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8">
  <p:sldMasterIdLst>
    <p:sldMasterId id="2147483684" r:id="rId1"/>
    <p:sldMasterId id="2147483687" r:id="rId2"/>
  </p:sldMasterIdLst>
  <p:notesMasterIdLst>
    <p:notesMasterId r:id="rId4"/>
  </p:notesMasterIdLst>
  <p:handoutMasterIdLst>
    <p:handoutMasterId r:id="rId5"/>
  </p:handoutMasterIdLst>
  <p:sldIdLst>
    <p:sldId id="392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29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000000"/>
    <a:srgbClr val="C3C3C3"/>
    <a:srgbClr val="92969D"/>
    <a:srgbClr val="515151"/>
    <a:srgbClr val="B7BCC5"/>
    <a:srgbClr val="9CA0A8"/>
    <a:srgbClr val="D9D9D9"/>
    <a:srgbClr val="454545"/>
    <a:srgbClr val="929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52" autoAdjust="0"/>
    <p:restoredTop sz="94780" autoAdjust="0"/>
  </p:normalViewPr>
  <p:slideViewPr>
    <p:cSldViewPr snapToGrid="0">
      <p:cViewPr varScale="1">
        <p:scale>
          <a:sx n="48" d="100"/>
          <a:sy n="48" d="100"/>
        </p:scale>
        <p:origin x="734" y="58"/>
      </p:cViewPr>
      <p:guideLst>
        <p:guide orient="horz" pos="2211"/>
        <p:guide pos="294"/>
      </p:guideLst>
    </p:cSldViewPr>
  </p:slideViewPr>
  <p:outlineViewPr>
    <p:cViewPr>
      <p:scale>
        <a:sx n="33" d="100"/>
        <a:sy n="33" d="100"/>
      </p:scale>
      <p:origin x="0" y="-8591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212"/>
    </p:cViewPr>
  </p:sorterViewPr>
  <p:notesViewPr>
    <p:cSldViewPr snapToGrid="0">
      <p:cViewPr varScale="1">
        <p:scale>
          <a:sx n="64" d="100"/>
          <a:sy n="64" d="100"/>
        </p:scale>
        <p:origin x="2752" y="3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86D5C34-D1B8-0BEE-2A5C-C727CC9DF9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40C339-A55D-7DAC-33D7-8AA2903F6E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60D5A-3D8A-40D5-BC88-972967FB1F78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01FE74F-C7D9-305A-A847-060E7F1A25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5236CE-2751-DE0F-6FF6-9BB34D2E0D7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12F6C-A51F-4A64-ABD3-037D3A355D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7457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0A1B12-042C-4737-88D0-D4859EE9F24C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00D21-C55B-46CA-93F2-8B171F618E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350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F54132-A817-B1C9-24B5-B2393A4E3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47F6854-7C92-987B-40C4-A401C4B91A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2E069D-E503-AD96-A4CD-3C717FCA72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EA7A82F-C51F-1F23-78D0-C4ABC370D0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A00D21-C55B-46CA-93F2-8B171F618EE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94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A23BE15E-12C3-91D0-C29F-9ACBA66025CB}"/>
              </a:ext>
            </a:extLst>
          </p:cNvPr>
          <p:cNvGrpSpPr/>
          <p:nvPr userDrawn="1"/>
        </p:nvGrpSpPr>
        <p:grpSpPr>
          <a:xfrm>
            <a:off x="0" y="-4274"/>
            <a:ext cx="7559675" cy="10696087"/>
            <a:chOff x="0" y="-4274"/>
            <a:chExt cx="7559675" cy="10696087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72F1E794-68E7-6980-2319-DE67DD60362E}"/>
                </a:ext>
              </a:extLst>
            </p:cNvPr>
            <p:cNvSpPr/>
            <p:nvPr userDrawn="1"/>
          </p:nvSpPr>
          <p:spPr>
            <a:xfrm flipH="1">
              <a:off x="0" y="-4274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5C3577F2-2233-3103-C6FE-C3C37AA71514}"/>
                </a:ext>
              </a:extLst>
            </p:cNvPr>
            <p:cNvSpPr/>
            <p:nvPr userDrawn="1"/>
          </p:nvSpPr>
          <p:spPr>
            <a:xfrm flipH="1">
              <a:off x="7127675" y="-4274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FABBDF2-B76B-9856-4251-A51D689EAFD7}"/>
                </a:ext>
              </a:extLst>
            </p:cNvPr>
            <p:cNvSpPr/>
            <p:nvPr userDrawn="1"/>
          </p:nvSpPr>
          <p:spPr>
            <a:xfrm flipH="1">
              <a:off x="0" y="10151813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7E82B16C-3C73-8C91-F891-7718B90D78A8}"/>
                </a:ext>
              </a:extLst>
            </p:cNvPr>
            <p:cNvSpPr/>
            <p:nvPr userDrawn="1"/>
          </p:nvSpPr>
          <p:spPr>
            <a:xfrm flipH="1">
              <a:off x="7127675" y="10151813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9EA6480-DFD1-A283-004A-BD9D905FE6F4}"/>
                </a:ext>
              </a:extLst>
            </p:cNvPr>
            <p:cNvSpPr/>
            <p:nvPr userDrawn="1"/>
          </p:nvSpPr>
          <p:spPr>
            <a:xfrm>
              <a:off x="431999" y="535725"/>
              <a:ext cx="6695675" cy="9616087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97738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3017D6E-04A7-F1A9-3F95-43944252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2536F8-1E74-883C-5E95-B40B6408D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C34A86-4C12-6455-9FD3-19E83BBD3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282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A837A-1E65-93A3-45AB-D051183E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84C2D-899E-3EA4-565C-343E0A1BF3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52DB106-0E56-2C0F-1738-EBF7BBFC1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824926-F23D-1A12-4745-365D7477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1D0CE4-455C-82C0-C3E1-FE6F77B66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ACF04B2-045A-8BD1-1F5A-248088A8B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966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27AAA7-FEA3-F20D-892E-2D4E7BDC0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BEFEBD2-64A9-318C-3519-AEEAE77FED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13100" y="1539875"/>
            <a:ext cx="3827463" cy="7597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D759E03-B331-C760-EC7B-C9EC5990A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20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F6ED6AC-EDDF-3E72-3D5D-4D4AA2D06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6BBEB2B-2B52-84FC-DD22-29615EDC0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834716-4A0F-87BB-7A56-1C35D6CC1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7035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A5CA91-4C2D-46BE-6D27-8234767AF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B8767E0-4030-9189-320B-9BD6779931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FC913D-DD6F-177A-8CB4-F228A1E24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98455C-1581-791E-A550-ED067FC2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10713CC-876C-7275-E6EE-76114C529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38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35D8B4F0-25EC-513C-4B27-2085EF341D29}"/>
              </a:ext>
            </a:extLst>
          </p:cNvPr>
          <p:cNvGrpSpPr/>
          <p:nvPr userDrawn="1"/>
        </p:nvGrpSpPr>
        <p:grpSpPr>
          <a:xfrm>
            <a:off x="0" y="-4274"/>
            <a:ext cx="7559675" cy="10696087"/>
            <a:chOff x="0" y="-4274"/>
            <a:chExt cx="7559675" cy="10696087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A48E9A3-6DA7-C457-7283-321A43B193BF}"/>
                </a:ext>
              </a:extLst>
            </p:cNvPr>
            <p:cNvSpPr/>
            <p:nvPr userDrawn="1"/>
          </p:nvSpPr>
          <p:spPr>
            <a:xfrm flipH="1">
              <a:off x="0" y="-4274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9CB173B0-980B-7D61-C53D-6AF067F0EDB6}"/>
                </a:ext>
              </a:extLst>
            </p:cNvPr>
            <p:cNvSpPr/>
            <p:nvPr userDrawn="1"/>
          </p:nvSpPr>
          <p:spPr>
            <a:xfrm flipH="1">
              <a:off x="7127675" y="-4274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9D8878CA-3C82-31CF-3AB1-B18720DE4A00}"/>
                </a:ext>
              </a:extLst>
            </p:cNvPr>
            <p:cNvSpPr/>
            <p:nvPr userDrawn="1"/>
          </p:nvSpPr>
          <p:spPr>
            <a:xfrm flipH="1">
              <a:off x="0" y="10151813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7962708D-B0EA-E4CE-A10B-EEF3B2D1DBA2}"/>
                </a:ext>
              </a:extLst>
            </p:cNvPr>
            <p:cNvSpPr/>
            <p:nvPr userDrawn="1"/>
          </p:nvSpPr>
          <p:spPr>
            <a:xfrm flipH="1">
              <a:off x="7127675" y="10151813"/>
              <a:ext cx="432000" cy="5400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73E09323-C1CA-0DCE-80DD-51A96BA9884B}"/>
                </a:ext>
              </a:extLst>
            </p:cNvPr>
            <p:cNvSpPr/>
            <p:nvPr userDrawn="1"/>
          </p:nvSpPr>
          <p:spPr>
            <a:xfrm>
              <a:off x="431999" y="535725"/>
              <a:ext cx="6695675" cy="9616087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0221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dirty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8B8D-5E5F-49F8-99F3-E112A6AF3F41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4674-1AB2-4C04-A2C4-526ABD488C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935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3017D6E-04A7-F1A9-3F95-43944252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2536F8-1E74-883C-5E95-B40B6408D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FC34A86-4C12-6455-9FD3-19E83BBD3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77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4668B-EA39-A8CE-D505-748DA3E86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0550" cy="372268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A22EA9F-199E-F74D-45C0-519FDE0CF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4563" y="5614988"/>
            <a:ext cx="5670550" cy="25828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535EEE-E0B0-8ECE-7C22-6C4D367B5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AAC220-B0A5-D15F-D53E-5EF0387D2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0C9423-5CEC-F0A8-5F81-FDE314FF4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8987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7B0CAC-C156-0D0B-5B30-ED5958E7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09F7C3-EE05-E4D3-755A-A94D45596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4FDB30-37A1-95F7-83E5-AE2C1B91D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86CD65-165A-BB4C-FCAC-C4B5B165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B4AAA5-D5BF-56B3-4E6C-B560847E7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34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727E81-B502-89C9-0D9E-93712ACBA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2665413"/>
            <a:ext cx="6519862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DF15046-E62E-9E8E-2559-E58128BAF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7154863"/>
            <a:ext cx="6519862" cy="23383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CBA327-6F95-79B6-9DED-D4471D113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019F92-8579-C9C7-BB9C-CDB1255E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0234F1-F477-3998-30FA-3F644533E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85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92CB8-56C8-DFE1-21E9-5CDEFEF95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7B2EDEF-BB8B-843C-0E34-773DCFAD5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113" y="2846388"/>
            <a:ext cx="3184525" cy="678338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E9618F-DE66-0480-458B-54EDEECF5B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856038" y="2846388"/>
            <a:ext cx="3184525" cy="678338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7F4BC5-098E-48C0-9BD9-54E6299EA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B42EEC-A91F-3B9A-C391-4F3588032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CC78206-A6D6-2E94-04F4-5000D8279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476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237094-D88C-DDCF-CD43-9F375D3D3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700" y="569913"/>
            <a:ext cx="6519863" cy="2065337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FDDB84-6234-AA14-3FBA-0572EB232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EFA9A1-C2A4-5477-6D89-D65C5EDBC6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0700" y="3905250"/>
            <a:ext cx="3198813" cy="574516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51A5F04-F22A-0D34-052D-B152711E31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3100" cy="12842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9F6A7E2-F7C7-F53C-6D88-5DE973C04F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7463" y="3905250"/>
            <a:ext cx="3213100" cy="574516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A526CF7-22FF-15D3-EBB4-AA63516D8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6A39B98-77F2-BBFB-3417-392B1717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D2028F1-3F64-6935-B1B0-674758049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56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0038E-E6EF-C81C-54B0-C5FBEB658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E288030-84DE-D2D1-A8DE-B1DC7CB65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21E03C-3101-AD49-4716-2982FD8A8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B2ACA31-3E8B-BF59-5E1D-8AEEEB0C6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06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8BC895E9-99CC-0090-B590-94C46DFFE7DA}"/>
              </a:ext>
            </a:extLst>
          </p:cNvPr>
          <p:cNvCxnSpPr/>
          <p:nvPr userDrawn="1"/>
        </p:nvCxnSpPr>
        <p:spPr>
          <a:xfrm>
            <a:off x="431997" y="1039740"/>
            <a:ext cx="6695675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95E79A8-2143-48C3-F417-FDFE006A8FC6}"/>
              </a:ext>
            </a:extLst>
          </p:cNvPr>
          <p:cNvSpPr txBox="1"/>
          <p:nvPr userDrawn="1"/>
        </p:nvSpPr>
        <p:spPr>
          <a:xfrm>
            <a:off x="4145279" y="801887"/>
            <a:ext cx="2982393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tabLst>
                <a:tab pos="3767138" algn="l"/>
                <a:tab pos="4305300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+mn-ea"/>
                <a:ea typeface="+mn-ea"/>
              </a:rPr>
              <a:t>　 年　 組　 番</a:t>
            </a:r>
            <a:r>
              <a:rPr lang="ja-JP" altLang="en-US" sz="1000" dirty="0">
                <a:latin typeface="+mn-ea"/>
                <a:ea typeface="+mn-ea"/>
              </a:rPr>
              <a:t>　　</a:t>
            </a:r>
            <a:r>
              <a:rPr lang="ja-JP" altLang="en-US" sz="1000" dirty="0">
                <a:solidFill>
                  <a:schemeClr val="tx1"/>
                </a:solidFill>
                <a:latin typeface="+mn-ea"/>
                <a:ea typeface="+mn-ea"/>
              </a:rPr>
              <a:t>名前：</a:t>
            </a:r>
            <a:endParaRPr lang="en-US" altLang="ja-JP" sz="10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FDB32FEC-53DB-33DC-5F5B-63925183EB9D}"/>
              </a:ext>
            </a:extLst>
          </p:cNvPr>
          <p:cNvCxnSpPr>
            <a:cxnSpLocks/>
          </p:cNvCxnSpPr>
          <p:nvPr userDrawn="1"/>
        </p:nvCxnSpPr>
        <p:spPr>
          <a:xfrm>
            <a:off x="4037953" y="559535"/>
            <a:ext cx="0" cy="480205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06C19E7-0FA3-4F7F-980E-F50052D8FB9E}"/>
              </a:ext>
            </a:extLst>
          </p:cNvPr>
          <p:cNvCxnSpPr>
            <a:cxnSpLocks/>
          </p:cNvCxnSpPr>
          <p:nvPr userDrawn="1"/>
        </p:nvCxnSpPr>
        <p:spPr>
          <a:xfrm>
            <a:off x="1082921" y="559535"/>
            <a:ext cx="0" cy="480205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5CB0EC40-91E4-4355-37F3-30909BD864B0}"/>
              </a:ext>
            </a:extLst>
          </p:cNvPr>
          <p:cNvCxnSpPr/>
          <p:nvPr userDrawn="1"/>
        </p:nvCxnSpPr>
        <p:spPr>
          <a:xfrm flipV="1">
            <a:off x="633019" y="559535"/>
            <a:ext cx="396240" cy="39624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A1299B4-1165-E7FB-457F-AF052BB6A03D}"/>
              </a:ext>
            </a:extLst>
          </p:cNvPr>
          <p:cNvSpPr txBox="1"/>
          <p:nvPr userDrawn="1"/>
        </p:nvSpPr>
        <p:spPr>
          <a:xfrm>
            <a:off x="772163" y="820141"/>
            <a:ext cx="303582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tabLst>
                <a:tab pos="3767138" algn="l"/>
                <a:tab pos="4305300" algn="l"/>
              </a:tabLst>
            </a:pPr>
            <a:r>
              <a:rPr lang="en-US" altLang="ja-JP" sz="900" dirty="0">
                <a:latin typeface="+mn-ea"/>
                <a:ea typeface="+mn-ea"/>
              </a:rPr>
              <a:t>25</a:t>
            </a:r>
            <a:r>
              <a:rPr lang="ja-JP" altLang="en-US" sz="900" dirty="0">
                <a:latin typeface="+mn-ea"/>
                <a:ea typeface="+mn-ea"/>
              </a:rPr>
              <a:t>点</a:t>
            </a:r>
            <a:endParaRPr lang="en-US" altLang="ja-JP" sz="900" dirty="0">
              <a:latin typeface="+mn-ea"/>
              <a:ea typeface="+mn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E97D972-AC31-AF6B-3797-488707D66DDF}"/>
              </a:ext>
            </a:extLst>
          </p:cNvPr>
          <p:cNvSpPr txBox="1"/>
          <p:nvPr userDrawn="1"/>
        </p:nvSpPr>
        <p:spPr>
          <a:xfrm>
            <a:off x="3247220" y="247364"/>
            <a:ext cx="3842438" cy="12311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>
              <a:tabLst>
                <a:tab pos="3767138" algn="l"/>
                <a:tab pos="4305300" algn="l"/>
              </a:tabLst>
            </a:pPr>
            <a:r>
              <a:rPr lang="ja-JP" altLang="en-US" sz="800" dirty="0">
                <a:solidFill>
                  <a:schemeClr val="tx1"/>
                </a:solidFill>
                <a:latin typeface="+mn-ea"/>
                <a:ea typeface="+mn-ea"/>
              </a:rPr>
              <a:t>◇：主に知識・技能をはかる設問 ／ ◆：主に思考力・判断力・表現力をはかる設問</a:t>
            </a:r>
            <a:endParaRPr lang="en-US" altLang="ja-JP" sz="8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4888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9" r:id="rId2"/>
    <p:sldLayoutId id="2147483700" r:id="rId3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70A3EAC-15B2-B19B-6298-3B0AA2159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113" y="569913"/>
            <a:ext cx="6521450" cy="2065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B2B4AC-277B-8655-A154-265F54060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9113" y="2846388"/>
            <a:ext cx="6521450" cy="67833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91B0B1-9530-D6E1-6895-BC023CD75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911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D5635E-A16E-43D9-BC0B-83CF874EA589}" type="datetimeFigureOut">
              <a:rPr kumimoji="1" lang="ja-JP" altLang="en-US" smtClean="0"/>
              <a:t>2026/2/15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6D8607-EC31-8C99-AC5E-E266CD8B9B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03488" y="9909175"/>
            <a:ext cx="25527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7268FE-86B3-CCFA-E474-7A48237B2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338763" y="9909175"/>
            <a:ext cx="1701800" cy="5699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573E6C2-3044-45B6-9745-925F2929DC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037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EFF64-AE6F-AB97-79BF-B371987A6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3A85ABB-D7D6-CCEC-38E9-243C4766A1F9}"/>
              </a:ext>
            </a:extLst>
          </p:cNvPr>
          <p:cNvSpPr txBox="1"/>
          <p:nvPr/>
        </p:nvSpPr>
        <p:spPr>
          <a:xfrm>
            <a:off x="1276681" y="642359"/>
            <a:ext cx="1939032" cy="283154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tabLst>
                <a:tab pos="3767138" algn="l"/>
                <a:tab pos="4305300" algn="l"/>
              </a:tabLst>
            </a:pPr>
            <a:r>
              <a:rPr lang="ja-JP" altLang="en-US" sz="920" u="sng" dirty="0">
                <a:solidFill>
                  <a:schemeClr val="tx1"/>
                </a:solidFill>
                <a:latin typeface="+mn-ea"/>
              </a:rPr>
              <a:t>第</a:t>
            </a:r>
            <a:r>
              <a:rPr lang="ja-JP" altLang="en-US" sz="920" u="sng" dirty="0">
                <a:latin typeface="+mn-ea"/>
              </a:rPr>
              <a:t>２</a:t>
            </a:r>
            <a:r>
              <a:rPr lang="ja-JP" altLang="en-US" sz="920" u="sng" dirty="0">
                <a:solidFill>
                  <a:schemeClr val="tx1"/>
                </a:solidFill>
                <a:latin typeface="+mn-ea"/>
              </a:rPr>
              <a:t>編１章</a:t>
            </a:r>
            <a:r>
              <a:rPr lang="en-US" altLang="ja-JP" sz="920" u="sng" dirty="0">
                <a:latin typeface="+mn-ea"/>
              </a:rPr>
              <a:t>GROUP</a:t>
            </a:r>
            <a:r>
              <a:rPr lang="ja-JP" altLang="en-US" sz="920" u="sng" dirty="0">
                <a:latin typeface="+mn-ea"/>
              </a:rPr>
              <a:t>１</a:t>
            </a:r>
            <a:endParaRPr lang="en-US" altLang="ja-JP" sz="920" u="sng" dirty="0">
              <a:solidFill>
                <a:schemeClr val="tx1"/>
              </a:solidFill>
              <a:latin typeface="+mn-ea"/>
            </a:endParaRPr>
          </a:p>
          <a:p>
            <a:pPr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４．熱帯の気候と生活とのかかわり</a:t>
            </a:r>
            <a:endParaRPr lang="en-US" altLang="ja-JP" sz="92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AADCA56-FA2C-7435-1FEE-B0A1C723F222}"/>
              </a:ext>
            </a:extLst>
          </p:cNvPr>
          <p:cNvSpPr txBox="1"/>
          <p:nvPr/>
        </p:nvSpPr>
        <p:spPr>
          <a:xfrm>
            <a:off x="468686" y="364464"/>
            <a:ext cx="1158184" cy="14157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▶</a:t>
            </a:r>
            <a:r>
              <a:rPr lang="ja-JP" altLang="en-US" sz="920" dirty="0">
                <a:latin typeface="+mn-ea"/>
              </a:rPr>
              <a:t>▶▶ 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教科書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p34-35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F77F6C0-8DD2-A478-DB92-A26F8987556F}"/>
              </a:ext>
            </a:extLst>
          </p:cNvPr>
          <p:cNvSpPr/>
          <p:nvPr/>
        </p:nvSpPr>
        <p:spPr>
          <a:xfrm>
            <a:off x="432000" y="1137845"/>
            <a:ext cx="3156152" cy="2366785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bg1"/>
                </a:solidFill>
                <a:highlight>
                  <a:srgbClr val="000000"/>
                </a:highlight>
                <a:latin typeface="+mn-ea"/>
              </a:rPr>
              <a:t>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次の文章を読んで、問いに答えよう。</a:t>
            </a:r>
            <a:endParaRPr lang="en-US" altLang="ja-JP" sz="920" dirty="0">
              <a:solidFill>
                <a:schemeClr val="tx1"/>
              </a:solidFill>
              <a:latin typeface="+mn-ea"/>
            </a:endParaRPr>
          </a:p>
          <a:p>
            <a:pPr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　赤道に近い地域には、高さが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50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ｍ以上にもなる木々が生い茂り、多種多様な動物が生息する（ 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Ａ 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）がみられる。</a:t>
            </a:r>
          </a:p>
          <a:p>
            <a:pPr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赤道周辺の地域は、熱帯と呼ばれる。</a:t>
            </a:r>
            <a:r>
              <a:rPr lang="ja-JP" altLang="en-US" sz="920" b="1" u="sng" dirty="0">
                <a:solidFill>
                  <a:schemeClr val="tx1"/>
                </a:solidFill>
                <a:latin typeface="+mn-ea"/>
              </a:rPr>
              <a:t>❶熱帯では一年を通して気温が高く、年較差は小さい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。また、活発な上昇気流により雨雲が絶えず発生し、（ 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）が形成される。赤道に近い地域は、年間を通して（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B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）の影響を受け、一年中雨が多い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A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）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気候が広がる。</a:t>
            </a:r>
            <a:r>
              <a:rPr lang="ja-JP" altLang="en-US" sz="920" b="1" u="sng" dirty="0">
                <a:solidFill>
                  <a:schemeClr val="tx1"/>
                </a:solidFill>
                <a:latin typeface="+mn-ea"/>
              </a:rPr>
              <a:t>❷熱帯収束帯の位置は季節ごとに南北方向へ移動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するため、緯度が少し高くなると降水量に季節変化がみられるようになり、気候は弱い乾季がある（ 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C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）気候や雨季と乾季の区別が明瞭な（ 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D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 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）気候となる。</a:t>
            </a:r>
            <a:endParaRPr lang="en-US" altLang="ja-JP" sz="92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15" name="図 14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300B3F92-3220-AB59-F64F-9EF483BC27B8}"/>
              </a:ext>
            </a:extLst>
          </p:cNvPr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3868699" y="1394750"/>
            <a:ext cx="3258976" cy="2028171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2C9CE4A2-3F7D-460C-2B44-9481C83DB943}"/>
              </a:ext>
            </a:extLst>
          </p:cNvPr>
          <p:cNvSpPr/>
          <p:nvPr/>
        </p:nvSpPr>
        <p:spPr>
          <a:xfrm>
            <a:off x="3868698" y="1410305"/>
            <a:ext cx="669011" cy="216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kumimoji="1" lang="en-US" altLang="ja-JP" sz="920" b="1" dirty="0">
                <a:solidFill>
                  <a:schemeClr val="tx1"/>
                </a:solidFill>
                <a:latin typeface="+mn-ea"/>
              </a:rPr>
              <a:t>X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F2CABBE-97A3-B549-22A3-404786C937E6}"/>
              </a:ext>
            </a:extLst>
          </p:cNvPr>
          <p:cNvSpPr/>
          <p:nvPr/>
        </p:nvSpPr>
        <p:spPr>
          <a:xfrm>
            <a:off x="5544440" y="1410305"/>
            <a:ext cx="669011" cy="216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kumimoji="1" lang="en-US" altLang="ja-JP" sz="920" b="1" dirty="0">
                <a:solidFill>
                  <a:schemeClr val="tx1"/>
                </a:solidFill>
                <a:latin typeface="+mn-ea"/>
              </a:rPr>
              <a:t>Y</a:t>
            </a:r>
          </a:p>
        </p:txBody>
      </p:sp>
      <p:sp>
        <p:nvSpPr>
          <p:cNvPr id="21" name="テキスト ボックス 2">
            <a:extLst>
              <a:ext uri="{FF2B5EF4-FFF2-40B4-BE49-F238E27FC236}">
                <a16:creationId xmlns:a16="http://schemas.microsoft.com/office/drawing/2014/main" id="{BBF753C4-8FED-915E-06A3-A46D6BB6E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8698" y="3472622"/>
            <a:ext cx="1081254" cy="209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0" rIns="0" bIns="0" anchor="t" anchorCtr="0">
            <a:noAutofit/>
          </a:bodyPr>
          <a:lstStyle/>
          <a:p>
            <a:pPr algn="just">
              <a:lnSpc>
                <a:spcPts val="1701"/>
              </a:lnSpc>
            </a:pPr>
            <a:r>
              <a:rPr lang="ja-JP" altLang="en-US" sz="920" kern="100" dirty="0">
                <a:latin typeface="+mn-ea"/>
                <a:cs typeface="Times New Roman" panose="02020603050405020304" pitchFamily="18" charset="0"/>
              </a:rPr>
              <a:t>▲</a:t>
            </a:r>
            <a:r>
              <a:rPr lang="ja-JP" altLang="en-US" sz="920" b="1" kern="100" dirty="0">
                <a:latin typeface="+mn-ea"/>
                <a:cs typeface="Times New Roman" panose="02020603050405020304" pitchFamily="18" charset="0"/>
              </a:rPr>
              <a:t>（</a:t>
            </a:r>
            <a:r>
              <a:rPr lang="en-US" altLang="ja-JP" sz="920" b="1" kern="100" dirty="0">
                <a:latin typeface="+mn-ea"/>
                <a:cs typeface="Times New Roman" panose="02020603050405020304" pitchFamily="18" charset="0"/>
              </a:rPr>
              <a:t>B</a:t>
            </a:r>
            <a:r>
              <a:rPr lang="ja-JP" altLang="en-US" sz="920" b="1" kern="100" dirty="0">
                <a:latin typeface="+mn-ea"/>
                <a:cs typeface="Times New Roman" panose="02020603050405020304" pitchFamily="18" charset="0"/>
              </a:rPr>
              <a:t>）の移動　</a:t>
            </a:r>
            <a:endParaRPr lang="ja-JP" altLang="en-US" sz="92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E065340D-9836-DA20-0995-C0E137B926BB}"/>
              </a:ext>
            </a:extLst>
          </p:cNvPr>
          <p:cNvSpPr/>
          <p:nvPr/>
        </p:nvSpPr>
        <p:spPr>
          <a:xfrm rot="20780588">
            <a:off x="4052648" y="2592009"/>
            <a:ext cx="669011" cy="216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kumimoji="1" lang="en-US" altLang="ja-JP" sz="920" b="1" dirty="0">
                <a:solidFill>
                  <a:schemeClr val="tx1"/>
                </a:solidFill>
                <a:latin typeface="+mn-ea"/>
              </a:rPr>
              <a:t>B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F3DF6FB1-7056-B84F-E456-D29F09BF001E}"/>
              </a:ext>
            </a:extLst>
          </p:cNvPr>
          <p:cNvSpPr/>
          <p:nvPr/>
        </p:nvSpPr>
        <p:spPr>
          <a:xfrm rot="20780588">
            <a:off x="5747490" y="2232687"/>
            <a:ext cx="669011" cy="2160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1"/>
          <a:lstStyle/>
          <a:p>
            <a:pPr algn="ctr"/>
            <a:r>
              <a:rPr kumimoji="1" lang="en-US" altLang="ja-JP" sz="920" b="1" dirty="0">
                <a:solidFill>
                  <a:schemeClr val="tx1"/>
                </a:solidFill>
                <a:latin typeface="+mn-ea"/>
              </a:rPr>
              <a:t>B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495945A-7029-64A3-4FCF-C2DCA6305A49}"/>
              </a:ext>
            </a:extLst>
          </p:cNvPr>
          <p:cNvSpPr txBox="1"/>
          <p:nvPr/>
        </p:nvSpPr>
        <p:spPr>
          <a:xfrm>
            <a:off x="431999" y="3772878"/>
            <a:ext cx="3546076" cy="180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latin typeface="+mn-ea"/>
              </a:rPr>
              <a:t>◇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１　上の文中</a:t>
            </a:r>
            <a:r>
              <a:rPr lang="ja-JP" altLang="en-US" sz="920" dirty="0">
                <a:latin typeface="+mn-ea"/>
              </a:rPr>
              <a:t>の空欄（</a:t>
            </a:r>
            <a:r>
              <a:rPr lang="en-US" altLang="ja-JP" sz="920" b="1" dirty="0">
                <a:latin typeface="+mn-ea"/>
              </a:rPr>
              <a:t>A</a:t>
            </a:r>
            <a:r>
              <a:rPr lang="ja-JP" altLang="en-US" sz="920" dirty="0">
                <a:latin typeface="+mn-ea"/>
              </a:rPr>
              <a:t>）～（</a:t>
            </a:r>
            <a:r>
              <a:rPr lang="en-US" altLang="ja-JP" sz="920" b="1" dirty="0">
                <a:latin typeface="+mn-ea"/>
              </a:rPr>
              <a:t>D</a:t>
            </a:r>
            <a:r>
              <a:rPr lang="ja-JP" altLang="en-US" sz="920" dirty="0">
                <a:latin typeface="+mn-ea"/>
              </a:rPr>
              <a:t>）にあてはまる適当な語句を埋めよう。</a:t>
            </a:r>
            <a:endParaRPr lang="ja-JP" altLang="en-US" sz="920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B8345787-5771-A1CB-08C9-42DF7CA26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883250"/>
              </p:ext>
            </p:extLst>
          </p:nvPr>
        </p:nvGraphicFramePr>
        <p:xfrm>
          <a:off x="579122" y="4044630"/>
          <a:ext cx="6548548" cy="36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37137">
                  <a:extLst>
                    <a:ext uri="{9D8B030D-6E8A-4147-A177-3AD203B41FA5}">
                      <a16:colId xmlns:a16="http://schemas.microsoft.com/office/drawing/2014/main" val="1176294549"/>
                    </a:ext>
                  </a:extLst>
                </a:gridCol>
                <a:gridCol w="1637137">
                  <a:extLst>
                    <a:ext uri="{9D8B030D-6E8A-4147-A177-3AD203B41FA5}">
                      <a16:colId xmlns:a16="http://schemas.microsoft.com/office/drawing/2014/main" val="102460183"/>
                    </a:ext>
                  </a:extLst>
                </a:gridCol>
                <a:gridCol w="1637137">
                  <a:extLst>
                    <a:ext uri="{9D8B030D-6E8A-4147-A177-3AD203B41FA5}">
                      <a16:colId xmlns:a16="http://schemas.microsoft.com/office/drawing/2014/main" val="450871007"/>
                    </a:ext>
                  </a:extLst>
                </a:gridCol>
                <a:gridCol w="1637137">
                  <a:extLst>
                    <a:ext uri="{9D8B030D-6E8A-4147-A177-3AD203B41FA5}">
                      <a16:colId xmlns:a16="http://schemas.microsoft.com/office/drawing/2014/main" val="1793205898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en-US" altLang="ja-JP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</a:t>
                      </a:r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</a:t>
                      </a:r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</a:t>
                      </a:r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</a:t>
                      </a:r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662172"/>
                  </a:ext>
                </a:extLst>
              </a:tr>
            </a:tbl>
          </a:graphicData>
        </a:graphic>
      </p:graphicFrame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12CA2BC-562F-EF25-2EE9-2E5BA5C1206E}"/>
              </a:ext>
            </a:extLst>
          </p:cNvPr>
          <p:cNvSpPr txBox="1"/>
          <p:nvPr/>
        </p:nvSpPr>
        <p:spPr>
          <a:xfrm>
            <a:off x="431998" y="4495883"/>
            <a:ext cx="6695671" cy="180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◆２　下線部❶について、年較差が小さくなる理由を簡潔に説明してみよう。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29892B54-A168-9C63-BF5A-A517C5A3B66D}"/>
              </a:ext>
            </a:extLst>
          </p:cNvPr>
          <p:cNvSpPr/>
          <p:nvPr/>
        </p:nvSpPr>
        <p:spPr>
          <a:xfrm>
            <a:off x="579124" y="4730253"/>
            <a:ext cx="6548551" cy="538985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just">
              <a:lnSpc>
                <a:spcPts val="1701"/>
              </a:lnSpc>
              <a:tabLst>
                <a:tab pos="3767138" algn="l"/>
                <a:tab pos="4305300" algn="l"/>
              </a:tabLst>
            </a:pPr>
            <a:endParaRPr kumimoji="1" lang="ja-JP" altLang="en-US" sz="92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B2EC88C-D94F-BB9A-8357-05198D99065D}"/>
              </a:ext>
            </a:extLst>
          </p:cNvPr>
          <p:cNvSpPr txBox="1"/>
          <p:nvPr/>
        </p:nvSpPr>
        <p:spPr>
          <a:xfrm>
            <a:off x="431998" y="5363455"/>
            <a:ext cx="6695671" cy="180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◆３　下線部❷をあらわした右上の図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X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と</a:t>
            </a:r>
            <a:r>
              <a:rPr lang="en-US" altLang="ja-JP" sz="920" b="1" dirty="0">
                <a:solidFill>
                  <a:schemeClr val="tx1"/>
                </a:solidFill>
                <a:latin typeface="+mn-ea"/>
              </a:rPr>
              <a:t>Y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のうち、「北半球が冬」の図はどちらか答えよう。また、そう判断した理由を説明しよう。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B20BBA6-4893-76C8-1783-1DD3DB62988A}"/>
              </a:ext>
            </a:extLst>
          </p:cNvPr>
          <p:cNvSpPr/>
          <p:nvPr/>
        </p:nvSpPr>
        <p:spPr>
          <a:xfrm>
            <a:off x="579120" y="5678119"/>
            <a:ext cx="6548550" cy="1251786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just">
              <a:lnSpc>
                <a:spcPts val="1701"/>
              </a:lnSpc>
              <a:tabLst>
                <a:tab pos="3767138" algn="l"/>
                <a:tab pos="4305300" algn="l"/>
              </a:tabLst>
            </a:pPr>
            <a:endParaRPr kumimoji="1" lang="ja-JP" altLang="en-US" sz="92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2DA211CA-C3DE-780A-D3AF-77EE394798DB}"/>
              </a:ext>
            </a:extLst>
          </p:cNvPr>
          <p:cNvSpPr/>
          <p:nvPr/>
        </p:nvSpPr>
        <p:spPr>
          <a:xfrm>
            <a:off x="579122" y="5678523"/>
            <a:ext cx="360000" cy="3600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 anchorCtr="0"/>
          <a:lstStyle/>
          <a:p>
            <a:pPr algn="ctr"/>
            <a:endParaRPr kumimoji="1" lang="ja-JP" altLang="en-US" sz="92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82A352F-A34B-0FA7-B405-C1D7062F11C6}"/>
              </a:ext>
            </a:extLst>
          </p:cNvPr>
          <p:cNvSpPr/>
          <p:nvPr/>
        </p:nvSpPr>
        <p:spPr>
          <a:xfrm>
            <a:off x="431999" y="9098316"/>
            <a:ext cx="6695671" cy="1053497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◇５　熱帯における人々の暮らしについて述べた次の文のうち、正しいものには〇を、誤っているものは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×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をつけよう。</a:t>
            </a:r>
          </a:p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92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多量の降水を避けるため、伝統的な住居は石材や毛皮を使用している。</a:t>
            </a:r>
          </a:p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92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高温多湿を避けるため、地面に穴を掘ったり、建物を低くしたりして、熱気を避けるようにしている。</a:t>
            </a:r>
          </a:p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92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高温多湿を避けるため、綿や毛を素材とした衣服を着用している。</a:t>
            </a:r>
          </a:p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920" dirty="0">
                <a:solidFill>
                  <a:srgbClr val="FF0000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吸湿性や放熱性に優れた綿や麻を素材とした衣服を着用し、半そでシャツや腰巻布などの服装で生活している。</a:t>
            </a:r>
          </a:p>
        </p:txBody>
      </p:sp>
      <p:pic>
        <p:nvPicPr>
          <p:cNvPr id="38" name="図 37" descr="グラフ, 棒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29F633D9-9871-DB56-0FA1-90946CAED420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5352761" y="7085552"/>
            <a:ext cx="1624963" cy="1879475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8BF5C11-002C-CB81-AE52-8C3C251201C7}"/>
              </a:ext>
            </a:extLst>
          </p:cNvPr>
          <p:cNvSpPr txBox="1"/>
          <p:nvPr/>
        </p:nvSpPr>
        <p:spPr>
          <a:xfrm>
            <a:off x="431998" y="7123949"/>
            <a:ext cx="4517954" cy="180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L="92075" indent="-92075"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latin typeface="+mn-ea"/>
              </a:rPr>
              <a:t>◇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４　</a:t>
            </a:r>
            <a:r>
              <a:rPr lang="ja-JP" altLang="en-US" sz="920" dirty="0">
                <a:latin typeface="+mn-ea"/>
              </a:rPr>
              <a:t>右の雨温図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について述べた以下の文の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　</a:t>
            </a:r>
            <a:r>
              <a:rPr lang="en-US" altLang="ja-JP" sz="920" dirty="0">
                <a:solidFill>
                  <a:schemeClr val="tx1"/>
                </a:solidFill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内の語句のうち、正しいものを選ぼう。</a:t>
            </a: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0B01B24-6B97-1E68-13D7-E200EC21C243}"/>
              </a:ext>
            </a:extLst>
          </p:cNvPr>
          <p:cNvSpPr txBox="1"/>
          <p:nvPr/>
        </p:nvSpPr>
        <p:spPr>
          <a:xfrm>
            <a:off x="535694" y="7395751"/>
            <a:ext cx="4517954" cy="689219"/>
          </a:xfrm>
          <a:prstGeom prst="rect">
            <a:avLst/>
          </a:prstGeom>
          <a:noFill/>
          <a:ln w="31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ts val="1701"/>
              </a:lnSpc>
              <a:tabLst>
                <a:tab pos="3767138" algn="l"/>
                <a:tab pos="4305300" algn="l"/>
              </a:tabLst>
            </a:pPr>
            <a:r>
              <a:rPr lang="ja-JP" altLang="en-US" sz="920" dirty="0">
                <a:latin typeface="+mn-ea"/>
              </a:rPr>
              <a:t>　</a:t>
            </a:r>
            <a:r>
              <a:rPr lang="ja-JP" altLang="en-US" sz="920" b="1" dirty="0">
                <a:latin typeface="+mn-ea"/>
              </a:rPr>
              <a:t>①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北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／南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半球</a:t>
            </a:r>
            <a:r>
              <a:rPr lang="ja-JP" altLang="en-US" sz="920" dirty="0">
                <a:latin typeface="+mn-ea"/>
              </a:rPr>
              <a:t>に位置するダルエスサラームは、</a:t>
            </a:r>
            <a:r>
              <a:rPr lang="ja-JP" altLang="en-US" sz="920" b="1" dirty="0">
                <a:latin typeface="+mn-ea"/>
              </a:rPr>
              <a:t>②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夏／冬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latin typeface="+mn-ea"/>
              </a:rPr>
              <a:t>の時期に</a:t>
            </a:r>
            <a:r>
              <a:rPr lang="ja-JP" altLang="en-US" sz="920" b="1" dirty="0">
                <a:latin typeface="+mn-ea"/>
              </a:rPr>
              <a:t>③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雨／乾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季が到来し、</a:t>
            </a:r>
            <a:r>
              <a:rPr lang="ja-JP" altLang="en-US" sz="920" b="1" dirty="0">
                <a:latin typeface="+mn-ea"/>
              </a:rPr>
              <a:t>④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夏／冬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latin typeface="+mn-ea"/>
              </a:rPr>
              <a:t>の時期に</a:t>
            </a:r>
            <a:r>
              <a:rPr lang="ja-JP" altLang="en-US" sz="920" b="1" dirty="0">
                <a:latin typeface="+mn-ea"/>
              </a:rPr>
              <a:t>⑤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モンスーン／熱帯収束帯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solidFill>
                  <a:schemeClr val="tx1"/>
                </a:solidFill>
                <a:latin typeface="+mn-ea"/>
              </a:rPr>
              <a:t>の影響を受けて</a:t>
            </a:r>
            <a:r>
              <a:rPr lang="ja-JP" altLang="en-US" sz="920" b="1" dirty="0">
                <a:solidFill>
                  <a:schemeClr val="tx1"/>
                </a:solidFill>
                <a:latin typeface="+mn-ea"/>
              </a:rPr>
              <a:t>⑥</a:t>
            </a:r>
            <a:r>
              <a:rPr lang="en-US" altLang="ja-JP" sz="920" b="1" dirty="0">
                <a:latin typeface="+mn-ea"/>
              </a:rPr>
              <a:t>【</a:t>
            </a:r>
            <a:r>
              <a:rPr lang="ja-JP" altLang="en-US" sz="920" b="1" dirty="0">
                <a:latin typeface="+mn-ea"/>
              </a:rPr>
              <a:t>雨／乾</a:t>
            </a:r>
            <a:r>
              <a:rPr lang="en-US" altLang="ja-JP" sz="920" b="1" dirty="0">
                <a:latin typeface="+mn-ea"/>
              </a:rPr>
              <a:t>】</a:t>
            </a:r>
            <a:r>
              <a:rPr lang="ja-JP" altLang="en-US" sz="920" dirty="0">
                <a:latin typeface="+mn-ea"/>
              </a:rPr>
              <a:t>季が到来する</a:t>
            </a:r>
            <a:r>
              <a:rPr lang="ja-JP" altLang="en-US" sz="920" b="1" dirty="0">
                <a:latin typeface="+mn-ea"/>
              </a:rPr>
              <a:t>。</a:t>
            </a:r>
            <a:endParaRPr lang="ja-JP" altLang="en-US" sz="920" dirty="0">
              <a:solidFill>
                <a:schemeClr val="tx1"/>
              </a:solidFill>
              <a:latin typeface="+mn-ea"/>
            </a:endParaRPr>
          </a:p>
        </p:txBody>
      </p:sp>
      <p:graphicFrame>
        <p:nvGraphicFramePr>
          <p:cNvPr id="45" name="表 44">
            <a:extLst>
              <a:ext uri="{FF2B5EF4-FFF2-40B4-BE49-F238E27FC236}">
                <a16:creationId xmlns:a16="http://schemas.microsoft.com/office/drawing/2014/main" id="{A8F26E92-DD5F-9675-D09E-01679A9EFD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5809611"/>
              </p:ext>
            </p:extLst>
          </p:nvPr>
        </p:nvGraphicFramePr>
        <p:xfrm>
          <a:off x="540775" y="8184272"/>
          <a:ext cx="4512873" cy="7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4291">
                  <a:extLst>
                    <a:ext uri="{9D8B030D-6E8A-4147-A177-3AD203B41FA5}">
                      <a16:colId xmlns:a16="http://schemas.microsoft.com/office/drawing/2014/main" val="1176294549"/>
                    </a:ext>
                  </a:extLst>
                </a:gridCol>
                <a:gridCol w="1504291">
                  <a:extLst>
                    <a:ext uri="{9D8B030D-6E8A-4147-A177-3AD203B41FA5}">
                      <a16:colId xmlns:a16="http://schemas.microsoft.com/office/drawing/2014/main" val="102460183"/>
                    </a:ext>
                  </a:extLst>
                </a:gridCol>
                <a:gridCol w="1504291">
                  <a:extLst>
                    <a:ext uri="{9D8B030D-6E8A-4147-A177-3AD203B41FA5}">
                      <a16:colId xmlns:a16="http://schemas.microsoft.com/office/drawing/2014/main" val="450871007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①：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②：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③：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366217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④：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⑤：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2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⑥：</a:t>
                      </a:r>
                      <a:endParaRPr kumimoji="1" lang="ja-JP" altLang="en-US" sz="92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432418"/>
                  </a:ext>
                </a:extLst>
              </a:tr>
            </a:tbl>
          </a:graphicData>
        </a:graphic>
      </p:graphicFrame>
      <p:sp>
        <p:nvSpPr>
          <p:cNvPr id="3" name="正方形/長方形 2">
            <a:hlinkClick r:id="rId5" action="ppaction://hlinksldjump"/>
            <a:extLst>
              <a:ext uri="{FF2B5EF4-FFF2-40B4-BE49-F238E27FC236}">
                <a16:creationId xmlns:a16="http://schemas.microsoft.com/office/drawing/2014/main" id="{B95E067D-B1BB-5848-F88E-803C411B7311}"/>
              </a:ext>
            </a:extLst>
          </p:cNvPr>
          <p:cNvSpPr/>
          <p:nvPr/>
        </p:nvSpPr>
        <p:spPr>
          <a:xfrm flipH="1">
            <a:off x="7127675" y="10151813"/>
            <a:ext cx="432000" cy="540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en-US" altLang="ja-JP" sz="700" dirty="0">
                <a:solidFill>
                  <a:schemeClr val="bg1"/>
                </a:solidFill>
                <a:latin typeface="+mn-ea"/>
              </a:rPr>
              <a:t>back</a:t>
            </a:r>
            <a:endParaRPr kumimoji="1" lang="ja-JP" altLang="en-US" sz="92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06753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NotoJP+BIZUDP">
      <a:majorFont>
        <a:latin typeface="Noto Sans JP"/>
        <a:ea typeface="BIZ UDPゴシック"/>
        <a:cs typeface=""/>
      </a:majorFont>
      <a:minorFont>
        <a:latin typeface="Noto Sans JP"/>
        <a:ea typeface="BIZ UDP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27818</TotalTime>
  <Words>534</Words>
  <PresentationFormat>ユーザー設定</PresentationFormat>
  <Paragraphs>33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Office テーマ</vt:lpstr>
      <vt:lpstr>1_デザインの設定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terms:created xsi:type="dcterms:W3CDTF">2025-01-22T05:30:11Z</dcterms:created>
  <dcterms:modified xsi:type="dcterms:W3CDTF">2026-02-15T06:52:47Z</dcterms:modified>
</cp:coreProperties>
</file>