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81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E6964"/>
    <a:srgbClr val="C5E0B4"/>
    <a:srgbClr val="F2F2F2"/>
    <a:srgbClr val="FFF9E5"/>
    <a:srgbClr val="FFCCCC"/>
    <a:srgbClr val="FFCC99"/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1" autoAdjust="0"/>
    <p:restoredTop sz="94660"/>
  </p:normalViewPr>
  <p:slideViewPr>
    <p:cSldViewPr snapToGrid="0">
      <p:cViewPr varScale="1">
        <p:scale>
          <a:sx n="37" d="100"/>
          <a:sy n="37" d="100"/>
        </p:scale>
        <p:origin x="1090" y="58"/>
      </p:cViewPr>
      <p:guideLst>
        <p:guide orient="horz" pos="2211"/>
        <p:guide pos="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B8D-5E5F-49F8-99F3-E112A6AF3F4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674-1AB2-4C04-A2C4-526ABD488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38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B8D-5E5F-49F8-99F3-E112A6AF3F4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674-1AB2-4C04-A2C4-526ABD488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90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B8D-5E5F-49F8-99F3-E112A6AF3F4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674-1AB2-4C04-A2C4-526ABD488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12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B8D-5E5F-49F8-99F3-E112A6AF3F4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674-1AB2-4C04-A2C4-526ABD488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78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B8D-5E5F-49F8-99F3-E112A6AF3F4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674-1AB2-4C04-A2C4-526ABD488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36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B8D-5E5F-49F8-99F3-E112A6AF3F4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674-1AB2-4C04-A2C4-526ABD488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82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B8D-5E5F-49F8-99F3-E112A6AF3F4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674-1AB2-4C04-A2C4-526ABD488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98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B8D-5E5F-49F8-99F3-E112A6AF3F4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674-1AB2-4C04-A2C4-526ABD488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6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B8D-5E5F-49F8-99F3-E112A6AF3F4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674-1AB2-4C04-A2C4-526ABD488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94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B8D-5E5F-49F8-99F3-E112A6AF3F4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674-1AB2-4C04-A2C4-526ABD488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5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B8D-5E5F-49F8-99F3-E112A6AF3F4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674-1AB2-4C04-A2C4-526ABD488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9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6C8B8D-5E5F-49F8-99F3-E112A6AF3F4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D34674-1AB2-4C04-A2C4-526ABD488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88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0A4B7-7012-4BE7-4A17-EC90F6122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FBCE55-C66D-4DA6-7432-13929791B387}"/>
              </a:ext>
            </a:extLst>
          </p:cNvPr>
          <p:cNvSpPr txBox="1"/>
          <p:nvPr/>
        </p:nvSpPr>
        <p:spPr>
          <a:xfrm>
            <a:off x="1183068" y="528692"/>
            <a:ext cx="2801217" cy="4462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tabLst>
                <a:tab pos="3767138" algn="l"/>
                <a:tab pos="4305300" algn="l"/>
              </a:tabLst>
            </a:pPr>
            <a:r>
              <a:rPr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第２編　第１章　</a:t>
            </a:r>
            <a:r>
              <a:rPr lang="en-US" altLang="ja-JP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GROUP </a:t>
            </a:r>
            <a:r>
              <a:rPr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　自然環境と生活文化</a:t>
            </a:r>
          </a:p>
          <a:p>
            <a:pPr>
              <a:tabLst>
                <a:tab pos="3767138" algn="l"/>
                <a:tab pos="4305300" algn="l"/>
              </a:tabLst>
            </a:pP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tabLst>
                <a:tab pos="3767138" algn="l"/>
                <a:tab pos="4305300" algn="l"/>
              </a:tabLst>
            </a:pPr>
            <a:r>
              <a:rPr lang="ja-JP" altLang="en-US" sz="1000" b="1" dirty="0">
                <a:solidFill>
                  <a:schemeClr val="bg1"/>
                </a:solidFill>
                <a:highlight>
                  <a:srgbClr val="00000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４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熱帯の気候と生活とのかかわり</a:t>
            </a:r>
            <a:r>
              <a:rPr lang="ja-JP" altLang="en-US" sz="7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（教</a:t>
            </a:r>
            <a:r>
              <a:rPr lang="en-US" altLang="ja-JP" sz="7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p.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34</a:t>
            </a:r>
            <a:r>
              <a:rPr lang="en-US" altLang="ja-JP" sz="7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-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35</a:t>
            </a:r>
            <a:r>
              <a:rPr lang="ja-JP" altLang="en-US" sz="7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lang="en-US" altLang="ja-JP" sz="7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081AFEF-847A-5973-8761-22179ECDAB2A}"/>
              </a:ext>
            </a:extLst>
          </p:cNvPr>
          <p:cNvSpPr/>
          <p:nvPr/>
        </p:nvSpPr>
        <p:spPr>
          <a:xfrm>
            <a:off x="7127672" y="10259813"/>
            <a:ext cx="432003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1C786D8-ACD1-D7C3-685C-5CF1076E1C5E}"/>
              </a:ext>
            </a:extLst>
          </p:cNvPr>
          <p:cNvSpPr/>
          <p:nvPr/>
        </p:nvSpPr>
        <p:spPr>
          <a:xfrm>
            <a:off x="0" y="0"/>
            <a:ext cx="432003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BACD5FF-0363-817A-9590-E04B5A341F2D}"/>
              </a:ext>
            </a:extLst>
          </p:cNvPr>
          <p:cNvCxnSpPr/>
          <p:nvPr/>
        </p:nvCxnSpPr>
        <p:spPr>
          <a:xfrm>
            <a:off x="431998" y="997390"/>
            <a:ext cx="669567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7B4D5D-C227-408C-DB77-5E2928CFF68F}"/>
              </a:ext>
            </a:extLst>
          </p:cNvPr>
          <p:cNvSpPr txBox="1"/>
          <p:nvPr/>
        </p:nvSpPr>
        <p:spPr>
          <a:xfrm>
            <a:off x="4145279" y="801887"/>
            <a:ext cx="2982393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tabLst>
                <a:tab pos="3767138" algn="l"/>
                <a:tab pos="4305300" algn="l"/>
              </a:tabLst>
            </a:pPr>
            <a:r>
              <a:rPr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年　 組　 番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名前：</a:t>
            </a:r>
            <a:endParaRPr lang="en-US" altLang="ja-JP" sz="1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BC91CFC-0320-896F-16E1-9BC0F322CACA}"/>
              </a:ext>
            </a:extLst>
          </p:cNvPr>
          <p:cNvCxnSpPr/>
          <p:nvPr/>
        </p:nvCxnSpPr>
        <p:spPr>
          <a:xfrm>
            <a:off x="4037953" y="431999"/>
            <a:ext cx="0" cy="56539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AC940AA-D6A9-7E5B-5402-D857EE36F86A}"/>
              </a:ext>
            </a:extLst>
          </p:cNvPr>
          <p:cNvCxnSpPr/>
          <p:nvPr/>
        </p:nvCxnSpPr>
        <p:spPr>
          <a:xfrm>
            <a:off x="1082921" y="431999"/>
            <a:ext cx="0" cy="56539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97BA8BE-05E0-0004-0D55-2B23EBC6A5B0}"/>
              </a:ext>
            </a:extLst>
          </p:cNvPr>
          <p:cNvSpPr/>
          <p:nvPr/>
        </p:nvSpPr>
        <p:spPr>
          <a:xfrm>
            <a:off x="2454206" y="1274914"/>
            <a:ext cx="4673466" cy="898489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701"/>
              </a:lnSpc>
            </a:pPr>
            <a:r>
              <a:rPr lang="ja-JP" altLang="en-US" sz="920" b="1" kern="100" dirty="0">
                <a:solidFill>
                  <a:schemeClr val="tx1"/>
                </a:solidFill>
                <a:highlight>
                  <a:srgbClr val="C5E0B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熱帯の気候と豊かな自然環境</a:t>
            </a:r>
            <a:endParaRPr lang="ja-JP" altLang="en-US" sz="920" kern="1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 algn="just">
              <a:lnSpc>
                <a:spcPts val="1701"/>
              </a:lnSpc>
            </a:pPr>
            <a:r>
              <a:rPr lang="ja-JP" altLang="en-US" sz="920" b="1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熱帯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：</a:t>
            </a:r>
            <a:r>
              <a:rPr lang="ja-JP" altLang="en-US" sz="920" u="sng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①　　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周辺の地域</a:t>
            </a:r>
          </a:p>
          <a:p>
            <a:pPr algn="just">
              <a:lnSpc>
                <a:spcPts val="1701"/>
              </a:lnSpc>
            </a:pP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　　　　　　　　　　　　　　　　　　　　　　</a:t>
            </a:r>
            <a:r>
              <a:rPr lang="ja-JP" altLang="en-US" sz="920" u="sng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▶そのため</a:t>
            </a:r>
            <a:r>
              <a:rPr lang="en-US" altLang="ja-JP" sz="920" u="sng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……</a:t>
            </a:r>
          </a:p>
          <a:p>
            <a:pPr algn="just">
              <a:lnSpc>
                <a:spcPts val="1701"/>
              </a:lnSpc>
            </a:pP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　　　　　　　　　　　　　　　　　　　　　　：一年を通して気温が</a:t>
            </a:r>
            <a:r>
              <a:rPr lang="ja-JP" altLang="en-US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②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い</a:t>
            </a:r>
          </a:p>
          <a:p>
            <a:pPr algn="just">
              <a:lnSpc>
                <a:spcPts val="1701"/>
              </a:lnSpc>
            </a:pP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　　　　　　　　　　　　　　　　　　　　　　：気温の年較差が</a:t>
            </a:r>
            <a:r>
              <a:rPr lang="ja-JP" altLang="en-US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③　　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い</a:t>
            </a:r>
          </a:p>
          <a:p>
            <a:pPr algn="just">
              <a:lnSpc>
                <a:spcPts val="1701"/>
              </a:lnSpc>
            </a:pP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　　　　　　　　　　　　　　　　　　　　　　：活発な</a:t>
            </a:r>
            <a:r>
              <a:rPr lang="ja-JP" altLang="en-US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④　　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気流が発生</a:t>
            </a:r>
          </a:p>
          <a:p>
            <a:pPr algn="just">
              <a:lnSpc>
                <a:spcPts val="1701"/>
              </a:lnSpc>
            </a:pP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　　　　　　　　　　　　　　　　　　　　　　　➡</a:t>
            </a:r>
            <a:r>
              <a:rPr lang="ja-JP" altLang="en-US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⑤　　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が絶えず発生</a:t>
            </a:r>
          </a:p>
          <a:p>
            <a:pPr algn="just">
              <a:lnSpc>
                <a:spcPts val="1701"/>
              </a:lnSpc>
            </a:pP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　　　　　　　　　　　　　　　　　　　　　　　➡</a:t>
            </a:r>
            <a:r>
              <a:rPr lang="ja-JP" altLang="en-US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⑥　　　　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帯の形成</a:t>
            </a:r>
            <a:endParaRPr lang="en-US" altLang="ja-JP" sz="920" kern="1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 algn="just">
              <a:lnSpc>
                <a:spcPts val="1701"/>
              </a:lnSpc>
            </a:pPr>
            <a:r>
              <a:rPr lang="ja-JP" altLang="en-US" sz="920" b="1" kern="100" dirty="0">
                <a:solidFill>
                  <a:schemeClr val="tx1"/>
                </a:solidFill>
                <a:highlight>
                  <a:srgbClr val="E2E2E2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気候区分</a:t>
            </a:r>
            <a:endParaRPr lang="en-US" altLang="ja-JP" sz="920" b="1" kern="100" dirty="0">
              <a:solidFill>
                <a:schemeClr val="tx1"/>
              </a:solidFill>
              <a:highlight>
                <a:srgbClr val="E2E2E2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701"/>
              </a:lnSpc>
            </a:pPr>
            <a:r>
              <a:rPr lang="ja-JP" altLang="en-US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⑦　　　　　　　　　　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気候：</a:t>
            </a:r>
            <a:r>
              <a:rPr lang="ja-JP" altLang="en-US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⑥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帯の影響を受け，一年中雨が多い</a:t>
            </a:r>
          </a:p>
          <a:p>
            <a:pPr algn="just">
              <a:lnSpc>
                <a:spcPts val="1701"/>
              </a:lnSpc>
            </a:pPr>
            <a:r>
              <a:rPr lang="ja-JP" altLang="en-US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⑧　　　　　　　　　　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気候：弱い</a:t>
            </a:r>
            <a:r>
              <a:rPr lang="ja-JP" altLang="en-US" sz="920" u="sng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⑨</a:t>
            </a:r>
            <a:r>
              <a:rPr lang="ja-JP" altLang="en-US" sz="920" u="sng" kern="100" dirty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</a:t>
            </a:r>
            <a:r>
              <a:rPr lang="ja-JP" altLang="en-US" sz="920" u="sng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季がある</a:t>
            </a:r>
          </a:p>
          <a:p>
            <a:pPr algn="just">
              <a:lnSpc>
                <a:spcPts val="1701"/>
              </a:lnSpc>
            </a:pPr>
            <a:r>
              <a:rPr lang="ja-JP" altLang="en-US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⑩　　　　　　　　　　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気候：</a:t>
            </a:r>
            <a:r>
              <a:rPr lang="ja-JP" altLang="en-US" sz="920" u="sng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⑪</a:t>
            </a:r>
            <a:r>
              <a:rPr lang="ja-JP" altLang="en-US" sz="920" u="sng" kern="100" dirty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</a:t>
            </a:r>
            <a:r>
              <a:rPr lang="ja-JP" altLang="en-US" sz="920" u="sng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季と</a:t>
            </a:r>
            <a:r>
              <a:rPr lang="ja-JP" altLang="en-US" sz="920" u="sng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⑨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季の区別が明瞭</a:t>
            </a:r>
            <a:endParaRPr lang="en-US" altLang="ja-JP" sz="920" kern="1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 algn="just">
              <a:lnSpc>
                <a:spcPts val="1701"/>
              </a:lnSpc>
            </a:pPr>
            <a:endParaRPr lang="en-US" altLang="ja-JP" sz="920" kern="100" dirty="0">
              <a:solidFill>
                <a:schemeClr val="tx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r>
              <a:rPr lang="ja-JP" altLang="en-US" sz="920" b="1" kern="100" dirty="0">
                <a:solidFill>
                  <a:schemeClr val="tx1"/>
                </a:solidFill>
                <a:highlight>
                  <a:srgbClr val="C5E0B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高温多湿な場所での人々の暮らし</a:t>
            </a: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C5E0B4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ＭＳ 明朝" panose="02020609040205080304" pitchFamily="17" charset="-128"/>
            </a:endParaRPr>
          </a:p>
          <a:p>
            <a:pPr algn="just">
              <a:lnSpc>
                <a:spcPts val="1701"/>
              </a:lnSpc>
            </a:pPr>
            <a:endParaRPr lang="en-US" altLang="ja-JP" sz="920" b="1" kern="100" dirty="0">
              <a:solidFill>
                <a:schemeClr val="tx1"/>
              </a:solidFill>
              <a:highlight>
                <a:srgbClr val="E2E2E2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701"/>
              </a:lnSpc>
            </a:pPr>
            <a:r>
              <a:rPr lang="ja-JP" altLang="en-US" sz="920" b="1" kern="100" dirty="0">
                <a:solidFill>
                  <a:schemeClr val="tx1"/>
                </a:solidFill>
                <a:highlight>
                  <a:srgbClr val="E2E2E2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環境問題</a:t>
            </a:r>
            <a:r>
              <a:rPr lang="ja-JP" altLang="en-US" sz="920" kern="100" dirty="0">
                <a:solidFill>
                  <a:schemeClr val="tx1"/>
                </a:solidFill>
                <a:highlight>
                  <a:srgbClr val="E2E2E2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（おもに</a:t>
            </a:r>
            <a:r>
              <a:rPr lang="en-US" altLang="ja-JP" sz="920" kern="100" dirty="0">
                <a:solidFill>
                  <a:schemeClr val="tx1"/>
                </a:solidFill>
                <a:highlight>
                  <a:srgbClr val="E2E2E2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20</a:t>
            </a:r>
            <a:r>
              <a:rPr lang="ja-JP" altLang="en-US" sz="920" kern="100" dirty="0">
                <a:solidFill>
                  <a:schemeClr val="tx1"/>
                </a:solidFill>
                <a:highlight>
                  <a:srgbClr val="E2E2E2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世紀なかば以降）</a:t>
            </a:r>
            <a:endParaRPr lang="en-US" altLang="ja-JP" sz="920" kern="100" dirty="0">
              <a:solidFill>
                <a:schemeClr val="tx1"/>
              </a:solidFill>
              <a:highlight>
                <a:srgbClr val="E2E2E2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701"/>
              </a:lnSpc>
            </a:pPr>
            <a:r>
              <a:rPr lang="ja-JP" altLang="en-US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⑦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の伐採が進む　</a:t>
            </a:r>
            <a:r>
              <a:rPr lang="en-US" altLang="ja-JP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【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背景</a:t>
            </a:r>
            <a:r>
              <a:rPr lang="en-US" altLang="ja-JP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】 </a:t>
            </a:r>
            <a:r>
              <a:rPr lang="en-US" altLang="ja-JP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⑲</a:t>
            </a:r>
            <a:r>
              <a:rPr lang="ja-JP" altLang="en-US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　　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用木材を生産するため</a:t>
            </a:r>
          </a:p>
          <a:p>
            <a:pPr algn="just">
              <a:lnSpc>
                <a:spcPts val="1701"/>
              </a:lnSpc>
            </a:pP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　➡森林資源を利用してきた人々の生活基盤の消失</a:t>
            </a:r>
          </a:p>
          <a:p>
            <a:pPr algn="just">
              <a:lnSpc>
                <a:spcPts val="1701"/>
              </a:lnSpc>
            </a:pP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　　➡伝統的な生活や文化の消失（住民の</a:t>
            </a:r>
            <a:r>
              <a:rPr lang="ja-JP" altLang="en-US" sz="920" u="sng" kern="1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⑳　　　　　　</a:t>
            </a:r>
            <a:r>
              <a:rPr lang="ja-JP" altLang="en-US" sz="92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化政策も消失傾向を助長）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7A145A-E675-5AB8-A6F8-898A50F121AC}"/>
              </a:ext>
            </a:extLst>
          </p:cNvPr>
          <p:cNvSpPr/>
          <p:nvPr/>
        </p:nvSpPr>
        <p:spPr>
          <a:xfrm>
            <a:off x="431998" y="1274914"/>
            <a:ext cx="1842279" cy="898489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>
              <a:lnSpc>
                <a:spcPts val="1700"/>
              </a:lnSpc>
            </a:pPr>
            <a:r>
              <a:rPr lang="ja-JP" altLang="en-US" sz="920" b="1" kern="100" dirty="0">
                <a:solidFill>
                  <a:schemeClr val="tx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ＭＳ 明朝" panose="02020609040205080304" pitchFamily="17" charset="-128"/>
              </a:rPr>
              <a:t>メモ欄</a:t>
            </a:r>
            <a:endParaRPr lang="en-US" altLang="ja-JP" sz="920" b="1" kern="100" dirty="0">
              <a:solidFill>
                <a:schemeClr val="tx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E77F5BE9-53B7-9B2E-5FF5-958363900296}"/>
              </a:ext>
            </a:extLst>
          </p:cNvPr>
          <p:cNvGraphicFramePr>
            <a:graphicFrameLocks noGrp="1"/>
          </p:cNvGraphicFramePr>
          <p:nvPr/>
        </p:nvGraphicFramePr>
        <p:xfrm>
          <a:off x="2447670" y="4330753"/>
          <a:ext cx="4680002" cy="3524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24">
                  <a:extLst>
                    <a:ext uri="{9D8B030D-6E8A-4147-A177-3AD203B41FA5}">
                      <a16:colId xmlns:a16="http://schemas.microsoft.com/office/drawing/2014/main" val="3746513857"/>
                    </a:ext>
                  </a:extLst>
                </a:gridCol>
                <a:gridCol w="4197578">
                  <a:extLst>
                    <a:ext uri="{9D8B030D-6E8A-4147-A177-3AD203B41FA5}">
                      <a16:colId xmlns:a16="http://schemas.microsoft.com/office/drawing/2014/main" val="3810757313"/>
                    </a:ext>
                  </a:extLst>
                </a:gridCol>
              </a:tblGrid>
              <a:tr h="23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altLang="en-US" sz="920" kern="10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衣服</a:t>
                      </a:r>
                      <a:endParaRPr lang="ja-JP" sz="920" kern="10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ja-JP" altLang="en-US" sz="920" b="1" u="none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highlight>
                            <a:srgbClr val="808080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素材に着目</a:t>
                      </a:r>
                      <a:endParaRPr lang="en-US" altLang="ja-JP" sz="920" b="1" u="none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highlight>
                          <a:srgbClr val="808080"/>
                        </a:highlight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：綿や麻（</a:t>
                      </a:r>
                      <a:r>
                        <a:rPr lang="ja-JP" altLang="en-US" sz="920" b="0" u="sng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⑫</a:t>
                      </a:r>
                      <a:r>
                        <a:rPr lang="ja-JP" altLang="en-US" sz="920" u="sng" kern="100" dirty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ＭＳ 明朝" panose="02020609040205080304" pitchFamily="17" charset="-128"/>
                        </a:rPr>
                        <a:t>　　</a:t>
                      </a:r>
                      <a:r>
                        <a:rPr lang="ja-JP" altLang="en-US" sz="920" b="0" u="sng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　　　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性や放熱性に優れる）</a:t>
                      </a:r>
                      <a:endParaRPr lang="en-US" altLang="ja-JP" sz="920" b="0" kern="100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63206"/>
                  </a:ext>
                </a:extLst>
              </a:tr>
              <a:tr h="1367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altLang="en-US" sz="920" kern="10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生業</a:t>
                      </a:r>
                      <a:endParaRPr lang="en-US" altLang="ja-JP" sz="920" kern="10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ja-JP" altLang="en-US" sz="920" b="1" u="none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highlight>
                            <a:srgbClr val="808080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焼畑農業</a:t>
                      </a:r>
                      <a:endParaRPr lang="en-US" altLang="ja-JP" sz="920" b="1" u="none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highlight>
                          <a:srgbClr val="808080"/>
                        </a:highlight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13394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：持続的に</a:t>
                      </a:r>
                      <a:r>
                        <a:rPr lang="ja-JP" altLang="en-US" sz="920" b="0" u="sng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⑬</a:t>
                      </a:r>
                      <a:r>
                        <a:rPr lang="ja-JP" altLang="en-US" sz="920" u="sng" kern="100" dirty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ＭＳ 明朝" panose="02020609040205080304" pitchFamily="17" charset="-128"/>
                        </a:rPr>
                        <a:t>　　</a:t>
                      </a:r>
                      <a:r>
                        <a:rPr lang="ja-JP" altLang="en-US" sz="920" b="0" u="sng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作物を生産（生産者自らが消費する作物）</a:t>
                      </a:r>
                      <a:endParaRPr lang="en-US" altLang="ja-JP" sz="920" b="0" kern="100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endParaRPr lang="en-US" altLang="ja-JP" sz="920" b="0" kern="100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endParaRPr lang="en-US" altLang="ja-JP" sz="920" b="0" kern="100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endParaRPr lang="en-US" altLang="ja-JP" sz="920" b="0" kern="100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endParaRPr lang="en-US" altLang="ja-JP" sz="920" b="0" kern="100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ja-JP" altLang="en-US" sz="920" b="1" u="none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highlight>
                            <a:srgbClr val="808080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プランテーション農業</a:t>
                      </a:r>
                      <a:endParaRPr lang="en-US" altLang="ja-JP" sz="920" b="1" u="none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highlight>
                          <a:srgbClr val="808080"/>
                        </a:highlight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：単一作物を大量栽培する大規模農業　</a:t>
                      </a:r>
                      <a:r>
                        <a:rPr lang="en-US" altLang="ja-JP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歴史</a:t>
                      </a:r>
                      <a:r>
                        <a:rPr lang="en-US" altLang="ja-JP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】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かつての</a:t>
                      </a:r>
                      <a:r>
                        <a:rPr lang="ja-JP" altLang="en-US" sz="920" b="0" u="sng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⑭</a:t>
                      </a:r>
                      <a:r>
                        <a:rPr lang="ja-JP" altLang="en-US" sz="920" b="0" u="sng" kern="100" baseline="0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uFill>
                            <a:solidFill>
                              <a:schemeClr val="tx1"/>
                            </a:solidFill>
                          </a:u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altLang="en-US" sz="920" b="0" u="sng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地で発達</a:t>
                      </a:r>
                      <a:endParaRPr lang="en-US" altLang="ja-JP" sz="920" b="0" kern="100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：輸出用の</a:t>
                      </a:r>
                      <a:r>
                        <a:rPr lang="ja-JP" altLang="en-US" sz="920" b="0" u="sng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⑮</a:t>
                      </a:r>
                      <a:r>
                        <a:rPr lang="ja-JP" altLang="en-US" sz="920" u="sng" kern="100" dirty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ＭＳ 明朝" panose="02020609040205080304" pitchFamily="17" charset="-128"/>
                        </a:rPr>
                        <a:t>　　</a:t>
                      </a:r>
                      <a:r>
                        <a:rPr lang="ja-JP" altLang="en-US" sz="920" b="0" u="sng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作物を栽培</a:t>
                      </a:r>
                      <a:endParaRPr lang="en-US" altLang="ja-JP" sz="920" b="0" kern="100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ja-JP" altLang="en-US" sz="920" b="0" u="sng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⑦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気候では，</a:t>
                      </a:r>
                      <a:r>
                        <a:rPr lang="ja-JP" altLang="en-US" sz="920" b="0" u="sng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⑯　　　　　　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ヤシなど　</a:t>
                      </a:r>
                      <a:r>
                        <a:rPr lang="ja-JP" altLang="en-US" sz="920" b="0" u="sng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⑩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気候ではコーヒーや</a:t>
                      </a:r>
                      <a:r>
                        <a:rPr lang="ja-JP" altLang="en-US" sz="920" b="0" u="sng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⑰　　　　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花</a:t>
                      </a:r>
                      <a:endParaRPr lang="en-US" altLang="ja-JP" sz="920" b="0" kern="100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　など</a:t>
                      </a:r>
                      <a:endParaRPr lang="en-US" altLang="ja-JP" sz="920" b="0" kern="100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ja-JP" altLang="en-US" sz="920" b="1" u="none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highlight>
                            <a:srgbClr val="808080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稲作</a:t>
                      </a:r>
                      <a:r>
                        <a:rPr lang="ja-JP" altLang="en-US" sz="920" b="0" u="none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highlight>
                            <a:srgbClr val="808080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（東南アジアや南アジア）</a:t>
                      </a:r>
                      <a:endParaRPr lang="en-US" altLang="ja-JP" sz="920" b="0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highlight>
                          <a:srgbClr val="808080"/>
                        </a:highlight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：豊富な水資源を利用　</a:t>
                      </a:r>
                      <a:endParaRPr lang="en-US" altLang="ja-JP" sz="920" b="0" kern="100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背景</a:t>
                      </a:r>
                      <a:r>
                        <a:rPr lang="en-US" altLang="ja-JP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】</a:t>
                      </a:r>
                      <a:r>
                        <a:rPr lang="ja-JP" altLang="en-US" sz="920" b="0" u="sng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⑱</a:t>
                      </a:r>
                      <a:r>
                        <a:rPr lang="ja-JP" altLang="en-US" sz="920" b="0" u="sng" kern="100" baseline="0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uFill>
                            <a:solidFill>
                              <a:schemeClr val="tx1"/>
                            </a:solidFill>
                          </a:u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　　　　　</a:t>
                      </a:r>
                      <a:r>
                        <a:rPr lang="ja-JP" altLang="en-US" sz="920" b="0" u="sng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en-US" altLang="ja-JP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季節風</a:t>
                      </a:r>
                      <a:r>
                        <a:rPr lang="en-US" altLang="ja-JP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の影響により</a:t>
                      </a:r>
                      <a:r>
                        <a:rPr lang="ja-JP" altLang="en-US" sz="920" b="0" u="sng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⑪</a:t>
                      </a:r>
                      <a:r>
                        <a:rPr lang="ja-JP" altLang="en-US" sz="920" b="0" kern="100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季の降水量が多い</a:t>
                      </a:r>
                      <a:endParaRPr lang="en-US" altLang="ja-JP" sz="920" b="0" kern="100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339425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D10431C4-BC26-1118-948C-6133D161A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398"/>
          <a:stretch>
            <a:fillRect/>
          </a:stretch>
        </p:blipFill>
        <p:spPr>
          <a:xfrm>
            <a:off x="2989385" y="5270743"/>
            <a:ext cx="4121833" cy="672864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80AF92F-F890-88A7-A65E-AA21DC381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670" y="1839242"/>
            <a:ext cx="2553908" cy="11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3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C1B9-5C93-6A36-9804-456845F5F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38432A7-7EC7-7A01-EE52-A8AE2C7E55C2}"/>
              </a:ext>
            </a:extLst>
          </p:cNvPr>
          <p:cNvSpPr/>
          <p:nvPr/>
        </p:nvSpPr>
        <p:spPr>
          <a:xfrm>
            <a:off x="432003" y="431999"/>
            <a:ext cx="6695669" cy="982781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tx1"/>
                </a:solidFill>
                <a:highlight>
                  <a:srgbClr val="F8CBAD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演習問題</a:t>
            </a: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bg1">
                    <a:lumMod val="95000"/>
                  </a:schemeClr>
                </a:solidFill>
                <a:highlight>
                  <a:srgbClr val="ED7D31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熱帯の</a:t>
            </a:r>
            <a:r>
              <a:rPr lang="ja-JP" altLang="en-US" sz="921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気候区分図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</a:t>
            </a:r>
            <a:r>
              <a:rPr lang="ja-JP" altLang="en-US" sz="921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雨温図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をみて，以下の作業や問いに取り組もう。</a:t>
            </a:r>
            <a:endParaRPr lang="en-US" altLang="ja-JP" sz="92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❶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地図上の赤道を</a:t>
            </a:r>
            <a:r>
              <a:rPr lang="ja-JP" altLang="en-US" sz="921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太線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で示そう。</a:t>
            </a: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❷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地図上の北緯</a:t>
            </a:r>
            <a:r>
              <a:rPr lang="en-US" altLang="ja-JP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 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度線，南緯</a:t>
            </a:r>
            <a:r>
              <a:rPr lang="en-US" altLang="ja-JP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 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度線をそれぞれ</a:t>
            </a:r>
            <a:r>
              <a:rPr lang="ja-JP" altLang="en-US" sz="921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太線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で示そう。</a:t>
            </a: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❸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サバナ気候に好きな色を塗ろう。</a:t>
            </a: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❹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サバナ気候の雨温図は</a:t>
            </a:r>
            <a:r>
              <a:rPr lang="ja-JP" altLang="en-US" sz="921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Ｘ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</a:t>
            </a:r>
            <a:r>
              <a:rPr lang="ja-JP" altLang="en-US" sz="921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Ｙ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のどちらか，答えよう。</a:t>
            </a:r>
            <a:endParaRPr lang="en-US" altLang="ja-JP" sz="92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bg1">
                    <a:lumMod val="95000"/>
                  </a:schemeClr>
                </a:solidFill>
                <a:highlight>
                  <a:srgbClr val="ED7D31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</a:t>
            </a:r>
            <a:r>
              <a:rPr lang="ja-JP" altLang="en-US" sz="921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右の図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をみて，以下の問いに答えよう。</a:t>
            </a: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❶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図の</a:t>
            </a:r>
            <a:r>
              <a:rPr lang="ja-JP" altLang="en-US" sz="921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Ｘ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</a:t>
            </a:r>
            <a:r>
              <a:rPr lang="ja-JP" altLang="en-US" sz="921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Ｙ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にあてはまる季節名を答えよう。</a:t>
            </a:r>
            <a:endParaRPr lang="en-US" altLang="ja-JP" sz="92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❷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右の図の熱帯収束帯が季節によって移動する理由に</a:t>
            </a: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ついて，下の語群を</a:t>
            </a:r>
            <a:r>
              <a:rPr lang="ja-JP" altLang="en-US" sz="921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すべて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用いて説明しよう。</a:t>
            </a:r>
            <a:endParaRPr lang="en-US" altLang="ja-JP" sz="92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endParaRPr lang="en-US" altLang="ja-JP" sz="92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b="1" dirty="0">
                <a:solidFill>
                  <a:schemeClr val="bg1">
                    <a:lumMod val="95000"/>
                  </a:schemeClr>
                </a:solidFill>
                <a:highlight>
                  <a:srgbClr val="ED7D31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熱帯の気候と生活とのかかわりについて説明した次の文のうち，正しいものに〇，正しくないものに</a:t>
            </a:r>
            <a:r>
              <a:rPr lang="en-US" altLang="ja-JP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×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をつけよう。</a:t>
            </a: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92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熱帯では，高床にしたり壁をなくしたりして，住居の風通しを良くしている。</a:t>
            </a: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92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プランテーション農業が盛んな国・地域のなかには，モノカルチャー経済となっている国・地域もある。</a:t>
            </a: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92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代表的な商品作物の１つであるキャッサバを料理に使用する際には，乾燥・粉砕した粉が多用される。</a:t>
            </a:r>
          </a:p>
          <a:p>
            <a:pPr marL="4308475" indent="-4308475">
              <a:lnSpc>
                <a:spcPts val="1701"/>
              </a:lnSpc>
              <a:tabLst>
                <a:tab pos="3767138" algn="l"/>
                <a:tab pos="4305300" algn="l"/>
              </a:tabLst>
            </a:pP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92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92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熱帯雨林を切り開いてプランテーションや牧場などを拡大させている地域の多くは，北半球に集中している。</a:t>
            </a:r>
            <a:endParaRPr lang="en-US" altLang="ja-JP" sz="92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54CA1B0-6D5E-3C7C-6390-98534C25FEE9}"/>
              </a:ext>
            </a:extLst>
          </p:cNvPr>
          <p:cNvSpPr/>
          <p:nvPr/>
        </p:nvSpPr>
        <p:spPr>
          <a:xfrm>
            <a:off x="7127672" y="10259813"/>
            <a:ext cx="432003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C9CA955-E842-CD1B-3F75-28D418965B87}"/>
              </a:ext>
            </a:extLst>
          </p:cNvPr>
          <p:cNvSpPr/>
          <p:nvPr/>
        </p:nvSpPr>
        <p:spPr>
          <a:xfrm>
            <a:off x="0" y="0"/>
            <a:ext cx="432003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AE7C9A4-82B4-2811-F5B4-CAB99DC77E19}"/>
              </a:ext>
            </a:extLst>
          </p:cNvPr>
          <p:cNvSpPr/>
          <p:nvPr/>
        </p:nvSpPr>
        <p:spPr>
          <a:xfrm>
            <a:off x="3593582" y="4024492"/>
            <a:ext cx="277778" cy="313307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tabLst>
                <a:tab pos="3767138" algn="l"/>
                <a:tab pos="4305300" algn="l"/>
              </a:tabLst>
            </a:pPr>
            <a:endParaRPr kumimoji="1" lang="ja-JP" altLang="en-US" sz="920" dirty="0">
              <a:solidFill>
                <a:srgbClr val="C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46513BB-5F2F-FCAA-4351-A989BF406984}"/>
              </a:ext>
            </a:extLst>
          </p:cNvPr>
          <p:cNvSpPr/>
          <p:nvPr/>
        </p:nvSpPr>
        <p:spPr>
          <a:xfrm>
            <a:off x="574585" y="5005910"/>
            <a:ext cx="1398980" cy="313307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l">
              <a:tabLst>
                <a:tab pos="3767138" algn="l"/>
                <a:tab pos="4305300" algn="l"/>
              </a:tabLst>
            </a:pPr>
            <a:r>
              <a:rPr kumimoji="1" lang="ja-JP" altLang="en-US" sz="92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Ｘ</a:t>
            </a:r>
            <a:r>
              <a:rPr kumimoji="1" lang="ja-JP" altLang="en-US" sz="92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endParaRPr kumimoji="1" lang="ja-JP" altLang="en-US" sz="920" dirty="0">
              <a:solidFill>
                <a:srgbClr val="C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EF79BCC-E9B7-726C-946F-EB9C4DF55CEF}"/>
              </a:ext>
            </a:extLst>
          </p:cNvPr>
          <p:cNvSpPr/>
          <p:nvPr/>
        </p:nvSpPr>
        <p:spPr>
          <a:xfrm>
            <a:off x="2129331" y="4996326"/>
            <a:ext cx="1398980" cy="313307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l">
              <a:tabLst>
                <a:tab pos="3767138" algn="l"/>
                <a:tab pos="4305300" algn="l"/>
              </a:tabLst>
            </a:pPr>
            <a:r>
              <a:rPr kumimoji="1" lang="ja-JP" altLang="en-US" sz="92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Ｙ：</a:t>
            </a:r>
            <a:endParaRPr kumimoji="1" lang="ja-JP" altLang="en-US" sz="920" dirty="0">
              <a:solidFill>
                <a:srgbClr val="C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F07AC16-F444-01E3-BE77-8AD1901AB5DA}"/>
              </a:ext>
            </a:extLst>
          </p:cNvPr>
          <p:cNvGrpSpPr/>
          <p:nvPr/>
        </p:nvGrpSpPr>
        <p:grpSpPr>
          <a:xfrm>
            <a:off x="574585" y="5873820"/>
            <a:ext cx="2953726" cy="1090448"/>
            <a:chOff x="8763348" y="4574686"/>
            <a:chExt cx="1897004" cy="1090448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F1E2F88-3639-B462-8D78-36C44B033C82}"/>
                </a:ext>
              </a:extLst>
            </p:cNvPr>
            <p:cNvSpPr/>
            <p:nvPr/>
          </p:nvSpPr>
          <p:spPr>
            <a:xfrm>
              <a:off x="8815822" y="4650314"/>
              <a:ext cx="1138521" cy="167484"/>
            </a:xfrm>
            <a:prstGeom prst="rect">
              <a:avLst/>
            </a:prstGeom>
            <a:solidFill>
              <a:srgbClr val="F2F2F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205"/>
                </a:lnSpc>
                <a:tabLst>
                  <a:tab pos="3767138" algn="l"/>
                  <a:tab pos="4305300" algn="l"/>
                </a:tabLst>
              </a:pPr>
              <a:r>
                <a:rPr lang="en-US" altLang="ja-JP" sz="780" b="1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【</a:t>
              </a:r>
              <a:r>
                <a:rPr lang="ja-JP" altLang="en-US" sz="780" b="1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語群</a:t>
              </a:r>
              <a:r>
                <a:rPr lang="en-US" altLang="ja-JP" sz="780" b="1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】</a:t>
              </a:r>
              <a:r>
                <a:rPr lang="ja-JP" altLang="en-US" sz="78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太陽，公転，赤道，北，南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10D5F93-33AA-3356-7496-28EB2653CB44}"/>
                </a:ext>
              </a:extLst>
            </p:cNvPr>
            <p:cNvSpPr/>
            <p:nvPr/>
          </p:nvSpPr>
          <p:spPr>
            <a:xfrm>
              <a:off x="8763348" y="4574686"/>
              <a:ext cx="1897004" cy="109044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>
                <a:lnSpc>
                  <a:spcPts val="1700"/>
                </a:lnSpc>
                <a:tabLst>
                  <a:tab pos="3767138" algn="l"/>
                  <a:tab pos="4305300" algn="l"/>
                </a:tabLst>
              </a:pPr>
              <a:endParaRPr lang="ja-JP" altLang="en-US" sz="92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9A626D58-9A69-E61B-DFCA-B01D9316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93" y="4977629"/>
            <a:ext cx="3153707" cy="1986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72EA014-84E9-A2E6-9876-B2C835B5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653" y="834962"/>
            <a:ext cx="6021775" cy="25314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47F9C68-F2FE-7D21-7011-E70FAE2EB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347" y="3008341"/>
            <a:ext cx="2509947" cy="13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3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1">
              <a:lumMod val="50000"/>
              <a:lumOff val="50000"/>
            </a:schemeClr>
          </a:solidFill>
        </a:ln>
      </a:spPr>
      <a:bodyPr lIns="36000" tIns="36000" rIns="36000" bIns="36000" rtlCol="0" anchor="ctr" anchorCtr="0"/>
      <a:lstStyle>
        <a:defPPr algn="l">
          <a:lnSpc>
            <a:spcPts val="1701"/>
          </a:lnSpc>
          <a:tabLst>
            <a:tab pos="3767138" algn="l"/>
            <a:tab pos="4305300" algn="l"/>
          </a:tabLst>
          <a:defRPr sz="921" dirty="0">
            <a:solidFill>
              <a:srgbClr val="C00000"/>
            </a:solidFill>
            <a:latin typeface="BIZ UDゴシック" panose="020B0400000000000000" pitchFamily="49" charset="-128"/>
            <a:ea typeface="BIZ UDゴシック" panose="020B0400000000000000" pitchFamily="49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49289</TotalTime>
  <Words>590</Words>
  <PresentationFormat>ユーザー設定</PresentationFormat>
  <Paragraphs>97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BIZ UDゴシック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2025-01-22T05:30:11Z</dcterms:created>
  <dcterms:modified xsi:type="dcterms:W3CDTF">2026-03-10T01:20:53Z</dcterms:modified>
</cp:coreProperties>
</file>