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19" r:id="rId2"/>
    <p:sldMasterId id="2147483725" r:id="rId3"/>
    <p:sldMasterId id="2147483684" r:id="rId4"/>
    <p:sldMasterId id="2147483721" r:id="rId5"/>
    <p:sldMasterId id="2147483727" r:id="rId6"/>
    <p:sldMasterId id="2147483711" r:id="rId7"/>
    <p:sldMasterId id="2147483717" r:id="rId8"/>
    <p:sldMasterId id="2147483729" r:id="rId9"/>
    <p:sldMasterId id="2147483714" r:id="rId10"/>
    <p:sldMasterId id="2147483723" r:id="rId11"/>
  </p:sldMasterIdLst>
  <p:notesMasterIdLst>
    <p:notesMasterId r:id="rId84"/>
  </p:notesMasterIdLst>
  <p:sldIdLst>
    <p:sldId id="307" r:id="rId12"/>
    <p:sldId id="310" r:id="rId13"/>
    <p:sldId id="344" r:id="rId14"/>
    <p:sldId id="345" r:id="rId15"/>
    <p:sldId id="419" r:id="rId16"/>
    <p:sldId id="329" r:id="rId17"/>
    <p:sldId id="330" r:id="rId18"/>
    <p:sldId id="349" r:id="rId19"/>
    <p:sldId id="346" r:id="rId20"/>
    <p:sldId id="350" r:id="rId21"/>
    <p:sldId id="351" r:id="rId22"/>
    <p:sldId id="354" r:id="rId23"/>
    <p:sldId id="355" r:id="rId24"/>
    <p:sldId id="352" r:id="rId25"/>
    <p:sldId id="366" r:id="rId26"/>
    <p:sldId id="356" r:id="rId27"/>
    <p:sldId id="358" r:id="rId28"/>
    <p:sldId id="363" r:id="rId29"/>
    <p:sldId id="360" r:id="rId30"/>
    <p:sldId id="361" r:id="rId31"/>
    <p:sldId id="359" r:id="rId32"/>
    <p:sldId id="364" r:id="rId33"/>
    <p:sldId id="362" r:id="rId34"/>
    <p:sldId id="367" r:id="rId35"/>
    <p:sldId id="368" r:id="rId36"/>
    <p:sldId id="365" r:id="rId37"/>
    <p:sldId id="369" r:id="rId38"/>
    <p:sldId id="370" r:id="rId39"/>
    <p:sldId id="451" r:id="rId40"/>
    <p:sldId id="446" r:id="rId41"/>
    <p:sldId id="447" r:id="rId42"/>
    <p:sldId id="448" r:id="rId43"/>
    <p:sldId id="449" r:id="rId44"/>
    <p:sldId id="450" r:id="rId45"/>
    <p:sldId id="374" r:id="rId46"/>
    <p:sldId id="375" r:id="rId47"/>
    <p:sldId id="420" r:id="rId48"/>
    <p:sldId id="423" r:id="rId49"/>
    <p:sldId id="424" r:id="rId50"/>
    <p:sldId id="425" r:id="rId51"/>
    <p:sldId id="426" r:id="rId52"/>
    <p:sldId id="427" r:id="rId53"/>
    <p:sldId id="428" r:id="rId54"/>
    <p:sldId id="431" r:id="rId55"/>
    <p:sldId id="432" r:id="rId56"/>
    <p:sldId id="433" r:id="rId57"/>
    <p:sldId id="434" r:id="rId58"/>
    <p:sldId id="435" r:id="rId59"/>
    <p:sldId id="440" r:id="rId60"/>
    <p:sldId id="441" r:id="rId61"/>
    <p:sldId id="442" r:id="rId62"/>
    <p:sldId id="443" r:id="rId63"/>
    <p:sldId id="444" r:id="rId64"/>
    <p:sldId id="402" r:id="rId65"/>
    <p:sldId id="312" r:id="rId66"/>
    <p:sldId id="334" r:id="rId67"/>
    <p:sldId id="408" r:id="rId68"/>
    <p:sldId id="409" r:id="rId69"/>
    <p:sldId id="410" r:id="rId70"/>
    <p:sldId id="411" r:id="rId71"/>
    <p:sldId id="412" r:id="rId72"/>
    <p:sldId id="339" r:id="rId73"/>
    <p:sldId id="340" r:id="rId74"/>
    <p:sldId id="404" r:id="rId75"/>
    <p:sldId id="405" r:id="rId76"/>
    <p:sldId id="406" r:id="rId77"/>
    <p:sldId id="407" r:id="rId78"/>
    <p:sldId id="413" r:id="rId79"/>
    <p:sldId id="417" r:id="rId80"/>
    <p:sldId id="414" r:id="rId81"/>
    <p:sldId id="418" r:id="rId82"/>
    <p:sldId id="403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964"/>
    <a:srgbClr val="FFFFFF"/>
    <a:srgbClr val="EFF7F5"/>
    <a:srgbClr val="EB6F31"/>
    <a:srgbClr val="FCECE4"/>
    <a:srgbClr val="F1D4D3"/>
    <a:srgbClr val="ACD7CA"/>
    <a:srgbClr val="000000"/>
    <a:srgbClr val="797979"/>
    <a:srgbClr val="F8C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66" autoAdjust="0"/>
    <p:restoredTop sz="91250" autoAdjust="0"/>
  </p:normalViewPr>
  <p:slideViewPr>
    <p:cSldViewPr snapToGrid="0">
      <p:cViewPr>
        <p:scale>
          <a:sx n="33" d="100"/>
          <a:sy n="33" d="100"/>
        </p:scale>
        <p:origin x="43" y="52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425D-C3B5-4DA6-AABB-4FE89FE17BBB}" type="datetimeFigureOut">
              <a:rPr kumimoji="1" lang="ja-JP" altLang="en-US" smtClean="0"/>
              <a:t>2026/3/17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00B58-C189-4153-825B-75F970B363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00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00B58-C189-4153-825B-75F970B3631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48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00B58-C189-4153-825B-75F970B3631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4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00B58-C189-4153-825B-75F970B3631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620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B166-7683-8317-27D1-F6E3F1A67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4DCB89-8021-28C2-1551-2515A5100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EA3F0A-CD28-A108-979E-6F46B8BCF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0CC24A-E703-4D54-450C-B64AF28B2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00B58-C189-4153-825B-75F970B3631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50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47E28-0B78-7B19-0CBF-D6CC8B51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722444F-8181-178D-EA10-D26378E57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26B79D-CDA0-42C4-8C60-5F7D5301C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C5956F-F352-4707-43C1-FCEA7D71C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00B58-C189-4153-825B-75F970B3631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576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20" y="1279206"/>
            <a:ext cx="9547860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419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速習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19" y="1279206"/>
            <a:ext cx="9547860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1361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速習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68255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7742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A74F5B-E5A5-A421-285C-3DC7A576C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68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9BC699-F1C8-744C-2C1D-ABF276C3A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5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速習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9C1413-6331-1738-1902-D587F61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00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速習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7F8EB5-1B0D-71C0-16AE-9CE236F1D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33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575622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演習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rgbClr val="EB6F3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20" y="1279206"/>
            <a:ext cx="9547860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04406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9BC699-F1C8-744C-2C1D-ABF276C3A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2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20" y="1279206"/>
            <a:ext cx="9547860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87774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演習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rgbClr val="EB6F3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51506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演習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39E7BE-9102-1CAB-7B06-FC6A625E1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rgbClr val="EB6F3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4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演習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6DEAE9-0046-1482-6599-928A8B6AB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rgbClr val="EB6F3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75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速習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88719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防災コース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19" y="1279206"/>
            <a:ext cx="9547859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165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7181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通常_扉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58BE5C-63E6-50C3-9595-74C6390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20" y="1737995"/>
            <a:ext cx="9547860" cy="53244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150000"/>
              </a:lnSpc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D052AE4-C250-6245-A398-218311149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1680" y="2468880"/>
            <a:ext cx="4749800" cy="3352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509DCF00-F714-4B35-EB7F-4F3D5F828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3620" y="1279206"/>
            <a:ext cx="9547860" cy="426721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3479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A74F5B-E5A5-A421-285C-3DC7A576C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0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常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9BC699-F1C8-744C-2C1D-ABF276C3A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8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_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A74F5B-E5A5-A421-285C-3DC7A576C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0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常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9BC699-F1C8-744C-2C1D-ABF276C3A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9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演習_メ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6DEAE9-0046-1482-6599-928A8B6AB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37163"/>
            <a:ext cx="11529060" cy="54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buFont typeface="Wingdings" panose="05000000000000000000" pitchFamily="2" charset="2"/>
              <a:buNone/>
              <a:defRPr sz="3200" b="1">
                <a:solidFill>
                  <a:srgbClr val="EB6F3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0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78CF4220-9733-D978-191D-E568AC3C2E28}"/>
              </a:ext>
            </a:extLst>
          </p:cNvPr>
          <p:cNvSpPr txBox="1">
            <a:spLocks/>
          </p:cNvSpPr>
          <p:nvPr userDrawn="1"/>
        </p:nvSpPr>
        <p:spPr>
          <a:xfrm>
            <a:off x="2289666" y="3789397"/>
            <a:ext cx="9551814" cy="2320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2000" b="1" u="sng" dirty="0">
                <a:solidFill>
                  <a:schemeClr val="tx1"/>
                </a:solidFill>
                <a:latin typeface="+mn-lt"/>
              </a:rPr>
              <a:t>コース選択</a:t>
            </a:r>
            <a:r>
              <a:rPr lang="ja-JP" altLang="en-US" sz="2000" b="0" u="sng" dirty="0">
                <a:solidFill>
                  <a:schemeClr val="tx1"/>
                </a:solidFill>
                <a:latin typeface="+mn-lt"/>
              </a:rPr>
              <a:t>（マークをクリック）</a:t>
            </a:r>
            <a:endParaRPr lang="en-US" altLang="ja-JP" sz="2000" b="0" u="sng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tabLst>
                <a:tab pos="3048000" algn="l"/>
                <a:tab pos="5557838" algn="l"/>
                <a:tab pos="7269163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　　　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通常</a:t>
            </a: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　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30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～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40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分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ていねいに理解</a:t>
            </a:r>
            <a:r>
              <a:rPr lang="en-US" altLang="ja-JP" sz="2000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知技思判</a:t>
            </a:r>
            <a:endParaRPr lang="en-US" altLang="ja-JP" sz="200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tabLst>
                <a:tab pos="3048000" algn="l"/>
                <a:tab pos="3581400" algn="l"/>
                <a:tab pos="5557838" algn="l"/>
                <a:tab pos="7269163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　　　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速習　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20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～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25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分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さらっと確認</a:t>
            </a:r>
            <a:r>
              <a:rPr lang="en-US" altLang="ja-JP" sz="2000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知技</a:t>
            </a:r>
            <a:endParaRPr lang="en-US" altLang="ja-JP" sz="20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tabLst>
                <a:tab pos="3048000" algn="l"/>
                <a:tab pos="3581400" algn="l"/>
                <a:tab pos="5557838" algn="l"/>
                <a:tab pos="7269163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　　　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演習　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25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～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30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分</a:t>
            </a:r>
            <a:r>
              <a:rPr lang="en-US" altLang="ja-JP" sz="2000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dirty="0">
                <a:solidFill>
                  <a:schemeClr val="tx1"/>
                </a:solidFill>
                <a:latin typeface="+mn-lt"/>
              </a:rPr>
              <a:t>各節の問題演習</a:t>
            </a:r>
            <a:r>
              <a:rPr lang="en-US" altLang="ja-JP" sz="2000" dirty="0">
                <a:solidFill>
                  <a:schemeClr val="tx1"/>
                </a:solidFill>
                <a:latin typeface="+mn-lt"/>
              </a:rPr>
              <a:t>	</a:t>
            </a:r>
            <a:r>
              <a:rPr lang="ja-JP" altLang="en-US" sz="2000" b="1" dirty="0">
                <a:solidFill>
                  <a:schemeClr val="tx1"/>
                </a:solidFill>
                <a:latin typeface="+mn-lt"/>
              </a:rPr>
              <a:t>知技思判表</a:t>
            </a:r>
            <a:endParaRPr lang="en-US" altLang="ja-JP" sz="20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10E71F9C-F407-1A1F-2FB0-AFFD75B5A06C}"/>
              </a:ext>
            </a:extLst>
          </p:cNvPr>
          <p:cNvCxnSpPr>
            <a:cxnSpLocks/>
          </p:cNvCxnSpPr>
          <p:nvPr userDrawn="1"/>
        </p:nvCxnSpPr>
        <p:spPr>
          <a:xfrm>
            <a:off x="590550" y="2702149"/>
            <a:ext cx="1548287" cy="116811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65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BFB8A7-C46A-DA63-7B09-1FCC8223D57F}"/>
              </a:ext>
            </a:extLst>
          </p:cNvPr>
          <p:cNvSpPr/>
          <p:nvPr userDrawn="1"/>
        </p:nvSpPr>
        <p:spPr>
          <a:xfrm>
            <a:off x="-1462" y="-1461"/>
            <a:ext cx="12193461" cy="540000"/>
          </a:xfrm>
          <a:prstGeom prst="rect">
            <a:avLst/>
          </a:prstGeom>
          <a:solidFill>
            <a:srgbClr val="FCE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DA51DDB-F9C6-31C4-C5FA-BCA49BFE3295}"/>
              </a:ext>
            </a:extLst>
          </p:cNvPr>
          <p:cNvGrpSpPr/>
          <p:nvPr userDrawn="1"/>
        </p:nvGrpSpPr>
        <p:grpSpPr>
          <a:xfrm>
            <a:off x="-450000" y="-451338"/>
            <a:ext cx="900000" cy="900000"/>
            <a:chOff x="-9071467" y="6364951"/>
            <a:chExt cx="4579333" cy="4579333"/>
          </a:xfrm>
        </p:grpSpPr>
        <p:sp>
          <p:nvSpPr>
            <p:cNvPr id="2" name="円: 塗りつぶしなし 1">
              <a:extLst>
                <a:ext uri="{FF2B5EF4-FFF2-40B4-BE49-F238E27FC236}">
                  <a16:creationId xmlns:a16="http://schemas.microsoft.com/office/drawing/2014/main" id="{94933D97-C8D1-9746-21A6-0AD78ECD18AC}"/>
                </a:ext>
              </a:extLst>
            </p:cNvPr>
            <p:cNvSpPr/>
            <p:nvPr userDrawn="1"/>
          </p:nvSpPr>
          <p:spPr>
            <a:xfrm>
              <a:off x="-7583805" y="7852614"/>
              <a:ext cx="1604010" cy="1604010"/>
            </a:xfrm>
            <a:prstGeom prst="donut">
              <a:avLst>
                <a:gd name="adj" fmla="val 36517"/>
              </a:avLst>
            </a:prstGeom>
            <a:solidFill>
              <a:srgbClr val="EB6F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アーチ 2">
              <a:extLst>
                <a:ext uri="{FF2B5EF4-FFF2-40B4-BE49-F238E27FC236}">
                  <a16:creationId xmlns:a16="http://schemas.microsoft.com/office/drawing/2014/main" id="{173E6486-35DF-8401-4045-079BA3BB7C80}"/>
                </a:ext>
              </a:extLst>
            </p:cNvPr>
            <p:cNvSpPr/>
            <p:nvPr userDrawn="1"/>
          </p:nvSpPr>
          <p:spPr>
            <a:xfrm>
              <a:off x="-8536980" y="6899438"/>
              <a:ext cx="3510359" cy="3510359"/>
            </a:xfrm>
            <a:prstGeom prst="blockArc">
              <a:avLst>
                <a:gd name="adj1" fmla="val 21597622"/>
                <a:gd name="adj2" fmla="val 18839544"/>
                <a:gd name="adj3" fmla="val 8629"/>
              </a:avLst>
            </a:prstGeom>
            <a:solidFill>
              <a:srgbClr val="F8CC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アーチ 3">
              <a:extLst>
                <a:ext uri="{FF2B5EF4-FFF2-40B4-BE49-F238E27FC236}">
                  <a16:creationId xmlns:a16="http://schemas.microsoft.com/office/drawing/2014/main" id="{02E2733C-BBA3-60DD-43AF-1F802E9ADD8E}"/>
                </a:ext>
              </a:extLst>
            </p:cNvPr>
            <p:cNvSpPr/>
            <p:nvPr userDrawn="1"/>
          </p:nvSpPr>
          <p:spPr>
            <a:xfrm>
              <a:off x="-8836819" y="6599599"/>
              <a:ext cx="4110038" cy="4110038"/>
            </a:xfrm>
            <a:prstGeom prst="blockArc">
              <a:avLst>
                <a:gd name="adj1" fmla="val 2198988"/>
                <a:gd name="adj2" fmla="val 3419"/>
                <a:gd name="adj3" fmla="val 4674"/>
              </a:avLst>
            </a:prstGeom>
            <a:solidFill>
              <a:srgbClr val="F8CC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アーチ 4">
              <a:extLst>
                <a:ext uri="{FF2B5EF4-FFF2-40B4-BE49-F238E27FC236}">
                  <a16:creationId xmlns:a16="http://schemas.microsoft.com/office/drawing/2014/main" id="{0333B572-61A6-F7A5-BC2F-6744D5D5D833}"/>
                </a:ext>
              </a:extLst>
            </p:cNvPr>
            <p:cNvSpPr/>
            <p:nvPr userDrawn="1"/>
          </p:nvSpPr>
          <p:spPr>
            <a:xfrm>
              <a:off x="-8111491" y="7324927"/>
              <a:ext cx="2659381" cy="2659381"/>
            </a:xfrm>
            <a:prstGeom prst="blockArc">
              <a:avLst>
                <a:gd name="adj1" fmla="val 3994364"/>
                <a:gd name="adj2" fmla="val 20145"/>
                <a:gd name="adj3" fmla="val 13683"/>
              </a:avLst>
            </a:prstGeom>
            <a:solidFill>
              <a:srgbClr val="F8CC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アーチ 18">
              <a:extLst>
                <a:ext uri="{FF2B5EF4-FFF2-40B4-BE49-F238E27FC236}">
                  <a16:creationId xmlns:a16="http://schemas.microsoft.com/office/drawing/2014/main" id="{DA26BA78-4A7C-3C64-BE25-32EE4F035FB3}"/>
                </a:ext>
              </a:extLst>
            </p:cNvPr>
            <p:cNvSpPr/>
            <p:nvPr userDrawn="1"/>
          </p:nvSpPr>
          <p:spPr>
            <a:xfrm>
              <a:off x="-9071467" y="6364951"/>
              <a:ext cx="4579333" cy="4579333"/>
            </a:xfrm>
            <a:prstGeom prst="blockArc">
              <a:avLst>
                <a:gd name="adj1" fmla="val 2007"/>
                <a:gd name="adj2" fmla="val 19508054"/>
                <a:gd name="adj3" fmla="val 2310"/>
              </a:avLst>
            </a:prstGeom>
            <a:solidFill>
              <a:srgbClr val="F8CC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A8DDEAB2-C05E-A058-816C-9F9ACFA2CAE1}"/>
              </a:ext>
            </a:extLst>
          </p:cNvPr>
          <p:cNvSpPr/>
          <p:nvPr userDrawn="1"/>
        </p:nvSpPr>
        <p:spPr>
          <a:xfrm>
            <a:off x="125730" y="72390"/>
            <a:ext cx="12066269" cy="463137"/>
          </a:xfrm>
          <a:custGeom>
            <a:avLst/>
            <a:gdLst>
              <a:gd name="connsiteX0" fmla="*/ 0 w 12070080"/>
              <a:gd name="connsiteY0" fmla="*/ 0 h 396240"/>
              <a:gd name="connsiteX1" fmla="*/ 434340 w 12070080"/>
              <a:gd name="connsiteY1" fmla="*/ 396240 h 396240"/>
              <a:gd name="connsiteX2" fmla="*/ 12070080 w 12070080"/>
              <a:gd name="connsiteY2" fmla="*/ 396240 h 396240"/>
              <a:gd name="connsiteX0" fmla="*/ 0 w 12070080"/>
              <a:gd name="connsiteY0" fmla="*/ 0 h 396240"/>
              <a:gd name="connsiteX1" fmla="*/ 537243 w 12070080"/>
              <a:gd name="connsiteY1" fmla="*/ 394603 h 396240"/>
              <a:gd name="connsiteX2" fmla="*/ 12070080 w 12070080"/>
              <a:gd name="connsiteY2" fmla="*/ 396240 h 396240"/>
              <a:gd name="connsiteX0" fmla="*/ 0 w 12070080"/>
              <a:gd name="connsiteY0" fmla="*/ 0 h 399513"/>
              <a:gd name="connsiteX1" fmla="*/ 537243 w 12070080"/>
              <a:gd name="connsiteY1" fmla="*/ 399513 h 399513"/>
              <a:gd name="connsiteX2" fmla="*/ 12070080 w 12070080"/>
              <a:gd name="connsiteY2" fmla="*/ 396240 h 399513"/>
              <a:gd name="connsiteX0" fmla="*/ 0 w 12070080"/>
              <a:gd name="connsiteY0" fmla="*/ 0 h 397876"/>
              <a:gd name="connsiteX1" fmla="*/ 535337 w 12070080"/>
              <a:gd name="connsiteY1" fmla="*/ 397876 h 397876"/>
              <a:gd name="connsiteX2" fmla="*/ 12070080 w 12070080"/>
              <a:gd name="connsiteY2" fmla="*/ 396240 h 3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0080" h="397876">
                <a:moveTo>
                  <a:pt x="0" y="0"/>
                </a:moveTo>
                <a:lnTo>
                  <a:pt x="535337" y="397876"/>
                </a:lnTo>
                <a:lnTo>
                  <a:pt x="12070080" y="396240"/>
                </a:lnTo>
              </a:path>
            </a:pathLst>
          </a:custGeom>
          <a:noFill/>
          <a:ln w="3175">
            <a:solidFill>
              <a:srgbClr val="EB6F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71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川と橋と建物&#10;&#10;自動的に生成された説明">
            <a:extLst>
              <a:ext uri="{FF2B5EF4-FFF2-40B4-BE49-F238E27FC236}">
                <a16:creationId xmlns:a16="http://schemas.microsoft.com/office/drawing/2014/main" id="{227C1E6B-B81B-FEB2-813C-65ECB8FC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274426"/>
            <a:ext cx="12192002" cy="4602255"/>
          </a:xfrm>
          <a:prstGeom prst="rect">
            <a:avLst/>
          </a:prstGeom>
        </p:spPr>
      </p:pic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34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78CF4220-9733-D978-191D-E568AC3C2E28}"/>
              </a:ext>
            </a:extLst>
          </p:cNvPr>
          <p:cNvSpPr txBox="1">
            <a:spLocks/>
          </p:cNvSpPr>
          <p:nvPr userDrawn="1"/>
        </p:nvSpPr>
        <p:spPr>
          <a:xfrm>
            <a:off x="2289666" y="3818106"/>
            <a:ext cx="4861384" cy="5400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  <a:tabLst>
                <a:tab pos="3048000" algn="l"/>
                <a:tab pos="7178675" algn="l"/>
              </a:tabLst>
            </a:pPr>
            <a:r>
              <a:rPr lang="ja-JP" altLang="en-US" sz="3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　　　</a:t>
            </a:r>
            <a:r>
              <a:rPr lang="ja-JP" altLang="en-US" sz="32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通常コース</a:t>
            </a:r>
            <a:endParaRPr lang="en-US" altLang="ja-JP" sz="32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A8A63887-CC19-DA1D-9EEF-7190FEF4C583}"/>
              </a:ext>
            </a:extLst>
          </p:cNvPr>
          <p:cNvSpPr/>
          <p:nvPr userDrawn="1"/>
        </p:nvSpPr>
        <p:spPr>
          <a:xfrm>
            <a:off x="590550" y="2697480"/>
            <a:ext cx="2129790" cy="1390650"/>
          </a:xfrm>
          <a:custGeom>
            <a:avLst/>
            <a:gdLst>
              <a:gd name="connsiteX0" fmla="*/ 0 w 2217420"/>
              <a:gd name="connsiteY0" fmla="*/ 0 h 1390650"/>
              <a:gd name="connsiteX1" fmla="*/ 1840230 w 2217420"/>
              <a:gd name="connsiteY1" fmla="*/ 1390650 h 1390650"/>
              <a:gd name="connsiteX2" fmla="*/ 2217420 w 2217420"/>
              <a:gd name="connsiteY2" fmla="*/ 1390650 h 1390650"/>
              <a:gd name="connsiteX0" fmla="*/ 0 w 2129790"/>
              <a:gd name="connsiteY0" fmla="*/ 0 h 1390650"/>
              <a:gd name="connsiteX1" fmla="*/ 1840230 w 2129790"/>
              <a:gd name="connsiteY1" fmla="*/ 1390650 h 1390650"/>
              <a:gd name="connsiteX2" fmla="*/ 2129790 w 2129790"/>
              <a:gd name="connsiteY2" fmla="*/ 139065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790" h="1390650">
                <a:moveTo>
                  <a:pt x="0" y="0"/>
                </a:moveTo>
                <a:lnTo>
                  <a:pt x="1840230" y="1390650"/>
                </a:lnTo>
                <a:lnTo>
                  <a:pt x="2129790" y="1390650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4D5A47-BE93-F956-EAC0-F3273E771A0B}"/>
              </a:ext>
            </a:extLst>
          </p:cNvPr>
          <p:cNvSpPr/>
          <p:nvPr userDrawn="1"/>
        </p:nvSpPr>
        <p:spPr>
          <a:xfrm>
            <a:off x="8116211" y="4496246"/>
            <a:ext cx="1689880" cy="20156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1DFDEE-682F-59B9-8170-090ABC131E47}"/>
              </a:ext>
            </a:extLst>
          </p:cNvPr>
          <p:cNvSpPr/>
          <p:nvPr userDrawn="1"/>
        </p:nvSpPr>
        <p:spPr>
          <a:xfrm>
            <a:off x="10151600" y="4501773"/>
            <a:ext cx="1689880" cy="201564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9FA54E5-6369-6C42-BA33-05BAA98B0BA7}"/>
              </a:ext>
            </a:extLst>
          </p:cNvPr>
          <p:cNvCxnSpPr>
            <a:cxnSpLocks/>
          </p:cNvCxnSpPr>
          <p:nvPr userDrawn="1"/>
        </p:nvCxnSpPr>
        <p:spPr>
          <a:xfrm>
            <a:off x="9978847" y="4500343"/>
            <a:ext cx="0" cy="20115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F28A3F-364D-EE63-D0CB-4026B86116FE}"/>
              </a:ext>
            </a:extLst>
          </p:cNvPr>
          <p:cNvSpPr txBox="1"/>
          <p:nvPr userDrawn="1"/>
        </p:nvSpPr>
        <p:spPr>
          <a:xfrm>
            <a:off x="8116211" y="3934242"/>
            <a:ext cx="4075788" cy="307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2000" dirty="0"/>
              <a:t>演習ノート </a:t>
            </a:r>
            <a:r>
              <a:rPr kumimoji="1" lang="en-US" altLang="ja-JP" sz="2000" dirty="0"/>
              <a:t>or </a:t>
            </a:r>
            <a:r>
              <a:rPr kumimoji="1" lang="ja-JP" altLang="en-US" sz="2000" dirty="0"/>
              <a:t>プリントの該当箇所</a:t>
            </a: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7B778320-411C-91C1-2842-02537D77D392}"/>
              </a:ext>
            </a:extLst>
          </p:cNvPr>
          <p:cNvSpPr/>
          <p:nvPr userDrawn="1"/>
        </p:nvSpPr>
        <p:spPr>
          <a:xfrm rot="5400000">
            <a:off x="9988718" y="4664658"/>
            <a:ext cx="2015640" cy="1689868"/>
          </a:xfrm>
          <a:prstGeom prst="triangl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F005C7-8CD8-5F20-768C-CADE1A6A35C8}"/>
              </a:ext>
            </a:extLst>
          </p:cNvPr>
          <p:cNvSpPr txBox="1"/>
          <p:nvPr userDrawn="1"/>
        </p:nvSpPr>
        <p:spPr>
          <a:xfrm>
            <a:off x="10359027" y="4819891"/>
            <a:ext cx="6375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2000" dirty="0"/>
              <a:t>一部</a:t>
            </a:r>
          </a:p>
        </p:txBody>
      </p:sp>
    </p:spTree>
    <p:extLst>
      <p:ext uri="{BB962C8B-B14F-4D97-AF65-F5344CB8AC3E}">
        <p14:creationId xmlns:p14="http://schemas.microsoft.com/office/powerpoint/2010/main" val="135042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1" r:id="rId2"/>
    <p:sldLayoutId id="2147483732" r:id="rId3"/>
    <p:sldLayoutId id="214748373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6B88C76-2B5F-FD6D-7910-CE6409292DCD}"/>
              </a:ext>
            </a:extLst>
          </p:cNvPr>
          <p:cNvSpPr/>
          <p:nvPr userDrawn="1"/>
        </p:nvSpPr>
        <p:spPr>
          <a:xfrm>
            <a:off x="-1462" y="-1461"/>
            <a:ext cx="12193461" cy="540000"/>
          </a:xfrm>
          <a:prstGeom prst="rect">
            <a:avLst/>
          </a:prstGeom>
          <a:solidFill>
            <a:srgbClr val="EF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069A05F-BCF6-B225-3235-4E50D28A9458}"/>
              </a:ext>
            </a:extLst>
          </p:cNvPr>
          <p:cNvGrpSpPr/>
          <p:nvPr userDrawn="1"/>
        </p:nvGrpSpPr>
        <p:grpSpPr>
          <a:xfrm>
            <a:off x="-450000" y="-450000"/>
            <a:ext cx="900000" cy="900000"/>
            <a:chOff x="-8019907" y="5654040"/>
            <a:chExt cx="4579333" cy="4579333"/>
          </a:xfrm>
        </p:grpSpPr>
        <p:sp>
          <p:nvSpPr>
            <p:cNvPr id="16" name="円: 塗りつぶしなし 15">
              <a:extLst>
                <a:ext uri="{FF2B5EF4-FFF2-40B4-BE49-F238E27FC236}">
                  <a16:creationId xmlns:a16="http://schemas.microsoft.com/office/drawing/2014/main" id="{3F895385-E5A4-C3C2-C3FC-357BC7501D4F}"/>
                </a:ext>
              </a:extLst>
            </p:cNvPr>
            <p:cNvSpPr/>
            <p:nvPr userDrawn="1"/>
          </p:nvSpPr>
          <p:spPr>
            <a:xfrm>
              <a:off x="-6532245" y="7141703"/>
              <a:ext cx="1604010" cy="1604010"/>
            </a:xfrm>
            <a:prstGeom prst="donut">
              <a:avLst>
                <a:gd name="adj" fmla="val 3651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アーチ 16">
              <a:extLst>
                <a:ext uri="{FF2B5EF4-FFF2-40B4-BE49-F238E27FC236}">
                  <a16:creationId xmlns:a16="http://schemas.microsoft.com/office/drawing/2014/main" id="{A3CA54F9-18F1-4E90-CA14-FF130A2F3EE5}"/>
                </a:ext>
              </a:extLst>
            </p:cNvPr>
            <p:cNvSpPr/>
            <p:nvPr userDrawn="1"/>
          </p:nvSpPr>
          <p:spPr>
            <a:xfrm>
              <a:off x="-7485420" y="6188527"/>
              <a:ext cx="3510359" cy="3510359"/>
            </a:xfrm>
            <a:prstGeom prst="blockArc">
              <a:avLst>
                <a:gd name="adj1" fmla="val 21597622"/>
                <a:gd name="adj2" fmla="val 18839544"/>
                <a:gd name="adj3" fmla="val 862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アーチ 17">
              <a:extLst>
                <a:ext uri="{FF2B5EF4-FFF2-40B4-BE49-F238E27FC236}">
                  <a16:creationId xmlns:a16="http://schemas.microsoft.com/office/drawing/2014/main" id="{FB6CF13C-D5BB-5A5B-5A76-0527FA73FCAF}"/>
                </a:ext>
              </a:extLst>
            </p:cNvPr>
            <p:cNvSpPr/>
            <p:nvPr userDrawn="1"/>
          </p:nvSpPr>
          <p:spPr>
            <a:xfrm>
              <a:off x="-7785259" y="5888688"/>
              <a:ext cx="4110038" cy="4110038"/>
            </a:xfrm>
            <a:prstGeom prst="blockArc">
              <a:avLst>
                <a:gd name="adj1" fmla="val 2198988"/>
                <a:gd name="adj2" fmla="val 3419"/>
                <a:gd name="adj3" fmla="val 467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アーチ 19">
              <a:extLst>
                <a:ext uri="{FF2B5EF4-FFF2-40B4-BE49-F238E27FC236}">
                  <a16:creationId xmlns:a16="http://schemas.microsoft.com/office/drawing/2014/main" id="{197F7FC8-74BC-956D-09EE-7ABF42EB6CCB}"/>
                </a:ext>
              </a:extLst>
            </p:cNvPr>
            <p:cNvSpPr/>
            <p:nvPr userDrawn="1"/>
          </p:nvSpPr>
          <p:spPr>
            <a:xfrm>
              <a:off x="-7059931" y="6614016"/>
              <a:ext cx="2659381" cy="2659381"/>
            </a:xfrm>
            <a:prstGeom prst="blockArc">
              <a:avLst>
                <a:gd name="adj1" fmla="val 3994364"/>
                <a:gd name="adj2" fmla="val 20145"/>
                <a:gd name="adj3" fmla="val 1368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アーチ 20">
              <a:extLst>
                <a:ext uri="{FF2B5EF4-FFF2-40B4-BE49-F238E27FC236}">
                  <a16:creationId xmlns:a16="http://schemas.microsoft.com/office/drawing/2014/main" id="{9DD1EC5C-940F-FED6-A5A9-D83ABE5D7339}"/>
                </a:ext>
              </a:extLst>
            </p:cNvPr>
            <p:cNvSpPr/>
            <p:nvPr userDrawn="1"/>
          </p:nvSpPr>
          <p:spPr>
            <a:xfrm>
              <a:off x="-8019907" y="5654040"/>
              <a:ext cx="4579333" cy="4579333"/>
            </a:xfrm>
            <a:prstGeom prst="blockArc">
              <a:avLst>
                <a:gd name="adj1" fmla="val 2007"/>
                <a:gd name="adj2" fmla="val 19508054"/>
                <a:gd name="adj3" fmla="val 2310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26E8E27F-1E96-58B0-6304-6E77229E4167}"/>
              </a:ext>
            </a:extLst>
          </p:cNvPr>
          <p:cNvSpPr/>
          <p:nvPr userDrawn="1"/>
        </p:nvSpPr>
        <p:spPr>
          <a:xfrm>
            <a:off x="125730" y="72390"/>
            <a:ext cx="12066269" cy="463137"/>
          </a:xfrm>
          <a:custGeom>
            <a:avLst/>
            <a:gdLst>
              <a:gd name="connsiteX0" fmla="*/ 0 w 12070080"/>
              <a:gd name="connsiteY0" fmla="*/ 0 h 396240"/>
              <a:gd name="connsiteX1" fmla="*/ 434340 w 12070080"/>
              <a:gd name="connsiteY1" fmla="*/ 396240 h 396240"/>
              <a:gd name="connsiteX2" fmla="*/ 12070080 w 12070080"/>
              <a:gd name="connsiteY2" fmla="*/ 396240 h 396240"/>
              <a:gd name="connsiteX0" fmla="*/ 0 w 12070080"/>
              <a:gd name="connsiteY0" fmla="*/ 0 h 396240"/>
              <a:gd name="connsiteX1" fmla="*/ 537243 w 12070080"/>
              <a:gd name="connsiteY1" fmla="*/ 394603 h 396240"/>
              <a:gd name="connsiteX2" fmla="*/ 12070080 w 12070080"/>
              <a:gd name="connsiteY2" fmla="*/ 396240 h 396240"/>
              <a:gd name="connsiteX0" fmla="*/ 0 w 12070080"/>
              <a:gd name="connsiteY0" fmla="*/ 0 h 399513"/>
              <a:gd name="connsiteX1" fmla="*/ 537243 w 12070080"/>
              <a:gd name="connsiteY1" fmla="*/ 399513 h 399513"/>
              <a:gd name="connsiteX2" fmla="*/ 12070080 w 12070080"/>
              <a:gd name="connsiteY2" fmla="*/ 396240 h 399513"/>
              <a:gd name="connsiteX0" fmla="*/ 0 w 12070080"/>
              <a:gd name="connsiteY0" fmla="*/ 0 h 397876"/>
              <a:gd name="connsiteX1" fmla="*/ 535337 w 12070080"/>
              <a:gd name="connsiteY1" fmla="*/ 397876 h 397876"/>
              <a:gd name="connsiteX2" fmla="*/ 12070080 w 12070080"/>
              <a:gd name="connsiteY2" fmla="*/ 396240 h 3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0080" h="397876">
                <a:moveTo>
                  <a:pt x="0" y="0"/>
                </a:moveTo>
                <a:lnTo>
                  <a:pt x="535337" y="397876"/>
                </a:lnTo>
                <a:lnTo>
                  <a:pt x="12070080" y="396240"/>
                </a:lnTo>
              </a:path>
            </a:pathLst>
          </a:custGeom>
          <a:noFill/>
          <a:ln w="3175">
            <a:solidFill>
              <a:srgbClr val="75BD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72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8" r:id="rId2"/>
    <p:sldLayoutId id="214748374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rgbClr val="3494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rgbClr val="349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A8A63887-CC19-DA1D-9EEF-7190FEF4C583}"/>
              </a:ext>
            </a:extLst>
          </p:cNvPr>
          <p:cNvSpPr/>
          <p:nvPr userDrawn="1"/>
        </p:nvSpPr>
        <p:spPr>
          <a:xfrm>
            <a:off x="590550" y="2697480"/>
            <a:ext cx="2129790" cy="1390650"/>
          </a:xfrm>
          <a:custGeom>
            <a:avLst/>
            <a:gdLst>
              <a:gd name="connsiteX0" fmla="*/ 0 w 2217420"/>
              <a:gd name="connsiteY0" fmla="*/ 0 h 1390650"/>
              <a:gd name="connsiteX1" fmla="*/ 1840230 w 2217420"/>
              <a:gd name="connsiteY1" fmla="*/ 1390650 h 1390650"/>
              <a:gd name="connsiteX2" fmla="*/ 2217420 w 2217420"/>
              <a:gd name="connsiteY2" fmla="*/ 1390650 h 1390650"/>
              <a:gd name="connsiteX0" fmla="*/ 0 w 2129790"/>
              <a:gd name="connsiteY0" fmla="*/ 0 h 1390650"/>
              <a:gd name="connsiteX1" fmla="*/ 1840230 w 2129790"/>
              <a:gd name="connsiteY1" fmla="*/ 1390650 h 1390650"/>
              <a:gd name="connsiteX2" fmla="*/ 2129790 w 2129790"/>
              <a:gd name="connsiteY2" fmla="*/ 139065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790" h="1390650">
                <a:moveTo>
                  <a:pt x="0" y="0"/>
                </a:moveTo>
                <a:lnTo>
                  <a:pt x="1840230" y="1390650"/>
                </a:lnTo>
                <a:lnTo>
                  <a:pt x="2129790" y="1390650"/>
                </a:lnTo>
              </a:path>
            </a:pathLst>
          </a:custGeom>
          <a:noFill/>
          <a:ln>
            <a:solidFill>
              <a:srgbClr val="3494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977B6CA8-5A03-641D-C512-0CF7950F52E5}"/>
              </a:ext>
            </a:extLst>
          </p:cNvPr>
          <p:cNvSpPr txBox="1">
            <a:spLocks/>
          </p:cNvSpPr>
          <p:nvPr userDrawn="1"/>
        </p:nvSpPr>
        <p:spPr>
          <a:xfrm>
            <a:off x="2289666" y="3818106"/>
            <a:ext cx="5161224" cy="5400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  <a:tabLst>
                <a:tab pos="3048000" algn="l"/>
                <a:tab pos="7178675" algn="l"/>
              </a:tabLst>
            </a:pPr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　　　</a:t>
            </a:r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速習コース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F4A276-DB46-45FD-DD6C-247C8F8FC46A}"/>
              </a:ext>
            </a:extLst>
          </p:cNvPr>
          <p:cNvSpPr/>
          <p:nvPr userDrawn="1"/>
        </p:nvSpPr>
        <p:spPr>
          <a:xfrm>
            <a:off x="8116211" y="4496246"/>
            <a:ext cx="1689880" cy="2015641"/>
          </a:xfrm>
          <a:prstGeom prst="rect">
            <a:avLst/>
          </a:prstGeom>
          <a:solidFill>
            <a:srgbClr val="AAD6E7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86E762-F512-EC7B-0466-52689F9FA4A0}"/>
              </a:ext>
            </a:extLst>
          </p:cNvPr>
          <p:cNvSpPr/>
          <p:nvPr userDrawn="1"/>
        </p:nvSpPr>
        <p:spPr>
          <a:xfrm>
            <a:off x="10151600" y="4501773"/>
            <a:ext cx="1689880" cy="201564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4695F40-FAC6-A4B6-8C96-96E4AA107DE5}"/>
              </a:ext>
            </a:extLst>
          </p:cNvPr>
          <p:cNvCxnSpPr>
            <a:cxnSpLocks/>
          </p:cNvCxnSpPr>
          <p:nvPr userDrawn="1"/>
        </p:nvCxnSpPr>
        <p:spPr>
          <a:xfrm>
            <a:off x="9978847" y="4500343"/>
            <a:ext cx="0" cy="20115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C2B8D4-0E86-76DD-FF0E-7D982207AF7D}"/>
              </a:ext>
            </a:extLst>
          </p:cNvPr>
          <p:cNvSpPr txBox="1"/>
          <p:nvPr userDrawn="1"/>
        </p:nvSpPr>
        <p:spPr>
          <a:xfrm>
            <a:off x="8116211" y="3934242"/>
            <a:ext cx="4075787" cy="307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2000" dirty="0"/>
              <a:t>演習ノート </a:t>
            </a:r>
            <a:r>
              <a:rPr kumimoji="1" lang="en-US" altLang="ja-JP" sz="2000" dirty="0"/>
              <a:t>or </a:t>
            </a:r>
            <a:r>
              <a:rPr kumimoji="1" lang="ja-JP" altLang="en-US" sz="2000" dirty="0"/>
              <a:t>プリントの該当箇所</a:t>
            </a:r>
          </a:p>
        </p:txBody>
      </p:sp>
    </p:spTree>
    <p:extLst>
      <p:ext uri="{BB962C8B-B14F-4D97-AF65-F5344CB8AC3E}">
        <p14:creationId xmlns:p14="http://schemas.microsoft.com/office/powerpoint/2010/main" val="70483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rgbClr val="3494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rgbClr val="AAD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rgbClr val="349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7" r:id="rId2"/>
    <p:sldLayoutId id="2147483738" r:id="rId3"/>
    <p:sldLayoutId id="214748373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2FD5BC-59E5-A548-8146-6B7804A784D7}"/>
              </a:ext>
            </a:extLst>
          </p:cNvPr>
          <p:cNvSpPr/>
          <p:nvPr userDrawn="1"/>
        </p:nvSpPr>
        <p:spPr>
          <a:xfrm>
            <a:off x="-1462" y="-1461"/>
            <a:ext cx="12193461" cy="540000"/>
          </a:xfrm>
          <a:prstGeom prst="rect">
            <a:avLst/>
          </a:prstGeom>
          <a:solidFill>
            <a:srgbClr val="E4F2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75BD76D-D0F7-A572-2C4E-6B9DFC6043D5}"/>
              </a:ext>
            </a:extLst>
          </p:cNvPr>
          <p:cNvGrpSpPr/>
          <p:nvPr userDrawn="1"/>
        </p:nvGrpSpPr>
        <p:grpSpPr>
          <a:xfrm>
            <a:off x="-450000" y="-450000"/>
            <a:ext cx="900000" cy="900000"/>
            <a:chOff x="-7958947" y="5775960"/>
            <a:chExt cx="4579333" cy="4579333"/>
          </a:xfrm>
        </p:grpSpPr>
        <p:sp>
          <p:nvSpPr>
            <p:cNvPr id="2" name="円: 塗りつぶしなし 1">
              <a:extLst>
                <a:ext uri="{FF2B5EF4-FFF2-40B4-BE49-F238E27FC236}">
                  <a16:creationId xmlns:a16="http://schemas.microsoft.com/office/drawing/2014/main" id="{47235320-584D-782B-E94F-9CF4BBC34999}"/>
                </a:ext>
              </a:extLst>
            </p:cNvPr>
            <p:cNvSpPr/>
            <p:nvPr userDrawn="1"/>
          </p:nvSpPr>
          <p:spPr>
            <a:xfrm>
              <a:off x="-6471285" y="7263623"/>
              <a:ext cx="1604010" cy="1604010"/>
            </a:xfrm>
            <a:prstGeom prst="donut">
              <a:avLst>
                <a:gd name="adj" fmla="val 36517"/>
              </a:avLst>
            </a:prstGeom>
            <a:solidFill>
              <a:srgbClr val="349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アーチ 2">
              <a:extLst>
                <a:ext uri="{FF2B5EF4-FFF2-40B4-BE49-F238E27FC236}">
                  <a16:creationId xmlns:a16="http://schemas.microsoft.com/office/drawing/2014/main" id="{64321409-4A3A-214E-5285-4A0BB548D091}"/>
                </a:ext>
              </a:extLst>
            </p:cNvPr>
            <p:cNvSpPr/>
            <p:nvPr userDrawn="1"/>
          </p:nvSpPr>
          <p:spPr>
            <a:xfrm>
              <a:off x="-7424460" y="6310447"/>
              <a:ext cx="3510359" cy="3510359"/>
            </a:xfrm>
            <a:prstGeom prst="blockArc">
              <a:avLst>
                <a:gd name="adj1" fmla="val 21597622"/>
                <a:gd name="adj2" fmla="val 18839544"/>
                <a:gd name="adj3" fmla="val 8629"/>
              </a:avLst>
            </a:prstGeom>
            <a:solidFill>
              <a:srgbClr val="AAD6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アーチ 4">
              <a:extLst>
                <a:ext uri="{FF2B5EF4-FFF2-40B4-BE49-F238E27FC236}">
                  <a16:creationId xmlns:a16="http://schemas.microsoft.com/office/drawing/2014/main" id="{3606DD6A-0483-1817-A093-775126060C07}"/>
                </a:ext>
              </a:extLst>
            </p:cNvPr>
            <p:cNvSpPr/>
            <p:nvPr userDrawn="1"/>
          </p:nvSpPr>
          <p:spPr>
            <a:xfrm>
              <a:off x="-7724299" y="6010608"/>
              <a:ext cx="4110038" cy="4110038"/>
            </a:xfrm>
            <a:prstGeom prst="blockArc">
              <a:avLst>
                <a:gd name="adj1" fmla="val 2198988"/>
                <a:gd name="adj2" fmla="val 3419"/>
                <a:gd name="adj3" fmla="val 4674"/>
              </a:avLst>
            </a:prstGeom>
            <a:solidFill>
              <a:srgbClr val="AAD6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アーチ 5">
              <a:extLst>
                <a:ext uri="{FF2B5EF4-FFF2-40B4-BE49-F238E27FC236}">
                  <a16:creationId xmlns:a16="http://schemas.microsoft.com/office/drawing/2014/main" id="{A02E50C4-BCDD-2A84-E371-A5331647C0A6}"/>
                </a:ext>
              </a:extLst>
            </p:cNvPr>
            <p:cNvSpPr/>
            <p:nvPr userDrawn="1"/>
          </p:nvSpPr>
          <p:spPr>
            <a:xfrm>
              <a:off x="-6998971" y="6735936"/>
              <a:ext cx="2659381" cy="2659381"/>
            </a:xfrm>
            <a:prstGeom prst="blockArc">
              <a:avLst>
                <a:gd name="adj1" fmla="val 3994364"/>
                <a:gd name="adj2" fmla="val 20145"/>
                <a:gd name="adj3" fmla="val 13683"/>
              </a:avLst>
            </a:prstGeom>
            <a:solidFill>
              <a:srgbClr val="AAD6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アーチ 3">
              <a:extLst>
                <a:ext uri="{FF2B5EF4-FFF2-40B4-BE49-F238E27FC236}">
                  <a16:creationId xmlns:a16="http://schemas.microsoft.com/office/drawing/2014/main" id="{BB08B249-4451-5C9B-3D4F-055D01963F6A}"/>
                </a:ext>
              </a:extLst>
            </p:cNvPr>
            <p:cNvSpPr/>
            <p:nvPr userDrawn="1"/>
          </p:nvSpPr>
          <p:spPr>
            <a:xfrm>
              <a:off x="-7958947" y="5775960"/>
              <a:ext cx="4579333" cy="4579333"/>
            </a:xfrm>
            <a:prstGeom prst="blockArc">
              <a:avLst>
                <a:gd name="adj1" fmla="val 2007"/>
                <a:gd name="adj2" fmla="val 19508054"/>
                <a:gd name="adj3" fmla="val 2310"/>
              </a:avLst>
            </a:prstGeom>
            <a:solidFill>
              <a:srgbClr val="AAD6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7512DEAA-809A-DE23-DFD9-C11B891B53E6}"/>
              </a:ext>
            </a:extLst>
          </p:cNvPr>
          <p:cNvSpPr/>
          <p:nvPr userDrawn="1"/>
        </p:nvSpPr>
        <p:spPr>
          <a:xfrm>
            <a:off x="125730" y="72390"/>
            <a:ext cx="12066269" cy="463137"/>
          </a:xfrm>
          <a:custGeom>
            <a:avLst/>
            <a:gdLst>
              <a:gd name="connsiteX0" fmla="*/ 0 w 12070080"/>
              <a:gd name="connsiteY0" fmla="*/ 0 h 396240"/>
              <a:gd name="connsiteX1" fmla="*/ 434340 w 12070080"/>
              <a:gd name="connsiteY1" fmla="*/ 396240 h 396240"/>
              <a:gd name="connsiteX2" fmla="*/ 12070080 w 12070080"/>
              <a:gd name="connsiteY2" fmla="*/ 396240 h 396240"/>
              <a:gd name="connsiteX0" fmla="*/ 0 w 12070080"/>
              <a:gd name="connsiteY0" fmla="*/ 0 h 396240"/>
              <a:gd name="connsiteX1" fmla="*/ 537243 w 12070080"/>
              <a:gd name="connsiteY1" fmla="*/ 394603 h 396240"/>
              <a:gd name="connsiteX2" fmla="*/ 12070080 w 12070080"/>
              <a:gd name="connsiteY2" fmla="*/ 396240 h 396240"/>
              <a:gd name="connsiteX0" fmla="*/ 0 w 12070080"/>
              <a:gd name="connsiteY0" fmla="*/ 0 h 399513"/>
              <a:gd name="connsiteX1" fmla="*/ 537243 w 12070080"/>
              <a:gd name="connsiteY1" fmla="*/ 399513 h 399513"/>
              <a:gd name="connsiteX2" fmla="*/ 12070080 w 12070080"/>
              <a:gd name="connsiteY2" fmla="*/ 396240 h 399513"/>
              <a:gd name="connsiteX0" fmla="*/ 0 w 12070080"/>
              <a:gd name="connsiteY0" fmla="*/ 0 h 397876"/>
              <a:gd name="connsiteX1" fmla="*/ 535337 w 12070080"/>
              <a:gd name="connsiteY1" fmla="*/ 397876 h 397876"/>
              <a:gd name="connsiteX2" fmla="*/ 12070080 w 12070080"/>
              <a:gd name="connsiteY2" fmla="*/ 396240 h 3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70080" h="397876">
                <a:moveTo>
                  <a:pt x="0" y="0"/>
                </a:moveTo>
                <a:lnTo>
                  <a:pt x="535337" y="397876"/>
                </a:lnTo>
                <a:lnTo>
                  <a:pt x="12070080" y="396240"/>
                </a:lnTo>
              </a:path>
            </a:pathLst>
          </a:custGeom>
          <a:noFill/>
          <a:ln w="3175">
            <a:solidFill>
              <a:srgbClr val="3494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64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3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rgbClr val="EB6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B6F3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rgbClr val="EB6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A8A63887-CC19-DA1D-9EEF-7190FEF4C583}"/>
              </a:ext>
            </a:extLst>
          </p:cNvPr>
          <p:cNvSpPr/>
          <p:nvPr userDrawn="1"/>
        </p:nvSpPr>
        <p:spPr>
          <a:xfrm>
            <a:off x="590550" y="2697480"/>
            <a:ext cx="2129790" cy="1390650"/>
          </a:xfrm>
          <a:custGeom>
            <a:avLst/>
            <a:gdLst>
              <a:gd name="connsiteX0" fmla="*/ 0 w 2217420"/>
              <a:gd name="connsiteY0" fmla="*/ 0 h 1390650"/>
              <a:gd name="connsiteX1" fmla="*/ 1840230 w 2217420"/>
              <a:gd name="connsiteY1" fmla="*/ 1390650 h 1390650"/>
              <a:gd name="connsiteX2" fmla="*/ 2217420 w 2217420"/>
              <a:gd name="connsiteY2" fmla="*/ 1390650 h 1390650"/>
              <a:gd name="connsiteX0" fmla="*/ 0 w 2129790"/>
              <a:gd name="connsiteY0" fmla="*/ 0 h 1390650"/>
              <a:gd name="connsiteX1" fmla="*/ 1840230 w 2129790"/>
              <a:gd name="connsiteY1" fmla="*/ 1390650 h 1390650"/>
              <a:gd name="connsiteX2" fmla="*/ 2129790 w 2129790"/>
              <a:gd name="connsiteY2" fmla="*/ 139065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9790" h="1390650">
                <a:moveTo>
                  <a:pt x="0" y="0"/>
                </a:moveTo>
                <a:lnTo>
                  <a:pt x="1840230" y="1390650"/>
                </a:lnTo>
                <a:lnTo>
                  <a:pt x="2129790" y="1390650"/>
                </a:lnTo>
              </a:path>
            </a:pathLst>
          </a:custGeom>
          <a:noFill/>
          <a:ln>
            <a:solidFill>
              <a:srgbClr val="EB6F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55266C3A-0E45-39BC-E0BE-559FC0A6DC45}"/>
              </a:ext>
            </a:extLst>
          </p:cNvPr>
          <p:cNvSpPr txBox="1">
            <a:spLocks/>
          </p:cNvSpPr>
          <p:nvPr userDrawn="1"/>
        </p:nvSpPr>
        <p:spPr>
          <a:xfrm>
            <a:off x="2289666" y="3818106"/>
            <a:ext cx="5161224" cy="54004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  <a:tabLst>
                <a:tab pos="3048000" algn="l"/>
                <a:tab pos="7178675" algn="l"/>
              </a:tabLst>
            </a:pPr>
            <a:r>
              <a:rPr lang="ja-JP" altLang="en-US" sz="3200" dirty="0">
                <a:solidFill>
                  <a:srgbClr val="EB6F31"/>
                </a:solidFill>
                <a:latin typeface="+mn-lt"/>
              </a:rPr>
              <a:t>　　　</a:t>
            </a:r>
            <a:r>
              <a:rPr lang="ja-JP" altLang="en-US" sz="3200" b="1" dirty="0">
                <a:solidFill>
                  <a:srgbClr val="EB6F31"/>
                </a:solidFill>
                <a:latin typeface="+mn-lt"/>
              </a:rPr>
              <a:t>演習コース</a:t>
            </a:r>
            <a:endParaRPr lang="en-US" altLang="ja-JP" sz="3200" dirty="0">
              <a:solidFill>
                <a:srgbClr val="EB6F31"/>
              </a:solidFill>
              <a:latin typeface="+mn-lt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2BC4BBF-4CB0-B417-6B2F-3A3366973B22}"/>
              </a:ext>
            </a:extLst>
          </p:cNvPr>
          <p:cNvSpPr/>
          <p:nvPr userDrawn="1"/>
        </p:nvSpPr>
        <p:spPr>
          <a:xfrm>
            <a:off x="8116211" y="4496246"/>
            <a:ext cx="1689880" cy="20156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97A5DA-16D9-A63D-9545-CCB66CB3FCCD}"/>
              </a:ext>
            </a:extLst>
          </p:cNvPr>
          <p:cNvSpPr/>
          <p:nvPr userDrawn="1"/>
        </p:nvSpPr>
        <p:spPr>
          <a:xfrm>
            <a:off x="10151600" y="4501773"/>
            <a:ext cx="1689880" cy="2015641"/>
          </a:xfrm>
          <a:prstGeom prst="rect">
            <a:avLst/>
          </a:prstGeom>
          <a:solidFill>
            <a:srgbClr val="F8CCB6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9643E3C-C847-980D-E915-C5BA71F8D08D}"/>
              </a:ext>
            </a:extLst>
          </p:cNvPr>
          <p:cNvCxnSpPr>
            <a:cxnSpLocks/>
          </p:cNvCxnSpPr>
          <p:nvPr userDrawn="1"/>
        </p:nvCxnSpPr>
        <p:spPr>
          <a:xfrm>
            <a:off x="9978847" y="4500343"/>
            <a:ext cx="0" cy="20115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5093DA6-EAEB-1A18-EA17-665E8C82016A}"/>
              </a:ext>
            </a:extLst>
          </p:cNvPr>
          <p:cNvSpPr txBox="1"/>
          <p:nvPr userDrawn="1"/>
        </p:nvSpPr>
        <p:spPr>
          <a:xfrm>
            <a:off x="8116211" y="3934242"/>
            <a:ext cx="4075787" cy="307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2000" dirty="0"/>
              <a:t>演習ノート </a:t>
            </a:r>
            <a:r>
              <a:rPr kumimoji="1" lang="en-US" altLang="ja-JP" sz="2000" dirty="0"/>
              <a:t>or </a:t>
            </a:r>
            <a:r>
              <a:rPr kumimoji="1" lang="ja-JP" altLang="en-US" sz="2000" dirty="0"/>
              <a:t>プリントの該当箇所</a:t>
            </a:r>
          </a:p>
        </p:txBody>
      </p:sp>
    </p:spTree>
    <p:extLst>
      <p:ext uri="{BB962C8B-B14F-4D97-AF65-F5344CB8AC3E}">
        <p14:creationId xmlns:p14="http://schemas.microsoft.com/office/powerpoint/2010/main" val="226294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: 塗りつぶしなし 3">
            <a:extLst>
              <a:ext uri="{FF2B5EF4-FFF2-40B4-BE49-F238E27FC236}">
                <a16:creationId xmlns:a16="http://schemas.microsoft.com/office/drawing/2014/main" id="{BFC1AC07-E650-A9C9-E3CF-145BB8AD11F3}"/>
              </a:ext>
            </a:extLst>
          </p:cNvPr>
          <p:cNvSpPr/>
          <p:nvPr userDrawn="1"/>
        </p:nvSpPr>
        <p:spPr>
          <a:xfrm>
            <a:off x="-802005" y="1472423"/>
            <a:ext cx="1604010" cy="1604010"/>
          </a:xfrm>
          <a:prstGeom prst="donut">
            <a:avLst>
              <a:gd name="adj" fmla="val 36517"/>
            </a:avLst>
          </a:prstGeom>
          <a:solidFill>
            <a:srgbClr val="EB6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B6F31"/>
              </a:solidFill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88767C86-B966-DE6E-3B22-72D6A0AA0652}"/>
              </a:ext>
            </a:extLst>
          </p:cNvPr>
          <p:cNvSpPr/>
          <p:nvPr userDrawn="1"/>
        </p:nvSpPr>
        <p:spPr>
          <a:xfrm>
            <a:off x="-1755180" y="519247"/>
            <a:ext cx="3510359" cy="3510359"/>
          </a:xfrm>
          <a:prstGeom prst="blockArc">
            <a:avLst>
              <a:gd name="adj1" fmla="val 21597622"/>
              <a:gd name="adj2" fmla="val 18839544"/>
              <a:gd name="adj3" fmla="val 8629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7">
            <a:extLst>
              <a:ext uri="{FF2B5EF4-FFF2-40B4-BE49-F238E27FC236}">
                <a16:creationId xmlns:a16="http://schemas.microsoft.com/office/drawing/2014/main" id="{0DE45FF9-582F-8215-D177-6C67B5DA4629}"/>
              </a:ext>
            </a:extLst>
          </p:cNvPr>
          <p:cNvSpPr/>
          <p:nvPr userDrawn="1"/>
        </p:nvSpPr>
        <p:spPr>
          <a:xfrm>
            <a:off x="-2055019" y="219408"/>
            <a:ext cx="4110038" cy="4110038"/>
          </a:xfrm>
          <a:prstGeom prst="blockArc">
            <a:avLst>
              <a:gd name="adj1" fmla="val 2198988"/>
              <a:gd name="adj2" fmla="val 3419"/>
              <a:gd name="adj3" fmla="val 4674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8">
            <a:extLst>
              <a:ext uri="{FF2B5EF4-FFF2-40B4-BE49-F238E27FC236}">
                <a16:creationId xmlns:a16="http://schemas.microsoft.com/office/drawing/2014/main" id="{7044E149-132A-16AF-7975-A34BC02E3090}"/>
              </a:ext>
            </a:extLst>
          </p:cNvPr>
          <p:cNvSpPr/>
          <p:nvPr userDrawn="1"/>
        </p:nvSpPr>
        <p:spPr>
          <a:xfrm>
            <a:off x="-1329691" y="944736"/>
            <a:ext cx="2659381" cy="2659381"/>
          </a:xfrm>
          <a:prstGeom prst="blockArc">
            <a:avLst>
              <a:gd name="adj1" fmla="val 3994364"/>
              <a:gd name="adj2" fmla="val 20145"/>
              <a:gd name="adj3" fmla="val 13683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9">
            <a:extLst>
              <a:ext uri="{FF2B5EF4-FFF2-40B4-BE49-F238E27FC236}">
                <a16:creationId xmlns:a16="http://schemas.microsoft.com/office/drawing/2014/main" id="{C1C8F224-E5A4-3D5A-27C0-BCFF9FDB577B}"/>
              </a:ext>
            </a:extLst>
          </p:cNvPr>
          <p:cNvSpPr/>
          <p:nvPr userDrawn="1"/>
        </p:nvSpPr>
        <p:spPr>
          <a:xfrm>
            <a:off x="-2289667" y="-15240"/>
            <a:ext cx="4579333" cy="4579333"/>
          </a:xfrm>
          <a:prstGeom prst="blockArc">
            <a:avLst>
              <a:gd name="adj1" fmla="val 2007"/>
              <a:gd name="adj2" fmla="val 19508054"/>
              <a:gd name="adj3" fmla="val 2310"/>
            </a:avLst>
          </a:prstGeom>
          <a:solidFill>
            <a:srgbClr val="F8CC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B2E73A1-A76E-C522-C9A2-C7F1F0C50A98}"/>
              </a:ext>
            </a:extLst>
          </p:cNvPr>
          <p:cNvCxnSpPr>
            <a:cxnSpLocks/>
            <a:stCxn id="4" idx="6"/>
          </p:cNvCxnSpPr>
          <p:nvPr userDrawn="1"/>
        </p:nvCxnSpPr>
        <p:spPr>
          <a:xfrm flipV="1">
            <a:off x="802005" y="2274427"/>
            <a:ext cx="11039475" cy="1"/>
          </a:xfrm>
          <a:prstGeom prst="line">
            <a:avLst/>
          </a:prstGeom>
          <a:ln>
            <a:solidFill>
              <a:srgbClr val="EB6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2">
            <a:extLst>
              <a:ext uri="{FF2B5EF4-FFF2-40B4-BE49-F238E27FC236}">
                <a16:creationId xmlns:a16="http://schemas.microsoft.com/office/drawing/2014/main" id="{06786345-F591-BD3F-EF04-5147C83AFF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6" y="1896669"/>
            <a:ext cx="324996" cy="32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55917-0D92-0CFF-B50A-43025197D4C2}"/>
              </a:ext>
            </a:extLst>
          </p:cNvPr>
          <p:cNvSpPr txBox="1"/>
          <p:nvPr userDrawn="1"/>
        </p:nvSpPr>
        <p:spPr>
          <a:xfrm>
            <a:off x="250366" y="2310618"/>
            <a:ext cx="42960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en-US" altLang="ja-JP" sz="900" b="1" dirty="0">
                <a:solidFill>
                  <a:srgbClr val="FBFBFB"/>
                </a:solidFill>
              </a:rPr>
              <a:t>Geo</a:t>
            </a:r>
          </a:p>
          <a:p>
            <a:r>
              <a:rPr kumimoji="1" lang="en-US" altLang="ja-JP" sz="900" b="1" dirty="0">
                <a:solidFill>
                  <a:srgbClr val="FBFBFB"/>
                </a:solidFill>
              </a:rPr>
              <a:t>graphy</a:t>
            </a:r>
            <a:endParaRPr kumimoji="1" lang="ja-JP" altLang="en-US" sz="900" b="1" dirty="0">
              <a:solidFill>
                <a:srgbClr val="FBFBFB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5FC4E5A-25BA-4301-6F19-1DDC0E39E3D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>
            <a:off x="-1" y="2274428"/>
            <a:ext cx="8020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9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C9FD767-A647-BA68-870D-2E8B5946FE3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ja-JP" altLang="en-US" dirty="0"/>
              <a:t>４．熱帯の気候と生活とのかかわり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26F29E90-FA10-DAEB-1692-1C1AC7233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教</a:t>
            </a:r>
            <a:r>
              <a:rPr lang="en-US" altLang="ja-JP" dirty="0"/>
              <a:t>p.34-35</a:t>
            </a:r>
            <a:endParaRPr lang="ja-JP" altLang="en-US" dirty="0"/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3FAD81A8-896B-A154-3E78-B781AC2E4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編　第</a:t>
            </a:r>
            <a:r>
              <a:rPr lang="en-US" altLang="ja-JP" dirty="0"/>
              <a:t>1</a:t>
            </a:r>
            <a:r>
              <a:rPr lang="ja-JP" altLang="en-US" dirty="0"/>
              <a:t>章　</a:t>
            </a:r>
            <a:r>
              <a:rPr lang="en-US" altLang="ja-JP" dirty="0"/>
              <a:t>GROUP1</a:t>
            </a:r>
            <a:r>
              <a:rPr lang="ja-JP" altLang="en-US" dirty="0"/>
              <a:t>　自然環境と生活文化</a:t>
            </a:r>
          </a:p>
        </p:txBody>
      </p:sp>
      <p:sp>
        <p:nvSpPr>
          <p:cNvPr id="4" name="楕円 3">
            <a:hlinkClick r:id="rId2" action="ppaction://hlinksldjump"/>
            <a:extLst>
              <a:ext uri="{FF2B5EF4-FFF2-40B4-BE49-F238E27FC236}">
                <a16:creationId xmlns:a16="http://schemas.microsoft.com/office/drawing/2014/main" id="{4D7A5F15-A2AC-1899-5CA6-C977CA9BDA72}"/>
              </a:ext>
            </a:extLst>
          </p:cNvPr>
          <p:cNvSpPr/>
          <p:nvPr/>
        </p:nvSpPr>
        <p:spPr>
          <a:xfrm>
            <a:off x="2386330" y="4443286"/>
            <a:ext cx="350520" cy="350520"/>
          </a:xfrm>
          <a:prstGeom prst="ellipse">
            <a:avLst/>
          </a:prstGeom>
          <a:solidFill>
            <a:srgbClr val="C8E5DC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hlinkClick r:id="rId3" action="ppaction://hlinksldjump"/>
            <a:extLst>
              <a:ext uri="{FF2B5EF4-FFF2-40B4-BE49-F238E27FC236}">
                <a16:creationId xmlns:a16="http://schemas.microsoft.com/office/drawing/2014/main" id="{4A3B52A4-B1F9-510A-DD5C-D0AD4C33631A}"/>
              </a:ext>
            </a:extLst>
          </p:cNvPr>
          <p:cNvSpPr/>
          <p:nvPr/>
        </p:nvSpPr>
        <p:spPr>
          <a:xfrm>
            <a:off x="2385060" y="5604068"/>
            <a:ext cx="350520" cy="350520"/>
          </a:xfrm>
          <a:prstGeom prst="ellipse">
            <a:avLst/>
          </a:prstGeom>
          <a:solidFill>
            <a:srgbClr val="F8CCB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hlinkClick r:id="rId4" action="ppaction://hlinksldjump"/>
            <a:extLst>
              <a:ext uri="{FF2B5EF4-FFF2-40B4-BE49-F238E27FC236}">
                <a16:creationId xmlns:a16="http://schemas.microsoft.com/office/drawing/2014/main" id="{9457FD05-22F2-69E7-0AAB-8501A5972942}"/>
              </a:ext>
            </a:extLst>
          </p:cNvPr>
          <p:cNvSpPr/>
          <p:nvPr/>
        </p:nvSpPr>
        <p:spPr>
          <a:xfrm>
            <a:off x="2385060" y="5023677"/>
            <a:ext cx="350520" cy="350520"/>
          </a:xfrm>
          <a:prstGeom prst="ellipse">
            <a:avLst/>
          </a:prstGeom>
          <a:solidFill>
            <a:srgbClr val="AAD6E7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894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A64C-E684-E8B7-634F-4E230A8C4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92EAEC8-711E-186A-0F9A-755EFEA686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0" y="879863"/>
            <a:ext cx="7280910" cy="8472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熱帯モンスーン</a:t>
            </a:r>
            <a:r>
              <a:rPr lang="ja-JP" altLang="en-US" sz="3200" dirty="0"/>
              <a:t>気候：弱い</a:t>
            </a:r>
            <a:r>
              <a:rPr lang="ja-JP" altLang="en-US" sz="3200" b="1" dirty="0"/>
              <a:t>乾</a:t>
            </a:r>
            <a:r>
              <a:rPr lang="ja-JP" altLang="en-US" sz="3200" dirty="0"/>
              <a:t>季がある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68544AD-4078-C540-53A8-A8D9780F8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15242A-FAD5-7BDF-3FB2-A03339059834}"/>
              </a:ext>
            </a:extLst>
          </p:cNvPr>
          <p:cNvSpPr/>
          <p:nvPr/>
        </p:nvSpPr>
        <p:spPr>
          <a:xfrm>
            <a:off x="713740" y="1069496"/>
            <a:ext cx="2769870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８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C266D8-5E2A-E264-F37C-8FAB00C512EA}"/>
              </a:ext>
            </a:extLst>
          </p:cNvPr>
          <p:cNvSpPr/>
          <p:nvPr/>
        </p:nvSpPr>
        <p:spPr>
          <a:xfrm>
            <a:off x="5316220" y="1069496"/>
            <a:ext cx="427990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９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E7E0A44-7383-9BB5-C2CA-AB80DFE24EE9}"/>
              </a:ext>
            </a:extLst>
          </p:cNvPr>
          <p:cNvGrpSpPr/>
          <p:nvPr/>
        </p:nvGrpSpPr>
        <p:grpSpPr>
          <a:xfrm>
            <a:off x="2388607" y="1962000"/>
            <a:ext cx="9803393" cy="4896000"/>
            <a:chOff x="1194303" y="861477"/>
            <a:chExt cx="9803393" cy="4896000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4B9E11D-A8AF-CC64-7BF4-8E2669D1FE13}"/>
                </a:ext>
              </a:extLst>
            </p:cNvPr>
            <p:cNvGrpSpPr/>
            <p:nvPr/>
          </p:nvGrpSpPr>
          <p:grpSpPr>
            <a:xfrm>
              <a:off x="1194600" y="861477"/>
              <a:ext cx="9802800" cy="4896000"/>
              <a:chOff x="662940" y="1779881"/>
              <a:chExt cx="6343409" cy="3167843"/>
            </a:xfrm>
          </p:grpSpPr>
          <p:pic>
            <p:nvPicPr>
              <p:cNvPr id="5" name="図 4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1D783FC3-7AFB-C756-C446-A2F49050A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  <p:pic>
            <p:nvPicPr>
              <p:cNvPr id="7" name="図 6" descr="花火の写真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80E848E3-321E-33E9-F31D-C7D932153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</p:grp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87EC229A-9814-BBBB-BD19-F3318D04ED11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03" y="3309478"/>
              <a:ext cx="9803393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四角形: メモ 5">
            <a:extLst>
              <a:ext uri="{FF2B5EF4-FFF2-40B4-BE49-F238E27FC236}">
                <a16:creationId xmlns:a16="http://schemas.microsoft.com/office/drawing/2014/main" id="{0541CAC8-AF7B-11A7-515E-75EA00B468B5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4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8964-1B25-8D63-78C1-677137C3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D28BFC9-06D3-81F5-F4E1-77A9D0CE3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2080C61-2850-96FA-302E-FF183202AA5F}"/>
              </a:ext>
            </a:extLst>
          </p:cNvPr>
          <p:cNvGrpSpPr/>
          <p:nvPr/>
        </p:nvGrpSpPr>
        <p:grpSpPr>
          <a:xfrm>
            <a:off x="2388064" y="1962000"/>
            <a:ext cx="9803936" cy="4896000"/>
            <a:chOff x="1194032" y="861477"/>
            <a:chExt cx="9803936" cy="489600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C5DCDAD-0A2A-06EF-BB9B-1F1240DCCE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4032" y="861477"/>
              <a:ext cx="9803936" cy="4896000"/>
              <a:chOff x="662940" y="1779881"/>
              <a:chExt cx="6343409" cy="3167843"/>
            </a:xfrm>
          </p:grpSpPr>
          <p:pic>
            <p:nvPicPr>
              <p:cNvPr id="8" name="図 7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968AEB46-639A-3370-6E3F-6DB206F21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  <p:pic>
            <p:nvPicPr>
              <p:cNvPr id="13" name="図 12" descr="暗い, 座る, 木, 探す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3C3EB1FE-0AA9-590A-037C-3272ACAC0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</p:grp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6CC20508-3832-5962-BCD7-A12B0A3448EE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03" y="3309478"/>
              <a:ext cx="9803393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コンテンツ プレースホルダー 5">
            <a:extLst>
              <a:ext uri="{FF2B5EF4-FFF2-40B4-BE49-F238E27FC236}">
                <a16:creationId xmlns:a16="http://schemas.microsoft.com/office/drawing/2014/main" id="{6B74ED73-B87E-554D-8B4F-53E7C1B66915}"/>
              </a:ext>
            </a:extLst>
          </p:cNvPr>
          <p:cNvSpPr txBox="1">
            <a:spLocks/>
          </p:cNvSpPr>
          <p:nvPr/>
        </p:nvSpPr>
        <p:spPr>
          <a:xfrm>
            <a:off x="662940" y="879863"/>
            <a:ext cx="7280910" cy="8472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サバナ</a:t>
            </a:r>
            <a:r>
              <a:rPr lang="ja-JP" altLang="en-US" sz="3200" dirty="0"/>
              <a:t>気候：</a:t>
            </a:r>
            <a:r>
              <a:rPr lang="ja-JP" altLang="en-US" sz="3200" b="1" dirty="0"/>
              <a:t>雨</a:t>
            </a:r>
            <a:r>
              <a:rPr lang="ja-JP" altLang="en-US" sz="3200" dirty="0"/>
              <a:t>季と乾季の区別が明瞭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F864F05-1CA3-B15C-5DE1-8A60473B6AA5}"/>
              </a:ext>
            </a:extLst>
          </p:cNvPr>
          <p:cNvSpPr/>
          <p:nvPr/>
        </p:nvSpPr>
        <p:spPr>
          <a:xfrm>
            <a:off x="750570" y="1069496"/>
            <a:ext cx="1189991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10</a:t>
            </a:r>
            <a:endParaRPr kumimoji="1" lang="ja-JP" altLang="en-US" sz="28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DB2C3F-0666-72A7-5888-9C01EB1608D8}"/>
              </a:ext>
            </a:extLst>
          </p:cNvPr>
          <p:cNvSpPr/>
          <p:nvPr/>
        </p:nvSpPr>
        <p:spPr>
          <a:xfrm>
            <a:off x="2925204" y="1069496"/>
            <a:ext cx="449162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11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105D9183-0A52-746A-F265-5B3C1D9AC05C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9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8694-6F6B-7DE6-A172-026E29A63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: 塗りつぶしなし 4">
            <a:extLst>
              <a:ext uri="{FF2B5EF4-FFF2-40B4-BE49-F238E27FC236}">
                <a16:creationId xmlns:a16="http://schemas.microsoft.com/office/drawing/2014/main" id="{231FF08C-B162-4988-6005-7219ABFAC30A}"/>
              </a:ext>
            </a:extLst>
          </p:cNvPr>
          <p:cNvSpPr/>
          <p:nvPr/>
        </p:nvSpPr>
        <p:spPr>
          <a:xfrm>
            <a:off x="9578354" y="4957264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794748-4860-AC52-4650-A7EE4C468B29}"/>
              </a:ext>
            </a:extLst>
          </p:cNvPr>
          <p:cNvSpPr/>
          <p:nvPr/>
        </p:nvSpPr>
        <p:spPr>
          <a:xfrm>
            <a:off x="767850" y="5174860"/>
            <a:ext cx="9960523" cy="1604272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CA7A995-F06A-038B-FD37-BC2FB34C0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Check</a:t>
            </a:r>
            <a:endParaRPr kumimoji="1" lang="ja-JP" altLang="en-US" dirty="0"/>
          </a:p>
        </p:txBody>
      </p:sp>
      <p:sp>
        <p:nvSpPr>
          <p:cNvPr id="36" name="コンテンツ プレースホルダー 11">
            <a:extLst>
              <a:ext uri="{FF2B5EF4-FFF2-40B4-BE49-F238E27FC236}">
                <a16:creationId xmlns:a16="http://schemas.microsoft.com/office/drawing/2014/main" id="{C2D07980-56FB-C4FC-8DBF-933E929917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63627" y="5267244"/>
            <a:ext cx="9264746" cy="15326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ダルエスサラームは</a:t>
            </a:r>
            <a:r>
              <a:rPr lang="ja-JP" altLang="en-US" sz="3200" u="sng" dirty="0"/>
              <a:t>南半球に位置する都市だから、北半球の夏にあたる時期の降水量が少ない</a:t>
            </a:r>
            <a:r>
              <a:rPr lang="ja-JP" altLang="en-US" sz="3200" dirty="0"/>
              <a:t>のかな</a:t>
            </a:r>
            <a:endParaRPr lang="en-US" altLang="ja-JP" sz="3200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88B16DC-C234-6F7F-D4C6-C53A73174529}"/>
              </a:ext>
            </a:extLst>
          </p:cNvPr>
          <p:cNvGrpSpPr/>
          <p:nvPr/>
        </p:nvGrpSpPr>
        <p:grpSpPr>
          <a:xfrm>
            <a:off x="662940" y="1064996"/>
            <a:ext cx="7838047" cy="3892268"/>
            <a:chOff x="0" y="901295"/>
            <a:chExt cx="10180320" cy="5055409"/>
          </a:xfrm>
        </p:grpSpPr>
        <p:pic>
          <p:nvPicPr>
            <p:cNvPr id="4" name="図 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80FB0C3-3EEF-8EA9-C84B-57D5F6B7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500"/>
            <a:stretch/>
          </p:blipFill>
          <p:spPr>
            <a:xfrm>
              <a:off x="0" y="901295"/>
              <a:ext cx="10180320" cy="5055409"/>
            </a:xfrm>
            <a:prstGeom prst="rect">
              <a:avLst/>
            </a:prstGeom>
          </p:spPr>
        </p:pic>
        <p:pic>
          <p:nvPicPr>
            <p:cNvPr id="6" name="図 5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929A0F0-E3B4-DB04-6E63-19FAB5F2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500"/>
            <a:stretch/>
          </p:blipFill>
          <p:spPr>
            <a:xfrm>
              <a:off x="0" y="901295"/>
              <a:ext cx="10180320" cy="5055409"/>
            </a:xfrm>
            <a:prstGeom prst="rect">
              <a:avLst/>
            </a:prstGeom>
          </p:spPr>
        </p:pic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C39F6081-15A3-12CA-E091-0AA3352F9BF3}"/>
                </a:ext>
              </a:extLst>
            </p:cNvPr>
            <p:cNvSpPr/>
            <p:nvPr/>
          </p:nvSpPr>
          <p:spPr>
            <a:xfrm>
              <a:off x="6092190" y="3665221"/>
              <a:ext cx="59510" cy="5951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DC6B75A-2DB3-BEDD-8D11-5CFAEDA78C93}"/>
              </a:ext>
            </a:extLst>
          </p:cNvPr>
          <p:cNvGrpSpPr/>
          <p:nvPr/>
        </p:nvGrpSpPr>
        <p:grpSpPr>
          <a:xfrm>
            <a:off x="8555154" y="1064995"/>
            <a:ext cx="3387232" cy="3892269"/>
            <a:chOff x="8555154" y="1168975"/>
            <a:chExt cx="3387232" cy="3892269"/>
          </a:xfrm>
        </p:grpSpPr>
        <p:pic>
          <p:nvPicPr>
            <p:cNvPr id="13" name="図 12" descr="テーブル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5E41722-4FCC-6B9D-A23F-DA8C826E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15" name="図 14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9276392-AE9F-09ED-0C86-B61229EF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17" name="図 16" descr="ロゴ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2C7C41B-D7C6-8675-AA3D-9AE0F8B7F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</p:grpSp>
      <p:pic>
        <p:nvPicPr>
          <p:cNvPr id="23" name="図 2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0CED1DA7-6955-790B-FF2A-0EA3D7DD6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8" y="5273636"/>
            <a:ext cx="976892" cy="1584000"/>
          </a:xfrm>
          <a:prstGeom prst="rect">
            <a:avLst/>
          </a:prstGeom>
        </p:spPr>
      </p:pic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8250BBE-5837-EC53-AEFF-A59BC634C828}"/>
              </a:ext>
            </a:extLst>
          </p:cNvPr>
          <p:cNvCxnSpPr>
            <a:cxnSpLocks/>
          </p:cNvCxnSpPr>
          <p:nvPr/>
        </p:nvCxnSpPr>
        <p:spPr>
          <a:xfrm>
            <a:off x="662940" y="3013240"/>
            <a:ext cx="7838047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395D7395-5439-1FCB-E947-540B5FC958EE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5392556" y="1435260"/>
            <a:ext cx="3526654" cy="176445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85102-5C44-CB28-E867-7525CC5F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D5E48A-9E3A-3584-2FC4-CCC4BF352B50}"/>
              </a:ext>
            </a:extLst>
          </p:cNvPr>
          <p:cNvSpPr/>
          <p:nvPr/>
        </p:nvSpPr>
        <p:spPr>
          <a:xfrm>
            <a:off x="7637929" y="1102658"/>
            <a:ext cx="4397189" cy="4829219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ABE1A08-49EB-3E3D-EC2D-140A5625A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FF49323-EAEF-C837-3904-E5FCDCFD49CE}"/>
              </a:ext>
            </a:extLst>
          </p:cNvPr>
          <p:cNvGrpSpPr/>
          <p:nvPr/>
        </p:nvGrpSpPr>
        <p:grpSpPr>
          <a:xfrm>
            <a:off x="4203904" y="1862954"/>
            <a:ext cx="3268636" cy="4068923"/>
            <a:chOff x="9799317" y="3429000"/>
            <a:chExt cx="3721884" cy="4633144"/>
          </a:xfrm>
        </p:grpSpPr>
        <p:pic>
          <p:nvPicPr>
            <p:cNvPr id="26" name="図 25" descr="空気, ランプ, 男, 乗る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2EF45E9-C0A3-7ABE-EA93-1BF445F50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66"/>
            <a:stretch/>
          </p:blipFill>
          <p:spPr>
            <a:xfrm>
              <a:off x="9799317" y="3429000"/>
              <a:ext cx="3721883" cy="4633144"/>
            </a:xfrm>
            <a:prstGeom prst="rect">
              <a:avLst/>
            </a:prstGeom>
          </p:spPr>
        </p:pic>
        <p:pic>
          <p:nvPicPr>
            <p:cNvPr id="27" name="図 26" descr="グラフ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AE5908D-1583-C2D0-CE77-B3475734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66"/>
            <a:stretch/>
          </p:blipFill>
          <p:spPr>
            <a:xfrm>
              <a:off x="9799319" y="3429000"/>
              <a:ext cx="3721882" cy="4633144"/>
            </a:xfrm>
            <a:prstGeom prst="rect">
              <a:avLst/>
            </a:prstGeom>
          </p:spPr>
        </p:pic>
        <p:pic>
          <p:nvPicPr>
            <p:cNvPr id="28" name="図 27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9C136C1-0031-2FFA-35A5-128CBD56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66"/>
            <a:stretch/>
          </p:blipFill>
          <p:spPr>
            <a:xfrm>
              <a:off x="9799319" y="3429000"/>
              <a:ext cx="3721882" cy="4633144"/>
            </a:xfrm>
            <a:prstGeom prst="rect">
              <a:avLst/>
            </a:prstGeom>
          </p:spPr>
        </p:pic>
        <p:pic>
          <p:nvPicPr>
            <p:cNvPr id="29" name="図 28" descr="図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7D9B210-1860-B959-65FC-2F948623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966"/>
            <a:stretch/>
          </p:blipFill>
          <p:spPr>
            <a:xfrm>
              <a:off x="9799319" y="3429000"/>
              <a:ext cx="3721881" cy="4633144"/>
            </a:xfrm>
            <a:prstGeom prst="rect">
              <a:avLst/>
            </a:prstGeom>
          </p:spPr>
        </p:pic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4547C948-486E-4901-67F3-B07EFBCBD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Check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70B8F9E-F8DD-A437-F626-541EF8B5FFDA}"/>
              </a:ext>
            </a:extLst>
          </p:cNvPr>
          <p:cNvGrpSpPr/>
          <p:nvPr/>
        </p:nvGrpSpPr>
        <p:grpSpPr>
          <a:xfrm>
            <a:off x="662940" y="1862955"/>
            <a:ext cx="3540964" cy="4068923"/>
            <a:chOff x="8555154" y="1168975"/>
            <a:chExt cx="3387232" cy="3892269"/>
          </a:xfrm>
        </p:grpSpPr>
        <p:pic>
          <p:nvPicPr>
            <p:cNvPr id="7" name="図 6" descr="テーブル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D04B534-E1B0-668E-4F1D-095083BB7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8" name="図 7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58AC817-DA7F-A1CB-8153-1E0523E7D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10" name="図 9" descr="ロゴ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E705FA0-D6B3-CC16-131D-12B2DABF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</p:grpSp>
      <p:sp>
        <p:nvSpPr>
          <p:cNvPr id="31" name="コンテンツ プレースホルダー 11">
            <a:extLst>
              <a:ext uri="{FF2B5EF4-FFF2-40B4-BE49-F238E27FC236}">
                <a16:creationId xmlns:a16="http://schemas.microsoft.com/office/drawing/2014/main" id="{3CF25D1E-5F8B-839C-6F48-D5C38CAB54A1}"/>
              </a:ext>
            </a:extLst>
          </p:cNvPr>
          <p:cNvSpPr txBox="1">
            <a:spLocks/>
          </p:cNvSpPr>
          <p:nvPr/>
        </p:nvSpPr>
        <p:spPr>
          <a:xfrm>
            <a:off x="7777012" y="1249837"/>
            <a:ext cx="4064468" cy="43737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北半球の夏にあたる時期は、</a:t>
            </a:r>
            <a:r>
              <a:rPr lang="ja-JP" altLang="en-US" b="1" u="sng" dirty="0"/>
              <a:t>熱帯収束帯</a:t>
            </a:r>
            <a:r>
              <a:rPr lang="ja-JP" altLang="en-US" u="sng" dirty="0"/>
              <a:t>が</a:t>
            </a:r>
            <a:r>
              <a:rPr lang="ja-JP" altLang="en-US" b="1" u="sng" dirty="0"/>
              <a:t>赤道の北側に移動</a:t>
            </a:r>
            <a:r>
              <a:rPr lang="ja-JP" altLang="en-US" dirty="0"/>
              <a:t>するので、</a:t>
            </a:r>
            <a:r>
              <a:rPr lang="ja-JP" altLang="en-US" b="1" dirty="0"/>
              <a:t>南半球</a:t>
            </a:r>
            <a:r>
              <a:rPr lang="ja-JP" altLang="en-US" dirty="0"/>
              <a:t>に位置するダルエスサラームは雨が少なくなります。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5299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C26E2-FC90-A63E-EB18-F8171E6DF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222A94A-692C-8464-F284-C4E46317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高温多湿な場所での人々の暮らし</a:t>
            </a:r>
          </a:p>
        </p:txBody>
      </p:sp>
    </p:spTree>
    <p:extLst>
      <p:ext uri="{BB962C8B-B14F-4D97-AF65-F5344CB8AC3E}">
        <p14:creationId xmlns:p14="http://schemas.microsoft.com/office/powerpoint/2010/main" val="48858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F5B4-B085-4AFB-2C7B-F0CB61A7F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2F3D78A-8795-CC65-9FB6-8E347519C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暮らし（住居）</a:t>
            </a:r>
          </a:p>
        </p:txBody>
      </p:sp>
      <p:pic>
        <p:nvPicPr>
          <p:cNvPr id="6" name="図 5" descr="屋外, 建物, 家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C4533E5-3D8E-CD68-F726-83CEA42D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" y="979275"/>
            <a:ext cx="7631892" cy="5079481"/>
          </a:xfrm>
          <a:prstGeom prst="rect">
            <a:avLst/>
          </a:prstGeom>
        </p:spPr>
      </p:pic>
      <p:sp>
        <p:nvSpPr>
          <p:cNvPr id="12" name="コンテンツ プレースホルダー 5">
            <a:extLst>
              <a:ext uri="{FF2B5EF4-FFF2-40B4-BE49-F238E27FC236}">
                <a16:creationId xmlns:a16="http://schemas.microsoft.com/office/drawing/2014/main" id="{0B02A756-B7F4-524E-0641-01781B0FEA50}"/>
              </a:ext>
            </a:extLst>
          </p:cNvPr>
          <p:cNvSpPr txBox="1">
            <a:spLocks/>
          </p:cNvSpPr>
          <p:nvPr/>
        </p:nvSpPr>
        <p:spPr>
          <a:xfrm>
            <a:off x="8648364" y="2677046"/>
            <a:ext cx="3356067" cy="3381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伝統的な住居</a:t>
            </a:r>
            <a:endParaRPr lang="en-US" altLang="ja-JP" sz="32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　→ 高床など</a:t>
            </a:r>
            <a:endParaRPr lang="en-US" altLang="ja-JP" sz="3200" dirty="0"/>
          </a:p>
          <a:p>
            <a:pPr marL="720000" indent="-720000">
              <a:lnSpc>
                <a:spcPct val="150000"/>
              </a:lnSpc>
              <a:buNone/>
            </a:pPr>
            <a:r>
              <a:rPr lang="ja-JP" altLang="en-US" sz="3200" dirty="0"/>
              <a:t>　→ 高温多湿を避ける工夫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81756D-159B-78CD-9E34-5AFEEB794E71}"/>
              </a:ext>
            </a:extLst>
          </p:cNvPr>
          <p:cNvSpPr/>
          <p:nvPr/>
        </p:nvSpPr>
        <p:spPr>
          <a:xfrm>
            <a:off x="662940" y="6304809"/>
            <a:ext cx="4250999" cy="3121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252000" indent="-252000"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▲伝統的な高床式住居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インドネシア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652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6471962-5E96-7F6C-5512-7E20D8B52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暮らし（衣服）</a:t>
            </a:r>
          </a:p>
        </p:txBody>
      </p:sp>
      <p:pic>
        <p:nvPicPr>
          <p:cNvPr id="8" name="図 7" descr="屋外, 建物, 家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C7DFEE-8D4E-56FC-AEEC-A2DD293B6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6" t="49146" r="64586" b="15030"/>
          <a:stretch/>
        </p:blipFill>
        <p:spPr>
          <a:xfrm>
            <a:off x="662943" y="979156"/>
            <a:ext cx="7543212" cy="5308850"/>
          </a:xfrm>
          <a:prstGeom prst="rect">
            <a:avLst/>
          </a:prstGeom>
        </p:spPr>
      </p:pic>
      <p:sp>
        <p:nvSpPr>
          <p:cNvPr id="16" name="コンテンツ プレースホルダー 5">
            <a:extLst>
              <a:ext uri="{FF2B5EF4-FFF2-40B4-BE49-F238E27FC236}">
                <a16:creationId xmlns:a16="http://schemas.microsoft.com/office/drawing/2014/main" id="{1E2277DA-4FEF-3073-551B-498E3FE1002F}"/>
              </a:ext>
            </a:extLst>
          </p:cNvPr>
          <p:cNvSpPr txBox="1">
            <a:spLocks/>
          </p:cNvSpPr>
          <p:nvPr/>
        </p:nvSpPr>
        <p:spPr>
          <a:xfrm>
            <a:off x="8648364" y="2677046"/>
            <a:ext cx="3356067" cy="3381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素材に着目</a:t>
            </a:r>
            <a:endParaRPr lang="en-US" altLang="ja-JP" sz="32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　→ 綿や麻</a:t>
            </a:r>
            <a:endParaRPr lang="en-US" altLang="ja-JP" sz="3200" dirty="0"/>
          </a:p>
          <a:p>
            <a:pPr marL="720000" indent="-720000">
              <a:lnSpc>
                <a:spcPct val="150000"/>
              </a:lnSpc>
              <a:buNone/>
            </a:pPr>
            <a:r>
              <a:rPr lang="ja-JP" altLang="en-US" sz="3200" b="1" dirty="0"/>
              <a:t>　</a:t>
            </a:r>
            <a:r>
              <a:rPr lang="ja-JP" altLang="en-US" sz="3200" dirty="0"/>
              <a:t>→ </a:t>
            </a:r>
            <a:r>
              <a:rPr lang="ja-JP" altLang="en-US" sz="3200" b="1" dirty="0">
                <a:solidFill>
                  <a:srgbClr val="CE6964"/>
                </a:solidFill>
              </a:rPr>
              <a:t>吸湿</a:t>
            </a:r>
            <a:r>
              <a:rPr lang="ja-JP" altLang="en-US" sz="3200" dirty="0"/>
              <a:t>性や放熱性に優れる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C472E9-99B9-0AE3-1503-40433A942C0A}"/>
              </a:ext>
            </a:extLst>
          </p:cNvPr>
          <p:cNvSpPr/>
          <p:nvPr/>
        </p:nvSpPr>
        <p:spPr>
          <a:xfrm>
            <a:off x="9459854" y="4609272"/>
            <a:ext cx="84215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12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203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204FC-1ABB-1B19-B81F-2FC97B94C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41FD665-4010-C757-F621-E91E43F0BB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pic>
        <p:nvPicPr>
          <p:cNvPr id="4" name="図 3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88B37E2-538D-A74E-E3E7-2FD66C156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279" y="1328228"/>
            <a:ext cx="6849721" cy="4642337"/>
          </a:xfrm>
          <a:prstGeom prst="rect">
            <a:avLst/>
          </a:prstGeom>
        </p:spPr>
      </p:pic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6754F7A4-CC2C-0E03-FE7B-7DAA2FE50602}"/>
              </a:ext>
            </a:extLst>
          </p:cNvPr>
          <p:cNvSpPr txBox="1">
            <a:spLocks/>
          </p:cNvSpPr>
          <p:nvPr/>
        </p:nvSpPr>
        <p:spPr>
          <a:xfrm>
            <a:off x="662939" y="1146520"/>
            <a:ext cx="4307645" cy="3025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焼畑農業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持続的に</a:t>
            </a:r>
            <a:r>
              <a:rPr lang="ja-JP" altLang="en-US" b="1" dirty="0">
                <a:solidFill>
                  <a:srgbClr val="CE6964"/>
                </a:solidFill>
              </a:rPr>
              <a:t>自給</a:t>
            </a:r>
            <a:r>
              <a:rPr lang="ja-JP" altLang="en-US" dirty="0"/>
              <a:t>作物（生産者自らが消費する作物）を生産</a:t>
            </a:r>
            <a:endParaRPr lang="en-US" altLang="ja-JP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F26408A-B99B-F854-B30F-328E1674F880}"/>
              </a:ext>
            </a:extLst>
          </p:cNvPr>
          <p:cNvSpPr/>
          <p:nvPr/>
        </p:nvSpPr>
        <p:spPr>
          <a:xfrm>
            <a:off x="3027850" y="2168236"/>
            <a:ext cx="809625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13</a:t>
            </a:r>
            <a:endParaRPr kumimoji="1" lang="ja-JP" altLang="en-US" sz="2800" b="1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D1BF557-F72D-57C4-AA76-81E925D3DAFE}"/>
              </a:ext>
            </a:extLst>
          </p:cNvPr>
          <p:cNvSpPr/>
          <p:nvPr/>
        </p:nvSpPr>
        <p:spPr>
          <a:xfrm>
            <a:off x="7473209" y="6304306"/>
            <a:ext cx="2587859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▲焼畑農業のサイクル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コンテンツ プレースホルダー 11">
            <a:extLst>
              <a:ext uri="{FF2B5EF4-FFF2-40B4-BE49-F238E27FC236}">
                <a16:creationId xmlns:a16="http://schemas.microsoft.com/office/drawing/2014/main" id="{ACF17AA9-CA01-E140-A76E-5281A707A73B}"/>
              </a:ext>
            </a:extLst>
          </p:cNvPr>
          <p:cNvSpPr txBox="1">
            <a:spLocks/>
          </p:cNvSpPr>
          <p:nvPr/>
        </p:nvSpPr>
        <p:spPr>
          <a:xfrm>
            <a:off x="1677352" y="5193666"/>
            <a:ext cx="2971800" cy="1357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環境に配慮した農業なんだね。</a:t>
            </a:r>
            <a:endParaRPr lang="en-US" altLang="ja-JP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700CD3D-9E12-9124-9F3E-33BD690303A1}"/>
              </a:ext>
            </a:extLst>
          </p:cNvPr>
          <p:cNvSpPr/>
          <p:nvPr/>
        </p:nvSpPr>
        <p:spPr>
          <a:xfrm>
            <a:off x="838200" y="5193666"/>
            <a:ext cx="4132384" cy="1426357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8EA642CA-7289-C2D9-C66A-CF1F4997A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5274000"/>
            <a:ext cx="94377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6BB1-8400-391D-0FB4-327FC1A6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92D6601-0837-E023-52EF-44567A006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E31DEF78-28E4-8C8F-393C-BB4BE7CAC132}"/>
              </a:ext>
            </a:extLst>
          </p:cNvPr>
          <p:cNvSpPr txBox="1">
            <a:spLocks/>
          </p:cNvSpPr>
          <p:nvPr/>
        </p:nvSpPr>
        <p:spPr>
          <a:xfrm>
            <a:off x="662940" y="1146519"/>
            <a:ext cx="4556760" cy="3284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自給作物の例</a:t>
            </a:r>
            <a:endParaRPr lang="en-US" altLang="ja-JP" b="1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キャッサバ（イモ類）</a:t>
            </a:r>
            <a:endParaRPr lang="en-US" altLang="ja-JP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粉に加工される</a:t>
            </a:r>
            <a:endParaRPr lang="en-US" altLang="ja-JP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粉＝タピオカ</a:t>
            </a:r>
            <a:endParaRPr lang="en-US" altLang="ja-JP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469A25C-CD18-9FD1-7DB9-8847F8D21EBA}"/>
              </a:ext>
            </a:extLst>
          </p:cNvPr>
          <p:cNvSpPr/>
          <p:nvPr/>
        </p:nvSpPr>
        <p:spPr>
          <a:xfrm>
            <a:off x="5548060" y="5919508"/>
            <a:ext cx="5638100" cy="63198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252000" indent="-252000"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▲キャッサバの乾燥・粉砕工場ではたらく女性たち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ナイジェリア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pic>
        <p:nvPicPr>
          <p:cNvPr id="5" name="図 4" descr="食品, テーブル, ボウル, ケーキ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946961-933B-E581-BB2C-AEE79779C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11"/>
          <a:stretch/>
        </p:blipFill>
        <p:spPr>
          <a:xfrm>
            <a:off x="5548060" y="1268050"/>
            <a:ext cx="6643939" cy="45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9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1D87F-F1E6-F6E1-D132-10649968E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2BBCA1-A33C-6738-0146-158E47EF59D7}"/>
              </a:ext>
            </a:extLst>
          </p:cNvPr>
          <p:cNvSpPr/>
          <p:nvPr/>
        </p:nvSpPr>
        <p:spPr>
          <a:xfrm>
            <a:off x="7678271" y="3072166"/>
            <a:ext cx="4407049" cy="3073787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C09DF23-3890-A678-5DB9-EF9089EF760B}"/>
              </a:ext>
            </a:extLst>
          </p:cNvPr>
          <p:cNvSpPr/>
          <p:nvPr/>
        </p:nvSpPr>
        <p:spPr>
          <a:xfrm>
            <a:off x="7678271" y="1078525"/>
            <a:ext cx="4038180" cy="158400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20F53F2-FD36-A9DC-5917-402CD1A80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pic>
        <p:nvPicPr>
          <p:cNvPr id="5" name="図 4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0B663E5D-3236-507E-F57B-83B8B038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954" y="1078525"/>
            <a:ext cx="1021046" cy="1584000"/>
          </a:xfrm>
          <a:prstGeom prst="rect">
            <a:avLst/>
          </a:prstGeom>
        </p:spPr>
      </p:pic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016B6267-95D0-6B50-9984-2856C8E896E4}"/>
              </a:ext>
            </a:extLst>
          </p:cNvPr>
          <p:cNvSpPr txBox="1">
            <a:spLocks/>
          </p:cNvSpPr>
          <p:nvPr/>
        </p:nvSpPr>
        <p:spPr>
          <a:xfrm>
            <a:off x="7853380" y="1123389"/>
            <a:ext cx="3317573" cy="1583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ちなみに、なぜ火を放つんですか？</a:t>
            </a:r>
            <a:endParaRPr lang="en-US" altLang="ja-JP" dirty="0"/>
          </a:p>
        </p:txBody>
      </p:sp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13BA99D-A3FF-EC4A-32D4-25811D82B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13" name="コンテンツ プレースホルダー 11">
            <a:extLst>
              <a:ext uri="{FF2B5EF4-FFF2-40B4-BE49-F238E27FC236}">
                <a16:creationId xmlns:a16="http://schemas.microsoft.com/office/drawing/2014/main" id="{76B34D57-1F5D-D7A7-B2E5-96D6292E7062}"/>
              </a:ext>
            </a:extLst>
          </p:cNvPr>
          <p:cNvSpPr txBox="1">
            <a:spLocks/>
          </p:cNvSpPr>
          <p:nvPr/>
        </p:nvSpPr>
        <p:spPr>
          <a:xfrm>
            <a:off x="7853380" y="3107875"/>
            <a:ext cx="4231940" cy="2958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酸性の土壌をアルカリ性の焼却灰で中和して、作物栽培に適した土壌にするためです。</a:t>
            </a:r>
            <a:endParaRPr lang="en-US" altLang="ja-JP" dirty="0"/>
          </a:p>
        </p:txBody>
      </p:sp>
      <p:pic>
        <p:nvPicPr>
          <p:cNvPr id="6" name="図 5" descr="屋外, 草, フィールド, 子供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306406B-69D5-5AFE-A318-8D4293893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31262"/>
            <a:ext cx="7250194" cy="481469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172E8F-E27C-A5B7-9D2C-3243233DA245}"/>
              </a:ext>
            </a:extLst>
          </p:cNvPr>
          <p:cNvSpPr/>
          <p:nvPr/>
        </p:nvSpPr>
        <p:spPr>
          <a:xfrm>
            <a:off x="3692574" y="6276520"/>
            <a:ext cx="3557621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▲火入れの様子（マダガスカル）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9" name="図 8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5AC89D7-DA39-6ACE-4FF8-99BB458F4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994" b="54113"/>
          <a:stretch/>
        </p:blipFill>
        <p:spPr>
          <a:xfrm>
            <a:off x="0" y="1331262"/>
            <a:ext cx="3082862" cy="21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056B1B3-EAC1-5182-A746-20140C06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４．熱帯の気候と生活とのかかわり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1A8E367-5D59-335C-1826-72DE32562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教</a:t>
            </a:r>
            <a:r>
              <a:rPr lang="en-US" altLang="ja-JP" dirty="0"/>
              <a:t>p.34-35</a:t>
            </a:r>
            <a:endParaRPr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0FADC09D-0F03-B28C-F6A9-E56FA2E504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編　第</a:t>
            </a:r>
            <a:r>
              <a:rPr lang="en-US" altLang="ja-JP" dirty="0"/>
              <a:t>1</a:t>
            </a:r>
            <a:r>
              <a:rPr lang="ja-JP" altLang="en-US" dirty="0"/>
              <a:t>章　</a:t>
            </a:r>
            <a:r>
              <a:rPr lang="en-US" altLang="ja-JP" dirty="0"/>
              <a:t>GROUP1</a:t>
            </a:r>
            <a:r>
              <a:rPr lang="ja-JP" altLang="en-US" dirty="0"/>
              <a:t>　自然環境と生活文化</a:t>
            </a:r>
            <a:endParaRPr lang="en-US" altLang="ja-JP" dirty="0"/>
          </a:p>
        </p:txBody>
      </p:sp>
      <p:pic>
        <p:nvPicPr>
          <p:cNvPr id="23" name="図 22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7CB0E522-6722-379C-EB37-BA593A3FF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08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F108-353C-DA25-23A7-BD3CAA5F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2A469D6-35FD-499F-8B93-CD120CB1D2F6}"/>
              </a:ext>
            </a:extLst>
          </p:cNvPr>
          <p:cNvSpPr/>
          <p:nvPr/>
        </p:nvSpPr>
        <p:spPr>
          <a:xfrm>
            <a:off x="7678271" y="2860675"/>
            <a:ext cx="3780917" cy="3354584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89346B-105B-4AB9-C204-AE6C78B8BDE9}"/>
              </a:ext>
            </a:extLst>
          </p:cNvPr>
          <p:cNvSpPr/>
          <p:nvPr/>
        </p:nvSpPr>
        <p:spPr>
          <a:xfrm>
            <a:off x="7678271" y="1078525"/>
            <a:ext cx="4038180" cy="158400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C558774-0CE1-1B5C-098A-B4B03202E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pic>
        <p:nvPicPr>
          <p:cNvPr id="5" name="図 4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4A30757D-3C64-60CE-E168-0F901476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954" y="1078525"/>
            <a:ext cx="1021046" cy="1584000"/>
          </a:xfrm>
          <a:prstGeom prst="rect">
            <a:avLst/>
          </a:prstGeom>
        </p:spPr>
      </p:pic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CF98E835-87CF-D511-57A2-5F3062F6BD2F}"/>
              </a:ext>
            </a:extLst>
          </p:cNvPr>
          <p:cNvSpPr txBox="1">
            <a:spLocks/>
          </p:cNvSpPr>
          <p:nvPr/>
        </p:nvSpPr>
        <p:spPr>
          <a:xfrm>
            <a:off x="7853381" y="1123389"/>
            <a:ext cx="2990832" cy="1583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なぜ熱帯は酸性の土壌が</a:t>
            </a:r>
            <a:r>
              <a:rPr lang="en-US" altLang="ja-JP" dirty="0"/>
              <a:t>……</a:t>
            </a:r>
            <a:r>
              <a:rPr lang="ja-JP" altLang="en-US" dirty="0"/>
              <a:t>？</a:t>
            </a:r>
            <a:endParaRPr lang="en-US" altLang="ja-JP" dirty="0"/>
          </a:p>
        </p:txBody>
      </p:sp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8E25E1D-A091-617B-165D-EFABE2982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13" name="コンテンツ プレースホルダー 11">
            <a:extLst>
              <a:ext uri="{FF2B5EF4-FFF2-40B4-BE49-F238E27FC236}">
                <a16:creationId xmlns:a16="http://schemas.microsoft.com/office/drawing/2014/main" id="{FACDA7E1-C9FD-EE0E-5C8C-4B1943B5894A}"/>
              </a:ext>
            </a:extLst>
          </p:cNvPr>
          <p:cNvSpPr txBox="1">
            <a:spLocks/>
          </p:cNvSpPr>
          <p:nvPr/>
        </p:nvSpPr>
        <p:spPr>
          <a:xfrm>
            <a:off x="7853379" y="2815812"/>
            <a:ext cx="3096271" cy="339944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大量の雨が土壌の養分を流し、水に溶けにくく酸性の強い鉄などが残ることが一因です。</a:t>
            </a:r>
            <a:endParaRPr lang="en-US" altLang="ja-JP" dirty="0"/>
          </a:p>
        </p:txBody>
      </p:sp>
      <p:pic>
        <p:nvPicPr>
          <p:cNvPr id="9" name="図 8" descr="屋外, 草, フィールド, 子供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00AB9A9-57F1-BD8E-8363-2E10C783F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31262"/>
            <a:ext cx="7250194" cy="481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8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26139-E05E-1BE6-3C18-DDF6037E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CDB2E34-C804-DE2C-3C1B-BFA074644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Check</a:t>
            </a:r>
            <a:endParaRPr lang="ja-JP" altLang="en-US" dirty="0"/>
          </a:p>
        </p:txBody>
      </p:sp>
      <p:pic>
        <p:nvPicPr>
          <p:cNvPr id="2" name="図 1" descr="屋外, 草, フィールド, 子供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7231728-288F-358E-4246-FCA79D217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31262"/>
            <a:ext cx="7250194" cy="481469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A418CA-D048-584D-4396-8D8C44364832}"/>
              </a:ext>
            </a:extLst>
          </p:cNvPr>
          <p:cNvSpPr/>
          <p:nvPr/>
        </p:nvSpPr>
        <p:spPr>
          <a:xfrm>
            <a:off x="7678270" y="1078523"/>
            <a:ext cx="4071769" cy="5337517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D47F5B6B-D5E9-964B-0C54-329EF5D86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953" y="5274000"/>
            <a:ext cx="1021046" cy="1584000"/>
          </a:xfrm>
          <a:prstGeom prst="rect">
            <a:avLst/>
          </a:prstGeom>
        </p:spPr>
      </p:pic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40987242-5040-330C-198F-96BE546BAB19}"/>
              </a:ext>
            </a:extLst>
          </p:cNvPr>
          <p:cNvSpPr txBox="1">
            <a:spLocks/>
          </p:cNvSpPr>
          <p:nvPr/>
        </p:nvSpPr>
        <p:spPr>
          <a:xfrm>
            <a:off x="7853380" y="1376127"/>
            <a:ext cx="3682127" cy="23868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サバナ気候（南半球）の場合、火入れ時期として近いのは</a:t>
            </a:r>
            <a:r>
              <a:rPr lang="en-US" altLang="ja-JP" dirty="0"/>
              <a:t>…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E50E187B-C0A4-B360-4FD4-41EB66BB72CB}"/>
              </a:ext>
            </a:extLst>
          </p:cNvPr>
          <p:cNvSpPr txBox="1">
            <a:spLocks/>
          </p:cNvSpPr>
          <p:nvPr/>
        </p:nvSpPr>
        <p:spPr>
          <a:xfrm>
            <a:off x="8743967" y="3738608"/>
            <a:ext cx="2339431" cy="25980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dirty="0"/>
              <a:t>【 </a:t>
            </a:r>
            <a:r>
              <a:rPr lang="ja-JP" altLang="en-US" dirty="0"/>
              <a:t>　 </a:t>
            </a:r>
            <a:r>
              <a:rPr lang="en-US" altLang="ja-JP" dirty="0"/>
              <a:t>】 1</a:t>
            </a:r>
            <a:r>
              <a:rPr lang="ja-JP" altLang="en-US" dirty="0"/>
              <a:t>～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【 </a:t>
            </a:r>
            <a:r>
              <a:rPr lang="ja-JP" altLang="en-US" dirty="0"/>
              <a:t>　 </a:t>
            </a:r>
            <a:r>
              <a:rPr lang="en-US" altLang="ja-JP" dirty="0"/>
              <a:t>】 5</a:t>
            </a:r>
            <a:r>
              <a:rPr lang="ja-JP" altLang="en-US" dirty="0"/>
              <a:t>～</a:t>
            </a:r>
            <a:r>
              <a:rPr lang="en-US" altLang="ja-JP" dirty="0"/>
              <a:t>9</a:t>
            </a:r>
            <a:r>
              <a:rPr lang="ja-JP" altLang="en-US" dirty="0"/>
              <a:t>月</a:t>
            </a:r>
          </a:p>
          <a:p>
            <a:pPr>
              <a:lnSpc>
                <a:spcPct val="150000"/>
              </a:lnSpc>
            </a:pPr>
            <a:r>
              <a:rPr lang="en-US" altLang="ja-JP" dirty="0"/>
              <a:t>【 </a:t>
            </a:r>
            <a:r>
              <a:rPr lang="ja-JP" altLang="en-US" dirty="0"/>
              <a:t>　 </a:t>
            </a:r>
            <a:r>
              <a:rPr lang="en-US" altLang="ja-JP" dirty="0"/>
              <a:t>】 9</a:t>
            </a:r>
            <a:r>
              <a:rPr lang="ja-JP" altLang="en-US" dirty="0"/>
              <a:t>～</a:t>
            </a:r>
            <a:r>
              <a:rPr lang="en-US" altLang="ja-JP" dirty="0"/>
              <a:t>1</a:t>
            </a:r>
            <a:r>
              <a:rPr lang="ja-JP" altLang="en-US" dirty="0"/>
              <a:t>月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3691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ED1FE-861A-4BD1-F445-CC7223D03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6F34B67-66E1-AACC-8DFD-291D9E59A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Check</a:t>
            </a:r>
            <a:endParaRPr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C5ABDA7A-BB7D-4435-AC83-DEA572C2D6BD}"/>
              </a:ext>
            </a:extLst>
          </p:cNvPr>
          <p:cNvSpPr txBox="1">
            <a:spLocks/>
          </p:cNvSpPr>
          <p:nvPr/>
        </p:nvSpPr>
        <p:spPr>
          <a:xfrm>
            <a:off x="6623407" y="1679407"/>
            <a:ext cx="2672993" cy="8257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dirty="0"/>
              <a:t>【 </a:t>
            </a:r>
            <a:r>
              <a:rPr lang="ja-JP" altLang="en-US" b="1" dirty="0">
                <a:solidFill>
                  <a:srgbClr val="CE6964"/>
                </a:solidFill>
              </a:rPr>
              <a:t>〇</a:t>
            </a:r>
            <a:r>
              <a:rPr lang="ja-JP" altLang="en-US" dirty="0"/>
              <a:t> </a:t>
            </a:r>
            <a:r>
              <a:rPr lang="en-US" altLang="ja-JP" dirty="0"/>
              <a:t>】 5</a:t>
            </a:r>
            <a:r>
              <a:rPr lang="ja-JP" altLang="en-US" dirty="0"/>
              <a:t>～</a:t>
            </a:r>
            <a:r>
              <a:rPr lang="en-US" altLang="ja-JP" dirty="0"/>
              <a:t>9</a:t>
            </a:r>
            <a:r>
              <a:rPr lang="ja-JP" altLang="en-US" dirty="0"/>
              <a:t>月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1DECC99-1788-C105-0679-DF9D8F00BC47}"/>
              </a:ext>
            </a:extLst>
          </p:cNvPr>
          <p:cNvGrpSpPr/>
          <p:nvPr/>
        </p:nvGrpSpPr>
        <p:grpSpPr>
          <a:xfrm>
            <a:off x="662939" y="1157627"/>
            <a:ext cx="4377983" cy="5030742"/>
            <a:chOff x="8555154" y="1168975"/>
            <a:chExt cx="3387232" cy="3892269"/>
          </a:xfrm>
        </p:grpSpPr>
        <p:pic>
          <p:nvPicPr>
            <p:cNvPr id="5" name="図 4" descr="テーブル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2C8825F-1BA2-48E4-3FCB-B10D9BD44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6" name="図 5" descr="グラフ, 折れ線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3FE151C-470C-3259-DDBC-2A43EE95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  <p:pic>
          <p:nvPicPr>
            <p:cNvPr id="7" name="図 6" descr="ロゴ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75A6084-2F20-01D6-0CF5-8CF30173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154" y="1168975"/>
              <a:ext cx="3387232" cy="3892269"/>
            </a:xfrm>
            <a:prstGeom prst="rect">
              <a:avLst/>
            </a:prstGeom>
          </p:spPr>
        </p:pic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B5F9C3-977C-33B6-F38E-E1633EFAD111}"/>
              </a:ext>
            </a:extLst>
          </p:cNvPr>
          <p:cNvSpPr/>
          <p:nvPr/>
        </p:nvSpPr>
        <p:spPr>
          <a:xfrm>
            <a:off x="6623407" y="2739141"/>
            <a:ext cx="4407049" cy="2423278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3DD7B8F-18C6-61D7-D4A4-A5C8D3CD9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647" y="4604369"/>
            <a:ext cx="1526918" cy="1584000"/>
          </a:xfrm>
          <a:prstGeom prst="rect">
            <a:avLst/>
          </a:prstGeom>
        </p:spPr>
      </p:pic>
      <p:sp>
        <p:nvSpPr>
          <p:cNvPr id="14" name="コンテンツ プレースホルダー 11">
            <a:extLst>
              <a:ext uri="{FF2B5EF4-FFF2-40B4-BE49-F238E27FC236}">
                <a16:creationId xmlns:a16="http://schemas.microsoft.com/office/drawing/2014/main" id="{C9C1DC2D-BA73-3B4A-FFF2-A5E71D6340BF}"/>
              </a:ext>
            </a:extLst>
          </p:cNvPr>
          <p:cNvSpPr txBox="1">
            <a:spLocks/>
          </p:cNvSpPr>
          <p:nvPr/>
        </p:nvSpPr>
        <p:spPr>
          <a:xfrm>
            <a:off x="6798516" y="2774849"/>
            <a:ext cx="4231940" cy="2166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一般的に、火入れは雨の少ない乾季におこなわれます。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647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40F8C-C277-400F-4B8C-BA24CBFEE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コンテンツ プレースホルダー 11">
            <a:extLst>
              <a:ext uri="{FF2B5EF4-FFF2-40B4-BE49-F238E27FC236}">
                <a16:creationId xmlns:a16="http://schemas.microsoft.com/office/drawing/2014/main" id="{933D6D15-0A21-C57B-DF52-E5E1123035E7}"/>
              </a:ext>
            </a:extLst>
          </p:cNvPr>
          <p:cNvSpPr txBox="1">
            <a:spLocks/>
          </p:cNvSpPr>
          <p:nvPr/>
        </p:nvSpPr>
        <p:spPr>
          <a:xfrm>
            <a:off x="943858" y="5327956"/>
            <a:ext cx="5205482" cy="767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ja-JP" altLang="en-US" dirty="0"/>
              <a:t>→ 輸出用の</a:t>
            </a:r>
            <a:r>
              <a:rPr lang="ja-JP" altLang="en-US" b="1" dirty="0">
                <a:solidFill>
                  <a:srgbClr val="CE6964"/>
                </a:solidFill>
              </a:rPr>
              <a:t>商品</a:t>
            </a:r>
            <a:r>
              <a:rPr lang="ja-JP" altLang="en-US" dirty="0"/>
              <a:t>作物を栽培</a:t>
            </a:r>
          </a:p>
        </p:txBody>
      </p:sp>
      <p:sp>
        <p:nvSpPr>
          <p:cNvPr id="16" name="コンテンツ プレースホルダー 11">
            <a:extLst>
              <a:ext uri="{FF2B5EF4-FFF2-40B4-BE49-F238E27FC236}">
                <a16:creationId xmlns:a16="http://schemas.microsoft.com/office/drawing/2014/main" id="{42C75EB1-0E66-D082-AE00-7CF1CB3733FF}"/>
              </a:ext>
            </a:extLst>
          </p:cNvPr>
          <p:cNvSpPr txBox="1">
            <a:spLocks/>
          </p:cNvSpPr>
          <p:nvPr/>
        </p:nvSpPr>
        <p:spPr>
          <a:xfrm>
            <a:off x="1336144" y="3742050"/>
            <a:ext cx="5384696" cy="767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歴史</a:t>
            </a:r>
            <a:r>
              <a:rPr lang="en-US" altLang="ja-JP" dirty="0"/>
              <a:t>】</a:t>
            </a:r>
            <a:r>
              <a:rPr lang="ja-JP" altLang="en-US" dirty="0"/>
              <a:t>かつての</a:t>
            </a:r>
            <a:r>
              <a:rPr lang="ja-JP" altLang="en-US" b="1" dirty="0"/>
              <a:t>植民</a:t>
            </a:r>
            <a:r>
              <a:rPr lang="ja-JP" altLang="en-US" dirty="0"/>
              <a:t>地で発達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0F5973D-AADD-621C-88D4-94FC274DE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pic>
        <p:nvPicPr>
          <p:cNvPr id="9" name="図 8" descr="草が生えている山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B94AD7F-0A1B-4057-11C7-1727DA368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97" r="12245"/>
          <a:stretch/>
        </p:blipFill>
        <p:spPr>
          <a:xfrm>
            <a:off x="7074408" y="1146520"/>
            <a:ext cx="5117592" cy="50640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974E3E-4C42-E4F9-B407-F15FB1411A08}"/>
              </a:ext>
            </a:extLst>
          </p:cNvPr>
          <p:cNvSpPr/>
          <p:nvPr/>
        </p:nvSpPr>
        <p:spPr>
          <a:xfrm>
            <a:off x="7074407" y="6314197"/>
            <a:ext cx="4614672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▲バナナのプランテーション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フィリピン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46DB10AE-5C42-B43D-57EA-87336F7ABBE5}"/>
              </a:ext>
            </a:extLst>
          </p:cNvPr>
          <p:cNvSpPr txBox="1">
            <a:spLocks/>
          </p:cNvSpPr>
          <p:nvPr/>
        </p:nvSpPr>
        <p:spPr>
          <a:xfrm>
            <a:off x="662939" y="1146521"/>
            <a:ext cx="5384697" cy="228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プランテーション農業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単一作物を大量栽培する大規模農業</a:t>
            </a:r>
            <a:endParaRPr lang="en-US" altLang="ja-JP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B1E8C0C-F933-EABA-DE2B-48DD4D8BA7CC}"/>
              </a:ext>
            </a:extLst>
          </p:cNvPr>
          <p:cNvSpPr/>
          <p:nvPr/>
        </p:nvSpPr>
        <p:spPr>
          <a:xfrm>
            <a:off x="4149344" y="3891572"/>
            <a:ext cx="816610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14</a:t>
            </a:r>
            <a:endParaRPr kumimoji="1" lang="ja-JP" altLang="en-US" sz="28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F9A890A-454C-D75E-5D12-664FDE67C293}"/>
              </a:ext>
            </a:extLst>
          </p:cNvPr>
          <p:cNvSpPr/>
          <p:nvPr/>
        </p:nvSpPr>
        <p:spPr>
          <a:xfrm>
            <a:off x="3037204" y="5477480"/>
            <a:ext cx="809625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15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501FEA3D-743A-0545-AE4F-32BFAFE83980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8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4" grpId="2" animBg="1"/>
      <p:bldP spid="15" grpId="0" animBg="1"/>
      <p:bldP spid="15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3230-F78A-4BDE-7AAD-F76DC4BB1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88575A0-E20B-8C25-FFA3-EE1DE3182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A9241E3-D3B0-66A8-FB2C-8658DACA365D}"/>
              </a:ext>
            </a:extLst>
          </p:cNvPr>
          <p:cNvSpPr txBox="1">
            <a:spLocks/>
          </p:cNvSpPr>
          <p:nvPr/>
        </p:nvSpPr>
        <p:spPr>
          <a:xfrm>
            <a:off x="662940" y="1146520"/>
            <a:ext cx="3768384" cy="27455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商品作物の例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熱帯雨林</a:t>
            </a:r>
            <a:r>
              <a:rPr lang="ja-JP" altLang="en-US" dirty="0"/>
              <a:t>気候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アブラ</a:t>
            </a:r>
            <a:r>
              <a:rPr lang="ja-JP" altLang="en-US" dirty="0"/>
              <a:t>ヤシなど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35F1D5F-FB1D-3863-98C8-E68A2966BB88}"/>
              </a:ext>
            </a:extLst>
          </p:cNvPr>
          <p:cNvSpPr/>
          <p:nvPr/>
        </p:nvSpPr>
        <p:spPr>
          <a:xfrm>
            <a:off x="1407111" y="3014340"/>
            <a:ext cx="114558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16</a:t>
            </a:r>
            <a:endParaRPr kumimoji="1" lang="ja-JP" altLang="en-US" sz="2800" b="1" dirty="0"/>
          </a:p>
        </p:txBody>
      </p:sp>
      <p:pic>
        <p:nvPicPr>
          <p:cNvPr id="4" name="図 3" descr="草, 屋外, 花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B62825-4FAD-358A-B02C-28EE51978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3"/>
          <a:stretch/>
        </p:blipFill>
        <p:spPr>
          <a:xfrm>
            <a:off x="4671970" y="1300843"/>
            <a:ext cx="7520030" cy="487135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1F4F295-E88E-7A88-A09A-8619DB10A821}"/>
              </a:ext>
            </a:extLst>
          </p:cNvPr>
          <p:cNvSpPr/>
          <p:nvPr/>
        </p:nvSpPr>
        <p:spPr>
          <a:xfrm>
            <a:off x="4671970" y="6286280"/>
            <a:ext cx="3303630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</a:t>
            </a:r>
            <a:r>
              <a:rPr lang="en-US" altLang="ja-JP" sz="2000" dirty="0">
                <a:solidFill>
                  <a:srgbClr val="FFFFFF"/>
                </a:solidFill>
                <a:highlight>
                  <a:srgbClr val="CE6964"/>
                </a:highlight>
                <a:latin typeface="+mn-ea"/>
              </a:rPr>
              <a:t>16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ヤシの収穫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マレーシア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3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E66-C66C-6B67-6174-E516F454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4086D87-DBE0-9799-D6BA-0314CB007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4BF6FD19-1AE7-8E4B-B043-4AE77351BD63}"/>
              </a:ext>
            </a:extLst>
          </p:cNvPr>
          <p:cNvSpPr txBox="1">
            <a:spLocks/>
          </p:cNvSpPr>
          <p:nvPr/>
        </p:nvSpPr>
        <p:spPr>
          <a:xfrm>
            <a:off x="662938" y="1146520"/>
            <a:ext cx="4307645" cy="3371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商品作物の例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サバナ</a:t>
            </a:r>
            <a:r>
              <a:rPr lang="ja-JP" altLang="en-US" dirty="0"/>
              <a:t>気候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コーヒー</a:t>
            </a:r>
            <a:r>
              <a:rPr lang="en-US" altLang="ja-JP" dirty="0"/>
              <a:t>(</a:t>
            </a:r>
            <a:r>
              <a:rPr lang="ja-JP" altLang="en-US" dirty="0"/>
              <a:t>右の写真</a:t>
            </a:r>
            <a:r>
              <a:rPr lang="en-US" altLang="ja-JP" dirty="0"/>
              <a:t>)</a:t>
            </a:r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綿</a:t>
            </a:r>
            <a:r>
              <a:rPr lang="ja-JP" altLang="en-US" dirty="0"/>
              <a:t>花　など</a:t>
            </a:r>
            <a:endParaRPr lang="en-US" altLang="ja-JP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48FCC20-68B9-CBA3-0194-1585CB1CEC1B}"/>
              </a:ext>
            </a:extLst>
          </p:cNvPr>
          <p:cNvSpPr/>
          <p:nvPr/>
        </p:nvSpPr>
        <p:spPr>
          <a:xfrm>
            <a:off x="1342341" y="3867780"/>
            <a:ext cx="49026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17</a:t>
            </a:r>
            <a:endParaRPr kumimoji="1" lang="ja-JP" altLang="en-US" sz="2800" b="1" dirty="0"/>
          </a:p>
        </p:txBody>
      </p:sp>
      <p:pic>
        <p:nvPicPr>
          <p:cNvPr id="6" name="図 5" descr="リンゴの木が生えてい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5DCDEEE-B761-EED4-B53C-23A86E8BC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88"/>
          <a:stretch/>
        </p:blipFill>
        <p:spPr>
          <a:xfrm>
            <a:off x="5334124" y="1264920"/>
            <a:ext cx="6857875" cy="48786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73CB285-023C-5726-076D-6A5DC60358BD}"/>
              </a:ext>
            </a:extLst>
          </p:cNvPr>
          <p:cNvSpPr/>
          <p:nvPr/>
        </p:nvSpPr>
        <p:spPr>
          <a:xfrm>
            <a:off x="5319346" y="6280836"/>
            <a:ext cx="3458894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▲コーヒーの実の収穫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ケニア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02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AE8C9-96A0-0BF3-BF37-208ECA649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11">
            <a:extLst>
              <a:ext uri="{FF2B5EF4-FFF2-40B4-BE49-F238E27FC236}">
                <a16:creationId xmlns:a16="http://schemas.microsoft.com/office/drawing/2014/main" id="{9EA85118-3AD0-F001-09E3-8BD451C1CC6F}"/>
              </a:ext>
            </a:extLst>
          </p:cNvPr>
          <p:cNvSpPr txBox="1">
            <a:spLocks/>
          </p:cNvSpPr>
          <p:nvPr/>
        </p:nvSpPr>
        <p:spPr>
          <a:xfrm>
            <a:off x="662936" y="4180065"/>
            <a:ext cx="4884423" cy="22269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4000" indent="-1224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背景</a:t>
            </a:r>
            <a:r>
              <a:rPr lang="en-US" altLang="ja-JP" dirty="0"/>
              <a:t>】</a:t>
            </a:r>
            <a:r>
              <a:rPr lang="ja-JP" altLang="en-US" b="1" dirty="0"/>
              <a:t>モンスーン</a:t>
            </a:r>
            <a:r>
              <a:rPr lang="en-US" altLang="ja-JP" dirty="0"/>
              <a:t>(</a:t>
            </a:r>
            <a:r>
              <a:rPr lang="ja-JP" altLang="en-US" dirty="0"/>
              <a:t>季節風</a:t>
            </a:r>
            <a:r>
              <a:rPr lang="en-US" altLang="ja-JP" dirty="0"/>
              <a:t>)</a:t>
            </a:r>
            <a:r>
              <a:rPr lang="ja-JP" altLang="en-US" dirty="0"/>
              <a:t>の影響により</a:t>
            </a:r>
            <a:r>
              <a:rPr lang="ja-JP" altLang="en-US" b="1" dirty="0"/>
              <a:t>乾季</a:t>
            </a:r>
            <a:r>
              <a:rPr lang="ja-JP" altLang="en-US" dirty="0"/>
              <a:t>の降水量が多い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39F79C-DF8D-0465-5F9D-4EE0940CD1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生業（稲作）</a:t>
            </a:r>
          </a:p>
        </p:txBody>
      </p:sp>
      <p:sp>
        <p:nvSpPr>
          <p:cNvPr id="2" name="コンテンツ プレースホルダー 11">
            <a:extLst>
              <a:ext uri="{FF2B5EF4-FFF2-40B4-BE49-F238E27FC236}">
                <a16:creationId xmlns:a16="http://schemas.microsoft.com/office/drawing/2014/main" id="{78E6A7F4-8CC4-C678-0A58-34128363E8FF}"/>
              </a:ext>
            </a:extLst>
          </p:cNvPr>
          <p:cNvSpPr txBox="1">
            <a:spLocks/>
          </p:cNvSpPr>
          <p:nvPr/>
        </p:nvSpPr>
        <p:spPr>
          <a:xfrm>
            <a:off x="662937" y="1146520"/>
            <a:ext cx="4884423" cy="2464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稲作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東南アジアや南アジア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豊富な水資源を利用</a:t>
            </a:r>
            <a:endParaRPr lang="en-US" altLang="ja-JP" dirty="0"/>
          </a:p>
        </p:txBody>
      </p:sp>
      <p:pic>
        <p:nvPicPr>
          <p:cNvPr id="5" name="図 4" descr="牧草地にいる羊の群れ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0708A7F-0C26-BA2F-4A46-9D42E2BEE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0" r="-173"/>
          <a:stretch/>
        </p:blipFill>
        <p:spPr>
          <a:xfrm>
            <a:off x="6096000" y="1146521"/>
            <a:ext cx="6103923" cy="466812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C39227-B9D1-9C3E-1AAF-82DA7763774E}"/>
              </a:ext>
            </a:extLst>
          </p:cNvPr>
          <p:cNvSpPr/>
          <p:nvPr/>
        </p:nvSpPr>
        <p:spPr>
          <a:xfrm>
            <a:off x="1866900" y="4348853"/>
            <a:ext cx="1933551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18</a:t>
            </a:r>
            <a:endParaRPr kumimoji="1" lang="ja-JP" altLang="en-US" sz="28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3191A40-CF66-9629-922E-BAC5B405C03E}"/>
              </a:ext>
            </a:extLst>
          </p:cNvPr>
          <p:cNvSpPr/>
          <p:nvPr/>
        </p:nvSpPr>
        <p:spPr>
          <a:xfrm>
            <a:off x="6096000" y="5977368"/>
            <a:ext cx="3303630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▲稲作の様子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インドネシア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942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FA2CE-67E7-667E-01F2-0F5B0F024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1">
            <a:extLst>
              <a:ext uri="{FF2B5EF4-FFF2-40B4-BE49-F238E27FC236}">
                <a16:creationId xmlns:a16="http://schemas.microsoft.com/office/drawing/2014/main" id="{858C1889-A09B-65E8-87D1-8B59AEBD98BC}"/>
              </a:ext>
            </a:extLst>
          </p:cNvPr>
          <p:cNvSpPr txBox="1">
            <a:spLocks/>
          </p:cNvSpPr>
          <p:nvPr/>
        </p:nvSpPr>
        <p:spPr>
          <a:xfrm>
            <a:off x="2785108" y="3960377"/>
            <a:ext cx="9060183" cy="26179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→ 森林資源を利用してきた人々の生活基盤の消失</a:t>
            </a:r>
          </a:p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→ 伝統的な生活や文化の消失</a:t>
            </a:r>
            <a:endParaRPr lang="en-US" altLang="ja-JP" dirty="0"/>
          </a:p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　　（住民の</a:t>
            </a:r>
            <a:r>
              <a:rPr lang="ja-JP" altLang="en-US" b="1" dirty="0">
                <a:solidFill>
                  <a:srgbClr val="CE6964"/>
                </a:solidFill>
              </a:rPr>
              <a:t>定住</a:t>
            </a:r>
            <a:r>
              <a:rPr lang="ja-JP" altLang="en-US" dirty="0"/>
              <a:t>化政策も消失傾向を後押し）</a:t>
            </a:r>
          </a:p>
        </p:txBody>
      </p:sp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9DC07B80-8E61-C28F-B793-F5EC97E87A45}"/>
              </a:ext>
            </a:extLst>
          </p:cNvPr>
          <p:cNvSpPr txBox="1">
            <a:spLocks/>
          </p:cNvSpPr>
          <p:nvPr/>
        </p:nvSpPr>
        <p:spPr>
          <a:xfrm>
            <a:off x="1483556" y="2854938"/>
            <a:ext cx="6168166" cy="789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背景</a:t>
            </a:r>
            <a:r>
              <a:rPr lang="en-US" altLang="ja-JP" dirty="0"/>
              <a:t>】</a:t>
            </a:r>
            <a:r>
              <a:rPr lang="ja-JP" altLang="en-US" b="1" dirty="0">
                <a:solidFill>
                  <a:srgbClr val="CE6964"/>
                </a:solidFill>
              </a:rPr>
              <a:t>輸出</a:t>
            </a:r>
            <a:r>
              <a:rPr lang="ja-JP" altLang="en-US" dirty="0"/>
              <a:t>用木材を生産するため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5F387BD-9552-EF0A-BA16-44A02AAC1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環境問題</a:t>
            </a:r>
          </a:p>
        </p:txBody>
      </p:sp>
      <p:sp>
        <p:nvSpPr>
          <p:cNvPr id="4" name="コンテンツ プレースホルダー 11">
            <a:extLst>
              <a:ext uri="{FF2B5EF4-FFF2-40B4-BE49-F238E27FC236}">
                <a16:creationId xmlns:a16="http://schemas.microsoft.com/office/drawing/2014/main" id="{DDD81340-16BD-8FF5-F7E0-1B40EAE82A91}"/>
              </a:ext>
            </a:extLst>
          </p:cNvPr>
          <p:cNvSpPr txBox="1">
            <a:spLocks/>
          </p:cNvSpPr>
          <p:nvPr/>
        </p:nvSpPr>
        <p:spPr>
          <a:xfrm>
            <a:off x="662937" y="1146520"/>
            <a:ext cx="6652263" cy="1533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環境問題</a:t>
            </a:r>
            <a:r>
              <a:rPr lang="ja-JP" altLang="en-US" dirty="0"/>
              <a:t>（おもに</a:t>
            </a:r>
            <a:r>
              <a:rPr lang="en-US" altLang="ja-JP" dirty="0"/>
              <a:t>20</a:t>
            </a:r>
            <a:r>
              <a:rPr lang="ja-JP" altLang="en-US" dirty="0"/>
              <a:t>世紀なかば以降）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熱帯雨林</a:t>
            </a:r>
            <a:r>
              <a:rPr lang="ja-JP" altLang="en-US" dirty="0"/>
              <a:t>の伐採が進む</a:t>
            </a:r>
            <a:endParaRPr lang="en-US" altLang="ja-JP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9EE4C5E-AAF4-2319-19F7-332C7B55575D}"/>
              </a:ext>
            </a:extLst>
          </p:cNvPr>
          <p:cNvSpPr/>
          <p:nvPr/>
        </p:nvSpPr>
        <p:spPr>
          <a:xfrm>
            <a:off x="2697119" y="3011292"/>
            <a:ext cx="81792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19</a:t>
            </a:r>
            <a:endParaRPr kumimoji="1" lang="ja-JP" altLang="en-US" sz="28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C83230C-372A-BC61-F717-7B01418D5725}"/>
              </a:ext>
            </a:extLst>
          </p:cNvPr>
          <p:cNvSpPr/>
          <p:nvPr/>
        </p:nvSpPr>
        <p:spPr>
          <a:xfrm>
            <a:off x="4741924" y="5829351"/>
            <a:ext cx="81792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20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19987D7C-6156-5971-1F66-F9249E1253FA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5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9" grpId="0" animBg="1"/>
      <p:bldP spid="9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02FC198-C3F5-AC09-D2E3-F0446489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演習問題にチャレンジ</a:t>
            </a:r>
          </a:p>
        </p:txBody>
      </p:sp>
    </p:spTree>
    <p:extLst>
      <p:ext uri="{BB962C8B-B14F-4D97-AF65-F5344CB8AC3E}">
        <p14:creationId xmlns:p14="http://schemas.microsoft.com/office/powerpoint/2010/main" val="89835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6CBA-830C-B935-33C1-6799208C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2C1D15-5086-2214-4282-A7FF658E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199" y="2011567"/>
            <a:ext cx="7727801" cy="4809270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BE852684-9715-C593-0A83-3AD5856D6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２－❷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78E6AACA-7A02-FCB9-1C99-B8DA7A2677F3}"/>
              </a:ext>
            </a:extLst>
          </p:cNvPr>
          <p:cNvSpPr txBox="1">
            <a:spLocks/>
          </p:cNvSpPr>
          <p:nvPr/>
        </p:nvSpPr>
        <p:spPr>
          <a:xfrm>
            <a:off x="662940" y="2526119"/>
            <a:ext cx="3215640" cy="189008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sz="3200" b="1" dirty="0"/>
              <a:t>【</a:t>
            </a:r>
            <a:r>
              <a:rPr lang="ja-JP" altLang="en-US" sz="3200" b="1" dirty="0"/>
              <a:t>語群</a:t>
            </a:r>
            <a:r>
              <a:rPr lang="en-US" altLang="ja-JP" sz="3200" b="1" dirty="0"/>
              <a:t>】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/>
              <a:t>　太陽、公転、</a:t>
            </a:r>
            <a:endParaRPr lang="en-US" altLang="ja-JP" sz="32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/>
              <a:t>　赤道、北、南</a:t>
            </a:r>
            <a:endParaRPr lang="en-US" altLang="ja-JP" sz="3200" dirty="0"/>
          </a:p>
        </p:txBody>
      </p:sp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BDDE46CA-87AC-9E35-30E1-F499F7F61931}"/>
              </a:ext>
            </a:extLst>
          </p:cNvPr>
          <p:cNvSpPr txBox="1">
            <a:spLocks/>
          </p:cNvSpPr>
          <p:nvPr/>
        </p:nvSpPr>
        <p:spPr>
          <a:xfrm>
            <a:off x="746917" y="840339"/>
            <a:ext cx="11064083" cy="1349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latin typeface="+mn-ea"/>
              </a:rPr>
              <a:t>熱帯収束帯が季節移動する理由について，下の語群を</a:t>
            </a:r>
            <a:r>
              <a:rPr lang="ja-JP" altLang="en-US" sz="3200" b="1" u="sng" dirty="0">
                <a:latin typeface="+mn-ea"/>
              </a:rPr>
              <a:t>すべて</a:t>
            </a:r>
            <a:r>
              <a:rPr lang="ja-JP" altLang="en-US" sz="3200" dirty="0">
                <a:latin typeface="+mn-ea"/>
              </a:rPr>
              <a:t>用いて説明しよう。</a:t>
            </a:r>
          </a:p>
        </p:txBody>
      </p:sp>
    </p:spTree>
    <p:extLst>
      <p:ext uri="{BB962C8B-B14F-4D97-AF65-F5344CB8AC3E}">
        <p14:creationId xmlns:p14="http://schemas.microsoft.com/office/powerpoint/2010/main" val="392604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3C89954-8C83-C954-C392-8D9966F6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熱帯の気候と豊かな自然環境</a:t>
            </a:r>
          </a:p>
        </p:txBody>
      </p:sp>
    </p:spTree>
    <p:extLst>
      <p:ext uri="{BB962C8B-B14F-4D97-AF65-F5344CB8AC3E}">
        <p14:creationId xmlns:p14="http://schemas.microsoft.com/office/powerpoint/2010/main" val="3660833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0F2C-6484-6153-9B6F-D353C82B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36948E-74DC-DF7D-FC59-DE32675D4553}"/>
              </a:ext>
            </a:extLst>
          </p:cNvPr>
          <p:cNvSpPr/>
          <p:nvPr/>
        </p:nvSpPr>
        <p:spPr>
          <a:xfrm>
            <a:off x="5574946" y="5765800"/>
            <a:ext cx="6487006" cy="881838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033622D-E565-8F61-A04B-DE0CAA3BD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946" y="845139"/>
            <a:ext cx="6487006" cy="4591724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CFFC39E-AF3D-30F0-DD2C-DBB06EB4E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AA9A2814-D88F-07F6-ACC1-13BE724EB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２－❷　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D3D6BB5D-7983-C50E-353E-83E6806C3B7E}"/>
              </a:ext>
            </a:extLst>
          </p:cNvPr>
          <p:cNvSpPr txBox="1">
            <a:spLocks/>
          </p:cNvSpPr>
          <p:nvPr/>
        </p:nvSpPr>
        <p:spPr>
          <a:xfrm>
            <a:off x="662941" y="1128584"/>
            <a:ext cx="4435531" cy="50852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3200" dirty="0"/>
              <a:t>【</a:t>
            </a:r>
            <a:r>
              <a:rPr lang="ja-JP" altLang="en-US" sz="3200" dirty="0"/>
              <a:t>例</a:t>
            </a:r>
            <a:r>
              <a:rPr lang="en-US" altLang="ja-JP" sz="3200" dirty="0"/>
              <a:t>】</a:t>
            </a:r>
            <a:r>
              <a:rPr lang="ja-JP" altLang="en-US" sz="3200" dirty="0"/>
              <a:t>地球は傾いた状態で</a:t>
            </a:r>
            <a:r>
              <a:rPr lang="ja-JP" altLang="en-US" sz="3200" b="1" dirty="0">
                <a:solidFill>
                  <a:srgbClr val="CE6964"/>
                </a:solidFill>
              </a:rPr>
              <a:t>太陽</a:t>
            </a:r>
            <a:r>
              <a:rPr lang="ja-JP" altLang="en-US" sz="3200" dirty="0"/>
              <a:t>の周りを</a:t>
            </a:r>
            <a:r>
              <a:rPr lang="ja-JP" altLang="en-US" sz="3200" b="1" dirty="0">
                <a:solidFill>
                  <a:srgbClr val="CE6964"/>
                </a:solidFill>
              </a:rPr>
              <a:t>公転</a:t>
            </a:r>
            <a:r>
              <a:rPr lang="ja-JP" altLang="en-US" sz="3200" dirty="0"/>
              <a:t>しており、北半球の冬においては</a:t>
            </a:r>
            <a:r>
              <a:rPr lang="ja-JP" altLang="en-US" sz="3200" b="1" dirty="0">
                <a:solidFill>
                  <a:srgbClr val="CE6964"/>
                </a:solidFill>
              </a:rPr>
              <a:t>赤道</a:t>
            </a:r>
            <a:r>
              <a:rPr lang="ja-JP" altLang="en-US" sz="3200" dirty="0"/>
              <a:t>を挟んだ</a:t>
            </a:r>
            <a:r>
              <a:rPr lang="ja-JP" altLang="en-US" sz="3200" b="1" dirty="0">
                <a:solidFill>
                  <a:srgbClr val="CE6964"/>
                </a:solidFill>
              </a:rPr>
              <a:t>南</a:t>
            </a:r>
            <a:r>
              <a:rPr lang="ja-JP" altLang="en-US" sz="3200" dirty="0"/>
              <a:t>側、夏においては</a:t>
            </a:r>
            <a:r>
              <a:rPr lang="ja-JP" altLang="en-US" sz="3200" b="1" dirty="0">
                <a:solidFill>
                  <a:srgbClr val="CE6964"/>
                </a:solidFill>
              </a:rPr>
              <a:t>北</a:t>
            </a:r>
            <a:r>
              <a:rPr lang="ja-JP" altLang="en-US" sz="3200" dirty="0"/>
              <a:t>側に太陽エネルギーがより多く降り注ぐため</a:t>
            </a:r>
            <a:endParaRPr lang="en-US" altLang="ja-JP" sz="3200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521BAE0-3083-23F6-A419-964E64FBC237}"/>
              </a:ext>
            </a:extLst>
          </p:cNvPr>
          <p:cNvSpPr txBox="1">
            <a:spLocks/>
          </p:cNvSpPr>
          <p:nvPr/>
        </p:nvSpPr>
        <p:spPr>
          <a:xfrm>
            <a:off x="5841163" y="5839209"/>
            <a:ext cx="4823919" cy="749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教科書</a:t>
            </a:r>
            <a:r>
              <a:rPr lang="en-US" altLang="ja-JP" dirty="0"/>
              <a:t>p.12</a:t>
            </a:r>
            <a:r>
              <a:rPr lang="ja-JP" altLang="en-US" dirty="0"/>
              <a:t>の復習ですね。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7510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63373-0102-7380-7F68-7E959302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: 塗りつぶしなし 17">
            <a:extLst>
              <a:ext uri="{FF2B5EF4-FFF2-40B4-BE49-F238E27FC236}">
                <a16:creationId xmlns:a16="http://schemas.microsoft.com/office/drawing/2014/main" id="{C915C504-7245-C0A5-1305-9E7E47AA1D94}"/>
              </a:ext>
            </a:extLst>
          </p:cNvPr>
          <p:cNvSpPr/>
          <p:nvPr/>
        </p:nvSpPr>
        <p:spPr>
          <a:xfrm>
            <a:off x="3992296" y="4954622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A43D568-7184-6B0A-DCF3-A51FD47B0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466531E1-50E4-A820-7ECA-32D269D8FC04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3338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熱帯では、高床にしたり壁をなくしたりして、住居の風通しを良くしている。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DFF2BB1C-2E8F-D7A1-F3A3-0EFBEB1DA80A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BAECE9C-2FEA-BBEE-09A2-7AC5C4469366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C10605B-25EA-71CD-47A5-9D0583EEE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22" name="コンテンツ プレースホルダー 11">
            <a:extLst>
              <a:ext uri="{FF2B5EF4-FFF2-40B4-BE49-F238E27FC236}">
                <a16:creationId xmlns:a16="http://schemas.microsoft.com/office/drawing/2014/main" id="{E206EE8C-CBAC-7AFA-6DFE-BE9618CB070A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高床は、高温多湿を避ける住居の工夫ですね。</a:t>
            </a:r>
            <a:endParaRPr lang="en-US" altLang="ja-JP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4BB3152-AE1A-2EEC-669B-E4CA65BD0B73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1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ABCF-4317-A271-5238-8FF6125CB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57DED60-D9C7-86F8-2B7C-0C01D4E80110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: 塗りつぶしなし 5">
            <a:extLst>
              <a:ext uri="{FF2B5EF4-FFF2-40B4-BE49-F238E27FC236}">
                <a16:creationId xmlns:a16="http://schemas.microsoft.com/office/drawing/2014/main" id="{DAA5E672-0053-CFA2-4B3F-49F5F2069F94}"/>
              </a:ext>
            </a:extLst>
          </p:cNvPr>
          <p:cNvSpPr/>
          <p:nvPr/>
        </p:nvSpPr>
        <p:spPr>
          <a:xfrm>
            <a:off x="3992296" y="4954622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E845DBD-98F4-1B7F-15D4-1A75D746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47B7FC66-9D82-4EED-6B9A-C28C0A6FD720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CC52910-2240-077B-1F4A-ADC41903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90561B3A-86C7-52F8-48FE-06BE25B65395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プランテーション農業が盛んな国・地域のなかには、モノカルチャー経済となっている国・地域もある。</a:t>
            </a:r>
          </a:p>
        </p:txBody>
      </p:sp>
      <p:sp>
        <p:nvSpPr>
          <p:cNvPr id="11" name="コンテンツ プレースホルダー 11">
            <a:extLst>
              <a:ext uri="{FF2B5EF4-FFF2-40B4-BE49-F238E27FC236}">
                <a16:creationId xmlns:a16="http://schemas.microsoft.com/office/drawing/2014/main" id="{B3986D81-338E-2F55-50D9-6035E4D040C3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アフリカの一部の国が該当します。モノカルチャー経済については、教科書</a:t>
            </a:r>
            <a:r>
              <a:rPr lang="en-US" altLang="ja-JP" dirty="0"/>
              <a:t>p.179</a:t>
            </a:r>
            <a:r>
              <a:rPr lang="ja-JP" altLang="en-US" dirty="0"/>
              <a:t>を確認しましょう。</a:t>
            </a:r>
            <a:endParaRPr lang="en-US" altLang="ja-JP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795B838-8194-090A-6427-E23C97FD679F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5DBB-B905-E9F6-9984-AC526705E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乗算記号 12">
            <a:extLst>
              <a:ext uri="{FF2B5EF4-FFF2-40B4-BE49-F238E27FC236}">
                <a16:creationId xmlns:a16="http://schemas.microsoft.com/office/drawing/2014/main" id="{DD0EFEAA-6532-C30A-81A9-29DAE92A0E7E}"/>
              </a:ext>
            </a:extLst>
          </p:cNvPr>
          <p:cNvSpPr/>
          <p:nvPr/>
        </p:nvSpPr>
        <p:spPr>
          <a:xfrm>
            <a:off x="3735351" y="4901813"/>
            <a:ext cx="2231696" cy="2231696"/>
          </a:xfrm>
          <a:prstGeom prst="mathMultiply">
            <a:avLst>
              <a:gd name="adj1" fmla="val 16669"/>
            </a:avLst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B068517-ABAC-C418-BFBC-E1E0E45D2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A89F607C-244A-FDA9-EE27-B9F87632A0BC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BB78F5-93F5-3918-1CD9-ADCE1EB24BAF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F1556C8-3CA5-F8FB-AD83-DC9AE6AED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7" name="コンテンツ プレースホルダー 10">
            <a:extLst>
              <a:ext uri="{FF2B5EF4-FFF2-40B4-BE49-F238E27FC236}">
                <a16:creationId xmlns:a16="http://schemas.microsoft.com/office/drawing/2014/main" id="{2DC90DCA-F4A4-464B-6D74-C53E678D8F2D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代表的な商品作物の１つであるキャッサバを料理に使用する際には、乾燥・粉砕した粉が多用される。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1429E448-DA26-29F7-6C11-2DCF1E8F7B10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キャッサバは生産者自らが消費する作物（</a:t>
            </a:r>
            <a:r>
              <a:rPr lang="ja-JP" altLang="en-US" b="1" dirty="0">
                <a:solidFill>
                  <a:srgbClr val="CE6964"/>
                </a:solidFill>
              </a:rPr>
              <a:t>自給作物</a:t>
            </a:r>
            <a:r>
              <a:rPr lang="ja-JP" altLang="en-US" dirty="0"/>
              <a:t>）の代表例です。</a:t>
            </a:r>
            <a:endParaRPr lang="en-US" altLang="ja-JP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4CBB5E0-3FDA-9176-1AB3-6643327D8A02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80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AEC1-9377-6E80-E169-11B1F5536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C0C91013-D463-3DD5-55BD-CC0BBA087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AB4F2DE3-6705-CFC7-3340-31D33765EF95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1030BC6E-A2A1-199F-E747-EF387E6250D1}"/>
              </a:ext>
            </a:extLst>
          </p:cNvPr>
          <p:cNvSpPr/>
          <p:nvPr/>
        </p:nvSpPr>
        <p:spPr>
          <a:xfrm>
            <a:off x="3735351" y="4901813"/>
            <a:ext cx="2231696" cy="2231696"/>
          </a:xfrm>
          <a:prstGeom prst="mathMultiply">
            <a:avLst>
              <a:gd name="adj1" fmla="val 16669"/>
            </a:avLst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86D9CD-109A-2FE3-4BD3-FF28973C4F0B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2CF6215-AA53-9DED-3413-BF6A48F6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7" name="コンテンツ プレースホルダー 10">
            <a:extLst>
              <a:ext uri="{FF2B5EF4-FFF2-40B4-BE49-F238E27FC236}">
                <a16:creationId xmlns:a16="http://schemas.microsoft.com/office/drawing/2014/main" id="{7EC67D99-A050-6290-1CFE-BD6DB4E179D5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熱帯雨林を切り開いてプランテーションや牧場などを拡大させている地域の多くは、北半球に集中している。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E37D1EB-BE11-5A73-4A94-CCA69CDD9394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927B0A05-3E41-60E7-735E-44AA5D93F763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熱帯雨林は、</a:t>
            </a:r>
            <a:r>
              <a:rPr lang="ja-JP" altLang="en-US" b="1" dirty="0">
                <a:solidFill>
                  <a:srgbClr val="CE6964"/>
                </a:solidFill>
              </a:rPr>
              <a:t>赤道を挟んで南北に分布</a:t>
            </a:r>
            <a:r>
              <a:rPr lang="ja-JP" altLang="en-US" dirty="0"/>
              <a:t>しているため、北半球に集中しているわけではないです。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248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C3C19AD-6F16-B984-3B94-CBB938EE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通常コース　ここまで</a:t>
            </a:r>
          </a:p>
        </p:txBody>
      </p:sp>
      <p:pic>
        <p:nvPicPr>
          <p:cNvPr id="4" name="図 3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AFE70EB7-A528-4DF7-BFCC-E3147B5CF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9D154FF9-D472-0EF7-8DA3-5A33F5F72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20" y="1737995"/>
            <a:ext cx="3349380" cy="33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2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990D-F0C0-D7CA-782B-7E8110883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8B41F9E-2DDB-09F0-48BF-76C87D69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４．熱帯の気候と生活とのかかわり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5E862F3-08DE-5709-0EAB-114DD7ADC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教</a:t>
            </a:r>
            <a:r>
              <a:rPr lang="en-US" altLang="ja-JP" dirty="0"/>
              <a:t>p.34-35</a:t>
            </a:r>
            <a:endParaRPr lang="ja-JP" altLang="en-US" dirty="0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D3045A60-0D5B-F931-04A2-272DEB3C34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第</a:t>
            </a:r>
            <a:r>
              <a:rPr lang="en-US" altLang="ja-JP" dirty="0"/>
              <a:t>2</a:t>
            </a:r>
            <a:r>
              <a:rPr lang="ja-JP" altLang="en-US" dirty="0"/>
              <a:t>編　第</a:t>
            </a:r>
            <a:r>
              <a:rPr lang="en-US" altLang="ja-JP" dirty="0"/>
              <a:t>1</a:t>
            </a:r>
            <a:r>
              <a:rPr lang="ja-JP" altLang="en-US" dirty="0"/>
              <a:t>章　</a:t>
            </a:r>
            <a:r>
              <a:rPr lang="en-US" altLang="ja-JP" dirty="0"/>
              <a:t>GROUP1</a:t>
            </a:r>
            <a:r>
              <a:rPr lang="ja-JP" altLang="en-US" dirty="0"/>
              <a:t>　自然環境と生活文化</a:t>
            </a:r>
            <a:endParaRPr lang="en-US" altLang="ja-JP" dirty="0"/>
          </a:p>
        </p:txBody>
      </p:sp>
      <p:pic>
        <p:nvPicPr>
          <p:cNvPr id="23" name="図 22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AFE2D69F-99AC-BA31-3F6B-9EFB804F2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5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C19C4-E9C6-DD46-15A4-F3F84AED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04F64CB-B890-4ECF-B9DD-900E318C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熱帯の気候と豊かな自然環境</a:t>
            </a:r>
          </a:p>
        </p:txBody>
      </p:sp>
    </p:spTree>
    <p:extLst>
      <p:ext uri="{BB962C8B-B14F-4D97-AF65-F5344CB8AC3E}">
        <p14:creationId xmlns:p14="http://schemas.microsoft.com/office/powerpoint/2010/main" val="74810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A170A-E54F-4AF5-7117-8306677D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2804962-9F34-1CE0-29CE-54021A994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熱帯の気候と豊かな自然環境</a:t>
            </a: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2FC26345-BFC8-ADE4-127D-7331E156ED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0" y="933450"/>
            <a:ext cx="10818813" cy="1746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熱帯</a:t>
            </a:r>
            <a:r>
              <a:rPr lang="ja-JP" altLang="en-US" sz="3200" dirty="0"/>
              <a:t>：</a:t>
            </a:r>
            <a:r>
              <a:rPr lang="ja-JP" altLang="en-US" sz="3200" b="1" dirty="0"/>
              <a:t>赤道</a:t>
            </a:r>
            <a:r>
              <a:rPr lang="ja-JP" altLang="en-US" sz="3200" dirty="0"/>
              <a:t>周辺の地域</a:t>
            </a:r>
            <a:endParaRPr lang="en-US" altLang="ja-JP" sz="3200" dirty="0"/>
          </a:p>
          <a:p>
            <a:pPr marL="136525" indent="0">
              <a:lnSpc>
                <a:spcPct val="150000"/>
              </a:lnSpc>
              <a:buNone/>
            </a:pPr>
            <a:r>
              <a:rPr lang="ja-JP" altLang="en-US" sz="3200" dirty="0"/>
              <a:t>→太陽から降り注ぐエネルギー量が地球上で最も多い地域</a:t>
            </a:r>
            <a:endParaRPr lang="en-US" altLang="ja-JP" sz="32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8C3073-2D9D-CAA6-5169-4BF61EC261A7}"/>
              </a:ext>
            </a:extLst>
          </p:cNvPr>
          <p:cNvSpPr/>
          <p:nvPr/>
        </p:nvSpPr>
        <p:spPr>
          <a:xfrm>
            <a:off x="1759835" y="1123011"/>
            <a:ext cx="831045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3200" b="1" dirty="0"/>
              <a:t>1</a:t>
            </a:r>
            <a:endParaRPr kumimoji="1" lang="ja-JP" altLang="en-US" sz="32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FE7CED9-380E-DA98-7824-C0DECF8A773E}"/>
              </a:ext>
            </a:extLst>
          </p:cNvPr>
          <p:cNvGrpSpPr/>
          <p:nvPr/>
        </p:nvGrpSpPr>
        <p:grpSpPr>
          <a:xfrm>
            <a:off x="1731895" y="2983289"/>
            <a:ext cx="9750095" cy="3533258"/>
            <a:chOff x="1731895" y="2983289"/>
            <a:chExt cx="9750095" cy="3533258"/>
          </a:xfrm>
        </p:grpSpPr>
        <p:pic>
          <p:nvPicPr>
            <p:cNvPr id="33" name="図 32" descr="黒い背景に白い文字がある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84540AE-B142-8CBA-75E3-5CB956E9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91"/>
              <a:ext cx="9679781" cy="3084653"/>
            </a:xfrm>
            <a:prstGeom prst="rect">
              <a:avLst/>
            </a:prstGeom>
          </p:spPr>
        </p:pic>
        <p:pic>
          <p:nvPicPr>
            <p:cNvPr id="35" name="図 34" descr="ロゴ, アイコ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D7448A3-E7B5-B7DE-764D-E89184B4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89"/>
              <a:ext cx="9679781" cy="3084655"/>
            </a:xfrm>
            <a:prstGeom prst="rect">
              <a:avLst/>
            </a:prstGeom>
          </p:spPr>
        </p:pic>
        <p:pic>
          <p:nvPicPr>
            <p:cNvPr id="37" name="図 36" descr="ロゴ, アイコ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0A3C5D3-112E-5841-0900-D1855E38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91"/>
              <a:ext cx="9679781" cy="3084654"/>
            </a:xfrm>
            <a:prstGeom prst="rect">
              <a:avLst/>
            </a:prstGeom>
          </p:spPr>
        </p:pic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A8E2FECB-0906-F83C-33A8-E0DF3A58AA48}"/>
                </a:ext>
              </a:extLst>
            </p:cNvPr>
            <p:cNvGrpSpPr/>
            <p:nvPr/>
          </p:nvGrpSpPr>
          <p:grpSpPr>
            <a:xfrm>
              <a:off x="1731895" y="3168016"/>
              <a:ext cx="9750095" cy="3348531"/>
              <a:chOff x="1731895" y="3168016"/>
              <a:chExt cx="9750095" cy="3348531"/>
            </a:xfrm>
          </p:grpSpPr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C6481ED8-8839-7CE6-ACFD-00B2B997073E}"/>
                  </a:ext>
                </a:extLst>
              </p:cNvPr>
              <p:cNvSpPr/>
              <p:nvPr/>
            </p:nvSpPr>
            <p:spPr>
              <a:xfrm>
                <a:off x="2382520" y="3498659"/>
                <a:ext cx="2275840" cy="2275840"/>
              </a:xfrm>
              <a:prstGeom prst="ellipse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9DA4B59A-F61E-06DF-52C4-2E41D89AF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1000" y="3168016"/>
                <a:ext cx="1234440" cy="286169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85C16CCC-27AD-9AB5-8A13-DD9700D82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6090" y="4184016"/>
                <a:ext cx="2085910" cy="9093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57D83271-FD98-3F63-0F1E-B7607667D499}"/>
                  </a:ext>
                </a:extLst>
              </p:cNvPr>
              <p:cNvSpPr/>
              <p:nvPr/>
            </p:nvSpPr>
            <p:spPr>
              <a:xfrm>
                <a:off x="8549308" y="3498659"/>
                <a:ext cx="2275840" cy="2275840"/>
              </a:xfrm>
              <a:prstGeom prst="ellipse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A20BD024-D5E3-8B40-B1FA-4BE417EAC3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87788" y="3168016"/>
                <a:ext cx="1234440" cy="286169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26AD38AE-4F1B-E1A8-6A79-78D95F5FB6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2878" y="4184016"/>
                <a:ext cx="2085910" cy="9093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D4CB5037-6C4C-0236-00EA-19B73083F663}"/>
                  </a:ext>
                </a:extLst>
              </p:cNvPr>
              <p:cNvSpPr/>
              <p:nvPr/>
            </p:nvSpPr>
            <p:spPr>
              <a:xfrm>
                <a:off x="4693229" y="6200830"/>
                <a:ext cx="3811380" cy="315717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>
                  <a:tabLst>
                    <a:tab pos="3767138" algn="l"/>
                    <a:tab pos="4305300" algn="l"/>
                  </a:tabLst>
                </a:pPr>
                <a:r>
                  <a:rPr lang="ja-JP" altLang="en-US" sz="2000" dirty="0">
                    <a:solidFill>
                      <a:schemeClr val="tx1"/>
                    </a:solidFill>
                    <a:latin typeface="+mn-ea"/>
                  </a:rPr>
                  <a:t>▲太陽光の入射角（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ea"/>
                  </a:rPr>
                  <a:t>p.12</a:t>
                </a:r>
                <a:r>
                  <a:rPr lang="ja-JP" altLang="en-US" sz="2000" dirty="0">
                    <a:solidFill>
                      <a:schemeClr val="tx1"/>
                    </a:solidFill>
                    <a:latin typeface="+mn-ea"/>
                  </a:rPr>
                  <a:t>）</a:t>
                </a:r>
                <a:endParaRPr lang="en-US" altLang="ja-JP" sz="20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9" name="コンテンツ プレースホルダー 5">
                <a:extLst>
                  <a:ext uri="{FF2B5EF4-FFF2-40B4-BE49-F238E27FC236}">
                    <a16:creationId xmlns:a16="http://schemas.microsoft.com/office/drawing/2014/main" id="{C3722157-9552-5411-2360-D67F9BFD28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1895" y="3400106"/>
                <a:ext cx="536740" cy="2472946"/>
              </a:xfrm>
              <a:prstGeom prst="rect">
                <a:avLst/>
              </a:prstGeom>
            </p:spPr>
            <p:txBody>
              <a:bodyPr vert="eaVert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kumimoji="1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dirty="0"/>
                  <a:t>北半球の夏至</a:t>
                </a:r>
                <a:endParaRPr lang="en-US" altLang="ja-JP" dirty="0"/>
              </a:p>
            </p:txBody>
          </p:sp>
          <p:sp>
            <p:nvSpPr>
              <p:cNvPr id="50" name="コンテンツ プレースホルダー 5">
                <a:extLst>
                  <a:ext uri="{FF2B5EF4-FFF2-40B4-BE49-F238E27FC236}">
                    <a16:creationId xmlns:a16="http://schemas.microsoft.com/office/drawing/2014/main" id="{0C321830-59E3-B720-1B81-C9E18EF7AC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45250" y="3400106"/>
                <a:ext cx="536740" cy="2472946"/>
              </a:xfrm>
              <a:prstGeom prst="rect">
                <a:avLst/>
              </a:prstGeom>
            </p:spPr>
            <p:txBody>
              <a:bodyPr vert="eaVert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kumimoji="1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dirty="0"/>
                  <a:t>北半球の冬至</a:t>
                </a:r>
                <a:endParaRPr lang="en-US" altLang="ja-JP" dirty="0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A309C28E-8F47-0706-1ADB-B3DD5A011785}"/>
                  </a:ext>
                </a:extLst>
              </p:cNvPr>
              <p:cNvGrpSpPr/>
              <p:nvPr/>
            </p:nvGrpSpPr>
            <p:grpSpPr>
              <a:xfrm>
                <a:off x="3004180" y="3761484"/>
                <a:ext cx="468000" cy="622556"/>
                <a:chOff x="3004180" y="3761484"/>
                <a:chExt cx="468000" cy="622556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BE6CD148-D370-09CA-5109-A8DE40B046AC}"/>
                    </a:ext>
                  </a:extLst>
                </p:cNvPr>
                <p:cNvSpPr/>
                <p:nvPr/>
              </p:nvSpPr>
              <p:spPr>
                <a:xfrm>
                  <a:off x="3004180" y="3761484"/>
                  <a:ext cx="468000" cy="46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:r>
                    <a:rPr kumimoji="1" lang="en-US" altLang="ja-JP" sz="3200" b="1" dirty="0"/>
                    <a:t>1</a:t>
                  </a:r>
                  <a:endParaRPr kumimoji="1" lang="ja-JP" altLang="en-US" sz="3200" b="1" dirty="0"/>
                </a:p>
              </p:txBody>
            </p:sp>
            <p:sp>
              <p:nvSpPr>
                <p:cNvPr id="7" name="フリーフォーム: 図形 6">
                  <a:extLst>
                    <a:ext uri="{FF2B5EF4-FFF2-40B4-BE49-F238E27FC236}">
                      <a16:creationId xmlns:a16="http://schemas.microsoft.com/office/drawing/2014/main" id="{3585085B-5D20-8637-1AC0-59E0C6F800EF}"/>
                    </a:ext>
                  </a:extLst>
                </p:cNvPr>
                <p:cNvSpPr/>
                <p:nvPr/>
              </p:nvSpPr>
              <p:spPr>
                <a:xfrm>
                  <a:off x="3004180" y="4207194"/>
                  <a:ext cx="262128" cy="176846"/>
                </a:xfrm>
                <a:custGeom>
                  <a:avLst/>
                  <a:gdLst>
                    <a:gd name="connsiteX0" fmla="*/ 103632 w 262128"/>
                    <a:gd name="connsiteY0" fmla="*/ 0 h 384048"/>
                    <a:gd name="connsiteX1" fmla="*/ 0 w 262128"/>
                    <a:gd name="connsiteY1" fmla="*/ 384048 h 384048"/>
                    <a:gd name="connsiteX2" fmla="*/ 262128 w 262128"/>
                    <a:gd name="connsiteY2" fmla="*/ 0 h 384048"/>
                    <a:gd name="connsiteX3" fmla="*/ 103632 w 262128"/>
                    <a:gd name="connsiteY3" fmla="*/ 0 h 384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128" h="384048">
                      <a:moveTo>
                        <a:pt x="103632" y="0"/>
                      </a:moveTo>
                      <a:lnTo>
                        <a:pt x="0" y="384048"/>
                      </a:lnTo>
                      <a:lnTo>
                        <a:pt x="262128" y="0"/>
                      </a:lnTo>
                      <a:lnTo>
                        <a:pt x="103632" y="0"/>
                      </a:lnTo>
                      <a:close/>
                    </a:path>
                  </a:pathLst>
                </a:custGeom>
                <a:solidFill>
                  <a:srgbClr val="7979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F25F7D4A-7E12-601E-7D65-15CFCCC02EC9}"/>
                  </a:ext>
                </a:extLst>
              </p:cNvPr>
              <p:cNvGrpSpPr/>
              <p:nvPr/>
            </p:nvGrpSpPr>
            <p:grpSpPr>
              <a:xfrm>
                <a:off x="10178519" y="4207194"/>
                <a:ext cx="468000" cy="622556"/>
                <a:chOff x="3004180" y="3761484"/>
                <a:chExt cx="468000" cy="622556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12D3D698-E9E4-C4A0-38DB-C8B948E6AD7D}"/>
                    </a:ext>
                  </a:extLst>
                </p:cNvPr>
                <p:cNvSpPr/>
                <p:nvPr/>
              </p:nvSpPr>
              <p:spPr>
                <a:xfrm>
                  <a:off x="3004180" y="3761484"/>
                  <a:ext cx="468000" cy="46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:r>
                    <a:rPr kumimoji="1" lang="en-US" altLang="ja-JP" sz="3200" b="1" dirty="0"/>
                    <a:t>1</a:t>
                  </a:r>
                  <a:endParaRPr kumimoji="1" lang="ja-JP" altLang="en-US" sz="3200" b="1" dirty="0"/>
                </a:p>
              </p:txBody>
            </p:sp>
            <p:sp>
              <p:nvSpPr>
                <p:cNvPr id="12" name="フリーフォーム: 図形 11">
                  <a:extLst>
                    <a:ext uri="{FF2B5EF4-FFF2-40B4-BE49-F238E27FC236}">
                      <a16:creationId xmlns:a16="http://schemas.microsoft.com/office/drawing/2014/main" id="{1E628BA7-167E-C69B-EC31-D9B91ABABD77}"/>
                    </a:ext>
                  </a:extLst>
                </p:cNvPr>
                <p:cNvSpPr/>
                <p:nvPr/>
              </p:nvSpPr>
              <p:spPr>
                <a:xfrm>
                  <a:off x="3004180" y="4207194"/>
                  <a:ext cx="262128" cy="176846"/>
                </a:xfrm>
                <a:custGeom>
                  <a:avLst/>
                  <a:gdLst>
                    <a:gd name="connsiteX0" fmla="*/ 103632 w 262128"/>
                    <a:gd name="connsiteY0" fmla="*/ 0 h 384048"/>
                    <a:gd name="connsiteX1" fmla="*/ 0 w 262128"/>
                    <a:gd name="connsiteY1" fmla="*/ 384048 h 384048"/>
                    <a:gd name="connsiteX2" fmla="*/ 262128 w 262128"/>
                    <a:gd name="connsiteY2" fmla="*/ 0 h 384048"/>
                    <a:gd name="connsiteX3" fmla="*/ 103632 w 262128"/>
                    <a:gd name="connsiteY3" fmla="*/ 0 h 384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128" h="384048">
                      <a:moveTo>
                        <a:pt x="103632" y="0"/>
                      </a:moveTo>
                      <a:lnTo>
                        <a:pt x="0" y="384048"/>
                      </a:lnTo>
                      <a:lnTo>
                        <a:pt x="262128" y="0"/>
                      </a:lnTo>
                      <a:lnTo>
                        <a:pt x="103632" y="0"/>
                      </a:lnTo>
                      <a:close/>
                    </a:path>
                  </a:pathLst>
                </a:custGeom>
                <a:solidFill>
                  <a:srgbClr val="7979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AD4FF72D-0B83-CBED-212C-1E326F614227}"/>
                  </a:ext>
                </a:extLst>
              </p:cNvPr>
              <p:cNvSpPr/>
              <p:nvPr/>
            </p:nvSpPr>
            <p:spPr>
              <a:xfrm>
                <a:off x="6486994" y="4490720"/>
                <a:ext cx="56046" cy="14116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9D946832-6B9F-B1ED-BDF3-5486229F5975}"/>
                  </a:ext>
                </a:extLst>
              </p:cNvPr>
              <p:cNvSpPr/>
              <p:nvPr/>
            </p:nvSpPr>
            <p:spPr>
              <a:xfrm>
                <a:off x="6669679" y="4490720"/>
                <a:ext cx="56046" cy="14116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F3CEC1BD-4E46-F582-1893-BBB77F434205}"/>
                  </a:ext>
                </a:extLst>
              </p:cNvPr>
              <p:cNvSpPr/>
              <p:nvPr/>
            </p:nvSpPr>
            <p:spPr>
              <a:xfrm flipV="1">
                <a:off x="6556813" y="4639893"/>
                <a:ext cx="100352" cy="18046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29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27AB-8C01-A097-3F6E-73C8CB78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5C1167FA-0793-0A7B-FB33-6E3210057A7E}"/>
              </a:ext>
            </a:extLst>
          </p:cNvPr>
          <p:cNvGrpSpPr/>
          <p:nvPr/>
        </p:nvGrpSpPr>
        <p:grpSpPr>
          <a:xfrm>
            <a:off x="662940" y="1779881"/>
            <a:ext cx="6343409" cy="3167843"/>
            <a:chOff x="662940" y="1779881"/>
            <a:chExt cx="6343409" cy="3167843"/>
          </a:xfrm>
        </p:grpSpPr>
        <p:pic>
          <p:nvPicPr>
            <p:cNvPr id="30" name="図 29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475D2B9-00C9-011A-70F0-E19123A2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1" name="図 30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2AF4906-81D3-F2CE-396F-C9FB3A40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2" name="図 31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65D8603-E639-6304-DDCC-F3F80CD0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3" name="図 32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7CEBC3E-9D72-20AF-2DEC-D0EC1658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1EEE8161-7D3B-11F3-644F-827623A4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熱帯の気候と豊かな自然環境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6B6632B6-98A9-F0F8-8795-8301BDD45C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75" y="841375"/>
            <a:ext cx="11528425" cy="7620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太陽から降り注ぐエネルギー量が地球上で最も多いから</a:t>
            </a:r>
            <a:r>
              <a:rPr lang="en-US" altLang="ja-JP" sz="3200" dirty="0"/>
              <a:t>……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E75486A8-FB89-712D-DF97-7417CF762604}"/>
              </a:ext>
            </a:extLst>
          </p:cNvPr>
          <p:cNvGrpSpPr/>
          <p:nvPr/>
        </p:nvGrpSpPr>
        <p:grpSpPr>
          <a:xfrm>
            <a:off x="5821680" y="1956122"/>
            <a:ext cx="5707380" cy="4656875"/>
            <a:chOff x="5821680" y="1956122"/>
            <a:chExt cx="5707380" cy="4656875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E565E61C-08E8-2CA3-CBBF-C2914719471E}"/>
                </a:ext>
              </a:extLst>
            </p:cNvPr>
            <p:cNvGrpSpPr/>
            <p:nvPr/>
          </p:nvGrpSpPr>
          <p:grpSpPr>
            <a:xfrm>
              <a:off x="7476432" y="1956122"/>
              <a:ext cx="4052628" cy="4656875"/>
              <a:chOff x="8486773" y="2281810"/>
              <a:chExt cx="3705226" cy="4257675"/>
            </a:xfrm>
          </p:grpSpPr>
          <p:pic>
            <p:nvPicPr>
              <p:cNvPr id="19" name="図 18" descr="テーブル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CD62C29C-F418-2A3A-AF16-ECAF577A0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6773" y="2281810"/>
                <a:ext cx="3705225" cy="4257675"/>
              </a:xfrm>
              <a:prstGeom prst="rect">
                <a:avLst/>
              </a:prstGeom>
            </p:spPr>
          </p:pic>
          <p:pic>
            <p:nvPicPr>
              <p:cNvPr id="21" name="図 20" descr="男, 水, 星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CFB8F87B-6226-4CE2-E1A1-3B0DE34E5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6774" y="2281810"/>
                <a:ext cx="3705225" cy="4257675"/>
              </a:xfrm>
              <a:prstGeom prst="rect">
                <a:avLst/>
              </a:prstGeom>
            </p:spPr>
          </p:pic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47DFA0C5-47C1-A328-FE58-65B41EBC689F}"/>
                  </a:ext>
                </a:extLst>
              </p:cNvPr>
              <p:cNvSpPr/>
              <p:nvPr/>
            </p:nvSpPr>
            <p:spPr>
              <a:xfrm>
                <a:off x="11038840" y="2281810"/>
                <a:ext cx="690880" cy="3578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83992283-8089-D434-7654-EDF33F8EDAAC}"/>
                </a:ext>
              </a:extLst>
            </p:cNvPr>
            <p:cNvSpPr/>
            <p:nvPr/>
          </p:nvSpPr>
          <p:spPr>
            <a:xfrm>
              <a:off x="5821680" y="3194187"/>
              <a:ext cx="45719" cy="4571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57BEEEAA-AC72-3932-EC27-8D0336CA81C2}"/>
                </a:ext>
              </a:extLst>
            </p:cNvPr>
            <p:cNvCxnSpPr>
              <a:cxnSpLocks/>
              <a:stCxn id="35" idx="6"/>
            </p:cNvCxnSpPr>
            <p:nvPr/>
          </p:nvCxnSpPr>
          <p:spPr>
            <a:xfrm flipV="1">
              <a:off x="5867399" y="2396490"/>
              <a:ext cx="2055496" cy="820557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コンテンツ プレースホルダー 11">
            <a:extLst>
              <a:ext uri="{FF2B5EF4-FFF2-40B4-BE49-F238E27FC236}">
                <a16:creationId xmlns:a16="http://schemas.microsoft.com/office/drawing/2014/main" id="{9F670515-64A6-D8BA-D8A1-37EBFCC2AE12}"/>
              </a:ext>
            </a:extLst>
          </p:cNvPr>
          <p:cNvSpPr txBox="1">
            <a:spLocks/>
          </p:cNvSpPr>
          <p:nvPr/>
        </p:nvSpPr>
        <p:spPr>
          <a:xfrm>
            <a:off x="1520311" y="5005930"/>
            <a:ext cx="4949440" cy="16090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✓ 気温が一年を通して</a:t>
            </a:r>
            <a:r>
              <a:rPr lang="ja-JP" altLang="en-US" b="1" dirty="0">
                <a:solidFill>
                  <a:srgbClr val="CE6964"/>
                </a:solidFill>
              </a:rPr>
              <a:t>高い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✓ 気温の年較差が</a:t>
            </a:r>
            <a:r>
              <a:rPr lang="ja-JP" altLang="en-US" b="1" dirty="0">
                <a:solidFill>
                  <a:srgbClr val="CE6964"/>
                </a:solidFill>
              </a:rPr>
              <a:t>小さい</a:t>
            </a:r>
            <a:endParaRPr lang="ja-JP" altLang="en-US" dirty="0">
              <a:solidFill>
                <a:srgbClr val="CE6964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94898DF-B06A-F6BC-5FA4-F2AB04CB9115}"/>
              </a:ext>
            </a:extLst>
          </p:cNvPr>
          <p:cNvSpPr/>
          <p:nvPr/>
        </p:nvSpPr>
        <p:spPr>
          <a:xfrm>
            <a:off x="5573936" y="5167647"/>
            <a:ext cx="1597302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FD7E8FB-2BA5-07ED-9A7F-7B738F39CF5E}"/>
              </a:ext>
            </a:extLst>
          </p:cNvPr>
          <p:cNvSpPr/>
          <p:nvPr/>
        </p:nvSpPr>
        <p:spPr>
          <a:xfrm>
            <a:off x="4864829" y="6028579"/>
            <a:ext cx="1597302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３</a:t>
            </a:r>
          </a:p>
        </p:txBody>
      </p:sp>
      <p:sp>
        <p:nvSpPr>
          <p:cNvPr id="5" name="四角形: メモ 4">
            <a:extLst>
              <a:ext uri="{FF2B5EF4-FFF2-40B4-BE49-F238E27FC236}">
                <a16:creationId xmlns:a16="http://schemas.microsoft.com/office/drawing/2014/main" id="{DBC2ABD7-C478-DC84-36F2-13F7C34E29A0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9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A465-3BAE-D194-06A2-6536A8FC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F71C7EB-F51E-142A-EA2A-C557F38DC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dirty="0"/>
              <a:t>Check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7A50D78-764C-7336-1D58-2DDC188B76B9}"/>
              </a:ext>
            </a:extLst>
          </p:cNvPr>
          <p:cNvSpPr/>
          <p:nvPr/>
        </p:nvSpPr>
        <p:spPr>
          <a:xfrm>
            <a:off x="6015697" y="6177334"/>
            <a:ext cx="2105877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▲熱帯の気候区分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図 4" descr="マップ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8B86B8D-7C47-C53F-D092-F903E91A8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2025574" y="1000054"/>
            <a:ext cx="10166426" cy="5055409"/>
          </a:xfrm>
          <a:prstGeom prst="rect">
            <a:avLst/>
          </a:prstGeom>
        </p:spPr>
      </p:pic>
      <p:pic>
        <p:nvPicPr>
          <p:cNvPr id="9" name="図 8" descr="花火のcg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CA2F582-933C-77C5-DE8A-602D1BE4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2025574" y="1000054"/>
            <a:ext cx="10166426" cy="5055409"/>
          </a:xfrm>
          <a:prstGeom prst="rect">
            <a:avLst/>
          </a:prstGeom>
        </p:spPr>
      </p:pic>
      <p:pic>
        <p:nvPicPr>
          <p:cNvPr id="13" name="図 12" descr="花火の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DC44B66-554B-2535-D59F-47BA44408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2025574" y="1000054"/>
            <a:ext cx="10166426" cy="5055409"/>
          </a:xfrm>
          <a:prstGeom prst="rect">
            <a:avLst/>
          </a:prstGeom>
        </p:spPr>
      </p:pic>
      <p:pic>
        <p:nvPicPr>
          <p:cNvPr id="15" name="図 14" descr="暗い, 座る, 木, 探す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9048791-6396-7EE7-08CE-2CD3D35CD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2025574" y="1000054"/>
            <a:ext cx="10166426" cy="505540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B30FDC-8513-EE73-FA00-C854E85D9B0F}"/>
              </a:ext>
            </a:extLst>
          </p:cNvPr>
          <p:cNvSpPr/>
          <p:nvPr/>
        </p:nvSpPr>
        <p:spPr>
          <a:xfrm>
            <a:off x="0" y="1000054"/>
            <a:ext cx="3895344" cy="5857946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CF8856B6-718A-B27B-E362-D22296DB7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000"/>
            <a:ext cx="1208697" cy="1584000"/>
          </a:xfrm>
          <a:prstGeom prst="rect">
            <a:avLst/>
          </a:prstGeom>
        </p:spPr>
      </p:pic>
      <p:sp>
        <p:nvSpPr>
          <p:cNvPr id="18" name="円: 塗りつぶしなし 17">
            <a:extLst>
              <a:ext uri="{FF2B5EF4-FFF2-40B4-BE49-F238E27FC236}">
                <a16:creationId xmlns:a16="http://schemas.microsoft.com/office/drawing/2014/main" id="{C4449B3B-EFF1-3069-105E-8944E2B9D8B7}"/>
              </a:ext>
            </a:extLst>
          </p:cNvPr>
          <p:cNvSpPr/>
          <p:nvPr/>
        </p:nvSpPr>
        <p:spPr>
          <a:xfrm>
            <a:off x="1947672" y="4836890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67F7859-3BB9-8F2E-011E-C74E89017097}"/>
              </a:ext>
            </a:extLst>
          </p:cNvPr>
          <p:cNvSpPr txBox="1"/>
          <p:nvPr/>
        </p:nvSpPr>
        <p:spPr>
          <a:xfrm>
            <a:off x="981807" y="1729143"/>
            <a:ext cx="2445944" cy="37349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熱帯の分布は</a:t>
            </a:r>
            <a:r>
              <a:rPr lang="ja-JP" altLang="en-US" sz="3200" u="sng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赤道から緯度</a:t>
            </a:r>
            <a:r>
              <a:rPr lang="en-US" altLang="ja-JP" sz="3200" u="sng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15</a:t>
            </a:r>
            <a:r>
              <a:rPr lang="ja-JP" altLang="en-US" sz="3200" u="sng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度付近に集中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しているね。</a:t>
            </a:r>
          </a:p>
        </p:txBody>
      </p:sp>
    </p:spTree>
    <p:extLst>
      <p:ext uri="{BB962C8B-B14F-4D97-AF65-F5344CB8AC3E}">
        <p14:creationId xmlns:p14="http://schemas.microsoft.com/office/powerpoint/2010/main" val="29524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3A474-918F-1281-88FD-74A8357A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8AFBE52-3B4D-E5D8-22FB-03FF0401F7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熱帯の気候と豊かな自然環境</a:t>
            </a:r>
            <a:endParaRPr kumimoji="1" lang="ja-JP" altLang="en-US" dirty="0"/>
          </a:p>
        </p:txBody>
      </p:sp>
      <p:sp>
        <p:nvSpPr>
          <p:cNvPr id="23" name="コンテンツ プレースホルダー 5">
            <a:extLst>
              <a:ext uri="{FF2B5EF4-FFF2-40B4-BE49-F238E27FC236}">
                <a16:creationId xmlns:a16="http://schemas.microsoft.com/office/drawing/2014/main" id="{AC5A2CC4-B79D-A028-A45F-EA74181124AE}"/>
              </a:ext>
            </a:extLst>
          </p:cNvPr>
          <p:cNvSpPr txBox="1">
            <a:spLocks/>
          </p:cNvSpPr>
          <p:nvPr/>
        </p:nvSpPr>
        <p:spPr>
          <a:xfrm>
            <a:off x="7003152" y="3554120"/>
            <a:ext cx="5011029" cy="25521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✓ 活発な</a:t>
            </a:r>
            <a:r>
              <a:rPr lang="ja-JP" altLang="en-US" b="1" dirty="0">
                <a:solidFill>
                  <a:srgbClr val="CE6964"/>
                </a:solidFill>
              </a:rPr>
              <a:t>上昇</a:t>
            </a:r>
            <a:r>
              <a:rPr lang="ja-JP" altLang="en-US" dirty="0"/>
              <a:t>気流が発生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　　→ </a:t>
            </a:r>
            <a:r>
              <a:rPr lang="ja-JP" altLang="en-US" b="1" dirty="0">
                <a:solidFill>
                  <a:srgbClr val="CE6964"/>
                </a:solidFill>
              </a:rPr>
              <a:t>雨雲</a:t>
            </a:r>
            <a:r>
              <a:rPr lang="ja-JP" altLang="en-US" dirty="0"/>
              <a:t>が絶えず発生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　　→ </a:t>
            </a:r>
            <a:r>
              <a:rPr lang="ja-JP" altLang="en-US" b="1" dirty="0">
                <a:solidFill>
                  <a:srgbClr val="CE6964"/>
                </a:solidFill>
              </a:rPr>
              <a:t>熱帯収束</a:t>
            </a:r>
            <a:r>
              <a:rPr lang="ja-JP" altLang="en-US" dirty="0"/>
              <a:t>帯の形成</a:t>
            </a:r>
            <a:endParaRPr lang="en-US" altLang="ja-JP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E1A8E81-804E-C571-BC3F-6A095DF5AB8B}"/>
              </a:ext>
            </a:extLst>
          </p:cNvPr>
          <p:cNvSpPr/>
          <p:nvPr/>
        </p:nvSpPr>
        <p:spPr>
          <a:xfrm>
            <a:off x="8703469" y="3703542"/>
            <a:ext cx="820437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４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3060168-0C0E-369D-C496-0FFD92A3C0A6}"/>
              </a:ext>
            </a:extLst>
          </p:cNvPr>
          <p:cNvSpPr/>
          <p:nvPr/>
        </p:nvSpPr>
        <p:spPr>
          <a:xfrm>
            <a:off x="8008974" y="4566539"/>
            <a:ext cx="835941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５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EEBA0B9-48C2-E658-5910-EE345A32ACF3}"/>
              </a:ext>
            </a:extLst>
          </p:cNvPr>
          <p:cNvSpPr/>
          <p:nvPr/>
        </p:nvSpPr>
        <p:spPr>
          <a:xfrm>
            <a:off x="8006442" y="5429537"/>
            <a:ext cx="1645937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６</a:t>
            </a: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B7A662F2-203A-782E-F074-7E8945B0B9D4}"/>
              </a:ext>
            </a:extLst>
          </p:cNvPr>
          <p:cNvGrpSpPr/>
          <p:nvPr/>
        </p:nvGrpSpPr>
        <p:grpSpPr>
          <a:xfrm>
            <a:off x="662940" y="2191076"/>
            <a:ext cx="6004488" cy="4169971"/>
            <a:chOff x="662940" y="2191076"/>
            <a:chExt cx="6004488" cy="4169971"/>
          </a:xfrm>
        </p:grpSpPr>
        <p:pic>
          <p:nvPicPr>
            <p:cNvPr id="32" name="図 31" descr="空気, ランプ, 男, 乗る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03D3D27-CC5C-9FEB-9F6C-002FFF9F8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pic>
          <p:nvPicPr>
            <p:cNvPr id="34" name="図 33" descr="グラフ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71F19FF-C12B-488C-8CAD-20A3D6F9B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pic>
          <p:nvPicPr>
            <p:cNvPr id="36" name="図 35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4B0939C-8653-8DC9-61E9-AA3B4A280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EE349508-3074-A628-05B2-5C84CD31A5DC}"/>
                </a:ext>
              </a:extLst>
            </p:cNvPr>
            <p:cNvSpPr/>
            <p:nvPr/>
          </p:nvSpPr>
          <p:spPr>
            <a:xfrm>
              <a:off x="662940" y="6045330"/>
              <a:ext cx="2364042" cy="315717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tabLst>
                  <a:tab pos="3767138" algn="l"/>
                  <a:tab pos="4305300" algn="l"/>
                </a:tabLst>
              </a:pPr>
              <a:r>
                <a:rPr lang="ja-JP" altLang="en-US" sz="2000" dirty="0">
                  <a:solidFill>
                    <a:schemeClr val="tx1"/>
                  </a:solidFill>
                  <a:latin typeface="+mn-ea"/>
                </a:rPr>
                <a:t>▲</a:t>
              </a:r>
              <a:r>
                <a:rPr lang="ja-JP" altLang="en-US" sz="2000" dirty="0">
                  <a:solidFill>
                    <a:srgbClr val="FFFFFF"/>
                  </a:solidFill>
                  <a:highlight>
                    <a:srgbClr val="CE6964"/>
                  </a:highlight>
                  <a:latin typeface="+mn-ea"/>
                </a:rPr>
                <a:t>６</a:t>
              </a:r>
              <a:r>
                <a:rPr lang="ja-JP" altLang="en-US" sz="2000" dirty="0">
                  <a:solidFill>
                    <a:schemeClr val="tx1"/>
                  </a:solidFill>
                  <a:latin typeface="+mn-ea"/>
                </a:rPr>
                <a:t>帯の移動</a:t>
              </a:r>
              <a:endParaRPr lang="en-US" altLang="ja-JP" sz="20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746E440-50C7-800C-EE09-FAE6C2937B49}"/>
              </a:ext>
            </a:extLst>
          </p:cNvPr>
          <p:cNvSpPr/>
          <p:nvPr/>
        </p:nvSpPr>
        <p:spPr>
          <a:xfrm>
            <a:off x="2725420" y="4168140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４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FC0B773-0A6C-6156-AED5-05380EC5FDC4}"/>
              </a:ext>
            </a:extLst>
          </p:cNvPr>
          <p:cNvSpPr/>
          <p:nvPr/>
        </p:nvSpPr>
        <p:spPr>
          <a:xfrm>
            <a:off x="5658348" y="3475807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４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957B15B-6279-B147-C7EC-E1E24AE7DCED}"/>
              </a:ext>
            </a:extLst>
          </p:cNvPr>
          <p:cNvSpPr/>
          <p:nvPr/>
        </p:nvSpPr>
        <p:spPr>
          <a:xfrm>
            <a:off x="1500442" y="4493442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６</a:t>
            </a:r>
            <a:endParaRPr kumimoji="1" lang="en-US" altLang="ja-JP" sz="1600" b="1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E69671A-9051-3A3A-70F3-6156F637DB3C}"/>
              </a:ext>
            </a:extLst>
          </p:cNvPr>
          <p:cNvSpPr/>
          <p:nvPr/>
        </p:nvSpPr>
        <p:spPr>
          <a:xfrm>
            <a:off x="4639110" y="3798734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６</a:t>
            </a:r>
            <a:endParaRPr kumimoji="1" lang="en-US" altLang="ja-JP" sz="1600" b="1" dirty="0"/>
          </a:p>
        </p:txBody>
      </p:sp>
      <p:sp>
        <p:nvSpPr>
          <p:cNvPr id="2" name="コンテンツ プレースホルダー 11">
            <a:extLst>
              <a:ext uri="{FF2B5EF4-FFF2-40B4-BE49-F238E27FC236}">
                <a16:creationId xmlns:a16="http://schemas.microsoft.com/office/drawing/2014/main" id="{84D5C6F9-DEAC-5BEA-D213-BCE2DF6C9866}"/>
              </a:ext>
            </a:extLst>
          </p:cNvPr>
          <p:cNvSpPr txBox="1">
            <a:spLocks/>
          </p:cNvSpPr>
          <p:nvPr/>
        </p:nvSpPr>
        <p:spPr>
          <a:xfrm>
            <a:off x="662940" y="841495"/>
            <a:ext cx="11529059" cy="761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3200" dirty="0"/>
              <a:t>太陽から降り注ぐエネルギー量が地球上で最も多いから</a:t>
            </a:r>
            <a:r>
              <a:rPr lang="en-US" altLang="ja-JP" sz="3200" dirty="0"/>
              <a:t>……</a:t>
            </a:r>
          </a:p>
        </p:txBody>
      </p:sp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C274F058-C30E-2EBA-6BD2-7D1E39406571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4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4D81A-0446-652D-8A49-59AFCEB7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FB3E412-94AD-03DA-F692-A3D3CDA19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662842EA-C0F4-5189-7F42-25E5E4F29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0" y="879475"/>
            <a:ext cx="10393363" cy="8477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熱帯雨林</a:t>
            </a:r>
            <a:r>
              <a:rPr lang="ja-JP" altLang="en-US" sz="3200" dirty="0"/>
              <a:t>気候：</a:t>
            </a:r>
            <a:r>
              <a:rPr lang="ja-JP" altLang="en-US" sz="3200" b="1" dirty="0">
                <a:solidFill>
                  <a:srgbClr val="CE6964"/>
                </a:solidFill>
              </a:rPr>
              <a:t>熱帯収束</a:t>
            </a:r>
            <a:r>
              <a:rPr lang="ja-JP" altLang="en-US" sz="3200" dirty="0"/>
              <a:t>帯の影響を受け、一年中雨が多い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638BF57-6030-CF6F-CFFA-145AB22D0BAF}"/>
              </a:ext>
            </a:extLst>
          </p:cNvPr>
          <p:cNvGrpSpPr/>
          <p:nvPr/>
        </p:nvGrpSpPr>
        <p:grpSpPr>
          <a:xfrm>
            <a:off x="2383609" y="1962271"/>
            <a:ext cx="9803393" cy="4895729"/>
            <a:chOff x="1194303" y="861613"/>
            <a:chExt cx="9803393" cy="4895729"/>
          </a:xfrm>
        </p:grpSpPr>
        <p:pic>
          <p:nvPicPr>
            <p:cNvPr id="8" name="図 7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FBFBB145-2DFD-8B57-6D93-284506C6E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1194303" y="861613"/>
              <a:ext cx="9803393" cy="4895729"/>
            </a:xfrm>
            <a:prstGeom prst="rect">
              <a:avLst/>
            </a:prstGeom>
          </p:spPr>
        </p:pic>
        <p:pic>
          <p:nvPicPr>
            <p:cNvPr id="9" name="図 8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ADD411D-ED24-5ACB-A9B8-A35D96409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1194303" y="861613"/>
              <a:ext cx="9803393" cy="4895729"/>
            </a:xfrm>
            <a:prstGeom prst="rect">
              <a:avLst/>
            </a:prstGeom>
          </p:spPr>
        </p:pic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DEFD925-0769-5CEB-4FE1-7A3F9D40C9B0}"/>
              </a:ext>
            </a:extLst>
          </p:cNvPr>
          <p:cNvSpPr/>
          <p:nvPr/>
        </p:nvSpPr>
        <p:spPr>
          <a:xfrm>
            <a:off x="760549" y="1069496"/>
            <a:ext cx="1623060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７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7CC0FFA-4540-6B69-A866-50A5E31710A3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2383609" y="4410136"/>
            <a:ext cx="9803393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83D1E-7165-D6F8-5C66-BF1D3354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3F5F24-20BD-6A18-B4B7-FDFA96A7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  <a:endParaRPr kumimoji="1" lang="ja-JP" altLang="en-US" dirty="0"/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F4A3E5B1-5E45-6A89-1EA0-64EF5DCCD3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0" y="879475"/>
            <a:ext cx="7280275" cy="8477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熱帯モンスーン</a:t>
            </a:r>
            <a:r>
              <a:rPr lang="ja-JP" altLang="en-US" sz="3200" dirty="0"/>
              <a:t>気候：弱い</a:t>
            </a:r>
            <a:r>
              <a:rPr lang="ja-JP" altLang="en-US" sz="3200" b="1" dirty="0"/>
              <a:t>乾</a:t>
            </a:r>
            <a:r>
              <a:rPr lang="ja-JP" altLang="en-US" sz="3200" dirty="0"/>
              <a:t>季がある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D835AE9-1BAC-F2E7-7153-B5B56379455E}"/>
              </a:ext>
            </a:extLst>
          </p:cNvPr>
          <p:cNvSpPr/>
          <p:nvPr/>
        </p:nvSpPr>
        <p:spPr>
          <a:xfrm>
            <a:off x="713740" y="1069496"/>
            <a:ext cx="2769870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８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735719-A91C-9196-DA63-6D19AAFD7EE4}"/>
              </a:ext>
            </a:extLst>
          </p:cNvPr>
          <p:cNvSpPr/>
          <p:nvPr/>
        </p:nvSpPr>
        <p:spPr>
          <a:xfrm>
            <a:off x="5316220" y="1069496"/>
            <a:ext cx="427990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９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F4F4E7A-0494-70F1-5DF7-25C68BA9B7B9}"/>
              </a:ext>
            </a:extLst>
          </p:cNvPr>
          <p:cNvGrpSpPr/>
          <p:nvPr/>
        </p:nvGrpSpPr>
        <p:grpSpPr>
          <a:xfrm>
            <a:off x="2388607" y="1962000"/>
            <a:ext cx="9803393" cy="4896000"/>
            <a:chOff x="1194303" y="861477"/>
            <a:chExt cx="9803393" cy="4896000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8E847E6-4A3E-D77E-57D8-ED9F42089B0A}"/>
                </a:ext>
              </a:extLst>
            </p:cNvPr>
            <p:cNvGrpSpPr/>
            <p:nvPr/>
          </p:nvGrpSpPr>
          <p:grpSpPr>
            <a:xfrm>
              <a:off x="1194600" y="861477"/>
              <a:ext cx="9802800" cy="4896000"/>
              <a:chOff x="662940" y="1779881"/>
              <a:chExt cx="6343409" cy="3167843"/>
            </a:xfrm>
          </p:grpSpPr>
          <p:pic>
            <p:nvPicPr>
              <p:cNvPr id="5" name="図 4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0321FA58-AE2C-F592-1B67-E0F41468A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  <p:pic>
            <p:nvPicPr>
              <p:cNvPr id="7" name="図 6" descr="花火の写真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D3D45547-A037-B4DD-8FFE-4E33E80F6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</p:grp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3268110D-809D-D380-FC4E-7BA13B3F7E4A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03" y="3309478"/>
              <a:ext cx="9803393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四角形: メモ 5">
            <a:extLst>
              <a:ext uri="{FF2B5EF4-FFF2-40B4-BE49-F238E27FC236}">
                <a16:creationId xmlns:a16="http://schemas.microsoft.com/office/drawing/2014/main" id="{301E91EA-3D98-299D-D40E-29653A69A142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1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712D-D07C-15CA-A32C-D633420B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C1F44C7-435F-9587-4E8A-ACB38936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D3A7C17-DA09-D4C8-4C66-E6596FC9519D}"/>
              </a:ext>
            </a:extLst>
          </p:cNvPr>
          <p:cNvGrpSpPr/>
          <p:nvPr/>
        </p:nvGrpSpPr>
        <p:grpSpPr>
          <a:xfrm>
            <a:off x="2388064" y="1962000"/>
            <a:ext cx="9803936" cy="4896000"/>
            <a:chOff x="1194032" y="861477"/>
            <a:chExt cx="9803936" cy="489600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8C85C148-4FDD-D1A9-CF6F-821E800DDA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4032" y="861477"/>
              <a:ext cx="9803936" cy="4896000"/>
              <a:chOff x="662940" y="1779881"/>
              <a:chExt cx="6343409" cy="3167843"/>
            </a:xfrm>
          </p:grpSpPr>
          <p:pic>
            <p:nvPicPr>
              <p:cNvPr id="8" name="図 7" descr="マップ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0D0BB2AB-B88C-20BF-4B84-D8F718A09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  <p:pic>
            <p:nvPicPr>
              <p:cNvPr id="13" name="図 12" descr="暗い, 座る, 木, 探す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5C06C465-B85E-4A5D-4366-518ED060F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6969"/>
              <a:stretch/>
            </p:blipFill>
            <p:spPr>
              <a:xfrm>
                <a:off x="662940" y="1779881"/>
                <a:ext cx="6343409" cy="3167843"/>
              </a:xfrm>
              <a:prstGeom prst="rect">
                <a:avLst/>
              </a:prstGeom>
            </p:spPr>
          </p:pic>
        </p:grp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ADD0ED67-3E60-2CC8-FEB0-BF2722CFD554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03" y="3309478"/>
              <a:ext cx="9803393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コンテンツ プレースホルダー 5">
            <a:extLst>
              <a:ext uri="{FF2B5EF4-FFF2-40B4-BE49-F238E27FC236}">
                <a16:creationId xmlns:a16="http://schemas.microsoft.com/office/drawing/2014/main" id="{84DC6342-0F81-17E5-B5AE-6AA33A38E129}"/>
              </a:ext>
            </a:extLst>
          </p:cNvPr>
          <p:cNvSpPr txBox="1">
            <a:spLocks/>
          </p:cNvSpPr>
          <p:nvPr/>
        </p:nvSpPr>
        <p:spPr>
          <a:xfrm>
            <a:off x="662940" y="879863"/>
            <a:ext cx="7280910" cy="8472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サバナ</a:t>
            </a:r>
            <a:r>
              <a:rPr lang="ja-JP" altLang="en-US" sz="3200" dirty="0"/>
              <a:t>気候：</a:t>
            </a:r>
            <a:r>
              <a:rPr lang="ja-JP" altLang="en-US" sz="3200" b="1" dirty="0"/>
              <a:t>雨</a:t>
            </a:r>
            <a:r>
              <a:rPr lang="ja-JP" altLang="en-US" sz="3200" dirty="0"/>
              <a:t>季と乾季の区別が明瞭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EFA2F45-95AA-F450-188E-3B45D7B620F6}"/>
              </a:ext>
            </a:extLst>
          </p:cNvPr>
          <p:cNvSpPr/>
          <p:nvPr/>
        </p:nvSpPr>
        <p:spPr>
          <a:xfrm>
            <a:off x="750570" y="1069496"/>
            <a:ext cx="1189991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10</a:t>
            </a:r>
            <a:endParaRPr kumimoji="1" lang="ja-JP" altLang="en-US" sz="28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35B5342-66C8-07D6-9105-1B293E75FEE1}"/>
              </a:ext>
            </a:extLst>
          </p:cNvPr>
          <p:cNvSpPr/>
          <p:nvPr/>
        </p:nvSpPr>
        <p:spPr>
          <a:xfrm>
            <a:off x="2925204" y="1069496"/>
            <a:ext cx="449162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11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6C09239F-3C3E-77CD-3C3B-6FA643B06A3A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3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B6B54-6399-FE73-7C7D-9B041D11B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8899DF3-BE09-D848-BC10-780E602D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高温多湿な場所での人々の暮らし</a:t>
            </a:r>
          </a:p>
        </p:txBody>
      </p:sp>
    </p:spTree>
    <p:extLst>
      <p:ext uri="{BB962C8B-B14F-4D97-AF65-F5344CB8AC3E}">
        <p14:creationId xmlns:p14="http://schemas.microsoft.com/office/powerpoint/2010/main" val="1392839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13226-A7E6-CEE5-31EB-D27AEB80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5D6E0FB-7D7E-A9A6-741F-679CBD791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暮らし（住居）</a:t>
            </a:r>
          </a:p>
        </p:txBody>
      </p:sp>
      <p:pic>
        <p:nvPicPr>
          <p:cNvPr id="6" name="図 5" descr="屋外, 建物, 家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E478EF-0012-16C3-AAD9-6D9D0D265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" y="979275"/>
            <a:ext cx="7631892" cy="5079481"/>
          </a:xfrm>
          <a:prstGeom prst="rect">
            <a:avLst/>
          </a:prstGeom>
        </p:spPr>
      </p:pic>
      <p:sp>
        <p:nvSpPr>
          <p:cNvPr id="12" name="コンテンツ プレースホルダー 5">
            <a:extLst>
              <a:ext uri="{FF2B5EF4-FFF2-40B4-BE49-F238E27FC236}">
                <a16:creationId xmlns:a16="http://schemas.microsoft.com/office/drawing/2014/main" id="{82F30E1D-2372-796C-2AFC-F14A3B6C5403}"/>
              </a:ext>
            </a:extLst>
          </p:cNvPr>
          <p:cNvSpPr txBox="1">
            <a:spLocks/>
          </p:cNvSpPr>
          <p:nvPr/>
        </p:nvSpPr>
        <p:spPr>
          <a:xfrm>
            <a:off x="8648364" y="2677046"/>
            <a:ext cx="3356067" cy="3381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伝統的な住居</a:t>
            </a:r>
            <a:endParaRPr lang="en-US" altLang="ja-JP" sz="32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　→ 高床など</a:t>
            </a:r>
            <a:endParaRPr lang="en-US" altLang="ja-JP" sz="3200" dirty="0"/>
          </a:p>
          <a:p>
            <a:pPr marL="720000" indent="-720000">
              <a:lnSpc>
                <a:spcPct val="150000"/>
              </a:lnSpc>
              <a:buNone/>
            </a:pPr>
            <a:r>
              <a:rPr lang="ja-JP" altLang="en-US" sz="3200" dirty="0"/>
              <a:t>　→ 高温多湿を避ける工夫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9233982-158F-A7BE-0CC7-EB795BE2C9BE}"/>
              </a:ext>
            </a:extLst>
          </p:cNvPr>
          <p:cNvSpPr/>
          <p:nvPr/>
        </p:nvSpPr>
        <p:spPr>
          <a:xfrm>
            <a:off x="662940" y="6304809"/>
            <a:ext cx="4250999" cy="3121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252000" indent="-252000"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▲伝統的な高床式住居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インドネシア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5400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6F4D6-542E-70A8-85D5-77F40322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7CBB87F-0352-4F51-67CA-611ABF27E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暮らし（衣服）</a:t>
            </a:r>
          </a:p>
        </p:txBody>
      </p:sp>
      <p:pic>
        <p:nvPicPr>
          <p:cNvPr id="8" name="図 7" descr="屋外, 建物, 家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41E6892-C1BC-4F5D-3CBB-CBCEA70F8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6" t="49146" r="64586" b="15030"/>
          <a:stretch/>
        </p:blipFill>
        <p:spPr>
          <a:xfrm>
            <a:off x="662943" y="979156"/>
            <a:ext cx="7543212" cy="5308850"/>
          </a:xfrm>
          <a:prstGeom prst="rect">
            <a:avLst/>
          </a:prstGeom>
        </p:spPr>
      </p:pic>
      <p:sp>
        <p:nvSpPr>
          <p:cNvPr id="16" name="コンテンツ プレースホルダー 5">
            <a:extLst>
              <a:ext uri="{FF2B5EF4-FFF2-40B4-BE49-F238E27FC236}">
                <a16:creationId xmlns:a16="http://schemas.microsoft.com/office/drawing/2014/main" id="{41BE5B95-5D22-445D-DD55-6DF8710857A4}"/>
              </a:ext>
            </a:extLst>
          </p:cNvPr>
          <p:cNvSpPr txBox="1">
            <a:spLocks/>
          </p:cNvSpPr>
          <p:nvPr/>
        </p:nvSpPr>
        <p:spPr>
          <a:xfrm>
            <a:off x="8648364" y="2677046"/>
            <a:ext cx="3356067" cy="3381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素材に着目</a:t>
            </a:r>
            <a:endParaRPr lang="en-US" altLang="ja-JP" sz="32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　→ 綿や麻</a:t>
            </a:r>
            <a:endParaRPr lang="en-US" altLang="ja-JP" sz="3200" dirty="0"/>
          </a:p>
          <a:p>
            <a:pPr marL="720000" indent="-720000">
              <a:lnSpc>
                <a:spcPct val="150000"/>
              </a:lnSpc>
              <a:buNone/>
            </a:pPr>
            <a:r>
              <a:rPr lang="ja-JP" altLang="en-US" sz="3200" b="1" dirty="0"/>
              <a:t>　</a:t>
            </a:r>
            <a:r>
              <a:rPr lang="ja-JP" altLang="en-US" sz="3200" dirty="0"/>
              <a:t>→ </a:t>
            </a:r>
            <a:r>
              <a:rPr lang="ja-JP" altLang="en-US" sz="3200" b="1" dirty="0">
                <a:solidFill>
                  <a:srgbClr val="CE6964"/>
                </a:solidFill>
              </a:rPr>
              <a:t>吸湿</a:t>
            </a:r>
            <a:r>
              <a:rPr lang="ja-JP" altLang="en-US" sz="3200" dirty="0"/>
              <a:t>性や放熱性に優れる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E8E74B-D1F9-18BB-2CD8-EF049B32CDED}"/>
              </a:ext>
            </a:extLst>
          </p:cNvPr>
          <p:cNvSpPr/>
          <p:nvPr/>
        </p:nvSpPr>
        <p:spPr>
          <a:xfrm>
            <a:off x="9459854" y="4609272"/>
            <a:ext cx="84215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12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486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7FF8-A0D6-0D98-06B9-3825CB4F1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677C4535-6F54-667C-FDF8-8B5D117960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pic>
        <p:nvPicPr>
          <p:cNvPr id="4" name="図 3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D7D98E0-EDAC-C79D-C3CB-CD4C4456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279" y="1328228"/>
            <a:ext cx="6849721" cy="4642337"/>
          </a:xfrm>
          <a:prstGeom prst="rect">
            <a:avLst/>
          </a:prstGeom>
        </p:spPr>
      </p:pic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6BDF74BC-C0C6-3368-8085-FC8B3E0D5023}"/>
              </a:ext>
            </a:extLst>
          </p:cNvPr>
          <p:cNvSpPr txBox="1">
            <a:spLocks/>
          </p:cNvSpPr>
          <p:nvPr/>
        </p:nvSpPr>
        <p:spPr>
          <a:xfrm>
            <a:off x="662939" y="1146520"/>
            <a:ext cx="4307645" cy="3025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焼畑農業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持続的に</a:t>
            </a:r>
            <a:r>
              <a:rPr lang="ja-JP" altLang="en-US" b="1" dirty="0">
                <a:solidFill>
                  <a:srgbClr val="CE6964"/>
                </a:solidFill>
              </a:rPr>
              <a:t>自給</a:t>
            </a:r>
            <a:r>
              <a:rPr lang="ja-JP" altLang="en-US" dirty="0"/>
              <a:t>作物（生産者自らが消費する作物）を生産</a:t>
            </a:r>
            <a:endParaRPr lang="en-US" altLang="ja-JP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BD5B39-8308-9AE5-5742-5545D9ED25CD}"/>
              </a:ext>
            </a:extLst>
          </p:cNvPr>
          <p:cNvSpPr/>
          <p:nvPr/>
        </p:nvSpPr>
        <p:spPr>
          <a:xfrm>
            <a:off x="3027850" y="2168236"/>
            <a:ext cx="809625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13</a:t>
            </a:r>
            <a:endParaRPr kumimoji="1" lang="ja-JP" altLang="en-US" sz="2800" b="1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A14761C-B679-5000-2D27-33F936B3F571}"/>
              </a:ext>
            </a:extLst>
          </p:cNvPr>
          <p:cNvSpPr/>
          <p:nvPr/>
        </p:nvSpPr>
        <p:spPr>
          <a:xfrm>
            <a:off x="7473209" y="6304306"/>
            <a:ext cx="2587859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▲焼畑農業のサイクル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コンテンツ プレースホルダー 11">
            <a:extLst>
              <a:ext uri="{FF2B5EF4-FFF2-40B4-BE49-F238E27FC236}">
                <a16:creationId xmlns:a16="http://schemas.microsoft.com/office/drawing/2014/main" id="{37988E3F-CFC2-9BCB-D7DE-BC21C9BA1277}"/>
              </a:ext>
            </a:extLst>
          </p:cNvPr>
          <p:cNvSpPr txBox="1">
            <a:spLocks/>
          </p:cNvSpPr>
          <p:nvPr/>
        </p:nvSpPr>
        <p:spPr>
          <a:xfrm>
            <a:off x="1677352" y="5193666"/>
            <a:ext cx="2971800" cy="1357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環境に配慮した農業なんだね。</a:t>
            </a:r>
            <a:endParaRPr lang="en-US" altLang="ja-JP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7D6F9EF-D38A-005E-BC30-5AF3B70433DA}"/>
              </a:ext>
            </a:extLst>
          </p:cNvPr>
          <p:cNvSpPr/>
          <p:nvPr/>
        </p:nvSpPr>
        <p:spPr>
          <a:xfrm>
            <a:off x="838200" y="5193666"/>
            <a:ext cx="4132384" cy="1426357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D9ECDC2E-BF3C-9CFE-87AB-613CBF03A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5274000"/>
            <a:ext cx="94377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F8E41-A9EA-5793-8AC9-168DB2190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39EF7C3-56C6-1497-9E50-FA8689976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生業（焼畑農業）</a:t>
            </a:r>
          </a:p>
        </p:txBody>
      </p:sp>
      <p:sp>
        <p:nvSpPr>
          <p:cNvPr id="7" name="コンテンツ プレースホルダー 11">
            <a:extLst>
              <a:ext uri="{FF2B5EF4-FFF2-40B4-BE49-F238E27FC236}">
                <a16:creationId xmlns:a16="http://schemas.microsoft.com/office/drawing/2014/main" id="{FAE969A6-C215-A22F-4529-6E720607849A}"/>
              </a:ext>
            </a:extLst>
          </p:cNvPr>
          <p:cNvSpPr txBox="1">
            <a:spLocks/>
          </p:cNvSpPr>
          <p:nvPr/>
        </p:nvSpPr>
        <p:spPr>
          <a:xfrm>
            <a:off x="662940" y="1146519"/>
            <a:ext cx="4556760" cy="32848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自給作物の例</a:t>
            </a:r>
            <a:endParaRPr lang="en-US" altLang="ja-JP" b="1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キャッサバ（イモ類）</a:t>
            </a:r>
            <a:endParaRPr lang="en-US" altLang="ja-JP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粉に加工される</a:t>
            </a:r>
            <a:endParaRPr lang="en-US" altLang="ja-JP" dirty="0"/>
          </a:p>
          <a:p>
            <a:pPr marL="504000" indent="-504000">
              <a:lnSpc>
                <a:spcPct val="150000"/>
              </a:lnSpc>
            </a:pPr>
            <a:r>
              <a:rPr lang="ja-JP" altLang="en-US" dirty="0"/>
              <a:t>　→ 粉＝タピオカ</a:t>
            </a:r>
            <a:endParaRPr lang="en-US" altLang="ja-JP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8C46DC9-37F8-A57E-776D-649D4DB3E382}"/>
              </a:ext>
            </a:extLst>
          </p:cNvPr>
          <p:cNvSpPr/>
          <p:nvPr/>
        </p:nvSpPr>
        <p:spPr>
          <a:xfrm>
            <a:off x="5548060" y="5919508"/>
            <a:ext cx="5638100" cy="63198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252000" indent="-252000"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▲キャッサバの乾燥・粉砕工場ではたらく女性たち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ナイジェリア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pic>
        <p:nvPicPr>
          <p:cNvPr id="5" name="図 4" descr="食品, テーブル, ボウル, ケーキ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A68672-5697-A568-D534-5B089C47F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11"/>
          <a:stretch/>
        </p:blipFill>
        <p:spPr>
          <a:xfrm>
            <a:off x="5548060" y="1268050"/>
            <a:ext cx="6643939" cy="45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49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5761-C336-A3F5-5755-B5F4167C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コンテンツ プレースホルダー 11">
            <a:extLst>
              <a:ext uri="{FF2B5EF4-FFF2-40B4-BE49-F238E27FC236}">
                <a16:creationId xmlns:a16="http://schemas.microsoft.com/office/drawing/2014/main" id="{2ADAFFC4-CFB1-8004-0C33-7655634271FE}"/>
              </a:ext>
            </a:extLst>
          </p:cNvPr>
          <p:cNvSpPr txBox="1">
            <a:spLocks/>
          </p:cNvSpPr>
          <p:nvPr/>
        </p:nvSpPr>
        <p:spPr>
          <a:xfrm>
            <a:off x="943858" y="5327956"/>
            <a:ext cx="5205482" cy="767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ja-JP" altLang="en-US" dirty="0"/>
              <a:t>→ 輸出用の</a:t>
            </a:r>
            <a:r>
              <a:rPr lang="ja-JP" altLang="en-US" b="1" dirty="0">
                <a:solidFill>
                  <a:srgbClr val="CE6964"/>
                </a:solidFill>
              </a:rPr>
              <a:t>商品</a:t>
            </a:r>
            <a:r>
              <a:rPr lang="ja-JP" altLang="en-US" dirty="0"/>
              <a:t>作物を栽培</a:t>
            </a:r>
          </a:p>
        </p:txBody>
      </p:sp>
      <p:sp>
        <p:nvSpPr>
          <p:cNvPr id="16" name="コンテンツ プレースホルダー 11">
            <a:extLst>
              <a:ext uri="{FF2B5EF4-FFF2-40B4-BE49-F238E27FC236}">
                <a16:creationId xmlns:a16="http://schemas.microsoft.com/office/drawing/2014/main" id="{B409BB2E-0A31-30AF-AB91-3E0B21AE71E4}"/>
              </a:ext>
            </a:extLst>
          </p:cNvPr>
          <p:cNvSpPr txBox="1">
            <a:spLocks/>
          </p:cNvSpPr>
          <p:nvPr/>
        </p:nvSpPr>
        <p:spPr>
          <a:xfrm>
            <a:off x="1336144" y="3742050"/>
            <a:ext cx="5384696" cy="767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歴史</a:t>
            </a:r>
            <a:r>
              <a:rPr lang="en-US" altLang="ja-JP" dirty="0"/>
              <a:t>】</a:t>
            </a:r>
            <a:r>
              <a:rPr lang="ja-JP" altLang="en-US" dirty="0"/>
              <a:t>かつての</a:t>
            </a:r>
            <a:r>
              <a:rPr lang="ja-JP" altLang="en-US" b="1" dirty="0"/>
              <a:t>植民</a:t>
            </a:r>
            <a:r>
              <a:rPr lang="ja-JP" altLang="en-US" dirty="0"/>
              <a:t>地で発達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D22F26A-C426-5FAF-5DB3-B3FB469C8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pic>
        <p:nvPicPr>
          <p:cNvPr id="9" name="図 8" descr="草が生えている山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AE46BF5-CBB8-B7FA-1FA1-E4936C500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97" r="12245"/>
          <a:stretch/>
        </p:blipFill>
        <p:spPr>
          <a:xfrm>
            <a:off x="7074408" y="1146520"/>
            <a:ext cx="5117592" cy="50640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20E57FD-6223-289F-EAA8-9AF54D4B6E1D}"/>
              </a:ext>
            </a:extLst>
          </p:cNvPr>
          <p:cNvSpPr/>
          <p:nvPr/>
        </p:nvSpPr>
        <p:spPr>
          <a:xfrm>
            <a:off x="7074407" y="6314197"/>
            <a:ext cx="4614672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▲バナナのプランテーション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フィリピン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38BE4610-21EE-EA66-6C4F-1EC7C56D7102}"/>
              </a:ext>
            </a:extLst>
          </p:cNvPr>
          <p:cNvSpPr txBox="1">
            <a:spLocks/>
          </p:cNvSpPr>
          <p:nvPr/>
        </p:nvSpPr>
        <p:spPr>
          <a:xfrm>
            <a:off x="662939" y="1146521"/>
            <a:ext cx="5384697" cy="228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プランテーション農業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単一作物を大量栽培する大規模農業</a:t>
            </a:r>
            <a:endParaRPr lang="en-US" altLang="ja-JP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1708A18-D43C-5FEF-B2F8-C331A4D7D4A7}"/>
              </a:ext>
            </a:extLst>
          </p:cNvPr>
          <p:cNvSpPr/>
          <p:nvPr/>
        </p:nvSpPr>
        <p:spPr>
          <a:xfrm>
            <a:off x="4149344" y="3891572"/>
            <a:ext cx="816610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14</a:t>
            </a:r>
            <a:endParaRPr kumimoji="1" lang="ja-JP" altLang="en-US" sz="28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DD7932-9CE1-D962-FD81-817C02125927}"/>
              </a:ext>
            </a:extLst>
          </p:cNvPr>
          <p:cNvSpPr/>
          <p:nvPr/>
        </p:nvSpPr>
        <p:spPr>
          <a:xfrm>
            <a:off x="3037204" y="5477480"/>
            <a:ext cx="809625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15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755FD210-FCE7-C0DC-E61F-979C3A74EDC5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6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D92A0-8296-414B-FA62-42C79802E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DAEB910-11C5-0CD7-1FE4-12E9BF429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kumimoji="1" lang="en-US" altLang="ja-JP" dirty="0"/>
              <a:t>Check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E7B8942-997E-1205-A6A5-EA52F06C5315}"/>
              </a:ext>
            </a:extLst>
          </p:cNvPr>
          <p:cNvSpPr/>
          <p:nvPr/>
        </p:nvSpPr>
        <p:spPr>
          <a:xfrm>
            <a:off x="5002910" y="6177334"/>
            <a:ext cx="2105877" cy="31571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▲熱帯の気候区分</a:t>
            </a:r>
            <a:endParaRPr lang="en-US" altLang="ja-JP" sz="20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図 4" descr="マップ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46195E-4256-5762-0E04-367A841D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1012787" y="1000054"/>
            <a:ext cx="10166426" cy="5055409"/>
          </a:xfrm>
          <a:prstGeom prst="rect">
            <a:avLst/>
          </a:prstGeom>
        </p:spPr>
      </p:pic>
      <p:pic>
        <p:nvPicPr>
          <p:cNvPr id="9" name="図 8" descr="花火のcg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A4844DF-1051-1341-21B1-AE8C7D790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1012787" y="1000054"/>
            <a:ext cx="10166426" cy="5055409"/>
          </a:xfrm>
          <a:prstGeom prst="rect">
            <a:avLst/>
          </a:prstGeom>
        </p:spPr>
      </p:pic>
      <p:pic>
        <p:nvPicPr>
          <p:cNvPr id="13" name="図 12" descr="花火の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EE20A69-0165-79D2-44A0-CC2897C7B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1012787" y="1000054"/>
            <a:ext cx="10166426" cy="5055409"/>
          </a:xfrm>
          <a:prstGeom prst="rect">
            <a:avLst/>
          </a:prstGeom>
        </p:spPr>
      </p:pic>
      <p:pic>
        <p:nvPicPr>
          <p:cNvPr id="15" name="図 14" descr="暗い, 座る, 木, 探す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8F2E77D-3C07-FACC-5A43-18D3B016E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4"/>
          <a:stretch/>
        </p:blipFill>
        <p:spPr>
          <a:xfrm>
            <a:off x="1012787" y="1000054"/>
            <a:ext cx="10166426" cy="5055409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2091933-CFBA-AB25-F172-9B40E7C2AF6C}"/>
              </a:ext>
            </a:extLst>
          </p:cNvPr>
          <p:cNvSpPr txBox="1">
            <a:spLocks/>
          </p:cNvSpPr>
          <p:nvPr/>
        </p:nvSpPr>
        <p:spPr>
          <a:xfrm>
            <a:off x="11092647" y="2671704"/>
            <a:ext cx="875285" cy="508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15</a:t>
            </a:r>
            <a:r>
              <a:rPr lang="ja-JP" altLang="en-US" dirty="0"/>
              <a:t>度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D9245E9-61DC-B470-DA19-2D0663419D63}"/>
              </a:ext>
            </a:extLst>
          </p:cNvPr>
          <p:cNvCxnSpPr>
            <a:cxnSpLocks/>
          </p:cNvCxnSpPr>
          <p:nvPr/>
        </p:nvCxnSpPr>
        <p:spPr>
          <a:xfrm>
            <a:off x="1082040" y="2926080"/>
            <a:ext cx="995553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F7E698B-B6FB-C620-8B25-37C5D2302C08}"/>
              </a:ext>
            </a:extLst>
          </p:cNvPr>
          <p:cNvCxnSpPr>
            <a:cxnSpLocks/>
          </p:cNvCxnSpPr>
          <p:nvPr/>
        </p:nvCxnSpPr>
        <p:spPr>
          <a:xfrm>
            <a:off x="1082040" y="4098551"/>
            <a:ext cx="9955530" cy="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コンテンツ プレースホルダー 1">
            <a:extLst>
              <a:ext uri="{FF2B5EF4-FFF2-40B4-BE49-F238E27FC236}">
                <a16:creationId xmlns:a16="http://schemas.microsoft.com/office/drawing/2014/main" id="{8A3668B6-E211-F9E2-0D50-C1104272D2C7}"/>
              </a:ext>
            </a:extLst>
          </p:cNvPr>
          <p:cNvSpPr txBox="1">
            <a:spLocks/>
          </p:cNvSpPr>
          <p:nvPr/>
        </p:nvSpPr>
        <p:spPr>
          <a:xfrm>
            <a:off x="11109960" y="3844175"/>
            <a:ext cx="875285" cy="508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15</a:t>
            </a:r>
            <a:r>
              <a:rPr lang="ja-JP" altLang="en-US" dirty="0"/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53762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6086-3E0B-F3D3-9615-0FCED3F36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CA86822-8578-7B35-E9A1-F204869E4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54ACFC7A-74EB-B1B6-3E85-FA9FB92332C9}"/>
              </a:ext>
            </a:extLst>
          </p:cNvPr>
          <p:cNvSpPr txBox="1">
            <a:spLocks/>
          </p:cNvSpPr>
          <p:nvPr/>
        </p:nvSpPr>
        <p:spPr>
          <a:xfrm>
            <a:off x="662940" y="1146520"/>
            <a:ext cx="3768384" cy="27455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商品作物の例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熱帯雨林</a:t>
            </a:r>
            <a:r>
              <a:rPr lang="ja-JP" altLang="en-US" dirty="0"/>
              <a:t>気候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アブラ</a:t>
            </a:r>
            <a:r>
              <a:rPr lang="ja-JP" altLang="en-US" dirty="0"/>
              <a:t>ヤシなど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BC4A794-7FA7-6170-3A7B-C1155C9A7CB8}"/>
              </a:ext>
            </a:extLst>
          </p:cNvPr>
          <p:cNvSpPr/>
          <p:nvPr/>
        </p:nvSpPr>
        <p:spPr>
          <a:xfrm>
            <a:off x="1407111" y="3014340"/>
            <a:ext cx="114558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16</a:t>
            </a:r>
            <a:endParaRPr kumimoji="1" lang="ja-JP" altLang="en-US" sz="2800" b="1" dirty="0"/>
          </a:p>
        </p:txBody>
      </p:sp>
      <p:pic>
        <p:nvPicPr>
          <p:cNvPr id="4" name="図 3" descr="草, 屋外, 花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DA5107F-A76C-8D99-FB94-51C0E0A59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3"/>
          <a:stretch/>
        </p:blipFill>
        <p:spPr>
          <a:xfrm>
            <a:off x="4671970" y="1300843"/>
            <a:ext cx="7520030" cy="487135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A4D7C6-2706-0F03-B6AD-74C7D47877A1}"/>
              </a:ext>
            </a:extLst>
          </p:cNvPr>
          <p:cNvSpPr/>
          <p:nvPr/>
        </p:nvSpPr>
        <p:spPr>
          <a:xfrm>
            <a:off x="4671970" y="6286280"/>
            <a:ext cx="3303630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</a:t>
            </a:r>
            <a:r>
              <a:rPr lang="en-US" altLang="ja-JP" sz="2000" dirty="0">
                <a:solidFill>
                  <a:srgbClr val="FFFFFF"/>
                </a:solidFill>
                <a:highlight>
                  <a:srgbClr val="CE6964"/>
                </a:highlight>
                <a:latin typeface="+mn-ea"/>
              </a:rPr>
              <a:t>16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ヤシの収穫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マレーシア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88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F934-CB11-34F0-70C6-F11D0F7EC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BF88629-9978-892B-51E5-FE45E045D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生業（プランテーション農業）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AB2F577F-0EDF-3F1C-CCB7-0971494CFEE5}"/>
              </a:ext>
            </a:extLst>
          </p:cNvPr>
          <p:cNvSpPr txBox="1">
            <a:spLocks/>
          </p:cNvSpPr>
          <p:nvPr/>
        </p:nvSpPr>
        <p:spPr>
          <a:xfrm>
            <a:off x="662938" y="1146520"/>
            <a:ext cx="4307645" cy="3371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商品作物の例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サバナ</a:t>
            </a:r>
            <a:r>
              <a:rPr lang="ja-JP" altLang="en-US" dirty="0"/>
              <a:t>気候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コーヒー</a:t>
            </a:r>
            <a:r>
              <a:rPr lang="en-US" altLang="ja-JP" dirty="0"/>
              <a:t>(</a:t>
            </a:r>
            <a:r>
              <a:rPr lang="ja-JP" altLang="en-US" dirty="0"/>
              <a:t>右の写真</a:t>
            </a:r>
            <a:r>
              <a:rPr lang="en-US" altLang="ja-JP" dirty="0"/>
              <a:t>)</a:t>
            </a:r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綿</a:t>
            </a:r>
            <a:r>
              <a:rPr lang="ja-JP" altLang="en-US" dirty="0"/>
              <a:t>花　など</a:t>
            </a:r>
            <a:endParaRPr lang="en-US" altLang="ja-JP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4647BD0-20BD-0816-A390-B85FF1D0D115}"/>
              </a:ext>
            </a:extLst>
          </p:cNvPr>
          <p:cNvSpPr/>
          <p:nvPr/>
        </p:nvSpPr>
        <p:spPr>
          <a:xfrm>
            <a:off x="1369011" y="3867780"/>
            <a:ext cx="47121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17</a:t>
            </a:r>
            <a:endParaRPr kumimoji="1" lang="ja-JP" altLang="en-US" sz="2800" b="1" dirty="0"/>
          </a:p>
        </p:txBody>
      </p:sp>
      <p:pic>
        <p:nvPicPr>
          <p:cNvPr id="6" name="図 5" descr="リンゴの木が生えてい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33FB6FF-A78A-299A-8115-F0263546D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88"/>
          <a:stretch/>
        </p:blipFill>
        <p:spPr>
          <a:xfrm>
            <a:off x="5334124" y="1264920"/>
            <a:ext cx="6857875" cy="48786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93FAE0B-04FE-CC91-034C-79EB8D7E223E}"/>
              </a:ext>
            </a:extLst>
          </p:cNvPr>
          <p:cNvSpPr/>
          <p:nvPr/>
        </p:nvSpPr>
        <p:spPr>
          <a:xfrm>
            <a:off x="5319346" y="6280836"/>
            <a:ext cx="3458894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▲コーヒーの実の収穫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ケニア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19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DF60-524E-1A56-D183-6A975D9B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11">
            <a:extLst>
              <a:ext uri="{FF2B5EF4-FFF2-40B4-BE49-F238E27FC236}">
                <a16:creationId xmlns:a16="http://schemas.microsoft.com/office/drawing/2014/main" id="{0CB454EA-B272-AF38-67D8-5FBB8FC96607}"/>
              </a:ext>
            </a:extLst>
          </p:cNvPr>
          <p:cNvSpPr txBox="1">
            <a:spLocks/>
          </p:cNvSpPr>
          <p:nvPr/>
        </p:nvSpPr>
        <p:spPr>
          <a:xfrm>
            <a:off x="662936" y="4180065"/>
            <a:ext cx="4884423" cy="22269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4000" indent="-1224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背景</a:t>
            </a:r>
            <a:r>
              <a:rPr lang="en-US" altLang="ja-JP" dirty="0"/>
              <a:t>】</a:t>
            </a:r>
            <a:r>
              <a:rPr lang="ja-JP" altLang="en-US" b="1" dirty="0"/>
              <a:t>モンスーン</a:t>
            </a:r>
            <a:r>
              <a:rPr lang="en-US" altLang="ja-JP" dirty="0"/>
              <a:t>(</a:t>
            </a:r>
            <a:r>
              <a:rPr lang="ja-JP" altLang="en-US" dirty="0"/>
              <a:t>季節風</a:t>
            </a:r>
            <a:r>
              <a:rPr lang="en-US" altLang="ja-JP" dirty="0"/>
              <a:t>)</a:t>
            </a:r>
            <a:r>
              <a:rPr lang="ja-JP" altLang="en-US" dirty="0"/>
              <a:t>の影響により</a:t>
            </a:r>
            <a:r>
              <a:rPr lang="ja-JP" altLang="en-US" b="1" dirty="0"/>
              <a:t>乾季</a:t>
            </a:r>
            <a:r>
              <a:rPr lang="ja-JP" altLang="en-US" dirty="0"/>
              <a:t>の降水量が多い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6F3598E-D14D-85AF-355A-71FB04AE8B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生業（稲作）</a:t>
            </a:r>
          </a:p>
        </p:txBody>
      </p:sp>
      <p:sp>
        <p:nvSpPr>
          <p:cNvPr id="2" name="コンテンツ プレースホルダー 11">
            <a:extLst>
              <a:ext uri="{FF2B5EF4-FFF2-40B4-BE49-F238E27FC236}">
                <a16:creationId xmlns:a16="http://schemas.microsoft.com/office/drawing/2014/main" id="{40568FC7-2075-B277-0064-C18651DEFD38}"/>
              </a:ext>
            </a:extLst>
          </p:cNvPr>
          <p:cNvSpPr txBox="1">
            <a:spLocks/>
          </p:cNvSpPr>
          <p:nvPr/>
        </p:nvSpPr>
        <p:spPr>
          <a:xfrm>
            <a:off x="662937" y="1146520"/>
            <a:ext cx="4884423" cy="2464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稲作</a:t>
            </a:r>
            <a:endParaRPr lang="en-US" altLang="ja-JP" b="1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東南アジアや南アジア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豊富な水資源を利用</a:t>
            </a:r>
            <a:endParaRPr lang="en-US" altLang="ja-JP" dirty="0"/>
          </a:p>
        </p:txBody>
      </p:sp>
      <p:pic>
        <p:nvPicPr>
          <p:cNvPr id="5" name="図 4" descr="牧草地にいる羊の群れ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E2C7719-E194-5C11-D591-DA6160B78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0" r="-173"/>
          <a:stretch/>
        </p:blipFill>
        <p:spPr>
          <a:xfrm>
            <a:off x="6096000" y="1146521"/>
            <a:ext cx="6103923" cy="466812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B2D24C-CD75-B998-AFEE-FDC0F677BDDB}"/>
              </a:ext>
            </a:extLst>
          </p:cNvPr>
          <p:cNvSpPr/>
          <p:nvPr/>
        </p:nvSpPr>
        <p:spPr>
          <a:xfrm>
            <a:off x="1866900" y="4348853"/>
            <a:ext cx="1933551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18</a:t>
            </a:r>
            <a:endParaRPr kumimoji="1" lang="ja-JP" altLang="en-US" sz="2800" b="1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07F4E2-8772-5E9F-5C80-CE360CABA23A}"/>
              </a:ext>
            </a:extLst>
          </p:cNvPr>
          <p:cNvSpPr/>
          <p:nvPr/>
        </p:nvSpPr>
        <p:spPr>
          <a:xfrm>
            <a:off x="6096000" y="5977368"/>
            <a:ext cx="3303630" cy="40663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>
              <a:tabLst>
                <a:tab pos="3767138" algn="l"/>
                <a:tab pos="4305300" algn="l"/>
              </a:tabLst>
            </a:pP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▲稲作の様子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000" dirty="0">
                <a:solidFill>
                  <a:schemeClr val="tx1"/>
                </a:solidFill>
                <a:latin typeface="+mn-ea"/>
              </a:rPr>
              <a:t>インドネシア</a:t>
            </a:r>
            <a:r>
              <a:rPr lang="en-US" altLang="ja-JP" sz="200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31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F4F2F-BD82-1878-3040-8C8DF1BBB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1">
            <a:extLst>
              <a:ext uri="{FF2B5EF4-FFF2-40B4-BE49-F238E27FC236}">
                <a16:creationId xmlns:a16="http://schemas.microsoft.com/office/drawing/2014/main" id="{99A295F4-F810-72B9-BA10-172F78126323}"/>
              </a:ext>
            </a:extLst>
          </p:cNvPr>
          <p:cNvSpPr txBox="1">
            <a:spLocks/>
          </p:cNvSpPr>
          <p:nvPr/>
        </p:nvSpPr>
        <p:spPr>
          <a:xfrm>
            <a:off x="2785108" y="3960377"/>
            <a:ext cx="9060183" cy="26179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→ 森林資源を利用してきた人々の生活基盤の消失</a:t>
            </a:r>
          </a:p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→ 伝統的な生活や文化の消失</a:t>
            </a:r>
            <a:endParaRPr lang="en-US" altLang="ja-JP" dirty="0"/>
          </a:p>
          <a:p>
            <a:pPr marL="1224000" indent="-1224000">
              <a:lnSpc>
                <a:spcPct val="150000"/>
              </a:lnSpc>
            </a:pPr>
            <a:r>
              <a:rPr lang="ja-JP" altLang="en-US" dirty="0"/>
              <a:t>　　（住民の</a:t>
            </a:r>
            <a:r>
              <a:rPr lang="ja-JP" altLang="en-US" b="1" dirty="0">
                <a:solidFill>
                  <a:srgbClr val="CE6964"/>
                </a:solidFill>
              </a:rPr>
              <a:t>定住</a:t>
            </a:r>
            <a:r>
              <a:rPr lang="ja-JP" altLang="en-US" dirty="0"/>
              <a:t>化政策も消失傾向を後押し）</a:t>
            </a:r>
          </a:p>
        </p:txBody>
      </p:sp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2F850EB7-1C0F-EDD3-A690-00ACD706EC3D}"/>
              </a:ext>
            </a:extLst>
          </p:cNvPr>
          <p:cNvSpPr txBox="1">
            <a:spLocks/>
          </p:cNvSpPr>
          <p:nvPr/>
        </p:nvSpPr>
        <p:spPr>
          <a:xfrm>
            <a:off x="1483556" y="2854938"/>
            <a:ext cx="6168166" cy="789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0" indent="-720000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 dirty="0"/>
              <a:t>背景</a:t>
            </a:r>
            <a:r>
              <a:rPr lang="en-US" altLang="ja-JP" dirty="0"/>
              <a:t>】</a:t>
            </a:r>
            <a:r>
              <a:rPr lang="ja-JP" altLang="en-US" b="1" dirty="0">
                <a:solidFill>
                  <a:srgbClr val="CE6964"/>
                </a:solidFill>
              </a:rPr>
              <a:t>輸出</a:t>
            </a:r>
            <a:r>
              <a:rPr lang="ja-JP" altLang="en-US" dirty="0"/>
              <a:t>用木材を生産するため</a:t>
            </a:r>
            <a:endParaRPr lang="en-US" altLang="ja-JP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F9BABAE-74F5-F4F5-1CC8-647DE20F1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環境問題</a:t>
            </a:r>
          </a:p>
        </p:txBody>
      </p:sp>
      <p:sp>
        <p:nvSpPr>
          <p:cNvPr id="4" name="コンテンツ プレースホルダー 11">
            <a:extLst>
              <a:ext uri="{FF2B5EF4-FFF2-40B4-BE49-F238E27FC236}">
                <a16:creationId xmlns:a16="http://schemas.microsoft.com/office/drawing/2014/main" id="{38BED261-5BF9-1607-5933-52DCF9DAA891}"/>
              </a:ext>
            </a:extLst>
          </p:cNvPr>
          <p:cNvSpPr txBox="1">
            <a:spLocks/>
          </p:cNvSpPr>
          <p:nvPr/>
        </p:nvSpPr>
        <p:spPr>
          <a:xfrm>
            <a:off x="662937" y="1146520"/>
            <a:ext cx="6652263" cy="1533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/>
              <a:t>環境問題</a:t>
            </a:r>
            <a:r>
              <a:rPr lang="ja-JP" altLang="en-US" dirty="0"/>
              <a:t>（おもに</a:t>
            </a:r>
            <a:r>
              <a:rPr lang="en-US" altLang="ja-JP" dirty="0"/>
              <a:t>20</a:t>
            </a:r>
            <a:r>
              <a:rPr lang="ja-JP" altLang="en-US" dirty="0"/>
              <a:t>世紀なかば以降）</a:t>
            </a:r>
            <a:endParaRPr lang="en-US" altLang="ja-JP" dirty="0"/>
          </a:p>
          <a:p>
            <a:pPr marL="720000" indent="-720000">
              <a:lnSpc>
                <a:spcPct val="150000"/>
              </a:lnSpc>
            </a:pPr>
            <a:r>
              <a:rPr lang="ja-JP" altLang="en-US" dirty="0"/>
              <a:t>　→ </a:t>
            </a:r>
            <a:r>
              <a:rPr lang="ja-JP" altLang="en-US" b="1" dirty="0">
                <a:solidFill>
                  <a:srgbClr val="CE6964"/>
                </a:solidFill>
              </a:rPr>
              <a:t>熱帯雨林</a:t>
            </a:r>
            <a:r>
              <a:rPr lang="ja-JP" altLang="en-US" dirty="0"/>
              <a:t>の伐採が進む</a:t>
            </a:r>
            <a:endParaRPr lang="en-US" altLang="ja-JP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4B0FB0-3A68-2008-71B4-E586C311DE1F}"/>
              </a:ext>
            </a:extLst>
          </p:cNvPr>
          <p:cNvSpPr/>
          <p:nvPr/>
        </p:nvSpPr>
        <p:spPr>
          <a:xfrm>
            <a:off x="2697119" y="3011292"/>
            <a:ext cx="81792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19</a:t>
            </a:r>
            <a:endParaRPr kumimoji="1" lang="ja-JP" altLang="en-US" sz="2800" b="1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80C25CE-FDB4-FD8C-C636-35A552B80615}"/>
              </a:ext>
            </a:extLst>
          </p:cNvPr>
          <p:cNvSpPr/>
          <p:nvPr/>
        </p:nvSpPr>
        <p:spPr>
          <a:xfrm>
            <a:off x="4741924" y="5829351"/>
            <a:ext cx="817929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2800" b="1" dirty="0"/>
              <a:t>20</a:t>
            </a:r>
            <a:endParaRPr kumimoji="1" lang="ja-JP" altLang="en-US" sz="2800" b="1" dirty="0"/>
          </a:p>
        </p:txBody>
      </p:sp>
      <p:sp>
        <p:nvSpPr>
          <p:cNvPr id="2" name="四角形: メモ 1">
            <a:extLst>
              <a:ext uri="{FF2B5EF4-FFF2-40B4-BE49-F238E27FC236}">
                <a16:creationId xmlns:a16="http://schemas.microsoft.com/office/drawing/2014/main" id="{8AB8503E-7A63-A660-CB72-E897F36C7FAA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3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1482-9EF3-6BFF-6ACE-DD564C075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B1F1083-E0C8-F436-1750-F517DF6D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速習コース　ここまで</a:t>
            </a:r>
          </a:p>
        </p:txBody>
      </p:sp>
      <p:pic>
        <p:nvPicPr>
          <p:cNvPr id="4" name="図 3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81899125-5637-6294-F155-86AA7BF8F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92B5C113-0B19-30F2-E231-DAF152F80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20" y="1737995"/>
            <a:ext cx="3349380" cy="33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0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A2EFEAB-58DF-386D-12C5-D65765FF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４．熱帯の気候と生活とのかかわり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81B6B69-D1ED-845C-C524-1D94A7428D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/>
              <a:t>教</a:t>
            </a:r>
            <a:r>
              <a:rPr lang="en-US" altLang="ja-JP" dirty="0"/>
              <a:t>p.34-35</a:t>
            </a:r>
            <a:endParaRPr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A54962EC-E78B-DF48-7284-0F65FAF8E6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第２編　第１章　</a:t>
            </a:r>
            <a:r>
              <a:rPr lang="en-US" altLang="ja-JP" dirty="0"/>
              <a:t>GROUP</a:t>
            </a:r>
            <a:r>
              <a:rPr lang="ja-JP" altLang="en-US" dirty="0"/>
              <a:t>１　自然環境と生活文化</a:t>
            </a:r>
            <a:endParaRPr lang="en-US" altLang="ja-JP" dirty="0"/>
          </a:p>
        </p:txBody>
      </p:sp>
      <p:pic>
        <p:nvPicPr>
          <p:cNvPr id="9" name="図 8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383959D5-9C47-DF85-DCCC-602DA0902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7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15879A1-D81C-1487-49E0-6F520D925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１－❶</a:t>
            </a: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8E54BF70-1973-ECE2-08A8-151878AA35C5}"/>
              </a:ext>
            </a:extLst>
          </p:cNvPr>
          <p:cNvSpPr txBox="1">
            <a:spLocks/>
          </p:cNvSpPr>
          <p:nvPr/>
        </p:nvSpPr>
        <p:spPr>
          <a:xfrm>
            <a:off x="746918" y="-836214"/>
            <a:ext cx="7727801" cy="494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endParaRPr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2270837F-D058-626B-01F1-F636C9E9162D}"/>
              </a:ext>
            </a:extLst>
          </p:cNvPr>
          <p:cNvSpPr txBox="1">
            <a:spLocks/>
          </p:cNvSpPr>
          <p:nvPr/>
        </p:nvSpPr>
        <p:spPr>
          <a:xfrm>
            <a:off x="746918" y="840340"/>
            <a:ext cx="8854282" cy="49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地図上の赤道を</a:t>
            </a:r>
            <a:r>
              <a:rPr lang="ja-JP" altLang="en-US" sz="3200" b="1" u="sng" dirty="0">
                <a:solidFill>
                  <a:schemeClr val="tx1"/>
                </a:solidFill>
                <a:latin typeface="+mn-ea"/>
              </a:rPr>
              <a:t>太線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で示そう。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62AE2C-0636-477B-728E-BC3E5C02D575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4" name="図 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A5E939D-90D3-6CAF-9A66-14D81F50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6" name="図 5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7188276-53C4-FB14-7DD2-D7E2EE26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7" name="図 6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00A3AEBB-478F-5487-DE1E-5C7043EA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1" name="図 10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E0356FC-BC38-46A9-050A-6E0229738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713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84238-4840-0698-B906-26E022225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6C69444-3714-6FE2-D931-F4816A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１－❶　</a:t>
            </a: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E7B227A8-9A8A-9ABD-0D22-DE521CA1A07B}"/>
              </a:ext>
            </a:extLst>
          </p:cNvPr>
          <p:cNvSpPr txBox="1">
            <a:spLocks/>
          </p:cNvSpPr>
          <p:nvPr/>
        </p:nvSpPr>
        <p:spPr>
          <a:xfrm>
            <a:off x="746918" y="-836214"/>
            <a:ext cx="7727801" cy="494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endParaRPr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795A78-F0B5-68C2-9E72-C5D48FAAF232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4" name="図 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CA40807-10EF-FB96-4785-0021FECDA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6" name="図 5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B49A607-D0E8-F2AE-D884-BFD8AA6D5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7" name="図 6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E4E8ED3-2E29-5499-A0B0-FEFD78749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1" name="図 10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95699DB-A86C-81D9-CF2F-429D02B1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BE75D48-573C-FE8F-4204-1A92F6A1D3FD}"/>
              </a:ext>
            </a:extLst>
          </p:cNvPr>
          <p:cNvCxnSpPr>
            <a:cxnSpLocks/>
          </p:cNvCxnSpPr>
          <p:nvPr/>
        </p:nvCxnSpPr>
        <p:spPr>
          <a:xfrm>
            <a:off x="1037195" y="4313886"/>
            <a:ext cx="100057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674B-0DB6-F0DD-28A3-68230FFE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B1F9B6D5-6C76-FF70-1D37-E933F7214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１－❷</a:t>
            </a: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164FE513-C9F5-73B7-A52A-C32EA6998C62}"/>
              </a:ext>
            </a:extLst>
          </p:cNvPr>
          <p:cNvSpPr txBox="1">
            <a:spLocks/>
          </p:cNvSpPr>
          <p:nvPr/>
        </p:nvSpPr>
        <p:spPr>
          <a:xfrm>
            <a:off x="746918" y="-836214"/>
            <a:ext cx="7727801" cy="494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endParaRPr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7D320A39-EDBB-9EC8-2C41-BE0F2807C986}"/>
              </a:ext>
            </a:extLst>
          </p:cNvPr>
          <p:cNvSpPr txBox="1">
            <a:spLocks/>
          </p:cNvSpPr>
          <p:nvPr/>
        </p:nvSpPr>
        <p:spPr>
          <a:xfrm>
            <a:off x="746918" y="840340"/>
            <a:ext cx="11445082" cy="49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地図上の北緯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30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度線、南緯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30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度線をそれぞれ</a:t>
            </a:r>
            <a:r>
              <a:rPr lang="ja-JP" altLang="en-US" sz="3200" b="1" u="sng" dirty="0">
                <a:solidFill>
                  <a:schemeClr val="tx1"/>
                </a:solidFill>
                <a:latin typeface="+mn-ea"/>
              </a:rPr>
              <a:t>太線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で示そう。</a:t>
            </a:r>
          </a:p>
          <a:p>
            <a:pPr>
              <a:tabLst>
                <a:tab pos="3767138" algn="l"/>
                <a:tab pos="4305300" algn="l"/>
              </a:tabLst>
            </a:pPr>
            <a:endParaRPr lang="ja-JP" altLang="en-US" sz="32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987A6A-7AA7-0FDC-0CE6-CE2E10EC11E4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4" name="図 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FAB1D36E-4CFD-EEBC-245B-EFC6D652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6" name="図 5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3464D32-B9FB-3E73-647D-E327178E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7" name="図 6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FFE77BD-C7DB-4203-D8F5-64D8EE9E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1" name="図 10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4EE0890-CBE1-16E1-75C8-0AE4D275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56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B1F5-F819-222C-C373-6620078D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4C6FA1E-3F32-9958-92B7-2EA1099F9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１－❷　</a:t>
            </a: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1607A641-914D-B74A-2764-505C8D052507}"/>
              </a:ext>
            </a:extLst>
          </p:cNvPr>
          <p:cNvSpPr txBox="1">
            <a:spLocks/>
          </p:cNvSpPr>
          <p:nvPr/>
        </p:nvSpPr>
        <p:spPr>
          <a:xfrm>
            <a:off x="746918" y="-836214"/>
            <a:ext cx="7727801" cy="494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endParaRPr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49D8B40-3673-45ED-E994-FF3DF8222242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4" name="図 3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BD8D990-F65D-6D34-0848-BFB156CE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6" name="図 5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840A5A9-76F3-B560-CB7C-DE25F63FD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7" name="図 6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CCFEF89-EF62-ACC3-64E6-C596E607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1" name="図 10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8BA34F4-2AE6-FA5F-1B76-C708AD44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885D0F7-1768-1E00-9E3A-44243221B568}"/>
              </a:ext>
            </a:extLst>
          </p:cNvPr>
          <p:cNvCxnSpPr>
            <a:cxnSpLocks/>
          </p:cNvCxnSpPr>
          <p:nvPr/>
        </p:nvCxnSpPr>
        <p:spPr>
          <a:xfrm>
            <a:off x="1300480" y="3186126"/>
            <a:ext cx="95199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AAB523D-C2BD-2A14-3C7D-9B5C3208654E}"/>
              </a:ext>
            </a:extLst>
          </p:cNvPr>
          <p:cNvCxnSpPr>
            <a:cxnSpLocks/>
          </p:cNvCxnSpPr>
          <p:nvPr/>
        </p:nvCxnSpPr>
        <p:spPr>
          <a:xfrm>
            <a:off x="1300480" y="5471160"/>
            <a:ext cx="951992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49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5035775A-3994-1486-9A45-104CE3A67D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1" y="932903"/>
            <a:ext cx="10819050" cy="17460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/>
              <a:t>熱帯</a:t>
            </a:r>
            <a:r>
              <a:rPr lang="ja-JP" altLang="en-US" sz="3200" dirty="0"/>
              <a:t>：</a:t>
            </a:r>
            <a:r>
              <a:rPr lang="ja-JP" altLang="en-US" sz="3200" b="1" dirty="0"/>
              <a:t>赤道</a:t>
            </a:r>
            <a:r>
              <a:rPr lang="ja-JP" altLang="en-US" sz="3200" dirty="0"/>
              <a:t>周辺の地域</a:t>
            </a:r>
            <a:endParaRPr lang="en-US" altLang="ja-JP" sz="3200" dirty="0"/>
          </a:p>
          <a:p>
            <a:pPr marL="136525" indent="0">
              <a:lnSpc>
                <a:spcPct val="150000"/>
              </a:lnSpc>
              <a:buNone/>
            </a:pPr>
            <a:r>
              <a:rPr lang="ja-JP" altLang="en-US" sz="3200" dirty="0"/>
              <a:t>→太陽から降り注ぐエネルギー量が地球上で最も多い地域</a:t>
            </a:r>
            <a:endParaRPr lang="en-US" altLang="ja-JP" sz="32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FB5820E-699D-4EF8-47FA-850B04F16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熱帯の気候と豊かな自然環境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9366FB-55DA-9538-0E83-5124F5847069}"/>
              </a:ext>
            </a:extLst>
          </p:cNvPr>
          <p:cNvSpPr/>
          <p:nvPr/>
        </p:nvSpPr>
        <p:spPr>
          <a:xfrm>
            <a:off x="1759835" y="1123011"/>
            <a:ext cx="831045" cy="46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en-US" altLang="ja-JP" sz="3200" b="1" dirty="0"/>
              <a:t>1</a:t>
            </a:r>
            <a:endParaRPr kumimoji="1" lang="ja-JP" altLang="en-US" sz="32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3337C47-2B73-D0BD-6BD5-CA1604B106C2}"/>
              </a:ext>
            </a:extLst>
          </p:cNvPr>
          <p:cNvGrpSpPr/>
          <p:nvPr/>
        </p:nvGrpSpPr>
        <p:grpSpPr>
          <a:xfrm>
            <a:off x="1731895" y="2983289"/>
            <a:ext cx="9750095" cy="3533258"/>
            <a:chOff x="1731895" y="2983289"/>
            <a:chExt cx="9750095" cy="3533258"/>
          </a:xfrm>
        </p:grpSpPr>
        <p:pic>
          <p:nvPicPr>
            <p:cNvPr id="33" name="図 32" descr="黒い背景に白い文字がある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32A130E-B723-B60D-4BF7-1926BA98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91"/>
              <a:ext cx="9679781" cy="3084653"/>
            </a:xfrm>
            <a:prstGeom prst="rect">
              <a:avLst/>
            </a:prstGeom>
          </p:spPr>
        </p:pic>
        <p:pic>
          <p:nvPicPr>
            <p:cNvPr id="35" name="図 34" descr="ロゴ, アイコ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D122C53-0B06-F07F-0316-8EDEFEBFB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89"/>
              <a:ext cx="9679781" cy="3084655"/>
            </a:xfrm>
            <a:prstGeom prst="rect">
              <a:avLst/>
            </a:prstGeom>
          </p:spPr>
        </p:pic>
        <p:pic>
          <p:nvPicPr>
            <p:cNvPr id="37" name="図 36" descr="ロゴ, アイコ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813C033-EAC9-F2A8-5ACF-3392173D7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021"/>
            <a:stretch/>
          </p:blipFill>
          <p:spPr>
            <a:xfrm>
              <a:off x="1759029" y="2983291"/>
              <a:ext cx="9679781" cy="3084654"/>
            </a:xfrm>
            <a:prstGeom prst="rect">
              <a:avLst/>
            </a:prstGeom>
          </p:spPr>
        </p:pic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D8661BA-E89A-7E38-C092-FBD8273E6ADD}"/>
                </a:ext>
              </a:extLst>
            </p:cNvPr>
            <p:cNvGrpSpPr/>
            <p:nvPr/>
          </p:nvGrpSpPr>
          <p:grpSpPr>
            <a:xfrm>
              <a:off x="1731895" y="3168016"/>
              <a:ext cx="9750095" cy="3348531"/>
              <a:chOff x="1731895" y="3168016"/>
              <a:chExt cx="9750095" cy="3348531"/>
            </a:xfrm>
          </p:grpSpPr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305136F6-B3A6-A612-7672-EEC536685C2E}"/>
                  </a:ext>
                </a:extLst>
              </p:cNvPr>
              <p:cNvSpPr/>
              <p:nvPr/>
            </p:nvSpPr>
            <p:spPr>
              <a:xfrm>
                <a:off x="2382520" y="3498659"/>
                <a:ext cx="2275840" cy="2275840"/>
              </a:xfrm>
              <a:prstGeom prst="ellipse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64B16327-1F59-30F2-210A-C183D99844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1000" y="3168016"/>
                <a:ext cx="1234440" cy="286169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4FE44120-0162-C54D-825F-99C3EBA0E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6090" y="4184016"/>
                <a:ext cx="2085910" cy="9093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56D05EFD-4894-9C9E-22D2-5B14FCA87397}"/>
                  </a:ext>
                </a:extLst>
              </p:cNvPr>
              <p:cNvSpPr/>
              <p:nvPr/>
            </p:nvSpPr>
            <p:spPr>
              <a:xfrm>
                <a:off x="8549308" y="3498659"/>
                <a:ext cx="2275840" cy="2275840"/>
              </a:xfrm>
              <a:prstGeom prst="ellipse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5627D79E-B1D3-FF5F-9CD2-90A845E126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87788" y="3168016"/>
                <a:ext cx="1234440" cy="286169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55B9F57A-58B8-95EA-33A0-30551E1069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2878" y="4184016"/>
                <a:ext cx="2085910" cy="9093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F7B20261-E1C2-11DE-1169-9B55DCE6F207}"/>
                  </a:ext>
                </a:extLst>
              </p:cNvPr>
              <p:cNvSpPr/>
              <p:nvPr/>
            </p:nvSpPr>
            <p:spPr>
              <a:xfrm>
                <a:off x="4693229" y="6200830"/>
                <a:ext cx="3811380" cy="315717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>
                  <a:tabLst>
                    <a:tab pos="3767138" algn="l"/>
                    <a:tab pos="4305300" algn="l"/>
                  </a:tabLst>
                </a:pPr>
                <a:r>
                  <a:rPr lang="ja-JP" altLang="en-US" sz="2000" dirty="0">
                    <a:solidFill>
                      <a:schemeClr val="tx1"/>
                    </a:solidFill>
                    <a:latin typeface="+mn-ea"/>
                  </a:rPr>
                  <a:t>▲太陽光の入射角（</a:t>
                </a:r>
                <a:r>
                  <a:rPr lang="en-US" altLang="ja-JP" sz="2000" dirty="0">
                    <a:solidFill>
                      <a:schemeClr val="tx1"/>
                    </a:solidFill>
                    <a:latin typeface="+mn-ea"/>
                  </a:rPr>
                  <a:t>p.12</a:t>
                </a:r>
                <a:r>
                  <a:rPr lang="ja-JP" altLang="en-US" sz="2000" dirty="0">
                    <a:solidFill>
                      <a:schemeClr val="tx1"/>
                    </a:solidFill>
                    <a:latin typeface="+mn-ea"/>
                  </a:rPr>
                  <a:t>）</a:t>
                </a:r>
                <a:endParaRPr lang="en-US" altLang="ja-JP" sz="20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9" name="コンテンツ プレースホルダー 5">
                <a:extLst>
                  <a:ext uri="{FF2B5EF4-FFF2-40B4-BE49-F238E27FC236}">
                    <a16:creationId xmlns:a16="http://schemas.microsoft.com/office/drawing/2014/main" id="{3423F5EB-B6CE-B608-B6A2-A8114A8C8A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1895" y="3400106"/>
                <a:ext cx="536740" cy="2472946"/>
              </a:xfrm>
              <a:prstGeom prst="rect">
                <a:avLst/>
              </a:prstGeom>
            </p:spPr>
            <p:txBody>
              <a:bodyPr vert="eaVert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kumimoji="1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dirty="0"/>
                  <a:t>北半球の夏至</a:t>
                </a:r>
                <a:endParaRPr lang="en-US" altLang="ja-JP" dirty="0"/>
              </a:p>
            </p:txBody>
          </p:sp>
          <p:sp>
            <p:nvSpPr>
              <p:cNvPr id="50" name="コンテンツ プレースホルダー 5">
                <a:extLst>
                  <a:ext uri="{FF2B5EF4-FFF2-40B4-BE49-F238E27FC236}">
                    <a16:creationId xmlns:a16="http://schemas.microsoft.com/office/drawing/2014/main" id="{9CFBFB9D-BACE-1B5E-7363-74F46551F1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45250" y="3400106"/>
                <a:ext cx="536740" cy="2472946"/>
              </a:xfrm>
              <a:prstGeom prst="rect">
                <a:avLst/>
              </a:prstGeom>
            </p:spPr>
            <p:txBody>
              <a:bodyPr vert="eaVert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kumimoji="1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dirty="0"/>
                  <a:t>北半球の冬至</a:t>
                </a:r>
                <a:endParaRPr lang="en-US" altLang="ja-JP" dirty="0"/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47354E0D-D527-867E-1314-FA6FEDAB9753}"/>
                  </a:ext>
                </a:extLst>
              </p:cNvPr>
              <p:cNvGrpSpPr/>
              <p:nvPr/>
            </p:nvGrpSpPr>
            <p:grpSpPr>
              <a:xfrm>
                <a:off x="3004180" y="3761484"/>
                <a:ext cx="468000" cy="622556"/>
                <a:chOff x="3004180" y="3761484"/>
                <a:chExt cx="468000" cy="622556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11FF2F36-FD88-41FA-BB2F-529416BE2BFE}"/>
                    </a:ext>
                  </a:extLst>
                </p:cNvPr>
                <p:cNvSpPr/>
                <p:nvPr/>
              </p:nvSpPr>
              <p:spPr>
                <a:xfrm>
                  <a:off x="3004180" y="3761484"/>
                  <a:ext cx="468000" cy="46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:r>
                    <a:rPr kumimoji="1" lang="en-US" altLang="ja-JP" sz="3200" b="1" dirty="0"/>
                    <a:t>1</a:t>
                  </a:r>
                  <a:endParaRPr kumimoji="1" lang="ja-JP" altLang="en-US" sz="3200" b="1" dirty="0"/>
                </a:p>
              </p:txBody>
            </p:sp>
            <p:sp>
              <p:nvSpPr>
                <p:cNvPr id="7" name="フリーフォーム: 図形 6">
                  <a:extLst>
                    <a:ext uri="{FF2B5EF4-FFF2-40B4-BE49-F238E27FC236}">
                      <a16:creationId xmlns:a16="http://schemas.microsoft.com/office/drawing/2014/main" id="{B6BCE79C-487E-A4CE-79FB-6AB67CE98270}"/>
                    </a:ext>
                  </a:extLst>
                </p:cNvPr>
                <p:cNvSpPr/>
                <p:nvPr/>
              </p:nvSpPr>
              <p:spPr>
                <a:xfrm>
                  <a:off x="3004180" y="4207194"/>
                  <a:ext cx="262128" cy="176846"/>
                </a:xfrm>
                <a:custGeom>
                  <a:avLst/>
                  <a:gdLst>
                    <a:gd name="connsiteX0" fmla="*/ 103632 w 262128"/>
                    <a:gd name="connsiteY0" fmla="*/ 0 h 384048"/>
                    <a:gd name="connsiteX1" fmla="*/ 0 w 262128"/>
                    <a:gd name="connsiteY1" fmla="*/ 384048 h 384048"/>
                    <a:gd name="connsiteX2" fmla="*/ 262128 w 262128"/>
                    <a:gd name="connsiteY2" fmla="*/ 0 h 384048"/>
                    <a:gd name="connsiteX3" fmla="*/ 103632 w 262128"/>
                    <a:gd name="connsiteY3" fmla="*/ 0 h 384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128" h="384048">
                      <a:moveTo>
                        <a:pt x="103632" y="0"/>
                      </a:moveTo>
                      <a:lnTo>
                        <a:pt x="0" y="384048"/>
                      </a:lnTo>
                      <a:lnTo>
                        <a:pt x="262128" y="0"/>
                      </a:lnTo>
                      <a:lnTo>
                        <a:pt x="103632" y="0"/>
                      </a:lnTo>
                      <a:close/>
                    </a:path>
                  </a:pathLst>
                </a:custGeom>
                <a:solidFill>
                  <a:srgbClr val="7979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64A4F5B2-E7C1-B6F3-F3DB-00F7E9AED413}"/>
                  </a:ext>
                </a:extLst>
              </p:cNvPr>
              <p:cNvGrpSpPr/>
              <p:nvPr/>
            </p:nvGrpSpPr>
            <p:grpSpPr>
              <a:xfrm>
                <a:off x="10178519" y="4207194"/>
                <a:ext cx="468000" cy="622556"/>
                <a:chOff x="3004180" y="3761484"/>
                <a:chExt cx="468000" cy="622556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CC53832D-551F-1280-0A12-B398DB2DD331}"/>
                    </a:ext>
                  </a:extLst>
                </p:cNvPr>
                <p:cNvSpPr/>
                <p:nvPr/>
              </p:nvSpPr>
              <p:spPr>
                <a:xfrm>
                  <a:off x="3004180" y="3761484"/>
                  <a:ext cx="468000" cy="468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1"/>
                <a:lstStyle/>
                <a:p>
                  <a:pPr algn="ctr"/>
                  <a:r>
                    <a:rPr kumimoji="1" lang="en-US" altLang="ja-JP" sz="3200" b="1" dirty="0"/>
                    <a:t>1</a:t>
                  </a:r>
                  <a:endParaRPr kumimoji="1" lang="ja-JP" altLang="en-US" sz="3200" b="1" dirty="0"/>
                </a:p>
              </p:txBody>
            </p:sp>
            <p:sp>
              <p:nvSpPr>
                <p:cNvPr id="12" name="フリーフォーム: 図形 11">
                  <a:extLst>
                    <a:ext uri="{FF2B5EF4-FFF2-40B4-BE49-F238E27FC236}">
                      <a16:creationId xmlns:a16="http://schemas.microsoft.com/office/drawing/2014/main" id="{6A41978C-D853-8C9B-0688-D15667401D18}"/>
                    </a:ext>
                  </a:extLst>
                </p:cNvPr>
                <p:cNvSpPr/>
                <p:nvPr/>
              </p:nvSpPr>
              <p:spPr>
                <a:xfrm>
                  <a:off x="3004180" y="4207194"/>
                  <a:ext cx="262128" cy="176846"/>
                </a:xfrm>
                <a:custGeom>
                  <a:avLst/>
                  <a:gdLst>
                    <a:gd name="connsiteX0" fmla="*/ 103632 w 262128"/>
                    <a:gd name="connsiteY0" fmla="*/ 0 h 384048"/>
                    <a:gd name="connsiteX1" fmla="*/ 0 w 262128"/>
                    <a:gd name="connsiteY1" fmla="*/ 384048 h 384048"/>
                    <a:gd name="connsiteX2" fmla="*/ 262128 w 262128"/>
                    <a:gd name="connsiteY2" fmla="*/ 0 h 384048"/>
                    <a:gd name="connsiteX3" fmla="*/ 103632 w 262128"/>
                    <a:gd name="connsiteY3" fmla="*/ 0 h 384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128" h="384048">
                      <a:moveTo>
                        <a:pt x="103632" y="0"/>
                      </a:moveTo>
                      <a:lnTo>
                        <a:pt x="0" y="384048"/>
                      </a:lnTo>
                      <a:lnTo>
                        <a:pt x="262128" y="0"/>
                      </a:lnTo>
                      <a:lnTo>
                        <a:pt x="103632" y="0"/>
                      </a:lnTo>
                      <a:close/>
                    </a:path>
                  </a:pathLst>
                </a:custGeom>
                <a:solidFill>
                  <a:srgbClr val="7979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415348B9-C9A6-B44C-7218-E9DE815FDB8B}"/>
                  </a:ext>
                </a:extLst>
              </p:cNvPr>
              <p:cNvSpPr/>
              <p:nvPr/>
            </p:nvSpPr>
            <p:spPr>
              <a:xfrm>
                <a:off x="6486994" y="4490720"/>
                <a:ext cx="56046" cy="14116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1F064AFE-9C9A-C9D6-ADEA-E41849DC0072}"/>
                  </a:ext>
                </a:extLst>
              </p:cNvPr>
              <p:cNvSpPr/>
              <p:nvPr/>
            </p:nvSpPr>
            <p:spPr>
              <a:xfrm>
                <a:off x="6669679" y="4490720"/>
                <a:ext cx="56046" cy="14116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E7DA5873-D2BD-18F7-F3C5-025E2062074F}"/>
                  </a:ext>
                </a:extLst>
              </p:cNvPr>
              <p:cNvSpPr/>
              <p:nvPr/>
            </p:nvSpPr>
            <p:spPr>
              <a:xfrm flipV="1">
                <a:off x="6556813" y="4639893"/>
                <a:ext cx="100352" cy="18046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738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9A679-8763-6A7A-FF6A-87804D68D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BA3C1863-AC76-ECC8-8B7C-8AA1C18A1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１－❸</a:t>
            </a: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DABDD3AC-F896-64D0-0C2E-7AE3724D0EDE}"/>
              </a:ext>
            </a:extLst>
          </p:cNvPr>
          <p:cNvSpPr txBox="1">
            <a:spLocks/>
          </p:cNvSpPr>
          <p:nvPr/>
        </p:nvSpPr>
        <p:spPr>
          <a:xfrm>
            <a:off x="746918" y="-836214"/>
            <a:ext cx="7727801" cy="494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endParaRPr lang="ja-JP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D220548D-0483-3788-4EF4-8B985C8FD0D1}"/>
              </a:ext>
            </a:extLst>
          </p:cNvPr>
          <p:cNvSpPr txBox="1">
            <a:spLocks/>
          </p:cNvSpPr>
          <p:nvPr/>
        </p:nvSpPr>
        <p:spPr>
          <a:xfrm>
            <a:off x="746918" y="840340"/>
            <a:ext cx="11445082" cy="49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サバナ気候に好きな色を塗ろう。</a:t>
            </a:r>
          </a:p>
        </p:txBody>
      </p:sp>
      <p:grpSp>
        <p:nvGrpSpPr>
          <p:cNvPr id="15" name="気候図">
            <a:extLst>
              <a:ext uri="{FF2B5EF4-FFF2-40B4-BE49-F238E27FC236}">
                <a16:creationId xmlns:a16="http://schemas.microsoft.com/office/drawing/2014/main" id="{0E1B1082-41C9-49F0-6E10-A8B4A8D47C71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16" name="下地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ACA4E16-B025-6F5A-1AC5-9FA6CF8D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7" name="Af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B90FFD5-3A16-15CA-AEC9-F0C234C13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8" name="Am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9C356FD-9169-1A5A-62B4-5E94CB5F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9" name="Aw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40B5219-1220-603D-24C8-F8341909B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068704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6D3E5-F909-DA30-604C-CD48E38A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">
            <a:extLst>
              <a:ext uri="{FF2B5EF4-FFF2-40B4-BE49-F238E27FC236}">
                <a16:creationId xmlns:a16="http://schemas.microsoft.com/office/drawing/2014/main" id="{45006BD3-0B06-ADF5-DC32-6D41C18EB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１－❸　</a:t>
            </a:r>
          </a:p>
        </p:txBody>
      </p:sp>
      <p:grpSp>
        <p:nvGrpSpPr>
          <p:cNvPr id="8" name="気候図">
            <a:extLst>
              <a:ext uri="{FF2B5EF4-FFF2-40B4-BE49-F238E27FC236}">
                <a16:creationId xmlns:a16="http://schemas.microsoft.com/office/drawing/2014/main" id="{BCAB78A6-E39B-6541-0A28-38DCBDB6A3B9}"/>
              </a:ext>
            </a:extLst>
          </p:cNvPr>
          <p:cNvGrpSpPr/>
          <p:nvPr/>
        </p:nvGrpSpPr>
        <p:grpSpPr>
          <a:xfrm>
            <a:off x="1037195" y="1805354"/>
            <a:ext cx="10117610" cy="5052646"/>
            <a:chOff x="662940" y="1779881"/>
            <a:chExt cx="6343409" cy="3167843"/>
          </a:xfrm>
        </p:grpSpPr>
        <p:pic>
          <p:nvPicPr>
            <p:cNvPr id="9" name="下地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AEF53A9-7834-F76B-3290-DD6B7E7D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2" name="Af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1DDECE4-75E7-F26A-A4ED-4915706F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3" name="Am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BCD3AE3B-9D57-C02F-8A80-D5D04AE0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14" name="Aw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9A1C74B-53D6-4FF6-526A-3E2C38BFB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340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1898-DC01-7646-65F9-FBE27B034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884CA90-8A25-0083-7F53-04C992B54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DA1F92-3D16-9522-7F17-C8C354E8F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50" y="1802564"/>
            <a:ext cx="9124699" cy="5055436"/>
          </a:xfrm>
          <a:prstGeom prst="rect">
            <a:avLst/>
          </a:prstGeom>
        </p:spPr>
      </p:pic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8DBA7CA7-4CD1-EA54-EADC-DF46FEC5DC8E}"/>
              </a:ext>
            </a:extLst>
          </p:cNvPr>
          <p:cNvSpPr txBox="1">
            <a:spLocks/>
          </p:cNvSpPr>
          <p:nvPr/>
        </p:nvSpPr>
        <p:spPr>
          <a:xfrm>
            <a:off x="746918" y="840340"/>
            <a:ext cx="11445082" cy="49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サバナ気候の雨温図は</a:t>
            </a:r>
            <a:r>
              <a:rPr lang="ja-JP" altLang="en-US" sz="3200" b="1" dirty="0">
                <a:solidFill>
                  <a:schemeClr val="tx1"/>
                </a:solidFill>
                <a:latin typeface="+mn-ea"/>
              </a:rPr>
              <a:t>Ｘ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と</a:t>
            </a:r>
            <a:r>
              <a:rPr lang="ja-JP" altLang="en-US" sz="3200" b="1" dirty="0">
                <a:solidFill>
                  <a:schemeClr val="tx1"/>
                </a:solidFill>
                <a:latin typeface="+mn-ea"/>
              </a:rPr>
              <a:t>Ｙ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のどちらか、答えよう。</a:t>
            </a:r>
          </a:p>
        </p:txBody>
      </p:sp>
    </p:spTree>
    <p:extLst>
      <p:ext uri="{BB962C8B-B14F-4D97-AF65-F5344CB8AC3E}">
        <p14:creationId xmlns:p14="http://schemas.microsoft.com/office/powerpoint/2010/main" val="2515860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A23DF-9CA2-9B8D-E9A6-EBACF062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ADD8597-1425-AB0C-C7BC-0C21463A0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１－❹　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D39B324-8DEF-E6D5-78E1-75FDC60014A4}"/>
              </a:ext>
            </a:extLst>
          </p:cNvPr>
          <p:cNvGrpSpPr/>
          <p:nvPr/>
        </p:nvGrpSpPr>
        <p:grpSpPr>
          <a:xfrm>
            <a:off x="1690043" y="1385222"/>
            <a:ext cx="4210657" cy="5055436"/>
            <a:chOff x="2587300" y="1385222"/>
            <a:chExt cx="4210657" cy="505543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9BDBF61-1BAA-86AE-097E-722EF5C43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854"/>
            <a:stretch/>
          </p:blipFill>
          <p:spPr>
            <a:xfrm>
              <a:off x="2587300" y="1385222"/>
              <a:ext cx="4210657" cy="5055436"/>
            </a:xfrm>
            <a:prstGeom prst="rect">
              <a:avLst/>
            </a:prstGeom>
          </p:spPr>
        </p:pic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F0759D72-A1A9-6401-8BFB-8244114D042E}"/>
                </a:ext>
              </a:extLst>
            </p:cNvPr>
            <p:cNvGrpSpPr/>
            <p:nvPr/>
          </p:nvGrpSpPr>
          <p:grpSpPr>
            <a:xfrm>
              <a:off x="4398908" y="5002459"/>
              <a:ext cx="930420" cy="464436"/>
              <a:chOff x="8259300" y="5059801"/>
              <a:chExt cx="930420" cy="464436"/>
            </a:xfrm>
          </p:grpSpPr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677C992C-3D56-6E28-C1E3-F87D3666BC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9300" y="5524237"/>
                <a:ext cx="93042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コンテンツ プレースホルダー 5">
                <a:extLst>
                  <a:ext uri="{FF2B5EF4-FFF2-40B4-BE49-F238E27FC236}">
                    <a16:creationId xmlns:a16="http://schemas.microsoft.com/office/drawing/2014/main" id="{04BF59B9-97A2-0003-BB7C-BD3242231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35013" y="5059801"/>
                <a:ext cx="754707" cy="464436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Ø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400" b="1" dirty="0"/>
                  <a:t>乾季</a:t>
                </a:r>
              </a:p>
            </p:txBody>
          </p:sp>
        </p:grp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B2B6A6-03CF-FF61-D32C-55E8FB7CEC03}"/>
              </a:ext>
            </a:extLst>
          </p:cNvPr>
          <p:cNvSpPr/>
          <p:nvPr/>
        </p:nvSpPr>
        <p:spPr>
          <a:xfrm>
            <a:off x="6797958" y="2063263"/>
            <a:ext cx="5263994" cy="3954397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681B112-51DC-9179-6C8E-B07D04D04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94F74096-BE5B-9118-9C85-1BCD4726C1B7}"/>
              </a:ext>
            </a:extLst>
          </p:cNvPr>
          <p:cNvSpPr txBox="1">
            <a:spLocks/>
          </p:cNvSpPr>
          <p:nvPr/>
        </p:nvSpPr>
        <p:spPr>
          <a:xfrm>
            <a:off x="7179319" y="2227386"/>
            <a:ext cx="4562579" cy="42132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サバナ気候は雨季と乾季がはっきりわかれているのが特徴です。なお、その背景は、熱帯収束帯の季節移動です。</a:t>
            </a:r>
          </a:p>
        </p:txBody>
      </p:sp>
    </p:spTree>
    <p:extLst>
      <p:ext uri="{BB962C8B-B14F-4D97-AF65-F5344CB8AC3E}">
        <p14:creationId xmlns:p14="http://schemas.microsoft.com/office/powerpoint/2010/main" val="160187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8113A-A0BF-BAE2-FBC5-FB8AF0A6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5091991-9573-CA7C-3A1B-64C7FF6FC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２－❶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2B3AB1-C187-5220-1D6F-7F4E369B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8" y="1607707"/>
            <a:ext cx="7727801" cy="480927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0C7C074-88B1-8F29-CA82-EF1909574AB1}"/>
              </a:ext>
            </a:extLst>
          </p:cNvPr>
          <p:cNvSpPr/>
          <p:nvPr/>
        </p:nvSpPr>
        <p:spPr>
          <a:xfrm>
            <a:off x="1978162" y="1733715"/>
            <a:ext cx="302123" cy="340157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algn="ctr">
              <a:tabLst>
                <a:tab pos="3767138" algn="l"/>
                <a:tab pos="4305300" algn="l"/>
              </a:tabLst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Ｘ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E41F711-1F39-5538-2B09-77EB5F9F6BA1}"/>
              </a:ext>
            </a:extLst>
          </p:cNvPr>
          <p:cNvSpPr/>
          <p:nvPr/>
        </p:nvSpPr>
        <p:spPr>
          <a:xfrm>
            <a:off x="5924618" y="1733714"/>
            <a:ext cx="302123" cy="340157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 anchorCtr="0"/>
          <a:lstStyle/>
          <a:p>
            <a:pPr algn="ctr">
              <a:tabLst>
                <a:tab pos="3767138" algn="l"/>
                <a:tab pos="4305300" algn="l"/>
              </a:tabLst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Ｙ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F6240015-421C-9543-52FE-0CD1FA3A0D43}"/>
              </a:ext>
            </a:extLst>
          </p:cNvPr>
          <p:cNvSpPr txBox="1">
            <a:spLocks/>
          </p:cNvSpPr>
          <p:nvPr/>
        </p:nvSpPr>
        <p:spPr>
          <a:xfrm>
            <a:off x="746918" y="840340"/>
            <a:ext cx="8854282" cy="494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図の</a:t>
            </a:r>
            <a:r>
              <a:rPr lang="ja-JP" altLang="en-US" sz="3200" b="1" dirty="0">
                <a:latin typeface="+mn-ea"/>
              </a:rPr>
              <a:t>Ｘ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と</a:t>
            </a:r>
            <a:r>
              <a:rPr lang="ja-JP" altLang="en-US" sz="3200" b="1" dirty="0">
                <a:latin typeface="+mn-ea"/>
              </a:rPr>
              <a:t>Ｙ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にあてはまる季節名を答えよう。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2E2BA5D-9A4E-BC0F-FC3D-879FEB83A19F}"/>
              </a:ext>
            </a:extLst>
          </p:cNvPr>
          <p:cNvSpPr/>
          <p:nvPr/>
        </p:nvSpPr>
        <p:spPr>
          <a:xfrm>
            <a:off x="8912506" y="3310359"/>
            <a:ext cx="3104385" cy="2546431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F3B6865-4F25-6B97-D6D2-F37A52A83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76041311-A1BD-08FC-2550-A484EF8F1E1C}"/>
              </a:ext>
            </a:extLst>
          </p:cNvPr>
          <p:cNvSpPr txBox="1">
            <a:spLocks/>
          </p:cNvSpPr>
          <p:nvPr/>
        </p:nvSpPr>
        <p:spPr>
          <a:xfrm>
            <a:off x="9178723" y="3470452"/>
            <a:ext cx="2664547" cy="2166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日本の位置がわかれば簡単ですね。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1346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4DD5D-A1B7-95FA-9A37-20CF57BE9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7EA5061-4C41-43CD-385A-435A73AC7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２－❶　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DBCC63-3C0A-DBC9-0F55-4072A30D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8" y="1607707"/>
            <a:ext cx="7727801" cy="4809270"/>
          </a:xfrm>
          <a:prstGeom prst="rect">
            <a:avLst/>
          </a:prstGeom>
        </p:spPr>
      </p:pic>
      <p:sp>
        <p:nvSpPr>
          <p:cNvPr id="2" name="コンテンツ プレースホルダー 11">
            <a:extLst>
              <a:ext uri="{FF2B5EF4-FFF2-40B4-BE49-F238E27FC236}">
                <a16:creationId xmlns:a16="http://schemas.microsoft.com/office/drawing/2014/main" id="{92BB0A36-3839-67F3-AE8C-952917FCC436}"/>
              </a:ext>
            </a:extLst>
          </p:cNvPr>
          <p:cNvSpPr txBox="1">
            <a:spLocks/>
          </p:cNvSpPr>
          <p:nvPr/>
        </p:nvSpPr>
        <p:spPr>
          <a:xfrm>
            <a:off x="9649777" y="3210297"/>
            <a:ext cx="1544695" cy="1600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b="1" dirty="0">
                <a:latin typeface="+mn-ea"/>
              </a:rPr>
              <a:t>Ｘ：</a:t>
            </a:r>
            <a:r>
              <a:rPr lang="ja-JP" altLang="en-US" b="1" dirty="0">
                <a:solidFill>
                  <a:srgbClr val="CE6964"/>
                </a:solidFill>
                <a:latin typeface="+mn-ea"/>
              </a:rPr>
              <a:t>冬</a:t>
            </a:r>
            <a:endParaRPr lang="en-US" altLang="ja-JP" b="1" dirty="0">
              <a:solidFill>
                <a:srgbClr val="CE6964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latin typeface="+mn-ea"/>
              </a:rPr>
              <a:t>Ｙ：</a:t>
            </a:r>
            <a:r>
              <a:rPr lang="ja-JP" altLang="en-US" b="1" dirty="0">
                <a:solidFill>
                  <a:srgbClr val="CE6964"/>
                </a:solidFill>
                <a:latin typeface="+mn-ea"/>
              </a:rPr>
              <a:t>夏</a:t>
            </a:r>
            <a:endParaRPr lang="en-US" altLang="ja-JP" b="1" dirty="0">
              <a:solidFill>
                <a:srgbClr val="CE6964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3643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FA1C5-D799-2CEC-BB05-416B0FB1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88B71F9-1368-C4BD-B76C-1B988CF8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199" y="2011567"/>
            <a:ext cx="7727801" cy="4809270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9B4ACAB4-5FD4-C182-EBAE-26F651B87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２－❷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A9711163-065A-8267-DDB9-72BEA5D62DAF}"/>
              </a:ext>
            </a:extLst>
          </p:cNvPr>
          <p:cNvSpPr txBox="1">
            <a:spLocks/>
          </p:cNvSpPr>
          <p:nvPr/>
        </p:nvSpPr>
        <p:spPr>
          <a:xfrm>
            <a:off x="662940" y="2526119"/>
            <a:ext cx="3215640" cy="189008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sz="3200" b="1" dirty="0"/>
              <a:t>【</a:t>
            </a:r>
            <a:r>
              <a:rPr lang="ja-JP" altLang="en-US" sz="3200" b="1" dirty="0"/>
              <a:t>語群</a:t>
            </a:r>
            <a:r>
              <a:rPr lang="en-US" altLang="ja-JP" sz="3200" b="1" dirty="0"/>
              <a:t>】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/>
              <a:t>　太陽、公転、</a:t>
            </a:r>
            <a:endParaRPr lang="en-US" altLang="ja-JP" sz="32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/>
              <a:t>　赤道、北、南</a:t>
            </a:r>
            <a:endParaRPr lang="en-US" altLang="ja-JP" sz="3200" dirty="0"/>
          </a:p>
        </p:txBody>
      </p:sp>
      <p:sp>
        <p:nvSpPr>
          <p:cNvPr id="8" name="コンテンツ プレースホルダー 5">
            <a:extLst>
              <a:ext uri="{FF2B5EF4-FFF2-40B4-BE49-F238E27FC236}">
                <a16:creationId xmlns:a16="http://schemas.microsoft.com/office/drawing/2014/main" id="{C8F371F4-76A4-1EDA-C431-363246212D72}"/>
              </a:ext>
            </a:extLst>
          </p:cNvPr>
          <p:cNvSpPr txBox="1">
            <a:spLocks/>
          </p:cNvSpPr>
          <p:nvPr/>
        </p:nvSpPr>
        <p:spPr>
          <a:xfrm>
            <a:off x="746917" y="840339"/>
            <a:ext cx="11064083" cy="1349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latin typeface="+mn-ea"/>
              </a:rPr>
              <a:t>熱帯収束帯が季節移動する理由について，下の語群を</a:t>
            </a:r>
            <a:r>
              <a:rPr lang="ja-JP" altLang="en-US" sz="3200" b="1" u="sng" dirty="0">
                <a:latin typeface="+mn-ea"/>
              </a:rPr>
              <a:t>すべて</a:t>
            </a:r>
            <a:r>
              <a:rPr lang="ja-JP" altLang="en-US" sz="3200" dirty="0">
                <a:latin typeface="+mn-ea"/>
              </a:rPr>
              <a:t>用いて説明しよう。</a:t>
            </a:r>
          </a:p>
        </p:txBody>
      </p:sp>
    </p:spTree>
    <p:extLst>
      <p:ext uri="{BB962C8B-B14F-4D97-AF65-F5344CB8AC3E}">
        <p14:creationId xmlns:p14="http://schemas.microsoft.com/office/powerpoint/2010/main" val="2409590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1530-CD7B-FE8C-2ACB-FA097D1A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E3A6FA-49B9-26D5-7042-BC42CCE4A8E9}"/>
              </a:ext>
            </a:extLst>
          </p:cNvPr>
          <p:cNvSpPr/>
          <p:nvPr/>
        </p:nvSpPr>
        <p:spPr>
          <a:xfrm>
            <a:off x="5574946" y="5765800"/>
            <a:ext cx="6487006" cy="881838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AA57BEE-9342-D82C-E1F5-63D2CB24C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946" y="845139"/>
            <a:ext cx="6487006" cy="4591724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C8F486A-DD78-8515-7134-CAC7C4795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91EC613-DB09-40F6-5974-AF0543A47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２－❷　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9ABAFE6E-2CBA-E68B-F8A5-31649AAA5F02}"/>
              </a:ext>
            </a:extLst>
          </p:cNvPr>
          <p:cNvSpPr txBox="1">
            <a:spLocks/>
          </p:cNvSpPr>
          <p:nvPr/>
        </p:nvSpPr>
        <p:spPr>
          <a:xfrm>
            <a:off x="662941" y="1128584"/>
            <a:ext cx="4435531" cy="50852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3200" dirty="0"/>
              <a:t>【</a:t>
            </a:r>
            <a:r>
              <a:rPr lang="ja-JP" altLang="en-US" sz="3200" dirty="0"/>
              <a:t>例</a:t>
            </a:r>
            <a:r>
              <a:rPr lang="en-US" altLang="ja-JP" sz="3200" dirty="0"/>
              <a:t>】</a:t>
            </a:r>
            <a:r>
              <a:rPr lang="ja-JP" altLang="en-US" sz="3200" dirty="0"/>
              <a:t>地球は傾いた状態で</a:t>
            </a:r>
            <a:r>
              <a:rPr lang="ja-JP" altLang="en-US" sz="3200" b="1" dirty="0">
                <a:solidFill>
                  <a:srgbClr val="CE6964"/>
                </a:solidFill>
              </a:rPr>
              <a:t>太陽</a:t>
            </a:r>
            <a:r>
              <a:rPr lang="ja-JP" altLang="en-US" sz="3200" dirty="0"/>
              <a:t>の周りを</a:t>
            </a:r>
            <a:r>
              <a:rPr lang="ja-JP" altLang="en-US" sz="3200" b="1" dirty="0">
                <a:solidFill>
                  <a:srgbClr val="CE6964"/>
                </a:solidFill>
              </a:rPr>
              <a:t>公転</a:t>
            </a:r>
            <a:r>
              <a:rPr lang="ja-JP" altLang="en-US" sz="3200" dirty="0"/>
              <a:t>しており、北半球の冬においては</a:t>
            </a:r>
            <a:r>
              <a:rPr lang="ja-JP" altLang="en-US" sz="3200" b="1" dirty="0">
                <a:solidFill>
                  <a:srgbClr val="CE6964"/>
                </a:solidFill>
              </a:rPr>
              <a:t>赤道</a:t>
            </a:r>
            <a:r>
              <a:rPr lang="ja-JP" altLang="en-US" sz="3200" dirty="0"/>
              <a:t>を挟んだ</a:t>
            </a:r>
            <a:r>
              <a:rPr lang="ja-JP" altLang="en-US" sz="3200" b="1" dirty="0">
                <a:solidFill>
                  <a:srgbClr val="CE6964"/>
                </a:solidFill>
              </a:rPr>
              <a:t>南</a:t>
            </a:r>
            <a:r>
              <a:rPr lang="ja-JP" altLang="en-US" sz="3200" dirty="0"/>
              <a:t>側、夏においては</a:t>
            </a:r>
            <a:r>
              <a:rPr lang="ja-JP" altLang="en-US" sz="3200" b="1" dirty="0">
                <a:solidFill>
                  <a:srgbClr val="CE6964"/>
                </a:solidFill>
              </a:rPr>
              <a:t>北</a:t>
            </a:r>
            <a:r>
              <a:rPr lang="ja-JP" altLang="en-US" sz="3200" dirty="0"/>
              <a:t>側に太陽エネルギーがより多く降り注ぐため</a:t>
            </a:r>
            <a:endParaRPr lang="en-US" altLang="ja-JP" sz="3200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672C8C55-B8E5-7414-D045-857EFD0EDEC8}"/>
              </a:ext>
            </a:extLst>
          </p:cNvPr>
          <p:cNvSpPr txBox="1">
            <a:spLocks/>
          </p:cNvSpPr>
          <p:nvPr/>
        </p:nvSpPr>
        <p:spPr>
          <a:xfrm>
            <a:off x="5841163" y="5839209"/>
            <a:ext cx="4823919" cy="749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教科書</a:t>
            </a:r>
            <a:r>
              <a:rPr lang="en-US" altLang="ja-JP" dirty="0"/>
              <a:t>p.12</a:t>
            </a:r>
            <a:r>
              <a:rPr lang="ja-JP" altLang="en-US" dirty="0"/>
              <a:t>の復習ですね。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0390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773B-90B4-21CA-CA77-D3F4E3535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: 塗りつぶしなし 17">
            <a:extLst>
              <a:ext uri="{FF2B5EF4-FFF2-40B4-BE49-F238E27FC236}">
                <a16:creationId xmlns:a16="http://schemas.microsoft.com/office/drawing/2014/main" id="{373F8432-3EB8-F886-7D60-5B81DF016385}"/>
              </a:ext>
            </a:extLst>
          </p:cNvPr>
          <p:cNvSpPr/>
          <p:nvPr/>
        </p:nvSpPr>
        <p:spPr>
          <a:xfrm>
            <a:off x="3992296" y="4954622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43374A2-934A-9567-A033-10C7C231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EFA80F18-C404-50DB-1D59-0A8FFE40A7B0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33387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熱帯では、高床にしたり壁をなくしたりして、住居の風通しを良くしている。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4F43A7-E433-1772-B7B7-3E89FAED2595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D65CFE0-07F7-02E7-93A2-94E8B296D50F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E743D79-3648-4E40-02D2-1AFEDE1D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22" name="コンテンツ プレースホルダー 11">
            <a:extLst>
              <a:ext uri="{FF2B5EF4-FFF2-40B4-BE49-F238E27FC236}">
                <a16:creationId xmlns:a16="http://schemas.microsoft.com/office/drawing/2014/main" id="{F7FA9E56-0A70-5F4A-9A59-2AF4C4F943A0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高床は、高温多湿を避ける住居の工夫ですね。</a:t>
            </a:r>
            <a:endParaRPr lang="en-US" altLang="ja-JP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DB742A8-F944-1757-927D-4CCE902CE932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30763-F286-3AAB-3033-C2450DF6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573915-915D-FD34-96FB-A014F8E1B759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: 塗りつぶしなし 5">
            <a:extLst>
              <a:ext uri="{FF2B5EF4-FFF2-40B4-BE49-F238E27FC236}">
                <a16:creationId xmlns:a16="http://schemas.microsoft.com/office/drawing/2014/main" id="{D2652C12-FA46-1F68-FB7D-901C6428BFA0}"/>
              </a:ext>
            </a:extLst>
          </p:cNvPr>
          <p:cNvSpPr/>
          <p:nvPr/>
        </p:nvSpPr>
        <p:spPr>
          <a:xfrm>
            <a:off x="3992296" y="4954622"/>
            <a:ext cx="1845796" cy="1845796"/>
          </a:xfrm>
          <a:prstGeom prst="donut">
            <a:avLst/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DF9FD5A-B10C-C492-9751-505F019AE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F987FC88-A803-C16B-6DBF-AE6F28330C16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FD775B9-B5F3-5FF5-9C76-AC8DFF3F0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4" name="コンテンツ プレースホルダー 10">
            <a:extLst>
              <a:ext uri="{FF2B5EF4-FFF2-40B4-BE49-F238E27FC236}">
                <a16:creationId xmlns:a16="http://schemas.microsoft.com/office/drawing/2014/main" id="{5B415A1F-FF82-0BA3-1DF4-7A22500B2E3E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プランテーション農業が盛んな国・地域のなかには、モノカルチャー経済となっている国・地域もある。</a:t>
            </a:r>
          </a:p>
        </p:txBody>
      </p:sp>
      <p:sp>
        <p:nvSpPr>
          <p:cNvPr id="11" name="コンテンツ プレースホルダー 11">
            <a:extLst>
              <a:ext uri="{FF2B5EF4-FFF2-40B4-BE49-F238E27FC236}">
                <a16:creationId xmlns:a16="http://schemas.microsoft.com/office/drawing/2014/main" id="{971760FC-38DB-7765-005A-774D5A173B5D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アフリカの一部の国が該当します。モノカルチャー経済については、教科書</a:t>
            </a:r>
            <a:r>
              <a:rPr lang="en-US" altLang="ja-JP" dirty="0"/>
              <a:t>p.179</a:t>
            </a:r>
            <a:r>
              <a:rPr lang="ja-JP" altLang="en-US" dirty="0"/>
              <a:t>を確認しましょう。</a:t>
            </a:r>
            <a:endParaRPr lang="en-US" altLang="ja-JP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8BCC136-4D81-0217-F0EF-3CAA5FF8F8FE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D8FF-D91F-8BE8-BB1B-0A9BEE6C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A9F12949-A936-2F31-BBDB-B39B7B0F227A}"/>
              </a:ext>
            </a:extLst>
          </p:cNvPr>
          <p:cNvGrpSpPr/>
          <p:nvPr/>
        </p:nvGrpSpPr>
        <p:grpSpPr>
          <a:xfrm>
            <a:off x="662940" y="1779881"/>
            <a:ext cx="6343409" cy="3167843"/>
            <a:chOff x="662940" y="1779881"/>
            <a:chExt cx="6343409" cy="3167843"/>
          </a:xfrm>
        </p:grpSpPr>
        <p:pic>
          <p:nvPicPr>
            <p:cNvPr id="30" name="図 29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27BB1FF-8B42-B84F-E0E9-0B4A26DB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1" name="図 30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F15C9B5-0671-BB78-B1BB-26013B0F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2" name="図 31" descr="花火の写真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DC890CF4-E4D9-89E3-7F4A-4F94147C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  <p:pic>
          <p:nvPicPr>
            <p:cNvPr id="33" name="図 32" descr="暗い, 座る, 木, 探す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58B483F-052E-AA13-6699-7D7CDEBF9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662940" y="1779881"/>
              <a:ext cx="6343409" cy="3167843"/>
            </a:xfrm>
            <a:prstGeom prst="rect">
              <a:avLst/>
            </a:prstGeom>
          </p:spPr>
        </p:pic>
      </p:grp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6981ADEF-CDEE-38BD-402C-D9F77E3242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940" y="841495"/>
            <a:ext cx="11529059" cy="76171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太陽から降り注ぐエネルギー量が地球上で最も多いから</a:t>
            </a:r>
            <a:r>
              <a:rPr lang="en-US" altLang="ja-JP" sz="3200" dirty="0"/>
              <a:t>……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645C635-0C20-7F06-F3E4-DE3FE72F2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熱帯の気候と豊かな自然環境</a:t>
            </a:r>
            <a:endParaRPr kumimoji="1" lang="ja-JP" altLang="en-US" dirty="0"/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CC86513D-B81C-B76C-0B4B-374830C62859}"/>
              </a:ext>
            </a:extLst>
          </p:cNvPr>
          <p:cNvGrpSpPr/>
          <p:nvPr/>
        </p:nvGrpSpPr>
        <p:grpSpPr>
          <a:xfrm>
            <a:off x="5821680" y="1956122"/>
            <a:ext cx="5707380" cy="4656875"/>
            <a:chOff x="5821680" y="1956122"/>
            <a:chExt cx="5707380" cy="4656875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0A9BFCCB-22AE-CEC7-1101-5818F18BC634}"/>
                </a:ext>
              </a:extLst>
            </p:cNvPr>
            <p:cNvGrpSpPr/>
            <p:nvPr/>
          </p:nvGrpSpPr>
          <p:grpSpPr>
            <a:xfrm>
              <a:off x="7476432" y="1956122"/>
              <a:ext cx="4052628" cy="4656875"/>
              <a:chOff x="8486773" y="2281810"/>
              <a:chExt cx="3705226" cy="4257675"/>
            </a:xfrm>
          </p:grpSpPr>
          <p:pic>
            <p:nvPicPr>
              <p:cNvPr id="19" name="図 18" descr="テーブル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4E497CD3-1A60-7D0C-3A6E-EF96A0B88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6773" y="2281810"/>
                <a:ext cx="3705225" cy="4257675"/>
              </a:xfrm>
              <a:prstGeom prst="rect">
                <a:avLst/>
              </a:prstGeom>
            </p:spPr>
          </p:pic>
          <p:pic>
            <p:nvPicPr>
              <p:cNvPr id="21" name="図 20" descr="男, 水, 星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A29866AA-43F5-E2FB-BCC3-3B15E1E2F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6774" y="2281810"/>
                <a:ext cx="3705225" cy="4257675"/>
              </a:xfrm>
              <a:prstGeom prst="rect">
                <a:avLst/>
              </a:prstGeom>
            </p:spPr>
          </p:pic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5F7C7F04-312D-1BB7-46CB-FEEBA2F7F8E2}"/>
                  </a:ext>
                </a:extLst>
              </p:cNvPr>
              <p:cNvSpPr/>
              <p:nvPr/>
            </p:nvSpPr>
            <p:spPr>
              <a:xfrm>
                <a:off x="11038840" y="2281810"/>
                <a:ext cx="690880" cy="3578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5300876B-3201-D751-E278-88668B13046F}"/>
                </a:ext>
              </a:extLst>
            </p:cNvPr>
            <p:cNvSpPr/>
            <p:nvPr/>
          </p:nvSpPr>
          <p:spPr>
            <a:xfrm>
              <a:off x="5821680" y="3194187"/>
              <a:ext cx="45719" cy="4571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8EB6F7EC-7124-4675-8F6A-C69C2DC64895}"/>
                </a:ext>
              </a:extLst>
            </p:cNvPr>
            <p:cNvCxnSpPr>
              <a:cxnSpLocks/>
              <a:stCxn id="35" idx="6"/>
            </p:cNvCxnSpPr>
            <p:nvPr/>
          </p:nvCxnSpPr>
          <p:spPr>
            <a:xfrm flipV="1">
              <a:off x="5867399" y="2396490"/>
              <a:ext cx="2055496" cy="820557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コンテンツ プレースホルダー 11">
            <a:extLst>
              <a:ext uri="{FF2B5EF4-FFF2-40B4-BE49-F238E27FC236}">
                <a16:creationId xmlns:a16="http://schemas.microsoft.com/office/drawing/2014/main" id="{8E982A89-F722-BEAC-1B25-4A741C1BA39D}"/>
              </a:ext>
            </a:extLst>
          </p:cNvPr>
          <p:cNvSpPr txBox="1">
            <a:spLocks/>
          </p:cNvSpPr>
          <p:nvPr/>
        </p:nvSpPr>
        <p:spPr>
          <a:xfrm>
            <a:off x="1520311" y="5005930"/>
            <a:ext cx="4949440" cy="16090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✓ 気温が一年を通して</a:t>
            </a:r>
            <a:r>
              <a:rPr lang="ja-JP" altLang="en-US" b="1" dirty="0">
                <a:solidFill>
                  <a:srgbClr val="CE6964"/>
                </a:solidFill>
              </a:rPr>
              <a:t>高い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✓ 気温の年較差が</a:t>
            </a:r>
            <a:r>
              <a:rPr lang="ja-JP" altLang="en-US" b="1" dirty="0">
                <a:solidFill>
                  <a:srgbClr val="CE6964"/>
                </a:solidFill>
              </a:rPr>
              <a:t>小さい</a:t>
            </a:r>
            <a:endParaRPr lang="ja-JP" altLang="en-US" dirty="0">
              <a:solidFill>
                <a:srgbClr val="CE6964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57E559D-6CD0-1EAA-68A3-21944AC5A420}"/>
              </a:ext>
            </a:extLst>
          </p:cNvPr>
          <p:cNvSpPr/>
          <p:nvPr/>
        </p:nvSpPr>
        <p:spPr>
          <a:xfrm>
            <a:off x="5573936" y="5167647"/>
            <a:ext cx="1597302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２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1DD8FD6-2706-6E77-D801-9DA65997FAA1}"/>
              </a:ext>
            </a:extLst>
          </p:cNvPr>
          <p:cNvSpPr/>
          <p:nvPr/>
        </p:nvSpPr>
        <p:spPr>
          <a:xfrm>
            <a:off x="4864829" y="6028579"/>
            <a:ext cx="1597302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３</a:t>
            </a:r>
          </a:p>
        </p:txBody>
      </p:sp>
      <p:sp>
        <p:nvSpPr>
          <p:cNvPr id="5" name="四角形: メモ 4">
            <a:extLst>
              <a:ext uri="{FF2B5EF4-FFF2-40B4-BE49-F238E27FC236}">
                <a16:creationId xmlns:a16="http://schemas.microsoft.com/office/drawing/2014/main" id="{9F916680-1F9E-CD5A-5C1D-9AD0AD62546C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8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2" animBg="1"/>
      <p:bldP spid="13" grpId="0" animBg="1"/>
      <p:bldP spid="13" grpId="2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C6E09-1E6B-954B-2EBA-81260518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乗算記号 12">
            <a:extLst>
              <a:ext uri="{FF2B5EF4-FFF2-40B4-BE49-F238E27FC236}">
                <a16:creationId xmlns:a16="http://schemas.microsoft.com/office/drawing/2014/main" id="{CB4BEC2F-9B13-77CD-5797-578CA9D7DC0A}"/>
              </a:ext>
            </a:extLst>
          </p:cNvPr>
          <p:cNvSpPr/>
          <p:nvPr/>
        </p:nvSpPr>
        <p:spPr>
          <a:xfrm>
            <a:off x="3735351" y="4901813"/>
            <a:ext cx="2231696" cy="2231696"/>
          </a:xfrm>
          <a:prstGeom prst="mathMultiply">
            <a:avLst>
              <a:gd name="adj1" fmla="val 16669"/>
            </a:avLst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EFA5214-D1C3-8D61-AB8A-0BE45AC0A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B437095-46A4-D610-4C01-CEC9EDEA7C02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F2E61E2-59A4-C435-9F96-9FD6F003125B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E2FF856-F1B2-C5EB-5E6A-EB05B8EE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7" name="コンテンツ プレースホルダー 10">
            <a:extLst>
              <a:ext uri="{FF2B5EF4-FFF2-40B4-BE49-F238E27FC236}">
                <a16:creationId xmlns:a16="http://schemas.microsoft.com/office/drawing/2014/main" id="{9CCAC891-7615-B3C7-10D2-382527400DE0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代表的な商品作物の１つであるキャッサバを料理に使用する際には、乾燥・粉砕した粉が多用される。</a:t>
            </a:r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6B2326E-BBFB-FB31-8E2E-F719FE3699C4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キャッサバは生産者自らが消費する作物（</a:t>
            </a:r>
            <a:r>
              <a:rPr lang="ja-JP" altLang="en-US" b="1" dirty="0">
                <a:solidFill>
                  <a:srgbClr val="CE6964"/>
                </a:solidFill>
              </a:rPr>
              <a:t>自給作物</a:t>
            </a:r>
            <a:r>
              <a:rPr lang="ja-JP" altLang="en-US" dirty="0"/>
              <a:t>）の代表例です。</a:t>
            </a:r>
            <a:endParaRPr lang="en-US" altLang="ja-JP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5C00CAC-3368-C1CE-10DE-CF4A256344BD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AC4C-D289-23D9-8945-0438E58F4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7EA1037-E1C9-2F75-94C3-3E85E9F91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演習問題　３</a:t>
            </a:r>
            <a:endParaRPr kumimoji="1" lang="ja-JP" altLang="en-US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EB3FFB1B-B318-EBC6-5C78-AF65D505CC58}"/>
              </a:ext>
            </a:extLst>
          </p:cNvPr>
          <p:cNvSpPr txBox="1">
            <a:spLocks/>
          </p:cNvSpPr>
          <p:nvPr/>
        </p:nvSpPr>
        <p:spPr>
          <a:xfrm>
            <a:off x="746918" y="840339"/>
            <a:ext cx="11445082" cy="1082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3767138" algn="l"/>
                <a:tab pos="4305300" algn="l"/>
              </a:tabLst>
            </a:pP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熱帯の気候と生活とのかかわりについて説明した次の文のうち、正しいものに〇、正しくないものに</a:t>
            </a:r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×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をつけよう。</a:t>
            </a:r>
          </a:p>
        </p:txBody>
      </p:sp>
      <p:sp>
        <p:nvSpPr>
          <p:cNvPr id="4" name="乗算記号 3">
            <a:extLst>
              <a:ext uri="{FF2B5EF4-FFF2-40B4-BE49-F238E27FC236}">
                <a16:creationId xmlns:a16="http://schemas.microsoft.com/office/drawing/2014/main" id="{3C2FFC0B-5827-ACD4-5E5C-8B3AFC627198}"/>
              </a:ext>
            </a:extLst>
          </p:cNvPr>
          <p:cNvSpPr/>
          <p:nvPr/>
        </p:nvSpPr>
        <p:spPr>
          <a:xfrm>
            <a:off x="3735351" y="4901813"/>
            <a:ext cx="2231696" cy="2231696"/>
          </a:xfrm>
          <a:prstGeom prst="mathMultiply">
            <a:avLst>
              <a:gd name="adj1" fmla="val 16669"/>
            </a:avLst>
          </a:prstGeom>
          <a:solidFill>
            <a:srgbClr val="F1D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87F5BE-1BE2-A42A-8FF8-86C85EEBB904}"/>
              </a:ext>
            </a:extLst>
          </p:cNvPr>
          <p:cNvSpPr/>
          <p:nvPr/>
        </p:nvSpPr>
        <p:spPr>
          <a:xfrm>
            <a:off x="6096001" y="2740167"/>
            <a:ext cx="5893482" cy="3950090"/>
          </a:xfrm>
          <a:prstGeom prst="rect">
            <a:avLst/>
          </a:prstGeom>
          <a:noFill/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1E40748-39E4-E87B-B379-7585204E1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082" y="5274000"/>
            <a:ext cx="1526918" cy="1584000"/>
          </a:xfrm>
          <a:prstGeom prst="rect">
            <a:avLst/>
          </a:prstGeom>
        </p:spPr>
      </p:pic>
      <p:sp>
        <p:nvSpPr>
          <p:cNvPr id="7" name="コンテンツ プレースホルダー 10">
            <a:extLst>
              <a:ext uri="{FF2B5EF4-FFF2-40B4-BE49-F238E27FC236}">
                <a16:creationId xmlns:a16="http://schemas.microsoft.com/office/drawing/2014/main" id="{0FD985DC-F96F-BC3A-1ACD-4A1C6BC0D382}"/>
              </a:ext>
            </a:extLst>
          </p:cNvPr>
          <p:cNvSpPr txBox="1">
            <a:spLocks/>
          </p:cNvSpPr>
          <p:nvPr/>
        </p:nvSpPr>
        <p:spPr>
          <a:xfrm>
            <a:off x="662941" y="2679305"/>
            <a:ext cx="5175151" cy="28348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/>
              <a:t>熱帯雨林を切り開いてプランテーションや牧場などを拡大させている地域の多くは、北半球に集中している。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9B6783D-EE9C-CACF-5DFC-2BE73E97C3CB}"/>
              </a:ext>
            </a:extLst>
          </p:cNvPr>
          <p:cNvCxnSpPr>
            <a:cxnSpLocks/>
          </p:cNvCxnSpPr>
          <p:nvPr/>
        </p:nvCxnSpPr>
        <p:spPr>
          <a:xfrm>
            <a:off x="0" y="244225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80BA7A8B-6EDA-500B-C5CC-060708932939}"/>
              </a:ext>
            </a:extLst>
          </p:cNvPr>
          <p:cNvSpPr txBox="1">
            <a:spLocks/>
          </p:cNvSpPr>
          <p:nvPr/>
        </p:nvSpPr>
        <p:spPr>
          <a:xfrm>
            <a:off x="6469459" y="2972451"/>
            <a:ext cx="4585324" cy="3579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熱帯雨林は、</a:t>
            </a:r>
            <a:r>
              <a:rPr lang="ja-JP" altLang="en-US" b="1" dirty="0">
                <a:solidFill>
                  <a:srgbClr val="CE6964"/>
                </a:solidFill>
              </a:rPr>
              <a:t>赤道を挟んで南北に分布</a:t>
            </a:r>
            <a:r>
              <a:rPr lang="ja-JP" altLang="en-US" dirty="0"/>
              <a:t>しているため、北半球に集中しているわけではないです。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751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E065-4BE8-B91F-3AB8-79EBBB9F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3059345-F5AD-EDB4-CC9C-5226788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演習コース　ここまで</a:t>
            </a:r>
          </a:p>
        </p:txBody>
      </p:sp>
      <p:pic>
        <p:nvPicPr>
          <p:cNvPr id="4" name="図 3" descr="アイコン&#10;&#10;自動的に生成された説明">
            <a:hlinkClick r:id="rId2" action="ppaction://hlinksldjump"/>
            <a:extLst>
              <a:ext uri="{FF2B5EF4-FFF2-40B4-BE49-F238E27FC236}">
                <a16:creationId xmlns:a16="http://schemas.microsoft.com/office/drawing/2014/main" id="{CFC716E2-1C28-309A-E5E6-6FF320CE0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406" y="-440579"/>
            <a:ext cx="839594" cy="881158"/>
          </a:xfrm>
          <a:prstGeom prst="rect">
            <a:avLst/>
          </a:prstGeom>
        </p:spPr>
      </p:pic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91C5540-036B-D4CA-2FA2-5478E254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20" y="1737995"/>
            <a:ext cx="3349380" cy="33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3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A59D906-BC73-7AD7-4A57-747FE987F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熱帯の気候と豊かな自然環境</a:t>
            </a:r>
            <a:endParaRPr kumimoji="1" lang="ja-JP" altLang="en-US" dirty="0"/>
          </a:p>
        </p:txBody>
      </p:sp>
      <p:sp>
        <p:nvSpPr>
          <p:cNvPr id="23" name="コンテンツ プレースホルダー 5">
            <a:extLst>
              <a:ext uri="{FF2B5EF4-FFF2-40B4-BE49-F238E27FC236}">
                <a16:creationId xmlns:a16="http://schemas.microsoft.com/office/drawing/2014/main" id="{30369342-F5FE-F980-4A2C-7257D1240B6E}"/>
              </a:ext>
            </a:extLst>
          </p:cNvPr>
          <p:cNvSpPr txBox="1">
            <a:spLocks/>
          </p:cNvSpPr>
          <p:nvPr/>
        </p:nvSpPr>
        <p:spPr>
          <a:xfrm>
            <a:off x="7003152" y="3554120"/>
            <a:ext cx="5011029" cy="25521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dirty="0"/>
              <a:t>✓ 活発な</a:t>
            </a:r>
            <a:r>
              <a:rPr lang="ja-JP" altLang="en-US" b="1" dirty="0">
                <a:solidFill>
                  <a:srgbClr val="CE6964"/>
                </a:solidFill>
              </a:rPr>
              <a:t>上昇</a:t>
            </a:r>
            <a:r>
              <a:rPr lang="ja-JP" altLang="en-US" dirty="0"/>
              <a:t>気流が発生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　　→ </a:t>
            </a:r>
            <a:r>
              <a:rPr lang="ja-JP" altLang="en-US" b="1" dirty="0">
                <a:solidFill>
                  <a:srgbClr val="CE6964"/>
                </a:solidFill>
              </a:rPr>
              <a:t>雨雲</a:t>
            </a:r>
            <a:r>
              <a:rPr lang="ja-JP" altLang="en-US" dirty="0"/>
              <a:t>が絶えず発生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　　→ </a:t>
            </a:r>
            <a:r>
              <a:rPr lang="ja-JP" altLang="en-US" b="1" dirty="0">
                <a:solidFill>
                  <a:srgbClr val="CE6964"/>
                </a:solidFill>
              </a:rPr>
              <a:t>熱帯収束</a:t>
            </a:r>
            <a:r>
              <a:rPr lang="ja-JP" altLang="en-US" dirty="0"/>
              <a:t>帯の形成</a:t>
            </a:r>
            <a:endParaRPr lang="en-US" altLang="ja-JP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C53DDC1-310C-5F89-6440-F417EDD9990B}"/>
              </a:ext>
            </a:extLst>
          </p:cNvPr>
          <p:cNvSpPr/>
          <p:nvPr/>
        </p:nvSpPr>
        <p:spPr>
          <a:xfrm>
            <a:off x="8703469" y="3703542"/>
            <a:ext cx="820437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４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D5449E6-3F90-7D40-E8AF-D5B3477BD3A3}"/>
              </a:ext>
            </a:extLst>
          </p:cNvPr>
          <p:cNvSpPr/>
          <p:nvPr/>
        </p:nvSpPr>
        <p:spPr>
          <a:xfrm>
            <a:off x="8008974" y="4566539"/>
            <a:ext cx="835941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５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06CFBF4-F76D-51EB-0533-A01F5DF9252D}"/>
              </a:ext>
            </a:extLst>
          </p:cNvPr>
          <p:cNvSpPr/>
          <p:nvPr/>
        </p:nvSpPr>
        <p:spPr>
          <a:xfrm>
            <a:off x="8006442" y="5429537"/>
            <a:ext cx="1645937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６</a:t>
            </a: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966D69CA-1A9D-BDFC-F65B-211762680DE9}"/>
              </a:ext>
            </a:extLst>
          </p:cNvPr>
          <p:cNvGrpSpPr/>
          <p:nvPr/>
        </p:nvGrpSpPr>
        <p:grpSpPr>
          <a:xfrm>
            <a:off x="662940" y="2191076"/>
            <a:ext cx="6004488" cy="4169971"/>
            <a:chOff x="662940" y="2191076"/>
            <a:chExt cx="6004488" cy="4169971"/>
          </a:xfrm>
        </p:grpSpPr>
        <p:pic>
          <p:nvPicPr>
            <p:cNvPr id="32" name="図 31" descr="空気, ランプ, 男, 乗る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21176B6-27E7-4228-A780-95F208E96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pic>
          <p:nvPicPr>
            <p:cNvPr id="34" name="図 33" descr="グラフ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31030D1B-DBF5-F74F-C66F-6380277B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pic>
          <p:nvPicPr>
            <p:cNvPr id="36" name="図 35" descr="ダイアグラム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B396DC4-1B41-2ADE-C639-4C857B6D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940" y="2191076"/>
              <a:ext cx="6004488" cy="3739864"/>
            </a:xfrm>
            <a:prstGeom prst="rect">
              <a:avLst/>
            </a:prstGeom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20DC41E-ABB7-C344-9BD6-D71942C70A00}"/>
                </a:ext>
              </a:extLst>
            </p:cNvPr>
            <p:cNvSpPr/>
            <p:nvPr/>
          </p:nvSpPr>
          <p:spPr>
            <a:xfrm>
              <a:off x="662940" y="6045330"/>
              <a:ext cx="2364042" cy="315717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tabLst>
                  <a:tab pos="3767138" algn="l"/>
                  <a:tab pos="4305300" algn="l"/>
                </a:tabLst>
              </a:pPr>
              <a:r>
                <a:rPr lang="ja-JP" altLang="en-US" sz="2000" dirty="0">
                  <a:solidFill>
                    <a:schemeClr val="tx1"/>
                  </a:solidFill>
                  <a:latin typeface="+mn-ea"/>
                </a:rPr>
                <a:t>▲</a:t>
              </a:r>
              <a:r>
                <a:rPr lang="ja-JP" altLang="en-US" sz="2000" dirty="0">
                  <a:solidFill>
                    <a:srgbClr val="FFFFFF"/>
                  </a:solidFill>
                  <a:highlight>
                    <a:srgbClr val="CE6964"/>
                  </a:highlight>
                  <a:latin typeface="+mn-ea"/>
                </a:rPr>
                <a:t>６</a:t>
              </a:r>
              <a:r>
                <a:rPr lang="ja-JP" altLang="en-US" sz="2000" dirty="0">
                  <a:solidFill>
                    <a:schemeClr val="tx1"/>
                  </a:solidFill>
                  <a:latin typeface="+mn-ea"/>
                </a:rPr>
                <a:t>帯の移動</a:t>
              </a:r>
              <a:endParaRPr lang="en-US" altLang="ja-JP" sz="20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A9FFFEB-38D9-4E41-AE0D-E1B138E466E4}"/>
              </a:ext>
            </a:extLst>
          </p:cNvPr>
          <p:cNvSpPr/>
          <p:nvPr/>
        </p:nvSpPr>
        <p:spPr>
          <a:xfrm>
            <a:off x="2725420" y="4168140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４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8EC039A-FD14-4877-8A76-5B7AD986E866}"/>
              </a:ext>
            </a:extLst>
          </p:cNvPr>
          <p:cNvSpPr/>
          <p:nvPr/>
        </p:nvSpPr>
        <p:spPr>
          <a:xfrm>
            <a:off x="5658348" y="3475807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４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0268221-59F2-038D-6B2B-16E84690E139}"/>
              </a:ext>
            </a:extLst>
          </p:cNvPr>
          <p:cNvSpPr/>
          <p:nvPr/>
        </p:nvSpPr>
        <p:spPr>
          <a:xfrm>
            <a:off x="1500442" y="4493442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６</a:t>
            </a:r>
            <a:endParaRPr kumimoji="1" lang="en-US" altLang="ja-JP" sz="1600" b="1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86B81EB-282A-B317-258C-D194C9ED52A5}"/>
              </a:ext>
            </a:extLst>
          </p:cNvPr>
          <p:cNvSpPr/>
          <p:nvPr/>
        </p:nvSpPr>
        <p:spPr>
          <a:xfrm>
            <a:off x="4639110" y="3798734"/>
            <a:ext cx="368300" cy="21082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1600" b="1" dirty="0"/>
              <a:t>６</a:t>
            </a:r>
            <a:endParaRPr kumimoji="1" lang="en-US" altLang="ja-JP" sz="1600" b="1" dirty="0"/>
          </a:p>
        </p:txBody>
      </p:sp>
      <p:sp>
        <p:nvSpPr>
          <p:cNvPr id="2" name="コンテンツ プレースホルダー 11">
            <a:extLst>
              <a:ext uri="{FF2B5EF4-FFF2-40B4-BE49-F238E27FC236}">
                <a16:creationId xmlns:a16="http://schemas.microsoft.com/office/drawing/2014/main" id="{C7DA3C21-CC5D-F274-9E4F-AB118D5F59A7}"/>
              </a:ext>
            </a:extLst>
          </p:cNvPr>
          <p:cNvSpPr txBox="1">
            <a:spLocks/>
          </p:cNvSpPr>
          <p:nvPr/>
        </p:nvSpPr>
        <p:spPr>
          <a:xfrm>
            <a:off x="662940" y="841495"/>
            <a:ext cx="11529059" cy="761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3200" dirty="0"/>
              <a:t>太陽から降り注ぐエネルギー量が地球上で最も多いから</a:t>
            </a:r>
            <a:r>
              <a:rPr lang="en-US" altLang="ja-JP" sz="3200" dirty="0"/>
              <a:t>……</a:t>
            </a:r>
          </a:p>
        </p:txBody>
      </p:sp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0D2CBB2B-4AEE-E9F5-DEDE-1FC6CB250943}"/>
              </a:ext>
            </a:extLst>
          </p:cNvPr>
          <p:cNvSpPr/>
          <p:nvPr/>
        </p:nvSpPr>
        <p:spPr>
          <a:xfrm>
            <a:off x="11658600" y="105429"/>
            <a:ext cx="480059" cy="373380"/>
          </a:xfrm>
          <a:prstGeom prst="foldedCorner">
            <a:avLst>
              <a:gd name="adj" fmla="val 50000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7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 animBg="1"/>
      <p:bldP spid="39" grpId="2" animBg="1"/>
      <p:bldP spid="40" grpId="0" animBg="1"/>
      <p:bldP spid="40" grpId="2" animBg="1"/>
      <p:bldP spid="41" grpId="0" animBg="1"/>
      <p:bldP spid="4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B0534-6475-C8BA-4A6E-10F7CAB35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04748EED-002B-FD21-BBB9-C9370794F5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8523" y="879863"/>
            <a:ext cx="10393094" cy="8472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200" b="1" dirty="0">
                <a:solidFill>
                  <a:srgbClr val="CE6964"/>
                </a:solidFill>
              </a:rPr>
              <a:t>熱帯雨林</a:t>
            </a:r>
            <a:r>
              <a:rPr lang="ja-JP" altLang="en-US" sz="3200" dirty="0"/>
              <a:t>気候：</a:t>
            </a:r>
            <a:r>
              <a:rPr lang="ja-JP" altLang="en-US" sz="3200" b="1" dirty="0">
                <a:solidFill>
                  <a:srgbClr val="CE6964"/>
                </a:solidFill>
              </a:rPr>
              <a:t>熱帯収束</a:t>
            </a:r>
            <a:r>
              <a:rPr lang="ja-JP" altLang="en-US" sz="3200" dirty="0"/>
              <a:t>帯の影響を受け、一年中雨が多い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992701A4-0A0C-F3F0-C457-B20241793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気候区分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BE9E95E-B490-F893-7EB1-16A2AE7D3171}"/>
              </a:ext>
            </a:extLst>
          </p:cNvPr>
          <p:cNvGrpSpPr/>
          <p:nvPr/>
        </p:nvGrpSpPr>
        <p:grpSpPr>
          <a:xfrm>
            <a:off x="2383609" y="1962271"/>
            <a:ext cx="9803393" cy="4895729"/>
            <a:chOff x="1194303" y="861613"/>
            <a:chExt cx="9803393" cy="4895729"/>
          </a:xfrm>
        </p:grpSpPr>
        <p:pic>
          <p:nvPicPr>
            <p:cNvPr id="8" name="図 7" descr="マップ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B8A0CA3-7100-9A1F-7D8E-BDA85231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1194303" y="861613"/>
              <a:ext cx="9803393" cy="4895729"/>
            </a:xfrm>
            <a:prstGeom prst="rect">
              <a:avLst/>
            </a:prstGeom>
          </p:spPr>
        </p:pic>
        <p:pic>
          <p:nvPicPr>
            <p:cNvPr id="9" name="図 8" descr="花火のcg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A08107D-0032-B005-5449-75D9AD7A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969"/>
            <a:stretch/>
          </p:blipFill>
          <p:spPr>
            <a:xfrm>
              <a:off x="1194303" y="861613"/>
              <a:ext cx="9803393" cy="4895729"/>
            </a:xfrm>
            <a:prstGeom prst="rect">
              <a:avLst/>
            </a:prstGeom>
          </p:spPr>
        </p:pic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043B240-087B-9434-4FF1-8E25AE2A0A34}"/>
              </a:ext>
            </a:extLst>
          </p:cNvPr>
          <p:cNvSpPr/>
          <p:nvPr/>
        </p:nvSpPr>
        <p:spPr>
          <a:xfrm>
            <a:off x="760549" y="1069496"/>
            <a:ext cx="1623060" cy="468000"/>
          </a:xfrm>
          <a:prstGeom prst="rect">
            <a:avLst/>
          </a:prstGeom>
          <a:solidFill>
            <a:srgbClr val="CE69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kumimoji="1" lang="ja-JP" altLang="en-US" sz="2800" b="1" dirty="0"/>
              <a:t>７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88CE7763-BC3A-3A8A-9563-DD81F5A7F682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2383609" y="4410136"/>
            <a:ext cx="9803393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3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扉_タイトル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演習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防災_コース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通常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通常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通常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速習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速習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速習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演習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演習_扉">
  <a:themeElements>
    <a:clrScheme name="ユーザー定義 1">
      <a:dk1>
        <a:srgbClr val="3F3F3F"/>
      </a:dk1>
      <a:lt1>
        <a:srgbClr val="F2F2F2"/>
      </a:lt1>
      <a:dk2>
        <a:srgbClr val="3F3F3F"/>
      </a:dk2>
      <a:lt2>
        <a:srgbClr val="F2F2F2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NotoJP+BIZUDP">
      <a:majorFont>
        <a:latin typeface="Noto Sans JP"/>
        <a:ea typeface="BIZ UDPゴシック"/>
        <a:cs typeface=""/>
      </a:majorFont>
      <a:minorFont>
        <a:latin typeface="Noto Sans JP"/>
        <a:ea typeface="BIZ UDPゴシック"/>
        <a:cs typeface="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8585</TotalTime>
  <Words>2353</Words>
  <PresentationFormat>ワイド画面</PresentationFormat>
  <Paragraphs>319</Paragraphs>
  <Slides>72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11</vt:i4>
      </vt:variant>
      <vt:variant>
        <vt:lpstr>スライド タイトル</vt:lpstr>
      </vt:variant>
      <vt:variant>
        <vt:i4>72</vt:i4>
      </vt:variant>
    </vt:vector>
  </HeadingPairs>
  <TitlesOfParts>
    <vt:vector size="89" baseType="lpstr">
      <vt:lpstr>BIZ UDPゴシック</vt:lpstr>
      <vt:lpstr>Noto Sans JP</vt:lpstr>
      <vt:lpstr>メイリオ</vt:lpstr>
      <vt:lpstr>游ゴシック</vt:lpstr>
      <vt:lpstr>Arial</vt:lpstr>
      <vt:lpstr>Wingdings</vt:lpstr>
      <vt:lpstr>扉_タイトル</vt:lpstr>
      <vt:lpstr>通常_扉</vt:lpstr>
      <vt:lpstr>1_通常_扉</vt:lpstr>
      <vt:lpstr>通常</vt:lpstr>
      <vt:lpstr>速習_扉</vt:lpstr>
      <vt:lpstr>1_速習_扉</vt:lpstr>
      <vt:lpstr>速習</vt:lpstr>
      <vt:lpstr>演習_扉</vt:lpstr>
      <vt:lpstr>1_演習_扉</vt:lpstr>
      <vt:lpstr>演習</vt:lpstr>
      <vt:lpstr>防災_コース</vt:lpstr>
      <vt:lpstr>４．熱帯の気候と生活とのかかわり</vt:lpstr>
      <vt:lpstr>４．熱帯の気候と生活とのかかわり</vt:lpstr>
      <vt:lpstr>熱帯の気候と豊かな自然環境</vt:lpstr>
      <vt:lpstr>Check</vt:lpstr>
      <vt:lpstr>Check</vt:lpstr>
      <vt:lpstr>熱帯の気候と豊かな自然環境</vt:lpstr>
      <vt:lpstr>熱帯の気候と豊かな自然環境</vt:lpstr>
      <vt:lpstr>熱帯の気候と豊かな自然環境</vt:lpstr>
      <vt:lpstr>気候区分</vt:lpstr>
      <vt:lpstr>気候区分</vt:lpstr>
      <vt:lpstr>気候区分</vt:lpstr>
      <vt:lpstr>Check</vt:lpstr>
      <vt:lpstr>Check</vt:lpstr>
      <vt:lpstr>高温多湿な場所での人々の暮らし</vt:lpstr>
      <vt:lpstr>暮らし（住居）</vt:lpstr>
      <vt:lpstr>暮らし（衣服）</vt:lpstr>
      <vt:lpstr>生業（焼畑農業）</vt:lpstr>
      <vt:lpstr>生業（焼畑農業）</vt:lpstr>
      <vt:lpstr>生業（焼畑農業）</vt:lpstr>
      <vt:lpstr>生業（焼畑農業）</vt:lpstr>
      <vt:lpstr>Check</vt:lpstr>
      <vt:lpstr>Check</vt:lpstr>
      <vt:lpstr>生業（プランテーション農業）</vt:lpstr>
      <vt:lpstr>生業（プランテーション農業）</vt:lpstr>
      <vt:lpstr>生業（プランテーション農業）</vt:lpstr>
      <vt:lpstr>生業（稲作）</vt:lpstr>
      <vt:lpstr>環境問題</vt:lpstr>
      <vt:lpstr>演習問題にチャレンジ</vt:lpstr>
      <vt:lpstr>演習問題　２－❷</vt:lpstr>
      <vt:lpstr>演習問題　２－❷　</vt:lpstr>
      <vt:lpstr>演習問題　３</vt:lpstr>
      <vt:lpstr>演習問題　３</vt:lpstr>
      <vt:lpstr>演習問題　３</vt:lpstr>
      <vt:lpstr>演習問題　３</vt:lpstr>
      <vt:lpstr>通常コース　ここまで</vt:lpstr>
      <vt:lpstr>４．熱帯の気候と生活とのかかわり</vt:lpstr>
      <vt:lpstr>熱帯の気候と豊かな自然環境</vt:lpstr>
      <vt:lpstr>熱帯の気候と豊かな自然環境</vt:lpstr>
      <vt:lpstr>熱帯の気候と豊かな自然環境</vt:lpstr>
      <vt:lpstr>熱帯の気候と豊かな自然環境</vt:lpstr>
      <vt:lpstr>気候区分</vt:lpstr>
      <vt:lpstr>気候区分</vt:lpstr>
      <vt:lpstr>気候区分</vt:lpstr>
      <vt:lpstr>高温多湿な場所での人々の暮らし</vt:lpstr>
      <vt:lpstr>暮らし（住居）</vt:lpstr>
      <vt:lpstr>暮らし（衣服）</vt:lpstr>
      <vt:lpstr>生業（焼畑農業）</vt:lpstr>
      <vt:lpstr>生業（焼畑農業）</vt:lpstr>
      <vt:lpstr>生業（プランテーション農業）</vt:lpstr>
      <vt:lpstr>生業（プランテーション農業）</vt:lpstr>
      <vt:lpstr>生業（プランテーション農業）</vt:lpstr>
      <vt:lpstr>生業（稲作）</vt:lpstr>
      <vt:lpstr>環境問題</vt:lpstr>
      <vt:lpstr>速習コース　ここまで</vt:lpstr>
      <vt:lpstr>４．熱帯の気候と生活とのかかわり</vt:lpstr>
      <vt:lpstr>演習問題　１－❶</vt:lpstr>
      <vt:lpstr>演習問題　１－❶　</vt:lpstr>
      <vt:lpstr>演習問題　１－❷</vt:lpstr>
      <vt:lpstr>演習問題　１－❷　</vt:lpstr>
      <vt:lpstr>演習問題　１－❸</vt:lpstr>
      <vt:lpstr>演習問題　１－❸　</vt:lpstr>
      <vt:lpstr>演習問題　１－❹</vt:lpstr>
      <vt:lpstr>演習問題　１－❹　</vt:lpstr>
      <vt:lpstr>演習問題　２－❶</vt:lpstr>
      <vt:lpstr>演習問題　２－❶　</vt:lpstr>
      <vt:lpstr>演習問題　２－❷</vt:lpstr>
      <vt:lpstr>演習問題　２－❷　</vt:lpstr>
      <vt:lpstr>演習問題　３</vt:lpstr>
      <vt:lpstr>演習問題　３</vt:lpstr>
      <vt:lpstr>演習問題　３</vt:lpstr>
      <vt:lpstr>演習問題　３</vt:lpstr>
      <vt:lpstr>演習コース　ここまで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2021-03-31T00:47:14Z</dcterms:created>
  <dcterms:modified xsi:type="dcterms:W3CDTF">2026-03-17T06:52:35Z</dcterms:modified>
</cp:coreProperties>
</file>