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23" r:id="rId1"/>
    <p:sldMasterId id="2147483942" r:id="rId2"/>
  </p:sldMasterIdLst>
  <p:notesMasterIdLst>
    <p:notesMasterId r:id="rId37"/>
  </p:notesMasterIdLst>
  <p:handoutMasterIdLst>
    <p:handoutMasterId r:id="rId38"/>
  </p:handoutMasterIdLst>
  <p:sldIdLst>
    <p:sldId id="334" r:id="rId3"/>
    <p:sldId id="394" r:id="rId4"/>
    <p:sldId id="373" r:id="rId5"/>
    <p:sldId id="374" r:id="rId6"/>
    <p:sldId id="378" r:id="rId7"/>
    <p:sldId id="379" r:id="rId8"/>
    <p:sldId id="407" r:id="rId9"/>
    <p:sldId id="376" r:id="rId10"/>
    <p:sldId id="377" r:id="rId11"/>
    <p:sldId id="403" r:id="rId12"/>
    <p:sldId id="386" r:id="rId13"/>
    <p:sldId id="380" r:id="rId14"/>
    <p:sldId id="387" r:id="rId15"/>
    <p:sldId id="408" r:id="rId16"/>
    <p:sldId id="383" r:id="rId17"/>
    <p:sldId id="384" r:id="rId18"/>
    <p:sldId id="395" r:id="rId19"/>
    <p:sldId id="404" r:id="rId20"/>
    <p:sldId id="385" r:id="rId21"/>
    <p:sldId id="388" r:id="rId22"/>
    <p:sldId id="396" r:id="rId23"/>
    <p:sldId id="397" r:id="rId24"/>
    <p:sldId id="398" r:id="rId25"/>
    <p:sldId id="399" r:id="rId26"/>
    <p:sldId id="400" r:id="rId27"/>
    <p:sldId id="405" r:id="rId28"/>
    <p:sldId id="406" r:id="rId29"/>
    <p:sldId id="392" r:id="rId30"/>
    <p:sldId id="409" r:id="rId31"/>
    <p:sldId id="393" r:id="rId32"/>
    <p:sldId id="390" r:id="rId33"/>
    <p:sldId id="365" r:id="rId34"/>
    <p:sldId id="401" r:id="rId35"/>
    <p:sldId id="402" r:id="rId36"/>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orient="horz" pos="2931" userDrawn="1">
          <p15:clr>
            <a:srgbClr val="A4A3A4"/>
          </p15:clr>
        </p15:guide>
        <p15:guide id="3" pos="5171" userDrawn="1">
          <p15:clr>
            <a:srgbClr val="A4A3A4"/>
          </p15:clr>
        </p15:guide>
        <p15:guide id="4" pos="2631"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B14625"/>
    <a:srgbClr val="FF5B5B"/>
    <a:srgbClr val="FF2828"/>
    <a:srgbClr val="FA0000"/>
    <a:srgbClr val="F3071D"/>
    <a:srgbClr val="FF6600"/>
    <a:srgbClr val="CC0000"/>
    <a:srgbClr val="CE696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6327" autoAdjust="0"/>
  </p:normalViewPr>
  <p:slideViewPr>
    <p:cSldViewPr>
      <p:cViewPr varScale="1">
        <p:scale>
          <a:sx n="78" d="100"/>
          <a:sy n="78" d="100"/>
        </p:scale>
        <p:origin x="744" y="67"/>
      </p:cViewPr>
      <p:guideLst>
        <p:guide orient="horz" pos="1434"/>
        <p:guide orient="horz" pos="2931"/>
        <p:guide pos="5171"/>
        <p:guide pos="263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32" d="100"/>
          <a:sy n="132" d="100"/>
        </p:scale>
        <p:origin x="2304" y="16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sz="quarter"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9EF471EB-85AB-4687-B961-B58FD244E7A8}" type="datetimeFigureOut">
              <a:rPr lang="ja-JP" altLang="en-US"/>
              <a:pPr>
                <a:defRPr/>
              </a:pPr>
              <a:t>2026/3/6</a:t>
            </a:fld>
            <a:endParaRPr lang="ja-JP" altLang="en-US"/>
          </a:p>
        </p:txBody>
      </p:sp>
      <p:sp>
        <p:nvSpPr>
          <p:cNvPr id="4" name="フッター プレースホルダー 3"/>
          <p:cNvSpPr>
            <a:spLocks noGrp="1"/>
          </p:cNvSpPr>
          <p:nvPr>
            <p:ph type="ftr" sz="quarter" idx="2"/>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1589A66C-48DC-475D-8907-2939B23B810E}" type="slidenum">
              <a:rPr lang="ja-JP" altLang="en-US"/>
              <a:pPr>
                <a:defRPr/>
              </a:pPr>
              <a:t>‹#›</a:t>
            </a:fld>
            <a:endParaRPr lang="ja-JP" altLang="en-US"/>
          </a:p>
        </p:txBody>
      </p:sp>
    </p:spTree>
    <p:extLst>
      <p:ext uri="{BB962C8B-B14F-4D97-AF65-F5344CB8AC3E}">
        <p14:creationId xmlns:p14="http://schemas.microsoft.com/office/powerpoint/2010/main" val="22084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696" cy="337467"/>
          </a:xfrm>
          <a:prstGeom prst="rect">
            <a:avLst/>
          </a:prstGeom>
        </p:spPr>
        <p:txBody>
          <a:bodyPr vert="horz" lIns="91425" tIns="45713" rIns="91425" bIns="45713" rtlCol="0"/>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3" name="日付プレースホルダー 2"/>
          <p:cNvSpPr>
            <a:spLocks noGrp="1"/>
          </p:cNvSpPr>
          <p:nvPr>
            <p:ph type="dt" idx="1"/>
          </p:nvPr>
        </p:nvSpPr>
        <p:spPr>
          <a:xfrm>
            <a:off x="5588412" y="1"/>
            <a:ext cx="4275696" cy="337467"/>
          </a:xfrm>
          <a:prstGeom prst="rect">
            <a:avLst/>
          </a:prstGeom>
        </p:spPr>
        <p:txBody>
          <a:bodyPr vert="horz" wrap="square" lIns="91425" tIns="45713" rIns="91425" bIns="45713" numCol="1" anchor="t" anchorCtr="0" compatLnSpc="1">
            <a:prstTxWarp prst="textNoShape">
              <a:avLst/>
            </a:prstTxWarp>
          </a:bodyPr>
          <a:lstStyle>
            <a:lvl1pPr algn="r" eaLnBrk="1" hangingPunct="1">
              <a:defRPr sz="1200">
                <a:ea typeface="ＭＳ Ｐゴシック" pitchFamily="50" charset="-128"/>
              </a:defRPr>
            </a:lvl1pPr>
          </a:lstStyle>
          <a:p>
            <a:pPr>
              <a:defRPr/>
            </a:pPr>
            <a:fld id="{4AC9DB06-F1EA-435D-B04A-01FE6D5AC3D2}" type="datetimeFigureOut">
              <a:rPr lang="ja-JP" altLang="en-US"/>
              <a:pPr>
                <a:defRPr/>
              </a:pPr>
              <a:t>2026/3/6</a:t>
            </a:fld>
            <a:endParaRPr lang="ja-JP" altLang="en-US"/>
          </a:p>
        </p:txBody>
      </p:sp>
      <p:sp>
        <p:nvSpPr>
          <p:cNvPr id="4" name="スライド イメージ プレースホルダー 3"/>
          <p:cNvSpPr>
            <a:spLocks noGrp="1" noRot="1" noChangeAspect="1"/>
          </p:cNvSpPr>
          <p:nvPr>
            <p:ph type="sldImg" idx="2"/>
          </p:nvPr>
        </p:nvSpPr>
        <p:spPr>
          <a:xfrm>
            <a:off x="2687638" y="504825"/>
            <a:ext cx="4491037" cy="2525713"/>
          </a:xfrm>
          <a:prstGeom prst="rect">
            <a:avLst/>
          </a:prstGeom>
          <a:noFill/>
          <a:ln w="12700">
            <a:solidFill>
              <a:prstClr val="black"/>
            </a:solidFill>
          </a:ln>
        </p:spPr>
        <p:txBody>
          <a:bodyPr vert="horz" lIns="91425" tIns="45713" rIns="91425" bIns="45713" rtlCol="0" anchor="ctr"/>
          <a:lstStyle/>
          <a:p>
            <a:pPr lvl="0"/>
            <a:endParaRPr lang="ja-JP" altLang="en-US" noProof="0"/>
          </a:p>
        </p:txBody>
      </p:sp>
      <p:sp>
        <p:nvSpPr>
          <p:cNvPr id="5" name="ノート プレースホルダー 4"/>
          <p:cNvSpPr>
            <a:spLocks noGrp="1"/>
          </p:cNvSpPr>
          <p:nvPr>
            <p:ph type="body" sz="quarter" idx="3"/>
          </p:nvPr>
        </p:nvSpPr>
        <p:spPr>
          <a:xfrm>
            <a:off x="986191" y="3199149"/>
            <a:ext cx="7893933" cy="3031981"/>
          </a:xfrm>
          <a:prstGeom prst="rect">
            <a:avLst/>
          </a:prstGeom>
        </p:spPr>
        <p:txBody>
          <a:bodyPr vert="horz" lIns="91425" tIns="45713" rIns="91425"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251"/>
            <a:ext cx="4275696" cy="337467"/>
          </a:xfrm>
          <a:prstGeom prst="rect">
            <a:avLst/>
          </a:prstGeom>
        </p:spPr>
        <p:txBody>
          <a:bodyPr vert="horz" lIns="91425" tIns="45713" rIns="91425" bIns="45713" rtlCol="0" anchor="b"/>
          <a:lstStyle>
            <a:lvl1pPr algn="l" eaLnBrk="1" hangingPunct="1">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5588412" y="6397251"/>
            <a:ext cx="4275696" cy="337467"/>
          </a:xfrm>
          <a:prstGeom prst="rect">
            <a:avLst/>
          </a:prstGeom>
        </p:spPr>
        <p:txBody>
          <a:bodyPr vert="horz" wrap="square" lIns="91425" tIns="45713" rIns="91425" bIns="45713" numCol="1" anchor="b" anchorCtr="0" compatLnSpc="1">
            <a:prstTxWarp prst="textNoShape">
              <a:avLst/>
            </a:prstTxWarp>
          </a:bodyPr>
          <a:lstStyle>
            <a:lvl1pPr algn="r" eaLnBrk="1" hangingPunct="1">
              <a:defRPr sz="1200">
                <a:ea typeface="ＭＳ Ｐゴシック" pitchFamily="50" charset="-128"/>
              </a:defRPr>
            </a:lvl1pPr>
          </a:lstStyle>
          <a:p>
            <a:pPr>
              <a:defRPr/>
            </a:pPr>
            <a:fld id="{89CEB7CB-9B21-44BD-8D15-7ECF69CAE460}" type="slidenum">
              <a:rPr lang="ja-JP" altLang="en-US"/>
              <a:pPr>
                <a:defRPr/>
              </a:pPr>
              <a:t>‹#›</a:t>
            </a:fld>
            <a:endParaRPr lang="ja-JP" altLang="en-US"/>
          </a:p>
        </p:txBody>
      </p:sp>
    </p:spTree>
    <p:extLst>
      <p:ext uri="{BB962C8B-B14F-4D97-AF65-F5344CB8AC3E}">
        <p14:creationId xmlns:p14="http://schemas.microsoft.com/office/powerpoint/2010/main" val="9981581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9CEB7CB-9B21-44BD-8D15-7ECF69CAE460}" type="slidenum">
              <a:rPr lang="ja-JP" altLang="en-US" smtClean="0"/>
              <a:pPr>
                <a:defRPr/>
              </a:pPr>
              <a:t>1</a:t>
            </a:fld>
            <a:endParaRPr lang="ja-JP" altLang="en-US"/>
          </a:p>
        </p:txBody>
      </p:sp>
    </p:spTree>
    <p:extLst>
      <p:ext uri="{BB962C8B-B14F-4D97-AF65-F5344CB8AC3E}">
        <p14:creationId xmlns:p14="http://schemas.microsoft.com/office/powerpoint/2010/main" val="271705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6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D3844554-E61F-F44B-B294-497E78F30ECA}"/>
              </a:ext>
            </a:extLst>
          </p:cNvPr>
          <p:cNvSpPr>
            <a:spLocks noGrp="1"/>
          </p:cNvSpPr>
          <p:nvPr>
            <p:ph type="title" hasCustomPrompt="1"/>
          </p:nvPr>
        </p:nvSpPr>
        <p:spPr/>
        <p:txBody>
          <a:bodyPr/>
          <a:lstStyle/>
          <a:p>
            <a:r>
              <a:rPr kumimoji="1" lang="ja-JP" altLang="en-US" dirty="0"/>
              <a:t>丸い地球</a:t>
            </a:r>
            <a:endParaRPr kumimoji="1" lang="ja-IS" altLang="en-US" dirty="0"/>
          </a:p>
        </p:txBody>
      </p:sp>
    </p:spTree>
    <p:extLst>
      <p:ext uri="{BB962C8B-B14F-4D97-AF65-F5344CB8AC3E}">
        <p14:creationId xmlns:p14="http://schemas.microsoft.com/office/powerpoint/2010/main" val="2743714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8BA9BB1-182A-0147-9C36-C61DA332AA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図 2">
            <a:extLst>
              <a:ext uri="{FF2B5EF4-FFF2-40B4-BE49-F238E27FC236}">
                <a16:creationId xmlns:a16="http://schemas.microsoft.com/office/drawing/2014/main" id="{7A01DDFF-731F-994C-BEB8-EB92A3C24A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1DBE7A9B-A6B0-C84F-B4C6-3021240EAFCF}"/>
              </a:ext>
            </a:extLst>
          </p:cNvPr>
          <p:cNvSpPr/>
          <p:nvPr userDrawn="1"/>
        </p:nvSpPr>
        <p:spPr>
          <a:xfrm>
            <a:off x="26636" y="3135278"/>
            <a:ext cx="452740" cy="451406"/>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AC7908C2-E3EA-6649-8680-614F63986064}"/>
              </a:ext>
            </a:extLst>
          </p:cNvPr>
          <p:cNvSpPr txBox="1"/>
          <p:nvPr userDrawn="1"/>
        </p:nvSpPr>
        <p:spPr>
          <a:xfrm>
            <a:off x="3575720" y="1196752"/>
            <a:ext cx="184731" cy="369332"/>
          </a:xfrm>
          <a:prstGeom prst="rect">
            <a:avLst/>
          </a:prstGeom>
          <a:noFill/>
        </p:spPr>
        <p:txBody>
          <a:bodyPr wrap="none" rtlCol="0">
            <a:spAutoFit/>
          </a:bodyPr>
          <a:lstStyle/>
          <a:p>
            <a:endParaRPr kumimoji="1" lang="ja-IS" altLang="en-US" dirty="0"/>
          </a:p>
        </p:txBody>
      </p:sp>
      <p:sp>
        <p:nvSpPr>
          <p:cNvPr id="74" name="スライド番号プレースホルダー 4">
            <a:extLst>
              <a:ext uri="{FF2B5EF4-FFF2-40B4-BE49-F238E27FC236}">
                <a16:creationId xmlns:a16="http://schemas.microsoft.com/office/drawing/2014/main" id="{DDEC1F7B-7F34-9E4B-A320-251603F827C7}"/>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0" name="テキスト プレースホルダー 27">
            <a:extLst>
              <a:ext uri="{FF2B5EF4-FFF2-40B4-BE49-F238E27FC236}">
                <a16:creationId xmlns:a16="http://schemas.microsoft.com/office/drawing/2014/main" id="{BADE64CE-DE77-B343-A107-3E98F1533317}"/>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34</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
        <p:nvSpPr>
          <p:cNvPr id="2" name="縦書きコンテンツ プレースホルダー 13">
            <a:extLst>
              <a:ext uri="{FF2B5EF4-FFF2-40B4-BE49-F238E27FC236}">
                <a16:creationId xmlns:a16="http://schemas.microsoft.com/office/drawing/2014/main" id="{69ADB80C-AEB8-540F-25C0-016F8B272A23}"/>
              </a:ext>
            </a:extLst>
          </p:cNvPr>
          <p:cNvSpPr txBox="1">
            <a:spLocks/>
          </p:cNvSpPr>
          <p:nvPr userDrawn="1"/>
        </p:nvSpPr>
        <p:spPr>
          <a:xfrm>
            <a:off x="11856640" y="0"/>
            <a:ext cx="335360" cy="5805264"/>
          </a:xfrm>
          <a:prstGeom prst="rect">
            <a:avLst/>
          </a:prstGeom>
        </p:spPr>
        <p:txBody>
          <a:bodyPr vert="eaVert" lIns="72000" tIns="108000" rIns="108000"/>
          <a:lstStyle>
            <a:lvl1pPr marL="342900" indent="-342900" algn="ctr" defTabSz="457200" rtl="0" eaLnBrk="1" latinLnBrk="0" hangingPunct="1">
              <a:spcBef>
                <a:spcPts val="1000"/>
              </a:spcBef>
              <a:spcAft>
                <a:spcPts val="0"/>
              </a:spcAft>
              <a:buClr>
                <a:schemeClr val="accent1"/>
              </a:buClr>
              <a:buSzPct val="80000"/>
              <a:buFont typeface="Wingdings 3" charset="2"/>
              <a:buNone/>
              <a:defRPr kumimoji="1" sz="1200" b="0" kern="1200" baseline="0">
                <a:solidFill>
                  <a:schemeClr val="tx1"/>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a:t>１ 章　１ 節　</a:t>
            </a:r>
            <a:r>
              <a:rPr lang="en-US" altLang="ja-JP" dirty="0"/>
              <a:t>|</a:t>
            </a:r>
            <a:r>
              <a:rPr lang="ja-JP" altLang="en-US" dirty="0"/>
              <a:t>　３　地球内部の構造</a:t>
            </a:r>
            <a:endParaRPr lang="en-US" altLang="ja-JP" dirty="0"/>
          </a:p>
        </p:txBody>
      </p:sp>
      <p:sp>
        <p:nvSpPr>
          <p:cNvPr id="3" name="テキスト ボックス 2">
            <a:extLst>
              <a:ext uri="{FF2B5EF4-FFF2-40B4-BE49-F238E27FC236}">
                <a16:creationId xmlns:a16="http://schemas.microsoft.com/office/drawing/2014/main" id="{B7ECF26E-B9E7-10B5-EFC5-D5CFAE901635}"/>
              </a:ext>
            </a:extLst>
          </p:cNvPr>
          <p:cNvSpPr txBox="1"/>
          <p:nvPr userDrawn="1"/>
        </p:nvSpPr>
        <p:spPr>
          <a:xfrm>
            <a:off x="11233248" y="6553795"/>
            <a:ext cx="1055440" cy="276999"/>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地基</a:t>
            </a:r>
            <a:r>
              <a:rPr lang="en-US" altLang="ja-JP" sz="1200" dirty="0">
                <a:solidFill>
                  <a:schemeClr val="tx1"/>
                </a:solidFill>
                <a:latin typeface="MS PGothic" panose="020B0600070205080204" pitchFamily="34" charset="-128"/>
                <a:ea typeface="MS PGothic" panose="020B0600070205080204" pitchFamily="34" charset="-128"/>
              </a:rPr>
              <a:t>007-901</a:t>
            </a: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056840918"/>
      </p:ext>
    </p:extLst>
  </p:cSld>
  <p:clrMap bg1="lt1" tx1="dk1" bg2="lt2" tx2="dk2" accent1="accent1" accent2="accent2" accent3="accent3" accent4="accent4" accent5="accent5" accent6="accent6" hlink="hlink" folHlink="folHlink"/>
  <p:sldLayoutIdLst>
    <p:sldLayoutId id="2147483940" r:id="rId1"/>
  </p:sldLayoutIdLst>
  <p:hf hdr="0" ftr="0" dt="0"/>
  <p:txStyles>
    <p:titleStyle>
      <a:lvl1pPr algn="ctr" defTabSz="457200" rtl="0" eaLnBrk="1" latinLnBrk="0" hangingPunct="1">
        <a:spcBef>
          <a:spcPct val="0"/>
        </a:spcBef>
        <a:buNone/>
        <a:defRPr kumimoji="1" sz="2800" kern="1200">
          <a:solidFill>
            <a:schemeClr val="accent4"/>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descr="グラフィカル ユーザー インターフェイス&#10;&#10;中程度の精度で自動的に生成された説明">
            <a:extLst>
              <a:ext uri="{FF2B5EF4-FFF2-40B4-BE49-F238E27FC236}">
                <a16:creationId xmlns:a16="http://schemas.microsoft.com/office/drawing/2014/main" id="{E9A5234B-BB29-4747-9A5E-FD2232ECB1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図 2">
            <a:extLst>
              <a:ext uri="{FF2B5EF4-FFF2-40B4-BE49-F238E27FC236}">
                <a16:creationId xmlns:a16="http://schemas.microsoft.com/office/drawing/2014/main" id="{CAE58B18-AC1C-ED4D-9902-F43F9D681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29777" y="6309320"/>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7D8EA201-6C2D-2C40-82A4-348A9794045B}"/>
              </a:ext>
            </a:extLst>
          </p:cNvPr>
          <p:cNvSpPr/>
          <p:nvPr userDrawn="1"/>
        </p:nvSpPr>
        <p:spPr>
          <a:xfrm>
            <a:off x="26636" y="3135278"/>
            <a:ext cx="452740" cy="630942"/>
          </a:xfrm>
          <a:prstGeom prst="rect">
            <a:avLst/>
          </a:prstGeom>
        </p:spPr>
        <p:txBody>
          <a:bodyPr wrap="square">
            <a:spAutoFit/>
          </a:bodyPr>
          <a:lstStyle/>
          <a:p>
            <a:pPr>
              <a:lnSpc>
                <a:spcPts val="1420"/>
              </a:lnSpc>
            </a:pPr>
            <a:endParaRPr lang="en-US" altLang="ja-IS" sz="1600" dirty="0">
              <a:solidFill>
                <a:schemeClr val="tx1">
                  <a:lumMod val="65000"/>
                  <a:lumOff val="35000"/>
                </a:schemeClr>
              </a:solidFill>
              <a:latin typeface="MS PGothic" panose="020B0600070205080204" pitchFamily="34" charset="-128"/>
              <a:ea typeface="MS PGothic" panose="020B0600070205080204" pitchFamily="34" charset="-128"/>
            </a:endParaRPr>
          </a:p>
          <a:p>
            <a:pPr>
              <a:lnSpc>
                <a:spcPts val="1420"/>
              </a:lnSpc>
            </a:pPr>
            <a:r>
              <a:rPr lang="ja-IS" altLang="en-US" sz="1600" dirty="0">
                <a:solidFill>
                  <a:schemeClr val="tx1"/>
                </a:solidFill>
                <a:latin typeface="MS PGothic" panose="020B0600070205080204" pitchFamily="34" charset="-128"/>
                <a:ea typeface="MS PGothic" panose="020B0600070205080204" pitchFamily="34" charset="-128"/>
              </a:rPr>
              <a:t>ー</a:t>
            </a:r>
            <a:endParaRPr lang="en-US" altLang="ja-IS" sz="1600" dirty="0">
              <a:solidFill>
                <a:schemeClr val="tx1"/>
              </a:solidFill>
              <a:latin typeface="MS PGothic" panose="020B0600070205080204" pitchFamily="34" charset="-128"/>
              <a:ea typeface="MS PGothic" panose="020B0600070205080204" pitchFamily="34" charset="-128"/>
            </a:endParaRPr>
          </a:p>
          <a:p>
            <a:pPr>
              <a:lnSpc>
                <a:spcPts val="1420"/>
              </a:lnSpc>
            </a:pPr>
            <a:endParaRPr lang="ja-IS" altLang="en-US" sz="1600" dirty="0">
              <a:solidFill>
                <a:schemeClr val="tx1">
                  <a:lumMod val="65000"/>
                  <a:lumOff val="35000"/>
                </a:schemeClr>
              </a:solidFill>
              <a:latin typeface="MS PGothic" panose="020B0600070205080204" pitchFamily="34" charset="-128"/>
              <a:ea typeface="MS PGothic" panose="020B0600070205080204" pitchFamily="34" charset="-128"/>
            </a:endParaRPr>
          </a:p>
        </p:txBody>
      </p:sp>
      <p:sp>
        <p:nvSpPr>
          <p:cNvPr id="24" name="タイトル プレースホルダー 23">
            <a:extLst>
              <a:ext uri="{FF2B5EF4-FFF2-40B4-BE49-F238E27FC236}">
                <a16:creationId xmlns:a16="http://schemas.microsoft.com/office/drawing/2014/main" id="{46E7E43E-7C9B-D44F-96D9-25390A116F60}"/>
              </a:ext>
            </a:extLst>
          </p:cNvPr>
          <p:cNvSpPr>
            <a:spLocks noGrp="1"/>
          </p:cNvSpPr>
          <p:nvPr>
            <p:ph type="title"/>
          </p:nvPr>
        </p:nvSpPr>
        <p:spPr>
          <a:xfrm>
            <a:off x="771939" y="0"/>
            <a:ext cx="10515600" cy="764704"/>
          </a:xfrm>
          <a:prstGeom prst="rect">
            <a:avLst/>
          </a:prstGeom>
        </p:spPr>
        <p:txBody>
          <a:bodyPr vert="horz" lIns="91440" tIns="45720" rIns="91440" bIns="45720" rtlCol="0" anchor="ctr">
            <a:normAutofit/>
          </a:bodyPr>
          <a:lstStyle/>
          <a:p>
            <a:r>
              <a:rPr kumimoji="1" lang="ja-JP" altLang="en-US" dirty="0"/>
              <a:t>マスタータイトルの書式設定</a:t>
            </a:r>
            <a:endParaRPr kumimoji="1" lang="ja-IS" altLang="en-US" dirty="0"/>
          </a:p>
        </p:txBody>
      </p:sp>
      <p:sp>
        <p:nvSpPr>
          <p:cNvPr id="36" name="スライド番号プレースホルダー 4">
            <a:extLst>
              <a:ext uri="{FF2B5EF4-FFF2-40B4-BE49-F238E27FC236}">
                <a16:creationId xmlns:a16="http://schemas.microsoft.com/office/drawing/2014/main" id="{4DA81D93-01E9-FC4A-933D-05AA13B37B2D}"/>
              </a:ext>
            </a:extLst>
          </p:cNvPr>
          <p:cNvSpPr txBox="1">
            <a:spLocks/>
          </p:cNvSpPr>
          <p:nvPr userDrawn="1"/>
        </p:nvSpPr>
        <p:spPr>
          <a:xfrm>
            <a:off x="-96688" y="3068960"/>
            <a:ext cx="648072" cy="360040"/>
          </a:xfrm>
          <a:prstGeom prst="rect">
            <a:avLst/>
          </a:prstGeom>
        </p:spPr>
        <p:txBody>
          <a:bodyPr vert="horz" lIns="91440" tIns="45720" rIns="108000" bIns="45720" rtlCol="0" anchor="ctr"/>
          <a:lstStyle>
            <a:defPPr>
              <a:defRPr lang="en-US"/>
            </a:defPPr>
            <a:lvl1pPr marL="0" algn="ctr" defTabSz="457200" rtl="0" eaLnBrk="1" latinLnBrk="0" hangingPunct="1">
              <a:defRPr sz="1600" b="0" i="0" kern="1200">
                <a:solidFill>
                  <a:schemeClr val="tx1">
                    <a:lumMod val="65000"/>
                    <a:lumOff val="35000"/>
                  </a:schemeClr>
                </a:solidFill>
                <a:latin typeface="MS PGothic" panose="020B0600070205080204" pitchFamily="34" charset="-128"/>
                <a:ea typeface="MS PGothic" panose="020B060007020508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A798A1-9894-D942-AEE8-B0397A80ED19}" type="slidenum">
              <a:rPr kumimoji="1" lang="ja-IS" altLang="en-US" smtClean="0">
                <a:solidFill>
                  <a:schemeClr val="tx1"/>
                </a:solidFill>
              </a:rPr>
              <a:pPr/>
              <a:t>‹#›</a:t>
            </a:fld>
            <a:endParaRPr kumimoji="1" lang="ja-IS" altLang="en-US" dirty="0">
              <a:solidFill>
                <a:schemeClr val="tx1"/>
              </a:solidFill>
            </a:endParaRPr>
          </a:p>
        </p:txBody>
      </p:sp>
      <p:sp>
        <p:nvSpPr>
          <p:cNvPr id="12" name="テキスト プレースホルダー 27">
            <a:extLst>
              <a:ext uri="{FF2B5EF4-FFF2-40B4-BE49-F238E27FC236}">
                <a16:creationId xmlns:a16="http://schemas.microsoft.com/office/drawing/2014/main" id="{F31990B9-F8ED-8043-8784-16D07517DBAE}"/>
              </a:ext>
            </a:extLst>
          </p:cNvPr>
          <p:cNvSpPr txBox="1">
            <a:spLocks/>
          </p:cNvSpPr>
          <p:nvPr userDrawn="1"/>
        </p:nvSpPr>
        <p:spPr>
          <a:xfrm>
            <a:off x="33338" y="3429000"/>
            <a:ext cx="431800" cy="287338"/>
          </a:xfrm>
          <a:prstGeom prst="rect">
            <a:avLst/>
          </a:prstGeom>
        </p:spPr>
        <p:txBody>
          <a:bodyPr lIns="90000" rIns="108000"/>
          <a:lstStyle>
            <a:lvl1pPr marL="342900" indent="-34290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lumMod val="75000"/>
                    <a:lumOff val="25000"/>
                  </a:schemeClr>
                </a:solidFill>
                <a:latin typeface="MS PGothic" panose="020B0600070205080204" pitchFamily="34" charset="-128"/>
                <a:ea typeface="MS PGothic" panose="020B0600070205080204" pitchFamily="34" charset="-128"/>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1" lang="en-U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34</a:t>
            </a:r>
            <a:endParaRPr kumimoji="1" lang="ja-IS" altLang="en-US" sz="16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endParaRPr>
          </a:p>
        </p:txBody>
      </p:sp>
      <p:sp>
        <p:nvSpPr>
          <p:cNvPr id="2" name="縦書きコンテンツ プレースホルダー 13">
            <a:extLst>
              <a:ext uri="{FF2B5EF4-FFF2-40B4-BE49-F238E27FC236}">
                <a16:creationId xmlns:a16="http://schemas.microsoft.com/office/drawing/2014/main" id="{01BD79B8-FB3D-7BA9-9371-AE523E2007F5}"/>
              </a:ext>
            </a:extLst>
          </p:cNvPr>
          <p:cNvSpPr txBox="1">
            <a:spLocks/>
          </p:cNvSpPr>
          <p:nvPr userDrawn="1"/>
        </p:nvSpPr>
        <p:spPr>
          <a:xfrm>
            <a:off x="11856640" y="0"/>
            <a:ext cx="335360" cy="5805264"/>
          </a:xfrm>
          <a:prstGeom prst="rect">
            <a:avLst/>
          </a:prstGeom>
        </p:spPr>
        <p:txBody>
          <a:bodyPr vert="eaVert" lIns="72000" tIns="108000" rIns="108000"/>
          <a:lstStyle>
            <a:lvl1pPr marL="228600" indent="-228600" algn="ctr" defTabSz="914400" rtl="0" eaLnBrk="1" latinLnBrk="0" hangingPunct="1">
              <a:lnSpc>
                <a:spcPct val="90000"/>
              </a:lnSpc>
              <a:spcBef>
                <a:spcPts val="1000"/>
              </a:spcBef>
              <a:buFont typeface="Arial" panose="020B0604020202020204" pitchFamily="34" charset="0"/>
              <a:buNone/>
              <a:defRPr sz="1200" b="0" kern="1200" baseline="0">
                <a:solidFill>
                  <a:schemeClr val="tx1"/>
                </a:solidFill>
                <a:latin typeface="MS PGothic" panose="020B0600070205080204" pitchFamily="34" charset="-128"/>
                <a:ea typeface="MS PGothic" panose="020B060007020508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dirty="0"/>
              <a:t>１ 章　１ 節　</a:t>
            </a:r>
            <a:r>
              <a:rPr lang="en-US" altLang="ja-JP" dirty="0"/>
              <a:t>|</a:t>
            </a:r>
            <a:r>
              <a:rPr lang="ja-JP" altLang="en-US" dirty="0"/>
              <a:t>　３　地球内部の構造</a:t>
            </a:r>
            <a:endParaRPr lang="en-US" altLang="ja-JP" dirty="0"/>
          </a:p>
        </p:txBody>
      </p:sp>
      <p:sp>
        <p:nvSpPr>
          <p:cNvPr id="4" name="テキスト ボックス 3">
            <a:extLst>
              <a:ext uri="{FF2B5EF4-FFF2-40B4-BE49-F238E27FC236}">
                <a16:creationId xmlns:a16="http://schemas.microsoft.com/office/drawing/2014/main" id="{4FB442BE-91BE-9CB9-CCC2-12226CE3C785}"/>
              </a:ext>
            </a:extLst>
          </p:cNvPr>
          <p:cNvSpPr txBox="1"/>
          <p:nvPr userDrawn="1"/>
        </p:nvSpPr>
        <p:spPr>
          <a:xfrm>
            <a:off x="11233248" y="6553795"/>
            <a:ext cx="1055440" cy="276999"/>
          </a:xfrm>
          <a:prstGeom prst="rect">
            <a:avLst/>
          </a:prstGeom>
          <a:noFill/>
        </p:spPr>
        <p:txBody>
          <a:bodyPr vert="horz" wrap="square" rtlCol="0">
            <a:spAutoFit/>
          </a:bodyPr>
          <a:lstStyle/>
          <a:p>
            <a:pPr>
              <a:defRPr/>
            </a:pPr>
            <a:r>
              <a:rPr lang="ja-JP" altLang="en-US" sz="1200" dirty="0">
                <a:solidFill>
                  <a:schemeClr val="tx1"/>
                </a:solidFill>
                <a:latin typeface="MS PGothic" panose="020B0600070205080204" pitchFamily="34" charset="-128"/>
                <a:ea typeface="MS PGothic" panose="020B0600070205080204" pitchFamily="34" charset="-128"/>
              </a:rPr>
              <a:t>地基</a:t>
            </a:r>
            <a:r>
              <a:rPr lang="en-US" altLang="ja-JP" sz="1200" dirty="0">
                <a:solidFill>
                  <a:schemeClr val="tx1"/>
                </a:solidFill>
                <a:latin typeface="MS PGothic" panose="020B0600070205080204" pitchFamily="34" charset="-128"/>
                <a:ea typeface="MS PGothic" panose="020B0600070205080204" pitchFamily="34" charset="-128"/>
              </a:rPr>
              <a:t>007-901</a:t>
            </a:r>
            <a:endParaRPr lang="ja-JP" altLang="en-US" sz="1200" dirty="0">
              <a:solidFill>
                <a:schemeClr val="tx1">
                  <a:lumMod val="65000"/>
                  <a:lumOff val="35000"/>
                </a:schemeClr>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46858600"/>
      </p:ext>
    </p:extLst>
  </p:cSld>
  <p:clrMap bg1="lt1" tx1="dk1" bg2="lt2" tx2="dk2" accent1="accent1" accent2="accent2" accent3="accent3" accent4="accent4" accent5="accent5" accent6="accent6" hlink="hlink" folHlink="folHlink"/>
  <p:sldLayoutIdLst>
    <p:sldLayoutId id="2147483943" r:id="rId1"/>
  </p:sldLayoutIdLst>
  <p:txStyles>
    <p:titleStyle>
      <a:lvl1pPr algn="ctr" defTabSz="914400" rtl="0" eaLnBrk="1" latinLnBrk="0" hangingPunct="1">
        <a:lnSpc>
          <a:spcPct val="90000"/>
        </a:lnSpc>
        <a:spcBef>
          <a:spcPct val="0"/>
        </a:spcBef>
        <a:buNone/>
        <a:defRPr sz="3200" kern="1200">
          <a:solidFill>
            <a:schemeClr val="accent2">
              <a:lumMod val="50000"/>
            </a:schemeClr>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5C3A8"/>
            </a:gs>
            <a:gs pos="100000">
              <a:srgbClr val="FFFFFF"/>
            </a:gs>
          </a:gsLst>
          <a:lin ang="5400000" scaled="0"/>
        </a:gradFill>
        <a:effectLst/>
      </p:bgPr>
    </p:bg>
    <p:spTree>
      <p:nvGrpSpPr>
        <p:cNvPr id="1" name=""/>
        <p:cNvGrpSpPr/>
        <p:nvPr/>
      </p:nvGrpSpPr>
      <p:grpSpPr>
        <a:xfrm>
          <a:off x="0" y="0"/>
          <a:ext cx="0" cy="0"/>
          <a:chOff x="0" y="0"/>
          <a:chExt cx="0" cy="0"/>
        </a:xfrm>
      </p:grpSpPr>
      <p:sp>
        <p:nvSpPr>
          <p:cNvPr id="14" name="テキスト ボックス 1">
            <a:extLst>
              <a:ext uri="{FF2B5EF4-FFF2-40B4-BE49-F238E27FC236}">
                <a16:creationId xmlns:a16="http://schemas.microsoft.com/office/drawing/2014/main" id="{3196A7F4-2F6E-9A4B-A5C1-53067FFCDBB9}"/>
              </a:ext>
            </a:extLst>
          </p:cNvPr>
          <p:cNvSpPr txBox="1">
            <a:spLocks noChangeArrowheads="1"/>
          </p:cNvSpPr>
          <p:nvPr/>
        </p:nvSpPr>
        <p:spPr bwMode="auto">
          <a:xfrm>
            <a:off x="3669816" y="1888857"/>
            <a:ext cx="48523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4000" dirty="0">
                <a:latin typeface="+mn-ea"/>
                <a:ea typeface="+mn-ea"/>
              </a:rPr>
              <a:t>１節　地球の構造</a:t>
            </a:r>
          </a:p>
        </p:txBody>
      </p:sp>
      <p:sp>
        <p:nvSpPr>
          <p:cNvPr id="16" name="テキスト ボックス 2">
            <a:extLst>
              <a:ext uri="{FF2B5EF4-FFF2-40B4-BE49-F238E27FC236}">
                <a16:creationId xmlns:a16="http://schemas.microsoft.com/office/drawing/2014/main" id="{DEA9FF3A-72EF-5141-BC20-0768137316B9}"/>
              </a:ext>
            </a:extLst>
          </p:cNvPr>
          <p:cNvSpPr txBox="1">
            <a:spLocks noChangeArrowheads="1"/>
          </p:cNvSpPr>
          <p:nvPr/>
        </p:nvSpPr>
        <p:spPr bwMode="auto">
          <a:xfrm>
            <a:off x="2405589" y="2921169"/>
            <a:ext cx="73808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6000" dirty="0">
                <a:latin typeface="+mn-ea"/>
                <a:ea typeface="+mn-ea"/>
              </a:rPr>
              <a:t>3</a:t>
            </a:r>
            <a:r>
              <a:rPr lang="ja-JP" altLang="en-US" sz="6000" dirty="0">
                <a:latin typeface="+mn-ea"/>
                <a:ea typeface="+mn-ea"/>
              </a:rPr>
              <a:t> 地球内部の構造</a:t>
            </a:r>
            <a:endParaRPr lang="en-US" altLang="ja-JP" sz="6000" dirty="0">
              <a:latin typeface="+mn-ea"/>
              <a:ea typeface="+mn-ea"/>
            </a:endParaRPr>
          </a:p>
        </p:txBody>
      </p:sp>
      <p:sp>
        <p:nvSpPr>
          <p:cNvPr id="17" name="テキスト ボックス 1">
            <a:extLst>
              <a:ext uri="{FF2B5EF4-FFF2-40B4-BE49-F238E27FC236}">
                <a16:creationId xmlns:a16="http://schemas.microsoft.com/office/drawing/2014/main" id="{CEE96736-B23E-5F43-B948-136D8E995C42}"/>
              </a:ext>
            </a:extLst>
          </p:cNvPr>
          <p:cNvSpPr txBox="1">
            <a:spLocks noChangeArrowheads="1"/>
          </p:cNvSpPr>
          <p:nvPr/>
        </p:nvSpPr>
        <p:spPr bwMode="auto">
          <a:xfrm>
            <a:off x="4187788" y="4689530"/>
            <a:ext cx="3816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dirty="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全</a:t>
            </a:r>
            <a:r>
              <a:rPr lang="en-US" altLang="ja-JP" sz="2800" dirty="0">
                <a:latin typeface="ＭＳ ゴシック" panose="020B0609070205080204" pitchFamily="49" charset="-128"/>
                <a:ea typeface="ＭＳ ゴシック" panose="020B0609070205080204" pitchFamily="49" charset="-128"/>
              </a:rPr>
              <a:t>34</a:t>
            </a:r>
            <a:r>
              <a:rPr lang="ja-JP" altLang="en-US" sz="2800" dirty="0">
                <a:latin typeface="ＭＳ ゴシック" panose="020B0609070205080204" pitchFamily="49" charset="-128"/>
                <a:ea typeface="ＭＳ ゴシック" panose="020B0609070205080204" pitchFamily="49" charset="-128"/>
              </a:rPr>
              <a:t>スライド</a:t>
            </a:r>
            <a:r>
              <a:rPr lang="en-US" altLang="ja-JP" sz="2800" dirty="0">
                <a:latin typeface="ＭＳ ゴシック" panose="020B0609070205080204" pitchFamily="49" charset="-128"/>
                <a:ea typeface="ＭＳ ゴシック" panose="020B0609070205080204" pitchFamily="49" charset="-128"/>
              </a:rPr>
              <a:t>)</a:t>
            </a:r>
          </a:p>
        </p:txBody>
      </p:sp>
      <p:sp>
        <p:nvSpPr>
          <p:cNvPr id="18" name="正方形/長方形 17">
            <a:extLst>
              <a:ext uri="{FF2B5EF4-FFF2-40B4-BE49-F238E27FC236}">
                <a16:creationId xmlns:a16="http://schemas.microsoft.com/office/drawing/2014/main" id="{708D72C1-BC74-754D-AD9E-51EED56C6427}"/>
              </a:ext>
            </a:extLst>
          </p:cNvPr>
          <p:cNvSpPr/>
          <p:nvPr/>
        </p:nvSpPr>
        <p:spPr>
          <a:xfrm>
            <a:off x="7176120" y="3780329"/>
            <a:ext cx="2304256" cy="584775"/>
          </a:xfrm>
          <a:prstGeom prst="rect">
            <a:avLst/>
          </a:prstGeom>
        </p:spPr>
        <p:txBody>
          <a:bodyPr wrap="square">
            <a:spAutoFit/>
          </a:bodyPr>
          <a:lstStyle/>
          <a:p>
            <a:pPr algn="ct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p.18</a:t>
            </a: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23</a:t>
            </a:r>
          </a:p>
        </p:txBody>
      </p:sp>
    </p:spTree>
    <p:extLst>
      <p:ext uri="{BB962C8B-B14F-4D97-AF65-F5344CB8AC3E}">
        <p14:creationId xmlns:p14="http://schemas.microsoft.com/office/powerpoint/2010/main" val="78192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13B9F-0338-B194-D41C-DC2B3E92D5B4}"/>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graphicFrame>
        <p:nvGraphicFramePr>
          <p:cNvPr id="4" name="表 3">
            <a:extLst>
              <a:ext uri="{FF2B5EF4-FFF2-40B4-BE49-F238E27FC236}">
                <a16:creationId xmlns:a16="http://schemas.microsoft.com/office/drawing/2014/main" id="{DBB91B13-80D5-E1F7-0E42-7AB938FA31FD}"/>
              </a:ext>
            </a:extLst>
          </p:cNvPr>
          <p:cNvGraphicFramePr>
            <a:graphicFrameLocks noGrp="1"/>
          </p:cNvGraphicFramePr>
          <p:nvPr>
            <p:extLst>
              <p:ext uri="{D42A27DB-BD31-4B8C-83A1-F6EECF244321}">
                <p14:modId xmlns:p14="http://schemas.microsoft.com/office/powerpoint/2010/main" val="2096570062"/>
              </p:ext>
            </p:extLst>
          </p:nvPr>
        </p:nvGraphicFramePr>
        <p:xfrm>
          <a:off x="1199456" y="2204864"/>
          <a:ext cx="9793088" cy="273911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4187956968"/>
                    </a:ext>
                  </a:extLst>
                </a:gridCol>
                <a:gridCol w="3024336">
                  <a:extLst>
                    <a:ext uri="{9D8B030D-6E8A-4147-A177-3AD203B41FA5}">
                      <a16:colId xmlns:a16="http://schemas.microsoft.com/office/drawing/2014/main" val="2134591731"/>
                    </a:ext>
                  </a:extLst>
                </a:gridCol>
                <a:gridCol w="4608512">
                  <a:extLst>
                    <a:ext uri="{9D8B030D-6E8A-4147-A177-3AD203B41FA5}">
                      <a16:colId xmlns:a16="http://schemas.microsoft.com/office/drawing/2014/main" val="1985182197"/>
                    </a:ext>
                  </a:extLst>
                </a:gridCol>
              </a:tblGrid>
              <a:tr h="790436">
                <a:tc>
                  <a:txBody>
                    <a:bodyPr/>
                    <a:lstStyle/>
                    <a:p>
                      <a:pPr algn="ctr"/>
                      <a:r>
                        <a:rPr kumimoji="1" lang="ja-JP" altLang="en-US" sz="3200" dirty="0"/>
                        <a:t>区分</a:t>
                      </a:r>
                    </a:p>
                  </a:txBody>
                  <a:tcPr anchor="ctr"/>
                </a:tc>
                <a:tc>
                  <a:txBody>
                    <a:bodyPr/>
                    <a:lstStyle/>
                    <a:p>
                      <a:pPr algn="ctr"/>
                      <a:r>
                        <a:rPr kumimoji="1" lang="ja-JP" altLang="en-US" sz="3200" dirty="0"/>
                        <a:t>地殻の厚さ</a:t>
                      </a:r>
                    </a:p>
                  </a:txBody>
                  <a:tcPr anchor="ctr"/>
                </a:tc>
                <a:tc>
                  <a:txBody>
                    <a:bodyPr/>
                    <a:lstStyle/>
                    <a:p>
                      <a:pPr algn="ctr"/>
                      <a:r>
                        <a:rPr kumimoji="1" lang="ja-JP" altLang="en-US" sz="3200" dirty="0"/>
                        <a:t>構成物質</a:t>
                      </a:r>
                    </a:p>
                  </a:txBody>
                  <a:tcPr anchor="ctr"/>
                </a:tc>
                <a:extLst>
                  <a:ext uri="{0D108BD9-81ED-4DB2-BD59-A6C34878D82A}">
                    <a16:rowId xmlns:a16="http://schemas.microsoft.com/office/drawing/2014/main" val="413413550"/>
                  </a:ext>
                </a:extLst>
              </a:tr>
              <a:tr h="395218">
                <a:tc rowSpan="2">
                  <a:txBody>
                    <a:bodyPr/>
                    <a:lstStyle/>
                    <a:p>
                      <a:pPr algn="ctr"/>
                      <a:r>
                        <a:rPr kumimoji="1" lang="ja-JP" altLang="en-US" sz="3200" dirty="0"/>
                        <a:t>大陸地殻</a:t>
                      </a:r>
                    </a:p>
                  </a:txBody>
                  <a:tcPr anchor="ctr"/>
                </a:tc>
                <a:tc rowSpan="2">
                  <a:txBody>
                    <a:bodyPr/>
                    <a:lstStyle/>
                    <a:p>
                      <a:pPr algn="ctr"/>
                      <a:r>
                        <a:rPr kumimoji="1" lang="ja-JP" altLang="en-US" sz="3200" dirty="0"/>
                        <a:t>約</a:t>
                      </a:r>
                      <a:r>
                        <a:rPr kumimoji="1" lang="en-US" altLang="ja-JP" sz="3200" dirty="0"/>
                        <a:t>30</a:t>
                      </a:r>
                      <a:r>
                        <a:rPr kumimoji="1" lang="ja-JP" altLang="en-US" sz="3200" dirty="0"/>
                        <a:t>～</a:t>
                      </a:r>
                      <a:r>
                        <a:rPr kumimoji="1" lang="en-US" altLang="ja-JP" sz="3200" dirty="0"/>
                        <a:t>50km</a:t>
                      </a:r>
                      <a:endParaRPr kumimoji="1" lang="ja-JP" altLang="en-US" sz="3200" dirty="0"/>
                    </a:p>
                  </a:txBody>
                  <a:tcPr anchor="ctr"/>
                </a:tc>
                <a:tc>
                  <a:txBody>
                    <a:bodyPr/>
                    <a:lstStyle/>
                    <a:p>
                      <a:pPr algn="l"/>
                      <a:r>
                        <a:rPr kumimoji="1" lang="ja-JP" altLang="en-US" sz="3200" dirty="0"/>
                        <a:t> 上部　</a:t>
                      </a:r>
                      <a:r>
                        <a:rPr kumimoji="1" lang="ja-JP" altLang="en-US" sz="3200" dirty="0">
                          <a:solidFill>
                            <a:srgbClr val="FF5050"/>
                          </a:solidFill>
                        </a:rPr>
                        <a:t>花こう岩質 </a:t>
                      </a:r>
                      <a:r>
                        <a:rPr kumimoji="1" lang="ja-JP" altLang="en-US" sz="3200" dirty="0"/>
                        <a:t>の岩石</a:t>
                      </a:r>
                    </a:p>
                  </a:txBody>
                  <a:tcPr anchor="ctr"/>
                </a:tc>
                <a:extLst>
                  <a:ext uri="{0D108BD9-81ED-4DB2-BD59-A6C34878D82A}">
                    <a16:rowId xmlns:a16="http://schemas.microsoft.com/office/drawing/2014/main" val="2561448721"/>
                  </a:ext>
                </a:extLst>
              </a:tr>
              <a:tr h="395218">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3200" dirty="0"/>
                        <a:t> 下部　</a:t>
                      </a:r>
                      <a:r>
                        <a:rPr kumimoji="1" lang="ja-JP" altLang="en-US" sz="3200" dirty="0">
                          <a:solidFill>
                            <a:srgbClr val="FF5050"/>
                          </a:solidFill>
                        </a:rPr>
                        <a:t>玄武岩質</a:t>
                      </a:r>
                      <a:r>
                        <a:rPr kumimoji="1" lang="ja-JP" altLang="en-US" sz="3200" dirty="0"/>
                        <a:t> の岩石</a:t>
                      </a:r>
                    </a:p>
                  </a:txBody>
                  <a:tcPr anchor="ctr"/>
                </a:tc>
                <a:extLst>
                  <a:ext uri="{0D108BD9-81ED-4DB2-BD59-A6C34878D82A}">
                    <a16:rowId xmlns:a16="http://schemas.microsoft.com/office/drawing/2014/main" val="3489363772"/>
                  </a:ext>
                </a:extLst>
              </a:tr>
              <a:tr h="790436">
                <a:tc>
                  <a:txBody>
                    <a:bodyPr/>
                    <a:lstStyle/>
                    <a:p>
                      <a:pPr algn="ctr"/>
                      <a:r>
                        <a:rPr kumimoji="1" lang="ja-JP" altLang="en-US" sz="3200" dirty="0"/>
                        <a:t>海洋地殻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t>約</a:t>
                      </a:r>
                      <a:r>
                        <a:rPr kumimoji="1" lang="en-US" altLang="ja-JP" sz="3200" dirty="0"/>
                        <a:t>5</a:t>
                      </a:r>
                      <a:r>
                        <a:rPr kumimoji="1" lang="ja-JP" altLang="en-US" sz="3200" dirty="0"/>
                        <a:t>～</a:t>
                      </a:r>
                      <a:r>
                        <a:rPr kumimoji="1" lang="en-US" altLang="ja-JP" sz="3200" dirty="0"/>
                        <a:t>10km</a:t>
                      </a:r>
                      <a:endParaRPr kumimoji="1" lang="ja-JP" altLang="en-US" sz="3200" dirty="0"/>
                    </a:p>
                  </a:txBody>
                  <a:tcPr anchor="ctr"/>
                </a:tc>
                <a:tc>
                  <a:txBody>
                    <a:bodyPr/>
                    <a:lstStyle/>
                    <a:p>
                      <a:pPr algn="ctr"/>
                      <a:r>
                        <a:rPr kumimoji="1" lang="ja-JP" altLang="en-US" sz="3200" dirty="0">
                          <a:solidFill>
                            <a:srgbClr val="FF5050"/>
                          </a:solidFill>
                        </a:rPr>
                        <a:t>玄武岩質</a:t>
                      </a:r>
                      <a:r>
                        <a:rPr kumimoji="1" lang="ja-JP" altLang="en-US" sz="3200" dirty="0"/>
                        <a:t> の岩石</a:t>
                      </a:r>
                    </a:p>
                  </a:txBody>
                  <a:tcPr anchor="ctr"/>
                </a:tc>
                <a:extLst>
                  <a:ext uri="{0D108BD9-81ED-4DB2-BD59-A6C34878D82A}">
                    <a16:rowId xmlns:a16="http://schemas.microsoft.com/office/drawing/2014/main" val="4269778356"/>
                  </a:ext>
                </a:extLst>
              </a:tr>
            </a:tbl>
          </a:graphicData>
        </a:graphic>
      </p:graphicFrame>
      <p:sp>
        <p:nvSpPr>
          <p:cNvPr id="5" name="四角形: メモ 4">
            <a:extLst>
              <a:ext uri="{FF2B5EF4-FFF2-40B4-BE49-F238E27FC236}">
                <a16:creationId xmlns:a16="http://schemas.microsoft.com/office/drawing/2014/main" id="{94CC2A12-2D42-1058-80F9-6D5DF027C8F2}"/>
              </a:ext>
            </a:extLst>
          </p:cNvPr>
          <p:cNvSpPr/>
          <p:nvPr/>
        </p:nvSpPr>
        <p:spPr>
          <a:xfrm>
            <a:off x="7594465" y="2977983"/>
            <a:ext cx="1976025"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7</a:t>
            </a:r>
            <a:endParaRPr kumimoji="1" lang="ja-JP" altLang="en-US" sz="3600" dirty="0"/>
          </a:p>
        </p:txBody>
      </p:sp>
      <p:sp>
        <p:nvSpPr>
          <p:cNvPr id="6" name="四角形: メモ 5">
            <a:extLst>
              <a:ext uri="{FF2B5EF4-FFF2-40B4-BE49-F238E27FC236}">
                <a16:creationId xmlns:a16="http://schemas.microsoft.com/office/drawing/2014/main" id="{8BC5FBB3-12F5-DBA1-0BD6-3E35EF590AE2}"/>
              </a:ext>
            </a:extLst>
          </p:cNvPr>
          <p:cNvSpPr/>
          <p:nvPr/>
        </p:nvSpPr>
        <p:spPr>
          <a:xfrm>
            <a:off x="7576359" y="3574420"/>
            <a:ext cx="1832009"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8</a:t>
            </a:r>
            <a:endParaRPr kumimoji="1" lang="ja-JP" altLang="en-US" sz="3600" dirty="0"/>
          </a:p>
        </p:txBody>
      </p:sp>
      <p:sp>
        <p:nvSpPr>
          <p:cNvPr id="7" name="四角形: メモ 6">
            <a:extLst>
              <a:ext uri="{FF2B5EF4-FFF2-40B4-BE49-F238E27FC236}">
                <a16:creationId xmlns:a16="http://schemas.microsoft.com/office/drawing/2014/main" id="{65EAC082-D3B8-3250-FE5C-3259CDC263E2}"/>
              </a:ext>
            </a:extLst>
          </p:cNvPr>
          <p:cNvSpPr/>
          <p:nvPr/>
        </p:nvSpPr>
        <p:spPr>
          <a:xfrm>
            <a:off x="6969149" y="4274059"/>
            <a:ext cx="1944216"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9</a:t>
            </a:r>
            <a:endParaRPr kumimoji="1" lang="ja-JP" altLang="en-US" sz="3600" dirty="0"/>
          </a:p>
        </p:txBody>
      </p:sp>
    </p:spTree>
    <p:extLst>
      <p:ext uri="{BB962C8B-B14F-4D97-AF65-F5344CB8AC3E}">
        <p14:creationId xmlns:p14="http://schemas.microsoft.com/office/powerpoint/2010/main" val="24242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lang="ja-JP" altLang="en-US" dirty="0"/>
              <a:t>観察・実験</a:t>
            </a:r>
            <a:r>
              <a:rPr lang="en-US" altLang="ja-JP" dirty="0"/>
              <a:t>3</a:t>
            </a:r>
            <a:r>
              <a:rPr lang="ja-JP" altLang="en-US" dirty="0"/>
              <a:t>　岩石の密度を求める　</a:t>
            </a:r>
            <a:endParaRPr kumimoji="1" lang="ja-JP" altLang="en-US" dirty="0"/>
          </a:p>
        </p:txBody>
      </p:sp>
      <p:sp>
        <p:nvSpPr>
          <p:cNvPr id="4" name="コンテンツ プレースホルダ 2">
            <a:extLst>
              <a:ext uri="{FF2B5EF4-FFF2-40B4-BE49-F238E27FC236}">
                <a16:creationId xmlns:a16="http://schemas.microsoft.com/office/drawing/2014/main" id="{9EBF9F2A-7E00-4BC9-8D1B-5932F78AA24F}"/>
              </a:ext>
            </a:extLst>
          </p:cNvPr>
          <p:cNvSpPr txBox="1">
            <a:spLocks/>
          </p:cNvSpPr>
          <p:nvPr/>
        </p:nvSpPr>
        <p:spPr bwMode="auto">
          <a:xfrm>
            <a:off x="1037717" y="764704"/>
            <a:ext cx="10026835"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▶課題　花こう岩，かんらん岩の密度を求める。</a:t>
            </a:r>
            <a:endParaRPr lang="en-US" altLang="ja-JP" sz="3600" dirty="0"/>
          </a:p>
          <a:p>
            <a:pPr eaLnBrk="1" hangingPunct="1">
              <a:buNone/>
            </a:pPr>
            <a:r>
              <a:rPr lang="ja-JP" altLang="en-US" sz="3600" dirty="0"/>
              <a:t>▶方法　</a:t>
            </a:r>
            <a:endParaRPr lang="en-US" altLang="ja-JP" sz="3600" dirty="0"/>
          </a:p>
          <a:p>
            <a:pPr marL="742950" indent="-742950" eaLnBrk="1" hangingPunct="1">
              <a:buFont typeface="+mj-ea"/>
              <a:buAutoNum type="circleNumDbPlain"/>
            </a:pPr>
            <a:r>
              <a:rPr lang="ja-JP" altLang="en-US" sz="3600" dirty="0"/>
              <a:t>電子天秤で岩石の質量</a:t>
            </a:r>
            <a:r>
              <a:rPr lang="en-US" altLang="ja-JP" sz="3600" i="1" dirty="0"/>
              <a:t>M </a:t>
            </a:r>
            <a:r>
              <a:rPr lang="en-US" altLang="ja-JP" sz="3600" dirty="0"/>
              <a:t>〔g〕</a:t>
            </a:r>
            <a:r>
              <a:rPr lang="ja-JP" altLang="en-US" sz="3600" dirty="0"/>
              <a:t>を測定する。</a:t>
            </a:r>
            <a:endParaRPr lang="en-US" altLang="ja-JP" sz="3600" dirty="0"/>
          </a:p>
          <a:p>
            <a:pPr marL="742950" indent="-742950" eaLnBrk="1" hangingPunct="1">
              <a:buFont typeface="+mj-ea"/>
              <a:buAutoNum type="circleNumDbPlain"/>
            </a:pPr>
            <a:r>
              <a:rPr lang="ja-JP" altLang="en-US" sz="3600" dirty="0"/>
              <a:t>電子天秤の上に水を入れた容器をセットし，リセットボタンを押し</a:t>
            </a:r>
            <a:r>
              <a:rPr lang="en-US" altLang="ja-JP" sz="3600" dirty="0"/>
              <a:t>0</a:t>
            </a:r>
            <a:r>
              <a:rPr lang="ja-JP" altLang="en-US" sz="3600" dirty="0"/>
              <a:t>にしておく。</a:t>
            </a:r>
            <a:endParaRPr lang="en-US" altLang="ja-JP" sz="3600" dirty="0"/>
          </a:p>
          <a:p>
            <a:pPr marL="742950" indent="-742950" eaLnBrk="1" hangingPunct="1">
              <a:buFont typeface="+mj-ea"/>
              <a:buAutoNum type="circleNumDbPlain"/>
            </a:pPr>
            <a:r>
              <a:rPr lang="ja-JP" altLang="en-US" sz="3600" dirty="0"/>
              <a:t>岩石を軽いひもでつるし，容器の底につかないように岩石を水に沈める。</a:t>
            </a:r>
            <a:endParaRPr lang="en-US" altLang="ja-JP" sz="3600" dirty="0"/>
          </a:p>
          <a:p>
            <a:pPr eaLnBrk="1" hangingPunct="1">
              <a:buNone/>
            </a:pPr>
            <a:r>
              <a:rPr lang="ja-JP" altLang="en-US" sz="3600" dirty="0"/>
              <a:t>　</a:t>
            </a:r>
            <a:endParaRPr lang="en-US" altLang="ja-JP" sz="3600" dirty="0"/>
          </a:p>
          <a:p>
            <a:pPr eaLnBrk="1" hangingPunct="1">
              <a:buNone/>
            </a:pPr>
            <a:endParaRPr lang="en-US" altLang="ja-JP" sz="3600" dirty="0"/>
          </a:p>
        </p:txBody>
      </p:sp>
    </p:spTree>
    <p:extLst>
      <p:ext uri="{BB962C8B-B14F-4D97-AF65-F5344CB8AC3E}">
        <p14:creationId xmlns:p14="http://schemas.microsoft.com/office/powerpoint/2010/main" val="312569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lang="ja-JP" altLang="en-US" dirty="0"/>
              <a:t>観察・実験</a:t>
            </a:r>
            <a:r>
              <a:rPr lang="en-US" altLang="ja-JP" dirty="0"/>
              <a:t>3</a:t>
            </a:r>
            <a:r>
              <a:rPr lang="ja-JP" altLang="en-US" dirty="0"/>
              <a:t>　岩石の密度を求める　</a:t>
            </a:r>
            <a:endParaRPr kumimoji="1" lang="ja-JP" altLang="en-US" dirty="0"/>
          </a:p>
        </p:txBody>
      </p:sp>
      <p:sp>
        <p:nvSpPr>
          <p:cNvPr id="7" name="コンテンツ プレースホルダ 2">
            <a:extLst>
              <a:ext uri="{FF2B5EF4-FFF2-40B4-BE49-F238E27FC236}">
                <a16:creationId xmlns:a16="http://schemas.microsoft.com/office/drawing/2014/main" id="{DA99CBC8-CA62-4A5F-A8DD-FCCDDD06368B}"/>
              </a:ext>
            </a:extLst>
          </p:cNvPr>
          <p:cNvSpPr txBox="1">
            <a:spLocks/>
          </p:cNvSpPr>
          <p:nvPr/>
        </p:nvSpPr>
        <p:spPr bwMode="auto">
          <a:xfrm>
            <a:off x="1082582" y="908720"/>
            <a:ext cx="1002683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742950" indent="-742950" eaLnBrk="1" hangingPunct="1">
              <a:buFont typeface="+mj-ea"/>
              <a:buAutoNum type="circleNumDbPlain" startAt="4"/>
            </a:pPr>
            <a:r>
              <a:rPr lang="ja-JP" altLang="en-US" sz="3600" dirty="0"/>
              <a:t>このときの電子天秤の値は，浮力の反作用により増加した分なので，水の密度</a:t>
            </a:r>
            <a:r>
              <a:rPr lang="en-US" altLang="ja-JP" sz="3600" dirty="0"/>
              <a:t>1 g/cm</a:t>
            </a:r>
            <a:r>
              <a:rPr lang="en-US" altLang="ja-JP" sz="3600" baseline="30000" dirty="0"/>
              <a:t>3</a:t>
            </a:r>
            <a:r>
              <a:rPr lang="ja-JP" altLang="en-US" sz="3600" dirty="0"/>
              <a:t>として，岩石の体積</a:t>
            </a:r>
            <a:r>
              <a:rPr lang="en-US" altLang="ja-JP" sz="3600" i="1" dirty="0"/>
              <a:t>V</a:t>
            </a:r>
            <a:r>
              <a:rPr lang="en-US" altLang="ja-JP" sz="3600" dirty="0"/>
              <a:t>〔cm</a:t>
            </a:r>
            <a:r>
              <a:rPr lang="en-US" altLang="ja-JP" sz="3600" baseline="30000" dirty="0"/>
              <a:t>3</a:t>
            </a:r>
            <a:r>
              <a:rPr lang="en-US" altLang="ja-JP" sz="3600" dirty="0"/>
              <a:t>〕</a:t>
            </a:r>
            <a:r>
              <a:rPr lang="ja-JP" altLang="en-US" sz="3600" dirty="0"/>
              <a:t>を求めることができる。</a:t>
            </a:r>
            <a:endParaRPr lang="en-US" altLang="ja-JP" sz="3600" dirty="0"/>
          </a:p>
          <a:p>
            <a:pPr marL="742950" indent="-742950" eaLnBrk="1" hangingPunct="1">
              <a:buFont typeface="+mj-ea"/>
              <a:buAutoNum type="circleNumDbPlain" startAt="4"/>
            </a:pPr>
            <a:r>
              <a:rPr lang="ja-JP" altLang="en-US" sz="3600" dirty="0"/>
              <a:t>質量</a:t>
            </a:r>
            <a:r>
              <a:rPr lang="en-US" altLang="ja-JP" sz="3600" dirty="0"/>
              <a:t>÷</a:t>
            </a:r>
            <a:r>
              <a:rPr lang="ja-JP" altLang="en-US" sz="3600" dirty="0"/>
              <a:t>体積で密度を求める。</a:t>
            </a:r>
            <a:endParaRPr lang="en-US" altLang="ja-JP" sz="3600" dirty="0"/>
          </a:p>
        </p:txBody>
      </p:sp>
      <p:pic>
        <p:nvPicPr>
          <p:cNvPr id="4" name="図 3" descr="ダイアグラム, 設計図&#10;&#10;AI によって生成されたコンテンツは間違っている可能性があります。">
            <a:extLst>
              <a:ext uri="{FF2B5EF4-FFF2-40B4-BE49-F238E27FC236}">
                <a16:creationId xmlns:a16="http://schemas.microsoft.com/office/drawing/2014/main" id="{772C6F12-09F5-3B45-A9A9-5F14F7CF2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740" y="3661012"/>
            <a:ext cx="4680520" cy="2765468"/>
          </a:xfrm>
          <a:prstGeom prst="rect">
            <a:avLst/>
          </a:prstGeom>
        </p:spPr>
      </p:pic>
    </p:spTree>
    <p:extLst>
      <p:ext uri="{BB962C8B-B14F-4D97-AF65-F5344CB8AC3E}">
        <p14:creationId xmlns:p14="http://schemas.microsoft.com/office/powerpoint/2010/main" val="137281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lang="ja-JP" altLang="en-US" dirty="0"/>
              <a:t>観察・実験</a:t>
            </a:r>
            <a:r>
              <a:rPr lang="en-US" altLang="ja-JP" dirty="0"/>
              <a:t>3</a:t>
            </a:r>
            <a:r>
              <a:rPr lang="ja-JP" altLang="en-US" dirty="0"/>
              <a:t>　岩石の密度を求める　</a:t>
            </a:r>
            <a:endParaRPr kumimoji="1" lang="ja-JP" altLang="en-US" dirty="0"/>
          </a:p>
        </p:txBody>
      </p:sp>
      <p:graphicFrame>
        <p:nvGraphicFramePr>
          <p:cNvPr id="5" name="表 4">
            <a:extLst>
              <a:ext uri="{FF2B5EF4-FFF2-40B4-BE49-F238E27FC236}">
                <a16:creationId xmlns:a16="http://schemas.microsoft.com/office/drawing/2014/main" id="{5A183174-2686-48D2-B210-48EE16991B68}"/>
              </a:ext>
            </a:extLst>
          </p:cNvPr>
          <p:cNvGraphicFramePr>
            <a:graphicFrameLocks noGrp="1"/>
          </p:cNvGraphicFramePr>
          <p:nvPr>
            <p:extLst>
              <p:ext uri="{D42A27DB-BD31-4B8C-83A1-F6EECF244321}">
                <p14:modId xmlns:p14="http://schemas.microsoft.com/office/powerpoint/2010/main" val="1307601031"/>
              </p:ext>
            </p:extLst>
          </p:nvPr>
        </p:nvGraphicFramePr>
        <p:xfrm>
          <a:off x="2819226" y="1772816"/>
          <a:ext cx="6589142" cy="2371308"/>
        </p:xfrm>
        <a:graphic>
          <a:graphicData uri="http://schemas.openxmlformats.org/drawingml/2006/table">
            <a:tbl>
              <a:tblPr firstRow="1" bandRow="1">
                <a:tableStyleId>{5C22544A-7EE6-4342-B048-85BDC9FD1C3A}</a:tableStyleId>
              </a:tblPr>
              <a:tblGrid>
                <a:gridCol w="3054212">
                  <a:extLst>
                    <a:ext uri="{9D8B030D-6E8A-4147-A177-3AD203B41FA5}">
                      <a16:colId xmlns:a16="http://schemas.microsoft.com/office/drawing/2014/main" val="4187956968"/>
                    </a:ext>
                  </a:extLst>
                </a:gridCol>
                <a:gridCol w="3534930">
                  <a:extLst>
                    <a:ext uri="{9D8B030D-6E8A-4147-A177-3AD203B41FA5}">
                      <a16:colId xmlns:a16="http://schemas.microsoft.com/office/drawing/2014/main" val="2134591731"/>
                    </a:ext>
                  </a:extLst>
                </a:gridCol>
              </a:tblGrid>
              <a:tr h="790436">
                <a:tc>
                  <a:txBody>
                    <a:bodyPr/>
                    <a:lstStyle/>
                    <a:p>
                      <a:r>
                        <a:rPr kumimoji="1" lang="ja-JP" altLang="en-US" sz="3200" dirty="0"/>
                        <a:t>岩石</a:t>
                      </a:r>
                    </a:p>
                  </a:txBody>
                  <a:tcPr/>
                </a:tc>
                <a:tc>
                  <a:txBody>
                    <a:bodyPr/>
                    <a:lstStyle/>
                    <a:p>
                      <a:r>
                        <a:rPr kumimoji="1" lang="ja-JP" altLang="en-US" sz="3200" dirty="0"/>
                        <a:t>密度（</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dirty="0">
                          <a:latin typeface="Calibri" panose="020F0502020204030204" pitchFamily="34" charset="0"/>
                          <a:cs typeface="Calibri" panose="020F0502020204030204" pitchFamily="34" charset="0"/>
                        </a:rPr>
                        <a:t>cm</a:t>
                      </a:r>
                      <a:r>
                        <a:rPr kumimoji="1" lang="en-US" altLang="ja-JP" sz="3200" baseline="30000" dirty="0">
                          <a:latin typeface="Calibri" panose="020F0502020204030204" pitchFamily="34" charset="0"/>
                          <a:cs typeface="Calibri" panose="020F0502020204030204" pitchFamily="34" charset="0"/>
                        </a:rPr>
                        <a:t>3</a:t>
                      </a:r>
                      <a:r>
                        <a:rPr kumimoji="1" lang="ja-JP" altLang="en-US" sz="3200" dirty="0"/>
                        <a:t>）</a:t>
                      </a:r>
                    </a:p>
                  </a:txBody>
                  <a:tcPr/>
                </a:tc>
                <a:extLst>
                  <a:ext uri="{0D108BD9-81ED-4DB2-BD59-A6C34878D82A}">
                    <a16:rowId xmlns:a16="http://schemas.microsoft.com/office/drawing/2014/main" val="413413550"/>
                  </a:ext>
                </a:extLst>
              </a:tr>
              <a:tr h="790436">
                <a:tc>
                  <a:txBody>
                    <a:bodyPr/>
                    <a:lstStyle/>
                    <a:p>
                      <a:r>
                        <a:rPr kumimoji="1" lang="ja-JP" altLang="en-US" sz="3200" dirty="0"/>
                        <a:t>花こう岩</a:t>
                      </a:r>
                    </a:p>
                  </a:txBody>
                  <a:tcPr/>
                </a:tc>
                <a:tc>
                  <a:txBody>
                    <a:bodyPr/>
                    <a:lstStyle/>
                    <a:p>
                      <a:endParaRPr kumimoji="1" lang="ja-JP" altLang="en-US" sz="3200" dirty="0"/>
                    </a:p>
                  </a:txBody>
                  <a:tcPr/>
                </a:tc>
                <a:extLst>
                  <a:ext uri="{0D108BD9-81ED-4DB2-BD59-A6C34878D82A}">
                    <a16:rowId xmlns:a16="http://schemas.microsoft.com/office/drawing/2014/main" val="2561448721"/>
                  </a:ext>
                </a:extLst>
              </a:tr>
              <a:tr h="790436">
                <a:tc>
                  <a:txBody>
                    <a:bodyPr/>
                    <a:lstStyle/>
                    <a:p>
                      <a:r>
                        <a:rPr kumimoji="1" lang="ja-JP" altLang="en-US" sz="3200" dirty="0"/>
                        <a:t>かんらん岩</a:t>
                      </a:r>
                    </a:p>
                  </a:txBody>
                  <a:tcPr/>
                </a:tc>
                <a:tc>
                  <a:txBody>
                    <a:bodyPr/>
                    <a:lstStyle/>
                    <a:p>
                      <a:endParaRPr kumimoji="1" lang="ja-JP" altLang="en-US" sz="3200" dirty="0"/>
                    </a:p>
                  </a:txBody>
                  <a:tcPr/>
                </a:tc>
                <a:extLst>
                  <a:ext uri="{0D108BD9-81ED-4DB2-BD59-A6C34878D82A}">
                    <a16:rowId xmlns:a16="http://schemas.microsoft.com/office/drawing/2014/main" val="4269778356"/>
                  </a:ext>
                </a:extLst>
              </a:tr>
            </a:tbl>
          </a:graphicData>
        </a:graphic>
      </p:graphicFrame>
      <p:sp>
        <p:nvSpPr>
          <p:cNvPr id="6" name="コンテンツ プレースホルダ 2">
            <a:extLst>
              <a:ext uri="{FF2B5EF4-FFF2-40B4-BE49-F238E27FC236}">
                <a16:creationId xmlns:a16="http://schemas.microsoft.com/office/drawing/2014/main" id="{2DA36C5B-EAEC-46F2-8E1E-1B9D596909F3}"/>
              </a:ext>
            </a:extLst>
          </p:cNvPr>
          <p:cNvSpPr txBox="1">
            <a:spLocks/>
          </p:cNvSpPr>
          <p:nvPr/>
        </p:nvSpPr>
        <p:spPr bwMode="auto">
          <a:xfrm>
            <a:off x="3143672" y="929255"/>
            <a:ext cx="6888436"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花こう岩とかん</a:t>
            </a:r>
            <a:r>
              <a:rPr lang="ja-JP" altLang="en-US" sz="3600" dirty="0" err="1"/>
              <a:t>らん</a:t>
            </a:r>
            <a:r>
              <a:rPr lang="ja-JP" altLang="en-US" sz="3600" dirty="0"/>
              <a:t>岩の密度</a:t>
            </a:r>
            <a:endParaRPr lang="en-US" altLang="ja-JP" sz="3600" dirty="0"/>
          </a:p>
        </p:txBody>
      </p:sp>
    </p:spTree>
    <p:extLst>
      <p:ext uri="{BB962C8B-B14F-4D97-AF65-F5344CB8AC3E}">
        <p14:creationId xmlns:p14="http://schemas.microsoft.com/office/powerpoint/2010/main" val="3645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992AA-8F79-BA40-E216-E28F2F7FB4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4EED68-CC1D-3434-518C-368FB6A35CB8}"/>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pic>
        <p:nvPicPr>
          <p:cNvPr id="11" name="図 10" descr="アイコン が含まれている画像&#10;&#10;AI によって生成されたコンテンツは間違っている可能性があります。">
            <a:extLst>
              <a:ext uri="{FF2B5EF4-FFF2-40B4-BE49-F238E27FC236}">
                <a16:creationId xmlns:a16="http://schemas.microsoft.com/office/drawing/2014/main" id="{21DA4576-9DDB-4D29-76FC-74C06BA5E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2348880"/>
            <a:ext cx="10310991" cy="3672408"/>
          </a:xfrm>
          <a:prstGeom prst="rect">
            <a:avLst/>
          </a:prstGeom>
        </p:spPr>
      </p:pic>
      <p:sp>
        <p:nvSpPr>
          <p:cNvPr id="12" name="コンテンツ プレースホルダ 2">
            <a:extLst>
              <a:ext uri="{FF2B5EF4-FFF2-40B4-BE49-F238E27FC236}">
                <a16:creationId xmlns:a16="http://schemas.microsoft.com/office/drawing/2014/main" id="{EE9CE26B-0517-59CD-C802-3E4365A8F826}"/>
              </a:ext>
            </a:extLst>
          </p:cNvPr>
          <p:cNvSpPr txBox="1">
            <a:spLocks/>
          </p:cNvSpPr>
          <p:nvPr/>
        </p:nvSpPr>
        <p:spPr bwMode="auto">
          <a:xfrm>
            <a:off x="2567608" y="1571565"/>
            <a:ext cx="3739576" cy="633299"/>
          </a:xfrm>
          <a:prstGeom prst="callout1">
            <a:avLst>
              <a:gd name="adj1" fmla="val 104375"/>
              <a:gd name="adj2" fmla="val 38581"/>
              <a:gd name="adj3" fmla="val 470109"/>
              <a:gd name="adj4" fmla="val 39003"/>
            </a:avLst>
          </a:prstGeom>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600" b="0" i="0" strike="noStrike" kern="0" cap="none" spc="0" normalizeH="0" noProof="0" dirty="0">
                <a:ln>
                  <a:noFill/>
                </a:ln>
                <a:solidFill>
                  <a:srgbClr val="FF5050"/>
                </a:solidFill>
                <a:effectLst/>
                <a:uLnTx/>
                <a:uFill>
                  <a:solidFill>
                    <a:schemeClr val="accent2">
                      <a:lumMod val="75000"/>
                    </a:schemeClr>
                  </a:solidFill>
                </a:uFill>
                <a:latin typeface="Calibri" panose="020F0502020204030204" pitchFamily="34" charset="0"/>
                <a:ea typeface="ＭＳ Ｐゴシック" panose="020B0600070205080204" pitchFamily="50" charset="-128"/>
              </a:rPr>
              <a:t>花こう岩</a:t>
            </a:r>
            <a:r>
              <a:rPr kumimoji="1" lang="ja-JP" altLang="en-US" sz="3600" b="0" i="0" u="none" strike="noStrike" kern="0" cap="none" spc="0" normalizeH="0" baseline="0" noProof="0" dirty="0">
                <a:ln>
                  <a:noFill/>
                </a:ln>
                <a:solidFill>
                  <a:srgbClr val="FF5050"/>
                </a:solidFill>
                <a:effectLst/>
                <a:uLnTx/>
                <a:uFillTx/>
                <a:latin typeface="Calibri" panose="020F0502020204030204" pitchFamily="34" charset="0"/>
                <a:ea typeface="ＭＳ Ｐゴシック" panose="020B0600070205080204" pitchFamily="50" charset="-128"/>
              </a:rPr>
              <a:t>質</a:t>
            </a:r>
            <a:r>
              <a:rPr lang="ja-JP" altLang="en-US" sz="3600" kern="0" dirty="0">
                <a:solidFill>
                  <a:prstClr val="black"/>
                </a:solidFill>
              </a:rPr>
              <a:t> </a:t>
            </a:r>
            <a:r>
              <a:rPr kumimoji="1" lang="ja-JP" altLang="en-US"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の岩石</a:t>
            </a:r>
            <a:endParaRPr kumimoji="1" lang="en-US" altLang="ja-JP"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13" name="四角形: メモ 12">
            <a:extLst>
              <a:ext uri="{FF2B5EF4-FFF2-40B4-BE49-F238E27FC236}">
                <a16:creationId xmlns:a16="http://schemas.microsoft.com/office/drawing/2014/main" id="{7C1E6299-8672-32EF-260D-391A41D2E320}"/>
              </a:ext>
            </a:extLst>
          </p:cNvPr>
          <p:cNvSpPr/>
          <p:nvPr/>
        </p:nvSpPr>
        <p:spPr>
          <a:xfrm>
            <a:off x="2567608" y="1571565"/>
            <a:ext cx="2232248"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10</a:t>
            </a:r>
            <a:endParaRPr kumimoji="1" lang="ja-JP" altLang="en-US" sz="3600" dirty="0"/>
          </a:p>
        </p:txBody>
      </p:sp>
      <p:sp>
        <p:nvSpPr>
          <p:cNvPr id="14" name="コンテンツ プレースホルダ 2">
            <a:extLst>
              <a:ext uri="{FF2B5EF4-FFF2-40B4-BE49-F238E27FC236}">
                <a16:creationId xmlns:a16="http://schemas.microsoft.com/office/drawing/2014/main" id="{99A907C8-1A38-DB71-37B7-644A7FAB91FF}"/>
              </a:ext>
            </a:extLst>
          </p:cNvPr>
          <p:cNvSpPr txBox="1">
            <a:spLocks/>
          </p:cNvSpPr>
          <p:nvPr/>
        </p:nvSpPr>
        <p:spPr bwMode="auto">
          <a:xfrm>
            <a:off x="968495" y="3868434"/>
            <a:ext cx="2448272" cy="784702"/>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大陸地殻</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30</a:t>
            </a: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50km</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680DCF6D-4114-45DB-668C-C52088723DEC}"/>
              </a:ext>
            </a:extLst>
          </p:cNvPr>
          <p:cNvCxnSpPr/>
          <p:nvPr/>
        </p:nvCxnSpPr>
        <p:spPr>
          <a:xfrm>
            <a:off x="9264352" y="3614164"/>
            <a:ext cx="0" cy="3240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7" name="コンテンツ プレースホルダ 2">
            <a:extLst>
              <a:ext uri="{FF2B5EF4-FFF2-40B4-BE49-F238E27FC236}">
                <a16:creationId xmlns:a16="http://schemas.microsoft.com/office/drawing/2014/main" id="{282D1845-0C0B-4E38-2917-B26C9E1B7EED}"/>
              </a:ext>
            </a:extLst>
          </p:cNvPr>
          <p:cNvSpPr txBox="1">
            <a:spLocks/>
          </p:cNvSpPr>
          <p:nvPr/>
        </p:nvSpPr>
        <p:spPr bwMode="auto">
          <a:xfrm>
            <a:off x="623392" y="6145595"/>
            <a:ext cx="3816424" cy="459143"/>
          </a:xfrm>
          <a:prstGeom prst="callout1">
            <a:avLst>
              <a:gd name="adj1" fmla="val 6998"/>
              <a:gd name="adj2" fmla="val 16660"/>
              <a:gd name="adj3" fmla="val -290265"/>
              <a:gd name="adj4" fmla="val 16150"/>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モホロビチッチ不連続面</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18" name="コンテンツ プレースホルダ 2">
            <a:extLst>
              <a:ext uri="{FF2B5EF4-FFF2-40B4-BE49-F238E27FC236}">
                <a16:creationId xmlns:a16="http://schemas.microsoft.com/office/drawing/2014/main" id="{4F7C8EA3-D178-FE47-38F6-FAB30A1BE749}"/>
              </a:ext>
            </a:extLst>
          </p:cNvPr>
          <p:cNvSpPr txBox="1">
            <a:spLocks/>
          </p:cNvSpPr>
          <p:nvPr/>
        </p:nvSpPr>
        <p:spPr bwMode="auto">
          <a:xfrm>
            <a:off x="1271464" y="4900080"/>
            <a:ext cx="2808312" cy="437132"/>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玄武岩質の岩石</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19" name="コンテンツ プレースホルダ 2">
            <a:extLst>
              <a:ext uri="{FF2B5EF4-FFF2-40B4-BE49-F238E27FC236}">
                <a16:creationId xmlns:a16="http://schemas.microsoft.com/office/drawing/2014/main" id="{E7760F64-FD02-5B58-9777-1757EA14511D}"/>
              </a:ext>
            </a:extLst>
          </p:cNvPr>
          <p:cNvSpPr txBox="1">
            <a:spLocks/>
          </p:cNvSpPr>
          <p:nvPr/>
        </p:nvSpPr>
        <p:spPr bwMode="auto">
          <a:xfrm>
            <a:off x="2879239" y="5322124"/>
            <a:ext cx="3697217" cy="823471"/>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上部マントル</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（かんらん岩質の岩石）</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0" name="コンテンツ プレースホルダ 2">
            <a:extLst>
              <a:ext uri="{FF2B5EF4-FFF2-40B4-BE49-F238E27FC236}">
                <a16:creationId xmlns:a16="http://schemas.microsoft.com/office/drawing/2014/main" id="{B4DE4575-ED4F-839B-0D6C-B1DC11F7BA4B}"/>
              </a:ext>
            </a:extLst>
          </p:cNvPr>
          <p:cNvSpPr txBox="1">
            <a:spLocks/>
          </p:cNvSpPr>
          <p:nvPr/>
        </p:nvSpPr>
        <p:spPr bwMode="auto">
          <a:xfrm>
            <a:off x="2999655" y="2328336"/>
            <a:ext cx="1080121" cy="437132"/>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山脈</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1" name="コンテンツ プレースホルダ 2">
            <a:extLst>
              <a:ext uri="{FF2B5EF4-FFF2-40B4-BE49-F238E27FC236}">
                <a16:creationId xmlns:a16="http://schemas.microsoft.com/office/drawing/2014/main" id="{2A9890F6-830A-DA61-CC6C-0A526232A6E9}"/>
              </a:ext>
            </a:extLst>
          </p:cNvPr>
          <p:cNvSpPr txBox="1">
            <a:spLocks/>
          </p:cNvSpPr>
          <p:nvPr/>
        </p:nvSpPr>
        <p:spPr bwMode="auto">
          <a:xfrm>
            <a:off x="1271464" y="2500282"/>
            <a:ext cx="1080121" cy="437132"/>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大陸</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2" name="コンテンツ プレースホルダ 2">
            <a:extLst>
              <a:ext uri="{FF2B5EF4-FFF2-40B4-BE49-F238E27FC236}">
                <a16:creationId xmlns:a16="http://schemas.microsoft.com/office/drawing/2014/main" id="{CC9F6158-2D1F-A6AF-3FF5-E3AE26A76577}"/>
              </a:ext>
            </a:extLst>
          </p:cNvPr>
          <p:cNvSpPr txBox="1">
            <a:spLocks/>
          </p:cNvSpPr>
          <p:nvPr/>
        </p:nvSpPr>
        <p:spPr bwMode="auto">
          <a:xfrm>
            <a:off x="5622350" y="3559468"/>
            <a:ext cx="1908212" cy="459143"/>
          </a:xfrm>
          <a:prstGeom prst="callout1">
            <a:avLst>
              <a:gd name="adj1" fmla="val 64892"/>
              <a:gd name="adj2" fmla="val 1616"/>
              <a:gd name="adj3" fmla="val 87201"/>
              <a:gd name="adj4" fmla="val -13939"/>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約</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2.7g</a:t>
            </a:r>
            <a:r>
              <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cm</a:t>
            </a:r>
            <a:r>
              <a:rPr kumimoji="1" lang="en-US" altLang="ja-JP" sz="2800" b="0" i="0" u="none" strike="noStrike" kern="0" cap="none" spc="0" normalizeH="0" baseline="30000" noProof="0" dirty="0" err="1">
                <a:ln>
                  <a:noFill/>
                </a:ln>
                <a:solidFill>
                  <a:prstClr val="black"/>
                </a:solidFill>
                <a:effectLst/>
                <a:uLnTx/>
                <a:uFillTx/>
                <a:latin typeface="Calibri" panose="020F0502020204030204" pitchFamily="34" charset="0"/>
                <a:ea typeface="ＭＳ Ｐゴシック" panose="020B0600070205080204" pitchFamily="50" charset="-128"/>
              </a:rPr>
              <a:t>3</a:t>
            </a:r>
            <a:endParaRPr kumimoji="1" lang="en-US" altLang="ja-JP" sz="2800" b="0" i="0" u="none" strike="noStrike" kern="0" cap="none" spc="0" normalizeH="0" baseline="3000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3" name="コンテンツ プレースホルダ 2">
            <a:extLst>
              <a:ext uri="{FF2B5EF4-FFF2-40B4-BE49-F238E27FC236}">
                <a16:creationId xmlns:a16="http://schemas.microsoft.com/office/drawing/2014/main" id="{ABFDF05F-D7D7-01CD-6EEA-2099AAD396D3}"/>
              </a:ext>
            </a:extLst>
          </p:cNvPr>
          <p:cNvSpPr txBox="1">
            <a:spLocks/>
          </p:cNvSpPr>
          <p:nvPr/>
        </p:nvSpPr>
        <p:spPr bwMode="auto">
          <a:xfrm>
            <a:off x="5637936" y="4185084"/>
            <a:ext cx="1908212" cy="459143"/>
          </a:xfrm>
          <a:prstGeom prst="callout1">
            <a:avLst>
              <a:gd name="adj1" fmla="val 64892"/>
              <a:gd name="adj2" fmla="val 1616"/>
              <a:gd name="adj3" fmla="val 8466"/>
              <a:gd name="adj4" fmla="val -14496"/>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約</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3.0g</a:t>
            </a:r>
            <a:r>
              <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cm</a:t>
            </a:r>
            <a:r>
              <a:rPr kumimoji="1" lang="en-US" altLang="ja-JP" sz="2800" b="0" i="0" u="none" strike="noStrike" kern="0" cap="none" spc="0" normalizeH="0" baseline="30000" noProof="0" dirty="0" err="1">
                <a:ln>
                  <a:noFill/>
                </a:ln>
                <a:solidFill>
                  <a:prstClr val="black"/>
                </a:solidFill>
                <a:effectLst/>
                <a:uLnTx/>
                <a:uFillTx/>
                <a:latin typeface="Calibri" panose="020F0502020204030204" pitchFamily="34" charset="0"/>
                <a:ea typeface="ＭＳ Ｐゴシック" panose="020B0600070205080204" pitchFamily="50" charset="-128"/>
              </a:rPr>
              <a:t>3</a:t>
            </a:r>
            <a:endParaRPr kumimoji="1" lang="en-US" altLang="ja-JP" sz="2800" b="0" i="0" u="none" strike="noStrike" kern="0" cap="none" spc="0" normalizeH="0" baseline="3000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4" name="コンテンツ プレースホルダ 2">
            <a:extLst>
              <a:ext uri="{FF2B5EF4-FFF2-40B4-BE49-F238E27FC236}">
                <a16:creationId xmlns:a16="http://schemas.microsoft.com/office/drawing/2014/main" id="{1B9B4A81-310A-2A2E-BC7B-423D507061EF}"/>
              </a:ext>
            </a:extLst>
          </p:cNvPr>
          <p:cNvSpPr txBox="1">
            <a:spLocks/>
          </p:cNvSpPr>
          <p:nvPr/>
        </p:nvSpPr>
        <p:spPr bwMode="auto">
          <a:xfrm>
            <a:off x="5627300" y="4916009"/>
            <a:ext cx="1908212" cy="459143"/>
          </a:xfrm>
          <a:prstGeom prst="callout1">
            <a:avLst>
              <a:gd name="adj1" fmla="val 64892"/>
              <a:gd name="adj2" fmla="val 1616"/>
              <a:gd name="adj3" fmla="val 24676"/>
              <a:gd name="adj4" fmla="val -18397"/>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約</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3.3g</a:t>
            </a:r>
            <a:r>
              <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cm</a:t>
            </a:r>
            <a:r>
              <a:rPr kumimoji="1" lang="en-US" altLang="ja-JP" sz="2800" b="0" i="0" u="none" strike="noStrike" kern="0" cap="none" spc="0" normalizeH="0" baseline="30000" noProof="0" dirty="0" err="1">
                <a:ln>
                  <a:noFill/>
                </a:ln>
                <a:solidFill>
                  <a:prstClr val="black"/>
                </a:solidFill>
                <a:effectLst/>
                <a:uLnTx/>
                <a:uFillTx/>
                <a:latin typeface="Calibri" panose="020F0502020204030204" pitchFamily="34" charset="0"/>
                <a:ea typeface="ＭＳ Ｐゴシック" panose="020B0600070205080204" pitchFamily="50" charset="-128"/>
              </a:rPr>
              <a:t>3</a:t>
            </a:r>
            <a:endParaRPr kumimoji="1" lang="en-US" altLang="ja-JP" sz="2800" b="0" i="0" u="none" strike="noStrike" kern="0" cap="none" spc="0" normalizeH="0" baseline="3000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5" name="コンテンツ プレースホルダ 2">
            <a:extLst>
              <a:ext uri="{FF2B5EF4-FFF2-40B4-BE49-F238E27FC236}">
                <a16:creationId xmlns:a16="http://schemas.microsoft.com/office/drawing/2014/main" id="{D8DD5F6A-EE2E-0E46-D8BE-1161C1B6A98B}"/>
              </a:ext>
            </a:extLst>
          </p:cNvPr>
          <p:cNvSpPr txBox="1">
            <a:spLocks/>
          </p:cNvSpPr>
          <p:nvPr/>
        </p:nvSpPr>
        <p:spPr bwMode="auto">
          <a:xfrm>
            <a:off x="8092935" y="1225339"/>
            <a:ext cx="3739576" cy="633299"/>
          </a:xfrm>
          <a:prstGeom prst="callout1">
            <a:avLst>
              <a:gd name="adj1" fmla="val 104375"/>
              <a:gd name="adj2" fmla="val 38581"/>
              <a:gd name="adj3" fmla="val 409668"/>
              <a:gd name="adj4" fmla="val 39003"/>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600" b="0" i="0" u="none" strike="noStrike" kern="0" cap="none" spc="0" normalizeH="0" baseline="0" noProof="0" dirty="0">
                <a:ln>
                  <a:noFill/>
                </a:ln>
                <a:solidFill>
                  <a:srgbClr val="FF5050"/>
                </a:solidFill>
                <a:effectLst/>
                <a:uLnTx/>
                <a:uFillTx/>
                <a:latin typeface="Calibri" panose="020F0502020204030204" pitchFamily="34" charset="0"/>
                <a:ea typeface="ＭＳ Ｐゴシック" panose="020B0600070205080204" pitchFamily="50" charset="-128"/>
              </a:rPr>
              <a:t>玄武岩質</a:t>
            </a:r>
            <a:r>
              <a:rPr lang="ja-JP" altLang="en-US" sz="3600" kern="0" dirty="0">
                <a:solidFill>
                  <a:prstClr val="black"/>
                </a:solidFill>
              </a:rPr>
              <a:t> </a:t>
            </a:r>
            <a:r>
              <a:rPr kumimoji="1" lang="ja-JP" altLang="en-US"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の岩石</a:t>
            </a:r>
            <a:endParaRPr kumimoji="1" lang="en-US" altLang="ja-JP"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6" name="四角形: メモ 25">
            <a:extLst>
              <a:ext uri="{FF2B5EF4-FFF2-40B4-BE49-F238E27FC236}">
                <a16:creationId xmlns:a16="http://schemas.microsoft.com/office/drawing/2014/main" id="{C1094761-1463-9E1A-986C-CC3B1E279089}"/>
              </a:ext>
            </a:extLst>
          </p:cNvPr>
          <p:cNvSpPr/>
          <p:nvPr/>
        </p:nvSpPr>
        <p:spPr>
          <a:xfrm>
            <a:off x="7848132" y="1264289"/>
            <a:ext cx="2232248"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11</a:t>
            </a:r>
            <a:endParaRPr kumimoji="1" lang="ja-JP" altLang="en-US" sz="3600" dirty="0"/>
          </a:p>
        </p:txBody>
      </p:sp>
      <p:sp>
        <p:nvSpPr>
          <p:cNvPr id="27" name="コンテンツ プレースホルダ 2">
            <a:extLst>
              <a:ext uri="{FF2B5EF4-FFF2-40B4-BE49-F238E27FC236}">
                <a16:creationId xmlns:a16="http://schemas.microsoft.com/office/drawing/2014/main" id="{01F99562-864B-CD30-F869-3BABCC301C47}"/>
              </a:ext>
            </a:extLst>
          </p:cNvPr>
          <p:cNvSpPr txBox="1">
            <a:spLocks/>
          </p:cNvSpPr>
          <p:nvPr/>
        </p:nvSpPr>
        <p:spPr bwMode="auto">
          <a:xfrm>
            <a:off x="570618" y="745088"/>
            <a:ext cx="2232249" cy="575629"/>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800"/>
              </a:lnSpc>
              <a:spcBef>
                <a:spcPts val="0"/>
              </a:spcBef>
              <a:spcAft>
                <a:spcPts val="0"/>
              </a:spcAft>
              <a:buClrTx/>
              <a:buSzTx/>
              <a:buFont typeface="Arial" panose="020B0604020202020204" pitchFamily="34" charset="0"/>
              <a:buNone/>
              <a:tabLst/>
              <a:defRPr/>
            </a:pPr>
            <a:r>
              <a:rPr kumimoji="1" lang="ja-JP" altLang="en-US"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大陸地殻</a:t>
            </a:r>
            <a:endParaRPr kumimoji="1" lang="en-US" altLang="ja-JP"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8" name="コンテンツ プレースホルダ 2">
            <a:extLst>
              <a:ext uri="{FF2B5EF4-FFF2-40B4-BE49-F238E27FC236}">
                <a16:creationId xmlns:a16="http://schemas.microsoft.com/office/drawing/2014/main" id="{DD24B89F-7C34-13BD-3282-88AF53115440}"/>
              </a:ext>
            </a:extLst>
          </p:cNvPr>
          <p:cNvSpPr txBox="1">
            <a:spLocks/>
          </p:cNvSpPr>
          <p:nvPr/>
        </p:nvSpPr>
        <p:spPr bwMode="auto">
          <a:xfrm>
            <a:off x="6096000" y="706461"/>
            <a:ext cx="2232249" cy="575629"/>
          </a:xfrm>
          <a:prstGeom prst="rect">
            <a:avLst/>
          </a:prstGeom>
          <a:noFill/>
          <a:ln>
            <a:noFill/>
          </a:ln>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800"/>
              </a:lnSpc>
              <a:spcBef>
                <a:spcPts val="0"/>
              </a:spcBef>
              <a:spcAft>
                <a:spcPts val="0"/>
              </a:spcAft>
              <a:buClrTx/>
              <a:buSzTx/>
              <a:buFont typeface="Arial" panose="020B0604020202020204" pitchFamily="34" charset="0"/>
              <a:buNone/>
              <a:tabLst/>
              <a:defRPr/>
            </a:pPr>
            <a:r>
              <a:rPr kumimoji="1" lang="ja-JP" altLang="en-US"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海洋地殻</a:t>
            </a:r>
            <a:endParaRPr kumimoji="1" lang="en-US" altLang="ja-JP"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29" name="コンテンツ プレースホルダ 2">
            <a:extLst>
              <a:ext uri="{FF2B5EF4-FFF2-40B4-BE49-F238E27FC236}">
                <a16:creationId xmlns:a16="http://schemas.microsoft.com/office/drawing/2014/main" id="{3387D2C2-9CBE-64FA-0C5A-FAD0CE97CF67}"/>
              </a:ext>
            </a:extLst>
          </p:cNvPr>
          <p:cNvSpPr txBox="1">
            <a:spLocks/>
          </p:cNvSpPr>
          <p:nvPr/>
        </p:nvSpPr>
        <p:spPr bwMode="auto">
          <a:xfrm>
            <a:off x="5637936" y="2204680"/>
            <a:ext cx="3816424" cy="459143"/>
          </a:xfrm>
          <a:prstGeom prst="callout1">
            <a:avLst>
              <a:gd name="adj1" fmla="val 85733"/>
              <a:gd name="adj2" fmla="val 43406"/>
              <a:gd name="adj3" fmla="val 260881"/>
              <a:gd name="adj4" fmla="val 44010"/>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モホロビチッチ不連続面</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30" name="コンテンツ プレースホルダ 2">
            <a:extLst>
              <a:ext uri="{FF2B5EF4-FFF2-40B4-BE49-F238E27FC236}">
                <a16:creationId xmlns:a16="http://schemas.microsoft.com/office/drawing/2014/main" id="{98ED46D8-42A2-D52A-9FBA-91FF4EE9D1CC}"/>
              </a:ext>
            </a:extLst>
          </p:cNvPr>
          <p:cNvSpPr txBox="1">
            <a:spLocks/>
          </p:cNvSpPr>
          <p:nvPr/>
        </p:nvSpPr>
        <p:spPr bwMode="auto">
          <a:xfrm>
            <a:off x="9939856" y="3055412"/>
            <a:ext cx="1445567" cy="459143"/>
          </a:xfrm>
          <a:prstGeom prst="callout1">
            <a:avLst>
              <a:gd name="adj1" fmla="val 62185"/>
              <a:gd name="adj2" fmla="val 3704"/>
              <a:gd name="adj3" fmla="val 148833"/>
              <a:gd name="adj4" fmla="val -12048"/>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堆積物</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cxnSp>
        <p:nvCxnSpPr>
          <p:cNvPr id="31" name="直線矢印コネクタ 30">
            <a:extLst>
              <a:ext uri="{FF2B5EF4-FFF2-40B4-BE49-F238E27FC236}">
                <a16:creationId xmlns:a16="http://schemas.microsoft.com/office/drawing/2014/main" id="{59163753-9FE8-3F12-EDC3-1A5E3AD3A904}"/>
              </a:ext>
            </a:extLst>
          </p:cNvPr>
          <p:cNvCxnSpPr/>
          <p:nvPr/>
        </p:nvCxnSpPr>
        <p:spPr>
          <a:xfrm>
            <a:off x="983432" y="3284984"/>
            <a:ext cx="0" cy="136815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32" name="コンテンツ プレースホルダ 2">
            <a:extLst>
              <a:ext uri="{FF2B5EF4-FFF2-40B4-BE49-F238E27FC236}">
                <a16:creationId xmlns:a16="http://schemas.microsoft.com/office/drawing/2014/main" id="{6879C5C9-0643-440C-C373-8182DB474F7D}"/>
              </a:ext>
            </a:extLst>
          </p:cNvPr>
          <p:cNvSpPr txBox="1">
            <a:spLocks/>
          </p:cNvSpPr>
          <p:nvPr/>
        </p:nvSpPr>
        <p:spPr bwMode="auto">
          <a:xfrm>
            <a:off x="8616280" y="4224680"/>
            <a:ext cx="1899639" cy="784702"/>
          </a:xfrm>
          <a:prstGeom prst="callout2">
            <a:avLst>
              <a:gd name="adj1" fmla="val 3307"/>
              <a:gd name="adj2" fmla="val 22404"/>
              <a:gd name="adj3" fmla="val -57063"/>
              <a:gd name="adj4" fmla="val 21609"/>
              <a:gd name="adj5" fmla="val -58783"/>
              <a:gd name="adj6" fmla="val 30466"/>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海洋地殻</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a:p>
            <a:pPr marL="0" marR="0" lvl="0" indent="0" defTabSz="914400" eaLnBrk="1" fontAlgn="auto" latinLnBrk="0" hangingPunct="1">
              <a:lnSpc>
                <a:spcPts val="3000"/>
              </a:lnSpc>
              <a:spcBef>
                <a:spcPts val="0"/>
              </a:spcBef>
              <a:spcAft>
                <a:spcPts val="0"/>
              </a:spcAft>
              <a:buClrTx/>
              <a:buSzTx/>
              <a:buFont typeface="Arial" panose="020B0604020202020204" pitchFamily="34" charset="0"/>
              <a:buNone/>
              <a:tabLst/>
              <a:defRPr/>
            </a:pPr>
            <a:r>
              <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5</a:t>
            </a: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a:t>
            </a:r>
            <a:r>
              <a:rPr kumimoji="1" lang="en-US" altLang="ja-JP" sz="2800" b="0" i="0" u="none" strike="noStrike" kern="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50" charset="-128"/>
              </a:rPr>
              <a:t>10km</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33" name="コンテンツ プレースホルダ 2">
            <a:extLst>
              <a:ext uri="{FF2B5EF4-FFF2-40B4-BE49-F238E27FC236}">
                <a16:creationId xmlns:a16="http://schemas.microsoft.com/office/drawing/2014/main" id="{A57DB97D-0E95-0013-70AB-2358A1D1B896}"/>
              </a:ext>
            </a:extLst>
          </p:cNvPr>
          <p:cNvSpPr txBox="1">
            <a:spLocks/>
          </p:cNvSpPr>
          <p:nvPr/>
        </p:nvSpPr>
        <p:spPr bwMode="auto">
          <a:xfrm>
            <a:off x="7202995" y="5658448"/>
            <a:ext cx="3816424" cy="1026792"/>
          </a:xfrm>
          <a:prstGeom prst="callout1">
            <a:avLst>
              <a:gd name="adj1" fmla="val 6998"/>
              <a:gd name="adj2" fmla="val 16660"/>
              <a:gd name="adj3" fmla="val -72458"/>
              <a:gd name="adj4" fmla="val 16727"/>
            </a:avLst>
          </a:prstGeom>
          <a:noFill/>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上部マントル</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（かんらん岩質の岩石）</a:t>
            </a:r>
            <a:endParaRPr kumimoji="1" lang="en-US" altLang="ja-JP" sz="2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6003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sp>
        <p:nvSpPr>
          <p:cNvPr id="4" name="コンテンツ プレースホルダ 2">
            <a:extLst>
              <a:ext uri="{FF2B5EF4-FFF2-40B4-BE49-F238E27FC236}">
                <a16:creationId xmlns:a16="http://schemas.microsoft.com/office/drawing/2014/main" id="{7996F499-F8A5-4C4F-BBA9-E9CF9EC5DF6E}"/>
              </a:ext>
            </a:extLst>
          </p:cNvPr>
          <p:cNvSpPr txBox="1">
            <a:spLocks/>
          </p:cNvSpPr>
          <p:nvPr/>
        </p:nvSpPr>
        <p:spPr bwMode="auto">
          <a:xfrm>
            <a:off x="1257434" y="1723841"/>
            <a:ext cx="2070485"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solidFill>
                  <a:srgbClr val="FF5050"/>
                </a:solidFill>
              </a:rPr>
              <a:t>大陸地殻</a:t>
            </a:r>
            <a:endParaRPr lang="en-US" altLang="ja-JP" sz="3600" dirty="0">
              <a:solidFill>
                <a:srgbClr val="FF5050"/>
              </a:solidFill>
            </a:endParaRPr>
          </a:p>
        </p:txBody>
      </p:sp>
      <p:sp>
        <p:nvSpPr>
          <p:cNvPr id="5" name="コンテンツ プレースホルダ 2">
            <a:extLst>
              <a:ext uri="{FF2B5EF4-FFF2-40B4-BE49-F238E27FC236}">
                <a16:creationId xmlns:a16="http://schemas.microsoft.com/office/drawing/2014/main" id="{414EA620-6A96-40C9-B05F-0CF0DD12ABEA}"/>
              </a:ext>
            </a:extLst>
          </p:cNvPr>
          <p:cNvSpPr txBox="1">
            <a:spLocks/>
          </p:cNvSpPr>
          <p:nvPr/>
        </p:nvSpPr>
        <p:spPr bwMode="auto">
          <a:xfrm>
            <a:off x="1252282" y="3326054"/>
            <a:ext cx="2899502"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solidFill>
                  <a:srgbClr val="0070C0"/>
                </a:solidFill>
              </a:rPr>
              <a:t>海洋地殻</a:t>
            </a:r>
            <a:endParaRPr lang="en-US" altLang="ja-JP" sz="3600" dirty="0">
              <a:solidFill>
                <a:srgbClr val="0070C0"/>
              </a:solidFill>
            </a:endParaRPr>
          </a:p>
        </p:txBody>
      </p:sp>
      <p:sp>
        <p:nvSpPr>
          <p:cNvPr id="6" name="コンテンツ プレースホルダ 2">
            <a:extLst>
              <a:ext uri="{FF2B5EF4-FFF2-40B4-BE49-F238E27FC236}">
                <a16:creationId xmlns:a16="http://schemas.microsoft.com/office/drawing/2014/main" id="{027BD1EF-30C3-4BB0-8D8C-C98C7119B388}"/>
              </a:ext>
            </a:extLst>
          </p:cNvPr>
          <p:cNvSpPr txBox="1">
            <a:spLocks/>
          </p:cNvSpPr>
          <p:nvPr/>
        </p:nvSpPr>
        <p:spPr bwMode="auto">
          <a:xfrm>
            <a:off x="4091456" y="1700808"/>
            <a:ext cx="5964984" cy="122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上部層は花こう岩質の岩石</a:t>
            </a:r>
            <a:endParaRPr lang="en-US" altLang="ja-JP" sz="3600" dirty="0"/>
          </a:p>
          <a:p>
            <a:pPr eaLnBrk="1" hangingPunct="1">
              <a:buNone/>
            </a:pPr>
            <a:r>
              <a:rPr lang="ja-JP" altLang="en-US" sz="3600" dirty="0"/>
              <a:t>下部層は玄武岩質の岩石</a:t>
            </a:r>
            <a:endParaRPr lang="en-US" altLang="ja-JP" sz="3600" dirty="0"/>
          </a:p>
        </p:txBody>
      </p:sp>
      <p:sp>
        <p:nvSpPr>
          <p:cNvPr id="7" name="コンテンツ プレースホルダ 2">
            <a:extLst>
              <a:ext uri="{FF2B5EF4-FFF2-40B4-BE49-F238E27FC236}">
                <a16:creationId xmlns:a16="http://schemas.microsoft.com/office/drawing/2014/main" id="{8197357B-784B-4F59-A580-DCF47C4FE531}"/>
              </a:ext>
            </a:extLst>
          </p:cNvPr>
          <p:cNvSpPr txBox="1">
            <a:spLocks/>
          </p:cNvSpPr>
          <p:nvPr/>
        </p:nvSpPr>
        <p:spPr bwMode="auto">
          <a:xfrm>
            <a:off x="4091456" y="3326054"/>
            <a:ext cx="5964984"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玄武岩質の岩石</a:t>
            </a:r>
            <a:endParaRPr lang="en-US" altLang="ja-JP" sz="3600" dirty="0"/>
          </a:p>
        </p:txBody>
      </p:sp>
      <p:sp>
        <p:nvSpPr>
          <p:cNvPr id="8" name="コンテンツ プレースホルダ 2">
            <a:extLst>
              <a:ext uri="{FF2B5EF4-FFF2-40B4-BE49-F238E27FC236}">
                <a16:creationId xmlns:a16="http://schemas.microsoft.com/office/drawing/2014/main" id="{46D52C60-5D39-46E1-9D7F-9F4DBDCF6361}"/>
              </a:ext>
            </a:extLst>
          </p:cNvPr>
          <p:cNvSpPr txBox="1">
            <a:spLocks/>
          </p:cNvSpPr>
          <p:nvPr/>
        </p:nvSpPr>
        <p:spPr bwMode="auto">
          <a:xfrm>
            <a:off x="967315" y="4642354"/>
            <a:ext cx="2899502"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solidFill>
                  <a:schemeClr val="accent2">
                    <a:lumMod val="75000"/>
                  </a:schemeClr>
                </a:solidFill>
              </a:rPr>
              <a:t>上部マントル</a:t>
            </a:r>
            <a:endParaRPr lang="en-US" altLang="ja-JP" sz="3600" dirty="0">
              <a:solidFill>
                <a:schemeClr val="accent2">
                  <a:lumMod val="75000"/>
                </a:schemeClr>
              </a:solidFill>
            </a:endParaRPr>
          </a:p>
        </p:txBody>
      </p:sp>
      <p:sp>
        <p:nvSpPr>
          <p:cNvPr id="9" name="コンテンツ プレースホルダ 2">
            <a:extLst>
              <a:ext uri="{FF2B5EF4-FFF2-40B4-BE49-F238E27FC236}">
                <a16:creationId xmlns:a16="http://schemas.microsoft.com/office/drawing/2014/main" id="{4A72B3D9-A8D7-4996-9492-6E1D2F121A33}"/>
              </a:ext>
            </a:extLst>
          </p:cNvPr>
          <p:cNvSpPr txBox="1">
            <a:spLocks/>
          </p:cNvSpPr>
          <p:nvPr/>
        </p:nvSpPr>
        <p:spPr bwMode="auto">
          <a:xfrm>
            <a:off x="4091456" y="4642354"/>
            <a:ext cx="5501490"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かんらん岩質の岩石</a:t>
            </a:r>
            <a:endParaRPr lang="en-US" altLang="ja-JP" sz="3600" dirty="0"/>
          </a:p>
        </p:txBody>
      </p:sp>
      <p:sp>
        <p:nvSpPr>
          <p:cNvPr id="10" name="コンテンツ プレースホルダ 2">
            <a:extLst>
              <a:ext uri="{FF2B5EF4-FFF2-40B4-BE49-F238E27FC236}">
                <a16:creationId xmlns:a16="http://schemas.microsoft.com/office/drawing/2014/main" id="{23257913-B11A-48F2-B392-BCE80256BC7D}"/>
              </a:ext>
            </a:extLst>
          </p:cNvPr>
          <p:cNvSpPr txBox="1">
            <a:spLocks/>
          </p:cNvSpPr>
          <p:nvPr/>
        </p:nvSpPr>
        <p:spPr bwMode="auto">
          <a:xfrm>
            <a:off x="967314" y="764704"/>
            <a:ext cx="7661625"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地殻とマントルを構成する岩石</a:t>
            </a:r>
            <a:endParaRPr lang="en-US" altLang="ja-JP" sz="3600" dirty="0"/>
          </a:p>
        </p:txBody>
      </p:sp>
    </p:spTree>
    <p:extLst>
      <p:ext uri="{BB962C8B-B14F-4D97-AF65-F5344CB8AC3E}">
        <p14:creationId xmlns:p14="http://schemas.microsoft.com/office/powerpoint/2010/main" val="132797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sp>
        <p:nvSpPr>
          <p:cNvPr id="5" name="角丸四角形 1">
            <a:extLst>
              <a:ext uri="{FF2B5EF4-FFF2-40B4-BE49-F238E27FC236}">
                <a16:creationId xmlns:a16="http://schemas.microsoft.com/office/drawing/2014/main" id="{826CA49B-0DEE-4E3A-99C0-4C35A1B07F86}"/>
              </a:ext>
            </a:extLst>
          </p:cNvPr>
          <p:cNvSpPr/>
          <p:nvPr/>
        </p:nvSpPr>
        <p:spPr>
          <a:xfrm>
            <a:off x="1055440" y="1525110"/>
            <a:ext cx="10232099" cy="1975898"/>
          </a:xfrm>
          <a:prstGeom prst="roundRect">
            <a:avLst>
              <a:gd name="adj" fmla="val 0"/>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実験</a:t>
            </a:r>
            <a:r>
              <a:rPr lang="en-US" altLang="ja-JP" sz="3200" dirty="0"/>
              <a:t>3</a:t>
            </a:r>
            <a:r>
              <a:rPr lang="ja-JP" altLang="en-US" sz="3200" dirty="0"/>
              <a:t>の結果と，地殻・マントルを構成する岩石から，地球内部の密度についてどのようなことがいえるだろうか。</a:t>
            </a:r>
            <a:endParaRPr lang="en-US" altLang="ja-JP" sz="3200" dirty="0"/>
          </a:p>
        </p:txBody>
      </p:sp>
      <p:pic>
        <p:nvPicPr>
          <p:cNvPr id="3" name="図 2" descr="アイコン が含まれている画像&#10;&#10;自動的に生成された説明">
            <a:extLst>
              <a:ext uri="{FF2B5EF4-FFF2-40B4-BE49-F238E27FC236}">
                <a16:creationId xmlns:a16="http://schemas.microsoft.com/office/drawing/2014/main" id="{956DCBDA-7CF1-65A7-7C34-D0AE5D7D402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5440" y="980728"/>
            <a:ext cx="2898489" cy="753606"/>
          </a:xfrm>
          <a:prstGeom prst="rect">
            <a:avLst/>
          </a:prstGeom>
        </p:spPr>
      </p:pic>
    </p:spTree>
    <p:extLst>
      <p:ext uri="{BB962C8B-B14F-4D97-AF65-F5344CB8AC3E}">
        <p14:creationId xmlns:p14="http://schemas.microsoft.com/office/powerpoint/2010/main" val="321502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a:extLst>
              <a:ext uri="{FF2B5EF4-FFF2-40B4-BE49-F238E27FC236}">
                <a16:creationId xmlns:a16="http://schemas.microsoft.com/office/drawing/2014/main" id="{C8833EA4-5CC5-15B5-EE00-336348484971}"/>
              </a:ext>
            </a:extLst>
          </p:cNvPr>
          <p:cNvSpPr txBox="1">
            <a:spLocks/>
          </p:cNvSpPr>
          <p:nvPr/>
        </p:nvSpPr>
        <p:spPr bwMode="auto">
          <a:xfrm>
            <a:off x="983432" y="1196751"/>
            <a:ext cx="9865096" cy="196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None/>
            </a:pPr>
            <a:r>
              <a:rPr lang="ja-JP" altLang="en-US" dirty="0">
                <a:solidFill>
                  <a:srgbClr val="FF5050"/>
                </a:solidFill>
              </a:rPr>
              <a:t>実験</a:t>
            </a:r>
            <a:r>
              <a:rPr lang="en-US" altLang="ja-JP" dirty="0">
                <a:solidFill>
                  <a:srgbClr val="FF5050"/>
                </a:solidFill>
              </a:rPr>
              <a:t>3</a:t>
            </a:r>
            <a:r>
              <a:rPr lang="ja-JP" altLang="en-US" dirty="0">
                <a:solidFill>
                  <a:srgbClr val="FF5050"/>
                </a:solidFill>
              </a:rPr>
              <a:t>より，大陸地殻の主成分である花こう岩よりマントル上部を構成するかんらん岩の方が，密度が大きい。このことから，地球内部は深くなるほど密度が大きくなると考えられる。</a:t>
            </a:r>
          </a:p>
        </p:txBody>
      </p:sp>
      <p:sp>
        <p:nvSpPr>
          <p:cNvPr id="7" name="タイトル 1">
            <a:extLst>
              <a:ext uri="{FF2B5EF4-FFF2-40B4-BE49-F238E27FC236}">
                <a16:creationId xmlns:a16="http://schemas.microsoft.com/office/drawing/2014/main" id="{BBC66685-6D9D-A2A3-4B3F-794A4601F150}"/>
              </a:ext>
            </a:extLst>
          </p:cNvPr>
          <p:cNvSpPr>
            <a:spLocks noGrp="1"/>
          </p:cNvSpPr>
          <p:nvPr>
            <p:ph type="title"/>
          </p:nvPr>
        </p:nvSpPr>
        <p:spPr>
          <a:xfrm>
            <a:off x="771939" y="0"/>
            <a:ext cx="10515600" cy="764704"/>
          </a:xfrm>
        </p:spPr>
        <p:txBody>
          <a:bodyPr/>
          <a:lstStyle/>
          <a:p>
            <a:r>
              <a:rPr kumimoji="1" lang="en-US" altLang="ja-JP" dirty="0"/>
              <a:t>B </a:t>
            </a:r>
            <a:r>
              <a:rPr kumimoji="1" lang="ja-JP" altLang="en-US" dirty="0"/>
              <a:t>岩石の密度と地球内部の構造</a:t>
            </a:r>
          </a:p>
        </p:txBody>
      </p:sp>
      <p:sp>
        <p:nvSpPr>
          <p:cNvPr id="9" name="コンテンツ プレースホルダ 2">
            <a:extLst>
              <a:ext uri="{FF2B5EF4-FFF2-40B4-BE49-F238E27FC236}">
                <a16:creationId xmlns:a16="http://schemas.microsoft.com/office/drawing/2014/main" id="{AB8F0386-176D-2923-4924-FA77F26CB453}"/>
              </a:ext>
            </a:extLst>
          </p:cNvPr>
          <p:cNvSpPr txBox="1">
            <a:spLocks/>
          </p:cNvSpPr>
          <p:nvPr/>
        </p:nvSpPr>
        <p:spPr bwMode="auto">
          <a:xfrm>
            <a:off x="1991544" y="3356992"/>
            <a:ext cx="39244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None/>
            </a:pPr>
            <a:r>
              <a:rPr lang="ja-JP" altLang="en-US" dirty="0"/>
              <a:t>層構造がつくられる。</a:t>
            </a:r>
          </a:p>
        </p:txBody>
      </p:sp>
      <p:cxnSp>
        <p:nvCxnSpPr>
          <p:cNvPr id="10" name="直線矢印コネクタ 9">
            <a:extLst>
              <a:ext uri="{FF2B5EF4-FFF2-40B4-BE49-F238E27FC236}">
                <a16:creationId xmlns:a16="http://schemas.microsoft.com/office/drawing/2014/main" id="{02E66C46-C3FC-3C9F-1C4A-3696C5CE4D9F}"/>
              </a:ext>
            </a:extLst>
          </p:cNvPr>
          <p:cNvCxnSpPr/>
          <p:nvPr/>
        </p:nvCxnSpPr>
        <p:spPr>
          <a:xfrm>
            <a:off x="1415480" y="3630856"/>
            <a:ext cx="576064"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8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1C150B-AA42-E41F-6499-58FAED9FCF15}"/>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graphicFrame>
        <p:nvGraphicFramePr>
          <p:cNvPr id="6" name="表 5">
            <a:extLst>
              <a:ext uri="{FF2B5EF4-FFF2-40B4-BE49-F238E27FC236}">
                <a16:creationId xmlns:a16="http://schemas.microsoft.com/office/drawing/2014/main" id="{63260F59-CC9E-31B3-BA4B-47819C6690BC}"/>
              </a:ext>
            </a:extLst>
          </p:cNvPr>
          <p:cNvGraphicFramePr>
            <a:graphicFrameLocks noGrp="1"/>
          </p:cNvGraphicFramePr>
          <p:nvPr>
            <p:extLst>
              <p:ext uri="{D42A27DB-BD31-4B8C-83A1-F6EECF244321}">
                <p14:modId xmlns:p14="http://schemas.microsoft.com/office/powerpoint/2010/main" val="3349692157"/>
              </p:ext>
            </p:extLst>
          </p:nvPr>
        </p:nvGraphicFramePr>
        <p:xfrm>
          <a:off x="1494451" y="2276046"/>
          <a:ext cx="9066045" cy="2739112"/>
        </p:xfrm>
        <a:graphic>
          <a:graphicData uri="http://schemas.openxmlformats.org/drawingml/2006/table">
            <a:tbl>
              <a:tblPr firstRow="1" bandRow="1">
                <a:tableStyleId>{5C22544A-7EE6-4342-B048-85BDC9FD1C3A}</a:tableStyleId>
              </a:tblPr>
              <a:tblGrid>
                <a:gridCol w="2009261">
                  <a:extLst>
                    <a:ext uri="{9D8B030D-6E8A-4147-A177-3AD203B41FA5}">
                      <a16:colId xmlns:a16="http://schemas.microsoft.com/office/drawing/2014/main" val="4187956968"/>
                    </a:ext>
                  </a:extLst>
                </a:gridCol>
                <a:gridCol w="4392488">
                  <a:extLst>
                    <a:ext uri="{9D8B030D-6E8A-4147-A177-3AD203B41FA5}">
                      <a16:colId xmlns:a16="http://schemas.microsoft.com/office/drawing/2014/main" val="2134591731"/>
                    </a:ext>
                  </a:extLst>
                </a:gridCol>
                <a:gridCol w="2664296">
                  <a:extLst>
                    <a:ext uri="{9D8B030D-6E8A-4147-A177-3AD203B41FA5}">
                      <a16:colId xmlns:a16="http://schemas.microsoft.com/office/drawing/2014/main" val="1985182197"/>
                    </a:ext>
                  </a:extLst>
                </a:gridCol>
              </a:tblGrid>
              <a:tr h="790436">
                <a:tc>
                  <a:txBody>
                    <a:bodyPr/>
                    <a:lstStyle/>
                    <a:p>
                      <a:pPr algn="ctr"/>
                      <a:r>
                        <a:rPr kumimoji="1" lang="ja-JP" altLang="en-US" sz="3200" dirty="0"/>
                        <a:t>区分</a:t>
                      </a:r>
                    </a:p>
                  </a:txBody>
                  <a:tcPr anchor="ctr"/>
                </a:tc>
                <a:tc>
                  <a:txBody>
                    <a:bodyPr/>
                    <a:lstStyle/>
                    <a:p>
                      <a:pPr algn="ctr"/>
                      <a:r>
                        <a:rPr kumimoji="1" lang="ja-JP" altLang="en-US" sz="3200" dirty="0"/>
                        <a:t>構成物質</a:t>
                      </a:r>
                    </a:p>
                  </a:txBody>
                  <a:tcPr anchor="ctr"/>
                </a:tc>
                <a:tc>
                  <a:txBody>
                    <a:bodyPr/>
                    <a:lstStyle/>
                    <a:p>
                      <a:pPr algn="ctr"/>
                      <a:r>
                        <a:rPr kumimoji="1" lang="ja-JP" altLang="en-US" sz="3200" dirty="0"/>
                        <a:t>密度</a:t>
                      </a:r>
                    </a:p>
                  </a:txBody>
                  <a:tcPr anchor="ctr"/>
                </a:tc>
                <a:extLst>
                  <a:ext uri="{0D108BD9-81ED-4DB2-BD59-A6C34878D82A}">
                    <a16:rowId xmlns:a16="http://schemas.microsoft.com/office/drawing/2014/main" val="413413550"/>
                  </a:ext>
                </a:extLst>
              </a:tr>
              <a:tr h="395218">
                <a:tc rowSpan="2">
                  <a:txBody>
                    <a:bodyPr/>
                    <a:lstStyle/>
                    <a:p>
                      <a:pPr algn="ctr"/>
                      <a:r>
                        <a:rPr kumimoji="1" lang="ja-JP" altLang="en-US" sz="3200" dirty="0"/>
                        <a:t>大陸地殻</a:t>
                      </a:r>
                    </a:p>
                  </a:txBody>
                  <a:tcPr anchor="ctr"/>
                </a:tc>
                <a:tc>
                  <a:txBody>
                    <a:bodyPr/>
                    <a:lstStyle/>
                    <a:p>
                      <a:pPr algn="just"/>
                      <a:r>
                        <a:rPr kumimoji="1" lang="ja-JP" altLang="en-US" sz="3200" dirty="0">
                          <a:solidFill>
                            <a:schemeClr val="tx1"/>
                          </a:solidFill>
                        </a:rPr>
                        <a:t>上部　花こう岩質の岩石</a:t>
                      </a:r>
                    </a:p>
                  </a:txBody>
                  <a:tcPr anchor="ctr"/>
                </a:tc>
                <a:tc>
                  <a:txBody>
                    <a:bodyPr/>
                    <a:lstStyle/>
                    <a:p>
                      <a:pPr algn="ctr"/>
                      <a:r>
                        <a:rPr kumimoji="1" lang="ja-JP" altLang="en-US" sz="3200" dirty="0"/>
                        <a:t>約</a:t>
                      </a:r>
                      <a:r>
                        <a:rPr kumimoji="1" lang="en-US" altLang="ja-JP" sz="3200" dirty="0"/>
                        <a:t>2.7</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baseline="0" dirty="0"/>
                        <a:t>cm</a:t>
                      </a:r>
                      <a:r>
                        <a:rPr kumimoji="1" lang="en-US" altLang="ja-JP" sz="3200" baseline="30000" dirty="0"/>
                        <a:t>3</a:t>
                      </a:r>
                      <a:endParaRPr kumimoji="1" lang="ja-JP" altLang="en-US" sz="3200" baseline="30000" dirty="0"/>
                    </a:p>
                  </a:txBody>
                  <a:tcPr anchor="ctr"/>
                </a:tc>
                <a:extLst>
                  <a:ext uri="{0D108BD9-81ED-4DB2-BD59-A6C34878D82A}">
                    <a16:rowId xmlns:a16="http://schemas.microsoft.com/office/drawing/2014/main" val="2561448721"/>
                  </a:ext>
                </a:extLst>
              </a:tr>
              <a:tr h="395218">
                <a:tc vMerge="1">
                  <a:txBody>
                    <a:bodyPr/>
                    <a:lstStyle/>
                    <a:p>
                      <a:endParaRPr kumimoji="1" lang="ja-JP" altLang="en-US"/>
                    </a:p>
                  </a:txBody>
                  <a:tcPr/>
                </a:tc>
                <a:tc>
                  <a:txBody>
                    <a:bodyPr/>
                    <a:lstStyle/>
                    <a:p>
                      <a:pPr algn="just"/>
                      <a:r>
                        <a:rPr kumimoji="1" lang="ja-JP" altLang="en-US" sz="3200" dirty="0">
                          <a:solidFill>
                            <a:schemeClr val="tx1"/>
                          </a:solidFill>
                        </a:rPr>
                        <a:t>下部　玄武岩質の岩石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t>約</a:t>
                      </a:r>
                      <a:r>
                        <a:rPr kumimoji="1" lang="en-US" altLang="ja-JP" sz="3200" dirty="0"/>
                        <a:t>3.0</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baseline="0" dirty="0"/>
                        <a:t>cm</a:t>
                      </a:r>
                      <a:r>
                        <a:rPr kumimoji="1" lang="en-US" altLang="ja-JP" sz="3200" baseline="30000" dirty="0"/>
                        <a:t>3</a:t>
                      </a:r>
                      <a:endParaRPr kumimoji="1" lang="ja-JP" altLang="en-US" sz="3200" baseline="30000" dirty="0"/>
                    </a:p>
                  </a:txBody>
                  <a:tcPr anchor="ctr"/>
                </a:tc>
                <a:extLst>
                  <a:ext uri="{0D108BD9-81ED-4DB2-BD59-A6C34878D82A}">
                    <a16:rowId xmlns:a16="http://schemas.microsoft.com/office/drawing/2014/main" val="3489363772"/>
                  </a:ext>
                </a:extLst>
              </a:tr>
              <a:tr h="790436">
                <a:tc>
                  <a:txBody>
                    <a:bodyPr/>
                    <a:lstStyle/>
                    <a:p>
                      <a:pPr algn="ctr"/>
                      <a:r>
                        <a:rPr kumimoji="1" lang="ja-JP" altLang="en-US" sz="3200" dirty="0"/>
                        <a:t>マントル</a:t>
                      </a:r>
                    </a:p>
                  </a:txBody>
                  <a:tcPr anchor="ctr"/>
                </a:tc>
                <a:tc>
                  <a:txBody>
                    <a:bodyPr/>
                    <a:lstStyle/>
                    <a:p>
                      <a:pPr algn="ctr"/>
                      <a:r>
                        <a:rPr kumimoji="1" lang="ja-JP" altLang="en-US" sz="3200" dirty="0"/>
                        <a:t>かんらん岩質</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t>約</a:t>
                      </a:r>
                      <a:r>
                        <a:rPr kumimoji="1" lang="en-US" altLang="ja-JP" sz="3200" dirty="0"/>
                        <a:t>3.3</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baseline="0" dirty="0"/>
                        <a:t>cm</a:t>
                      </a:r>
                      <a:r>
                        <a:rPr kumimoji="1" lang="en-US" altLang="ja-JP" sz="3200" baseline="30000" dirty="0"/>
                        <a:t>3</a:t>
                      </a:r>
                      <a:endParaRPr kumimoji="1" lang="ja-JP" altLang="en-US" sz="3200" baseline="30000" dirty="0"/>
                    </a:p>
                  </a:txBody>
                  <a:tcPr anchor="ctr"/>
                </a:tc>
                <a:extLst>
                  <a:ext uri="{0D108BD9-81ED-4DB2-BD59-A6C34878D82A}">
                    <a16:rowId xmlns:a16="http://schemas.microsoft.com/office/drawing/2014/main" val="4269778356"/>
                  </a:ext>
                </a:extLst>
              </a:tr>
            </a:tbl>
          </a:graphicData>
        </a:graphic>
      </p:graphicFrame>
      <p:sp>
        <p:nvSpPr>
          <p:cNvPr id="7" name="コンテンツ プレースホルダ 2">
            <a:extLst>
              <a:ext uri="{FF2B5EF4-FFF2-40B4-BE49-F238E27FC236}">
                <a16:creationId xmlns:a16="http://schemas.microsoft.com/office/drawing/2014/main" id="{22A869D7-3BAA-6E8F-B689-214588544AE2}"/>
              </a:ext>
            </a:extLst>
          </p:cNvPr>
          <p:cNvSpPr txBox="1">
            <a:spLocks/>
          </p:cNvSpPr>
          <p:nvPr/>
        </p:nvSpPr>
        <p:spPr bwMode="auto">
          <a:xfrm>
            <a:off x="2279576" y="5300382"/>
            <a:ext cx="8208912" cy="72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マントルの密度は地殻の密度より </a:t>
            </a:r>
            <a:r>
              <a:rPr lang="ja-JP" altLang="en-US" sz="3600" dirty="0">
                <a:solidFill>
                  <a:srgbClr val="FF5050"/>
                </a:solidFill>
              </a:rPr>
              <a:t>大きい</a:t>
            </a:r>
            <a:r>
              <a:rPr lang="ja-JP" altLang="en-US" sz="3600" dirty="0"/>
              <a:t> といえる</a:t>
            </a:r>
            <a:endParaRPr lang="en-US" altLang="ja-JP" sz="3600" dirty="0"/>
          </a:p>
        </p:txBody>
      </p:sp>
      <p:sp>
        <p:nvSpPr>
          <p:cNvPr id="8" name="右矢印 15">
            <a:extLst>
              <a:ext uri="{FF2B5EF4-FFF2-40B4-BE49-F238E27FC236}">
                <a16:creationId xmlns:a16="http://schemas.microsoft.com/office/drawing/2014/main" id="{DDAF5E9E-EA82-A217-D153-8F9EB530B3DA}"/>
              </a:ext>
            </a:extLst>
          </p:cNvPr>
          <p:cNvSpPr/>
          <p:nvPr/>
        </p:nvSpPr>
        <p:spPr>
          <a:xfrm>
            <a:off x="1592116" y="5484690"/>
            <a:ext cx="643495" cy="286327"/>
          </a:xfrm>
          <a:prstGeom prst="rightArrow">
            <a:avLst/>
          </a:prstGeom>
          <a:gradFill>
            <a:gsLst>
              <a:gs pos="0">
                <a:schemeClr val="accent1">
                  <a:lumMod val="60000"/>
                  <a:lumOff val="40000"/>
                </a:schemeClr>
              </a:gs>
              <a:gs pos="75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四角形: メモ 8">
            <a:extLst>
              <a:ext uri="{FF2B5EF4-FFF2-40B4-BE49-F238E27FC236}">
                <a16:creationId xmlns:a16="http://schemas.microsoft.com/office/drawing/2014/main" id="{E921679A-CC95-7C31-7FC3-1A80F44896E7}"/>
              </a:ext>
            </a:extLst>
          </p:cNvPr>
          <p:cNvSpPr/>
          <p:nvPr/>
        </p:nvSpPr>
        <p:spPr>
          <a:xfrm>
            <a:off x="8832304" y="5340038"/>
            <a:ext cx="1368152"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12</a:t>
            </a:r>
            <a:endParaRPr kumimoji="1" lang="ja-JP" altLang="en-US" sz="3600" dirty="0"/>
          </a:p>
        </p:txBody>
      </p:sp>
      <p:sp>
        <p:nvSpPr>
          <p:cNvPr id="3" name="コンテンツ プレースホルダ 2">
            <a:extLst>
              <a:ext uri="{FF2B5EF4-FFF2-40B4-BE49-F238E27FC236}">
                <a16:creationId xmlns:a16="http://schemas.microsoft.com/office/drawing/2014/main" id="{FB59A579-B883-0176-91CA-E3A18C974C32}"/>
              </a:ext>
            </a:extLst>
          </p:cNvPr>
          <p:cNvSpPr txBox="1">
            <a:spLocks/>
          </p:cNvSpPr>
          <p:nvPr/>
        </p:nvSpPr>
        <p:spPr bwMode="auto">
          <a:xfrm>
            <a:off x="986913" y="871117"/>
            <a:ext cx="10081120" cy="61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None/>
            </a:pPr>
            <a:r>
              <a:rPr lang="ja-JP" altLang="en-US" dirty="0"/>
              <a:t>花こう岩，かんらん岩は，それぞれ大陸地殻，マントルを代表すると考えることができる。</a:t>
            </a:r>
            <a:endParaRPr lang="en-US" altLang="ja-JP" dirty="0"/>
          </a:p>
        </p:txBody>
      </p:sp>
    </p:spTree>
    <p:extLst>
      <p:ext uri="{BB962C8B-B14F-4D97-AF65-F5344CB8AC3E}">
        <p14:creationId xmlns:p14="http://schemas.microsoft.com/office/powerpoint/2010/main" val="12967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graphicFrame>
        <p:nvGraphicFramePr>
          <p:cNvPr id="4" name="表 3">
            <a:extLst>
              <a:ext uri="{FF2B5EF4-FFF2-40B4-BE49-F238E27FC236}">
                <a16:creationId xmlns:a16="http://schemas.microsoft.com/office/drawing/2014/main" id="{7C5E9AA5-909C-4954-97F5-A95C46326EEF}"/>
              </a:ext>
            </a:extLst>
          </p:cNvPr>
          <p:cNvGraphicFramePr>
            <a:graphicFrameLocks noGrp="1"/>
          </p:cNvGraphicFramePr>
          <p:nvPr>
            <p:extLst>
              <p:ext uri="{D42A27DB-BD31-4B8C-83A1-F6EECF244321}">
                <p14:modId xmlns:p14="http://schemas.microsoft.com/office/powerpoint/2010/main" val="1236478169"/>
              </p:ext>
            </p:extLst>
          </p:nvPr>
        </p:nvGraphicFramePr>
        <p:xfrm>
          <a:off x="1456941" y="2275440"/>
          <a:ext cx="5501490" cy="2307120"/>
        </p:xfrm>
        <a:graphic>
          <a:graphicData uri="http://schemas.openxmlformats.org/drawingml/2006/table">
            <a:tbl>
              <a:tblPr firstRow="1" bandRow="1">
                <a:tableStyleId>{5C22544A-7EE6-4342-B048-85BDC9FD1C3A}</a:tableStyleId>
              </a:tblPr>
              <a:tblGrid>
                <a:gridCol w="2550061">
                  <a:extLst>
                    <a:ext uri="{9D8B030D-6E8A-4147-A177-3AD203B41FA5}">
                      <a16:colId xmlns:a16="http://schemas.microsoft.com/office/drawing/2014/main" val="4187956968"/>
                    </a:ext>
                  </a:extLst>
                </a:gridCol>
                <a:gridCol w="2951429">
                  <a:extLst>
                    <a:ext uri="{9D8B030D-6E8A-4147-A177-3AD203B41FA5}">
                      <a16:colId xmlns:a16="http://schemas.microsoft.com/office/drawing/2014/main" val="2134591731"/>
                    </a:ext>
                  </a:extLst>
                </a:gridCol>
              </a:tblGrid>
              <a:tr h="370840">
                <a:tc>
                  <a:txBody>
                    <a:bodyPr/>
                    <a:lstStyle/>
                    <a:p>
                      <a:r>
                        <a:rPr kumimoji="1" lang="ja-JP" altLang="en-US" sz="3200" dirty="0"/>
                        <a:t>岩石</a:t>
                      </a:r>
                    </a:p>
                  </a:txBody>
                  <a:tcPr/>
                </a:tc>
                <a:tc>
                  <a:txBody>
                    <a:bodyPr/>
                    <a:lstStyle/>
                    <a:p>
                      <a:r>
                        <a:rPr kumimoji="1" lang="ja-JP" altLang="en-US" sz="3200" dirty="0"/>
                        <a:t>密度（</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dirty="0">
                          <a:latin typeface="Calibri" panose="020F0502020204030204" pitchFamily="34" charset="0"/>
                          <a:cs typeface="Calibri" panose="020F0502020204030204" pitchFamily="34" charset="0"/>
                        </a:rPr>
                        <a:t>cm</a:t>
                      </a:r>
                      <a:r>
                        <a:rPr kumimoji="1" lang="en-US" altLang="ja-JP" sz="3200" baseline="30000" dirty="0">
                          <a:latin typeface="Calibri" panose="020F0502020204030204" pitchFamily="34" charset="0"/>
                          <a:cs typeface="Calibri" panose="020F0502020204030204" pitchFamily="34" charset="0"/>
                        </a:rPr>
                        <a:t>3</a:t>
                      </a:r>
                      <a:r>
                        <a:rPr kumimoji="1" lang="ja-JP" altLang="en-US" sz="3200" dirty="0"/>
                        <a:t>）</a:t>
                      </a:r>
                    </a:p>
                  </a:txBody>
                  <a:tcPr/>
                </a:tc>
                <a:extLst>
                  <a:ext uri="{0D108BD9-81ED-4DB2-BD59-A6C34878D82A}">
                    <a16:rowId xmlns:a16="http://schemas.microsoft.com/office/drawing/2014/main" val="413413550"/>
                  </a:ext>
                </a:extLst>
              </a:tr>
              <a:tr h="864000">
                <a:tc>
                  <a:txBody>
                    <a:bodyPr/>
                    <a:lstStyle/>
                    <a:p>
                      <a:r>
                        <a:rPr kumimoji="1" lang="ja-JP" altLang="en-US" sz="3200" dirty="0"/>
                        <a:t>花こう岩</a:t>
                      </a:r>
                    </a:p>
                  </a:txBody>
                  <a:tcPr anchor="ctr"/>
                </a:tc>
                <a:tc>
                  <a:txBody>
                    <a:bodyPr/>
                    <a:lstStyle/>
                    <a:p>
                      <a:r>
                        <a:rPr kumimoji="1" lang="ja-JP" altLang="en-US" sz="3200" dirty="0"/>
                        <a:t>約</a:t>
                      </a:r>
                      <a:r>
                        <a:rPr kumimoji="1" lang="en-US" altLang="ja-JP" sz="3200" dirty="0"/>
                        <a:t>2.7 </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dirty="0">
                          <a:latin typeface="Calibri" panose="020F0502020204030204" pitchFamily="34" charset="0"/>
                          <a:cs typeface="Calibri" panose="020F0502020204030204" pitchFamily="34" charset="0"/>
                        </a:rPr>
                        <a:t>cm</a:t>
                      </a:r>
                      <a:r>
                        <a:rPr kumimoji="1" lang="en-US" altLang="ja-JP" sz="3200" baseline="30000" dirty="0">
                          <a:latin typeface="Calibri" panose="020F0502020204030204" pitchFamily="34" charset="0"/>
                          <a:cs typeface="Calibri" panose="020F0502020204030204" pitchFamily="34" charset="0"/>
                        </a:rPr>
                        <a:t>3</a:t>
                      </a:r>
                      <a:endParaRPr kumimoji="1" lang="ja-JP" altLang="en-US" sz="3200" dirty="0"/>
                    </a:p>
                  </a:txBody>
                  <a:tcPr anchor="ctr"/>
                </a:tc>
                <a:extLst>
                  <a:ext uri="{0D108BD9-81ED-4DB2-BD59-A6C34878D82A}">
                    <a16:rowId xmlns:a16="http://schemas.microsoft.com/office/drawing/2014/main" val="2561448721"/>
                  </a:ext>
                </a:extLst>
              </a:tr>
              <a:tr h="864000">
                <a:tc>
                  <a:txBody>
                    <a:bodyPr/>
                    <a:lstStyle/>
                    <a:p>
                      <a:r>
                        <a:rPr kumimoji="1" lang="ja-JP" altLang="en-US" sz="3200" dirty="0"/>
                        <a:t>かんらん岩</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t>約</a:t>
                      </a:r>
                      <a:r>
                        <a:rPr kumimoji="1" lang="en-US" altLang="ja-JP" sz="3200" dirty="0"/>
                        <a:t>3.3 </a:t>
                      </a:r>
                      <a:r>
                        <a:rPr kumimoji="1" lang="en-US" altLang="ja-JP" sz="3200" dirty="0">
                          <a:latin typeface="Calibri" panose="020F0502020204030204" pitchFamily="34" charset="0"/>
                          <a:cs typeface="Calibri" panose="020F0502020204030204" pitchFamily="34" charset="0"/>
                        </a:rPr>
                        <a:t>g</a:t>
                      </a:r>
                      <a:r>
                        <a:rPr kumimoji="1" lang="en-US" altLang="ja-JP" sz="3200" dirty="0"/>
                        <a:t>/</a:t>
                      </a:r>
                      <a:r>
                        <a:rPr kumimoji="1" lang="en-US" altLang="ja-JP" sz="3200" dirty="0">
                          <a:latin typeface="Calibri" panose="020F0502020204030204" pitchFamily="34" charset="0"/>
                          <a:cs typeface="Calibri" panose="020F0502020204030204" pitchFamily="34" charset="0"/>
                        </a:rPr>
                        <a:t>cm</a:t>
                      </a:r>
                      <a:r>
                        <a:rPr kumimoji="1" lang="en-US" altLang="ja-JP" sz="3200" baseline="30000" dirty="0">
                          <a:latin typeface="Calibri" panose="020F0502020204030204" pitchFamily="34" charset="0"/>
                          <a:cs typeface="Calibri" panose="020F0502020204030204" pitchFamily="34" charset="0"/>
                        </a:rPr>
                        <a:t>3</a:t>
                      </a:r>
                      <a:endParaRPr kumimoji="1" lang="ja-JP" altLang="en-US" sz="3200" dirty="0"/>
                    </a:p>
                  </a:txBody>
                  <a:tcPr anchor="ctr"/>
                </a:tc>
                <a:extLst>
                  <a:ext uri="{0D108BD9-81ED-4DB2-BD59-A6C34878D82A}">
                    <a16:rowId xmlns:a16="http://schemas.microsoft.com/office/drawing/2014/main" val="4269778356"/>
                  </a:ext>
                </a:extLst>
              </a:tr>
            </a:tbl>
          </a:graphicData>
        </a:graphic>
      </p:graphicFrame>
      <p:sp>
        <p:nvSpPr>
          <p:cNvPr id="5" name="コンテンツ プレースホルダ 2">
            <a:extLst>
              <a:ext uri="{FF2B5EF4-FFF2-40B4-BE49-F238E27FC236}">
                <a16:creationId xmlns:a16="http://schemas.microsoft.com/office/drawing/2014/main" id="{7F898438-0E4E-4242-A61E-2BD08578ED7C}"/>
              </a:ext>
            </a:extLst>
          </p:cNvPr>
          <p:cNvSpPr txBox="1">
            <a:spLocks/>
          </p:cNvSpPr>
          <p:nvPr/>
        </p:nvSpPr>
        <p:spPr bwMode="auto">
          <a:xfrm>
            <a:off x="820650" y="740609"/>
            <a:ext cx="6888436"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花こう岩とかん</a:t>
            </a:r>
            <a:r>
              <a:rPr lang="ja-JP" altLang="en-US" sz="3600" dirty="0" err="1"/>
              <a:t>らん</a:t>
            </a:r>
            <a:r>
              <a:rPr lang="ja-JP" altLang="en-US" sz="3600" dirty="0"/>
              <a:t>岩の密度</a:t>
            </a:r>
            <a:endParaRPr lang="en-US" altLang="ja-JP" sz="3600" dirty="0"/>
          </a:p>
        </p:txBody>
      </p:sp>
      <p:sp>
        <p:nvSpPr>
          <p:cNvPr id="6" name="角丸四角形吹き出し 11">
            <a:extLst>
              <a:ext uri="{FF2B5EF4-FFF2-40B4-BE49-F238E27FC236}">
                <a16:creationId xmlns:a16="http://schemas.microsoft.com/office/drawing/2014/main" id="{0F4C375C-9559-4744-B62B-8568912D23BE}"/>
              </a:ext>
            </a:extLst>
          </p:cNvPr>
          <p:cNvSpPr/>
          <p:nvPr/>
        </p:nvSpPr>
        <p:spPr>
          <a:xfrm>
            <a:off x="6643809" y="1057081"/>
            <a:ext cx="3571115" cy="1103147"/>
          </a:xfrm>
          <a:prstGeom prst="wedgeRoundRectCallout">
            <a:avLst>
              <a:gd name="adj1" fmla="val -65374"/>
              <a:gd name="adj2" fmla="val 113462"/>
              <a:gd name="adj3" fmla="val 16667"/>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3600" dirty="0">
                <a:solidFill>
                  <a:schemeClr val="tx1"/>
                </a:solidFill>
              </a:rPr>
              <a:t>大陸地殻を代表</a:t>
            </a:r>
          </a:p>
        </p:txBody>
      </p:sp>
      <p:sp>
        <p:nvSpPr>
          <p:cNvPr id="7" name="角丸四角形吹き出し 11">
            <a:extLst>
              <a:ext uri="{FF2B5EF4-FFF2-40B4-BE49-F238E27FC236}">
                <a16:creationId xmlns:a16="http://schemas.microsoft.com/office/drawing/2014/main" id="{C7C6C089-3FDA-4EB1-A7CF-FE05E8ACD935}"/>
              </a:ext>
            </a:extLst>
          </p:cNvPr>
          <p:cNvSpPr/>
          <p:nvPr/>
        </p:nvSpPr>
        <p:spPr>
          <a:xfrm>
            <a:off x="6534654" y="5221014"/>
            <a:ext cx="3470225" cy="1103147"/>
          </a:xfrm>
          <a:prstGeom prst="wedgeRoundRectCallout">
            <a:avLst>
              <a:gd name="adj1" fmla="val -63498"/>
              <a:gd name="adj2" fmla="val -120288"/>
              <a:gd name="adj3" fmla="val 16667"/>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3600" dirty="0">
                <a:solidFill>
                  <a:schemeClr val="tx1"/>
                </a:solidFill>
              </a:rPr>
              <a:t>マントルを代表</a:t>
            </a:r>
          </a:p>
        </p:txBody>
      </p:sp>
      <p:sp>
        <p:nvSpPr>
          <p:cNvPr id="8" name="コンテンツ プレースホルダ 2">
            <a:extLst>
              <a:ext uri="{FF2B5EF4-FFF2-40B4-BE49-F238E27FC236}">
                <a16:creationId xmlns:a16="http://schemas.microsoft.com/office/drawing/2014/main" id="{EA858FB7-C4E7-4784-B26C-DADDA1F01812}"/>
              </a:ext>
            </a:extLst>
          </p:cNvPr>
          <p:cNvSpPr txBox="1">
            <a:spLocks/>
          </p:cNvSpPr>
          <p:nvPr/>
        </p:nvSpPr>
        <p:spPr bwMode="auto">
          <a:xfrm>
            <a:off x="6399809" y="2913894"/>
            <a:ext cx="2432496" cy="8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4400" dirty="0"/>
              <a:t>小さい</a:t>
            </a:r>
            <a:endParaRPr lang="en-US" altLang="ja-JP" sz="4400" dirty="0"/>
          </a:p>
        </p:txBody>
      </p:sp>
      <p:sp>
        <p:nvSpPr>
          <p:cNvPr id="9" name="コンテンツ プレースホルダ 2">
            <a:extLst>
              <a:ext uri="{FF2B5EF4-FFF2-40B4-BE49-F238E27FC236}">
                <a16:creationId xmlns:a16="http://schemas.microsoft.com/office/drawing/2014/main" id="{5D16FA76-F37C-4320-984A-CD5658FF9628}"/>
              </a:ext>
            </a:extLst>
          </p:cNvPr>
          <p:cNvSpPr txBox="1">
            <a:spLocks/>
          </p:cNvSpPr>
          <p:nvPr/>
        </p:nvSpPr>
        <p:spPr bwMode="auto">
          <a:xfrm>
            <a:off x="6434550" y="3836224"/>
            <a:ext cx="1893698"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4400" dirty="0">
                <a:uFill>
                  <a:solidFill>
                    <a:schemeClr val="accent2">
                      <a:lumMod val="75000"/>
                    </a:schemeClr>
                  </a:solidFill>
                </a:uFill>
              </a:rPr>
              <a:t>大きい</a:t>
            </a:r>
            <a:endParaRPr lang="en-US" altLang="ja-JP" sz="4400" dirty="0">
              <a:uFill>
                <a:solidFill>
                  <a:schemeClr val="accent2">
                    <a:lumMod val="75000"/>
                  </a:schemeClr>
                </a:solidFill>
              </a:uFill>
            </a:endParaRPr>
          </a:p>
        </p:txBody>
      </p:sp>
      <p:sp>
        <p:nvSpPr>
          <p:cNvPr id="10" name="下矢印 22">
            <a:extLst>
              <a:ext uri="{FF2B5EF4-FFF2-40B4-BE49-F238E27FC236}">
                <a16:creationId xmlns:a16="http://schemas.microsoft.com/office/drawing/2014/main" id="{A249F2C2-4C12-410A-A46C-C37116EEA9D2}"/>
              </a:ext>
            </a:extLst>
          </p:cNvPr>
          <p:cNvSpPr/>
          <p:nvPr/>
        </p:nvSpPr>
        <p:spPr>
          <a:xfrm rot="16200000">
            <a:off x="8386817" y="3650600"/>
            <a:ext cx="584775" cy="1077218"/>
          </a:xfrm>
          <a:prstGeom prst="downArrow">
            <a:avLst/>
          </a:prstGeom>
          <a:gradFill>
            <a:gsLst>
              <a:gs pos="0">
                <a:srgbClr val="EBC2C0"/>
              </a:gs>
              <a:gs pos="50000">
                <a:srgbClr val="CE6964"/>
              </a:gs>
              <a:gs pos="100000">
                <a:srgbClr val="CE6964"/>
              </a:gs>
            </a:gsLst>
          </a:gradFill>
          <a:ln>
            <a:solidFill>
              <a:srgbClr val="CE69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下矢印 22">
            <a:extLst>
              <a:ext uri="{FF2B5EF4-FFF2-40B4-BE49-F238E27FC236}">
                <a16:creationId xmlns:a16="http://schemas.microsoft.com/office/drawing/2014/main" id="{835EA108-8671-4A32-952B-36A86E4E4C04}"/>
              </a:ext>
            </a:extLst>
          </p:cNvPr>
          <p:cNvSpPr/>
          <p:nvPr/>
        </p:nvSpPr>
        <p:spPr>
          <a:xfrm rot="16200000">
            <a:off x="8331161" y="2754388"/>
            <a:ext cx="584775" cy="1077218"/>
          </a:xfrm>
          <a:prstGeom prst="downArrow">
            <a:avLst/>
          </a:prstGeom>
          <a:gradFill>
            <a:gsLst>
              <a:gs pos="0">
                <a:srgbClr val="EBC2C0"/>
              </a:gs>
              <a:gs pos="50000">
                <a:srgbClr val="CE6964"/>
              </a:gs>
              <a:gs pos="100000">
                <a:srgbClr val="CE6964"/>
              </a:gs>
            </a:gsLst>
          </a:gradFill>
          <a:ln>
            <a:solidFill>
              <a:srgbClr val="CE69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2" name="コンテンツ プレースホルダ 2">
            <a:extLst>
              <a:ext uri="{FF2B5EF4-FFF2-40B4-BE49-F238E27FC236}">
                <a16:creationId xmlns:a16="http://schemas.microsoft.com/office/drawing/2014/main" id="{FCAB875B-6DA9-44D7-B405-CF7CA2D4C5B5}"/>
              </a:ext>
            </a:extLst>
          </p:cNvPr>
          <p:cNvSpPr txBox="1">
            <a:spLocks/>
          </p:cNvSpPr>
          <p:nvPr/>
        </p:nvSpPr>
        <p:spPr bwMode="auto">
          <a:xfrm>
            <a:off x="9162158" y="2913893"/>
            <a:ext cx="2432496" cy="8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4400" dirty="0"/>
              <a:t>軽い</a:t>
            </a:r>
            <a:endParaRPr lang="en-US" altLang="ja-JP" sz="4400" dirty="0"/>
          </a:p>
        </p:txBody>
      </p:sp>
      <p:sp>
        <p:nvSpPr>
          <p:cNvPr id="13" name="コンテンツ プレースホルダ 2">
            <a:extLst>
              <a:ext uri="{FF2B5EF4-FFF2-40B4-BE49-F238E27FC236}">
                <a16:creationId xmlns:a16="http://schemas.microsoft.com/office/drawing/2014/main" id="{C3523A4C-766F-4425-BA31-0E26A9DCFB2A}"/>
              </a:ext>
            </a:extLst>
          </p:cNvPr>
          <p:cNvSpPr txBox="1">
            <a:spLocks/>
          </p:cNvSpPr>
          <p:nvPr/>
        </p:nvSpPr>
        <p:spPr bwMode="auto">
          <a:xfrm>
            <a:off x="9270575" y="3836224"/>
            <a:ext cx="2432496" cy="8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4400" dirty="0"/>
              <a:t>重い</a:t>
            </a:r>
            <a:endParaRPr lang="en-US" altLang="ja-JP" sz="4400" dirty="0"/>
          </a:p>
        </p:txBody>
      </p:sp>
    </p:spTree>
    <p:extLst>
      <p:ext uri="{BB962C8B-B14F-4D97-AF65-F5344CB8AC3E}">
        <p14:creationId xmlns:p14="http://schemas.microsoft.com/office/powerpoint/2010/main" val="228022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DCC19A-914D-8735-B199-BB270570934A}"/>
              </a:ext>
            </a:extLst>
          </p:cNvPr>
          <p:cNvSpPr>
            <a:spLocks noGrp="1"/>
          </p:cNvSpPr>
          <p:nvPr>
            <p:ph type="title"/>
          </p:nvPr>
        </p:nvSpPr>
        <p:spPr/>
        <p:txBody>
          <a:bodyPr/>
          <a:lstStyle/>
          <a:p>
            <a:r>
              <a:rPr kumimoji="1" lang="ja-JP" altLang="en-US" dirty="0"/>
              <a:t>地球内部の構造</a:t>
            </a:r>
          </a:p>
        </p:txBody>
      </p:sp>
      <p:sp>
        <p:nvSpPr>
          <p:cNvPr id="4" name="テキスト ボックス 3">
            <a:extLst>
              <a:ext uri="{FF2B5EF4-FFF2-40B4-BE49-F238E27FC236}">
                <a16:creationId xmlns:a16="http://schemas.microsoft.com/office/drawing/2014/main" id="{483BA87C-370D-1245-0CD5-FECCDA560891}"/>
              </a:ext>
            </a:extLst>
          </p:cNvPr>
          <p:cNvSpPr txBox="1"/>
          <p:nvPr/>
        </p:nvSpPr>
        <p:spPr>
          <a:xfrm>
            <a:off x="1167069" y="1941752"/>
            <a:ext cx="9817769" cy="646331"/>
          </a:xfrm>
          <a:prstGeom prst="rect">
            <a:avLst/>
          </a:prstGeom>
          <a:noFill/>
        </p:spPr>
        <p:txBody>
          <a:bodyPr wrap="square" rtlCol="0">
            <a:spAutoFit/>
          </a:bodyPr>
          <a:lstStyle/>
          <a:p>
            <a:pPr marL="360000" indent="-360000"/>
            <a:r>
              <a:rPr kumimoji="1" lang="ja-JP" altLang="en-US" sz="3600" dirty="0"/>
              <a:t>　地球の内部構造はどのようになっているか。</a:t>
            </a:r>
          </a:p>
        </p:txBody>
      </p:sp>
      <p:pic>
        <p:nvPicPr>
          <p:cNvPr id="3" name="図 2" descr="ロゴ">
            <a:extLst>
              <a:ext uri="{FF2B5EF4-FFF2-40B4-BE49-F238E27FC236}">
                <a16:creationId xmlns:a16="http://schemas.microsoft.com/office/drawing/2014/main" id="{B8596299-8D50-7344-2B9A-08270653F4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43473" y="764704"/>
            <a:ext cx="2520280" cy="1171930"/>
          </a:xfrm>
          <a:prstGeom prst="rect">
            <a:avLst/>
          </a:prstGeom>
        </p:spPr>
      </p:pic>
    </p:spTree>
    <p:extLst>
      <p:ext uri="{BB962C8B-B14F-4D97-AF65-F5344CB8AC3E}">
        <p14:creationId xmlns:p14="http://schemas.microsoft.com/office/powerpoint/2010/main" val="44573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sp>
        <p:nvSpPr>
          <p:cNvPr id="5" name="角丸四角形 1">
            <a:extLst>
              <a:ext uri="{FF2B5EF4-FFF2-40B4-BE49-F238E27FC236}">
                <a16:creationId xmlns:a16="http://schemas.microsoft.com/office/drawing/2014/main" id="{C063119B-B828-4EEF-B2FE-041C77F60BF4}"/>
              </a:ext>
            </a:extLst>
          </p:cNvPr>
          <p:cNvSpPr/>
          <p:nvPr/>
        </p:nvSpPr>
        <p:spPr>
          <a:xfrm>
            <a:off x="1055440" y="1628800"/>
            <a:ext cx="10081120" cy="1872208"/>
          </a:xfrm>
          <a:prstGeom prst="roundRect">
            <a:avLst>
              <a:gd name="adj" fmla="val 0"/>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密度が小さい物質を密度が大きい物質に入れると浮かぶことから，マントルと地殻の関係について説明してみよう。</a:t>
            </a:r>
            <a:endParaRPr lang="en-US" altLang="ja-JP" sz="3200" dirty="0"/>
          </a:p>
        </p:txBody>
      </p:sp>
      <p:pic>
        <p:nvPicPr>
          <p:cNvPr id="8" name="図 7">
            <a:extLst>
              <a:ext uri="{FF2B5EF4-FFF2-40B4-BE49-F238E27FC236}">
                <a16:creationId xmlns:a16="http://schemas.microsoft.com/office/drawing/2014/main" id="{7294FA02-960A-4E38-9F54-962EC859355B}"/>
              </a:ext>
            </a:extLst>
          </p:cNvPr>
          <p:cNvPicPr>
            <a:picLocks noChangeAspect="1"/>
          </p:cNvPicPr>
          <p:nvPr/>
        </p:nvPicPr>
        <p:blipFill>
          <a:blip r:embed="rId2"/>
          <a:stretch>
            <a:fillRect/>
          </a:stretch>
        </p:blipFill>
        <p:spPr>
          <a:xfrm>
            <a:off x="6816080" y="3717032"/>
            <a:ext cx="2486867" cy="2689804"/>
          </a:xfrm>
          <a:prstGeom prst="rect">
            <a:avLst/>
          </a:prstGeom>
        </p:spPr>
      </p:pic>
      <p:pic>
        <p:nvPicPr>
          <p:cNvPr id="3" name="図 2" descr="アイコン が含まれている画像&#10;&#10;自動的に生成された説明">
            <a:extLst>
              <a:ext uri="{FF2B5EF4-FFF2-40B4-BE49-F238E27FC236}">
                <a16:creationId xmlns:a16="http://schemas.microsoft.com/office/drawing/2014/main" id="{F50943D7-FB80-A37B-FA3C-780B365024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5440" y="980728"/>
            <a:ext cx="2898489" cy="753606"/>
          </a:xfrm>
          <a:prstGeom prst="rect">
            <a:avLst/>
          </a:prstGeom>
        </p:spPr>
      </p:pic>
    </p:spTree>
    <p:extLst>
      <p:ext uri="{BB962C8B-B14F-4D97-AF65-F5344CB8AC3E}">
        <p14:creationId xmlns:p14="http://schemas.microsoft.com/office/powerpoint/2010/main" val="422119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6C7E768-5A7E-E7EB-6941-05F3301B79B8}"/>
              </a:ext>
            </a:extLst>
          </p:cNvPr>
          <p:cNvSpPr>
            <a:spLocks noGrp="1"/>
          </p:cNvSpPr>
          <p:nvPr>
            <p:ph type="title"/>
          </p:nvPr>
        </p:nvSpPr>
        <p:spPr>
          <a:xfrm>
            <a:off x="771939" y="0"/>
            <a:ext cx="10515600" cy="764704"/>
          </a:xfrm>
        </p:spPr>
        <p:txBody>
          <a:bodyPr/>
          <a:lstStyle/>
          <a:p>
            <a:r>
              <a:rPr kumimoji="1" lang="en-US" altLang="ja-JP" dirty="0"/>
              <a:t>B </a:t>
            </a:r>
            <a:r>
              <a:rPr kumimoji="1" lang="ja-JP" altLang="en-US" dirty="0"/>
              <a:t>岩石の密度と地球内部の構造</a:t>
            </a:r>
          </a:p>
        </p:txBody>
      </p:sp>
      <p:sp>
        <p:nvSpPr>
          <p:cNvPr id="6" name="コンテンツ プレースホルダ 2">
            <a:extLst>
              <a:ext uri="{FF2B5EF4-FFF2-40B4-BE49-F238E27FC236}">
                <a16:creationId xmlns:a16="http://schemas.microsoft.com/office/drawing/2014/main" id="{DB4CA86F-EE97-C5E9-35FA-5901DCD970F6}"/>
              </a:ext>
            </a:extLst>
          </p:cNvPr>
          <p:cNvSpPr txBox="1">
            <a:spLocks/>
          </p:cNvSpPr>
          <p:nvPr/>
        </p:nvSpPr>
        <p:spPr bwMode="auto">
          <a:xfrm>
            <a:off x="983432" y="1196752"/>
            <a:ext cx="10225136" cy="100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None/>
            </a:pPr>
            <a:r>
              <a:rPr lang="ja-JP" altLang="en-US" dirty="0">
                <a:solidFill>
                  <a:srgbClr val="FF5050"/>
                </a:solidFill>
              </a:rPr>
              <a:t>厚く分布する密度の大きいマントルに，薄い地殻が浮いている。結果的にマントルを地殻がおおっている。</a:t>
            </a:r>
          </a:p>
          <a:p>
            <a:pPr algn="just" eaLnBrk="1" hangingPunct="1">
              <a:buNone/>
            </a:pPr>
            <a:endParaRPr lang="ja-JP" altLang="en-US" dirty="0">
              <a:solidFill>
                <a:srgbClr val="FF5050"/>
              </a:solidFill>
            </a:endParaRPr>
          </a:p>
        </p:txBody>
      </p:sp>
      <p:sp>
        <p:nvSpPr>
          <p:cNvPr id="7" name="コンテンツ プレースホルダ 2">
            <a:extLst>
              <a:ext uri="{FF2B5EF4-FFF2-40B4-BE49-F238E27FC236}">
                <a16:creationId xmlns:a16="http://schemas.microsoft.com/office/drawing/2014/main" id="{950E4A7C-9F2D-604C-80E0-7C5D814AD06E}"/>
              </a:ext>
            </a:extLst>
          </p:cNvPr>
          <p:cNvSpPr txBox="1">
            <a:spLocks/>
          </p:cNvSpPr>
          <p:nvPr/>
        </p:nvSpPr>
        <p:spPr bwMode="auto">
          <a:xfrm>
            <a:off x="1703512" y="2636184"/>
            <a:ext cx="9865096" cy="17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0"/>
              </a:spcBef>
              <a:buNone/>
            </a:pPr>
            <a:r>
              <a:rPr lang="ja-JP" altLang="en-US" dirty="0"/>
              <a:t>マントルの下に核があるということは，</a:t>
            </a:r>
            <a:endParaRPr lang="en-US" altLang="ja-JP" dirty="0"/>
          </a:p>
          <a:p>
            <a:pPr algn="just" eaLnBrk="1" hangingPunct="1">
              <a:spcBef>
                <a:spcPts val="0"/>
              </a:spcBef>
              <a:buNone/>
            </a:pPr>
            <a:r>
              <a:rPr lang="ja-JP" altLang="en-US" dirty="0"/>
              <a:t>核はマントルよりさらに密度の大きい成分でできていると予想できる。</a:t>
            </a:r>
            <a:endParaRPr lang="en-US" altLang="ja-JP" dirty="0"/>
          </a:p>
        </p:txBody>
      </p:sp>
      <p:cxnSp>
        <p:nvCxnSpPr>
          <p:cNvPr id="2" name="直線矢印コネクタ 1">
            <a:extLst>
              <a:ext uri="{FF2B5EF4-FFF2-40B4-BE49-F238E27FC236}">
                <a16:creationId xmlns:a16="http://schemas.microsoft.com/office/drawing/2014/main" id="{45BEBF2F-232E-2542-5D2A-6F5387B7CDB2}"/>
              </a:ext>
            </a:extLst>
          </p:cNvPr>
          <p:cNvCxnSpPr/>
          <p:nvPr/>
        </p:nvCxnSpPr>
        <p:spPr>
          <a:xfrm>
            <a:off x="983432" y="2924944"/>
            <a:ext cx="576064"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2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pic>
        <p:nvPicPr>
          <p:cNvPr id="3" name="図 2" descr="アイコン が含まれている画像&#10;&#10;自動的に生成された説明">
            <a:extLst>
              <a:ext uri="{FF2B5EF4-FFF2-40B4-BE49-F238E27FC236}">
                <a16:creationId xmlns:a16="http://schemas.microsoft.com/office/drawing/2014/main" id="{146D3AA4-23EC-29BF-2683-392BE73FAF4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5440" y="980728"/>
            <a:ext cx="2898489" cy="753606"/>
          </a:xfrm>
          <a:prstGeom prst="rect">
            <a:avLst/>
          </a:prstGeom>
        </p:spPr>
      </p:pic>
      <p:grpSp>
        <p:nvGrpSpPr>
          <p:cNvPr id="6" name="グループ化 5">
            <a:extLst>
              <a:ext uri="{FF2B5EF4-FFF2-40B4-BE49-F238E27FC236}">
                <a16:creationId xmlns:a16="http://schemas.microsoft.com/office/drawing/2014/main" id="{D051876B-8A2E-6B09-3878-3117308728B0}"/>
              </a:ext>
            </a:extLst>
          </p:cNvPr>
          <p:cNvGrpSpPr/>
          <p:nvPr/>
        </p:nvGrpSpPr>
        <p:grpSpPr>
          <a:xfrm>
            <a:off x="1055440" y="1628800"/>
            <a:ext cx="10232099" cy="1872208"/>
            <a:chOff x="1055440" y="1628800"/>
            <a:chExt cx="10232099" cy="1872208"/>
          </a:xfrm>
        </p:grpSpPr>
        <p:sp>
          <p:nvSpPr>
            <p:cNvPr id="5" name="角丸四角形 1">
              <a:extLst>
                <a:ext uri="{FF2B5EF4-FFF2-40B4-BE49-F238E27FC236}">
                  <a16:creationId xmlns:a16="http://schemas.microsoft.com/office/drawing/2014/main" id="{826CA49B-0DEE-4E3A-99C0-4C35A1B07F86}"/>
                </a:ext>
              </a:extLst>
            </p:cNvPr>
            <p:cNvSpPr/>
            <p:nvPr/>
          </p:nvSpPr>
          <p:spPr>
            <a:xfrm>
              <a:off x="1055440" y="1628800"/>
              <a:ext cx="10232099" cy="1872208"/>
            </a:xfrm>
            <a:prstGeom prst="roundRect">
              <a:avLst>
                <a:gd name="adj" fmla="val 0"/>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地球表面の高度分布に二つのピークが存在する（教</a:t>
              </a:r>
              <a:r>
                <a:rPr lang="en-US" altLang="ja-JP" sz="3200" dirty="0"/>
                <a:t>p.17</a:t>
              </a:r>
              <a:r>
                <a:rPr lang="ja-JP" altLang="en-US" sz="3200" dirty="0"/>
                <a:t>）のはなぜだろうか。</a:t>
              </a:r>
              <a:endParaRPr lang="en-US" altLang="ja-JP" sz="3200" dirty="0"/>
            </a:p>
          </p:txBody>
        </p:sp>
        <p:sp>
          <p:nvSpPr>
            <p:cNvPr id="4" name="楕円 3">
              <a:extLst>
                <a:ext uri="{FF2B5EF4-FFF2-40B4-BE49-F238E27FC236}">
                  <a16:creationId xmlns:a16="http://schemas.microsoft.com/office/drawing/2014/main" id="{7FBE0BFD-D537-C44C-5011-BFFC8CA9E9E6}"/>
                </a:ext>
              </a:extLst>
            </p:cNvPr>
            <p:cNvSpPr>
              <a:spLocks noChangeAspect="1"/>
            </p:cNvSpPr>
            <p:nvPr/>
          </p:nvSpPr>
          <p:spPr>
            <a:xfrm>
              <a:off x="9722624" y="2096904"/>
              <a:ext cx="468000" cy="46800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49080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6C7E768-5A7E-E7EB-6941-05F3301B79B8}"/>
              </a:ext>
            </a:extLst>
          </p:cNvPr>
          <p:cNvSpPr>
            <a:spLocks noGrp="1"/>
          </p:cNvSpPr>
          <p:nvPr>
            <p:ph type="title"/>
          </p:nvPr>
        </p:nvSpPr>
        <p:spPr>
          <a:xfrm>
            <a:off x="771939" y="0"/>
            <a:ext cx="10515600" cy="764704"/>
          </a:xfrm>
        </p:spPr>
        <p:txBody>
          <a:bodyPr/>
          <a:lstStyle/>
          <a:p>
            <a:r>
              <a:rPr kumimoji="1" lang="en-US" altLang="ja-JP" dirty="0"/>
              <a:t>B </a:t>
            </a:r>
            <a:r>
              <a:rPr kumimoji="1" lang="ja-JP" altLang="en-US" dirty="0"/>
              <a:t>岩石の密度と地球内部の構造</a:t>
            </a:r>
          </a:p>
        </p:txBody>
      </p:sp>
      <p:sp>
        <p:nvSpPr>
          <p:cNvPr id="6" name="コンテンツ プレースホルダ 2">
            <a:extLst>
              <a:ext uri="{FF2B5EF4-FFF2-40B4-BE49-F238E27FC236}">
                <a16:creationId xmlns:a16="http://schemas.microsoft.com/office/drawing/2014/main" id="{DB4CA86F-EE97-C5E9-35FA-5901DCD970F6}"/>
              </a:ext>
            </a:extLst>
          </p:cNvPr>
          <p:cNvSpPr txBox="1">
            <a:spLocks/>
          </p:cNvSpPr>
          <p:nvPr/>
        </p:nvSpPr>
        <p:spPr bwMode="auto">
          <a:xfrm>
            <a:off x="1271464" y="1196752"/>
            <a:ext cx="928903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None/>
            </a:pPr>
            <a:r>
              <a:rPr lang="ja-JP" altLang="en-US" dirty="0">
                <a:solidFill>
                  <a:srgbClr val="FF0000"/>
                </a:solidFill>
              </a:rPr>
              <a:t>密度の小さい花こう岩が主成分である大陸地殻が，密度の大きい玄武岩を主成分とする海洋地殻の上に浮いている状態なので，低平な海洋地殻の上に大陸地殻がもり上がる。</a:t>
            </a:r>
          </a:p>
        </p:txBody>
      </p:sp>
    </p:spTree>
    <p:extLst>
      <p:ext uri="{BB962C8B-B14F-4D97-AF65-F5344CB8AC3E}">
        <p14:creationId xmlns:p14="http://schemas.microsoft.com/office/powerpoint/2010/main" val="75311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pic>
        <p:nvPicPr>
          <p:cNvPr id="3" name="図 2" descr="アイコン が含まれている画像&#10;&#10;自動的に生成された説明">
            <a:extLst>
              <a:ext uri="{FF2B5EF4-FFF2-40B4-BE49-F238E27FC236}">
                <a16:creationId xmlns:a16="http://schemas.microsoft.com/office/drawing/2014/main" id="{F3028A69-5A3F-5836-B5F6-743C946248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5440" y="980728"/>
            <a:ext cx="2898489" cy="753606"/>
          </a:xfrm>
          <a:prstGeom prst="rect">
            <a:avLst/>
          </a:prstGeom>
        </p:spPr>
      </p:pic>
      <p:grpSp>
        <p:nvGrpSpPr>
          <p:cNvPr id="6" name="グループ化 5">
            <a:extLst>
              <a:ext uri="{FF2B5EF4-FFF2-40B4-BE49-F238E27FC236}">
                <a16:creationId xmlns:a16="http://schemas.microsoft.com/office/drawing/2014/main" id="{6C8A4282-2F22-8C42-A415-700B1DDDEC22}"/>
              </a:ext>
            </a:extLst>
          </p:cNvPr>
          <p:cNvGrpSpPr/>
          <p:nvPr/>
        </p:nvGrpSpPr>
        <p:grpSpPr>
          <a:xfrm>
            <a:off x="1055440" y="1628800"/>
            <a:ext cx="10232099" cy="1872208"/>
            <a:chOff x="1055440" y="1628800"/>
            <a:chExt cx="10232099" cy="1872208"/>
          </a:xfrm>
        </p:grpSpPr>
        <p:sp>
          <p:nvSpPr>
            <p:cNvPr id="5" name="角丸四角形 1">
              <a:extLst>
                <a:ext uri="{FF2B5EF4-FFF2-40B4-BE49-F238E27FC236}">
                  <a16:creationId xmlns:a16="http://schemas.microsoft.com/office/drawing/2014/main" id="{826CA49B-0DEE-4E3A-99C0-4C35A1B07F86}"/>
                </a:ext>
              </a:extLst>
            </p:cNvPr>
            <p:cNvSpPr/>
            <p:nvPr/>
          </p:nvSpPr>
          <p:spPr>
            <a:xfrm>
              <a:off x="1055440" y="1628800"/>
              <a:ext cx="10232099" cy="1872208"/>
            </a:xfrm>
            <a:prstGeom prst="roundRect">
              <a:avLst>
                <a:gd name="adj" fmla="val 0"/>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3200" dirty="0"/>
                <a:t>海溝で海洋プレートが大陸プレートの下に沈み込んでいく （教</a:t>
              </a:r>
              <a:r>
                <a:rPr lang="en-US" altLang="ja-JP" sz="3200" dirty="0"/>
                <a:t>p.27</a:t>
              </a:r>
              <a:r>
                <a:rPr lang="ja-JP" altLang="en-US" sz="3200" dirty="0"/>
                <a:t>） のはなぜだろうか。</a:t>
              </a:r>
              <a:endParaRPr lang="en-US" altLang="ja-JP" sz="3200" dirty="0"/>
            </a:p>
          </p:txBody>
        </p:sp>
        <p:sp>
          <p:nvSpPr>
            <p:cNvPr id="4" name="楕円 3">
              <a:extLst>
                <a:ext uri="{FF2B5EF4-FFF2-40B4-BE49-F238E27FC236}">
                  <a16:creationId xmlns:a16="http://schemas.microsoft.com/office/drawing/2014/main" id="{B4FB95E0-2E71-5F74-305C-515AEBED641B}"/>
                </a:ext>
              </a:extLst>
            </p:cNvPr>
            <p:cNvSpPr>
              <a:spLocks noChangeAspect="1"/>
            </p:cNvSpPr>
            <p:nvPr/>
          </p:nvSpPr>
          <p:spPr>
            <a:xfrm>
              <a:off x="1278024" y="2577450"/>
              <a:ext cx="468000" cy="46800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59493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6C7E768-5A7E-E7EB-6941-05F3301B79B8}"/>
              </a:ext>
            </a:extLst>
          </p:cNvPr>
          <p:cNvSpPr>
            <a:spLocks noGrp="1"/>
          </p:cNvSpPr>
          <p:nvPr>
            <p:ph type="title"/>
          </p:nvPr>
        </p:nvSpPr>
        <p:spPr>
          <a:xfrm>
            <a:off x="771939" y="0"/>
            <a:ext cx="10515600" cy="764704"/>
          </a:xfrm>
        </p:spPr>
        <p:txBody>
          <a:bodyPr/>
          <a:lstStyle/>
          <a:p>
            <a:r>
              <a:rPr kumimoji="1" lang="en-US" altLang="ja-JP" dirty="0"/>
              <a:t>B </a:t>
            </a:r>
            <a:r>
              <a:rPr kumimoji="1" lang="ja-JP" altLang="en-US" dirty="0"/>
              <a:t>岩石の密度と地球内部の構造</a:t>
            </a:r>
          </a:p>
        </p:txBody>
      </p:sp>
      <p:sp>
        <p:nvSpPr>
          <p:cNvPr id="6" name="コンテンツ プレースホルダ 2">
            <a:extLst>
              <a:ext uri="{FF2B5EF4-FFF2-40B4-BE49-F238E27FC236}">
                <a16:creationId xmlns:a16="http://schemas.microsoft.com/office/drawing/2014/main" id="{DB4CA86F-EE97-C5E9-35FA-5901DCD970F6}"/>
              </a:ext>
            </a:extLst>
          </p:cNvPr>
          <p:cNvSpPr txBox="1">
            <a:spLocks/>
          </p:cNvSpPr>
          <p:nvPr/>
        </p:nvSpPr>
        <p:spPr bwMode="auto">
          <a:xfrm>
            <a:off x="983432" y="1196752"/>
            <a:ext cx="1022513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None/>
            </a:pPr>
            <a:r>
              <a:rPr lang="ja-JP" altLang="en-US" dirty="0">
                <a:solidFill>
                  <a:srgbClr val="FF0000"/>
                </a:solidFill>
              </a:rPr>
              <a:t>大陸プレートには密度の小さい大陸地殻が含まれるため，海洋プレートよりも軽い。このため，海溝で両者がぶつかると海洋プレートが大陸プレートの下に沈み込む。</a:t>
            </a:r>
          </a:p>
        </p:txBody>
      </p:sp>
    </p:spTree>
    <p:extLst>
      <p:ext uri="{BB962C8B-B14F-4D97-AF65-F5344CB8AC3E}">
        <p14:creationId xmlns:p14="http://schemas.microsoft.com/office/powerpoint/2010/main" val="77331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AACD76-55EC-53F9-A471-847BB8086E12}"/>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sp>
        <p:nvSpPr>
          <p:cNvPr id="5" name="コンテンツ プレースホルダ 2">
            <a:extLst>
              <a:ext uri="{FF2B5EF4-FFF2-40B4-BE49-F238E27FC236}">
                <a16:creationId xmlns:a16="http://schemas.microsoft.com/office/drawing/2014/main" id="{9501870A-377F-63FD-1FE2-DBFF88BF7CEF}"/>
              </a:ext>
            </a:extLst>
          </p:cNvPr>
          <p:cNvSpPr txBox="1">
            <a:spLocks/>
          </p:cNvSpPr>
          <p:nvPr/>
        </p:nvSpPr>
        <p:spPr bwMode="auto">
          <a:xfrm>
            <a:off x="1343472" y="833223"/>
            <a:ext cx="9613068" cy="70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密度が小さい物質は，水に入れると浮かぶ。</a:t>
            </a:r>
            <a:endParaRPr lang="en-US" altLang="ja-JP" sz="3600" dirty="0"/>
          </a:p>
          <a:p>
            <a:pPr eaLnBrk="1" hangingPunct="1">
              <a:buNone/>
            </a:pPr>
            <a:endParaRPr lang="en-US" altLang="ja-JP" sz="3600" dirty="0"/>
          </a:p>
        </p:txBody>
      </p:sp>
      <p:sp>
        <p:nvSpPr>
          <p:cNvPr id="8" name="コンテンツ プレースホルダ 2">
            <a:extLst>
              <a:ext uri="{FF2B5EF4-FFF2-40B4-BE49-F238E27FC236}">
                <a16:creationId xmlns:a16="http://schemas.microsoft.com/office/drawing/2014/main" id="{213343C2-6F46-F003-0770-3701FD9D9886}"/>
              </a:ext>
            </a:extLst>
          </p:cNvPr>
          <p:cNvSpPr txBox="1">
            <a:spLocks/>
          </p:cNvSpPr>
          <p:nvPr/>
        </p:nvSpPr>
        <p:spPr bwMode="auto">
          <a:xfrm>
            <a:off x="1337378" y="2929911"/>
            <a:ext cx="9613068" cy="136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地球全体の平均密度は約 </a:t>
            </a:r>
            <a:r>
              <a:rPr lang="en-US" altLang="ja-JP" sz="3600" dirty="0">
                <a:solidFill>
                  <a:srgbClr val="FF5050"/>
                </a:solidFill>
              </a:rPr>
              <a:t>5.5</a:t>
            </a:r>
            <a:r>
              <a:rPr lang="ja-JP" altLang="en-US" sz="3600" dirty="0"/>
              <a:t> </a:t>
            </a:r>
            <a:r>
              <a:rPr lang="en-US" altLang="ja-JP" sz="3600" dirty="0"/>
              <a:t>g/cm</a:t>
            </a:r>
            <a:r>
              <a:rPr lang="en-US" altLang="ja-JP" sz="3600" baseline="30000" dirty="0"/>
              <a:t>3</a:t>
            </a:r>
            <a:r>
              <a:rPr lang="ja-JP" altLang="en-US" sz="3600" dirty="0"/>
              <a:t>であり，</a:t>
            </a:r>
            <a:endParaRPr lang="en-US" altLang="ja-JP" sz="3600" dirty="0"/>
          </a:p>
          <a:p>
            <a:pPr eaLnBrk="1" hangingPunct="1">
              <a:spcBef>
                <a:spcPts val="0"/>
              </a:spcBef>
              <a:buNone/>
            </a:pPr>
            <a:r>
              <a:rPr lang="ja-JP" altLang="en-US" sz="3600" dirty="0"/>
              <a:t>地殻やマントルの密度よりも大きい</a:t>
            </a:r>
          </a:p>
        </p:txBody>
      </p:sp>
      <p:sp>
        <p:nvSpPr>
          <p:cNvPr id="9" name="コンテンツ プレースホルダ 2">
            <a:extLst>
              <a:ext uri="{FF2B5EF4-FFF2-40B4-BE49-F238E27FC236}">
                <a16:creationId xmlns:a16="http://schemas.microsoft.com/office/drawing/2014/main" id="{55853FC0-EF32-39C4-9720-2D9CA9D3DA3D}"/>
              </a:ext>
            </a:extLst>
          </p:cNvPr>
          <p:cNvSpPr txBox="1">
            <a:spLocks/>
          </p:cNvSpPr>
          <p:nvPr/>
        </p:nvSpPr>
        <p:spPr bwMode="auto">
          <a:xfrm>
            <a:off x="1343472" y="1559946"/>
            <a:ext cx="9613068" cy="128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これと同様に， 地球は，軽い地殻が重いマントルの上に浮かんでいる構造となっているといえる。 </a:t>
            </a:r>
            <a:endParaRPr lang="en-US" altLang="ja-JP" sz="3600" dirty="0"/>
          </a:p>
        </p:txBody>
      </p:sp>
      <p:sp>
        <p:nvSpPr>
          <p:cNvPr id="10" name="コンテンツ プレースホルダ 2">
            <a:extLst>
              <a:ext uri="{FF2B5EF4-FFF2-40B4-BE49-F238E27FC236}">
                <a16:creationId xmlns:a16="http://schemas.microsoft.com/office/drawing/2014/main" id="{17AB5AA7-1BC0-3981-9560-CA147CA82ADB}"/>
              </a:ext>
            </a:extLst>
          </p:cNvPr>
          <p:cNvSpPr txBox="1">
            <a:spLocks/>
          </p:cNvSpPr>
          <p:nvPr/>
        </p:nvSpPr>
        <p:spPr bwMode="auto">
          <a:xfrm>
            <a:off x="2279576" y="4310970"/>
            <a:ext cx="6037348" cy="63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核の密度は，さらに大きい</a:t>
            </a:r>
          </a:p>
        </p:txBody>
      </p:sp>
      <p:sp>
        <p:nvSpPr>
          <p:cNvPr id="11" name="コンテンツ プレースホルダ 2">
            <a:extLst>
              <a:ext uri="{FF2B5EF4-FFF2-40B4-BE49-F238E27FC236}">
                <a16:creationId xmlns:a16="http://schemas.microsoft.com/office/drawing/2014/main" id="{9277C386-4BA8-1F33-779F-D994183F18E9}"/>
              </a:ext>
            </a:extLst>
          </p:cNvPr>
          <p:cNvSpPr txBox="1">
            <a:spLocks/>
          </p:cNvSpPr>
          <p:nvPr/>
        </p:nvSpPr>
        <p:spPr bwMode="auto">
          <a:xfrm>
            <a:off x="2293985" y="5054232"/>
            <a:ext cx="7920880" cy="125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0"/>
              </a:spcBef>
              <a:buNone/>
            </a:pPr>
            <a:r>
              <a:rPr lang="ja-JP" altLang="en-US" sz="3600" dirty="0"/>
              <a:t>地球の内部は，深くなるにつれて</a:t>
            </a:r>
            <a:endParaRPr lang="en-US" altLang="ja-JP" sz="3600" dirty="0"/>
          </a:p>
          <a:p>
            <a:pPr eaLnBrk="1" hangingPunct="1">
              <a:spcBef>
                <a:spcPts val="0"/>
              </a:spcBef>
              <a:buNone/>
            </a:pPr>
            <a:r>
              <a:rPr lang="ja-JP" altLang="en-US" sz="3600" dirty="0"/>
              <a:t>岩石の密度が </a:t>
            </a:r>
            <a:r>
              <a:rPr lang="ja-JP" altLang="en-US" sz="3600" dirty="0">
                <a:solidFill>
                  <a:srgbClr val="FF5050"/>
                </a:solidFill>
              </a:rPr>
              <a:t>大きく</a:t>
            </a:r>
            <a:r>
              <a:rPr lang="ja-JP" altLang="en-US" sz="3600" dirty="0"/>
              <a:t> なっている</a:t>
            </a:r>
            <a:endParaRPr lang="en-US" altLang="ja-JP" sz="3600" dirty="0"/>
          </a:p>
        </p:txBody>
      </p:sp>
      <p:sp>
        <p:nvSpPr>
          <p:cNvPr id="12" name="右矢印 15">
            <a:extLst>
              <a:ext uri="{FF2B5EF4-FFF2-40B4-BE49-F238E27FC236}">
                <a16:creationId xmlns:a16="http://schemas.microsoft.com/office/drawing/2014/main" id="{85D64673-32A9-3AB1-1E0B-9C5560DB1426}"/>
              </a:ext>
            </a:extLst>
          </p:cNvPr>
          <p:cNvSpPr/>
          <p:nvPr/>
        </p:nvSpPr>
        <p:spPr>
          <a:xfrm>
            <a:off x="1542511" y="4482905"/>
            <a:ext cx="643495" cy="286327"/>
          </a:xfrm>
          <a:prstGeom prst="rightArrow">
            <a:avLst/>
          </a:prstGeom>
          <a:gradFill>
            <a:gsLst>
              <a:gs pos="0">
                <a:schemeClr val="accent1">
                  <a:lumMod val="60000"/>
                  <a:lumOff val="40000"/>
                </a:schemeClr>
              </a:gs>
              <a:gs pos="75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右矢印 15">
            <a:extLst>
              <a:ext uri="{FF2B5EF4-FFF2-40B4-BE49-F238E27FC236}">
                <a16:creationId xmlns:a16="http://schemas.microsoft.com/office/drawing/2014/main" id="{5ED22841-41DD-5BAF-15A8-5E3FB60AD125}"/>
              </a:ext>
            </a:extLst>
          </p:cNvPr>
          <p:cNvSpPr/>
          <p:nvPr/>
        </p:nvSpPr>
        <p:spPr>
          <a:xfrm>
            <a:off x="1542510" y="5265154"/>
            <a:ext cx="643495" cy="286327"/>
          </a:xfrm>
          <a:prstGeom prst="rightArrow">
            <a:avLst/>
          </a:prstGeom>
          <a:gradFill>
            <a:gsLst>
              <a:gs pos="0">
                <a:schemeClr val="accent1">
                  <a:lumMod val="60000"/>
                  <a:lumOff val="40000"/>
                </a:schemeClr>
              </a:gs>
              <a:gs pos="75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四角形: メモ 13">
            <a:extLst>
              <a:ext uri="{FF2B5EF4-FFF2-40B4-BE49-F238E27FC236}">
                <a16:creationId xmlns:a16="http://schemas.microsoft.com/office/drawing/2014/main" id="{589CF4D7-5890-9006-E242-4271793A6CDE}"/>
              </a:ext>
            </a:extLst>
          </p:cNvPr>
          <p:cNvSpPr/>
          <p:nvPr/>
        </p:nvSpPr>
        <p:spPr>
          <a:xfrm>
            <a:off x="6456040" y="2971914"/>
            <a:ext cx="720080"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13</a:t>
            </a:r>
            <a:endParaRPr kumimoji="1" lang="ja-JP" altLang="en-US" sz="3600" dirty="0"/>
          </a:p>
        </p:txBody>
      </p:sp>
      <p:sp>
        <p:nvSpPr>
          <p:cNvPr id="15" name="四角形: メモ 14">
            <a:extLst>
              <a:ext uri="{FF2B5EF4-FFF2-40B4-BE49-F238E27FC236}">
                <a16:creationId xmlns:a16="http://schemas.microsoft.com/office/drawing/2014/main" id="{DEDBB9BA-5905-A306-3B8B-3906BCACC37A}"/>
              </a:ext>
            </a:extLst>
          </p:cNvPr>
          <p:cNvSpPr/>
          <p:nvPr/>
        </p:nvSpPr>
        <p:spPr>
          <a:xfrm>
            <a:off x="5187667" y="5629941"/>
            <a:ext cx="1224136"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14</a:t>
            </a:r>
            <a:endParaRPr kumimoji="1" lang="ja-JP" altLang="en-US" sz="3600" dirty="0"/>
          </a:p>
        </p:txBody>
      </p:sp>
    </p:spTree>
    <p:extLst>
      <p:ext uri="{BB962C8B-B14F-4D97-AF65-F5344CB8AC3E}">
        <p14:creationId xmlns:p14="http://schemas.microsoft.com/office/powerpoint/2010/main" val="30297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0" nodeType="clickEffect">
                                  <p:stCondLst>
                                    <p:cond delay="0"/>
                                  </p:stCondLst>
                                  <p:childTnLst>
                                    <p:animEffect transition="out" filter="wipe(left)">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P spid="13" grpId="0" animBg="1"/>
      <p:bldP spid="14" grpId="0" animBg="1"/>
      <p:bldP spid="14" grpId="1" animBg="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D6826-5D24-8760-8638-C5378795696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778ECF-B9F4-4990-0DBC-EAB893ACCCB8}"/>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sp>
        <p:nvSpPr>
          <p:cNvPr id="5" name="コンテンツ プレースホルダ 2">
            <a:extLst>
              <a:ext uri="{FF2B5EF4-FFF2-40B4-BE49-F238E27FC236}">
                <a16:creationId xmlns:a16="http://schemas.microsoft.com/office/drawing/2014/main" id="{31153EDE-4F1E-0696-02AA-6C83669B864B}"/>
              </a:ext>
            </a:extLst>
          </p:cNvPr>
          <p:cNvSpPr txBox="1">
            <a:spLocks/>
          </p:cNvSpPr>
          <p:nvPr/>
        </p:nvSpPr>
        <p:spPr bwMode="auto">
          <a:xfrm>
            <a:off x="1664522" y="1382796"/>
            <a:ext cx="9613068" cy="68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地下の温度</a:t>
            </a:r>
            <a:br>
              <a:rPr lang="en-US" altLang="ja-JP" sz="3600" dirty="0"/>
            </a:br>
            <a:endParaRPr lang="ja-JP" altLang="en-US" sz="3600" dirty="0"/>
          </a:p>
          <a:p>
            <a:pPr eaLnBrk="1" hangingPunct="1">
              <a:buNone/>
            </a:pPr>
            <a:endParaRPr lang="en-US" altLang="ja-JP" sz="3600" dirty="0"/>
          </a:p>
          <a:p>
            <a:pPr eaLnBrk="1" hangingPunct="1">
              <a:buNone/>
            </a:pPr>
            <a:endParaRPr lang="en-US" altLang="ja-JP" sz="3600" dirty="0"/>
          </a:p>
        </p:txBody>
      </p:sp>
      <p:sp>
        <p:nvSpPr>
          <p:cNvPr id="3" name="右矢印 15">
            <a:extLst>
              <a:ext uri="{FF2B5EF4-FFF2-40B4-BE49-F238E27FC236}">
                <a16:creationId xmlns:a16="http://schemas.microsoft.com/office/drawing/2014/main" id="{E95B0859-EA85-2997-EDFC-38F9F614521E}"/>
              </a:ext>
            </a:extLst>
          </p:cNvPr>
          <p:cNvSpPr/>
          <p:nvPr/>
        </p:nvSpPr>
        <p:spPr>
          <a:xfrm>
            <a:off x="1991544" y="2175736"/>
            <a:ext cx="643495" cy="286327"/>
          </a:xfrm>
          <a:prstGeom prst="rightArrow">
            <a:avLst/>
          </a:prstGeom>
          <a:gradFill>
            <a:gsLst>
              <a:gs pos="0">
                <a:schemeClr val="accent1">
                  <a:lumMod val="60000"/>
                  <a:lumOff val="40000"/>
                </a:schemeClr>
              </a:gs>
              <a:gs pos="75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コンテンツ プレースホルダ 2">
            <a:extLst>
              <a:ext uri="{FF2B5EF4-FFF2-40B4-BE49-F238E27FC236}">
                <a16:creationId xmlns:a16="http://schemas.microsoft.com/office/drawing/2014/main" id="{ABB6A1E8-5B09-0300-F878-8580518A46B2}"/>
              </a:ext>
            </a:extLst>
          </p:cNvPr>
          <p:cNvSpPr txBox="1">
            <a:spLocks/>
          </p:cNvSpPr>
          <p:nvPr/>
        </p:nvSpPr>
        <p:spPr bwMode="auto">
          <a:xfrm>
            <a:off x="2711624" y="1991561"/>
            <a:ext cx="5904656" cy="68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深さとともに </a:t>
            </a:r>
            <a:r>
              <a:rPr lang="ja-JP" altLang="en-US" sz="3600" dirty="0">
                <a:solidFill>
                  <a:srgbClr val="FF5050"/>
                </a:solidFill>
              </a:rPr>
              <a:t>高く</a:t>
            </a:r>
            <a:r>
              <a:rPr lang="ja-JP" altLang="en-US" sz="3600" dirty="0"/>
              <a:t> なっていく</a:t>
            </a:r>
            <a:br>
              <a:rPr lang="en-US" altLang="ja-JP" sz="3600" dirty="0"/>
            </a:br>
            <a:endParaRPr lang="ja-JP" altLang="en-US" sz="3600" dirty="0"/>
          </a:p>
          <a:p>
            <a:pPr eaLnBrk="1" hangingPunct="1">
              <a:buNone/>
            </a:pPr>
            <a:endParaRPr lang="en-US" altLang="ja-JP" sz="3600" dirty="0"/>
          </a:p>
          <a:p>
            <a:pPr eaLnBrk="1" hangingPunct="1">
              <a:buNone/>
            </a:pPr>
            <a:endParaRPr lang="en-US" altLang="ja-JP" sz="3600" dirty="0"/>
          </a:p>
        </p:txBody>
      </p:sp>
      <p:sp>
        <p:nvSpPr>
          <p:cNvPr id="7" name="コンテンツ プレースホルダ 2">
            <a:extLst>
              <a:ext uri="{FF2B5EF4-FFF2-40B4-BE49-F238E27FC236}">
                <a16:creationId xmlns:a16="http://schemas.microsoft.com/office/drawing/2014/main" id="{CB5A499B-D38B-2E5E-2042-DF8FEB5659FA}"/>
              </a:ext>
            </a:extLst>
          </p:cNvPr>
          <p:cNvSpPr txBox="1">
            <a:spLocks/>
          </p:cNvSpPr>
          <p:nvPr/>
        </p:nvSpPr>
        <p:spPr bwMode="auto">
          <a:xfrm>
            <a:off x="2711624" y="2776951"/>
            <a:ext cx="7992888" cy="115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地殻内：</a:t>
            </a:r>
            <a:r>
              <a:rPr lang="en-US" altLang="ja-JP" sz="3600" dirty="0"/>
              <a:t>100 m</a:t>
            </a:r>
            <a:r>
              <a:rPr lang="ja-JP" altLang="en-US" sz="3600" dirty="0"/>
              <a:t>の深さにつき平均約</a:t>
            </a:r>
            <a:r>
              <a:rPr lang="en-US" altLang="ja-JP" sz="3600" dirty="0"/>
              <a:t>3℃</a:t>
            </a:r>
            <a:r>
              <a:rPr lang="ja-JP" altLang="en-US" sz="3600" dirty="0"/>
              <a:t>の割合で上昇する</a:t>
            </a:r>
            <a:br>
              <a:rPr lang="en-US" altLang="ja-JP" sz="3600" dirty="0"/>
            </a:br>
            <a:endParaRPr lang="ja-JP" altLang="en-US" sz="3600" dirty="0"/>
          </a:p>
          <a:p>
            <a:pPr eaLnBrk="1" hangingPunct="1">
              <a:buNone/>
            </a:pPr>
            <a:endParaRPr lang="en-US" altLang="ja-JP" sz="3600" dirty="0"/>
          </a:p>
          <a:p>
            <a:pPr eaLnBrk="1" hangingPunct="1">
              <a:buNone/>
            </a:pPr>
            <a:endParaRPr lang="en-US" altLang="ja-JP" sz="3600" dirty="0"/>
          </a:p>
        </p:txBody>
      </p:sp>
      <p:sp>
        <p:nvSpPr>
          <p:cNvPr id="8" name="コンテンツ プレースホルダ 2">
            <a:extLst>
              <a:ext uri="{FF2B5EF4-FFF2-40B4-BE49-F238E27FC236}">
                <a16:creationId xmlns:a16="http://schemas.microsoft.com/office/drawing/2014/main" id="{96244108-D693-E230-A288-7F7CE3323CAF}"/>
              </a:ext>
            </a:extLst>
          </p:cNvPr>
          <p:cNvSpPr txBox="1">
            <a:spLocks/>
          </p:cNvSpPr>
          <p:nvPr/>
        </p:nvSpPr>
        <p:spPr bwMode="auto">
          <a:xfrm>
            <a:off x="2711624" y="4188982"/>
            <a:ext cx="8133162" cy="75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核：</a:t>
            </a:r>
            <a:r>
              <a:rPr lang="en-US" altLang="ja-JP" sz="3600" dirty="0"/>
              <a:t>4000</a:t>
            </a:r>
            <a:r>
              <a:rPr lang="ja-JP" altLang="en-US" sz="3600" dirty="0"/>
              <a:t>～</a:t>
            </a:r>
            <a:r>
              <a:rPr lang="en-US" altLang="ja-JP" sz="3600" dirty="0"/>
              <a:t>5000℃</a:t>
            </a:r>
            <a:r>
              <a:rPr lang="ja-JP" altLang="en-US" sz="3600" dirty="0"/>
              <a:t>と考えられている</a:t>
            </a:r>
            <a:endParaRPr lang="en-US" altLang="ja-JP" sz="3600" dirty="0"/>
          </a:p>
        </p:txBody>
      </p:sp>
      <p:sp>
        <p:nvSpPr>
          <p:cNvPr id="9" name="四角形: メモ 8">
            <a:extLst>
              <a:ext uri="{FF2B5EF4-FFF2-40B4-BE49-F238E27FC236}">
                <a16:creationId xmlns:a16="http://schemas.microsoft.com/office/drawing/2014/main" id="{BFEA9D52-BC99-D54D-1758-9772CB8854CA}"/>
              </a:ext>
            </a:extLst>
          </p:cNvPr>
          <p:cNvSpPr/>
          <p:nvPr/>
        </p:nvSpPr>
        <p:spPr>
          <a:xfrm>
            <a:off x="5159896" y="2011137"/>
            <a:ext cx="864096"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15</a:t>
            </a:r>
            <a:endParaRPr kumimoji="1" lang="ja-JP" altLang="en-US" sz="3600" dirty="0"/>
          </a:p>
        </p:txBody>
      </p:sp>
    </p:spTree>
    <p:extLst>
      <p:ext uri="{BB962C8B-B14F-4D97-AF65-F5344CB8AC3E}">
        <p14:creationId xmlns:p14="http://schemas.microsoft.com/office/powerpoint/2010/main" val="6944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C</a:t>
            </a:r>
            <a:r>
              <a:rPr kumimoji="1" lang="ja-JP" altLang="en-US" dirty="0"/>
              <a:t>　地殻の化学組成</a:t>
            </a:r>
          </a:p>
        </p:txBody>
      </p:sp>
      <p:sp>
        <p:nvSpPr>
          <p:cNvPr id="4" name="コンテンツ プレースホルダ 2">
            <a:extLst>
              <a:ext uri="{FF2B5EF4-FFF2-40B4-BE49-F238E27FC236}">
                <a16:creationId xmlns:a16="http://schemas.microsoft.com/office/drawing/2014/main" id="{418CC940-45B7-4C48-B6C7-79E8A365B81F}"/>
              </a:ext>
            </a:extLst>
          </p:cNvPr>
          <p:cNvSpPr txBox="1">
            <a:spLocks/>
          </p:cNvSpPr>
          <p:nvPr/>
        </p:nvSpPr>
        <p:spPr bwMode="auto">
          <a:xfrm>
            <a:off x="851134" y="988342"/>
            <a:ext cx="8020333" cy="122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地殻の化学組成は，約</a:t>
            </a:r>
            <a:r>
              <a:rPr lang="en-US" altLang="ja-JP" sz="3600" dirty="0"/>
              <a:t>50</a:t>
            </a:r>
            <a:r>
              <a:rPr lang="ja-JP" altLang="en-US" sz="3600" dirty="0"/>
              <a:t>％以上が</a:t>
            </a:r>
            <a:br>
              <a:rPr lang="en-US" altLang="ja-JP" sz="3600" dirty="0"/>
            </a:br>
            <a:r>
              <a:rPr lang="ja-JP" altLang="en-US" sz="3600" dirty="0">
                <a:solidFill>
                  <a:srgbClr val="FF5050"/>
                </a:solidFill>
              </a:rPr>
              <a:t>二酸化ケイ素 </a:t>
            </a:r>
            <a:r>
              <a:rPr lang="ja-JP" altLang="en-US" sz="3600" dirty="0"/>
              <a:t>（</a:t>
            </a:r>
            <a:r>
              <a:rPr lang="en-US" altLang="ja-JP" sz="3600" dirty="0"/>
              <a:t>SiO</a:t>
            </a:r>
            <a:r>
              <a:rPr lang="en-US" altLang="ja-JP" sz="3600" baseline="-25000" dirty="0"/>
              <a:t>2 </a:t>
            </a:r>
            <a:r>
              <a:rPr lang="ja-JP" altLang="en-US" sz="3600" dirty="0"/>
              <a:t>）</a:t>
            </a:r>
            <a:endParaRPr lang="en-US" altLang="ja-JP" sz="3600" dirty="0"/>
          </a:p>
        </p:txBody>
      </p:sp>
      <p:sp>
        <p:nvSpPr>
          <p:cNvPr id="5" name="コンテンツ プレースホルダ 2">
            <a:extLst>
              <a:ext uri="{FF2B5EF4-FFF2-40B4-BE49-F238E27FC236}">
                <a16:creationId xmlns:a16="http://schemas.microsoft.com/office/drawing/2014/main" id="{E204DD49-5636-47B7-BC76-FED47183E298}"/>
              </a:ext>
            </a:extLst>
          </p:cNvPr>
          <p:cNvSpPr txBox="1">
            <a:spLocks/>
          </p:cNvSpPr>
          <p:nvPr/>
        </p:nvSpPr>
        <p:spPr bwMode="auto">
          <a:xfrm>
            <a:off x="788382" y="2641418"/>
            <a:ext cx="4526541" cy="143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次に酸化アルミニウム</a:t>
            </a:r>
            <a:br>
              <a:rPr lang="en-US" altLang="ja-JP" sz="3600" dirty="0"/>
            </a:br>
            <a:r>
              <a:rPr lang="ja-JP" altLang="en-US" sz="3600" dirty="0"/>
              <a:t>（</a:t>
            </a:r>
            <a:r>
              <a:rPr lang="en-US" altLang="ja-JP" sz="3600" dirty="0"/>
              <a:t>Al</a:t>
            </a:r>
            <a:r>
              <a:rPr lang="en-US" altLang="ja-JP" sz="3600" baseline="-25000" dirty="0"/>
              <a:t>2</a:t>
            </a:r>
            <a:r>
              <a:rPr lang="en-US" altLang="ja-JP" sz="3600" dirty="0"/>
              <a:t>O</a:t>
            </a:r>
            <a:r>
              <a:rPr lang="en-US" altLang="ja-JP" sz="3600" baseline="-25000" dirty="0"/>
              <a:t>3 </a:t>
            </a:r>
            <a:r>
              <a:rPr lang="ja-JP" altLang="en-US" sz="3600" dirty="0"/>
              <a:t>）が多い</a:t>
            </a:r>
            <a:endParaRPr lang="en-US" altLang="ja-JP" sz="3600" dirty="0"/>
          </a:p>
        </p:txBody>
      </p:sp>
      <p:sp>
        <p:nvSpPr>
          <p:cNvPr id="14" name="テキスト ボックス 13">
            <a:extLst>
              <a:ext uri="{FF2B5EF4-FFF2-40B4-BE49-F238E27FC236}">
                <a16:creationId xmlns:a16="http://schemas.microsoft.com/office/drawing/2014/main" id="{520547CA-7D70-6B55-4BAB-4382CEB53FBA}"/>
              </a:ext>
            </a:extLst>
          </p:cNvPr>
          <p:cNvSpPr txBox="1"/>
          <p:nvPr/>
        </p:nvSpPr>
        <p:spPr>
          <a:xfrm>
            <a:off x="6014484" y="1984023"/>
            <a:ext cx="5616624" cy="523220"/>
          </a:xfrm>
          <a:prstGeom prst="rect">
            <a:avLst/>
          </a:prstGeom>
          <a:noFill/>
        </p:spPr>
        <p:txBody>
          <a:bodyPr wrap="square" rtlCol="0">
            <a:spAutoFit/>
          </a:bodyPr>
          <a:lstStyle/>
          <a:p>
            <a:r>
              <a:rPr kumimoji="1" lang="ja-JP" altLang="en-US" sz="2800" dirty="0"/>
              <a:t>地殻を構成するおもな元素（質量</a:t>
            </a:r>
            <a:r>
              <a:rPr kumimoji="1" lang="en-US" altLang="ja-JP" sz="2800" dirty="0"/>
              <a:t>%</a:t>
            </a:r>
            <a:r>
              <a:rPr kumimoji="1" lang="ja-JP" altLang="en-US" sz="2800" dirty="0"/>
              <a:t>）</a:t>
            </a:r>
            <a:endParaRPr kumimoji="1" lang="en-US" altLang="ja-JP" sz="2800" dirty="0"/>
          </a:p>
        </p:txBody>
      </p:sp>
      <p:sp>
        <p:nvSpPr>
          <p:cNvPr id="45" name="四角形: メモ 44">
            <a:extLst>
              <a:ext uri="{FF2B5EF4-FFF2-40B4-BE49-F238E27FC236}">
                <a16:creationId xmlns:a16="http://schemas.microsoft.com/office/drawing/2014/main" id="{7780F90F-96B4-FD03-2314-2F29BDD6101C}"/>
              </a:ext>
            </a:extLst>
          </p:cNvPr>
          <p:cNvSpPr/>
          <p:nvPr/>
        </p:nvSpPr>
        <p:spPr>
          <a:xfrm>
            <a:off x="845934" y="1596868"/>
            <a:ext cx="2837328"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16</a:t>
            </a:r>
            <a:endParaRPr kumimoji="1" lang="ja-JP" altLang="en-US" sz="3600" dirty="0"/>
          </a:p>
        </p:txBody>
      </p:sp>
      <p:grpSp>
        <p:nvGrpSpPr>
          <p:cNvPr id="44" name="グループ化 43">
            <a:extLst>
              <a:ext uri="{FF2B5EF4-FFF2-40B4-BE49-F238E27FC236}">
                <a16:creationId xmlns:a16="http://schemas.microsoft.com/office/drawing/2014/main" id="{4C80AE12-6F53-D09F-3341-865951CA6973}"/>
              </a:ext>
            </a:extLst>
          </p:cNvPr>
          <p:cNvGrpSpPr/>
          <p:nvPr/>
        </p:nvGrpSpPr>
        <p:grpSpPr>
          <a:xfrm>
            <a:off x="5052624" y="2408708"/>
            <a:ext cx="6511802" cy="4548949"/>
            <a:chOff x="3335551" y="2823857"/>
            <a:chExt cx="5385651" cy="3762254"/>
          </a:xfrm>
        </p:grpSpPr>
        <p:pic>
          <p:nvPicPr>
            <p:cNvPr id="3" name="図 2" descr="挿絵 が含まれている画像&#10;&#10;AI によって生成されたコンテンツは間違っている可能性があります。">
              <a:extLst>
                <a:ext uri="{FF2B5EF4-FFF2-40B4-BE49-F238E27FC236}">
                  <a16:creationId xmlns:a16="http://schemas.microsoft.com/office/drawing/2014/main" id="{C2FA8486-96A6-E2B4-FA9D-1BD11D2309F0}"/>
                </a:ext>
              </a:extLst>
            </p:cNvPr>
            <p:cNvPicPr>
              <a:picLocks noChangeAspect="1"/>
            </p:cNvPicPr>
            <p:nvPr/>
          </p:nvPicPr>
          <p:blipFill>
            <a:blip r:embed="rId2">
              <a:extLst>
                <a:ext uri="{28A0092B-C50C-407E-A947-70E740481C1C}">
                  <a14:useLocalDpi xmlns:a14="http://schemas.microsoft.com/office/drawing/2010/main" val="0"/>
                </a:ext>
              </a:extLst>
            </a:blip>
            <a:srcRect b="50000"/>
            <a:stretch/>
          </p:blipFill>
          <p:spPr>
            <a:xfrm>
              <a:off x="4871863" y="3572062"/>
              <a:ext cx="2880320" cy="3014049"/>
            </a:xfrm>
            <a:prstGeom prst="rect">
              <a:avLst/>
            </a:prstGeom>
          </p:spPr>
        </p:pic>
        <p:grpSp>
          <p:nvGrpSpPr>
            <p:cNvPr id="43" name="グループ化 42">
              <a:extLst>
                <a:ext uri="{FF2B5EF4-FFF2-40B4-BE49-F238E27FC236}">
                  <a16:creationId xmlns:a16="http://schemas.microsoft.com/office/drawing/2014/main" id="{988CAFD9-0B8D-AE9F-DE81-21841B8B8E68}"/>
                </a:ext>
              </a:extLst>
            </p:cNvPr>
            <p:cNvGrpSpPr/>
            <p:nvPr/>
          </p:nvGrpSpPr>
          <p:grpSpPr>
            <a:xfrm>
              <a:off x="3335551" y="2823857"/>
              <a:ext cx="5385651" cy="3580395"/>
              <a:chOff x="3335551" y="2823857"/>
              <a:chExt cx="5385651" cy="3580395"/>
            </a:xfrm>
          </p:grpSpPr>
          <p:sp>
            <p:nvSpPr>
              <p:cNvPr id="13" name="テキスト ボックス 12">
                <a:extLst>
                  <a:ext uri="{FF2B5EF4-FFF2-40B4-BE49-F238E27FC236}">
                    <a16:creationId xmlns:a16="http://schemas.microsoft.com/office/drawing/2014/main" id="{8D17133F-EF97-BB66-68AE-6B7D3053D294}"/>
                  </a:ext>
                </a:extLst>
              </p:cNvPr>
              <p:cNvSpPr txBox="1"/>
              <p:nvPr/>
            </p:nvSpPr>
            <p:spPr>
              <a:xfrm>
                <a:off x="7967893" y="4371200"/>
                <a:ext cx="753309" cy="738194"/>
              </a:xfrm>
              <a:prstGeom prst="rect">
                <a:avLst/>
              </a:prstGeom>
              <a:noFill/>
            </p:spPr>
            <p:txBody>
              <a:bodyPr wrap="none" rtlCol="0">
                <a:spAutoFit/>
              </a:bodyPr>
              <a:lstStyle/>
              <a:p>
                <a:pPr algn="ctr"/>
                <a:r>
                  <a:rPr kumimoji="1" lang="en-US" altLang="ja-JP" sz="3200" dirty="0">
                    <a:solidFill>
                      <a:srgbClr val="FF5050"/>
                    </a:solidFill>
                  </a:rPr>
                  <a:t>O</a:t>
                </a:r>
                <a:endParaRPr kumimoji="1" lang="en-US" altLang="ja-JP" sz="2000" dirty="0">
                  <a:solidFill>
                    <a:srgbClr val="FF5050"/>
                  </a:solidFill>
                </a:endParaRPr>
              </a:p>
              <a:p>
                <a:pPr algn="ctr"/>
                <a:r>
                  <a:rPr kumimoji="1" lang="en-US" altLang="ja-JP" sz="2000" dirty="0"/>
                  <a:t>46.3%</a:t>
                </a:r>
              </a:p>
            </p:txBody>
          </p:sp>
          <p:sp>
            <p:nvSpPr>
              <p:cNvPr id="15" name="テキスト ボックス 14">
                <a:extLst>
                  <a:ext uri="{FF2B5EF4-FFF2-40B4-BE49-F238E27FC236}">
                    <a16:creationId xmlns:a16="http://schemas.microsoft.com/office/drawing/2014/main" id="{99CBA033-78AC-2ADE-ABA9-E19F90C329C0}"/>
                  </a:ext>
                </a:extLst>
              </p:cNvPr>
              <p:cNvSpPr txBox="1"/>
              <p:nvPr/>
            </p:nvSpPr>
            <p:spPr>
              <a:xfrm>
                <a:off x="4210293" y="5666058"/>
                <a:ext cx="753309" cy="738194"/>
              </a:xfrm>
              <a:prstGeom prst="rect">
                <a:avLst/>
              </a:prstGeom>
              <a:noFill/>
            </p:spPr>
            <p:txBody>
              <a:bodyPr wrap="none" rtlCol="0">
                <a:spAutoFit/>
              </a:bodyPr>
              <a:lstStyle/>
              <a:p>
                <a:pPr algn="ctr"/>
                <a:r>
                  <a:rPr kumimoji="1" lang="en-US" altLang="ja-JP" sz="3200" dirty="0">
                    <a:solidFill>
                      <a:srgbClr val="FF5050"/>
                    </a:solidFill>
                  </a:rPr>
                  <a:t>Si</a:t>
                </a:r>
              </a:p>
              <a:p>
                <a:pPr algn="ctr"/>
                <a:r>
                  <a:rPr kumimoji="1" lang="en-US" altLang="ja-JP" sz="2000" dirty="0"/>
                  <a:t>28.1%</a:t>
                </a:r>
              </a:p>
            </p:txBody>
          </p:sp>
          <p:sp>
            <p:nvSpPr>
              <p:cNvPr id="16" name="テキスト ボックス 15">
                <a:extLst>
                  <a:ext uri="{FF2B5EF4-FFF2-40B4-BE49-F238E27FC236}">
                    <a16:creationId xmlns:a16="http://schemas.microsoft.com/office/drawing/2014/main" id="{78C0D471-37E5-0553-ED7A-792386A0C91A}"/>
                  </a:ext>
                </a:extLst>
              </p:cNvPr>
              <p:cNvSpPr txBox="1"/>
              <p:nvPr/>
            </p:nvSpPr>
            <p:spPr>
              <a:xfrm>
                <a:off x="3942393" y="4489749"/>
                <a:ext cx="635314" cy="738194"/>
              </a:xfrm>
              <a:prstGeom prst="rect">
                <a:avLst/>
              </a:prstGeom>
              <a:noFill/>
            </p:spPr>
            <p:txBody>
              <a:bodyPr wrap="none" rtlCol="0">
                <a:spAutoFit/>
              </a:bodyPr>
              <a:lstStyle/>
              <a:p>
                <a:pPr algn="ctr"/>
                <a:r>
                  <a:rPr kumimoji="1" lang="en-US" altLang="ja-JP" sz="3200" dirty="0">
                    <a:solidFill>
                      <a:srgbClr val="FF5050"/>
                    </a:solidFill>
                  </a:rPr>
                  <a:t>Al</a:t>
                </a:r>
              </a:p>
              <a:p>
                <a:pPr algn="ctr"/>
                <a:r>
                  <a:rPr kumimoji="1" lang="en-US" altLang="ja-JP" sz="2000" dirty="0"/>
                  <a:t>8.5%</a:t>
                </a:r>
              </a:p>
            </p:txBody>
          </p:sp>
          <p:sp>
            <p:nvSpPr>
              <p:cNvPr id="17" name="テキスト ボックス 16">
                <a:extLst>
                  <a:ext uri="{FF2B5EF4-FFF2-40B4-BE49-F238E27FC236}">
                    <a16:creationId xmlns:a16="http://schemas.microsoft.com/office/drawing/2014/main" id="{4CDF3FE1-226D-8909-6D81-83AE78841F06}"/>
                  </a:ext>
                </a:extLst>
              </p:cNvPr>
              <p:cNvSpPr txBox="1"/>
              <p:nvPr/>
            </p:nvSpPr>
            <p:spPr>
              <a:xfrm>
                <a:off x="3335551" y="3972181"/>
                <a:ext cx="1138453" cy="400110"/>
              </a:xfrm>
              <a:prstGeom prst="rect">
                <a:avLst/>
              </a:prstGeom>
              <a:noFill/>
            </p:spPr>
            <p:txBody>
              <a:bodyPr wrap="none" rtlCol="0">
                <a:spAutoFit/>
              </a:bodyPr>
              <a:lstStyle/>
              <a:p>
                <a:pPr algn="ctr"/>
                <a:r>
                  <a:rPr kumimoji="1" lang="en-US" altLang="ja-JP" sz="2000" dirty="0"/>
                  <a:t>Fe 5.2%</a:t>
                </a:r>
              </a:p>
            </p:txBody>
          </p:sp>
          <p:sp>
            <p:nvSpPr>
              <p:cNvPr id="18" name="テキスト ボックス 17">
                <a:extLst>
                  <a:ext uri="{FF2B5EF4-FFF2-40B4-BE49-F238E27FC236}">
                    <a16:creationId xmlns:a16="http://schemas.microsoft.com/office/drawing/2014/main" id="{70BEBF42-18C7-52BE-9512-75DBEF46304F}"/>
                  </a:ext>
                </a:extLst>
              </p:cNvPr>
              <p:cNvSpPr txBox="1"/>
              <p:nvPr/>
            </p:nvSpPr>
            <p:spPr>
              <a:xfrm>
                <a:off x="3594681" y="3592264"/>
                <a:ext cx="1167307" cy="400110"/>
              </a:xfrm>
              <a:prstGeom prst="rect">
                <a:avLst/>
              </a:prstGeom>
              <a:noFill/>
            </p:spPr>
            <p:txBody>
              <a:bodyPr wrap="none" rtlCol="0">
                <a:spAutoFit/>
              </a:bodyPr>
              <a:lstStyle/>
              <a:p>
                <a:pPr algn="ctr"/>
                <a:r>
                  <a:rPr kumimoji="1" lang="en-US" altLang="ja-JP" sz="2000" dirty="0"/>
                  <a:t>Ca 4.6%</a:t>
                </a:r>
              </a:p>
            </p:txBody>
          </p:sp>
          <p:sp>
            <p:nvSpPr>
              <p:cNvPr id="19" name="テキスト ボックス 18">
                <a:extLst>
                  <a:ext uri="{FF2B5EF4-FFF2-40B4-BE49-F238E27FC236}">
                    <a16:creationId xmlns:a16="http://schemas.microsoft.com/office/drawing/2014/main" id="{826D6AC5-318C-8FDE-153F-25C8C61397BD}"/>
                  </a:ext>
                </a:extLst>
              </p:cNvPr>
              <p:cNvSpPr txBox="1"/>
              <p:nvPr/>
            </p:nvSpPr>
            <p:spPr>
              <a:xfrm>
                <a:off x="4017351" y="3174095"/>
                <a:ext cx="969410" cy="330915"/>
              </a:xfrm>
              <a:prstGeom prst="rect">
                <a:avLst/>
              </a:prstGeom>
              <a:noFill/>
            </p:spPr>
            <p:txBody>
              <a:bodyPr wrap="none" rtlCol="0">
                <a:spAutoFit/>
              </a:bodyPr>
              <a:lstStyle/>
              <a:p>
                <a:pPr algn="ctr"/>
                <a:r>
                  <a:rPr kumimoji="1" lang="en-US" altLang="ja-JP" sz="2000" dirty="0"/>
                  <a:t>M</a:t>
                </a:r>
                <a:r>
                  <a:rPr kumimoji="1" lang="en-US" altLang="ja-JP" sz="2000" dirty="0">
                    <a:latin typeface="Calibri" panose="020F0502020204030204" pitchFamily="34" charset="0"/>
                    <a:ea typeface="Calibri" panose="020F0502020204030204" pitchFamily="34" charset="0"/>
                    <a:cs typeface="Calibri" panose="020F0502020204030204" pitchFamily="34" charset="0"/>
                  </a:rPr>
                  <a:t>g</a:t>
                </a:r>
                <a:r>
                  <a:rPr kumimoji="1" lang="en-US" altLang="ja-JP" sz="2000" dirty="0"/>
                  <a:t> 2.7%</a:t>
                </a:r>
              </a:p>
            </p:txBody>
          </p:sp>
          <p:sp>
            <p:nvSpPr>
              <p:cNvPr id="20" name="テキスト ボックス 19">
                <a:extLst>
                  <a:ext uri="{FF2B5EF4-FFF2-40B4-BE49-F238E27FC236}">
                    <a16:creationId xmlns:a16="http://schemas.microsoft.com/office/drawing/2014/main" id="{9C196448-0A40-775D-80A8-5EA9B236F603}"/>
                  </a:ext>
                </a:extLst>
              </p:cNvPr>
              <p:cNvSpPr txBox="1"/>
              <p:nvPr/>
            </p:nvSpPr>
            <p:spPr>
              <a:xfrm>
                <a:off x="4876121" y="2823857"/>
                <a:ext cx="1167307" cy="400110"/>
              </a:xfrm>
              <a:prstGeom prst="rect">
                <a:avLst/>
              </a:prstGeom>
              <a:noFill/>
            </p:spPr>
            <p:txBody>
              <a:bodyPr wrap="none" rtlCol="0">
                <a:spAutoFit/>
              </a:bodyPr>
              <a:lstStyle/>
              <a:p>
                <a:pPr algn="ctr"/>
                <a:r>
                  <a:rPr kumimoji="1" lang="en-US" altLang="ja-JP" sz="2000" dirty="0"/>
                  <a:t>Na 2.4%</a:t>
                </a:r>
              </a:p>
            </p:txBody>
          </p:sp>
          <p:sp>
            <p:nvSpPr>
              <p:cNvPr id="21" name="テキスト ボックス 20">
                <a:extLst>
                  <a:ext uri="{FF2B5EF4-FFF2-40B4-BE49-F238E27FC236}">
                    <a16:creationId xmlns:a16="http://schemas.microsoft.com/office/drawing/2014/main" id="{6ABACD39-A165-F780-01D5-E6E4F1FE4848}"/>
                  </a:ext>
                </a:extLst>
              </p:cNvPr>
              <p:cNvSpPr txBox="1"/>
              <p:nvPr/>
            </p:nvSpPr>
            <p:spPr>
              <a:xfrm>
                <a:off x="5988857" y="2974040"/>
                <a:ext cx="1010213" cy="400110"/>
              </a:xfrm>
              <a:prstGeom prst="rect">
                <a:avLst/>
              </a:prstGeom>
              <a:noFill/>
            </p:spPr>
            <p:txBody>
              <a:bodyPr wrap="none" rtlCol="0">
                <a:spAutoFit/>
              </a:bodyPr>
              <a:lstStyle/>
              <a:p>
                <a:pPr algn="ctr"/>
                <a:r>
                  <a:rPr kumimoji="1" lang="en-US" altLang="ja-JP" sz="2000" dirty="0"/>
                  <a:t>K 1.6%</a:t>
                </a:r>
              </a:p>
            </p:txBody>
          </p:sp>
          <p:sp>
            <p:nvSpPr>
              <p:cNvPr id="22" name="テキスト ボックス 21">
                <a:extLst>
                  <a:ext uri="{FF2B5EF4-FFF2-40B4-BE49-F238E27FC236}">
                    <a16:creationId xmlns:a16="http://schemas.microsoft.com/office/drawing/2014/main" id="{1DDE83A3-AF8D-75CC-4BBF-6BC61C647822}"/>
                  </a:ext>
                </a:extLst>
              </p:cNvPr>
              <p:cNvSpPr txBox="1"/>
              <p:nvPr/>
            </p:nvSpPr>
            <p:spPr>
              <a:xfrm>
                <a:off x="6930809" y="3249848"/>
                <a:ext cx="1588897" cy="400110"/>
              </a:xfrm>
              <a:prstGeom prst="rect">
                <a:avLst/>
              </a:prstGeom>
              <a:noFill/>
            </p:spPr>
            <p:txBody>
              <a:bodyPr wrap="none" rtlCol="0">
                <a:spAutoFit/>
              </a:bodyPr>
              <a:lstStyle/>
              <a:p>
                <a:pPr algn="ctr"/>
                <a:r>
                  <a:rPr kumimoji="1" lang="ja-JP" altLang="en-US" sz="2000" dirty="0"/>
                  <a:t>その他</a:t>
                </a:r>
                <a:r>
                  <a:rPr kumimoji="1" lang="en-US" altLang="ja-JP" sz="2000" dirty="0"/>
                  <a:t> 0.6%</a:t>
                </a:r>
              </a:p>
            </p:txBody>
          </p:sp>
          <p:cxnSp>
            <p:nvCxnSpPr>
              <p:cNvPr id="24" name="直線コネクタ 23">
                <a:extLst>
                  <a:ext uri="{FF2B5EF4-FFF2-40B4-BE49-F238E27FC236}">
                    <a16:creationId xmlns:a16="http://schemas.microsoft.com/office/drawing/2014/main" id="{1BF1A607-ECD2-4725-5799-5E37F345A4C8}"/>
                  </a:ext>
                </a:extLst>
              </p:cNvPr>
              <p:cNvCxnSpPr>
                <a:cxnSpLocks/>
              </p:cNvCxnSpPr>
              <p:nvPr/>
            </p:nvCxnSpPr>
            <p:spPr>
              <a:xfrm>
                <a:off x="4644130" y="4707197"/>
                <a:ext cx="758710" cy="4331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EFCB007-C11A-612A-FF14-7B14C5DBCA6F}"/>
                  </a:ext>
                </a:extLst>
              </p:cNvPr>
              <p:cNvCxnSpPr>
                <a:cxnSpLocks/>
              </p:cNvCxnSpPr>
              <p:nvPr/>
            </p:nvCxnSpPr>
            <p:spPr>
              <a:xfrm flipV="1">
                <a:off x="7274796" y="4601743"/>
                <a:ext cx="705120" cy="369306"/>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B6977EF6-D6B4-E255-5180-1FDEE9F7FA75}"/>
                  </a:ext>
                </a:extLst>
              </p:cNvPr>
              <p:cNvCxnSpPr>
                <a:cxnSpLocks/>
              </p:cNvCxnSpPr>
              <p:nvPr/>
            </p:nvCxnSpPr>
            <p:spPr>
              <a:xfrm flipV="1">
                <a:off x="4950881" y="5466634"/>
                <a:ext cx="719160" cy="384398"/>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E0FCFA5B-462B-FD0F-FF41-622A25F7B55E}"/>
                  </a:ext>
                </a:extLst>
              </p:cNvPr>
              <p:cNvCxnSpPr>
                <a:cxnSpLocks/>
              </p:cNvCxnSpPr>
              <p:nvPr/>
            </p:nvCxnSpPr>
            <p:spPr>
              <a:xfrm>
                <a:off x="4476321" y="4204413"/>
                <a:ext cx="830778" cy="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56E4AE4-7BD8-3F2F-4521-BB1C0E8A6AD3}"/>
                  </a:ext>
                </a:extLst>
              </p:cNvPr>
              <p:cNvCxnSpPr>
                <a:cxnSpLocks/>
              </p:cNvCxnSpPr>
              <p:nvPr/>
            </p:nvCxnSpPr>
            <p:spPr>
              <a:xfrm>
                <a:off x="4709820" y="3813723"/>
                <a:ext cx="889621" cy="104651"/>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7CC252C-40A8-D921-068C-E5CA673E2B18}"/>
                  </a:ext>
                </a:extLst>
              </p:cNvPr>
              <p:cNvCxnSpPr>
                <a:cxnSpLocks/>
              </p:cNvCxnSpPr>
              <p:nvPr/>
            </p:nvCxnSpPr>
            <p:spPr>
              <a:xfrm>
                <a:off x="5097956" y="3388472"/>
                <a:ext cx="723639" cy="397772"/>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383EB237-044F-3645-AA71-60ABEF28BD1B}"/>
                  </a:ext>
                </a:extLst>
              </p:cNvPr>
              <p:cNvCxnSpPr>
                <a:cxnSpLocks/>
              </p:cNvCxnSpPr>
              <p:nvPr/>
            </p:nvCxnSpPr>
            <p:spPr>
              <a:xfrm>
                <a:off x="5575573" y="3208044"/>
                <a:ext cx="454166" cy="455334"/>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EDE0CBB7-9DA0-D918-87FA-3248F512EDBC}"/>
                  </a:ext>
                </a:extLst>
              </p:cNvPr>
              <p:cNvCxnSpPr>
                <a:cxnSpLocks/>
              </p:cNvCxnSpPr>
              <p:nvPr/>
            </p:nvCxnSpPr>
            <p:spPr>
              <a:xfrm flipV="1">
                <a:off x="6192593" y="3345225"/>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514F57E9-574C-1323-6BE7-BD9038FDDAA7}"/>
                  </a:ext>
                </a:extLst>
              </p:cNvPr>
              <p:cNvCxnSpPr>
                <a:cxnSpLocks/>
                <a:endCxn id="22" idx="1"/>
              </p:cNvCxnSpPr>
              <p:nvPr/>
            </p:nvCxnSpPr>
            <p:spPr>
              <a:xfrm flipV="1">
                <a:off x="6284056" y="3449903"/>
                <a:ext cx="646753" cy="0"/>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8140EE0-6D7C-BB97-2C40-FE6E7DA99C40}"/>
                  </a:ext>
                </a:extLst>
              </p:cNvPr>
              <p:cNvCxnSpPr>
                <a:cxnSpLocks/>
              </p:cNvCxnSpPr>
              <p:nvPr/>
            </p:nvCxnSpPr>
            <p:spPr>
              <a:xfrm>
                <a:off x="6275266" y="3435711"/>
                <a:ext cx="0" cy="269554"/>
              </a:xfrm>
              <a:prstGeom prst="line">
                <a:avLst/>
              </a:prstGeom>
            </p:spPr>
            <p:style>
              <a:lnRef idx="1">
                <a:schemeClr val="dk1"/>
              </a:lnRef>
              <a:fillRef idx="0">
                <a:schemeClr val="dk1"/>
              </a:fillRef>
              <a:effectRef idx="0">
                <a:schemeClr val="dk1"/>
              </a:effectRef>
              <a:fontRef idx="minor">
                <a:schemeClr val="tx1"/>
              </a:fontRef>
            </p:style>
          </p:cxnSp>
        </p:grpSp>
      </p:grpSp>
      <p:sp>
        <p:nvSpPr>
          <p:cNvPr id="46" name="四角形: メモ 45">
            <a:extLst>
              <a:ext uri="{FF2B5EF4-FFF2-40B4-BE49-F238E27FC236}">
                <a16:creationId xmlns:a16="http://schemas.microsoft.com/office/drawing/2014/main" id="{5D765EA5-D65E-9094-EFF0-E9404D714AD5}"/>
              </a:ext>
            </a:extLst>
          </p:cNvPr>
          <p:cNvSpPr/>
          <p:nvPr/>
        </p:nvSpPr>
        <p:spPr>
          <a:xfrm>
            <a:off x="10744210" y="4255785"/>
            <a:ext cx="852562" cy="482455"/>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200" dirty="0"/>
              <a:t>17</a:t>
            </a:r>
            <a:endParaRPr kumimoji="1" lang="ja-JP" altLang="en-US" sz="3200" dirty="0"/>
          </a:p>
        </p:txBody>
      </p:sp>
      <p:sp>
        <p:nvSpPr>
          <p:cNvPr id="47" name="四角形: メモ 46">
            <a:extLst>
              <a:ext uri="{FF2B5EF4-FFF2-40B4-BE49-F238E27FC236}">
                <a16:creationId xmlns:a16="http://schemas.microsoft.com/office/drawing/2014/main" id="{A1165D94-55DA-3B8E-CE78-2C50CA4DAA6D}"/>
              </a:ext>
            </a:extLst>
          </p:cNvPr>
          <p:cNvSpPr/>
          <p:nvPr/>
        </p:nvSpPr>
        <p:spPr>
          <a:xfrm>
            <a:off x="6058276" y="5836483"/>
            <a:ext cx="869537" cy="547873"/>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200" dirty="0"/>
              <a:t>18</a:t>
            </a:r>
            <a:endParaRPr kumimoji="1" lang="ja-JP" altLang="en-US" sz="3200" dirty="0"/>
          </a:p>
        </p:txBody>
      </p:sp>
      <p:sp>
        <p:nvSpPr>
          <p:cNvPr id="48" name="四角形: メモ 47">
            <a:extLst>
              <a:ext uri="{FF2B5EF4-FFF2-40B4-BE49-F238E27FC236}">
                <a16:creationId xmlns:a16="http://schemas.microsoft.com/office/drawing/2014/main" id="{A4D6F381-87DB-EB2B-3477-E6FAA1A68CAB}"/>
              </a:ext>
            </a:extLst>
          </p:cNvPr>
          <p:cNvSpPr/>
          <p:nvPr/>
        </p:nvSpPr>
        <p:spPr>
          <a:xfrm>
            <a:off x="5612539" y="4447542"/>
            <a:ext cx="1000290" cy="495497"/>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200" dirty="0"/>
              <a:t>19</a:t>
            </a:r>
            <a:endParaRPr kumimoji="1" lang="ja-JP" altLang="en-US" sz="3200" dirty="0"/>
          </a:p>
        </p:txBody>
      </p:sp>
    </p:spTree>
    <p:extLst>
      <p:ext uri="{BB962C8B-B14F-4D97-AF65-F5344CB8AC3E}">
        <p14:creationId xmlns:p14="http://schemas.microsoft.com/office/powerpoint/2010/main" val="220149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6"/>
                                        </p:tgtEl>
                                      </p:cBhvr>
                                    </p:animEffect>
                                    <p:set>
                                      <p:cBhvr>
                                        <p:cTn id="12" dur="1" fill="hold">
                                          <p:stCondLst>
                                            <p:cond delay="499"/>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48"/>
                                        </p:tgtEl>
                                      </p:cBhvr>
                                    </p:animEffect>
                                    <p:set>
                                      <p:cBhvr>
                                        <p:cTn id="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1F68-48EC-6B11-C96F-25745AB2412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F73710-BC1C-FEC0-5952-BF7F644830BC}"/>
              </a:ext>
            </a:extLst>
          </p:cNvPr>
          <p:cNvSpPr>
            <a:spLocks noGrp="1"/>
          </p:cNvSpPr>
          <p:nvPr>
            <p:ph type="title"/>
          </p:nvPr>
        </p:nvSpPr>
        <p:spPr/>
        <p:txBody>
          <a:bodyPr/>
          <a:lstStyle/>
          <a:p>
            <a:r>
              <a:rPr kumimoji="1" lang="en-US" altLang="ja-JP" dirty="0"/>
              <a:t>C</a:t>
            </a:r>
            <a:r>
              <a:rPr kumimoji="1" lang="ja-JP" altLang="en-US" dirty="0"/>
              <a:t>　地殻の化学組成</a:t>
            </a:r>
          </a:p>
        </p:txBody>
      </p:sp>
      <p:grpSp>
        <p:nvGrpSpPr>
          <p:cNvPr id="3" name="グループ化 2">
            <a:extLst>
              <a:ext uri="{FF2B5EF4-FFF2-40B4-BE49-F238E27FC236}">
                <a16:creationId xmlns:a16="http://schemas.microsoft.com/office/drawing/2014/main" id="{746ABD75-783A-8068-0AB3-0031CD456C1E}"/>
              </a:ext>
            </a:extLst>
          </p:cNvPr>
          <p:cNvGrpSpPr/>
          <p:nvPr/>
        </p:nvGrpSpPr>
        <p:grpSpPr>
          <a:xfrm>
            <a:off x="1415480" y="1432416"/>
            <a:ext cx="4820276" cy="3925927"/>
            <a:chOff x="1415480" y="1432416"/>
            <a:chExt cx="4820276" cy="3925927"/>
          </a:xfrm>
        </p:grpSpPr>
        <p:pic>
          <p:nvPicPr>
            <p:cNvPr id="15" name="図 14" descr="挿絵 が含まれている画像&#10;&#10;AI によって生成されたコンテンツは間違っている可能性があります。">
              <a:extLst>
                <a:ext uri="{FF2B5EF4-FFF2-40B4-BE49-F238E27FC236}">
                  <a16:creationId xmlns:a16="http://schemas.microsoft.com/office/drawing/2014/main" id="{CD993D20-C4AF-BD01-D43F-947506ED28CA}"/>
                </a:ext>
              </a:extLst>
            </p:cNvPr>
            <p:cNvPicPr>
              <a:picLocks noChangeAspect="1"/>
            </p:cNvPicPr>
            <p:nvPr/>
          </p:nvPicPr>
          <p:blipFill>
            <a:blip r:embed="rId2">
              <a:extLst>
                <a:ext uri="{28A0092B-C50C-407E-A947-70E740481C1C}">
                  <a14:useLocalDpi xmlns:a14="http://schemas.microsoft.com/office/drawing/2010/main" val="0"/>
                </a:ext>
              </a:extLst>
            </a:blip>
            <a:srcRect t="49802"/>
            <a:stretch/>
          </p:blipFill>
          <p:spPr>
            <a:xfrm>
              <a:off x="1657095" y="1801019"/>
              <a:ext cx="3112429" cy="3269831"/>
            </a:xfrm>
            <a:prstGeom prst="rect">
              <a:avLst/>
            </a:prstGeom>
          </p:spPr>
        </p:pic>
        <p:sp>
          <p:nvSpPr>
            <p:cNvPr id="16" name="テキスト ボックス 15">
              <a:extLst>
                <a:ext uri="{FF2B5EF4-FFF2-40B4-BE49-F238E27FC236}">
                  <a16:creationId xmlns:a16="http://schemas.microsoft.com/office/drawing/2014/main" id="{C79C7714-808C-84BB-B30F-A3F388EA69CE}"/>
                </a:ext>
              </a:extLst>
            </p:cNvPr>
            <p:cNvSpPr txBox="1"/>
            <p:nvPr/>
          </p:nvSpPr>
          <p:spPr>
            <a:xfrm>
              <a:off x="4776702" y="4773568"/>
              <a:ext cx="1459054" cy="584775"/>
            </a:xfrm>
            <a:prstGeom prst="rect">
              <a:avLst/>
            </a:prstGeom>
            <a:noFill/>
          </p:spPr>
          <p:txBody>
            <a:bodyPr wrap="none" rtlCol="0">
              <a:spAutoFit/>
            </a:bodyPr>
            <a:lstStyle/>
            <a:p>
              <a:pPr algn="ctr"/>
              <a:r>
                <a:rPr kumimoji="1" lang="en-US" altLang="ja-JP" sz="3200" dirty="0">
                  <a:solidFill>
                    <a:srgbClr val="FF5050"/>
                  </a:solidFill>
                </a:rPr>
                <a:t>Fe</a:t>
              </a:r>
              <a:r>
                <a:rPr kumimoji="1" lang="en-US" altLang="ja-JP" sz="2000" dirty="0">
                  <a:solidFill>
                    <a:srgbClr val="FF5050"/>
                  </a:solidFill>
                </a:rPr>
                <a:t> </a:t>
              </a:r>
              <a:r>
                <a:rPr kumimoji="1" lang="en-US" altLang="ja-JP" sz="2000" dirty="0"/>
                <a:t>89.6%</a:t>
              </a:r>
            </a:p>
          </p:txBody>
        </p:sp>
        <p:cxnSp>
          <p:nvCxnSpPr>
            <p:cNvPr id="17" name="直線コネクタ 16">
              <a:extLst>
                <a:ext uri="{FF2B5EF4-FFF2-40B4-BE49-F238E27FC236}">
                  <a16:creationId xmlns:a16="http://schemas.microsoft.com/office/drawing/2014/main" id="{D0B1E70D-CAAF-4B26-9C98-899533FC4E07}"/>
                </a:ext>
              </a:extLst>
            </p:cNvPr>
            <p:cNvCxnSpPr>
              <a:cxnSpLocks/>
            </p:cNvCxnSpPr>
            <p:nvPr/>
          </p:nvCxnSpPr>
          <p:spPr>
            <a:xfrm>
              <a:off x="4087012" y="4445074"/>
              <a:ext cx="363524" cy="480964"/>
            </a:xfrm>
            <a:prstGeom prst="line">
              <a:avLst/>
            </a:prstGeom>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53DB5932-0C1D-9137-F7ED-949D9AD1A2F7}"/>
                </a:ext>
              </a:extLst>
            </p:cNvPr>
            <p:cNvSpPr txBox="1"/>
            <p:nvPr/>
          </p:nvSpPr>
          <p:spPr>
            <a:xfrm>
              <a:off x="3716644" y="1516654"/>
              <a:ext cx="1588897" cy="400110"/>
            </a:xfrm>
            <a:prstGeom prst="rect">
              <a:avLst/>
            </a:prstGeom>
            <a:noFill/>
          </p:spPr>
          <p:txBody>
            <a:bodyPr wrap="none" rtlCol="0">
              <a:spAutoFit/>
            </a:bodyPr>
            <a:lstStyle/>
            <a:p>
              <a:pPr algn="ctr"/>
              <a:r>
                <a:rPr kumimoji="1" lang="ja-JP" altLang="en-US" sz="2000" dirty="0"/>
                <a:t>その他</a:t>
              </a:r>
              <a:r>
                <a:rPr kumimoji="1" lang="en-US" altLang="ja-JP" sz="2000" dirty="0"/>
                <a:t> 5.0%</a:t>
              </a:r>
            </a:p>
          </p:txBody>
        </p:sp>
        <p:cxnSp>
          <p:nvCxnSpPr>
            <p:cNvPr id="19" name="直線コネクタ 18">
              <a:extLst>
                <a:ext uri="{FF2B5EF4-FFF2-40B4-BE49-F238E27FC236}">
                  <a16:creationId xmlns:a16="http://schemas.microsoft.com/office/drawing/2014/main" id="{D06C2570-70C3-9207-597E-7A26D2FA8AAC}"/>
                </a:ext>
              </a:extLst>
            </p:cNvPr>
            <p:cNvCxnSpPr>
              <a:cxnSpLocks/>
            </p:cNvCxnSpPr>
            <p:nvPr/>
          </p:nvCxnSpPr>
          <p:spPr>
            <a:xfrm flipV="1">
              <a:off x="2953778" y="1721742"/>
              <a:ext cx="698860" cy="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85196EB-AF48-B5AC-F8D0-9DBF2427AC6D}"/>
                </a:ext>
              </a:extLst>
            </p:cNvPr>
            <p:cNvCxnSpPr>
              <a:cxnSpLocks/>
            </p:cNvCxnSpPr>
            <p:nvPr/>
          </p:nvCxnSpPr>
          <p:spPr>
            <a:xfrm>
              <a:off x="2944280" y="1717491"/>
              <a:ext cx="0" cy="487163"/>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E30BA043-D0D1-0E49-8587-119D2E5AFF95}"/>
                </a:ext>
              </a:extLst>
            </p:cNvPr>
            <p:cNvSpPr txBox="1"/>
            <p:nvPr/>
          </p:nvSpPr>
          <p:spPr>
            <a:xfrm>
              <a:off x="1415480" y="1432416"/>
              <a:ext cx="1169549" cy="432346"/>
            </a:xfrm>
            <a:prstGeom prst="rect">
              <a:avLst/>
            </a:prstGeom>
            <a:noFill/>
          </p:spPr>
          <p:txBody>
            <a:bodyPr wrap="none" rtlCol="0">
              <a:spAutoFit/>
            </a:bodyPr>
            <a:lstStyle/>
            <a:p>
              <a:pPr algn="ctr"/>
              <a:r>
                <a:rPr kumimoji="1" lang="en-US" altLang="ja-JP" sz="2000" dirty="0"/>
                <a:t>Ni 5.4%</a:t>
              </a:r>
            </a:p>
          </p:txBody>
        </p:sp>
        <p:cxnSp>
          <p:nvCxnSpPr>
            <p:cNvPr id="23" name="直線コネクタ 22">
              <a:extLst>
                <a:ext uri="{FF2B5EF4-FFF2-40B4-BE49-F238E27FC236}">
                  <a16:creationId xmlns:a16="http://schemas.microsoft.com/office/drawing/2014/main" id="{D386B44B-EFFB-F7EB-A40B-396DA797D8A0}"/>
                </a:ext>
              </a:extLst>
            </p:cNvPr>
            <p:cNvCxnSpPr>
              <a:cxnSpLocks/>
            </p:cNvCxnSpPr>
            <p:nvPr/>
          </p:nvCxnSpPr>
          <p:spPr>
            <a:xfrm>
              <a:off x="2125383" y="1847556"/>
              <a:ext cx="490757" cy="492019"/>
            </a:xfrm>
            <a:prstGeom prst="line">
              <a:avLst/>
            </a:prstGeom>
          </p:spPr>
          <p:style>
            <a:lnRef idx="1">
              <a:schemeClr val="dk1"/>
            </a:lnRef>
            <a:fillRef idx="0">
              <a:schemeClr val="dk1"/>
            </a:fillRef>
            <a:effectRef idx="0">
              <a:schemeClr val="dk1"/>
            </a:effectRef>
            <a:fontRef idx="minor">
              <a:schemeClr val="tx1"/>
            </a:fontRef>
          </p:style>
        </p:cxnSp>
      </p:grpSp>
      <p:sp>
        <p:nvSpPr>
          <p:cNvPr id="26" name="四角形: メモ 25">
            <a:extLst>
              <a:ext uri="{FF2B5EF4-FFF2-40B4-BE49-F238E27FC236}">
                <a16:creationId xmlns:a16="http://schemas.microsoft.com/office/drawing/2014/main" id="{5BEB1A82-C44C-B32C-D0FB-9E3525787254}"/>
              </a:ext>
            </a:extLst>
          </p:cNvPr>
          <p:cNvSpPr/>
          <p:nvPr/>
        </p:nvSpPr>
        <p:spPr>
          <a:xfrm>
            <a:off x="4457715" y="4804345"/>
            <a:ext cx="935876" cy="52321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200" dirty="0"/>
              <a:t>20</a:t>
            </a:r>
            <a:endParaRPr kumimoji="1" lang="ja-JP" altLang="en-US" sz="3200" dirty="0"/>
          </a:p>
        </p:txBody>
      </p:sp>
      <p:sp>
        <p:nvSpPr>
          <p:cNvPr id="31" name="テキスト ボックス 30">
            <a:extLst>
              <a:ext uri="{FF2B5EF4-FFF2-40B4-BE49-F238E27FC236}">
                <a16:creationId xmlns:a16="http://schemas.microsoft.com/office/drawing/2014/main" id="{D1D772F2-E8EC-0C87-A566-43963A81D8D0}"/>
              </a:ext>
            </a:extLst>
          </p:cNvPr>
          <p:cNvSpPr txBox="1"/>
          <p:nvPr/>
        </p:nvSpPr>
        <p:spPr>
          <a:xfrm>
            <a:off x="700093" y="836950"/>
            <a:ext cx="5329646" cy="523220"/>
          </a:xfrm>
          <a:prstGeom prst="rect">
            <a:avLst/>
          </a:prstGeom>
          <a:noFill/>
        </p:spPr>
        <p:txBody>
          <a:bodyPr wrap="square" rtlCol="0">
            <a:spAutoFit/>
          </a:bodyPr>
          <a:lstStyle/>
          <a:p>
            <a:r>
              <a:rPr kumimoji="1" lang="ja-JP" altLang="en-US" sz="2800" dirty="0"/>
              <a:t>核を構成するおもな元素（質量</a:t>
            </a:r>
            <a:r>
              <a:rPr kumimoji="1" lang="en-US" altLang="ja-JP" sz="2800" dirty="0"/>
              <a:t>%</a:t>
            </a:r>
            <a:r>
              <a:rPr kumimoji="1" lang="ja-JP" altLang="en-US" sz="2800" dirty="0"/>
              <a:t>）</a:t>
            </a:r>
            <a:endParaRPr kumimoji="1" lang="en-US" altLang="ja-JP" sz="2800" dirty="0"/>
          </a:p>
        </p:txBody>
      </p:sp>
    </p:spTree>
    <p:extLst>
      <p:ext uri="{BB962C8B-B14F-4D97-AF65-F5344CB8AC3E}">
        <p14:creationId xmlns:p14="http://schemas.microsoft.com/office/powerpoint/2010/main" val="22287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A </a:t>
            </a:r>
            <a:r>
              <a:rPr kumimoji="1" lang="ja-JP" altLang="en-US" dirty="0"/>
              <a:t>層構造</a:t>
            </a:r>
          </a:p>
        </p:txBody>
      </p:sp>
      <p:sp>
        <p:nvSpPr>
          <p:cNvPr id="7" name="コンテンツ プレースホルダ 2">
            <a:extLst>
              <a:ext uri="{FF2B5EF4-FFF2-40B4-BE49-F238E27FC236}">
                <a16:creationId xmlns:a16="http://schemas.microsoft.com/office/drawing/2014/main" id="{FDD6D6C7-63DC-41B8-AF4A-E32415FE3254}"/>
              </a:ext>
            </a:extLst>
          </p:cNvPr>
          <p:cNvSpPr txBox="1">
            <a:spLocks/>
          </p:cNvSpPr>
          <p:nvPr/>
        </p:nvSpPr>
        <p:spPr bwMode="auto">
          <a:xfrm>
            <a:off x="1882089" y="836712"/>
            <a:ext cx="7670295" cy="64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地球に掘られた最も深い穴は約</a:t>
            </a:r>
            <a:r>
              <a:rPr lang="en-US" altLang="ja-JP" sz="3600" dirty="0"/>
              <a:t>12 km</a:t>
            </a:r>
          </a:p>
        </p:txBody>
      </p:sp>
      <p:sp>
        <p:nvSpPr>
          <p:cNvPr id="11" name="フリーフォーム 1">
            <a:extLst>
              <a:ext uri="{FF2B5EF4-FFF2-40B4-BE49-F238E27FC236}">
                <a16:creationId xmlns:a16="http://schemas.microsoft.com/office/drawing/2014/main" id="{457E7344-25F8-457A-A0F4-9D5BD34824C6}"/>
              </a:ext>
            </a:extLst>
          </p:cNvPr>
          <p:cNvSpPr/>
          <p:nvPr/>
        </p:nvSpPr>
        <p:spPr>
          <a:xfrm>
            <a:off x="6934576" y="1674003"/>
            <a:ext cx="2491531" cy="2125324"/>
          </a:xfrm>
          <a:custGeom>
            <a:avLst/>
            <a:gdLst>
              <a:gd name="connsiteX0" fmla="*/ 0 w 2491531"/>
              <a:gd name="connsiteY0" fmla="*/ 0 h 1837188"/>
              <a:gd name="connsiteX1" fmla="*/ 822121 w 2491531"/>
              <a:gd name="connsiteY1" fmla="*/ 0 h 1837188"/>
              <a:gd name="connsiteX2" fmla="*/ 838899 w 2491531"/>
              <a:gd name="connsiteY2" fmla="*/ 1837188 h 1837188"/>
              <a:gd name="connsiteX3" fmla="*/ 1434518 w 2491531"/>
              <a:gd name="connsiteY3" fmla="*/ 1837188 h 1837188"/>
              <a:gd name="connsiteX4" fmla="*/ 1426129 w 2491531"/>
              <a:gd name="connsiteY4" fmla="*/ 8388 h 1837188"/>
              <a:gd name="connsiteX5" fmla="*/ 2491531 w 2491531"/>
              <a:gd name="connsiteY5" fmla="*/ 8388 h 1837188"/>
              <a:gd name="connsiteX0" fmla="*/ 0 w 2491531"/>
              <a:gd name="connsiteY0" fmla="*/ 0 h 2000876"/>
              <a:gd name="connsiteX1" fmla="*/ 822121 w 2491531"/>
              <a:gd name="connsiteY1" fmla="*/ 0 h 2000876"/>
              <a:gd name="connsiteX2" fmla="*/ 838899 w 2491531"/>
              <a:gd name="connsiteY2" fmla="*/ 1837188 h 2000876"/>
              <a:gd name="connsiteX3" fmla="*/ 1434518 w 2491531"/>
              <a:gd name="connsiteY3" fmla="*/ 1837188 h 2000876"/>
              <a:gd name="connsiteX4" fmla="*/ 1426129 w 2491531"/>
              <a:gd name="connsiteY4" fmla="*/ 8388 h 2000876"/>
              <a:gd name="connsiteX5" fmla="*/ 2491531 w 2491531"/>
              <a:gd name="connsiteY5" fmla="*/ 8388 h 2000876"/>
              <a:gd name="connsiteX0" fmla="*/ 0 w 2491531"/>
              <a:gd name="connsiteY0" fmla="*/ 0 h 2160233"/>
              <a:gd name="connsiteX1" fmla="*/ 822121 w 2491531"/>
              <a:gd name="connsiteY1" fmla="*/ 0 h 2160233"/>
              <a:gd name="connsiteX2" fmla="*/ 838899 w 2491531"/>
              <a:gd name="connsiteY2" fmla="*/ 1837188 h 2160233"/>
              <a:gd name="connsiteX3" fmla="*/ 1434518 w 2491531"/>
              <a:gd name="connsiteY3" fmla="*/ 1837188 h 2160233"/>
              <a:gd name="connsiteX4" fmla="*/ 1426129 w 2491531"/>
              <a:gd name="connsiteY4" fmla="*/ 8388 h 2160233"/>
              <a:gd name="connsiteX5" fmla="*/ 2491531 w 2491531"/>
              <a:gd name="connsiteY5" fmla="*/ 8388 h 2160233"/>
              <a:gd name="connsiteX0" fmla="*/ 0 w 2491531"/>
              <a:gd name="connsiteY0" fmla="*/ 0 h 2160233"/>
              <a:gd name="connsiteX1" fmla="*/ 822121 w 2491531"/>
              <a:gd name="connsiteY1" fmla="*/ 0 h 2160233"/>
              <a:gd name="connsiteX2" fmla="*/ 838899 w 2491531"/>
              <a:gd name="connsiteY2" fmla="*/ 1837188 h 2160233"/>
              <a:gd name="connsiteX3" fmla="*/ 1434518 w 2491531"/>
              <a:gd name="connsiteY3" fmla="*/ 1837188 h 2160233"/>
              <a:gd name="connsiteX4" fmla="*/ 1426129 w 2491531"/>
              <a:gd name="connsiteY4" fmla="*/ 8388 h 2160233"/>
              <a:gd name="connsiteX5" fmla="*/ 2491531 w 2491531"/>
              <a:gd name="connsiteY5" fmla="*/ 8388 h 2160233"/>
              <a:gd name="connsiteX0" fmla="*/ 0 w 2491531"/>
              <a:gd name="connsiteY0" fmla="*/ 0 h 2160233"/>
              <a:gd name="connsiteX1" fmla="*/ 822121 w 2491531"/>
              <a:gd name="connsiteY1" fmla="*/ 0 h 2160233"/>
              <a:gd name="connsiteX2" fmla="*/ 838899 w 2491531"/>
              <a:gd name="connsiteY2" fmla="*/ 1837188 h 2160233"/>
              <a:gd name="connsiteX3" fmla="*/ 1434518 w 2491531"/>
              <a:gd name="connsiteY3" fmla="*/ 1837188 h 2160233"/>
              <a:gd name="connsiteX4" fmla="*/ 1426129 w 2491531"/>
              <a:gd name="connsiteY4" fmla="*/ 8388 h 2160233"/>
              <a:gd name="connsiteX5" fmla="*/ 2491531 w 2491531"/>
              <a:gd name="connsiteY5" fmla="*/ 8388 h 2160233"/>
              <a:gd name="connsiteX0" fmla="*/ 0 w 2491531"/>
              <a:gd name="connsiteY0" fmla="*/ 0 h 2157702"/>
              <a:gd name="connsiteX1" fmla="*/ 822121 w 2491531"/>
              <a:gd name="connsiteY1" fmla="*/ 0 h 2157702"/>
              <a:gd name="connsiteX2" fmla="*/ 838899 w 2491531"/>
              <a:gd name="connsiteY2" fmla="*/ 1837188 h 2157702"/>
              <a:gd name="connsiteX3" fmla="*/ 1434518 w 2491531"/>
              <a:gd name="connsiteY3" fmla="*/ 1837188 h 2157702"/>
              <a:gd name="connsiteX4" fmla="*/ 1426129 w 2491531"/>
              <a:gd name="connsiteY4" fmla="*/ 8388 h 2157702"/>
              <a:gd name="connsiteX5" fmla="*/ 2491531 w 2491531"/>
              <a:gd name="connsiteY5" fmla="*/ 8388 h 2157702"/>
              <a:gd name="connsiteX0" fmla="*/ 0 w 2491531"/>
              <a:gd name="connsiteY0" fmla="*/ 0 h 2118195"/>
              <a:gd name="connsiteX1" fmla="*/ 822121 w 2491531"/>
              <a:gd name="connsiteY1" fmla="*/ 0 h 2118195"/>
              <a:gd name="connsiteX2" fmla="*/ 838899 w 2491531"/>
              <a:gd name="connsiteY2" fmla="*/ 1837188 h 2118195"/>
              <a:gd name="connsiteX3" fmla="*/ 1434518 w 2491531"/>
              <a:gd name="connsiteY3" fmla="*/ 1837188 h 2118195"/>
              <a:gd name="connsiteX4" fmla="*/ 1426129 w 2491531"/>
              <a:gd name="connsiteY4" fmla="*/ 8388 h 2118195"/>
              <a:gd name="connsiteX5" fmla="*/ 2491531 w 2491531"/>
              <a:gd name="connsiteY5" fmla="*/ 8388 h 2118195"/>
              <a:gd name="connsiteX0" fmla="*/ 0 w 2491531"/>
              <a:gd name="connsiteY0" fmla="*/ 0 h 2125324"/>
              <a:gd name="connsiteX1" fmla="*/ 822121 w 2491531"/>
              <a:gd name="connsiteY1" fmla="*/ 0 h 2125324"/>
              <a:gd name="connsiteX2" fmla="*/ 838899 w 2491531"/>
              <a:gd name="connsiteY2" fmla="*/ 1837188 h 2125324"/>
              <a:gd name="connsiteX3" fmla="*/ 1434518 w 2491531"/>
              <a:gd name="connsiteY3" fmla="*/ 1837188 h 2125324"/>
              <a:gd name="connsiteX4" fmla="*/ 1426129 w 2491531"/>
              <a:gd name="connsiteY4" fmla="*/ 8388 h 2125324"/>
              <a:gd name="connsiteX5" fmla="*/ 2491531 w 2491531"/>
              <a:gd name="connsiteY5" fmla="*/ 8388 h 21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1531" h="2125324">
                <a:moveTo>
                  <a:pt x="0" y="0"/>
                </a:moveTo>
                <a:lnTo>
                  <a:pt x="822121" y="0"/>
                </a:lnTo>
                <a:lnTo>
                  <a:pt x="838899" y="1837188"/>
                </a:lnTo>
                <a:cubicBezTo>
                  <a:pt x="834239" y="2218188"/>
                  <a:pt x="1432828" y="2224538"/>
                  <a:pt x="1434518" y="1837188"/>
                </a:cubicBezTo>
                <a:cubicBezTo>
                  <a:pt x="1438072" y="1202188"/>
                  <a:pt x="1428925" y="617988"/>
                  <a:pt x="1426129" y="8388"/>
                </a:cubicBezTo>
                <a:lnTo>
                  <a:pt x="2491531" y="8388"/>
                </a:lnTo>
              </a:path>
            </a:pathLst>
          </a:cu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cxnSp>
        <p:nvCxnSpPr>
          <p:cNvPr id="12" name="直線矢印コネクタ 11">
            <a:extLst>
              <a:ext uri="{FF2B5EF4-FFF2-40B4-BE49-F238E27FC236}">
                <a16:creationId xmlns:a16="http://schemas.microsoft.com/office/drawing/2014/main" id="{6FBA57D9-3C53-4513-A74C-DE4C0ED1BAF7}"/>
              </a:ext>
            </a:extLst>
          </p:cNvPr>
          <p:cNvCxnSpPr/>
          <p:nvPr/>
        </p:nvCxnSpPr>
        <p:spPr>
          <a:xfrm>
            <a:off x="8673218" y="1756937"/>
            <a:ext cx="0" cy="2042390"/>
          </a:xfrm>
          <a:prstGeom prst="straightConnector1">
            <a:avLst/>
          </a:prstGeom>
          <a:ln w="76200">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コンテンツ プレースホルダ 2">
            <a:extLst>
              <a:ext uri="{FF2B5EF4-FFF2-40B4-BE49-F238E27FC236}">
                <a16:creationId xmlns:a16="http://schemas.microsoft.com/office/drawing/2014/main" id="{B0ED8698-E28A-4F29-87E6-BD13A0B1D142}"/>
              </a:ext>
            </a:extLst>
          </p:cNvPr>
          <p:cNvSpPr txBox="1">
            <a:spLocks/>
          </p:cNvSpPr>
          <p:nvPr/>
        </p:nvSpPr>
        <p:spPr bwMode="auto">
          <a:xfrm>
            <a:off x="8673218" y="2092252"/>
            <a:ext cx="1959285" cy="86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約</a:t>
            </a:r>
            <a:r>
              <a:rPr lang="en-US" altLang="ja-JP" sz="3600" dirty="0"/>
              <a:t>12 km</a:t>
            </a:r>
          </a:p>
        </p:txBody>
      </p:sp>
      <p:sp>
        <p:nvSpPr>
          <p:cNvPr id="14" name="円/楕円 5">
            <a:extLst>
              <a:ext uri="{FF2B5EF4-FFF2-40B4-BE49-F238E27FC236}">
                <a16:creationId xmlns:a16="http://schemas.microsoft.com/office/drawing/2014/main" id="{54D7D3D0-BF1F-4F2A-BD44-70A4C980169F}"/>
              </a:ext>
            </a:extLst>
          </p:cNvPr>
          <p:cNvSpPr>
            <a:spLocks noChangeAspect="1"/>
          </p:cNvSpPr>
          <p:nvPr/>
        </p:nvSpPr>
        <p:spPr>
          <a:xfrm>
            <a:off x="848957" y="1921721"/>
            <a:ext cx="3456000" cy="3456000"/>
          </a:xfrm>
          <a:prstGeom prst="ellipse">
            <a:avLst/>
          </a:prstGeom>
          <a:gradFill flip="none" rotWithShape="1">
            <a:gsLst>
              <a:gs pos="0">
                <a:schemeClr val="accent5">
                  <a:lumMod val="75000"/>
                </a:schemeClr>
              </a:gs>
              <a:gs pos="34000">
                <a:schemeClr val="accent5">
                  <a:lumMod val="60000"/>
                  <a:lumOff val="40000"/>
                </a:schemeClr>
              </a:gs>
              <a:gs pos="100000">
                <a:schemeClr val="accent5">
                  <a:lumMod val="40000"/>
                  <a:lumOff val="60000"/>
                </a:schemeClr>
              </a:gs>
            </a:gsLst>
            <a:lin ang="16200000" scaled="1"/>
            <a:tileRect/>
          </a:gra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dirty="0"/>
          </a:p>
        </p:txBody>
      </p:sp>
      <p:cxnSp>
        <p:nvCxnSpPr>
          <p:cNvPr id="15" name="直線矢印コネクタ 14">
            <a:extLst>
              <a:ext uri="{FF2B5EF4-FFF2-40B4-BE49-F238E27FC236}">
                <a16:creationId xmlns:a16="http://schemas.microsoft.com/office/drawing/2014/main" id="{109B5981-0CBD-4AA4-97FD-A9BB9F0EC23A}"/>
              </a:ext>
            </a:extLst>
          </p:cNvPr>
          <p:cNvCxnSpPr>
            <a:stCxn id="14" idx="7"/>
          </p:cNvCxnSpPr>
          <p:nvPr/>
        </p:nvCxnSpPr>
        <p:spPr>
          <a:xfrm flipH="1">
            <a:off x="2576957" y="2427840"/>
            <a:ext cx="1221881" cy="1221329"/>
          </a:xfrm>
          <a:prstGeom prst="straightConnector1">
            <a:avLst/>
          </a:prstGeom>
          <a:ln w="76200">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コンテンツ プレースホルダ 2">
            <a:extLst>
              <a:ext uri="{FF2B5EF4-FFF2-40B4-BE49-F238E27FC236}">
                <a16:creationId xmlns:a16="http://schemas.microsoft.com/office/drawing/2014/main" id="{8989A18B-0B62-4B6C-9190-0E7381CE01FB}"/>
              </a:ext>
            </a:extLst>
          </p:cNvPr>
          <p:cNvSpPr txBox="1">
            <a:spLocks/>
          </p:cNvSpPr>
          <p:nvPr/>
        </p:nvSpPr>
        <p:spPr bwMode="auto">
          <a:xfrm>
            <a:off x="3261801" y="3130456"/>
            <a:ext cx="3347412" cy="71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半径 約</a:t>
            </a:r>
            <a:r>
              <a:rPr lang="en-US" altLang="ja-JP" sz="3600" dirty="0"/>
              <a:t>6400 km</a:t>
            </a:r>
          </a:p>
        </p:txBody>
      </p:sp>
      <p:sp>
        <p:nvSpPr>
          <p:cNvPr id="17" name="フリーフォーム 14">
            <a:extLst>
              <a:ext uri="{FF2B5EF4-FFF2-40B4-BE49-F238E27FC236}">
                <a16:creationId xmlns:a16="http://schemas.microsoft.com/office/drawing/2014/main" id="{33FCA8D5-5C67-4D31-B5DD-BFC3769C472C}"/>
              </a:ext>
            </a:extLst>
          </p:cNvPr>
          <p:cNvSpPr/>
          <p:nvPr/>
        </p:nvSpPr>
        <p:spPr>
          <a:xfrm>
            <a:off x="4493991" y="1983806"/>
            <a:ext cx="1782618" cy="530228"/>
          </a:xfrm>
          <a:custGeom>
            <a:avLst/>
            <a:gdLst>
              <a:gd name="connsiteX0" fmla="*/ 0 w 1921164"/>
              <a:gd name="connsiteY0" fmla="*/ 332509 h 332509"/>
              <a:gd name="connsiteX1" fmla="*/ 1921164 w 1921164"/>
              <a:gd name="connsiteY1" fmla="*/ 0 h 332509"/>
              <a:gd name="connsiteX0" fmla="*/ 0 w 1921164"/>
              <a:gd name="connsiteY0" fmla="*/ 404360 h 404360"/>
              <a:gd name="connsiteX1" fmla="*/ 1921164 w 1921164"/>
              <a:gd name="connsiteY1" fmla="*/ 71851 h 404360"/>
              <a:gd name="connsiteX0" fmla="*/ 0 w 1921164"/>
              <a:gd name="connsiteY0" fmla="*/ 493444 h 493444"/>
              <a:gd name="connsiteX1" fmla="*/ 1921164 w 1921164"/>
              <a:gd name="connsiteY1" fmla="*/ 160935 h 493444"/>
              <a:gd name="connsiteX0" fmla="*/ 0 w 1921164"/>
              <a:gd name="connsiteY0" fmla="*/ 432242 h 432242"/>
              <a:gd name="connsiteX1" fmla="*/ 1921164 w 1921164"/>
              <a:gd name="connsiteY1" fmla="*/ 99733 h 432242"/>
              <a:gd name="connsiteX0" fmla="*/ 0 w 1921164"/>
              <a:gd name="connsiteY0" fmla="*/ 380569 h 380569"/>
              <a:gd name="connsiteX1" fmla="*/ 1921164 w 1921164"/>
              <a:gd name="connsiteY1" fmla="*/ 48060 h 380569"/>
              <a:gd name="connsiteX0" fmla="*/ 0 w 1921164"/>
              <a:gd name="connsiteY0" fmla="*/ 436264 h 436264"/>
              <a:gd name="connsiteX1" fmla="*/ 1921164 w 1921164"/>
              <a:gd name="connsiteY1" fmla="*/ 103755 h 436264"/>
              <a:gd name="connsiteX0" fmla="*/ 0 w 1921164"/>
              <a:gd name="connsiteY0" fmla="*/ 436264 h 436264"/>
              <a:gd name="connsiteX1" fmla="*/ 1921164 w 1921164"/>
              <a:gd name="connsiteY1" fmla="*/ 103755 h 436264"/>
              <a:gd name="connsiteX0" fmla="*/ 0 w 1782618"/>
              <a:gd name="connsiteY0" fmla="*/ 602095 h 602095"/>
              <a:gd name="connsiteX1" fmla="*/ 1782618 w 1782618"/>
              <a:gd name="connsiteY1" fmla="*/ 75622 h 602095"/>
              <a:gd name="connsiteX0" fmla="*/ 0 w 1782618"/>
              <a:gd name="connsiteY0" fmla="*/ 530228 h 530228"/>
              <a:gd name="connsiteX1" fmla="*/ 1782618 w 1782618"/>
              <a:gd name="connsiteY1" fmla="*/ 3755 h 530228"/>
            </a:gdLst>
            <a:ahLst/>
            <a:cxnLst>
              <a:cxn ang="0">
                <a:pos x="connsiteX0" y="connsiteY0"/>
              </a:cxn>
              <a:cxn ang="0">
                <a:pos x="connsiteX1" y="connsiteY1"/>
              </a:cxn>
            </a:cxnLst>
            <a:rect l="l" t="t" r="r" b="b"/>
            <a:pathLst>
              <a:path w="1782618" h="530228">
                <a:moveTo>
                  <a:pt x="0" y="530228"/>
                </a:moveTo>
                <a:cubicBezTo>
                  <a:pt x="280170" y="206955"/>
                  <a:pt x="1151465" y="-33192"/>
                  <a:pt x="1782618" y="3755"/>
                </a:cubicBezTo>
              </a:path>
            </a:pathLst>
          </a:custGeom>
          <a:noFill/>
          <a:ln w="120650" cap="flat">
            <a:solidFill>
              <a:schemeClr val="accent1"/>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b="1">
              <a:ln w="22225">
                <a:solidFill>
                  <a:schemeClr val="accent2"/>
                </a:solidFill>
                <a:prstDash val="solid"/>
              </a:ln>
              <a:solidFill>
                <a:schemeClr val="accent2">
                  <a:lumMod val="40000"/>
                  <a:lumOff val="60000"/>
                </a:schemeClr>
              </a:solidFill>
            </a:endParaRPr>
          </a:p>
        </p:txBody>
      </p:sp>
      <p:sp>
        <p:nvSpPr>
          <p:cNvPr id="18" name="コンテンツ プレースホルダ 2">
            <a:extLst>
              <a:ext uri="{FF2B5EF4-FFF2-40B4-BE49-F238E27FC236}">
                <a16:creationId xmlns:a16="http://schemas.microsoft.com/office/drawing/2014/main" id="{AB69CEFC-C0B7-4CB4-8538-D187FBF03DCF}"/>
              </a:ext>
            </a:extLst>
          </p:cNvPr>
          <p:cNvSpPr txBox="1">
            <a:spLocks/>
          </p:cNvSpPr>
          <p:nvPr/>
        </p:nvSpPr>
        <p:spPr bwMode="auto">
          <a:xfrm>
            <a:off x="5522284" y="3849328"/>
            <a:ext cx="5542265" cy="86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ほんの表面部分でしかない</a:t>
            </a:r>
            <a:endParaRPr lang="en-US" altLang="ja-JP" sz="3600" dirty="0"/>
          </a:p>
        </p:txBody>
      </p:sp>
      <p:sp>
        <p:nvSpPr>
          <p:cNvPr id="19" name="コンテンツ プレースホルダ 2">
            <a:extLst>
              <a:ext uri="{FF2B5EF4-FFF2-40B4-BE49-F238E27FC236}">
                <a16:creationId xmlns:a16="http://schemas.microsoft.com/office/drawing/2014/main" id="{ED93F3E7-2367-43E4-AFFC-D630DB86056C}"/>
              </a:ext>
            </a:extLst>
          </p:cNvPr>
          <p:cNvSpPr txBox="1">
            <a:spLocks/>
          </p:cNvSpPr>
          <p:nvPr/>
        </p:nvSpPr>
        <p:spPr bwMode="auto">
          <a:xfrm>
            <a:off x="5840397" y="5103867"/>
            <a:ext cx="5620197" cy="14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地球内部の構造や状態は</a:t>
            </a:r>
            <a:endParaRPr lang="en-US" altLang="ja-JP" sz="3600" dirty="0"/>
          </a:p>
          <a:p>
            <a:pPr eaLnBrk="1" hangingPunct="1">
              <a:buNone/>
            </a:pPr>
            <a:r>
              <a:rPr lang="ja-JP" altLang="en-US" sz="3600" dirty="0"/>
              <a:t>データから推定</a:t>
            </a:r>
            <a:endParaRPr lang="en-US" altLang="ja-JP" sz="3600" dirty="0"/>
          </a:p>
        </p:txBody>
      </p:sp>
      <p:sp>
        <p:nvSpPr>
          <p:cNvPr id="20" name="下矢印 22">
            <a:extLst>
              <a:ext uri="{FF2B5EF4-FFF2-40B4-BE49-F238E27FC236}">
                <a16:creationId xmlns:a16="http://schemas.microsoft.com/office/drawing/2014/main" id="{8763C091-208B-4232-A4C8-A07DB8A2C493}"/>
              </a:ext>
            </a:extLst>
          </p:cNvPr>
          <p:cNvSpPr/>
          <p:nvPr/>
        </p:nvSpPr>
        <p:spPr>
          <a:xfrm rot="16200000">
            <a:off x="4976971" y="4890226"/>
            <a:ext cx="584775" cy="1077218"/>
          </a:xfrm>
          <a:prstGeom prst="downArrow">
            <a:avLst/>
          </a:prstGeom>
          <a:gradFill>
            <a:gsLst>
              <a:gs pos="0">
                <a:srgbClr val="EBC2C0"/>
              </a:gs>
              <a:gs pos="50000">
                <a:srgbClr val="CE6964"/>
              </a:gs>
              <a:gs pos="100000">
                <a:srgbClr val="CE6964"/>
              </a:gs>
            </a:gsLst>
          </a:gradFill>
          <a:ln>
            <a:solidFill>
              <a:srgbClr val="CE69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rgbClr val="FF5050"/>
              </a:solidFill>
            </a:endParaRPr>
          </a:p>
        </p:txBody>
      </p:sp>
    </p:spTree>
    <p:extLst>
      <p:ext uri="{BB962C8B-B14F-4D97-AF65-F5344CB8AC3E}">
        <p14:creationId xmlns:p14="http://schemas.microsoft.com/office/powerpoint/2010/main" val="16523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6" grpId="0"/>
      <p:bldP spid="17" grpId="0" animBg="1"/>
      <p:bldP spid="18" grpId="0"/>
      <p:bldP spid="19"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C</a:t>
            </a:r>
            <a:r>
              <a:rPr kumimoji="1" lang="ja-JP" altLang="en-US" dirty="0"/>
              <a:t>　地殻の化学組成</a:t>
            </a:r>
          </a:p>
        </p:txBody>
      </p:sp>
      <p:sp>
        <p:nvSpPr>
          <p:cNvPr id="4" name="コンテンツ プレースホルダ 2">
            <a:extLst>
              <a:ext uri="{FF2B5EF4-FFF2-40B4-BE49-F238E27FC236}">
                <a16:creationId xmlns:a16="http://schemas.microsoft.com/office/drawing/2014/main" id="{829017C4-8A21-45AF-AE0A-FF2C0E8AFAE4}"/>
              </a:ext>
            </a:extLst>
          </p:cNvPr>
          <p:cNvSpPr txBox="1">
            <a:spLocks/>
          </p:cNvSpPr>
          <p:nvPr/>
        </p:nvSpPr>
        <p:spPr bwMode="auto">
          <a:xfrm>
            <a:off x="1002758" y="692696"/>
            <a:ext cx="9917778" cy="60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核は</a:t>
            </a:r>
            <a:r>
              <a:rPr lang="en-US" altLang="ja-JP" sz="3600" dirty="0"/>
              <a:t>90</a:t>
            </a:r>
            <a:r>
              <a:rPr lang="ja-JP" altLang="en-US" sz="3600" dirty="0"/>
              <a:t>％以上が </a:t>
            </a:r>
            <a:r>
              <a:rPr lang="ja-JP" altLang="en-US" sz="3600" dirty="0">
                <a:solidFill>
                  <a:srgbClr val="FF5050"/>
                </a:solidFill>
              </a:rPr>
              <a:t>鉄</a:t>
            </a:r>
            <a:r>
              <a:rPr lang="ja-JP" altLang="en-US" sz="3600" dirty="0"/>
              <a:t> （</a:t>
            </a:r>
            <a:r>
              <a:rPr lang="en-US" altLang="ja-JP" sz="3600" dirty="0">
                <a:uFill>
                  <a:solidFill>
                    <a:schemeClr val="accent2">
                      <a:lumMod val="75000"/>
                    </a:schemeClr>
                  </a:solidFill>
                </a:uFill>
              </a:rPr>
              <a:t>Fe</a:t>
            </a:r>
            <a:r>
              <a:rPr lang="ja-JP" altLang="en-US" sz="3600" dirty="0"/>
              <a:t>）で少量のニッケル（</a:t>
            </a:r>
            <a:r>
              <a:rPr lang="en-US" altLang="ja-JP" sz="3600" dirty="0"/>
              <a:t>Ni</a:t>
            </a:r>
            <a:r>
              <a:rPr lang="ja-JP" altLang="en-US" sz="3600" dirty="0"/>
              <a:t>）を含むと考えられている。</a:t>
            </a:r>
            <a:endParaRPr lang="en-US" altLang="ja-JP" sz="3600" dirty="0"/>
          </a:p>
        </p:txBody>
      </p:sp>
      <p:sp>
        <p:nvSpPr>
          <p:cNvPr id="8" name="円/楕円 10">
            <a:extLst>
              <a:ext uri="{FF2B5EF4-FFF2-40B4-BE49-F238E27FC236}">
                <a16:creationId xmlns:a16="http://schemas.microsoft.com/office/drawing/2014/main" id="{78624B18-4844-48AA-9CC8-547F0422FEAE}"/>
              </a:ext>
            </a:extLst>
          </p:cNvPr>
          <p:cNvSpPr>
            <a:spLocks noChangeAspect="1"/>
          </p:cNvSpPr>
          <p:nvPr/>
        </p:nvSpPr>
        <p:spPr>
          <a:xfrm>
            <a:off x="1559961" y="3213552"/>
            <a:ext cx="2755616" cy="2755616"/>
          </a:xfrm>
          <a:prstGeom prst="ellipse">
            <a:avLst/>
          </a:prstGeom>
          <a:gradFill>
            <a:gsLst>
              <a:gs pos="0">
                <a:schemeClr val="accent5">
                  <a:lumMod val="40000"/>
                  <a:lumOff val="60000"/>
                </a:schemeClr>
              </a:gs>
              <a:gs pos="50000">
                <a:schemeClr val="accent5">
                  <a:lumMod val="60000"/>
                  <a:lumOff val="40000"/>
                </a:schemeClr>
              </a:gs>
              <a:gs pos="100000">
                <a:schemeClr val="accent5">
                  <a:lumMod val="75000"/>
                </a:schemeClr>
              </a:gs>
            </a:gsLs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9" name="円/楕円 11">
            <a:extLst>
              <a:ext uri="{FF2B5EF4-FFF2-40B4-BE49-F238E27FC236}">
                <a16:creationId xmlns:a16="http://schemas.microsoft.com/office/drawing/2014/main" id="{7AC4BF49-B861-4169-8B6A-3B80E87C0D16}"/>
              </a:ext>
            </a:extLst>
          </p:cNvPr>
          <p:cNvSpPr>
            <a:spLocks noChangeAspect="1"/>
          </p:cNvSpPr>
          <p:nvPr/>
        </p:nvSpPr>
        <p:spPr>
          <a:xfrm flipV="1">
            <a:off x="2236333" y="3892804"/>
            <a:ext cx="1393636" cy="1393636"/>
          </a:xfrm>
          <a:prstGeom prst="ellipse">
            <a:avLst/>
          </a:prstGeom>
          <a:gradFill>
            <a:gsLst>
              <a:gs pos="0">
                <a:schemeClr val="accent2">
                  <a:lumMod val="75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10" name="円/楕円 12">
            <a:extLst>
              <a:ext uri="{FF2B5EF4-FFF2-40B4-BE49-F238E27FC236}">
                <a16:creationId xmlns:a16="http://schemas.microsoft.com/office/drawing/2014/main" id="{F7B1CFCB-FB5C-4A6B-A11A-15BEDC79774F}"/>
              </a:ext>
            </a:extLst>
          </p:cNvPr>
          <p:cNvSpPr>
            <a:spLocks noChangeAspect="1"/>
          </p:cNvSpPr>
          <p:nvPr/>
        </p:nvSpPr>
        <p:spPr>
          <a:xfrm flipV="1">
            <a:off x="2528149" y="4184620"/>
            <a:ext cx="810002" cy="810002"/>
          </a:xfrm>
          <a:prstGeom prst="ellipse">
            <a:avLst/>
          </a:prstGeom>
          <a:gradFill>
            <a:gsLst>
              <a:gs pos="0">
                <a:srgbClr val="FFFF00"/>
              </a:gs>
              <a:gs pos="100000">
                <a:srgbClr val="F9FEB4"/>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32" name="四角形: メモ 31">
            <a:extLst>
              <a:ext uri="{FF2B5EF4-FFF2-40B4-BE49-F238E27FC236}">
                <a16:creationId xmlns:a16="http://schemas.microsoft.com/office/drawing/2014/main" id="{D185BE22-8044-CC2D-67A6-6D23D2D2F3A9}"/>
              </a:ext>
            </a:extLst>
          </p:cNvPr>
          <p:cNvSpPr/>
          <p:nvPr/>
        </p:nvSpPr>
        <p:spPr>
          <a:xfrm>
            <a:off x="4315577" y="744171"/>
            <a:ext cx="700303"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21</a:t>
            </a:r>
            <a:endParaRPr kumimoji="1" lang="ja-JP" altLang="en-US" sz="3600" dirty="0"/>
          </a:p>
        </p:txBody>
      </p:sp>
      <p:sp>
        <p:nvSpPr>
          <p:cNvPr id="3" name="コンテンツ プレースホルダ 2">
            <a:extLst>
              <a:ext uri="{FF2B5EF4-FFF2-40B4-BE49-F238E27FC236}">
                <a16:creationId xmlns:a16="http://schemas.microsoft.com/office/drawing/2014/main" id="{D74F9229-7F4D-CB0B-4AC5-E6D88C0D8A08}"/>
              </a:ext>
            </a:extLst>
          </p:cNvPr>
          <p:cNvSpPr txBox="1">
            <a:spLocks/>
          </p:cNvSpPr>
          <p:nvPr/>
        </p:nvSpPr>
        <p:spPr bwMode="auto">
          <a:xfrm>
            <a:off x="4091859" y="2580253"/>
            <a:ext cx="3739576" cy="633299"/>
          </a:xfrm>
          <a:prstGeom prst="callout1">
            <a:avLst>
              <a:gd name="adj1" fmla="val 67439"/>
              <a:gd name="adj2" fmla="val 1050"/>
              <a:gd name="adj3" fmla="val 236740"/>
              <a:gd name="adj4" fmla="val -25539"/>
            </a:avLst>
          </a:prstGeom>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外核：液体</a:t>
            </a:r>
            <a:r>
              <a:rPr lang="ja-JP" altLang="en-US" sz="3600" kern="0" dirty="0">
                <a:solidFill>
                  <a:prstClr val="black"/>
                </a:solidFill>
              </a:rPr>
              <a:t>状態</a:t>
            </a:r>
            <a:endParaRPr kumimoji="1" lang="en-US" altLang="ja-JP"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5" name="コンテンツ プレースホルダ 2">
            <a:extLst>
              <a:ext uri="{FF2B5EF4-FFF2-40B4-BE49-F238E27FC236}">
                <a16:creationId xmlns:a16="http://schemas.microsoft.com/office/drawing/2014/main" id="{7577BFCA-5B99-EA4C-D36F-2322609BBCD5}"/>
              </a:ext>
            </a:extLst>
          </p:cNvPr>
          <p:cNvSpPr txBox="1">
            <a:spLocks/>
          </p:cNvSpPr>
          <p:nvPr/>
        </p:nvSpPr>
        <p:spPr bwMode="auto">
          <a:xfrm>
            <a:off x="4607393" y="3702149"/>
            <a:ext cx="3739576" cy="633299"/>
          </a:xfrm>
          <a:prstGeom prst="callout1">
            <a:avLst>
              <a:gd name="adj1" fmla="val 57366"/>
              <a:gd name="adj2" fmla="val -656"/>
              <a:gd name="adj3" fmla="val 130968"/>
              <a:gd name="adj4" fmla="val -37196"/>
            </a:avLst>
          </a:prstGeom>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rPr>
              <a:t>内核：固体</a:t>
            </a:r>
            <a:r>
              <a:rPr lang="ja-JP" altLang="en-US" sz="3600" kern="0" dirty="0">
                <a:solidFill>
                  <a:prstClr val="black"/>
                </a:solidFill>
              </a:rPr>
              <a:t>状態</a:t>
            </a:r>
            <a:endParaRPr kumimoji="1" lang="en-US" altLang="ja-JP" sz="36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endParaRPr>
          </a:p>
        </p:txBody>
      </p:sp>
      <p:sp>
        <p:nvSpPr>
          <p:cNvPr id="6" name="吹き出し: 角を丸めた四角形 5">
            <a:extLst>
              <a:ext uri="{FF2B5EF4-FFF2-40B4-BE49-F238E27FC236}">
                <a16:creationId xmlns:a16="http://schemas.microsoft.com/office/drawing/2014/main" id="{D9D6AF01-FC8C-1A64-4DC8-D4F7ADD9DF8B}"/>
              </a:ext>
            </a:extLst>
          </p:cNvPr>
          <p:cNvSpPr/>
          <p:nvPr/>
        </p:nvSpPr>
        <p:spPr>
          <a:xfrm>
            <a:off x="7531054" y="1786847"/>
            <a:ext cx="3756485" cy="906448"/>
          </a:xfrm>
          <a:prstGeom prst="wedgeRoundRectCallout">
            <a:avLst>
              <a:gd name="adj1" fmla="val -35268"/>
              <a:gd name="adj2" fmla="val -94681"/>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隕石からの推定</a:t>
            </a:r>
          </a:p>
        </p:txBody>
      </p:sp>
    </p:spTree>
    <p:extLst>
      <p:ext uri="{BB962C8B-B14F-4D97-AF65-F5344CB8AC3E}">
        <p14:creationId xmlns:p14="http://schemas.microsoft.com/office/powerpoint/2010/main" val="27487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2" grpId="0" animBg="1"/>
      <p:bldP spid="3"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COLUMN </a:t>
            </a:r>
            <a:r>
              <a:rPr kumimoji="1" lang="ja-JP" altLang="en-US" dirty="0"/>
              <a:t>地球の密度を求める</a:t>
            </a:r>
          </a:p>
        </p:txBody>
      </p:sp>
      <p:sp>
        <p:nvSpPr>
          <p:cNvPr id="4" name="円/楕円 14">
            <a:extLst>
              <a:ext uri="{FF2B5EF4-FFF2-40B4-BE49-F238E27FC236}">
                <a16:creationId xmlns:a16="http://schemas.microsoft.com/office/drawing/2014/main" id="{9E03A0FC-7C54-4F11-9BE8-93BE57938020}"/>
              </a:ext>
            </a:extLst>
          </p:cNvPr>
          <p:cNvSpPr>
            <a:spLocks noChangeAspect="1"/>
          </p:cNvSpPr>
          <p:nvPr/>
        </p:nvSpPr>
        <p:spPr>
          <a:xfrm>
            <a:off x="1127448" y="836712"/>
            <a:ext cx="3240000" cy="3240000"/>
          </a:xfrm>
          <a:prstGeom prst="ellipse">
            <a:avLst/>
          </a:prstGeom>
          <a:gradFill>
            <a:gsLst>
              <a:gs pos="0">
                <a:schemeClr val="accent5">
                  <a:lumMod val="40000"/>
                  <a:lumOff val="60000"/>
                </a:schemeClr>
              </a:gs>
              <a:gs pos="50000">
                <a:schemeClr val="accent5">
                  <a:lumMod val="60000"/>
                  <a:lumOff val="40000"/>
                </a:schemeClr>
              </a:gs>
              <a:gs pos="100000">
                <a:schemeClr val="accent5">
                  <a:lumMod val="75000"/>
                </a:schemeClr>
              </a:gs>
            </a:gsLst>
          </a:gra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A0B40191-39D5-4E27-86E7-0DEF7F68C3F4}"/>
              </a:ext>
            </a:extLst>
          </p:cNvPr>
          <p:cNvCxnSpPr>
            <a:endCxn id="4" idx="6"/>
          </p:cNvCxnSpPr>
          <p:nvPr/>
        </p:nvCxnSpPr>
        <p:spPr>
          <a:xfrm>
            <a:off x="2747448" y="2456712"/>
            <a:ext cx="1620000" cy="0"/>
          </a:xfrm>
          <a:prstGeom prst="straightConnector1">
            <a:avLst/>
          </a:prstGeom>
          <a:ln w="50800">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コンテンツ プレースホルダ 2">
            <a:extLst>
              <a:ext uri="{FF2B5EF4-FFF2-40B4-BE49-F238E27FC236}">
                <a16:creationId xmlns:a16="http://schemas.microsoft.com/office/drawing/2014/main" id="{3C51CCC1-9F0A-44FB-93E7-E9548060B900}"/>
              </a:ext>
            </a:extLst>
          </p:cNvPr>
          <p:cNvSpPr txBox="1">
            <a:spLocks/>
          </p:cNvSpPr>
          <p:nvPr/>
        </p:nvSpPr>
        <p:spPr bwMode="auto">
          <a:xfrm>
            <a:off x="1939335" y="2722890"/>
            <a:ext cx="3451569" cy="55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dirty="0"/>
              <a:t>半径</a:t>
            </a:r>
            <a:r>
              <a:rPr lang="en-US" altLang="ja-JP" i="1" dirty="0"/>
              <a:t>R</a:t>
            </a:r>
            <a:r>
              <a:rPr lang="ja-JP" altLang="en-US" dirty="0"/>
              <a:t>　</a:t>
            </a:r>
            <a:r>
              <a:rPr lang="en-US" altLang="ja-JP" dirty="0"/>
              <a:t>6.4×10</a:t>
            </a:r>
            <a:r>
              <a:rPr lang="en-US" altLang="ja-JP" baseline="30000" dirty="0"/>
              <a:t>6</a:t>
            </a:r>
            <a:r>
              <a:rPr lang="en-US" altLang="ja-JP" dirty="0"/>
              <a:t> m</a:t>
            </a:r>
          </a:p>
        </p:txBody>
      </p:sp>
      <mc:AlternateContent xmlns:mc="http://schemas.openxmlformats.org/markup-compatibility/2006" xmlns:a14="http://schemas.microsoft.com/office/drawing/2010/main">
        <mc:Choice Requires="a14">
          <p:sp>
            <p:nvSpPr>
              <p:cNvPr id="7" name="コンテンツ プレースホルダ 2">
                <a:extLst>
                  <a:ext uri="{FF2B5EF4-FFF2-40B4-BE49-F238E27FC236}">
                    <a16:creationId xmlns:a16="http://schemas.microsoft.com/office/drawing/2014/main" id="{93DC668D-6891-4489-9B58-9E8BC9BAE4E2}"/>
                  </a:ext>
                </a:extLst>
              </p:cNvPr>
              <p:cNvSpPr txBox="1">
                <a:spLocks/>
              </p:cNvSpPr>
              <p:nvPr/>
            </p:nvSpPr>
            <p:spPr bwMode="auto">
              <a:xfrm>
                <a:off x="5248496" y="1479490"/>
                <a:ext cx="4876461" cy="84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en-US" altLang="ja-JP" i="1" dirty="0">
                    <a:latin typeface="Times New Roman" panose="02020603050405020304" pitchFamily="18" charset="0"/>
                    <a:cs typeface="Times New Roman" panose="02020603050405020304" pitchFamily="18" charset="0"/>
                  </a:rPr>
                  <a:t>V</a:t>
                </a:r>
                <a:r>
                  <a:rPr lang="en-US" altLang="ja-JP" dirty="0"/>
                  <a:t> </a:t>
                </a:r>
                <a14:m>
                  <m:oMath xmlns:m="http://schemas.openxmlformats.org/officeDocument/2006/math">
                    <m:r>
                      <a:rPr lang="en-US" altLang="ja-JP" i="1" smtClean="0">
                        <a:latin typeface="Cambria Math" panose="02040503050406030204" pitchFamily="18" charset="0"/>
                      </a:rPr>
                      <m:t>=</m:t>
                    </m:r>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4</m:t>
                        </m:r>
                      </m:num>
                      <m:den>
                        <m:r>
                          <a:rPr lang="en-US" altLang="ja-JP" b="0" i="1" smtClean="0">
                            <a:latin typeface="Cambria Math" panose="02040503050406030204" pitchFamily="18" charset="0"/>
                          </a:rPr>
                          <m:t>3</m:t>
                        </m:r>
                      </m:den>
                    </m:f>
                    <m:r>
                      <a:rPr lang="el-GR" altLang="ja-JP" i="1" smtClean="0">
                        <a:latin typeface="Cambria Math" panose="02040503050406030204" pitchFamily="18" charset="0"/>
                      </a:rPr>
                      <m:t>𝜋</m:t>
                    </m:r>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𝑅</m:t>
                        </m:r>
                      </m:e>
                      <m:sup>
                        <m:r>
                          <a:rPr lang="en-US" altLang="ja-JP" b="0" i="1" smtClean="0">
                            <a:latin typeface="Cambria Math" panose="02040503050406030204" pitchFamily="18" charset="0"/>
                          </a:rPr>
                          <m:t>3</m:t>
                        </m:r>
                      </m:sup>
                    </m:sSup>
                    <m:r>
                      <a:rPr lang="en-US" altLang="ja-JP" b="0" i="1" smtClean="0">
                        <a:latin typeface="Cambria Math" panose="02040503050406030204" pitchFamily="18" charset="0"/>
                      </a:rPr>
                      <m:t>=1.1</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21</m:t>
                        </m:r>
                      </m:sup>
                    </m:sSup>
                    <m:r>
                      <a:rPr lang="en-US" altLang="ja-JP" b="0" i="1" smtClean="0">
                        <a:latin typeface="Cambria Math" panose="02040503050406030204" pitchFamily="18" charset="0"/>
                        <a:ea typeface="Cambria Math" panose="02040503050406030204" pitchFamily="18" charset="0"/>
                      </a:rPr>
                      <m:t> </m:t>
                    </m:r>
                    <m:sSup>
                      <m:sSupPr>
                        <m:ctrlPr>
                          <a:rPr lang="en-US" altLang="ja-JP" b="0" i="1" smtClean="0">
                            <a:latin typeface="Cambria Math" panose="02040503050406030204" pitchFamily="18" charset="0"/>
                            <a:ea typeface="Cambria Math" panose="02040503050406030204" pitchFamily="18" charset="0"/>
                          </a:rPr>
                        </m:ctrlPr>
                      </m:sSupPr>
                      <m:e>
                        <m:r>
                          <m:rPr>
                            <m:nor/>
                          </m:rPr>
                          <a:rPr lang="en-US" altLang="ja-JP" b="0" i="0" smtClean="0">
                            <a:latin typeface="Cambria Math" panose="02040503050406030204" pitchFamily="18" charset="0"/>
                            <a:ea typeface="Cambria Math" panose="02040503050406030204" pitchFamily="18" charset="0"/>
                          </a:rPr>
                          <m:t>m</m:t>
                        </m:r>
                      </m:e>
                      <m:sup>
                        <m:r>
                          <a:rPr lang="en-US" altLang="ja-JP" b="0" i="1" smtClean="0">
                            <a:latin typeface="Cambria Math" panose="02040503050406030204" pitchFamily="18" charset="0"/>
                            <a:ea typeface="Cambria Math" panose="02040503050406030204" pitchFamily="18" charset="0"/>
                          </a:rPr>
                          <m:t>3</m:t>
                        </m:r>
                      </m:sup>
                    </m:sSup>
                  </m:oMath>
                </a14:m>
                <a:endParaRPr lang="en-US" altLang="ja-JP" dirty="0"/>
              </a:p>
            </p:txBody>
          </p:sp>
        </mc:Choice>
        <mc:Fallback xmlns="">
          <p:sp>
            <p:nvSpPr>
              <p:cNvPr id="7" name="コンテンツ プレースホルダ 2">
                <a:extLst>
                  <a:ext uri="{FF2B5EF4-FFF2-40B4-BE49-F238E27FC236}">
                    <a16:creationId xmlns:a16="http://schemas.microsoft.com/office/drawing/2014/main" id="{93DC668D-6891-4489-9B58-9E8BC9BAE4E2}"/>
                  </a:ext>
                </a:extLst>
              </p:cNvPr>
              <p:cNvSpPr txBox="1">
                <a:spLocks noRot="1" noChangeAspect="1" noMove="1" noResize="1" noEditPoints="1" noAdjustHandles="1" noChangeArrowheads="1" noChangeShapeType="1" noTextEdit="1"/>
              </p:cNvSpPr>
              <p:nvPr/>
            </p:nvSpPr>
            <p:spPr bwMode="auto">
              <a:xfrm>
                <a:off x="5248496" y="1479490"/>
                <a:ext cx="4876461" cy="843360"/>
              </a:xfrm>
              <a:prstGeom prst="rect">
                <a:avLst/>
              </a:prstGeom>
              <a:blipFill>
                <a:blip r:embed="rId2"/>
                <a:stretch>
                  <a:fillRect l="-3250"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8" name="フリーフォーム 22">
            <a:extLst>
              <a:ext uri="{FF2B5EF4-FFF2-40B4-BE49-F238E27FC236}">
                <a16:creationId xmlns:a16="http://schemas.microsoft.com/office/drawing/2014/main" id="{0A031F37-2AA4-4B4F-8509-24D9266F6380}"/>
              </a:ext>
            </a:extLst>
          </p:cNvPr>
          <p:cNvSpPr/>
          <p:nvPr/>
        </p:nvSpPr>
        <p:spPr>
          <a:xfrm>
            <a:off x="4727166" y="1952089"/>
            <a:ext cx="504738" cy="684823"/>
          </a:xfrm>
          <a:custGeom>
            <a:avLst/>
            <a:gdLst>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461628"/>
              <a:gd name="connsiteY0" fmla="*/ 620877 h 620877"/>
              <a:gd name="connsiteX1" fmla="*/ 461628 w 461628"/>
              <a:gd name="connsiteY1" fmla="*/ 0 h 620877"/>
            </a:gdLst>
            <a:ahLst/>
            <a:cxnLst>
              <a:cxn ang="0">
                <a:pos x="connsiteX0" y="connsiteY0"/>
              </a:cxn>
              <a:cxn ang="0">
                <a:pos x="connsiteX1" y="connsiteY1"/>
              </a:cxn>
            </a:cxnLst>
            <a:rect l="l" t="t" r="r" b="b"/>
            <a:pathLst>
              <a:path w="461628" h="620877">
                <a:moveTo>
                  <a:pt x="0" y="620877"/>
                </a:moveTo>
                <a:cubicBezTo>
                  <a:pt x="4068" y="304806"/>
                  <a:pt x="189706" y="66689"/>
                  <a:pt x="461628" y="0"/>
                </a:cubicBezTo>
              </a:path>
            </a:pathLst>
          </a:custGeom>
          <a:noFill/>
          <a:ln w="76200">
            <a:solidFill>
              <a:srgbClr val="00B05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コンテンツ プレースホルダ 2">
            <a:extLst>
              <a:ext uri="{FF2B5EF4-FFF2-40B4-BE49-F238E27FC236}">
                <a16:creationId xmlns:a16="http://schemas.microsoft.com/office/drawing/2014/main" id="{83106B5B-C0B4-4B7C-BE31-4A9679444A96}"/>
              </a:ext>
            </a:extLst>
          </p:cNvPr>
          <p:cNvSpPr txBox="1">
            <a:spLocks/>
          </p:cNvSpPr>
          <p:nvPr/>
        </p:nvSpPr>
        <p:spPr bwMode="auto">
          <a:xfrm>
            <a:off x="5248496" y="952954"/>
            <a:ext cx="3451569" cy="55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dirty="0"/>
              <a:t>地球の体積 </a:t>
            </a:r>
            <a:r>
              <a:rPr lang="en-US" altLang="ja-JP" i="1" dirty="0"/>
              <a:t>V</a:t>
            </a:r>
          </a:p>
        </p:txBody>
      </p:sp>
      <p:sp>
        <p:nvSpPr>
          <p:cNvPr id="10" name="コンテンツ プレースホルダ 2">
            <a:extLst>
              <a:ext uri="{FF2B5EF4-FFF2-40B4-BE49-F238E27FC236}">
                <a16:creationId xmlns:a16="http://schemas.microsoft.com/office/drawing/2014/main" id="{A6CA0884-B575-452D-BFA0-E9E91A337822}"/>
              </a:ext>
            </a:extLst>
          </p:cNvPr>
          <p:cNvSpPr txBox="1">
            <a:spLocks/>
          </p:cNvSpPr>
          <p:nvPr/>
        </p:nvSpPr>
        <p:spPr bwMode="auto">
          <a:xfrm>
            <a:off x="7124726" y="2485849"/>
            <a:ext cx="3150677" cy="55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dirty="0"/>
              <a:t>地球の質量 </a:t>
            </a:r>
            <a:r>
              <a:rPr lang="en-US" altLang="ja-JP" i="1" dirty="0"/>
              <a:t>M</a:t>
            </a:r>
          </a:p>
        </p:txBody>
      </p:sp>
      <p:sp>
        <p:nvSpPr>
          <p:cNvPr id="11" name="コンテンツ プレースホルダ 2">
            <a:extLst>
              <a:ext uri="{FF2B5EF4-FFF2-40B4-BE49-F238E27FC236}">
                <a16:creationId xmlns:a16="http://schemas.microsoft.com/office/drawing/2014/main" id="{312DC35E-F306-4A38-8213-B3B2D1DD79E3}"/>
              </a:ext>
            </a:extLst>
          </p:cNvPr>
          <p:cNvSpPr txBox="1">
            <a:spLocks/>
          </p:cNvSpPr>
          <p:nvPr/>
        </p:nvSpPr>
        <p:spPr bwMode="auto">
          <a:xfrm>
            <a:off x="7124726" y="3039522"/>
            <a:ext cx="3150677" cy="55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en-US" altLang="ja-JP" i="1" dirty="0"/>
              <a:t>M</a:t>
            </a:r>
            <a:r>
              <a:rPr lang="en-US" altLang="ja-JP" dirty="0"/>
              <a:t> = 6.0×10</a:t>
            </a:r>
            <a:r>
              <a:rPr lang="en-US" altLang="ja-JP" baseline="30000" dirty="0"/>
              <a:t>24</a:t>
            </a:r>
            <a:r>
              <a:rPr lang="en-US" altLang="ja-JP" dirty="0"/>
              <a:t> kg</a:t>
            </a:r>
          </a:p>
        </p:txBody>
      </p:sp>
      <p:sp>
        <p:nvSpPr>
          <p:cNvPr id="12" name="コンテンツ プレースホルダ 2">
            <a:extLst>
              <a:ext uri="{FF2B5EF4-FFF2-40B4-BE49-F238E27FC236}">
                <a16:creationId xmlns:a16="http://schemas.microsoft.com/office/drawing/2014/main" id="{E011E1D7-B8C2-4C3E-958E-8D7B4FBCF881}"/>
              </a:ext>
            </a:extLst>
          </p:cNvPr>
          <p:cNvSpPr txBox="1">
            <a:spLocks/>
          </p:cNvSpPr>
          <p:nvPr/>
        </p:nvSpPr>
        <p:spPr bwMode="auto">
          <a:xfrm>
            <a:off x="3620404" y="4169159"/>
            <a:ext cx="1516728" cy="55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dirty="0"/>
              <a:t>密度 </a:t>
            </a:r>
            <a:r>
              <a:rPr lang="en-US" altLang="ja-JP" i="1" dirty="0"/>
              <a:t>ρ</a:t>
            </a:r>
          </a:p>
        </p:txBody>
      </p:sp>
      <p:sp>
        <p:nvSpPr>
          <p:cNvPr id="13" name="フリーフォーム 27">
            <a:extLst>
              <a:ext uri="{FF2B5EF4-FFF2-40B4-BE49-F238E27FC236}">
                <a16:creationId xmlns:a16="http://schemas.microsoft.com/office/drawing/2014/main" id="{C37DC5A8-CC76-4247-9488-FC0086084967}"/>
              </a:ext>
            </a:extLst>
          </p:cNvPr>
          <p:cNvSpPr/>
          <p:nvPr/>
        </p:nvSpPr>
        <p:spPr>
          <a:xfrm rot="10800000">
            <a:off x="5153724" y="2166417"/>
            <a:ext cx="2157402" cy="2115634"/>
          </a:xfrm>
          <a:custGeom>
            <a:avLst/>
            <a:gdLst>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546104"/>
              <a:gd name="connsiteY0" fmla="*/ 1056320 h 1056320"/>
              <a:gd name="connsiteX1" fmla="*/ 546104 w 546104"/>
              <a:gd name="connsiteY1" fmla="*/ 0 h 1056320"/>
              <a:gd name="connsiteX0" fmla="*/ 0 w 546104"/>
              <a:gd name="connsiteY0" fmla="*/ 1056320 h 1056320"/>
              <a:gd name="connsiteX1" fmla="*/ 546104 w 546104"/>
              <a:gd name="connsiteY1" fmla="*/ 0 h 1056320"/>
              <a:gd name="connsiteX0" fmla="*/ 0 w 1095190"/>
              <a:gd name="connsiteY0" fmla="*/ 1525258 h 1525258"/>
              <a:gd name="connsiteX1" fmla="*/ 1095190 w 1095190"/>
              <a:gd name="connsiteY1" fmla="*/ 0 h 1525258"/>
              <a:gd name="connsiteX0" fmla="*/ 0 w 1095190"/>
              <a:gd name="connsiteY0" fmla="*/ 1525258 h 1525262"/>
              <a:gd name="connsiteX1" fmla="*/ 1095190 w 1095190"/>
              <a:gd name="connsiteY1" fmla="*/ 0 h 1525262"/>
              <a:gd name="connsiteX0" fmla="*/ 0 w 1095190"/>
              <a:gd name="connsiteY0" fmla="*/ 1525258 h 1525258"/>
              <a:gd name="connsiteX1" fmla="*/ 1095190 w 1095190"/>
              <a:gd name="connsiteY1" fmla="*/ 0 h 1525258"/>
              <a:gd name="connsiteX0" fmla="*/ 0 w 1188112"/>
              <a:gd name="connsiteY0" fmla="*/ 1625745 h 1625745"/>
              <a:gd name="connsiteX1" fmla="*/ 1188112 w 1188112"/>
              <a:gd name="connsiteY1" fmla="*/ 0 h 1625745"/>
              <a:gd name="connsiteX0" fmla="*/ 0 w 1188112"/>
              <a:gd name="connsiteY0" fmla="*/ 1625745 h 1625745"/>
              <a:gd name="connsiteX1" fmla="*/ 1188112 w 1188112"/>
              <a:gd name="connsiteY1" fmla="*/ 0 h 1625745"/>
              <a:gd name="connsiteX0" fmla="*/ 0 w 1191672"/>
              <a:gd name="connsiteY0" fmla="*/ 1625745 h 1625745"/>
              <a:gd name="connsiteX1" fmla="*/ 1188112 w 1191672"/>
              <a:gd name="connsiteY1" fmla="*/ 0 h 1625745"/>
              <a:gd name="connsiteX0" fmla="*/ 0 w 1233709"/>
              <a:gd name="connsiteY0" fmla="*/ 1818344 h 1818344"/>
              <a:gd name="connsiteX1" fmla="*/ 1230350 w 1233709"/>
              <a:gd name="connsiteY1" fmla="*/ 0 h 1818344"/>
              <a:gd name="connsiteX0" fmla="*/ 0 w 1233709"/>
              <a:gd name="connsiteY0" fmla="*/ 1868587 h 1868587"/>
              <a:gd name="connsiteX1" fmla="*/ 1230350 w 1233709"/>
              <a:gd name="connsiteY1" fmla="*/ 0 h 1868587"/>
              <a:gd name="connsiteX0" fmla="*/ 0 w 1874162"/>
              <a:gd name="connsiteY0" fmla="*/ 1893709 h 1893709"/>
              <a:gd name="connsiteX1" fmla="*/ 1872360 w 1874162"/>
              <a:gd name="connsiteY1" fmla="*/ 0 h 1893709"/>
              <a:gd name="connsiteX0" fmla="*/ 0 w 1872360"/>
              <a:gd name="connsiteY0" fmla="*/ 1893709 h 1893709"/>
              <a:gd name="connsiteX1" fmla="*/ 1872360 w 1872360"/>
              <a:gd name="connsiteY1" fmla="*/ 0 h 1893709"/>
              <a:gd name="connsiteX0" fmla="*/ 0 w 1872360"/>
              <a:gd name="connsiteY0" fmla="*/ 1893709 h 1893709"/>
              <a:gd name="connsiteX1" fmla="*/ 1872360 w 1872360"/>
              <a:gd name="connsiteY1" fmla="*/ 0 h 1893709"/>
            </a:gdLst>
            <a:ahLst/>
            <a:cxnLst>
              <a:cxn ang="0">
                <a:pos x="connsiteX0" y="connsiteY0"/>
              </a:cxn>
              <a:cxn ang="0">
                <a:pos x="connsiteX1" y="connsiteY1"/>
              </a:cxn>
            </a:cxnLst>
            <a:rect l="l" t="t" r="r" b="b"/>
            <a:pathLst>
              <a:path w="1872360" h="1893709">
                <a:moveTo>
                  <a:pt x="0" y="1893709"/>
                </a:moveTo>
                <a:cubicBezTo>
                  <a:pt x="1119139" y="1770239"/>
                  <a:pt x="1794731" y="912454"/>
                  <a:pt x="1872360" y="0"/>
                </a:cubicBezTo>
              </a:path>
            </a:pathLst>
          </a:custGeom>
          <a:noFill/>
          <a:ln w="76200">
            <a:solidFill>
              <a:srgbClr val="00B05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リーフォーム 28">
            <a:extLst>
              <a:ext uri="{FF2B5EF4-FFF2-40B4-BE49-F238E27FC236}">
                <a16:creationId xmlns:a16="http://schemas.microsoft.com/office/drawing/2014/main" id="{CE61DFFC-A18A-41FB-A5AF-6F3BC964157D}"/>
              </a:ext>
            </a:extLst>
          </p:cNvPr>
          <p:cNvSpPr/>
          <p:nvPr/>
        </p:nvSpPr>
        <p:spPr>
          <a:xfrm rot="10800000">
            <a:off x="5263916" y="3156549"/>
            <a:ext cx="1842336" cy="1378601"/>
          </a:xfrm>
          <a:custGeom>
            <a:avLst/>
            <a:gdLst>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427838"/>
              <a:gd name="connsiteY0" fmla="*/ 671120 h 671120"/>
              <a:gd name="connsiteX1" fmla="*/ 427838 w 427838"/>
              <a:gd name="connsiteY1" fmla="*/ 0 h 671120"/>
              <a:gd name="connsiteX0" fmla="*/ 0 w 816423"/>
              <a:gd name="connsiteY0" fmla="*/ 671120 h 671120"/>
              <a:gd name="connsiteX1" fmla="*/ 816423 w 816423"/>
              <a:gd name="connsiteY1" fmla="*/ 0 h 671120"/>
              <a:gd name="connsiteX0" fmla="*/ 0 w 816423"/>
              <a:gd name="connsiteY0" fmla="*/ 671120 h 671120"/>
              <a:gd name="connsiteX1" fmla="*/ 816423 w 816423"/>
              <a:gd name="connsiteY1" fmla="*/ 0 h 671120"/>
              <a:gd name="connsiteX0" fmla="*/ 0 w 1517565"/>
              <a:gd name="connsiteY0" fmla="*/ 721363 h 721363"/>
              <a:gd name="connsiteX1" fmla="*/ 1517565 w 1517565"/>
              <a:gd name="connsiteY1" fmla="*/ 0 h 721363"/>
              <a:gd name="connsiteX0" fmla="*/ 0 w 1517565"/>
              <a:gd name="connsiteY0" fmla="*/ 721363 h 721363"/>
              <a:gd name="connsiteX1" fmla="*/ 1517565 w 1517565"/>
              <a:gd name="connsiteY1" fmla="*/ 0 h 721363"/>
              <a:gd name="connsiteX0" fmla="*/ 0 w 1517565"/>
              <a:gd name="connsiteY0" fmla="*/ 721363 h 760932"/>
              <a:gd name="connsiteX1" fmla="*/ 1517565 w 1517565"/>
              <a:gd name="connsiteY1" fmla="*/ 0 h 760932"/>
              <a:gd name="connsiteX0" fmla="*/ 0 w 1517565"/>
              <a:gd name="connsiteY0" fmla="*/ 830224 h 859008"/>
              <a:gd name="connsiteX1" fmla="*/ 1517565 w 1517565"/>
              <a:gd name="connsiteY1" fmla="*/ 0 h 859008"/>
              <a:gd name="connsiteX0" fmla="*/ 0 w 1500670"/>
              <a:gd name="connsiteY0" fmla="*/ 1006076 h 1025373"/>
              <a:gd name="connsiteX1" fmla="*/ 1500670 w 1500670"/>
              <a:gd name="connsiteY1" fmla="*/ 0 h 1025373"/>
              <a:gd name="connsiteX0" fmla="*/ 0 w 1500670"/>
              <a:gd name="connsiteY0" fmla="*/ 1006076 h 1006076"/>
              <a:gd name="connsiteX1" fmla="*/ 1500670 w 1500670"/>
              <a:gd name="connsiteY1" fmla="*/ 0 h 1006076"/>
              <a:gd name="connsiteX0" fmla="*/ 0 w 1500670"/>
              <a:gd name="connsiteY0" fmla="*/ 1006076 h 1006076"/>
              <a:gd name="connsiteX1" fmla="*/ 1500670 w 1500670"/>
              <a:gd name="connsiteY1" fmla="*/ 0 h 1006076"/>
            </a:gdLst>
            <a:ahLst/>
            <a:cxnLst>
              <a:cxn ang="0">
                <a:pos x="connsiteX0" y="connsiteY0"/>
              </a:cxn>
              <a:cxn ang="0">
                <a:pos x="connsiteX1" y="connsiteY1"/>
              </a:cxn>
            </a:cxnLst>
            <a:rect l="l" t="t" r="r" b="b"/>
            <a:pathLst>
              <a:path w="1500670" h="1006076">
                <a:moveTo>
                  <a:pt x="0" y="1006076"/>
                </a:moveTo>
                <a:cubicBezTo>
                  <a:pt x="494023" y="966343"/>
                  <a:pt x="1127378" y="744975"/>
                  <a:pt x="1500670" y="0"/>
                </a:cubicBezTo>
              </a:path>
            </a:pathLst>
          </a:custGeom>
          <a:noFill/>
          <a:ln w="76200">
            <a:solidFill>
              <a:srgbClr val="00B05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コンテンツ プレースホルダ 2">
                <a:extLst>
                  <a:ext uri="{FF2B5EF4-FFF2-40B4-BE49-F238E27FC236}">
                    <a16:creationId xmlns:a16="http://schemas.microsoft.com/office/drawing/2014/main" id="{181CF335-C801-481D-9D71-7C5A13B4C0A7}"/>
                  </a:ext>
                </a:extLst>
              </p:cNvPr>
              <p:cNvSpPr txBox="1">
                <a:spLocks/>
              </p:cNvSpPr>
              <p:nvPr/>
            </p:nvSpPr>
            <p:spPr bwMode="auto">
              <a:xfrm>
                <a:off x="3287688" y="4902948"/>
                <a:ext cx="7201151" cy="999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en-US" altLang="ja-JP" i="1" dirty="0">
                    <a:latin typeface="Times New Roman" panose="02020603050405020304" pitchFamily="18" charset="0"/>
                    <a:cs typeface="Times New Roman" panose="02020603050405020304" pitchFamily="18" charset="0"/>
                  </a:rPr>
                  <a:t>ρ</a:t>
                </a:r>
                <a:r>
                  <a:rPr lang="en-US" altLang="ja-JP" dirty="0"/>
                  <a:t> </a:t>
                </a:r>
                <a14:m>
                  <m:oMath xmlns:m="http://schemas.openxmlformats.org/officeDocument/2006/math">
                    <m:r>
                      <a:rPr lang="en-US" altLang="ja-JP" i="1" smtClean="0">
                        <a:latin typeface="Cambria Math" panose="02040503050406030204" pitchFamily="18" charset="0"/>
                      </a:rPr>
                      <m:t>=</m:t>
                    </m:r>
                    <m:r>
                      <a:rPr lang="en-US" altLang="ja-JP" b="0" i="1" smtClean="0">
                        <a:latin typeface="Cambria Math" panose="02040503050406030204" pitchFamily="18" charset="0"/>
                      </a:rPr>
                      <m:t>  </m:t>
                    </m:r>
                    <m:f>
                      <m:fPr>
                        <m:ctrlPr>
                          <a:rPr lang="en-US" altLang="ja-JP" i="1" smtClean="0">
                            <a:solidFill>
                              <a:srgbClr val="FF5050"/>
                            </a:solidFill>
                            <a:latin typeface="Cambria Math" panose="02040503050406030204" pitchFamily="18" charset="0"/>
                          </a:rPr>
                        </m:ctrlPr>
                      </m:fPr>
                      <m:num>
                        <m:r>
                          <a:rPr lang="en-US" altLang="ja-JP" b="0" i="1" smtClean="0">
                            <a:solidFill>
                              <a:srgbClr val="FF5050"/>
                            </a:solidFill>
                            <a:latin typeface="Cambria Math" panose="02040503050406030204" pitchFamily="18" charset="0"/>
                          </a:rPr>
                          <m:t>𝑀</m:t>
                        </m:r>
                      </m:num>
                      <m:den>
                        <m:r>
                          <a:rPr lang="en-US" altLang="ja-JP" b="0" i="1" smtClean="0">
                            <a:solidFill>
                              <a:srgbClr val="FF5050"/>
                            </a:solidFill>
                            <a:latin typeface="Cambria Math" panose="02040503050406030204" pitchFamily="18" charset="0"/>
                          </a:rPr>
                          <m:t>𝑉</m:t>
                        </m:r>
                      </m:den>
                    </m:f>
                    <m:r>
                      <a:rPr lang="en-US" altLang="ja-JP" b="0" i="1" smtClean="0">
                        <a:latin typeface="Cambria Math" panose="02040503050406030204" pitchFamily="18" charset="0"/>
                      </a:rPr>
                      <m:t>  =5.5</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3</m:t>
                        </m:r>
                      </m:sup>
                    </m:sSup>
                    <m:f>
                      <m:fPr>
                        <m:type m:val="lin"/>
                        <m:ctrlPr>
                          <a:rPr lang="en-US" altLang="ja-JP" b="0" i="1" smtClean="0">
                            <a:latin typeface="Cambria Math" panose="02040503050406030204" pitchFamily="18" charset="0"/>
                            <a:ea typeface="Cambria Math" panose="02040503050406030204" pitchFamily="18" charset="0"/>
                          </a:rPr>
                        </m:ctrlPr>
                      </m:fPr>
                      <m:num>
                        <m:r>
                          <m:rPr>
                            <m:nor/>
                          </m:rPr>
                          <a:rPr lang="en-US" altLang="ja-JP" b="0" i="0" smtClean="0">
                            <a:latin typeface="Cambria Math" panose="02040503050406030204" pitchFamily="18" charset="0"/>
                            <a:ea typeface="Cambria Math" panose="02040503050406030204" pitchFamily="18" charset="0"/>
                          </a:rPr>
                          <m:t>kg</m:t>
                        </m:r>
                      </m:num>
                      <m:den>
                        <m:sSup>
                          <m:sSupPr>
                            <m:ctrlPr>
                              <a:rPr lang="en-US" altLang="ja-JP" b="0" i="1" smtClean="0">
                                <a:latin typeface="Cambria Math" panose="02040503050406030204" pitchFamily="18" charset="0"/>
                                <a:ea typeface="Cambria Math" panose="02040503050406030204" pitchFamily="18" charset="0"/>
                              </a:rPr>
                            </m:ctrlPr>
                          </m:sSupPr>
                          <m:e>
                            <m:r>
                              <m:rPr>
                                <m:nor/>
                              </m:rPr>
                              <a:rPr lang="en-US" altLang="ja-JP" b="0" i="0" smtClean="0">
                                <a:latin typeface="Cambria Math" panose="02040503050406030204" pitchFamily="18" charset="0"/>
                                <a:ea typeface="Cambria Math" panose="02040503050406030204" pitchFamily="18" charset="0"/>
                              </a:rPr>
                              <m:t>m</m:t>
                            </m:r>
                          </m:e>
                          <m:sup>
                            <m:r>
                              <a:rPr lang="en-US" altLang="ja-JP" b="0" i="1" smtClean="0">
                                <a:latin typeface="Cambria Math" panose="02040503050406030204" pitchFamily="18" charset="0"/>
                                <a:ea typeface="Cambria Math" panose="02040503050406030204" pitchFamily="18" charset="0"/>
                              </a:rPr>
                              <m:t>3</m:t>
                            </m:r>
                          </m:sup>
                        </m:sSup>
                      </m:den>
                    </m:f>
                    <m:r>
                      <a:rPr lang="en-US" altLang="ja-JP" b="0" i="1" smtClean="0">
                        <a:latin typeface="Cambria Math" panose="02040503050406030204" pitchFamily="18" charset="0"/>
                        <a:ea typeface="Cambria Math" panose="02040503050406030204" pitchFamily="18" charset="0"/>
                      </a:rPr>
                      <m:t>=5.5 </m:t>
                    </m:r>
                    <m:r>
                      <m:rPr>
                        <m:nor/>
                      </m:rPr>
                      <a:rPr lang="en-US" altLang="ja-JP" b="0" i="0" smtClean="0">
                        <a:latin typeface="Cambria Math" panose="02040503050406030204" pitchFamily="18" charset="0"/>
                        <a:ea typeface="Cambria Math" panose="02040503050406030204" pitchFamily="18" charset="0"/>
                      </a:rPr>
                      <m:t>g</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m:rPr>
                            <m:nor/>
                          </m:rPr>
                          <a:rPr lang="en-US" altLang="ja-JP" b="0" i="0" smtClean="0">
                            <a:latin typeface="Cambria Math" panose="02040503050406030204" pitchFamily="18" charset="0"/>
                            <a:ea typeface="Cambria Math" panose="02040503050406030204" pitchFamily="18" charset="0"/>
                          </a:rPr>
                          <m:t>cm</m:t>
                        </m:r>
                      </m:e>
                      <m:sup>
                        <m:r>
                          <a:rPr lang="en-US" altLang="ja-JP" b="0" i="1" smtClean="0">
                            <a:latin typeface="Cambria Math" panose="02040503050406030204" pitchFamily="18" charset="0"/>
                            <a:ea typeface="Cambria Math" panose="02040503050406030204" pitchFamily="18" charset="0"/>
                          </a:rPr>
                          <m:t>3</m:t>
                        </m:r>
                      </m:sup>
                    </m:sSup>
                  </m:oMath>
                </a14:m>
                <a:endParaRPr lang="en-US" altLang="ja-JP" dirty="0"/>
              </a:p>
            </p:txBody>
          </p:sp>
        </mc:Choice>
        <mc:Fallback xmlns="">
          <p:sp>
            <p:nvSpPr>
              <p:cNvPr id="15" name="コンテンツ プレースホルダ 2">
                <a:extLst>
                  <a:ext uri="{FF2B5EF4-FFF2-40B4-BE49-F238E27FC236}">
                    <a16:creationId xmlns:a16="http://schemas.microsoft.com/office/drawing/2014/main" id="{181CF335-C801-481D-9D71-7C5A13B4C0A7}"/>
                  </a:ext>
                </a:extLst>
              </p:cNvPr>
              <p:cNvSpPr txBox="1">
                <a:spLocks noRot="1" noChangeAspect="1" noMove="1" noResize="1" noEditPoints="1" noAdjustHandles="1" noChangeArrowheads="1" noChangeShapeType="1" noTextEdit="1"/>
              </p:cNvSpPr>
              <p:nvPr/>
            </p:nvSpPr>
            <p:spPr bwMode="auto">
              <a:xfrm>
                <a:off x="3287688" y="4902948"/>
                <a:ext cx="7201151" cy="999103"/>
              </a:xfrm>
              <a:prstGeom prst="rect">
                <a:avLst/>
              </a:prstGeom>
              <a:blipFill>
                <a:blip r:embed="rId3"/>
                <a:stretch>
                  <a:fillRect l="-21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 name="四角形: メモ 2">
            <a:extLst>
              <a:ext uri="{FF2B5EF4-FFF2-40B4-BE49-F238E27FC236}">
                <a16:creationId xmlns:a16="http://schemas.microsoft.com/office/drawing/2014/main" id="{FDBDD037-E584-56D2-0860-FB83111CB2B6}"/>
              </a:ext>
            </a:extLst>
          </p:cNvPr>
          <p:cNvSpPr/>
          <p:nvPr/>
        </p:nvSpPr>
        <p:spPr>
          <a:xfrm>
            <a:off x="4037968" y="4981381"/>
            <a:ext cx="720080" cy="822953"/>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b" anchorCtr="0"/>
          <a:lstStyle/>
          <a:p>
            <a:pPr algn="ctr"/>
            <a:r>
              <a:rPr kumimoji="1" lang="en-US" altLang="ja-JP" sz="3600" dirty="0"/>
              <a:t>22</a:t>
            </a:r>
            <a:endParaRPr kumimoji="1" lang="ja-JP" altLang="en-US" sz="3600" dirty="0"/>
          </a:p>
        </p:txBody>
      </p:sp>
    </p:spTree>
    <p:extLst>
      <p:ext uri="{BB962C8B-B14F-4D97-AF65-F5344CB8AC3E}">
        <p14:creationId xmlns:p14="http://schemas.microsoft.com/office/powerpoint/2010/main" val="37466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8" fill="hold" grpId="0" nodeType="clickEffect">
                                  <p:stCondLst>
                                    <p:cond delay="0"/>
                                  </p:stCondLst>
                                  <p:childTnLst>
                                    <p:animEffect transition="out" filter="wipe(left)">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p:bldP spid="12" grpId="0"/>
      <p:bldP spid="13" grpId="0" animBg="1"/>
      <p:bldP spid="14" grpId="0" animBg="1"/>
      <p:bldP spid="15" grpId="0"/>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A1BC6-E843-91A8-B0CB-54D92CD3C604}"/>
              </a:ext>
            </a:extLst>
          </p:cNvPr>
          <p:cNvSpPr>
            <a:spLocks noGrp="1"/>
          </p:cNvSpPr>
          <p:nvPr>
            <p:ph type="title"/>
          </p:nvPr>
        </p:nvSpPr>
        <p:spPr/>
        <p:txBody>
          <a:bodyPr/>
          <a:lstStyle/>
          <a:p>
            <a:r>
              <a:rPr kumimoji="1" lang="ja-JP" altLang="en-US" dirty="0"/>
              <a:t>地球内部の構造</a:t>
            </a:r>
          </a:p>
        </p:txBody>
      </p:sp>
      <p:sp>
        <p:nvSpPr>
          <p:cNvPr id="4" name="テキスト ボックス 3">
            <a:extLst>
              <a:ext uri="{FF2B5EF4-FFF2-40B4-BE49-F238E27FC236}">
                <a16:creationId xmlns:a16="http://schemas.microsoft.com/office/drawing/2014/main" id="{93BE3BD7-34C5-8BCA-230C-D004549CE760}"/>
              </a:ext>
            </a:extLst>
          </p:cNvPr>
          <p:cNvSpPr txBox="1"/>
          <p:nvPr/>
        </p:nvSpPr>
        <p:spPr>
          <a:xfrm>
            <a:off x="1127448" y="1772816"/>
            <a:ext cx="9865096" cy="1569660"/>
          </a:xfrm>
          <a:prstGeom prst="rect">
            <a:avLst/>
          </a:prstGeom>
          <a:noFill/>
        </p:spPr>
        <p:txBody>
          <a:bodyPr wrap="square" rtlCol="0">
            <a:spAutoFit/>
          </a:bodyPr>
          <a:lstStyle/>
          <a:p>
            <a:pPr marL="360000" indent="-360000" algn="just"/>
            <a:r>
              <a:rPr lang="ja-JP" altLang="en-US" sz="3200" dirty="0"/>
              <a:t>１．地球の表面から中心までの構造はどのようになっているか。</a:t>
            </a:r>
            <a:endParaRPr lang="en-US" altLang="ja-JP" sz="3200" dirty="0"/>
          </a:p>
          <a:p>
            <a:pPr marL="360000" indent="-360000" algn="just"/>
            <a:r>
              <a:rPr lang="ja-JP" altLang="en-US" sz="3200" dirty="0"/>
              <a:t>＜地殻╱マントル╱外核╱内核＞</a:t>
            </a:r>
            <a:endParaRPr lang="en-US" altLang="ja-JP" sz="3200" dirty="0"/>
          </a:p>
        </p:txBody>
      </p:sp>
      <p:sp>
        <p:nvSpPr>
          <p:cNvPr id="5" name="正方形/長方形 4">
            <a:extLst>
              <a:ext uri="{FF2B5EF4-FFF2-40B4-BE49-F238E27FC236}">
                <a16:creationId xmlns:a16="http://schemas.microsoft.com/office/drawing/2014/main" id="{E69DBDA9-89EB-6B3C-135D-EDE9D3DA6727}"/>
              </a:ext>
            </a:extLst>
          </p:cNvPr>
          <p:cNvSpPr/>
          <p:nvPr/>
        </p:nvSpPr>
        <p:spPr>
          <a:xfrm>
            <a:off x="890777" y="757434"/>
            <a:ext cx="3031300" cy="830997"/>
          </a:xfrm>
          <a:prstGeom prst="rect">
            <a:avLst/>
          </a:prstGeom>
          <a:noFill/>
        </p:spPr>
        <p:txBody>
          <a:bodyPr wrap="square" lIns="91440" tIns="45720" rIns="91440" bIns="45720">
            <a:spAutoFit/>
          </a:bodyPr>
          <a:lstStyle/>
          <a:p>
            <a:pPr algn="ctr"/>
            <a:r>
              <a:rPr lang="en-US" altLang="ja-JP" sz="4800" b="1" cap="none" spc="0" dirty="0">
                <a:ln w="13462">
                  <a:solidFill>
                    <a:schemeClr val="bg1"/>
                  </a:solidFill>
                  <a:prstDash val="solid"/>
                </a:ln>
                <a:solidFill>
                  <a:srgbClr val="CC0066"/>
                </a:solidFill>
                <a:effectLst>
                  <a:outerShdw dist="38100" dir="2700000" algn="bl" rotWithShape="0">
                    <a:srgbClr val="D27570"/>
                  </a:outerShdw>
                </a:effectLst>
              </a:rPr>
              <a:t>Check</a:t>
            </a:r>
            <a:r>
              <a:rPr lang="ja-JP" altLang="en-US" sz="4800" b="1" cap="none" spc="0" dirty="0">
                <a:ln w="13462">
                  <a:solidFill>
                    <a:schemeClr val="bg1"/>
                  </a:solidFill>
                  <a:prstDash val="solid"/>
                </a:ln>
                <a:solidFill>
                  <a:srgbClr val="CC0066"/>
                </a:solidFill>
                <a:effectLst>
                  <a:outerShdw dist="38100" dir="2700000" algn="bl" rotWithShape="0">
                    <a:srgbClr val="D27570"/>
                  </a:outerShdw>
                </a:effectLst>
              </a:rPr>
              <a:t>！</a:t>
            </a:r>
          </a:p>
        </p:txBody>
      </p:sp>
      <p:sp>
        <p:nvSpPr>
          <p:cNvPr id="6" name="テキスト ボックス 5">
            <a:extLst>
              <a:ext uri="{FF2B5EF4-FFF2-40B4-BE49-F238E27FC236}">
                <a16:creationId xmlns:a16="http://schemas.microsoft.com/office/drawing/2014/main" id="{1F29580A-B97A-D628-551D-65E95B6068CC}"/>
              </a:ext>
            </a:extLst>
          </p:cNvPr>
          <p:cNvSpPr txBox="1"/>
          <p:nvPr/>
        </p:nvSpPr>
        <p:spPr>
          <a:xfrm>
            <a:off x="1128498" y="3410403"/>
            <a:ext cx="9936054" cy="2062103"/>
          </a:xfrm>
          <a:prstGeom prst="rect">
            <a:avLst/>
          </a:prstGeom>
          <a:noFill/>
        </p:spPr>
        <p:txBody>
          <a:bodyPr wrap="square" rtlCol="0">
            <a:spAutoFit/>
          </a:bodyPr>
          <a:lstStyle/>
          <a:p>
            <a:pPr algn="just"/>
            <a:r>
              <a:rPr kumimoji="1" lang="ja-JP" altLang="en-US" sz="3200" spc="-150" dirty="0">
                <a:solidFill>
                  <a:srgbClr val="FF5050"/>
                </a:solidFill>
              </a:rPr>
              <a:t>地表から数</a:t>
            </a:r>
            <a:r>
              <a:rPr kumimoji="1" lang="en-US" altLang="ja-JP" sz="3200" spc="-150" dirty="0">
                <a:solidFill>
                  <a:srgbClr val="FF5050"/>
                </a:solidFill>
              </a:rPr>
              <a:t>km</a:t>
            </a:r>
            <a:r>
              <a:rPr kumimoji="1" lang="ja-JP" altLang="en-US" sz="3200" spc="-150" dirty="0">
                <a:solidFill>
                  <a:srgbClr val="FF5050"/>
                </a:solidFill>
              </a:rPr>
              <a:t>～数十</a:t>
            </a:r>
            <a:r>
              <a:rPr kumimoji="1" lang="en-US" altLang="ja-JP" sz="3200" spc="-150" dirty="0">
                <a:solidFill>
                  <a:srgbClr val="FF5050"/>
                </a:solidFill>
              </a:rPr>
              <a:t>km</a:t>
            </a:r>
            <a:r>
              <a:rPr kumimoji="1" lang="ja-JP" altLang="en-US" sz="3200" spc="-150" dirty="0">
                <a:solidFill>
                  <a:srgbClr val="FF5050"/>
                </a:solidFill>
              </a:rPr>
              <a:t>までを地殻，そこから深さ約</a:t>
            </a:r>
            <a:r>
              <a:rPr kumimoji="1" lang="en-US" altLang="ja-JP" sz="3200" spc="-150" dirty="0">
                <a:solidFill>
                  <a:srgbClr val="FF5050"/>
                </a:solidFill>
              </a:rPr>
              <a:t>2900km</a:t>
            </a:r>
            <a:r>
              <a:rPr kumimoji="1" lang="ja-JP" altLang="en-US" sz="3200" spc="-150" dirty="0">
                <a:solidFill>
                  <a:srgbClr val="FF5050"/>
                </a:solidFill>
              </a:rPr>
              <a:t>までをマントル，さらにそこから深さ</a:t>
            </a:r>
            <a:r>
              <a:rPr kumimoji="1" lang="en-US" altLang="ja-JP" sz="3200" spc="-150" dirty="0">
                <a:solidFill>
                  <a:srgbClr val="FF5050"/>
                </a:solidFill>
              </a:rPr>
              <a:t>5100km</a:t>
            </a:r>
            <a:r>
              <a:rPr kumimoji="1" lang="ja-JP" altLang="en-US" sz="3200" spc="-150" dirty="0">
                <a:solidFill>
                  <a:srgbClr val="FF5050"/>
                </a:solidFill>
              </a:rPr>
              <a:t>までを外核，さらにそこから中心（深さ</a:t>
            </a:r>
            <a:r>
              <a:rPr kumimoji="1" lang="en-US" altLang="ja-JP" sz="3200" spc="-150" dirty="0">
                <a:solidFill>
                  <a:srgbClr val="FF5050"/>
                </a:solidFill>
              </a:rPr>
              <a:t>6400km</a:t>
            </a:r>
            <a:r>
              <a:rPr kumimoji="1" lang="ja-JP" altLang="en-US" sz="3200" spc="-150" dirty="0">
                <a:solidFill>
                  <a:srgbClr val="FF5050"/>
                </a:solidFill>
              </a:rPr>
              <a:t>）までを内核としてわけられる。</a:t>
            </a:r>
          </a:p>
        </p:txBody>
      </p:sp>
    </p:spTree>
    <p:extLst>
      <p:ext uri="{BB962C8B-B14F-4D97-AF65-F5344CB8AC3E}">
        <p14:creationId xmlns:p14="http://schemas.microsoft.com/office/powerpoint/2010/main" val="41878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A1BC6-E843-91A8-B0CB-54D92CD3C604}"/>
              </a:ext>
            </a:extLst>
          </p:cNvPr>
          <p:cNvSpPr>
            <a:spLocks noGrp="1"/>
          </p:cNvSpPr>
          <p:nvPr>
            <p:ph type="title"/>
          </p:nvPr>
        </p:nvSpPr>
        <p:spPr/>
        <p:txBody>
          <a:bodyPr/>
          <a:lstStyle/>
          <a:p>
            <a:r>
              <a:rPr kumimoji="1" lang="ja-JP" altLang="en-US" dirty="0"/>
              <a:t>地球内部の構造</a:t>
            </a:r>
          </a:p>
        </p:txBody>
      </p:sp>
      <p:sp>
        <p:nvSpPr>
          <p:cNvPr id="4" name="テキスト ボックス 3">
            <a:extLst>
              <a:ext uri="{FF2B5EF4-FFF2-40B4-BE49-F238E27FC236}">
                <a16:creationId xmlns:a16="http://schemas.microsoft.com/office/drawing/2014/main" id="{93BE3BD7-34C5-8BCA-230C-D004549CE760}"/>
              </a:ext>
            </a:extLst>
          </p:cNvPr>
          <p:cNvSpPr txBox="1"/>
          <p:nvPr/>
        </p:nvSpPr>
        <p:spPr>
          <a:xfrm>
            <a:off x="1056490" y="1772816"/>
            <a:ext cx="10296094" cy="1077218"/>
          </a:xfrm>
          <a:prstGeom prst="rect">
            <a:avLst/>
          </a:prstGeom>
          <a:noFill/>
        </p:spPr>
        <p:txBody>
          <a:bodyPr wrap="square" rtlCol="0">
            <a:spAutoFit/>
          </a:bodyPr>
          <a:lstStyle/>
          <a:p>
            <a:pPr marL="360000" indent="-360000" algn="just"/>
            <a:r>
              <a:rPr lang="en-US" altLang="ja-JP" sz="3200" dirty="0"/>
              <a:t>2</a:t>
            </a:r>
            <a:r>
              <a:rPr lang="ja-JP" altLang="en-US" sz="3200" dirty="0"/>
              <a:t>．地殻の構造はどのようになっているか。</a:t>
            </a:r>
            <a:endParaRPr lang="en-US" altLang="ja-JP" sz="3200" dirty="0"/>
          </a:p>
          <a:p>
            <a:pPr marL="360000" indent="-360000" algn="just"/>
            <a:r>
              <a:rPr lang="ja-JP" altLang="en-US" sz="3200" dirty="0"/>
              <a:t>＜モホロビチッチ不連続面╱大陸地殻╱海洋地殻＞</a:t>
            </a:r>
            <a:endParaRPr lang="en-US" altLang="ja-JP" sz="3200" dirty="0"/>
          </a:p>
        </p:txBody>
      </p:sp>
      <p:sp>
        <p:nvSpPr>
          <p:cNvPr id="5" name="正方形/長方形 4">
            <a:extLst>
              <a:ext uri="{FF2B5EF4-FFF2-40B4-BE49-F238E27FC236}">
                <a16:creationId xmlns:a16="http://schemas.microsoft.com/office/drawing/2014/main" id="{E69DBDA9-89EB-6B3C-135D-EDE9D3DA6727}"/>
              </a:ext>
            </a:extLst>
          </p:cNvPr>
          <p:cNvSpPr/>
          <p:nvPr/>
        </p:nvSpPr>
        <p:spPr>
          <a:xfrm>
            <a:off x="890777" y="757434"/>
            <a:ext cx="3031300" cy="830997"/>
          </a:xfrm>
          <a:prstGeom prst="rect">
            <a:avLst/>
          </a:prstGeom>
          <a:noFill/>
        </p:spPr>
        <p:txBody>
          <a:bodyPr wrap="square" lIns="91440" tIns="45720" rIns="91440" bIns="45720">
            <a:spAutoFit/>
          </a:bodyPr>
          <a:lstStyle/>
          <a:p>
            <a:pPr algn="ctr"/>
            <a:r>
              <a:rPr lang="en-US" altLang="ja-JP" sz="4800" b="1" cap="none" spc="0" dirty="0">
                <a:ln w="13462">
                  <a:solidFill>
                    <a:schemeClr val="bg1"/>
                  </a:solidFill>
                  <a:prstDash val="solid"/>
                </a:ln>
                <a:solidFill>
                  <a:srgbClr val="CC0066"/>
                </a:solidFill>
                <a:effectLst>
                  <a:outerShdw dist="38100" dir="2700000" algn="bl" rotWithShape="0">
                    <a:srgbClr val="D27570"/>
                  </a:outerShdw>
                </a:effectLst>
              </a:rPr>
              <a:t>Check</a:t>
            </a:r>
            <a:r>
              <a:rPr lang="ja-JP" altLang="en-US" sz="4800" b="1" cap="none" spc="0" dirty="0">
                <a:ln w="13462">
                  <a:solidFill>
                    <a:schemeClr val="bg1"/>
                  </a:solidFill>
                  <a:prstDash val="solid"/>
                </a:ln>
                <a:solidFill>
                  <a:srgbClr val="CC0066"/>
                </a:solidFill>
                <a:effectLst>
                  <a:outerShdw dist="38100" dir="2700000" algn="bl" rotWithShape="0">
                    <a:srgbClr val="D27570"/>
                  </a:outerShdw>
                </a:effectLst>
              </a:rPr>
              <a:t>！</a:t>
            </a:r>
          </a:p>
        </p:txBody>
      </p:sp>
      <p:sp>
        <p:nvSpPr>
          <p:cNvPr id="6" name="テキスト ボックス 5">
            <a:extLst>
              <a:ext uri="{FF2B5EF4-FFF2-40B4-BE49-F238E27FC236}">
                <a16:creationId xmlns:a16="http://schemas.microsoft.com/office/drawing/2014/main" id="{1F29580A-B97A-D628-551D-65E95B6068CC}"/>
              </a:ext>
            </a:extLst>
          </p:cNvPr>
          <p:cNvSpPr txBox="1"/>
          <p:nvPr/>
        </p:nvSpPr>
        <p:spPr>
          <a:xfrm>
            <a:off x="1056490" y="3236783"/>
            <a:ext cx="10222014" cy="2554545"/>
          </a:xfrm>
          <a:prstGeom prst="rect">
            <a:avLst/>
          </a:prstGeom>
          <a:noFill/>
        </p:spPr>
        <p:txBody>
          <a:bodyPr wrap="square" rtlCol="0">
            <a:spAutoFit/>
          </a:bodyPr>
          <a:lstStyle/>
          <a:p>
            <a:pPr algn="just"/>
            <a:r>
              <a:rPr kumimoji="1" lang="ja-JP" altLang="en-US" sz="3200" spc="-150" dirty="0">
                <a:solidFill>
                  <a:srgbClr val="FF5050"/>
                </a:solidFill>
              </a:rPr>
              <a:t>地殻とマントルの境界をモホロビチッチ不連続面といい，この不連続面より上が地殻，下がマントルである。大陸地殻は上部が花こう岩質の岩石，下部が玄武岩質の岩石で構成され，厚さは約</a:t>
            </a:r>
            <a:r>
              <a:rPr kumimoji="1" lang="en-US" altLang="ja-JP" sz="3200" spc="-150" dirty="0">
                <a:solidFill>
                  <a:srgbClr val="FF5050"/>
                </a:solidFill>
              </a:rPr>
              <a:t>30</a:t>
            </a:r>
            <a:r>
              <a:rPr kumimoji="1" lang="ja-JP" altLang="en-US" sz="3200" spc="-150" dirty="0">
                <a:solidFill>
                  <a:srgbClr val="FF5050"/>
                </a:solidFill>
              </a:rPr>
              <a:t>～</a:t>
            </a:r>
            <a:r>
              <a:rPr kumimoji="1" lang="en-US" altLang="ja-JP" sz="3200" spc="-150" dirty="0">
                <a:solidFill>
                  <a:srgbClr val="FF5050"/>
                </a:solidFill>
              </a:rPr>
              <a:t>50km</a:t>
            </a:r>
            <a:r>
              <a:rPr kumimoji="1" lang="ja-JP" altLang="en-US" sz="3200" spc="-150" dirty="0">
                <a:solidFill>
                  <a:srgbClr val="FF5050"/>
                </a:solidFill>
              </a:rPr>
              <a:t>である。海洋地殻は玄武岩質の岩石で構成され，厚さは約</a:t>
            </a:r>
            <a:r>
              <a:rPr kumimoji="1" lang="en-US" altLang="ja-JP" sz="3200" spc="-150" dirty="0">
                <a:solidFill>
                  <a:srgbClr val="FF5050"/>
                </a:solidFill>
              </a:rPr>
              <a:t>5</a:t>
            </a:r>
            <a:r>
              <a:rPr kumimoji="1" lang="ja-JP" altLang="en-US" sz="3200" spc="-150" dirty="0">
                <a:solidFill>
                  <a:srgbClr val="FF5050"/>
                </a:solidFill>
              </a:rPr>
              <a:t>～</a:t>
            </a:r>
            <a:r>
              <a:rPr kumimoji="1" lang="en-US" altLang="ja-JP" sz="3200" spc="-150" dirty="0">
                <a:solidFill>
                  <a:srgbClr val="FF5050"/>
                </a:solidFill>
              </a:rPr>
              <a:t>10km</a:t>
            </a:r>
            <a:r>
              <a:rPr kumimoji="1" lang="ja-JP" altLang="en-US" sz="3200" spc="-150" dirty="0">
                <a:solidFill>
                  <a:srgbClr val="FF5050"/>
                </a:solidFill>
              </a:rPr>
              <a:t>である。</a:t>
            </a:r>
          </a:p>
        </p:txBody>
      </p:sp>
    </p:spTree>
    <p:extLst>
      <p:ext uri="{BB962C8B-B14F-4D97-AF65-F5344CB8AC3E}">
        <p14:creationId xmlns:p14="http://schemas.microsoft.com/office/powerpoint/2010/main" val="28700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A1BC6-E843-91A8-B0CB-54D92CD3C604}"/>
              </a:ext>
            </a:extLst>
          </p:cNvPr>
          <p:cNvSpPr>
            <a:spLocks noGrp="1"/>
          </p:cNvSpPr>
          <p:nvPr>
            <p:ph type="title"/>
          </p:nvPr>
        </p:nvSpPr>
        <p:spPr/>
        <p:txBody>
          <a:bodyPr/>
          <a:lstStyle/>
          <a:p>
            <a:r>
              <a:rPr kumimoji="1" lang="ja-JP" altLang="en-US" dirty="0"/>
              <a:t>地球内部の構造</a:t>
            </a:r>
          </a:p>
        </p:txBody>
      </p:sp>
      <p:sp>
        <p:nvSpPr>
          <p:cNvPr id="4" name="テキスト ボックス 3">
            <a:extLst>
              <a:ext uri="{FF2B5EF4-FFF2-40B4-BE49-F238E27FC236}">
                <a16:creationId xmlns:a16="http://schemas.microsoft.com/office/drawing/2014/main" id="{93BE3BD7-34C5-8BCA-230C-D004549CE760}"/>
              </a:ext>
            </a:extLst>
          </p:cNvPr>
          <p:cNvSpPr txBox="1"/>
          <p:nvPr/>
        </p:nvSpPr>
        <p:spPr>
          <a:xfrm>
            <a:off x="908992" y="1772816"/>
            <a:ext cx="10515600" cy="1077218"/>
          </a:xfrm>
          <a:prstGeom prst="rect">
            <a:avLst/>
          </a:prstGeom>
          <a:noFill/>
        </p:spPr>
        <p:txBody>
          <a:bodyPr wrap="square" rtlCol="0">
            <a:spAutoFit/>
          </a:bodyPr>
          <a:lstStyle/>
          <a:p>
            <a:pPr marL="360000" indent="-360000" algn="just"/>
            <a:r>
              <a:rPr lang="ja-JP" altLang="en-US" sz="3200" dirty="0"/>
              <a:t>３．地殻，核はおもにどのような元素からできているか。 </a:t>
            </a:r>
          </a:p>
          <a:p>
            <a:pPr marL="360000" indent="-360000" algn="just"/>
            <a:r>
              <a:rPr lang="ja-JP" altLang="en-US" sz="3200" dirty="0"/>
              <a:t>＜酸素╱ケイ素╱アルミニウム╱鉄╱ニッケル＞</a:t>
            </a:r>
            <a:endParaRPr lang="en-US" altLang="ja-JP" sz="3200" dirty="0"/>
          </a:p>
        </p:txBody>
      </p:sp>
      <p:sp>
        <p:nvSpPr>
          <p:cNvPr id="5" name="正方形/長方形 4">
            <a:extLst>
              <a:ext uri="{FF2B5EF4-FFF2-40B4-BE49-F238E27FC236}">
                <a16:creationId xmlns:a16="http://schemas.microsoft.com/office/drawing/2014/main" id="{E69DBDA9-89EB-6B3C-135D-EDE9D3DA6727}"/>
              </a:ext>
            </a:extLst>
          </p:cNvPr>
          <p:cNvSpPr/>
          <p:nvPr/>
        </p:nvSpPr>
        <p:spPr>
          <a:xfrm>
            <a:off x="890777" y="757434"/>
            <a:ext cx="3031300" cy="830997"/>
          </a:xfrm>
          <a:prstGeom prst="rect">
            <a:avLst/>
          </a:prstGeom>
          <a:noFill/>
        </p:spPr>
        <p:txBody>
          <a:bodyPr wrap="square" lIns="91440" tIns="45720" rIns="91440" bIns="45720">
            <a:spAutoFit/>
          </a:bodyPr>
          <a:lstStyle/>
          <a:p>
            <a:pPr algn="ctr"/>
            <a:r>
              <a:rPr lang="en-US" altLang="ja-JP" sz="4800" b="1" cap="none" spc="0" dirty="0">
                <a:ln w="13462">
                  <a:solidFill>
                    <a:schemeClr val="bg1"/>
                  </a:solidFill>
                  <a:prstDash val="solid"/>
                </a:ln>
                <a:solidFill>
                  <a:srgbClr val="CC0066"/>
                </a:solidFill>
                <a:effectLst>
                  <a:outerShdw dist="38100" dir="2700000" algn="bl" rotWithShape="0">
                    <a:srgbClr val="D27570"/>
                  </a:outerShdw>
                </a:effectLst>
              </a:rPr>
              <a:t>Check</a:t>
            </a:r>
            <a:r>
              <a:rPr lang="ja-JP" altLang="en-US" sz="4800" b="1" cap="none" spc="0" dirty="0">
                <a:ln w="13462">
                  <a:solidFill>
                    <a:schemeClr val="bg1"/>
                  </a:solidFill>
                  <a:prstDash val="solid"/>
                </a:ln>
                <a:solidFill>
                  <a:srgbClr val="CC0066"/>
                </a:solidFill>
                <a:effectLst>
                  <a:outerShdw dist="38100" dir="2700000" algn="bl" rotWithShape="0">
                    <a:srgbClr val="D27570"/>
                  </a:outerShdw>
                </a:effectLst>
              </a:rPr>
              <a:t>！</a:t>
            </a:r>
          </a:p>
        </p:txBody>
      </p:sp>
      <p:sp>
        <p:nvSpPr>
          <p:cNvPr id="6" name="テキスト ボックス 5">
            <a:extLst>
              <a:ext uri="{FF2B5EF4-FFF2-40B4-BE49-F238E27FC236}">
                <a16:creationId xmlns:a16="http://schemas.microsoft.com/office/drawing/2014/main" id="{1F29580A-B97A-D628-551D-65E95B6068CC}"/>
              </a:ext>
            </a:extLst>
          </p:cNvPr>
          <p:cNvSpPr txBox="1"/>
          <p:nvPr/>
        </p:nvSpPr>
        <p:spPr>
          <a:xfrm>
            <a:off x="1056490" y="3236783"/>
            <a:ext cx="9936054" cy="1569660"/>
          </a:xfrm>
          <a:prstGeom prst="rect">
            <a:avLst/>
          </a:prstGeom>
          <a:noFill/>
        </p:spPr>
        <p:txBody>
          <a:bodyPr wrap="square" rtlCol="0">
            <a:spAutoFit/>
          </a:bodyPr>
          <a:lstStyle/>
          <a:p>
            <a:pPr algn="just"/>
            <a:r>
              <a:rPr kumimoji="1" lang="ja-JP" altLang="en-US" sz="3200" spc="-150" dirty="0">
                <a:solidFill>
                  <a:srgbClr val="FF5050"/>
                </a:solidFill>
              </a:rPr>
              <a:t>地殻を構成するおもな元素は，酸素，ケイ素，アルミニウムである。核を構成する元素は，</a:t>
            </a:r>
            <a:r>
              <a:rPr kumimoji="1" lang="en-US" altLang="ja-JP" sz="3200" spc="-150" dirty="0">
                <a:solidFill>
                  <a:srgbClr val="FF5050"/>
                </a:solidFill>
              </a:rPr>
              <a:t>90%</a:t>
            </a:r>
            <a:r>
              <a:rPr kumimoji="1" lang="ja-JP" altLang="en-US" sz="3200" spc="-150" dirty="0">
                <a:solidFill>
                  <a:srgbClr val="FF5050"/>
                </a:solidFill>
              </a:rPr>
              <a:t>以上が鉄で，少量のニッケルを含む。</a:t>
            </a:r>
          </a:p>
        </p:txBody>
      </p:sp>
    </p:spTree>
    <p:extLst>
      <p:ext uri="{BB962C8B-B14F-4D97-AF65-F5344CB8AC3E}">
        <p14:creationId xmlns:p14="http://schemas.microsoft.com/office/powerpoint/2010/main" val="24106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A </a:t>
            </a:r>
            <a:r>
              <a:rPr kumimoji="1" lang="ja-JP" altLang="en-US" dirty="0"/>
              <a:t>層構造</a:t>
            </a:r>
          </a:p>
        </p:txBody>
      </p:sp>
      <p:sp>
        <p:nvSpPr>
          <p:cNvPr id="11" name="コンテンツ プレースホルダ 2">
            <a:extLst>
              <a:ext uri="{FF2B5EF4-FFF2-40B4-BE49-F238E27FC236}">
                <a16:creationId xmlns:a16="http://schemas.microsoft.com/office/drawing/2014/main" id="{7C45D494-B26D-46FD-81C3-77463732510B}"/>
              </a:ext>
            </a:extLst>
          </p:cNvPr>
          <p:cNvSpPr txBox="1">
            <a:spLocks/>
          </p:cNvSpPr>
          <p:nvPr/>
        </p:nvSpPr>
        <p:spPr bwMode="auto">
          <a:xfrm>
            <a:off x="1199456" y="1035720"/>
            <a:ext cx="9289032" cy="12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地球の内部は同心球状の層構造である。</a:t>
            </a:r>
            <a:endParaRPr lang="en-US" altLang="ja-JP" sz="3600" dirty="0"/>
          </a:p>
        </p:txBody>
      </p:sp>
      <p:sp>
        <p:nvSpPr>
          <p:cNvPr id="3" name="コンテンツ プレースホルダ 2">
            <a:extLst>
              <a:ext uri="{FF2B5EF4-FFF2-40B4-BE49-F238E27FC236}">
                <a16:creationId xmlns:a16="http://schemas.microsoft.com/office/drawing/2014/main" id="{76992FF7-924E-C81F-95A2-1B1782927FEB}"/>
              </a:ext>
            </a:extLst>
          </p:cNvPr>
          <p:cNvSpPr txBox="1">
            <a:spLocks/>
          </p:cNvSpPr>
          <p:nvPr/>
        </p:nvSpPr>
        <p:spPr bwMode="auto">
          <a:xfrm>
            <a:off x="1199457" y="2420888"/>
            <a:ext cx="969544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構成物質の違いによって，</a:t>
            </a:r>
            <a:r>
              <a:rPr lang="ja-JP" altLang="en-US" sz="3600" dirty="0">
                <a:solidFill>
                  <a:srgbClr val="FF5050"/>
                </a:solidFill>
              </a:rPr>
              <a:t>地殻</a:t>
            </a:r>
            <a:r>
              <a:rPr lang="ja-JP" altLang="en-US" sz="3600" dirty="0"/>
              <a:t> ・</a:t>
            </a:r>
            <a:r>
              <a:rPr lang="ja-JP" altLang="en-US" sz="3600" dirty="0">
                <a:solidFill>
                  <a:srgbClr val="FF5050"/>
                </a:solidFill>
              </a:rPr>
              <a:t>マントル</a:t>
            </a:r>
            <a:r>
              <a:rPr lang="ja-JP" altLang="en-US" sz="3600" dirty="0"/>
              <a:t> ・ </a:t>
            </a:r>
            <a:r>
              <a:rPr lang="ja-JP" altLang="en-US" sz="3600" dirty="0">
                <a:solidFill>
                  <a:srgbClr val="FF5050"/>
                </a:solidFill>
              </a:rPr>
              <a:t>核</a:t>
            </a:r>
            <a:r>
              <a:rPr lang="ja-JP" altLang="en-US" sz="3600" dirty="0"/>
              <a:t> の三つの層に大きくわけられる。</a:t>
            </a:r>
            <a:endParaRPr lang="en-US" altLang="ja-JP" sz="3600" dirty="0"/>
          </a:p>
        </p:txBody>
      </p:sp>
      <p:sp>
        <p:nvSpPr>
          <p:cNvPr id="16" name="四角形: メモ 15">
            <a:extLst>
              <a:ext uri="{FF2B5EF4-FFF2-40B4-BE49-F238E27FC236}">
                <a16:creationId xmlns:a16="http://schemas.microsoft.com/office/drawing/2014/main" id="{0119878A-DEB0-88DE-0DF7-65A2E4770B1A}"/>
              </a:ext>
            </a:extLst>
          </p:cNvPr>
          <p:cNvSpPr/>
          <p:nvPr/>
        </p:nvSpPr>
        <p:spPr>
          <a:xfrm>
            <a:off x="6303883" y="2425251"/>
            <a:ext cx="1066314"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a:t>
            </a:r>
            <a:endParaRPr kumimoji="1" lang="ja-JP" altLang="en-US" sz="3600" dirty="0"/>
          </a:p>
        </p:txBody>
      </p:sp>
      <p:sp>
        <p:nvSpPr>
          <p:cNvPr id="17" name="四角形: メモ 16">
            <a:extLst>
              <a:ext uri="{FF2B5EF4-FFF2-40B4-BE49-F238E27FC236}">
                <a16:creationId xmlns:a16="http://schemas.microsoft.com/office/drawing/2014/main" id="{16DA86FE-D3F9-1689-8313-2F0E31C4566D}"/>
              </a:ext>
            </a:extLst>
          </p:cNvPr>
          <p:cNvSpPr/>
          <p:nvPr/>
        </p:nvSpPr>
        <p:spPr>
          <a:xfrm>
            <a:off x="7578080" y="2420888"/>
            <a:ext cx="1614264"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2</a:t>
            </a:r>
            <a:endParaRPr kumimoji="1" lang="ja-JP" altLang="en-US" sz="3600" dirty="0"/>
          </a:p>
        </p:txBody>
      </p:sp>
      <p:sp>
        <p:nvSpPr>
          <p:cNvPr id="18" name="四角形: メモ 17">
            <a:extLst>
              <a:ext uri="{FF2B5EF4-FFF2-40B4-BE49-F238E27FC236}">
                <a16:creationId xmlns:a16="http://schemas.microsoft.com/office/drawing/2014/main" id="{0303F48A-7CB2-BDF1-72CB-73777B35BA17}"/>
              </a:ext>
            </a:extLst>
          </p:cNvPr>
          <p:cNvSpPr/>
          <p:nvPr/>
        </p:nvSpPr>
        <p:spPr>
          <a:xfrm>
            <a:off x="9552384" y="2420888"/>
            <a:ext cx="634266"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3</a:t>
            </a:r>
            <a:endParaRPr kumimoji="1" lang="ja-JP" altLang="en-US" sz="3600" dirty="0"/>
          </a:p>
        </p:txBody>
      </p:sp>
    </p:spTree>
    <p:extLst>
      <p:ext uri="{BB962C8B-B14F-4D97-AF65-F5344CB8AC3E}">
        <p14:creationId xmlns:p14="http://schemas.microsoft.com/office/powerpoint/2010/main" val="207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A </a:t>
            </a:r>
            <a:r>
              <a:rPr kumimoji="1" lang="ja-JP" altLang="en-US" dirty="0"/>
              <a:t>層構造</a:t>
            </a:r>
          </a:p>
        </p:txBody>
      </p:sp>
      <p:pic>
        <p:nvPicPr>
          <p:cNvPr id="4" name="図 3">
            <a:extLst>
              <a:ext uri="{FF2B5EF4-FFF2-40B4-BE49-F238E27FC236}">
                <a16:creationId xmlns:a16="http://schemas.microsoft.com/office/drawing/2014/main" id="{2C2B3FE5-962B-4988-93E2-659EAC618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073" y="980728"/>
            <a:ext cx="6936199" cy="5338034"/>
          </a:xfrm>
          <a:prstGeom prst="rect">
            <a:avLst/>
          </a:prstGeom>
        </p:spPr>
      </p:pic>
      <p:sp>
        <p:nvSpPr>
          <p:cNvPr id="5" name="フリーフォーム 3">
            <a:extLst>
              <a:ext uri="{FF2B5EF4-FFF2-40B4-BE49-F238E27FC236}">
                <a16:creationId xmlns:a16="http://schemas.microsoft.com/office/drawing/2014/main" id="{E663139A-39F2-4D6D-850B-39BA2EBC66F4}"/>
              </a:ext>
            </a:extLst>
          </p:cNvPr>
          <p:cNvSpPr/>
          <p:nvPr/>
        </p:nvSpPr>
        <p:spPr>
          <a:xfrm>
            <a:off x="2206229" y="2886873"/>
            <a:ext cx="2449611" cy="2377450"/>
          </a:xfrm>
          <a:custGeom>
            <a:avLst/>
            <a:gdLst>
              <a:gd name="connsiteX0" fmla="*/ 0 w 3778250"/>
              <a:gd name="connsiteY0" fmla="*/ 0 h 3771900"/>
              <a:gd name="connsiteX1" fmla="*/ 1238250 w 3778250"/>
              <a:gd name="connsiteY1" fmla="*/ 203200 h 3771900"/>
              <a:gd name="connsiteX2" fmla="*/ 2216150 w 3778250"/>
              <a:gd name="connsiteY2" fmla="*/ 723900 h 3771900"/>
              <a:gd name="connsiteX3" fmla="*/ 3003550 w 3778250"/>
              <a:gd name="connsiteY3" fmla="*/ 1466850 h 3771900"/>
              <a:gd name="connsiteX4" fmla="*/ 3562350 w 3778250"/>
              <a:gd name="connsiteY4" fmla="*/ 2520950 h 3771900"/>
              <a:gd name="connsiteX5" fmla="*/ 3778250 w 3778250"/>
              <a:gd name="connsiteY5" fmla="*/ 3771900 h 3771900"/>
              <a:gd name="connsiteX0" fmla="*/ 0 w 3781620"/>
              <a:gd name="connsiteY0" fmla="*/ 0 h 3771900"/>
              <a:gd name="connsiteX1" fmla="*/ 1238250 w 3781620"/>
              <a:gd name="connsiteY1" fmla="*/ 203200 h 3771900"/>
              <a:gd name="connsiteX2" fmla="*/ 2216150 w 3781620"/>
              <a:gd name="connsiteY2" fmla="*/ 723900 h 3771900"/>
              <a:gd name="connsiteX3" fmla="*/ 3003550 w 3781620"/>
              <a:gd name="connsiteY3" fmla="*/ 1466850 h 3771900"/>
              <a:gd name="connsiteX4" fmla="*/ 3562350 w 3781620"/>
              <a:gd name="connsiteY4" fmla="*/ 2520950 h 3771900"/>
              <a:gd name="connsiteX5" fmla="*/ 3778250 w 3781620"/>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570215"/>
              <a:gd name="connsiteY0" fmla="*/ 0 h 2615059"/>
              <a:gd name="connsiteX1" fmla="*/ 1238250 w 3570215"/>
              <a:gd name="connsiteY1" fmla="*/ 203200 h 2615059"/>
              <a:gd name="connsiteX2" fmla="*/ 2216150 w 3570215"/>
              <a:gd name="connsiteY2" fmla="*/ 723900 h 2615059"/>
              <a:gd name="connsiteX3" fmla="*/ 3003550 w 3570215"/>
              <a:gd name="connsiteY3" fmla="*/ 1466850 h 2615059"/>
              <a:gd name="connsiteX4" fmla="*/ 3562350 w 3570215"/>
              <a:gd name="connsiteY4" fmla="*/ 2520950 h 2615059"/>
              <a:gd name="connsiteX5" fmla="*/ 2159000 w 3570215"/>
              <a:gd name="connsiteY5" fmla="*/ 2171700 h 2615059"/>
              <a:gd name="connsiteX0" fmla="*/ 0 w 3032456"/>
              <a:gd name="connsiteY0" fmla="*/ 0 h 2171700"/>
              <a:gd name="connsiteX1" fmla="*/ 1238250 w 3032456"/>
              <a:gd name="connsiteY1" fmla="*/ 203200 h 2171700"/>
              <a:gd name="connsiteX2" fmla="*/ 2216150 w 3032456"/>
              <a:gd name="connsiteY2" fmla="*/ 723900 h 2171700"/>
              <a:gd name="connsiteX3" fmla="*/ 3003550 w 3032456"/>
              <a:gd name="connsiteY3" fmla="*/ 1466850 h 2171700"/>
              <a:gd name="connsiteX4" fmla="*/ 2066925 w 3032456"/>
              <a:gd name="connsiteY4" fmla="*/ 1577975 h 2171700"/>
              <a:gd name="connsiteX5" fmla="*/ 2159000 w 3032456"/>
              <a:gd name="connsiteY5" fmla="*/ 2171700 h 2171700"/>
              <a:gd name="connsiteX0" fmla="*/ 0 w 2254582"/>
              <a:gd name="connsiteY0" fmla="*/ 0 h 2171700"/>
              <a:gd name="connsiteX1" fmla="*/ 1238250 w 2254582"/>
              <a:gd name="connsiteY1" fmla="*/ 203200 h 2171700"/>
              <a:gd name="connsiteX2" fmla="*/ 2216150 w 2254582"/>
              <a:gd name="connsiteY2" fmla="*/ 723900 h 2171700"/>
              <a:gd name="connsiteX3" fmla="*/ 2066925 w 2254582"/>
              <a:gd name="connsiteY3" fmla="*/ 1577975 h 2171700"/>
              <a:gd name="connsiteX4" fmla="*/ 2159000 w 2254582"/>
              <a:gd name="connsiteY4" fmla="*/ 2171700 h 2171700"/>
              <a:gd name="connsiteX0" fmla="*/ 0 w 2242050"/>
              <a:gd name="connsiteY0" fmla="*/ 0 h 2171700"/>
              <a:gd name="connsiteX1" fmla="*/ 1238250 w 2242050"/>
              <a:gd name="connsiteY1" fmla="*/ 203200 h 2171700"/>
              <a:gd name="connsiteX2" fmla="*/ 2216150 w 2242050"/>
              <a:gd name="connsiteY2" fmla="*/ 723900 h 2171700"/>
              <a:gd name="connsiteX3" fmla="*/ 1885950 w 2242050"/>
              <a:gd name="connsiteY3" fmla="*/ 1139825 h 2171700"/>
              <a:gd name="connsiteX4" fmla="*/ 2159000 w 2242050"/>
              <a:gd name="connsiteY4" fmla="*/ 2171700 h 2171700"/>
              <a:gd name="connsiteX0" fmla="*/ 0 w 2162344"/>
              <a:gd name="connsiteY0" fmla="*/ 0 h 2171700"/>
              <a:gd name="connsiteX1" fmla="*/ 1238250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2344"/>
              <a:gd name="connsiteY0" fmla="*/ 0 h 2171700"/>
              <a:gd name="connsiteX1" fmla="*/ 904875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2344"/>
              <a:gd name="connsiteY0" fmla="*/ 0 h 2171700"/>
              <a:gd name="connsiteX1" fmla="*/ 904875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2344"/>
              <a:gd name="connsiteY0" fmla="*/ 0 h 2171700"/>
              <a:gd name="connsiteX1" fmla="*/ 904875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3592"/>
              <a:gd name="connsiteY0" fmla="*/ 0 h 2171700"/>
              <a:gd name="connsiteX1" fmla="*/ 904875 w 2163592"/>
              <a:gd name="connsiteY1" fmla="*/ 203200 h 2171700"/>
              <a:gd name="connsiteX2" fmla="*/ 1616075 w 2163592"/>
              <a:gd name="connsiteY2" fmla="*/ 704850 h 2171700"/>
              <a:gd name="connsiteX3" fmla="*/ 1885950 w 2163592"/>
              <a:gd name="connsiteY3" fmla="*/ 1139825 h 2171700"/>
              <a:gd name="connsiteX4" fmla="*/ 2159000 w 2163592"/>
              <a:gd name="connsiteY4" fmla="*/ 2171700 h 2171700"/>
              <a:gd name="connsiteX0" fmla="*/ 0 w 2159000"/>
              <a:gd name="connsiteY0" fmla="*/ 0 h 2171700"/>
              <a:gd name="connsiteX1" fmla="*/ 904875 w 2159000"/>
              <a:gd name="connsiteY1" fmla="*/ 203200 h 2171700"/>
              <a:gd name="connsiteX2" fmla="*/ 1616075 w 2159000"/>
              <a:gd name="connsiteY2" fmla="*/ 704850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62620"/>
              <a:gd name="connsiteY0" fmla="*/ 0 h 2171700"/>
              <a:gd name="connsiteX1" fmla="*/ 904875 w 2162620"/>
              <a:gd name="connsiteY1" fmla="*/ 203200 h 2171700"/>
              <a:gd name="connsiteX2" fmla="*/ 1987550 w 2162620"/>
              <a:gd name="connsiteY2" fmla="*/ 1247775 h 2171700"/>
              <a:gd name="connsiteX3" fmla="*/ 2159000 w 2162620"/>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Lst>
            <a:ahLst/>
            <a:cxnLst>
              <a:cxn ang="0">
                <a:pos x="connsiteX0" y="connsiteY0"/>
              </a:cxn>
              <a:cxn ang="0">
                <a:pos x="connsiteX1" y="connsiteY1"/>
              </a:cxn>
              <a:cxn ang="0">
                <a:pos x="connsiteX2" y="connsiteY2"/>
              </a:cxn>
              <a:cxn ang="0">
                <a:pos x="connsiteX3" y="connsiteY3"/>
              </a:cxn>
            </a:cxnLst>
            <a:rect l="l" t="t" r="r" b="b"/>
            <a:pathLst>
              <a:path w="2161854" h="2171700">
                <a:moveTo>
                  <a:pt x="0" y="0"/>
                </a:moveTo>
                <a:cubicBezTo>
                  <a:pt x="438150" y="10583"/>
                  <a:pt x="701675" y="135467"/>
                  <a:pt x="904875" y="203200"/>
                </a:cubicBezTo>
                <a:cubicBezTo>
                  <a:pt x="1056217" y="259292"/>
                  <a:pt x="1737783" y="713846"/>
                  <a:pt x="1978025" y="1247775"/>
                </a:cubicBezTo>
                <a:cubicBezTo>
                  <a:pt x="2158471" y="1642533"/>
                  <a:pt x="2169716" y="1837531"/>
                  <a:pt x="2159000" y="2171700"/>
                </a:cubicBezTo>
              </a:path>
            </a:pathLst>
          </a:custGeom>
          <a:noFill/>
          <a:ln w="57150">
            <a:solidFill>
              <a:srgbClr val="F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cxnSp>
        <p:nvCxnSpPr>
          <p:cNvPr id="6" name="直線矢印コネクタ 5">
            <a:extLst>
              <a:ext uri="{FF2B5EF4-FFF2-40B4-BE49-F238E27FC236}">
                <a16:creationId xmlns:a16="http://schemas.microsoft.com/office/drawing/2014/main" id="{A999080F-C1CC-4875-915A-7B4E6AA75DA0}"/>
              </a:ext>
            </a:extLst>
          </p:cNvPr>
          <p:cNvCxnSpPr>
            <a:cxnSpLocks/>
          </p:cNvCxnSpPr>
          <p:nvPr/>
        </p:nvCxnSpPr>
        <p:spPr>
          <a:xfrm flipH="1">
            <a:off x="4295800" y="3046297"/>
            <a:ext cx="1504140" cy="950969"/>
          </a:xfrm>
          <a:prstGeom prst="straightConnector1">
            <a:avLst/>
          </a:prstGeom>
          <a:ln w="79375">
            <a:solidFill>
              <a:srgbClr val="FA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コンテンツ プレースホルダ 2">
            <a:extLst>
              <a:ext uri="{FF2B5EF4-FFF2-40B4-BE49-F238E27FC236}">
                <a16:creationId xmlns:a16="http://schemas.microsoft.com/office/drawing/2014/main" id="{49D2DFEA-E9C9-4D08-BF2C-B00CA275580C}"/>
              </a:ext>
            </a:extLst>
          </p:cNvPr>
          <p:cNvSpPr txBox="1">
            <a:spLocks/>
          </p:cNvSpPr>
          <p:nvPr/>
        </p:nvSpPr>
        <p:spPr bwMode="auto">
          <a:xfrm>
            <a:off x="5076108" y="3639601"/>
            <a:ext cx="2585865" cy="69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約</a:t>
            </a:r>
            <a:r>
              <a:rPr lang="en-US" altLang="ja-JP" sz="3600" dirty="0"/>
              <a:t>2900 km</a:t>
            </a:r>
          </a:p>
        </p:txBody>
      </p:sp>
      <p:sp>
        <p:nvSpPr>
          <p:cNvPr id="8" name="円/楕円 8">
            <a:extLst>
              <a:ext uri="{FF2B5EF4-FFF2-40B4-BE49-F238E27FC236}">
                <a16:creationId xmlns:a16="http://schemas.microsoft.com/office/drawing/2014/main" id="{9E422BDA-98B2-468E-BCBA-2F30F8E34FA2}"/>
              </a:ext>
            </a:extLst>
          </p:cNvPr>
          <p:cNvSpPr/>
          <p:nvPr/>
        </p:nvSpPr>
        <p:spPr>
          <a:xfrm>
            <a:off x="3259334" y="2708920"/>
            <a:ext cx="1468514" cy="617648"/>
          </a:xfrm>
          <a:prstGeom prst="ellipse">
            <a:avLst/>
          </a:prstGeom>
          <a:noFill/>
          <a:ln w="50800">
            <a:solidFill>
              <a:srgbClr val="F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9" name="円/楕円 9">
            <a:extLst>
              <a:ext uri="{FF2B5EF4-FFF2-40B4-BE49-F238E27FC236}">
                <a16:creationId xmlns:a16="http://schemas.microsoft.com/office/drawing/2014/main" id="{5BC75B11-7D24-447F-8DAF-0CD05B4DED0A}"/>
              </a:ext>
            </a:extLst>
          </p:cNvPr>
          <p:cNvSpPr/>
          <p:nvPr/>
        </p:nvSpPr>
        <p:spPr>
          <a:xfrm>
            <a:off x="1951410" y="4025819"/>
            <a:ext cx="1468514" cy="617648"/>
          </a:xfrm>
          <a:prstGeom prst="ellipse">
            <a:avLst/>
          </a:prstGeom>
          <a:noFill/>
          <a:ln w="50800">
            <a:solidFill>
              <a:srgbClr val="F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600" dirty="0">
                <a:solidFill>
                  <a:schemeClr val="tx1"/>
                </a:solidFill>
              </a:rPr>
              <a:t>核</a:t>
            </a:r>
          </a:p>
        </p:txBody>
      </p:sp>
    </p:spTree>
    <p:extLst>
      <p:ext uri="{BB962C8B-B14F-4D97-AF65-F5344CB8AC3E}">
        <p14:creationId xmlns:p14="http://schemas.microsoft.com/office/powerpoint/2010/main" val="200205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1000"/>
                                        <p:tgtEl>
                                          <p:spTgt spid="6"/>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A </a:t>
            </a:r>
            <a:r>
              <a:rPr kumimoji="1" lang="ja-JP" altLang="en-US" dirty="0"/>
              <a:t>層構造</a:t>
            </a:r>
          </a:p>
        </p:txBody>
      </p:sp>
      <p:pic>
        <p:nvPicPr>
          <p:cNvPr id="4" name="図 3">
            <a:extLst>
              <a:ext uri="{FF2B5EF4-FFF2-40B4-BE49-F238E27FC236}">
                <a16:creationId xmlns:a16="http://schemas.microsoft.com/office/drawing/2014/main" id="{7D4D8A57-B16D-4291-B623-8A349F0F7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971" y="1124744"/>
            <a:ext cx="6760437" cy="5202769"/>
          </a:xfrm>
          <a:prstGeom prst="rect">
            <a:avLst/>
          </a:prstGeom>
        </p:spPr>
      </p:pic>
      <p:sp>
        <p:nvSpPr>
          <p:cNvPr id="5" name="フリーフォーム 3">
            <a:extLst>
              <a:ext uri="{FF2B5EF4-FFF2-40B4-BE49-F238E27FC236}">
                <a16:creationId xmlns:a16="http://schemas.microsoft.com/office/drawing/2014/main" id="{6B0CA443-F629-4E75-99D5-B896D2561ECE}"/>
              </a:ext>
            </a:extLst>
          </p:cNvPr>
          <p:cNvSpPr/>
          <p:nvPr/>
        </p:nvSpPr>
        <p:spPr>
          <a:xfrm>
            <a:off x="3608821" y="2991428"/>
            <a:ext cx="2385769" cy="2367581"/>
          </a:xfrm>
          <a:custGeom>
            <a:avLst/>
            <a:gdLst>
              <a:gd name="connsiteX0" fmla="*/ 0 w 3778250"/>
              <a:gd name="connsiteY0" fmla="*/ 0 h 3771900"/>
              <a:gd name="connsiteX1" fmla="*/ 1238250 w 3778250"/>
              <a:gd name="connsiteY1" fmla="*/ 203200 h 3771900"/>
              <a:gd name="connsiteX2" fmla="*/ 2216150 w 3778250"/>
              <a:gd name="connsiteY2" fmla="*/ 723900 h 3771900"/>
              <a:gd name="connsiteX3" fmla="*/ 3003550 w 3778250"/>
              <a:gd name="connsiteY3" fmla="*/ 1466850 h 3771900"/>
              <a:gd name="connsiteX4" fmla="*/ 3562350 w 3778250"/>
              <a:gd name="connsiteY4" fmla="*/ 2520950 h 3771900"/>
              <a:gd name="connsiteX5" fmla="*/ 3778250 w 3778250"/>
              <a:gd name="connsiteY5" fmla="*/ 3771900 h 3771900"/>
              <a:gd name="connsiteX0" fmla="*/ 0 w 3781620"/>
              <a:gd name="connsiteY0" fmla="*/ 0 h 3771900"/>
              <a:gd name="connsiteX1" fmla="*/ 1238250 w 3781620"/>
              <a:gd name="connsiteY1" fmla="*/ 203200 h 3771900"/>
              <a:gd name="connsiteX2" fmla="*/ 2216150 w 3781620"/>
              <a:gd name="connsiteY2" fmla="*/ 723900 h 3771900"/>
              <a:gd name="connsiteX3" fmla="*/ 3003550 w 3781620"/>
              <a:gd name="connsiteY3" fmla="*/ 1466850 h 3771900"/>
              <a:gd name="connsiteX4" fmla="*/ 3562350 w 3781620"/>
              <a:gd name="connsiteY4" fmla="*/ 2520950 h 3771900"/>
              <a:gd name="connsiteX5" fmla="*/ 3778250 w 3781620"/>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570215"/>
              <a:gd name="connsiteY0" fmla="*/ 0 h 2615059"/>
              <a:gd name="connsiteX1" fmla="*/ 1238250 w 3570215"/>
              <a:gd name="connsiteY1" fmla="*/ 203200 h 2615059"/>
              <a:gd name="connsiteX2" fmla="*/ 2216150 w 3570215"/>
              <a:gd name="connsiteY2" fmla="*/ 723900 h 2615059"/>
              <a:gd name="connsiteX3" fmla="*/ 3003550 w 3570215"/>
              <a:gd name="connsiteY3" fmla="*/ 1466850 h 2615059"/>
              <a:gd name="connsiteX4" fmla="*/ 3562350 w 3570215"/>
              <a:gd name="connsiteY4" fmla="*/ 2520950 h 2615059"/>
              <a:gd name="connsiteX5" fmla="*/ 2159000 w 3570215"/>
              <a:gd name="connsiteY5" fmla="*/ 2171700 h 2615059"/>
              <a:gd name="connsiteX0" fmla="*/ 0 w 3032456"/>
              <a:gd name="connsiteY0" fmla="*/ 0 h 2171700"/>
              <a:gd name="connsiteX1" fmla="*/ 1238250 w 3032456"/>
              <a:gd name="connsiteY1" fmla="*/ 203200 h 2171700"/>
              <a:gd name="connsiteX2" fmla="*/ 2216150 w 3032456"/>
              <a:gd name="connsiteY2" fmla="*/ 723900 h 2171700"/>
              <a:gd name="connsiteX3" fmla="*/ 3003550 w 3032456"/>
              <a:gd name="connsiteY3" fmla="*/ 1466850 h 2171700"/>
              <a:gd name="connsiteX4" fmla="*/ 2066925 w 3032456"/>
              <a:gd name="connsiteY4" fmla="*/ 1577975 h 2171700"/>
              <a:gd name="connsiteX5" fmla="*/ 2159000 w 3032456"/>
              <a:gd name="connsiteY5" fmla="*/ 2171700 h 2171700"/>
              <a:gd name="connsiteX0" fmla="*/ 0 w 2254582"/>
              <a:gd name="connsiteY0" fmla="*/ 0 h 2171700"/>
              <a:gd name="connsiteX1" fmla="*/ 1238250 w 2254582"/>
              <a:gd name="connsiteY1" fmla="*/ 203200 h 2171700"/>
              <a:gd name="connsiteX2" fmla="*/ 2216150 w 2254582"/>
              <a:gd name="connsiteY2" fmla="*/ 723900 h 2171700"/>
              <a:gd name="connsiteX3" fmla="*/ 2066925 w 2254582"/>
              <a:gd name="connsiteY3" fmla="*/ 1577975 h 2171700"/>
              <a:gd name="connsiteX4" fmla="*/ 2159000 w 2254582"/>
              <a:gd name="connsiteY4" fmla="*/ 2171700 h 2171700"/>
              <a:gd name="connsiteX0" fmla="*/ 0 w 2242050"/>
              <a:gd name="connsiteY0" fmla="*/ 0 h 2171700"/>
              <a:gd name="connsiteX1" fmla="*/ 1238250 w 2242050"/>
              <a:gd name="connsiteY1" fmla="*/ 203200 h 2171700"/>
              <a:gd name="connsiteX2" fmla="*/ 2216150 w 2242050"/>
              <a:gd name="connsiteY2" fmla="*/ 723900 h 2171700"/>
              <a:gd name="connsiteX3" fmla="*/ 1885950 w 2242050"/>
              <a:gd name="connsiteY3" fmla="*/ 1139825 h 2171700"/>
              <a:gd name="connsiteX4" fmla="*/ 2159000 w 2242050"/>
              <a:gd name="connsiteY4" fmla="*/ 2171700 h 2171700"/>
              <a:gd name="connsiteX0" fmla="*/ 0 w 2162344"/>
              <a:gd name="connsiteY0" fmla="*/ 0 h 2171700"/>
              <a:gd name="connsiteX1" fmla="*/ 1238250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2344"/>
              <a:gd name="connsiteY0" fmla="*/ 0 h 2171700"/>
              <a:gd name="connsiteX1" fmla="*/ 904875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2344"/>
              <a:gd name="connsiteY0" fmla="*/ 0 h 2171700"/>
              <a:gd name="connsiteX1" fmla="*/ 904875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2344"/>
              <a:gd name="connsiteY0" fmla="*/ 0 h 2171700"/>
              <a:gd name="connsiteX1" fmla="*/ 904875 w 2162344"/>
              <a:gd name="connsiteY1" fmla="*/ 203200 h 2171700"/>
              <a:gd name="connsiteX2" fmla="*/ 1616075 w 2162344"/>
              <a:gd name="connsiteY2" fmla="*/ 704850 h 2171700"/>
              <a:gd name="connsiteX3" fmla="*/ 1885950 w 2162344"/>
              <a:gd name="connsiteY3" fmla="*/ 1139825 h 2171700"/>
              <a:gd name="connsiteX4" fmla="*/ 2159000 w 2162344"/>
              <a:gd name="connsiteY4" fmla="*/ 2171700 h 2171700"/>
              <a:gd name="connsiteX0" fmla="*/ 0 w 2163592"/>
              <a:gd name="connsiteY0" fmla="*/ 0 h 2171700"/>
              <a:gd name="connsiteX1" fmla="*/ 904875 w 2163592"/>
              <a:gd name="connsiteY1" fmla="*/ 203200 h 2171700"/>
              <a:gd name="connsiteX2" fmla="*/ 1616075 w 2163592"/>
              <a:gd name="connsiteY2" fmla="*/ 704850 h 2171700"/>
              <a:gd name="connsiteX3" fmla="*/ 1885950 w 2163592"/>
              <a:gd name="connsiteY3" fmla="*/ 1139825 h 2171700"/>
              <a:gd name="connsiteX4" fmla="*/ 2159000 w 2163592"/>
              <a:gd name="connsiteY4" fmla="*/ 2171700 h 2171700"/>
              <a:gd name="connsiteX0" fmla="*/ 0 w 2159000"/>
              <a:gd name="connsiteY0" fmla="*/ 0 h 2171700"/>
              <a:gd name="connsiteX1" fmla="*/ 904875 w 2159000"/>
              <a:gd name="connsiteY1" fmla="*/ 203200 h 2171700"/>
              <a:gd name="connsiteX2" fmla="*/ 1616075 w 2159000"/>
              <a:gd name="connsiteY2" fmla="*/ 704850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59000"/>
              <a:gd name="connsiteY0" fmla="*/ 0 h 2171700"/>
              <a:gd name="connsiteX1" fmla="*/ 904875 w 2159000"/>
              <a:gd name="connsiteY1" fmla="*/ 203200 h 2171700"/>
              <a:gd name="connsiteX2" fmla="*/ 1987550 w 2159000"/>
              <a:gd name="connsiteY2" fmla="*/ 1247775 h 2171700"/>
              <a:gd name="connsiteX3" fmla="*/ 2159000 w 2159000"/>
              <a:gd name="connsiteY3" fmla="*/ 2171700 h 2171700"/>
              <a:gd name="connsiteX0" fmla="*/ 0 w 2162620"/>
              <a:gd name="connsiteY0" fmla="*/ 0 h 2171700"/>
              <a:gd name="connsiteX1" fmla="*/ 904875 w 2162620"/>
              <a:gd name="connsiteY1" fmla="*/ 203200 h 2171700"/>
              <a:gd name="connsiteX2" fmla="*/ 1987550 w 2162620"/>
              <a:gd name="connsiteY2" fmla="*/ 1247775 h 2171700"/>
              <a:gd name="connsiteX3" fmla="*/ 2159000 w 2162620"/>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 name="connsiteX0" fmla="*/ 0 w 2161854"/>
              <a:gd name="connsiteY0" fmla="*/ 0 h 2171700"/>
              <a:gd name="connsiteX1" fmla="*/ 904875 w 2161854"/>
              <a:gd name="connsiteY1" fmla="*/ 203200 h 2171700"/>
              <a:gd name="connsiteX2" fmla="*/ 1978025 w 2161854"/>
              <a:gd name="connsiteY2" fmla="*/ 1247775 h 2171700"/>
              <a:gd name="connsiteX3" fmla="*/ 2159000 w 2161854"/>
              <a:gd name="connsiteY3" fmla="*/ 2171700 h 2171700"/>
            </a:gdLst>
            <a:ahLst/>
            <a:cxnLst>
              <a:cxn ang="0">
                <a:pos x="connsiteX0" y="connsiteY0"/>
              </a:cxn>
              <a:cxn ang="0">
                <a:pos x="connsiteX1" y="connsiteY1"/>
              </a:cxn>
              <a:cxn ang="0">
                <a:pos x="connsiteX2" y="connsiteY2"/>
              </a:cxn>
              <a:cxn ang="0">
                <a:pos x="connsiteX3" y="connsiteY3"/>
              </a:cxn>
            </a:cxnLst>
            <a:rect l="l" t="t" r="r" b="b"/>
            <a:pathLst>
              <a:path w="2161854" h="2171700">
                <a:moveTo>
                  <a:pt x="0" y="0"/>
                </a:moveTo>
                <a:cubicBezTo>
                  <a:pt x="438150" y="10583"/>
                  <a:pt x="701675" y="135467"/>
                  <a:pt x="904875" y="203200"/>
                </a:cubicBezTo>
                <a:cubicBezTo>
                  <a:pt x="1056217" y="259292"/>
                  <a:pt x="1737783" y="713846"/>
                  <a:pt x="1978025" y="1247775"/>
                </a:cubicBezTo>
                <a:cubicBezTo>
                  <a:pt x="2158471" y="1642533"/>
                  <a:pt x="2169716" y="1837531"/>
                  <a:pt x="2159000" y="2171700"/>
                </a:cubicBezTo>
              </a:path>
            </a:pathLst>
          </a:custGeom>
          <a:noFill/>
          <a:ln w="57150">
            <a:solidFill>
              <a:srgbClr val="F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cxnSp>
        <p:nvCxnSpPr>
          <p:cNvPr id="6" name="直線矢印コネクタ 5">
            <a:extLst>
              <a:ext uri="{FF2B5EF4-FFF2-40B4-BE49-F238E27FC236}">
                <a16:creationId xmlns:a16="http://schemas.microsoft.com/office/drawing/2014/main" id="{18FB00C4-2E28-42D2-955C-E1FA2E60976F}"/>
              </a:ext>
            </a:extLst>
          </p:cNvPr>
          <p:cNvCxnSpPr>
            <a:cxnSpLocks/>
          </p:cNvCxnSpPr>
          <p:nvPr/>
        </p:nvCxnSpPr>
        <p:spPr>
          <a:xfrm flipH="1">
            <a:off x="4480076" y="3131872"/>
            <a:ext cx="2552028" cy="1698353"/>
          </a:xfrm>
          <a:prstGeom prst="straightConnector1">
            <a:avLst/>
          </a:prstGeom>
          <a:ln w="79375">
            <a:solidFill>
              <a:srgbClr val="FA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コンテンツ プレースホルダ 2">
            <a:extLst>
              <a:ext uri="{FF2B5EF4-FFF2-40B4-BE49-F238E27FC236}">
                <a16:creationId xmlns:a16="http://schemas.microsoft.com/office/drawing/2014/main" id="{61AB781E-B8A0-47BA-A47F-1303C7D6F8FA}"/>
              </a:ext>
            </a:extLst>
          </p:cNvPr>
          <p:cNvSpPr txBox="1">
            <a:spLocks/>
          </p:cNvSpPr>
          <p:nvPr/>
        </p:nvSpPr>
        <p:spPr bwMode="auto">
          <a:xfrm>
            <a:off x="6176447" y="4078063"/>
            <a:ext cx="2520339" cy="67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約</a:t>
            </a:r>
            <a:r>
              <a:rPr lang="en-US" altLang="ja-JP" sz="3600" dirty="0"/>
              <a:t>5100 km</a:t>
            </a:r>
          </a:p>
        </p:txBody>
      </p:sp>
      <p:sp>
        <p:nvSpPr>
          <p:cNvPr id="8" name="円/楕円 8">
            <a:extLst>
              <a:ext uri="{FF2B5EF4-FFF2-40B4-BE49-F238E27FC236}">
                <a16:creationId xmlns:a16="http://schemas.microsoft.com/office/drawing/2014/main" id="{BD5C6903-63BC-4CB7-96C5-CA38E65B20A6}"/>
              </a:ext>
            </a:extLst>
          </p:cNvPr>
          <p:cNvSpPr/>
          <p:nvPr/>
        </p:nvSpPr>
        <p:spPr>
          <a:xfrm>
            <a:off x="3630519" y="3551013"/>
            <a:ext cx="1171186" cy="602239"/>
          </a:xfrm>
          <a:prstGeom prst="ellipse">
            <a:avLst/>
          </a:prstGeom>
          <a:noFill/>
          <a:ln w="50800">
            <a:solidFill>
              <a:srgbClr val="F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solidFill>
                <a:srgbClr val="FA0000"/>
              </a:solidFill>
            </a:endParaRPr>
          </a:p>
        </p:txBody>
      </p:sp>
      <p:sp>
        <p:nvSpPr>
          <p:cNvPr id="9" name="円/楕円 10">
            <a:extLst>
              <a:ext uri="{FF2B5EF4-FFF2-40B4-BE49-F238E27FC236}">
                <a16:creationId xmlns:a16="http://schemas.microsoft.com/office/drawing/2014/main" id="{66022B84-4A7A-4FEF-94D3-0FABD2E7B172}"/>
              </a:ext>
            </a:extLst>
          </p:cNvPr>
          <p:cNvSpPr/>
          <p:nvPr/>
        </p:nvSpPr>
        <p:spPr>
          <a:xfrm>
            <a:off x="4636782" y="4782946"/>
            <a:ext cx="1171186" cy="602239"/>
          </a:xfrm>
          <a:prstGeom prst="ellipse">
            <a:avLst/>
          </a:prstGeom>
          <a:noFill/>
          <a:ln w="50800">
            <a:solidFill>
              <a:srgbClr val="FA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10" name="角丸四角形吹き出し 11">
            <a:extLst>
              <a:ext uri="{FF2B5EF4-FFF2-40B4-BE49-F238E27FC236}">
                <a16:creationId xmlns:a16="http://schemas.microsoft.com/office/drawing/2014/main" id="{1FF26673-D6FF-4A02-9EF9-A230716BA982}"/>
              </a:ext>
            </a:extLst>
          </p:cNvPr>
          <p:cNvSpPr/>
          <p:nvPr/>
        </p:nvSpPr>
        <p:spPr>
          <a:xfrm>
            <a:off x="695400" y="1916832"/>
            <a:ext cx="2248530" cy="723272"/>
          </a:xfrm>
          <a:prstGeom prst="wedgeRoundRectCallout">
            <a:avLst>
              <a:gd name="adj1" fmla="val 84323"/>
              <a:gd name="adj2" fmla="val 181087"/>
              <a:gd name="adj3" fmla="val 16667"/>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just"/>
            <a:r>
              <a:rPr kumimoji="1" lang="ja-JP" altLang="en-US" sz="3600" dirty="0">
                <a:solidFill>
                  <a:schemeClr val="tx1"/>
                </a:solidFill>
                <a:uFill>
                  <a:solidFill>
                    <a:schemeClr val="accent2">
                      <a:lumMod val="75000"/>
                    </a:schemeClr>
                  </a:solidFill>
                </a:uFill>
              </a:rPr>
              <a:t>液体状態</a:t>
            </a:r>
          </a:p>
        </p:txBody>
      </p:sp>
      <p:sp>
        <p:nvSpPr>
          <p:cNvPr id="11" name="角丸四角形吹き出し 12">
            <a:extLst>
              <a:ext uri="{FF2B5EF4-FFF2-40B4-BE49-F238E27FC236}">
                <a16:creationId xmlns:a16="http://schemas.microsoft.com/office/drawing/2014/main" id="{F39018B8-E22B-4774-910B-03855872568E}"/>
              </a:ext>
            </a:extLst>
          </p:cNvPr>
          <p:cNvSpPr/>
          <p:nvPr/>
        </p:nvSpPr>
        <p:spPr>
          <a:xfrm>
            <a:off x="8023934" y="5188060"/>
            <a:ext cx="2248530" cy="747014"/>
          </a:xfrm>
          <a:prstGeom prst="wedgeRoundRectCallout">
            <a:avLst>
              <a:gd name="adj1" fmla="val -145223"/>
              <a:gd name="adj2" fmla="val -52921"/>
              <a:gd name="adj3" fmla="val 16667"/>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just"/>
            <a:r>
              <a:rPr kumimoji="1" lang="ja-JP" altLang="en-US" sz="3600" dirty="0">
                <a:solidFill>
                  <a:schemeClr val="tx1"/>
                </a:solidFill>
                <a:uFill>
                  <a:solidFill>
                    <a:schemeClr val="accent2">
                      <a:lumMod val="75000"/>
                    </a:schemeClr>
                  </a:solidFill>
                </a:uFill>
              </a:rPr>
              <a:t>固体状態</a:t>
            </a:r>
          </a:p>
        </p:txBody>
      </p:sp>
    </p:spTree>
    <p:extLst>
      <p:ext uri="{BB962C8B-B14F-4D97-AF65-F5344CB8AC3E}">
        <p14:creationId xmlns:p14="http://schemas.microsoft.com/office/powerpoint/2010/main" val="33321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18A6-8D4D-52DF-4467-3E2371CDA9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EBB64D-C44B-418A-4DA1-D597B5DC840D}"/>
              </a:ext>
            </a:extLst>
          </p:cNvPr>
          <p:cNvSpPr>
            <a:spLocks noGrp="1"/>
          </p:cNvSpPr>
          <p:nvPr>
            <p:ph type="title"/>
          </p:nvPr>
        </p:nvSpPr>
        <p:spPr/>
        <p:txBody>
          <a:bodyPr/>
          <a:lstStyle/>
          <a:p>
            <a:r>
              <a:rPr kumimoji="1" lang="en-US" altLang="ja-JP" dirty="0"/>
              <a:t>A </a:t>
            </a:r>
            <a:r>
              <a:rPr kumimoji="1" lang="ja-JP" altLang="en-US" dirty="0"/>
              <a:t>層構造</a:t>
            </a:r>
          </a:p>
        </p:txBody>
      </p:sp>
      <p:pic>
        <p:nvPicPr>
          <p:cNvPr id="5" name="図 4" descr="テーブル, ブルー, 皿, 持つ が含まれている画像&#10;&#10;AI によって生成されたコンテンツは間違っている可能性があります。">
            <a:extLst>
              <a:ext uri="{FF2B5EF4-FFF2-40B4-BE49-F238E27FC236}">
                <a16:creationId xmlns:a16="http://schemas.microsoft.com/office/drawing/2014/main" id="{7404BD5C-EA43-350B-894C-187BD6452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9" y="1643398"/>
            <a:ext cx="5027663" cy="5027663"/>
          </a:xfrm>
          <a:prstGeom prst="rect">
            <a:avLst/>
          </a:prstGeom>
        </p:spPr>
      </p:pic>
      <p:sp>
        <p:nvSpPr>
          <p:cNvPr id="6" name="テキスト ボックス 5">
            <a:extLst>
              <a:ext uri="{FF2B5EF4-FFF2-40B4-BE49-F238E27FC236}">
                <a16:creationId xmlns:a16="http://schemas.microsoft.com/office/drawing/2014/main" id="{14158C37-9D0B-1F6B-35BE-49F2AE1AE8B8}"/>
              </a:ext>
            </a:extLst>
          </p:cNvPr>
          <p:cNvSpPr txBox="1"/>
          <p:nvPr/>
        </p:nvSpPr>
        <p:spPr>
          <a:xfrm>
            <a:off x="4792772" y="700451"/>
            <a:ext cx="6122189" cy="1077218"/>
          </a:xfrm>
          <a:prstGeom prst="callout1">
            <a:avLst>
              <a:gd name="adj1" fmla="val 29264"/>
              <a:gd name="adj2" fmla="val -2918"/>
              <a:gd name="adj3" fmla="val 97695"/>
              <a:gd name="adj4" fmla="val -15449"/>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3200" dirty="0">
                <a:solidFill>
                  <a:srgbClr val="FF5050"/>
                </a:solidFill>
              </a:rPr>
              <a:t>地殻</a:t>
            </a:r>
            <a:endParaRPr kumimoji="1" lang="en-US" altLang="ja-JP" sz="3200" dirty="0">
              <a:solidFill>
                <a:srgbClr val="FF5050"/>
              </a:solidFill>
            </a:endParaRPr>
          </a:p>
          <a:p>
            <a:r>
              <a:rPr kumimoji="1" lang="ja-JP" altLang="en-US" sz="3200" dirty="0"/>
              <a:t>地球表面から数</a:t>
            </a:r>
            <a:r>
              <a:rPr kumimoji="1" lang="en-US" altLang="ja-JP" sz="3200" dirty="0"/>
              <a:t>km</a:t>
            </a:r>
            <a:r>
              <a:rPr kumimoji="1" lang="ja-JP" altLang="en-US" sz="3200" dirty="0"/>
              <a:t>～数十</a:t>
            </a:r>
            <a:r>
              <a:rPr kumimoji="1" lang="en-US" altLang="ja-JP" sz="3200" dirty="0"/>
              <a:t>km</a:t>
            </a:r>
            <a:r>
              <a:rPr kumimoji="1" lang="ja-JP" altLang="en-US" sz="3200" dirty="0"/>
              <a:t>の層</a:t>
            </a:r>
          </a:p>
        </p:txBody>
      </p:sp>
      <p:sp>
        <p:nvSpPr>
          <p:cNvPr id="8" name="テキスト ボックス 7">
            <a:extLst>
              <a:ext uri="{FF2B5EF4-FFF2-40B4-BE49-F238E27FC236}">
                <a16:creationId xmlns:a16="http://schemas.microsoft.com/office/drawing/2014/main" id="{82BBE733-D25B-4DB8-9F2D-2F3DB52D6DD1}"/>
              </a:ext>
            </a:extLst>
          </p:cNvPr>
          <p:cNvSpPr txBox="1"/>
          <p:nvPr/>
        </p:nvSpPr>
        <p:spPr>
          <a:xfrm>
            <a:off x="6243515" y="1735794"/>
            <a:ext cx="5289096" cy="3539430"/>
          </a:xfrm>
          <a:prstGeom prst="callout2">
            <a:avLst>
              <a:gd name="adj1" fmla="val 9738"/>
              <a:gd name="adj2" fmla="val -1297"/>
              <a:gd name="adj3" fmla="val 10038"/>
              <a:gd name="adj4" fmla="val -23703"/>
              <a:gd name="adj5" fmla="val 36498"/>
              <a:gd name="adj6" fmla="val -28776"/>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rgbClr val="FF5050"/>
                </a:solidFill>
              </a:rPr>
              <a:t>マントル</a:t>
            </a:r>
            <a:endParaRPr kumimoji="1" lang="en-US" altLang="ja-JP" sz="3200" dirty="0">
              <a:solidFill>
                <a:srgbClr val="FF5050"/>
              </a:solidFill>
            </a:endParaRPr>
          </a:p>
          <a:p>
            <a:r>
              <a:rPr kumimoji="1" lang="ja-JP" altLang="en-US" sz="3200" dirty="0"/>
              <a:t>・地殻の下の密度の大きい層</a:t>
            </a:r>
            <a:endParaRPr kumimoji="1" lang="en-US" altLang="ja-JP" sz="3200" dirty="0"/>
          </a:p>
          <a:p>
            <a:r>
              <a:rPr kumimoji="1" lang="ja-JP" altLang="en-US" sz="3200" dirty="0"/>
              <a:t>・深さ約</a:t>
            </a:r>
            <a:r>
              <a:rPr kumimoji="1" lang="en-US" altLang="ja-JP" sz="3200" dirty="0"/>
              <a:t>2900km</a:t>
            </a:r>
            <a:r>
              <a:rPr kumimoji="1" lang="ja-JP" altLang="en-US" sz="3200" dirty="0"/>
              <a:t>まで</a:t>
            </a:r>
            <a:endParaRPr kumimoji="1" lang="en-US" altLang="ja-JP" sz="3200" dirty="0"/>
          </a:p>
          <a:p>
            <a:r>
              <a:rPr kumimoji="1" lang="ja-JP" altLang="en-US" sz="3200" dirty="0"/>
              <a:t>・深さ約</a:t>
            </a:r>
            <a:r>
              <a:rPr kumimoji="1" lang="en-US" altLang="ja-JP" sz="3200" dirty="0"/>
              <a:t>660km</a:t>
            </a:r>
            <a:r>
              <a:rPr kumimoji="1" lang="ja-JP" altLang="en-US" sz="3200" dirty="0"/>
              <a:t>の前後で密度</a:t>
            </a:r>
            <a:endParaRPr kumimoji="1" lang="en-US" altLang="ja-JP" sz="3200" dirty="0"/>
          </a:p>
          <a:p>
            <a:r>
              <a:rPr kumimoji="1" lang="ja-JP" altLang="en-US" sz="3200" dirty="0"/>
              <a:t>  が大きく変化する。</a:t>
            </a:r>
            <a:endParaRPr kumimoji="1" lang="en-US" altLang="ja-JP" sz="3200" dirty="0"/>
          </a:p>
          <a:p>
            <a:r>
              <a:rPr kumimoji="1" lang="en-US" altLang="ja-JP" sz="3200" dirty="0"/>
              <a:t>  </a:t>
            </a:r>
            <a:r>
              <a:rPr kumimoji="1" lang="ja-JP" altLang="en-US" sz="3200" dirty="0"/>
              <a:t>上部を上部マントル</a:t>
            </a:r>
            <a:endParaRPr kumimoji="1" lang="en-US" altLang="ja-JP" sz="3200" dirty="0"/>
          </a:p>
          <a:p>
            <a:r>
              <a:rPr kumimoji="1" lang="ja-JP" altLang="en-US" sz="3200" dirty="0"/>
              <a:t>  下部を下部マントル</a:t>
            </a:r>
          </a:p>
        </p:txBody>
      </p:sp>
      <p:sp>
        <p:nvSpPr>
          <p:cNvPr id="10" name="テキスト ボックス 9">
            <a:extLst>
              <a:ext uri="{FF2B5EF4-FFF2-40B4-BE49-F238E27FC236}">
                <a16:creationId xmlns:a16="http://schemas.microsoft.com/office/drawing/2014/main" id="{8332A83C-E0AC-CFED-5F91-D95460C8C494}"/>
              </a:ext>
            </a:extLst>
          </p:cNvPr>
          <p:cNvSpPr txBox="1"/>
          <p:nvPr/>
        </p:nvSpPr>
        <p:spPr>
          <a:xfrm>
            <a:off x="6009131" y="6035514"/>
            <a:ext cx="3312367" cy="584775"/>
          </a:xfrm>
          <a:prstGeom prst="callout1">
            <a:avLst>
              <a:gd name="adj1" fmla="val 49660"/>
              <a:gd name="adj2" fmla="val -2555"/>
              <a:gd name="adj3" fmla="val -343876"/>
              <a:gd name="adj4" fmla="val -79741"/>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rgbClr val="FF5050"/>
                </a:solidFill>
              </a:rPr>
              <a:t>内核</a:t>
            </a:r>
            <a:r>
              <a:rPr kumimoji="1" lang="ja-JP" altLang="en-US" sz="3200" dirty="0"/>
              <a:t> ： </a:t>
            </a:r>
            <a:r>
              <a:rPr kumimoji="1" lang="ja-JP" altLang="en-US" sz="3200" dirty="0">
                <a:solidFill>
                  <a:schemeClr val="tx1"/>
                </a:solidFill>
              </a:rPr>
              <a:t>固体状態</a:t>
            </a:r>
          </a:p>
        </p:txBody>
      </p:sp>
      <p:sp>
        <p:nvSpPr>
          <p:cNvPr id="12" name="テキスト ボックス 11">
            <a:extLst>
              <a:ext uri="{FF2B5EF4-FFF2-40B4-BE49-F238E27FC236}">
                <a16:creationId xmlns:a16="http://schemas.microsoft.com/office/drawing/2014/main" id="{70155FBE-242F-ED03-7249-1E9C6027E23E}"/>
              </a:ext>
            </a:extLst>
          </p:cNvPr>
          <p:cNvSpPr txBox="1"/>
          <p:nvPr/>
        </p:nvSpPr>
        <p:spPr>
          <a:xfrm>
            <a:off x="6023747" y="5374296"/>
            <a:ext cx="3793117" cy="584775"/>
          </a:xfrm>
          <a:prstGeom prst="callout1">
            <a:avLst>
              <a:gd name="adj1" fmla="val 55115"/>
              <a:gd name="adj2" fmla="val -1606"/>
              <a:gd name="adj3" fmla="val -227509"/>
              <a:gd name="adj4" fmla="val -48984"/>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rgbClr val="FF5050"/>
                </a:solidFill>
              </a:rPr>
              <a:t>外核</a:t>
            </a:r>
            <a:r>
              <a:rPr kumimoji="1" lang="ja-JP" altLang="en-US" sz="3200" dirty="0"/>
              <a:t> ： </a:t>
            </a:r>
            <a:r>
              <a:rPr kumimoji="1" lang="ja-JP" altLang="en-US" sz="3200" dirty="0">
                <a:solidFill>
                  <a:schemeClr val="tx1"/>
                </a:solidFill>
              </a:rPr>
              <a:t>液体状態</a:t>
            </a:r>
          </a:p>
        </p:txBody>
      </p:sp>
      <p:sp>
        <p:nvSpPr>
          <p:cNvPr id="13" name="テキスト ボックス 12">
            <a:extLst>
              <a:ext uri="{FF2B5EF4-FFF2-40B4-BE49-F238E27FC236}">
                <a16:creationId xmlns:a16="http://schemas.microsoft.com/office/drawing/2014/main" id="{EE1D64CF-E8A7-329B-B505-71AC95930430}"/>
              </a:ext>
            </a:extLst>
          </p:cNvPr>
          <p:cNvSpPr txBox="1"/>
          <p:nvPr/>
        </p:nvSpPr>
        <p:spPr>
          <a:xfrm>
            <a:off x="1914966" y="3594542"/>
            <a:ext cx="1821278" cy="461665"/>
          </a:xfrm>
          <a:prstGeom prst="rect">
            <a:avLst/>
          </a:prstGeom>
          <a:noFill/>
        </p:spPr>
        <p:txBody>
          <a:bodyPr wrap="square" rtlCol="0">
            <a:spAutoFit/>
          </a:bodyPr>
          <a:lstStyle/>
          <a:p>
            <a:r>
              <a:rPr kumimoji="1" lang="ja-JP" altLang="en-US" sz="2400" dirty="0"/>
              <a:t>約</a:t>
            </a:r>
            <a:r>
              <a:rPr kumimoji="1" lang="en-US" altLang="ja-JP" sz="2400" dirty="0"/>
              <a:t>1300km</a:t>
            </a:r>
            <a:endParaRPr kumimoji="1" lang="ja-JP" altLang="en-US" sz="2400" dirty="0"/>
          </a:p>
        </p:txBody>
      </p:sp>
      <p:sp>
        <p:nvSpPr>
          <p:cNvPr id="14" name="テキスト ボックス 13">
            <a:extLst>
              <a:ext uri="{FF2B5EF4-FFF2-40B4-BE49-F238E27FC236}">
                <a16:creationId xmlns:a16="http://schemas.microsoft.com/office/drawing/2014/main" id="{6AF4738C-8AE4-D87E-771A-4D6974B53730}"/>
              </a:ext>
            </a:extLst>
          </p:cNvPr>
          <p:cNvSpPr txBox="1"/>
          <p:nvPr/>
        </p:nvSpPr>
        <p:spPr>
          <a:xfrm>
            <a:off x="2628774" y="3019093"/>
            <a:ext cx="1847652" cy="461665"/>
          </a:xfrm>
          <a:prstGeom prst="rect">
            <a:avLst/>
          </a:prstGeom>
          <a:noFill/>
        </p:spPr>
        <p:txBody>
          <a:bodyPr wrap="square" rtlCol="0">
            <a:spAutoFit/>
          </a:bodyPr>
          <a:lstStyle/>
          <a:p>
            <a:r>
              <a:rPr kumimoji="1" lang="ja-JP" altLang="en-US" sz="2400" dirty="0"/>
              <a:t>約</a:t>
            </a:r>
            <a:r>
              <a:rPr kumimoji="1" lang="en-US" altLang="ja-JP" sz="2400" dirty="0"/>
              <a:t>2200km</a:t>
            </a:r>
            <a:endParaRPr kumimoji="1" lang="ja-JP" altLang="en-US" sz="2400" dirty="0"/>
          </a:p>
        </p:txBody>
      </p:sp>
      <p:sp>
        <p:nvSpPr>
          <p:cNvPr id="15" name="テキスト ボックス 14">
            <a:extLst>
              <a:ext uri="{FF2B5EF4-FFF2-40B4-BE49-F238E27FC236}">
                <a16:creationId xmlns:a16="http://schemas.microsoft.com/office/drawing/2014/main" id="{C2041FC4-61EB-2AB4-6077-97FC9A45D930}"/>
              </a:ext>
            </a:extLst>
          </p:cNvPr>
          <p:cNvSpPr txBox="1"/>
          <p:nvPr/>
        </p:nvSpPr>
        <p:spPr>
          <a:xfrm>
            <a:off x="4361342" y="3164191"/>
            <a:ext cx="1587143" cy="461665"/>
          </a:xfrm>
          <a:prstGeom prst="rect">
            <a:avLst/>
          </a:prstGeom>
          <a:noFill/>
        </p:spPr>
        <p:txBody>
          <a:bodyPr wrap="square" rtlCol="0">
            <a:spAutoFit/>
          </a:bodyPr>
          <a:lstStyle/>
          <a:p>
            <a:r>
              <a:rPr kumimoji="1" lang="ja-JP" altLang="en-US" sz="2400" dirty="0"/>
              <a:t>約</a:t>
            </a:r>
            <a:r>
              <a:rPr kumimoji="1" lang="en-US" altLang="ja-JP" sz="2400" dirty="0"/>
              <a:t>2900km</a:t>
            </a:r>
            <a:endParaRPr kumimoji="1" lang="ja-JP" altLang="en-US" sz="2400" dirty="0"/>
          </a:p>
        </p:txBody>
      </p:sp>
      <p:sp>
        <p:nvSpPr>
          <p:cNvPr id="19" name="四角形: メモ 18">
            <a:extLst>
              <a:ext uri="{FF2B5EF4-FFF2-40B4-BE49-F238E27FC236}">
                <a16:creationId xmlns:a16="http://schemas.microsoft.com/office/drawing/2014/main" id="{AB0E0601-1939-6639-6E82-841C69ABA30E}"/>
              </a:ext>
            </a:extLst>
          </p:cNvPr>
          <p:cNvSpPr/>
          <p:nvPr/>
        </p:nvSpPr>
        <p:spPr>
          <a:xfrm>
            <a:off x="4854283" y="699843"/>
            <a:ext cx="964548" cy="512496"/>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1</a:t>
            </a:r>
            <a:endParaRPr kumimoji="1" lang="ja-JP" altLang="en-US" sz="2400" dirty="0"/>
          </a:p>
        </p:txBody>
      </p:sp>
      <p:sp>
        <p:nvSpPr>
          <p:cNvPr id="20" name="四角形: メモ 19">
            <a:extLst>
              <a:ext uri="{FF2B5EF4-FFF2-40B4-BE49-F238E27FC236}">
                <a16:creationId xmlns:a16="http://schemas.microsoft.com/office/drawing/2014/main" id="{9BE787D8-7C04-0A3D-3C7F-E4C9098BFB92}"/>
              </a:ext>
            </a:extLst>
          </p:cNvPr>
          <p:cNvSpPr/>
          <p:nvPr/>
        </p:nvSpPr>
        <p:spPr>
          <a:xfrm>
            <a:off x="6280538" y="1800439"/>
            <a:ext cx="1543653" cy="502578"/>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2</a:t>
            </a:r>
            <a:endParaRPr kumimoji="1" lang="ja-JP" altLang="en-US" sz="3600" dirty="0"/>
          </a:p>
        </p:txBody>
      </p:sp>
      <p:sp>
        <p:nvSpPr>
          <p:cNvPr id="21" name="四角形: メモ 20">
            <a:extLst>
              <a:ext uri="{FF2B5EF4-FFF2-40B4-BE49-F238E27FC236}">
                <a16:creationId xmlns:a16="http://schemas.microsoft.com/office/drawing/2014/main" id="{57B51A4A-648D-F8CD-9F63-9F07F6C5F0A2}"/>
              </a:ext>
            </a:extLst>
          </p:cNvPr>
          <p:cNvSpPr/>
          <p:nvPr/>
        </p:nvSpPr>
        <p:spPr>
          <a:xfrm>
            <a:off x="6023747" y="5411185"/>
            <a:ext cx="1008357" cy="510996"/>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4</a:t>
            </a:r>
            <a:endParaRPr kumimoji="1" lang="ja-JP" altLang="en-US" sz="3600" dirty="0"/>
          </a:p>
        </p:txBody>
      </p:sp>
      <p:sp>
        <p:nvSpPr>
          <p:cNvPr id="22" name="四角形: メモ 21">
            <a:extLst>
              <a:ext uri="{FF2B5EF4-FFF2-40B4-BE49-F238E27FC236}">
                <a16:creationId xmlns:a16="http://schemas.microsoft.com/office/drawing/2014/main" id="{D8E60C03-57E1-5DFF-983B-786263B097FC}"/>
              </a:ext>
            </a:extLst>
          </p:cNvPr>
          <p:cNvSpPr/>
          <p:nvPr/>
        </p:nvSpPr>
        <p:spPr>
          <a:xfrm>
            <a:off x="6023747" y="6035514"/>
            <a:ext cx="1008357" cy="521804"/>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5</a:t>
            </a:r>
            <a:endParaRPr kumimoji="1" lang="ja-JP" altLang="en-US" sz="3600" dirty="0"/>
          </a:p>
        </p:txBody>
      </p:sp>
      <p:cxnSp>
        <p:nvCxnSpPr>
          <p:cNvPr id="28" name="直線矢印コネクタ 27">
            <a:extLst>
              <a:ext uri="{FF2B5EF4-FFF2-40B4-BE49-F238E27FC236}">
                <a16:creationId xmlns:a16="http://schemas.microsoft.com/office/drawing/2014/main" id="{958B9079-42AB-44D5-67F7-63EB5076C761}"/>
              </a:ext>
            </a:extLst>
          </p:cNvPr>
          <p:cNvCxnSpPr>
            <a:cxnSpLocks/>
          </p:cNvCxnSpPr>
          <p:nvPr/>
        </p:nvCxnSpPr>
        <p:spPr>
          <a:xfrm flipV="1">
            <a:off x="3176250" y="3765401"/>
            <a:ext cx="471478" cy="352583"/>
          </a:xfrm>
          <a:prstGeom prst="straightConnector1">
            <a:avLst/>
          </a:prstGeom>
          <a:ln w="19050" cap="flat" cmpd="sng" algn="ctr">
            <a:solidFill>
              <a:srgbClr val="7030A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直線矢印コネクタ 28">
            <a:extLst>
              <a:ext uri="{FF2B5EF4-FFF2-40B4-BE49-F238E27FC236}">
                <a16:creationId xmlns:a16="http://schemas.microsoft.com/office/drawing/2014/main" id="{6F061350-EBBE-0EBE-7BBE-02259F01C1AA}"/>
              </a:ext>
            </a:extLst>
          </p:cNvPr>
          <p:cNvCxnSpPr>
            <a:cxnSpLocks noChangeAspect="1"/>
          </p:cNvCxnSpPr>
          <p:nvPr/>
        </p:nvCxnSpPr>
        <p:spPr>
          <a:xfrm flipV="1">
            <a:off x="3647728" y="3335660"/>
            <a:ext cx="648072" cy="419866"/>
          </a:xfrm>
          <a:prstGeom prst="straightConnector1">
            <a:avLst/>
          </a:prstGeom>
          <a:ln w="190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直線矢印コネクタ 30">
            <a:extLst>
              <a:ext uri="{FF2B5EF4-FFF2-40B4-BE49-F238E27FC236}">
                <a16:creationId xmlns:a16="http://schemas.microsoft.com/office/drawing/2014/main" id="{B96F631E-BA5D-38C3-6857-4870B1D65FB7}"/>
              </a:ext>
            </a:extLst>
          </p:cNvPr>
          <p:cNvCxnSpPr>
            <a:cxnSpLocks noChangeAspect="1"/>
          </p:cNvCxnSpPr>
          <p:nvPr/>
        </p:nvCxnSpPr>
        <p:spPr>
          <a:xfrm flipV="1">
            <a:off x="4306805" y="2736319"/>
            <a:ext cx="925099" cy="599341"/>
          </a:xfrm>
          <a:prstGeom prst="straightConnector1">
            <a:avLst/>
          </a:prstGeom>
          <a:ln w="19050" cap="flat" cmpd="sng" algn="ctr">
            <a:solidFill>
              <a:srgbClr val="B1462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8262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A </a:t>
            </a:r>
            <a:r>
              <a:rPr kumimoji="1" lang="ja-JP" altLang="en-US" dirty="0"/>
              <a:t>層構造</a:t>
            </a:r>
          </a:p>
        </p:txBody>
      </p:sp>
      <p:pic>
        <p:nvPicPr>
          <p:cNvPr id="4" name="図 3">
            <a:extLst>
              <a:ext uri="{FF2B5EF4-FFF2-40B4-BE49-F238E27FC236}">
                <a16:creationId xmlns:a16="http://schemas.microsoft.com/office/drawing/2014/main" id="{1FBD105B-272A-42EC-AFEE-E17EAC003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974" y="980728"/>
            <a:ext cx="4008402" cy="4176293"/>
          </a:xfrm>
          <a:prstGeom prst="rect">
            <a:avLst/>
          </a:prstGeom>
        </p:spPr>
      </p:pic>
      <p:pic>
        <p:nvPicPr>
          <p:cNvPr id="5" name="図 4">
            <a:extLst>
              <a:ext uri="{FF2B5EF4-FFF2-40B4-BE49-F238E27FC236}">
                <a16:creationId xmlns:a16="http://schemas.microsoft.com/office/drawing/2014/main" id="{DF9ABFA1-0C9E-4090-A221-C49AD3BCF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9" y="1844824"/>
            <a:ext cx="5717035" cy="4652695"/>
          </a:xfrm>
          <a:prstGeom prst="rect">
            <a:avLst/>
          </a:prstGeom>
        </p:spPr>
      </p:pic>
      <p:sp>
        <p:nvSpPr>
          <p:cNvPr id="6" name="コンテンツ プレースホルダ 2">
            <a:extLst>
              <a:ext uri="{FF2B5EF4-FFF2-40B4-BE49-F238E27FC236}">
                <a16:creationId xmlns:a16="http://schemas.microsoft.com/office/drawing/2014/main" id="{0346BA36-FDDA-4DC8-A616-736095F080D2}"/>
              </a:ext>
            </a:extLst>
          </p:cNvPr>
          <p:cNvSpPr txBox="1">
            <a:spLocks/>
          </p:cNvSpPr>
          <p:nvPr/>
        </p:nvSpPr>
        <p:spPr bwMode="auto">
          <a:xfrm>
            <a:off x="612895" y="764704"/>
            <a:ext cx="5339089"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卵の内部構造に似ている</a:t>
            </a:r>
            <a:endParaRPr lang="en-US" altLang="ja-JP" sz="3600" dirty="0"/>
          </a:p>
        </p:txBody>
      </p:sp>
    </p:spTree>
    <p:extLst>
      <p:ext uri="{BB962C8B-B14F-4D97-AF65-F5344CB8AC3E}">
        <p14:creationId xmlns:p14="http://schemas.microsoft.com/office/powerpoint/2010/main" val="33577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3A5C2-2524-418E-AB1D-19C098978797}"/>
              </a:ext>
            </a:extLst>
          </p:cNvPr>
          <p:cNvSpPr>
            <a:spLocks noGrp="1"/>
          </p:cNvSpPr>
          <p:nvPr>
            <p:ph type="title"/>
          </p:nvPr>
        </p:nvSpPr>
        <p:spPr/>
        <p:txBody>
          <a:bodyPr/>
          <a:lstStyle/>
          <a:p>
            <a:r>
              <a:rPr kumimoji="1" lang="en-US" altLang="ja-JP" dirty="0"/>
              <a:t>B </a:t>
            </a:r>
            <a:r>
              <a:rPr kumimoji="1" lang="ja-JP" altLang="en-US" dirty="0"/>
              <a:t>岩石の密度と地球内部の構造</a:t>
            </a:r>
          </a:p>
        </p:txBody>
      </p:sp>
      <p:pic>
        <p:nvPicPr>
          <p:cNvPr id="4" name="図 3">
            <a:extLst>
              <a:ext uri="{FF2B5EF4-FFF2-40B4-BE49-F238E27FC236}">
                <a16:creationId xmlns:a16="http://schemas.microsoft.com/office/drawing/2014/main" id="{A5F4E508-B057-4FAA-9E8F-31CE5D041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01" y="908720"/>
            <a:ext cx="7210151" cy="5548865"/>
          </a:xfrm>
          <a:prstGeom prst="rect">
            <a:avLst/>
          </a:prstGeom>
        </p:spPr>
      </p:pic>
      <p:sp>
        <p:nvSpPr>
          <p:cNvPr id="5" name="フリーフォーム 1">
            <a:extLst>
              <a:ext uri="{FF2B5EF4-FFF2-40B4-BE49-F238E27FC236}">
                <a16:creationId xmlns:a16="http://schemas.microsoft.com/office/drawing/2014/main" id="{690DC110-500A-47A7-A1F2-E0D2803109E2}"/>
              </a:ext>
            </a:extLst>
          </p:cNvPr>
          <p:cNvSpPr/>
          <p:nvPr/>
        </p:nvSpPr>
        <p:spPr>
          <a:xfrm>
            <a:off x="1393782" y="953343"/>
            <a:ext cx="4486194" cy="4420676"/>
          </a:xfrm>
          <a:custGeom>
            <a:avLst/>
            <a:gdLst>
              <a:gd name="connsiteX0" fmla="*/ 0 w 3778250"/>
              <a:gd name="connsiteY0" fmla="*/ 0 h 3771900"/>
              <a:gd name="connsiteX1" fmla="*/ 1238250 w 3778250"/>
              <a:gd name="connsiteY1" fmla="*/ 203200 h 3771900"/>
              <a:gd name="connsiteX2" fmla="*/ 2216150 w 3778250"/>
              <a:gd name="connsiteY2" fmla="*/ 723900 h 3771900"/>
              <a:gd name="connsiteX3" fmla="*/ 3003550 w 3778250"/>
              <a:gd name="connsiteY3" fmla="*/ 1466850 h 3771900"/>
              <a:gd name="connsiteX4" fmla="*/ 3562350 w 3778250"/>
              <a:gd name="connsiteY4" fmla="*/ 2520950 h 3771900"/>
              <a:gd name="connsiteX5" fmla="*/ 3778250 w 3778250"/>
              <a:gd name="connsiteY5" fmla="*/ 3771900 h 3771900"/>
              <a:gd name="connsiteX0" fmla="*/ 0 w 3781620"/>
              <a:gd name="connsiteY0" fmla="*/ 0 h 3771900"/>
              <a:gd name="connsiteX1" fmla="*/ 1238250 w 3781620"/>
              <a:gd name="connsiteY1" fmla="*/ 203200 h 3771900"/>
              <a:gd name="connsiteX2" fmla="*/ 2216150 w 3781620"/>
              <a:gd name="connsiteY2" fmla="*/ 723900 h 3771900"/>
              <a:gd name="connsiteX3" fmla="*/ 3003550 w 3781620"/>
              <a:gd name="connsiteY3" fmla="*/ 1466850 h 3771900"/>
              <a:gd name="connsiteX4" fmla="*/ 3562350 w 3781620"/>
              <a:gd name="connsiteY4" fmla="*/ 2520950 h 3771900"/>
              <a:gd name="connsiteX5" fmla="*/ 3778250 w 3781620"/>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 name="connsiteX0" fmla="*/ 0 w 3782909"/>
              <a:gd name="connsiteY0" fmla="*/ 0 h 3771900"/>
              <a:gd name="connsiteX1" fmla="*/ 1238250 w 3782909"/>
              <a:gd name="connsiteY1" fmla="*/ 203200 h 3771900"/>
              <a:gd name="connsiteX2" fmla="*/ 2216150 w 3782909"/>
              <a:gd name="connsiteY2" fmla="*/ 723900 h 3771900"/>
              <a:gd name="connsiteX3" fmla="*/ 3003550 w 3782909"/>
              <a:gd name="connsiteY3" fmla="*/ 1466850 h 3771900"/>
              <a:gd name="connsiteX4" fmla="*/ 3562350 w 3782909"/>
              <a:gd name="connsiteY4" fmla="*/ 2520950 h 3771900"/>
              <a:gd name="connsiteX5" fmla="*/ 3778250 w 3782909"/>
              <a:gd name="connsiteY5" fmla="*/ 37719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909" h="3771900">
                <a:moveTo>
                  <a:pt x="0" y="0"/>
                </a:moveTo>
                <a:cubicBezTo>
                  <a:pt x="438150" y="10583"/>
                  <a:pt x="825500" y="78317"/>
                  <a:pt x="1238250" y="203200"/>
                </a:cubicBezTo>
                <a:cubicBezTo>
                  <a:pt x="1608667" y="345017"/>
                  <a:pt x="1909233" y="499533"/>
                  <a:pt x="2216150" y="723900"/>
                </a:cubicBezTo>
                <a:cubicBezTo>
                  <a:pt x="2510367" y="958850"/>
                  <a:pt x="2772833" y="1187450"/>
                  <a:pt x="3003550" y="1466850"/>
                </a:cubicBezTo>
                <a:cubicBezTo>
                  <a:pt x="3240617" y="1818217"/>
                  <a:pt x="3433233" y="2144183"/>
                  <a:pt x="3562350" y="2520950"/>
                </a:cubicBezTo>
                <a:cubicBezTo>
                  <a:pt x="3691467" y="2956983"/>
                  <a:pt x="3807883" y="3310467"/>
                  <a:pt x="3778250" y="3771900"/>
                </a:cubicBezTo>
              </a:path>
            </a:pathLst>
          </a:custGeom>
          <a:noFill/>
          <a:ln w="57150">
            <a:solidFill>
              <a:srgbClr val="FF28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6" name="コンテンツ プレースホルダ 2">
            <a:extLst>
              <a:ext uri="{FF2B5EF4-FFF2-40B4-BE49-F238E27FC236}">
                <a16:creationId xmlns:a16="http://schemas.microsoft.com/office/drawing/2014/main" id="{1DD60AD9-EFF8-49BE-BD09-497C1C789542}"/>
              </a:ext>
            </a:extLst>
          </p:cNvPr>
          <p:cNvSpPr txBox="1">
            <a:spLocks/>
          </p:cNvSpPr>
          <p:nvPr/>
        </p:nvSpPr>
        <p:spPr bwMode="auto">
          <a:xfrm>
            <a:off x="6314207" y="1589295"/>
            <a:ext cx="4973332" cy="72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solidFill>
                  <a:srgbClr val="FF5050"/>
                </a:solidFill>
                <a:uFill>
                  <a:solidFill>
                    <a:schemeClr val="accent2">
                      <a:lumMod val="75000"/>
                    </a:schemeClr>
                  </a:solidFill>
                </a:uFill>
              </a:rPr>
              <a:t>モホロビチッチ不連続面</a:t>
            </a:r>
            <a:endParaRPr lang="en-US" altLang="ja-JP" sz="3600" dirty="0">
              <a:solidFill>
                <a:srgbClr val="FF5050"/>
              </a:solidFill>
              <a:uFill>
                <a:solidFill>
                  <a:schemeClr val="accent2">
                    <a:lumMod val="75000"/>
                  </a:schemeClr>
                </a:solidFill>
              </a:uFill>
            </a:endParaRPr>
          </a:p>
        </p:txBody>
      </p:sp>
      <p:sp>
        <p:nvSpPr>
          <p:cNvPr id="7" name="コンテンツ プレースホルダ 2">
            <a:extLst>
              <a:ext uri="{FF2B5EF4-FFF2-40B4-BE49-F238E27FC236}">
                <a16:creationId xmlns:a16="http://schemas.microsoft.com/office/drawing/2014/main" id="{A9691CF9-F25E-4CE4-8485-2ABE1CCEBB1D}"/>
              </a:ext>
            </a:extLst>
          </p:cNvPr>
          <p:cNvSpPr txBox="1">
            <a:spLocks/>
          </p:cNvSpPr>
          <p:nvPr/>
        </p:nvSpPr>
        <p:spPr bwMode="auto">
          <a:xfrm>
            <a:off x="6299695" y="921147"/>
            <a:ext cx="5385155" cy="72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地殻とマントルの境界･･･</a:t>
            </a:r>
            <a:endParaRPr lang="en-US" altLang="ja-JP" sz="3600" dirty="0"/>
          </a:p>
        </p:txBody>
      </p:sp>
      <p:sp>
        <p:nvSpPr>
          <p:cNvPr id="9" name="四角形: メモ 8">
            <a:extLst>
              <a:ext uri="{FF2B5EF4-FFF2-40B4-BE49-F238E27FC236}">
                <a16:creationId xmlns:a16="http://schemas.microsoft.com/office/drawing/2014/main" id="{236AA0C5-4479-4561-2E24-2E48415A8FC7}"/>
              </a:ext>
            </a:extLst>
          </p:cNvPr>
          <p:cNvSpPr/>
          <p:nvPr/>
        </p:nvSpPr>
        <p:spPr>
          <a:xfrm>
            <a:off x="6312026" y="1628885"/>
            <a:ext cx="4752528" cy="575629"/>
          </a:xfrm>
          <a:prstGeom prst="foldedCorner">
            <a:avLst>
              <a:gd name="adj" fmla="val 35138"/>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tIns="0" bIns="0" rtlCol="0" anchor="t" anchorCtr="0"/>
          <a:lstStyle/>
          <a:p>
            <a:pPr algn="ctr"/>
            <a:r>
              <a:rPr kumimoji="1" lang="en-US" altLang="ja-JP" sz="3600" dirty="0"/>
              <a:t>6</a:t>
            </a:r>
            <a:endParaRPr kumimoji="1" lang="ja-JP" altLang="en-US" sz="3600" dirty="0"/>
          </a:p>
        </p:txBody>
      </p:sp>
      <p:sp>
        <p:nvSpPr>
          <p:cNvPr id="10" name="コンテンツ プレースホルダ 2">
            <a:extLst>
              <a:ext uri="{FF2B5EF4-FFF2-40B4-BE49-F238E27FC236}">
                <a16:creationId xmlns:a16="http://schemas.microsoft.com/office/drawing/2014/main" id="{ADF67AB3-8F1A-15E4-D1FA-D5A1DA76C977}"/>
              </a:ext>
            </a:extLst>
          </p:cNvPr>
          <p:cNvSpPr txBox="1">
            <a:spLocks/>
          </p:cNvSpPr>
          <p:nvPr/>
        </p:nvSpPr>
        <p:spPr bwMode="auto">
          <a:xfrm>
            <a:off x="6960096" y="2310201"/>
            <a:ext cx="3396705" cy="72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None/>
            </a:pPr>
            <a:r>
              <a:rPr lang="ja-JP" altLang="en-US" sz="3600" dirty="0">
                <a:uFill>
                  <a:solidFill>
                    <a:schemeClr val="accent2">
                      <a:lumMod val="75000"/>
                    </a:schemeClr>
                  </a:solidFill>
                </a:uFill>
              </a:rPr>
              <a:t>（モホ面）</a:t>
            </a:r>
            <a:endParaRPr lang="en-US" altLang="ja-JP" sz="3600" dirty="0">
              <a:uFill>
                <a:solidFill>
                  <a:schemeClr val="accent2">
                    <a:lumMod val="75000"/>
                  </a:schemeClr>
                </a:solidFill>
              </a:uFill>
            </a:endParaRPr>
          </a:p>
        </p:txBody>
      </p:sp>
      <p:sp>
        <p:nvSpPr>
          <p:cNvPr id="11" name="コンテンツ プレースホルダ 2">
            <a:extLst>
              <a:ext uri="{FF2B5EF4-FFF2-40B4-BE49-F238E27FC236}">
                <a16:creationId xmlns:a16="http://schemas.microsoft.com/office/drawing/2014/main" id="{54D538C4-B072-4EFE-31AB-BC0BB0F418CE}"/>
              </a:ext>
            </a:extLst>
          </p:cNvPr>
          <p:cNvSpPr txBox="1">
            <a:spLocks/>
          </p:cNvSpPr>
          <p:nvPr/>
        </p:nvSpPr>
        <p:spPr bwMode="auto">
          <a:xfrm>
            <a:off x="7255965" y="4194636"/>
            <a:ext cx="3669265" cy="204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en-US" sz="3600" dirty="0"/>
              <a:t>この不連続面より</a:t>
            </a:r>
            <a:endParaRPr lang="en-US" altLang="ja-JP" sz="3600" dirty="0"/>
          </a:p>
          <a:p>
            <a:pPr eaLnBrk="1" hangingPunct="1">
              <a:buNone/>
            </a:pPr>
            <a:r>
              <a:rPr lang="ja-JP" altLang="en-US" sz="3600" dirty="0"/>
              <a:t>上が地殻，</a:t>
            </a:r>
            <a:endParaRPr lang="en-US" altLang="ja-JP" sz="3600" dirty="0"/>
          </a:p>
          <a:p>
            <a:pPr eaLnBrk="1" hangingPunct="1">
              <a:buNone/>
            </a:pPr>
            <a:r>
              <a:rPr lang="ja-JP" altLang="en-US" sz="3600" dirty="0"/>
              <a:t>下がマントル</a:t>
            </a:r>
            <a:endParaRPr lang="en-US" altLang="ja-JP" sz="3600" dirty="0"/>
          </a:p>
          <a:p>
            <a:pPr eaLnBrk="1" hangingPunct="1">
              <a:buNone/>
            </a:pPr>
            <a:endParaRPr lang="en-US" altLang="ja-JP" sz="3600" dirty="0"/>
          </a:p>
          <a:p>
            <a:pPr eaLnBrk="1" hangingPunct="1">
              <a:buNone/>
            </a:pPr>
            <a:endParaRPr lang="en-US" altLang="ja-JP" sz="3600" dirty="0"/>
          </a:p>
        </p:txBody>
      </p:sp>
      <p:sp>
        <p:nvSpPr>
          <p:cNvPr id="14" name="右矢印 15">
            <a:extLst>
              <a:ext uri="{FF2B5EF4-FFF2-40B4-BE49-F238E27FC236}">
                <a16:creationId xmlns:a16="http://schemas.microsoft.com/office/drawing/2014/main" id="{A73EA6F6-2BB7-72D9-A874-ACEF1B84A622}"/>
              </a:ext>
            </a:extLst>
          </p:cNvPr>
          <p:cNvSpPr/>
          <p:nvPr/>
        </p:nvSpPr>
        <p:spPr>
          <a:xfrm>
            <a:off x="6568505" y="4378944"/>
            <a:ext cx="643495" cy="286327"/>
          </a:xfrm>
          <a:prstGeom prst="rightArrow">
            <a:avLst/>
          </a:prstGeom>
          <a:gradFill>
            <a:gsLst>
              <a:gs pos="0">
                <a:schemeClr val="accent1">
                  <a:lumMod val="60000"/>
                  <a:lumOff val="40000"/>
                </a:schemeClr>
              </a:gs>
              <a:gs pos="75000">
                <a:schemeClr val="accent1">
                  <a:lumMod val="40000"/>
                  <a:lumOff val="60000"/>
                </a:schemeClr>
              </a:gs>
            </a:gsLst>
          </a:gra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01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9" grpId="1" animBg="1"/>
      <p:bldP spid="10" grpId="0"/>
      <p:bldP spid="11" grpId="0"/>
      <p:bldP spid="14"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1627</Words>
  <Application>Microsoft Office PowerPoint</Application>
  <PresentationFormat>ワイド画面</PresentationFormat>
  <Paragraphs>239</Paragraphs>
  <Slides>34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34</vt:i4>
      </vt:variant>
    </vt:vector>
  </HeadingPairs>
  <TitlesOfParts>
    <vt:vector size="45" baseType="lpstr">
      <vt:lpstr>MS PGothic</vt:lpstr>
      <vt:lpstr>ＭＳ ゴシック</vt:lpstr>
      <vt:lpstr>Meiryo</vt:lpstr>
      <vt:lpstr>Arial</vt:lpstr>
      <vt:lpstr>Calibri</vt:lpstr>
      <vt:lpstr>Cambria Math</vt:lpstr>
      <vt:lpstr>Times New Roman</vt:lpstr>
      <vt:lpstr>Trebuchet MS</vt:lpstr>
      <vt:lpstr>Wingdings 3</vt:lpstr>
      <vt:lpstr>ファセット</vt:lpstr>
      <vt:lpstr>デザインの設定</vt:lpstr>
      <vt:lpstr>PowerPoint プレゼンテーション</vt:lpstr>
      <vt:lpstr>地球内部の構造</vt:lpstr>
      <vt:lpstr>A 層構造</vt:lpstr>
      <vt:lpstr>A 層構造</vt:lpstr>
      <vt:lpstr>A 層構造</vt:lpstr>
      <vt:lpstr>A 層構造</vt:lpstr>
      <vt:lpstr>A 層構造</vt:lpstr>
      <vt:lpstr>A 層構造</vt:lpstr>
      <vt:lpstr>B 岩石の密度と地球内部の構造</vt:lpstr>
      <vt:lpstr>B 岩石の密度と地球内部の構造</vt:lpstr>
      <vt:lpstr>観察・実験3　岩石の密度を求める　</vt:lpstr>
      <vt:lpstr>観察・実験3　岩石の密度を求める　</vt:lpstr>
      <vt:lpstr>観察・実験3　岩石の密度を求める　</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B 岩石の密度と地球内部の構造</vt:lpstr>
      <vt:lpstr>C　地殻の化学組成</vt:lpstr>
      <vt:lpstr>C　地殻の化学組成</vt:lpstr>
      <vt:lpstr>C　地殻の化学組成</vt:lpstr>
      <vt:lpstr>COLUMN 地球の密度を求める</vt:lpstr>
      <vt:lpstr>地球内部の構造</vt:lpstr>
      <vt:lpstr>地球内部の構造</vt:lpstr>
      <vt:lpstr>地球内部の構造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67</cp:revision>
  <cp:lastPrinted>2024-11-05T00:31:45Z</cp:lastPrinted>
  <dcterms:created xsi:type="dcterms:W3CDTF">2011-09-19T09:10:40Z</dcterms:created>
  <dcterms:modified xsi:type="dcterms:W3CDTF">2026-03-06T02:30:42Z</dcterms:modified>
</cp:coreProperties>
</file>