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3" r:id="rId1"/>
    <p:sldMasterId id="2147483942" r:id="rId2"/>
  </p:sldMasterIdLst>
  <p:notesMasterIdLst>
    <p:notesMasterId r:id="rId46"/>
  </p:notesMasterIdLst>
  <p:handoutMasterIdLst>
    <p:handoutMasterId r:id="rId47"/>
  </p:handoutMasterIdLst>
  <p:sldIdLst>
    <p:sldId id="423" r:id="rId3"/>
    <p:sldId id="334" r:id="rId4"/>
    <p:sldId id="424" r:id="rId5"/>
    <p:sldId id="338" r:id="rId6"/>
    <p:sldId id="425" r:id="rId7"/>
    <p:sldId id="392" r:id="rId8"/>
    <p:sldId id="388" r:id="rId9"/>
    <p:sldId id="393" r:id="rId10"/>
    <p:sldId id="396" r:id="rId11"/>
    <p:sldId id="389" r:id="rId12"/>
    <p:sldId id="394" r:id="rId13"/>
    <p:sldId id="390" r:id="rId14"/>
    <p:sldId id="395" r:id="rId15"/>
    <p:sldId id="391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26" r:id="rId25"/>
    <p:sldId id="405" r:id="rId26"/>
    <p:sldId id="406" r:id="rId27"/>
    <p:sldId id="409" r:id="rId28"/>
    <p:sldId id="407" r:id="rId29"/>
    <p:sldId id="408" r:id="rId30"/>
    <p:sldId id="410" r:id="rId31"/>
    <p:sldId id="411" r:id="rId32"/>
    <p:sldId id="413" r:id="rId33"/>
    <p:sldId id="414" r:id="rId34"/>
    <p:sldId id="415" r:id="rId35"/>
    <p:sldId id="416" r:id="rId36"/>
    <p:sldId id="417" r:id="rId37"/>
    <p:sldId id="418" r:id="rId38"/>
    <p:sldId id="422" r:id="rId39"/>
    <p:sldId id="427" r:id="rId40"/>
    <p:sldId id="419" r:id="rId41"/>
    <p:sldId id="421" r:id="rId42"/>
    <p:sldId id="420" r:id="rId43"/>
    <p:sldId id="428" r:id="rId44"/>
    <p:sldId id="429" r:id="rId45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AECD377-E50E-4434-AB87-E6AAB928FC5E}">
          <p14:sldIdLst>
            <p14:sldId id="423"/>
            <p14:sldId id="334"/>
            <p14:sldId id="424"/>
            <p14:sldId id="338"/>
            <p14:sldId id="425"/>
            <p14:sldId id="392"/>
            <p14:sldId id="388"/>
            <p14:sldId id="393"/>
            <p14:sldId id="396"/>
            <p14:sldId id="389"/>
            <p14:sldId id="394"/>
            <p14:sldId id="390"/>
            <p14:sldId id="395"/>
            <p14:sldId id="391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26"/>
            <p14:sldId id="405"/>
            <p14:sldId id="406"/>
            <p14:sldId id="409"/>
            <p14:sldId id="407"/>
            <p14:sldId id="408"/>
            <p14:sldId id="410"/>
            <p14:sldId id="411"/>
            <p14:sldId id="413"/>
            <p14:sldId id="414"/>
            <p14:sldId id="415"/>
            <p14:sldId id="416"/>
            <p14:sldId id="417"/>
            <p14:sldId id="418"/>
            <p14:sldId id="422"/>
            <p14:sldId id="427"/>
            <p14:sldId id="419"/>
            <p14:sldId id="421"/>
            <p14:sldId id="420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964"/>
    <a:srgbClr val="CDD9EF"/>
    <a:srgbClr val="FFE1E1"/>
    <a:srgbClr val="ADC1E5"/>
    <a:srgbClr val="EFE5F7"/>
    <a:srgbClr val="E2CFF1"/>
    <a:srgbClr val="F9A76F"/>
    <a:srgbClr val="F6B692"/>
    <a:srgbClr val="EBC2C0"/>
    <a:srgbClr val="80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6327" autoAdjust="0"/>
  </p:normalViewPr>
  <p:slideViewPr>
    <p:cSldViewPr>
      <p:cViewPr>
        <p:scale>
          <a:sx n="75" d="100"/>
          <a:sy n="75" d="100"/>
        </p:scale>
        <p:origin x="816" y="594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2026/1/22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2026/1/22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575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B0BC2B1-BD68-C747-8D7A-53BED413F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989895-9411-6E4D-B23B-8BAA4A26FF71}"/>
              </a:ext>
            </a:extLst>
          </p:cNvPr>
          <p:cNvSpPr txBox="1"/>
          <p:nvPr userDrawn="1"/>
        </p:nvSpPr>
        <p:spPr>
          <a:xfrm>
            <a:off x="11233248" y="6553795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科人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43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D165C6A0-6E50-DF40-91A9-1C900F187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61F2A4-F9EE-1F4C-978E-C9E9F39B9E19}"/>
              </a:ext>
            </a:extLst>
          </p:cNvPr>
          <p:cNvSpPr txBox="1"/>
          <p:nvPr userDrawn="1"/>
        </p:nvSpPr>
        <p:spPr>
          <a:xfrm>
            <a:off x="11161240" y="6553795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科人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43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43E1C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888718"/>
            <a:ext cx="96490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/>
            <a:r>
              <a:rPr lang="ja-JP" altLang="en-US" sz="3200" dirty="0">
                <a:latin typeface="+mn-ea"/>
                <a:ea typeface="+mn-ea"/>
              </a:rPr>
              <a:t>私たちの身のまわりは，人工的につくられた多くの物であふれており，それらを利用することで，豊かな生活を送ることができる。それらの物は，さまざまな素材でつくられているが，なぜその素材が使われているか考えてみよう。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12" y="476672"/>
            <a:ext cx="105851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6000" dirty="0">
                <a:latin typeface="+mn-ea"/>
                <a:ea typeface="+mn-ea"/>
              </a:rPr>
              <a:t>1</a:t>
            </a:r>
            <a:r>
              <a:rPr lang="ja-JP" altLang="en-US" sz="6000" dirty="0">
                <a:latin typeface="+mn-ea"/>
                <a:ea typeface="+mn-ea"/>
              </a:rPr>
              <a:t>節</a:t>
            </a:r>
            <a:r>
              <a:rPr lang="en-US" altLang="ja-JP" sz="6000" dirty="0">
                <a:latin typeface="+mn-ea"/>
                <a:ea typeface="+mn-ea"/>
              </a:rPr>
              <a:t> </a:t>
            </a:r>
            <a:r>
              <a:rPr lang="ja-JP" altLang="en-US" sz="6000" dirty="0">
                <a:latin typeface="+mn-ea"/>
                <a:ea typeface="+mn-ea"/>
              </a:rPr>
              <a:t>材料とその再利用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CEE96736-B23E-5F43-B948-136D8E9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6074132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スライド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  <p:sp>
        <p:nvSpPr>
          <p:cNvPr id="22" name="縦書きコンテンツ プレースホルダー 7">
            <a:extLst>
              <a:ext uri="{FF2B5EF4-FFF2-40B4-BE49-F238E27FC236}">
                <a16:creationId xmlns:a16="http://schemas.microsoft.com/office/drawing/2014/main" id="{A814A0A2-CC75-2341-BCFA-B4D527720C1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11856640" y="0"/>
            <a:ext cx="335360" cy="5805264"/>
          </a:xfrm>
        </p:spPr>
        <p:txBody>
          <a:bodyPr tIns="108000" rIns="93600"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6823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691D45-91CD-42D2-A946-731718373215}"/>
              </a:ext>
            </a:extLst>
          </p:cNvPr>
          <p:cNvSpPr txBox="1"/>
          <p:nvPr/>
        </p:nvSpPr>
        <p:spPr>
          <a:xfrm>
            <a:off x="911424" y="7654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プラスチック</a:t>
            </a:r>
          </a:p>
        </p:txBody>
      </p:sp>
      <p:sp>
        <p:nvSpPr>
          <p:cNvPr id="13" name="円/楕円 22">
            <a:extLst>
              <a:ext uri="{FF2B5EF4-FFF2-40B4-BE49-F238E27FC236}">
                <a16:creationId xmlns:a16="http://schemas.microsoft.com/office/drawing/2014/main" id="{B5339557-E7CF-4A6A-BB71-9513C163C5B0}"/>
              </a:ext>
            </a:extLst>
          </p:cNvPr>
          <p:cNvSpPr/>
          <p:nvPr/>
        </p:nvSpPr>
        <p:spPr>
          <a:xfrm>
            <a:off x="2961185" y="2492896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軽い</a:t>
            </a:r>
          </a:p>
        </p:txBody>
      </p:sp>
      <p:sp>
        <p:nvSpPr>
          <p:cNvPr id="14" name="円/楕円 22">
            <a:extLst>
              <a:ext uri="{FF2B5EF4-FFF2-40B4-BE49-F238E27FC236}">
                <a16:creationId xmlns:a16="http://schemas.microsoft.com/office/drawing/2014/main" id="{A11F7FF8-602C-43C5-ACFF-E4AD1987C606}"/>
              </a:ext>
            </a:extLst>
          </p:cNvPr>
          <p:cNvSpPr/>
          <p:nvPr/>
        </p:nvSpPr>
        <p:spPr>
          <a:xfrm>
            <a:off x="6240016" y="1768040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腐らない</a:t>
            </a:r>
          </a:p>
        </p:txBody>
      </p:sp>
      <p:sp>
        <p:nvSpPr>
          <p:cNvPr id="2" name="円/楕円 22">
            <a:extLst>
              <a:ext uri="{FF2B5EF4-FFF2-40B4-BE49-F238E27FC236}">
                <a16:creationId xmlns:a16="http://schemas.microsoft.com/office/drawing/2014/main" id="{95DE7852-5336-ECE1-AC56-40B591E06C60}"/>
              </a:ext>
            </a:extLst>
          </p:cNvPr>
          <p:cNvSpPr/>
          <p:nvPr/>
        </p:nvSpPr>
        <p:spPr>
          <a:xfrm>
            <a:off x="6286191" y="4221088"/>
            <a:ext cx="4282007" cy="1449712"/>
          </a:xfrm>
          <a:prstGeom prst="cloudCallout">
            <a:avLst>
              <a:gd name="adj1" fmla="val -22024"/>
              <a:gd name="adj2" fmla="val 73710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加工しやすい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398AEA8-8C53-5FFC-99B0-D621DEF2951B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E57EFAF-B1A3-0692-B571-4A3436AF97DB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71AFC5EB-72FF-D03A-F2DE-5C438C20F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66203F3-165A-02CD-F9AF-028BE4708B23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60C13C7-CD6D-518F-F994-0B13A871B7C8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9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8407F70-CC02-4B93-9F41-6AEFA37D0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06908"/>
              </p:ext>
            </p:extLst>
          </p:nvPr>
        </p:nvGraphicFramePr>
        <p:xfrm>
          <a:off x="1703512" y="1484784"/>
          <a:ext cx="8784976" cy="4114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57021">
                  <a:extLst>
                    <a:ext uri="{9D8B030D-6E8A-4147-A177-3AD203B41FA5}">
                      <a16:colId xmlns:a16="http://schemas.microsoft.com/office/drawing/2014/main" val="368271141"/>
                    </a:ext>
                  </a:extLst>
                </a:gridCol>
                <a:gridCol w="6527955">
                  <a:extLst>
                    <a:ext uri="{9D8B030D-6E8A-4147-A177-3AD203B41FA5}">
                      <a16:colId xmlns:a16="http://schemas.microsoft.com/office/drawing/2014/main" val="220215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CE6964"/>
                          </a:solidFill>
                        </a:rPr>
                        <a:t>プラスチック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8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/>
                        <a:t>例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ペットボトル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/>
                        <a:t>コンタクトレンズ</a:t>
                      </a:r>
                      <a:endParaRPr kumimoji="1" lang="en-US" altLang="ja-JP" sz="3600" dirty="0"/>
                    </a:p>
                    <a:p>
                      <a:pPr algn="r"/>
                      <a:r>
                        <a:rPr kumimoji="1" lang="ja-JP" altLang="en-US" sz="3600" dirty="0"/>
                        <a:t>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4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/>
                        <a:t>性質など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軽い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>
                          <a:solidFill>
                            <a:srgbClr val="CE6964"/>
                          </a:solidFill>
                        </a:rPr>
                        <a:t>腐食</a:t>
                      </a:r>
                      <a:r>
                        <a:rPr kumimoji="1" lang="ja-JP" altLang="en-US" sz="3600" dirty="0"/>
                        <a:t> しにくい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>
                          <a:solidFill>
                            <a:srgbClr val="CE6964"/>
                          </a:solidFill>
                        </a:rPr>
                        <a:t>加工</a:t>
                      </a:r>
                      <a:r>
                        <a:rPr kumimoji="1" lang="ja-JP" altLang="en-US" sz="3600" dirty="0"/>
                        <a:t> しやすい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5001"/>
                  </a:ext>
                </a:extLst>
              </a:tr>
            </a:tbl>
          </a:graphicData>
        </a:graphic>
      </p:graphicFrame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C92F1265-99B2-28CE-FBD9-0304E27CA35D}"/>
              </a:ext>
            </a:extLst>
          </p:cNvPr>
          <p:cNvSpPr/>
          <p:nvPr/>
        </p:nvSpPr>
        <p:spPr>
          <a:xfrm>
            <a:off x="6084664" y="1484784"/>
            <a:ext cx="273630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0BCF88FD-0D67-B2B3-2840-AB2674402935}"/>
              </a:ext>
            </a:extLst>
          </p:cNvPr>
          <p:cNvSpPr/>
          <p:nvPr/>
        </p:nvSpPr>
        <p:spPr>
          <a:xfrm>
            <a:off x="4007770" y="4433568"/>
            <a:ext cx="100811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8</a:t>
            </a:r>
            <a:endParaRPr kumimoji="1" lang="ja-JP" altLang="en-US" sz="36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8C0AE83A-8ECA-26BE-C1C8-CD341E7032C7}"/>
              </a:ext>
            </a:extLst>
          </p:cNvPr>
          <p:cNvSpPr/>
          <p:nvPr/>
        </p:nvSpPr>
        <p:spPr>
          <a:xfrm>
            <a:off x="4006550" y="5023955"/>
            <a:ext cx="100811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9</a:t>
            </a:r>
            <a:endParaRPr kumimoji="1" lang="ja-JP" altLang="en-US" sz="36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C2DD464-AD0E-85AB-2947-1CF8B4D87132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7FC1880-4BE4-EC22-E255-AE894A3E997F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EF11EA66-FBB3-481A-80C6-9EF956DFC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0E814B-E7EB-AEA6-42E4-F4987EEF9485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48B8198-C399-A4C7-FB1B-C2E063DEC2FE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691D45-91CD-42D2-A946-731718373215}"/>
              </a:ext>
            </a:extLst>
          </p:cNvPr>
          <p:cNvSpPr txBox="1"/>
          <p:nvPr/>
        </p:nvSpPr>
        <p:spPr>
          <a:xfrm>
            <a:off x="911424" y="899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セラミックス</a:t>
            </a:r>
          </a:p>
        </p:txBody>
      </p:sp>
      <p:sp>
        <p:nvSpPr>
          <p:cNvPr id="13" name="円/楕円 22">
            <a:extLst>
              <a:ext uri="{FF2B5EF4-FFF2-40B4-BE49-F238E27FC236}">
                <a16:creationId xmlns:a16="http://schemas.microsoft.com/office/drawing/2014/main" id="{28D3388E-582E-4903-BE84-88D7DC698C99}"/>
              </a:ext>
            </a:extLst>
          </p:cNvPr>
          <p:cNvSpPr/>
          <p:nvPr/>
        </p:nvSpPr>
        <p:spPr>
          <a:xfrm>
            <a:off x="2927152" y="2902632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重い</a:t>
            </a:r>
          </a:p>
        </p:txBody>
      </p:sp>
      <p:sp>
        <p:nvSpPr>
          <p:cNvPr id="14" name="円/楕円 22">
            <a:extLst>
              <a:ext uri="{FF2B5EF4-FFF2-40B4-BE49-F238E27FC236}">
                <a16:creationId xmlns:a16="http://schemas.microsoft.com/office/drawing/2014/main" id="{711A3C49-D5F2-4A0A-BACF-1A9CA13926D0}"/>
              </a:ext>
            </a:extLst>
          </p:cNvPr>
          <p:cNvSpPr/>
          <p:nvPr/>
        </p:nvSpPr>
        <p:spPr>
          <a:xfrm>
            <a:off x="5807968" y="1844824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割れる</a:t>
            </a:r>
          </a:p>
        </p:txBody>
      </p:sp>
      <p:sp>
        <p:nvSpPr>
          <p:cNvPr id="15" name="円/楕円 22">
            <a:extLst>
              <a:ext uri="{FF2B5EF4-FFF2-40B4-BE49-F238E27FC236}">
                <a16:creationId xmlns:a16="http://schemas.microsoft.com/office/drawing/2014/main" id="{E3553644-5C0E-4460-B452-0DA317E0FA24}"/>
              </a:ext>
            </a:extLst>
          </p:cNvPr>
          <p:cNvSpPr/>
          <p:nvPr/>
        </p:nvSpPr>
        <p:spPr>
          <a:xfrm>
            <a:off x="6456040" y="4941168"/>
            <a:ext cx="4896544" cy="1449712"/>
          </a:xfrm>
          <a:prstGeom prst="cloudCallout">
            <a:avLst>
              <a:gd name="adj1" fmla="val 19890"/>
              <a:gd name="adj2" fmla="val 6950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セラミックスって何？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7C84D6B-8698-9F2C-AA9A-E0EF5D0DC134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A16CF9F-28E5-B320-1CFC-0571113F2F39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6" name="図 5" descr="アイコン&#10;&#10;自動的に生成された説明">
                <a:extLst>
                  <a:ext uri="{FF2B5EF4-FFF2-40B4-BE49-F238E27FC236}">
                    <a16:creationId xmlns:a16="http://schemas.microsoft.com/office/drawing/2014/main" id="{B69DA0D4-4B0A-3FD0-F4C9-834852BD0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E41A657-2836-9AFD-5F0B-384993A1AFDD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DBC5250-2145-0278-CE41-98A46D70725E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9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8407F70-CC02-4B93-9F41-6AEFA37D0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54665"/>
              </p:ext>
            </p:extLst>
          </p:nvPr>
        </p:nvGraphicFramePr>
        <p:xfrm>
          <a:off x="1703512" y="1484784"/>
          <a:ext cx="8784976" cy="4114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57021">
                  <a:extLst>
                    <a:ext uri="{9D8B030D-6E8A-4147-A177-3AD203B41FA5}">
                      <a16:colId xmlns:a16="http://schemas.microsoft.com/office/drawing/2014/main" val="368271141"/>
                    </a:ext>
                  </a:extLst>
                </a:gridCol>
                <a:gridCol w="6527955">
                  <a:extLst>
                    <a:ext uri="{9D8B030D-6E8A-4147-A177-3AD203B41FA5}">
                      <a16:colId xmlns:a16="http://schemas.microsoft.com/office/drawing/2014/main" val="220215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CE6964"/>
                          </a:solidFill>
                        </a:rPr>
                        <a:t>セラミックス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8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/>
                        <a:t>例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3600" dirty="0"/>
                        <a:t>セラミックナイフ</a:t>
                      </a:r>
                      <a:endParaRPr kumimoji="1" lang="en-US" altLang="ja-JP" sz="3600" dirty="0"/>
                    </a:p>
                    <a:p>
                      <a:pPr algn="just"/>
                      <a:r>
                        <a:rPr kumimoji="1" lang="ja-JP" altLang="en-US" sz="3600" dirty="0"/>
                        <a:t>コンクリート</a:t>
                      </a:r>
                      <a:endParaRPr kumimoji="1" lang="en-US" altLang="ja-JP" sz="3600" dirty="0"/>
                    </a:p>
                    <a:p>
                      <a:pPr algn="just"/>
                      <a:r>
                        <a:rPr kumimoji="1" lang="ja-JP" altLang="en-US" sz="3600" dirty="0"/>
                        <a:t>かわら</a:t>
                      </a:r>
                      <a:endParaRPr kumimoji="1" lang="en-US" altLang="ja-JP" sz="3600" dirty="0"/>
                    </a:p>
                    <a:p>
                      <a:pPr algn="just"/>
                      <a:r>
                        <a:rPr kumimoji="1" lang="ja-JP" altLang="en-US" sz="3600" dirty="0"/>
                        <a:t>陶器，ガラス，セメント</a:t>
                      </a:r>
                      <a:endParaRPr kumimoji="1" lang="en-US" altLang="ja-JP" sz="3600" dirty="0"/>
                    </a:p>
                    <a:p>
                      <a:pPr algn="r"/>
                      <a:r>
                        <a:rPr kumimoji="1" lang="ja-JP" altLang="en-US" sz="3600" dirty="0"/>
                        <a:t>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4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/>
                        <a:t>性質など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石や粘土を焼き固めた材料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5001"/>
                  </a:ext>
                </a:extLst>
              </a:tr>
            </a:tbl>
          </a:graphicData>
        </a:graphic>
      </p:graphicFrame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1D2EDB81-7A62-24C7-5912-CEF2D03390F9}"/>
              </a:ext>
            </a:extLst>
          </p:cNvPr>
          <p:cNvSpPr/>
          <p:nvPr/>
        </p:nvSpPr>
        <p:spPr>
          <a:xfrm>
            <a:off x="6096000" y="1487953"/>
            <a:ext cx="2431869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D64BE1E-003C-644F-A6D6-3C45361DC9E7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AC247B85-3F21-4C6B-23F2-0214BB462E05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760A31F1-7765-9444-4B36-D28325701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E4E6449-9141-3EAE-0F15-2864027D7268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8352118-07CC-22F2-2900-1DF891C622E4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9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縦書きコンテンツ プレースホルダー 2" descr="ロゴ&#10;&#10;自動的に生成された説明">
            <a:extLst>
              <a:ext uri="{FF2B5EF4-FFF2-40B4-BE49-F238E27FC236}">
                <a16:creationId xmlns:a16="http://schemas.microsoft.com/office/drawing/2014/main" id="{F55D1AFA-D24B-8342-BF0D-F48E2E373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1" y="611514"/>
            <a:ext cx="2656233" cy="720000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5" name="角丸四角形 1">
            <a:extLst>
              <a:ext uri="{FF2B5EF4-FFF2-40B4-BE49-F238E27FC236}">
                <a16:creationId xmlns:a16="http://schemas.microsoft.com/office/drawing/2014/main" id="{9B2B1173-B4DC-5CCD-14AB-8CF7BCDC6943}"/>
              </a:ext>
            </a:extLst>
          </p:cNvPr>
          <p:cNvSpPr/>
          <p:nvPr/>
        </p:nvSpPr>
        <p:spPr>
          <a:xfrm>
            <a:off x="1055440" y="1436583"/>
            <a:ext cx="10081120" cy="1200329"/>
          </a:xfrm>
          <a:prstGeom prst="roundRect">
            <a:avLst/>
          </a:prstGeom>
          <a:gradFill>
            <a:gsLst>
              <a:gs pos="0">
                <a:srgbClr val="FFC1C1"/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ja-JP" sz="3200" dirty="0" err="1"/>
              <a:t>p.25</a:t>
            </a:r>
            <a:r>
              <a:rPr lang="ja-JP" altLang="en-US" sz="3200" dirty="0"/>
              <a:t>の写真から，金属，プラスチック，セラミックスをさがしてみよう。</a:t>
            </a:r>
            <a:endParaRPr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11DFF6-B8D4-E159-92E2-7F52AC4929EA}"/>
              </a:ext>
            </a:extLst>
          </p:cNvPr>
          <p:cNvSpPr txBox="1"/>
          <p:nvPr/>
        </p:nvSpPr>
        <p:spPr>
          <a:xfrm>
            <a:off x="623392" y="272111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金属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F9A62D-3D98-C649-11B9-3EA6AC28631B}"/>
              </a:ext>
            </a:extLst>
          </p:cNvPr>
          <p:cNvSpPr txBox="1"/>
          <p:nvPr/>
        </p:nvSpPr>
        <p:spPr>
          <a:xfrm>
            <a:off x="4095460" y="272111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プラスチック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8B75E6-9405-9F5D-8E5C-D2A5886FE124}"/>
              </a:ext>
            </a:extLst>
          </p:cNvPr>
          <p:cNvSpPr txBox="1"/>
          <p:nvPr/>
        </p:nvSpPr>
        <p:spPr>
          <a:xfrm>
            <a:off x="7855560" y="272111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セラミックス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0446258-F366-ED97-F775-7A5CD04FB215}"/>
              </a:ext>
            </a:extLst>
          </p:cNvPr>
          <p:cNvSpPr/>
          <p:nvPr/>
        </p:nvSpPr>
        <p:spPr>
          <a:xfrm>
            <a:off x="335361" y="3429000"/>
            <a:ext cx="3600000" cy="3168352"/>
          </a:xfrm>
          <a:prstGeom prst="roundRect">
            <a:avLst>
              <a:gd name="adj" fmla="val 9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800" dirty="0">
                <a:solidFill>
                  <a:srgbClr val="CE6964"/>
                </a:solidFill>
              </a:rPr>
              <a:t>ノートのリング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ヘッドフォンの導線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など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2734E00-DDDC-C52F-71F4-63E925466390}"/>
              </a:ext>
            </a:extLst>
          </p:cNvPr>
          <p:cNvSpPr/>
          <p:nvPr/>
        </p:nvSpPr>
        <p:spPr>
          <a:xfrm>
            <a:off x="4095460" y="3453120"/>
            <a:ext cx="3600000" cy="3168352"/>
          </a:xfrm>
          <a:prstGeom prst="roundRect">
            <a:avLst>
              <a:gd name="adj" fmla="val 9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800" dirty="0">
                <a:solidFill>
                  <a:srgbClr val="CE6964"/>
                </a:solidFill>
              </a:rPr>
              <a:t>メガネのフレーム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ペン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キーボード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など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0C068FC-05CF-A0C2-6037-D1301B7E4B8E}"/>
              </a:ext>
            </a:extLst>
          </p:cNvPr>
          <p:cNvSpPr/>
          <p:nvPr/>
        </p:nvSpPr>
        <p:spPr>
          <a:xfrm>
            <a:off x="7976050" y="3453120"/>
            <a:ext cx="3600000" cy="3168352"/>
          </a:xfrm>
          <a:prstGeom prst="roundRect">
            <a:avLst>
              <a:gd name="adj" fmla="val 9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800" dirty="0">
                <a:solidFill>
                  <a:srgbClr val="CE6964"/>
                </a:solidFill>
              </a:rPr>
              <a:t>マグカップ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スマートフォンの液晶画面</a:t>
            </a:r>
            <a:endParaRPr kumimoji="1" lang="en-US" altLang="ja-JP" sz="2800" dirty="0">
              <a:solidFill>
                <a:srgbClr val="CE6964"/>
              </a:solidFill>
            </a:endParaRPr>
          </a:p>
          <a:p>
            <a:r>
              <a:rPr kumimoji="1" lang="ja-JP" altLang="en-US" sz="2800" dirty="0">
                <a:solidFill>
                  <a:srgbClr val="CE6964"/>
                </a:solidFill>
              </a:rPr>
              <a:t>など</a:t>
            </a:r>
          </a:p>
        </p:txBody>
      </p:sp>
      <p:sp>
        <p:nvSpPr>
          <p:cNvPr id="18" name="四角形: メモ 17">
            <a:extLst>
              <a:ext uri="{FF2B5EF4-FFF2-40B4-BE49-F238E27FC236}">
                <a16:creationId xmlns:a16="http://schemas.microsoft.com/office/drawing/2014/main" id="{9B98B776-71F0-3780-B0B9-FB8681276B79}"/>
              </a:ext>
            </a:extLst>
          </p:cNvPr>
          <p:cNvSpPr/>
          <p:nvPr/>
        </p:nvSpPr>
        <p:spPr>
          <a:xfrm>
            <a:off x="475100" y="3534332"/>
            <a:ext cx="3339770" cy="2846996"/>
          </a:xfrm>
          <a:prstGeom prst="foldedCorner">
            <a:avLst>
              <a:gd name="adj" fmla="val 1194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endParaRPr kumimoji="1" lang="ja-JP" altLang="en-US" sz="3600" dirty="0"/>
          </a:p>
        </p:txBody>
      </p:sp>
      <p:sp>
        <p:nvSpPr>
          <p:cNvPr id="19" name="四角形: メモ 18">
            <a:extLst>
              <a:ext uri="{FF2B5EF4-FFF2-40B4-BE49-F238E27FC236}">
                <a16:creationId xmlns:a16="http://schemas.microsoft.com/office/drawing/2014/main" id="{B7833A71-8C1D-1393-6F28-9220E7F6D43F}"/>
              </a:ext>
            </a:extLst>
          </p:cNvPr>
          <p:cNvSpPr/>
          <p:nvPr/>
        </p:nvSpPr>
        <p:spPr>
          <a:xfrm>
            <a:off x="4215951" y="3613798"/>
            <a:ext cx="3339770" cy="2846996"/>
          </a:xfrm>
          <a:prstGeom prst="foldedCorner">
            <a:avLst>
              <a:gd name="adj" fmla="val 1194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endParaRPr kumimoji="1" lang="ja-JP" altLang="en-US" sz="3600" dirty="0"/>
          </a:p>
        </p:txBody>
      </p:sp>
      <p:sp>
        <p:nvSpPr>
          <p:cNvPr id="20" name="四角形: メモ 19">
            <a:extLst>
              <a:ext uri="{FF2B5EF4-FFF2-40B4-BE49-F238E27FC236}">
                <a16:creationId xmlns:a16="http://schemas.microsoft.com/office/drawing/2014/main" id="{78E2A6FC-2150-FD66-4D51-93374965FB93}"/>
              </a:ext>
            </a:extLst>
          </p:cNvPr>
          <p:cNvSpPr/>
          <p:nvPr/>
        </p:nvSpPr>
        <p:spPr>
          <a:xfrm>
            <a:off x="8124822" y="3624328"/>
            <a:ext cx="3339770" cy="2846996"/>
          </a:xfrm>
          <a:prstGeom prst="foldedCorner">
            <a:avLst>
              <a:gd name="adj" fmla="val 1194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endParaRPr kumimoji="1" lang="ja-JP" altLang="en-US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186920B-002E-1C09-7B25-88E714D50B40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C384EF4-5AAB-A35A-59E6-FEC30706D9C2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0" name="図 9" descr="アイコン&#10;&#10;自動的に生成された説明">
                <a:extLst>
                  <a:ext uri="{FF2B5EF4-FFF2-40B4-BE49-F238E27FC236}">
                    <a16:creationId xmlns:a16="http://schemas.microsoft.com/office/drawing/2014/main" id="{B676024D-ED0A-BCDA-9D45-BAA18240C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41DA26-4864-0AEB-9C74-13280F21BC96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44F40CD-4A7B-99DD-4118-6006FC8A0FDF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2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3620C2-6EEC-442D-BD86-77BFF55E5BCC}"/>
              </a:ext>
            </a:extLst>
          </p:cNvPr>
          <p:cNvSpPr txBox="1"/>
          <p:nvPr/>
        </p:nvSpPr>
        <p:spPr>
          <a:xfrm>
            <a:off x="1167982" y="1340768"/>
            <a:ext cx="1032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400" dirty="0">
                <a:solidFill>
                  <a:srgbClr val="CE6964"/>
                </a:solidFill>
              </a:rPr>
              <a:t>物質　</a:t>
            </a:r>
            <a:r>
              <a:rPr lang="ja-JP" altLang="en-US" sz="4000" dirty="0"/>
              <a:t>原子・分子・イオンが集まってできている</a:t>
            </a:r>
          </a:p>
        </p:txBody>
      </p: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76AD224-95B9-342C-AA7F-0FFDDE669B13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BF5DEA6-780D-1265-56BD-C5AC8E007605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6" name="図 5" descr="アイコン&#10;&#10;自動的に生成された説明">
                <a:extLst>
                  <a:ext uri="{FF2B5EF4-FFF2-40B4-BE49-F238E27FC236}">
                    <a16:creationId xmlns:a16="http://schemas.microsoft.com/office/drawing/2014/main" id="{83A2B372-3A6E-0B26-5EEF-7296DC35B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F7B6FFA-B52D-99F0-EEE7-463DFA6866C5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C01D8B6-A3E6-A858-5850-B3B67781A517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99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F4A59AF-63E2-49A7-AA02-F3DD90EB3952}"/>
              </a:ext>
            </a:extLst>
          </p:cNvPr>
          <p:cNvGrpSpPr/>
          <p:nvPr/>
        </p:nvGrpSpPr>
        <p:grpSpPr>
          <a:xfrm>
            <a:off x="896996" y="674689"/>
            <a:ext cx="10390543" cy="6025525"/>
            <a:chOff x="896996" y="2285435"/>
            <a:chExt cx="10390543" cy="602552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167E388-1299-4D02-857E-75CCC6C6A3FD}"/>
                </a:ext>
              </a:extLst>
            </p:cNvPr>
            <p:cNvSpPr/>
            <p:nvPr/>
          </p:nvSpPr>
          <p:spPr>
            <a:xfrm>
              <a:off x="911424" y="2505696"/>
              <a:ext cx="10376115" cy="5805264"/>
            </a:xfrm>
            <a:prstGeom prst="rect">
              <a:avLst/>
            </a:prstGeom>
            <a:solidFill>
              <a:srgbClr val="EFE5F7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AE6DE3A-D186-4D91-B9F2-1C419F41499C}"/>
                </a:ext>
              </a:extLst>
            </p:cNvPr>
            <p:cNvSpPr/>
            <p:nvPr/>
          </p:nvSpPr>
          <p:spPr>
            <a:xfrm>
              <a:off x="896996" y="2285435"/>
              <a:ext cx="936589" cy="35199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復習</a:t>
              </a:r>
            </a:p>
          </p:txBody>
        </p:sp>
      </p:grp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C17FF1-9FCA-4F81-BA1A-5D3AC95C064C}"/>
              </a:ext>
            </a:extLst>
          </p:cNvPr>
          <p:cNvSpPr txBox="1"/>
          <p:nvPr/>
        </p:nvSpPr>
        <p:spPr>
          <a:xfrm>
            <a:off x="958185" y="1176851"/>
            <a:ext cx="160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物質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2887F9-70B0-4521-A6DA-9A679BE18B2A}"/>
              </a:ext>
            </a:extLst>
          </p:cNvPr>
          <p:cNvSpPr txBox="1"/>
          <p:nvPr/>
        </p:nvSpPr>
        <p:spPr>
          <a:xfrm>
            <a:off x="2351583" y="1176851"/>
            <a:ext cx="8950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原子・分子・イオンが集まってできている。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F89191-19FF-4157-90D8-5F5A34BA723E}"/>
              </a:ext>
            </a:extLst>
          </p:cNvPr>
          <p:cNvSpPr txBox="1"/>
          <p:nvPr/>
        </p:nvSpPr>
        <p:spPr>
          <a:xfrm>
            <a:off x="1320961" y="207163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原子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4D75A1-8214-415A-9023-CEB4960B3654}"/>
              </a:ext>
            </a:extLst>
          </p:cNvPr>
          <p:cNvSpPr txBox="1"/>
          <p:nvPr/>
        </p:nvSpPr>
        <p:spPr>
          <a:xfrm>
            <a:off x="3021690" y="2140696"/>
            <a:ext cx="775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すべての物質を構成している粒子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850BEE5-E9BD-4ADF-8BE0-6735F48B226D}"/>
              </a:ext>
            </a:extLst>
          </p:cNvPr>
          <p:cNvSpPr txBox="1"/>
          <p:nvPr/>
        </p:nvSpPr>
        <p:spPr>
          <a:xfrm>
            <a:off x="1320961" y="322752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分子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93F449-8329-4040-B6CF-7E468DDE7988}"/>
              </a:ext>
            </a:extLst>
          </p:cNvPr>
          <p:cNvSpPr txBox="1"/>
          <p:nvPr/>
        </p:nvSpPr>
        <p:spPr>
          <a:xfrm>
            <a:off x="3026773" y="3262586"/>
            <a:ext cx="775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いくつかの原子が結びついた粒子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0B3767-14B0-4096-9E9F-4BA8704FA80F}"/>
              </a:ext>
            </a:extLst>
          </p:cNvPr>
          <p:cNvSpPr txBox="1"/>
          <p:nvPr/>
        </p:nvSpPr>
        <p:spPr>
          <a:xfrm>
            <a:off x="1320960" y="4383423"/>
            <a:ext cx="196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イオン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AE7AF8-0E6B-439F-B359-C816F45BD10C}"/>
              </a:ext>
            </a:extLst>
          </p:cNvPr>
          <p:cNvSpPr txBox="1"/>
          <p:nvPr/>
        </p:nvSpPr>
        <p:spPr>
          <a:xfrm>
            <a:off x="3410198" y="4444978"/>
            <a:ext cx="7754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原子が電子をとり入れたり放したりして電気を帯びた粒子</a:t>
            </a:r>
          </a:p>
        </p:txBody>
      </p: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7FFD3A14-18F8-3C69-DC3C-A22F50397F61}"/>
              </a:ext>
            </a:extLst>
          </p:cNvPr>
          <p:cNvSpPr/>
          <p:nvPr/>
        </p:nvSpPr>
        <p:spPr>
          <a:xfrm>
            <a:off x="1320960" y="2199318"/>
            <a:ext cx="160942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10</a:t>
            </a:r>
            <a:endParaRPr kumimoji="1" lang="ja-JP" altLang="en-US" sz="3600" dirty="0"/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F1F0642B-1F48-6971-934D-E9E9927FB048}"/>
              </a:ext>
            </a:extLst>
          </p:cNvPr>
          <p:cNvSpPr/>
          <p:nvPr/>
        </p:nvSpPr>
        <p:spPr>
          <a:xfrm>
            <a:off x="1321848" y="3365005"/>
            <a:ext cx="1608536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11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DA515378-6132-A9AD-496A-D471A5B938BD}"/>
              </a:ext>
            </a:extLst>
          </p:cNvPr>
          <p:cNvSpPr/>
          <p:nvPr/>
        </p:nvSpPr>
        <p:spPr>
          <a:xfrm>
            <a:off x="1320960" y="4511108"/>
            <a:ext cx="182271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12</a:t>
            </a:r>
            <a:endParaRPr kumimoji="1" lang="ja-JP" altLang="en-US" sz="36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89BEE-91EA-B21D-9CA1-195AEAFEAAE8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5917E94-FBE2-D005-28CF-A9F17A49C0C0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5" name="図 14" descr="アイコン&#10;&#10;自動的に生成された説明">
                <a:extLst>
                  <a:ext uri="{FF2B5EF4-FFF2-40B4-BE49-F238E27FC236}">
                    <a16:creationId xmlns:a16="http://schemas.microsoft.com/office/drawing/2014/main" id="{6751521F-90AB-C00C-2074-F59646E12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BCA8FDA-EBBB-3DB9-ED89-6EEF95F55CD8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20F1F57-4988-4C89-01DD-D34F1879E196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3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F4A59AF-63E2-49A7-AA02-F3DD90EB3952}"/>
              </a:ext>
            </a:extLst>
          </p:cNvPr>
          <p:cNvGrpSpPr/>
          <p:nvPr/>
        </p:nvGrpSpPr>
        <p:grpSpPr>
          <a:xfrm>
            <a:off x="896996" y="674689"/>
            <a:ext cx="10390543" cy="6025525"/>
            <a:chOff x="896996" y="2285435"/>
            <a:chExt cx="10390543" cy="602552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167E388-1299-4D02-857E-75CCC6C6A3FD}"/>
                </a:ext>
              </a:extLst>
            </p:cNvPr>
            <p:cNvSpPr/>
            <p:nvPr/>
          </p:nvSpPr>
          <p:spPr>
            <a:xfrm>
              <a:off x="911424" y="2505696"/>
              <a:ext cx="10376115" cy="5805264"/>
            </a:xfrm>
            <a:prstGeom prst="rect">
              <a:avLst/>
            </a:prstGeom>
            <a:solidFill>
              <a:srgbClr val="EFE5F7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AE6DE3A-D186-4D91-B9F2-1C419F41499C}"/>
                </a:ext>
              </a:extLst>
            </p:cNvPr>
            <p:cNvSpPr/>
            <p:nvPr/>
          </p:nvSpPr>
          <p:spPr>
            <a:xfrm>
              <a:off x="896996" y="2285435"/>
              <a:ext cx="936589" cy="35199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復習</a:t>
              </a:r>
            </a:p>
          </p:txBody>
        </p:sp>
      </p:grp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0B3767-14B0-4096-9E9F-4BA8704FA80F}"/>
              </a:ext>
            </a:extLst>
          </p:cNvPr>
          <p:cNvSpPr txBox="1"/>
          <p:nvPr/>
        </p:nvSpPr>
        <p:spPr>
          <a:xfrm>
            <a:off x="1270458" y="1184851"/>
            <a:ext cx="196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イオン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AE7AF8-0E6B-439F-B359-C816F45BD10C}"/>
              </a:ext>
            </a:extLst>
          </p:cNvPr>
          <p:cNvSpPr txBox="1"/>
          <p:nvPr/>
        </p:nvSpPr>
        <p:spPr>
          <a:xfrm>
            <a:off x="3359696" y="1246406"/>
            <a:ext cx="7754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原子が電子をとり入れたり放したりして電気を帯びた粒子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81FFA5-9579-4139-91A4-A9BDE4000469}"/>
              </a:ext>
            </a:extLst>
          </p:cNvPr>
          <p:cNvSpPr txBox="1"/>
          <p:nvPr/>
        </p:nvSpPr>
        <p:spPr>
          <a:xfrm>
            <a:off x="1991544" y="282645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陽 イオン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C07EC1-5F56-4D29-ADD6-BDD8F61FF515}"/>
              </a:ext>
            </a:extLst>
          </p:cNvPr>
          <p:cNvSpPr txBox="1"/>
          <p:nvPr/>
        </p:nvSpPr>
        <p:spPr>
          <a:xfrm>
            <a:off x="4727848" y="2900346"/>
            <a:ext cx="638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＋の電気を帯びたもの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0682AA-FDD5-42F6-9214-16C649C21993}"/>
              </a:ext>
            </a:extLst>
          </p:cNvPr>
          <p:cNvSpPr txBox="1"/>
          <p:nvPr/>
        </p:nvSpPr>
        <p:spPr>
          <a:xfrm>
            <a:off x="1991544" y="4085855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陰 イオン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C970EF-A03B-4FC9-A2EA-E8C3D95F0E98}"/>
              </a:ext>
            </a:extLst>
          </p:cNvPr>
          <p:cNvSpPr txBox="1"/>
          <p:nvPr/>
        </p:nvSpPr>
        <p:spPr>
          <a:xfrm>
            <a:off x="4727848" y="4114124"/>
            <a:ext cx="638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－の電気を帯びたもの</a:t>
            </a:r>
          </a:p>
        </p:txBody>
      </p: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5BF8F3C0-B15F-B8F1-B3EC-F9C7A4185CD4}"/>
              </a:ext>
            </a:extLst>
          </p:cNvPr>
          <p:cNvSpPr/>
          <p:nvPr/>
        </p:nvSpPr>
        <p:spPr>
          <a:xfrm>
            <a:off x="1991544" y="2948373"/>
            <a:ext cx="792088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13</a:t>
            </a:r>
            <a:endParaRPr kumimoji="1" lang="ja-JP" altLang="en-US" sz="3600" dirty="0"/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045E86D0-C2CD-C942-AEE8-8A30D7C4A2B7}"/>
              </a:ext>
            </a:extLst>
          </p:cNvPr>
          <p:cNvSpPr/>
          <p:nvPr/>
        </p:nvSpPr>
        <p:spPr>
          <a:xfrm>
            <a:off x="1984330" y="4213538"/>
            <a:ext cx="79930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14</a:t>
            </a:r>
            <a:endParaRPr kumimoji="1" lang="ja-JP" altLang="en-US" sz="36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C2CAB4-D7A8-50E1-99B6-9BA52DF9A4C5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AE09380-A472-457A-6B1D-134DDD804C32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3532CDB0-BCE8-AF16-FB17-E9F462639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8D29EE-74F1-2F37-7EF8-DADAC285C759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92888C1-6A81-B395-F86E-EA259C571C53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1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A61477-12EA-41AA-90AB-033ED900B767}"/>
              </a:ext>
            </a:extLst>
          </p:cNvPr>
          <p:cNvGrpSpPr/>
          <p:nvPr/>
        </p:nvGrpSpPr>
        <p:grpSpPr>
          <a:xfrm>
            <a:off x="1055440" y="896818"/>
            <a:ext cx="10081120" cy="1691916"/>
            <a:chOff x="1055440" y="896818"/>
            <a:chExt cx="10081120" cy="1691916"/>
          </a:xfrm>
        </p:grpSpPr>
        <p:sp>
          <p:nvSpPr>
            <p:cNvPr id="2" name="角丸四角形 1"/>
            <p:cNvSpPr/>
            <p:nvPr/>
          </p:nvSpPr>
          <p:spPr>
            <a:xfrm>
              <a:off x="1055440" y="1325457"/>
              <a:ext cx="10081120" cy="1263277"/>
            </a:xfrm>
            <a:prstGeom prst="roundRect">
              <a:avLst/>
            </a:prstGeom>
            <a:gradFill>
              <a:gsLst>
                <a:gs pos="0">
                  <a:srgbClr val="FFC1C1"/>
                </a:gs>
                <a:gs pos="100000">
                  <a:srgbClr val="FFFFFF"/>
                </a:gs>
              </a:gsLst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原子よりも小さな粒子はないのだろうか。</a:t>
              </a:r>
              <a:endParaRPr lang="en-US" altLang="ja-JP" sz="32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C0A670-34B6-4F5A-8E08-3454BC4F8420}"/>
                </a:ext>
              </a:extLst>
            </p:cNvPr>
            <p:cNvSpPr txBox="1"/>
            <p:nvPr/>
          </p:nvSpPr>
          <p:spPr>
            <a:xfrm>
              <a:off x="9192344" y="896818"/>
              <a:ext cx="1842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8000" indent="-468000" algn="r"/>
              <a:r>
                <a:rPr lang="ja-JP" altLang="en-US" sz="2400" dirty="0"/>
                <a:t>課題の設定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17ABB0-6436-DCDB-3E43-AD24EE59D0ED}"/>
              </a:ext>
            </a:extLst>
          </p:cNvPr>
          <p:cNvSpPr txBox="1"/>
          <p:nvPr/>
        </p:nvSpPr>
        <p:spPr>
          <a:xfrm>
            <a:off x="1055440" y="2809954"/>
            <a:ext cx="590465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/>
              <a:t>予想して自由に記述しよう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CE39952-421E-9BE5-615E-24E1E592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7" y="692832"/>
            <a:ext cx="1393277" cy="1224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27AC8A-6AEF-9227-27E5-CED572AAC5AF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4DA66EF-A7C3-AE0B-73E3-656D555922C5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E6EA908B-F4CB-73D0-D3A9-B5CAC25C3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C0781-9088-FD34-82C1-F9387485AB33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A9441F3-D226-83BD-9BAD-12CB38699833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95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0AD9B04-8110-4BCF-A755-406ABC26F29B}"/>
              </a:ext>
            </a:extLst>
          </p:cNvPr>
          <p:cNvSpPr/>
          <p:nvPr/>
        </p:nvSpPr>
        <p:spPr>
          <a:xfrm>
            <a:off x="-456728" y="548680"/>
            <a:ext cx="7128792" cy="7128000"/>
          </a:xfrm>
          <a:prstGeom prst="ellipse">
            <a:avLst/>
          </a:prstGeom>
          <a:solidFill>
            <a:srgbClr val="ADC1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092834B-01E6-4ADB-94ED-F6239F56E3DD}"/>
              </a:ext>
            </a:extLst>
          </p:cNvPr>
          <p:cNvSpPr/>
          <p:nvPr/>
        </p:nvSpPr>
        <p:spPr>
          <a:xfrm>
            <a:off x="5447928" y="5157192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2E853C0-0914-46ED-93C0-AF1F885A4F0D}"/>
              </a:ext>
            </a:extLst>
          </p:cNvPr>
          <p:cNvSpPr/>
          <p:nvPr/>
        </p:nvSpPr>
        <p:spPr>
          <a:xfrm>
            <a:off x="7210854" y="980728"/>
            <a:ext cx="3967403" cy="3672408"/>
          </a:xfrm>
          <a:prstGeom prst="roundRect">
            <a:avLst>
              <a:gd name="adj" fmla="val 11195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8E2C9A9D-971C-4990-8224-CB7A02D89E80}"/>
              </a:ext>
            </a:extLst>
          </p:cNvPr>
          <p:cNvSpPr/>
          <p:nvPr/>
        </p:nvSpPr>
        <p:spPr>
          <a:xfrm rot="15247804" flipV="1">
            <a:off x="6701215" y="3622545"/>
            <a:ext cx="1019278" cy="3591739"/>
          </a:xfrm>
          <a:prstGeom prst="curvedRightArrow">
            <a:avLst>
              <a:gd name="adj1" fmla="val 25000"/>
              <a:gd name="adj2" fmla="val 54569"/>
              <a:gd name="adj3" fmla="val 39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7878C61-6C67-4AE1-BD2E-6B477DFB0E6B}"/>
              </a:ext>
            </a:extLst>
          </p:cNvPr>
          <p:cNvSpPr/>
          <p:nvPr/>
        </p:nvSpPr>
        <p:spPr>
          <a:xfrm>
            <a:off x="8020270" y="1633123"/>
            <a:ext cx="2367880" cy="23676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C1FFE4-C256-4BFA-B7CA-F9204C3E8066}"/>
              </a:ext>
            </a:extLst>
          </p:cNvPr>
          <p:cNvSpPr txBox="1"/>
          <p:nvPr/>
        </p:nvSpPr>
        <p:spPr>
          <a:xfrm>
            <a:off x="8091251" y="5418414"/>
            <a:ext cx="220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約</a:t>
            </a:r>
            <a:r>
              <a:rPr lang="en-US" altLang="ja-JP" sz="4000" dirty="0"/>
              <a:t>2</a:t>
            </a:r>
            <a:r>
              <a:rPr lang="ja-JP" altLang="en-US" sz="4000" dirty="0"/>
              <a:t>億倍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0CF46C-19E2-44CC-B4AD-1100A6559358}"/>
              </a:ext>
            </a:extLst>
          </p:cNvPr>
          <p:cNvSpPr txBox="1"/>
          <p:nvPr/>
        </p:nvSpPr>
        <p:spPr>
          <a:xfrm>
            <a:off x="7658056" y="938146"/>
            <a:ext cx="352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テニスボール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7E29F7B-3460-4FBB-B059-0EB21AB550E9}"/>
              </a:ext>
            </a:extLst>
          </p:cNvPr>
          <p:cNvSpPr txBox="1"/>
          <p:nvPr/>
        </p:nvSpPr>
        <p:spPr>
          <a:xfrm>
            <a:off x="218663" y="5426059"/>
            <a:ext cx="177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地球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9133ED-FDD3-C59E-651E-9E81F087754E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C4BEB34-5283-B2D8-1FB4-663173B470B8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0E8EB7C3-2FF4-58D3-45EB-B24E7F6D5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AE34345-639A-C896-4B5D-51EC4FF04452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89C391F-F586-70ED-594F-9B14939885AB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4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59 0.31458 C -0.24167 0.3456 -0.19571 0.3574 -0.12422 0.29398 C -0.06732 0.2081 -0.03503 0.11898 2.70833E-6 2.96296E-6 " pathEditMode="relative" rAng="0" ptsTypes="A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2" grpId="0" animBg="1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721" y="1888718"/>
            <a:ext cx="58105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latin typeface="+mn-ea"/>
                <a:ea typeface="+mn-ea"/>
              </a:rPr>
              <a:t>１節　材料とその再利用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12" y="2921169"/>
            <a:ext cx="105851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6000" dirty="0">
                <a:latin typeface="+mn-ea"/>
                <a:ea typeface="+mn-ea"/>
              </a:rPr>
              <a:t>1 </a:t>
            </a:r>
            <a:r>
              <a:rPr lang="ja-JP" altLang="en-US" sz="6000" dirty="0">
                <a:latin typeface="+mn-ea"/>
                <a:ea typeface="+mn-ea"/>
              </a:rPr>
              <a:t>生活の中のさまざまな物質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7176120" y="378032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p.24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</a:p>
        </p:txBody>
      </p:sp>
      <p:sp>
        <p:nvSpPr>
          <p:cNvPr id="22" name="縦書きコンテンツ プレースホルダー 7">
            <a:extLst>
              <a:ext uri="{FF2B5EF4-FFF2-40B4-BE49-F238E27FC236}">
                <a16:creationId xmlns:a16="http://schemas.microsoft.com/office/drawing/2014/main" id="{A814A0A2-CC75-2341-BCFA-B4D527720C1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11856640" y="0"/>
            <a:ext cx="335360" cy="5805264"/>
          </a:xfrm>
        </p:spPr>
        <p:txBody>
          <a:bodyPr tIns="108000" rIns="93600"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0AD9B04-8110-4BCF-A755-406ABC26F29B}"/>
              </a:ext>
            </a:extLst>
          </p:cNvPr>
          <p:cNvSpPr/>
          <p:nvPr/>
        </p:nvSpPr>
        <p:spPr>
          <a:xfrm>
            <a:off x="-456728" y="548680"/>
            <a:ext cx="7128792" cy="712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092834B-01E6-4ADB-94ED-F6239F56E3DD}"/>
              </a:ext>
            </a:extLst>
          </p:cNvPr>
          <p:cNvSpPr/>
          <p:nvPr/>
        </p:nvSpPr>
        <p:spPr>
          <a:xfrm>
            <a:off x="5447928" y="515719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2E853C0-0914-46ED-93C0-AF1F885A4F0D}"/>
              </a:ext>
            </a:extLst>
          </p:cNvPr>
          <p:cNvSpPr/>
          <p:nvPr/>
        </p:nvSpPr>
        <p:spPr>
          <a:xfrm>
            <a:off x="7210854" y="980728"/>
            <a:ext cx="3967403" cy="3672408"/>
          </a:xfrm>
          <a:prstGeom prst="roundRect">
            <a:avLst>
              <a:gd name="adj" fmla="val 11195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8E2C9A9D-971C-4990-8224-CB7A02D89E80}"/>
              </a:ext>
            </a:extLst>
          </p:cNvPr>
          <p:cNvSpPr/>
          <p:nvPr/>
        </p:nvSpPr>
        <p:spPr>
          <a:xfrm rot="15247804" flipV="1">
            <a:off x="6701215" y="3622545"/>
            <a:ext cx="1019278" cy="3591739"/>
          </a:xfrm>
          <a:prstGeom prst="curvedRightArrow">
            <a:avLst>
              <a:gd name="adj1" fmla="val 25000"/>
              <a:gd name="adj2" fmla="val 54569"/>
              <a:gd name="adj3" fmla="val 39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7878C61-6C67-4AE1-BD2E-6B477DFB0E6B}"/>
              </a:ext>
            </a:extLst>
          </p:cNvPr>
          <p:cNvSpPr/>
          <p:nvPr/>
        </p:nvSpPr>
        <p:spPr>
          <a:xfrm>
            <a:off x="8020270" y="1633123"/>
            <a:ext cx="2367880" cy="2367617"/>
          </a:xfrm>
          <a:prstGeom prst="ellipse">
            <a:avLst/>
          </a:prstGeom>
          <a:solidFill>
            <a:srgbClr val="FFE1E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C1FFE4-C256-4BFA-B7CA-F9204C3E8066}"/>
              </a:ext>
            </a:extLst>
          </p:cNvPr>
          <p:cNvSpPr txBox="1"/>
          <p:nvPr/>
        </p:nvSpPr>
        <p:spPr>
          <a:xfrm>
            <a:off x="8091251" y="5418414"/>
            <a:ext cx="220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約</a:t>
            </a:r>
            <a:r>
              <a:rPr lang="en-US" altLang="ja-JP" sz="4000" dirty="0"/>
              <a:t>2</a:t>
            </a:r>
            <a:r>
              <a:rPr lang="ja-JP" altLang="en-US" sz="4000" dirty="0"/>
              <a:t>億倍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0CF46C-19E2-44CC-B4AD-1100A6559358}"/>
              </a:ext>
            </a:extLst>
          </p:cNvPr>
          <p:cNvSpPr txBox="1"/>
          <p:nvPr/>
        </p:nvSpPr>
        <p:spPr>
          <a:xfrm>
            <a:off x="7658056" y="938146"/>
            <a:ext cx="352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原子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7E29F7B-3460-4FBB-B059-0EB21AB550E9}"/>
              </a:ext>
            </a:extLst>
          </p:cNvPr>
          <p:cNvSpPr txBox="1"/>
          <p:nvPr/>
        </p:nvSpPr>
        <p:spPr>
          <a:xfrm>
            <a:off x="218662" y="5426059"/>
            <a:ext cx="321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テニスボール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371EBD-465A-7863-081C-FB9D84B7FA47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A3A63A5-CC41-280C-3FDF-AF7180CB0E16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6DB731B8-4974-1B70-AC6E-058764E02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70CEF3A-19DB-9231-9C24-7D285A4FC034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69AC579-1845-F1E3-4EDA-1750F9C8F429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2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59 0.31458 C -0.24167 0.3456 -0.19571 0.3574 -0.12422 0.29398 C -0.06732 0.2081 -0.03503 0.11898 2.70833E-6 2.96296E-6 " pathEditMode="relative" rAng="0" ptsTypes="A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2" grpId="0" animBg="1"/>
      <p:bldP spid="13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8A6A2E7E-0670-483D-9BB5-BAF669B83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504" y="2328938"/>
            <a:ext cx="3209925" cy="3072356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7878C61-6C67-4AE1-BD2E-6B477DFB0E6B}"/>
              </a:ext>
            </a:extLst>
          </p:cNvPr>
          <p:cNvSpPr/>
          <p:nvPr/>
        </p:nvSpPr>
        <p:spPr>
          <a:xfrm>
            <a:off x="508595" y="5829981"/>
            <a:ext cx="263344" cy="263315"/>
          </a:xfrm>
          <a:prstGeom prst="ellipse">
            <a:avLst/>
          </a:prstGeom>
          <a:solidFill>
            <a:srgbClr val="FFE1E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955F662-0C1B-41ED-8445-41F4CB76F49D}"/>
              </a:ext>
            </a:extLst>
          </p:cNvPr>
          <p:cNvCxnSpPr>
            <a:cxnSpLocks/>
            <a:stCxn id="13" idx="1"/>
          </p:cNvCxnSpPr>
          <p:nvPr/>
        </p:nvCxnSpPr>
        <p:spPr>
          <a:xfrm flipV="1">
            <a:off x="547161" y="3589739"/>
            <a:ext cx="652295" cy="22788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B92AAB7-C673-42F9-B2E4-A9BD56DF1378}"/>
              </a:ext>
            </a:extLst>
          </p:cNvPr>
          <p:cNvCxnSpPr>
            <a:cxnSpLocks/>
          </p:cNvCxnSpPr>
          <p:nvPr/>
        </p:nvCxnSpPr>
        <p:spPr>
          <a:xfrm flipV="1">
            <a:off x="771939" y="5229200"/>
            <a:ext cx="2659763" cy="80992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C46D64C-B556-4F40-80EB-539A5822EB8F}"/>
              </a:ext>
            </a:extLst>
          </p:cNvPr>
          <p:cNvSpPr txBox="1"/>
          <p:nvPr/>
        </p:nvSpPr>
        <p:spPr>
          <a:xfrm>
            <a:off x="5886362" y="1621052"/>
            <a:ext cx="1336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原子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412B94F-D060-4664-A50E-9AE6624F1EBD}"/>
              </a:ext>
            </a:extLst>
          </p:cNvPr>
          <p:cNvSpPr txBox="1"/>
          <p:nvPr/>
        </p:nvSpPr>
        <p:spPr>
          <a:xfrm>
            <a:off x="7523040" y="1041252"/>
            <a:ext cx="186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原子核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ED6C48-5A09-49F9-B5F8-162A1D596292}"/>
              </a:ext>
            </a:extLst>
          </p:cNvPr>
          <p:cNvSpPr txBox="1"/>
          <p:nvPr/>
        </p:nvSpPr>
        <p:spPr>
          <a:xfrm>
            <a:off x="9567722" y="560874"/>
            <a:ext cx="1336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陽子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F4BD5C2-B910-4410-996B-3FAF717D9D0B}"/>
              </a:ext>
            </a:extLst>
          </p:cNvPr>
          <p:cNvSpPr txBox="1"/>
          <p:nvPr/>
        </p:nvSpPr>
        <p:spPr>
          <a:xfrm>
            <a:off x="9567721" y="1475691"/>
            <a:ext cx="171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中性子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30AE87-F5BF-4240-9155-4C32889C4160}"/>
              </a:ext>
            </a:extLst>
          </p:cNvPr>
          <p:cNvSpPr txBox="1"/>
          <p:nvPr/>
        </p:nvSpPr>
        <p:spPr>
          <a:xfrm>
            <a:off x="7523040" y="2177150"/>
            <a:ext cx="1336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電子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AFD0F1-9470-4977-A0B4-BCE3F3CEDC67}"/>
              </a:ext>
            </a:extLst>
          </p:cNvPr>
          <p:cNvSpPr txBox="1"/>
          <p:nvPr/>
        </p:nvSpPr>
        <p:spPr>
          <a:xfrm>
            <a:off x="5327902" y="3993112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/>
              <a:t>He</a:t>
            </a:r>
            <a:endParaRPr lang="ja-JP" altLang="en-US" sz="6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A6019D-187C-467E-8229-BC0CE7F5CA2C}"/>
              </a:ext>
            </a:extLst>
          </p:cNvPr>
          <p:cNvSpPr txBox="1"/>
          <p:nvPr/>
        </p:nvSpPr>
        <p:spPr>
          <a:xfrm>
            <a:off x="4965189" y="4194390"/>
            <a:ext cx="65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4</a:t>
            </a:r>
            <a:endParaRPr lang="ja-JP" altLang="en-US" sz="40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3C4FD7E-61D1-4BD2-9E04-0FCE684E5A26}"/>
              </a:ext>
            </a:extLst>
          </p:cNvPr>
          <p:cNvSpPr txBox="1"/>
          <p:nvPr/>
        </p:nvSpPr>
        <p:spPr>
          <a:xfrm>
            <a:off x="4965189" y="4933103"/>
            <a:ext cx="77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2</a:t>
            </a:r>
            <a:endParaRPr lang="ja-JP" altLang="en-US" sz="4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505BF6-7828-4075-AF2B-58E924EB9F1E}"/>
              </a:ext>
            </a:extLst>
          </p:cNvPr>
          <p:cNvSpPr txBox="1"/>
          <p:nvPr/>
        </p:nvSpPr>
        <p:spPr>
          <a:xfrm>
            <a:off x="7535678" y="4288785"/>
            <a:ext cx="310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◀　元素記号</a:t>
            </a:r>
            <a:endParaRPr lang="en-US" altLang="ja-JP" sz="4000" dirty="0"/>
          </a:p>
          <a:p>
            <a:r>
              <a:rPr lang="ja-JP" altLang="en-US" sz="4000" dirty="0"/>
              <a:t>　（ヘリウム）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486408-FDD9-4D6B-9968-4B68B5A20956}"/>
              </a:ext>
            </a:extLst>
          </p:cNvPr>
          <p:cNvSpPr txBox="1"/>
          <p:nvPr/>
        </p:nvSpPr>
        <p:spPr>
          <a:xfrm>
            <a:off x="4842246" y="3170530"/>
            <a:ext cx="20882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>
                <a:solidFill>
                  <a:srgbClr val="CE6964"/>
                </a:solidFill>
              </a:rPr>
              <a:t>質量数</a:t>
            </a:r>
            <a:endParaRPr lang="en-US" altLang="ja-JP" sz="4000" dirty="0">
              <a:solidFill>
                <a:srgbClr val="CE6964"/>
              </a:solidFill>
            </a:endParaRPr>
          </a:p>
          <a:p>
            <a:pPr>
              <a:lnSpc>
                <a:spcPts val="4000"/>
              </a:lnSpc>
            </a:pPr>
            <a:r>
              <a:rPr lang="ja-JP" altLang="en-US" sz="4000" dirty="0"/>
              <a:t>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79E5FA-5762-4EA6-9AB1-8D19EF59ABCF}"/>
              </a:ext>
            </a:extLst>
          </p:cNvPr>
          <p:cNvSpPr txBox="1"/>
          <p:nvPr/>
        </p:nvSpPr>
        <p:spPr>
          <a:xfrm>
            <a:off x="4842245" y="5566852"/>
            <a:ext cx="248183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/>
              <a:t>▲</a:t>
            </a:r>
            <a:endParaRPr lang="en-US" altLang="ja-JP" sz="4000" dirty="0"/>
          </a:p>
          <a:p>
            <a:pPr>
              <a:lnSpc>
                <a:spcPts val="4000"/>
              </a:lnSpc>
            </a:pPr>
            <a:r>
              <a:rPr lang="ja-JP" altLang="en-US" sz="4000" dirty="0"/>
              <a:t>原子番号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A8753A-985B-4E92-9F65-90422FA08175}"/>
              </a:ext>
            </a:extLst>
          </p:cNvPr>
          <p:cNvSpPr txBox="1"/>
          <p:nvPr/>
        </p:nvSpPr>
        <p:spPr>
          <a:xfrm>
            <a:off x="6632721" y="3170530"/>
            <a:ext cx="52810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/>
              <a:t>陽子と中性子の数の和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BEA892-BEBF-467C-95AD-E4C48783577C}"/>
              </a:ext>
            </a:extLst>
          </p:cNvPr>
          <p:cNvSpPr txBox="1"/>
          <p:nvPr/>
        </p:nvSpPr>
        <p:spPr>
          <a:xfrm>
            <a:off x="7104112" y="6066317"/>
            <a:ext cx="45792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/>
              <a:t>原子核の </a:t>
            </a:r>
            <a:r>
              <a:rPr lang="ja-JP" altLang="en-US" sz="4000" dirty="0">
                <a:solidFill>
                  <a:srgbClr val="CE6964"/>
                </a:solidFill>
              </a:rPr>
              <a:t>陽子</a:t>
            </a:r>
            <a:r>
              <a:rPr lang="ja-JP" altLang="en-US" sz="4000" dirty="0"/>
              <a:t> の数</a:t>
            </a:r>
          </a:p>
        </p:txBody>
      </p:sp>
      <p:sp>
        <p:nvSpPr>
          <p:cNvPr id="33" name="左大かっこ 32">
            <a:extLst>
              <a:ext uri="{FF2B5EF4-FFF2-40B4-BE49-F238E27FC236}">
                <a16:creationId xmlns:a16="http://schemas.microsoft.com/office/drawing/2014/main" id="{1E4D5F9A-B813-4A20-8793-042E2FA78CC2}"/>
              </a:ext>
            </a:extLst>
          </p:cNvPr>
          <p:cNvSpPr/>
          <p:nvPr/>
        </p:nvSpPr>
        <p:spPr>
          <a:xfrm>
            <a:off x="7222606" y="1268760"/>
            <a:ext cx="300433" cy="1321970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大かっこ 33">
            <a:extLst>
              <a:ext uri="{FF2B5EF4-FFF2-40B4-BE49-F238E27FC236}">
                <a16:creationId xmlns:a16="http://schemas.microsoft.com/office/drawing/2014/main" id="{C5F1816E-0886-43D4-A2F9-F1C35C2B0BA4}"/>
              </a:ext>
            </a:extLst>
          </p:cNvPr>
          <p:cNvSpPr/>
          <p:nvPr/>
        </p:nvSpPr>
        <p:spPr>
          <a:xfrm>
            <a:off x="9328737" y="897675"/>
            <a:ext cx="300433" cy="950885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折線 (枠なし) 34">
            <a:extLst>
              <a:ext uri="{FF2B5EF4-FFF2-40B4-BE49-F238E27FC236}">
                <a16:creationId xmlns:a16="http://schemas.microsoft.com/office/drawing/2014/main" id="{0FB70791-A7E7-492D-B702-578611002736}"/>
              </a:ext>
            </a:extLst>
          </p:cNvPr>
          <p:cNvSpPr/>
          <p:nvPr/>
        </p:nvSpPr>
        <p:spPr>
          <a:xfrm>
            <a:off x="175705" y="1456706"/>
            <a:ext cx="1870518" cy="764705"/>
          </a:xfrm>
          <a:prstGeom prst="callout2">
            <a:avLst>
              <a:gd name="adj1" fmla="val 39346"/>
              <a:gd name="adj2" fmla="val 96281"/>
              <a:gd name="adj3" fmla="val 39701"/>
              <a:gd name="adj4" fmla="val 116714"/>
              <a:gd name="adj5" fmla="val 291281"/>
              <a:gd name="adj6" fmla="val 131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just"/>
            <a:r>
              <a:rPr kumimoji="1" lang="ja-JP" altLang="en-US" sz="3600" dirty="0">
                <a:solidFill>
                  <a:srgbClr val="CE6964"/>
                </a:solidFill>
              </a:rPr>
              <a:t>陽子</a:t>
            </a:r>
            <a:r>
              <a:rPr kumimoji="1" lang="ja-JP" altLang="en-US" sz="3600" dirty="0"/>
              <a:t>（＋）</a:t>
            </a:r>
          </a:p>
        </p:txBody>
      </p:sp>
      <p:sp>
        <p:nvSpPr>
          <p:cNvPr id="36" name="吹き出し: 折線 (枠なし) 35">
            <a:extLst>
              <a:ext uri="{FF2B5EF4-FFF2-40B4-BE49-F238E27FC236}">
                <a16:creationId xmlns:a16="http://schemas.microsoft.com/office/drawing/2014/main" id="{4B7758A8-1F17-4F36-8A9B-4CF08D85111A}"/>
              </a:ext>
            </a:extLst>
          </p:cNvPr>
          <p:cNvSpPr/>
          <p:nvPr/>
        </p:nvSpPr>
        <p:spPr>
          <a:xfrm>
            <a:off x="175705" y="2282254"/>
            <a:ext cx="1870518" cy="764705"/>
          </a:xfrm>
          <a:prstGeom prst="callout2">
            <a:avLst>
              <a:gd name="adj1" fmla="val 38032"/>
              <a:gd name="adj2" fmla="val 75868"/>
              <a:gd name="adj3" fmla="val 39701"/>
              <a:gd name="adj4" fmla="val 90391"/>
              <a:gd name="adj5" fmla="val 218119"/>
              <a:gd name="adj6" fmla="val 1256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just"/>
            <a:r>
              <a:rPr kumimoji="1" lang="ja-JP" altLang="en-US" sz="3600" dirty="0"/>
              <a:t>中性子</a:t>
            </a:r>
          </a:p>
        </p:txBody>
      </p:sp>
      <p:sp>
        <p:nvSpPr>
          <p:cNvPr id="37" name="吹き出し: 線 (枠なし) 36">
            <a:extLst>
              <a:ext uri="{FF2B5EF4-FFF2-40B4-BE49-F238E27FC236}">
                <a16:creationId xmlns:a16="http://schemas.microsoft.com/office/drawing/2014/main" id="{C8A5D8E2-F888-4D4D-9E45-753E02B449BE}"/>
              </a:ext>
            </a:extLst>
          </p:cNvPr>
          <p:cNvSpPr/>
          <p:nvPr/>
        </p:nvSpPr>
        <p:spPr>
          <a:xfrm>
            <a:off x="3735388" y="1938576"/>
            <a:ext cx="1870518" cy="764705"/>
          </a:xfrm>
          <a:prstGeom prst="callout1">
            <a:avLst>
              <a:gd name="adj1" fmla="val 77895"/>
              <a:gd name="adj2" fmla="val 24993"/>
              <a:gd name="adj3" fmla="val 238504"/>
              <a:gd name="adj4" fmla="val 268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just"/>
            <a:r>
              <a:rPr kumimoji="1" lang="ja-JP" altLang="en-US" sz="3600" dirty="0"/>
              <a:t>電子（－）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06AD769-C987-490B-85B8-9268451F0755}"/>
              </a:ext>
            </a:extLst>
          </p:cNvPr>
          <p:cNvSpPr/>
          <p:nvPr/>
        </p:nvSpPr>
        <p:spPr>
          <a:xfrm>
            <a:off x="4943936" y="4293160"/>
            <a:ext cx="540000" cy="54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6637547E-85CD-4871-9FDD-EE699253417B}"/>
              </a:ext>
            </a:extLst>
          </p:cNvPr>
          <p:cNvSpPr/>
          <p:nvPr/>
        </p:nvSpPr>
        <p:spPr>
          <a:xfrm>
            <a:off x="4930763" y="5016387"/>
            <a:ext cx="540000" cy="54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3DB3568-D312-49E5-8157-8B43725E4367}"/>
              </a:ext>
            </a:extLst>
          </p:cNvPr>
          <p:cNvSpPr txBox="1"/>
          <p:nvPr/>
        </p:nvSpPr>
        <p:spPr>
          <a:xfrm>
            <a:off x="1887009" y="4194390"/>
            <a:ext cx="194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原子核</a:t>
            </a:r>
          </a:p>
        </p:txBody>
      </p: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F7FC57C1-58E9-379C-BE02-57BD1D1733AE}"/>
              </a:ext>
            </a:extLst>
          </p:cNvPr>
          <p:cNvSpPr/>
          <p:nvPr/>
        </p:nvSpPr>
        <p:spPr>
          <a:xfrm>
            <a:off x="191344" y="1476834"/>
            <a:ext cx="911579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15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8F2CB715-3F1B-9AAB-9926-69827D13B4C1}"/>
              </a:ext>
            </a:extLst>
          </p:cNvPr>
          <p:cNvSpPr/>
          <p:nvPr/>
        </p:nvSpPr>
        <p:spPr>
          <a:xfrm>
            <a:off x="9680977" y="1558961"/>
            <a:ext cx="1493305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16</a:t>
            </a:r>
            <a:endParaRPr kumimoji="1" lang="ja-JP" altLang="en-US" sz="36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AA677637-EFA7-3A12-99F3-1B378E58981F}"/>
              </a:ext>
            </a:extLst>
          </p:cNvPr>
          <p:cNvSpPr/>
          <p:nvPr/>
        </p:nvSpPr>
        <p:spPr>
          <a:xfrm>
            <a:off x="7621622" y="2241891"/>
            <a:ext cx="1107315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17</a:t>
            </a:r>
            <a:endParaRPr kumimoji="1" lang="ja-JP" altLang="en-US" sz="3600" dirty="0"/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0FD17634-7456-1466-C809-3F853A3276C3}"/>
              </a:ext>
            </a:extLst>
          </p:cNvPr>
          <p:cNvSpPr/>
          <p:nvPr/>
        </p:nvSpPr>
        <p:spPr>
          <a:xfrm>
            <a:off x="4903117" y="3101414"/>
            <a:ext cx="1709380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18</a:t>
            </a:r>
            <a:endParaRPr kumimoji="1" lang="ja-JP" altLang="en-US" sz="3600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4A0F6FC4-AC01-1B0A-0731-183639257987}"/>
              </a:ext>
            </a:extLst>
          </p:cNvPr>
          <p:cNvSpPr/>
          <p:nvPr/>
        </p:nvSpPr>
        <p:spPr>
          <a:xfrm>
            <a:off x="9273248" y="6039008"/>
            <a:ext cx="1238408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15</a:t>
            </a:r>
            <a:endParaRPr kumimoji="1" lang="ja-JP" altLang="en-US" sz="36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4EF7D98-7855-772D-36EA-106D1ED8222F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396C362-FE15-F895-9003-C51B1D0E871D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5" name="図 14" descr="アイコン&#10;&#10;自動的に生成された説明">
                <a:extLst>
                  <a:ext uri="{FF2B5EF4-FFF2-40B4-BE49-F238E27FC236}">
                    <a16:creationId xmlns:a16="http://schemas.microsoft.com/office/drawing/2014/main" id="{1557F962-BA28-B8EE-28E5-9C6C515D5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228863-933A-B9D0-5DEA-2E4B174E48A4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AE55E60-4C19-B80C-42BE-64FEDBDA46D2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200C59B-DBE1-A621-1597-907A78EF152D}"/>
              </a:ext>
            </a:extLst>
          </p:cNvPr>
          <p:cNvGrpSpPr/>
          <p:nvPr/>
        </p:nvGrpSpPr>
        <p:grpSpPr>
          <a:xfrm>
            <a:off x="1242306" y="692696"/>
            <a:ext cx="3450006" cy="646331"/>
            <a:chOff x="1242306" y="1986220"/>
            <a:chExt cx="3450006" cy="646331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22509D2-7CCF-39F8-0BCD-3A510DEA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306" y="2039385"/>
              <a:ext cx="462857" cy="540000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067F35B1-4212-D5D3-0CD2-429A2264FCF9}"/>
                </a:ext>
              </a:extLst>
            </p:cNvPr>
            <p:cNvSpPr txBox="1"/>
            <p:nvPr/>
          </p:nvSpPr>
          <p:spPr>
            <a:xfrm>
              <a:off x="1728449" y="1986220"/>
              <a:ext cx="25010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原子の構造</a:t>
              </a:r>
              <a:endPara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84044600-60A6-5A27-EDA1-8B701BFD1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455" y="2039385"/>
              <a:ext cx="462857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9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4" grpId="0" animBg="1"/>
      <p:bldP spid="38" grpId="0" animBg="1"/>
      <p:bldP spid="39" grpId="0" animBg="1"/>
      <p:bldP spid="2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AD5276-FF0F-4F71-AE5D-CD8DF1681452}"/>
              </a:ext>
            </a:extLst>
          </p:cNvPr>
          <p:cNvSpPr txBox="1"/>
          <p:nvPr/>
        </p:nvSpPr>
        <p:spPr>
          <a:xfrm>
            <a:off x="1204832" y="17653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約</a:t>
            </a:r>
            <a:r>
              <a:rPr lang="en-US" altLang="ja-JP" sz="4000" dirty="0"/>
              <a:t>120</a:t>
            </a:r>
            <a:r>
              <a:rPr lang="ja-JP" altLang="en-US" sz="4000" dirty="0"/>
              <a:t>種ある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DCA33E-944B-4E80-9615-884EC9E95E09}"/>
              </a:ext>
            </a:extLst>
          </p:cNvPr>
          <p:cNvSpPr txBox="1"/>
          <p:nvPr/>
        </p:nvSpPr>
        <p:spPr>
          <a:xfrm>
            <a:off x="1173068" y="2527047"/>
            <a:ext cx="1011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陽子の数（ </a:t>
            </a:r>
            <a:r>
              <a:rPr lang="ja-JP" altLang="en-US" sz="4000" dirty="0">
                <a:solidFill>
                  <a:srgbClr val="CE6964"/>
                </a:solidFill>
              </a:rPr>
              <a:t>原子番号 </a:t>
            </a:r>
            <a:r>
              <a:rPr lang="ja-JP" altLang="en-US" sz="4000" dirty="0"/>
              <a:t>）によって区別されている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BBE642-CD3D-4D2C-A70A-E897B266BD8A}"/>
              </a:ext>
            </a:extLst>
          </p:cNvPr>
          <p:cNvSpPr txBox="1"/>
          <p:nvPr/>
        </p:nvSpPr>
        <p:spPr>
          <a:xfrm>
            <a:off x="1146530" y="3288790"/>
            <a:ext cx="804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表記には </a:t>
            </a:r>
            <a:r>
              <a:rPr lang="ja-JP" altLang="en-US" sz="4000" dirty="0">
                <a:solidFill>
                  <a:srgbClr val="CE6964"/>
                </a:solidFill>
              </a:rPr>
              <a:t>元素記号 </a:t>
            </a:r>
            <a:r>
              <a:rPr lang="ja-JP" altLang="en-US" sz="4000" dirty="0"/>
              <a:t>が用いられる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7CB88B9-72D5-4C9C-8E87-2B84F177D70B}"/>
              </a:ext>
            </a:extLst>
          </p:cNvPr>
          <p:cNvSpPr txBox="1"/>
          <p:nvPr/>
        </p:nvSpPr>
        <p:spPr>
          <a:xfrm>
            <a:off x="1173068" y="4050534"/>
            <a:ext cx="773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金属元素と非金属元素がある</a:t>
            </a:r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A55759E9-C6E6-B896-A67C-DAC0C3ABE2A3}"/>
              </a:ext>
            </a:extLst>
          </p:cNvPr>
          <p:cNvSpPr/>
          <p:nvPr/>
        </p:nvSpPr>
        <p:spPr>
          <a:xfrm>
            <a:off x="3647728" y="2614817"/>
            <a:ext cx="208823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20</a:t>
            </a:r>
            <a:endParaRPr kumimoji="1" lang="ja-JP" altLang="en-US" sz="3600" dirty="0"/>
          </a:p>
        </p:txBody>
      </p:sp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1ECD2382-77A4-B02E-25BC-B8CC65B7A06F}"/>
              </a:ext>
            </a:extLst>
          </p:cNvPr>
          <p:cNvSpPr/>
          <p:nvPr/>
        </p:nvSpPr>
        <p:spPr>
          <a:xfrm>
            <a:off x="3278058" y="3354918"/>
            <a:ext cx="2235503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21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75B6BBA-4244-236E-3F20-E71D2E0799E2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3F2919F-9EB5-2CAE-91AA-B5FD9DABA3EA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0D89C019-4E1E-4AD1-6CAC-62F503685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83BB658-7A8F-552C-9D55-1FE8FA5E0688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2198D5C-ECDF-A50A-0D32-32B9E1139E14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0B40B17-B594-D700-5EB1-C6450EC96FF9}"/>
              </a:ext>
            </a:extLst>
          </p:cNvPr>
          <p:cNvGrpSpPr/>
          <p:nvPr/>
        </p:nvGrpSpPr>
        <p:grpSpPr>
          <a:xfrm>
            <a:off x="1242306" y="910461"/>
            <a:ext cx="5028519" cy="646331"/>
            <a:chOff x="1242306" y="1986220"/>
            <a:chExt cx="5028519" cy="646331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0F1729C-0579-B5D8-169A-E340F3EE8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306" y="2039385"/>
              <a:ext cx="462857" cy="54000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0227892-897C-18B6-FAE9-595A90EBC55A}"/>
                </a:ext>
              </a:extLst>
            </p:cNvPr>
            <p:cNvSpPr txBox="1"/>
            <p:nvPr/>
          </p:nvSpPr>
          <p:spPr>
            <a:xfrm>
              <a:off x="1728449" y="1986220"/>
              <a:ext cx="4142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原子の種類</a:t>
              </a:r>
              <a:r>
                <a:rPr lang="ja-JP" altLang="en-US" sz="3600" dirty="0"/>
                <a:t>（ </a:t>
              </a:r>
              <a:r>
                <a:rPr lang="ja-JP" altLang="en-US" sz="3600" dirty="0">
                  <a:solidFill>
                    <a:srgbClr val="CE6964"/>
                  </a:solidFill>
                </a:rPr>
                <a:t>元素</a:t>
              </a:r>
              <a:r>
                <a:rPr lang="en-US" altLang="ja-JP" sz="3600" dirty="0"/>
                <a:t> </a:t>
              </a:r>
              <a:r>
                <a:rPr lang="ja-JP" altLang="en-US" sz="3600" dirty="0"/>
                <a:t>）</a:t>
              </a:r>
              <a:endPara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A89E9942-105F-6745-BA63-9935C9E3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68" y="2039385"/>
              <a:ext cx="462857" cy="540000"/>
            </a:xfrm>
            <a:prstGeom prst="rect">
              <a:avLst/>
            </a:prstGeom>
          </p:spPr>
        </p:pic>
      </p:grp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A585105B-930B-CD27-0DA7-93B95DC17238}"/>
              </a:ext>
            </a:extLst>
          </p:cNvPr>
          <p:cNvSpPr/>
          <p:nvPr/>
        </p:nvSpPr>
        <p:spPr>
          <a:xfrm>
            <a:off x="4367808" y="981163"/>
            <a:ext cx="1112273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19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96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A61477-12EA-41AA-90AB-033ED900B767}"/>
              </a:ext>
            </a:extLst>
          </p:cNvPr>
          <p:cNvGrpSpPr/>
          <p:nvPr/>
        </p:nvGrpSpPr>
        <p:grpSpPr>
          <a:xfrm>
            <a:off x="1055440" y="896818"/>
            <a:ext cx="10081120" cy="1691916"/>
            <a:chOff x="1055440" y="896818"/>
            <a:chExt cx="10081120" cy="1691916"/>
          </a:xfrm>
        </p:grpSpPr>
        <p:sp>
          <p:nvSpPr>
            <p:cNvPr id="2" name="角丸四角形 1"/>
            <p:cNvSpPr/>
            <p:nvPr/>
          </p:nvSpPr>
          <p:spPr>
            <a:xfrm>
              <a:off x="1055440" y="1325457"/>
              <a:ext cx="10081120" cy="1263277"/>
            </a:xfrm>
            <a:prstGeom prst="roundRect">
              <a:avLst/>
            </a:prstGeom>
            <a:gradFill>
              <a:gsLst>
                <a:gs pos="0">
                  <a:srgbClr val="FFC1C1"/>
                </a:gs>
                <a:gs pos="100000">
                  <a:srgbClr val="FFFFFF"/>
                </a:gs>
              </a:gsLst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原子よりも小さな粒子はないのだろうか。</a:t>
              </a:r>
              <a:endParaRPr lang="en-US" altLang="ja-JP" sz="32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C0A670-34B6-4F5A-8E08-3454BC4F8420}"/>
                </a:ext>
              </a:extLst>
            </p:cNvPr>
            <p:cNvSpPr txBox="1"/>
            <p:nvPr/>
          </p:nvSpPr>
          <p:spPr>
            <a:xfrm>
              <a:off x="9192344" y="896818"/>
              <a:ext cx="1842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8000" indent="-468000" algn="r"/>
              <a:r>
                <a:rPr lang="ja-JP" altLang="en-US" sz="2400" dirty="0"/>
                <a:t>課題の設定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17ABB0-6436-DCDB-3E43-AD24EE59D0ED}"/>
              </a:ext>
            </a:extLst>
          </p:cNvPr>
          <p:cNvSpPr txBox="1"/>
          <p:nvPr/>
        </p:nvSpPr>
        <p:spPr>
          <a:xfrm>
            <a:off x="1159970" y="4077072"/>
            <a:ext cx="9872059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ja-JP" altLang="en-US" sz="3600" dirty="0">
                <a:solidFill>
                  <a:srgbClr val="CE6964"/>
                </a:solidFill>
              </a:rPr>
              <a:t>原子より小さい粒子として，原子を構成する陽子・中性子・電子がある。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C831DB-793A-D17E-D45B-B3A8143A7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92832"/>
            <a:ext cx="1393277" cy="1224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05BAC37-CF4E-4C7D-DBB6-5AD6970F747A}"/>
              </a:ext>
            </a:extLst>
          </p:cNvPr>
          <p:cNvGrpSpPr/>
          <p:nvPr/>
        </p:nvGrpSpPr>
        <p:grpSpPr>
          <a:xfrm>
            <a:off x="508147" y="-21933"/>
            <a:ext cx="6607712" cy="646331"/>
            <a:chOff x="8718710" y="1634577"/>
            <a:chExt cx="6607712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39EB940-BF17-E989-F6EC-0C72A8D66A6E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57F6DA7B-B301-B41A-C9F2-57ACF9BE1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8512125-2FFF-1FEF-7E83-B43160F165D9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81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F7FADDE-4275-77E1-ECB4-D7D374F5794B}"/>
                </a:ext>
              </a:extLst>
            </p:cNvPr>
            <p:cNvSpPr txBox="1"/>
            <p:nvPr/>
          </p:nvSpPr>
          <p:spPr>
            <a:xfrm>
              <a:off x="9901539" y="1634577"/>
              <a:ext cx="5424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物質を構成する小さな粒子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78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F4A59AF-63E2-49A7-AA02-F3DD90EB3952}"/>
              </a:ext>
            </a:extLst>
          </p:cNvPr>
          <p:cNvGrpSpPr/>
          <p:nvPr/>
        </p:nvGrpSpPr>
        <p:grpSpPr>
          <a:xfrm>
            <a:off x="896996" y="674689"/>
            <a:ext cx="10390543" cy="6025525"/>
            <a:chOff x="896996" y="2285435"/>
            <a:chExt cx="10390543" cy="602552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167E388-1299-4D02-857E-75CCC6C6A3FD}"/>
                </a:ext>
              </a:extLst>
            </p:cNvPr>
            <p:cNvSpPr/>
            <p:nvPr/>
          </p:nvSpPr>
          <p:spPr>
            <a:xfrm>
              <a:off x="911424" y="2505696"/>
              <a:ext cx="10376115" cy="5805264"/>
            </a:xfrm>
            <a:prstGeom prst="rect">
              <a:avLst/>
            </a:prstGeom>
            <a:solidFill>
              <a:srgbClr val="EFE5F7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AE6DE3A-D186-4D91-B9F2-1C419F41499C}"/>
                </a:ext>
              </a:extLst>
            </p:cNvPr>
            <p:cNvSpPr/>
            <p:nvPr/>
          </p:nvSpPr>
          <p:spPr>
            <a:xfrm>
              <a:off x="896996" y="2285435"/>
              <a:ext cx="936589" cy="35199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復習</a:t>
              </a:r>
            </a:p>
          </p:txBody>
        </p:sp>
      </p:grp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F89191-19FF-4157-90D8-5F5A34BA723E}"/>
              </a:ext>
            </a:extLst>
          </p:cNvPr>
          <p:cNvSpPr txBox="1"/>
          <p:nvPr/>
        </p:nvSpPr>
        <p:spPr>
          <a:xfrm>
            <a:off x="1096349" y="135912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単体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4D75A1-8214-415A-9023-CEB4960B3654}"/>
              </a:ext>
            </a:extLst>
          </p:cNvPr>
          <p:cNvSpPr txBox="1"/>
          <p:nvPr/>
        </p:nvSpPr>
        <p:spPr>
          <a:xfrm>
            <a:off x="2967208" y="1450906"/>
            <a:ext cx="775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1</a:t>
            </a:r>
            <a:r>
              <a:rPr lang="ja-JP" altLang="en-US" sz="4000" dirty="0"/>
              <a:t>種類の元素だけでできている物質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850BEE5-E9BD-4ADF-8BE0-6735F48B226D}"/>
              </a:ext>
            </a:extLst>
          </p:cNvPr>
          <p:cNvSpPr txBox="1"/>
          <p:nvPr/>
        </p:nvSpPr>
        <p:spPr>
          <a:xfrm>
            <a:off x="1096349" y="3455327"/>
            <a:ext cx="218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化合物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93F449-8329-4040-B6CF-7E468DDE7988}"/>
              </a:ext>
            </a:extLst>
          </p:cNvPr>
          <p:cNvSpPr txBox="1"/>
          <p:nvPr/>
        </p:nvSpPr>
        <p:spPr>
          <a:xfrm>
            <a:off x="3412385" y="3551986"/>
            <a:ext cx="813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2</a:t>
            </a:r>
            <a:r>
              <a:rPr lang="ja-JP" altLang="en-US" sz="4000" dirty="0"/>
              <a:t>種類以上の元素でできている物質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8532E26C-6F03-4FC1-B377-E0E181D02EFC}"/>
              </a:ext>
            </a:extLst>
          </p:cNvPr>
          <p:cNvSpPr/>
          <p:nvPr/>
        </p:nvSpPr>
        <p:spPr>
          <a:xfrm>
            <a:off x="5502643" y="2198824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酸素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0F1CCB60-96B5-47B6-828A-7977DF696DE8}"/>
              </a:ext>
            </a:extLst>
          </p:cNvPr>
          <p:cNvSpPr/>
          <p:nvPr/>
        </p:nvSpPr>
        <p:spPr>
          <a:xfrm>
            <a:off x="7196525" y="2526660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窒素</a:t>
            </a:r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42E4CBC2-BE39-441D-9570-273D21914D87}"/>
              </a:ext>
            </a:extLst>
          </p:cNvPr>
          <p:cNvSpPr/>
          <p:nvPr/>
        </p:nvSpPr>
        <p:spPr>
          <a:xfrm>
            <a:off x="3412385" y="4295821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水</a:t>
            </a:r>
          </a:p>
        </p:txBody>
      </p:sp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45809417-BE87-43A7-9DBB-4DE206145EED}"/>
              </a:ext>
            </a:extLst>
          </p:cNvPr>
          <p:cNvSpPr/>
          <p:nvPr/>
        </p:nvSpPr>
        <p:spPr>
          <a:xfrm>
            <a:off x="7045365" y="4679357"/>
            <a:ext cx="201622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酸化銀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813D01-2F32-4157-A938-7D7CC9B6EE3C}"/>
              </a:ext>
            </a:extLst>
          </p:cNvPr>
          <p:cNvSpPr txBox="1"/>
          <p:nvPr/>
        </p:nvSpPr>
        <p:spPr>
          <a:xfrm>
            <a:off x="3267465" y="5094855"/>
            <a:ext cx="233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酸素と水素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D017779-6A2F-4211-80D9-CC730F7CE184}"/>
              </a:ext>
            </a:extLst>
          </p:cNvPr>
          <p:cNvSpPr txBox="1"/>
          <p:nvPr/>
        </p:nvSpPr>
        <p:spPr>
          <a:xfrm>
            <a:off x="7320136" y="5508521"/>
            <a:ext cx="233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銀と酸素</a:t>
            </a:r>
          </a:p>
        </p:txBody>
      </p: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3EB771A6-A3B8-4659-A7F5-BC222F38480E}"/>
              </a:ext>
            </a:extLst>
          </p:cNvPr>
          <p:cNvSpPr/>
          <p:nvPr/>
        </p:nvSpPr>
        <p:spPr>
          <a:xfrm>
            <a:off x="1143608" y="1486803"/>
            <a:ext cx="1424000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22</a:t>
            </a:r>
            <a:endParaRPr kumimoji="1" lang="ja-JP" altLang="en-US" sz="3600" dirty="0"/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3309CA65-C0F2-6365-B05F-F27C9F9ACD16}"/>
              </a:ext>
            </a:extLst>
          </p:cNvPr>
          <p:cNvSpPr/>
          <p:nvPr/>
        </p:nvSpPr>
        <p:spPr>
          <a:xfrm>
            <a:off x="1096349" y="3573016"/>
            <a:ext cx="2052936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24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AA3370D1-741D-23D6-D6E9-446C15E94030}"/>
              </a:ext>
            </a:extLst>
          </p:cNvPr>
          <p:cNvSpPr/>
          <p:nvPr/>
        </p:nvSpPr>
        <p:spPr>
          <a:xfrm>
            <a:off x="3791745" y="4361949"/>
            <a:ext cx="864096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25</a:t>
            </a:r>
            <a:endParaRPr kumimoji="1" lang="ja-JP" altLang="en-US" sz="36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6B676E27-15BF-364C-A690-813A60AE2CF4}"/>
              </a:ext>
            </a:extLst>
          </p:cNvPr>
          <p:cNvSpPr/>
          <p:nvPr/>
        </p:nvSpPr>
        <p:spPr>
          <a:xfrm>
            <a:off x="5786407" y="2238845"/>
            <a:ext cx="1147018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23</a:t>
            </a:r>
            <a:endParaRPr kumimoji="1" lang="ja-JP" altLang="en-US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18F1678-B6E2-85BF-C2EE-35730AE2466E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2B69114-45E5-2B0D-B902-4282295DD223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2" name="図 11" descr="アイコン&#10;&#10;自動的に生成された説明">
                <a:extLst>
                  <a:ext uri="{FF2B5EF4-FFF2-40B4-BE49-F238E27FC236}">
                    <a16:creationId xmlns:a16="http://schemas.microsoft.com/office/drawing/2014/main" id="{A6A697BA-A421-E1B6-7CD8-F016BB4E9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F386F7D-6E3A-DA3A-337A-C0ED0ABB08E5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CABA494-CAB5-AB71-D9F6-BD16B7EBBF3D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/>
      <p:bldP spid="26" grpId="0"/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AD5276-FF0F-4F71-AE5D-CD8DF1681452}"/>
              </a:ext>
            </a:extLst>
          </p:cNvPr>
          <p:cNvSpPr txBox="1"/>
          <p:nvPr/>
        </p:nvSpPr>
        <p:spPr>
          <a:xfrm>
            <a:off x="1204832" y="1765304"/>
            <a:ext cx="9571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元素を原子番号順に並べると，</a:t>
            </a:r>
            <a:endParaRPr lang="en-US" altLang="ja-JP" sz="4000" dirty="0"/>
          </a:p>
          <a:p>
            <a:r>
              <a:rPr lang="ja-JP" altLang="en-US" sz="4000" dirty="0"/>
              <a:t>性質が似たものが周期的に現れる。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DCA33E-944B-4E80-9615-884EC9E95E09}"/>
              </a:ext>
            </a:extLst>
          </p:cNvPr>
          <p:cNvSpPr txBox="1"/>
          <p:nvPr/>
        </p:nvSpPr>
        <p:spPr>
          <a:xfrm>
            <a:off x="2606300" y="3198364"/>
            <a:ext cx="853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この周期性を元素の </a:t>
            </a:r>
            <a:r>
              <a:rPr lang="ja-JP" altLang="en-US" sz="4800" dirty="0">
                <a:solidFill>
                  <a:srgbClr val="CE6964"/>
                </a:solidFill>
              </a:rPr>
              <a:t>周期律 </a:t>
            </a:r>
            <a:r>
              <a:rPr lang="ja-JP" altLang="en-US" sz="4000" dirty="0"/>
              <a:t>という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BBE642-CD3D-4D2C-A70A-E897B266BD8A}"/>
              </a:ext>
            </a:extLst>
          </p:cNvPr>
          <p:cNvSpPr txBox="1"/>
          <p:nvPr/>
        </p:nvSpPr>
        <p:spPr>
          <a:xfrm>
            <a:off x="2571260" y="4365104"/>
            <a:ext cx="8205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周期律</a:t>
            </a:r>
            <a:r>
              <a:rPr lang="ja-JP" altLang="en-US" sz="4000" dirty="0"/>
              <a:t> に従って元素を並べた表を</a:t>
            </a:r>
            <a:endParaRPr lang="en-US" altLang="ja-JP" sz="4000" dirty="0"/>
          </a:p>
          <a:p>
            <a:r>
              <a:rPr lang="ja-JP" altLang="en-US" sz="4000" dirty="0">
                <a:solidFill>
                  <a:srgbClr val="CE6964"/>
                </a:solidFill>
              </a:rPr>
              <a:t>元素の周期表</a:t>
            </a:r>
            <a:r>
              <a:rPr lang="ja-JP" altLang="en-US" sz="4000" dirty="0"/>
              <a:t> という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20F4B72-5589-44A8-B63D-107253BD36AB}"/>
              </a:ext>
            </a:extLst>
          </p:cNvPr>
          <p:cNvCxnSpPr>
            <a:cxnSpLocks/>
          </p:cNvCxnSpPr>
          <p:nvPr/>
        </p:nvCxnSpPr>
        <p:spPr>
          <a:xfrm>
            <a:off x="1890308" y="3645024"/>
            <a:ext cx="680952" cy="0"/>
          </a:xfrm>
          <a:prstGeom prst="straightConnector1">
            <a:avLst/>
          </a:prstGeom>
          <a:ln w="76200">
            <a:solidFill>
              <a:srgbClr val="CE696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928516A-AF2A-4F2E-AEAD-BEB0732A16D5}"/>
              </a:ext>
            </a:extLst>
          </p:cNvPr>
          <p:cNvCxnSpPr>
            <a:cxnSpLocks/>
          </p:cNvCxnSpPr>
          <p:nvPr/>
        </p:nvCxnSpPr>
        <p:spPr>
          <a:xfrm>
            <a:off x="1890308" y="4725144"/>
            <a:ext cx="680952" cy="0"/>
          </a:xfrm>
          <a:prstGeom prst="straightConnector1">
            <a:avLst/>
          </a:prstGeom>
          <a:ln w="76200">
            <a:solidFill>
              <a:srgbClr val="CE696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A6D131D4-1E3D-F91F-C87E-8132A7C60187}"/>
              </a:ext>
            </a:extLst>
          </p:cNvPr>
          <p:cNvSpPr/>
          <p:nvPr/>
        </p:nvSpPr>
        <p:spPr>
          <a:xfrm>
            <a:off x="7157157" y="3336218"/>
            <a:ext cx="2035187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26</a:t>
            </a:r>
            <a:endParaRPr kumimoji="1" lang="ja-JP" altLang="en-US" sz="3600" dirty="0"/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0F67DC98-8364-5E8A-55F9-B47ED8A145E0}"/>
              </a:ext>
            </a:extLst>
          </p:cNvPr>
          <p:cNvSpPr/>
          <p:nvPr/>
        </p:nvSpPr>
        <p:spPr>
          <a:xfrm>
            <a:off x="2636180" y="4451194"/>
            <a:ext cx="1659620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26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ABE475B4-6EB0-BC9F-3947-AA8254F225F0}"/>
              </a:ext>
            </a:extLst>
          </p:cNvPr>
          <p:cNvSpPr/>
          <p:nvPr/>
        </p:nvSpPr>
        <p:spPr>
          <a:xfrm>
            <a:off x="2639616" y="5085619"/>
            <a:ext cx="3243796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27</a:t>
            </a:r>
            <a:endParaRPr kumimoji="1" lang="ja-JP" altLang="en-US" sz="36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E327D54-2B14-D9CE-D49D-062137F9AA53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9810271-8B93-730C-84EE-8361108FA96B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623C1FB5-B544-A5D9-CE1A-E79755764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625CFED-1E3D-BEA4-A908-EDD5D419BA93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86446A9-E642-9595-B87D-15E3B118CF53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C6AA1F4-D7D8-0859-4728-7A3FA90E90B2}"/>
              </a:ext>
            </a:extLst>
          </p:cNvPr>
          <p:cNvGrpSpPr/>
          <p:nvPr/>
        </p:nvGrpSpPr>
        <p:grpSpPr>
          <a:xfrm>
            <a:off x="1074418" y="809862"/>
            <a:ext cx="3900263" cy="646331"/>
            <a:chOff x="1242306" y="1986220"/>
            <a:chExt cx="3900263" cy="646331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C35A7D3-2FC7-7288-9542-03A0428C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306" y="2039385"/>
              <a:ext cx="462857" cy="54000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84491FA-296A-65C1-F2A2-3B235B4FE331}"/>
                </a:ext>
              </a:extLst>
            </p:cNvPr>
            <p:cNvSpPr txBox="1"/>
            <p:nvPr/>
          </p:nvSpPr>
          <p:spPr>
            <a:xfrm>
              <a:off x="1728449" y="1986220"/>
              <a:ext cx="29642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元素の周期表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D039878-4693-1DD5-8A04-FF0A3157A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712" y="2039385"/>
              <a:ext cx="462857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0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BD8E4D-4B60-4642-9409-7A4C253EAB01}"/>
              </a:ext>
            </a:extLst>
          </p:cNvPr>
          <p:cNvSpPr txBox="1"/>
          <p:nvPr/>
        </p:nvSpPr>
        <p:spPr>
          <a:xfrm>
            <a:off x="771939" y="2420889"/>
            <a:ext cx="800219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dirty="0"/>
              <a:t>７つの周期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3B4978-81A3-4EF0-9105-BF519D9EEB35}"/>
              </a:ext>
            </a:extLst>
          </p:cNvPr>
          <p:cNvSpPr txBox="1"/>
          <p:nvPr/>
        </p:nvSpPr>
        <p:spPr>
          <a:xfrm>
            <a:off x="5375920" y="57565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18</a:t>
            </a:r>
            <a:r>
              <a:rPr lang="ja-JP" altLang="en-US" sz="4000" dirty="0"/>
              <a:t>の族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C3A0200-1BE2-4183-8C93-7E79DF478781}"/>
              </a:ext>
            </a:extLst>
          </p:cNvPr>
          <p:cNvCxnSpPr>
            <a:cxnSpLocks/>
          </p:cNvCxnSpPr>
          <p:nvPr/>
        </p:nvCxnSpPr>
        <p:spPr>
          <a:xfrm>
            <a:off x="1174743" y="4918379"/>
            <a:ext cx="1" cy="86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D401BDC-D983-445E-A3B8-FF701FC195D5}"/>
              </a:ext>
            </a:extLst>
          </p:cNvPr>
          <p:cNvCxnSpPr>
            <a:cxnSpLocks/>
          </p:cNvCxnSpPr>
          <p:nvPr/>
        </p:nvCxnSpPr>
        <p:spPr>
          <a:xfrm flipV="1">
            <a:off x="1185398" y="1556791"/>
            <a:ext cx="0" cy="86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8D9A47A-714D-4EF3-A971-EFE469BD6289}"/>
              </a:ext>
            </a:extLst>
          </p:cNvPr>
          <p:cNvCxnSpPr>
            <a:cxnSpLocks/>
          </p:cNvCxnSpPr>
          <p:nvPr/>
        </p:nvCxnSpPr>
        <p:spPr>
          <a:xfrm>
            <a:off x="7464152" y="993218"/>
            <a:ext cx="32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70151A6-2A2B-4C85-B79F-9A93A217B2F9}"/>
              </a:ext>
            </a:extLst>
          </p:cNvPr>
          <p:cNvCxnSpPr>
            <a:cxnSpLocks/>
          </p:cNvCxnSpPr>
          <p:nvPr/>
        </p:nvCxnSpPr>
        <p:spPr>
          <a:xfrm flipH="1">
            <a:off x="1703512" y="993218"/>
            <a:ext cx="32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3DBA6A7B-CA52-4673-8286-16BC8B432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259" y="1340359"/>
            <a:ext cx="7852558" cy="544590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690373-DB00-97AD-FA10-EAE6528D46AB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47C63B2-D76A-E984-0BD6-FEDD366A1DE8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9184C158-C4E9-7E2E-305C-1800F9CCB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A7610B2-DF5E-18B1-D136-B438135B2B85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990614-E4E8-E41D-A91B-60ED175D988B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3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AD5276-FF0F-4F71-AE5D-CD8DF1681452}"/>
              </a:ext>
            </a:extLst>
          </p:cNvPr>
          <p:cNvSpPr txBox="1"/>
          <p:nvPr/>
        </p:nvSpPr>
        <p:spPr>
          <a:xfrm>
            <a:off x="1204832" y="1765304"/>
            <a:ext cx="957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物質を構成する粒子の結びつき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DCA33E-944B-4E80-9615-884EC9E95E09}"/>
              </a:ext>
            </a:extLst>
          </p:cNvPr>
          <p:cNvSpPr txBox="1"/>
          <p:nvPr/>
        </p:nvSpPr>
        <p:spPr>
          <a:xfrm>
            <a:off x="1151879" y="2598003"/>
            <a:ext cx="278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金属結合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BBE642-CD3D-4D2C-A70A-E897B266BD8A}"/>
              </a:ext>
            </a:extLst>
          </p:cNvPr>
          <p:cNvSpPr txBox="1"/>
          <p:nvPr/>
        </p:nvSpPr>
        <p:spPr>
          <a:xfrm>
            <a:off x="4651895" y="2659558"/>
            <a:ext cx="670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金属元素の原子どうしの結合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7DBD94-8DDB-450D-BA49-7D81E3722115}"/>
              </a:ext>
            </a:extLst>
          </p:cNvPr>
          <p:cNvSpPr txBox="1"/>
          <p:nvPr/>
        </p:nvSpPr>
        <p:spPr>
          <a:xfrm>
            <a:off x="1151879" y="3841594"/>
            <a:ext cx="343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イオン結合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C00A93-A807-438D-AC29-ED4EBFEF3650}"/>
              </a:ext>
            </a:extLst>
          </p:cNvPr>
          <p:cNvSpPr txBox="1"/>
          <p:nvPr/>
        </p:nvSpPr>
        <p:spPr>
          <a:xfrm>
            <a:off x="1151879" y="5085184"/>
            <a:ext cx="278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共有結合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2D80EF-62AD-4FEF-85FF-3C7B531D8E28}"/>
              </a:ext>
            </a:extLst>
          </p:cNvPr>
          <p:cNvSpPr txBox="1"/>
          <p:nvPr/>
        </p:nvSpPr>
        <p:spPr>
          <a:xfrm>
            <a:off x="4636746" y="3757851"/>
            <a:ext cx="6700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金属元素の原子と非金属元素の原子の結合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ECCA701-CA11-42CE-B14B-873A1A725FAF}"/>
              </a:ext>
            </a:extLst>
          </p:cNvPr>
          <p:cNvSpPr txBox="1"/>
          <p:nvPr/>
        </p:nvSpPr>
        <p:spPr>
          <a:xfrm>
            <a:off x="4636745" y="5146739"/>
            <a:ext cx="736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非金属元素の原子どうしの結合</a:t>
            </a:r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71CC10C4-7B48-967C-32A3-00FD73D0D68D}"/>
              </a:ext>
            </a:extLst>
          </p:cNvPr>
          <p:cNvSpPr/>
          <p:nvPr/>
        </p:nvSpPr>
        <p:spPr>
          <a:xfrm>
            <a:off x="1208072" y="2740142"/>
            <a:ext cx="258367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28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AC951D82-D9FE-EA90-35DC-AEB44697DA57}"/>
              </a:ext>
            </a:extLst>
          </p:cNvPr>
          <p:cNvSpPr/>
          <p:nvPr/>
        </p:nvSpPr>
        <p:spPr>
          <a:xfrm>
            <a:off x="1242520" y="5212867"/>
            <a:ext cx="254922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29</a:t>
            </a:r>
            <a:endParaRPr kumimoji="1" lang="ja-JP" altLang="en-US" sz="36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5796B1A-31B7-6F9F-E0A8-951CBC11B85F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1AD37B-3962-ADDD-4BB8-A77CC36A68BD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FC6657BE-2A40-C8DA-4B40-B65890024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8CEC8D-4ED4-0E52-D3FD-4746C394678A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7C48773-0945-B053-B19C-47A8850A7695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6298BDE-9667-0809-3101-58F6928DAB5A}"/>
              </a:ext>
            </a:extLst>
          </p:cNvPr>
          <p:cNvGrpSpPr/>
          <p:nvPr/>
        </p:nvGrpSpPr>
        <p:grpSpPr>
          <a:xfrm>
            <a:off x="1074418" y="809862"/>
            <a:ext cx="2964159" cy="646331"/>
            <a:chOff x="1242306" y="1986220"/>
            <a:chExt cx="2964159" cy="64633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761DBA7-C0BA-3B35-C9B4-9C761FD7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306" y="2039385"/>
              <a:ext cx="462857" cy="54000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F1ACC55-24F2-C771-7D30-1634155BD097}"/>
                </a:ext>
              </a:extLst>
            </p:cNvPr>
            <p:cNvSpPr txBox="1"/>
            <p:nvPr/>
          </p:nvSpPr>
          <p:spPr>
            <a:xfrm>
              <a:off x="1728449" y="1986220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化学結合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F39AA74-39A2-269A-1B3D-A17AFCD0F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608" y="2039385"/>
              <a:ext cx="462857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2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B6016710-AF70-41AD-B25F-2B4B8A8B0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259" y="1340359"/>
            <a:ext cx="7852558" cy="5445907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DCA33E-944B-4E80-9615-884EC9E95E09}"/>
              </a:ext>
            </a:extLst>
          </p:cNvPr>
          <p:cNvSpPr txBox="1"/>
          <p:nvPr/>
        </p:nvSpPr>
        <p:spPr>
          <a:xfrm>
            <a:off x="936483" y="692696"/>
            <a:ext cx="278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金属結合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BBE642-CD3D-4D2C-A70A-E897B266BD8A}"/>
              </a:ext>
            </a:extLst>
          </p:cNvPr>
          <p:cNvSpPr txBox="1"/>
          <p:nvPr/>
        </p:nvSpPr>
        <p:spPr>
          <a:xfrm>
            <a:off x="4438157" y="830153"/>
            <a:ext cx="670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金属元素の原子どうしの結合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EE9EF70-9C7E-4929-ACCC-DA53E35AFAD3}"/>
              </a:ext>
            </a:extLst>
          </p:cNvPr>
          <p:cNvSpPr/>
          <p:nvPr/>
        </p:nvSpPr>
        <p:spPr>
          <a:xfrm>
            <a:off x="1322336" y="2277281"/>
            <a:ext cx="7488832" cy="324036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7B168A-D659-44A3-872B-D9230FED3A02}"/>
              </a:ext>
            </a:extLst>
          </p:cNvPr>
          <p:cNvGrpSpPr/>
          <p:nvPr/>
        </p:nvGrpSpPr>
        <p:grpSpPr>
          <a:xfrm>
            <a:off x="7434558" y="1499773"/>
            <a:ext cx="3706998" cy="1736239"/>
            <a:chOff x="7434558" y="1499773"/>
            <a:chExt cx="3706998" cy="1736239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D26654C-2035-400F-93D8-066040DB26F8}"/>
                </a:ext>
              </a:extLst>
            </p:cNvPr>
            <p:cNvSpPr/>
            <p:nvPr/>
          </p:nvSpPr>
          <p:spPr>
            <a:xfrm>
              <a:off x="7434558" y="1499773"/>
              <a:ext cx="1728000" cy="1728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/>
                <a:t>金属元素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33DBD515-8FA9-4AD1-A1CC-E3361AE1E89E}"/>
                </a:ext>
              </a:extLst>
            </p:cNvPr>
            <p:cNvSpPr/>
            <p:nvPr/>
          </p:nvSpPr>
          <p:spPr>
            <a:xfrm>
              <a:off x="9413556" y="1508012"/>
              <a:ext cx="1728000" cy="1728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/>
                <a:t>金属元素</a:t>
              </a: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A06A4E2A-0D28-47DF-BA4E-B5F7588302F9}"/>
                </a:ext>
              </a:extLst>
            </p:cNvPr>
            <p:cNvCxnSpPr>
              <a:cxnSpLocks/>
            </p:cNvCxnSpPr>
            <p:nvPr/>
          </p:nvCxnSpPr>
          <p:spPr>
            <a:xfrm>
              <a:off x="9177166" y="2348880"/>
              <a:ext cx="23120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5330119-96AB-D7BB-679C-B8C610D1E304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C5D1403-023F-91F0-B513-17D5A7ADDF5F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CFD3B386-5FE4-D9BF-CC3D-6BD3DE5F7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221460-9543-FAC1-1D17-C4E1526416D2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BB78C44-B178-3BC0-1615-9886CED4B6AD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0DE343D7-BEA5-454D-829E-34388A38D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6056" y="1412093"/>
            <a:ext cx="7852558" cy="5445907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DCA33E-944B-4E80-9615-884EC9E95E09}"/>
              </a:ext>
            </a:extLst>
          </p:cNvPr>
          <p:cNvSpPr txBox="1"/>
          <p:nvPr/>
        </p:nvSpPr>
        <p:spPr>
          <a:xfrm>
            <a:off x="936483" y="692696"/>
            <a:ext cx="310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イオン結合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BBE642-CD3D-4D2C-A70A-E897B266BD8A}"/>
              </a:ext>
            </a:extLst>
          </p:cNvPr>
          <p:cNvSpPr txBox="1"/>
          <p:nvPr/>
        </p:nvSpPr>
        <p:spPr>
          <a:xfrm>
            <a:off x="4374084" y="573967"/>
            <a:ext cx="6700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金属元素の原子と非金属元素の原子の結合</a:t>
            </a:r>
          </a:p>
          <a:p>
            <a:endParaRPr lang="ja-JP" altLang="en-US" sz="4000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EE9EF70-9C7E-4929-ACCC-DA53E35AFAD3}"/>
              </a:ext>
            </a:extLst>
          </p:cNvPr>
          <p:cNvSpPr/>
          <p:nvPr/>
        </p:nvSpPr>
        <p:spPr>
          <a:xfrm>
            <a:off x="771939" y="2237262"/>
            <a:ext cx="7488832" cy="324035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7B168A-D659-44A3-872B-D9230FED3A02}"/>
              </a:ext>
            </a:extLst>
          </p:cNvPr>
          <p:cNvGrpSpPr/>
          <p:nvPr/>
        </p:nvGrpSpPr>
        <p:grpSpPr>
          <a:xfrm>
            <a:off x="3928515" y="1772816"/>
            <a:ext cx="3723872" cy="1728000"/>
            <a:chOff x="7397888" y="1558410"/>
            <a:chExt cx="3723872" cy="172800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D26654C-2035-400F-93D8-066040DB26F8}"/>
                </a:ext>
              </a:extLst>
            </p:cNvPr>
            <p:cNvSpPr/>
            <p:nvPr/>
          </p:nvSpPr>
          <p:spPr>
            <a:xfrm>
              <a:off x="7397888" y="1558410"/>
              <a:ext cx="1728000" cy="1728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/>
                <a:t>金属元素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33DBD515-8FA9-4AD1-A1CC-E3361AE1E89E}"/>
                </a:ext>
              </a:extLst>
            </p:cNvPr>
            <p:cNvSpPr/>
            <p:nvPr/>
          </p:nvSpPr>
          <p:spPr>
            <a:xfrm>
              <a:off x="9393760" y="1586578"/>
              <a:ext cx="1728000" cy="169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3200" dirty="0"/>
                <a:t>非金属</a:t>
              </a:r>
              <a:endParaRPr kumimoji="1" lang="en-US" altLang="ja-JP" sz="3200" dirty="0"/>
            </a:p>
            <a:p>
              <a:pPr algn="ctr"/>
              <a:r>
                <a:rPr kumimoji="1" lang="ja-JP" altLang="en-US" sz="3200" dirty="0"/>
                <a:t>元素</a:t>
              </a: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A06A4E2A-0D28-47DF-BA4E-B5F7588302F9}"/>
                </a:ext>
              </a:extLst>
            </p:cNvPr>
            <p:cNvCxnSpPr>
              <a:cxnSpLocks/>
            </p:cNvCxnSpPr>
            <p:nvPr/>
          </p:nvCxnSpPr>
          <p:spPr>
            <a:xfrm>
              <a:off x="9119708" y="2470607"/>
              <a:ext cx="252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楕円 11">
            <a:extLst>
              <a:ext uri="{FF2B5EF4-FFF2-40B4-BE49-F238E27FC236}">
                <a16:creationId xmlns:a16="http://schemas.microsoft.com/office/drawing/2014/main" id="{91E811EE-0253-461B-ACB0-C3AE96D28B83}"/>
              </a:ext>
            </a:extLst>
          </p:cNvPr>
          <p:cNvSpPr/>
          <p:nvPr/>
        </p:nvSpPr>
        <p:spPr>
          <a:xfrm>
            <a:off x="7263331" y="1417432"/>
            <a:ext cx="3268732" cy="329501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7E81BB8-31FA-4178-81E0-A4DA032722AC}"/>
              </a:ext>
            </a:extLst>
          </p:cNvPr>
          <p:cNvSpPr/>
          <p:nvPr/>
        </p:nvSpPr>
        <p:spPr>
          <a:xfrm>
            <a:off x="1976056" y="1451573"/>
            <a:ext cx="820976" cy="82757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52FCBDF-2548-FF41-D0F6-D65B9FBEF738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53FC335-40A6-7D9C-475B-B9FC63B0410F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E514BF73-4FCB-0D1C-DDA4-EC6887D34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7400FE9-8B96-9BBF-B13A-0C27AF1CDAE4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B527594-0557-69F7-1EF6-ADE41A71ED79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6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547D86BB-77CC-B185-4441-490E26D06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980728"/>
            <a:ext cx="4071502" cy="1080000"/>
          </a:xfrm>
          <a:prstGeom prst="rect">
            <a:avLst/>
          </a:prstGeom>
        </p:spPr>
      </p:pic>
      <p:sp>
        <p:nvSpPr>
          <p:cNvPr id="4" name="タイトル 8">
            <a:extLst>
              <a:ext uri="{FF2B5EF4-FFF2-40B4-BE49-F238E27FC236}">
                <a16:creationId xmlns:a16="http://schemas.microsoft.com/office/drawing/2014/main" id="{96ECF428-F95C-4CD2-A115-884BCB2E10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/>
          <a:lstStyle/>
          <a:p>
            <a:endParaRPr lang="ja-IS" altLang="en-US" dirty="0"/>
          </a:p>
        </p:txBody>
      </p: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 章　１ 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923E82-E90F-9A87-C00C-0939A0859F2B}"/>
              </a:ext>
            </a:extLst>
          </p:cNvPr>
          <p:cNvSpPr txBox="1"/>
          <p:nvPr/>
        </p:nvSpPr>
        <p:spPr>
          <a:xfrm>
            <a:off x="1167069" y="2132856"/>
            <a:ext cx="9817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kumimoji="1" lang="ja-JP" altLang="en-US" sz="3600" dirty="0"/>
              <a:t>①物質を構成する粒子にはどのようなものがあるだろうか。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F16B99-2495-89AE-9A77-B447414C123D}"/>
              </a:ext>
            </a:extLst>
          </p:cNvPr>
          <p:cNvSpPr txBox="1"/>
          <p:nvPr/>
        </p:nvSpPr>
        <p:spPr>
          <a:xfrm>
            <a:off x="1167068" y="3645024"/>
            <a:ext cx="9817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kumimoji="1" lang="ja-JP" altLang="en-US" sz="3600" dirty="0"/>
              <a:t>②粒子の結合のしかたにはどのようなものがあるだろうか。</a:t>
            </a:r>
          </a:p>
        </p:txBody>
      </p:sp>
    </p:spTree>
    <p:extLst>
      <p:ext uri="{BB962C8B-B14F-4D97-AF65-F5344CB8AC3E}">
        <p14:creationId xmlns:p14="http://schemas.microsoft.com/office/powerpoint/2010/main" val="2706810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CCB68D38-D5A8-40E6-8D07-16A09E86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259" y="1340359"/>
            <a:ext cx="7852558" cy="5445907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DCA33E-944B-4E80-9615-884EC9E95E09}"/>
              </a:ext>
            </a:extLst>
          </p:cNvPr>
          <p:cNvSpPr txBox="1"/>
          <p:nvPr/>
        </p:nvSpPr>
        <p:spPr>
          <a:xfrm>
            <a:off x="936483" y="692696"/>
            <a:ext cx="278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共有結合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9BBE642-CD3D-4D2C-A70A-E897B266BD8A}"/>
              </a:ext>
            </a:extLst>
          </p:cNvPr>
          <p:cNvSpPr txBox="1"/>
          <p:nvPr/>
        </p:nvSpPr>
        <p:spPr>
          <a:xfrm>
            <a:off x="4438157" y="830153"/>
            <a:ext cx="720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非金属元素の原子どうしの結合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7B168A-D659-44A3-872B-D9230FED3A02}"/>
              </a:ext>
            </a:extLst>
          </p:cNvPr>
          <p:cNvGrpSpPr/>
          <p:nvPr/>
        </p:nvGrpSpPr>
        <p:grpSpPr>
          <a:xfrm>
            <a:off x="3510084" y="1580699"/>
            <a:ext cx="3723872" cy="1728000"/>
            <a:chOff x="7397888" y="1558410"/>
            <a:chExt cx="3723872" cy="172800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D26654C-2035-400F-93D8-066040DB26F8}"/>
                </a:ext>
              </a:extLst>
            </p:cNvPr>
            <p:cNvSpPr/>
            <p:nvPr/>
          </p:nvSpPr>
          <p:spPr>
            <a:xfrm>
              <a:off x="7397888" y="1558410"/>
              <a:ext cx="1728000" cy="1728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3200" dirty="0"/>
                <a:t>非金属元素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33DBD515-8FA9-4AD1-A1CC-E3361AE1E89E}"/>
                </a:ext>
              </a:extLst>
            </p:cNvPr>
            <p:cNvSpPr/>
            <p:nvPr/>
          </p:nvSpPr>
          <p:spPr>
            <a:xfrm>
              <a:off x="9393760" y="1586578"/>
              <a:ext cx="1728000" cy="169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3200" dirty="0"/>
                <a:t>非金属</a:t>
              </a:r>
              <a:endParaRPr kumimoji="1" lang="en-US" altLang="ja-JP" sz="3200" dirty="0"/>
            </a:p>
            <a:p>
              <a:pPr algn="ctr"/>
              <a:r>
                <a:rPr kumimoji="1" lang="ja-JP" altLang="en-US" sz="3200" dirty="0"/>
                <a:t>元素</a:t>
              </a: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A06A4E2A-0D28-47DF-BA4E-B5F7588302F9}"/>
                </a:ext>
              </a:extLst>
            </p:cNvPr>
            <p:cNvCxnSpPr>
              <a:cxnSpLocks/>
            </p:cNvCxnSpPr>
            <p:nvPr/>
          </p:nvCxnSpPr>
          <p:spPr>
            <a:xfrm>
              <a:off x="9119708" y="2470607"/>
              <a:ext cx="252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楕円 11">
            <a:extLst>
              <a:ext uri="{FF2B5EF4-FFF2-40B4-BE49-F238E27FC236}">
                <a16:creationId xmlns:a16="http://schemas.microsoft.com/office/drawing/2014/main" id="{91E811EE-0253-461B-ACB0-C3AE96D28B83}"/>
              </a:ext>
            </a:extLst>
          </p:cNvPr>
          <p:cNvSpPr/>
          <p:nvPr/>
        </p:nvSpPr>
        <p:spPr>
          <a:xfrm>
            <a:off x="7442878" y="1502142"/>
            <a:ext cx="3268732" cy="329501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7E81BB8-31FA-4178-81E0-A4DA032722AC}"/>
              </a:ext>
            </a:extLst>
          </p:cNvPr>
          <p:cNvSpPr/>
          <p:nvPr/>
        </p:nvSpPr>
        <p:spPr>
          <a:xfrm>
            <a:off x="2085354" y="1340359"/>
            <a:ext cx="820976" cy="82757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2B7CCE4-80F9-4500-4DFD-228469C55DB9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5DDAC81-3F91-3E37-E748-577873F4F2C9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4509EFCE-9D14-A1E6-DF7C-455A88B07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F4B1041-DE81-F23B-5572-7023B392A43C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5B926C6-F130-8011-914A-2E1E18A611AD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0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A61477-12EA-41AA-90AB-033ED900B767}"/>
              </a:ext>
            </a:extLst>
          </p:cNvPr>
          <p:cNvGrpSpPr/>
          <p:nvPr/>
        </p:nvGrpSpPr>
        <p:grpSpPr>
          <a:xfrm>
            <a:off x="1055440" y="896818"/>
            <a:ext cx="10081120" cy="1691916"/>
            <a:chOff x="1055440" y="896818"/>
            <a:chExt cx="10081120" cy="1691916"/>
          </a:xfrm>
        </p:grpSpPr>
        <p:sp>
          <p:nvSpPr>
            <p:cNvPr id="2" name="角丸四角形 1"/>
            <p:cNvSpPr/>
            <p:nvPr/>
          </p:nvSpPr>
          <p:spPr>
            <a:xfrm>
              <a:off x="1055440" y="1325457"/>
              <a:ext cx="10081120" cy="1263277"/>
            </a:xfrm>
            <a:prstGeom prst="roundRect">
              <a:avLst/>
            </a:prstGeom>
            <a:gradFill>
              <a:gsLst>
                <a:gs pos="0">
                  <a:srgbClr val="FFC1C1"/>
                </a:gs>
                <a:gs pos="100000">
                  <a:srgbClr val="FFFFFF"/>
                </a:gs>
              </a:gsLst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金属やプラスチックなどの材料は，どのような化学結合をしているのだろうか。</a:t>
              </a:r>
              <a:endParaRPr lang="en-US" altLang="ja-JP" sz="32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C0A670-34B6-4F5A-8E08-3454BC4F8420}"/>
                </a:ext>
              </a:extLst>
            </p:cNvPr>
            <p:cNvSpPr txBox="1"/>
            <p:nvPr/>
          </p:nvSpPr>
          <p:spPr>
            <a:xfrm>
              <a:off x="9192344" y="896818"/>
              <a:ext cx="1842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8000" indent="-468000" algn="r"/>
              <a:r>
                <a:rPr lang="ja-JP" altLang="en-US" sz="2400" dirty="0"/>
                <a:t>課題の設定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376FD-9709-042F-BF0E-7F6AC8238064}"/>
              </a:ext>
            </a:extLst>
          </p:cNvPr>
          <p:cNvSpPr txBox="1"/>
          <p:nvPr/>
        </p:nvSpPr>
        <p:spPr>
          <a:xfrm>
            <a:off x="1055440" y="2809954"/>
            <a:ext cx="590465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/>
              <a:t>予想して自由に記述しよう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793FAF-AB20-0C21-7B19-5B2E07BB0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92832"/>
            <a:ext cx="1393277" cy="1224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F201912-56B0-91B7-A157-613D5967CBB9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188FD90-BE3C-F31C-3CBB-95D5B9832204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98C6E8CA-B603-92E4-2F4A-DFB4D9CA1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9E59083-85AA-A622-5519-19ED13C87057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092267C-9132-C1F8-566A-D840FB3221FD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225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2" name="角丸四角形吹き出し 6">
            <a:extLst>
              <a:ext uri="{FF2B5EF4-FFF2-40B4-BE49-F238E27FC236}">
                <a16:creationId xmlns:a16="http://schemas.microsoft.com/office/drawing/2014/main" id="{A5679585-C98E-4D2D-A3AA-500BF7E0BCF2}"/>
              </a:ext>
            </a:extLst>
          </p:cNvPr>
          <p:cNvSpPr/>
          <p:nvPr/>
        </p:nvSpPr>
        <p:spPr>
          <a:xfrm>
            <a:off x="1181276" y="3068960"/>
            <a:ext cx="4218622" cy="3292516"/>
          </a:xfrm>
          <a:prstGeom prst="roundRect">
            <a:avLst>
              <a:gd name="adj" fmla="val 1208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32F37CF-5E17-45E8-A22D-D415C558DDF4}"/>
              </a:ext>
            </a:extLst>
          </p:cNvPr>
          <p:cNvGrpSpPr/>
          <p:nvPr/>
        </p:nvGrpSpPr>
        <p:grpSpPr>
          <a:xfrm>
            <a:off x="2205064" y="3140968"/>
            <a:ext cx="1008112" cy="1027557"/>
            <a:chOff x="5796136" y="2420888"/>
            <a:chExt cx="1296144" cy="1315589"/>
          </a:xfrm>
        </p:grpSpPr>
        <p:sp>
          <p:nvSpPr>
            <p:cNvPr id="14" name="円/楕円 31">
              <a:extLst>
                <a:ext uri="{FF2B5EF4-FFF2-40B4-BE49-F238E27FC236}">
                  <a16:creationId xmlns:a16="http://schemas.microsoft.com/office/drawing/2014/main" id="{46258FD1-B442-45F1-BB46-B24541736398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15" name="円/楕円 2">
              <a:extLst>
                <a:ext uri="{FF2B5EF4-FFF2-40B4-BE49-F238E27FC236}">
                  <a16:creationId xmlns:a16="http://schemas.microsoft.com/office/drawing/2014/main" id="{FBD6EE22-C0E4-4AA0-8754-C0FE5F2A5B9E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D17F6D8-9EC0-44A9-AC4B-2AA970B4A383}"/>
              </a:ext>
            </a:extLst>
          </p:cNvPr>
          <p:cNvGrpSpPr/>
          <p:nvPr/>
        </p:nvGrpSpPr>
        <p:grpSpPr>
          <a:xfrm>
            <a:off x="1215630" y="3140968"/>
            <a:ext cx="1008112" cy="1027557"/>
            <a:chOff x="5796136" y="2420888"/>
            <a:chExt cx="1296144" cy="1315589"/>
          </a:xfrm>
        </p:grpSpPr>
        <p:sp>
          <p:nvSpPr>
            <p:cNvPr id="17" name="円/楕円 43">
              <a:extLst>
                <a:ext uri="{FF2B5EF4-FFF2-40B4-BE49-F238E27FC236}">
                  <a16:creationId xmlns:a16="http://schemas.microsoft.com/office/drawing/2014/main" id="{42330ABE-30D2-405D-92AA-523A317E837D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18" name="円/楕円 44">
              <a:extLst>
                <a:ext uri="{FF2B5EF4-FFF2-40B4-BE49-F238E27FC236}">
                  <a16:creationId xmlns:a16="http://schemas.microsoft.com/office/drawing/2014/main" id="{1ADF97EB-B655-4286-AE5A-68D5415663C4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E312BBD-626A-4953-981A-525AB047FA6D}"/>
              </a:ext>
            </a:extLst>
          </p:cNvPr>
          <p:cNvGrpSpPr/>
          <p:nvPr/>
        </p:nvGrpSpPr>
        <p:grpSpPr>
          <a:xfrm>
            <a:off x="4205641" y="3140968"/>
            <a:ext cx="1008112" cy="1027557"/>
            <a:chOff x="5796136" y="2420888"/>
            <a:chExt cx="1296144" cy="1315589"/>
          </a:xfrm>
        </p:grpSpPr>
        <p:sp>
          <p:nvSpPr>
            <p:cNvPr id="21" name="円/楕円 46">
              <a:extLst>
                <a:ext uri="{FF2B5EF4-FFF2-40B4-BE49-F238E27FC236}">
                  <a16:creationId xmlns:a16="http://schemas.microsoft.com/office/drawing/2014/main" id="{265623EC-2C88-411A-950A-D695A82CD1DA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22" name="円/楕円 47">
              <a:extLst>
                <a:ext uri="{FF2B5EF4-FFF2-40B4-BE49-F238E27FC236}">
                  <a16:creationId xmlns:a16="http://schemas.microsoft.com/office/drawing/2014/main" id="{6548C89F-BE87-4B91-8668-723CB7BB1142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606F6CD-5F2C-4760-B4DB-6A9264344C77}"/>
              </a:ext>
            </a:extLst>
          </p:cNvPr>
          <p:cNvGrpSpPr/>
          <p:nvPr/>
        </p:nvGrpSpPr>
        <p:grpSpPr>
          <a:xfrm>
            <a:off x="3197529" y="3140968"/>
            <a:ext cx="1008112" cy="1027557"/>
            <a:chOff x="5796136" y="2420888"/>
            <a:chExt cx="1296144" cy="1315589"/>
          </a:xfrm>
        </p:grpSpPr>
        <p:sp>
          <p:nvSpPr>
            <p:cNvPr id="24" name="円/楕円 49">
              <a:extLst>
                <a:ext uri="{FF2B5EF4-FFF2-40B4-BE49-F238E27FC236}">
                  <a16:creationId xmlns:a16="http://schemas.microsoft.com/office/drawing/2014/main" id="{77176770-1958-48B5-9693-59447897E6E9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25" name="円/楕円 50">
              <a:extLst>
                <a:ext uri="{FF2B5EF4-FFF2-40B4-BE49-F238E27FC236}">
                  <a16:creationId xmlns:a16="http://schemas.microsoft.com/office/drawing/2014/main" id="{B11CA6E2-BC6B-4AF0-87E3-248A8D9FD7E4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917B89E-88F6-4B04-85C0-7611E5CDF305}"/>
              </a:ext>
            </a:extLst>
          </p:cNvPr>
          <p:cNvGrpSpPr/>
          <p:nvPr/>
        </p:nvGrpSpPr>
        <p:grpSpPr>
          <a:xfrm>
            <a:off x="2205064" y="4168525"/>
            <a:ext cx="1008112" cy="1027557"/>
            <a:chOff x="5796136" y="2420888"/>
            <a:chExt cx="1296144" cy="1315589"/>
          </a:xfrm>
        </p:grpSpPr>
        <p:sp>
          <p:nvSpPr>
            <p:cNvPr id="27" name="円/楕円 52">
              <a:extLst>
                <a:ext uri="{FF2B5EF4-FFF2-40B4-BE49-F238E27FC236}">
                  <a16:creationId xmlns:a16="http://schemas.microsoft.com/office/drawing/2014/main" id="{5EF73B55-9B6B-425A-ABA6-E44D0FAFFD13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28" name="円/楕円 53">
              <a:extLst>
                <a:ext uri="{FF2B5EF4-FFF2-40B4-BE49-F238E27FC236}">
                  <a16:creationId xmlns:a16="http://schemas.microsoft.com/office/drawing/2014/main" id="{EF5A6422-4A3B-4F6F-B134-0CCB13FDCA64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7C06E15-1A7A-48DF-A481-7258A634D7B9}"/>
              </a:ext>
            </a:extLst>
          </p:cNvPr>
          <p:cNvGrpSpPr/>
          <p:nvPr/>
        </p:nvGrpSpPr>
        <p:grpSpPr>
          <a:xfrm>
            <a:off x="1215630" y="4168525"/>
            <a:ext cx="1008112" cy="1027557"/>
            <a:chOff x="5796136" y="2420888"/>
            <a:chExt cx="1296144" cy="1315589"/>
          </a:xfrm>
        </p:grpSpPr>
        <p:sp>
          <p:nvSpPr>
            <p:cNvPr id="30" name="円/楕円 55">
              <a:extLst>
                <a:ext uri="{FF2B5EF4-FFF2-40B4-BE49-F238E27FC236}">
                  <a16:creationId xmlns:a16="http://schemas.microsoft.com/office/drawing/2014/main" id="{6D24A0DF-9CEC-4E6A-88A7-8190BEE1136E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31" name="円/楕円 56">
              <a:extLst>
                <a:ext uri="{FF2B5EF4-FFF2-40B4-BE49-F238E27FC236}">
                  <a16:creationId xmlns:a16="http://schemas.microsoft.com/office/drawing/2014/main" id="{783411D5-8E47-4A74-8D56-915AD5AB9C32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C6FE0FA-0AB2-432B-9197-6964D2CBBF55}"/>
              </a:ext>
            </a:extLst>
          </p:cNvPr>
          <p:cNvGrpSpPr/>
          <p:nvPr/>
        </p:nvGrpSpPr>
        <p:grpSpPr>
          <a:xfrm>
            <a:off x="4205641" y="4168525"/>
            <a:ext cx="1008112" cy="1027557"/>
            <a:chOff x="5796136" y="2420888"/>
            <a:chExt cx="1296144" cy="1315589"/>
          </a:xfrm>
        </p:grpSpPr>
        <p:sp>
          <p:nvSpPr>
            <p:cNvPr id="33" name="円/楕円 58">
              <a:extLst>
                <a:ext uri="{FF2B5EF4-FFF2-40B4-BE49-F238E27FC236}">
                  <a16:creationId xmlns:a16="http://schemas.microsoft.com/office/drawing/2014/main" id="{70F1404E-E5F3-4535-B160-A7B7198F44A8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34" name="円/楕円 59">
              <a:extLst>
                <a:ext uri="{FF2B5EF4-FFF2-40B4-BE49-F238E27FC236}">
                  <a16:creationId xmlns:a16="http://schemas.microsoft.com/office/drawing/2014/main" id="{8B6FBE2A-BCB1-4E39-AB93-9D03222CBE17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1928CC5-FD1D-4115-BF41-B0F878B2C5BA}"/>
              </a:ext>
            </a:extLst>
          </p:cNvPr>
          <p:cNvGrpSpPr/>
          <p:nvPr/>
        </p:nvGrpSpPr>
        <p:grpSpPr>
          <a:xfrm>
            <a:off x="3197529" y="4168525"/>
            <a:ext cx="1008112" cy="1027557"/>
            <a:chOff x="5796136" y="2420888"/>
            <a:chExt cx="1296144" cy="1315589"/>
          </a:xfrm>
        </p:grpSpPr>
        <p:sp>
          <p:nvSpPr>
            <p:cNvPr id="36" name="円/楕円 61">
              <a:extLst>
                <a:ext uri="{FF2B5EF4-FFF2-40B4-BE49-F238E27FC236}">
                  <a16:creationId xmlns:a16="http://schemas.microsoft.com/office/drawing/2014/main" id="{1166CFAD-88FB-494F-958D-5084005D7E3C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37" name="円/楕円 62">
              <a:extLst>
                <a:ext uri="{FF2B5EF4-FFF2-40B4-BE49-F238E27FC236}">
                  <a16:creationId xmlns:a16="http://schemas.microsoft.com/office/drawing/2014/main" id="{2F1B68D5-846B-4839-9147-1FBBEE56A794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2B46724-BA9D-4F35-B6EB-B6F300D290BC}"/>
              </a:ext>
            </a:extLst>
          </p:cNvPr>
          <p:cNvGrpSpPr/>
          <p:nvPr/>
        </p:nvGrpSpPr>
        <p:grpSpPr>
          <a:xfrm>
            <a:off x="2205064" y="5196082"/>
            <a:ext cx="1008112" cy="1027557"/>
            <a:chOff x="5796136" y="2420888"/>
            <a:chExt cx="1296144" cy="1315589"/>
          </a:xfrm>
        </p:grpSpPr>
        <p:sp>
          <p:nvSpPr>
            <p:cNvPr id="39" name="円/楕円 88">
              <a:extLst>
                <a:ext uri="{FF2B5EF4-FFF2-40B4-BE49-F238E27FC236}">
                  <a16:creationId xmlns:a16="http://schemas.microsoft.com/office/drawing/2014/main" id="{1BB3E11A-FA07-4071-B79F-5F33FF94F3EF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40" name="円/楕円 89">
              <a:extLst>
                <a:ext uri="{FF2B5EF4-FFF2-40B4-BE49-F238E27FC236}">
                  <a16:creationId xmlns:a16="http://schemas.microsoft.com/office/drawing/2014/main" id="{F2A7B473-2DB6-4D4B-87DF-46E55417EA67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B17723B-6321-4271-AE11-31A8CE3AC007}"/>
              </a:ext>
            </a:extLst>
          </p:cNvPr>
          <p:cNvGrpSpPr/>
          <p:nvPr/>
        </p:nvGrpSpPr>
        <p:grpSpPr>
          <a:xfrm>
            <a:off x="1215630" y="5196082"/>
            <a:ext cx="1008112" cy="1027557"/>
            <a:chOff x="5796136" y="2420888"/>
            <a:chExt cx="1296144" cy="1315589"/>
          </a:xfrm>
        </p:grpSpPr>
        <p:sp>
          <p:nvSpPr>
            <p:cNvPr id="42" name="円/楕円 91">
              <a:extLst>
                <a:ext uri="{FF2B5EF4-FFF2-40B4-BE49-F238E27FC236}">
                  <a16:creationId xmlns:a16="http://schemas.microsoft.com/office/drawing/2014/main" id="{39937F5F-252D-4D7D-9C4E-B0A1A5BB35F1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43" name="円/楕円 92">
              <a:extLst>
                <a:ext uri="{FF2B5EF4-FFF2-40B4-BE49-F238E27FC236}">
                  <a16:creationId xmlns:a16="http://schemas.microsoft.com/office/drawing/2014/main" id="{38CDE4DF-A228-495D-AF77-83D209D56F8B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15E28F8-2704-41AC-A8F0-7C636748F835}"/>
              </a:ext>
            </a:extLst>
          </p:cNvPr>
          <p:cNvGrpSpPr/>
          <p:nvPr/>
        </p:nvGrpSpPr>
        <p:grpSpPr>
          <a:xfrm>
            <a:off x="4205641" y="5196082"/>
            <a:ext cx="1008112" cy="1027557"/>
            <a:chOff x="5796136" y="2420888"/>
            <a:chExt cx="1296144" cy="1315589"/>
          </a:xfrm>
        </p:grpSpPr>
        <p:sp>
          <p:nvSpPr>
            <p:cNvPr id="45" name="円/楕円 94">
              <a:extLst>
                <a:ext uri="{FF2B5EF4-FFF2-40B4-BE49-F238E27FC236}">
                  <a16:creationId xmlns:a16="http://schemas.microsoft.com/office/drawing/2014/main" id="{5D6A2C05-49AD-466A-9137-9F90DB0644AA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46" name="円/楕円 95">
              <a:extLst>
                <a:ext uri="{FF2B5EF4-FFF2-40B4-BE49-F238E27FC236}">
                  <a16:creationId xmlns:a16="http://schemas.microsoft.com/office/drawing/2014/main" id="{17ADECE7-F834-4F23-9B88-8B3497EE842C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F44E093F-73B5-4DEE-9677-8CE721179840}"/>
              </a:ext>
            </a:extLst>
          </p:cNvPr>
          <p:cNvGrpSpPr/>
          <p:nvPr/>
        </p:nvGrpSpPr>
        <p:grpSpPr>
          <a:xfrm>
            <a:off x="3197529" y="5196082"/>
            <a:ext cx="1008112" cy="1027557"/>
            <a:chOff x="5796136" y="2420888"/>
            <a:chExt cx="1296144" cy="1315589"/>
          </a:xfrm>
        </p:grpSpPr>
        <p:sp>
          <p:nvSpPr>
            <p:cNvPr id="48" name="円/楕円 97">
              <a:extLst>
                <a:ext uri="{FF2B5EF4-FFF2-40B4-BE49-F238E27FC236}">
                  <a16:creationId xmlns:a16="http://schemas.microsoft.com/office/drawing/2014/main" id="{2E6D0451-607B-4A8E-A0D3-D8F22EFAE715}"/>
                </a:ext>
              </a:extLst>
            </p:cNvPr>
            <p:cNvSpPr/>
            <p:nvPr/>
          </p:nvSpPr>
          <p:spPr>
            <a:xfrm>
              <a:off x="5796136" y="2420888"/>
              <a:ext cx="1296144" cy="1315589"/>
            </a:xfrm>
            <a:prstGeom prst="ellipse">
              <a:avLst/>
            </a:prstGeom>
            <a:gradFill flip="none" rotWithShape="1">
              <a:gsLst>
                <a:gs pos="21000">
                  <a:schemeClr val="accent1">
                    <a:lumMod val="5000"/>
                    <a:lumOff val="95000"/>
                  </a:schemeClr>
                </a:gs>
                <a:gs pos="68000">
                  <a:srgbClr val="97B2E9"/>
                </a:gs>
                <a:gs pos="49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/>
            </a:p>
          </p:txBody>
        </p:sp>
        <p:sp>
          <p:nvSpPr>
            <p:cNvPr id="49" name="円/楕円 98">
              <a:extLst>
                <a:ext uri="{FF2B5EF4-FFF2-40B4-BE49-F238E27FC236}">
                  <a16:creationId xmlns:a16="http://schemas.microsoft.com/office/drawing/2014/main" id="{19706A91-C9CF-43E6-B8B9-477041D94703}"/>
                </a:ext>
              </a:extLst>
            </p:cNvPr>
            <p:cNvSpPr/>
            <p:nvPr/>
          </p:nvSpPr>
          <p:spPr>
            <a:xfrm>
              <a:off x="6300192" y="293466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＋</a:t>
              </a:r>
            </a:p>
          </p:txBody>
        </p:sp>
      </p:grpSp>
      <p:sp>
        <p:nvSpPr>
          <p:cNvPr id="50" name="円/楕円 99">
            <a:extLst>
              <a:ext uri="{FF2B5EF4-FFF2-40B4-BE49-F238E27FC236}">
                <a16:creationId xmlns:a16="http://schemas.microsoft.com/office/drawing/2014/main" id="{85567E70-E8C8-4B21-B158-D4C95983BBD3}"/>
              </a:ext>
            </a:extLst>
          </p:cNvPr>
          <p:cNvSpPr/>
          <p:nvPr/>
        </p:nvSpPr>
        <p:spPr>
          <a:xfrm>
            <a:off x="5077384" y="3542261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1" name="円/楕円 100">
            <a:extLst>
              <a:ext uri="{FF2B5EF4-FFF2-40B4-BE49-F238E27FC236}">
                <a16:creationId xmlns:a16="http://schemas.microsoft.com/office/drawing/2014/main" id="{48122627-9E2E-41D9-8EAE-9261112E975D}"/>
              </a:ext>
            </a:extLst>
          </p:cNvPr>
          <p:cNvSpPr/>
          <p:nvPr/>
        </p:nvSpPr>
        <p:spPr>
          <a:xfrm>
            <a:off x="4074951" y="3542261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2" name="円/楕円 101">
            <a:extLst>
              <a:ext uri="{FF2B5EF4-FFF2-40B4-BE49-F238E27FC236}">
                <a16:creationId xmlns:a16="http://schemas.microsoft.com/office/drawing/2014/main" id="{A377B8BC-621A-473F-8C66-FD2E9D40B973}"/>
              </a:ext>
            </a:extLst>
          </p:cNvPr>
          <p:cNvSpPr/>
          <p:nvPr/>
        </p:nvSpPr>
        <p:spPr>
          <a:xfrm>
            <a:off x="1575604" y="4050765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3" name="円/楕円 102">
            <a:extLst>
              <a:ext uri="{FF2B5EF4-FFF2-40B4-BE49-F238E27FC236}">
                <a16:creationId xmlns:a16="http://schemas.microsoft.com/office/drawing/2014/main" id="{234BC942-5178-46E7-987D-3857243BB212}"/>
              </a:ext>
            </a:extLst>
          </p:cNvPr>
          <p:cNvSpPr/>
          <p:nvPr/>
        </p:nvSpPr>
        <p:spPr>
          <a:xfrm>
            <a:off x="4090598" y="4569818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4" name="円/楕円 103">
            <a:extLst>
              <a:ext uri="{FF2B5EF4-FFF2-40B4-BE49-F238E27FC236}">
                <a16:creationId xmlns:a16="http://schemas.microsoft.com/office/drawing/2014/main" id="{1B6EE41D-377F-46C4-9175-1BEB45AD49DC}"/>
              </a:ext>
            </a:extLst>
          </p:cNvPr>
          <p:cNvSpPr/>
          <p:nvPr/>
        </p:nvSpPr>
        <p:spPr>
          <a:xfrm>
            <a:off x="2597108" y="3046340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5" name="円/楕円 104">
            <a:extLst>
              <a:ext uri="{FF2B5EF4-FFF2-40B4-BE49-F238E27FC236}">
                <a16:creationId xmlns:a16="http://schemas.microsoft.com/office/drawing/2014/main" id="{31533A41-D487-4F76-B307-0B0B0B6E85BA}"/>
              </a:ext>
            </a:extLst>
          </p:cNvPr>
          <p:cNvSpPr/>
          <p:nvPr/>
        </p:nvSpPr>
        <p:spPr>
          <a:xfrm>
            <a:off x="1109298" y="3534853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6" name="円/楕円 105">
            <a:extLst>
              <a:ext uri="{FF2B5EF4-FFF2-40B4-BE49-F238E27FC236}">
                <a16:creationId xmlns:a16="http://schemas.microsoft.com/office/drawing/2014/main" id="{BEAAFCA5-BA82-40AE-B164-20875713072A}"/>
              </a:ext>
            </a:extLst>
          </p:cNvPr>
          <p:cNvSpPr/>
          <p:nvPr/>
        </p:nvSpPr>
        <p:spPr>
          <a:xfrm>
            <a:off x="2597108" y="6113884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7" name="円/楕円 106">
            <a:extLst>
              <a:ext uri="{FF2B5EF4-FFF2-40B4-BE49-F238E27FC236}">
                <a16:creationId xmlns:a16="http://schemas.microsoft.com/office/drawing/2014/main" id="{33DC99E8-8213-4C4B-B8F8-E910A61D7325}"/>
              </a:ext>
            </a:extLst>
          </p:cNvPr>
          <p:cNvSpPr/>
          <p:nvPr/>
        </p:nvSpPr>
        <p:spPr>
          <a:xfrm>
            <a:off x="1095437" y="5597375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8" name="円/楕円 107">
            <a:extLst>
              <a:ext uri="{FF2B5EF4-FFF2-40B4-BE49-F238E27FC236}">
                <a16:creationId xmlns:a16="http://schemas.microsoft.com/office/drawing/2014/main" id="{7101A7FF-DE98-4526-BC20-3863ADB0B6F6}"/>
              </a:ext>
            </a:extLst>
          </p:cNvPr>
          <p:cNvSpPr/>
          <p:nvPr/>
        </p:nvSpPr>
        <p:spPr>
          <a:xfrm>
            <a:off x="5090034" y="5597375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59" name="円/楕円 109">
            <a:extLst>
              <a:ext uri="{FF2B5EF4-FFF2-40B4-BE49-F238E27FC236}">
                <a16:creationId xmlns:a16="http://schemas.microsoft.com/office/drawing/2014/main" id="{229C7AAD-2252-4028-B65C-1386B8E4DA17}"/>
              </a:ext>
            </a:extLst>
          </p:cNvPr>
          <p:cNvSpPr/>
          <p:nvPr/>
        </p:nvSpPr>
        <p:spPr>
          <a:xfrm>
            <a:off x="2597108" y="4050764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60" name="円/楕円 111">
            <a:extLst>
              <a:ext uri="{FF2B5EF4-FFF2-40B4-BE49-F238E27FC236}">
                <a16:creationId xmlns:a16="http://schemas.microsoft.com/office/drawing/2014/main" id="{CAF5E015-0482-4F4F-AE6A-21EAAB476774}"/>
              </a:ext>
            </a:extLst>
          </p:cNvPr>
          <p:cNvSpPr/>
          <p:nvPr/>
        </p:nvSpPr>
        <p:spPr>
          <a:xfrm>
            <a:off x="3594427" y="6113884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61" name="円/楕円 112">
            <a:extLst>
              <a:ext uri="{FF2B5EF4-FFF2-40B4-BE49-F238E27FC236}">
                <a16:creationId xmlns:a16="http://schemas.microsoft.com/office/drawing/2014/main" id="{FCD6B1DF-30F2-4612-B5EF-62A38F0D376E}"/>
              </a:ext>
            </a:extLst>
          </p:cNvPr>
          <p:cNvSpPr/>
          <p:nvPr/>
        </p:nvSpPr>
        <p:spPr>
          <a:xfrm>
            <a:off x="4603081" y="5059272"/>
            <a:ext cx="224025" cy="2249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/>
              <a:t>ー</a:t>
            </a:r>
            <a:endParaRPr kumimoji="1" lang="ja-JP" altLang="en-US" sz="14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94F638D-8899-46E6-885A-56C6DDBACDC2}"/>
              </a:ext>
            </a:extLst>
          </p:cNvPr>
          <p:cNvSpPr txBox="1"/>
          <p:nvPr/>
        </p:nvSpPr>
        <p:spPr>
          <a:xfrm>
            <a:off x="997999" y="1442163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自由電子 </a:t>
            </a:r>
            <a:r>
              <a:rPr lang="ja-JP" altLang="en-US" sz="4000" dirty="0"/>
              <a:t>が金属原子どうしを結びつけている化学結合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67710E0-D336-43CF-924C-06F39F2498D4}"/>
              </a:ext>
            </a:extLst>
          </p:cNvPr>
          <p:cNvSpPr txBox="1"/>
          <p:nvPr/>
        </p:nvSpPr>
        <p:spPr>
          <a:xfrm>
            <a:off x="5550266" y="2565357"/>
            <a:ext cx="6224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000" dirty="0"/>
              <a:t>金属原子の電子は原子から離れやすく，金属全体を自由に移動することができる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F6C97D5-FA5B-4B9A-AFAB-BFAF99563ABF}"/>
              </a:ext>
            </a:extLst>
          </p:cNvPr>
          <p:cNvCxnSpPr/>
          <p:nvPr/>
        </p:nvCxnSpPr>
        <p:spPr>
          <a:xfrm>
            <a:off x="943428" y="2204864"/>
            <a:ext cx="26461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CE04BBF6-A617-4A5B-83C4-9DC72B62BD80}"/>
              </a:ext>
            </a:extLst>
          </p:cNvPr>
          <p:cNvCxnSpPr>
            <a:cxnSpLocks/>
          </p:cNvCxnSpPr>
          <p:nvPr/>
        </p:nvCxnSpPr>
        <p:spPr>
          <a:xfrm>
            <a:off x="3213176" y="2204864"/>
            <a:ext cx="2254881" cy="7488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E97D16C0-31AE-4D5F-BFED-62D1384999A5}"/>
              </a:ext>
            </a:extLst>
          </p:cNvPr>
          <p:cNvCxnSpPr>
            <a:cxnSpLocks/>
          </p:cNvCxnSpPr>
          <p:nvPr/>
        </p:nvCxnSpPr>
        <p:spPr>
          <a:xfrm>
            <a:off x="6023992" y="4941168"/>
            <a:ext cx="680952" cy="0"/>
          </a:xfrm>
          <a:prstGeom prst="straightConnector1">
            <a:avLst/>
          </a:prstGeom>
          <a:ln w="76200">
            <a:solidFill>
              <a:srgbClr val="CE696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54AF5B9-6A1A-42B6-B178-36103948084C}"/>
              </a:ext>
            </a:extLst>
          </p:cNvPr>
          <p:cNvSpPr txBox="1"/>
          <p:nvPr/>
        </p:nvSpPr>
        <p:spPr>
          <a:xfrm>
            <a:off x="6762606" y="4549480"/>
            <a:ext cx="5154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000" dirty="0"/>
              <a:t>金属光沢</a:t>
            </a:r>
            <a:endParaRPr lang="en-US" altLang="ja-JP" sz="4000" dirty="0"/>
          </a:p>
          <a:p>
            <a:pPr algn="just"/>
            <a:r>
              <a:rPr lang="ja-JP" altLang="en-US" sz="4000" dirty="0"/>
              <a:t>熱，電気を伝えやすい</a:t>
            </a: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A15C2A8C-D4EB-D2A5-3A99-A946AA0C992C}"/>
              </a:ext>
            </a:extLst>
          </p:cNvPr>
          <p:cNvSpPr/>
          <p:nvPr/>
        </p:nvSpPr>
        <p:spPr>
          <a:xfrm>
            <a:off x="1168740" y="1570354"/>
            <a:ext cx="233497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30</a:t>
            </a:r>
            <a:endParaRPr kumimoji="1" lang="ja-JP" altLang="en-US" sz="36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598F99-A5C9-DEB9-95AB-35912CB4EDF6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4B7773D-78B2-48F1-ADA1-005751EB3BF4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F9FB5735-9FD8-BEC0-394C-33528A243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3D2E8A6-B406-40FD-DDD9-77DF82ADCEB9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350C714-F011-E5F8-7E44-81E1D535C9A6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C818066-962D-3546-6688-524ED85C5C9E}"/>
              </a:ext>
            </a:extLst>
          </p:cNvPr>
          <p:cNvGrpSpPr/>
          <p:nvPr/>
        </p:nvGrpSpPr>
        <p:grpSpPr>
          <a:xfrm>
            <a:off x="1074418" y="809862"/>
            <a:ext cx="2964159" cy="646331"/>
            <a:chOff x="1242306" y="1986220"/>
            <a:chExt cx="2964159" cy="646331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7CAFAA48-D456-6528-9894-B3559B7B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306" y="2039385"/>
              <a:ext cx="462857" cy="540000"/>
            </a:xfrm>
            <a:prstGeom prst="rect">
              <a:avLst/>
            </a:prstGeom>
          </p:spPr>
        </p:pic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F34D6C1-50E3-0654-7E0C-EBA7DE005572}"/>
                </a:ext>
              </a:extLst>
            </p:cNvPr>
            <p:cNvSpPr txBox="1"/>
            <p:nvPr/>
          </p:nvSpPr>
          <p:spPr>
            <a:xfrm>
              <a:off x="1728449" y="1986220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金属結合</a:t>
              </a:r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C44094E-7A5E-EC23-BF6C-0DDE89DB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608" y="2039385"/>
              <a:ext cx="462857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16 C 0.00143 0.04583 -0.01706 0.07338 -0.0362 0.07384 C -0.05534 0.07431 -0.07148 0.04722 -0.07982 0.01782 C -0.08151 0.00764 -0.08138 -0.00417 -0.0832 -0.01435 C -0.08893 -0.05185 -0.10534 -0.07778 -0.11914 -0.07569 C -0.13294 -0.07384 -0.16341 -0.05116 -0.16484 -0.00255 C -0.16406 0.04444 -0.13737 0.0713 -0.12383 0.07593 C -0.11016 0.08032 -0.08958 0.04931 -0.08424 0.02569 C -0.08151 0.00208 -0.08021 -0.00625 -0.07864 -0.01643 C -0.07357 -0.03866 -0.06927 -0.07569 -0.03581 -0.07569 C -0.00729 -0.07569 -0.00013 -0.0419 -0.00013 -0.00116 Z " pathEditMode="relative" rAng="0" ptsTypes="AAAAAAAAAAA">
                                      <p:cBhvr>
                                        <p:cTn id="98" dur="2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3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-0.00065 0.02523 -0.01419 0.07685 -0.03659 0.07685 C -0.05065 0.07616 -0.07344 0.03889 -0.07826 0.01644 C -0.08021 0.00648 -0.08047 -0.00972 -0.08229 -0.02014 C -0.08763 -0.04236 -0.10951 -0.07431 -0.12331 -0.07037 C -0.13711 -0.0662 -0.16758 -0.05463 -0.16497 0.00556 C -0.16146 0.05833 -0.13438 0.06991 -0.1207 0.07245 C -0.10703 0.07477 -0.08828 0.04352 -0.08294 0.02037 C -0.08125 0.01088 -0.07943 -0.01018 -0.07747 -0.02014 C -0.07279 -0.04236 -0.06432 -0.07315 -0.0362 -0.07245 C -0.01315 -0.07384 0.00013 -0.02477 6.25E-7 -3.7037E-7 Z " pathEditMode="relative" rAng="0" ptsTypes="AAAAAAAAAAA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20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4.44444E-6 C 0.01302 -4.44444E-6 0.04193 0.02732 0.04193 0.07269 C 0.04167 0.122 0.02826 0.13658 0.0125 0.14422 C 0.00534 0.14607 0.00052 0.14977 -0.00651 0.15232 C -0.02213 0.1595 -0.04114 0.20232 -0.03997 0.22755 C -0.03906 0.25232 -0.01406 0.30209 -0.00039 0.30325 C 0.02266 0.30209 0.04141 0.2757 0.04362 0.23079 C 0.04167 0.17778 0.02878 0.15811 0.01276 0.15047 C 0.00586 0.14792 -0.00104 0.14607 -0.00794 0.14422 C -0.0237 0.13658 -0.03841 0.12014 -0.03841 0.07269 C -0.03841 0.03241 -0.0138 -4.44444E-6 -0.00039 -4.44444E-6 Z " pathEditMode="relative" rAng="0" ptsTypes="AAAAAAAAAAA"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1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7 C -0.0013 0.02523 -0.01237 0.07268 -0.04088 0.07546 C -0.0694 0.07824 -0.07617 0.03819 -0.08099 0.01551 C -0.08268 0.00555 -0.08385 -0.00926 -0.08568 -0.01945 C -0.08932 -0.04884 -0.10443 -0.07546 -0.12213 -0.07222 C -0.15208 -0.07292 -0.16224 -0.03102 -0.16211 -0.00625 C -0.16211 0.01782 -0.13685 0.06643 -0.1194 0.06829 C -0.10195 0.06991 -0.09023 0.04305 -0.08528 0.01551 C -0.08359 0.00555 -0.08203 -0.00695 -0.08021 -0.01713 C -0.07539 -0.03912 -0.06927 -0.07431 -0.04088 -0.07546 C -0.01237 -0.07546 -0.00013 -0.02639 -0.00091 -0.0007 Z " pathEditMode="relative" rAng="0" ptsTypes="AAAAAAAAAAA">
                                      <p:cBhvr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C 0.01381 0.00046 0.03881 0.04861 0.04024 0.07222 C 0.04167 0.0956 0.02409 0.13356 0.0086 0.14097 C 0.0017 0.14329 -0.0013 0.14629 -0.00833 0.14861 C -0.02408 0.15602 -0.04127 0.19444 -0.04127 0.2243 C -0.04101 0.25648 -0.02161 0.29699 -3.54167E-6 0.29699 C 0.02448 0.29514 0.03985 0.24815 0.04115 0.22384 C 0.04245 0.19884 0.0237 0.15463 0.00821 0.14745 L -0.00872 0.14097 C -0.02448 0.13356 -0.04127 0.11574 -0.04127 0.06921 C -0.04127 0.03032 -0.01354 -0.0007 -3.54167E-6 1.85185E-6 Z " pathEditMode="relative" rAng="0" ptsTypes="AAAAAAAAAAA">
                                      <p:cBhvr>
                                        <p:cTn id="1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3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C -0.00065 0.0301 0.01497 0.07685 0.04115 0.0757 C 0.06719 0.07454 0.07643 0.04283 0.07917 0.01783 C 0.08099 0.00764 0.08021 -0.00648 0.08216 -0.01643 C 0.08737 -0.03865 0.09675 -0.07014 0.12188 -0.07014 C 0.14714 -0.07014 0.16289 -0.03264 0.16393 -0.00162 C 0.16432 0.03287 0.14987 0.07315 0.12188 0.07431 C 0.09466 0.07547 0.08737 0.04074 0.08216 0.01806 C 0.08021 0.00741 0.08034 -0.00717 0.07852 -0.01736 C 0.07565 -0.03379 0.06354 -0.07083 0.03828 -0.07083 C 0.01406 -0.06875 0.00013 -0.02453 -2.08333E-7 -0.00023 Z " pathEditMode="relative" rAng="0" ptsTypes="AAAAAAAAAAA">
                                      <p:cBhvr>
                                        <p:cTn id="10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2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C 0.0267 0.00093 0.04219 -0.04931 0.04154 -0.07315 C 0.04115 -0.10556 0.028 -0.13981 0.00951 -0.14606 C 0.00261 -0.14838 -0.00234 -0.14907 -0.00924 -0.15116 C -0.025 -0.15833 -0.04062 -0.2 -0.04075 -0.22893 C -0.04049 -0.2544 -0.02213 -0.29954 -3.54167E-6 -0.3 C 0.02149 -0.30046 0.04167 -0.25718 0.04089 -0.22778 C 0.04232 -0.20324 0.03034 -0.15648 0.0099 -0.15231 C 0.003 -0.14977 -0.00299 -0.14907 -0.00989 -0.14653 C -0.02552 -0.13866 -0.03971 -0.12037 -0.03971 -0.07338 C -0.03971 -0.03426 -0.02721 -0.00139 -3.54167E-6 -3.7037E-7 Z " pathEditMode="relative" rAng="0" ptsTypes="AAAAAAAAAAA">
                                      <p:cBhvr>
                                        <p:cTn id="1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8733E-18 C -0.00039 0.02616 0.00872 0.07801 0.03958 0.07523 C 0.07031 0.07245 0.07877 0.0375 0.08099 0.01759 C 0.08359 -0.00602 0.08047 0.01597 0.08581 -0.01759 C 0.08867 -0.04051 0.09935 -0.07222 0.1237 -0.07176 C 0.14792 -0.0713 0.16719 -0.02477 0.16758 0.00046 C 0.16771 0.02523 0.14948 0.07338 0.12422 0.07523 C 0.09883 0.07731 0.08776 0.04213 0.08424 0.01782 C 0.08151 -0.00648 0.08528 0.00995 0.08086 -0.01898 C 0.07747 -0.04167 0.0651 -0.07222 0.04245 -0.07315 C 0.01979 -0.07407 0.00039 -0.02662 1.66667E-6 4.98733E-18 Z " pathEditMode="relative" rAng="0" ptsTypes="AAAAAAAAAAA">
                                      <p:cBhvr>
                                        <p:cTn id="1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111E-6 C -0.00039 0.03773 -0.01653 0.07569 -0.03815 0.07569 C -0.06041 0.07592 -0.07448 0.04143 -0.07903 0.01342 C -0.08112 -0.00486 -0.08177 -0.00463 -0.08281 -0.01551 C -0.08489 -0.04005 -0.10052 -0.0757 -0.12239 -0.07431 C -0.14622 -0.07292 -0.16406 -0.0287 -0.16302 0.00717 C -0.16172 0.04143 -0.14427 0.07569 -0.12083 0.07685 C -0.09752 0.07731 -0.08502 0.03773 -0.08216 0.01296 C -0.08047 0.00393 -0.08008 -0.00695 -0.07825 -0.01713 C -0.07474 -0.03889 -0.06419 -0.07176 -0.03828 -0.07315 C -0.01159 -0.07315 -2.5E-6 -0.03519 -0.00052 1.11111E-6 Z " pathEditMode="relative" rAng="0" ptsTypes="AAAAAAAAA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C 0.01732 -0.00046 0.04219 0.03681 0.04193 0.07037 C 0.04245 0.11065 0.02592 0.13866 0.01029 0.14607 C 0.00313 0.14838 -0.00234 0.15093 -0.00963 0.15348 C -0.025 0.16088 -0.0401 0.19075 -0.03919 0.22593 C -0.03997 0.25787 -0.02708 0.30024 -3.75E-6 0.3 C 0.02709 0.29954 0.04076 0.25787 0.04024 0.22686 C 0.04076 0.19167 0.02592 0.16135 0.01029 0.15417 L -0.01015 0.14607 C -0.02552 0.13866 -0.03919 0.11389 -0.03919 0.07315 C -0.03919 0.03426 -0.01718 0.00047 -3.75E-6 -4.44444E-6 Z " pathEditMode="relative" rAng="0" ptsTypes="AAAAAAAAAAA">
                                      <p:cBhvr>
                                        <p:cTn id="116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5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7 C 0.02591 0.0037 0.03919 -0.04954 0.04088 -0.07407 C 0.0427 -0.09838 0.02565 -0.13912 0.00989 -0.14653 L -0.01159 -0.15324 C -0.02735 -0.16111 -0.04349 -0.20347 -0.04167 -0.22731 C -0.03985 -0.25231 -0.02748 -0.29954 -0.00078 -0.3 C 0.02578 -0.30069 0.03958 -0.25231 0.04127 -0.22731 C 0.04297 -0.20347 0.02539 -0.16134 0.00963 -0.15393 L -0.0112 -0.14745 C -0.02683 -0.13935 -0.04167 -0.12037 -0.04167 -0.07315 C -0.04167 -0.03403 -0.02748 -0.0037 -0.00078 -3.7037E-7 Z " pathEditMode="relative" rAng="0" ptsTypes="AAAAAAAAAAA"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263 -0.00209 0.03958 -0.04607 0.04141 -0.07014 C 0.0431 -0.09514 0.02617 -0.13704 0.01042 -0.14422 C 0.00338 -0.14653 -0.00365 -0.14769 -0.01055 -0.15 C -0.0263 -0.15718 -0.04128 -0.18959 -0.04206 -0.23033 C -0.04206 -0.26042 -0.02617 -0.29653 -0.00208 -0.29653 C 0.02187 -0.29653 0.04127 -0.26042 0.04101 -0.22199 C 0.04271 -0.19723 0.02617 -0.15764 0.01042 -0.15047 C 0.00338 -0.14815 -0.00365 -0.14769 -0.01055 -0.14514 C -0.0263 -0.13704 -0.04128 -0.11898 -0.04128 -0.07153 C -0.04128 -0.03311 -0.0293 0.00023 -0.00013 3.33333E-6 Z " pathEditMode="relative" rAng="0" ptsTypes="AAAAAAAAAAA">
                                      <p:cBhvr>
                                        <p:cTn id="120" dur="2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/>
      <p:bldP spid="66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C022BE8-279E-492A-8C1F-759285A364A9}"/>
              </a:ext>
            </a:extLst>
          </p:cNvPr>
          <p:cNvSpPr txBox="1"/>
          <p:nvPr/>
        </p:nvSpPr>
        <p:spPr>
          <a:xfrm>
            <a:off x="3568758" y="1862660"/>
            <a:ext cx="7927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陽イオンと陰イオンが電気的な力によって結びつく化学結合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738D14B-F56C-4D48-A617-A078D92B99AF}"/>
              </a:ext>
            </a:extLst>
          </p:cNvPr>
          <p:cNvSpPr txBox="1"/>
          <p:nvPr/>
        </p:nvSpPr>
        <p:spPr>
          <a:xfrm>
            <a:off x="1379476" y="3337940"/>
            <a:ext cx="661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イオン結合でできている結晶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E1B97AE-880E-42EE-8A1E-4A7C6CFEC88E}"/>
              </a:ext>
            </a:extLst>
          </p:cNvPr>
          <p:cNvSpPr txBox="1"/>
          <p:nvPr/>
        </p:nvSpPr>
        <p:spPr>
          <a:xfrm>
            <a:off x="7993126" y="3333989"/>
            <a:ext cx="324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･･･イオン結晶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61D8091D-FA38-4013-9FA8-50219A531186}"/>
              </a:ext>
            </a:extLst>
          </p:cNvPr>
          <p:cNvCxnSpPr>
            <a:cxnSpLocks/>
          </p:cNvCxnSpPr>
          <p:nvPr/>
        </p:nvCxnSpPr>
        <p:spPr>
          <a:xfrm>
            <a:off x="2477066" y="4441465"/>
            <a:ext cx="680952" cy="0"/>
          </a:xfrm>
          <a:prstGeom prst="straightConnector1">
            <a:avLst/>
          </a:prstGeom>
          <a:ln w="76200">
            <a:solidFill>
              <a:srgbClr val="CE696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769A70D-6506-40EC-8589-26DA684B0726}"/>
              </a:ext>
            </a:extLst>
          </p:cNvPr>
          <p:cNvSpPr txBox="1"/>
          <p:nvPr/>
        </p:nvSpPr>
        <p:spPr>
          <a:xfrm>
            <a:off x="3215680" y="4049777"/>
            <a:ext cx="5154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000" dirty="0"/>
              <a:t>高い融点</a:t>
            </a:r>
            <a:endParaRPr lang="en-US" altLang="ja-JP" sz="4000" dirty="0"/>
          </a:p>
          <a:p>
            <a:pPr algn="just"/>
            <a:r>
              <a:rPr lang="ja-JP" altLang="en-US" sz="4000" dirty="0"/>
              <a:t>かたいがもろい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A87DC3-8E3C-2B09-948E-22B2E0894FAD}"/>
              </a:ext>
            </a:extLst>
          </p:cNvPr>
          <p:cNvSpPr txBox="1"/>
          <p:nvPr/>
        </p:nvSpPr>
        <p:spPr>
          <a:xfrm>
            <a:off x="905846" y="1862659"/>
            <a:ext cx="259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イオン結合</a:t>
            </a:r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41E605E2-8181-137A-D686-749C2A11256C}"/>
              </a:ext>
            </a:extLst>
          </p:cNvPr>
          <p:cNvSpPr/>
          <p:nvPr/>
        </p:nvSpPr>
        <p:spPr>
          <a:xfrm>
            <a:off x="1037293" y="1970060"/>
            <a:ext cx="233497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31</a:t>
            </a:r>
            <a:endParaRPr kumimoji="1" lang="ja-JP" altLang="en-US" sz="36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056D852-1EDF-BEDC-980A-C746238D076E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754F70A-04B1-E1D1-9593-78D5500F720C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E1FFAC89-37BE-0052-D825-4A16A209A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4CEE173-0ACC-0621-7860-0417F2F43FA3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27FBEDC-6172-E01C-D23A-88F138A3AB41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9E92E637-28DC-4B69-2E45-AB1CFCDC7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8" y="687950"/>
            <a:ext cx="1745035" cy="97313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CC3C15-26B1-C342-C59F-9EC3CA7BEE04}"/>
              </a:ext>
            </a:extLst>
          </p:cNvPr>
          <p:cNvSpPr txBox="1"/>
          <p:nvPr/>
        </p:nvSpPr>
        <p:spPr>
          <a:xfrm>
            <a:off x="2599684" y="860279"/>
            <a:ext cx="572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イオン結合とイオン結晶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3148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1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D4D6FE-8F11-3211-DF68-66D8653ED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90" y="2132856"/>
            <a:ext cx="4224170" cy="2266846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1CE9C1C1-9A7F-4458-BA85-9E222ED2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6" y="2821151"/>
            <a:ext cx="2224276" cy="90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ナトリウム</a:t>
            </a:r>
          </a:p>
          <a:p>
            <a:pPr algn="ctr"/>
            <a:r>
              <a:rPr lang="ja-JP" sz="28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原子</a:t>
            </a:r>
            <a:endParaRPr lang="ja-JP" sz="2800" kern="100" dirty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28F395C4-8EBB-46B0-8643-64588ED85F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55753" y="4518471"/>
            <a:ext cx="1264674" cy="4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電子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DC4834AD-8653-4E5D-8583-51AE0534AF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64757" y="4421069"/>
            <a:ext cx="1540491" cy="6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塩素原子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405A745A-3B8D-4BD0-B516-D3DA2F71B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124" y="2276872"/>
            <a:ext cx="2133734" cy="11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ja-JP" sz="32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多数イオン</a:t>
            </a:r>
          </a:p>
          <a:p>
            <a:r>
              <a:rPr lang="ja-JP" sz="32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が結合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4107A716-DD1F-41AD-8A56-B98B45BC356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99786" y="5447000"/>
            <a:ext cx="2904030" cy="6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ja-JP" sz="32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塩化ナトリウム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9A5810BD-796C-4BF2-9544-11A036EC62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21199" y="4471447"/>
            <a:ext cx="2270263" cy="6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塩化物イオン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DC71C587-40FE-40FC-9E05-52699C188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886" y="2830716"/>
            <a:ext cx="1936408" cy="77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ナトリウム</a:t>
            </a:r>
          </a:p>
          <a:p>
            <a:pPr algn="ctr"/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イオン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A32CB11F-1F95-4953-9EB8-83E6934BAA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0904" y="2668465"/>
            <a:ext cx="1409001" cy="6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="http://schemas.microsoft.com/office/word/2018/wordml" xmlns:w16cex="http://schemas.microsoft.com/office/word/2018/wordml/c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電子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679E3DF-56C6-4C3D-B5FA-873803480C29}"/>
              </a:ext>
            </a:extLst>
          </p:cNvPr>
          <p:cNvSpPr/>
          <p:nvPr/>
        </p:nvSpPr>
        <p:spPr>
          <a:xfrm rot="2709100">
            <a:off x="2780377" y="2872011"/>
            <a:ext cx="3708189" cy="107020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B496E89-E029-4384-A4BF-127DFDF49E6A}"/>
              </a:ext>
            </a:extLst>
          </p:cNvPr>
          <p:cNvCxnSpPr/>
          <p:nvPr/>
        </p:nvCxnSpPr>
        <p:spPr>
          <a:xfrm>
            <a:off x="6321416" y="3722797"/>
            <a:ext cx="1692000" cy="0"/>
          </a:xfrm>
          <a:prstGeom prst="straightConnector1">
            <a:avLst/>
          </a:prstGeom>
          <a:ln w="330200">
            <a:solidFill>
              <a:schemeClr val="accent6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64">
            <a:extLst>
              <a:ext uri="{FF2B5EF4-FFF2-40B4-BE49-F238E27FC236}">
                <a16:creationId xmlns:a16="http://schemas.microsoft.com/office/drawing/2014/main" id="{DECAE647-4CCA-479E-B6BB-5FBFB712EA5A}"/>
              </a:ext>
            </a:extLst>
          </p:cNvPr>
          <p:cNvSpPr>
            <a:spLocks noChangeAspect="1"/>
          </p:cNvSpPr>
          <p:nvPr/>
        </p:nvSpPr>
        <p:spPr>
          <a:xfrm>
            <a:off x="7965604" y="3980266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3" name="円/楕円 63">
            <a:extLst>
              <a:ext uri="{FF2B5EF4-FFF2-40B4-BE49-F238E27FC236}">
                <a16:creationId xmlns:a16="http://schemas.microsoft.com/office/drawing/2014/main" id="{BB616491-1952-4D91-8904-CFC489041EBF}"/>
              </a:ext>
            </a:extLst>
          </p:cNvPr>
          <p:cNvSpPr>
            <a:spLocks noChangeAspect="1"/>
          </p:cNvSpPr>
          <p:nvPr/>
        </p:nvSpPr>
        <p:spPr>
          <a:xfrm>
            <a:off x="9418520" y="1531994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4" name="円/楕円 62">
            <a:extLst>
              <a:ext uri="{FF2B5EF4-FFF2-40B4-BE49-F238E27FC236}">
                <a16:creationId xmlns:a16="http://schemas.microsoft.com/office/drawing/2014/main" id="{60F27973-B654-4617-BABC-5E9DE07C13C4}"/>
              </a:ext>
            </a:extLst>
          </p:cNvPr>
          <p:cNvSpPr>
            <a:spLocks noChangeAspect="1"/>
          </p:cNvSpPr>
          <p:nvPr/>
        </p:nvSpPr>
        <p:spPr>
          <a:xfrm>
            <a:off x="10890511" y="3964806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5" name="円/楕円 48">
            <a:extLst>
              <a:ext uri="{FF2B5EF4-FFF2-40B4-BE49-F238E27FC236}">
                <a16:creationId xmlns:a16="http://schemas.microsoft.com/office/drawing/2014/main" id="{6D56D9A2-0F9A-4328-9AE6-30592918E5C0}"/>
              </a:ext>
            </a:extLst>
          </p:cNvPr>
          <p:cNvSpPr>
            <a:spLocks noChangeAspect="1"/>
          </p:cNvSpPr>
          <p:nvPr/>
        </p:nvSpPr>
        <p:spPr>
          <a:xfrm>
            <a:off x="8437832" y="2616524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6" name="円/楕円 50">
            <a:extLst>
              <a:ext uri="{FF2B5EF4-FFF2-40B4-BE49-F238E27FC236}">
                <a16:creationId xmlns:a16="http://schemas.microsoft.com/office/drawing/2014/main" id="{FFBA021C-2DE5-4EC4-88CF-FB0B5E4F975B}"/>
              </a:ext>
            </a:extLst>
          </p:cNvPr>
          <p:cNvSpPr>
            <a:spLocks noChangeAspect="1"/>
          </p:cNvSpPr>
          <p:nvPr/>
        </p:nvSpPr>
        <p:spPr>
          <a:xfrm>
            <a:off x="10392960" y="2616524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7" name="円/楕円 51">
            <a:extLst>
              <a:ext uri="{FF2B5EF4-FFF2-40B4-BE49-F238E27FC236}">
                <a16:creationId xmlns:a16="http://schemas.microsoft.com/office/drawing/2014/main" id="{01314EAC-0F7F-490F-89FA-EFE434907EAC}"/>
              </a:ext>
            </a:extLst>
          </p:cNvPr>
          <p:cNvSpPr>
            <a:spLocks noChangeAspect="1"/>
          </p:cNvSpPr>
          <p:nvPr/>
        </p:nvSpPr>
        <p:spPr>
          <a:xfrm>
            <a:off x="9418520" y="2616524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8" name="円/楕円 52">
            <a:extLst>
              <a:ext uri="{FF2B5EF4-FFF2-40B4-BE49-F238E27FC236}">
                <a16:creationId xmlns:a16="http://schemas.microsoft.com/office/drawing/2014/main" id="{CC764C4E-B336-4C32-A7F0-973D080DF4B7}"/>
              </a:ext>
            </a:extLst>
          </p:cNvPr>
          <p:cNvSpPr>
            <a:spLocks noChangeAspect="1"/>
          </p:cNvSpPr>
          <p:nvPr/>
        </p:nvSpPr>
        <p:spPr>
          <a:xfrm>
            <a:off x="9905740" y="3441913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9" name="円/楕円 53">
            <a:extLst>
              <a:ext uri="{FF2B5EF4-FFF2-40B4-BE49-F238E27FC236}">
                <a16:creationId xmlns:a16="http://schemas.microsoft.com/office/drawing/2014/main" id="{40A1E281-B3FD-444B-BA06-E18153B5F756}"/>
              </a:ext>
            </a:extLst>
          </p:cNvPr>
          <p:cNvSpPr>
            <a:spLocks noChangeAspect="1"/>
          </p:cNvSpPr>
          <p:nvPr/>
        </p:nvSpPr>
        <p:spPr>
          <a:xfrm>
            <a:off x="9420364" y="4286557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0" name="円/楕円 55">
            <a:extLst>
              <a:ext uri="{FF2B5EF4-FFF2-40B4-BE49-F238E27FC236}">
                <a16:creationId xmlns:a16="http://schemas.microsoft.com/office/drawing/2014/main" id="{77BD1C53-BA96-4066-B030-8A8E470E691D}"/>
              </a:ext>
            </a:extLst>
          </p:cNvPr>
          <p:cNvSpPr>
            <a:spLocks noChangeAspect="1"/>
          </p:cNvSpPr>
          <p:nvPr/>
        </p:nvSpPr>
        <p:spPr>
          <a:xfrm>
            <a:off x="10116819" y="1963625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1" name="円/楕円 56">
            <a:extLst>
              <a:ext uri="{FF2B5EF4-FFF2-40B4-BE49-F238E27FC236}">
                <a16:creationId xmlns:a16="http://schemas.microsoft.com/office/drawing/2014/main" id="{6F3B4F69-D01D-4FB1-ACA8-87D28C56854D}"/>
              </a:ext>
            </a:extLst>
          </p:cNvPr>
          <p:cNvSpPr>
            <a:spLocks noChangeAspect="1"/>
          </p:cNvSpPr>
          <p:nvPr/>
        </p:nvSpPr>
        <p:spPr>
          <a:xfrm>
            <a:off x="9136131" y="1963625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2" name="円/楕円 57">
            <a:extLst>
              <a:ext uri="{FF2B5EF4-FFF2-40B4-BE49-F238E27FC236}">
                <a16:creationId xmlns:a16="http://schemas.microsoft.com/office/drawing/2014/main" id="{95E5BEF6-920F-45F9-957B-768AA9450E54}"/>
              </a:ext>
            </a:extLst>
          </p:cNvPr>
          <p:cNvSpPr>
            <a:spLocks noChangeAspect="1"/>
          </p:cNvSpPr>
          <p:nvPr/>
        </p:nvSpPr>
        <p:spPr>
          <a:xfrm>
            <a:off x="8962088" y="3441913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3" name="円/楕円 58">
            <a:extLst>
              <a:ext uri="{FF2B5EF4-FFF2-40B4-BE49-F238E27FC236}">
                <a16:creationId xmlns:a16="http://schemas.microsoft.com/office/drawing/2014/main" id="{40CDA66F-AEEC-4103-9F62-D344C32E01E3}"/>
              </a:ext>
            </a:extLst>
          </p:cNvPr>
          <p:cNvSpPr>
            <a:spLocks noChangeAspect="1"/>
          </p:cNvSpPr>
          <p:nvPr/>
        </p:nvSpPr>
        <p:spPr>
          <a:xfrm>
            <a:off x="8198727" y="3631722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4" name="円/楕円 59">
            <a:extLst>
              <a:ext uri="{FF2B5EF4-FFF2-40B4-BE49-F238E27FC236}">
                <a16:creationId xmlns:a16="http://schemas.microsoft.com/office/drawing/2014/main" id="{46DDA231-A4C1-47F7-B7B1-AE347610441D}"/>
              </a:ext>
            </a:extLst>
          </p:cNvPr>
          <p:cNvSpPr>
            <a:spLocks noChangeAspect="1"/>
          </p:cNvSpPr>
          <p:nvPr/>
        </p:nvSpPr>
        <p:spPr>
          <a:xfrm>
            <a:off x="11089174" y="3631722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5" name="円/楕円 60">
            <a:extLst>
              <a:ext uri="{FF2B5EF4-FFF2-40B4-BE49-F238E27FC236}">
                <a16:creationId xmlns:a16="http://schemas.microsoft.com/office/drawing/2014/main" id="{5AE3A99F-8963-4487-B29B-8F36D873931F}"/>
              </a:ext>
            </a:extLst>
          </p:cNvPr>
          <p:cNvSpPr>
            <a:spLocks noChangeAspect="1"/>
          </p:cNvSpPr>
          <p:nvPr/>
        </p:nvSpPr>
        <p:spPr>
          <a:xfrm>
            <a:off x="8671010" y="4476366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6" name="円/楕円 61">
            <a:extLst>
              <a:ext uri="{FF2B5EF4-FFF2-40B4-BE49-F238E27FC236}">
                <a16:creationId xmlns:a16="http://schemas.microsoft.com/office/drawing/2014/main" id="{480ED87F-EC89-4E63-B571-170A2AB336CE}"/>
              </a:ext>
            </a:extLst>
          </p:cNvPr>
          <p:cNvSpPr>
            <a:spLocks noChangeAspect="1"/>
          </p:cNvSpPr>
          <p:nvPr/>
        </p:nvSpPr>
        <p:spPr>
          <a:xfrm>
            <a:off x="10610697" y="4476366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7" name="円/楕円 36">
            <a:extLst>
              <a:ext uri="{FF2B5EF4-FFF2-40B4-BE49-F238E27FC236}">
                <a16:creationId xmlns:a16="http://schemas.microsoft.com/office/drawing/2014/main" id="{25D85075-465E-4B95-A85B-A0F7DEBF1841}"/>
              </a:ext>
            </a:extLst>
          </p:cNvPr>
          <p:cNvSpPr>
            <a:spLocks noChangeAspect="1"/>
          </p:cNvSpPr>
          <p:nvPr/>
        </p:nvSpPr>
        <p:spPr>
          <a:xfrm>
            <a:off x="8941631" y="2866845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8" name="円/楕円 37">
            <a:extLst>
              <a:ext uri="{FF2B5EF4-FFF2-40B4-BE49-F238E27FC236}">
                <a16:creationId xmlns:a16="http://schemas.microsoft.com/office/drawing/2014/main" id="{CF3B8999-07C4-43FB-807F-8CE41A5730AF}"/>
              </a:ext>
            </a:extLst>
          </p:cNvPr>
          <p:cNvSpPr>
            <a:spLocks noChangeAspect="1"/>
          </p:cNvSpPr>
          <p:nvPr/>
        </p:nvSpPr>
        <p:spPr>
          <a:xfrm>
            <a:off x="9916071" y="2866845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9" name="円/楕円 38">
            <a:extLst>
              <a:ext uri="{FF2B5EF4-FFF2-40B4-BE49-F238E27FC236}">
                <a16:creationId xmlns:a16="http://schemas.microsoft.com/office/drawing/2014/main" id="{CB3089AB-700E-4876-B278-A8D0A0394E4F}"/>
              </a:ext>
            </a:extLst>
          </p:cNvPr>
          <p:cNvSpPr>
            <a:spLocks noChangeAspect="1"/>
          </p:cNvSpPr>
          <p:nvPr/>
        </p:nvSpPr>
        <p:spPr>
          <a:xfrm>
            <a:off x="10890511" y="2866845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0" name="円/楕円 39">
            <a:extLst>
              <a:ext uri="{FF2B5EF4-FFF2-40B4-BE49-F238E27FC236}">
                <a16:creationId xmlns:a16="http://schemas.microsoft.com/office/drawing/2014/main" id="{1FBE007A-5266-4D01-9622-C94FC32D59FE}"/>
              </a:ext>
            </a:extLst>
          </p:cNvPr>
          <p:cNvSpPr>
            <a:spLocks noChangeAspect="1"/>
          </p:cNvSpPr>
          <p:nvPr/>
        </p:nvSpPr>
        <p:spPr>
          <a:xfrm>
            <a:off x="9428851" y="368558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1" name="円/楕円 40">
            <a:extLst>
              <a:ext uri="{FF2B5EF4-FFF2-40B4-BE49-F238E27FC236}">
                <a16:creationId xmlns:a16="http://schemas.microsoft.com/office/drawing/2014/main" id="{1AEF5545-43BB-4F99-BF0B-A26BC697528A}"/>
              </a:ext>
            </a:extLst>
          </p:cNvPr>
          <p:cNvSpPr>
            <a:spLocks noChangeAspect="1"/>
          </p:cNvSpPr>
          <p:nvPr/>
        </p:nvSpPr>
        <p:spPr>
          <a:xfrm>
            <a:off x="10403291" y="368558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2" name="円/楕円 41">
            <a:extLst>
              <a:ext uri="{FF2B5EF4-FFF2-40B4-BE49-F238E27FC236}">
                <a16:creationId xmlns:a16="http://schemas.microsoft.com/office/drawing/2014/main" id="{90BD6F16-11B9-4313-B6E1-BD42498D2F53}"/>
              </a:ext>
            </a:extLst>
          </p:cNvPr>
          <p:cNvSpPr>
            <a:spLocks noChangeAspect="1"/>
          </p:cNvSpPr>
          <p:nvPr/>
        </p:nvSpPr>
        <p:spPr>
          <a:xfrm>
            <a:off x="9916071" y="451134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3" name="円/楕円 42">
            <a:extLst>
              <a:ext uri="{FF2B5EF4-FFF2-40B4-BE49-F238E27FC236}">
                <a16:creationId xmlns:a16="http://schemas.microsoft.com/office/drawing/2014/main" id="{DAF547D8-520D-4326-B782-28E5B0A53878}"/>
              </a:ext>
            </a:extLst>
          </p:cNvPr>
          <p:cNvSpPr>
            <a:spLocks noChangeAspect="1"/>
          </p:cNvSpPr>
          <p:nvPr/>
        </p:nvSpPr>
        <p:spPr>
          <a:xfrm>
            <a:off x="7975824" y="2866845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4" name="円/楕円 43">
            <a:extLst>
              <a:ext uri="{FF2B5EF4-FFF2-40B4-BE49-F238E27FC236}">
                <a16:creationId xmlns:a16="http://schemas.microsoft.com/office/drawing/2014/main" id="{97B22308-36DF-475F-A1A7-96E7BD0170D7}"/>
              </a:ext>
            </a:extLst>
          </p:cNvPr>
          <p:cNvSpPr>
            <a:spLocks noChangeAspect="1"/>
          </p:cNvSpPr>
          <p:nvPr/>
        </p:nvSpPr>
        <p:spPr>
          <a:xfrm>
            <a:off x="8463044" y="368558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5" name="円/楕円 44">
            <a:extLst>
              <a:ext uri="{FF2B5EF4-FFF2-40B4-BE49-F238E27FC236}">
                <a16:creationId xmlns:a16="http://schemas.microsoft.com/office/drawing/2014/main" id="{194F068E-B4F6-4D15-B4EC-C9C4B119082C}"/>
              </a:ext>
            </a:extLst>
          </p:cNvPr>
          <p:cNvSpPr>
            <a:spLocks noChangeAspect="1"/>
          </p:cNvSpPr>
          <p:nvPr/>
        </p:nvSpPr>
        <p:spPr>
          <a:xfrm>
            <a:off x="8950264" y="451134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6" name="円/楕円 45">
            <a:extLst>
              <a:ext uri="{FF2B5EF4-FFF2-40B4-BE49-F238E27FC236}">
                <a16:creationId xmlns:a16="http://schemas.microsoft.com/office/drawing/2014/main" id="{2C3289B6-A0F0-4324-A7EE-EBCD995996FE}"/>
              </a:ext>
            </a:extLst>
          </p:cNvPr>
          <p:cNvSpPr>
            <a:spLocks noChangeAspect="1"/>
          </p:cNvSpPr>
          <p:nvPr/>
        </p:nvSpPr>
        <p:spPr>
          <a:xfrm>
            <a:off x="9428851" y="202854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7" name="円/楕円 46">
            <a:extLst>
              <a:ext uri="{FF2B5EF4-FFF2-40B4-BE49-F238E27FC236}">
                <a16:creationId xmlns:a16="http://schemas.microsoft.com/office/drawing/2014/main" id="{7DAAE2D5-6A4A-4C5A-9A28-6FFDC4B9B72D}"/>
              </a:ext>
            </a:extLst>
          </p:cNvPr>
          <p:cNvSpPr>
            <a:spLocks noChangeAspect="1"/>
          </p:cNvSpPr>
          <p:nvPr/>
        </p:nvSpPr>
        <p:spPr>
          <a:xfrm>
            <a:off x="10403291" y="202854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8" name="円/楕円 47">
            <a:extLst>
              <a:ext uri="{FF2B5EF4-FFF2-40B4-BE49-F238E27FC236}">
                <a16:creationId xmlns:a16="http://schemas.microsoft.com/office/drawing/2014/main" id="{C81E7540-309D-47C5-B0C2-903CEA813AFF}"/>
              </a:ext>
            </a:extLst>
          </p:cNvPr>
          <p:cNvSpPr>
            <a:spLocks noChangeAspect="1"/>
          </p:cNvSpPr>
          <p:nvPr/>
        </p:nvSpPr>
        <p:spPr>
          <a:xfrm>
            <a:off x="8463044" y="2028547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9" name="円/楕円 24">
            <a:extLst>
              <a:ext uri="{FF2B5EF4-FFF2-40B4-BE49-F238E27FC236}">
                <a16:creationId xmlns:a16="http://schemas.microsoft.com/office/drawing/2014/main" id="{77586320-5C55-4901-BD91-F4F8A695D905}"/>
              </a:ext>
            </a:extLst>
          </p:cNvPr>
          <p:cNvSpPr>
            <a:spLocks noChangeAspect="1"/>
          </p:cNvSpPr>
          <p:nvPr/>
        </p:nvSpPr>
        <p:spPr>
          <a:xfrm>
            <a:off x="9136131" y="2513891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0" name="円/楕円 25">
            <a:extLst>
              <a:ext uri="{FF2B5EF4-FFF2-40B4-BE49-F238E27FC236}">
                <a16:creationId xmlns:a16="http://schemas.microsoft.com/office/drawing/2014/main" id="{421938B5-4A31-4878-ACF9-32957A611435}"/>
              </a:ext>
            </a:extLst>
          </p:cNvPr>
          <p:cNvSpPr>
            <a:spLocks noChangeAspect="1"/>
          </p:cNvSpPr>
          <p:nvPr/>
        </p:nvSpPr>
        <p:spPr>
          <a:xfrm>
            <a:off x="8192266" y="2553314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1" name="円/楕円 26">
            <a:extLst>
              <a:ext uri="{FF2B5EF4-FFF2-40B4-BE49-F238E27FC236}">
                <a16:creationId xmlns:a16="http://schemas.microsoft.com/office/drawing/2014/main" id="{1FD230DC-FC74-4FB0-9BFA-18262EB51E83}"/>
              </a:ext>
            </a:extLst>
          </p:cNvPr>
          <p:cNvSpPr>
            <a:spLocks noChangeAspect="1"/>
          </p:cNvSpPr>
          <p:nvPr/>
        </p:nvSpPr>
        <p:spPr>
          <a:xfrm>
            <a:off x="8648911" y="3339280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2" name="円/楕円 29">
            <a:extLst>
              <a:ext uri="{FF2B5EF4-FFF2-40B4-BE49-F238E27FC236}">
                <a16:creationId xmlns:a16="http://schemas.microsoft.com/office/drawing/2014/main" id="{99362056-C8B0-460A-9924-D16BA9F31631}"/>
              </a:ext>
            </a:extLst>
          </p:cNvPr>
          <p:cNvSpPr>
            <a:spLocks noChangeAspect="1"/>
          </p:cNvSpPr>
          <p:nvPr/>
        </p:nvSpPr>
        <p:spPr>
          <a:xfrm>
            <a:off x="11091259" y="2513891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3" name="円/楕円 30">
            <a:extLst>
              <a:ext uri="{FF2B5EF4-FFF2-40B4-BE49-F238E27FC236}">
                <a16:creationId xmlns:a16="http://schemas.microsoft.com/office/drawing/2014/main" id="{AD325BFF-92D6-462A-939A-0C80BD0DF9CC}"/>
              </a:ext>
            </a:extLst>
          </p:cNvPr>
          <p:cNvSpPr>
            <a:spLocks noChangeAspect="1"/>
          </p:cNvSpPr>
          <p:nvPr/>
        </p:nvSpPr>
        <p:spPr>
          <a:xfrm>
            <a:off x="10086706" y="2514256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4" name="円/楕円 31">
            <a:extLst>
              <a:ext uri="{FF2B5EF4-FFF2-40B4-BE49-F238E27FC236}">
                <a16:creationId xmlns:a16="http://schemas.microsoft.com/office/drawing/2014/main" id="{4F6E75CB-E228-4056-8D5F-7D719FED7CA2}"/>
              </a:ext>
            </a:extLst>
          </p:cNvPr>
          <p:cNvSpPr>
            <a:spLocks noChangeAspect="1"/>
          </p:cNvSpPr>
          <p:nvPr/>
        </p:nvSpPr>
        <p:spPr>
          <a:xfrm>
            <a:off x="10604039" y="3339280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5" name="円/楕円 32">
            <a:extLst>
              <a:ext uri="{FF2B5EF4-FFF2-40B4-BE49-F238E27FC236}">
                <a16:creationId xmlns:a16="http://schemas.microsoft.com/office/drawing/2014/main" id="{B83F05B7-BE43-4813-83B8-874FE49A8AC2}"/>
              </a:ext>
            </a:extLst>
          </p:cNvPr>
          <p:cNvSpPr>
            <a:spLocks noChangeAspect="1"/>
          </p:cNvSpPr>
          <p:nvPr/>
        </p:nvSpPr>
        <p:spPr>
          <a:xfrm>
            <a:off x="9412272" y="3149471"/>
            <a:ext cx="974440" cy="97444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6" name="円/楕円 33">
            <a:extLst>
              <a:ext uri="{FF2B5EF4-FFF2-40B4-BE49-F238E27FC236}">
                <a16:creationId xmlns:a16="http://schemas.microsoft.com/office/drawing/2014/main" id="{AC68A70C-5AD2-4CB7-AB5A-A3ADDFC4F1B4}"/>
              </a:ext>
            </a:extLst>
          </p:cNvPr>
          <p:cNvSpPr>
            <a:spLocks noChangeAspect="1"/>
          </p:cNvSpPr>
          <p:nvPr/>
        </p:nvSpPr>
        <p:spPr>
          <a:xfrm>
            <a:off x="10110571" y="4154615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7" name="円/楕円 34">
            <a:extLst>
              <a:ext uri="{FF2B5EF4-FFF2-40B4-BE49-F238E27FC236}">
                <a16:creationId xmlns:a16="http://schemas.microsoft.com/office/drawing/2014/main" id="{E7363034-0994-4B36-B61E-3A7F2BAE1F99}"/>
              </a:ext>
            </a:extLst>
          </p:cNvPr>
          <p:cNvSpPr>
            <a:spLocks noChangeAspect="1"/>
          </p:cNvSpPr>
          <p:nvPr/>
        </p:nvSpPr>
        <p:spPr>
          <a:xfrm>
            <a:off x="9136131" y="4154615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8" name="円/楕円 35">
            <a:extLst>
              <a:ext uri="{FF2B5EF4-FFF2-40B4-BE49-F238E27FC236}">
                <a16:creationId xmlns:a16="http://schemas.microsoft.com/office/drawing/2014/main" id="{44F4E04E-C5CC-47FB-B48C-D28973CEBEE4}"/>
              </a:ext>
            </a:extLst>
          </p:cNvPr>
          <p:cNvSpPr>
            <a:spLocks noChangeAspect="1"/>
          </p:cNvSpPr>
          <p:nvPr/>
        </p:nvSpPr>
        <p:spPr>
          <a:xfrm>
            <a:off x="9632937" y="4969950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9" name="円/楕円 18">
            <a:extLst>
              <a:ext uri="{FF2B5EF4-FFF2-40B4-BE49-F238E27FC236}">
                <a16:creationId xmlns:a16="http://schemas.microsoft.com/office/drawing/2014/main" id="{7525253D-0102-45D3-9990-73F957103367}"/>
              </a:ext>
            </a:extLst>
          </p:cNvPr>
          <p:cNvSpPr>
            <a:spLocks noChangeAspect="1"/>
          </p:cNvSpPr>
          <p:nvPr/>
        </p:nvSpPr>
        <p:spPr>
          <a:xfrm>
            <a:off x="8450328" y="2612114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0" name="円/楕円 19">
            <a:extLst>
              <a:ext uri="{FF2B5EF4-FFF2-40B4-BE49-F238E27FC236}">
                <a16:creationId xmlns:a16="http://schemas.microsoft.com/office/drawing/2014/main" id="{DD3BF373-2773-4EF8-955B-8835857A7384}"/>
              </a:ext>
            </a:extLst>
          </p:cNvPr>
          <p:cNvSpPr>
            <a:spLocks noChangeAspect="1"/>
          </p:cNvSpPr>
          <p:nvPr/>
        </p:nvSpPr>
        <p:spPr>
          <a:xfrm>
            <a:off x="9424768" y="2612114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1" name="円/楕円 20">
            <a:extLst>
              <a:ext uri="{FF2B5EF4-FFF2-40B4-BE49-F238E27FC236}">
                <a16:creationId xmlns:a16="http://schemas.microsoft.com/office/drawing/2014/main" id="{FD85F5FB-876D-4CD0-8300-0B7554814B01}"/>
              </a:ext>
            </a:extLst>
          </p:cNvPr>
          <p:cNvSpPr>
            <a:spLocks noChangeAspect="1"/>
          </p:cNvSpPr>
          <p:nvPr/>
        </p:nvSpPr>
        <p:spPr>
          <a:xfrm>
            <a:off x="10399208" y="2612114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2" name="円/楕円 21">
            <a:extLst>
              <a:ext uri="{FF2B5EF4-FFF2-40B4-BE49-F238E27FC236}">
                <a16:creationId xmlns:a16="http://schemas.microsoft.com/office/drawing/2014/main" id="{F7113552-ACC1-4529-900F-D8868DA21FA5}"/>
              </a:ext>
            </a:extLst>
          </p:cNvPr>
          <p:cNvSpPr>
            <a:spLocks noChangeAspect="1"/>
          </p:cNvSpPr>
          <p:nvPr/>
        </p:nvSpPr>
        <p:spPr>
          <a:xfrm>
            <a:off x="8937548" y="3430856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3" name="円/楕円 22">
            <a:extLst>
              <a:ext uri="{FF2B5EF4-FFF2-40B4-BE49-F238E27FC236}">
                <a16:creationId xmlns:a16="http://schemas.microsoft.com/office/drawing/2014/main" id="{FECBF6EE-5D3B-44F8-A91C-EA9A6B7D7337}"/>
              </a:ext>
            </a:extLst>
          </p:cNvPr>
          <p:cNvSpPr>
            <a:spLocks noChangeAspect="1"/>
          </p:cNvSpPr>
          <p:nvPr/>
        </p:nvSpPr>
        <p:spPr>
          <a:xfrm>
            <a:off x="9911988" y="3430856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4" name="円/楕円 23">
            <a:extLst>
              <a:ext uri="{FF2B5EF4-FFF2-40B4-BE49-F238E27FC236}">
                <a16:creationId xmlns:a16="http://schemas.microsoft.com/office/drawing/2014/main" id="{340913C7-F1C5-4E90-9BF4-7F32E5251C7C}"/>
              </a:ext>
            </a:extLst>
          </p:cNvPr>
          <p:cNvSpPr>
            <a:spLocks noChangeAspect="1"/>
          </p:cNvSpPr>
          <p:nvPr/>
        </p:nvSpPr>
        <p:spPr>
          <a:xfrm>
            <a:off x="9424768" y="4256616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5" name="円/楕円 15">
            <a:extLst>
              <a:ext uri="{FF2B5EF4-FFF2-40B4-BE49-F238E27FC236}">
                <a16:creationId xmlns:a16="http://schemas.microsoft.com/office/drawing/2014/main" id="{4E496E05-2B71-48FA-900E-6F0667E14923}"/>
              </a:ext>
            </a:extLst>
          </p:cNvPr>
          <p:cNvSpPr>
            <a:spLocks noChangeAspect="1"/>
          </p:cNvSpPr>
          <p:nvPr/>
        </p:nvSpPr>
        <p:spPr>
          <a:xfrm>
            <a:off x="10092954" y="3057019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6" name="円/楕円 16">
            <a:extLst>
              <a:ext uri="{FF2B5EF4-FFF2-40B4-BE49-F238E27FC236}">
                <a16:creationId xmlns:a16="http://schemas.microsoft.com/office/drawing/2014/main" id="{DBD6E6C1-CF40-4A3E-8F13-96F646EC100A}"/>
              </a:ext>
            </a:extLst>
          </p:cNvPr>
          <p:cNvSpPr>
            <a:spLocks noChangeAspect="1"/>
          </p:cNvSpPr>
          <p:nvPr/>
        </p:nvSpPr>
        <p:spPr>
          <a:xfrm>
            <a:off x="9158236" y="3078174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7" name="円/楕円 17">
            <a:extLst>
              <a:ext uri="{FF2B5EF4-FFF2-40B4-BE49-F238E27FC236}">
                <a16:creationId xmlns:a16="http://schemas.microsoft.com/office/drawing/2014/main" id="{B1D6FDB3-9498-4150-A869-B83868299C94}"/>
              </a:ext>
            </a:extLst>
          </p:cNvPr>
          <p:cNvSpPr>
            <a:spLocks noChangeAspect="1"/>
          </p:cNvSpPr>
          <p:nvPr/>
        </p:nvSpPr>
        <p:spPr>
          <a:xfrm>
            <a:off x="9625684" y="3943286"/>
            <a:ext cx="576000" cy="576000"/>
          </a:xfrm>
          <a:prstGeom prst="ellipse">
            <a:avLst/>
          </a:prstGeom>
          <a:gradFill>
            <a:gsLst>
              <a:gs pos="84000">
                <a:srgbClr val="F1850F"/>
              </a:gs>
              <a:gs pos="0">
                <a:srgbClr val="F0C966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8" name="円/楕円 116">
            <a:extLst>
              <a:ext uri="{FF2B5EF4-FFF2-40B4-BE49-F238E27FC236}">
                <a16:creationId xmlns:a16="http://schemas.microsoft.com/office/drawing/2014/main" id="{C2A207FB-5F64-48FA-92AD-E5900C997932}"/>
              </a:ext>
            </a:extLst>
          </p:cNvPr>
          <p:cNvSpPr>
            <a:spLocks noChangeAspect="1"/>
          </p:cNvSpPr>
          <p:nvPr/>
        </p:nvSpPr>
        <p:spPr>
          <a:xfrm>
            <a:off x="9425460" y="3184124"/>
            <a:ext cx="974440" cy="974440"/>
          </a:xfrm>
          <a:prstGeom prst="ellipse">
            <a:avLst/>
          </a:prstGeom>
          <a:gradFill>
            <a:gsLst>
              <a:gs pos="72000">
                <a:srgbClr val="4C9C36"/>
              </a:gs>
              <a:gs pos="0">
                <a:srgbClr val="B3EDA5"/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48D6D73-D03D-AF50-9476-01D5D3B6B31A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832DC56-B007-ED61-DD3A-DB6C9BBAB4E6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E00D6740-AD2E-AC66-5E2E-2DE4E8347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EBFCDE5-CDE4-5656-76A8-DBC7A0834625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4479F9F-44D3-18E1-441A-E0B2CCE4B240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9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6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6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6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9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9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6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6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3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6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6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7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7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8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8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9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4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C48865-CE46-4B65-B296-B547692B6F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6916" y="3226201"/>
            <a:ext cx="2897641" cy="273527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3AED93-8FF7-4BDA-AEC1-D6C62FF82E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1048" y="3373956"/>
            <a:ext cx="2800928" cy="26383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C97DD34-36DA-414D-9DFD-FC02C3D8BD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698" y="3341412"/>
            <a:ext cx="4601526" cy="2638376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C022BE8-279E-492A-8C1F-759285A364A9}"/>
              </a:ext>
            </a:extLst>
          </p:cNvPr>
          <p:cNvSpPr txBox="1"/>
          <p:nvPr/>
        </p:nvSpPr>
        <p:spPr>
          <a:xfrm>
            <a:off x="3362570" y="1429131"/>
            <a:ext cx="7063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原子どうしが </a:t>
            </a:r>
            <a:r>
              <a:rPr lang="ja-JP" altLang="en-US" sz="4000" dirty="0">
                <a:solidFill>
                  <a:srgbClr val="CE6964"/>
                </a:solidFill>
              </a:rPr>
              <a:t>電子</a:t>
            </a:r>
            <a:r>
              <a:rPr lang="ja-JP" altLang="en-US" sz="4000" dirty="0"/>
              <a:t> を出し合い，共有することで結びつく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F3EA9E-F6BF-42C9-A42F-6608771EE96F}"/>
              </a:ext>
            </a:extLst>
          </p:cNvPr>
          <p:cNvSpPr txBox="1"/>
          <p:nvPr/>
        </p:nvSpPr>
        <p:spPr>
          <a:xfrm>
            <a:off x="2403655" y="5802710"/>
            <a:ext cx="263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水素原子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17E31C-9F98-44D3-B501-1430968D6394}"/>
              </a:ext>
            </a:extLst>
          </p:cNvPr>
          <p:cNvSpPr txBox="1"/>
          <p:nvPr/>
        </p:nvSpPr>
        <p:spPr>
          <a:xfrm>
            <a:off x="7248128" y="5789684"/>
            <a:ext cx="263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水素原子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B3876A-66BC-4BFF-9CE6-271BF4CC0365}"/>
              </a:ext>
            </a:extLst>
          </p:cNvPr>
          <p:cNvSpPr txBox="1"/>
          <p:nvPr/>
        </p:nvSpPr>
        <p:spPr>
          <a:xfrm>
            <a:off x="5332460" y="4178035"/>
            <a:ext cx="1232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＋</a:t>
            </a:r>
            <a:endParaRPr lang="ja-JP" altLang="en-US" sz="4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A257E6-32E7-4EED-A747-3D4A4BAE8B79}"/>
              </a:ext>
            </a:extLst>
          </p:cNvPr>
          <p:cNvSpPr txBox="1"/>
          <p:nvPr/>
        </p:nvSpPr>
        <p:spPr>
          <a:xfrm>
            <a:off x="4742806" y="5961474"/>
            <a:ext cx="263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水素分子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0380DB-ED2C-4B6E-8CC1-87B577C53C3F}"/>
              </a:ext>
            </a:extLst>
          </p:cNvPr>
          <p:cNvSpPr txBox="1"/>
          <p:nvPr/>
        </p:nvSpPr>
        <p:spPr>
          <a:xfrm>
            <a:off x="5000224" y="2728953"/>
            <a:ext cx="354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共有電子対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DE2F5C-3CF0-7757-B455-40ADF72478C4}"/>
              </a:ext>
            </a:extLst>
          </p:cNvPr>
          <p:cNvSpPr txBox="1"/>
          <p:nvPr/>
        </p:nvSpPr>
        <p:spPr>
          <a:xfrm>
            <a:off x="905846" y="1442162"/>
            <a:ext cx="259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共有結合</a:t>
            </a: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AC6EC623-951D-9721-7112-927E1626A49C}"/>
              </a:ext>
            </a:extLst>
          </p:cNvPr>
          <p:cNvSpPr/>
          <p:nvPr/>
        </p:nvSpPr>
        <p:spPr>
          <a:xfrm>
            <a:off x="6243981" y="1506979"/>
            <a:ext cx="1148963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32</a:t>
            </a:r>
            <a:endParaRPr kumimoji="1" lang="ja-JP" altLang="en-US" sz="3600" dirty="0"/>
          </a:p>
        </p:txBody>
      </p:sp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3B96DCCE-CC86-22BD-7B5B-820C837CF29E}"/>
              </a:ext>
            </a:extLst>
          </p:cNvPr>
          <p:cNvSpPr/>
          <p:nvPr/>
        </p:nvSpPr>
        <p:spPr>
          <a:xfrm>
            <a:off x="5056296" y="2853371"/>
            <a:ext cx="3343960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33</a:t>
            </a:r>
            <a:endParaRPr kumimoji="1" lang="ja-JP" altLang="en-US" sz="36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EC429D4-F895-D1D4-C016-6E2D091D57E1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23B138A-4DAF-E272-9662-BE775352762A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23230FAB-CE4A-F4F0-760D-8D7479DBF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A0B502D-C298-920D-4C24-EB7D1EFC4858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BEECBA4-7AC3-B138-16DF-C4237493B560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929EB50-A84E-8212-A0B1-2BB57A8D49AC}"/>
              </a:ext>
            </a:extLst>
          </p:cNvPr>
          <p:cNvGrpSpPr/>
          <p:nvPr/>
        </p:nvGrpSpPr>
        <p:grpSpPr>
          <a:xfrm>
            <a:off x="1074418" y="809862"/>
            <a:ext cx="2964159" cy="646331"/>
            <a:chOff x="1242306" y="1986220"/>
            <a:chExt cx="2964159" cy="64633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1CDAD5E-37C6-D285-2728-A8047F7ED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306" y="2039385"/>
              <a:ext cx="462857" cy="540000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ADF90C0-19E9-AABC-7A98-9627F4CA882B}"/>
                </a:ext>
              </a:extLst>
            </p:cNvPr>
            <p:cNvSpPr txBox="1"/>
            <p:nvPr/>
          </p:nvSpPr>
          <p:spPr>
            <a:xfrm>
              <a:off x="1728449" y="1986220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共有結合</a:t>
              </a: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8E86153-B7B2-92C4-3DF8-2123FD884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608" y="2039385"/>
              <a:ext cx="462857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4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2278 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11302 -0.00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5" grpId="0" animBg="1"/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A550C2-291B-45D0-8BC5-0D27E2A16837}"/>
              </a:ext>
            </a:extLst>
          </p:cNvPr>
          <p:cNvSpPr txBox="1"/>
          <p:nvPr/>
        </p:nvSpPr>
        <p:spPr>
          <a:xfrm>
            <a:off x="609051" y="982675"/>
            <a:ext cx="7079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共有結合を形成するときに用いられる電子の数を </a:t>
            </a:r>
            <a:r>
              <a:rPr lang="ja-JP" altLang="en-US" sz="4000" dirty="0">
                <a:solidFill>
                  <a:srgbClr val="CE6964"/>
                </a:solidFill>
              </a:rPr>
              <a:t>原子価</a:t>
            </a:r>
            <a:r>
              <a:rPr lang="ja-JP" altLang="en-US" sz="4000" dirty="0"/>
              <a:t> という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9B8132F-6A9C-452B-ADAA-86D126B70CE3}"/>
              </a:ext>
            </a:extLst>
          </p:cNvPr>
          <p:cNvSpPr txBox="1"/>
          <p:nvPr/>
        </p:nvSpPr>
        <p:spPr>
          <a:xfrm>
            <a:off x="645370" y="2985403"/>
            <a:ext cx="192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単結合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DAE308-51B2-43BC-A1AC-FF31ABBA8508}"/>
              </a:ext>
            </a:extLst>
          </p:cNvPr>
          <p:cNvSpPr txBox="1"/>
          <p:nvPr/>
        </p:nvSpPr>
        <p:spPr>
          <a:xfrm>
            <a:off x="645370" y="4230568"/>
            <a:ext cx="2464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二重結合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8D7E59-43D8-4EB7-8C14-78A4D93A03EA}"/>
              </a:ext>
            </a:extLst>
          </p:cNvPr>
          <p:cNvSpPr txBox="1"/>
          <p:nvPr/>
        </p:nvSpPr>
        <p:spPr>
          <a:xfrm>
            <a:off x="645370" y="5680373"/>
            <a:ext cx="2464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三重結合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2F11D7-BFD9-4C4A-82A5-171041E3A420}"/>
              </a:ext>
            </a:extLst>
          </p:cNvPr>
          <p:cNvSpPr txBox="1"/>
          <p:nvPr/>
        </p:nvSpPr>
        <p:spPr>
          <a:xfrm>
            <a:off x="2847883" y="2755984"/>
            <a:ext cx="497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1</a:t>
            </a:r>
            <a:r>
              <a:rPr lang="ja-JP" altLang="en-US" sz="3600" dirty="0"/>
              <a:t>組の共有電子対による共有結合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696E313-83A4-489B-A194-54C8BD4F8ADF}"/>
              </a:ext>
            </a:extLst>
          </p:cNvPr>
          <p:cNvSpPr txBox="1"/>
          <p:nvPr/>
        </p:nvSpPr>
        <p:spPr>
          <a:xfrm>
            <a:off x="2918745" y="4103091"/>
            <a:ext cx="497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2</a:t>
            </a:r>
            <a:r>
              <a:rPr lang="ja-JP" altLang="en-US" sz="3600" dirty="0"/>
              <a:t>組の共有電子対による共有結合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3FFE555-BC69-44A6-B1C6-D4ADFF646570}"/>
              </a:ext>
            </a:extLst>
          </p:cNvPr>
          <p:cNvSpPr txBox="1"/>
          <p:nvPr/>
        </p:nvSpPr>
        <p:spPr>
          <a:xfrm>
            <a:off x="2852432" y="5450199"/>
            <a:ext cx="497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3</a:t>
            </a:r>
            <a:r>
              <a:rPr lang="ja-JP" altLang="en-US" sz="3600" dirty="0"/>
              <a:t>組の共有電子対による共有結合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508E30-CD7E-4A22-A207-263A9046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61" y="1451933"/>
            <a:ext cx="3395477" cy="3954134"/>
          </a:xfrm>
          <a:prstGeom prst="rect">
            <a:avLst/>
          </a:prstGeom>
        </p:spPr>
      </p:pic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65419F8E-0EC8-EA32-206F-EC17DFBBD828}"/>
              </a:ext>
            </a:extLst>
          </p:cNvPr>
          <p:cNvSpPr/>
          <p:nvPr/>
        </p:nvSpPr>
        <p:spPr>
          <a:xfrm>
            <a:off x="4583832" y="1675246"/>
            <a:ext cx="165618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34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AD827D1-1B5A-B12C-068F-B306B1BCC711}"/>
              </a:ext>
            </a:extLst>
          </p:cNvPr>
          <p:cNvSpPr/>
          <p:nvPr/>
        </p:nvSpPr>
        <p:spPr>
          <a:xfrm>
            <a:off x="644011" y="4301571"/>
            <a:ext cx="223883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35</a:t>
            </a:r>
            <a:endParaRPr kumimoji="1" lang="ja-JP" altLang="en-US" sz="36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65010EE-FC5F-6CB1-0C55-105EC25EE962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3F8126F-C095-5AFC-256F-5128C3D2F6C1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64F954A6-7AB3-F633-C0EC-8CCE3367C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737ACEA-2FB8-DEDA-035F-507D593244A4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7891633-FAE8-BE61-0978-A007A1765B6D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2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2" grpId="0" animBg="1"/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グラフィックス 47">
            <a:extLst>
              <a:ext uri="{FF2B5EF4-FFF2-40B4-BE49-F238E27FC236}">
                <a16:creationId xmlns:a16="http://schemas.microsoft.com/office/drawing/2014/main" id="{BD4ED718-8CF2-4B4E-B96F-6F5DE278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90" y="2170776"/>
            <a:ext cx="10849019" cy="4432599"/>
          </a:xfrm>
          <a:prstGeom prst="rect">
            <a:avLst/>
          </a:prstGeom>
        </p:spPr>
      </p:pic>
      <p:pic>
        <p:nvPicPr>
          <p:cNvPr id="47" name="グラフィックス 46">
            <a:extLst>
              <a:ext uri="{FF2B5EF4-FFF2-40B4-BE49-F238E27FC236}">
                <a16:creationId xmlns:a16="http://schemas.microsoft.com/office/drawing/2014/main" id="{BE9000F9-29B2-4A5C-AAD6-6DF524B79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4949191" y="4030802"/>
            <a:ext cx="1536492" cy="951809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0B2AF9EB-6B42-444C-8A68-411C570E7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2543557" y="5514985"/>
            <a:ext cx="1536492" cy="951809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7AB2BB2D-628C-40A0-8A44-CCCC1586B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4124943" y="4947919"/>
            <a:ext cx="1536492" cy="951809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69E58097-3E17-403F-8DEA-E7CB13217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5713060" y="4359712"/>
            <a:ext cx="1536492" cy="951809"/>
          </a:xfrm>
          <a:prstGeom prst="rect">
            <a:avLst/>
          </a:prstGeom>
        </p:spPr>
      </p:pic>
      <p:pic>
        <p:nvPicPr>
          <p:cNvPr id="39" name="グラフィックス 38">
            <a:extLst>
              <a:ext uri="{FF2B5EF4-FFF2-40B4-BE49-F238E27FC236}">
                <a16:creationId xmlns:a16="http://schemas.microsoft.com/office/drawing/2014/main" id="{9BE4800A-03DC-4782-BC17-300619DF6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7194442" y="3801157"/>
            <a:ext cx="1536492" cy="951809"/>
          </a:xfrm>
          <a:prstGeom prst="rect">
            <a:avLst/>
          </a:prstGeom>
        </p:spPr>
      </p:pic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7CD43DF3-9954-47C6-9844-B787093F3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8786454" y="3196133"/>
            <a:ext cx="1536492" cy="951809"/>
          </a:xfrm>
          <a:prstGeom prst="rect">
            <a:avLst/>
          </a:prstGeom>
        </p:spPr>
      </p:pic>
      <p:pic>
        <p:nvPicPr>
          <p:cNvPr id="46" name="グラフィックス 45">
            <a:extLst>
              <a:ext uri="{FF2B5EF4-FFF2-40B4-BE49-F238E27FC236}">
                <a16:creationId xmlns:a16="http://schemas.microsoft.com/office/drawing/2014/main" id="{65257A1A-E8C7-42F3-985D-00F60CC3D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2344">
            <a:off x="10347902" y="2556205"/>
            <a:ext cx="1536492" cy="951809"/>
          </a:xfrm>
          <a:prstGeom prst="rect">
            <a:avLst/>
          </a:prstGeom>
        </p:spPr>
      </p:pic>
      <p:pic>
        <p:nvPicPr>
          <p:cNvPr id="45" name="グラフィックス 44">
            <a:extLst>
              <a:ext uri="{FF2B5EF4-FFF2-40B4-BE49-F238E27FC236}">
                <a16:creationId xmlns:a16="http://schemas.microsoft.com/office/drawing/2014/main" id="{FE44B5EA-C7BC-44B6-8CB9-C4110A753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818" y="3518709"/>
            <a:ext cx="3825637" cy="2369863"/>
          </a:xfrm>
          <a:prstGeom prst="rect">
            <a:avLst/>
          </a:prstGeom>
        </p:spPr>
      </p:pic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C022BE8-279E-492A-8C1F-759285A364A9}"/>
              </a:ext>
            </a:extLst>
          </p:cNvPr>
          <p:cNvSpPr txBox="1"/>
          <p:nvPr/>
        </p:nvSpPr>
        <p:spPr>
          <a:xfrm>
            <a:off x="744903" y="641723"/>
            <a:ext cx="398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E6964"/>
                </a:solidFill>
              </a:rPr>
              <a:t>高分子化合物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A550C2-291B-45D0-8BC5-0D27E2A16837}"/>
              </a:ext>
            </a:extLst>
          </p:cNvPr>
          <p:cNvSpPr txBox="1"/>
          <p:nvPr/>
        </p:nvSpPr>
        <p:spPr>
          <a:xfrm>
            <a:off x="1316436" y="1349609"/>
            <a:ext cx="9820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E6964"/>
                </a:solidFill>
              </a:rPr>
              <a:t>共有</a:t>
            </a:r>
            <a:r>
              <a:rPr lang="ja-JP" altLang="en-US" sz="4000" dirty="0"/>
              <a:t> 結合によって小さい分子が多数くり返しつながった，大きな分子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66DF68-5FDC-42F1-918D-2FEC75881235}"/>
              </a:ext>
            </a:extLst>
          </p:cNvPr>
          <p:cNvSpPr txBox="1"/>
          <p:nvPr/>
        </p:nvSpPr>
        <p:spPr>
          <a:xfrm>
            <a:off x="4842423" y="5508391"/>
            <a:ext cx="2101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エチレン</a:t>
            </a:r>
          </a:p>
        </p:txBody>
      </p:sp>
      <p:sp>
        <p:nvSpPr>
          <p:cNvPr id="2" name="吹き出し: 線 (枠なし) 1">
            <a:extLst>
              <a:ext uri="{FF2B5EF4-FFF2-40B4-BE49-F238E27FC236}">
                <a16:creationId xmlns:a16="http://schemas.microsoft.com/office/drawing/2014/main" id="{A1D5F94A-5C34-4F83-8C1F-9A6543046D43}"/>
              </a:ext>
            </a:extLst>
          </p:cNvPr>
          <p:cNvSpPr/>
          <p:nvPr/>
        </p:nvSpPr>
        <p:spPr>
          <a:xfrm>
            <a:off x="4782140" y="3283841"/>
            <a:ext cx="2123857" cy="612648"/>
          </a:xfrm>
          <a:prstGeom prst="callout1">
            <a:avLst>
              <a:gd name="adj1" fmla="val 95950"/>
              <a:gd name="adj2" fmla="val 24823"/>
              <a:gd name="adj3" fmla="val 189129"/>
              <a:gd name="adj4" fmla="val 744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/>
              <a:t>炭素原子</a:t>
            </a:r>
          </a:p>
        </p:txBody>
      </p:sp>
      <p:sp>
        <p:nvSpPr>
          <p:cNvPr id="29" name="吹き出し: 線 (枠なし) 28">
            <a:extLst>
              <a:ext uri="{FF2B5EF4-FFF2-40B4-BE49-F238E27FC236}">
                <a16:creationId xmlns:a16="http://schemas.microsoft.com/office/drawing/2014/main" id="{500CA476-64C0-47E1-BA3F-00D510299043}"/>
              </a:ext>
            </a:extLst>
          </p:cNvPr>
          <p:cNvSpPr/>
          <p:nvPr/>
        </p:nvSpPr>
        <p:spPr>
          <a:xfrm>
            <a:off x="7697503" y="2732534"/>
            <a:ext cx="2123857" cy="612648"/>
          </a:xfrm>
          <a:prstGeom prst="callout1">
            <a:avLst>
              <a:gd name="adj1" fmla="val 95950"/>
              <a:gd name="adj2" fmla="val 24823"/>
              <a:gd name="adj3" fmla="val 155389"/>
              <a:gd name="adj4" fmla="val -66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/>
              <a:t>水素原子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C48D030-7241-4612-829B-DE85CF7D680E}"/>
              </a:ext>
            </a:extLst>
          </p:cNvPr>
          <p:cNvSpPr txBox="1"/>
          <p:nvPr/>
        </p:nvSpPr>
        <p:spPr>
          <a:xfrm>
            <a:off x="1006704" y="3091216"/>
            <a:ext cx="313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ポリエチレン</a:t>
            </a:r>
          </a:p>
        </p:txBody>
      </p:sp>
      <p:sp>
        <p:nvSpPr>
          <p:cNvPr id="43" name="吹き出し: 線 (枠なし) 42">
            <a:extLst>
              <a:ext uri="{FF2B5EF4-FFF2-40B4-BE49-F238E27FC236}">
                <a16:creationId xmlns:a16="http://schemas.microsoft.com/office/drawing/2014/main" id="{447399C0-B03F-4FA5-8012-ABA3D4C24912}"/>
              </a:ext>
            </a:extLst>
          </p:cNvPr>
          <p:cNvSpPr/>
          <p:nvPr/>
        </p:nvSpPr>
        <p:spPr>
          <a:xfrm>
            <a:off x="1758753" y="4244139"/>
            <a:ext cx="2123857" cy="612648"/>
          </a:xfrm>
          <a:prstGeom prst="callout1">
            <a:avLst>
              <a:gd name="adj1" fmla="val 104242"/>
              <a:gd name="adj2" fmla="val 71465"/>
              <a:gd name="adj3" fmla="val 222296"/>
              <a:gd name="adj4" fmla="val 8757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/>
              <a:t>炭素原子</a:t>
            </a:r>
          </a:p>
        </p:txBody>
      </p:sp>
      <p:sp>
        <p:nvSpPr>
          <p:cNvPr id="44" name="吹き出し: 線 (枠なし) 43">
            <a:extLst>
              <a:ext uri="{FF2B5EF4-FFF2-40B4-BE49-F238E27FC236}">
                <a16:creationId xmlns:a16="http://schemas.microsoft.com/office/drawing/2014/main" id="{D97C1B94-202C-4540-AC64-7599B33CD039}"/>
              </a:ext>
            </a:extLst>
          </p:cNvPr>
          <p:cNvSpPr/>
          <p:nvPr/>
        </p:nvSpPr>
        <p:spPr>
          <a:xfrm>
            <a:off x="7916439" y="2238969"/>
            <a:ext cx="2123857" cy="612648"/>
          </a:xfrm>
          <a:prstGeom prst="callout1">
            <a:avLst>
              <a:gd name="adj1" fmla="val 95950"/>
              <a:gd name="adj2" fmla="val 24823"/>
              <a:gd name="adj3" fmla="val 211359"/>
              <a:gd name="adj4" fmla="val 1426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/>
              <a:t>水素原子</a:t>
            </a:r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AB05C001-852C-1EB1-E75F-FA874C39392C}"/>
              </a:ext>
            </a:extLst>
          </p:cNvPr>
          <p:cNvSpPr/>
          <p:nvPr/>
        </p:nvSpPr>
        <p:spPr>
          <a:xfrm>
            <a:off x="771938" y="782286"/>
            <a:ext cx="3955909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36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BD576CB9-17CC-1D4A-CA31-EA3CA02130A1}"/>
              </a:ext>
            </a:extLst>
          </p:cNvPr>
          <p:cNvSpPr/>
          <p:nvPr/>
        </p:nvSpPr>
        <p:spPr>
          <a:xfrm>
            <a:off x="1316436" y="1437825"/>
            <a:ext cx="1168716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37</a:t>
            </a:r>
            <a:endParaRPr kumimoji="1" lang="ja-JP" altLang="en-US" sz="36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96BA8ED-F500-43C1-0731-A8F7844A8816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DBEC8EA-C3F9-F8A8-EC97-0E262E2CC2AD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B5FE0AD8-7D2C-961E-7850-510C8D83C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876F126-9210-4124-DF61-04228CD2E9A8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CA3EC57-89A1-6B47-3FA0-F3BBCF9C3487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8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32891 0.307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" grpId="0" animBg="1"/>
      <p:bldP spid="2" grpId="1" animBg="1"/>
      <p:bldP spid="29" grpId="0" animBg="1"/>
      <p:bldP spid="29" grpId="1" animBg="1"/>
      <p:bldP spid="42" grpId="0"/>
      <p:bldP spid="43" grpId="0" animBg="1"/>
      <p:bldP spid="44" grpId="0" animBg="1"/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A61477-12EA-41AA-90AB-033ED900B767}"/>
              </a:ext>
            </a:extLst>
          </p:cNvPr>
          <p:cNvGrpSpPr/>
          <p:nvPr/>
        </p:nvGrpSpPr>
        <p:grpSpPr>
          <a:xfrm>
            <a:off x="1055440" y="896818"/>
            <a:ext cx="10081120" cy="1691916"/>
            <a:chOff x="1055440" y="896818"/>
            <a:chExt cx="10081120" cy="1691916"/>
          </a:xfrm>
        </p:grpSpPr>
        <p:sp>
          <p:nvSpPr>
            <p:cNvPr id="2" name="角丸四角形 1"/>
            <p:cNvSpPr/>
            <p:nvPr/>
          </p:nvSpPr>
          <p:spPr>
            <a:xfrm>
              <a:off x="1055440" y="1325457"/>
              <a:ext cx="10081120" cy="1263277"/>
            </a:xfrm>
            <a:prstGeom prst="roundRect">
              <a:avLst/>
            </a:prstGeom>
            <a:gradFill>
              <a:gsLst>
                <a:gs pos="0">
                  <a:srgbClr val="FFC1C1"/>
                </a:gs>
                <a:gs pos="100000">
                  <a:srgbClr val="FFFFFF"/>
                </a:gs>
              </a:gsLst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金属やプラスチックなどの材料は，どのような化学結合をしているのだろうか。</a:t>
              </a:r>
              <a:endParaRPr lang="en-US" altLang="ja-JP" sz="32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C0A670-34B6-4F5A-8E08-3454BC4F8420}"/>
                </a:ext>
              </a:extLst>
            </p:cNvPr>
            <p:cNvSpPr txBox="1"/>
            <p:nvPr/>
          </p:nvSpPr>
          <p:spPr>
            <a:xfrm>
              <a:off x="9192344" y="896818"/>
              <a:ext cx="1842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8000" indent="-468000" algn="r"/>
              <a:r>
                <a:rPr lang="ja-JP" altLang="en-US" sz="2400" dirty="0"/>
                <a:t>課題の設定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376FD-9709-042F-BF0E-7F6AC8238064}"/>
              </a:ext>
            </a:extLst>
          </p:cNvPr>
          <p:cNvSpPr txBox="1"/>
          <p:nvPr/>
        </p:nvSpPr>
        <p:spPr>
          <a:xfrm>
            <a:off x="1055440" y="2809954"/>
            <a:ext cx="997902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ja-JP" altLang="en-US" sz="4000" dirty="0">
                <a:solidFill>
                  <a:srgbClr val="CE6964"/>
                </a:solidFill>
              </a:rPr>
              <a:t>金属は金属結合で，自由電子が金属原子どうしを結びつける。プラスチックは共有結合で，共有電子対によって，小さい分子が多数くり返しつながっている。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826B36B-3A92-E561-C726-448E1F1C6B80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CE6B070-422D-B9E4-B2C9-C137A77D4C69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2" name="図 11" descr="アイコン&#10;&#10;自動的に生成された説明">
                <a:extLst>
                  <a:ext uri="{FF2B5EF4-FFF2-40B4-BE49-F238E27FC236}">
                    <a16:creationId xmlns:a16="http://schemas.microsoft.com/office/drawing/2014/main" id="{A0F197C6-D52F-F850-657F-69C7018C7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B123E9-5CDC-39E3-5540-09E3F8B3AE0C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BDE9A3E-8914-688B-06AC-203114328A31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pic>
        <p:nvPicPr>
          <p:cNvPr id="14" name="図 1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1DA5DE0-6AF7-3F14-7DD4-55B9ED6F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92832"/>
            <a:ext cx="1393277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3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A550C2-291B-45D0-8BC5-0D27E2A16837}"/>
              </a:ext>
            </a:extLst>
          </p:cNvPr>
          <p:cNvSpPr txBox="1"/>
          <p:nvPr/>
        </p:nvSpPr>
        <p:spPr>
          <a:xfrm>
            <a:off x="1316436" y="1772816"/>
            <a:ext cx="924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元素記号と </a:t>
            </a:r>
            <a:r>
              <a:rPr lang="ja-JP" altLang="en-US" sz="4000" dirty="0">
                <a:solidFill>
                  <a:srgbClr val="CE6964"/>
                </a:solidFill>
              </a:rPr>
              <a:t>原子</a:t>
            </a:r>
            <a:r>
              <a:rPr lang="ja-JP" altLang="en-US" sz="4000" dirty="0"/>
              <a:t> の数を用いて表した式を</a:t>
            </a:r>
            <a:r>
              <a:rPr lang="ja-JP" altLang="en-US" sz="4000" dirty="0">
                <a:solidFill>
                  <a:srgbClr val="CE6964"/>
                </a:solidFill>
              </a:rPr>
              <a:t>分子式</a:t>
            </a:r>
            <a:r>
              <a:rPr lang="ja-JP" altLang="en-US" sz="4000" dirty="0"/>
              <a:t> という</a:t>
            </a:r>
            <a:endParaRPr lang="en-US" altLang="ja-JP" sz="4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9B8132F-6A9C-452B-ADAA-86D126B70CE3}"/>
              </a:ext>
            </a:extLst>
          </p:cNvPr>
          <p:cNvSpPr txBox="1"/>
          <p:nvPr/>
        </p:nvSpPr>
        <p:spPr>
          <a:xfrm>
            <a:off x="3974225" y="3300906"/>
            <a:ext cx="333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/>
              <a:t>H</a:t>
            </a:r>
            <a:r>
              <a:rPr lang="en-US" altLang="ja-JP" sz="9600" baseline="-25000" dirty="0"/>
              <a:t>2</a:t>
            </a:r>
            <a:r>
              <a:rPr lang="en-US" altLang="ja-JP" sz="9600" dirty="0"/>
              <a:t>O</a:t>
            </a:r>
            <a:endParaRPr lang="ja-JP" altLang="en-US" sz="9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DAE308-51B2-43BC-A1AC-FF31ABBA8508}"/>
              </a:ext>
            </a:extLst>
          </p:cNvPr>
          <p:cNvSpPr txBox="1"/>
          <p:nvPr/>
        </p:nvSpPr>
        <p:spPr>
          <a:xfrm>
            <a:off x="2677837" y="4889550"/>
            <a:ext cx="307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水素が</a:t>
            </a:r>
            <a:r>
              <a:rPr lang="en-US" altLang="ja-JP" sz="4000" dirty="0"/>
              <a:t>2</a:t>
            </a:r>
            <a:r>
              <a:rPr lang="ja-JP" altLang="en-US" sz="4000" dirty="0"/>
              <a:t>つ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8D7E59-43D8-4EB7-8C14-78A4D93A03EA}"/>
              </a:ext>
            </a:extLst>
          </p:cNvPr>
          <p:cNvSpPr txBox="1"/>
          <p:nvPr/>
        </p:nvSpPr>
        <p:spPr>
          <a:xfrm>
            <a:off x="5488678" y="4920133"/>
            <a:ext cx="271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酸素が</a:t>
            </a:r>
            <a:r>
              <a:rPr lang="en-US" altLang="ja-JP" sz="4000" dirty="0"/>
              <a:t>1</a:t>
            </a:r>
            <a:r>
              <a:rPr lang="ja-JP" altLang="en-US" sz="4000" dirty="0"/>
              <a:t>つ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3AFE327-7E23-45D7-B8A5-B222CE2BEC3B}"/>
              </a:ext>
            </a:extLst>
          </p:cNvPr>
          <p:cNvCxnSpPr/>
          <p:nvPr/>
        </p:nvCxnSpPr>
        <p:spPr>
          <a:xfrm>
            <a:off x="3760486" y="4870566"/>
            <a:ext cx="158417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2BB73B6-3940-47CD-BB9A-5D09E5EA8CCA}"/>
              </a:ext>
            </a:extLst>
          </p:cNvPr>
          <p:cNvCxnSpPr/>
          <p:nvPr/>
        </p:nvCxnSpPr>
        <p:spPr>
          <a:xfrm>
            <a:off x="5488678" y="4880904"/>
            <a:ext cx="97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8BD693A9-8630-CAC6-886F-37EC2AAAFD93}"/>
              </a:ext>
            </a:extLst>
          </p:cNvPr>
          <p:cNvSpPr/>
          <p:nvPr/>
        </p:nvSpPr>
        <p:spPr>
          <a:xfrm>
            <a:off x="3863752" y="1821093"/>
            <a:ext cx="1237346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38</a:t>
            </a:r>
            <a:endParaRPr kumimoji="1" lang="ja-JP" altLang="en-US" sz="36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0F4DD0FE-A992-964F-480C-FB649EF26274}"/>
              </a:ext>
            </a:extLst>
          </p:cNvPr>
          <p:cNvSpPr/>
          <p:nvPr/>
        </p:nvSpPr>
        <p:spPr>
          <a:xfrm>
            <a:off x="1343156" y="2445506"/>
            <a:ext cx="165618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39</a:t>
            </a:r>
            <a:endParaRPr kumimoji="1" lang="ja-JP" altLang="en-US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7AED043-2BD7-6166-1F73-3742DB1A3F49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6ACC55C-4230-E8E7-C62C-10EE150B9F48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0" name="図 9" descr="アイコン&#10;&#10;自動的に生成された説明">
                <a:extLst>
                  <a:ext uri="{FF2B5EF4-FFF2-40B4-BE49-F238E27FC236}">
                    <a16:creationId xmlns:a16="http://schemas.microsoft.com/office/drawing/2014/main" id="{099709B6-3EFC-1F93-27C9-586BE0C17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3899B4D-5A61-4572-D314-EBC5EF1B3F39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BAD80F7-9106-53CE-EC55-3FCF68E8DF77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4F6B91E8-F8CA-9252-1368-C26C95F3C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8" y="687950"/>
            <a:ext cx="1745035" cy="97313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394BE2-77A9-3279-03E3-EBD8AF4649D6}"/>
              </a:ext>
            </a:extLst>
          </p:cNvPr>
          <p:cNvSpPr txBox="1"/>
          <p:nvPr/>
        </p:nvSpPr>
        <p:spPr>
          <a:xfrm>
            <a:off x="2599684" y="860279"/>
            <a:ext cx="361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分子の表し方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8633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9B2141D-795A-4B6A-6A14-55D739F55A51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607958F-C6FF-E22B-F34B-9E7C1E4B0E8D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22" name="図 21" descr="アイコン&#10;&#10;自動的に生成された説明">
                <a:extLst>
                  <a:ext uri="{FF2B5EF4-FFF2-40B4-BE49-F238E27FC236}">
                    <a16:creationId xmlns:a16="http://schemas.microsoft.com/office/drawing/2014/main" id="{C6702059-77D1-C2B0-B456-BED80AFE9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B1C795E-06E7-901A-A108-DF7545EA2DA2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6A5FE5E-558C-7ED9-76DE-555901F09874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A61477-12EA-41AA-90AB-033ED900B767}"/>
              </a:ext>
            </a:extLst>
          </p:cNvPr>
          <p:cNvGrpSpPr/>
          <p:nvPr/>
        </p:nvGrpSpPr>
        <p:grpSpPr>
          <a:xfrm>
            <a:off x="1055440" y="896818"/>
            <a:ext cx="10081120" cy="1691916"/>
            <a:chOff x="1055440" y="896818"/>
            <a:chExt cx="10081120" cy="1691916"/>
          </a:xfrm>
        </p:grpSpPr>
        <p:sp>
          <p:nvSpPr>
            <p:cNvPr id="2" name="角丸四角形 1"/>
            <p:cNvSpPr/>
            <p:nvPr/>
          </p:nvSpPr>
          <p:spPr>
            <a:xfrm>
              <a:off x="1055440" y="1325457"/>
              <a:ext cx="10081120" cy="1263277"/>
            </a:xfrm>
            <a:prstGeom prst="roundRect">
              <a:avLst/>
            </a:prstGeom>
            <a:gradFill>
              <a:gsLst>
                <a:gs pos="0">
                  <a:srgbClr val="FFC1C1"/>
                </a:gs>
                <a:gs pos="100000">
                  <a:srgbClr val="FFFFFF"/>
                </a:gs>
              </a:gsLst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自転車にはさまざまな材料が使われている。どのような材料があるだろうか。</a:t>
              </a:r>
              <a:endParaRPr lang="en-US" altLang="ja-JP" sz="32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C0A670-34B6-4F5A-8E08-3454BC4F8420}"/>
                </a:ext>
              </a:extLst>
            </p:cNvPr>
            <p:cNvSpPr txBox="1"/>
            <p:nvPr/>
          </p:nvSpPr>
          <p:spPr>
            <a:xfrm>
              <a:off x="9192344" y="896818"/>
              <a:ext cx="1842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8000" indent="-468000" algn="r"/>
              <a:r>
                <a:rPr lang="ja-JP" altLang="en-US" sz="2400" dirty="0"/>
                <a:t>課題の設定</a:t>
              </a:r>
            </a:p>
          </p:txBody>
        </p:sp>
      </p:grpSp>
      <p:pic>
        <p:nvPicPr>
          <p:cNvPr id="5" name="グラフィックス 4" descr="自転車">
            <a:extLst>
              <a:ext uri="{FF2B5EF4-FFF2-40B4-BE49-F238E27FC236}">
                <a16:creationId xmlns:a16="http://schemas.microsoft.com/office/drawing/2014/main" id="{37738EA7-4F14-4C47-9CE5-1AE4C5ED5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3196" b="22226"/>
          <a:stretch/>
        </p:blipFill>
        <p:spPr>
          <a:xfrm>
            <a:off x="4835860" y="3861048"/>
            <a:ext cx="5277379" cy="2880320"/>
          </a:xfrm>
          <a:prstGeom prst="rect">
            <a:avLst/>
          </a:prstGeom>
        </p:spPr>
      </p:pic>
      <p:sp>
        <p:nvSpPr>
          <p:cNvPr id="6" name="吹き出し: 線 (枠なし) 5">
            <a:extLst>
              <a:ext uri="{FF2B5EF4-FFF2-40B4-BE49-F238E27FC236}">
                <a16:creationId xmlns:a16="http://schemas.microsoft.com/office/drawing/2014/main" id="{36645C9A-F7EC-4961-9D1D-416ADDBD4B37}"/>
              </a:ext>
            </a:extLst>
          </p:cNvPr>
          <p:cNvSpPr/>
          <p:nvPr/>
        </p:nvSpPr>
        <p:spPr>
          <a:xfrm>
            <a:off x="1415480" y="2902632"/>
            <a:ext cx="7020259" cy="559203"/>
          </a:xfrm>
          <a:prstGeom prst="callout1">
            <a:avLst>
              <a:gd name="adj1" fmla="val 96876"/>
              <a:gd name="adj2" fmla="val 79370"/>
              <a:gd name="adj3" fmla="val 297821"/>
              <a:gd name="adj4" fmla="val 861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just"/>
            <a:r>
              <a:rPr kumimoji="1" lang="ja-JP" altLang="en-US" sz="3200" dirty="0"/>
              <a:t>金属（アルミニウムやクロム）：車体</a:t>
            </a:r>
          </a:p>
        </p:txBody>
      </p:sp>
      <p:sp>
        <p:nvSpPr>
          <p:cNvPr id="3" name="吹き出し: 線 (枠なし) 2">
            <a:extLst>
              <a:ext uri="{FF2B5EF4-FFF2-40B4-BE49-F238E27FC236}">
                <a16:creationId xmlns:a16="http://schemas.microsoft.com/office/drawing/2014/main" id="{EFD67413-54F2-701C-D010-063D6DA8D15E}"/>
              </a:ext>
            </a:extLst>
          </p:cNvPr>
          <p:cNvSpPr/>
          <p:nvPr/>
        </p:nvSpPr>
        <p:spPr>
          <a:xfrm>
            <a:off x="900805" y="4174946"/>
            <a:ext cx="4115075" cy="559203"/>
          </a:xfrm>
          <a:prstGeom prst="callout1">
            <a:avLst>
              <a:gd name="adj1" fmla="val 96876"/>
              <a:gd name="adj2" fmla="val 79370"/>
              <a:gd name="adj3" fmla="val 177907"/>
              <a:gd name="adj4" fmla="val 1085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just"/>
            <a:r>
              <a:rPr kumimoji="1" lang="ja-JP" altLang="en-US" sz="3200" dirty="0"/>
              <a:t>ゴム：ブレーキ，タイヤ</a:t>
            </a:r>
          </a:p>
        </p:txBody>
      </p:sp>
      <p:sp>
        <p:nvSpPr>
          <p:cNvPr id="12" name="吹き出し: 線 (枠なし) 11">
            <a:extLst>
              <a:ext uri="{FF2B5EF4-FFF2-40B4-BE49-F238E27FC236}">
                <a16:creationId xmlns:a16="http://schemas.microsoft.com/office/drawing/2014/main" id="{471D8E1B-194C-AB56-2DEC-6DAA9FECB8E4}"/>
              </a:ext>
            </a:extLst>
          </p:cNvPr>
          <p:cNvSpPr/>
          <p:nvPr/>
        </p:nvSpPr>
        <p:spPr>
          <a:xfrm>
            <a:off x="1415480" y="5719374"/>
            <a:ext cx="3927559" cy="559203"/>
          </a:xfrm>
          <a:prstGeom prst="callout1">
            <a:avLst>
              <a:gd name="adj1" fmla="val 46004"/>
              <a:gd name="adj2" fmla="val 87648"/>
              <a:gd name="adj3" fmla="val -1963"/>
              <a:gd name="adj4" fmla="val 1583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just"/>
            <a:r>
              <a:rPr kumimoji="1" lang="ja-JP" altLang="en-US" sz="3200" dirty="0"/>
              <a:t>プラスチック：ペダル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49A699BE-C8B3-DDD1-1A41-05D94EF659E2}"/>
              </a:ext>
            </a:extLst>
          </p:cNvPr>
          <p:cNvSpPr/>
          <p:nvPr/>
        </p:nvSpPr>
        <p:spPr>
          <a:xfrm>
            <a:off x="9078979" y="3533597"/>
            <a:ext cx="2016224" cy="873101"/>
          </a:xfrm>
          <a:prstGeom prst="cloudCallout">
            <a:avLst>
              <a:gd name="adj1" fmla="val -30407"/>
              <a:gd name="adj2" fmla="val 776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たとえば･･･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87A45F-D24C-59B3-7FA0-0C85AAEC9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9" y="692696"/>
            <a:ext cx="139343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A550C2-291B-45D0-8BC5-0D27E2A16837}"/>
              </a:ext>
            </a:extLst>
          </p:cNvPr>
          <p:cNvSpPr txBox="1"/>
          <p:nvPr/>
        </p:nvSpPr>
        <p:spPr>
          <a:xfrm>
            <a:off x="911424" y="853660"/>
            <a:ext cx="9244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単結合，二重結合，三重結合を，それぞれ</a:t>
            </a:r>
            <a:r>
              <a:rPr lang="en-US" altLang="ja-JP" sz="4000" dirty="0"/>
              <a:t>1</a:t>
            </a:r>
            <a:r>
              <a:rPr lang="ja-JP" altLang="en-US" sz="4000" dirty="0"/>
              <a:t>本，</a:t>
            </a:r>
            <a:r>
              <a:rPr lang="en-US" altLang="ja-JP" sz="4000" dirty="0"/>
              <a:t>2</a:t>
            </a:r>
            <a:r>
              <a:rPr lang="ja-JP" altLang="en-US" sz="4000" dirty="0"/>
              <a:t>本，</a:t>
            </a:r>
            <a:r>
              <a:rPr lang="en-US" altLang="ja-JP" sz="4000" dirty="0"/>
              <a:t>3</a:t>
            </a:r>
            <a:r>
              <a:rPr lang="ja-JP" altLang="en-US" sz="4000" dirty="0"/>
              <a:t>本の線で示し，分子の構造を示した式を </a:t>
            </a:r>
            <a:r>
              <a:rPr lang="ja-JP" altLang="en-US" sz="4000" dirty="0">
                <a:solidFill>
                  <a:srgbClr val="CE6964"/>
                </a:solidFill>
              </a:rPr>
              <a:t>構造式</a:t>
            </a:r>
            <a:r>
              <a:rPr lang="ja-JP" altLang="en-US" sz="4000" dirty="0"/>
              <a:t> という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9B8132F-6A9C-452B-ADAA-86D126B70CE3}"/>
              </a:ext>
            </a:extLst>
          </p:cNvPr>
          <p:cNvSpPr txBox="1"/>
          <p:nvPr/>
        </p:nvSpPr>
        <p:spPr>
          <a:xfrm>
            <a:off x="3240166" y="2902632"/>
            <a:ext cx="502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/>
              <a:t>H</a:t>
            </a:r>
            <a:r>
              <a:rPr lang="ja-JP" altLang="en-US" sz="9600" dirty="0"/>
              <a:t>ｰ</a:t>
            </a:r>
            <a:r>
              <a:rPr lang="en-US" altLang="ja-JP" sz="9600" dirty="0"/>
              <a:t>O</a:t>
            </a:r>
            <a:r>
              <a:rPr lang="ja-JP" altLang="en-US" sz="9600" dirty="0"/>
              <a:t>ｰ</a:t>
            </a:r>
            <a:r>
              <a:rPr lang="en-US" altLang="ja-JP" sz="9600" dirty="0"/>
              <a:t>H</a:t>
            </a:r>
            <a:endParaRPr lang="ja-JP" altLang="en-US" sz="9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DAE308-51B2-43BC-A1AC-FF31ABBA8508}"/>
              </a:ext>
            </a:extLst>
          </p:cNvPr>
          <p:cNvSpPr txBox="1"/>
          <p:nvPr/>
        </p:nvSpPr>
        <p:spPr>
          <a:xfrm>
            <a:off x="3647728" y="448598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水素と酸素が単結合</a:t>
            </a:r>
          </a:p>
        </p:txBody>
      </p: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E023DC43-F389-8AA7-7710-98C78B13B736}"/>
              </a:ext>
            </a:extLst>
          </p:cNvPr>
          <p:cNvSpPr/>
          <p:nvPr/>
        </p:nvSpPr>
        <p:spPr>
          <a:xfrm>
            <a:off x="3431704" y="2170221"/>
            <a:ext cx="165618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40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0B8B80-A187-A599-211A-623CDA965CB4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CA2C3EB-E6D3-4290-7359-C0B252DB5462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7" name="図 6" descr="アイコン&#10;&#10;自動的に生成された説明">
                <a:extLst>
                  <a:ext uri="{FF2B5EF4-FFF2-40B4-BE49-F238E27FC236}">
                    <a16:creationId xmlns:a16="http://schemas.microsoft.com/office/drawing/2014/main" id="{7055727C-C1CF-9CF1-F2B4-5D047A60D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158FD93-30BC-830B-F6C2-03337729E44A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9A27B60-31EA-9CEE-1F9E-70AC15BFED36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9B8132F-6A9C-452B-ADAA-86D126B70CE3}"/>
              </a:ext>
            </a:extLst>
          </p:cNvPr>
          <p:cNvSpPr txBox="1"/>
          <p:nvPr/>
        </p:nvSpPr>
        <p:spPr>
          <a:xfrm>
            <a:off x="3057490" y="2907924"/>
            <a:ext cx="5431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/>
              <a:t>O</a:t>
            </a:r>
            <a:r>
              <a:rPr lang="ja-JP" altLang="en-US" sz="9600" dirty="0"/>
              <a:t>＝</a:t>
            </a:r>
            <a:r>
              <a:rPr lang="en-US" altLang="ja-JP" sz="9600" dirty="0"/>
              <a:t>C</a:t>
            </a:r>
            <a:r>
              <a:rPr lang="ja-JP" altLang="en-US" sz="9600" dirty="0"/>
              <a:t>＝</a:t>
            </a:r>
            <a:r>
              <a:rPr lang="en-US" altLang="ja-JP" sz="9600" dirty="0"/>
              <a:t>O</a:t>
            </a:r>
            <a:endParaRPr lang="ja-JP" altLang="en-US" sz="9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DAE308-51B2-43BC-A1AC-FF31ABBA8508}"/>
              </a:ext>
            </a:extLst>
          </p:cNvPr>
          <p:cNvSpPr txBox="1"/>
          <p:nvPr/>
        </p:nvSpPr>
        <p:spPr>
          <a:xfrm>
            <a:off x="3448544" y="44775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炭素と酸素が二重結合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AD78CA-9A70-B611-B699-01E51EF3FA1E}"/>
              </a:ext>
            </a:extLst>
          </p:cNvPr>
          <p:cNvSpPr txBox="1"/>
          <p:nvPr/>
        </p:nvSpPr>
        <p:spPr>
          <a:xfrm>
            <a:off x="911424" y="853660"/>
            <a:ext cx="9244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単結合，二重結合，三重結合を，それぞれ</a:t>
            </a:r>
            <a:r>
              <a:rPr lang="en-US" altLang="ja-JP" sz="4000" dirty="0"/>
              <a:t>1</a:t>
            </a:r>
            <a:r>
              <a:rPr lang="ja-JP" altLang="en-US" sz="4000" dirty="0"/>
              <a:t>本，</a:t>
            </a:r>
            <a:r>
              <a:rPr lang="en-US" altLang="ja-JP" sz="4000" dirty="0"/>
              <a:t>2</a:t>
            </a:r>
            <a:r>
              <a:rPr lang="ja-JP" altLang="en-US" sz="4000" dirty="0"/>
              <a:t>本，</a:t>
            </a:r>
            <a:r>
              <a:rPr lang="en-US" altLang="ja-JP" sz="4000" dirty="0"/>
              <a:t>3</a:t>
            </a:r>
            <a:r>
              <a:rPr lang="ja-JP" altLang="en-US" sz="4000" dirty="0"/>
              <a:t>本の線で示し，分子の構造を示した式を </a:t>
            </a:r>
            <a:r>
              <a:rPr lang="ja-JP" altLang="en-US" sz="4000" dirty="0">
                <a:solidFill>
                  <a:srgbClr val="CE6964"/>
                </a:solidFill>
              </a:rPr>
              <a:t>構造式</a:t>
            </a:r>
            <a:r>
              <a:rPr lang="ja-JP" altLang="en-US" sz="4000" dirty="0"/>
              <a:t> という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0907E77-4C70-3114-FD97-1FC59B780ED5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1D4ED71-49F9-A7F4-7AFA-CB0E1C6DB692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7" name="図 6" descr="アイコン&#10;&#10;自動的に生成された説明">
                <a:extLst>
                  <a:ext uri="{FF2B5EF4-FFF2-40B4-BE49-F238E27FC236}">
                    <a16:creationId xmlns:a16="http://schemas.microsoft.com/office/drawing/2014/main" id="{70C45FE8-42C3-0D90-2634-FA74DB5BD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2D34FB8-BF69-186F-5D5B-B6D9024EA48A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BAC2FFD-9F1E-72C1-E6FB-90F76C5645BA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7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2A34B36-7EBB-3EBA-B406-FB2CBCC2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6" y="1235605"/>
            <a:ext cx="11296463" cy="3083547"/>
          </a:xfrm>
          <a:prstGeom prst="rect">
            <a:avLst/>
          </a:prstGeom>
        </p:spPr>
      </p:pic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1D972059-040A-AE27-B3F8-A7A8EBA79D4E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</a:t>
            </a:r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E2A8BD6-A446-2AB7-5A88-DAC6C121375D}"/>
              </a:ext>
            </a:extLst>
          </p:cNvPr>
          <p:cNvGrpSpPr/>
          <p:nvPr/>
        </p:nvGrpSpPr>
        <p:grpSpPr>
          <a:xfrm>
            <a:off x="508147" y="-21933"/>
            <a:ext cx="6713510" cy="646331"/>
            <a:chOff x="8718710" y="1634577"/>
            <a:chExt cx="6713510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5BCC8EA-DDD6-929A-8049-8C4D0FA78802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4E1A0613-430A-ADEC-1E7E-6918277D3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E7EF60D-84BD-60E4-5F94-10C0F50035AA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4034B61-3BC8-81C2-C86A-216AB8C67143}"/>
                </a:ext>
              </a:extLst>
            </p:cNvPr>
            <p:cNvSpPr txBox="1"/>
            <p:nvPr/>
          </p:nvSpPr>
          <p:spPr>
            <a:xfrm>
              <a:off x="9901539" y="1634577"/>
              <a:ext cx="5530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粒子を結びつける化学結合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154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310B47F4-9426-5ED7-4119-3CE61DF9913E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 章　１ 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930AF4-53A5-8A1B-4C07-80FDF3090B88}"/>
              </a:ext>
            </a:extLst>
          </p:cNvPr>
          <p:cNvSpPr txBox="1"/>
          <p:nvPr/>
        </p:nvSpPr>
        <p:spPr>
          <a:xfrm>
            <a:off x="1127448" y="1772816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/>
            <a:r>
              <a:rPr lang="ja-JP" altLang="en-US" sz="3600" dirty="0"/>
              <a:t>①物質を構成する粒子には　</a:t>
            </a:r>
            <a:r>
              <a:rPr lang="ja-JP" altLang="en-US" sz="3600" dirty="0">
                <a:solidFill>
                  <a:srgbClr val="FF0000"/>
                </a:solidFill>
              </a:rPr>
              <a:t>原子</a:t>
            </a:r>
            <a:r>
              <a:rPr lang="ja-JP" altLang="en-US" sz="3600" dirty="0"/>
              <a:t>　・分子・イオンがある。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323A1A-3B5E-5C05-C39B-017EC6992A1E}"/>
              </a:ext>
            </a:extLst>
          </p:cNvPr>
          <p:cNvSpPr txBox="1"/>
          <p:nvPr/>
        </p:nvSpPr>
        <p:spPr>
          <a:xfrm>
            <a:off x="1127448" y="3284691"/>
            <a:ext cx="921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/>
            <a:r>
              <a:rPr lang="ja-JP" altLang="en-US" sz="3600" dirty="0"/>
              <a:t>②金属元素の原子どうしの結合は　</a:t>
            </a:r>
            <a:r>
              <a:rPr lang="ja-JP" altLang="en-US" sz="3600" dirty="0">
                <a:solidFill>
                  <a:srgbClr val="FF0000"/>
                </a:solidFill>
              </a:rPr>
              <a:t>金属結合</a:t>
            </a:r>
            <a:r>
              <a:rPr lang="ja-JP" altLang="en-US" sz="3600" dirty="0"/>
              <a:t> ，金属元素の原子と非金属元素の原子の結合は　</a:t>
            </a:r>
            <a:r>
              <a:rPr lang="ja-JP" altLang="en-US" sz="3600" dirty="0">
                <a:solidFill>
                  <a:srgbClr val="FF0000"/>
                </a:solidFill>
              </a:rPr>
              <a:t>イオン結合 </a:t>
            </a:r>
            <a:r>
              <a:rPr lang="ja-JP" altLang="en-US" sz="3600" dirty="0"/>
              <a:t>，非金属元素の原子どうしの結合は　</a:t>
            </a:r>
            <a:r>
              <a:rPr lang="ja-JP" altLang="en-US" sz="3600" dirty="0">
                <a:solidFill>
                  <a:srgbClr val="FF0000"/>
                </a:solidFill>
              </a:rPr>
              <a:t>共有結合</a:t>
            </a:r>
            <a:r>
              <a:rPr lang="ja-JP" altLang="en-US" sz="3600" dirty="0"/>
              <a:t>　である。</a:t>
            </a:r>
          </a:p>
        </p:txBody>
      </p:sp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1E26242B-8553-16AB-7375-12F393D35586}"/>
              </a:ext>
            </a:extLst>
          </p:cNvPr>
          <p:cNvSpPr/>
          <p:nvPr/>
        </p:nvSpPr>
        <p:spPr>
          <a:xfrm>
            <a:off x="6600056" y="1797351"/>
            <a:ext cx="1368152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ja-JP" altLang="en-US" sz="3600" dirty="0"/>
              <a:t>ア</a:t>
            </a:r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61234F4F-7A9E-8BC1-9AEE-78E7A2679D39}"/>
              </a:ext>
            </a:extLst>
          </p:cNvPr>
          <p:cNvSpPr/>
          <p:nvPr/>
        </p:nvSpPr>
        <p:spPr>
          <a:xfrm>
            <a:off x="8112224" y="3333396"/>
            <a:ext cx="201622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ja-JP" altLang="en-US" sz="3600" dirty="0"/>
              <a:t>イ</a:t>
            </a: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158045BE-C5CA-1F92-200C-E4ABECB9EC0B}"/>
              </a:ext>
            </a:extLst>
          </p:cNvPr>
          <p:cNvSpPr/>
          <p:nvPr/>
        </p:nvSpPr>
        <p:spPr>
          <a:xfrm>
            <a:off x="2135560" y="4417222"/>
            <a:ext cx="2520280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ja-JP" altLang="en-US" sz="3600" dirty="0"/>
              <a:t>ウ</a:t>
            </a: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64A248E5-7E17-A800-580B-DD635B2C6738}"/>
              </a:ext>
            </a:extLst>
          </p:cNvPr>
          <p:cNvSpPr/>
          <p:nvPr/>
        </p:nvSpPr>
        <p:spPr>
          <a:xfrm>
            <a:off x="3128968" y="4983487"/>
            <a:ext cx="2095973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ja-JP" altLang="en-US" sz="3600" dirty="0"/>
              <a:t>エ</a:t>
            </a:r>
          </a:p>
        </p:txBody>
      </p:sp>
      <p:pic>
        <p:nvPicPr>
          <p:cNvPr id="11" name="図 10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8AE8799A-5ED1-9119-4621-6C00FF70D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20688"/>
            <a:ext cx="334799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F4A59AF-63E2-49A7-AA02-F3DD90EB3952}"/>
              </a:ext>
            </a:extLst>
          </p:cNvPr>
          <p:cNvGrpSpPr/>
          <p:nvPr/>
        </p:nvGrpSpPr>
        <p:grpSpPr>
          <a:xfrm>
            <a:off x="896996" y="1124744"/>
            <a:ext cx="10390543" cy="4422670"/>
            <a:chOff x="896996" y="2285435"/>
            <a:chExt cx="10390543" cy="442267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167E388-1299-4D02-857E-75CCC6C6A3FD}"/>
                </a:ext>
              </a:extLst>
            </p:cNvPr>
            <p:cNvSpPr/>
            <p:nvPr/>
          </p:nvSpPr>
          <p:spPr>
            <a:xfrm>
              <a:off x="911424" y="2505696"/>
              <a:ext cx="10376115" cy="4202409"/>
            </a:xfrm>
            <a:prstGeom prst="rect">
              <a:avLst/>
            </a:prstGeom>
            <a:solidFill>
              <a:srgbClr val="EFE5F7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AE6DE3A-D186-4D91-B9F2-1C419F41499C}"/>
                </a:ext>
              </a:extLst>
            </p:cNvPr>
            <p:cNvSpPr/>
            <p:nvPr/>
          </p:nvSpPr>
          <p:spPr>
            <a:xfrm>
              <a:off x="896996" y="2285435"/>
              <a:ext cx="936589" cy="35199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復習</a:t>
              </a:r>
            </a:p>
          </p:txBody>
        </p:sp>
      </p:grpSp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C17FF1-9FCA-4F81-BA1A-5D3AC95C064C}"/>
              </a:ext>
            </a:extLst>
          </p:cNvPr>
          <p:cNvSpPr txBox="1"/>
          <p:nvPr/>
        </p:nvSpPr>
        <p:spPr>
          <a:xfrm>
            <a:off x="1121695" y="1642432"/>
            <a:ext cx="193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>
                <a:solidFill>
                  <a:srgbClr val="CE6964"/>
                </a:solidFill>
              </a:rPr>
              <a:t>純物質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2887F9-70B0-4521-A6DA-9A679BE18B2A}"/>
              </a:ext>
            </a:extLst>
          </p:cNvPr>
          <p:cNvSpPr txBox="1"/>
          <p:nvPr/>
        </p:nvSpPr>
        <p:spPr>
          <a:xfrm>
            <a:off x="1481736" y="228998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en-US" altLang="ja-JP" sz="4000" dirty="0"/>
              <a:t>1</a:t>
            </a:r>
            <a:r>
              <a:rPr lang="ja-JP" altLang="en-US" sz="4000" dirty="0"/>
              <a:t>種類の物質だけからなるもの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462D7C8A-66B1-4F7B-BCB1-4E84E483ABBC}"/>
              </a:ext>
            </a:extLst>
          </p:cNvPr>
          <p:cNvSpPr/>
          <p:nvPr/>
        </p:nvSpPr>
        <p:spPr>
          <a:xfrm>
            <a:off x="8085739" y="2482337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水</a:t>
            </a: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B722F9BD-63D5-4C3B-9C5F-1379A0FBEFC8}"/>
              </a:ext>
            </a:extLst>
          </p:cNvPr>
          <p:cNvSpPr/>
          <p:nvPr/>
        </p:nvSpPr>
        <p:spPr>
          <a:xfrm>
            <a:off x="9186591" y="2032218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窒素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4739B289-C73A-4933-AB51-2311D1EAA1EB}"/>
              </a:ext>
            </a:extLst>
          </p:cNvPr>
          <p:cNvSpPr/>
          <p:nvPr/>
        </p:nvSpPr>
        <p:spPr>
          <a:xfrm>
            <a:off x="8140711" y="1510696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酸素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F89191-19FF-4157-90D8-5F5A34BA723E}"/>
              </a:ext>
            </a:extLst>
          </p:cNvPr>
          <p:cNvSpPr txBox="1"/>
          <p:nvPr/>
        </p:nvSpPr>
        <p:spPr>
          <a:xfrm>
            <a:off x="1120991" y="3472208"/>
            <a:ext cx="193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>
                <a:solidFill>
                  <a:srgbClr val="CE6964"/>
                </a:solidFill>
              </a:rPr>
              <a:t>混合物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4D75A1-8214-415A-9023-CEB4960B3654}"/>
              </a:ext>
            </a:extLst>
          </p:cNvPr>
          <p:cNvSpPr txBox="1"/>
          <p:nvPr/>
        </p:nvSpPr>
        <p:spPr>
          <a:xfrm>
            <a:off x="1481032" y="411976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2</a:t>
            </a:r>
            <a:r>
              <a:rPr lang="ja-JP" altLang="en-US" sz="4000" dirty="0"/>
              <a:t>種類以上の物質が混じり合っているもの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0127FEC5-D5CA-4D52-8453-7D8BE1639643}"/>
              </a:ext>
            </a:extLst>
          </p:cNvPr>
          <p:cNvSpPr/>
          <p:nvPr/>
        </p:nvSpPr>
        <p:spPr>
          <a:xfrm>
            <a:off x="8091214" y="4509546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海水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A240E34E-7E6B-4BB9-8AE6-804833959C26}"/>
              </a:ext>
            </a:extLst>
          </p:cNvPr>
          <p:cNvSpPr/>
          <p:nvPr/>
        </p:nvSpPr>
        <p:spPr>
          <a:xfrm>
            <a:off x="9185887" y="3861994"/>
            <a:ext cx="1656184" cy="707886"/>
          </a:xfrm>
          <a:prstGeom prst="wedgeEllipse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牛乳</a:t>
            </a:r>
          </a:p>
        </p:txBody>
      </p:sp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FE68DFD2-B9DD-3D1E-B10A-01DE48485B71}"/>
              </a:ext>
            </a:extLst>
          </p:cNvPr>
          <p:cNvSpPr/>
          <p:nvPr/>
        </p:nvSpPr>
        <p:spPr>
          <a:xfrm>
            <a:off x="1067108" y="1714355"/>
            <a:ext cx="1933227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17" name="四角形: メモ 16">
            <a:extLst>
              <a:ext uri="{FF2B5EF4-FFF2-40B4-BE49-F238E27FC236}">
                <a16:creationId xmlns:a16="http://schemas.microsoft.com/office/drawing/2014/main" id="{CA1C2BB3-4302-DD1B-51E1-591D8EBFBD28}"/>
              </a:ext>
            </a:extLst>
          </p:cNvPr>
          <p:cNvSpPr/>
          <p:nvPr/>
        </p:nvSpPr>
        <p:spPr>
          <a:xfrm>
            <a:off x="1082902" y="3538336"/>
            <a:ext cx="1933227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33261CF-66BE-922F-8A59-0CD86E408D10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BE5A09F-4B61-FE5B-4BE9-E154B400B271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23" name="図 22" descr="アイコン&#10;&#10;自動的に生成された説明">
                <a:extLst>
                  <a:ext uri="{FF2B5EF4-FFF2-40B4-BE49-F238E27FC236}">
                    <a16:creationId xmlns:a16="http://schemas.microsoft.com/office/drawing/2014/main" id="{2F9FF189-4D95-E9C6-9D5C-4CC387124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71DE1B3-942A-02BE-644E-C643E190A7DA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5C2A69A-5E95-0654-03B4-3AA5339C6227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1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3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A61477-12EA-41AA-90AB-033ED900B767}"/>
              </a:ext>
            </a:extLst>
          </p:cNvPr>
          <p:cNvGrpSpPr/>
          <p:nvPr/>
        </p:nvGrpSpPr>
        <p:grpSpPr>
          <a:xfrm>
            <a:off x="1055440" y="896818"/>
            <a:ext cx="10081120" cy="1691916"/>
            <a:chOff x="1055440" y="896818"/>
            <a:chExt cx="10081120" cy="1691916"/>
          </a:xfrm>
        </p:grpSpPr>
        <p:sp>
          <p:nvSpPr>
            <p:cNvPr id="2" name="角丸四角形 1"/>
            <p:cNvSpPr/>
            <p:nvPr/>
          </p:nvSpPr>
          <p:spPr>
            <a:xfrm>
              <a:off x="1055440" y="1325457"/>
              <a:ext cx="10081120" cy="1263277"/>
            </a:xfrm>
            <a:prstGeom prst="roundRect">
              <a:avLst/>
            </a:prstGeom>
            <a:gradFill>
              <a:gsLst>
                <a:gs pos="0">
                  <a:srgbClr val="FFC1C1"/>
                </a:gs>
                <a:gs pos="100000">
                  <a:srgbClr val="FFFFFF"/>
                </a:gs>
              </a:gsLst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利用されることが多い材料には何があるだろうか。</a:t>
              </a:r>
              <a:endParaRPr lang="en-US" altLang="ja-JP" sz="32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C0A670-34B6-4F5A-8E08-3454BC4F8420}"/>
                </a:ext>
              </a:extLst>
            </p:cNvPr>
            <p:cNvSpPr txBox="1"/>
            <p:nvPr/>
          </p:nvSpPr>
          <p:spPr>
            <a:xfrm>
              <a:off x="9264352" y="896818"/>
              <a:ext cx="1770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8000" indent="-468000" algn="r"/>
              <a:r>
                <a:rPr lang="ja-JP" altLang="en-US" sz="2400" dirty="0"/>
                <a:t>課題の設定</a:t>
              </a:r>
            </a:p>
          </p:txBody>
        </p:sp>
      </p:grpSp>
      <p:pic>
        <p:nvPicPr>
          <p:cNvPr id="19" name="グラフィックス 18" descr="自転車">
            <a:extLst>
              <a:ext uri="{FF2B5EF4-FFF2-40B4-BE49-F238E27FC236}">
                <a16:creationId xmlns:a16="http://schemas.microsoft.com/office/drawing/2014/main" id="{4D066DA0-D605-4C9F-97FE-B42D2FB27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196" b="22226"/>
          <a:stretch/>
        </p:blipFill>
        <p:spPr>
          <a:xfrm>
            <a:off x="5291657" y="6052330"/>
            <a:ext cx="1476164" cy="8056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116708-B1AC-5D35-C1E3-840E0AE8DF69}"/>
              </a:ext>
            </a:extLst>
          </p:cNvPr>
          <p:cNvSpPr txBox="1"/>
          <p:nvPr/>
        </p:nvSpPr>
        <p:spPr>
          <a:xfrm>
            <a:off x="1615243" y="2924944"/>
            <a:ext cx="853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おもな材料として，</a:t>
            </a:r>
            <a:r>
              <a:rPr lang="ja-JP" altLang="en-US" sz="4000" dirty="0">
                <a:solidFill>
                  <a:srgbClr val="CE6964"/>
                </a:solidFill>
              </a:rPr>
              <a:t>金属</a:t>
            </a:r>
            <a:r>
              <a:rPr lang="ja-JP" altLang="en-US" sz="4000" dirty="0"/>
              <a:t>，</a:t>
            </a:r>
            <a:r>
              <a:rPr lang="ja-JP" altLang="en-US" sz="4000" dirty="0">
                <a:solidFill>
                  <a:srgbClr val="CE6964"/>
                </a:solidFill>
              </a:rPr>
              <a:t>プラスチック</a:t>
            </a:r>
            <a:r>
              <a:rPr lang="ja-JP" altLang="en-US" sz="4000" dirty="0"/>
              <a:t>，</a:t>
            </a:r>
            <a:r>
              <a:rPr lang="ja-JP" altLang="en-US" sz="4000" dirty="0">
                <a:solidFill>
                  <a:srgbClr val="CE6964"/>
                </a:solidFill>
              </a:rPr>
              <a:t>セラミックス</a:t>
            </a:r>
            <a:r>
              <a:rPr lang="ja-JP" altLang="en-US" sz="4000" dirty="0"/>
              <a:t> があげられる</a:t>
            </a: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35D2AAD7-829A-7A84-5DCD-584A69D8365A}"/>
              </a:ext>
            </a:extLst>
          </p:cNvPr>
          <p:cNvSpPr/>
          <p:nvPr/>
        </p:nvSpPr>
        <p:spPr>
          <a:xfrm>
            <a:off x="5530925" y="3011034"/>
            <a:ext cx="1213147" cy="582691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20B0D14F-8B52-22A0-C4B8-8FA2AD92F26E}"/>
              </a:ext>
            </a:extLst>
          </p:cNvPr>
          <p:cNvSpPr/>
          <p:nvPr/>
        </p:nvSpPr>
        <p:spPr>
          <a:xfrm>
            <a:off x="6960096" y="2995524"/>
            <a:ext cx="2592288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B813184A-7917-4D60-7E80-0A2F61C8386E}"/>
              </a:ext>
            </a:extLst>
          </p:cNvPr>
          <p:cNvSpPr/>
          <p:nvPr/>
        </p:nvSpPr>
        <p:spPr>
          <a:xfrm>
            <a:off x="1615243" y="3593725"/>
            <a:ext cx="2592288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D93E3DD-6467-3038-E2AC-27CE7D77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9" y="692696"/>
            <a:ext cx="1393277" cy="122400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2FAFADD-2F11-A08D-C0D6-3CD9D83AD5FB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519B542-8F8E-6C1F-FA0C-2F5455361E08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8" name="図 17" descr="アイコン&#10;&#10;自動的に生成された説明">
                <a:extLst>
                  <a:ext uri="{FF2B5EF4-FFF2-40B4-BE49-F238E27FC236}">
                    <a16:creationId xmlns:a16="http://schemas.microsoft.com/office/drawing/2014/main" id="{9D39A833-1FBF-3546-74C6-ADA81728D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83D1300-04C5-50DC-D125-CF3EE4FFA7F5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BFE16C4-ED27-B234-7D61-0033B0819D9E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8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691D45-91CD-42D2-A946-731718373215}"/>
              </a:ext>
            </a:extLst>
          </p:cNvPr>
          <p:cNvSpPr txBox="1"/>
          <p:nvPr/>
        </p:nvSpPr>
        <p:spPr>
          <a:xfrm>
            <a:off x="906421" y="76470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000" dirty="0"/>
              <a:t>金属</a:t>
            </a:r>
          </a:p>
        </p:txBody>
      </p:sp>
      <p:sp>
        <p:nvSpPr>
          <p:cNvPr id="13" name="円/楕円 22">
            <a:extLst>
              <a:ext uri="{FF2B5EF4-FFF2-40B4-BE49-F238E27FC236}">
                <a16:creationId xmlns:a16="http://schemas.microsoft.com/office/drawing/2014/main" id="{A11FC6B4-A8C4-48AE-BBA4-C82549A52F38}"/>
              </a:ext>
            </a:extLst>
          </p:cNvPr>
          <p:cNvSpPr/>
          <p:nvPr/>
        </p:nvSpPr>
        <p:spPr>
          <a:xfrm>
            <a:off x="2438743" y="1627688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かたい</a:t>
            </a:r>
          </a:p>
        </p:txBody>
      </p:sp>
      <p:sp>
        <p:nvSpPr>
          <p:cNvPr id="14" name="円/楕円 22">
            <a:extLst>
              <a:ext uri="{FF2B5EF4-FFF2-40B4-BE49-F238E27FC236}">
                <a16:creationId xmlns:a16="http://schemas.microsoft.com/office/drawing/2014/main" id="{9C46426D-086B-4339-9A8D-2F68D402328A}"/>
              </a:ext>
            </a:extLst>
          </p:cNvPr>
          <p:cNvSpPr/>
          <p:nvPr/>
        </p:nvSpPr>
        <p:spPr>
          <a:xfrm>
            <a:off x="6312024" y="2201627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光沢</a:t>
            </a:r>
          </a:p>
        </p:txBody>
      </p:sp>
      <p:sp>
        <p:nvSpPr>
          <p:cNvPr id="15" name="円/楕円 22">
            <a:extLst>
              <a:ext uri="{FF2B5EF4-FFF2-40B4-BE49-F238E27FC236}">
                <a16:creationId xmlns:a16="http://schemas.microsoft.com/office/drawing/2014/main" id="{38595535-3D1F-4779-8806-44FAE3B7371F}"/>
              </a:ext>
            </a:extLst>
          </p:cNvPr>
          <p:cNvSpPr/>
          <p:nvPr/>
        </p:nvSpPr>
        <p:spPr>
          <a:xfrm>
            <a:off x="7968208" y="4005064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重い</a:t>
            </a:r>
          </a:p>
        </p:txBody>
      </p:sp>
      <p:sp>
        <p:nvSpPr>
          <p:cNvPr id="16" name="円/楕円 22">
            <a:extLst>
              <a:ext uri="{FF2B5EF4-FFF2-40B4-BE49-F238E27FC236}">
                <a16:creationId xmlns:a16="http://schemas.microsoft.com/office/drawing/2014/main" id="{D514AE15-AE71-431E-9AAD-772A44E36D4E}"/>
              </a:ext>
            </a:extLst>
          </p:cNvPr>
          <p:cNvSpPr/>
          <p:nvPr/>
        </p:nvSpPr>
        <p:spPr>
          <a:xfrm>
            <a:off x="3352914" y="3780601"/>
            <a:ext cx="2880320" cy="1449712"/>
          </a:xfrm>
          <a:prstGeom prst="cloudCallout">
            <a:avLst>
              <a:gd name="adj1" fmla="val -22024"/>
              <a:gd name="adj2" fmla="val 67403"/>
            </a:avLst>
          </a:prstGeom>
          <a:gradFill>
            <a:gsLst>
              <a:gs pos="0">
                <a:srgbClr val="94ACDC"/>
              </a:gs>
              <a:gs pos="50000">
                <a:srgbClr val="80A1DC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さびる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27F9964-D87E-20C0-9D48-D93DA44CFDC7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A2408FA-C8EF-B4A3-EB01-2928EBE4D08B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8" name="図 7" descr="アイコン&#10;&#10;自動的に生成された説明">
                <a:extLst>
                  <a:ext uri="{FF2B5EF4-FFF2-40B4-BE49-F238E27FC236}">
                    <a16:creationId xmlns:a16="http://schemas.microsoft.com/office/drawing/2014/main" id="{05DBBAB1-E08A-D67A-4702-07B249AF0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FB7A3CC-E667-5313-204A-A8B26DBD32B8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C6DF04C-F2BC-1FBD-74CF-565196C8F2CD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8407F70-CC02-4B93-9F41-6AEFA37D0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87495"/>
              </p:ext>
            </p:extLst>
          </p:nvPr>
        </p:nvGraphicFramePr>
        <p:xfrm>
          <a:off x="1703512" y="1052736"/>
          <a:ext cx="8784976" cy="490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57021">
                  <a:extLst>
                    <a:ext uri="{9D8B030D-6E8A-4147-A177-3AD203B41FA5}">
                      <a16:colId xmlns:a16="http://schemas.microsoft.com/office/drawing/2014/main" val="368271141"/>
                    </a:ext>
                  </a:extLst>
                </a:gridCol>
                <a:gridCol w="6527955">
                  <a:extLst>
                    <a:ext uri="{9D8B030D-6E8A-4147-A177-3AD203B41FA5}">
                      <a16:colId xmlns:a16="http://schemas.microsoft.com/office/drawing/2014/main" val="220215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CE6964"/>
                          </a:solidFill>
                        </a:rPr>
                        <a:t>金属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8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鍋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/>
                        <a:t>硬貨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/>
                        <a:t>アルミニウム缶　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4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性質など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特有の </a:t>
                      </a:r>
                      <a:r>
                        <a:rPr kumimoji="1" lang="ja-JP" altLang="en-US" sz="4400" dirty="0">
                          <a:solidFill>
                            <a:srgbClr val="CE6964"/>
                          </a:solidFill>
                        </a:rPr>
                        <a:t>光沢 </a:t>
                      </a:r>
                      <a:r>
                        <a:rPr kumimoji="1" lang="ja-JP" altLang="en-US" sz="3600" dirty="0"/>
                        <a:t>がある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/>
                        <a:t>熱や電気を伝えやすい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3600" dirty="0"/>
                        <a:t>かたさや強度が優れている</a:t>
                      </a:r>
                      <a:endParaRPr kumimoji="1" lang="en-US" altLang="ja-JP" sz="3600" dirty="0"/>
                    </a:p>
                    <a:p>
                      <a:r>
                        <a:rPr kumimoji="1" lang="ja-JP" altLang="en-US" sz="4400" dirty="0">
                          <a:solidFill>
                            <a:srgbClr val="CE6964"/>
                          </a:solidFill>
                        </a:rPr>
                        <a:t>合金 </a:t>
                      </a:r>
                      <a:r>
                        <a:rPr kumimoji="1" lang="ja-JP" altLang="en-US" sz="3600" dirty="0"/>
                        <a:t>として使われることが多い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5001"/>
                  </a:ext>
                </a:extLst>
              </a:tr>
            </a:tbl>
          </a:graphicData>
        </a:graphic>
      </p:graphicFrame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CD1D85FD-8494-701B-97E4-F9F6F4F53EA6}"/>
              </a:ext>
            </a:extLst>
          </p:cNvPr>
          <p:cNvSpPr/>
          <p:nvPr/>
        </p:nvSpPr>
        <p:spPr>
          <a:xfrm>
            <a:off x="6312024" y="1081057"/>
            <a:ext cx="1933227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0F76831E-DB83-A000-7C67-8E019A4E9F84}"/>
              </a:ext>
            </a:extLst>
          </p:cNvPr>
          <p:cNvSpPr/>
          <p:nvPr/>
        </p:nvSpPr>
        <p:spPr>
          <a:xfrm>
            <a:off x="5417419" y="3573016"/>
            <a:ext cx="132665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247751B6-10F0-95C9-9DD5-596D244BE66D}"/>
              </a:ext>
            </a:extLst>
          </p:cNvPr>
          <p:cNvSpPr/>
          <p:nvPr/>
        </p:nvSpPr>
        <p:spPr>
          <a:xfrm>
            <a:off x="4007769" y="5261147"/>
            <a:ext cx="1296144" cy="575629"/>
          </a:xfrm>
          <a:prstGeom prst="foldedCorner">
            <a:avLst>
              <a:gd name="adj" fmla="val 351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3600" dirty="0"/>
              <a:t>7</a:t>
            </a:r>
            <a:endParaRPr kumimoji="1" lang="ja-JP" altLang="en-US" sz="36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4FA50E9-733A-9F31-584B-BFF7C2434023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4480817-BE01-1180-8D08-01C55348006D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A990F1D0-92C7-DBAD-BCFF-4A0BB14A4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2D6FCB-3F3B-1AEB-6290-FA0EAF9445E2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AF4CD95-3768-E1B0-7FD6-D5A351354A34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コンテンツ プレースホルダー 10">
            <a:extLst>
              <a:ext uri="{FF2B5EF4-FFF2-40B4-BE49-F238E27FC236}">
                <a16:creationId xmlns:a16="http://schemas.microsoft.com/office/drawing/2014/main" id="{75BF0D59-9972-4EF4-8DD2-C24991BB18A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２章　１節　</a:t>
            </a:r>
            <a:r>
              <a:rPr lang="en-US" altLang="ja-JP" dirty="0"/>
              <a:t>|</a:t>
            </a:r>
            <a:r>
              <a:rPr lang="ja-JP" altLang="en-US" dirty="0"/>
              <a:t>　１　生活の中のさまざまな物質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B859ED-9A7F-402E-BA56-F67F51049A5E}"/>
              </a:ext>
            </a:extLst>
          </p:cNvPr>
          <p:cNvSpPr txBox="1"/>
          <p:nvPr/>
        </p:nvSpPr>
        <p:spPr>
          <a:xfrm>
            <a:off x="911424" y="76544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ja-JP" altLang="en-US" sz="4800" dirty="0">
                <a:solidFill>
                  <a:srgbClr val="CE6964"/>
                </a:solidFill>
              </a:rPr>
              <a:t>合金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89DA2D-694B-4514-8DC2-522E8863291F}"/>
              </a:ext>
            </a:extLst>
          </p:cNvPr>
          <p:cNvSpPr txBox="1"/>
          <p:nvPr/>
        </p:nvSpPr>
        <p:spPr>
          <a:xfrm>
            <a:off x="1415480" y="1577549"/>
            <a:ext cx="993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/>
            <a:r>
              <a:rPr lang="en-US" altLang="ja-JP" sz="4000" dirty="0"/>
              <a:t>2</a:t>
            </a:r>
            <a:r>
              <a:rPr lang="ja-JP" altLang="en-US" sz="4000" dirty="0"/>
              <a:t>種類以上の金属などをとかし合わせた金属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F895EF8-5D14-0624-4473-4950FFE517EA}"/>
              </a:ext>
            </a:extLst>
          </p:cNvPr>
          <p:cNvGrpSpPr/>
          <p:nvPr/>
        </p:nvGrpSpPr>
        <p:grpSpPr>
          <a:xfrm>
            <a:off x="508147" y="-21933"/>
            <a:ext cx="5415078" cy="646331"/>
            <a:chOff x="8718710" y="1634577"/>
            <a:chExt cx="5415078" cy="64633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255849E-4E6A-281E-F52B-11EA51D9A36F}"/>
                </a:ext>
              </a:extLst>
            </p:cNvPr>
            <p:cNvGrpSpPr/>
            <p:nvPr/>
          </p:nvGrpSpPr>
          <p:grpSpPr>
            <a:xfrm>
              <a:off x="8718710" y="1634577"/>
              <a:ext cx="1080002" cy="646331"/>
              <a:chOff x="8718710" y="1634577"/>
              <a:chExt cx="1080002" cy="646331"/>
            </a:xfrm>
          </p:grpSpPr>
          <p:pic>
            <p:nvPicPr>
              <p:cNvPr id="10" name="図 9" descr="アイコン&#10;&#10;自動的に生成された説明">
                <a:extLst>
                  <a:ext uri="{FF2B5EF4-FFF2-40B4-BE49-F238E27FC236}">
                    <a16:creationId xmlns:a16="http://schemas.microsoft.com/office/drawing/2014/main" id="{279092B0-85C5-56F9-D5DC-DE37DE3A9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710" y="1734686"/>
                <a:ext cx="1080002" cy="540000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3E8AB07-5E10-F970-8219-8F5F62620733}"/>
                  </a:ext>
                </a:extLst>
              </p:cNvPr>
              <p:cNvSpPr txBox="1"/>
              <p:nvPr/>
            </p:nvSpPr>
            <p:spPr>
              <a:xfrm>
                <a:off x="8821537" y="1634577"/>
                <a:ext cx="478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0A4E6B9-E659-9C1B-BC7D-30811ECB8E1F}"/>
                </a:ext>
              </a:extLst>
            </p:cNvPr>
            <p:cNvSpPr txBox="1"/>
            <p:nvPr/>
          </p:nvSpPr>
          <p:spPr>
            <a:xfrm>
              <a:off x="9901539" y="1634577"/>
              <a:ext cx="4232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38BE88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日常生活で見る材料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834997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1969</Words>
  <Application>Microsoft Office PowerPoint</Application>
  <PresentationFormat>ワイド画面</PresentationFormat>
  <Paragraphs>440</Paragraphs>
  <Slides>43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43</vt:i4>
      </vt:variant>
    </vt:vector>
  </HeadingPairs>
  <TitlesOfParts>
    <vt:vector size="55" baseType="lpstr">
      <vt:lpstr>ＭＳ Ｐゴシック</vt:lpstr>
      <vt:lpstr>ＭＳ Ｐゴシック</vt:lpstr>
      <vt:lpstr>ＭＳ ゴシック</vt:lpstr>
      <vt:lpstr>Meiryo</vt:lpstr>
      <vt:lpstr>游明朝</vt:lpstr>
      <vt:lpstr>Arial</vt:lpstr>
      <vt:lpstr>Calibri</vt:lpstr>
      <vt:lpstr>Century</vt:lpstr>
      <vt:lpstr>Trebuchet MS</vt:lpstr>
      <vt:lpstr>Wingdings 3</vt:lpstr>
      <vt:lpstr>ファセット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13</cp:revision>
  <cp:lastPrinted>2020-11-27T05:04:08Z</cp:lastPrinted>
  <dcterms:created xsi:type="dcterms:W3CDTF">2011-09-19T09:10:40Z</dcterms:created>
  <dcterms:modified xsi:type="dcterms:W3CDTF">2026-01-22T06:33:33Z</dcterms:modified>
</cp:coreProperties>
</file>