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5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4295438" cy="9866313"/>
  <p:embeddedFontLst>
    <p:embeddedFont>
      <p:font typeface="Murecho" panose="020B0600070205080204" charset="-128"/>
      <p:regular r:id="rId12"/>
      <p:bold r:id="rId13"/>
    </p:embeddedFont>
    <p:embeddedFont>
      <p:font typeface="Murecho Medium" panose="020B0600070205080204" charset="-128"/>
      <p:regular r:id="rId14"/>
      <p:bold r:id="rId15"/>
    </p:embeddedFont>
    <p:embeddedFont>
      <p:font typeface="Meiryo" panose="020B0604030504040204" pitchFamily="50" charset="-128"/>
      <p:regular r:id="rId16"/>
      <p:bold r:id="rId17"/>
      <p:italic r:id="rId18"/>
      <p:boldItalic r:id="rId19"/>
    </p:embeddedFont>
    <p:embeddedFont>
      <p:font typeface="游ゴシック" panose="020B0400000000000000" pitchFamily="50" charset="-128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orient="horz" pos="2931">
          <p15:clr>
            <a:srgbClr val="A4A3A4"/>
          </p15:clr>
        </p15:guide>
        <p15:guide id="3" pos="5171">
          <p15:clr>
            <a:srgbClr val="A4A3A4"/>
          </p15:clr>
        </p15:guide>
        <p15:guide id="4" pos="26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45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36" y="77"/>
      </p:cViewPr>
      <p:guideLst>
        <p:guide orient="horz" pos="1434"/>
        <p:guide orient="horz" pos="2931"/>
        <p:guide pos="5171"/>
        <p:guide pos="26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08"/>
        <p:guide pos="45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6195115" cy="49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050" tIns="66525" rIns="133050" bIns="66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8097128" y="2"/>
            <a:ext cx="6195115" cy="49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050" tIns="66525" rIns="133050" bIns="665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60800" y="739775"/>
            <a:ext cx="657383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428907" y="4686004"/>
            <a:ext cx="11437629" cy="444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050" tIns="66525" rIns="133050" bIns="665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370473"/>
            <a:ext cx="6195115" cy="49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050" tIns="66525" rIns="133050" bIns="665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8097128" y="9370473"/>
            <a:ext cx="6195115" cy="49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050" tIns="66525" rIns="133050" bIns="66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60800" y="739775"/>
            <a:ext cx="657383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1428907" y="4686004"/>
            <a:ext cx="11437629" cy="444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050" tIns="66525" rIns="133050" bIns="66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1:notes"/>
          <p:cNvSpPr txBox="1">
            <a:spLocks noGrp="1"/>
          </p:cNvSpPr>
          <p:nvPr>
            <p:ph type="sldNum" idx="12"/>
          </p:nvPr>
        </p:nvSpPr>
        <p:spPr>
          <a:xfrm>
            <a:off x="8097128" y="9370473"/>
            <a:ext cx="6195115" cy="49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3050" tIns="66525" rIns="133050" bIns="66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>
            <a:spLocks noGrp="1"/>
          </p:cNvSpPr>
          <p:nvPr>
            <p:ph type="body" idx="1"/>
          </p:nvPr>
        </p:nvSpPr>
        <p:spPr>
          <a:xfrm>
            <a:off x="1428907" y="4686004"/>
            <a:ext cx="11437629" cy="4441141"/>
          </a:xfrm>
          <a:prstGeom prst="rect">
            <a:avLst/>
          </a:prstGeom>
        </p:spPr>
        <p:txBody>
          <a:bodyPr spcFirstLastPara="1" wrap="square" lIns="133050" tIns="66525" rIns="133050" bIns="665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60800" y="739775"/>
            <a:ext cx="657383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c4c8995489_0_6:notes"/>
          <p:cNvSpPr txBox="1">
            <a:spLocks noGrp="1"/>
          </p:cNvSpPr>
          <p:nvPr>
            <p:ph type="body" idx="1"/>
          </p:nvPr>
        </p:nvSpPr>
        <p:spPr>
          <a:xfrm>
            <a:off x="1428907" y="4686004"/>
            <a:ext cx="11437500" cy="4441200"/>
          </a:xfrm>
          <a:prstGeom prst="rect">
            <a:avLst/>
          </a:prstGeom>
        </p:spPr>
        <p:txBody>
          <a:bodyPr spcFirstLastPara="1" wrap="square" lIns="133050" tIns="66525" rIns="133050" bIns="665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3c4c899548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60800" y="739775"/>
            <a:ext cx="657383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c4c8995489_0_15:notes"/>
          <p:cNvSpPr txBox="1">
            <a:spLocks noGrp="1"/>
          </p:cNvSpPr>
          <p:nvPr>
            <p:ph type="body" idx="1"/>
          </p:nvPr>
        </p:nvSpPr>
        <p:spPr>
          <a:xfrm>
            <a:off x="1428907" y="4686004"/>
            <a:ext cx="11437500" cy="4441200"/>
          </a:xfrm>
          <a:prstGeom prst="rect">
            <a:avLst/>
          </a:prstGeom>
        </p:spPr>
        <p:txBody>
          <a:bodyPr spcFirstLastPara="1" wrap="square" lIns="133050" tIns="66525" rIns="133050" bIns="665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g3c4c899548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60800" y="739775"/>
            <a:ext cx="657383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c4c8995489_0_22:notes"/>
          <p:cNvSpPr txBox="1">
            <a:spLocks noGrp="1"/>
          </p:cNvSpPr>
          <p:nvPr>
            <p:ph type="body" idx="1"/>
          </p:nvPr>
        </p:nvSpPr>
        <p:spPr>
          <a:xfrm>
            <a:off x="1428907" y="4686004"/>
            <a:ext cx="11437500" cy="4441200"/>
          </a:xfrm>
          <a:prstGeom prst="rect">
            <a:avLst/>
          </a:prstGeom>
        </p:spPr>
        <p:txBody>
          <a:bodyPr spcFirstLastPara="1" wrap="square" lIns="133050" tIns="66525" rIns="133050" bIns="665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3c4c899548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60800" y="739775"/>
            <a:ext cx="657383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c4c8995489_0_30:notes"/>
          <p:cNvSpPr txBox="1">
            <a:spLocks noGrp="1"/>
          </p:cNvSpPr>
          <p:nvPr>
            <p:ph type="body" idx="1"/>
          </p:nvPr>
        </p:nvSpPr>
        <p:spPr>
          <a:xfrm>
            <a:off x="1428907" y="4686004"/>
            <a:ext cx="11437500" cy="4441200"/>
          </a:xfrm>
          <a:prstGeom prst="rect">
            <a:avLst/>
          </a:prstGeom>
        </p:spPr>
        <p:txBody>
          <a:bodyPr spcFirstLastPara="1" wrap="square" lIns="133050" tIns="66525" rIns="133050" bIns="665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3c4c899548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60800" y="739775"/>
            <a:ext cx="657383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c4c8995489_0_37:notes"/>
          <p:cNvSpPr txBox="1">
            <a:spLocks noGrp="1"/>
          </p:cNvSpPr>
          <p:nvPr>
            <p:ph type="body" idx="1"/>
          </p:nvPr>
        </p:nvSpPr>
        <p:spPr>
          <a:xfrm>
            <a:off x="1428907" y="4686004"/>
            <a:ext cx="11437500" cy="4441200"/>
          </a:xfrm>
          <a:prstGeom prst="rect">
            <a:avLst/>
          </a:prstGeom>
        </p:spPr>
        <p:txBody>
          <a:bodyPr spcFirstLastPara="1" wrap="square" lIns="133050" tIns="66525" rIns="133050" bIns="665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3c4c899548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60800" y="739775"/>
            <a:ext cx="657383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c4c8995489_0_44:notes"/>
          <p:cNvSpPr txBox="1">
            <a:spLocks noGrp="1"/>
          </p:cNvSpPr>
          <p:nvPr>
            <p:ph type="body" idx="1"/>
          </p:nvPr>
        </p:nvSpPr>
        <p:spPr>
          <a:xfrm>
            <a:off x="1428907" y="4686004"/>
            <a:ext cx="11437500" cy="4441200"/>
          </a:xfrm>
          <a:prstGeom prst="rect">
            <a:avLst/>
          </a:prstGeom>
        </p:spPr>
        <p:txBody>
          <a:bodyPr spcFirstLastPara="1" wrap="square" lIns="133050" tIns="66525" rIns="133050" bIns="665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3c4c899548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60800" y="739775"/>
            <a:ext cx="657383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c4c8995489_0_51:notes"/>
          <p:cNvSpPr txBox="1">
            <a:spLocks noGrp="1"/>
          </p:cNvSpPr>
          <p:nvPr>
            <p:ph type="body" idx="1"/>
          </p:nvPr>
        </p:nvSpPr>
        <p:spPr>
          <a:xfrm>
            <a:off x="1428907" y="4686004"/>
            <a:ext cx="11437500" cy="4441200"/>
          </a:xfrm>
          <a:prstGeom prst="rect">
            <a:avLst/>
          </a:prstGeom>
        </p:spPr>
        <p:txBody>
          <a:bodyPr spcFirstLastPara="1" wrap="square" lIns="133050" tIns="66525" rIns="133050" bIns="665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3c4c899548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60800" y="739775"/>
            <a:ext cx="657383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 スライド">
  <p:cSld name="1_タイトル スライド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>
  <p:cSld name="タイトル スライド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Meiryo"/>
              <a:buNone/>
              <a:defRPr sz="4000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1169199" y="1268760"/>
            <a:ext cx="9721079" cy="3096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グラフィカル ユーザー インターフェイス&#10;&#10;中程度の精度で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000"/>
              <a:buFont typeface="Meiryo"/>
              <a:buNone/>
              <a:defRPr sz="4000" b="0" i="0" u="none" strike="noStrike" cap="none">
                <a:solidFill>
                  <a:srgbClr val="2E75B5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26636" y="3135278"/>
            <a:ext cx="4527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875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0" u="none" strike="noStrike" cap="none">
              <a:solidFill>
                <a:srgbClr val="595959"/>
              </a:solidFill>
              <a:latin typeface="Murecho"/>
              <a:ea typeface="Murecho"/>
              <a:cs typeface="Murecho"/>
              <a:sym typeface="Murecho"/>
            </a:endParaRPr>
          </a:p>
          <a:p>
            <a:pPr marL="0" marR="0" lvl="0" indent="0" algn="l" rtl="0">
              <a:lnSpc>
                <a:spcPct val="8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600" i="0" u="none" strike="noStrike" cap="none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ー</a:t>
            </a:r>
            <a:endParaRPr sz="1600" i="0" u="none" strike="noStrike" cap="none">
              <a:solidFill>
                <a:srgbClr val="000000"/>
              </a:solidFill>
              <a:latin typeface="Murecho"/>
              <a:ea typeface="Murecho"/>
              <a:cs typeface="Murecho"/>
              <a:sym typeface="Murecho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-96688" y="3118791"/>
            <a:ext cx="648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08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 sz="1600" i="0" u="none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‹#›</a:t>
            </a:fld>
            <a:endParaRPr sz="1600" i="0" u="none">
              <a:solidFill>
                <a:srgbClr val="000000"/>
              </a:solidFill>
              <a:latin typeface="Murecho"/>
              <a:ea typeface="Murecho"/>
              <a:cs typeface="Murecho"/>
              <a:sym typeface="Murecho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13449" y="3478831"/>
            <a:ext cx="4317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226"/>
              </a:buClr>
              <a:buSzPts val="1280"/>
              <a:buFont typeface="Noto Sans Symbols"/>
              <a:buNone/>
            </a:pPr>
            <a:r>
              <a:rPr lang="ja-JP" sz="1600">
                <a:latin typeface="Murecho"/>
                <a:ea typeface="Murecho"/>
                <a:cs typeface="Murecho"/>
                <a:sym typeface="Murecho"/>
              </a:rPr>
              <a:t>9</a:t>
            </a:r>
            <a:endParaRPr sz="1600" i="0" u="none" strike="noStrike" cap="none">
              <a:solidFill>
                <a:srgbClr val="000000"/>
              </a:solidFill>
              <a:latin typeface="Murecho"/>
              <a:ea typeface="Murecho"/>
              <a:cs typeface="Murecho"/>
              <a:sym typeface="Murecho"/>
            </a:endParaRPr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29777" y="6309320"/>
            <a:ext cx="242887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11120800" y="6553800"/>
            <a:ext cx="1095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>
                <a:latin typeface="Murecho"/>
                <a:ea typeface="Murecho"/>
                <a:cs typeface="Murecho"/>
                <a:sym typeface="Murecho"/>
              </a:rPr>
              <a:t>物基</a:t>
            </a:r>
            <a:r>
              <a:rPr lang="ja-JP" sz="1200" i="0" u="none" strike="noStrike" cap="none">
                <a:solidFill>
                  <a:srgbClr val="000000"/>
                </a:solidFill>
                <a:latin typeface="Murecho"/>
                <a:ea typeface="Murecho"/>
                <a:cs typeface="Murecho"/>
                <a:sym typeface="Murecho"/>
              </a:rPr>
              <a:t>007-90</a:t>
            </a:r>
            <a:r>
              <a:rPr lang="ja-JP" sz="1200">
                <a:latin typeface="Murecho"/>
                <a:ea typeface="Murecho"/>
                <a:cs typeface="Murecho"/>
                <a:sym typeface="Murecho"/>
              </a:rPr>
              <a:t>2</a:t>
            </a:r>
            <a:endParaRPr sz="1200" i="0" u="none" strike="noStrike" cap="none">
              <a:solidFill>
                <a:srgbClr val="595959"/>
              </a:solidFill>
              <a:latin typeface="Murecho"/>
              <a:ea typeface="Murecho"/>
              <a:cs typeface="Murecho"/>
              <a:sym typeface="Murecho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11857191" y="0"/>
            <a:ext cx="334800" cy="5806800"/>
          </a:xfrm>
          <a:prstGeom prst="rect">
            <a:avLst/>
          </a:prstGeom>
          <a:noFill/>
          <a:ln>
            <a:noFill/>
          </a:ln>
        </p:spPr>
        <p:txBody>
          <a:bodyPr spcFirstLastPara="1" vert="eaVert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Murecho"/>
                <a:sym typeface="Murecho"/>
              </a:rPr>
              <a:t>１章　１節 　運動の表し方</a:t>
            </a:r>
            <a:r>
              <a:rPr lang="ja-JP" altLang="en-US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Murecho"/>
                <a:sym typeface="Murecho"/>
              </a:rPr>
              <a:t>　ＡＬ</a:t>
            </a:r>
            <a:r>
              <a:rPr 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Murecho"/>
                <a:sym typeface="Murecho"/>
              </a:rPr>
              <a:t>型授業スライド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Murecho"/>
              <a:sym typeface="Murech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/>
        </p:nvSpPr>
        <p:spPr>
          <a:xfrm>
            <a:off x="3478752" y="2060848"/>
            <a:ext cx="523449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>
                <a:solidFill>
                  <a:schemeClr val="dk1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１</a:t>
            </a:r>
            <a:r>
              <a:rPr lang="ja-JP" sz="4000" i="0" u="none" strike="noStrike" cap="none">
                <a:solidFill>
                  <a:schemeClr val="dk1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章</a:t>
            </a:r>
            <a:r>
              <a:rPr lang="ja-JP" sz="4000">
                <a:solidFill>
                  <a:schemeClr val="dk1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１</a:t>
            </a:r>
            <a:r>
              <a:rPr lang="ja-JP" sz="4000" i="0" u="none" strike="noStrike" cap="none">
                <a:solidFill>
                  <a:schemeClr val="dk1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節</a:t>
            </a:r>
            <a:endParaRPr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2261573" y="2903285"/>
            <a:ext cx="766885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ja-JP" sz="6000">
                <a:solidFill>
                  <a:schemeClr val="dk1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運動の表し方</a:t>
            </a:r>
            <a:endParaRPr sz="8000" i="0" u="none" strike="noStrike" cap="none">
              <a:solidFill>
                <a:schemeClr val="dk1"/>
              </a:solidFill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6644325" y="4689525"/>
            <a:ext cx="3465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3000">
                <a:solidFill>
                  <a:schemeClr val="dk1"/>
                </a:solidFill>
                <a:latin typeface="Murecho"/>
                <a:ea typeface="Murecho"/>
                <a:cs typeface="Murecho"/>
                <a:sym typeface="Murecho"/>
              </a:rPr>
              <a:t>→教科書p.14~35</a:t>
            </a:r>
            <a:endParaRPr sz="3500"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30" name="Google Shape;30;p4"/>
          <p:cNvSpPr txBox="1"/>
          <p:nvPr/>
        </p:nvSpPr>
        <p:spPr>
          <a:xfrm>
            <a:off x="2926951" y="4042625"/>
            <a:ext cx="6338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アクティブラーニング型授業</a:t>
            </a:r>
            <a:r>
              <a:rPr lang="ja-JP" sz="2800" i="0" u="none" strike="noStrike" cap="none">
                <a:solidFill>
                  <a:schemeClr val="dk1"/>
                </a:solidFill>
                <a:latin typeface="Murecho Medium"/>
                <a:ea typeface="Murecho Medium"/>
                <a:cs typeface="Murecho Medium"/>
                <a:sym typeface="Murecho Medium"/>
              </a:rPr>
              <a:t>スライド</a:t>
            </a:r>
            <a:endParaRPr sz="2800" i="0" u="none" strike="noStrike" cap="none">
              <a:solidFill>
                <a:schemeClr val="dk1"/>
              </a:solidFill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771939" y="0"/>
            <a:ext cx="10515600" cy="764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Meiryo"/>
              <a:buNone/>
            </a:pPr>
            <a:r>
              <a:rPr lang="ja-JP">
                <a:latin typeface="Murecho Medium"/>
                <a:ea typeface="Murecho Medium"/>
                <a:cs typeface="Murecho Medium"/>
                <a:sym typeface="Murecho Medium"/>
              </a:rPr>
              <a:t>課題１</a:t>
            </a:r>
            <a:endParaRPr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36" name="Google Shape;36;p5"/>
          <p:cNvSpPr/>
          <p:nvPr/>
        </p:nvSpPr>
        <p:spPr>
          <a:xfrm>
            <a:off x="1042425" y="1131925"/>
            <a:ext cx="9918900" cy="1876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170000" y="1268425"/>
            <a:ext cx="9720300" cy="17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-JP" sz="2900">
                <a:latin typeface="Murecho Medium"/>
                <a:ea typeface="Murecho Medium"/>
                <a:cs typeface="Murecho Medium"/>
                <a:sym typeface="Murecho Medium"/>
              </a:rPr>
              <a:t>50 mプールを泳いで往復し，元のスタート地点に戻ってきた。このときの「平均の速さ」と「平均の速度」は同じだろうか？</a:t>
            </a: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1042500" y="3369800"/>
            <a:ext cx="99189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-JP" sz="2800" b="1" u="sng">
                <a:solidFill>
                  <a:srgbClr val="FF0000"/>
                </a:solidFill>
              </a:rPr>
              <a:t>個人ワーク</a:t>
            </a:r>
            <a:endParaRPr sz="2800" b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</a:rPr>
              <a:t>自分の考えを，なぜそう考えたのか，理由も含めてかこう。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771939" y="0"/>
            <a:ext cx="10515600" cy="7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Meiryo"/>
              <a:buNone/>
            </a:pPr>
            <a:r>
              <a:rPr lang="ja-JP">
                <a:latin typeface="Murecho Medium"/>
                <a:ea typeface="Murecho Medium"/>
                <a:cs typeface="Murecho Medium"/>
                <a:sym typeface="Murecho Medium"/>
              </a:rPr>
              <a:t>課題１</a:t>
            </a:r>
            <a:endParaRPr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44" name="Google Shape;44;p6"/>
          <p:cNvSpPr txBox="1"/>
          <p:nvPr/>
        </p:nvSpPr>
        <p:spPr>
          <a:xfrm>
            <a:off x="1042500" y="3369800"/>
            <a:ext cx="99189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-JP" sz="2800" b="1" u="sng">
                <a:solidFill>
                  <a:srgbClr val="FF0000"/>
                </a:solidFill>
              </a:rPr>
              <a:t>グループワーク</a:t>
            </a:r>
            <a:endParaRPr sz="2800" b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-JP" sz="2800"/>
              <a:t>自分の考えを，グループで共有してみよう。</a:t>
            </a:r>
            <a:endParaRPr sz="2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1042425" y="1131925"/>
            <a:ext cx="9918900" cy="1876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1170000" y="1268425"/>
            <a:ext cx="9720300" cy="17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-JP" sz="2900">
                <a:latin typeface="Murecho Medium"/>
                <a:ea typeface="Murecho Medium"/>
                <a:cs typeface="Murecho Medium"/>
                <a:sym typeface="Murecho Medium"/>
              </a:rPr>
              <a:t>50 mプールを泳いで往復し，元のスタート地点に戻ってきた。このときの「平均の速さ」と「平均の速度」は同じだろうか？</a:t>
            </a: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771939" y="0"/>
            <a:ext cx="10515600" cy="7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Meiryo"/>
              <a:buNone/>
            </a:pPr>
            <a:r>
              <a:rPr lang="ja-JP">
                <a:latin typeface="Murecho Medium"/>
                <a:ea typeface="Murecho Medium"/>
                <a:cs typeface="Murecho Medium"/>
                <a:sym typeface="Murecho Medium"/>
              </a:rPr>
              <a:t>課題１</a:t>
            </a:r>
            <a:endParaRPr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52" name="Google Shape;52;p7"/>
          <p:cNvSpPr txBox="1"/>
          <p:nvPr/>
        </p:nvSpPr>
        <p:spPr>
          <a:xfrm>
            <a:off x="1042500" y="3369800"/>
            <a:ext cx="99189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-JP" sz="2800" b="1" u="sng">
                <a:solidFill>
                  <a:srgbClr val="FF0000"/>
                </a:solidFill>
              </a:rPr>
              <a:t>発表</a:t>
            </a:r>
            <a:endParaRPr sz="2800" b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-JP" sz="2800"/>
              <a:t>グループでまとめた考えを発表してみよう。</a:t>
            </a:r>
            <a:endParaRPr sz="2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1042425" y="1131925"/>
            <a:ext cx="9918900" cy="1876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1170000" y="1268425"/>
            <a:ext cx="9720300" cy="17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-JP" sz="2900">
                <a:latin typeface="Murecho Medium"/>
                <a:ea typeface="Murecho Medium"/>
                <a:cs typeface="Murecho Medium"/>
                <a:sym typeface="Murecho Medium"/>
              </a:rPr>
              <a:t>50 mプールを泳いで往復し，元のスタート地点に戻ってきた。このときの「平均の速さ」と「平均の速度」は同じだろうか？</a:t>
            </a: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71939" y="0"/>
            <a:ext cx="10515600" cy="7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Meiryo"/>
              <a:buNone/>
            </a:pPr>
            <a:r>
              <a:rPr lang="ja-JP">
                <a:latin typeface="Murecho Medium"/>
                <a:ea typeface="Murecho Medium"/>
                <a:cs typeface="Murecho Medium"/>
                <a:sym typeface="Murecho Medium"/>
              </a:rPr>
              <a:t>課題１</a:t>
            </a:r>
            <a:endParaRPr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60" name="Google Shape;60;p8"/>
          <p:cNvSpPr txBox="1"/>
          <p:nvPr/>
        </p:nvSpPr>
        <p:spPr>
          <a:xfrm>
            <a:off x="1042500" y="3369800"/>
            <a:ext cx="99189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-JP" sz="2800" b="1" u="sng">
                <a:solidFill>
                  <a:srgbClr val="FF0000"/>
                </a:solidFill>
              </a:rPr>
              <a:t>まとめ</a:t>
            </a:r>
            <a:endParaRPr sz="2800" b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-JP" sz="2800">
                <a:solidFill>
                  <a:schemeClr val="dk1"/>
                </a:solidFill>
              </a:rPr>
              <a:t>ほかの人の考えを聞いて，改めて課題１の問いについて自分の考えをまとめてみよう。</a:t>
            </a:r>
            <a:endParaRPr sz="2800">
              <a:solidFill>
                <a:srgbClr val="595959"/>
              </a:solidFill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1042425" y="1131925"/>
            <a:ext cx="9918900" cy="18768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"/>
          </p:nvPr>
        </p:nvSpPr>
        <p:spPr>
          <a:xfrm>
            <a:off x="1170000" y="1268425"/>
            <a:ext cx="9720300" cy="17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-JP" sz="2900">
                <a:latin typeface="Murecho Medium"/>
                <a:ea typeface="Murecho Medium"/>
                <a:cs typeface="Murecho Medium"/>
                <a:sym typeface="Murecho Medium"/>
              </a:rPr>
              <a:t>50 mプールを泳いで往復し，元のスタート地点に戻ってきた。このときの「平均の速さ」と「平均の速度」は同じだろうか？</a:t>
            </a: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71939" y="0"/>
            <a:ext cx="10515600" cy="7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Meiryo"/>
              <a:buNone/>
            </a:pPr>
            <a:r>
              <a:rPr lang="ja-JP">
                <a:latin typeface="Murecho Medium"/>
                <a:ea typeface="Murecho Medium"/>
                <a:cs typeface="Murecho Medium"/>
                <a:sym typeface="Murecho Medium"/>
              </a:rPr>
              <a:t>課題２</a:t>
            </a:r>
            <a:endParaRPr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68" name="Google Shape;68;p9"/>
          <p:cNvSpPr/>
          <p:nvPr/>
        </p:nvSpPr>
        <p:spPr>
          <a:xfrm>
            <a:off x="1042425" y="1131925"/>
            <a:ext cx="9918900" cy="20070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1170000" y="1355053"/>
            <a:ext cx="9720300" cy="14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ja-JP" sz="2900">
                <a:latin typeface="Murecho Medium"/>
                <a:ea typeface="Murecho Medium"/>
                <a:cs typeface="Murecho Medium"/>
                <a:sym typeface="Murecho Medium"/>
              </a:rPr>
              <a:t>高いビルの上からビー玉Aを静かに落とし，そのちょうど1秒後にビー玉Bを静かに落とした。2つのビー玉が落下している間，AとBの間の距離はどうなっていくだろうか？</a:t>
            </a: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1042500" y="3369800"/>
            <a:ext cx="99189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-JP" sz="2800" b="1" u="sng">
                <a:solidFill>
                  <a:srgbClr val="FF0000"/>
                </a:solidFill>
              </a:rPr>
              <a:t>個人ワーク</a:t>
            </a:r>
            <a:endParaRPr sz="2800" b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-JP" sz="2800">
                <a:solidFill>
                  <a:schemeClr val="dk1"/>
                </a:solidFill>
              </a:rPr>
              <a:t>自分の考えを，なぜそう考えたのか，理由も含めてかこう。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1042425" y="1131925"/>
            <a:ext cx="9918900" cy="20070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771939" y="0"/>
            <a:ext cx="10515600" cy="7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Meiryo"/>
              <a:buNone/>
            </a:pPr>
            <a:r>
              <a:rPr lang="ja-JP">
                <a:latin typeface="Murecho Medium"/>
                <a:ea typeface="Murecho Medium"/>
                <a:cs typeface="Murecho Medium"/>
                <a:sym typeface="Murecho Medium"/>
              </a:rPr>
              <a:t>課題２</a:t>
            </a:r>
            <a:endParaRPr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1042500" y="3369800"/>
            <a:ext cx="99189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-JP" sz="2800" b="1" u="sng">
                <a:solidFill>
                  <a:srgbClr val="FF0000"/>
                </a:solidFill>
              </a:rPr>
              <a:t>グループワーク</a:t>
            </a:r>
            <a:endParaRPr sz="2800" b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-JP" sz="2800"/>
              <a:t>自分の考えを，グループで共有してみよう。</a:t>
            </a:r>
            <a:endParaRPr sz="2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</a:endParaRPr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1170000" y="1355053"/>
            <a:ext cx="9720300" cy="14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ja-JP" sz="2900">
                <a:latin typeface="Murecho Medium"/>
                <a:ea typeface="Murecho Medium"/>
                <a:cs typeface="Murecho Medium"/>
                <a:sym typeface="Murecho Medium"/>
              </a:rPr>
              <a:t>高いビルの上からビー玉Aを静かに落とし，そのちょうど1秒後にビー玉Bを静かに落とした。2つのビー玉が落下している間，AとBの間の距離はどうなっていくだろうか？</a:t>
            </a: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>
            <a:off x="1042425" y="1131925"/>
            <a:ext cx="9918900" cy="20070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771939" y="0"/>
            <a:ext cx="10515600" cy="7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Meiryo"/>
              <a:buNone/>
            </a:pPr>
            <a:r>
              <a:rPr lang="ja-JP">
                <a:latin typeface="Murecho Medium"/>
                <a:ea typeface="Murecho Medium"/>
                <a:cs typeface="Murecho Medium"/>
                <a:sym typeface="Murecho Medium"/>
              </a:rPr>
              <a:t>課題２</a:t>
            </a:r>
            <a:endParaRPr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85" name="Google Shape;85;p11"/>
          <p:cNvSpPr txBox="1"/>
          <p:nvPr/>
        </p:nvSpPr>
        <p:spPr>
          <a:xfrm>
            <a:off x="1042500" y="3369800"/>
            <a:ext cx="99189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-JP" sz="2800" b="1" u="sng">
                <a:solidFill>
                  <a:srgbClr val="FF0000"/>
                </a:solidFill>
              </a:rPr>
              <a:t>発表</a:t>
            </a:r>
            <a:endParaRPr sz="2800" b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-JP" sz="2800"/>
              <a:t>グループでまとめた考えを発表してみよう。</a:t>
            </a:r>
            <a:endParaRPr sz="28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</a:endParaRPr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1170000" y="1355053"/>
            <a:ext cx="9720300" cy="14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ja-JP" sz="2900">
                <a:latin typeface="Murecho Medium"/>
                <a:ea typeface="Murecho Medium"/>
                <a:cs typeface="Murecho Medium"/>
                <a:sym typeface="Murecho Medium"/>
              </a:rPr>
              <a:t>高いビルの上からビー玉Aを静かに落とし，そのちょうど1秒後にビー玉Bを静かに落とした。2つのビー玉が落下している間，AとBの間の距離はどうなっていくだろうか？</a:t>
            </a: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/>
          <p:nvPr/>
        </p:nvSpPr>
        <p:spPr>
          <a:xfrm>
            <a:off x="1042425" y="1131925"/>
            <a:ext cx="9918900" cy="20070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771939" y="0"/>
            <a:ext cx="10515600" cy="7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Meiryo"/>
              <a:buNone/>
            </a:pPr>
            <a:r>
              <a:rPr lang="ja-JP">
                <a:latin typeface="Murecho Medium"/>
                <a:ea typeface="Murecho Medium"/>
                <a:cs typeface="Murecho Medium"/>
                <a:sym typeface="Murecho Medium"/>
              </a:rPr>
              <a:t>課題２</a:t>
            </a:r>
            <a:endParaRPr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  <p:sp>
        <p:nvSpPr>
          <p:cNvPr id="93" name="Google Shape;93;p12"/>
          <p:cNvSpPr txBox="1"/>
          <p:nvPr/>
        </p:nvSpPr>
        <p:spPr>
          <a:xfrm>
            <a:off x="1042500" y="3369800"/>
            <a:ext cx="9918900" cy="15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ja-JP" sz="2800" b="1" u="sng">
                <a:solidFill>
                  <a:srgbClr val="FF0000"/>
                </a:solidFill>
              </a:rPr>
              <a:t>まとめ</a:t>
            </a:r>
            <a:endParaRPr sz="2800" b="1" u="sng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-JP" sz="2800">
                <a:solidFill>
                  <a:schemeClr val="dk1"/>
                </a:solidFill>
              </a:rPr>
              <a:t>ほかの人の考えを聞いて，改めて課題２の問いについて自分の考えをまとめてみよう。</a:t>
            </a:r>
            <a:endParaRPr sz="2800">
              <a:solidFill>
                <a:srgbClr val="595959"/>
              </a:solidFill>
            </a:endParaRPr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1170000" y="1355053"/>
            <a:ext cx="9720300" cy="14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ja-JP" sz="2900">
                <a:latin typeface="Murecho Medium"/>
                <a:ea typeface="Murecho Medium"/>
                <a:cs typeface="Murecho Medium"/>
                <a:sym typeface="Murecho Medium"/>
              </a:rPr>
              <a:t>高いビルの上からビー玉Aを静かに落とし，そのちょうど1秒後にビー玉Bを静かに落とした。2つのビー玉が落下している間，AとBの間の距離はどうなっていくだろうか？</a:t>
            </a: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900">
              <a:latin typeface="Murecho Medium"/>
              <a:ea typeface="Murecho Medium"/>
              <a:cs typeface="Murecho Medium"/>
              <a:sym typeface="Murech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ワイド画面</PresentationFormat>
  <Paragraphs>41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Murecho</vt:lpstr>
      <vt:lpstr>Meiryo</vt:lpstr>
      <vt:lpstr>Arial</vt:lpstr>
      <vt:lpstr>Calibri</vt:lpstr>
      <vt:lpstr>Times New Roman</vt:lpstr>
      <vt:lpstr>游ゴシック</vt:lpstr>
      <vt:lpstr>Murecho Medium</vt:lpstr>
      <vt:lpstr>Noto Sans Symbols</vt:lpstr>
      <vt:lpstr>デザインの設定</vt:lpstr>
      <vt:lpstr>PowerPoint プレゼンテーション</vt:lpstr>
      <vt:lpstr>課題１</vt:lpstr>
      <vt:lpstr>課題１</vt:lpstr>
      <vt:lpstr>課題１</vt:lpstr>
      <vt:lpstr>課題１</vt:lpstr>
      <vt:lpstr>課題２</vt:lpstr>
      <vt:lpstr>課題２</vt:lpstr>
      <vt:lpstr>課題２</vt:lpstr>
      <vt:lpstr>課題２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2026-03-03T06:39:23Z</dcterms:modified>
</cp:coreProperties>
</file>