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23" r:id="rId1"/>
    <p:sldMasterId id="2147483942" r:id="rId2"/>
  </p:sldMasterIdLst>
  <p:notesMasterIdLst>
    <p:notesMasterId r:id="rId22"/>
  </p:notesMasterIdLst>
  <p:handoutMasterIdLst>
    <p:handoutMasterId r:id="rId23"/>
  </p:handoutMasterIdLst>
  <p:sldIdLst>
    <p:sldId id="334" r:id="rId3"/>
    <p:sldId id="363" r:id="rId4"/>
    <p:sldId id="365" r:id="rId5"/>
    <p:sldId id="381" r:id="rId6"/>
    <p:sldId id="378" r:id="rId7"/>
    <p:sldId id="376" r:id="rId8"/>
    <p:sldId id="364" r:id="rId9"/>
    <p:sldId id="382" r:id="rId10"/>
    <p:sldId id="375" r:id="rId11"/>
    <p:sldId id="344" r:id="rId12"/>
    <p:sldId id="352" r:id="rId13"/>
    <p:sldId id="353" r:id="rId14"/>
    <p:sldId id="354" r:id="rId15"/>
    <p:sldId id="341" r:id="rId16"/>
    <p:sldId id="383" r:id="rId17"/>
    <p:sldId id="374" r:id="rId18"/>
    <p:sldId id="361" r:id="rId19"/>
    <p:sldId id="337" r:id="rId20"/>
    <p:sldId id="366" r:id="rId21"/>
  </p:sldIdLst>
  <p:sldSz cx="12192000" cy="6858000"/>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34" userDrawn="1">
          <p15:clr>
            <a:srgbClr val="A4A3A4"/>
          </p15:clr>
        </p15:guide>
        <p15:guide id="2" orient="horz" pos="2931" userDrawn="1">
          <p15:clr>
            <a:srgbClr val="A4A3A4"/>
          </p15:clr>
        </p15:guide>
        <p15:guide id="3" pos="5171" userDrawn="1">
          <p15:clr>
            <a:srgbClr val="A4A3A4"/>
          </p15:clr>
        </p15:guide>
        <p15:guide id="4" pos="2631" userDrawn="1">
          <p15:clr>
            <a:srgbClr val="A4A3A4"/>
          </p15:clr>
        </p15:guide>
      </p15:sldGuideLst>
    </p:ext>
    <p:ext uri="{2D200454-40CA-4A62-9FC3-DE9A4176ACB9}">
      <p15:notesGuideLst xmlns:p15="http://schemas.microsoft.com/office/powerpoint/2012/main">
        <p15:guide id="1" orient="horz" pos="2122" userDrawn="1">
          <p15:clr>
            <a:srgbClr val="A4A3A4"/>
          </p15:clr>
        </p15:guide>
        <p15:guide id="2" pos="310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5D6"/>
    <a:srgbClr val="4472C4"/>
    <a:srgbClr val="595959"/>
    <a:srgbClr val="E6B91E"/>
    <a:srgbClr val="F0D578"/>
    <a:srgbClr val="F9F9F9"/>
    <a:srgbClr val="FFFFEB"/>
    <a:srgbClr val="FFFFCC"/>
    <a:srgbClr val="3399FF"/>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88" autoAdjust="0"/>
    <p:restoredTop sz="96274" autoAdjust="0"/>
  </p:normalViewPr>
  <p:slideViewPr>
    <p:cSldViewPr>
      <p:cViewPr varScale="1">
        <p:scale>
          <a:sx n="75" d="100"/>
          <a:sy n="75" d="100"/>
        </p:scale>
        <p:origin x="638" y="53"/>
      </p:cViewPr>
      <p:guideLst>
        <p:guide orient="horz" pos="1434"/>
        <p:guide orient="horz" pos="2931"/>
        <p:guide pos="5171"/>
        <p:guide pos="263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17" d="100"/>
          <a:sy n="117" d="100"/>
        </p:scale>
        <p:origin x="2088" y="90"/>
      </p:cViewPr>
      <p:guideLst>
        <p:guide orient="horz" pos="2122"/>
        <p:guide pos="31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5696" cy="337467"/>
          </a:xfrm>
          <a:prstGeom prst="rect">
            <a:avLst/>
          </a:prstGeom>
        </p:spPr>
        <p:txBody>
          <a:bodyPr vert="horz" lIns="91425" tIns="45713" rIns="91425" bIns="45713" rtlCol="0"/>
          <a:lstStyle>
            <a:lvl1pPr algn="l" eaLnBrk="1" hangingPunct="1">
              <a:defRPr sz="1200">
                <a:latin typeface="Calibri" charset="0"/>
                <a:ea typeface="ＭＳ Ｐゴシック" charset="0"/>
                <a:cs typeface="ＭＳ Ｐゴシック" charset="0"/>
              </a:defRPr>
            </a:lvl1pPr>
          </a:lstStyle>
          <a:p>
            <a:pPr>
              <a:defRPr/>
            </a:pPr>
            <a:endParaRPr lang="ja-JP" altLang="en-US"/>
          </a:p>
        </p:txBody>
      </p:sp>
      <p:sp>
        <p:nvSpPr>
          <p:cNvPr id="3" name="日付プレースホルダー 2"/>
          <p:cNvSpPr>
            <a:spLocks noGrp="1"/>
          </p:cNvSpPr>
          <p:nvPr>
            <p:ph type="dt" sz="quarter" idx="1"/>
          </p:nvPr>
        </p:nvSpPr>
        <p:spPr>
          <a:xfrm>
            <a:off x="5588412" y="1"/>
            <a:ext cx="4275696" cy="337467"/>
          </a:xfrm>
          <a:prstGeom prst="rect">
            <a:avLst/>
          </a:prstGeom>
        </p:spPr>
        <p:txBody>
          <a:bodyPr vert="horz" wrap="square" lIns="91425" tIns="45713" rIns="91425" bIns="45713" numCol="1" anchor="t" anchorCtr="0" compatLnSpc="1">
            <a:prstTxWarp prst="textNoShape">
              <a:avLst/>
            </a:prstTxWarp>
          </a:bodyPr>
          <a:lstStyle>
            <a:lvl1pPr algn="r" eaLnBrk="1" hangingPunct="1">
              <a:defRPr sz="1200">
                <a:ea typeface="ＭＳ Ｐゴシック" pitchFamily="50" charset="-128"/>
              </a:defRPr>
            </a:lvl1pPr>
          </a:lstStyle>
          <a:p>
            <a:pPr>
              <a:defRPr/>
            </a:pPr>
            <a:fld id="{9EF471EB-85AB-4687-B961-B58FD244E7A8}" type="datetimeFigureOut">
              <a:rPr lang="ja-JP" altLang="en-US"/>
              <a:pPr>
                <a:defRPr/>
              </a:pPr>
              <a:t>2026/2/20</a:t>
            </a:fld>
            <a:endParaRPr lang="ja-JP" altLang="en-US"/>
          </a:p>
        </p:txBody>
      </p:sp>
      <p:sp>
        <p:nvSpPr>
          <p:cNvPr id="4" name="フッター プレースホルダー 3"/>
          <p:cNvSpPr>
            <a:spLocks noGrp="1"/>
          </p:cNvSpPr>
          <p:nvPr>
            <p:ph type="ftr" sz="quarter" idx="2"/>
          </p:nvPr>
        </p:nvSpPr>
        <p:spPr>
          <a:xfrm>
            <a:off x="1" y="6397251"/>
            <a:ext cx="4275696" cy="337467"/>
          </a:xfrm>
          <a:prstGeom prst="rect">
            <a:avLst/>
          </a:prstGeom>
        </p:spPr>
        <p:txBody>
          <a:bodyPr vert="horz" lIns="91425" tIns="45713" rIns="91425" bIns="45713" rtlCol="0" anchor="b"/>
          <a:lstStyle>
            <a:lvl1pPr algn="l" eaLnBrk="1" hangingPunct="1">
              <a:defRPr sz="1200">
                <a:latin typeface="Calibri" charset="0"/>
                <a:ea typeface="ＭＳ Ｐゴシック" charset="0"/>
                <a:cs typeface="ＭＳ Ｐゴシック" charset="0"/>
              </a:defRPr>
            </a:lvl1pPr>
          </a:lstStyle>
          <a:p>
            <a:pPr>
              <a:defRPr/>
            </a:pPr>
            <a:endParaRPr lang="ja-JP" altLang="en-US"/>
          </a:p>
        </p:txBody>
      </p:sp>
      <p:sp>
        <p:nvSpPr>
          <p:cNvPr id="5" name="スライド番号プレースホルダー 4"/>
          <p:cNvSpPr>
            <a:spLocks noGrp="1"/>
          </p:cNvSpPr>
          <p:nvPr>
            <p:ph type="sldNum" sz="quarter" idx="3"/>
          </p:nvPr>
        </p:nvSpPr>
        <p:spPr>
          <a:xfrm>
            <a:off x="5588412" y="6397251"/>
            <a:ext cx="4275696" cy="337467"/>
          </a:xfrm>
          <a:prstGeom prst="rect">
            <a:avLst/>
          </a:prstGeom>
        </p:spPr>
        <p:txBody>
          <a:bodyPr vert="horz" wrap="square" lIns="91425" tIns="45713" rIns="91425" bIns="45713" numCol="1" anchor="b" anchorCtr="0" compatLnSpc="1">
            <a:prstTxWarp prst="textNoShape">
              <a:avLst/>
            </a:prstTxWarp>
          </a:bodyPr>
          <a:lstStyle>
            <a:lvl1pPr algn="r" eaLnBrk="1" hangingPunct="1">
              <a:defRPr sz="1200">
                <a:ea typeface="ＭＳ Ｐゴシック" pitchFamily="50" charset="-128"/>
              </a:defRPr>
            </a:lvl1pPr>
          </a:lstStyle>
          <a:p>
            <a:pPr>
              <a:defRPr/>
            </a:pPr>
            <a:fld id="{1589A66C-48DC-475D-8907-2939B23B810E}" type="slidenum">
              <a:rPr lang="ja-JP" altLang="en-US"/>
              <a:pPr>
                <a:defRPr/>
              </a:pPr>
              <a:t>‹#›</a:t>
            </a:fld>
            <a:endParaRPr lang="ja-JP" altLang="en-US"/>
          </a:p>
        </p:txBody>
      </p:sp>
    </p:spTree>
    <p:extLst>
      <p:ext uri="{BB962C8B-B14F-4D97-AF65-F5344CB8AC3E}">
        <p14:creationId xmlns:p14="http://schemas.microsoft.com/office/powerpoint/2010/main" val="2208467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5696" cy="337467"/>
          </a:xfrm>
          <a:prstGeom prst="rect">
            <a:avLst/>
          </a:prstGeom>
        </p:spPr>
        <p:txBody>
          <a:bodyPr vert="horz" lIns="91425" tIns="45713" rIns="91425" bIns="45713" rtlCol="0"/>
          <a:lstStyle>
            <a:lvl1pPr algn="l" eaLnBrk="1" hangingPunct="1">
              <a:defRPr sz="1200">
                <a:latin typeface="Calibri" pitchFamily="34" charset="0"/>
                <a:ea typeface="ＭＳ Ｐゴシック" charset="-128"/>
                <a:cs typeface="+mn-cs"/>
              </a:defRPr>
            </a:lvl1pPr>
          </a:lstStyle>
          <a:p>
            <a:pPr>
              <a:defRPr/>
            </a:pPr>
            <a:endParaRPr lang="ja-JP" altLang="en-US"/>
          </a:p>
        </p:txBody>
      </p:sp>
      <p:sp>
        <p:nvSpPr>
          <p:cNvPr id="3" name="日付プレースホルダー 2"/>
          <p:cNvSpPr>
            <a:spLocks noGrp="1"/>
          </p:cNvSpPr>
          <p:nvPr>
            <p:ph type="dt" idx="1"/>
          </p:nvPr>
        </p:nvSpPr>
        <p:spPr>
          <a:xfrm>
            <a:off x="5588412" y="1"/>
            <a:ext cx="4275696" cy="337467"/>
          </a:xfrm>
          <a:prstGeom prst="rect">
            <a:avLst/>
          </a:prstGeom>
        </p:spPr>
        <p:txBody>
          <a:bodyPr vert="horz" wrap="square" lIns="91425" tIns="45713" rIns="91425" bIns="45713" numCol="1" anchor="t" anchorCtr="0" compatLnSpc="1">
            <a:prstTxWarp prst="textNoShape">
              <a:avLst/>
            </a:prstTxWarp>
          </a:bodyPr>
          <a:lstStyle>
            <a:lvl1pPr algn="r" eaLnBrk="1" hangingPunct="1">
              <a:defRPr sz="1200">
                <a:ea typeface="ＭＳ Ｐゴシック" pitchFamily="50" charset="-128"/>
              </a:defRPr>
            </a:lvl1pPr>
          </a:lstStyle>
          <a:p>
            <a:pPr>
              <a:defRPr/>
            </a:pPr>
            <a:fld id="{4AC9DB06-F1EA-435D-B04A-01FE6D5AC3D2}" type="datetimeFigureOut">
              <a:rPr lang="ja-JP" altLang="en-US"/>
              <a:pPr>
                <a:defRPr/>
              </a:pPr>
              <a:t>2026/2/20</a:t>
            </a:fld>
            <a:endParaRPr lang="ja-JP" altLang="en-US"/>
          </a:p>
        </p:txBody>
      </p:sp>
      <p:sp>
        <p:nvSpPr>
          <p:cNvPr id="4" name="スライド イメージ プレースホルダー 3"/>
          <p:cNvSpPr>
            <a:spLocks noGrp="1" noRot="1" noChangeAspect="1"/>
          </p:cNvSpPr>
          <p:nvPr>
            <p:ph type="sldImg" idx="2"/>
          </p:nvPr>
        </p:nvSpPr>
        <p:spPr>
          <a:xfrm>
            <a:off x="2687638" y="504825"/>
            <a:ext cx="4491037" cy="2525713"/>
          </a:xfrm>
          <a:prstGeom prst="rect">
            <a:avLst/>
          </a:prstGeom>
          <a:noFill/>
          <a:ln w="12700">
            <a:solidFill>
              <a:prstClr val="black"/>
            </a:solidFill>
          </a:ln>
        </p:spPr>
        <p:txBody>
          <a:bodyPr vert="horz" lIns="91425" tIns="45713" rIns="91425" bIns="45713" rtlCol="0" anchor="ctr"/>
          <a:lstStyle/>
          <a:p>
            <a:pPr lvl="0"/>
            <a:endParaRPr lang="ja-JP" altLang="en-US" noProof="0"/>
          </a:p>
        </p:txBody>
      </p:sp>
      <p:sp>
        <p:nvSpPr>
          <p:cNvPr id="5" name="ノート プレースホルダー 4"/>
          <p:cNvSpPr>
            <a:spLocks noGrp="1"/>
          </p:cNvSpPr>
          <p:nvPr>
            <p:ph type="body" sz="quarter" idx="3"/>
          </p:nvPr>
        </p:nvSpPr>
        <p:spPr>
          <a:xfrm>
            <a:off x="986191" y="3199149"/>
            <a:ext cx="7893933" cy="3031981"/>
          </a:xfrm>
          <a:prstGeom prst="rect">
            <a:avLst/>
          </a:prstGeom>
        </p:spPr>
        <p:txBody>
          <a:bodyPr vert="horz" lIns="91425" tIns="45713" rIns="91425" bIns="45713"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1" y="6397251"/>
            <a:ext cx="4275696" cy="337467"/>
          </a:xfrm>
          <a:prstGeom prst="rect">
            <a:avLst/>
          </a:prstGeom>
        </p:spPr>
        <p:txBody>
          <a:bodyPr vert="horz" lIns="91425" tIns="45713" rIns="91425" bIns="45713" rtlCol="0" anchor="b"/>
          <a:lstStyle>
            <a:lvl1pPr algn="l" eaLnBrk="1" hangingPunct="1">
              <a:defRPr sz="1200">
                <a:latin typeface="Calibri" pitchFamily="34" charset="0"/>
                <a:ea typeface="ＭＳ Ｐゴシック" charset="-128"/>
                <a:cs typeface="+mn-cs"/>
              </a:defRPr>
            </a:lvl1pPr>
          </a:lstStyle>
          <a:p>
            <a:pPr>
              <a:defRPr/>
            </a:pPr>
            <a:endParaRPr lang="ja-JP" altLang="en-US"/>
          </a:p>
        </p:txBody>
      </p:sp>
      <p:sp>
        <p:nvSpPr>
          <p:cNvPr id="7" name="スライド番号プレースホルダー 6"/>
          <p:cNvSpPr>
            <a:spLocks noGrp="1"/>
          </p:cNvSpPr>
          <p:nvPr>
            <p:ph type="sldNum" sz="quarter" idx="5"/>
          </p:nvPr>
        </p:nvSpPr>
        <p:spPr>
          <a:xfrm>
            <a:off x="5588412" y="6397251"/>
            <a:ext cx="4275696" cy="337467"/>
          </a:xfrm>
          <a:prstGeom prst="rect">
            <a:avLst/>
          </a:prstGeom>
        </p:spPr>
        <p:txBody>
          <a:bodyPr vert="horz" wrap="square" lIns="91425" tIns="45713" rIns="91425" bIns="45713" numCol="1" anchor="b" anchorCtr="0" compatLnSpc="1">
            <a:prstTxWarp prst="textNoShape">
              <a:avLst/>
            </a:prstTxWarp>
          </a:bodyPr>
          <a:lstStyle>
            <a:lvl1pPr algn="r" eaLnBrk="1" hangingPunct="1">
              <a:defRPr sz="1200">
                <a:ea typeface="ＭＳ Ｐゴシック" pitchFamily="50" charset="-128"/>
              </a:defRPr>
            </a:lvl1pPr>
          </a:lstStyle>
          <a:p>
            <a:pPr>
              <a:defRPr/>
            </a:pPr>
            <a:fld id="{89CEB7CB-9B21-44BD-8D15-7ECF69CAE460}" type="slidenum">
              <a:rPr lang="ja-JP" altLang="en-US"/>
              <a:pPr>
                <a:defRPr/>
              </a:pPr>
              <a:t>‹#›</a:t>
            </a:fld>
            <a:endParaRPr lang="ja-JP" altLang="en-US"/>
          </a:p>
        </p:txBody>
      </p:sp>
    </p:spTree>
    <p:extLst>
      <p:ext uri="{BB962C8B-B14F-4D97-AF65-F5344CB8AC3E}">
        <p14:creationId xmlns:p14="http://schemas.microsoft.com/office/powerpoint/2010/main" val="99815816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89CEB7CB-9B21-44BD-8D15-7ECF69CAE460}" type="slidenum">
              <a:rPr lang="ja-JP" altLang="en-US" smtClean="0"/>
              <a:pPr>
                <a:defRPr/>
              </a:pPr>
              <a:t>1</a:t>
            </a:fld>
            <a:endParaRPr lang="ja-JP" altLang="en-US"/>
          </a:p>
        </p:txBody>
      </p:sp>
    </p:spTree>
    <p:extLst>
      <p:ext uri="{BB962C8B-B14F-4D97-AF65-F5344CB8AC3E}">
        <p14:creationId xmlns:p14="http://schemas.microsoft.com/office/powerpoint/2010/main" val="2717053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89CEB7CB-9B21-44BD-8D15-7ECF69CAE460}" type="slidenum">
              <a:rPr lang="ja-JP" altLang="en-US" smtClean="0"/>
              <a:pPr>
                <a:defRPr/>
              </a:pPr>
              <a:t>6</a:t>
            </a:fld>
            <a:endParaRPr lang="ja-JP" altLang="en-US"/>
          </a:p>
        </p:txBody>
      </p:sp>
    </p:spTree>
    <p:extLst>
      <p:ext uri="{BB962C8B-B14F-4D97-AF65-F5344CB8AC3E}">
        <p14:creationId xmlns:p14="http://schemas.microsoft.com/office/powerpoint/2010/main" val="1602824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5" name="縦書きコンテンツ プレースホルダー 13">
            <a:extLst>
              <a:ext uri="{FF2B5EF4-FFF2-40B4-BE49-F238E27FC236}">
                <a16:creationId xmlns:a16="http://schemas.microsoft.com/office/drawing/2014/main" id="{FA00F5AE-5002-6C4F-AF25-73E5D32A3840}"/>
              </a:ext>
            </a:extLst>
          </p:cNvPr>
          <p:cNvSpPr>
            <a:spLocks noGrp="1"/>
          </p:cNvSpPr>
          <p:nvPr>
            <p:ph orient="vert" sz="quarter" idx="10" hasCustomPrompt="1"/>
          </p:nvPr>
        </p:nvSpPr>
        <p:spPr>
          <a:xfrm>
            <a:off x="11856640" y="0"/>
            <a:ext cx="335360" cy="5805264"/>
          </a:xfrm>
          <a:prstGeom prst="rect">
            <a:avLst/>
          </a:prstGeom>
        </p:spPr>
        <p:txBody>
          <a:bodyPr vert="eaVert" lIns="72000" tIns="108000" rIns="108000"/>
          <a:lstStyle>
            <a:lvl1pPr algn="ctr">
              <a:buNone/>
              <a:defRPr sz="1200" b="0" baseline="0">
                <a:solidFill>
                  <a:schemeClr val="tx1"/>
                </a:solidFill>
                <a:latin typeface="MS PGothic" panose="020B0600070205080204" pitchFamily="34" charset="-128"/>
                <a:ea typeface="MS PGothic" panose="020B0600070205080204" pitchFamily="34" charset="-128"/>
              </a:defRPr>
            </a:lvl1pPr>
          </a:lstStyle>
          <a:p>
            <a:r>
              <a:rPr lang="ja-JP" altLang="en-US" dirty="0"/>
              <a:t>１ 章　１ 節　</a:t>
            </a:r>
            <a:r>
              <a:rPr lang="en-US" altLang="ja-JP" dirty="0"/>
              <a:t>|</a:t>
            </a:r>
            <a:r>
              <a:rPr lang="ja-JP" altLang="en-US" dirty="0"/>
              <a:t>　２　等速直線運動</a:t>
            </a:r>
            <a:endParaRPr lang="en-US" altLang="ja-JP" dirty="0"/>
          </a:p>
        </p:txBody>
      </p:sp>
      <p:sp>
        <p:nvSpPr>
          <p:cNvPr id="2" name="テキスト ボックス 1">
            <a:extLst>
              <a:ext uri="{FF2B5EF4-FFF2-40B4-BE49-F238E27FC236}">
                <a16:creationId xmlns:a16="http://schemas.microsoft.com/office/drawing/2014/main" id="{8855FBD0-0C35-E0D7-B8EC-4CDBAB798C0D}"/>
              </a:ext>
            </a:extLst>
          </p:cNvPr>
          <p:cNvSpPr txBox="1"/>
          <p:nvPr userDrawn="1"/>
        </p:nvSpPr>
        <p:spPr>
          <a:xfrm>
            <a:off x="25400" y="3467100"/>
            <a:ext cx="1270000" cy="307777"/>
          </a:xfrm>
          <a:prstGeom prst="rect">
            <a:avLst/>
          </a:prstGeom>
          <a:noFill/>
        </p:spPr>
        <p:txBody>
          <a:bodyPr vert="horz" rtlCol="0">
            <a:spAutoFit/>
          </a:bodyPr>
          <a:lstStyle/>
          <a:p>
            <a:r>
              <a:rPr kumimoji="1" lang="en-US" altLang="ja-JP" sz="1400" dirty="0">
                <a:latin typeface="ＭＳ Ｐゴシック" panose="020B0600070205080204" pitchFamily="50" charset="-128"/>
              </a:rPr>
              <a:t>19</a:t>
            </a:r>
            <a:endParaRPr kumimoji="1" lang="ja-JP" altLang="en-US" sz="1400" dirty="0">
              <a:latin typeface="ＭＳ Ｐゴシック" panose="020B0600070205080204" pitchFamily="50" charset="-128"/>
            </a:endParaRPr>
          </a:p>
        </p:txBody>
      </p:sp>
    </p:spTree>
    <p:extLst>
      <p:ext uri="{BB962C8B-B14F-4D97-AF65-F5344CB8AC3E}">
        <p14:creationId xmlns:p14="http://schemas.microsoft.com/office/powerpoint/2010/main" val="1573621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7" name="タイトル 16">
            <a:extLst>
              <a:ext uri="{FF2B5EF4-FFF2-40B4-BE49-F238E27FC236}">
                <a16:creationId xmlns:a16="http://schemas.microsoft.com/office/drawing/2014/main" id="{D3844554-E61F-F44B-B294-497E78F30ECA}"/>
              </a:ext>
            </a:extLst>
          </p:cNvPr>
          <p:cNvSpPr>
            <a:spLocks noGrp="1"/>
          </p:cNvSpPr>
          <p:nvPr>
            <p:ph type="title" hasCustomPrompt="1"/>
          </p:nvPr>
        </p:nvSpPr>
        <p:spPr/>
        <p:txBody>
          <a:bodyPr>
            <a:normAutofit/>
          </a:bodyPr>
          <a:lstStyle>
            <a:lvl1pPr>
              <a:defRPr sz="4000">
                <a:solidFill>
                  <a:srgbClr val="0070C0"/>
                </a:solidFill>
              </a:defRPr>
            </a:lvl1pPr>
          </a:lstStyle>
          <a:p>
            <a:r>
              <a:rPr kumimoji="1" lang="ja-JP" altLang="en-US" dirty="0"/>
              <a:t>マスタータイトルの書式設定</a:t>
            </a:r>
            <a:endParaRPr kumimoji="1" lang="ja-IS" altLang="en-US" dirty="0"/>
          </a:p>
        </p:txBody>
      </p:sp>
      <p:sp>
        <p:nvSpPr>
          <p:cNvPr id="3" name="テキスト プレースホルダー 2">
            <a:extLst>
              <a:ext uri="{FF2B5EF4-FFF2-40B4-BE49-F238E27FC236}">
                <a16:creationId xmlns:a16="http://schemas.microsoft.com/office/drawing/2014/main" id="{C2A96511-4A45-417D-93B5-CF78B96E653B}"/>
              </a:ext>
            </a:extLst>
          </p:cNvPr>
          <p:cNvSpPr>
            <a:spLocks noGrp="1"/>
          </p:cNvSpPr>
          <p:nvPr>
            <p:ph type="body" sz="quarter" idx="11"/>
          </p:nvPr>
        </p:nvSpPr>
        <p:spPr>
          <a:xfrm>
            <a:off x="1169199" y="1268760"/>
            <a:ext cx="9721079" cy="3096344"/>
          </a:xfrm>
          <a:prstGeom prst="rect">
            <a:avLst/>
          </a:prstGeom>
        </p:spPr>
        <p:txBody>
          <a:bodyPr/>
          <a:lstStyle>
            <a:lvl1pPr marL="0" indent="0">
              <a:lnSpc>
                <a:spcPct val="100000"/>
              </a:lnSpc>
              <a:buNone/>
              <a:defRPr sz="3600" baseline="0">
                <a:latin typeface="Times New Roman" panose="02020603050405020304" pitchFamily="18" charset="0"/>
                <a:ea typeface="ＭＳ Ｐゴシック" panose="020B0600070205080204" pitchFamily="50" charset="-128"/>
              </a:defRPr>
            </a:lvl1pPr>
            <a:lvl2pPr marL="457200" indent="0">
              <a:lnSpc>
                <a:spcPct val="100000"/>
              </a:lnSpc>
              <a:buNone/>
              <a:defRPr sz="3200"/>
            </a:lvl2pPr>
            <a:lvl3pPr marL="914400" indent="0">
              <a:lnSpc>
                <a:spcPct val="100000"/>
              </a:lnSpc>
              <a:buNone/>
              <a:defRPr sz="2800"/>
            </a:lvl3pPr>
            <a:lvl4pPr marL="1371600" indent="0">
              <a:lnSpc>
                <a:spcPct val="100000"/>
              </a:lnSpc>
              <a:buNone/>
              <a:defRPr sz="2400"/>
            </a:lvl4pPr>
            <a:lvl5pPr marL="1828800" indent="0">
              <a:lnSpc>
                <a:spcPct val="100000"/>
              </a:lnSpc>
              <a:buNone/>
              <a:defRPr sz="2400"/>
            </a:lvl5pPr>
          </a:lstStyle>
          <a:p>
            <a:pPr lvl="0"/>
            <a:r>
              <a:rPr kumimoji="1" lang="ja-JP" altLang="en-US" dirty="0"/>
              <a:t>マスター テキストの書式設定</a:t>
            </a:r>
          </a:p>
          <a:p>
            <a:pPr lvl="1"/>
            <a:endParaRPr kumimoji="1" lang="ja-JP" altLang="en-US" dirty="0"/>
          </a:p>
        </p:txBody>
      </p:sp>
    </p:spTree>
    <p:extLst>
      <p:ext uri="{BB962C8B-B14F-4D97-AF65-F5344CB8AC3E}">
        <p14:creationId xmlns:p14="http://schemas.microsoft.com/office/powerpoint/2010/main" val="27437146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図 4" descr="窓 が含まれている画像&#10;&#10;自動的に生成された説明">
            <a:extLst>
              <a:ext uri="{FF2B5EF4-FFF2-40B4-BE49-F238E27FC236}">
                <a16:creationId xmlns:a16="http://schemas.microsoft.com/office/drawing/2014/main" id="{CBB8CAFD-70E5-6142-8503-5CA8CEF116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グループ化 2">
            <a:extLst>
              <a:ext uri="{FF2B5EF4-FFF2-40B4-BE49-F238E27FC236}">
                <a16:creationId xmlns:a16="http://schemas.microsoft.com/office/drawing/2014/main" id="{F1E1B17B-B515-DF84-BC46-1E487775B1D7}"/>
              </a:ext>
            </a:extLst>
          </p:cNvPr>
          <p:cNvGrpSpPr/>
          <p:nvPr userDrawn="1"/>
        </p:nvGrpSpPr>
        <p:grpSpPr>
          <a:xfrm>
            <a:off x="11445175" y="6385687"/>
            <a:ext cx="771505" cy="665787"/>
            <a:chOff x="11420495" y="6309320"/>
            <a:chExt cx="771505" cy="665787"/>
          </a:xfrm>
        </p:grpSpPr>
        <p:pic>
          <p:nvPicPr>
            <p:cNvPr id="6" name="図 2">
              <a:extLst>
                <a:ext uri="{FF2B5EF4-FFF2-40B4-BE49-F238E27FC236}">
                  <a16:creationId xmlns:a16="http://schemas.microsoft.com/office/drawing/2014/main" id="{7A01DDFF-731F-994C-BEB8-EB92A3C24AD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829777" y="6309320"/>
              <a:ext cx="2428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8E989895-9411-6E4D-B23B-8BAA4A26FF71}"/>
                </a:ext>
              </a:extLst>
            </p:cNvPr>
            <p:cNvSpPr txBox="1"/>
            <p:nvPr userDrawn="1"/>
          </p:nvSpPr>
          <p:spPr>
            <a:xfrm>
              <a:off x="11420495" y="6328776"/>
              <a:ext cx="771505" cy="646331"/>
            </a:xfrm>
            <a:prstGeom prst="rect">
              <a:avLst/>
            </a:prstGeom>
            <a:noFill/>
          </p:spPr>
          <p:txBody>
            <a:bodyPr vert="horz" wrap="square" rtlCol="0">
              <a:spAutoFit/>
            </a:bodyPr>
            <a:lstStyle/>
            <a:p>
              <a:pPr>
                <a:defRPr/>
              </a:pPr>
              <a:r>
                <a:rPr lang="ja-JP" altLang="en-US" sz="1200" dirty="0">
                  <a:solidFill>
                    <a:schemeClr val="tx1"/>
                  </a:solidFill>
                  <a:latin typeface="MS PGothic" panose="020B0600070205080204" pitchFamily="34" charset="-128"/>
                  <a:ea typeface="MS PGothic" panose="020B0600070205080204" pitchFamily="34" charset="-128"/>
                </a:rPr>
                <a:t>物基</a:t>
              </a:r>
              <a:r>
                <a:rPr lang="en-US" altLang="ja-JP" sz="1200" dirty="0">
                  <a:solidFill>
                    <a:schemeClr val="tx1"/>
                  </a:solidFill>
                  <a:latin typeface="MS PGothic" panose="020B0600070205080204" pitchFamily="34" charset="-128"/>
                  <a:ea typeface="MS PGothic" panose="020B0600070205080204" pitchFamily="34" charset="-128"/>
                </a:rPr>
                <a:t>007-902</a:t>
              </a:r>
              <a:endParaRPr lang="ja-JP" altLang="en-US" sz="1200" dirty="0">
                <a:solidFill>
                  <a:schemeClr val="tx1"/>
                </a:solidFill>
                <a:latin typeface="MS PGothic" panose="020B0600070205080204" pitchFamily="34" charset="-128"/>
                <a:ea typeface="MS PGothic" panose="020B0600070205080204" pitchFamily="34" charset="-128"/>
              </a:endParaRPr>
            </a:p>
            <a:p>
              <a:pPr>
                <a:defRPr/>
              </a:pPr>
              <a:endParaRPr lang="ja-JP" altLang="en-US" sz="1200" dirty="0">
                <a:solidFill>
                  <a:schemeClr val="tx1">
                    <a:lumMod val="65000"/>
                    <a:lumOff val="35000"/>
                  </a:schemeClr>
                </a:solidFill>
                <a:latin typeface="MS PGothic" panose="020B0600070205080204" pitchFamily="34" charset="-128"/>
                <a:ea typeface="MS PGothic" panose="020B0600070205080204" pitchFamily="34" charset="-128"/>
              </a:endParaRPr>
            </a:p>
          </p:txBody>
        </p:sp>
      </p:grpSp>
      <p:sp>
        <p:nvSpPr>
          <p:cNvPr id="9" name="正方形/長方形 8">
            <a:extLst>
              <a:ext uri="{FF2B5EF4-FFF2-40B4-BE49-F238E27FC236}">
                <a16:creationId xmlns:a16="http://schemas.microsoft.com/office/drawing/2014/main" id="{1DBE7A9B-A6B0-C84F-B4C6-3021240EAFCF}"/>
              </a:ext>
            </a:extLst>
          </p:cNvPr>
          <p:cNvSpPr/>
          <p:nvPr userDrawn="1"/>
        </p:nvSpPr>
        <p:spPr>
          <a:xfrm>
            <a:off x="26636" y="3135278"/>
            <a:ext cx="452740" cy="451406"/>
          </a:xfrm>
          <a:prstGeom prst="rect">
            <a:avLst/>
          </a:prstGeom>
        </p:spPr>
        <p:txBody>
          <a:bodyPr wrap="square">
            <a:spAutoFit/>
          </a:bodyPr>
          <a:lstStyle/>
          <a:p>
            <a:pPr>
              <a:lnSpc>
                <a:spcPts val="1420"/>
              </a:lnSpc>
            </a:pPr>
            <a:endParaRPr lang="en-US" altLang="ja-IS" sz="1600" dirty="0">
              <a:solidFill>
                <a:schemeClr val="tx1">
                  <a:lumMod val="65000"/>
                  <a:lumOff val="35000"/>
                </a:schemeClr>
              </a:solidFill>
              <a:latin typeface="MS PGothic" panose="020B0600070205080204" pitchFamily="34" charset="-128"/>
              <a:ea typeface="MS PGothic" panose="020B0600070205080204" pitchFamily="34" charset="-128"/>
            </a:endParaRPr>
          </a:p>
          <a:p>
            <a:pPr>
              <a:lnSpc>
                <a:spcPts val="1420"/>
              </a:lnSpc>
            </a:pPr>
            <a:r>
              <a:rPr lang="ja-IS" altLang="en-US" sz="1600" dirty="0">
                <a:solidFill>
                  <a:schemeClr val="tx1"/>
                </a:solidFill>
                <a:latin typeface="MS PGothic" panose="020B0600070205080204" pitchFamily="34" charset="-128"/>
                <a:ea typeface="MS PGothic" panose="020B0600070205080204" pitchFamily="34" charset="-128"/>
              </a:rPr>
              <a:t>ー</a:t>
            </a:r>
            <a:endParaRPr lang="en-US" altLang="ja-IS" sz="1600" dirty="0">
              <a:solidFill>
                <a:schemeClr val="tx1"/>
              </a:solidFill>
              <a:latin typeface="MS PGothic" panose="020B0600070205080204" pitchFamily="34" charset="-128"/>
              <a:ea typeface="MS PGothic" panose="020B0600070205080204" pitchFamily="34" charset="-128"/>
            </a:endParaRPr>
          </a:p>
        </p:txBody>
      </p:sp>
      <p:sp>
        <p:nvSpPr>
          <p:cNvPr id="37" name="テキスト ボックス 36">
            <a:extLst>
              <a:ext uri="{FF2B5EF4-FFF2-40B4-BE49-F238E27FC236}">
                <a16:creationId xmlns:a16="http://schemas.microsoft.com/office/drawing/2014/main" id="{AC7908C2-E3EA-6649-8680-614F63986064}"/>
              </a:ext>
            </a:extLst>
          </p:cNvPr>
          <p:cNvSpPr txBox="1"/>
          <p:nvPr userDrawn="1"/>
        </p:nvSpPr>
        <p:spPr>
          <a:xfrm>
            <a:off x="3575720" y="1196752"/>
            <a:ext cx="184731" cy="369332"/>
          </a:xfrm>
          <a:prstGeom prst="rect">
            <a:avLst/>
          </a:prstGeom>
          <a:noFill/>
        </p:spPr>
        <p:txBody>
          <a:bodyPr wrap="none" rtlCol="0">
            <a:spAutoFit/>
          </a:bodyPr>
          <a:lstStyle/>
          <a:p>
            <a:endParaRPr kumimoji="1" lang="ja-IS" altLang="en-US" dirty="0"/>
          </a:p>
        </p:txBody>
      </p:sp>
      <p:sp>
        <p:nvSpPr>
          <p:cNvPr id="74" name="スライド番号プレースホルダー 4">
            <a:extLst>
              <a:ext uri="{FF2B5EF4-FFF2-40B4-BE49-F238E27FC236}">
                <a16:creationId xmlns:a16="http://schemas.microsoft.com/office/drawing/2014/main" id="{DDEC1F7B-7F34-9E4B-A320-251603F827C7}"/>
              </a:ext>
            </a:extLst>
          </p:cNvPr>
          <p:cNvSpPr txBox="1">
            <a:spLocks/>
          </p:cNvSpPr>
          <p:nvPr userDrawn="1"/>
        </p:nvSpPr>
        <p:spPr>
          <a:xfrm>
            <a:off x="-96688" y="3068960"/>
            <a:ext cx="648072" cy="360040"/>
          </a:xfrm>
          <a:prstGeom prst="rect">
            <a:avLst/>
          </a:prstGeom>
        </p:spPr>
        <p:txBody>
          <a:bodyPr vert="horz" lIns="91440" tIns="45720" rIns="108000" bIns="45720" rtlCol="0" anchor="ctr"/>
          <a:lstStyle>
            <a:defPPr>
              <a:defRPr lang="en-US"/>
            </a:defPPr>
            <a:lvl1pPr marL="0" algn="ctr" defTabSz="457200" rtl="0" eaLnBrk="1" latinLnBrk="0" hangingPunct="1">
              <a:defRPr sz="1600" b="0" i="0" kern="1200">
                <a:solidFill>
                  <a:schemeClr val="tx1">
                    <a:lumMod val="65000"/>
                    <a:lumOff val="35000"/>
                  </a:schemeClr>
                </a:solidFill>
                <a:latin typeface="MS PGothic" panose="020B0600070205080204" pitchFamily="34" charset="-128"/>
                <a:ea typeface="MS PGothic" panose="020B0600070205080204"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1A798A1-9894-D942-AEE8-B0397A80ED19}" type="slidenum">
              <a:rPr kumimoji="1" lang="ja-IS" altLang="en-US" smtClean="0">
                <a:solidFill>
                  <a:schemeClr val="tx1"/>
                </a:solidFill>
              </a:rPr>
              <a:pPr/>
              <a:t>‹#›</a:t>
            </a:fld>
            <a:endParaRPr kumimoji="1" lang="ja-IS" altLang="en-US" dirty="0">
              <a:solidFill>
                <a:schemeClr val="tx1"/>
              </a:solidFill>
            </a:endParaRPr>
          </a:p>
        </p:txBody>
      </p:sp>
      <p:sp>
        <p:nvSpPr>
          <p:cNvPr id="2" name="縦書きコンテンツ プレースホルダー 13">
            <a:extLst>
              <a:ext uri="{FF2B5EF4-FFF2-40B4-BE49-F238E27FC236}">
                <a16:creationId xmlns:a16="http://schemas.microsoft.com/office/drawing/2014/main" id="{F3F22899-B9A9-DC15-BF11-BF84403F05EA}"/>
              </a:ext>
            </a:extLst>
          </p:cNvPr>
          <p:cNvSpPr txBox="1">
            <a:spLocks/>
          </p:cNvSpPr>
          <p:nvPr userDrawn="1"/>
        </p:nvSpPr>
        <p:spPr>
          <a:xfrm>
            <a:off x="11856640" y="0"/>
            <a:ext cx="335360" cy="5805264"/>
          </a:xfrm>
          <a:prstGeom prst="rect">
            <a:avLst/>
          </a:prstGeom>
        </p:spPr>
        <p:txBody>
          <a:bodyPr vert="eaVert" lIns="72000" tIns="108000" rIns="108000"/>
          <a:lstStyle>
            <a:lvl1pPr marL="342900" indent="-342900" algn="ctr" defTabSz="457200" rtl="0" eaLnBrk="1" latinLnBrk="0" hangingPunct="1">
              <a:spcBef>
                <a:spcPts val="1000"/>
              </a:spcBef>
              <a:spcAft>
                <a:spcPts val="0"/>
              </a:spcAft>
              <a:buClr>
                <a:schemeClr val="accent1"/>
              </a:buClr>
              <a:buSzPct val="80000"/>
              <a:buFont typeface="Wingdings 3" charset="2"/>
              <a:buNone/>
              <a:defRPr kumimoji="1" sz="1200" b="0" kern="1200" baseline="0">
                <a:solidFill>
                  <a:schemeClr val="tx1"/>
                </a:solidFill>
                <a:latin typeface="MS PGothic" panose="020B0600070205080204" pitchFamily="34" charset="-128"/>
                <a:ea typeface="MS PGothic" panose="020B0600070205080204" pitchFamily="34" charset="-128"/>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a:t>１ 章　１ 節　</a:t>
            </a:r>
            <a:r>
              <a:rPr lang="en-US" altLang="ja-JP"/>
              <a:t>|</a:t>
            </a:r>
            <a:r>
              <a:rPr lang="ja-JP" altLang="en-US"/>
              <a:t>　２　等速直線運動</a:t>
            </a:r>
            <a:endParaRPr lang="en-US" altLang="ja-JP" dirty="0"/>
          </a:p>
        </p:txBody>
      </p:sp>
      <p:sp>
        <p:nvSpPr>
          <p:cNvPr id="4" name="テキスト ボックス 3">
            <a:extLst>
              <a:ext uri="{FF2B5EF4-FFF2-40B4-BE49-F238E27FC236}">
                <a16:creationId xmlns:a16="http://schemas.microsoft.com/office/drawing/2014/main" id="{FBBB322D-9FE1-F121-3F61-C17202B1A5E9}"/>
              </a:ext>
            </a:extLst>
          </p:cNvPr>
          <p:cNvSpPr txBox="1"/>
          <p:nvPr userDrawn="1"/>
        </p:nvSpPr>
        <p:spPr>
          <a:xfrm>
            <a:off x="25400" y="3467100"/>
            <a:ext cx="1270000" cy="307777"/>
          </a:xfrm>
          <a:prstGeom prst="rect">
            <a:avLst/>
          </a:prstGeom>
          <a:noFill/>
        </p:spPr>
        <p:txBody>
          <a:bodyPr vert="horz" rtlCol="0">
            <a:spAutoFit/>
          </a:bodyPr>
          <a:lstStyle/>
          <a:p>
            <a:r>
              <a:rPr kumimoji="1" lang="en-US" altLang="ja-JP" sz="1400" dirty="0">
                <a:latin typeface="ＭＳ Ｐゴシック" panose="020B0600070205080204" pitchFamily="50" charset="-128"/>
              </a:rPr>
              <a:t>19</a:t>
            </a:r>
            <a:endParaRPr kumimoji="1" lang="ja-JP" altLang="en-US" sz="1400" dirty="0">
              <a:latin typeface="ＭＳ Ｐゴシック" panose="020B0600070205080204" pitchFamily="50" charset="-128"/>
            </a:endParaRPr>
          </a:p>
        </p:txBody>
      </p:sp>
    </p:spTree>
    <p:extLst>
      <p:ext uri="{BB962C8B-B14F-4D97-AF65-F5344CB8AC3E}">
        <p14:creationId xmlns:p14="http://schemas.microsoft.com/office/powerpoint/2010/main" val="3056840918"/>
      </p:ext>
    </p:extLst>
  </p:cSld>
  <p:clrMap bg1="lt1" tx1="dk1" bg2="lt2" tx2="dk2" accent1="accent1" accent2="accent2" accent3="accent3" accent4="accent4" accent5="accent5" accent6="accent6" hlink="hlink" folHlink="folHlink"/>
  <p:sldLayoutIdLst>
    <p:sldLayoutId id="2147483940" r:id="rId1"/>
  </p:sldLayoutIdLst>
  <p:hf hdr="0" ftr="0" dt="0"/>
  <p:txStyles>
    <p:titleStyle>
      <a:lvl1pPr algn="ctr" defTabSz="457200" rtl="0" eaLnBrk="1" latinLnBrk="0" hangingPunct="1">
        <a:spcBef>
          <a:spcPct val="0"/>
        </a:spcBef>
        <a:buNone/>
        <a:defRPr kumimoji="1" sz="2800" kern="1200">
          <a:solidFill>
            <a:schemeClr val="accent4"/>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図 2" descr="グラフィカル ユーザー インターフェイス&#10;&#10;中程度の精度で自動的に生成された説明">
            <a:extLst>
              <a:ext uri="{FF2B5EF4-FFF2-40B4-BE49-F238E27FC236}">
                <a16:creationId xmlns:a16="http://schemas.microsoft.com/office/drawing/2014/main" id="{14FDDEE6-9291-214A-BF18-D918C6715A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正方形/長方形 20">
            <a:extLst>
              <a:ext uri="{FF2B5EF4-FFF2-40B4-BE49-F238E27FC236}">
                <a16:creationId xmlns:a16="http://schemas.microsoft.com/office/drawing/2014/main" id="{7D8EA201-6C2D-2C40-82A4-348A9794045B}"/>
              </a:ext>
            </a:extLst>
          </p:cNvPr>
          <p:cNvSpPr/>
          <p:nvPr userDrawn="1"/>
        </p:nvSpPr>
        <p:spPr>
          <a:xfrm>
            <a:off x="26636" y="3135278"/>
            <a:ext cx="452740" cy="630942"/>
          </a:xfrm>
          <a:prstGeom prst="rect">
            <a:avLst/>
          </a:prstGeom>
        </p:spPr>
        <p:txBody>
          <a:bodyPr wrap="square">
            <a:spAutoFit/>
          </a:bodyPr>
          <a:lstStyle/>
          <a:p>
            <a:pPr>
              <a:lnSpc>
                <a:spcPts val="1420"/>
              </a:lnSpc>
            </a:pPr>
            <a:endParaRPr lang="en-US" altLang="ja-IS" sz="1600" dirty="0">
              <a:solidFill>
                <a:schemeClr val="tx1">
                  <a:lumMod val="65000"/>
                  <a:lumOff val="35000"/>
                </a:schemeClr>
              </a:solidFill>
              <a:latin typeface="MS PGothic" panose="020B0600070205080204" pitchFamily="34" charset="-128"/>
              <a:ea typeface="MS PGothic" panose="020B0600070205080204" pitchFamily="34" charset="-128"/>
            </a:endParaRPr>
          </a:p>
          <a:p>
            <a:pPr>
              <a:lnSpc>
                <a:spcPts val="1420"/>
              </a:lnSpc>
            </a:pPr>
            <a:r>
              <a:rPr lang="ja-IS" altLang="en-US" sz="1600" dirty="0">
                <a:solidFill>
                  <a:schemeClr val="tx1"/>
                </a:solidFill>
                <a:latin typeface="MS PGothic" panose="020B0600070205080204" pitchFamily="34" charset="-128"/>
                <a:ea typeface="MS PGothic" panose="020B0600070205080204" pitchFamily="34" charset="-128"/>
              </a:rPr>
              <a:t>ー</a:t>
            </a:r>
            <a:endParaRPr lang="en-US" altLang="ja-IS" sz="1600" dirty="0">
              <a:solidFill>
                <a:schemeClr val="tx1"/>
              </a:solidFill>
              <a:latin typeface="MS PGothic" panose="020B0600070205080204" pitchFamily="34" charset="-128"/>
              <a:ea typeface="MS PGothic" panose="020B0600070205080204" pitchFamily="34" charset="-128"/>
            </a:endParaRPr>
          </a:p>
          <a:p>
            <a:pPr>
              <a:lnSpc>
                <a:spcPts val="1420"/>
              </a:lnSpc>
            </a:pPr>
            <a:endParaRPr lang="ja-IS" altLang="en-US" sz="1600" dirty="0">
              <a:solidFill>
                <a:schemeClr val="tx1">
                  <a:lumMod val="65000"/>
                  <a:lumOff val="35000"/>
                </a:schemeClr>
              </a:solidFill>
              <a:latin typeface="MS PGothic" panose="020B0600070205080204" pitchFamily="34" charset="-128"/>
              <a:ea typeface="MS PGothic" panose="020B0600070205080204" pitchFamily="34" charset="-128"/>
            </a:endParaRPr>
          </a:p>
        </p:txBody>
      </p:sp>
      <p:sp>
        <p:nvSpPr>
          <p:cNvPr id="24" name="タイトル プレースホルダー 23">
            <a:extLst>
              <a:ext uri="{FF2B5EF4-FFF2-40B4-BE49-F238E27FC236}">
                <a16:creationId xmlns:a16="http://schemas.microsoft.com/office/drawing/2014/main" id="{46E7E43E-7C9B-D44F-96D9-25390A116F60}"/>
              </a:ext>
            </a:extLst>
          </p:cNvPr>
          <p:cNvSpPr>
            <a:spLocks noGrp="1"/>
          </p:cNvSpPr>
          <p:nvPr>
            <p:ph type="title"/>
          </p:nvPr>
        </p:nvSpPr>
        <p:spPr>
          <a:xfrm>
            <a:off x="771939" y="0"/>
            <a:ext cx="10515600" cy="764704"/>
          </a:xfrm>
          <a:prstGeom prst="rect">
            <a:avLst/>
          </a:prstGeom>
        </p:spPr>
        <p:txBody>
          <a:bodyPr vert="horz" lIns="91440" tIns="45720" rIns="91440" bIns="45720" rtlCol="0" anchor="ctr">
            <a:normAutofit/>
          </a:bodyPr>
          <a:lstStyle/>
          <a:p>
            <a:r>
              <a:rPr kumimoji="1" lang="ja-JP" altLang="en-US" dirty="0"/>
              <a:t>マスタータイトルの書式設定</a:t>
            </a:r>
            <a:endParaRPr kumimoji="1" lang="ja-IS" altLang="en-US" dirty="0"/>
          </a:p>
        </p:txBody>
      </p:sp>
      <p:sp>
        <p:nvSpPr>
          <p:cNvPr id="36" name="スライド番号プレースホルダー 4">
            <a:extLst>
              <a:ext uri="{FF2B5EF4-FFF2-40B4-BE49-F238E27FC236}">
                <a16:creationId xmlns:a16="http://schemas.microsoft.com/office/drawing/2014/main" id="{4DA81D93-01E9-FC4A-933D-05AA13B37B2D}"/>
              </a:ext>
            </a:extLst>
          </p:cNvPr>
          <p:cNvSpPr txBox="1">
            <a:spLocks/>
          </p:cNvSpPr>
          <p:nvPr userDrawn="1"/>
        </p:nvSpPr>
        <p:spPr>
          <a:xfrm>
            <a:off x="-96688" y="3068960"/>
            <a:ext cx="648072" cy="360040"/>
          </a:xfrm>
          <a:prstGeom prst="rect">
            <a:avLst/>
          </a:prstGeom>
        </p:spPr>
        <p:txBody>
          <a:bodyPr vert="horz" lIns="91440" tIns="45720" rIns="108000" bIns="45720" rtlCol="0" anchor="ctr"/>
          <a:lstStyle>
            <a:defPPr>
              <a:defRPr lang="en-US"/>
            </a:defPPr>
            <a:lvl1pPr marL="0" algn="ctr" defTabSz="457200" rtl="0" eaLnBrk="1" latinLnBrk="0" hangingPunct="1">
              <a:defRPr sz="1600" b="0" i="0" kern="1200">
                <a:solidFill>
                  <a:schemeClr val="tx1">
                    <a:lumMod val="65000"/>
                    <a:lumOff val="35000"/>
                  </a:schemeClr>
                </a:solidFill>
                <a:latin typeface="MS PGothic" panose="020B0600070205080204" pitchFamily="34" charset="-128"/>
                <a:ea typeface="MS PGothic" panose="020B0600070205080204"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1A798A1-9894-D942-AEE8-B0397A80ED19}" type="slidenum">
              <a:rPr kumimoji="1" lang="ja-IS" altLang="en-US" smtClean="0">
                <a:solidFill>
                  <a:schemeClr val="tx1"/>
                </a:solidFill>
              </a:rPr>
              <a:pPr/>
              <a:t>‹#›</a:t>
            </a:fld>
            <a:endParaRPr kumimoji="1" lang="ja-IS" altLang="en-US" dirty="0">
              <a:solidFill>
                <a:schemeClr val="tx1"/>
              </a:solidFill>
            </a:endParaRPr>
          </a:p>
        </p:txBody>
      </p:sp>
      <p:sp>
        <p:nvSpPr>
          <p:cNvPr id="2" name="縦書きコンテンツ プレースホルダー 13">
            <a:extLst>
              <a:ext uri="{FF2B5EF4-FFF2-40B4-BE49-F238E27FC236}">
                <a16:creationId xmlns:a16="http://schemas.microsoft.com/office/drawing/2014/main" id="{D03EEE8F-669E-F029-211D-FB6898546F04}"/>
              </a:ext>
            </a:extLst>
          </p:cNvPr>
          <p:cNvSpPr txBox="1">
            <a:spLocks/>
          </p:cNvSpPr>
          <p:nvPr userDrawn="1"/>
        </p:nvSpPr>
        <p:spPr>
          <a:xfrm>
            <a:off x="11856640" y="0"/>
            <a:ext cx="335360" cy="5805264"/>
          </a:xfrm>
          <a:prstGeom prst="rect">
            <a:avLst/>
          </a:prstGeom>
        </p:spPr>
        <p:txBody>
          <a:bodyPr vert="eaVert" lIns="72000" tIns="108000" rIns="108000"/>
          <a:lstStyle>
            <a:lvl1pPr marL="228600" indent="-228600" algn="ctr" defTabSz="914400" rtl="0" eaLnBrk="1" latinLnBrk="0" hangingPunct="1">
              <a:lnSpc>
                <a:spcPct val="90000"/>
              </a:lnSpc>
              <a:spcBef>
                <a:spcPts val="1000"/>
              </a:spcBef>
              <a:buFont typeface="Arial" panose="020B0604020202020204" pitchFamily="34" charset="0"/>
              <a:buNone/>
              <a:defRPr sz="1200" b="0" kern="1200" baseline="0">
                <a:solidFill>
                  <a:schemeClr val="tx1"/>
                </a:solidFill>
                <a:latin typeface="MS PGothic" panose="020B0600070205080204" pitchFamily="34" charset="-128"/>
                <a:ea typeface="MS PGothic" panose="020B060007020508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a:t>１ 章　１ 節　</a:t>
            </a:r>
            <a:r>
              <a:rPr lang="en-US" altLang="ja-JP"/>
              <a:t>|</a:t>
            </a:r>
            <a:r>
              <a:rPr lang="ja-JP" altLang="en-US"/>
              <a:t>　２　等速直線運動</a:t>
            </a:r>
            <a:endParaRPr lang="en-US" altLang="ja-JP" dirty="0"/>
          </a:p>
        </p:txBody>
      </p:sp>
      <p:grpSp>
        <p:nvGrpSpPr>
          <p:cNvPr id="4" name="グループ化 3">
            <a:extLst>
              <a:ext uri="{FF2B5EF4-FFF2-40B4-BE49-F238E27FC236}">
                <a16:creationId xmlns:a16="http://schemas.microsoft.com/office/drawing/2014/main" id="{414DDACA-D42E-ED90-7331-B11E18CFE431}"/>
              </a:ext>
            </a:extLst>
          </p:cNvPr>
          <p:cNvGrpSpPr/>
          <p:nvPr userDrawn="1"/>
        </p:nvGrpSpPr>
        <p:grpSpPr>
          <a:xfrm>
            <a:off x="11445175" y="6385687"/>
            <a:ext cx="771505" cy="665787"/>
            <a:chOff x="11420495" y="6309320"/>
            <a:chExt cx="771505" cy="665787"/>
          </a:xfrm>
        </p:grpSpPr>
        <p:pic>
          <p:nvPicPr>
            <p:cNvPr id="5" name="図 2">
              <a:extLst>
                <a:ext uri="{FF2B5EF4-FFF2-40B4-BE49-F238E27FC236}">
                  <a16:creationId xmlns:a16="http://schemas.microsoft.com/office/drawing/2014/main" id="{94D74554-611B-DAC8-7126-598EA1B6D6D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829777" y="6309320"/>
              <a:ext cx="2428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a:extLst>
                <a:ext uri="{FF2B5EF4-FFF2-40B4-BE49-F238E27FC236}">
                  <a16:creationId xmlns:a16="http://schemas.microsoft.com/office/drawing/2014/main" id="{E3292461-B3B3-9BDE-54E7-C2CC5D80D2FE}"/>
                </a:ext>
              </a:extLst>
            </p:cNvPr>
            <p:cNvSpPr txBox="1"/>
            <p:nvPr userDrawn="1"/>
          </p:nvSpPr>
          <p:spPr>
            <a:xfrm>
              <a:off x="11420495" y="6328776"/>
              <a:ext cx="771505" cy="646331"/>
            </a:xfrm>
            <a:prstGeom prst="rect">
              <a:avLst/>
            </a:prstGeom>
            <a:noFill/>
          </p:spPr>
          <p:txBody>
            <a:bodyPr vert="horz" wrap="square" rtlCol="0">
              <a:spAutoFit/>
            </a:bodyPr>
            <a:lstStyle/>
            <a:p>
              <a:pPr>
                <a:defRPr/>
              </a:pPr>
              <a:r>
                <a:rPr lang="ja-JP" altLang="en-US" sz="1200" dirty="0">
                  <a:solidFill>
                    <a:schemeClr val="tx1"/>
                  </a:solidFill>
                  <a:latin typeface="MS PGothic" panose="020B0600070205080204" pitchFamily="34" charset="-128"/>
                  <a:ea typeface="MS PGothic" panose="020B0600070205080204" pitchFamily="34" charset="-128"/>
                </a:rPr>
                <a:t>物基</a:t>
              </a:r>
              <a:r>
                <a:rPr lang="en-US" altLang="ja-JP" sz="1200" dirty="0">
                  <a:solidFill>
                    <a:schemeClr val="tx1"/>
                  </a:solidFill>
                  <a:latin typeface="MS PGothic" panose="020B0600070205080204" pitchFamily="34" charset="-128"/>
                  <a:ea typeface="MS PGothic" panose="020B0600070205080204" pitchFamily="34" charset="-128"/>
                </a:rPr>
                <a:t>007-902</a:t>
              </a:r>
              <a:endParaRPr lang="ja-JP" altLang="en-US" sz="1200" dirty="0">
                <a:solidFill>
                  <a:schemeClr val="tx1"/>
                </a:solidFill>
                <a:latin typeface="MS PGothic" panose="020B0600070205080204" pitchFamily="34" charset="-128"/>
                <a:ea typeface="MS PGothic" panose="020B0600070205080204" pitchFamily="34" charset="-128"/>
              </a:endParaRPr>
            </a:p>
            <a:p>
              <a:pPr>
                <a:defRPr/>
              </a:pPr>
              <a:endParaRPr lang="ja-JP" altLang="en-US" sz="1200" dirty="0">
                <a:solidFill>
                  <a:schemeClr val="tx1">
                    <a:lumMod val="65000"/>
                    <a:lumOff val="35000"/>
                  </a:schemeClr>
                </a:solidFill>
                <a:latin typeface="MS PGothic" panose="020B0600070205080204" pitchFamily="34" charset="-128"/>
                <a:ea typeface="MS PGothic" panose="020B0600070205080204" pitchFamily="34" charset="-128"/>
              </a:endParaRPr>
            </a:p>
          </p:txBody>
        </p:sp>
      </p:grpSp>
      <p:sp>
        <p:nvSpPr>
          <p:cNvPr id="7" name="テキスト ボックス 6">
            <a:extLst>
              <a:ext uri="{FF2B5EF4-FFF2-40B4-BE49-F238E27FC236}">
                <a16:creationId xmlns:a16="http://schemas.microsoft.com/office/drawing/2014/main" id="{8CC9703D-E7C0-FDCF-7931-1418E8DB186F}"/>
              </a:ext>
            </a:extLst>
          </p:cNvPr>
          <p:cNvSpPr txBox="1"/>
          <p:nvPr userDrawn="1"/>
        </p:nvSpPr>
        <p:spPr>
          <a:xfrm>
            <a:off x="25400" y="3467100"/>
            <a:ext cx="1270000" cy="307777"/>
          </a:xfrm>
          <a:prstGeom prst="rect">
            <a:avLst/>
          </a:prstGeom>
          <a:noFill/>
        </p:spPr>
        <p:txBody>
          <a:bodyPr vert="horz" rtlCol="0">
            <a:spAutoFit/>
          </a:bodyPr>
          <a:lstStyle/>
          <a:p>
            <a:r>
              <a:rPr kumimoji="1" lang="en-US" altLang="ja-JP" sz="1400" dirty="0">
                <a:latin typeface="ＭＳ Ｐゴシック" panose="020B0600070205080204" pitchFamily="50" charset="-128"/>
              </a:rPr>
              <a:t>19</a:t>
            </a:r>
            <a:endParaRPr kumimoji="1" lang="ja-JP" altLang="en-US" sz="1400" dirty="0">
              <a:latin typeface="ＭＳ Ｐゴシック" panose="020B0600070205080204" pitchFamily="50" charset="-128"/>
            </a:endParaRPr>
          </a:p>
        </p:txBody>
      </p:sp>
    </p:spTree>
    <p:extLst>
      <p:ext uri="{BB962C8B-B14F-4D97-AF65-F5344CB8AC3E}">
        <p14:creationId xmlns:p14="http://schemas.microsoft.com/office/powerpoint/2010/main" val="346858600"/>
      </p:ext>
    </p:extLst>
  </p:cSld>
  <p:clrMap bg1="lt1" tx1="dk1" bg2="lt2" tx2="dk2" accent1="accent1" accent2="accent2" accent3="accent3" accent4="accent4" accent5="accent5" accent6="accent6" hlink="hlink" folHlink="folHlink"/>
  <p:sldLayoutIdLst>
    <p:sldLayoutId id="2147483943" r:id="rId1"/>
  </p:sldLayoutIdLst>
  <p:txStyles>
    <p:titleStyle>
      <a:lvl1pPr algn="ctr" defTabSz="914400" rtl="0" eaLnBrk="1" latinLnBrk="0" hangingPunct="1">
        <a:lnSpc>
          <a:spcPct val="90000"/>
        </a:lnSpc>
        <a:spcBef>
          <a:spcPct val="0"/>
        </a:spcBef>
        <a:buNone/>
        <a:defRPr sz="4000" kern="1200">
          <a:solidFill>
            <a:schemeClr val="accent5">
              <a:lumMod val="75000"/>
            </a:schemeClr>
          </a:solidFill>
          <a:latin typeface="Meiryo" panose="020B0604030504040204" pitchFamily="34" charset="-128"/>
          <a:ea typeface="Meiryo" panose="020B0604030504040204"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ja-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file:////Users/k.c.d.w.202/Desktop/works/_&#33258;&#20998;&#12390;&#12441;&#12420;&#12427;&#12371;&#12392;/4513_R4&#39640;&#26657;&#29289;&#29702;&#22522;&#30990;&#65288;PP&#65289;/&#21046;&#20316;&#12486;&#12441;&#12540;&#12479;/&#39640;&#26657;&#29289;&#29702;&#22522;&#30990;_&#25480;&#26989;&#23637;&#38283;&#12473;&#12521;&#12452;&#12488;&#12441;_1-1-2/&#22259;JPEG/R04&#39640;&#26657;&#29289;&#29702;&#22522;&#30990;-1-p015-06.jpg" TargetMode="External"/><Relationship Id="rId5" Type="http://schemas.openxmlformats.org/officeDocument/2006/relationships/image" Target="../media/image12.jpeg"/><Relationship Id="rId4" Type="http://schemas.openxmlformats.org/officeDocument/2006/relationships/image" Target="file:////Users/k.c.d.w.202/Desktop/works/_&#33258;&#20998;&#12390;&#12441;&#12420;&#12427;&#12371;&#12392;/4513_R4&#39640;&#26657;&#29289;&#29702;&#22522;&#30990;&#65288;PP&#65289;/&#21046;&#20316;&#12486;&#12441;&#12540;&#12479;/&#39640;&#26657;&#29289;&#29702;&#22522;&#30990;_&#25480;&#26989;&#23637;&#38283;&#12473;&#12521;&#12452;&#12488;&#12441;_1-1-2/&#22259;JPEG/R04&#39640;&#26657;&#29289;&#29702;&#22522;&#30990;-1-p015-05.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file:////Users/k.c.d.w.202/Desktop/works/_&#33258;&#20998;&#12390;&#12441;&#12420;&#12427;&#12371;&#12392;/4513_R4&#39640;&#26657;&#29289;&#29702;&#22522;&#30990;&#65288;PP&#65289;/&#21046;&#20316;&#12486;&#12441;&#12540;&#12479;/&#39640;&#26657;&#29289;&#29702;&#22522;&#30990;_&#25480;&#26989;&#23637;&#38283;&#12473;&#12521;&#12452;&#12488;&#12441;_1-1-2/&#22259;JPEG/R04&#39640;&#26657;&#29289;&#29702;&#22522;&#30990;-1-p015-04_D.jp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file:////Users/k.c.d.w.202/Desktop/works/_&#33258;&#20998;&#12390;&#12441;&#12420;&#12427;&#12371;&#12392;/4513_R4&#39640;&#26657;&#29289;&#29702;&#22522;&#30990;&#65288;PP&#65289;/&#21046;&#20316;&#12486;&#12441;&#12540;&#12479;/&#39640;&#26657;&#29289;&#29702;&#22522;&#30990;_&#25480;&#26989;&#23637;&#38283;&#12473;&#12521;&#12452;&#12488;&#12441;_1-1-2/&#22259;JPEG/R04&#39640;&#26657;&#29289;&#29702;&#22522;&#30990;-1-p015-04_D.jpg" TargetMode="External"/><Relationship Id="rId3" Type="http://schemas.openxmlformats.org/officeDocument/2006/relationships/image" Target="../media/image8.jpeg"/><Relationship Id="rId7"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file:////Users/k.c.d.w.202/Desktop/works/_&#33258;&#20998;&#12390;&#12441;&#12420;&#12427;&#12371;&#12392;/4513_R4&#39640;&#26657;&#29289;&#29702;&#22522;&#30990;&#65288;PP&#65289;/&#21046;&#20316;&#12486;&#12441;&#12540;&#12479;/&#39640;&#26657;&#29289;&#29702;&#22522;&#30990;_&#25480;&#26989;&#23637;&#38283;&#12473;&#12521;&#12452;&#12488;&#12441;_1-1-2/&#22259;JPEG/R04&#39640;&#26657;&#29289;&#29702;&#22522;&#30990;-1-p015-06.jpg" TargetMode="External"/><Relationship Id="rId5" Type="http://schemas.openxmlformats.org/officeDocument/2006/relationships/image" Target="../media/image9.jpeg"/><Relationship Id="rId4" Type="http://schemas.openxmlformats.org/officeDocument/2006/relationships/image" Target="file:////Users/k.c.d.w.202/Desktop/works/_&#33258;&#20998;&#12390;&#12441;&#12420;&#12427;&#12371;&#12392;/4513_R4&#39640;&#26657;&#29289;&#29702;&#22522;&#30990;&#65288;PP&#65289;/&#21046;&#20316;&#12486;&#12441;&#12540;&#12479;/&#39640;&#26657;&#29289;&#29702;&#22522;&#30990;_&#25480;&#26989;&#23637;&#38283;&#12473;&#12521;&#12452;&#12488;&#12441;_1-1-2/&#22259;JPEG/R04&#39640;&#26657;&#29289;&#29702;&#22522;&#30990;-1-p015-05.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file:////Users/k.c.d.w.202/Desktop/works/_&#33258;&#20998;&#12390;&#12441;&#12420;&#12427;&#12371;&#12392;/4513_R4&#39640;&#26657;&#29289;&#29702;&#22522;&#30990;&#65288;PP&#65289;/&#21046;&#20316;&#12486;&#12441;&#12540;&#12479;/&#39640;&#26657;&#29289;&#29702;&#22522;&#30990;_&#25480;&#26989;&#23637;&#38283;&#12473;&#12521;&#12452;&#12488;&#12441;_1-1-2/&#22259;JPEG/R04&#39640;&#26657;&#29289;&#29702;&#22522;&#30990;-1-p015-05.jpg"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file:////Users/k.c.d.w.202/Desktop/works/_&#33258;&#20998;&#12390;&#12441;&#12420;&#12427;&#12371;&#12392;/4513_R4&#39640;&#26657;&#29289;&#29702;&#22522;&#30990;&#65288;PP&#65289;/&#21046;&#20316;&#12486;&#12441;&#12540;&#12479;/&#39640;&#26657;&#29289;&#29702;&#22522;&#30990;_&#25480;&#26989;&#23637;&#38283;&#12473;&#12521;&#12452;&#12488;&#12441;_1-1-2/&#22259;JPEG/R04&#39640;&#26657;&#29289;&#29702;&#22522;&#30990;-1-p015-06.jpg"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file:////Users/k.c.d.w.202/Desktop/works/_&#33258;&#20998;&#12390;&#12441;&#12420;&#12427;&#12371;&#12392;/4513_R4&#39640;&#26657;&#29289;&#29702;&#22522;&#30990;&#65288;PP&#65289;/&#21046;&#20316;&#12486;&#12441;&#12540;&#12479;/&#39640;&#26657;&#29289;&#29702;&#22522;&#30990;_&#25480;&#26989;&#23637;&#38283;&#12473;&#12521;&#12452;&#12488;&#12441;_1-1-2/&#22259;JPEG/R04&#39640;&#26657;&#29289;&#29702;&#22522;&#30990;-1-p015-06.jpg" TargetMode="External"/><Relationship Id="rId5" Type="http://schemas.openxmlformats.org/officeDocument/2006/relationships/image" Target="../media/image12.jpeg"/><Relationship Id="rId4" Type="http://schemas.openxmlformats.org/officeDocument/2006/relationships/image" Target="file:////Users/k.c.d.w.202/Desktop/works/_&#33258;&#20998;&#12390;&#12441;&#12420;&#12427;&#12371;&#12392;/4513_R4&#39640;&#26657;&#29289;&#29702;&#22522;&#30990;&#65288;PP&#65289;/&#21046;&#20316;&#12486;&#12441;&#12540;&#12479;/&#39640;&#26657;&#29289;&#29702;&#22522;&#30990;_&#25480;&#26989;&#23637;&#38283;&#12473;&#12521;&#12452;&#12488;&#12441;_1-1-2/&#22259;JPEG/R04&#39640;&#26657;&#29289;&#29702;&#22522;&#30990;-1-p015-05.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
            <a:extLst>
              <a:ext uri="{FF2B5EF4-FFF2-40B4-BE49-F238E27FC236}">
                <a16:creationId xmlns:a16="http://schemas.microsoft.com/office/drawing/2014/main" id="{3196A7F4-2F6E-9A4B-A5C1-53067FFCDBB9}"/>
              </a:ext>
            </a:extLst>
          </p:cNvPr>
          <p:cNvSpPr txBox="1">
            <a:spLocks noChangeArrowheads="1"/>
          </p:cNvSpPr>
          <p:nvPr/>
        </p:nvSpPr>
        <p:spPr bwMode="auto">
          <a:xfrm>
            <a:off x="3669817" y="1888718"/>
            <a:ext cx="48523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a:r>
              <a:rPr lang="ja-JP" altLang="en-US" sz="4000" dirty="0">
                <a:latin typeface="+mn-ea"/>
                <a:ea typeface="+mn-ea"/>
              </a:rPr>
              <a:t>１節　運動の表し方</a:t>
            </a:r>
          </a:p>
        </p:txBody>
      </p:sp>
      <p:sp>
        <p:nvSpPr>
          <p:cNvPr id="16" name="テキスト ボックス 2">
            <a:extLst>
              <a:ext uri="{FF2B5EF4-FFF2-40B4-BE49-F238E27FC236}">
                <a16:creationId xmlns:a16="http://schemas.microsoft.com/office/drawing/2014/main" id="{DEA9FF3A-72EF-5141-BC20-0768137316B9}"/>
              </a:ext>
            </a:extLst>
          </p:cNvPr>
          <p:cNvSpPr txBox="1">
            <a:spLocks noChangeArrowheads="1"/>
          </p:cNvSpPr>
          <p:nvPr/>
        </p:nvSpPr>
        <p:spPr bwMode="auto">
          <a:xfrm>
            <a:off x="2531604" y="2921169"/>
            <a:ext cx="712879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a:r>
              <a:rPr lang="en-US" altLang="ja-JP" sz="6000" dirty="0">
                <a:latin typeface="+mn-ea"/>
                <a:ea typeface="+mn-ea"/>
              </a:rPr>
              <a:t>2</a:t>
            </a:r>
            <a:r>
              <a:rPr lang="ja-JP" altLang="en-US" sz="6000" dirty="0">
                <a:latin typeface="+mn-ea"/>
                <a:ea typeface="+mn-ea"/>
              </a:rPr>
              <a:t>　等速直線運動</a:t>
            </a:r>
            <a:endParaRPr lang="en-US" altLang="ja-JP" sz="6000" dirty="0">
              <a:latin typeface="+mn-ea"/>
              <a:ea typeface="+mn-ea"/>
            </a:endParaRPr>
          </a:p>
        </p:txBody>
      </p:sp>
      <p:sp>
        <p:nvSpPr>
          <p:cNvPr id="2" name="正方形/長方形 1">
            <a:extLst>
              <a:ext uri="{FF2B5EF4-FFF2-40B4-BE49-F238E27FC236}">
                <a16:creationId xmlns:a16="http://schemas.microsoft.com/office/drawing/2014/main" id="{2D626113-03C2-576C-1183-707B33CD0CAE}"/>
              </a:ext>
            </a:extLst>
          </p:cNvPr>
          <p:cNvSpPr/>
          <p:nvPr/>
        </p:nvSpPr>
        <p:spPr>
          <a:xfrm>
            <a:off x="7370056" y="3924360"/>
            <a:ext cx="2304256" cy="584775"/>
          </a:xfrm>
          <a:prstGeom prst="rect">
            <a:avLst/>
          </a:prstGeom>
        </p:spPr>
        <p:txBody>
          <a:bodyPr wrap="square">
            <a:spAutoFit/>
          </a:bodyPr>
          <a:lstStyle/>
          <a:p>
            <a:pPr algn="ctr"/>
            <a:r>
              <a:rPr lang="ja-JP" altLang="en-US" sz="3200" dirty="0">
                <a:latin typeface="ＭＳ ゴシック" panose="020B0609070205080204" pitchFamily="49" charset="-128"/>
                <a:ea typeface="ＭＳ ゴシック" panose="020B0609070205080204" pitchFamily="49" charset="-128"/>
              </a:rPr>
              <a:t>→</a:t>
            </a:r>
            <a:r>
              <a:rPr lang="en-US" altLang="ja-JP" sz="3200" dirty="0">
                <a:latin typeface="ＭＳ ゴシック" panose="020B0609070205080204" pitchFamily="49" charset="-128"/>
                <a:ea typeface="ＭＳ ゴシック" panose="020B0609070205080204" pitchFamily="49" charset="-128"/>
              </a:rPr>
              <a:t>p.16,17</a:t>
            </a:r>
          </a:p>
        </p:txBody>
      </p:sp>
      <p:sp>
        <p:nvSpPr>
          <p:cNvPr id="3" name="テキスト プレースホルダー 2">
            <a:extLst>
              <a:ext uri="{FF2B5EF4-FFF2-40B4-BE49-F238E27FC236}">
                <a16:creationId xmlns:a16="http://schemas.microsoft.com/office/drawing/2014/main" id="{B35CDD17-D0FF-BB26-2019-F03C5F3B91EE}"/>
              </a:ext>
            </a:extLst>
          </p:cNvPr>
          <p:cNvSpPr txBox="1">
            <a:spLocks/>
          </p:cNvSpPr>
          <p:nvPr/>
        </p:nvSpPr>
        <p:spPr>
          <a:xfrm>
            <a:off x="1631504" y="5301208"/>
            <a:ext cx="9595065" cy="1080120"/>
          </a:xfrm>
          <a:prstGeom prst="rect">
            <a:avLst/>
          </a:prstGeom>
          <a:solidFill>
            <a:schemeClr val="bg1"/>
          </a:solidFill>
          <a:ln>
            <a:solidFill>
              <a:srgbClr val="33CCCC"/>
            </a:solidFill>
          </a:ln>
        </p:spPr>
        <p:txBody>
          <a:bodyPr/>
          <a:lstStyle>
            <a:lvl1pPr marL="0" indent="0" algn="l" defTabSz="914400" rtl="0" eaLnBrk="1" latinLnBrk="0" hangingPunct="1">
              <a:lnSpc>
                <a:spcPct val="100000"/>
              </a:lnSpc>
              <a:spcBef>
                <a:spcPts val="1000"/>
              </a:spcBef>
              <a:buFont typeface="Arial" panose="020B0604020202020204" pitchFamily="34" charset="0"/>
              <a:buNone/>
              <a:defRPr sz="3200" kern="1200" baseline="0">
                <a:solidFill>
                  <a:schemeClr val="tx1"/>
                </a:solidFill>
                <a:latin typeface="Times New Roman" panose="02020603050405020304" pitchFamily="18" charset="0"/>
                <a:ea typeface="ＭＳ Ｐゴシック" panose="020B0600070205080204" pitchFamily="50" charset="-128"/>
                <a:cs typeface="+mn-cs"/>
              </a:defRPr>
            </a:lvl1pPr>
            <a:lvl2pPr marL="457200" indent="0" algn="l" defTabSz="914400" rtl="0" eaLnBrk="1" latinLnBrk="0" hangingPunct="1">
              <a:lnSpc>
                <a:spcPct val="100000"/>
              </a:lnSpc>
              <a:spcBef>
                <a:spcPts val="500"/>
              </a:spcBef>
              <a:buFont typeface="Arial" panose="020B0604020202020204" pitchFamily="34" charset="0"/>
              <a:buNone/>
              <a:defRPr sz="32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ja-JP" altLang="en-US" dirty="0"/>
              <a:t>物体の運動のようすをグラフで表すと何を知ることができるだろうか？</a:t>
            </a:r>
          </a:p>
        </p:txBody>
      </p:sp>
      <p:pic>
        <p:nvPicPr>
          <p:cNvPr id="4" name="図 3">
            <a:extLst>
              <a:ext uri="{FF2B5EF4-FFF2-40B4-BE49-F238E27FC236}">
                <a16:creationId xmlns:a16="http://schemas.microsoft.com/office/drawing/2014/main" id="{60E92F54-198E-13E0-2A22-41A9F2715D79}"/>
              </a:ext>
            </a:extLst>
          </p:cNvPr>
          <p:cNvPicPr>
            <a:picLocks noChangeAspect="1"/>
          </p:cNvPicPr>
          <p:nvPr/>
        </p:nvPicPr>
        <p:blipFill>
          <a:blip r:embed="rId3">
            <a:clrChange>
              <a:clrFrom>
                <a:srgbClr val="CFEBEB"/>
              </a:clrFrom>
              <a:clrTo>
                <a:srgbClr val="CFEBEB">
                  <a:alpha val="0"/>
                </a:srgbClr>
              </a:clrTo>
            </a:clrChange>
          </a:blip>
          <a:stretch>
            <a:fillRect/>
          </a:stretch>
        </p:blipFill>
        <p:spPr>
          <a:xfrm>
            <a:off x="1631504" y="4660647"/>
            <a:ext cx="1944216" cy="640561"/>
          </a:xfrm>
          <a:prstGeom prst="rect">
            <a:avLst/>
          </a:prstGeom>
        </p:spPr>
      </p:pic>
    </p:spTree>
    <p:extLst>
      <p:ext uri="{BB962C8B-B14F-4D97-AF65-F5344CB8AC3E}">
        <p14:creationId xmlns:p14="http://schemas.microsoft.com/office/powerpoint/2010/main" val="781922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52029B-D370-4DA0-8B89-01020EEB1FAA}"/>
              </a:ext>
            </a:extLst>
          </p:cNvPr>
          <p:cNvSpPr>
            <a:spLocks noGrp="1"/>
          </p:cNvSpPr>
          <p:nvPr>
            <p:ph type="title"/>
          </p:nvPr>
        </p:nvSpPr>
        <p:spPr/>
        <p:txBody>
          <a:bodyPr/>
          <a:lstStyle/>
          <a:p>
            <a:r>
              <a:rPr kumimoji="1" lang="ja-JP" altLang="en-US" dirty="0"/>
              <a:t>問</a:t>
            </a:r>
            <a:r>
              <a:rPr kumimoji="1" lang="en-US" altLang="ja-JP" dirty="0"/>
              <a:t>3</a:t>
            </a:r>
            <a:endParaRPr kumimoji="1" lang="ja-JP" altLang="en-US" dirty="0"/>
          </a:p>
        </p:txBody>
      </p:sp>
      <p:sp>
        <p:nvSpPr>
          <p:cNvPr id="4" name="テキスト プレースホルダー 3">
            <a:extLst>
              <a:ext uri="{FF2B5EF4-FFF2-40B4-BE49-F238E27FC236}">
                <a16:creationId xmlns:a16="http://schemas.microsoft.com/office/drawing/2014/main" id="{14DA95B0-8382-4189-9F5E-97623E1A6058}"/>
              </a:ext>
            </a:extLst>
          </p:cNvPr>
          <p:cNvSpPr>
            <a:spLocks noGrp="1"/>
          </p:cNvSpPr>
          <p:nvPr>
            <p:ph type="body" sz="quarter" idx="11"/>
          </p:nvPr>
        </p:nvSpPr>
        <p:spPr>
          <a:xfrm>
            <a:off x="1112720" y="1500441"/>
            <a:ext cx="9966560" cy="3004773"/>
          </a:xfrm>
        </p:spPr>
        <p:txBody>
          <a:bodyPr/>
          <a:lstStyle/>
          <a:p>
            <a:r>
              <a:rPr lang="ja-JP" altLang="ja-JP" sz="3200" dirty="0"/>
              <a:t>自転車が速さ</a:t>
            </a:r>
            <a:r>
              <a:rPr lang="en-US" altLang="ja-JP" sz="3200" dirty="0"/>
              <a:t> 2.0 m/s </a:t>
            </a:r>
            <a:r>
              <a:rPr lang="ja-JP" altLang="ja-JP" sz="3200" dirty="0"/>
              <a:t>の等速直線運動をした。時刻</a:t>
            </a:r>
            <a:r>
              <a:rPr lang="en-US" altLang="ja-JP" sz="3200" dirty="0"/>
              <a:t> 0 s </a:t>
            </a:r>
            <a:r>
              <a:rPr lang="ja-JP" altLang="ja-JP" sz="3200" dirty="0"/>
              <a:t>から</a:t>
            </a:r>
            <a:r>
              <a:rPr lang="en-US" altLang="ja-JP" sz="3200" dirty="0"/>
              <a:t> 5.0 s </a:t>
            </a:r>
            <a:r>
              <a:rPr lang="ja-JP" altLang="ja-JP" sz="3200" dirty="0"/>
              <a:t>について，次の問いに答えよ。</a:t>
            </a:r>
          </a:p>
          <a:p>
            <a:r>
              <a:rPr lang="ja-JP" altLang="ja-JP" sz="3200" dirty="0"/>
              <a:t>⑴</a:t>
            </a:r>
            <a:r>
              <a:rPr lang="ja-JP" altLang="en-US" sz="3200" dirty="0"/>
              <a:t>　</a:t>
            </a:r>
            <a:r>
              <a:rPr lang="ja-JP" altLang="ja-JP" sz="3200" dirty="0"/>
              <a:t>自転車の運動を</a:t>
            </a:r>
            <a:r>
              <a:rPr lang="en-US" altLang="ja-JP" sz="3200" dirty="0"/>
              <a:t> </a:t>
            </a:r>
            <a:r>
              <a:rPr lang="en-US" altLang="ja-JP" sz="3200" i="1" dirty="0">
                <a:latin typeface="Georgia" panose="02040502050405020303" pitchFamily="18" charset="0"/>
              </a:rPr>
              <a:t>v</a:t>
            </a:r>
            <a:r>
              <a:rPr lang="en-US" altLang="ja-JP" sz="3200" dirty="0"/>
              <a:t> </a:t>
            </a:r>
            <a:r>
              <a:rPr lang="en-US" altLang="ja-JP" sz="3200" dirty="0">
                <a:latin typeface="ＭＳ Ｐゴシック" panose="020B0600070205080204" pitchFamily="50" charset="-128"/>
              </a:rPr>
              <a:t>-</a:t>
            </a:r>
            <a:r>
              <a:rPr lang="en-US" altLang="ja-JP" sz="3200" dirty="0"/>
              <a:t> </a:t>
            </a:r>
            <a:r>
              <a:rPr lang="en-US" altLang="ja-JP" sz="3200" i="1" dirty="0">
                <a:latin typeface="Georgia" panose="02040502050405020303" pitchFamily="18" charset="0"/>
              </a:rPr>
              <a:t>t</a:t>
            </a:r>
            <a:r>
              <a:rPr lang="en-US" altLang="ja-JP" sz="3200" i="1" dirty="0"/>
              <a:t> </a:t>
            </a:r>
            <a:r>
              <a:rPr lang="en-US" altLang="ja-JP" sz="3200" dirty="0"/>
              <a:t> </a:t>
            </a:r>
            <a:r>
              <a:rPr lang="ja-JP" altLang="ja-JP" sz="3200" dirty="0"/>
              <a:t>グラフに表せ。　</a:t>
            </a:r>
            <a:endParaRPr lang="en-US" altLang="ja-JP" sz="3200" dirty="0"/>
          </a:p>
          <a:p>
            <a:r>
              <a:rPr lang="ja-JP" altLang="ja-JP" sz="3200" dirty="0"/>
              <a:t>⑵</a:t>
            </a:r>
            <a:r>
              <a:rPr lang="ja-JP" altLang="en-US" sz="3200" dirty="0"/>
              <a:t>　</a:t>
            </a:r>
            <a:r>
              <a:rPr lang="ja-JP" altLang="ja-JP" sz="3200" dirty="0"/>
              <a:t>自転車の進んだ距離</a:t>
            </a:r>
            <a:r>
              <a:rPr lang="en-US" altLang="ja-JP" sz="3200" dirty="0"/>
              <a:t> </a:t>
            </a:r>
            <a:r>
              <a:rPr lang="en-US" altLang="ja-JP" sz="3200" i="1" dirty="0">
                <a:latin typeface="Georgia" panose="02040502050405020303" pitchFamily="18" charset="0"/>
              </a:rPr>
              <a:t>x</a:t>
            </a:r>
            <a:r>
              <a:rPr lang="ja-JP" altLang="en-US" sz="3200" i="1" dirty="0">
                <a:latin typeface="Georgia" panose="02040502050405020303" pitchFamily="18" charset="0"/>
              </a:rPr>
              <a:t> </a:t>
            </a:r>
            <a:r>
              <a:rPr lang="ja-JP" altLang="ja-JP" sz="3200" dirty="0"/>
              <a:t>〔</a:t>
            </a:r>
            <a:r>
              <a:rPr lang="en-US" altLang="ja-JP" sz="3200" dirty="0"/>
              <a:t>m</a:t>
            </a:r>
            <a:r>
              <a:rPr lang="ja-JP" altLang="ja-JP" sz="3200" dirty="0"/>
              <a:t>〕</a:t>
            </a:r>
            <a:r>
              <a:rPr lang="en-US" altLang="ja-JP" sz="3200" dirty="0"/>
              <a:t> </a:t>
            </a:r>
            <a:r>
              <a:rPr lang="ja-JP" altLang="ja-JP" sz="3200" dirty="0"/>
              <a:t>を</a:t>
            </a:r>
            <a:r>
              <a:rPr lang="en-US" altLang="ja-JP" sz="3200" dirty="0"/>
              <a:t> </a:t>
            </a:r>
            <a:r>
              <a:rPr lang="en-US" altLang="ja-JP" sz="3200" i="1" dirty="0">
                <a:latin typeface="Georgia" panose="02040502050405020303" pitchFamily="18" charset="0"/>
              </a:rPr>
              <a:t>v</a:t>
            </a:r>
            <a:r>
              <a:rPr lang="en-US" altLang="ja-JP" sz="3200" dirty="0"/>
              <a:t> </a:t>
            </a:r>
            <a:r>
              <a:rPr lang="en-US" altLang="ja-JP" sz="3200" dirty="0">
                <a:latin typeface="ＭＳ Ｐゴシック" panose="020B0600070205080204" pitchFamily="50" charset="-128"/>
              </a:rPr>
              <a:t>–</a:t>
            </a:r>
            <a:r>
              <a:rPr lang="en-US" altLang="ja-JP" sz="3200" dirty="0"/>
              <a:t> </a:t>
            </a:r>
            <a:r>
              <a:rPr lang="en-US" altLang="ja-JP" sz="3200" i="1" dirty="0">
                <a:latin typeface="Georgia" panose="02040502050405020303" pitchFamily="18" charset="0"/>
              </a:rPr>
              <a:t>t</a:t>
            </a:r>
            <a:r>
              <a:rPr lang="en-US" altLang="ja-JP" sz="3200" dirty="0"/>
              <a:t> </a:t>
            </a:r>
            <a:r>
              <a:rPr lang="ja-JP" altLang="ja-JP" sz="3200" dirty="0"/>
              <a:t>グラフから求めよ。</a:t>
            </a:r>
          </a:p>
          <a:p>
            <a:r>
              <a:rPr lang="ja-JP" altLang="ja-JP" sz="3200" dirty="0"/>
              <a:t>⑶</a:t>
            </a:r>
            <a:r>
              <a:rPr lang="ja-JP" altLang="en-US" sz="3200" dirty="0"/>
              <a:t>　</a:t>
            </a:r>
            <a:r>
              <a:rPr lang="ja-JP" altLang="ja-JP" sz="3200" dirty="0"/>
              <a:t>自転車の運動を</a:t>
            </a:r>
            <a:r>
              <a:rPr lang="en-US" altLang="ja-JP" sz="3200" dirty="0"/>
              <a:t> </a:t>
            </a:r>
            <a:r>
              <a:rPr lang="en-US" altLang="ja-JP" sz="3200" i="1" dirty="0">
                <a:latin typeface="Georgia" panose="02040502050405020303" pitchFamily="18" charset="0"/>
              </a:rPr>
              <a:t>x</a:t>
            </a:r>
            <a:r>
              <a:rPr lang="en-US" altLang="ja-JP" sz="3200" dirty="0"/>
              <a:t> </a:t>
            </a:r>
            <a:r>
              <a:rPr lang="en-US" altLang="ja-JP" sz="3200" dirty="0">
                <a:latin typeface="ＭＳ Ｐゴシック" panose="020B0600070205080204" pitchFamily="50" charset="-128"/>
              </a:rPr>
              <a:t>–</a:t>
            </a:r>
            <a:r>
              <a:rPr lang="en-US" altLang="ja-JP" sz="3200" dirty="0"/>
              <a:t> </a:t>
            </a:r>
            <a:r>
              <a:rPr lang="en-US" altLang="ja-JP" sz="3200" i="1" dirty="0">
                <a:latin typeface="Georgia" panose="02040502050405020303" pitchFamily="18" charset="0"/>
              </a:rPr>
              <a:t>t</a:t>
            </a:r>
            <a:r>
              <a:rPr lang="en-US" altLang="ja-JP" sz="3200" dirty="0"/>
              <a:t> </a:t>
            </a:r>
            <a:r>
              <a:rPr lang="ja-JP" altLang="ja-JP" sz="3200" dirty="0"/>
              <a:t>グラフに表せ。</a:t>
            </a:r>
          </a:p>
        </p:txBody>
      </p:sp>
      <p:grpSp>
        <p:nvGrpSpPr>
          <p:cNvPr id="5" name="グループ化 4">
            <a:extLst>
              <a:ext uri="{FF2B5EF4-FFF2-40B4-BE49-F238E27FC236}">
                <a16:creationId xmlns:a16="http://schemas.microsoft.com/office/drawing/2014/main" id="{F89DB285-F286-B0EC-8AD6-E351FB2114D2}"/>
              </a:ext>
            </a:extLst>
          </p:cNvPr>
          <p:cNvGrpSpPr/>
          <p:nvPr/>
        </p:nvGrpSpPr>
        <p:grpSpPr>
          <a:xfrm>
            <a:off x="805430" y="656154"/>
            <a:ext cx="1837947" cy="822963"/>
            <a:chOff x="824400" y="910800"/>
            <a:chExt cx="1837947" cy="822963"/>
          </a:xfrm>
        </p:grpSpPr>
        <p:pic>
          <p:nvPicPr>
            <p:cNvPr id="3" name="図 2" descr="アイコン&#10;&#10;自動的に生成された説明">
              <a:extLst>
                <a:ext uri="{FF2B5EF4-FFF2-40B4-BE49-F238E27FC236}">
                  <a16:creationId xmlns:a16="http://schemas.microsoft.com/office/drawing/2014/main" id="{291036E7-5E1F-A392-556E-196BFC22A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00" y="910800"/>
              <a:ext cx="1837947" cy="822963"/>
            </a:xfrm>
            <a:prstGeom prst="rect">
              <a:avLst/>
            </a:prstGeom>
          </p:spPr>
        </p:pic>
        <p:sp>
          <p:nvSpPr>
            <p:cNvPr id="9" name="テキスト ボックス 8">
              <a:extLst>
                <a:ext uri="{FF2B5EF4-FFF2-40B4-BE49-F238E27FC236}">
                  <a16:creationId xmlns:a16="http://schemas.microsoft.com/office/drawing/2014/main" id="{BF7D2F62-F13F-49F7-9E86-54784F674C34}"/>
                </a:ext>
              </a:extLst>
            </p:cNvPr>
            <p:cNvSpPr txBox="1">
              <a:spLocks noChangeArrowheads="1"/>
            </p:cNvSpPr>
            <p:nvPr/>
          </p:nvSpPr>
          <p:spPr bwMode="auto">
            <a:xfrm>
              <a:off x="1658191" y="950939"/>
              <a:ext cx="2403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3600" dirty="0">
                  <a:latin typeface="ＭＳ Ｐゴシック" panose="020B0600070205080204" pitchFamily="50" charset="-128"/>
                  <a:ea typeface="ＭＳ Ｐゴシック" panose="020B0600070205080204" pitchFamily="50" charset="-128"/>
                </a:rPr>
                <a:t>3</a:t>
              </a:r>
            </a:p>
          </p:txBody>
        </p:sp>
      </p:grpSp>
    </p:spTree>
    <p:extLst>
      <p:ext uri="{BB962C8B-B14F-4D97-AF65-F5344CB8AC3E}">
        <p14:creationId xmlns:p14="http://schemas.microsoft.com/office/powerpoint/2010/main" val="1915074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4859EC-7916-4C32-8796-F8DB2FC65442}"/>
              </a:ext>
            </a:extLst>
          </p:cNvPr>
          <p:cNvSpPr>
            <a:spLocks noGrp="1"/>
          </p:cNvSpPr>
          <p:nvPr>
            <p:ph type="title"/>
          </p:nvPr>
        </p:nvSpPr>
        <p:spPr/>
        <p:txBody>
          <a:bodyPr/>
          <a:lstStyle/>
          <a:p>
            <a:r>
              <a:rPr kumimoji="1" lang="ja-JP" altLang="en-US" dirty="0"/>
              <a:t>問</a:t>
            </a:r>
            <a:r>
              <a:rPr kumimoji="1" lang="en-US" altLang="ja-JP" dirty="0"/>
              <a:t>3(1)</a:t>
            </a:r>
            <a:endParaRPr kumimoji="1" lang="ja-JP" altLang="en-US" dirty="0"/>
          </a:p>
        </p:txBody>
      </p:sp>
      <p:sp>
        <p:nvSpPr>
          <p:cNvPr id="4" name="テキスト プレースホルダー 3">
            <a:extLst>
              <a:ext uri="{FF2B5EF4-FFF2-40B4-BE49-F238E27FC236}">
                <a16:creationId xmlns:a16="http://schemas.microsoft.com/office/drawing/2014/main" id="{D5383201-9FAB-451F-9624-F546D09ABDB0}"/>
              </a:ext>
            </a:extLst>
          </p:cNvPr>
          <p:cNvSpPr>
            <a:spLocks noGrp="1"/>
          </p:cNvSpPr>
          <p:nvPr>
            <p:ph type="body" sz="quarter" idx="11"/>
          </p:nvPr>
        </p:nvSpPr>
        <p:spPr>
          <a:xfrm>
            <a:off x="1271464" y="944724"/>
            <a:ext cx="10016075" cy="4968552"/>
          </a:xfrm>
        </p:spPr>
        <p:txBody>
          <a:bodyPr/>
          <a:lstStyle/>
          <a:p>
            <a:r>
              <a:rPr lang="ja-JP" altLang="ja-JP" sz="3200" dirty="0"/>
              <a:t>自転車が速さ</a:t>
            </a:r>
            <a:r>
              <a:rPr lang="en-US" altLang="ja-JP" sz="3200" dirty="0"/>
              <a:t> 2.0 m/s </a:t>
            </a:r>
            <a:r>
              <a:rPr lang="ja-JP" altLang="ja-JP" sz="3200" dirty="0"/>
              <a:t>の等速直線運動をした。時刻</a:t>
            </a:r>
            <a:r>
              <a:rPr lang="en-US" altLang="ja-JP" sz="3200" dirty="0"/>
              <a:t> 0 s </a:t>
            </a:r>
            <a:r>
              <a:rPr lang="ja-JP" altLang="ja-JP" sz="3200" dirty="0"/>
              <a:t>から</a:t>
            </a:r>
            <a:r>
              <a:rPr lang="en-US" altLang="ja-JP" sz="3200" dirty="0"/>
              <a:t> 5.0 s </a:t>
            </a:r>
            <a:r>
              <a:rPr lang="ja-JP" altLang="ja-JP" sz="3200" dirty="0"/>
              <a:t>について，次の問いに答えよ。</a:t>
            </a:r>
          </a:p>
          <a:p>
            <a:r>
              <a:rPr lang="ja-JP" altLang="ja-JP" sz="3200" dirty="0"/>
              <a:t>⑴</a:t>
            </a:r>
            <a:r>
              <a:rPr lang="ja-JP" altLang="en-US" sz="3200" dirty="0"/>
              <a:t>　</a:t>
            </a:r>
            <a:r>
              <a:rPr lang="ja-JP" altLang="ja-JP" sz="3200" dirty="0"/>
              <a:t>自転車の運動を</a:t>
            </a:r>
            <a:r>
              <a:rPr lang="en-US" altLang="ja-JP" sz="3200" dirty="0"/>
              <a:t> </a:t>
            </a:r>
            <a:r>
              <a:rPr lang="en-US" altLang="ja-JP" sz="3200" i="1" dirty="0">
                <a:latin typeface="Georgia" panose="02040502050405020303" pitchFamily="18" charset="0"/>
              </a:rPr>
              <a:t>v</a:t>
            </a:r>
            <a:r>
              <a:rPr lang="en-US" altLang="ja-JP" sz="3200" dirty="0"/>
              <a:t> </a:t>
            </a:r>
            <a:r>
              <a:rPr lang="en-US" altLang="ja-JP" sz="3200" dirty="0">
                <a:latin typeface="ＭＳ Ｐゴシック" panose="020B0600070205080204" pitchFamily="50" charset="-128"/>
              </a:rPr>
              <a:t>-</a:t>
            </a:r>
            <a:r>
              <a:rPr lang="en-US" altLang="ja-JP" sz="3200" dirty="0"/>
              <a:t> </a:t>
            </a:r>
            <a:r>
              <a:rPr lang="en-US" altLang="ja-JP" sz="3200" i="1" dirty="0">
                <a:latin typeface="Georgia" panose="02040502050405020303" pitchFamily="18" charset="0"/>
              </a:rPr>
              <a:t>t</a:t>
            </a:r>
            <a:r>
              <a:rPr lang="en-US" altLang="ja-JP" sz="3200" i="1" dirty="0"/>
              <a:t> </a:t>
            </a:r>
            <a:r>
              <a:rPr lang="en-US" altLang="ja-JP" sz="3200" dirty="0"/>
              <a:t> </a:t>
            </a:r>
            <a:r>
              <a:rPr lang="ja-JP" altLang="ja-JP" sz="3200" dirty="0"/>
              <a:t>グラフに表せ。</a:t>
            </a:r>
            <a:endParaRPr lang="en-US" altLang="ja-JP" sz="3200" dirty="0"/>
          </a:p>
          <a:p>
            <a:r>
              <a:rPr lang="ja-JP" altLang="en-US" sz="3200" u="sng" dirty="0"/>
              <a:t>解答</a:t>
            </a:r>
            <a:r>
              <a:rPr lang="ja-JP" altLang="ja-JP" sz="3200" dirty="0"/>
              <a:t>　</a:t>
            </a:r>
            <a:endParaRPr lang="en-US" altLang="ja-JP" sz="3200" dirty="0"/>
          </a:p>
          <a:p>
            <a:pPr>
              <a:lnSpc>
                <a:spcPct val="150000"/>
              </a:lnSpc>
            </a:pPr>
            <a:endParaRPr kumimoji="1" lang="ja-JP" altLang="en-US" sz="3200" dirty="0"/>
          </a:p>
        </p:txBody>
      </p:sp>
      <p:pic>
        <p:nvPicPr>
          <p:cNvPr id="5" name="図 4" descr="パソコンの画面&#10;&#10;AI によって生成されたコンテンツは間違っている可能性があります。">
            <a:extLst>
              <a:ext uri="{FF2B5EF4-FFF2-40B4-BE49-F238E27FC236}">
                <a16:creationId xmlns:a16="http://schemas.microsoft.com/office/drawing/2014/main" id="{1BB67846-FF25-5DA0-73AC-4E24305C54E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539716" y="2852936"/>
            <a:ext cx="5112568" cy="3594774"/>
          </a:xfrm>
          <a:prstGeom prst="rect">
            <a:avLst/>
          </a:prstGeom>
        </p:spPr>
      </p:pic>
      <p:sp>
        <p:nvSpPr>
          <p:cNvPr id="6" name="楕円 5">
            <a:extLst>
              <a:ext uri="{FF2B5EF4-FFF2-40B4-BE49-F238E27FC236}">
                <a16:creationId xmlns:a16="http://schemas.microsoft.com/office/drawing/2014/main" id="{8D84BA08-380F-5035-C939-19DD93ABE5F4}"/>
              </a:ext>
            </a:extLst>
          </p:cNvPr>
          <p:cNvSpPr/>
          <p:nvPr/>
        </p:nvSpPr>
        <p:spPr>
          <a:xfrm>
            <a:off x="4718323" y="4967838"/>
            <a:ext cx="108000" cy="108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FD544132-BBEE-C150-55A7-E7679180929F}"/>
              </a:ext>
            </a:extLst>
          </p:cNvPr>
          <p:cNvSpPr/>
          <p:nvPr/>
        </p:nvSpPr>
        <p:spPr>
          <a:xfrm>
            <a:off x="5362585" y="4967838"/>
            <a:ext cx="108000" cy="108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515A92FE-6D52-11DA-33E8-CC9BD5B5308D}"/>
              </a:ext>
            </a:extLst>
          </p:cNvPr>
          <p:cNvSpPr/>
          <p:nvPr/>
        </p:nvSpPr>
        <p:spPr>
          <a:xfrm>
            <a:off x="6004930" y="4967838"/>
            <a:ext cx="108000" cy="108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D4A4A570-CC6D-28CA-AF3A-B6999802E87E}"/>
              </a:ext>
            </a:extLst>
          </p:cNvPr>
          <p:cNvSpPr/>
          <p:nvPr/>
        </p:nvSpPr>
        <p:spPr>
          <a:xfrm>
            <a:off x="6652990" y="4967838"/>
            <a:ext cx="108000" cy="108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01DBEC07-7BAA-EA1F-F602-1E3D1232BCBD}"/>
              </a:ext>
            </a:extLst>
          </p:cNvPr>
          <p:cNvSpPr/>
          <p:nvPr/>
        </p:nvSpPr>
        <p:spPr>
          <a:xfrm>
            <a:off x="7296740" y="4967838"/>
            <a:ext cx="108000" cy="108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971F30F8-68C1-ADE0-8EED-1133457104B7}"/>
              </a:ext>
            </a:extLst>
          </p:cNvPr>
          <p:cNvSpPr/>
          <p:nvPr/>
        </p:nvSpPr>
        <p:spPr>
          <a:xfrm>
            <a:off x="7940490" y="4967838"/>
            <a:ext cx="108000" cy="108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358AB36C-FEDC-8CB4-523D-A19055C7FD31}"/>
              </a:ext>
            </a:extLst>
          </p:cNvPr>
          <p:cNvSpPr/>
          <p:nvPr/>
        </p:nvSpPr>
        <p:spPr>
          <a:xfrm>
            <a:off x="6068358" y="3612687"/>
            <a:ext cx="5500250" cy="1177107"/>
          </a:xfrm>
          <a:prstGeom prst="round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rPr>
              <a:t>等速直線運動のため，すべての時刻で速さは等しく，</a:t>
            </a:r>
            <a:r>
              <a:rPr kumimoji="1" lang="en-US" altLang="ja-JP" sz="2800" dirty="0">
                <a:solidFill>
                  <a:schemeClr val="tx1"/>
                </a:solidFill>
              </a:rPr>
              <a:t>2.0 m/s</a:t>
            </a:r>
            <a:r>
              <a:rPr kumimoji="1" lang="ja-JP" altLang="en-US" sz="2800" dirty="0">
                <a:solidFill>
                  <a:schemeClr val="tx1"/>
                </a:solidFill>
              </a:rPr>
              <a:t>となる。</a:t>
            </a:r>
          </a:p>
        </p:txBody>
      </p:sp>
      <p:cxnSp>
        <p:nvCxnSpPr>
          <p:cNvPr id="18" name="直線コネクタ 17">
            <a:extLst>
              <a:ext uri="{FF2B5EF4-FFF2-40B4-BE49-F238E27FC236}">
                <a16:creationId xmlns:a16="http://schemas.microsoft.com/office/drawing/2014/main" id="{C9E34D55-7AD6-C1C5-C31A-C034AB765251}"/>
              </a:ext>
            </a:extLst>
          </p:cNvPr>
          <p:cNvCxnSpPr/>
          <p:nvPr/>
        </p:nvCxnSpPr>
        <p:spPr>
          <a:xfrm>
            <a:off x="4790611" y="5021936"/>
            <a:ext cx="3204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93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3000"/>
                            </p:stCondLst>
                            <p:childTnLst>
                              <p:par>
                                <p:cTn id="29" presetID="10" presetClass="entr" presetSubtype="0" fill="hold" grpId="0" nodeType="after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par>
                                <p:cTn id="52" presetID="22" presetClass="entr" presetSubtype="8"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par>
                                <p:cTn id="55" presetID="10" presetClass="exit" presetSubtype="0" fill="hold" grpId="1" nodeType="withEffect">
                                  <p:stCondLst>
                                    <p:cond delay="0"/>
                                  </p:stCondLst>
                                  <p:childTnLst>
                                    <p:animEffect transition="out" filter="fade">
                                      <p:cBhvr>
                                        <p:cTn id="56" dur="500"/>
                                        <p:tgtEl>
                                          <p:spTgt spid="16"/>
                                        </p:tgtEl>
                                      </p:cBhvr>
                                    </p:animEffect>
                                    <p:set>
                                      <p:cBhvr>
                                        <p:cTn id="5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6" grpId="0" animBg="1"/>
      <p:bldP spid="1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4859EC-7916-4C32-8796-F8DB2FC65442}"/>
              </a:ext>
            </a:extLst>
          </p:cNvPr>
          <p:cNvSpPr>
            <a:spLocks noGrp="1"/>
          </p:cNvSpPr>
          <p:nvPr>
            <p:ph type="title"/>
          </p:nvPr>
        </p:nvSpPr>
        <p:spPr/>
        <p:txBody>
          <a:bodyPr/>
          <a:lstStyle/>
          <a:p>
            <a:r>
              <a:rPr kumimoji="1" lang="ja-JP" altLang="en-US" dirty="0"/>
              <a:t>問</a:t>
            </a:r>
            <a:r>
              <a:rPr kumimoji="1" lang="en-US" altLang="ja-JP" dirty="0"/>
              <a:t>3(2)</a:t>
            </a:r>
            <a:endParaRPr kumimoji="1" lang="ja-JP" altLang="en-US" dirty="0"/>
          </a:p>
        </p:txBody>
      </p:sp>
      <p:sp>
        <p:nvSpPr>
          <p:cNvPr id="4" name="テキスト プレースホルダー 3">
            <a:extLst>
              <a:ext uri="{FF2B5EF4-FFF2-40B4-BE49-F238E27FC236}">
                <a16:creationId xmlns:a16="http://schemas.microsoft.com/office/drawing/2014/main" id="{D5383201-9FAB-451F-9624-F546D09ABDB0}"/>
              </a:ext>
            </a:extLst>
          </p:cNvPr>
          <p:cNvSpPr>
            <a:spLocks noGrp="1"/>
          </p:cNvSpPr>
          <p:nvPr>
            <p:ph type="body" sz="quarter" idx="11"/>
          </p:nvPr>
        </p:nvSpPr>
        <p:spPr>
          <a:xfrm>
            <a:off x="1127448" y="4077072"/>
            <a:ext cx="10157035" cy="2592288"/>
          </a:xfrm>
        </p:spPr>
        <p:txBody>
          <a:bodyPr/>
          <a:lstStyle/>
          <a:p>
            <a:r>
              <a:rPr lang="ja-JP" altLang="en-US" sz="3200" u="sng" dirty="0"/>
              <a:t>解答</a:t>
            </a:r>
            <a:r>
              <a:rPr lang="ja-JP" altLang="en-US" sz="3200" dirty="0"/>
              <a:t>　</a:t>
            </a:r>
            <a:r>
              <a:rPr lang="en-US" altLang="ja-JP" sz="3200" i="1" dirty="0">
                <a:latin typeface="Georgia" panose="02040502050405020303" pitchFamily="18" charset="0"/>
              </a:rPr>
              <a:t>v</a:t>
            </a:r>
            <a:r>
              <a:rPr lang="en-US" altLang="ja-JP" sz="3200" dirty="0"/>
              <a:t> </a:t>
            </a:r>
            <a:r>
              <a:rPr lang="en-US" altLang="ja-JP" sz="3200" dirty="0">
                <a:latin typeface="ＭＳ Ｐゴシック" panose="020B0600070205080204" pitchFamily="50" charset="-128"/>
              </a:rPr>
              <a:t>-</a:t>
            </a:r>
            <a:r>
              <a:rPr lang="en-US" altLang="ja-JP" sz="3200" dirty="0"/>
              <a:t> </a:t>
            </a:r>
            <a:r>
              <a:rPr lang="en-US" altLang="ja-JP" sz="3200" i="1" dirty="0">
                <a:latin typeface="Georgia" panose="02040502050405020303" pitchFamily="18" charset="0"/>
              </a:rPr>
              <a:t>t</a:t>
            </a:r>
            <a:r>
              <a:rPr lang="en-US" altLang="ja-JP" sz="3200" i="1" dirty="0"/>
              <a:t> </a:t>
            </a:r>
            <a:r>
              <a:rPr lang="ja-JP" altLang="ja-JP" sz="3200" dirty="0"/>
              <a:t>グラフの囲む面積が移動距離</a:t>
            </a:r>
            <a:r>
              <a:rPr lang="en-US" altLang="ja-JP" sz="3200" dirty="0"/>
              <a:t> </a:t>
            </a:r>
            <a:r>
              <a:rPr lang="en-US" altLang="ja-JP" sz="3200" i="1" dirty="0">
                <a:latin typeface="Georgia" panose="02040502050405020303" pitchFamily="18" charset="0"/>
              </a:rPr>
              <a:t>x </a:t>
            </a:r>
            <a:r>
              <a:rPr lang="ja-JP" altLang="ja-JP" sz="3200" dirty="0"/>
              <a:t>〔</a:t>
            </a:r>
            <a:r>
              <a:rPr lang="en-US" altLang="ja-JP" sz="3200" dirty="0"/>
              <a:t>m</a:t>
            </a:r>
            <a:r>
              <a:rPr lang="ja-JP" altLang="ja-JP" sz="3200" dirty="0"/>
              <a:t>〕</a:t>
            </a:r>
            <a:r>
              <a:rPr lang="en-US" altLang="ja-JP" sz="3200" dirty="0"/>
              <a:t> </a:t>
            </a:r>
            <a:r>
              <a:rPr lang="ja-JP" altLang="ja-JP" sz="3200" dirty="0"/>
              <a:t>である。</a:t>
            </a:r>
            <a:endParaRPr lang="en-US" altLang="ja-JP" sz="3200" dirty="0"/>
          </a:p>
          <a:p>
            <a:pPr marL="1071563"/>
            <a:r>
              <a:rPr lang="ja-JP" altLang="ja-JP" sz="3200" dirty="0"/>
              <a:t>この長方形の面積を計算すると，</a:t>
            </a:r>
          </a:p>
          <a:p>
            <a:pPr marL="1071563">
              <a:tabLst>
                <a:tab pos="9774238" algn="r"/>
              </a:tabLst>
            </a:pPr>
            <a:r>
              <a:rPr lang="ja-JP" altLang="ja-JP" dirty="0"/>
              <a:t>　</a:t>
            </a:r>
            <a:r>
              <a:rPr lang="en-US" altLang="ja-JP" dirty="0"/>
              <a:t>2.0</a:t>
            </a:r>
            <a:r>
              <a:rPr lang="ja-JP" altLang="en-US" dirty="0"/>
              <a:t> </a:t>
            </a:r>
            <a:r>
              <a:rPr lang="en-US" altLang="ja-JP" dirty="0"/>
              <a:t>m/s</a:t>
            </a:r>
            <a:r>
              <a:rPr lang="ja-JP" altLang="en-US" dirty="0"/>
              <a:t> </a:t>
            </a:r>
            <a:r>
              <a:rPr lang="en-US" altLang="ja-JP" dirty="0">
                <a:latin typeface="+mn-ea"/>
                <a:ea typeface="+mn-ea"/>
              </a:rPr>
              <a:t>× </a:t>
            </a:r>
            <a:r>
              <a:rPr lang="en-US" altLang="ja-JP" dirty="0"/>
              <a:t>5.0 s </a:t>
            </a:r>
            <a:r>
              <a:rPr lang="ja-JP" altLang="ja-JP" dirty="0"/>
              <a:t>＝</a:t>
            </a:r>
            <a:r>
              <a:rPr lang="en-US" altLang="ja-JP" dirty="0"/>
              <a:t> 10 m</a:t>
            </a:r>
            <a:r>
              <a:rPr lang="en-US" altLang="ja-JP" dirty="0">
                <a:solidFill>
                  <a:srgbClr val="FF0000"/>
                </a:solidFill>
              </a:rPr>
              <a:t>	</a:t>
            </a:r>
            <a:r>
              <a:rPr lang="ja-JP" altLang="en-US" u="sng" kern="100" dirty="0">
                <a:cs typeface="ＭＳ 明朝" panose="02020609040205080304" pitchFamily="17" charset="-128"/>
              </a:rPr>
              <a:t>答</a:t>
            </a:r>
            <a:r>
              <a:rPr lang="ja-JP" altLang="en-US" u="sng" kern="100" dirty="0">
                <a:solidFill>
                  <a:srgbClr val="FF0000"/>
                </a:solidFill>
                <a:uFill>
                  <a:solidFill>
                    <a:schemeClr val="tx1"/>
                  </a:solidFill>
                </a:uFill>
                <a:cs typeface="ＭＳ 明朝" panose="02020609040205080304" pitchFamily="17" charset="-128"/>
              </a:rPr>
              <a:t>　</a:t>
            </a:r>
            <a:r>
              <a:rPr lang="en-US" altLang="ja-JP" u="sng" kern="100" dirty="0">
                <a:solidFill>
                  <a:srgbClr val="FF0000"/>
                </a:solidFill>
                <a:uFill>
                  <a:solidFill>
                    <a:schemeClr val="tx1"/>
                  </a:solidFill>
                </a:uFill>
                <a:cs typeface="ＭＳ 明朝" panose="02020609040205080304" pitchFamily="17" charset="-128"/>
              </a:rPr>
              <a:t>10</a:t>
            </a:r>
            <a:r>
              <a:rPr lang="en-US" altLang="ja-JP" u="sng" kern="100" dirty="0">
                <a:solidFill>
                  <a:srgbClr val="FF0000"/>
                </a:solidFill>
                <a:effectLst/>
                <a:uFill>
                  <a:solidFill>
                    <a:schemeClr val="tx1"/>
                  </a:solidFill>
                </a:uFill>
                <a:cs typeface="ＭＳ 明朝" panose="02020609040205080304" pitchFamily="17" charset="-128"/>
              </a:rPr>
              <a:t> m</a:t>
            </a:r>
            <a:endParaRPr lang="ja-JP" altLang="ja-JP" u="sng" kern="100" dirty="0">
              <a:solidFill>
                <a:srgbClr val="FF0000"/>
              </a:solidFill>
              <a:effectLst/>
              <a:uFill>
                <a:solidFill>
                  <a:schemeClr val="tx1"/>
                </a:solidFill>
              </a:uFill>
              <a:cs typeface="ＭＳ 明朝" panose="02020609040205080304" pitchFamily="17" charset="-128"/>
            </a:endParaRPr>
          </a:p>
          <a:p>
            <a:pPr>
              <a:lnSpc>
                <a:spcPct val="150000"/>
              </a:lnSpc>
            </a:pPr>
            <a:endParaRPr kumimoji="1" lang="ja-JP" altLang="en-US" dirty="0"/>
          </a:p>
        </p:txBody>
      </p:sp>
      <p:pic>
        <p:nvPicPr>
          <p:cNvPr id="5" name="図 4" descr="カレンダー が含まれている画像&#10;&#10;自動的に生成された説明">
            <a:extLst>
              <a:ext uri="{FF2B5EF4-FFF2-40B4-BE49-F238E27FC236}">
                <a16:creationId xmlns:a16="http://schemas.microsoft.com/office/drawing/2014/main" id="{29BC8876-F17E-5E42-78EE-C26B765728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9557" y="1124744"/>
            <a:ext cx="4814926" cy="2808312"/>
          </a:xfrm>
          <a:prstGeom prst="rect">
            <a:avLst/>
          </a:prstGeom>
        </p:spPr>
      </p:pic>
      <p:sp>
        <p:nvSpPr>
          <p:cNvPr id="6" name="正方形/長方形 5">
            <a:extLst>
              <a:ext uri="{FF2B5EF4-FFF2-40B4-BE49-F238E27FC236}">
                <a16:creationId xmlns:a16="http://schemas.microsoft.com/office/drawing/2014/main" id="{0E10A15E-7D77-052D-4880-9B0DF0210F3D}"/>
              </a:ext>
            </a:extLst>
          </p:cNvPr>
          <p:cNvSpPr/>
          <p:nvPr/>
        </p:nvSpPr>
        <p:spPr>
          <a:xfrm>
            <a:off x="7680176" y="2750448"/>
            <a:ext cx="3240360" cy="720080"/>
          </a:xfrm>
          <a:prstGeom prst="rect">
            <a:avLst/>
          </a:prstGeom>
          <a:solidFill>
            <a:schemeClr val="accent4">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プレースホルダー 3">
            <a:extLst>
              <a:ext uri="{FF2B5EF4-FFF2-40B4-BE49-F238E27FC236}">
                <a16:creationId xmlns:a16="http://schemas.microsoft.com/office/drawing/2014/main" id="{DAF86C15-C5F5-39CF-A351-4D376A98C7CA}"/>
              </a:ext>
            </a:extLst>
          </p:cNvPr>
          <p:cNvSpPr txBox="1">
            <a:spLocks/>
          </p:cNvSpPr>
          <p:nvPr/>
        </p:nvSpPr>
        <p:spPr>
          <a:xfrm>
            <a:off x="1088768" y="1124744"/>
            <a:ext cx="5356837" cy="1358371"/>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3600" kern="1200" baseline="0">
                <a:solidFill>
                  <a:schemeClr val="tx1"/>
                </a:solidFill>
                <a:latin typeface="Times New Roman" panose="02020603050405020304" pitchFamily="18" charset="0"/>
                <a:ea typeface="ＭＳ Ｐゴシック" panose="020B0600070205080204" pitchFamily="50" charset="-128"/>
                <a:cs typeface="+mn-cs"/>
              </a:defRPr>
            </a:lvl1pPr>
            <a:lvl2pPr marL="457200" indent="0" algn="l" defTabSz="914400" rtl="0" eaLnBrk="1" latinLnBrk="0" hangingPunct="1">
              <a:lnSpc>
                <a:spcPct val="100000"/>
              </a:lnSpc>
              <a:spcBef>
                <a:spcPts val="500"/>
              </a:spcBef>
              <a:buFont typeface="Arial" panose="020B0604020202020204" pitchFamily="34" charset="0"/>
              <a:buNone/>
              <a:defRPr sz="32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ja-JP" sz="3200" dirty="0"/>
              <a:t>⑵</a:t>
            </a:r>
            <a:r>
              <a:rPr lang="ja-JP" altLang="en-US" sz="3200" dirty="0"/>
              <a:t>　</a:t>
            </a:r>
            <a:r>
              <a:rPr lang="ja-JP" altLang="ja-JP" sz="3200" dirty="0"/>
              <a:t>自転車の進んだ距離</a:t>
            </a:r>
            <a:r>
              <a:rPr lang="en-US" altLang="ja-JP" sz="3200" dirty="0"/>
              <a:t> </a:t>
            </a:r>
            <a:r>
              <a:rPr lang="en-US" altLang="ja-JP" sz="3200" i="1" dirty="0">
                <a:latin typeface="Georgia" panose="02040502050405020303" pitchFamily="18" charset="0"/>
              </a:rPr>
              <a:t>x</a:t>
            </a:r>
            <a:r>
              <a:rPr lang="ja-JP" altLang="en-US" sz="3200" i="1" dirty="0">
                <a:latin typeface="Georgia" panose="02040502050405020303" pitchFamily="18" charset="0"/>
              </a:rPr>
              <a:t> </a:t>
            </a:r>
            <a:r>
              <a:rPr lang="ja-JP" altLang="ja-JP" sz="3200" dirty="0"/>
              <a:t>〔</a:t>
            </a:r>
            <a:r>
              <a:rPr lang="en-US" altLang="ja-JP" sz="3200" dirty="0"/>
              <a:t>m</a:t>
            </a:r>
            <a:r>
              <a:rPr lang="ja-JP" altLang="ja-JP" sz="3200" dirty="0"/>
              <a:t>〕</a:t>
            </a:r>
            <a:r>
              <a:rPr lang="en-US" altLang="ja-JP" sz="3200" dirty="0"/>
              <a:t> </a:t>
            </a:r>
            <a:r>
              <a:rPr lang="ja-JP" altLang="ja-JP" sz="3200" dirty="0"/>
              <a:t>を</a:t>
            </a:r>
            <a:r>
              <a:rPr lang="en-US" altLang="ja-JP" sz="3200" dirty="0"/>
              <a:t> </a:t>
            </a:r>
            <a:r>
              <a:rPr lang="en-US" altLang="ja-JP" sz="3200" i="1" dirty="0">
                <a:latin typeface="Georgia" panose="02040502050405020303" pitchFamily="18" charset="0"/>
              </a:rPr>
              <a:t>v</a:t>
            </a:r>
            <a:r>
              <a:rPr lang="en-US" altLang="ja-JP" sz="3200" dirty="0"/>
              <a:t> </a:t>
            </a:r>
            <a:r>
              <a:rPr lang="en-US" altLang="ja-JP" sz="3200" dirty="0">
                <a:latin typeface="ＭＳ Ｐゴシック" panose="020B0600070205080204" pitchFamily="50" charset="-128"/>
              </a:rPr>
              <a:t>–</a:t>
            </a:r>
            <a:r>
              <a:rPr lang="en-US" altLang="ja-JP" sz="3200" dirty="0"/>
              <a:t> </a:t>
            </a:r>
            <a:r>
              <a:rPr lang="en-US" altLang="ja-JP" sz="3200" i="1" dirty="0">
                <a:latin typeface="Georgia" panose="02040502050405020303" pitchFamily="18" charset="0"/>
              </a:rPr>
              <a:t>t</a:t>
            </a:r>
            <a:r>
              <a:rPr lang="en-US" altLang="ja-JP" sz="3200" dirty="0"/>
              <a:t> </a:t>
            </a:r>
            <a:r>
              <a:rPr lang="ja-JP" altLang="ja-JP" sz="3200" dirty="0"/>
              <a:t>グラフから求めよ。</a:t>
            </a:r>
          </a:p>
        </p:txBody>
      </p:sp>
      <p:sp>
        <p:nvSpPr>
          <p:cNvPr id="8" name="四角形: メモ 7">
            <a:extLst>
              <a:ext uri="{FF2B5EF4-FFF2-40B4-BE49-F238E27FC236}">
                <a16:creationId xmlns:a16="http://schemas.microsoft.com/office/drawing/2014/main" id="{CE322E22-AD24-6B02-1589-7B4ABC751A69}"/>
              </a:ext>
            </a:extLst>
          </p:cNvPr>
          <p:cNvSpPr/>
          <p:nvPr/>
        </p:nvSpPr>
        <p:spPr>
          <a:xfrm>
            <a:off x="2207568" y="4108819"/>
            <a:ext cx="9076915" cy="2016224"/>
          </a:xfrm>
          <a:prstGeom prst="foldedCorner">
            <a:avLst>
              <a:gd name="adj" fmla="val 23923"/>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en-US" altLang="ja-JP" sz="2800" dirty="0">
              <a:solidFill>
                <a:schemeClr val="tx1"/>
              </a:solidFill>
            </a:endParaRPr>
          </a:p>
        </p:txBody>
      </p:sp>
    </p:spTree>
    <p:extLst>
      <p:ext uri="{BB962C8B-B14F-4D97-AF65-F5344CB8AC3E}">
        <p14:creationId xmlns:p14="http://schemas.microsoft.com/office/powerpoint/2010/main" val="310022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500" fill="hold"/>
                                        <p:tgtEl>
                                          <p:spTgt spid="8"/>
                                        </p:tgtEl>
                                        <p:attrNameLst>
                                          <p:attrName>style.color</p:attrName>
                                        </p:attrNameLst>
                                      </p:cBhvr>
                                      <p:by>
                                        <p:hsl h="7200000" s="0" l="0"/>
                                      </p:by>
                                    </p:animClr>
                                    <p:animClr clrSpc="hsl" dir="cw">
                                      <p:cBhvr>
                                        <p:cTn id="7" dur="500" fill="hold"/>
                                        <p:tgtEl>
                                          <p:spTgt spid="8"/>
                                        </p:tgtEl>
                                        <p:attrNameLst>
                                          <p:attrName>fillcolor</p:attrName>
                                        </p:attrNameLst>
                                      </p:cBhvr>
                                      <p:by>
                                        <p:hsl h="7200000" s="0" l="0"/>
                                      </p:by>
                                    </p:animClr>
                                    <p:animClr clrSpc="hsl" dir="cw">
                                      <p:cBhvr>
                                        <p:cTn id="8" dur="500" fill="hold"/>
                                        <p:tgtEl>
                                          <p:spTgt spid="8"/>
                                        </p:tgtEl>
                                        <p:attrNameLst>
                                          <p:attrName>stroke.color</p:attrName>
                                        </p:attrNameLst>
                                      </p:cBhvr>
                                      <p:by>
                                        <p:hsl h="7200000" s="0" l="0"/>
                                      </p:by>
                                    </p:animClr>
                                    <p:set>
                                      <p:cBhvr>
                                        <p:cTn id="9" dur="500" fill="hold"/>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xit" presetSubtype="2" fill="hold" grpId="1" nodeType="clickEffect">
                                  <p:stCondLst>
                                    <p:cond delay="0"/>
                                  </p:stCondLst>
                                  <p:childTnLst>
                                    <p:animEffect transition="out" filter="wipe(right)">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4859EC-7916-4C32-8796-F8DB2FC65442}"/>
              </a:ext>
            </a:extLst>
          </p:cNvPr>
          <p:cNvSpPr>
            <a:spLocks noGrp="1"/>
          </p:cNvSpPr>
          <p:nvPr>
            <p:ph type="title"/>
          </p:nvPr>
        </p:nvSpPr>
        <p:spPr/>
        <p:txBody>
          <a:bodyPr/>
          <a:lstStyle/>
          <a:p>
            <a:r>
              <a:rPr kumimoji="1" lang="ja-JP" altLang="en-US" dirty="0"/>
              <a:t>問</a:t>
            </a:r>
            <a:r>
              <a:rPr kumimoji="1" lang="en-US" altLang="ja-JP" dirty="0"/>
              <a:t>3(3)</a:t>
            </a:r>
            <a:endParaRPr kumimoji="1" lang="ja-JP" altLang="en-US" dirty="0"/>
          </a:p>
        </p:txBody>
      </p:sp>
      <p:sp>
        <p:nvSpPr>
          <p:cNvPr id="8" name="テキスト プレースホルダー 3">
            <a:extLst>
              <a:ext uri="{FF2B5EF4-FFF2-40B4-BE49-F238E27FC236}">
                <a16:creationId xmlns:a16="http://schemas.microsoft.com/office/drawing/2014/main" id="{76E4F8C8-82ED-5C68-6AEC-1CBB41395534}"/>
              </a:ext>
            </a:extLst>
          </p:cNvPr>
          <p:cNvSpPr>
            <a:spLocks noGrp="1"/>
          </p:cNvSpPr>
          <p:nvPr>
            <p:ph type="body" sz="quarter" idx="11"/>
          </p:nvPr>
        </p:nvSpPr>
        <p:spPr>
          <a:xfrm>
            <a:off x="1112720" y="908720"/>
            <a:ext cx="9966560" cy="3004773"/>
          </a:xfrm>
        </p:spPr>
        <p:txBody>
          <a:bodyPr/>
          <a:lstStyle/>
          <a:p>
            <a:r>
              <a:rPr lang="ja-JP" altLang="ja-JP" sz="3200" dirty="0"/>
              <a:t>自転車が速さ</a:t>
            </a:r>
            <a:r>
              <a:rPr lang="en-US" altLang="ja-JP" sz="3200" dirty="0"/>
              <a:t> 2.0 m/s </a:t>
            </a:r>
            <a:r>
              <a:rPr lang="ja-JP" altLang="ja-JP" sz="3200" dirty="0"/>
              <a:t>の等速直線運動をした。時刻</a:t>
            </a:r>
            <a:r>
              <a:rPr lang="en-US" altLang="ja-JP" sz="3200" dirty="0"/>
              <a:t> 0 s </a:t>
            </a:r>
            <a:r>
              <a:rPr lang="ja-JP" altLang="ja-JP" sz="3200" dirty="0"/>
              <a:t>から</a:t>
            </a:r>
            <a:r>
              <a:rPr lang="en-US" altLang="ja-JP" sz="3200" dirty="0"/>
              <a:t> 5.0 s </a:t>
            </a:r>
            <a:r>
              <a:rPr lang="ja-JP" altLang="ja-JP" sz="3200" dirty="0"/>
              <a:t>について，次の問いに答えよ。</a:t>
            </a:r>
          </a:p>
          <a:p>
            <a:r>
              <a:rPr lang="ja-JP" altLang="ja-JP" sz="3200" dirty="0"/>
              <a:t>⑶</a:t>
            </a:r>
            <a:r>
              <a:rPr lang="ja-JP" altLang="en-US" sz="3200" dirty="0"/>
              <a:t>　</a:t>
            </a:r>
            <a:r>
              <a:rPr lang="ja-JP" altLang="ja-JP" sz="3200" dirty="0"/>
              <a:t>自転車の運動を</a:t>
            </a:r>
            <a:r>
              <a:rPr lang="en-US" altLang="ja-JP" sz="3200" dirty="0"/>
              <a:t> </a:t>
            </a:r>
            <a:r>
              <a:rPr lang="en-US" altLang="ja-JP" sz="3200" i="1" dirty="0">
                <a:latin typeface="Georgia" panose="02040502050405020303" pitchFamily="18" charset="0"/>
              </a:rPr>
              <a:t>x</a:t>
            </a:r>
            <a:r>
              <a:rPr lang="en-US" altLang="ja-JP" sz="3200" dirty="0"/>
              <a:t> </a:t>
            </a:r>
            <a:r>
              <a:rPr lang="en-US" altLang="ja-JP" sz="3200" dirty="0">
                <a:latin typeface="ＭＳ Ｐゴシック" panose="020B0600070205080204" pitchFamily="50" charset="-128"/>
              </a:rPr>
              <a:t>–</a:t>
            </a:r>
            <a:r>
              <a:rPr lang="en-US" altLang="ja-JP" sz="3200" dirty="0"/>
              <a:t> </a:t>
            </a:r>
            <a:r>
              <a:rPr lang="en-US" altLang="ja-JP" sz="3200" i="1" dirty="0">
                <a:latin typeface="Georgia" panose="02040502050405020303" pitchFamily="18" charset="0"/>
              </a:rPr>
              <a:t>t</a:t>
            </a:r>
            <a:r>
              <a:rPr lang="en-US" altLang="ja-JP" sz="3200" dirty="0"/>
              <a:t> </a:t>
            </a:r>
            <a:r>
              <a:rPr lang="ja-JP" altLang="ja-JP" sz="3200" dirty="0"/>
              <a:t>グラフに表せ。</a:t>
            </a:r>
            <a:endParaRPr lang="en-US" altLang="ja-JP" sz="3200" dirty="0"/>
          </a:p>
          <a:p>
            <a:r>
              <a:rPr lang="ja-JP" altLang="en-US" sz="3200" u="sng" dirty="0"/>
              <a:t>解答</a:t>
            </a:r>
            <a:endParaRPr lang="ja-JP" altLang="ja-JP" sz="3200" u="sng" dirty="0"/>
          </a:p>
        </p:txBody>
      </p:sp>
      <p:pic>
        <p:nvPicPr>
          <p:cNvPr id="4" name="図 3" descr="パソコンの画面&#10;&#10;AI によって生成されたコンテンツは間違っている可能性があります。">
            <a:extLst>
              <a:ext uri="{FF2B5EF4-FFF2-40B4-BE49-F238E27FC236}">
                <a16:creationId xmlns:a16="http://schemas.microsoft.com/office/drawing/2014/main" id="{E8FB1AB6-3F10-7793-FAE0-23884AF52DE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592168" y="2852936"/>
            <a:ext cx="5007663" cy="3528392"/>
          </a:xfrm>
          <a:prstGeom prst="rect">
            <a:avLst/>
          </a:prstGeom>
        </p:spPr>
      </p:pic>
      <p:sp>
        <p:nvSpPr>
          <p:cNvPr id="5" name="四角形: 角を丸くする 4">
            <a:extLst>
              <a:ext uri="{FF2B5EF4-FFF2-40B4-BE49-F238E27FC236}">
                <a16:creationId xmlns:a16="http://schemas.microsoft.com/office/drawing/2014/main" id="{FCE038D0-D511-5149-BD74-3B10683D33DF}"/>
              </a:ext>
            </a:extLst>
          </p:cNvPr>
          <p:cNvSpPr/>
          <p:nvPr/>
        </p:nvSpPr>
        <p:spPr>
          <a:xfrm>
            <a:off x="6960096" y="4171782"/>
            <a:ext cx="5007663" cy="1792842"/>
          </a:xfrm>
          <a:prstGeom prst="round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2800" dirty="0">
                <a:solidFill>
                  <a:schemeClr val="tx1"/>
                </a:solidFill>
              </a:rPr>
              <a:t>2.0 m/s</a:t>
            </a:r>
            <a:r>
              <a:rPr kumimoji="1" lang="ja-JP" altLang="en-US" sz="2800" dirty="0">
                <a:solidFill>
                  <a:schemeClr val="tx1"/>
                </a:solidFill>
              </a:rPr>
              <a:t>は，</a:t>
            </a:r>
            <a:r>
              <a:rPr kumimoji="1" lang="en-US" altLang="ja-JP" sz="2800" dirty="0">
                <a:solidFill>
                  <a:schemeClr val="tx1"/>
                </a:solidFill>
              </a:rPr>
              <a:t>1</a:t>
            </a:r>
            <a:r>
              <a:rPr kumimoji="1" lang="ja-JP" altLang="en-US" sz="2800" dirty="0">
                <a:solidFill>
                  <a:schemeClr val="tx1"/>
                </a:solidFill>
              </a:rPr>
              <a:t>秒あたりに</a:t>
            </a:r>
            <a:r>
              <a:rPr kumimoji="1" lang="en-US" altLang="ja-JP" sz="2800" dirty="0">
                <a:solidFill>
                  <a:schemeClr val="tx1"/>
                </a:solidFill>
              </a:rPr>
              <a:t>2.0 m</a:t>
            </a:r>
            <a:r>
              <a:rPr kumimoji="1" lang="ja-JP" altLang="en-US" sz="2800" dirty="0">
                <a:solidFill>
                  <a:schemeClr val="tx1"/>
                </a:solidFill>
              </a:rPr>
              <a:t>移動する速さであるので，横軸が</a:t>
            </a:r>
            <a:r>
              <a:rPr kumimoji="1" lang="en-US" altLang="ja-JP" sz="2800" dirty="0">
                <a:solidFill>
                  <a:schemeClr val="tx1"/>
                </a:solidFill>
              </a:rPr>
              <a:t>1.0</a:t>
            </a:r>
            <a:r>
              <a:rPr kumimoji="1" lang="ja-JP" altLang="en-US" sz="2800" dirty="0">
                <a:solidFill>
                  <a:schemeClr val="tx1"/>
                </a:solidFill>
              </a:rPr>
              <a:t> </a:t>
            </a:r>
            <a:r>
              <a:rPr kumimoji="1" lang="en-US" altLang="ja-JP" sz="2800" dirty="0">
                <a:solidFill>
                  <a:schemeClr val="tx1"/>
                </a:solidFill>
              </a:rPr>
              <a:t>s</a:t>
            </a:r>
            <a:r>
              <a:rPr kumimoji="1" lang="ja-JP" altLang="en-US" sz="2800" dirty="0">
                <a:solidFill>
                  <a:schemeClr val="tx1"/>
                </a:solidFill>
              </a:rPr>
              <a:t>増加するごとに縦軸は</a:t>
            </a:r>
            <a:r>
              <a:rPr kumimoji="1" lang="en-US" altLang="ja-JP" sz="2800" dirty="0">
                <a:solidFill>
                  <a:schemeClr val="tx1"/>
                </a:solidFill>
              </a:rPr>
              <a:t>2.0 m</a:t>
            </a:r>
            <a:r>
              <a:rPr kumimoji="1" lang="ja-JP" altLang="en-US" sz="2800" dirty="0">
                <a:solidFill>
                  <a:schemeClr val="tx1"/>
                </a:solidFill>
              </a:rPr>
              <a:t>増加する。</a:t>
            </a:r>
            <a:endParaRPr kumimoji="1" lang="en-US" altLang="ja-JP" sz="2800" dirty="0">
              <a:solidFill>
                <a:schemeClr val="tx1"/>
              </a:solidFill>
            </a:endParaRPr>
          </a:p>
        </p:txBody>
      </p:sp>
      <p:sp>
        <p:nvSpPr>
          <p:cNvPr id="6" name="楕円 5">
            <a:extLst>
              <a:ext uri="{FF2B5EF4-FFF2-40B4-BE49-F238E27FC236}">
                <a16:creationId xmlns:a16="http://schemas.microsoft.com/office/drawing/2014/main" id="{2F85EBFF-82EF-72DC-B79B-253EACC9B301}"/>
              </a:ext>
            </a:extLst>
          </p:cNvPr>
          <p:cNvSpPr/>
          <p:nvPr/>
        </p:nvSpPr>
        <p:spPr>
          <a:xfrm>
            <a:off x="4688046" y="5884892"/>
            <a:ext cx="108000" cy="108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6C0C2861-BD6D-70FB-AD30-AB6F097A8F10}"/>
              </a:ext>
            </a:extLst>
          </p:cNvPr>
          <p:cNvSpPr/>
          <p:nvPr/>
        </p:nvSpPr>
        <p:spPr>
          <a:xfrm>
            <a:off x="5343535" y="5409232"/>
            <a:ext cx="108000" cy="108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DD295AA9-92C3-B9B3-5D2F-27BF08BAE1AC}"/>
              </a:ext>
            </a:extLst>
          </p:cNvPr>
          <p:cNvSpPr/>
          <p:nvPr/>
        </p:nvSpPr>
        <p:spPr>
          <a:xfrm>
            <a:off x="5997310" y="4928036"/>
            <a:ext cx="108000" cy="108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5D6D2757-5FE4-F00E-9D97-FAB750EA06DA}"/>
              </a:ext>
            </a:extLst>
          </p:cNvPr>
          <p:cNvSpPr/>
          <p:nvPr/>
        </p:nvSpPr>
        <p:spPr>
          <a:xfrm>
            <a:off x="6652990" y="4447272"/>
            <a:ext cx="108000" cy="108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CA43746A-0A10-5889-8C47-ADADD953A6A9}"/>
              </a:ext>
            </a:extLst>
          </p:cNvPr>
          <p:cNvSpPr/>
          <p:nvPr/>
        </p:nvSpPr>
        <p:spPr>
          <a:xfrm>
            <a:off x="7306166" y="3974152"/>
            <a:ext cx="108000" cy="108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79916BED-D40F-3328-6BB1-1FC98D61B590}"/>
              </a:ext>
            </a:extLst>
          </p:cNvPr>
          <p:cNvSpPr/>
          <p:nvPr/>
        </p:nvSpPr>
        <p:spPr>
          <a:xfrm>
            <a:off x="7961445" y="3495293"/>
            <a:ext cx="108000" cy="108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78A874ED-DBDE-B4BD-17A5-FE71CB0E06E3}"/>
              </a:ext>
            </a:extLst>
          </p:cNvPr>
          <p:cNvCxnSpPr>
            <a:cxnSpLocks/>
            <a:endCxn id="13" idx="7"/>
          </p:cNvCxnSpPr>
          <p:nvPr/>
        </p:nvCxnSpPr>
        <p:spPr>
          <a:xfrm flipV="1">
            <a:off x="4742046" y="3511109"/>
            <a:ext cx="3311583" cy="240426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99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10" presetClass="entr" presetSubtype="0" fill="hold" grpId="0" nodeType="afterEffect">
                                  <p:stCondLst>
                                    <p:cond delay="5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par>
                                <p:cTn id="52" presetID="22" presetClass="entr" presetSubtype="8"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par>
                                <p:cTn id="55" presetID="10" presetClass="exit" presetSubtype="0" fill="hold" grpId="1" nodeType="withEffect">
                                  <p:stCondLst>
                                    <p:cond delay="0"/>
                                  </p:stCondLst>
                                  <p:childTnLst>
                                    <p:animEffect transition="out" filter="fade">
                                      <p:cBhvr>
                                        <p:cTn id="56" dur="500"/>
                                        <p:tgtEl>
                                          <p:spTgt spid="5"/>
                                        </p:tgtEl>
                                      </p:cBhvr>
                                    </p:animEffect>
                                    <p:set>
                                      <p:cBhvr>
                                        <p:cTn id="5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C876D2-B506-4649-8CFB-D61B53AD6E07}"/>
              </a:ext>
            </a:extLst>
          </p:cNvPr>
          <p:cNvSpPr>
            <a:spLocks noGrp="1"/>
          </p:cNvSpPr>
          <p:nvPr>
            <p:ph type="title"/>
          </p:nvPr>
        </p:nvSpPr>
        <p:spPr/>
        <p:txBody>
          <a:bodyPr/>
          <a:lstStyle/>
          <a:p>
            <a:r>
              <a:rPr kumimoji="1" lang="ja-JP" altLang="en-US" dirty="0"/>
              <a:t>問</a:t>
            </a:r>
            <a:r>
              <a:rPr kumimoji="1" lang="en-US" altLang="ja-JP" dirty="0"/>
              <a:t>4</a:t>
            </a:r>
            <a:endParaRPr kumimoji="1" lang="ja-JP" altLang="en-US" dirty="0"/>
          </a:p>
        </p:txBody>
      </p:sp>
      <p:sp>
        <p:nvSpPr>
          <p:cNvPr id="4" name="テキスト プレースホルダー 3">
            <a:extLst>
              <a:ext uri="{FF2B5EF4-FFF2-40B4-BE49-F238E27FC236}">
                <a16:creationId xmlns:a16="http://schemas.microsoft.com/office/drawing/2014/main" id="{82C51064-CB0A-41A2-A570-6875109B9DB1}"/>
              </a:ext>
            </a:extLst>
          </p:cNvPr>
          <p:cNvSpPr>
            <a:spLocks noGrp="1"/>
          </p:cNvSpPr>
          <p:nvPr>
            <p:ph type="body" sz="quarter" idx="11"/>
          </p:nvPr>
        </p:nvSpPr>
        <p:spPr>
          <a:xfrm>
            <a:off x="1154070" y="1484784"/>
            <a:ext cx="9751337" cy="1635916"/>
          </a:xfrm>
        </p:spPr>
        <p:txBody>
          <a:bodyPr/>
          <a:lstStyle/>
          <a:p>
            <a:r>
              <a:rPr lang="ja-JP" altLang="ja-JP" sz="3200" dirty="0"/>
              <a:t>次のグラフは二つの物体</a:t>
            </a:r>
            <a:r>
              <a:rPr lang="ja-JP" altLang="en-US" sz="3200" dirty="0"/>
              <a:t>Ａ，Ｂ</a:t>
            </a:r>
            <a:r>
              <a:rPr lang="ja-JP" altLang="ja-JP" sz="3200" dirty="0"/>
              <a:t>の運動を表す</a:t>
            </a:r>
            <a:r>
              <a:rPr lang="en-US" altLang="ja-JP" sz="3200" dirty="0"/>
              <a:t> </a:t>
            </a:r>
            <a:r>
              <a:rPr lang="en-US" altLang="ja-JP" sz="3200" i="1" dirty="0">
                <a:latin typeface="Georgia" panose="02040502050405020303" pitchFamily="18" charset="0"/>
              </a:rPr>
              <a:t>x</a:t>
            </a:r>
            <a:r>
              <a:rPr lang="en-US" altLang="ja-JP" sz="3200" dirty="0"/>
              <a:t> </a:t>
            </a:r>
            <a:r>
              <a:rPr lang="en-US" altLang="ja-JP" sz="3200" dirty="0">
                <a:latin typeface="ＭＳ Ｐゴシック" panose="020B0600070205080204" pitchFamily="50" charset="-128"/>
              </a:rPr>
              <a:t>-</a:t>
            </a:r>
            <a:r>
              <a:rPr lang="en-US" altLang="ja-JP" sz="3200" dirty="0"/>
              <a:t> </a:t>
            </a:r>
            <a:r>
              <a:rPr lang="en-US" altLang="ja-JP" sz="3200" i="1" dirty="0">
                <a:latin typeface="Georgia" panose="02040502050405020303" pitchFamily="18" charset="0"/>
              </a:rPr>
              <a:t>t</a:t>
            </a:r>
            <a:r>
              <a:rPr lang="en-US" altLang="ja-JP" sz="3200" i="1" dirty="0"/>
              <a:t> </a:t>
            </a:r>
            <a:r>
              <a:rPr lang="en-US" altLang="ja-JP" sz="3200" dirty="0"/>
              <a:t> </a:t>
            </a:r>
            <a:r>
              <a:rPr lang="ja-JP" altLang="ja-JP" sz="3200" dirty="0"/>
              <a:t>グラフである。</a:t>
            </a:r>
            <a:endParaRPr kumimoji="1" lang="en-US" altLang="ja-JP" sz="3200" dirty="0"/>
          </a:p>
        </p:txBody>
      </p:sp>
      <p:pic>
        <p:nvPicPr>
          <p:cNvPr id="7" name="図 6">
            <a:extLst>
              <a:ext uri="{FF2B5EF4-FFF2-40B4-BE49-F238E27FC236}">
                <a16:creationId xmlns:a16="http://schemas.microsoft.com/office/drawing/2014/main" id="{DDC9B256-597A-F7F9-6518-112B739610CC}"/>
              </a:ext>
            </a:extLst>
          </p:cNvPr>
          <p:cNvPicPr>
            <a:picLocks noChangeAspect="1"/>
          </p:cNvPicPr>
          <p:nvPr/>
        </p:nvPicPr>
        <p:blipFill>
          <a:blip r:embed="rId2"/>
          <a:stretch>
            <a:fillRect/>
          </a:stretch>
        </p:blipFill>
        <p:spPr>
          <a:xfrm>
            <a:off x="3151525" y="2688652"/>
            <a:ext cx="5888950" cy="3600399"/>
          </a:xfrm>
          <a:prstGeom prst="rect">
            <a:avLst/>
          </a:prstGeom>
        </p:spPr>
      </p:pic>
      <p:grpSp>
        <p:nvGrpSpPr>
          <p:cNvPr id="5" name="グループ化 4">
            <a:extLst>
              <a:ext uri="{FF2B5EF4-FFF2-40B4-BE49-F238E27FC236}">
                <a16:creationId xmlns:a16="http://schemas.microsoft.com/office/drawing/2014/main" id="{C8D552A8-D0C8-54FE-875C-2182B8E8CDD1}"/>
              </a:ext>
            </a:extLst>
          </p:cNvPr>
          <p:cNvGrpSpPr/>
          <p:nvPr/>
        </p:nvGrpSpPr>
        <p:grpSpPr>
          <a:xfrm>
            <a:off x="824400" y="733829"/>
            <a:ext cx="1837947" cy="822963"/>
            <a:chOff x="824400" y="910800"/>
            <a:chExt cx="1837947" cy="822963"/>
          </a:xfrm>
        </p:grpSpPr>
        <p:pic>
          <p:nvPicPr>
            <p:cNvPr id="3" name="図 2" descr="アイコン&#10;&#10;自動的に生成された説明">
              <a:extLst>
                <a:ext uri="{FF2B5EF4-FFF2-40B4-BE49-F238E27FC236}">
                  <a16:creationId xmlns:a16="http://schemas.microsoft.com/office/drawing/2014/main" id="{1BA6C208-93E6-106A-FDF6-98F8ABE56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400" y="910800"/>
              <a:ext cx="1837947" cy="822963"/>
            </a:xfrm>
            <a:prstGeom prst="rect">
              <a:avLst/>
            </a:prstGeom>
          </p:spPr>
        </p:pic>
        <p:sp>
          <p:nvSpPr>
            <p:cNvPr id="9" name="テキスト ボックス 8">
              <a:extLst>
                <a:ext uri="{FF2B5EF4-FFF2-40B4-BE49-F238E27FC236}">
                  <a16:creationId xmlns:a16="http://schemas.microsoft.com/office/drawing/2014/main" id="{EAE67504-F05B-477D-AAB3-75EDC4F456F5}"/>
                </a:ext>
              </a:extLst>
            </p:cNvPr>
            <p:cNvSpPr txBox="1">
              <a:spLocks noChangeArrowheads="1"/>
            </p:cNvSpPr>
            <p:nvPr/>
          </p:nvSpPr>
          <p:spPr bwMode="auto">
            <a:xfrm>
              <a:off x="1631504" y="963152"/>
              <a:ext cx="4387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3600" dirty="0">
                  <a:latin typeface="ＭＳ Ｐゴシック" panose="020B0600070205080204" pitchFamily="50" charset="-128"/>
                  <a:ea typeface="ＭＳ Ｐゴシック" panose="020B0600070205080204" pitchFamily="50" charset="-128"/>
                </a:rPr>
                <a:t>4</a:t>
              </a:r>
            </a:p>
          </p:txBody>
        </p:sp>
      </p:grpSp>
    </p:spTree>
    <p:extLst>
      <p:ext uri="{BB962C8B-B14F-4D97-AF65-F5344CB8AC3E}">
        <p14:creationId xmlns:p14="http://schemas.microsoft.com/office/powerpoint/2010/main" val="2343214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33466-313A-068C-5AA9-3645574C3D0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C5BAA0B-B436-F216-9284-4D153E1229FA}"/>
              </a:ext>
            </a:extLst>
          </p:cNvPr>
          <p:cNvSpPr>
            <a:spLocks noGrp="1"/>
          </p:cNvSpPr>
          <p:nvPr>
            <p:ph type="title"/>
          </p:nvPr>
        </p:nvSpPr>
        <p:spPr/>
        <p:txBody>
          <a:bodyPr/>
          <a:lstStyle/>
          <a:p>
            <a:r>
              <a:rPr kumimoji="1" lang="ja-JP" altLang="en-US" dirty="0"/>
              <a:t>問</a:t>
            </a:r>
            <a:r>
              <a:rPr kumimoji="1" lang="en-US" altLang="ja-JP" dirty="0"/>
              <a:t>4</a:t>
            </a:r>
            <a:endParaRPr kumimoji="1" lang="ja-JP" altLang="en-US" dirty="0"/>
          </a:p>
        </p:txBody>
      </p:sp>
      <p:sp>
        <p:nvSpPr>
          <p:cNvPr id="4" name="テキスト プレースホルダー 3">
            <a:extLst>
              <a:ext uri="{FF2B5EF4-FFF2-40B4-BE49-F238E27FC236}">
                <a16:creationId xmlns:a16="http://schemas.microsoft.com/office/drawing/2014/main" id="{4602FFA4-F70F-0F23-ADEA-CD177E7FD180}"/>
              </a:ext>
            </a:extLst>
          </p:cNvPr>
          <p:cNvSpPr>
            <a:spLocks noGrp="1"/>
          </p:cNvSpPr>
          <p:nvPr>
            <p:ph type="body" sz="quarter" idx="11"/>
          </p:nvPr>
        </p:nvSpPr>
        <p:spPr>
          <a:xfrm>
            <a:off x="1155601" y="1484784"/>
            <a:ext cx="5660480" cy="2197864"/>
          </a:xfrm>
        </p:spPr>
        <p:txBody>
          <a:bodyPr/>
          <a:lstStyle/>
          <a:p>
            <a:r>
              <a:rPr lang="ja-JP" altLang="ja-JP" sz="3200" dirty="0"/>
              <a:t>⑴</a:t>
            </a:r>
            <a:r>
              <a:rPr lang="ja-JP" altLang="en-US" sz="3200" dirty="0"/>
              <a:t>　</a:t>
            </a:r>
            <a:r>
              <a:rPr lang="ja-JP" altLang="ja-JP" sz="3200" dirty="0"/>
              <a:t>速さが速いのは</a:t>
            </a:r>
            <a:r>
              <a:rPr lang="ja-JP" altLang="en-US" sz="3200" dirty="0"/>
              <a:t>Ａ，Ｂ</a:t>
            </a:r>
            <a:r>
              <a:rPr lang="ja-JP" altLang="ja-JP" sz="3200" dirty="0"/>
              <a:t>のどちらか。　</a:t>
            </a:r>
            <a:endParaRPr lang="en-US" altLang="ja-JP" sz="3200" dirty="0"/>
          </a:p>
          <a:p>
            <a:r>
              <a:rPr lang="ja-JP" altLang="ja-JP" sz="3200" dirty="0"/>
              <a:t>⑵</a:t>
            </a:r>
            <a:r>
              <a:rPr lang="ja-JP" altLang="en-US" sz="3200" dirty="0"/>
              <a:t>　Ａ</a:t>
            </a:r>
            <a:r>
              <a:rPr lang="ja-JP" altLang="ja-JP" sz="3200" dirty="0"/>
              <a:t>の速さは</a:t>
            </a:r>
            <a:r>
              <a:rPr lang="ja-JP" altLang="en-US" sz="3200" dirty="0"/>
              <a:t>Ｂ</a:t>
            </a:r>
            <a:r>
              <a:rPr lang="ja-JP" altLang="ja-JP" sz="3200" dirty="0"/>
              <a:t>の速さの何倍か。</a:t>
            </a:r>
            <a:endParaRPr lang="en-US" altLang="ja-JP" sz="3200" dirty="0"/>
          </a:p>
          <a:p>
            <a:pPr>
              <a:lnSpc>
                <a:spcPct val="150000"/>
              </a:lnSpc>
            </a:pPr>
            <a:endParaRPr kumimoji="1" lang="ja-JP" altLang="en-US" dirty="0"/>
          </a:p>
        </p:txBody>
      </p:sp>
      <p:pic>
        <p:nvPicPr>
          <p:cNvPr id="7" name="図 6">
            <a:extLst>
              <a:ext uri="{FF2B5EF4-FFF2-40B4-BE49-F238E27FC236}">
                <a16:creationId xmlns:a16="http://schemas.microsoft.com/office/drawing/2014/main" id="{10713543-C4FB-1022-0500-6C7633475524}"/>
              </a:ext>
            </a:extLst>
          </p:cNvPr>
          <p:cNvPicPr>
            <a:picLocks noChangeAspect="1"/>
          </p:cNvPicPr>
          <p:nvPr/>
        </p:nvPicPr>
        <p:blipFill>
          <a:blip r:embed="rId2"/>
          <a:stretch>
            <a:fillRect/>
          </a:stretch>
        </p:blipFill>
        <p:spPr>
          <a:xfrm>
            <a:off x="7183539" y="1124744"/>
            <a:ext cx="4104000" cy="2509112"/>
          </a:xfrm>
          <a:prstGeom prst="rect">
            <a:avLst/>
          </a:prstGeom>
        </p:spPr>
      </p:pic>
      <p:grpSp>
        <p:nvGrpSpPr>
          <p:cNvPr id="9" name="グループ化 8">
            <a:extLst>
              <a:ext uri="{FF2B5EF4-FFF2-40B4-BE49-F238E27FC236}">
                <a16:creationId xmlns:a16="http://schemas.microsoft.com/office/drawing/2014/main" id="{F77D1197-02DB-9982-2A29-1310E024EC16}"/>
              </a:ext>
            </a:extLst>
          </p:cNvPr>
          <p:cNvGrpSpPr/>
          <p:nvPr/>
        </p:nvGrpSpPr>
        <p:grpSpPr>
          <a:xfrm>
            <a:off x="824400" y="733829"/>
            <a:ext cx="1837947" cy="822963"/>
            <a:chOff x="824400" y="910800"/>
            <a:chExt cx="1837947" cy="822963"/>
          </a:xfrm>
        </p:grpSpPr>
        <p:pic>
          <p:nvPicPr>
            <p:cNvPr id="10" name="図 9" descr="アイコン&#10;&#10;自動的に生成された説明">
              <a:extLst>
                <a:ext uri="{FF2B5EF4-FFF2-40B4-BE49-F238E27FC236}">
                  <a16:creationId xmlns:a16="http://schemas.microsoft.com/office/drawing/2014/main" id="{333DD4A5-C60B-A4FC-FCA3-B4424FC0CC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400" y="910800"/>
              <a:ext cx="1837947" cy="822963"/>
            </a:xfrm>
            <a:prstGeom prst="rect">
              <a:avLst/>
            </a:prstGeom>
          </p:spPr>
        </p:pic>
        <p:sp>
          <p:nvSpPr>
            <p:cNvPr id="11" name="テキスト ボックス 10">
              <a:extLst>
                <a:ext uri="{FF2B5EF4-FFF2-40B4-BE49-F238E27FC236}">
                  <a16:creationId xmlns:a16="http://schemas.microsoft.com/office/drawing/2014/main" id="{DBA2E65D-08E1-1EB2-45E4-E91B60CE3411}"/>
                </a:ext>
              </a:extLst>
            </p:cNvPr>
            <p:cNvSpPr txBox="1">
              <a:spLocks noChangeArrowheads="1"/>
            </p:cNvSpPr>
            <p:nvPr/>
          </p:nvSpPr>
          <p:spPr bwMode="auto">
            <a:xfrm>
              <a:off x="1631504" y="963152"/>
              <a:ext cx="4387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3600" dirty="0">
                  <a:latin typeface="ＭＳ Ｐゴシック" panose="020B0600070205080204" pitchFamily="50" charset="-128"/>
                  <a:ea typeface="ＭＳ Ｐゴシック" panose="020B0600070205080204" pitchFamily="50" charset="-128"/>
                </a:rPr>
                <a:t>4</a:t>
              </a:r>
            </a:p>
          </p:txBody>
        </p:sp>
      </p:grpSp>
    </p:spTree>
    <p:extLst>
      <p:ext uri="{BB962C8B-B14F-4D97-AF65-F5344CB8AC3E}">
        <p14:creationId xmlns:p14="http://schemas.microsoft.com/office/powerpoint/2010/main" val="1546525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C876D2-B506-4649-8CFB-D61B53AD6E07}"/>
              </a:ext>
            </a:extLst>
          </p:cNvPr>
          <p:cNvSpPr>
            <a:spLocks noGrp="1"/>
          </p:cNvSpPr>
          <p:nvPr>
            <p:ph type="title"/>
          </p:nvPr>
        </p:nvSpPr>
        <p:spPr/>
        <p:txBody>
          <a:bodyPr/>
          <a:lstStyle/>
          <a:p>
            <a:r>
              <a:rPr kumimoji="1" lang="ja-JP" altLang="en-US" dirty="0"/>
              <a:t>問</a:t>
            </a:r>
            <a:r>
              <a:rPr kumimoji="1" lang="en-US" altLang="ja-JP" dirty="0"/>
              <a:t>4</a:t>
            </a:r>
            <a:r>
              <a:rPr kumimoji="1" lang="ja-JP" altLang="en-US" dirty="0"/>
              <a:t> ⑴</a:t>
            </a:r>
          </a:p>
        </p:txBody>
      </p:sp>
      <p:sp>
        <p:nvSpPr>
          <p:cNvPr id="4" name="テキスト プレースホルダー 3">
            <a:extLst>
              <a:ext uri="{FF2B5EF4-FFF2-40B4-BE49-F238E27FC236}">
                <a16:creationId xmlns:a16="http://schemas.microsoft.com/office/drawing/2014/main" id="{82C51064-CB0A-41A2-A570-6875109B9DB1}"/>
              </a:ext>
            </a:extLst>
          </p:cNvPr>
          <p:cNvSpPr>
            <a:spLocks noGrp="1"/>
          </p:cNvSpPr>
          <p:nvPr>
            <p:ph type="body" sz="quarter" idx="11"/>
          </p:nvPr>
        </p:nvSpPr>
        <p:spPr>
          <a:xfrm>
            <a:off x="1155601" y="1484784"/>
            <a:ext cx="5660480" cy="2197864"/>
          </a:xfrm>
        </p:spPr>
        <p:txBody>
          <a:bodyPr/>
          <a:lstStyle/>
          <a:p>
            <a:r>
              <a:rPr lang="ja-JP" altLang="ja-JP" sz="3200" dirty="0"/>
              <a:t>⑴</a:t>
            </a:r>
            <a:r>
              <a:rPr lang="ja-JP" altLang="en-US" sz="3200" dirty="0"/>
              <a:t>　</a:t>
            </a:r>
            <a:r>
              <a:rPr lang="ja-JP" altLang="ja-JP" sz="3200" dirty="0"/>
              <a:t>速さが速いのは</a:t>
            </a:r>
            <a:r>
              <a:rPr lang="ja-JP" altLang="en-US" sz="3200" dirty="0"/>
              <a:t>Ａ，Ｂ</a:t>
            </a:r>
            <a:r>
              <a:rPr lang="ja-JP" altLang="ja-JP" sz="3200" dirty="0"/>
              <a:t>のどちらか。　</a:t>
            </a:r>
            <a:endParaRPr lang="en-US" altLang="ja-JP" sz="3200" dirty="0"/>
          </a:p>
          <a:p>
            <a:r>
              <a:rPr lang="ja-JP" altLang="ja-JP" sz="3200" dirty="0">
                <a:solidFill>
                  <a:schemeClr val="bg2">
                    <a:lumMod val="75000"/>
                  </a:schemeClr>
                </a:solidFill>
              </a:rPr>
              <a:t>⑵</a:t>
            </a:r>
            <a:r>
              <a:rPr lang="ja-JP" altLang="en-US" sz="3200" dirty="0">
                <a:solidFill>
                  <a:schemeClr val="bg2">
                    <a:lumMod val="75000"/>
                  </a:schemeClr>
                </a:solidFill>
              </a:rPr>
              <a:t>　Ａ</a:t>
            </a:r>
            <a:r>
              <a:rPr lang="ja-JP" altLang="ja-JP" sz="3200" dirty="0">
                <a:solidFill>
                  <a:schemeClr val="bg2">
                    <a:lumMod val="75000"/>
                  </a:schemeClr>
                </a:solidFill>
              </a:rPr>
              <a:t>の速さは</a:t>
            </a:r>
            <a:r>
              <a:rPr lang="ja-JP" altLang="en-US" sz="3200" dirty="0">
                <a:solidFill>
                  <a:schemeClr val="bg2">
                    <a:lumMod val="75000"/>
                  </a:schemeClr>
                </a:solidFill>
              </a:rPr>
              <a:t>Ｂ</a:t>
            </a:r>
            <a:r>
              <a:rPr lang="ja-JP" altLang="ja-JP" sz="3200" dirty="0">
                <a:solidFill>
                  <a:schemeClr val="bg2">
                    <a:lumMod val="75000"/>
                  </a:schemeClr>
                </a:solidFill>
              </a:rPr>
              <a:t>の速さの何倍か。</a:t>
            </a:r>
            <a:endParaRPr lang="en-US" altLang="ja-JP" sz="3200" dirty="0">
              <a:solidFill>
                <a:schemeClr val="bg2">
                  <a:lumMod val="75000"/>
                </a:schemeClr>
              </a:solidFill>
            </a:endParaRPr>
          </a:p>
          <a:p>
            <a:pPr>
              <a:lnSpc>
                <a:spcPct val="150000"/>
              </a:lnSpc>
            </a:pPr>
            <a:endParaRPr kumimoji="1" lang="ja-JP" altLang="en-US" dirty="0"/>
          </a:p>
        </p:txBody>
      </p:sp>
      <p:pic>
        <p:nvPicPr>
          <p:cNvPr id="7" name="図 6">
            <a:extLst>
              <a:ext uri="{FF2B5EF4-FFF2-40B4-BE49-F238E27FC236}">
                <a16:creationId xmlns:a16="http://schemas.microsoft.com/office/drawing/2014/main" id="{0C60FD00-CBE4-FA4E-C5FA-52D3A15F18B0}"/>
              </a:ext>
            </a:extLst>
          </p:cNvPr>
          <p:cNvPicPr>
            <a:picLocks noChangeAspect="1"/>
          </p:cNvPicPr>
          <p:nvPr/>
        </p:nvPicPr>
        <p:blipFill>
          <a:blip r:embed="rId2"/>
          <a:stretch>
            <a:fillRect/>
          </a:stretch>
        </p:blipFill>
        <p:spPr>
          <a:xfrm>
            <a:off x="7183539" y="1124744"/>
            <a:ext cx="4104000" cy="2509112"/>
          </a:xfrm>
          <a:prstGeom prst="rect">
            <a:avLst/>
          </a:prstGeom>
        </p:spPr>
      </p:pic>
      <p:sp>
        <p:nvSpPr>
          <p:cNvPr id="6" name="テキスト プレースホルダー 3">
            <a:extLst>
              <a:ext uri="{FF2B5EF4-FFF2-40B4-BE49-F238E27FC236}">
                <a16:creationId xmlns:a16="http://schemas.microsoft.com/office/drawing/2014/main" id="{82C51064-CB0A-41A2-A570-6875109B9DB1}"/>
              </a:ext>
            </a:extLst>
          </p:cNvPr>
          <p:cNvSpPr txBox="1">
            <a:spLocks/>
          </p:cNvSpPr>
          <p:nvPr/>
        </p:nvSpPr>
        <p:spPr>
          <a:xfrm>
            <a:off x="1170000" y="4078500"/>
            <a:ext cx="10009112" cy="2373299"/>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3600" kern="1200" baseline="0">
                <a:solidFill>
                  <a:schemeClr val="tx1"/>
                </a:solidFill>
                <a:latin typeface="Times New Roman" panose="02020603050405020304" pitchFamily="18" charset="0"/>
                <a:ea typeface="ＭＳ Ｐゴシック" panose="020B0600070205080204" pitchFamily="50" charset="-128"/>
                <a:cs typeface="+mn-cs"/>
              </a:defRPr>
            </a:lvl1pPr>
            <a:lvl2pPr marL="457200" indent="0" algn="l" defTabSz="914400" rtl="0" eaLnBrk="1" latinLnBrk="0" hangingPunct="1">
              <a:lnSpc>
                <a:spcPct val="100000"/>
              </a:lnSpc>
              <a:spcBef>
                <a:spcPts val="500"/>
              </a:spcBef>
              <a:buFont typeface="Arial" panose="020B0604020202020204" pitchFamily="34" charset="0"/>
              <a:buNone/>
              <a:defRPr sz="32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indent="-630238"/>
            <a:r>
              <a:rPr lang="ja-JP" altLang="ja-JP" sz="3200" dirty="0"/>
              <a:t>⑴　</a:t>
            </a:r>
            <a:r>
              <a:rPr lang="en-US" altLang="ja-JP" sz="3200" i="1" dirty="0">
                <a:latin typeface="Georgia" panose="02040502050405020303" pitchFamily="18" charset="0"/>
              </a:rPr>
              <a:t>x </a:t>
            </a:r>
            <a:r>
              <a:rPr lang="en-US" altLang="ja-JP" sz="3200" dirty="0">
                <a:latin typeface="ＭＳ Ｐゴシック" panose="020B0600070205080204" pitchFamily="50" charset="-128"/>
              </a:rPr>
              <a:t>-</a:t>
            </a:r>
            <a:r>
              <a:rPr lang="ja-JP" altLang="en-US" sz="3200" dirty="0"/>
              <a:t> </a:t>
            </a:r>
            <a:r>
              <a:rPr lang="en-US" altLang="ja-JP" sz="3200" i="1" dirty="0">
                <a:latin typeface="Georgia" panose="02040502050405020303" pitchFamily="18" charset="0"/>
              </a:rPr>
              <a:t>t </a:t>
            </a:r>
            <a:r>
              <a:rPr lang="ja-JP" altLang="ja-JP" sz="3200" dirty="0"/>
              <a:t>グラフの傾きは速さを表すため，傾きの大きいグラフである</a:t>
            </a:r>
            <a:r>
              <a:rPr lang="ja-JP" altLang="en-US" sz="3200" dirty="0"/>
              <a:t>Ａ</a:t>
            </a:r>
            <a:r>
              <a:rPr lang="ja-JP" altLang="ja-JP" sz="3200" dirty="0"/>
              <a:t>のほうが速い</a:t>
            </a:r>
            <a:r>
              <a:rPr lang="ja-JP" altLang="en-US" sz="3200" dirty="0"/>
              <a:t>。</a:t>
            </a:r>
            <a:r>
              <a:rPr lang="en-US" altLang="ja-JP" sz="3200" dirty="0">
                <a:solidFill>
                  <a:srgbClr val="FF0000"/>
                </a:solidFill>
              </a:rPr>
              <a:t>	</a:t>
            </a:r>
            <a:r>
              <a:rPr lang="ja-JP" altLang="en-US" dirty="0">
                <a:solidFill>
                  <a:srgbClr val="FF0000"/>
                </a:solidFill>
              </a:rPr>
              <a:t>　　　　　　　</a:t>
            </a:r>
            <a:endParaRPr lang="en-US" altLang="ja-JP" dirty="0">
              <a:solidFill>
                <a:srgbClr val="FF0000"/>
              </a:solidFill>
            </a:endParaRPr>
          </a:p>
          <a:p>
            <a:pPr algn="r"/>
            <a:r>
              <a:rPr lang="ja-JP" altLang="en-US" sz="3200" u="sng" dirty="0"/>
              <a:t>答</a:t>
            </a:r>
            <a:r>
              <a:rPr lang="ja-JP" altLang="en-US" sz="3200" u="sng" dirty="0">
                <a:solidFill>
                  <a:srgbClr val="FF0000"/>
                </a:solidFill>
                <a:uFill>
                  <a:solidFill>
                    <a:schemeClr val="tx1"/>
                  </a:solidFill>
                </a:uFill>
              </a:rPr>
              <a:t>　Ａ</a:t>
            </a:r>
            <a:r>
              <a:rPr lang="en-US" altLang="ja-JP" sz="3200" u="sng" dirty="0">
                <a:uFill>
                  <a:solidFill>
                    <a:schemeClr val="tx1"/>
                  </a:solidFill>
                </a:uFill>
              </a:rPr>
              <a:t> </a:t>
            </a:r>
            <a:endParaRPr lang="ja-JP" altLang="ja-JP" sz="3200" u="sng" dirty="0">
              <a:uFill>
                <a:solidFill>
                  <a:schemeClr val="tx1"/>
                </a:solidFill>
              </a:uFill>
            </a:endParaRPr>
          </a:p>
        </p:txBody>
      </p:sp>
      <p:sp>
        <p:nvSpPr>
          <p:cNvPr id="8" name="四角形: メモ 7">
            <a:extLst>
              <a:ext uri="{FF2B5EF4-FFF2-40B4-BE49-F238E27FC236}">
                <a16:creationId xmlns:a16="http://schemas.microsoft.com/office/drawing/2014/main" id="{953AB7C9-0614-250A-9170-5AFE1A7597A7}"/>
              </a:ext>
            </a:extLst>
          </p:cNvPr>
          <p:cNvSpPr/>
          <p:nvPr/>
        </p:nvSpPr>
        <p:spPr>
          <a:xfrm>
            <a:off x="1850861" y="4127292"/>
            <a:ext cx="9436678" cy="1821434"/>
          </a:xfrm>
          <a:prstGeom prst="foldedCorner">
            <a:avLst>
              <a:gd name="adj" fmla="val 10614"/>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en-US" altLang="ja-JP" sz="2800" dirty="0">
              <a:solidFill>
                <a:schemeClr val="tx1"/>
              </a:solidFill>
            </a:endParaRPr>
          </a:p>
        </p:txBody>
      </p:sp>
      <p:grpSp>
        <p:nvGrpSpPr>
          <p:cNvPr id="9" name="グループ化 8">
            <a:extLst>
              <a:ext uri="{FF2B5EF4-FFF2-40B4-BE49-F238E27FC236}">
                <a16:creationId xmlns:a16="http://schemas.microsoft.com/office/drawing/2014/main" id="{A5484686-CEF1-FC63-1254-C8F528121667}"/>
              </a:ext>
            </a:extLst>
          </p:cNvPr>
          <p:cNvGrpSpPr/>
          <p:nvPr/>
        </p:nvGrpSpPr>
        <p:grpSpPr>
          <a:xfrm>
            <a:off x="824400" y="733829"/>
            <a:ext cx="1837947" cy="822963"/>
            <a:chOff x="824400" y="910800"/>
            <a:chExt cx="1837947" cy="822963"/>
          </a:xfrm>
        </p:grpSpPr>
        <p:pic>
          <p:nvPicPr>
            <p:cNvPr id="10" name="図 9" descr="アイコン&#10;&#10;自動的に生成された説明">
              <a:extLst>
                <a:ext uri="{FF2B5EF4-FFF2-40B4-BE49-F238E27FC236}">
                  <a16:creationId xmlns:a16="http://schemas.microsoft.com/office/drawing/2014/main" id="{AAEC0DF7-E84F-D845-A435-24EAE9A5F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400" y="910800"/>
              <a:ext cx="1837947" cy="822963"/>
            </a:xfrm>
            <a:prstGeom prst="rect">
              <a:avLst/>
            </a:prstGeom>
          </p:spPr>
        </p:pic>
        <p:sp>
          <p:nvSpPr>
            <p:cNvPr id="11" name="テキスト ボックス 10">
              <a:extLst>
                <a:ext uri="{FF2B5EF4-FFF2-40B4-BE49-F238E27FC236}">
                  <a16:creationId xmlns:a16="http://schemas.microsoft.com/office/drawing/2014/main" id="{866E7871-11B9-DB65-FE3F-0476284B975D}"/>
                </a:ext>
              </a:extLst>
            </p:cNvPr>
            <p:cNvSpPr txBox="1">
              <a:spLocks noChangeArrowheads="1"/>
            </p:cNvSpPr>
            <p:nvPr/>
          </p:nvSpPr>
          <p:spPr bwMode="auto">
            <a:xfrm>
              <a:off x="1631504" y="963152"/>
              <a:ext cx="4387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3600" dirty="0">
                  <a:latin typeface="ＭＳ Ｐゴシック" panose="020B0600070205080204" pitchFamily="50" charset="-128"/>
                  <a:ea typeface="ＭＳ Ｐゴシック" panose="020B0600070205080204" pitchFamily="50" charset="-128"/>
                </a:rPr>
                <a:t>4</a:t>
              </a:r>
            </a:p>
          </p:txBody>
        </p:sp>
      </p:grpSp>
    </p:spTree>
    <p:extLst>
      <p:ext uri="{BB962C8B-B14F-4D97-AF65-F5344CB8AC3E}">
        <p14:creationId xmlns:p14="http://schemas.microsoft.com/office/powerpoint/2010/main" val="3508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500" fill="hold"/>
                                        <p:tgtEl>
                                          <p:spTgt spid="8"/>
                                        </p:tgtEl>
                                        <p:attrNameLst>
                                          <p:attrName>style.color</p:attrName>
                                        </p:attrNameLst>
                                      </p:cBhvr>
                                      <p:by>
                                        <p:hsl h="7200000" s="0" l="0"/>
                                      </p:by>
                                    </p:animClr>
                                    <p:animClr clrSpc="hsl" dir="cw">
                                      <p:cBhvr>
                                        <p:cTn id="7" dur="500" fill="hold"/>
                                        <p:tgtEl>
                                          <p:spTgt spid="8"/>
                                        </p:tgtEl>
                                        <p:attrNameLst>
                                          <p:attrName>fillcolor</p:attrName>
                                        </p:attrNameLst>
                                      </p:cBhvr>
                                      <p:by>
                                        <p:hsl h="7200000" s="0" l="0"/>
                                      </p:by>
                                    </p:animClr>
                                    <p:animClr clrSpc="hsl" dir="cw">
                                      <p:cBhvr>
                                        <p:cTn id="8" dur="500" fill="hold"/>
                                        <p:tgtEl>
                                          <p:spTgt spid="8"/>
                                        </p:tgtEl>
                                        <p:attrNameLst>
                                          <p:attrName>stroke.color</p:attrName>
                                        </p:attrNameLst>
                                      </p:cBhvr>
                                      <p:by>
                                        <p:hsl h="7200000" s="0" l="0"/>
                                      </p:by>
                                    </p:animClr>
                                    <p:set>
                                      <p:cBhvr>
                                        <p:cTn id="9" dur="500" fill="hold"/>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xit" presetSubtype="2" fill="hold" grpId="1" nodeType="clickEffect">
                                  <p:stCondLst>
                                    <p:cond delay="0"/>
                                  </p:stCondLst>
                                  <p:childTnLst>
                                    <p:animEffect transition="out" filter="wipe(right)">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C876D2-B506-4649-8CFB-D61B53AD6E07}"/>
              </a:ext>
            </a:extLst>
          </p:cNvPr>
          <p:cNvSpPr>
            <a:spLocks noGrp="1"/>
          </p:cNvSpPr>
          <p:nvPr>
            <p:ph type="title"/>
          </p:nvPr>
        </p:nvSpPr>
        <p:spPr/>
        <p:txBody>
          <a:bodyPr/>
          <a:lstStyle/>
          <a:p>
            <a:r>
              <a:rPr kumimoji="1" lang="ja-JP" altLang="en-US" dirty="0"/>
              <a:t>問</a:t>
            </a:r>
            <a:r>
              <a:rPr kumimoji="1" lang="en-US" altLang="ja-JP" dirty="0"/>
              <a:t>4</a:t>
            </a:r>
            <a:r>
              <a:rPr lang="ja-JP" altLang="ja-JP" dirty="0"/>
              <a:t> ⑵</a:t>
            </a:r>
            <a:endParaRPr kumimoji="1" lang="ja-JP" altLang="en-US" dirty="0"/>
          </a:p>
        </p:txBody>
      </p:sp>
      <mc:AlternateContent xmlns:mc="http://schemas.openxmlformats.org/markup-compatibility/2006" xmlns:a14="http://schemas.microsoft.com/office/drawing/2010/main">
        <mc:Choice Requires="a14">
          <p:sp>
            <p:nvSpPr>
              <p:cNvPr id="4" name="テキスト プレースホルダー 3">
                <a:extLst>
                  <a:ext uri="{FF2B5EF4-FFF2-40B4-BE49-F238E27FC236}">
                    <a16:creationId xmlns:a16="http://schemas.microsoft.com/office/drawing/2014/main" id="{82C51064-CB0A-41A2-A570-6875109B9DB1}"/>
                  </a:ext>
                </a:extLst>
              </p:cNvPr>
              <p:cNvSpPr>
                <a:spLocks noGrp="1"/>
              </p:cNvSpPr>
              <p:nvPr>
                <p:ph type="body" sz="quarter" idx="11"/>
              </p:nvPr>
            </p:nvSpPr>
            <p:spPr>
              <a:xfrm>
                <a:off x="1170000" y="3618765"/>
                <a:ext cx="10117539" cy="2509112"/>
              </a:xfrm>
            </p:spPr>
            <p:txBody>
              <a:bodyPr/>
              <a:lstStyle/>
              <a:p>
                <a:pPr marL="630238" indent="-630238"/>
                <a:r>
                  <a:rPr lang="ja-JP" altLang="ja-JP" sz="3200" dirty="0">
                    <a:solidFill>
                      <a:schemeClr val="tx1"/>
                    </a:solidFill>
                  </a:rPr>
                  <a:t>⑵　グラフより</a:t>
                </a:r>
                <a:r>
                  <a:rPr lang="ja-JP" altLang="en-US" sz="3200" dirty="0">
                    <a:solidFill>
                      <a:schemeClr val="tx1"/>
                    </a:solidFill>
                  </a:rPr>
                  <a:t>Ａ</a:t>
                </a:r>
                <a:r>
                  <a:rPr lang="ja-JP" altLang="ja-JP" sz="3200" dirty="0">
                    <a:solidFill>
                      <a:schemeClr val="tx1"/>
                    </a:solidFill>
                  </a:rPr>
                  <a:t>は</a:t>
                </a:r>
                <a:r>
                  <a:rPr lang="en-US" altLang="ja-JP" sz="3200" dirty="0">
                    <a:solidFill>
                      <a:schemeClr val="tx1"/>
                    </a:solidFill>
                  </a:rPr>
                  <a:t> 1.0 s </a:t>
                </a:r>
                <a:r>
                  <a:rPr lang="ja-JP" altLang="ja-JP" sz="3200" dirty="0">
                    <a:solidFill>
                      <a:schemeClr val="tx1"/>
                    </a:solidFill>
                  </a:rPr>
                  <a:t>で</a:t>
                </a:r>
                <a:r>
                  <a:rPr lang="en-US" altLang="ja-JP" sz="3200" dirty="0">
                    <a:solidFill>
                      <a:schemeClr val="tx1"/>
                    </a:solidFill>
                  </a:rPr>
                  <a:t> 3.0 m</a:t>
                </a:r>
                <a:r>
                  <a:rPr lang="ja-JP" altLang="ja-JP" sz="3200" dirty="0">
                    <a:solidFill>
                      <a:schemeClr val="tx1"/>
                    </a:solidFill>
                  </a:rPr>
                  <a:t>，</a:t>
                </a:r>
                <a:r>
                  <a:rPr lang="ja-JP" altLang="en-US" sz="3200" dirty="0">
                    <a:solidFill>
                      <a:schemeClr val="tx1"/>
                    </a:solidFill>
                  </a:rPr>
                  <a:t>Ｂ</a:t>
                </a:r>
                <a:r>
                  <a:rPr lang="ja-JP" altLang="ja-JP" sz="3200" dirty="0">
                    <a:solidFill>
                      <a:schemeClr val="tx1"/>
                    </a:solidFill>
                  </a:rPr>
                  <a:t>は</a:t>
                </a:r>
                <a:r>
                  <a:rPr lang="en-US" altLang="ja-JP" sz="3200" dirty="0">
                    <a:solidFill>
                      <a:schemeClr val="tx1"/>
                    </a:solidFill>
                  </a:rPr>
                  <a:t> 3.0 s </a:t>
                </a:r>
                <a:r>
                  <a:rPr lang="ja-JP" altLang="ja-JP" sz="3200" dirty="0">
                    <a:solidFill>
                      <a:schemeClr val="tx1"/>
                    </a:solidFill>
                  </a:rPr>
                  <a:t>で</a:t>
                </a:r>
                <a:r>
                  <a:rPr lang="en-US" altLang="ja-JP" sz="3200" dirty="0">
                    <a:solidFill>
                      <a:schemeClr val="tx1"/>
                    </a:solidFill>
                  </a:rPr>
                  <a:t> 2.0 m </a:t>
                </a:r>
                <a:r>
                  <a:rPr lang="ja-JP" altLang="ja-JP" sz="3200" dirty="0">
                    <a:solidFill>
                      <a:schemeClr val="tx1"/>
                    </a:solidFill>
                  </a:rPr>
                  <a:t>移動することが読み取れる。</a:t>
                </a:r>
                <a:r>
                  <a:rPr lang="ja-JP" altLang="en-US" sz="3200" dirty="0">
                    <a:solidFill>
                      <a:schemeClr val="tx1"/>
                    </a:solidFill>
                  </a:rPr>
                  <a:t>Ａ</a:t>
                </a:r>
                <a:r>
                  <a:rPr lang="ja-JP" altLang="ja-JP" sz="3200" dirty="0">
                    <a:solidFill>
                      <a:schemeClr val="tx1"/>
                    </a:solidFill>
                  </a:rPr>
                  <a:t>の速さを</a:t>
                </a:r>
                <a:r>
                  <a:rPr lang="en-US" altLang="ja-JP" sz="3200" dirty="0">
                    <a:solidFill>
                      <a:schemeClr val="tx1"/>
                    </a:solidFill>
                  </a:rPr>
                  <a:t> </a:t>
                </a:r>
                <a:r>
                  <a:rPr lang="en-US" altLang="ja-JP" sz="3200" i="1" dirty="0" err="1">
                    <a:solidFill>
                      <a:schemeClr val="tx1"/>
                    </a:solidFill>
                    <a:latin typeface="Georgia" panose="02040502050405020303" pitchFamily="18" charset="0"/>
                  </a:rPr>
                  <a:t>v</a:t>
                </a:r>
                <a:r>
                  <a:rPr lang="en-US" altLang="ja-JP" sz="3200" baseline="-25000" dirty="0" err="1">
                    <a:solidFill>
                      <a:schemeClr val="tx1"/>
                    </a:solidFill>
                    <a:cs typeface="Times New Roman" panose="02020603050405020304" pitchFamily="18" charset="0"/>
                  </a:rPr>
                  <a:t>A</a:t>
                </a:r>
                <a:r>
                  <a:rPr lang="en-US" altLang="ja-JP" sz="3200" baseline="-25000" dirty="0">
                    <a:solidFill>
                      <a:schemeClr val="tx1"/>
                    </a:solidFill>
                    <a:latin typeface="Georgia" panose="02040502050405020303" pitchFamily="18" charset="0"/>
                  </a:rPr>
                  <a:t> </a:t>
                </a:r>
                <a:r>
                  <a:rPr lang="ja-JP" altLang="ja-JP" sz="3200" dirty="0">
                    <a:solidFill>
                      <a:schemeClr val="tx1"/>
                    </a:solidFill>
                  </a:rPr>
                  <a:t>〔</a:t>
                </a:r>
                <a:r>
                  <a:rPr lang="en-US" altLang="ja-JP" sz="3200" dirty="0">
                    <a:solidFill>
                      <a:schemeClr val="tx1"/>
                    </a:solidFill>
                  </a:rPr>
                  <a:t>m/s</a:t>
                </a:r>
                <a:r>
                  <a:rPr lang="ja-JP" altLang="ja-JP" sz="3200" dirty="0">
                    <a:solidFill>
                      <a:schemeClr val="tx1"/>
                    </a:solidFill>
                  </a:rPr>
                  <a:t>〕，</a:t>
                </a:r>
                <a:r>
                  <a:rPr lang="ja-JP" altLang="en-US" sz="3200" dirty="0">
                    <a:solidFill>
                      <a:schemeClr val="tx1"/>
                    </a:solidFill>
                  </a:rPr>
                  <a:t>Ｂ</a:t>
                </a:r>
                <a:r>
                  <a:rPr lang="ja-JP" altLang="ja-JP" sz="3200" dirty="0">
                    <a:solidFill>
                      <a:schemeClr val="tx1"/>
                    </a:solidFill>
                  </a:rPr>
                  <a:t>の速さを</a:t>
                </a:r>
                <a:r>
                  <a:rPr lang="en-US" altLang="ja-JP" sz="3200" i="1" dirty="0" err="1">
                    <a:solidFill>
                      <a:schemeClr val="tx1"/>
                    </a:solidFill>
                    <a:latin typeface="Georgia" panose="02040502050405020303" pitchFamily="18" charset="0"/>
                  </a:rPr>
                  <a:t>v</a:t>
                </a:r>
                <a:r>
                  <a:rPr lang="en-US" altLang="ja-JP" sz="3200" baseline="-25000" dirty="0" err="1">
                    <a:solidFill>
                      <a:schemeClr val="tx1"/>
                    </a:solidFill>
                    <a:cs typeface="Times New Roman" panose="02020603050405020304" pitchFamily="18" charset="0"/>
                  </a:rPr>
                  <a:t>B</a:t>
                </a:r>
                <a:r>
                  <a:rPr lang="en-US" altLang="ja-JP" sz="3200" baseline="-25000" dirty="0">
                    <a:solidFill>
                      <a:schemeClr val="tx1"/>
                    </a:solidFill>
                    <a:latin typeface="Georgia" panose="02040502050405020303" pitchFamily="18" charset="0"/>
                  </a:rPr>
                  <a:t> </a:t>
                </a:r>
                <a:r>
                  <a:rPr lang="ja-JP" altLang="ja-JP" sz="3200" dirty="0">
                    <a:solidFill>
                      <a:schemeClr val="tx1"/>
                    </a:solidFill>
                  </a:rPr>
                  <a:t>〔</a:t>
                </a:r>
                <a:r>
                  <a:rPr lang="en-US" altLang="ja-JP" sz="3200" dirty="0">
                    <a:solidFill>
                      <a:schemeClr val="tx1"/>
                    </a:solidFill>
                  </a:rPr>
                  <a:t>m/s</a:t>
                </a:r>
                <a:r>
                  <a:rPr lang="ja-JP" altLang="ja-JP" sz="3200" dirty="0">
                    <a:solidFill>
                      <a:schemeClr val="tx1"/>
                    </a:solidFill>
                  </a:rPr>
                  <a:t>〕</a:t>
                </a:r>
                <a:r>
                  <a:rPr lang="en-US" altLang="ja-JP" sz="3200" dirty="0">
                    <a:solidFill>
                      <a:schemeClr val="tx1"/>
                    </a:solidFill>
                  </a:rPr>
                  <a:t> </a:t>
                </a:r>
                <a:r>
                  <a:rPr lang="ja-JP" altLang="ja-JP" sz="3200" dirty="0">
                    <a:solidFill>
                      <a:schemeClr val="tx1"/>
                    </a:solidFill>
                  </a:rPr>
                  <a:t>とすると，</a:t>
                </a:r>
                <a:r>
                  <a:rPr lang="ja-JP" altLang="en-US" sz="3200" dirty="0">
                    <a:solidFill>
                      <a:schemeClr val="tx1"/>
                    </a:solidFill>
                  </a:rPr>
                  <a:t>Ａ</a:t>
                </a:r>
                <a:r>
                  <a:rPr lang="ja-JP" altLang="ja-JP" sz="3200" dirty="0">
                    <a:solidFill>
                      <a:schemeClr val="tx1"/>
                    </a:solidFill>
                  </a:rPr>
                  <a:t>の速さは</a:t>
                </a:r>
                <a:r>
                  <a:rPr lang="ja-JP" altLang="en-US" sz="3200" dirty="0">
                    <a:solidFill>
                      <a:schemeClr val="tx1"/>
                    </a:solidFill>
                  </a:rPr>
                  <a:t>Ｂ</a:t>
                </a:r>
                <a:r>
                  <a:rPr lang="ja-JP" altLang="ja-JP" sz="3200" dirty="0">
                    <a:solidFill>
                      <a:schemeClr val="tx1"/>
                    </a:solidFill>
                  </a:rPr>
                  <a:t>の速さの</a:t>
                </a:r>
                <a:r>
                  <a:rPr lang="en-US" altLang="ja-JP" sz="3200" dirty="0">
                    <a:solidFill>
                      <a:schemeClr val="tx1"/>
                    </a:solidFill>
                  </a:rPr>
                  <a:t> </a:t>
                </a:r>
                <a14:m>
                  <m:oMath xmlns:m="http://schemas.openxmlformats.org/officeDocument/2006/math">
                    <m:f>
                      <m:fPr>
                        <m:ctrlPr>
                          <a:rPr lang="ja-JP" altLang="ja-JP" sz="3200" i="1">
                            <a:solidFill>
                              <a:schemeClr val="tx1"/>
                            </a:solidFill>
                            <a:latin typeface="Cambria Math" panose="02040503050406030204" pitchFamily="18" charset="0"/>
                          </a:rPr>
                        </m:ctrlPr>
                      </m:fPr>
                      <m:num>
                        <m:sSub>
                          <m:sSubPr>
                            <m:ctrlPr>
                              <a:rPr lang="ja-JP" altLang="ja-JP" sz="3200" i="1">
                                <a:solidFill>
                                  <a:schemeClr val="tx1"/>
                                </a:solidFill>
                                <a:latin typeface="Cambria Math" panose="02040503050406030204" pitchFamily="18" charset="0"/>
                              </a:rPr>
                            </m:ctrlPr>
                          </m:sSubPr>
                          <m:e>
                            <m:r>
                              <a:rPr lang="en-US" altLang="ja-JP" sz="3200" i="1">
                                <a:solidFill>
                                  <a:schemeClr val="tx1"/>
                                </a:solidFill>
                                <a:latin typeface="Cambria Math" panose="02040503050406030204" pitchFamily="18" charset="0"/>
                              </a:rPr>
                              <m:t>𝑣</m:t>
                            </m:r>
                          </m:e>
                          <m:sub>
                            <m:r>
                              <m:rPr>
                                <m:sty m:val="p"/>
                              </m:rPr>
                              <a:rPr lang="en-US" altLang="ja-JP" sz="3200">
                                <a:solidFill>
                                  <a:schemeClr val="tx1"/>
                                </a:solidFill>
                                <a:latin typeface="Cambria Math" panose="02040503050406030204" pitchFamily="18" charset="0"/>
                              </a:rPr>
                              <m:t>A</m:t>
                            </m:r>
                          </m:sub>
                        </m:sSub>
                      </m:num>
                      <m:den>
                        <m:sSub>
                          <m:sSubPr>
                            <m:ctrlPr>
                              <a:rPr lang="ja-JP" altLang="ja-JP" sz="3200" i="1">
                                <a:solidFill>
                                  <a:schemeClr val="tx1"/>
                                </a:solidFill>
                                <a:latin typeface="Cambria Math" panose="02040503050406030204" pitchFamily="18" charset="0"/>
                              </a:rPr>
                            </m:ctrlPr>
                          </m:sSubPr>
                          <m:e>
                            <m:r>
                              <a:rPr lang="en-US" altLang="ja-JP" sz="3200" i="1">
                                <a:solidFill>
                                  <a:schemeClr val="tx1"/>
                                </a:solidFill>
                                <a:latin typeface="Cambria Math" panose="02040503050406030204" pitchFamily="18" charset="0"/>
                              </a:rPr>
                              <m:t>𝑣</m:t>
                            </m:r>
                          </m:e>
                          <m:sub>
                            <m:r>
                              <m:rPr>
                                <m:sty m:val="p"/>
                              </m:rPr>
                              <a:rPr lang="en-US" altLang="ja-JP" sz="3200">
                                <a:solidFill>
                                  <a:schemeClr val="tx1"/>
                                </a:solidFill>
                                <a:latin typeface="Cambria Math" panose="02040503050406030204" pitchFamily="18" charset="0"/>
                              </a:rPr>
                              <m:t>B</m:t>
                            </m:r>
                          </m:sub>
                        </m:sSub>
                      </m:den>
                    </m:f>
                  </m:oMath>
                </a14:m>
                <a:r>
                  <a:rPr lang="en-US" altLang="ja-JP" sz="3200" dirty="0">
                    <a:solidFill>
                      <a:schemeClr val="tx1"/>
                    </a:solidFill>
                  </a:rPr>
                  <a:t> </a:t>
                </a:r>
                <a:r>
                  <a:rPr lang="ja-JP" altLang="ja-JP" sz="3200" dirty="0">
                    <a:solidFill>
                      <a:schemeClr val="tx1"/>
                    </a:solidFill>
                  </a:rPr>
                  <a:t>倍である。</a:t>
                </a:r>
                <a:endParaRPr lang="en-US" altLang="ja-JP" sz="3200" dirty="0">
                  <a:solidFill>
                    <a:schemeClr val="tx1"/>
                  </a:solidFill>
                </a:endParaRPr>
              </a:p>
              <a:p>
                <a:pPr marL="630238">
                  <a:tabLst>
                    <a:tab pos="9596438" algn="r"/>
                  </a:tabLst>
                </a:pPr>
                <a:r>
                  <a:rPr lang="ja-JP" altLang="ja-JP" sz="3200" dirty="0">
                    <a:solidFill>
                      <a:schemeClr val="tx1"/>
                    </a:solidFill>
                  </a:rPr>
                  <a:t>よって</a:t>
                </a:r>
                <a:r>
                  <a:rPr lang="ja-JP" altLang="ja-JP" dirty="0">
                    <a:solidFill>
                      <a:schemeClr val="tx1"/>
                    </a:solidFill>
                  </a:rPr>
                  <a:t>，</a:t>
                </a:r>
                <a14:m>
                  <m:oMath xmlns:m="http://schemas.openxmlformats.org/officeDocument/2006/math">
                    <m:f>
                      <m:fPr>
                        <m:ctrlPr>
                          <a:rPr lang="ja-JP" altLang="ja-JP" i="1">
                            <a:solidFill>
                              <a:schemeClr val="tx1"/>
                            </a:solidFill>
                            <a:latin typeface="Cambria Math" panose="02040503050406030204" pitchFamily="18" charset="0"/>
                          </a:rPr>
                        </m:ctrlPr>
                      </m:fPr>
                      <m:num>
                        <m:sSub>
                          <m:sSubPr>
                            <m:ctrlPr>
                              <a:rPr lang="ja-JP" altLang="ja-JP" i="1">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𝑣</m:t>
                            </m:r>
                          </m:e>
                          <m:sub>
                            <m:r>
                              <m:rPr>
                                <m:sty m:val="p"/>
                              </m:rPr>
                              <a:rPr lang="en-US" altLang="ja-JP">
                                <a:solidFill>
                                  <a:schemeClr val="tx1"/>
                                </a:solidFill>
                                <a:latin typeface="Cambria Math" panose="02040503050406030204" pitchFamily="18" charset="0"/>
                              </a:rPr>
                              <m:t>A</m:t>
                            </m:r>
                          </m:sub>
                        </m:sSub>
                      </m:num>
                      <m:den>
                        <m:sSub>
                          <m:sSubPr>
                            <m:ctrlPr>
                              <a:rPr lang="ja-JP" altLang="ja-JP" i="1">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𝑣</m:t>
                            </m:r>
                          </m:e>
                          <m:sub>
                            <m:r>
                              <m:rPr>
                                <m:sty m:val="p"/>
                              </m:rPr>
                              <a:rPr lang="en-US" altLang="ja-JP">
                                <a:solidFill>
                                  <a:schemeClr val="tx1"/>
                                </a:solidFill>
                                <a:latin typeface="Cambria Math" panose="02040503050406030204" pitchFamily="18" charset="0"/>
                              </a:rPr>
                              <m:t>B</m:t>
                            </m:r>
                          </m:sub>
                        </m:sSub>
                      </m:den>
                    </m:f>
                  </m:oMath>
                </a14:m>
                <a:r>
                  <a:rPr lang="en-US" altLang="ja-JP" dirty="0">
                    <a:solidFill>
                      <a:schemeClr val="tx1"/>
                    </a:solidFill>
                  </a:rPr>
                  <a:t> </a:t>
                </a:r>
                <a:r>
                  <a:rPr lang="ja-JP" altLang="ja-JP" dirty="0">
                    <a:solidFill>
                      <a:schemeClr val="tx1"/>
                    </a:solidFill>
                  </a:rPr>
                  <a:t>＝</a:t>
                </a:r>
                <a:r>
                  <a:rPr lang="en-US" altLang="ja-JP" dirty="0">
                    <a:solidFill>
                      <a:schemeClr val="tx1"/>
                    </a:solidFill>
                  </a:rPr>
                  <a:t> </a:t>
                </a:r>
                <a14:m>
                  <m:oMath xmlns:m="http://schemas.openxmlformats.org/officeDocument/2006/math">
                    <m:f>
                      <m:fPr>
                        <m:ctrlPr>
                          <a:rPr lang="ja-JP" altLang="ja-JP" i="1">
                            <a:solidFill>
                              <a:schemeClr val="tx1"/>
                            </a:solidFill>
                            <a:latin typeface="Cambria Math" panose="02040503050406030204" pitchFamily="18" charset="0"/>
                          </a:rPr>
                        </m:ctrlPr>
                      </m:fPr>
                      <m:num>
                        <m:f>
                          <m:fPr>
                            <m:ctrlPr>
                              <a:rPr lang="ja-JP" altLang="ja-JP" i="1">
                                <a:solidFill>
                                  <a:schemeClr val="tx1"/>
                                </a:solidFill>
                                <a:latin typeface="Cambria Math" panose="02040503050406030204" pitchFamily="18" charset="0"/>
                              </a:rPr>
                            </m:ctrlPr>
                          </m:fPr>
                          <m:num>
                            <m:r>
                              <a:rPr lang="en-US" altLang="ja-JP">
                                <a:solidFill>
                                  <a:schemeClr val="tx1"/>
                                </a:solidFill>
                                <a:latin typeface="Cambria Math" panose="02040503050406030204" pitchFamily="18" charset="0"/>
                              </a:rPr>
                              <m:t>3.0</m:t>
                            </m:r>
                            <m:r>
                              <a:rPr lang="en-US" altLang="ja-JP" b="0" i="0" smtClean="0">
                                <a:solidFill>
                                  <a:schemeClr val="tx1"/>
                                </a:solidFill>
                                <a:latin typeface="Cambria Math" panose="02040503050406030204" pitchFamily="18" charset="0"/>
                              </a:rPr>
                              <m:t> </m:t>
                            </m:r>
                            <m:r>
                              <m:rPr>
                                <m:sty m:val="p"/>
                              </m:rPr>
                              <a:rPr lang="en-US" altLang="ja-JP">
                                <a:solidFill>
                                  <a:schemeClr val="tx1"/>
                                </a:solidFill>
                                <a:latin typeface="Cambria Math" panose="02040503050406030204" pitchFamily="18" charset="0"/>
                              </a:rPr>
                              <m:t>m</m:t>
                            </m:r>
                          </m:num>
                          <m:den>
                            <m:r>
                              <a:rPr lang="en-US" altLang="ja-JP">
                                <a:solidFill>
                                  <a:schemeClr val="tx1"/>
                                </a:solidFill>
                                <a:latin typeface="Cambria Math" panose="02040503050406030204" pitchFamily="18" charset="0"/>
                              </a:rPr>
                              <m:t>1.0</m:t>
                            </m:r>
                            <m:r>
                              <a:rPr lang="en-US" altLang="ja-JP" b="0" i="0" smtClean="0">
                                <a:solidFill>
                                  <a:schemeClr val="tx1"/>
                                </a:solidFill>
                                <a:latin typeface="Cambria Math" panose="02040503050406030204" pitchFamily="18" charset="0"/>
                              </a:rPr>
                              <m:t> </m:t>
                            </m:r>
                            <m:r>
                              <m:rPr>
                                <m:sty m:val="p"/>
                              </m:rPr>
                              <a:rPr lang="en-US" altLang="ja-JP">
                                <a:solidFill>
                                  <a:schemeClr val="tx1"/>
                                </a:solidFill>
                                <a:latin typeface="Cambria Math" panose="02040503050406030204" pitchFamily="18" charset="0"/>
                              </a:rPr>
                              <m:t>s</m:t>
                            </m:r>
                          </m:den>
                        </m:f>
                      </m:num>
                      <m:den>
                        <m:f>
                          <m:fPr>
                            <m:ctrlPr>
                              <a:rPr lang="ja-JP" altLang="ja-JP" i="1">
                                <a:solidFill>
                                  <a:schemeClr val="tx1"/>
                                </a:solidFill>
                                <a:latin typeface="Cambria Math" panose="02040503050406030204" pitchFamily="18" charset="0"/>
                              </a:rPr>
                            </m:ctrlPr>
                          </m:fPr>
                          <m:num>
                            <m:r>
                              <a:rPr lang="en-US" altLang="ja-JP">
                                <a:solidFill>
                                  <a:schemeClr val="tx1"/>
                                </a:solidFill>
                                <a:latin typeface="Cambria Math" panose="02040503050406030204" pitchFamily="18" charset="0"/>
                              </a:rPr>
                              <m:t>2.0</m:t>
                            </m:r>
                            <m:r>
                              <a:rPr lang="en-US" altLang="ja-JP" b="0" i="0" smtClean="0">
                                <a:solidFill>
                                  <a:schemeClr val="tx1"/>
                                </a:solidFill>
                                <a:latin typeface="Cambria Math" panose="02040503050406030204" pitchFamily="18" charset="0"/>
                              </a:rPr>
                              <m:t> </m:t>
                            </m:r>
                            <m:r>
                              <m:rPr>
                                <m:sty m:val="p"/>
                              </m:rPr>
                              <a:rPr lang="en-US" altLang="ja-JP">
                                <a:solidFill>
                                  <a:schemeClr val="tx1"/>
                                </a:solidFill>
                                <a:latin typeface="Cambria Math" panose="02040503050406030204" pitchFamily="18" charset="0"/>
                              </a:rPr>
                              <m:t>m</m:t>
                            </m:r>
                          </m:num>
                          <m:den>
                            <m:r>
                              <a:rPr lang="en-US" altLang="ja-JP">
                                <a:solidFill>
                                  <a:schemeClr val="tx1"/>
                                </a:solidFill>
                                <a:latin typeface="Cambria Math" panose="02040503050406030204" pitchFamily="18" charset="0"/>
                              </a:rPr>
                              <m:t>3.0</m:t>
                            </m:r>
                            <m:r>
                              <a:rPr lang="en-US" altLang="ja-JP" b="0" i="0" smtClean="0">
                                <a:solidFill>
                                  <a:schemeClr val="tx1"/>
                                </a:solidFill>
                                <a:latin typeface="Cambria Math" panose="02040503050406030204" pitchFamily="18" charset="0"/>
                              </a:rPr>
                              <m:t> </m:t>
                            </m:r>
                            <m:r>
                              <m:rPr>
                                <m:sty m:val="p"/>
                              </m:rPr>
                              <a:rPr lang="en-US" altLang="ja-JP">
                                <a:solidFill>
                                  <a:schemeClr val="tx1"/>
                                </a:solidFill>
                                <a:latin typeface="Cambria Math" panose="02040503050406030204" pitchFamily="18" charset="0"/>
                              </a:rPr>
                              <m:t>s</m:t>
                            </m:r>
                          </m:den>
                        </m:f>
                      </m:den>
                    </m:f>
                  </m:oMath>
                </a14:m>
                <a:r>
                  <a:rPr lang="en-US" altLang="ja-JP" dirty="0">
                    <a:solidFill>
                      <a:schemeClr val="tx1"/>
                    </a:solidFill>
                  </a:rPr>
                  <a:t> </a:t>
                </a:r>
                <a:r>
                  <a:rPr lang="ja-JP" altLang="ja-JP" dirty="0">
                    <a:solidFill>
                      <a:schemeClr val="tx1"/>
                    </a:solidFill>
                  </a:rPr>
                  <a:t>＝</a:t>
                </a:r>
                <a:r>
                  <a:rPr lang="en-US" altLang="ja-JP" dirty="0">
                    <a:solidFill>
                      <a:schemeClr val="tx1"/>
                    </a:solidFill>
                  </a:rPr>
                  <a:t> 4.5 </a:t>
                </a:r>
                <a:r>
                  <a:rPr lang="ja-JP" altLang="ja-JP" dirty="0">
                    <a:solidFill>
                      <a:schemeClr val="tx1"/>
                    </a:solidFill>
                  </a:rPr>
                  <a:t>倍</a:t>
                </a:r>
                <a:r>
                  <a:rPr lang="en-US" altLang="ja-JP" sz="3200" dirty="0">
                    <a:solidFill>
                      <a:srgbClr val="FF0000"/>
                    </a:solidFill>
                  </a:rPr>
                  <a:t>	</a:t>
                </a:r>
                <a:r>
                  <a:rPr lang="ja-JP" altLang="en-US" sz="3200" u="sng" dirty="0">
                    <a:solidFill>
                      <a:srgbClr val="FF0000"/>
                    </a:solidFill>
                  </a:rPr>
                  <a:t>答　</a:t>
                </a:r>
                <a:r>
                  <a:rPr lang="en-US" altLang="ja-JP" sz="3200" u="sng" dirty="0">
                    <a:solidFill>
                      <a:srgbClr val="FF0000"/>
                    </a:solidFill>
                  </a:rPr>
                  <a:t> 4.5</a:t>
                </a:r>
                <a:r>
                  <a:rPr lang="ja-JP" altLang="ja-JP" sz="3200" u="sng" dirty="0">
                    <a:solidFill>
                      <a:srgbClr val="FF0000"/>
                    </a:solidFill>
                  </a:rPr>
                  <a:t>倍</a:t>
                </a:r>
                <a:endParaRPr lang="ja-JP" altLang="ja-JP" sz="3200" dirty="0">
                  <a:solidFill>
                    <a:srgbClr val="FF0000"/>
                  </a:solidFill>
                </a:endParaRPr>
              </a:p>
              <a:p>
                <a:pPr>
                  <a:lnSpc>
                    <a:spcPct val="150000"/>
                  </a:lnSpc>
                </a:pPr>
                <a:endParaRPr kumimoji="1" lang="ja-JP" altLang="en-US" dirty="0">
                  <a:solidFill>
                    <a:schemeClr val="tx1"/>
                  </a:solidFill>
                </a:endParaRPr>
              </a:p>
            </p:txBody>
          </p:sp>
        </mc:Choice>
        <mc:Fallback xmlns="">
          <p:sp>
            <p:nvSpPr>
              <p:cNvPr id="4" name="テキスト プレースホルダー 3">
                <a:extLst>
                  <a:ext uri="{FF2B5EF4-FFF2-40B4-BE49-F238E27FC236}">
                    <a16:creationId xmlns:a16="http://schemas.microsoft.com/office/drawing/2014/main" id="{82C51064-CB0A-41A2-A570-6875109B9DB1}"/>
                  </a:ext>
                </a:extLst>
              </p:cNvPr>
              <p:cNvSpPr>
                <a:spLocks noGrp="1" noRot="1" noChangeAspect="1" noMove="1" noResize="1" noEditPoints="1" noAdjustHandles="1" noChangeArrowheads="1" noChangeShapeType="1" noTextEdit="1"/>
              </p:cNvSpPr>
              <p:nvPr>
                <p:ph type="body" sz="quarter" idx="11"/>
              </p:nvPr>
            </p:nvSpPr>
            <p:spPr>
              <a:xfrm>
                <a:off x="1170000" y="3618765"/>
                <a:ext cx="10117539" cy="2509112"/>
              </a:xfrm>
              <a:blipFill>
                <a:blip r:embed="rId2"/>
                <a:stretch>
                  <a:fillRect l="-1566" t="-4136" r="-4096" b="-22871"/>
                </a:stretch>
              </a:blipFill>
            </p:spPr>
            <p:txBody>
              <a:bodyPr/>
              <a:lstStyle/>
              <a:p>
                <a:r>
                  <a:rPr lang="ja-JP" altLang="en-US">
                    <a:noFill/>
                  </a:rPr>
                  <a:t> </a:t>
                </a:r>
              </a:p>
            </p:txBody>
          </p:sp>
        </mc:Fallback>
      </mc:AlternateContent>
      <p:sp>
        <p:nvSpPr>
          <p:cNvPr id="8" name="テキスト プレースホルダー 3">
            <a:extLst>
              <a:ext uri="{FF2B5EF4-FFF2-40B4-BE49-F238E27FC236}">
                <a16:creationId xmlns:a16="http://schemas.microsoft.com/office/drawing/2014/main" id="{9DAE1C57-8E77-BC77-2EEE-DC24F4007F37}"/>
              </a:ext>
            </a:extLst>
          </p:cNvPr>
          <p:cNvSpPr txBox="1">
            <a:spLocks/>
          </p:cNvSpPr>
          <p:nvPr/>
        </p:nvSpPr>
        <p:spPr>
          <a:xfrm>
            <a:off x="1155601" y="1484784"/>
            <a:ext cx="5660480" cy="2197864"/>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3600" kern="1200" baseline="0">
                <a:solidFill>
                  <a:schemeClr val="tx1"/>
                </a:solidFill>
                <a:latin typeface="Times New Roman" panose="02020603050405020304" pitchFamily="18" charset="0"/>
                <a:ea typeface="ＭＳ Ｐゴシック" panose="020B0600070205080204" pitchFamily="50" charset="-128"/>
                <a:cs typeface="+mn-cs"/>
              </a:defRPr>
            </a:lvl1pPr>
            <a:lvl2pPr marL="457200" indent="0" algn="l" defTabSz="914400" rtl="0" eaLnBrk="1" latinLnBrk="0" hangingPunct="1">
              <a:lnSpc>
                <a:spcPct val="100000"/>
              </a:lnSpc>
              <a:spcBef>
                <a:spcPts val="500"/>
              </a:spcBef>
              <a:buFont typeface="Arial" panose="020B0604020202020204" pitchFamily="34" charset="0"/>
              <a:buNone/>
              <a:defRPr sz="32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ja-JP" sz="3200" dirty="0">
                <a:solidFill>
                  <a:schemeClr val="bg2">
                    <a:lumMod val="75000"/>
                  </a:schemeClr>
                </a:solidFill>
              </a:rPr>
              <a:t>⑴</a:t>
            </a:r>
            <a:r>
              <a:rPr lang="ja-JP" altLang="en-US" sz="3200" dirty="0">
                <a:solidFill>
                  <a:schemeClr val="bg2">
                    <a:lumMod val="75000"/>
                  </a:schemeClr>
                </a:solidFill>
              </a:rPr>
              <a:t>　</a:t>
            </a:r>
            <a:r>
              <a:rPr lang="ja-JP" altLang="ja-JP" sz="3200" dirty="0">
                <a:solidFill>
                  <a:schemeClr val="bg2">
                    <a:lumMod val="75000"/>
                  </a:schemeClr>
                </a:solidFill>
              </a:rPr>
              <a:t>速さが速いのは</a:t>
            </a:r>
            <a:r>
              <a:rPr lang="ja-JP" altLang="en-US" sz="3200" dirty="0">
                <a:solidFill>
                  <a:schemeClr val="bg2">
                    <a:lumMod val="75000"/>
                  </a:schemeClr>
                </a:solidFill>
              </a:rPr>
              <a:t>Ａ，Ｂ</a:t>
            </a:r>
            <a:r>
              <a:rPr lang="ja-JP" altLang="ja-JP" sz="3200" dirty="0">
                <a:solidFill>
                  <a:schemeClr val="bg2">
                    <a:lumMod val="75000"/>
                  </a:schemeClr>
                </a:solidFill>
              </a:rPr>
              <a:t>のどちらか。　</a:t>
            </a:r>
            <a:endParaRPr lang="en-US" altLang="ja-JP" sz="3200" dirty="0">
              <a:solidFill>
                <a:schemeClr val="bg2">
                  <a:lumMod val="75000"/>
                </a:schemeClr>
              </a:solidFill>
            </a:endParaRPr>
          </a:p>
          <a:p>
            <a:r>
              <a:rPr lang="ja-JP" altLang="ja-JP" sz="3200" dirty="0"/>
              <a:t>⑵</a:t>
            </a:r>
            <a:r>
              <a:rPr lang="ja-JP" altLang="en-US" sz="3200" dirty="0"/>
              <a:t>　Ａ</a:t>
            </a:r>
            <a:r>
              <a:rPr lang="ja-JP" altLang="ja-JP" sz="3200" dirty="0"/>
              <a:t>の速さは</a:t>
            </a:r>
            <a:r>
              <a:rPr lang="ja-JP" altLang="en-US" sz="3200" dirty="0"/>
              <a:t>Ｂ</a:t>
            </a:r>
            <a:r>
              <a:rPr lang="ja-JP" altLang="ja-JP" sz="3200" dirty="0"/>
              <a:t>の速さの何倍か。</a:t>
            </a:r>
            <a:endParaRPr lang="en-US" altLang="ja-JP" sz="3200" dirty="0"/>
          </a:p>
          <a:p>
            <a:pPr>
              <a:lnSpc>
                <a:spcPct val="150000"/>
              </a:lnSpc>
            </a:pPr>
            <a:endParaRPr kumimoji="1" lang="ja-JP" altLang="en-US" dirty="0"/>
          </a:p>
        </p:txBody>
      </p:sp>
      <p:grpSp>
        <p:nvGrpSpPr>
          <p:cNvPr id="9" name="グループ化 8">
            <a:extLst>
              <a:ext uri="{FF2B5EF4-FFF2-40B4-BE49-F238E27FC236}">
                <a16:creationId xmlns:a16="http://schemas.microsoft.com/office/drawing/2014/main" id="{9371AEAE-F64C-81E6-0C47-1F1E7EB749CC}"/>
              </a:ext>
            </a:extLst>
          </p:cNvPr>
          <p:cNvGrpSpPr/>
          <p:nvPr/>
        </p:nvGrpSpPr>
        <p:grpSpPr>
          <a:xfrm>
            <a:off x="824400" y="733829"/>
            <a:ext cx="1837947" cy="822963"/>
            <a:chOff x="824400" y="910800"/>
            <a:chExt cx="1837947" cy="822963"/>
          </a:xfrm>
        </p:grpSpPr>
        <p:pic>
          <p:nvPicPr>
            <p:cNvPr id="10" name="図 9" descr="アイコン&#10;&#10;自動的に生成された説明">
              <a:extLst>
                <a:ext uri="{FF2B5EF4-FFF2-40B4-BE49-F238E27FC236}">
                  <a16:creationId xmlns:a16="http://schemas.microsoft.com/office/drawing/2014/main" id="{B4C7ADFA-821D-1EFB-236F-EBA32D171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400" y="910800"/>
              <a:ext cx="1837947" cy="822963"/>
            </a:xfrm>
            <a:prstGeom prst="rect">
              <a:avLst/>
            </a:prstGeom>
          </p:spPr>
        </p:pic>
        <p:sp>
          <p:nvSpPr>
            <p:cNvPr id="11" name="テキスト ボックス 10">
              <a:extLst>
                <a:ext uri="{FF2B5EF4-FFF2-40B4-BE49-F238E27FC236}">
                  <a16:creationId xmlns:a16="http://schemas.microsoft.com/office/drawing/2014/main" id="{AF400093-A052-609B-3982-FEC8BDE2BCCF}"/>
                </a:ext>
              </a:extLst>
            </p:cNvPr>
            <p:cNvSpPr txBox="1">
              <a:spLocks noChangeArrowheads="1"/>
            </p:cNvSpPr>
            <p:nvPr/>
          </p:nvSpPr>
          <p:spPr bwMode="auto">
            <a:xfrm>
              <a:off x="1631504" y="963152"/>
              <a:ext cx="4387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3600" dirty="0">
                  <a:latin typeface="ＭＳ Ｐゴシック" panose="020B0600070205080204" pitchFamily="50" charset="-128"/>
                  <a:ea typeface="ＭＳ Ｐゴシック" panose="020B0600070205080204" pitchFamily="50" charset="-128"/>
                </a:rPr>
                <a:t>4</a:t>
              </a:r>
            </a:p>
          </p:txBody>
        </p:sp>
      </p:grpSp>
      <p:sp>
        <p:nvSpPr>
          <p:cNvPr id="12" name="四角形: メモ 11">
            <a:extLst>
              <a:ext uri="{FF2B5EF4-FFF2-40B4-BE49-F238E27FC236}">
                <a16:creationId xmlns:a16="http://schemas.microsoft.com/office/drawing/2014/main" id="{D7045581-6ED5-246F-4A3C-3DBFD5D385C0}"/>
              </a:ext>
            </a:extLst>
          </p:cNvPr>
          <p:cNvSpPr/>
          <p:nvPr/>
        </p:nvSpPr>
        <p:spPr>
          <a:xfrm>
            <a:off x="1850861" y="3646333"/>
            <a:ext cx="9645739" cy="3058720"/>
          </a:xfrm>
          <a:prstGeom prst="foldedCorner">
            <a:avLst>
              <a:gd name="adj" fmla="val 10614"/>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en-US" altLang="ja-JP" sz="2800" dirty="0">
              <a:solidFill>
                <a:schemeClr val="tx1"/>
              </a:solidFill>
            </a:endParaRPr>
          </a:p>
        </p:txBody>
      </p:sp>
      <p:pic>
        <p:nvPicPr>
          <p:cNvPr id="5" name="図 4">
            <a:extLst>
              <a:ext uri="{FF2B5EF4-FFF2-40B4-BE49-F238E27FC236}">
                <a16:creationId xmlns:a16="http://schemas.microsoft.com/office/drawing/2014/main" id="{EE3E9094-47BE-0509-BADB-F41EF71E3ABB}"/>
              </a:ext>
            </a:extLst>
          </p:cNvPr>
          <p:cNvPicPr>
            <a:picLocks noChangeAspect="1"/>
          </p:cNvPicPr>
          <p:nvPr/>
        </p:nvPicPr>
        <p:blipFill>
          <a:blip r:embed="rId4"/>
          <a:stretch>
            <a:fillRect/>
          </a:stretch>
        </p:blipFill>
        <p:spPr>
          <a:xfrm>
            <a:off x="7183539" y="1124744"/>
            <a:ext cx="4104000" cy="2509112"/>
          </a:xfrm>
          <a:prstGeom prst="rect">
            <a:avLst/>
          </a:prstGeom>
        </p:spPr>
      </p:pic>
    </p:spTree>
    <p:extLst>
      <p:ext uri="{BB962C8B-B14F-4D97-AF65-F5344CB8AC3E}">
        <p14:creationId xmlns:p14="http://schemas.microsoft.com/office/powerpoint/2010/main" val="181671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500" fill="hold"/>
                                        <p:tgtEl>
                                          <p:spTgt spid="12"/>
                                        </p:tgtEl>
                                        <p:attrNameLst>
                                          <p:attrName>style.color</p:attrName>
                                        </p:attrNameLst>
                                      </p:cBhvr>
                                      <p:by>
                                        <p:hsl h="7200000" s="0" l="0"/>
                                      </p:by>
                                    </p:animClr>
                                    <p:animClr clrSpc="hsl" dir="cw">
                                      <p:cBhvr>
                                        <p:cTn id="7" dur="500" fill="hold"/>
                                        <p:tgtEl>
                                          <p:spTgt spid="12"/>
                                        </p:tgtEl>
                                        <p:attrNameLst>
                                          <p:attrName>fillcolor</p:attrName>
                                        </p:attrNameLst>
                                      </p:cBhvr>
                                      <p:by>
                                        <p:hsl h="7200000" s="0" l="0"/>
                                      </p:by>
                                    </p:animClr>
                                    <p:animClr clrSpc="hsl" dir="cw">
                                      <p:cBhvr>
                                        <p:cTn id="8" dur="500" fill="hold"/>
                                        <p:tgtEl>
                                          <p:spTgt spid="12"/>
                                        </p:tgtEl>
                                        <p:attrNameLst>
                                          <p:attrName>stroke.color</p:attrName>
                                        </p:attrNameLst>
                                      </p:cBhvr>
                                      <p:by>
                                        <p:hsl h="7200000" s="0" l="0"/>
                                      </p:by>
                                    </p:animClr>
                                    <p:set>
                                      <p:cBhvr>
                                        <p:cTn id="9" dur="500" fill="hold"/>
                                        <p:tgtEl>
                                          <p:spTgt spid="1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xit" presetSubtype="2" fill="hold" grpId="1" nodeType="clickEffect">
                                  <p:stCondLst>
                                    <p:cond delay="0"/>
                                  </p:stCondLst>
                                  <p:childTnLst>
                                    <p:animEffect transition="out" filter="wipe(right)">
                                      <p:cBhvr>
                                        <p:cTn id="13" dur="500"/>
                                        <p:tgtEl>
                                          <p:spTgt spid="12"/>
                                        </p:tgtEl>
                                      </p:cBhvr>
                                    </p:animEffect>
                                    <p:set>
                                      <p:cBhvr>
                                        <p:cTn id="1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13">
            <a:extLst>
              <a:ext uri="{FF2B5EF4-FFF2-40B4-BE49-F238E27FC236}">
                <a16:creationId xmlns:a16="http://schemas.microsoft.com/office/drawing/2014/main" id="{9EE84671-80FA-2444-82E2-277D310046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9416" y="908720"/>
            <a:ext cx="10297144"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テキスト ボックス 3">
                <a:extLst>
                  <a:ext uri="{FF2B5EF4-FFF2-40B4-BE49-F238E27FC236}">
                    <a16:creationId xmlns:a16="http://schemas.microsoft.com/office/drawing/2014/main" id="{58F00ED4-C513-0D46-B032-CB5569F11507}"/>
                  </a:ext>
                </a:extLst>
              </p:cNvPr>
              <p:cNvSpPr txBox="1">
                <a:spLocks noChangeArrowheads="1"/>
              </p:cNvSpPr>
              <p:nvPr/>
            </p:nvSpPr>
            <p:spPr bwMode="auto">
              <a:xfrm>
                <a:off x="1775520" y="1512130"/>
                <a:ext cx="8352606" cy="36625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defRPr/>
                </a:pPr>
                <a:r>
                  <a:rPr lang="ja-JP" altLang="en-US" sz="2800" dirty="0">
                    <a:solidFill>
                      <a:schemeClr val="bg1"/>
                    </a:solidFill>
                    <a:latin typeface="+mn-ea"/>
                    <a:ea typeface="+mn-ea"/>
                  </a:rPr>
                  <a:t>物体の運動のようすをグラフで表すと何を知ることができるだろうか？</a:t>
                </a:r>
              </a:p>
              <a:p>
                <a:pPr eaLnBrk="1" hangingPunct="1">
                  <a:defRPr/>
                </a:pPr>
                <a:endParaRPr lang="en-US" altLang="ja-JP" sz="3600" dirty="0">
                  <a:solidFill>
                    <a:schemeClr val="bg1"/>
                  </a:solidFill>
                  <a:latin typeface="+mn-ea"/>
                  <a:ea typeface="+mn-ea"/>
                </a:endParaRPr>
              </a:p>
              <a:p>
                <a:pPr eaLnBrk="1" hangingPunct="1">
                  <a:defRPr/>
                </a:pPr>
                <a:r>
                  <a:rPr lang="en-US" altLang="ja-JP" sz="3200" u="sng" dirty="0">
                    <a:solidFill>
                      <a:schemeClr val="accent2">
                        <a:lumMod val="40000"/>
                        <a:lumOff val="60000"/>
                      </a:schemeClr>
                    </a:solidFill>
                    <a:latin typeface="+mn-ea"/>
                    <a:ea typeface="+mn-ea"/>
                  </a:rPr>
                  <a:t>Check</a:t>
                </a:r>
                <a:r>
                  <a:rPr lang="ja-JP" altLang="en-US" sz="3200" u="sng" dirty="0">
                    <a:solidFill>
                      <a:schemeClr val="accent2">
                        <a:lumMod val="40000"/>
                        <a:lumOff val="60000"/>
                      </a:schemeClr>
                    </a:solidFill>
                    <a:latin typeface="+mn-ea"/>
                    <a:ea typeface="+mn-ea"/>
                  </a:rPr>
                  <a:t>！</a:t>
                </a:r>
                <a:endParaRPr lang="en-US" altLang="ja-JP" sz="3200" u="sng" dirty="0">
                  <a:solidFill>
                    <a:schemeClr val="accent2">
                      <a:lumMod val="40000"/>
                      <a:lumOff val="60000"/>
                    </a:schemeClr>
                  </a:solidFill>
                  <a:latin typeface="+mn-ea"/>
                  <a:ea typeface="+mn-ea"/>
                </a:endParaRPr>
              </a:p>
              <a:p>
                <a:pPr>
                  <a:defRPr/>
                </a:pPr>
                <a:r>
                  <a:rPr lang="ja-JP" altLang="en-US" sz="3600" dirty="0">
                    <a:solidFill>
                      <a:schemeClr val="bg1"/>
                    </a:solidFill>
                    <a:latin typeface="+mn-ea"/>
                    <a:ea typeface="+mn-ea"/>
                  </a:rPr>
                  <a:t> </a:t>
                </a:r>
                <a14:m>
                  <m:oMath xmlns:m="http://schemas.openxmlformats.org/officeDocument/2006/math">
                    <m:r>
                      <a:rPr lang="en-US" altLang="ja-JP" sz="3600" i="1" dirty="0" smtClean="0">
                        <a:solidFill>
                          <a:schemeClr val="bg1"/>
                        </a:solidFill>
                        <a:latin typeface="Cambria Math" panose="02040503050406030204" pitchFamily="18" charset="0"/>
                        <a:ea typeface="+mn-ea"/>
                      </a:rPr>
                      <m:t>𝑥</m:t>
                    </m:r>
                    <m:r>
                      <a:rPr lang="en-US" altLang="ja-JP" sz="3600" i="1" dirty="0" smtClean="0">
                        <a:solidFill>
                          <a:schemeClr val="bg1"/>
                        </a:solidFill>
                        <a:latin typeface="Cambria Math" panose="02040503050406030204" pitchFamily="18" charset="0"/>
                        <a:ea typeface="+mn-ea"/>
                      </a:rPr>
                      <m:t>−</m:t>
                    </m:r>
                    <m:r>
                      <a:rPr lang="en-US" altLang="ja-JP" sz="3600" i="1" dirty="0" smtClean="0">
                        <a:solidFill>
                          <a:schemeClr val="bg1"/>
                        </a:solidFill>
                        <a:latin typeface="Cambria Math" panose="02040503050406030204" pitchFamily="18" charset="0"/>
                        <a:ea typeface="+mn-ea"/>
                      </a:rPr>
                      <m:t>𝑡</m:t>
                    </m:r>
                  </m:oMath>
                </a14:m>
                <a:r>
                  <a:rPr lang="ja-JP" altLang="en-US" sz="3600" dirty="0">
                    <a:solidFill>
                      <a:schemeClr val="bg1"/>
                    </a:solidFill>
                    <a:latin typeface="+mn-ea"/>
                    <a:ea typeface="+mn-ea"/>
                  </a:rPr>
                  <a:t>グラフの傾きから物体の　</a:t>
                </a:r>
                <a:r>
                  <a:rPr lang="ja-JP" altLang="en-US" sz="3600" dirty="0">
                    <a:solidFill>
                      <a:srgbClr val="FFFF00"/>
                    </a:solidFill>
                    <a:latin typeface="+mn-ea"/>
                    <a:ea typeface="+mn-ea"/>
                  </a:rPr>
                  <a:t>速さ</a:t>
                </a:r>
                <a:r>
                  <a:rPr lang="ja-JP" altLang="en-US" sz="3600" dirty="0">
                    <a:solidFill>
                      <a:schemeClr val="bg1"/>
                    </a:solidFill>
                    <a:latin typeface="+mn-ea"/>
                    <a:ea typeface="+mn-ea"/>
                  </a:rPr>
                  <a:t>　を，</a:t>
                </a:r>
                <a:br>
                  <a:rPr lang="en-US" altLang="ja-JP" sz="3600" dirty="0">
                    <a:solidFill>
                      <a:schemeClr val="bg1"/>
                    </a:solidFill>
                    <a:latin typeface="+mn-ea"/>
                    <a:ea typeface="+mn-ea"/>
                  </a:rPr>
                </a:br>
                <a14:m>
                  <m:oMath xmlns:m="http://schemas.openxmlformats.org/officeDocument/2006/math">
                    <m:r>
                      <a:rPr lang="en-US" altLang="ja-JP" sz="3600" i="1" dirty="0" smtClean="0">
                        <a:solidFill>
                          <a:schemeClr val="bg1"/>
                        </a:solidFill>
                        <a:latin typeface="Cambria Math" panose="02040503050406030204" pitchFamily="18" charset="0"/>
                        <a:ea typeface="+mn-ea"/>
                      </a:rPr>
                      <m:t>𝑣</m:t>
                    </m:r>
                    <m:r>
                      <a:rPr lang="en-US" altLang="ja-JP" sz="3600" i="1" dirty="0" smtClean="0">
                        <a:solidFill>
                          <a:schemeClr val="bg1"/>
                        </a:solidFill>
                        <a:latin typeface="Cambria Math" panose="02040503050406030204" pitchFamily="18" charset="0"/>
                        <a:ea typeface="+mn-ea"/>
                      </a:rPr>
                      <m:t>−</m:t>
                    </m:r>
                    <m:r>
                      <a:rPr lang="en-US" altLang="ja-JP" sz="3600" i="1" dirty="0" smtClean="0">
                        <a:solidFill>
                          <a:schemeClr val="bg1"/>
                        </a:solidFill>
                        <a:latin typeface="Cambria Math" panose="02040503050406030204" pitchFamily="18" charset="0"/>
                        <a:ea typeface="+mn-ea"/>
                      </a:rPr>
                      <m:t>𝑡</m:t>
                    </m:r>
                    <m:r>
                      <a:rPr lang="en-US" altLang="ja-JP" sz="3600" i="1" dirty="0" smtClean="0">
                        <a:solidFill>
                          <a:schemeClr val="bg1"/>
                        </a:solidFill>
                        <a:latin typeface="Cambria Math" panose="02040503050406030204" pitchFamily="18" charset="0"/>
                        <a:ea typeface="+mn-ea"/>
                      </a:rPr>
                      <m:t> </m:t>
                    </m:r>
                  </m:oMath>
                </a14:m>
                <a:r>
                  <a:rPr lang="ja-JP" altLang="en-US" sz="3600" dirty="0">
                    <a:solidFill>
                      <a:schemeClr val="bg1"/>
                    </a:solidFill>
                    <a:latin typeface="+mn-ea"/>
                    <a:ea typeface="+mn-ea"/>
                  </a:rPr>
                  <a:t>グラフの囲む面積から　</a:t>
                </a:r>
                <a:r>
                  <a:rPr lang="ja-JP" altLang="en-US" sz="3600" dirty="0">
                    <a:solidFill>
                      <a:srgbClr val="FFFF00"/>
                    </a:solidFill>
                    <a:latin typeface="+mn-ea"/>
                    <a:ea typeface="+mn-ea"/>
                  </a:rPr>
                  <a:t>移動距離　</a:t>
                </a:r>
                <a:r>
                  <a:rPr lang="ja-JP" altLang="en-US" sz="3600" dirty="0">
                    <a:solidFill>
                      <a:schemeClr val="bg1"/>
                    </a:solidFill>
                    <a:latin typeface="+mn-ea"/>
                    <a:ea typeface="+mn-ea"/>
                  </a:rPr>
                  <a:t>を知ることができる。</a:t>
                </a:r>
              </a:p>
            </p:txBody>
          </p:sp>
        </mc:Choice>
        <mc:Fallback xmlns="">
          <p:sp>
            <p:nvSpPr>
              <p:cNvPr id="5" name="テキスト ボックス 3">
                <a:extLst>
                  <a:ext uri="{FF2B5EF4-FFF2-40B4-BE49-F238E27FC236}">
                    <a16:creationId xmlns:a16="http://schemas.microsoft.com/office/drawing/2014/main" id="{58F00ED4-C513-0D46-B032-CB5569F11507}"/>
                  </a:ext>
                </a:extLst>
              </p:cNvPr>
              <p:cNvSpPr txBox="1">
                <a:spLocks noRot="1" noChangeAspect="1" noMove="1" noResize="1" noEditPoints="1" noAdjustHandles="1" noChangeArrowheads="1" noChangeShapeType="1" noTextEdit="1"/>
              </p:cNvSpPr>
              <p:nvPr/>
            </p:nvSpPr>
            <p:spPr bwMode="auto">
              <a:xfrm>
                <a:off x="1775520" y="1512130"/>
                <a:ext cx="8352606" cy="3662541"/>
              </a:xfrm>
              <a:prstGeom prst="rect">
                <a:avLst/>
              </a:prstGeom>
              <a:blipFill>
                <a:blip r:embed="rId3"/>
                <a:stretch>
                  <a:fillRect l="-2190" t="-1664" r="-219" b="-53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sp>
        <p:nvSpPr>
          <p:cNvPr id="3" name="タイトル 2">
            <a:extLst>
              <a:ext uri="{FF2B5EF4-FFF2-40B4-BE49-F238E27FC236}">
                <a16:creationId xmlns:a16="http://schemas.microsoft.com/office/drawing/2014/main" id="{42A73AF9-2952-B547-8CE5-9E4C8443252B}"/>
              </a:ext>
            </a:extLst>
          </p:cNvPr>
          <p:cNvSpPr>
            <a:spLocks noGrp="1"/>
          </p:cNvSpPr>
          <p:nvPr>
            <p:ph type="title"/>
          </p:nvPr>
        </p:nvSpPr>
        <p:spPr>
          <a:xfrm>
            <a:off x="771939" y="0"/>
            <a:ext cx="10515600" cy="764704"/>
          </a:xfrm>
        </p:spPr>
        <p:txBody>
          <a:bodyPr/>
          <a:lstStyle/>
          <a:p>
            <a:r>
              <a:rPr lang="ja-JP" altLang="en-US" dirty="0"/>
              <a:t>まとめ</a:t>
            </a:r>
            <a:endParaRPr lang="ja-IS" altLang="en-US" dirty="0"/>
          </a:p>
        </p:txBody>
      </p:sp>
      <p:sp>
        <p:nvSpPr>
          <p:cNvPr id="7" name="四角形: メモ 6">
            <a:extLst>
              <a:ext uri="{FF2B5EF4-FFF2-40B4-BE49-F238E27FC236}">
                <a16:creationId xmlns:a16="http://schemas.microsoft.com/office/drawing/2014/main" id="{109C5F0B-0026-4120-0CD1-8F4698F9F245}"/>
              </a:ext>
            </a:extLst>
          </p:cNvPr>
          <p:cNvSpPr/>
          <p:nvPr/>
        </p:nvSpPr>
        <p:spPr>
          <a:xfrm>
            <a:off x="7777451" y="3481574"/>
            <a:ext cx="1198869" cy="504000"/>
          </a:xfrm>
          <a:prstGeom prst="foldedCorner">
            <a:avLst>
              <a:gd name="adj" fmla="val 23923"/>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dirty="0">
                <a:solidFill>
                  <a:schemeClr val="tx1"/>
                </a:solidFill>
                <a:latin typeface="+mj-ea"/>
                <a:ea typeface="+mj-ea"/>
              </a:rPr>
              <a:t>６</a:t>
            </a:r>
            <a:endParaRPr kumimoji="1" lang="en-US" altLang="ja-JP" sz="2800" dirty="0">
              <a:solidFill>
                <a:schemeClr val="tx1"/>
              </a:solidFill>
              <a:latin typeface="+mj-ea"/>
              <a:ea typeface="+mj-ea"/>
            </a:endParaRPr>
          </a:p>
        </p:txBody>
      </p:sp>
      <p:sp>
        <p:nvSpPr>
          <p:cNvPr id="8" name="四角形: メモ 7">
            <a:extLst>
              <a:ext uri="{FF2B5EF4-FFF2-40B4-BE49-F238E27FC236}">
                <a16:creationId xmlns:a16="http://schemas.microsoft.com/office/drawing/2014/main" id="{874B4BAD-8244-6B60-7CF8-E8C44981D0CA}"/>
              </a:ext>
            </a:extLst>
          </p:cNvPr>
          <p:cNvSpPr/>
          <p:nvPr/>
        </p:nvSpPr>
        <p:spPr>
          <a:xfrm>
            <a:off x="7392144" y="4067924"/>
            <a:ext cx="2119844" cy="504000"/>
          </a:xfrm>
          <a:prstGeom prst="foldedCorner">
            <a:avLst>
              <a:gd name="adj" fmla="val 23923"/>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dirty="0">
                <a:solidFill>
                  <a:schemeClr val="tx1"/>
                </a:solidFill>
                <a:latin typeface="+mj-ea"/>
                <a:ea typeface="+mj-ea"/>
              </a:rPr>
              <a:t>７</a:t>
            </a:r>
            <a:endParaRPr kumimoji="1" lang="en-US" altLang="ja-JP" sz="2800" dirty="0">
              <a:solidFill>
                <a:schemeClr val="tx1"/>
              </a:solidFill>
              <a:latin typeface="+mj-ea"/>
              <a:ea typeface="+mj-ea"/>
            </a:endParaRPr>
          </a:p>
        </p:txBody>
      </p:sp>
    </p:spTree>
    <p:extLst>
      <p:ext uri="{BB962C8B-B14F-4D97-AF65-F5344CB8AC3E}">
        <p14:creationId xmlns:p14="http://schemas.microsoft.com/office/powerpoint/2010/main" val="23160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500" fill="hold"/>
                                        <p:tgtEl>
                                          <p:spTgt spid="7"/>
                                        </p:tgtEl>
                                        <p:attrNameLst>
                                          <p:attrName>style.color</p:attrName>
                                        </p:attrNameLst>
                                      </p:cBhvr>
                                      <p:by>
                                        <p:hsl h="7200000" s="0" l="0"/>
                                      </p:by>
                                    </p:animClr>
                                    <p:animClr clrSpc="hsl" dir="cw">
                                      <p:cBhvr>
                                        <p:cTn id="7" dur="500" fill="hold"/>
                                        <p:tgtEl>
                                          <p:spTgt spid="7"/>
                                        </p:tgtEl>
                                        <p:attrNameLst>
                                          <p:attrName>fillcolor</p:attrName>
                                        </p:attrNameLst>
                                      </p:cBhvr>
                                      <p:by>
                                        <p:hsl h="7200000" s="0" l="0"/>
                                      </p:by>
                                    </p:animClr>
                                    <p:animClr clrSpc="hsl" dir="cw">
                                      <p:cBhvr>
                                        <p:cTn id="8" dur="500" fill="hold"/>
                                        <p:tgtEl>
                                          <p:spTgt spid="7"/>
                                        </p:tgtEl>
                                        <p:attrNameLst>
                                          <p:attrName>stroke.color</p:attrName>
                                        </p:attrNameLst>
                                      </p:cBhvr>
                                      <p:by>
                                        <p:hsl h="7200000" s="0" l="0"/>
                                      </p:by>
                                    </p:animClr>
                                    <p:set>
                                      <p:cBhvr>
                                        <p:cTn id="9" dur="500" fill="hold"/>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xit" presetSubtype="2" fill="hold" grpId="1" nodeType="clickEffect">
                                  <p:stCondLst>
                                    <p:cond delay="0"/>
                                  </p:stCondLst>
                                  <p:childTnLst>
                                    <p:animEffect transition="out" filter="wipe(right)">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par>
                                <p:cTn id="15" presetID="21" presetClass="emph" presetSubtype="0" fill="hold" grpId="0" nodeType="withEffect">
                                  <p:stCondLst>
                                    <p:cond delay="0"/>
                                  </p:stCondLst>
                                  <p:childTnLst>
                                    <p:animClr clrSpc="hsl" dir="cw">
                                      <p:cBhvr override="childStyle">
                                        <p:cTn id="16" dur="500" fill="hold"/>
                                        <p:tgtEl>
                                          <p:spTgt spid="8"/>
                                        </p:tgtEl>
                                        <p:attrNameLst>
                                          <p:attrName>style.color</p:attrName>
                                        </p:attrNameLst>
                                      </p:cBhvr>
                                      <p:by>
                                        <p:hsl h="7200000" s="0" l="0"/>
                                      </p:by>
                                    </p:animClr>
                                    <p:animClr clrSpc="hsl" dir="cw">
                                      <p:cBhvr>
                                        <p:cTn id="17" dur="500" fill="hold"/>
                                        <p:tgtEl>
                                          <p:spTgt spid="8"/>
                                        </p:tgtEl>
                                        <p:attrNameLst>
                                          <p:attrName>fillcolor</p:attrName>
                                        </p:attrNameLst>
                                      </p:cBhvr>
                                      <p:by>
                                        <p:hsl h="7200000" s="0" l="0"/>
                                      </p:by>
                                    </p:animClr>
                                    <p:animClr clrSpc="hsl" dir="cw">
                                      <p:cBhvr>
                                        <p:cTn id="18" dur="500" fill="hold"/>
                                        <p:tgtEl>
                                          <p:spTgt spid="8"/>
                                        </p:tgtEl>
                                        <p:attrNameLst>
                                          <p:attrName>stroke.color</p:attrName>
                                        </p:attrNameLst>
                                      </p:cBhvr>
                                      <p:by>
                                        <p:hsl h="7200000" s="0" l="0"/>
                                      </p:by>
                                    </p:animClr>
                                    <p:set>
                                      <p:cBhvr>
                                        <p:cTn id="19" dur="500" fill="hold"/>
                                        <p:tgtEl>
                                          <p:spTgt spid="8"/>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2" presetClass="exit" presetSubtype="2" fill="hold" grpId="1" nodeType="clickEffect">
                                  <p:stCondLst>
                                    <p:cond delay="0"/>
                                  </p:stCondLst>
                                  <p:childTnLst>
                                    <p:animEffect transition="out" filter="wipe(right)">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13">
            <a:extLst>
              <a:ext uri="{FF2B5EF4-FFF2-40B4-BE49-F238E27FC236}">
                <a16:creationId xmlns:a16="http://schemas.microsoft.com/office/drawing/2014/main" id="{9EE84671-80FA-2444-82E2-277D310046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9416" y="908720"/>
            <a:ext cx="10297144"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3">
            <a:extLst>
              <a:ext uri="{FF2B5EF4-FFF2-40B4-BE49-F238E27FC236}">
                <a16:creationId xmlns:a16="http://schemas.microsoft.com/office/drawing/2014/main" id="{58F00ED4-C513-0D46-B032-CB5569F11507}"/>
              </a:ext>
            </a:extLst>
          </p:cNvPr>
          <p:cNvSpPr txBox="1">
            <a:spLocks noChangeArrowheads="1"/>
          </p:cNvSpPr>
          <p:nvPr/>
        </p:nvSpPr>
        <p:spPr bwMode="auto">
          <a:xfrm>
            <a:off x="2135560" y="1998613"/>
            <a:ext cx="44641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4000" dirty="0">
                <a:solidFill>
                  <a:srgbClr val="FFFF00"/>
                </a:solidFill>
                <a:latin typeface="+mn-ea"/>
                <a:ea typeface="+mn-ea"/>
              </a:rPr>
              <a:t> </a:t>
            </a:r>
            <a:r>
              <a:rPr lang="en-US" altLang="ja-JP" sz="4000" i="1" dirty="0">
                <a:solidFill>
                  <a:schemeClr val="bg1"/>
                </a:solidFill>
                <a:latin typeface="Georgia" panose="02040502050405020303" pitchFamily="18" charset="0"/>
                <a:ea typeface="+mn-ea"/>
              </a:rPr>
              <a:t>x</a:t>
            </a:r>
            <a:r>
              <a:rPr lang="en-US" altLang="ja-JP" sz="4000" dirty="0">
                <a:solidFill>
                  <a:schemeClr val="bg1"/>
                </a:solidFill>
                <a:latin typeface="+mn-ea"/>
                <a:ea typeface="+mn-ea"/>
              </a:rPr>
              <a:t> – </a:t>
            </a:r>
            <a:r>
              <a:rPr lang="en-US" altLang="ja-JP" sz="4000" i="1" dirty="0">
                <a:solidFill>
                  <a:schemeClr val="bg1"/>
                </a:solidFill>
                <a:latin typeface="Georgia" panose="02040502050405020303" pitchFamily="18" charset="0"/>
                <a:ea typeface="+mn-ea"/>
              </a:rPr>
              <a:t>t</a:t>
            </a:r>
            <a:r>
              <a:rPr lang="en-US" altLang="ja-JP" sz="4000" dirty="0">
                <a:solidFill>
                  <a:schemeClr val="bg1"/>
                </a:solidFill>
                <a:latin typeface="+mn-ea"/>
                <a:ea typeface="+mn-ea"/>
              </a:rPr>
              <a:t> </a:t>
            </a:r>
            <a:r>
              <a:rPr lang="ja-JP" altLang="en-US" sz="4000" dirty="0">
                <a:solidFill>
                  <a:schemeClr val="bg1"/>
                </a:solidFill>
                <a:latin typeface="+mn-ea"/>
                <a:ea typeface="+mn-ea"/>
              </a:rPr>
              <a:t>グラフ</a:t>
            </a:r>
            <a:endParaRPr lang="en-US" altLang="ja-JP" sz="2400" dirty="0">
              <a:solidFill>
                <a:schemeClr val="bg1"/>
              </a:solidFill>
              <a:latin typeface="+mn-ea"/>
              <a:ea typeface="+mn-ea"/>
            </a:endParaRPr>
          </a:p>
        </p:txBody>
      </p:sp>
      <p:sp>
        <p:nvSpPr>
          <p:cNvPr id="3" name="タイトル 2">
            <a:extLst>
              <a:ext uri="{FF2B5EF4-FFF2-40B4-BE49-F238E27FC236}">
                <a16:creationId xmlns:a16="http://schemas.microsoft.com/office/drawing/2014/main" id="{42A73AF9-2952-B547-8CE5-9E4C8443252B}"/>
              </a:ext>
            </a:extLst>
          </p:cNvPr>
          <p:cNvSpPr>
            <a:spLocks noGrp="1"/>
          </p:cNvSpPr>
          <p:nvPr>
            <p:ph type="title"/>
          </p:nvPr>
        </p:nvSpPr>
        <p:spPr>
          <a:xfrm>
            <a:off x="771939" y="0"/>
            <a:ext cx="10515600" cy="764704"/>
          </a:xfrm>
        </p:spPr>
        <p:txBody>
          <a:bodyPr/>
          <a:lstStyle/>
          <a:p>
            <a:r>
              <a:rPr lang="ja-JP" altLang="en-US" dirty="0"/>
              <a:t>まとめ</a:t>
            </a:r>
            <a:endParaRPr lang="ja-IS" altLang="en-US" dirty="0"/>
          </a:p>
        </p:txBody>
      </p:sp>
      <p:sp>
        <p:nvSpPr>
          <p:cNvPr id="10" name="テキスト ボックス 3">
            <a:extLst>
              <a:ext uri="{FF2B5EF4-FFF2-40B4-BE49-F238E27FC236}">
                <a16:creationId xmlns:a16="http://schemas.microsoft.com/office/drawing/2014/main" id="{6710D134-2598-4E90-8709-BB471E57EF62}"/>
              </a:ext>
            </a:extLst>
          </p:cNvPr>
          <p:cNvSpPr txBox="1">
            <a:spLocks noChangeArrowheads="1"/>
          </p:cNvSpPr>
          <p:nvPr/>
        </p:nvSpPr>
        <p:spPr bwMode="auto">
          <a:xfrm>
            <a:off x="7032104" y="2008379"/>
            <a:ext cx="44641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4000" dirty="0">
                <a:solidFill>
                  <a:srgbClr val="FFFF00"/>
                </a:solidFill>
                <a:latin typeface="+mn-ea"/>
                <a:ea typeface="+mn-ea"/>
              </a:rPr>
              <a:t> </a:t>
            </a:r>
            <a:r>
              <a:rPr lang="en-US" altLang="ja-JP" sz="4000" i="1" dirty="0">
                <a:solidFill>
                  <a:schemeClr val="bg1"/>
                </a:solidFill>
                <a:latin typeface="Georgia" panose="02040502050405020303" pitchFamily="18" charset="0"/>
                <a:ea typeface="+mn-ea"/>
              </a:rPr>
              <a:t>v</a:t>
            </a:r>
            <a:r>
              <a:rPr lang="en-US" altLang="ja-JP" sz="4000" dirty="0">
                <a:solidFill>
                  <a:schemeClr val="bg1"/>
                </a:solidFill>
                <a:latin typeface="+mn-ea"/>
                <a:ea typeface="+mn-ea"/>
              </a:rPr>
              <a:t> – </a:t>
            </a:r>
            <a:r>
              <a:rPr lang="en-US" altLang="ja-JP" sz="4000" i="1" dirty="0">
                <a:solidFill>
                  <a:schemeClr val="bg1"/>
                </a:solidFill>
                <a:latin typeface="Georgia" panose="02040502050405020303" pitchFamily="18" charset="0"/>
                <a:ea typeface="+mn-ea"/>
              </a:rPr>
              <a:t>t</a:t>
            </a:r>
            <a:r>
              <a:rPr lang="en-US" altLang="ja-JP" sz="4000" dirty="0">
                <a:solidFill>
                  <a:schemeClr val="bg1"/>
                </a:solidFill>
                <a:latin typeface="+mn-ea"/>
                <a:ea typeface="+mn-ea"/>
              </a:rPr>
              <a:t> </a:t>
            </a:r>
            <a:r>
              <a:rPr lang="ja-JP" altLang="en-US" sz="4000" dirty="0">
                <a:solidFill>
                  <a:schemeClr val="bg1"/>
                </a:solidFill>
                <a:latin typeface="+mn-ea"/>
                <a:ea typeface="+mn-ea"/>
              </a:rPr>
              <a:t>グラフ</a:t>
            </a:r>
            <a:endParaRPr lang="en-US" altLang="ja-JP" sz="2400" dirty="0">
              <a:solidFill>
                <a:schemeClr val="bg1"/>
              </a:solidFill>
              <a:latin typeface="+mn-ea"/>
              <a:ea typeface="+mn-ea"/>
            </a:endParaRPr>
          </a:p>
        </p:txBody>
      </p:sp>
      <p:pic>
        <p:nvPicPr>
          <p:cNvPr id="11" name="図 10">
            <a:extLst>
              <a:ext uri="{FF2B5EF4-FFF2-40B4-BE49-F238E27FC236}">
                <a16:creationId xmlns:a16="http://schemas.microsoft.com/office/drawing/2014/main" id="{8D17A272-3100-48D9-B984-FBC7F59F9C93}"/>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1498687" y="2884073"/>
            <a:ext cx="4375500" cy="2359338"/>
          </a:xfrm>
          <a:prstGeom prst="rect">
            <a:avLst/>
          </a:prstGeom>
        </p:spPr>
      </p:pic>
      <p:pic>
        <p:nvPicPr>
          <p:cNvPr id="12" name="図 11">
            <a:extLst>
              <a:ext uri="{FF2B5EF4-FFF2-40B4-BE49-F238E27FC236}">
                <a16:creationId xmlns:a16="http://schemas.microsoft.com/office/drawing/2014/main" id="{B8EF5648-EA0D-4938-B8EB-1948DD370090}"/>
              </a:ext>
            </a:extLst>
          </p:cNvPr>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a:xfrm>
            <a:off x="6359226" y="2902933"/>
            <a:ext cx="4375500" cy="2359338"/>
          </a:xfrm>
          <a:prstGeom prst="rect">
            <a:avLst/>
          </a:prstGeom>
        </p:spPr>
      </p:pic>
    </p:spTree>
    <p:extLst>
      <p:ext uri="{BB962C8B-B14F-4D97-AF65-F5344CB8AC3E}">
        <p14:creationId xmlns:p14="http://schemas.microsoft.com/office/powerpoint/2010/main" val="275059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D08397-6B6B-4674-913F-C189B9992201}"/>
              </a:ext>
            </a:extLst>
          </p:cNvPr>
          <p:cNvSpPr>
            <a:spLocks noGrp="1"/>
          </p:cNvSpPr>
          <p:nvPr>
            <p:ph type="title"/>
          </p:nvPr>
        </p:nvSpPr>
        <p:spPr/>
        <p:txBody>
          <a:bodyPr>
            <a:normAutofit/>
          </a:bodyPr>
          <a:lstStyle/>
          <a:p>
            <a:r>
              <a:rPr kumimoji="1" lang="en-US" altLang="ja-JP" dirty="0"/>
              <a:t>A</a:t>
            </a:r>
            <a:r>
              <a:rPr kumimoji="1" lang="ja-JP" altLang="en-US" dirty="0"/>
              <a:t>　運動のようすを表す方法</a:t>
            </a:r>
          </a:p>
        </p:txBody>
      </p:sp>
      <p:sp>
        <p:nvSpPr>
          <p:cNvPr id="4" name="テキスト プレースホルダー 3">
            <a:extLst>
              <a:ext uri="{FF2B5EF4-FFF2-40B4-BE49-F238E27FC236}">
                <a16:creationId xmlns:a16="http://schemas.microsoft.com/office/drawing/2014/main" id="{124B1E58-E605-4742-A42B-622C00DEA8A6}"/>
              </a:ext>
            </a:extLst>
          </p:cNvPr>
          <p:cNvSpPr>
            <a:spLocks noGrp="1"/>
          </p:cNvSpPr>
          <p:nvPr>
            <p:ph type="body" sz="quarter" idx="11"/>
          </p:nvPr>
        </p:nvSpPr>
        <p:spPr>
          <a:xfrm>
            <a:off x="1343472" y="779630"/>
            <a:ext cx="9721079" cy="3586708"/>
          </a:xfrm>
        </p:spPr>
        <p:txBody>
          <a:bodyPr/>
          <a:lstStyle/>
          <a:p>
            <a:r>
              <a:rPr lang="ja-JP" altLang="ja-JP" dirty="0"/>
              <a:t>運動のようすをくわしく調べるためには，どのよ</a:t>
            </a:r>
            <a:r>
              <a:rPr lang="ja-JP" altLang="en-US" dirty="0"/>
              <a:t>う</a:t>
            </a:r>
            <a:r>
              <a:rPr lang="ja-JP" altLang="ja-JP" dirty="0"/>
              <a:t>にすればよいだろうか。たとえば，</a:t>
            </a:r>
            <a:r>
              <a:rPr lang="ja-JP" altLang="ja-JP" dirty="0">
                <a:solidFill>
                  <a:srgbClr val="FF0000"/>
                </a:solidFill>
              </a:rPr>
              <a:t>グラフ</a:t>
            </a:r>
            <a:r>
              <a:rPr lang="ja-JP" altLang="en-US" dirty="0">
                <a:solidFill>
                  <a:srgbClr val="FF0000"/>
                </a:solidFill>
              </a:rPr>
              <a:t> </a:t>
            </a:r>
            <a:r>
              <a:rPr lang="ja-JP" altLang="ja-JP" dirty="0"/>
              <a:t>を用いる方法がある。</a:t>
            </a:r>
            <a:endParaRPr kumimoji="1" lang="en-US" altLang="ja-JP" dirty="0"/>
          </a:p>
        </p:txBody>
      </p:sp>
      <p:sp>
        <p:nvSpPr>
          <p:cNvPr id="6" name="四角形: メモ 5">
            <a:extLst>
              <a:ext uri="{FF2B5EF4-FFF2-40B4-BE49-F238E27FC236}">
                <a16:creationId xmlns:a16="http://schemas.microsoft.com/office/drawing/2014/main" id="{FACD6171-9F72-3DB6-F2C7-6050BC2830DE}"/>
              </a:ext>
            </a:extLst>
          </p:cNvPr>
          <p:cNvSpPr/>
          <p:nvPr/>
        </p:nvSpPr>
        <p:spPr>
          <a:xfrm>
            <a:off x="7896200" y="1412776"/>
            <a:ext cx="1224136" cy="595940"/>
          </a:xfrm>
          <a:prstGeom prst="foldedCorner">
            <a:avLst>
              <a:gd name="adj" fmla="val 23923"/>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dirty="0">
                <a:solidFill>
                  <a:schemeClr val="tx1"/>
                </a:solidFill>
                <a:latin typeface="+mj-ea"/>
                <a:ea typeface="+mj-ea"/>
              </a:rPr>
              <a:t>１</a:t>
            </a:r>
            <a:endParaRPr kumimoji="1" lang="en-US" altLang="ja-JP" sz="2800" dirty="0">
              <a:solidFill>
                <a:schemeClr val="tx1"/>
              </a:solidFill>
              <a:latin typeface="+mj-ea"/>
              <a:ea typeface="+mj-ea"/>
            </a:endParaRPr>
          </a:p>
        </p:txBody>
      </p:sp>
      <p:pic>
        <p:nvPicPr>
          <p:cNvPr id="7" name="図 6">
            <a:extLst>
              <a:ext uri="{FF2B5EF4-FFF2-40B4-BE49-F238E27FC236}">
                <a16:creationId xmlns:a16="http://schemas.microsoft.com/office/drawing/2014/main" id="{E8A137CD-500D-2BE8-955C-401C547B4F1F}"/>
              </a:ext>
            </a:extLst>
          </p:cNvPr>
          <p:cNvPicPr>
            <a:picLocks noChangeAspect="1"/>
          </p:cNvPicPr>
          <p:nvPr/>
        </p:nvPicPr>
        <p:blipFill>
          <a:blip r:embed="rId2"/>
          <a:stretch>
            <a:fillRect/>
          </a:stretch>
        </p:blipFill>
        <p:spPr>
          <a:xfrm>
            <a:off x="3452576" y="2559402"/>
            <a:ext cx="5286848" cy="3605902"/>
          </a:xfrm>
          <a:prstGeom prst="rect">
            <a:avLst/>
          </a:prstGeom>
        </p:spPr>
      </p:pic>
      <p:sp>
        <p:nvSpPr>
          <p:cNvPr id="3" name="吹き出し: 角を丸めた四角形 2">
            <a:extLst>
              <a:ext uri="{FF2B5EF4-FFF2-40B4-BE49-F238E27FC236}">
                <a16:creationId xmlns:a16="http://schemas.microsoft.com/office/drawing/2014/main" id="{46117E2A-3B3A-15CE-2F3E-62A89E4209E8}"/>
              </a:ext>
            </a:extLst>
          </p:cNvPr>
          <p:cNvSpPr/>
          <p:nvPr/>
        </p:nvSpPr>
        <p:spPr>
          <a:xfrm>
            <a:off x="7392144" y="3459914"/>
            <a:ext cx="4176464" cy="1985310"/>
          </a:xfrm>
          <a:prstGeom prst="wedgeRoundRectCallout">
            <a:avLst>
              <a:gd name="adj1" fmla="val -63708"/>
              <a:gd name="adj2" fmla="val -63229"/>
              <a:gd name="adj3" fmla="val 16667"/>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rPr>
              <a:t>グラフから，スタートして徐々に加速し，</a:t>
            </a:r>
            <a:r>
              <a:rPr kumimoji="1" lang="en-US" altLang="ja-JP" sz="2800" dirty="0">
                <a:solidFill>
                  <a:schemeClr val="tx1"/>
                </a:solidFill>
              </a:rPr>
              <a:t>60 m </a:t>
            </a:r>
            <a:r>
              <a:rPr kumimoji="1" lang="ja-JP" altLang="en-US" sz="2800" dirty="0">
                <a:solidFill>
                  <a:schemeClr val="tx1"/>
                </a:solidFill>
              </a:rPr>
              <a:t>付近で最高速度となっていることがわかる。</a:t>
            </a:r>
          </a:p>
        </p:txBody>
      </p:sp>
      <p:sp>
        <p:nvSpPr>
          <p:cNvPr id="5" name="矢印: 右 4">
            <a:extLst>
              <a:ext uri="{FF2B5EF4-FFF2-40B4-BE49-F238E27FC236}">
                <a16:creationId xmlns:a16="http://schemas.microsoft.com/office/drawing/2014/main" id="{0652FE24-D9FE-9FCD-07F0-9BE5065C37BF}"/>
              </a:ext>
            </a:extLst>
          </p:cNvPr>
          <p:cNvSpPr/>
          <p:nvPr/>
        </p:nvSpPr>
        <p:spPr>
          <a:xfrm rot="16976870">
            <a:off x="4451834" y="4595297"/>
            <a:ext cx="798317" cy="288032"/>
          </a:xfrm>
          <a:prstGeom prst="rightArrow">
            <a:avLst/>
          </a:prstGeom>
          <a:gradFill flip="none" rotWithShape="1">
            <a:gsLst>
              <a:gs pos="0">
                <a:schemeClr val="accent2"/>
              </a:gs>
              <a:gs pos="75000">
                <a:schemeClr val="accent2">
                  <a:lumMod val="60000"/>
                  <a:lumOff val="40000"/>
                </a:schemeClr>
              </a:gs>
              <a:gs pos="100000">
                <a:schemeClr val="accent2">
                  <a:lumMod val="20000"/>
                  <a:lumOff val="80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78919E8A-E6BE-6B92-C2E3-4BFF359FF969}"/>
              </a:ext>
            </a:extLst>
          </p:cNvPr>
          <p:cNvSpPr txBox="1"/>
          <p:nvPr/>
        </p:nvSpPr>
        <p:spPr>
          <a:xfrm>
            <a:off x="4948569" y="4532931"/>
            <a:ext cx="1100992" cy="523220"/>
          </a:xfrm>
          <a:prstGeom prst="rect">
            <a:avLst/>
          </a:prstGeom>
          <a:noFill/>
        </p:spPr>
        <p:txBody>
          <a:bodyPr wrap="square" rtlCol="0">
            <a:spAutoFit/>
          </a:bodyPr>
          <a:lstStyle/>
          <a:p>
            <a:r>
              <a:rPr kumimoji="1" lang="ja-JP" altLang="en-US" sz="2800" b="1" dirty="0">
                <a:solidFill>
                  <a:schemeClr val="accent2"/>
                </a:solidFill>
                <a:effectLst>
                  <a:outerShdw blurRad="38100" dist="38100" dir="2700000" algn="tl">
                    <a:srgbClr val="000000">
                      <a:alpha val="43137"/>
                    </a:srgbClr>
                  </a:outerShdw>
                </a:effectLst>
              </a:rPr>
              <a:t>加速</a:t>
            </a:r>
          </a:p>
        </p:txBody>
      </p:sp>
      <p:sp>
        <p:nvSpPr>
          <p:cNvPr id="9" name="テキスト ボックス 8">
            <a:extLst>
              <a:ext uri="{FF2B5EF4-FFF2-40B4-BE49-F238E27FC236}">
                <a16:creationId xmlns:a16="http://schemas.microsoft.com/office/drawing/2014/main" id="{482F1918-D7FC-5EFE-2287-9458E18CA175}"/>
              </a:ext>
            </a:extLst>
          </p:cNvPr>
          <p:cNvSpPr txBox="1"/>
          <p:nvPr/>
        </p:nvSpPr>
        <p:spPr>
          <a:xfrm>
            <a:off x="3452576" y="6186202"/>
            <a:ext cx="5523744" cy="523220"/>
          </a:xfrm>
          <a:prstGeom prst="rect">
            <a:avLst/>
          </a:prstGeom>
          <a:noFill/>
        </p:spPr>
        <p:txBody>
          <a:bodyPr wrap="square" rtlCol="0">
            <a:spAutoFit/>
          </a:bodyPr>
          <a:lstStyle/>
          <a:p>
            <a:r>
              <a:rPr kumimoji="1" lang="ja-JP" altLang="en-US" sz="2800" dirty="0"/>
              <a:t>図１　</a:t>
            </a:r>
            <a:r>
              <a:rPr kumimoji="1" lang="en-US" altLang="ja-JP" sz="2800" dirty="0"/>
              <a:t>100 m</a:t>
            </a:r>
            <a:r>
              <a:rPr kumimoji="1" lang="ja-JP" altLang="en-US" sz="2800" dirty="0"/>
              <a:t>走の速さと距離の関係</a:t>
            </a:r>
          </a:p>
        </p:txBody>
      </p:sp>
    </p:spTree>
    <p:extLst>
      <p:ext uri="{BB962C8B-B14F-4D97-AF65-F5344CB8AC3E}">
        <p14:creationId xmlns:p14="http://schemas.microsoft.com/office/powerpoint/2010/main" val="301480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500" fill="hold"/>
                                        <p:tgtEl>
                                          <p:spTgt spid="6"/>
                                        </p:tgtEl>
                                        <p:attrNameLst>
                                          <p:attrName>style.color</p:attrName>
                                        </p:attrNameLst>
                                      </p:cBhvr>
                                      <p:by>
                                        <p:hsl h="7200000" s="0" l="0"/>
                                      </p:by>
                                    </p:animClr>
                                    <p:animClr clrSpc="hsl" dir="cw">
                                      <p:cBhvr>
                                        <p:cTn id="7" dur="500" fill="hold"/>
                                        <p:tgtEl>
                                          <p:spTgt spid="6"/>
                                        </p:tgtEl>
                                        <p:attrNameLst>
                                          <p:attrName>fillcolor</p:attrName>
                                        </p:attrNameLst>
                                      </p:cBhvr>
                                      <p:by>
                                        <p:hsl h="7200000" s="0" l="0"/>
                                      </p:by>
                                    </p:animClr>
                                    <p:animClr clrSpc="hsl" dir="cw">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xit" presetSubtype="2" fill="hold" grpId="1" nodeType="clickEffect">
                                  <p:stCondLst>
                                    <p:cond delay="0"/>
                                  </p:stCondLst>
                                  <p:childTnLst>
                                    <p:animEffect transition="out" filter="wipe(right)">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animBg="1"/>
      <p:bldP spid="5"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D08397-6B6B-4674-913F-C189B9992201}"/>
              </a:ext>
            </a:extLst>
          </p:cNvPr>
          <p:cNvSpPr>
            <a:spLocks noGrp="1"/>
          </p:cNvSpPr>
          <p:nvPr>
            <p:ph type="title"/>
          </p:nvPr>
        </p:nvSpPr>
        <p:spPr/>
        <p:txBody>
          <a:bodyPr>
            <a:normAutofit/>
          </a:bodyPr>
          <a:lstStyle/>
          <a:p>
            <a:r>
              <a:rPr kumimoji="1" lang="en-US" altLang="ja-JP" dirty="0"/>
              <a:t>B</a:t>
            </a:r>
            <a:r>
              <a:rPr kumimoji="1" lang="ja-JP" altLang="en-US" dirty="0"/>
              <a:t>　等速直線運動</a:t>
            </a:r>
          </a:p>
        </p:txBody>
      </p:sp>
      <p:sp>
        <p:nvSpPr>
          <p:cNvPr id="4" name="テキスト プレースホルダー 3">
            <a:extLst>
              <a:ext uri="{FF2B5EF4-FFF2-40B4-BE49-F238E27FC236}">
                <a16:creationId xmlns:a16="http://schemas.microsoft.com/office/drawing/2014/main" id="{124B1E58-E605-4742-A42B-622C00DEA8A6}"/>
              </a:ext>
            </a:extLst>
          </p:cNvPr>
          <p:cNvSpPr>
            <a:spLocks noGrp="1"/>
          </p:cNvSpPr>
          <p:nvPr>
            <p:ph type="body" sz="quarter" idx="11"/>
          </p:nvPr>
        </p:nvSpPr>
        <p:spPr>
          <a:xfrm>
            <a:off x="1343472" y="1196752"/>
            <a:ext cx="9721079" cy="2506588"/>
          </a:xfrm>
        </p:spPr>
        <p:txBody>
          <a:bodyPr/>
          <a:lstStyle/>
          <a:p>
            <a:r>
              <a:rPr lang="ja-JP" altLang="ja-JP" dirty="0"/>
              <a:t>一直線上を一定の</a:t>
            </a:r>
            <a:r>
              <a:rPr lang="ja-JP" altLang="en-US" dirty="0"/>
              <a:t> </a:t>
            </a:r>
            <a:r>
              <a:rPr lang="ja-JP" altLang="ja-JP" dirty="0">
                <a:solidFill>
                  <a:srgbClr val="FF0000"/>
                </a:solidFill>
              </a:rPr>
              <a:t>速さ</a:t>
            </a:r>
            <a:r>
              <a:rPr lang="en-US" altLang="ja-JP" dirty="0">
                <a:solidFill>
                  <a:srgbClr val="FF0000"/>
                </a:solidFill>
              </a:rPr>
              <a:t> </a:t>
            </a:r>
            <a:r>
              <a:rPr lang="ja-JP" altLang="ja-JP" dirty="0"/>
              <a:t>で進む物体の運動を</a:t>
            </a:r>
            <a:r>
              <a:rPr lang="ja-JP" altLang="ja-JP" u="sng" dirty="0"/>
              <a:t>　</a:t>
            </a:r>
            <a:r>
              <a:rPr lang="ja-JP" altLang="en-US" dirty="0"/>
              <a:t> </a:t>
            </a:r>
            <a:endParaRPr lang="en-US" altLang="ja-JP" dirty="0"/>
          </a:p>
          <a:p>
            <a:r>
              <a:rPr lang="ja-JP" altLang="ja-JP" dirty="0">
                <a:solidFill>
                  <a:srgbClr val="FF0000"/>
                </a:solidFill>
              </a:rPr>
              <a:t>等速直線運動</a:t>
            </a:r>
            <a:r>
              <a:rPr lang="en-US" altLang="ja-JP" dirty="0">
                <a:solidFill>
                  <a:srgbClr val="FF0000"/>
                </a:solidFill>
              </a:rPr>
              <a:t> </a:t>
            </a:r>
            <a:r>
              <a:rPr lang="ja-JP" altLang="ja-JP" dirty="0"/>
              <a:t>という。</a:t>
            </a:r>
            <a:endParaRPr kumimoji="1" lang="ja-JP" altLang="en-US" dirty="0"/>
          </a:p>
        </p:txBody>
      </p:sp>
      <p:sp>
        <p:nvSpPr>
          <p:cNvPr id="7" name="四角形: メモ 6">
            <a:extLst>
              <a:ext uri="{FF2B5EF4-FFF2-40B4-BE49-F238E27FC236}">
                <a16:creationId xmlns:a16="http://schemas.microsoft.com/office/drawing/2014/main" id="{096D020D-8C42-A40F-FC2D-FCC7A02DCD34}"/>
              </a:ext>
            </a:extLst>
          </p:cNvPr>
          <p:cNvSpPr/>
          <p:nvPr/>
        </p:nvSpPr>
        <p:spPr>
          <a:xfrm>
            <a:off x="5093635" y="1196126"/>
            <a:ext cx="936104" cy="595940"/>
          </a:xfrm>
          <a:prstGeom prst="foldedCorner">
            <a:avLst>
              <a:gd name="adj" fmla="val 23923"/>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dirty="0">
                <a:solidFill>
                  <a:schemeClr val="tx1"/>
                </a:solidFill>
                <a:latin typeface="+mj-ea"/>
                <a:ea typeface="+mj-ea"/>
              </a:rPr>
              <a:t>２</a:t>
            </a:r>
            <a:endParaRPr kumimoji="1" lang="en-US" altLang="ja-JP" sz="2800" dirty="0">
              <a:solidFill>
                <a:schemeClr val="tx1"/>
              </a:solidFill>
              <a:latin typeface="+mj-ea"/>
              <a:ea typeface="+mj-ea"/>
            </a:endParaRPr>
          </a:p>
        </p:txBody>
      </p:sp>
      <p:sp>
        <p:nvSpPr>
          <p:cNvPr id="8" name="四角形: メモ 7">
            <a:extLst>
              <a:ext uri="{FF2B5EF4-FFF2-40B4-BE49-F238E27FC236}">
                <a16:creationId xmlns:a16="http://schemas.microsoft.com/office/drawing/2014/main" id="{51657F0E-4FD8-240B-58D9-683901A1D5FF}"/>
              </a:ext>
            </a:extLst>
          </p:cNvPr>
          <p:cNvSpPr/>
          <p:nvPr/>
        </p:nvSpPr>
        <p:spPr>
          <a:xfrm>
            <a:off x="1415480" y="1911500"/>
            <a:ext cx="2787322" cy="595940"/>
          </a:xfrm>
          <a:prstGeom prst="foldedCorner">
            <a:avLst>
              <a:gd name="adj" fmla="val 23923"/>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dirty="0">
                <a:solidFill>
                  <a:schemeClr val="tx1"/>
                </a:solidFill>
                <a:latin typeface="+mj-ea"/>
                <a:ea typeface="+mj-ea"/>
              </a:rPr>
              <a:t>３</a:t>
            </a:r>
            <a:endParaRPr kumimoji="1" lang="en-US" altLang="ja-JP" sz="2800" dirty="0">
              <a:solidFill>
                <a:schemeClr val="tx1"/>
              </a:solidFill>
              <a:latin typeface="+mj-ea"/>
              <a:ea typeface="+mj-ea"/>
            </a:endParaRPr>
          </a:p>
        </p:txBody>
      </p:sp>
      <p:pic>
        <p:nvPicPr>
          <p:cNvPr id="13" name="図 12">
            <a:extLst>
              <a:ext uri="{FF2B5EF4-FFF2-40B4-BE49-F238E27FC236}">
                <a16:creationId xmlns:a16="http://schemas.microsoft.com/office/drawing/2014/main" id="{EB647D21-4A54-947D-F869-860ABEAEEA57}"/>
              </a:ext>
            </a:extLst>
          </p:cNvPr>
          <p:cNvPicPr>
            <a:picLocks noChangeAspect="1"/>
          </p:cNvPicPr>
          <p:nvPr/>
        </p:nvPicPr>
        <p:blipFill>
          <a:blip r:embed="rId2"/>
          <a:stretch>
            <a:fillRect/>
          </a:stretch>
        </p:blipFill>
        <p:spPr>
          <a:xfrm>
            <a:off x="2264139" y="2980760"/>
            <a:ext cx="7531200" cy="2300020"/>
          </a:xfrm>
          <a:prstGeom prst="rect">
            <a:avLst/>
          </a:prstGeom>
        </p:spPr>
      </p:pic>
      <p:cxnSp>
        <p:nvCxnSpPr>
          <p:cNvPr id="5" name="直線コネクタ 4">
            <a:extLst>
              <a:ext uri="{FF2B5EF4-FFF2-40B4-BE49-F238E27FC236}">
                <a16:creationId xmlns:a16="http://schemas.microsoft.com/office/drawing/2014/main" id="{8D4E6F0F-634D-0E03-09C6-6B6E5983ADE9}"/>
              </a:ext>
            </a:extLst>
          </p:cNvPr>
          <p:cNvCxnSpPr>
            <a:cxnSpLocks/>
          </p:cNvCxnSpPr>
          <p:nvPr/>
        </p:nvCxnSpPr>
        <p:spPr>
          <a:xfrm>
            <a:off x="3575459" y="2708920"/>
            <a:ext cx="0" cy="1152128"/>
          </a:xfrm>
          <a:prstGeom prst="line">
            <a:avLst/>
          </a:prstGeom>
          <a:ln w="381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DBA3D26A-D11F-3133-99F3-7FD9DB8FE1DB}"/>
              </a:ext>
            </a:extLst>
          </p:cNvPr>
          <p:cNvCxnSpPr>
            <a:cxnSpLocks/>
          </p:cNvCxnSpPr>
          <p:nvPr/>
        </p:nvCxnSpPr>
        <p:spPr>
          <a:xfrm>
            <a:off x="5531867" y="2708920"/>
            <a:ext cx="0" cy="1152128"/>
          </a:xfrm>
          <a:prstGeom prst="line">
            <a:avLst/>
          </a:prstGeom>
          <a:ln w="381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30F4EE95-24D7-9366-83CF-658037284009}"/>
              </a:ext>
            </a:extLst>
          </p:cNvPr>
          <p:cNvCxnSpPr>
            <a:cxnSpLocks/>
          </p:cNvCxnSpPr>
          <p:nvPr/>
        </p:nvCxnSpPr>
        <p:spPr>
          <a:xfrm>
            <a:off x="7506563" y="2708920"/>
            <a:ext cx="0" cy="1152128"/>
          </a:xfrm>
          <a:prstGeom prst="line">
            <a:avLst/>
          </a:prstGeom>
          <a:ln w="381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6B3E278A-23F0-8BA8-BA08-3F20CA9E9F90}"/>
              </a:ext>
            </a:extLst>
          </p:cNvPr>
          <p:cNvCxnSpPr>
            <a:cxnSpLocks/>
          </p:cNvCxnSpPr>
          <p:nvPr/>
        </p:nvCxnSpPr>
        <p:spPr>
          <a:xfrm>
            <a:off x="3585019" y="4221088"/>
            <a:ext cx="0" cy="792088"/>
          </a:xfrm>
          <a:prstGeom prst="line">
            <a:avLst/>
          </a:prstGeom>
          <a:ln w="3810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599F4037-B91F-A171-88BD-B18DCAF8C388}"/>
              </a:ext>
            </a:extLst>
          </p:cNvPr>
          <p:cNvCxnSpPr>
            <a:cxnSpLocks/>
          </p:cNvCxnSpPr>
          <p:nvPr/>
        </p:nvCxnSpPr>
        <p:spPr>
          <a:xfrm>
            <a:off x="6167747" y="4221088"/>
            <a:ext cx="0" cy="792088"/>
          </a:xfrm>
          <a:prstGeom prst="line">
            <a:avLst/>
          </a:prstGeom>
          <a:ln w="3810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30C9B75D-B28F-AF0C-DBBC-911E98750989}"/>
              </a:ext>
            </a:extLst>
          </p:cNvPr>
          <p:cNvCxnSpPr>
            <a:cxnSpLocks/>
          </p:cNvCxnSpPr>
          <p:nvPr/>
        </p:nvCxnSpPr>
        <p:spPr>
          <a:xfrm>
            <a:off x="8832043" y="4221088"/>
            <a:ext cx="0" cy="792088"/>
          </a:xfrm>
          <a:prstGeom prst="line">
            <a:avLst/>
          </a:prstGeom>
          <a:ln w="3810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2A9D66FA-ED90-CF4A-32AE-5494A931E5BA}"/>
              </a:ext>
            </a:extLst>
          </p:cNvPr>
          <p:cNvCxnSpPr>
            <a:cxnSpLocks/>
          </p:cNvCxnSpPr>
          <p:nvPr/>
        </p:nvCxnSpPr>
        <p:spPr>
          <a:xfrm>
            <a:off x="9474019" y="2711968"/>
            <a:ext cx="0" cy="1152128"/>
          </a:xfrm>
          <a:prstGeom prst="line">
            <a:avLst/>
          </a:prstGeom>
          <a:ln w="381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22" name="四角形: 角を丸くする 21">
            <a:extLst>
              <a:ext uri="{FF2B5EF4-FFF2-40B4-BE49-F238E27FC236}">
                <a16:creationId xmlns:a16="http://schemas.microsoft.com/office/drawing/2014/main" id="{962F0FCC-FEBD-4169-D48A-481AB0632B31}"/>
              </a:ext>
            </a:extLst>
          </p:cNvPr>
          <p:cNvSpPr/>
          <p:nvPr/>
        </p:nvSpPr>
        <p:spPr>
          <a:xfrm>
            <a:off x="838200" y="5346676"/>
            <a:ext cx="10515600" cy="1104802"/>
          </a:xfrm>
          <a:prstGeom prst="roundRect">
            <a:avLst/>
          </a:prstGeom>
          <a:solidFill>
            <a:schemeClr val="accent4">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rPr>
              <a:t>どちらの模型自動車も，</a:t>
            </a:r>
            <a:r>
              <a:rPr kumimoji="1" lang="en-US" altLang="ja-JP" sz="2800" dirty="0">
                <a:solidFill>
                  <a:schemeClr val="tx1"/>
                </a:solidFill>
              </a:rPr>
              <a:t>0.1 s</a:t>
            </a:r>
            <a:r>
              <a:rPr kumimoji="1" lang="ja-JP" altLang="en-US" sz="2800" dirty="0">
                <a:solidFill>
                  <a:schemeClr val="tx1"/>
                </a:solidFill>
              </a:rPr>
              <a:t>間隔で撮影した像はほぼ等間隔である。</a:t>
            </a:r>
            <a:endParaRPr kumimoji="1" lang="en-US" altLang="ja-JP" sz="2800" dirty="0">
              <a:solidFill>
                <a:schemeClr val="tx1"/>
              </a:solidFill>
            </a:endParaRPr>
          </a:p>
          <a:p>
            <a:r>
              <a:rPr kumimoji="1" lang="ja-JP" altLang="en-US" sz="2800" dirty="0">
                <a:solidFill>
                  <a:schemeClr val="tx1"/>
                </a:solidFill>
              </a:rPr>
              <a:t>　　　　</a:t>
            </a:r>
          </a:p>
        </p:txBody>
      </p:sp>
      <p:grpSp>
        <p:nvGrpSpPr>
          <p:cNvPr id="38" name="グループ化 37">
            <a:extLst>
              <a:ext uri="{FF2B5EF4-FFF2-40B4-BE49-F238E27FC236}">
                <a16:creationId xmlns:a16="http://schemas.microsoft.com/office/drawing/2014/main" id="{EE3336FE-57FF-9DE0-972F-93C61AC5F965}"/>
              </a:ext>
            </a:extLst>
          </p:cNvPr>
          <p:cNvGrpSpPr/>
          <p:nvPr/>
        </p:nvGrpSpPr>
        <p:grpSpPr>
          <a:xfrm>
            <a:off x="2917328" y="3284985"/>
            <a:ext cx="3279817" cy="3493599"/>
            <a:chOff x="2917328" y="3284985"/>
            <a:chExt cx="3279817" cy="3493599"/>
          </a:xfrm>
        </p:grpSpPr>
        <p:sp>
          <p:nvSpPr>
            <p:cNvPr id="27" name="円弧 26">
              <a:extLst>
                <a:ext uri="{FF2B5EF4-FFF2-40B4-BE49-F238E27FC236}">
                  <a16:creationId xmlns:a16="http://schemas.microsoft.com/office/drawing/2014/main" id="{438DE172-3890-8DEB-ABF3-49FFE24CED38}"/>
                </a:ext>
              </a:extLst>
            </p:cNvPr>
            <p:cNvSpPr>
              <a:spLocks noChangeAspect="1"/>
            </p:cNvSpPr>
            <p:nvPr/>
          </p:nvSpPr>
          <p:spPr>
            <a:xfrm rot="18376346">
              <a:off x="2917148" y="3498587"/>
              <a:ext cx="3280177" cy="3279817"/>
            </a:xfrm>
            <a:prstGeom prst="arc">
              <a:avLst>
                <a:gd name="adj1" fmla="val 17302615"/>
                <a:gd name="adj2" fmla="val 0"/>
              </a:avLst>
            </a:prstGeom>
            <a:noFill/>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次の値と等しい 30">
              <a:extLst>
                <a:ext uri="{FF2B5EF4-FFF2-40B4-BE49-F238E27FC236}">
                  <a16:creationId xmlns:a16="http://schemas.microsoft.com/office/drawing/2014/main" id="{5728DCE6-5D7C-89A0-FB04-2957D8459BEE}"/>
                </a:ext>
              </a:extLst>
            </p:cNvPr>
            <p:cNvSpPr/>
            <p:nvPr/>
          </p:nvSpPr>
          <p:spPr>
            <a:xfrm rot="5400000">
              <a:off x="4368584" y="3238273"/>
              <a:ext cx="360040" cy="453463"/>
            </a:xfrm>
            <a:prstGeom prst="mathEqual">
              <a:avLst>
                <a:gd name="adj1" fmla="val 10077"/>
                <a:gd name="adj2" fmla="val 11760"/>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39" name="グループ化 38">
            <a:extLst>
              <a:ext uri="{FF2B5EF4-FFF2-40B4-BE49-F238E27FC236}">
                <a16:creationId xmlns:a16="http://schemas.microsoft.com/office/drawing/2014/main" id="{3A5C499B-9B36-72FE-A6DF-116282F855C2}"/>
              </a:ext>
            </a:extLst>
          </p:cNvPr>
          <p:cNvGrpSpPr/>
          <p:nvPr/>
        </p:nvGrpSpPr>
        <p:grpSpPr>
          <a:xfrm>
            <a:off x="4864401" y="3284986"/>
            <a:ext cx="3279817" cy="3498678"/>
            <a:chOff x="4864401" y="3284986"/>
            <a:chExt cx="3279817" cy="3498678"/>
          </a:xfrm>
        </p:grpSpPr>
        <p:sp>
          <p:nvSpPr>
            <p:cNvPr id="28" name="円弧 27">
              <a:extLst>
                <a:ext uri="{FF2B5EF4-FFF2-40B4-BE49-F238E27FC236}">
                  <a16:creationId xmlns:a16="http://schemas.microsoft.com/office/drawing/2014/main" id="{451A670C-103B-E580-7900-7AF879B6BD2F}"/>
                </a:ext>
              </a:extLst>
            </p:cNvPr>
            <p:cNvSpPr>
              <a:spLocks noChangeAspect="1"/>
            </p:cNvSpPr>
            <p:nvPr/>
          </p:nvSpPr>
          <p:spPr>
            <a:xfrm rot="18376346">
              <a:off x="4864221" y="3503667"/>
              <a:ext cx="3280177" cy="3279817"/>
            </a:xfrm>
            <a:prstGeom prst="arc">
              <a:avLst>
                <a:gd name="adj1" fmla="val 17302615"/>
                <a:gd name="adj2" fmla="val 0"/>
              </a:avLst>
            </a:prstGeom>
            <a:noFill/>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次の値と等しい 31">
              <a:extLst>
                <a:ext uri="{FF2B5EF4-FFF2-40B4-BE49-F238E27FC236}">
                  <a16:creationId xmlns:a16="http://schemas.microsoft.com/office/drawing/2014/main" id="{3E6276C3-182D-8F24-F6A2-25AE0CEF3528}"/>
                </a:ext>
              </a:extLst>
            </p:cNvPr>
            <p:cNvSpPr/>
            <p:nvPr/>
          </p:nvSpPr>
          <p:spPr>
            <a:xfrm rot="5400000">
              <a:off x="6343279" y="3238274"/>
              <a:ext cx="360040" cy="453463"/>
            </a:xfrm>
            <a:prstGeom prst="mathEqual">
              <a:avLst>
                <a:gd name="adj1" fmla="val 10077"/>
                <a:gd name="adj2" fmla="val 11760"/>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40" name="グループ化 39">
            <a:extLst>
              <a:ext uri="{FF2B5EF4-FFF2-40B4-BE49-F238E27FC236}">
                <a16:creationId xmlns:a16="http://schemas.microsoft.com/office/drawing/2014/main" id="{43C75312-896C-F965-941E-805037331356}"/>
              </a:ext>
            </a:extLst>
          </p:cNvPr>
          <p:cNvGrpSpPr/>
          <p:nvPr/>
        </p:nvGrpSpPr>
        <p:grpSpPr>
          <a:xfrm>
            <a:off x="6854337" y="3284986"/>
            <a:ext cx="3279817" cy="3508839"/>
            <a:chOff x="6854337" y="3284986"/>
            <a:chExt cx="3279817" cy="3508839"/>
          </a:xfrm>
        </p:grpSpPr>
        <p:sp>
          <p:nvSpPr>
            <p:cNvPr id="29" name="円弧 28">
              <a:extLst>
                <a:ext uri="{FF2B5EF4-FFF2-40B4-BE49-F238E27FC236}">
                  <a16:creationId xmlns:a16="http://schemas.microsoft.com/office/drawing/2014/main" id="{D691F46A-82F7-A233-85CF-0BDB52F443D6}"/>
                </a:ext>
              </a:extLst>
            </p:cNvPr>
            <p:cNvSpPr>
              <a:spLocks noChangeAspect="1"/>
            </p:cNvSpPr>
            <p:nvPr/>
          </p:nvSpPr>
          <p:spPr>
            <a:xfrm rot="18376346">
              <a:off x="6854157" y="3513828"/>
              <a:ext cx="3280177" cy="3279817"/>
            </a:xfrm>
            <a:prstGeom prst="arc">
              <a:avLst>
                <a:gd name="adj1" fmla="val 17302615"/>
                <a:gd name="adj2" fmla="val 0"/>
              </a:avLst>
            </a:prstGeom>
            <a:noFill/>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次の値と等しい 32">
              <a:extLst>
                <a:ext uri="{FF2B5EF4-FFF2-40B4-BE49-F238E27FC236}">
                  <a16:creationId xmlns:a16="http://schemas.microsoft.com/office/drawing/2014/main" id="{16BAD6AB-8AF7-95D3-E097-6AB6ACCFDBBF}"/>
                </a:ext>
              </a:extLst>
            </p:cNvPr>
            <p:cNvSpPr/>
            <p:nvPr/>
          </p:nvSpPr>
          <p:spPr>
            <a:xfrm rot="5400000">
              <a:off x="8325862" y="3238274"/>
              <a:ext cx="360040" cy="453463"/>
            </a:xfrm>
            <a:prstGeom prst="mathEqual">
              <a:avLst>
                <a:gd name="adj1" fmla="val 10077"/>
                <a:gd name="adj2" fmla="val 11760"/>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41" name="グループ化 40">
            <a:extLst>
              <a:ext uri="{FF2B5EF4-FFF2-40B4-BE49-F238E27FC236}">
                <a16:creationId xmlns:a16="http://schemas.microsoft.com/office/drawing/2014/main" id="{5B291826-5910-1E64-126A-6660C0BD6CAC}"/>
              </a:ext>
            </a:extLst>
          </p:cNvPr>
          <p:cNvGrpSpPr/>
          <p:nvPr/>
        </p:nvGrpSpPr>
        <p:grpSpPr>
          <a:xfrm>
            <a:off x="2737159" y="4301198"/>
            <a:ext cx="4262855" cy="4488182"/>
            <a:chOff x="2737159" y="4301198"/>
            <a:chExt cx="4262855" cy="4488182"/>
          </a:xfrm>
        </p:grpSpPr>
        <p:sp>
          <p:nvSpPr>
            <p:cNvPr id="34" name="円弧 33">
              <a:extLst>
                <a:ext uri="{FF2B5EF4-FFF2-40B4-BE49-F238E27FC236}">
                  <a16:creationId xmlns:a16="http://schemas.microsoft.com/office/drawing/2014/main" id="{1CC80055-3979-1FC6-9FF2-4CEAF3A820B5}"/>
                </a:ext>
              </a:extLst>
            </p:cNvPr>
            <p:cNvSpPr>
              <a:spLocks noChangeAspect="1"/>
            </p:cNvSpPr>
            <p:nvPr/>
          </p:nvSpPr>
          <p:spPr>
            <a:xfrm rot="18376346">
              <a:off x="2736925" y="4526291"/>
              <a:ext cx="4263323" cy="4262855"/>
            </a:xfrm>
            <a:prstGeom prst="arc">
              <a:avLst>
                <a:gd name="adj1" fmla="val 17302615"/>
                <a:gd name="adj2" fmla="val 0"/>
              </a:avLst>
            </a:prstGeom>
            <a:noFill/>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減算記号 35">
              <a:extLst>
                <a:ext uri="{FF2B5EF4-FFF2-40B4-BE49-F238E27FC236}">
                  <a16:creationId xmlns:a16="http://schemas.microsoft.com/office/drawing/2014/main" id="{B149734A-92E7-9E08-AA6E-F830BC3D36E7}"/>
                </a:ext>
              </a:extLst>
            </p:cNvPr>
            <p:cNvSpPr/>
            <p:nvPr/>
          </p:nvSpPr>
          <p:spPr>
            <a:xfrm rot="5400000">
              <a:off x="4633086" y="4379058"/>
              <a:ext cx="437793" cy="282074"/>
            </a:xfrm>
            <a:prstGeom prst="mathMinus">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 name="グループ化 41">
            <a:extLst>
              <a:ext uri="{FF2B5EF4-FFF2-40B4-BE49-F238E27FC236}">
                <a16:creationId xmlns:a16="http://schemas.microsoft.com/office/drawing/2014/main" id="{57BBB475-7AD3-DA93-2834-2927F3ECCB6F}"/>
              </a:ext>
            </a:extLst>
          </p:cNvPr>
          <p:cNvGrpSpPr/>
          <p:nvPr/>
        </p:nvGrpSpPr>
        <p:grpSpPr>
          <a:xfrm>
            <a:off x="5308595" y="4304518"/>
            <a:ext cx="4352129" cy="4572890"/>
            <a:chOff x="5308595" y="4304518"/>
            <a:chExt cx="4352129" cy="4572890"/>
          </a:xfrm>
        </p:grpSpPr>
        <p:sp>
          <p:nvSpPr>
            <p:cNvPr id="35" name="円弧 34">
              <a:extLst>
                <a:ext uri="{FF2B5EF4-FFF2-40B4-BE49-F238E27FC236}">
                  <a16:creationId xmlns:a16="http://schemas.microsoft.com/office/drawing/2014/main" id="{D45C3548-C11E-E1C1-DBBB-7B48F1CE4B03}"/>
                </a:ext>
              </a:extLst>
            </p:cNvPr>
            <p:cNvSpPr>
              <a:spLocks noChangeAspect="1"/>
            </p:cNvSpPr>
            <p:nvPr/>
          </p:nvSpPr>
          <p:spPr>
            <a:xfrm rot="18376346">
              <a:off x="5308356" y="4525040"/>
              <a:ext cx="4352607" cy="4352129"/>
            </a:xfrm>
            <a:prstGeom prst="arc">
              <a:avLst>
                <a:gd name="adj1" fmla="val 17302615"/>
                <a:gd name="adj2" fmla="val 0"/>
              </a:avLst>
            </a:prstGeom>
            <a:noFill/>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減算記号 36">
              <a:extLst>
                <a:ext uri="{FF2B5EF4-FFF2-40B4-BE49-F238E27FC236}">
                  <a16:creationId xmlns:a16="http://schemas.microsoft.com/office/drawing/2014/main" id="{0095886F-D28F-B448-4E11-8CA7E264791D}"/>
                </a:ext>
              </a:extLst>
            </p:cNvPr>
            <p:cNvSpPr/>
            <p:nvPr/>
          </p:nvSpPr>
          <p:spPr>
            <a:xfrm rot="5400000">
              <a:off x="7265762" y="4382378"/>
              <a:ext cx="437793" cy="282074"/>
            </a:xfrm>
            <a:prstGeom prst="mathMinus">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矢印: 右 43">
            <a:extLst>
              <a:ext uri="{FF2B5EF4-FFF2-40B4-BE49-F238E27FC236}">
                <a16:creationId xmlns:a16="http://schemas.microsoft.com/office/drawing/2014/main" id="{022980CF-6383-CF73-C01B-1DBDE5AEBDDA}"/>
              </a:ext>
            </a:extLst>
          </p:cNvPr>
          <p:cNvSpPr/>
          <p:nvPr/>
        </p:nvSpPr>
        <p:spPr>
          <a:xfrm>
            <a:off x="1055440" y="5958227"/>
            <a:ext cx="798317" cy="288032"/>
          </a:xfrm>
          <a:prstGeom prst="rightArrow">
            <a:avLst/>
          </a:prstGeom>
          <a:gradFill flip="none" rotWithShape="1">
            <a:gsLst>
              <a:gs pos="0">
                <a:schemeClr val="accent2"/>
              </a:gs>
              <a:gs pos="75000">
                <a:schemeClr val="accent2">
                  <a:lumMod val="60000"/>
                  <a:lumOff val="40000"/>
                </a:schemeClr>
              </a:gs>
              <a:gs pos="100000">
                <a:schemeClr val="accent2">
                  <a:lumMod val="20000"/>
                  <a:lumOff val="80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0D02254B-7B44-5281-E4D2-951A9CA48403}"/>
              </a:ext>
            </a:extLst>
          </p:cNvPr>
          <p:cNvSpPr txBox="1"/>
          <p:nvPr/>
        </p:nvSpPr>
        <p:spPr>
          <a:xfrm>
            <a:off x="1946623" y="5876229"/>
            <a:ext cx="4623919" cy="523220"/>
          </a:xfrm>
          <a:prstGeom prst="rect">
            <a:avLst/>
          </a:prstGeom>
          <a:noFill/>
        </p:spPr>
        <p:txBody>
          <a:bodyPr wrap="square" rtlCol="0">
            <a:spAutoFit/>
          </a:bodyPr>
          <a:lstStyle/>
          <a:p>
            <a:r>
              <a:rPr kumimoji="1" lang="ja-JP" altLang="en-US" sz="2800" b="1" dirty="0">
                <a:solidFill>
                  <a:schemeClr val="tx1"/>
                </a:solidFill>
              </a:rPr>
              <a:t>等速直線運動</a:t>
            </a:r>
            <a:r>
              <a:rPr kumimoji="1" lang="ja-JP" altLang="en-US" sz="2800" dirty="0">
                <a:solidFill>
                  <a:schemeClr val="tx1"/>
                </a:solidFill>
              </a:rPr>
              <a:t>をしている。</a:t>
            </a:r>
            <a:endParaRPr kumimoji="1" lang="ja-JP" altLang="en-US" sz="2800" dirty="0"/>
          </a:p>
        </p:txBody>
      </p:sp>
    </p:spTree>
    <p:extLst>
      <p:ext uri="{BB962C8B-B14F-4D97-AF65-F5344CB8AC3E}">
        <p14:creationId xmlns:p14="http://schemas.microsoft.com/office/powerpoint/2010/main" val="326688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500" fill="hold"/>
                                        <p:tgtEl>
                                          <p:spTgt spid="7"/>
                                        </p:tgtEl>
                                        <p:attrNameLst>
                                          <p:attrName>style.color</p:attrName>
                                        </p:attrNameLst>
                                      </p:cBhvr>
                                      <p:by>
                                        <p:hsl h="7200000" s="0" l="0"/>
                                      </p:by>
                                    </p:animClr>
                                    <p:animClr clrSpc="hsl" dir="cw">
                                      <p:cBhvr>
                                        <p:cTn id="7" dur="500" fill="hold"/>
                                        <p:tgtEl>
                                          <p:spTgt spid="7"/>
                                        </p:tgtEl>
                                        <p:attrNameLst>
                                          <p:attrName>fillcolor</p:attrName>
                                        </p:attrNameLst>
                                      </p:cBhvr>
                                      <p:by>
                                        <p:hsl h="7200000" s="0" l="0"/>
                                      </p:by>
                                    </p:animClr>
                                    <p:animClr clrSpc="hsl" dir="cw">
                                      <p:cBhvr>
                                        <p:cTn id="8" dur="500" fill="hold"/>
                                        <p:tgtEl>
                                          <p:spTgt spid="7"/>
                                        </p:tgtEl>
                                        <p:attrNameLst>
                                          <p:attrName>stroke.color</p:attrName>
                                        </p:attrNameLst>
                                      </p:cBhvr>
                                      <p:by>
                                        <p:hsl h="7200000" s="0" l="0"/>
                                      </p:by>
                                    </p:animClr>
                                    <p:set>
                                      <p:cBhvr>
                                        <p:cTn id="9" dur="500" fill="hold"/>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xit" presetSubtype="2" fill="hold" grpId="1" nodeType="clickEffect">
                                  <p:stCondLst>
                                    <p:cond delay="0"/>
                                  </p:stCondLst>
                                  <p:childTnLst>
                                    <p:animEffect transition="out" filter="wipe(right)">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par>
                                <p:cTn id="15" presetID="21" presetClass="emph" presetSubtype="0" fill="hold" grpId="0" nodeType="withEffect">
                                  <p:stCondLst>
                                    <p:cond delay="0"/>
                                  </p:stCondLst>
                                  <p:childTnLst>
                                    <p:animClr clrSpc="hsl" dir="cw">
                                      <p:cBhvr override="childStyle">
                                        <p:cTn id="16" dur="500" fill="hold"/>
                                        <p:tgtEl>
                                          <p:spTgt spid="8"/>
                                        </p:tgtEl>
                                        <p:attrNameLst>
                                          <p:attrName>style.color</p:attrName>
                                        </p:attrNameLst>
                                      </p:cBhvr>
                                      <p:by>
                                        <p:hsl h="7200000" s="0" l="0"/>
                                      </p:by>
                                    </p:animClr>
                                    <p:animClr clrSpc="hsl" dir="cw">
                                      <p:cBhvr>
                                        <p:cTn id="17" dur="500" fill="hold"/>
                                        <p:tgtEl>
                                          <p:spTgt spid="8"/>
                                        </p:tgtEl>
                                        <p:attrNameLst>
                                          <p:attrName>fillcolor</p:attrName>
                                        </p:attrNameLst>
                                      </p:cBhvr>
                                      <p:by>
                                        <p:hsl h="7200000" s="0" l="0"/>
                                      </p:by>
                                    </p:animClr>
                                    <p:animClr clrSpc="hsl" dir="cw">
                                      <p:cBhvr>
                                        <p:cTn id="18" dur="500" fill="hold"/>
                                        <p:tgtEl>
                                          <p:spTgt spid="8"/>
                                        </p:tgtEl>
                                        <p:attrNameLst>
                                          <p:attrName>stroke.color</p:attrName>
                                        </p:attrNameLst>
                                      </p:cBhvr>
                                      <p:by>
                                        <p:hsl h="7200000" s="0" l="0"/>
                                      </p:by>
                                    </p:animClr>
                                    <p:set>
                                      <p:cBhvr>
                                        <p:cTn id="19" dur="500" fill="hold"/>
                                        <p:tgtEl>
                                          <p:spTgt spid="8"/>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2" presetClass="exit" presetSubtype="2" fill="hold" grpId="1" nodeType="clickEffect">
                                  <p:stCondLst>
                                    <p:cond delay="0"/>
                                  </p:stCondLst>
                                  <p:childTnLst>
                                    <p:animEffect transition="out" filter="wipe(right)">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childTnLst>
                          </p:cTn>
                        </p:par>
                        <p:par>
                          <p:cTn id="34" fill="hold">
                            <p:stCondLst>
                              <p:cond delay="1000"/>
                            </p:stCondLst>
                            <p:childTnLst>
                              <p:par>
                                <p:cTn id="35" presetID="22" presetClass="entr" presetSubtype="1"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childTnLst>
                          </p:cTn>
                        </p:par>
                        <p:par>
                          <p:cTn id="38" fill="hold">
                            <p:stCondLst>
                              <p:cond delay="1500"/>
                            </p:stCondLst>
                            <p:childTnLst>
                              <p:par>
                                <p:cTn id="39" presetID="22" presetClass="entr" presetSubtype="1"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up)">
                                      <p:cBhvr>
                                        <p:cTn id="41" dur="500"/>
                                        <p:tgtEl>
                                          <p:spTgt spid="17"/>
                                        </p:tgtEl>
                                      </p:cBhvr>
                                    </p:animEffect>
                                  </p:childTnLst>
                                </p:cTn>
                              </p:par>
                            </p:childTnLst>
                          </p:cTn>
                        </p:par>
                        <p:par>
                          <p:cTn id="42" fill="hold">
                            <p:stCondLst>
                              <p:cond delay="2000"/>
                            </p:stCondLst>
                            <p:childTnLst>
                              <p:par>
                                <p:cTn id="43" presetID="22" presetClass="entr" presetSubtype="8"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par>
                          <p:cTn id="46" fill="hold">
                            <p:stCondLst>
                              <p:cond delay="2500"/>
                            </p:stCondLst>
                            <p:childTnLst>
                              <p:par>
                                <p:cTn id="47" presetID="22" presetClass="entr" presetSubtype="8"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childTnLst>
                          </p:cTn>
                        </p:par>
                        <p:par>
                          <p:cTn id="54" fill="hold">
                            <p:stCondLst>
                              <p:cond delay="3500"/>
                            </p:stCondLst>
                            <p:childTnLst>
                              <p:par>
                                <p:cTn id="55" presetID="22" presetClass="entr" presetSubtype="1"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4000"/>
                            </p:stCondLst>
                            <p:childTnLst>
                              <p:par>
                                <p:cTn id="59" presetID="2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up)">
                                      <p:cBhvr>
                                        <p:cTn id="61" dur="500"/>
                                        <p:tgtEl>
                                          <p:spTgt spid="15"/>
                                        </p:tgtEl>
                                      </p:cBhvr>
                                    </p:animEffect>
                                  </p:childTnLst>
                                </p:cTn>
                              </p:par>
                            </p:childTnLst>
                          </p:cTn>
                        </p:par>
                        <p:par>
                          <p:cTn id="62" fill="hold">
                            <p:stCondLst>
                              <p:cond delay="4500"/>
                            </p:stCondLst>
                            <p:childTnLst>
                              <p:par>
                                <p:cTn id="63" presetID="22" presetClass="entr" presetSubtype="1" fill="hold"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up)">
                                      <p:cBhvr>
                                        <p:cTn id="65" dur="500"/>
                                        <p:tgtEl>
                                          <p:spTgt spid="16"/>
                                        </p:tgtEl>
                                      </p:cBhvr>
                                    </p:animEffect>
                                  </p:childTnLst>
                                </p:cTn>
                              </p:par>
                            </p:childTnLst>
                          </p:cTn>
                        </p:par>
                        <p:par>
                          <p:cTn id="66" fill="hold">
                            <p:stCondLst>
                              <p:cond delay="5000"/>
                            </p:stCondLst>
                            <p:childTnLst>
                              <p:par>
                                <p:cTn id="67" presetID="22" presetClass="entr" presetSubtype="8" fill="hold"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wipe(left)">
                                      <p:cBhvr>
                                        <p:cTn id="69" dur="500"/>
                                        <p:tgtEl>
                                          <p:spTgt spid="41"/>
                                        </p:tgtEl>
                                      </p:cBhvr>
                                    </p:animEffect>
                                  </p:childTnLst>
                                </p:cTn>
                              </p:par>
                            </p:childTnLst>
                          </p:cTn>
                        </p:par>
                        <p:par>
                          <p:cTn id="70" fill="hold">
                            <p:stCondLst>
                              <p:cond delay="55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500"/>
                                        <p:tgtEl>
                                          <p:spTgt spid="42"/>
                                        </p:tgtEl>
                                      </p:cBhvr>
                                    </p:animEffect>
                                  </p:childTnLst>
                                </p:cTn>
                              </p:par>
                            </p:childTnLst>
                          </p:cTn>
                        </p:par>
                        <p:par>
                          <p:cTn id="74" fill="hold">
                            <p:stCondLst>
                              <p:cond delay="6000"/>
                            </p:stCondLst>
                            <p:childTnLst>
                              <p:par>
                                <p:cTn id="75" presetID="22" presetClass="entr" presetSubtype="8"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left)">
                                      <p:cBhvr>
                                        <p:cTn id="77" dur="500"/>
                                        <p:tgtEl>
                                          <p:spTgt spid="22"/>
                                        </p:tgtEl>
                                      </p:cBhvr>
                                    </p:animEffect>
                                  </p:childTnLst>
                                </p:cTn>
                              </p:par>
                            </p:childTnLst>
                          </p:cTn>
                        </p:par>
                        <p:par>
                          <p:cTn id="78" fill="hold">
                            <p:stCondLst>
                              <p:cond delay="6500"/>
                            </p:stCondLst>
                            <p:childTnLst>
                              <p:par>
                                <p:cTn id="79" presetID="22" presetClass="entr" presetSubtype="8" fill="hold" grpId="0" nodeType="afterEffect">
                                  <p:stCondLst>
                                    <p:cond delay="500"/>
                                  </p:stCondLst>
                                  <p:childTnLst>
                                    <p:set>
                                      <p:cBhvr>
                                        <p:cTn id="80" dur="1" fill="hold">
                                          <p:stCondLst>
                                            <p:cond delay="0"/>
                                          </p:stCondLst>
                                        </p:cTn>
                                        <p:tgtEl>
                                          <p:spTgt spid="44"/>
                                        </p:tgtEl>
                                        <p:attrNameLst>
                                          <p:attrName>style.visibility</p:attrName>
                                        </p:attrNameLst>
                                      </p:cBhvr>
                                      <p:to>
                                        <p:strVal val="visible"/>
                                      </p:to>
                                    </p:set>
                                    <p:animEffect transition="in" filter="wipe(left)">
                                      <p:cBhvr>
                                        <p:cTn id="81" dur="500"/>
                                        <p:tgtEl>
                                          <p:spTgt spid="44"/>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22" grpId="0" animBg="1"/>
      <p:bldP spid="44" grpId="0" animBg="1"/>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F306EC-61A1-1B04-513C-90C7B97B6529}"/>
              </a:ext>
            </a:extLst>
          </p:cNvPr>
          <p:cNvSpPr>
            <a:spLocks noGrp="1"/>
          </p:cNvSpPr>
          <p:nvPr>
            <p:ph type="title"/>
          </p:nvPr>
        </p:nvSpPr>
        <p:spPr/>
        <p:txBody>
          <a:bodyPr/>
          <a:lstStyle/>
          <a:p>
            <a:r>
              <a:rPr kumimoji="1" lang="ja-JP" altLang="en-US" dirty="0"/>
              <a:t>考えてみよう</a:t>
            </a:r>
          </a:p>
        </p:txBody>
      </p:sp>
      <p:sp>
        <p:nvSpPr>
          <p:cNvPr id="3" name="テキスト プレースホルダー 2">
            <a:extLst>
              <a:ext uri="{FF2B5EF4-FFF2-40B4-BE49-F238E27FC236}">
                <a16:creationId xmlns:a16="http://schemas.microsoft.com/office/drawing/2014/main" id="{77B26ADE-F29A-C26C-C7EE-C993D675DB77}"/>
              </a:ext>
            </a:extLst>
          </p:cNvPr>
          <p:cNvSpPr>
            <a:spLocks noGrp="1"/>
          </p:cNvSpPr>
          <p:nvPr>
            <p:ph type="body" sz="quarter" idx="11"/>
          </p:nvPr>
        </p:nvSpPr>
        <p:spPr>
          <a:xfrm>
            <a:off x="1169199" y="1124744"/>
            <a:ext cx="9721079" cy="5184576"/>
          </a:xfrm>
        </p:spPr>
        <p:txBody>
          <a:bodyPr/>
          <a:lstStyle/>
          <a:p>
            <a:r>
              <a:rPr kumimoji="1" lang="ja-JP" altLang="en-US" sz="3200" dirty="0"/>
              <a:t>下の図は，模型自動車が運動するようすを</a:t>
            </a:r>
            <a:r>
              <a:rPr kumimoji="1" lang="en-US" altLang="ja-JP" sz="3200" dirty="0"/>
              <a:t>0.1 s</a:t>
            </a:r>
            <a:r>
              <a:rPr kumimoji="1" lang="ja-JP" altLang="en-US" sz="3200" dirty="0"/>
              <a:t>間隔で撮影したストロボ写真である。図の⒜と⒝の模型自動車では，どちらが速いか。また，そう判断した理由は何か。</a:t>
            </a:r>
            <a:endParaRPr kumimoji="1" lang="en-US" altLang="ja-JP" sz="3200" dirty="0"/>
          </a:p>
          <a:p>
            <a:endParaRPr kumimoji="1" lang="en-US" altLang="ja-JP" sz="3200" dirty="0"/>
          </a:p>
          <a:p>
            <a:endParaRPr kumimoji="1" lang="en-US" altLang="ja-JP" sz="3200" dirty="0"/>
          </a:p>
          <a:p>
            <a:endParaRPr kumimoji="1" lang="en-US" altLang="ja-JP" sz="3200" dirty="0"/>
          </a:p>
          <a:p>
            <a:r>
              <a:rPr kumimoji="1" lang="ja-JP" altLang="en-US" sz="3200" dirty="0">
                <a:solidFill>
                  <a:srgbClr val="0070C0"/>
                </a:solidFill>
                <a:latin typeface="メイリオ" panose="020B0604030504040204" pitchFamily="50" charset="-128"/>
                <a:ea typeface="メイリオ" panose="020B0604030504040204" pitchFamily="50" charset="-128"/>
              </a:rPr>
              <a:t>考えてみよう</a:t>
            </a:r>
            <a:r>
              <a:rPr kumimoji="1" lang="ja-JP" altLang="en-US" sz="3200" dirty="0"/>
              <a:t>の答え</a:t>
            </a:r>
            <a:endParaRPr kumimoji="1" lang="en-US" altLang="ja-JP" sz="3200" dirty="0"/>
          </a:p>
          <a:p>
            <a:r>
              <a:rPr kumimoji="1" lang="ja-JP" altLang="en-US" dirty="0">
                <a:solidFill>
                  <a:srgbClr val="FF0000"/>
                </a:solidFill>
              </a:rPr>
              <a:t>⒝が速い。 </a:t>
            </a:r>
            <a:r>
              <a:rPr kumimoji="1" lang="en-US" altLang="ja-JP" dirty="0">
                <a:solidFill>
                  <a:srgbClr val="FF0000"/>
                </a:solidFill>
              </a:rPr>
              <a:t>0.1 s </a:t>
            </a:r>
            <a:r>
              <a:rPr kumimoji="1" lang="ja-JP" altLang="en-US" dirty="0">
                <a:solidFill>
                  <a:srgbClr val="FF0000"/>
                </a:solidFill>
              </a:rPr>
              <a:t>間の移動距離が⒝の方が大きいため。</a:t>
            </a:r>
          </a:p>
        </p:txBody>
      </p:sp>
      <p:sp>
        <p:nvSpPr>
          <p:cNvPr id="4" name="四角形: メモ 3">
            <a:extLst>
              <a:ext uri="{FF2B5EF4-FFF2-40B4-BE49-F238E27FC236}">
                <a16:creationId xmlns:a16="http://schemas.microsoft.com/office/drawing/2014/main" id="{D10205F1-0E35-C1D0-7C4C-E0A61905CAC3}"/>
              </a:ext>
            </a:extLst>
          </p:cNvPr>
          <p:cNvSpPr/>
          <p:nvPr/>
        </p:nvSpPr>
        <p:spPr>
          <a:xfrm>
            <a:off x="1262081" y="5120296"/>
            <a:ext cx="9535313" cy="1189024"/>
          </a:xfrm>
          <a:prstGeom prst="foldedCorner">
            <a:avLst>
              <a:gd name="adj" fmla="val 23923"/>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en-US" altLang="ja-JP" sz="2800" dirty="0">
              <a:solidFill>
                <a:schemeClr val="tx1"/>
              </a:solidFill>
            </a:endParaRPr>
          </a:p>
        </p:txBody>
      </p:sp>
      <p:pic>
        <p:nvPicPr>
          <p:cNvPr id="6" name="図 5">
            <a:extLst>
              <a:ext uri="{FF2B5EF4-FFF2-40B4-BE49-F238E27FC236}">
                <a16:creationId xmlns:a16="http://schemas.microsoft.com/office/drawing/2014/main" id="{E09A96A9-72D7-7F1F-2A0C-F22FB0A49851}"/>
              </a:ext>
            </a:extLst>
          </p:cNvPr>
          <p:cNvPicPr>
            <a:picLocks noChangeAspect="1"/>
          </p:cNvPicPr>
          <p:nvPr/>
        </p:nvPicPr>
        <p:blipFill>
          <a:blip r:embed="rId2"/>
          <a:stretch>
            <a:fillRect/>
          </a:stretch>
        </p:blipFill>
        <p:spPr>
          <a:xfrm>
            <a:off x="3172820" y="2708920"/>
            <a:ext cx="5846360" cy="1785471"/>
          </a:xfrm>
          <a:prstGeom prst="rect">
            <a:avLst/>
          </a:prstGeom>
        </p:spPr>
      </p:pic>
    </p:spTree>
    <p:extLst>
      <p:ext uri="{BB962C8B-B14F-4D97-AF65-F5344CB8AC3E}">
        <p14:creationId xmlns:p14="http://schemas.microsoft.com/office/powerpoint/2010/main" val="115662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500" fill="hold"/>
                                        <p:tgtEl>
                                          <p:spTgt spid="4"/>
                                        </p:tgtEl>
                                        <p:attrNameLst>
                                          <p:attrName>style.color</p:attrName>
                                        </p:attrNameLst>
                                      </p:cBhvr>
                                      <p:by>
                                        <p:hsl h="7200000" s="0" l="0"/>
                                      </p:by>
                                    </p:animClr>
                                    <p:animClr clrSpc="hsl" dir="cw">
                                      <p:cBhvr>
                                        <p:cTn id="7" dur="500" fill="hold"/>
                                        <p:tgtEl>
                                          <p:spTgt spid="4"/>
                                        </p:tgtEl>
                                        <p:attrNameLst>
                                          <p:attrName>fillcolor</p:attrName>
                                        </p:attrNameLst>
                                      </p:cBhvr>
                                      <p:by>
                                        <p:hsl h="7200000" s="0" l="0"/>
                                      </p:by>
                                    </p:animClr>
                                    <p:animClr clrSpc="hsl" dir="cw">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xit" presetSubtype="2" fill="hold" grpId="1" nodeType="clickEffect">
                                  <p:stCondLst>
                                    <p:cond delay="0"/>
                                  </p:stCondLst>
                                  <p:childTnLst>
                                    <p:animEffect transition="out" filter="wipe(right)">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F05A39-AD91-46D5-8B0E-4A76DA344A94}"/>
              </a:ext>
            </a:extLst>
          </p:cNvPr>
          <p:cNvSpPr>
            <a:spLocks noGrp="1"/>
          </p:cNvSpPr>
          <p:nvPr>
            <p:ph type="title"/>
          </p:nvPr>
        </p:nvSpPr>
        <p:spPr/>
        <p:txBody>
          <a:bodyPr/>
          <a:lstStyle/>
          <a:p>
            <a:r>
              <a:rPr kumimoji="1" lang="en-US" altLang="ja-JP" dirty="0"/>
              <a:t>C</a:t>
            </a:r>
            <a:r>
              <a:rPr kumimoji="1" lang="ja-JP" altLang="en-US" dirty="0"/>
              <a:t>　等速直線運動のグラフ</a:t>
            </a:r>
          </a:p>
        </p:txBody>
      </p:sp>
      <p:sp>
        <p:nvSpPr>
          <p:cNvPr id="4" name="テキスト プレースホルダー 3">
            <a:extLst>
              <a:ext uri="{FF2B5EF4-FFF2-40B4-BE49-F238E27FC236}">
                <a16:creationId xmlns:a16="http://schemas.microsoft.com/office/drawing/2014/main" id="{3058BFCE-9619-40B1-8FF0-83BBA7C245D6}"/>
              </a:ext>
            </a:extLst>
          </p:cNvPr>
          <p:cNvSpPr>
            <a:spLocks noGrp="1"/>
          </p:cNvSpPr>
          <p:nvPr>
            <p:ph type="body" sz="quarter" idx="11"/>
          </p:nvPr>
        </p:nvSpPr>
        <p:spPr>
          <a:xfrm>
            <a:off x="1169199" y="1052736"/>
            <a:ext cx="10118340" cy="4896544"/>
          </a:xfrm>
        </p:spPr>
        <p:txBody>
          <a:bodyPr/>
          <a:lstStyle/>
          <a:p>
            <a:r>
              <a:rPr lang="ja-JP" altLang="ja-JP" sz="3200" dirty="0"/>
              <a:t>速さ</a:t>
            </a:r>
            <a:r>
              <a:rPr lang="ja-JP" altLang="en-US" sz="3200" dirty="0"/>
              <a:t> </a:t>
            </a:r>
            <a:r>
              <a:rPr lang="en-US" altLang="ja-JP" sz="3200" i="1" dirty="0">
                <a:latin typeface="Georgia" panose="02040502050405020303" pitchFamily="18" charset="0"/>
                <a:ea typeface="Cambria Math" panose="02040503050406030204" pitchFamily="18" charset="0"/>
              </a:rPr>
              <a:t>v</a:t>
            </a:r>
            <a:r>
              <a:rPr lang="en-US" altLang="ja-JP" sz="3200" dirty="0">
                <a:ea typeface="+mn-ea"/>
                <a:cs typeface="Times New Roman" panose="02020603050405020304" pitchFamily="18" charset="0"/>
              </a:rPr>
              <a:t> </a:t>
            </a:r>
            <a:r>
              <a:rPr lang="ja-JP" altLang="ja-JP" sz="3200" dirty="0"/>
              <a:t>〔</a:t>
            </a:r>
            <a:r>
              <a:rPr lang="en-US" altLang="ja-JP" sz="3200" dirty="0"/>
              <a:t>m/s</a:t>
            </a:r>
            <a:r>
              <a:rPr lang="ja-JP" altLang="ja-JP" sz="3200" dirty="0"/>
              <a:t>〕</a:t>
            </a:r>
            <a:r>
              <a:rPr lang="en-US" altLang="ja-JP" sz="3200" dirty="0"/>
              <a:t> </a:t>
            </a:r>
            <a:r>
              <a:rPr lang="ja-JP" altLang="ja-JP" sz="3200" dirty="0"/>
              <a:t>で等速直線</a:t>
            </a:r>
            <a:br>
              <a:rPr lang="en-US" altLang="ja-JP" sz="3200" dirty="0"/>
            </a:br>
            <a:r>
              <a:rPr lang="ja-JP" altLang="ja-JP" sz="3200" dirty="0"/>
              <a:t>運動をしている物体があ</a:t>
            </a:r>
            <a:br>
              <a:rPr lang="en-US" altLang="ja-JP" sz="3200" dirty="0"/>
            </a:br>
            <a:r>
              <a:rPr lang="ja-JP" altLang="ja-JP" sz="3200" dirty="0"/>
              <a:t>る。</a:t>
            </a:r>
            <a:r>
              <a:rPr lang="ja-JP" altLang="en-US" sz="3200" dirty="0"/>
              <a:t>この</a:t>
            </a:r>
            <a:r>
              <a:rPr lang="ja-JP" altLang="ja-JP" sz="3200" dirty="0"/>
              <a:t>運動のようすを，</a:t>
            </a:r>
            <a:br>
              <a:rPr lang="en-US" altLang="ja-JP" sz="3200" dirty="0"/>
            </a:br>
            <a:r>
              <a:rPr lang="ja-JP" altLang="ja-JP" sz="3200" dirty="0"/>
              <a:t>時間</a:t>
            </a:r>
            <a:r>
              <a:rPr lang="en-US" altLang="ja-JP" sz="3200" dirty="0"/>
              <a:t> </a:t>
            </a:r>
            <a:r>
              <a:rPr lang="en-US" altLang="ja-JP" sz="3200" i="1" dirty="0">
                <a:latin typeface="Georgia" panose="02040502050405020303" pitchFamily="18" charset="0"/>
              </a:rPr>
              <a:t>t</a:t>
            </a:r>
            <a:r>
              <a:rPr lang="en-US" altLang="ja-JP" sz="3200" dirty="0">
                <a:cs typeface="Times New Roman" panose="02020603050405020304" pitchFamily="18" charset="0"/>
              </a:rPr>
              <a:t> </a:t>
            </a:r>
            <a:r>
              <a:rPr lang="ja-JP" altLang="ja-JP" sz="3200" dirty="0"/>
              <a:t>〔</a:t>
            </a:r>
            <a:r>
              <a:rPr lang="en-US" altLang="ja-JP" sz="3200" dirty="0"/>
              <a:t>s</a:t>
            </a:r>
            <a:r>
              <a:rPr lang="ja-JP" altLang="ja-JP" sz="3200" dirty="0"/>
              <a:t>〕</a:t>
            </a:r>
            <a:r>
              <a:rPr lang="en-US" altLang="ja-JP" sz="3200" dirty="0"/>
              <a:t> </a:t>
            </a:r>
            <a:r>
              <a:rPr lang="ja-JP" altLang="ja-JP" sz="3200" dirty="0"/>
              <a:t>に対する移動</a:t>
            </a:r>
            <a:br>
              <a:rPr lang="en-US" altLang="ja-JP" sz="3200" dirty="0"/>
            </a:br>
            <a:r>
              <a:rPr lang="ja-JP" altLang="ja-JP" sz="3200" dirty="0"/>
              <a:t>距離</a:t>
            </a:r>
            <a:r>
              <a:rPr lang="en-US" altLang="ja-JP" sz="3200" dirty="0"/>
              <a:t> </a:t>
            </a:r>
            <a:r>
              <a:rPr lang="en-US" altLang="ja-JP" sz="3200" i="1" dirty="0">
                <a:latin typeface="Georgia" panose="02040502050405020303" pitchFamily="18" charset="0"/>
              </a:rPr>
              <a:t>x</a:t>
            </a:r>
            <a:r>
              <a:rPr lang="en-US" altLang="ja-JP" sz="3200" dirty="0"/>
              <a:t> </a:t>
            </a:r>
            <a:r>
              <a:rPr lang="ja-JP" altLang="ja-JP" sz="3200" dirty="0"/>
              <a:t>〔</a:t>
            </a:r>
            <a:r>
              <a:rPr lang="en-US" altLang="ja-JP" sz="3200" dirty="0"/>
              <a:t>m</a:t>
            </a:r>
            <a:r>
              <a:rPr lang="ja-JP" altLang="ja-JP" sz="3200" dirty="0"/>
              <a:t>〕</a:t>
            </a:r>
            <a:r>
              <a:rPr lang="ja-JP" altLang="en-US" sz="3200" dirty="0"/>
              <a:t> </a:t>
            </a:r>
            <a:r>
              <a:rPr lang="ja-JP" altLang="ja-JP" sz="3200" dirty="0"/>
              <a:t>のグラフ</a:t>
            </a:r>
            <a:br>
              <a:rPr lang="en-US" altLang="ja-JP" sz="3200" dirty="0"/>
            </a:br>
            <a:r>
              <a:rPr lang="ja-JP" altLang="en-US" sz="3200" dirty="0"/>
              <a:t>（ </a:t>
            </a:r>
            <a:r>
              <a:rPr lang="en-US" altLang="ja-JP" sz="3200" i="1" dirty="0">
                <a:latin typeface="Georgia" panose="02040502050405020303" pitchFamily="18" charset="0"/>
              </a:rPr>
              <a:t>x</a:t>
            </a:r>
            <a:r>
              <a:rPr lang="en-US" altLang="ja-JP" sz="3200" dirty="0"/>
              <a:t> </a:t>
            </a:r>
            <a:r>
              <a:rPr lang="en-US" altLang="ja-JP" sz="3200" dirty="0">
                <a:latin typeface="ＭＳ Ｐゴシック" panose="020B0600070205080204" pitchFamily="50" charset="-128"/>
              </a:rPr>
              <a:t>–</a:t>
            </a:r>
            <a:r>
              <a:rPr lang="en-US" altLang="ja-JP" sz="3200" i="1" dirty="0"/>
              <a:t> </a:t>
            </a:r>
            <a:r>
              <a:rPr lang="en-US" altLang="ja-JP" sz="3200" i="1" dirty="0">
                <a:latin typeface="Georgia" panose="02040502050405020303" pitchFamily="18" charset="0"/>
              </a:rPr>
              <a:t>t</a:t>
            </a:r>
            <a:r>
              <a:rPr lang="ja-JP" altLang="en-US" sz="3200" i="1" dirty="0">
                <a:latin typeface="Georgia" panose="02040502050405020303" pitchFamily="18" charset="0"/>
              </a:rPr>
              <a:t> </a:t>
            </a:r>
            <a:r>
              <a:rPr lang="ja-JP" altLang="ja-JP" sz="3200" dirty="0"/>
              <a:t>グラフ</a:t>
            </a:r>
            <a:r>
              <a:rPr lang="ja-JP" altLang="en-US" sz="3200" dirty="0"/>
              <a:t>）</a:t>
            </a:r>
            <a:r>
              <a:rPr lang="ja-JP" altLang="ja-JP" sz="3200" dirty="0"/>
              <a:t>と，時間</a:t>
            </a:r>
            <a:r>
              <a:rPr lang="en-US" altLang="ja-JP" sz="3200" dirty="0"/>
              <a:t> </a:t>
            </a:r>
            <a:br>
              <a:rPr lang="en-US" altLang="ja-JP" sz="3200" dirty="0"/>
            </a:br>
            <a:r>
              <a:rPr lang="en-US" altLang="ja-JP" sz="3200" i="1" dirty="0">
                <a:latin typeface="Georgia" panose="02040502050405020303" pitchFamily="18" charset="0"/>
              </a:rPr>
              <a:t>t</a:t>
            </a:r>
            <a:r>
              <a:rPr lang="en-US" altLang="ja-JP" sz="3200" i="1" dirty="0">
                <a:cs typeface="Times New Roman" panose="02020603050405020304" pitchFamily="18" charset="0"/>
              </a:rPr>
              <a:t> </a:t>
            </a:r>
            <a:r>
              <a:rPr lang="ja-JP" altLang="ja-JP" sz="3200" dirty="0"/>
              <a:t>〔</a:t>
            </a:r>
            <a:r>
              <a:rPr lang="en-US" altLang="ja-JP" sz="3200" dirty="0"/>
              <a:t>s</a:t>
            </a:r>
            <a:r>
              <a:rPr lang="ja-JP" altLang="ja-JP" sz="3200" dirty="0"/>
              <a:t>〕</a:t>
            </a:r>
            <a:r>
              <a:rPr lang="en-US" altLang="ja-JP" sz="3200" dirty="0"/>
              <a:t> </a:t>
            </a:r>
            <a:r>
              <a:rPr lang="ja-JP" altLang="ja-JP" sz="3200" dirty="0"/>
              <a:t>に対する速さ </a:t>
            </a:r>
            <a:r>
              <a:rPr lang="en-US" altLang="ja-JP" sz="3200" i="1" dirty="0">
                <a:latin typeface="Georgia" panose="02040502050405020303" pitchFamily="18" charset="0"/>
              </a:rPr>
              <a:t>v  </a:t>
            </a:r>
            <a:r>
              <a:rPr lang="ja-JP" altLang="ja-JP" sz="3200" dirty="0"/>
              <a:t>〔</a:t>
            </a:r>
            <a:r>
              <a:rPr lang="en-US" altLang="ja-JP" sz="3200" dirty="0"/>
              <a:t>m/s</a:t>
            </a:r>
            <a:r>
              <a:rPr lang="ja-JP" altLang="ja-JP" sz="3200" dirty="0"/>
              <a:t>〕</a:t>
            </a:r>
            <a:r>
              <a:rPr lang="en-US" altLang="ja-JP" sz="3200" dirty="0"/>
              <a:t> </a:t>
            </a:r>
            <a:r>
              <a:rPr lang="ja-JP" altLang="ja-JP" sz="3200" dirty="0"/>
              <a:t>のグラフ</a:t>
            </a:r>
            <a:r>
              <a:rPr lang="ja-JP" altLang="en-US" sz="3200" dirty="0"/>
              <a:t>（ </a:t>
            </a:r>
            <a:r>
              <a:rPr lang="en-US" altLang="ja-JP" sz="3200" i="1" dirty="0">
                <a:latin typeface="Georgia" panose="02040502050405020303" pitchFamily="18" charset="0"/>
              </a:rPr>
              <a:t>v</a:t>
            </a:r>
            <a:r>
              <a:rPr lang="en-US" altLang="ja-JP" sz="3200" dirty="0"/>
              <a:t> </a:t>
            </a:r>
            <a:r>
              <a:rPr lang="en-US" altLang="ja-JP" sz="3200" dirty="0">
                <a:latin typeface="ＭＳ Ｐゴシック" panose="020B0600070205080204" pitchFamily="50" charset="-128"/>
              </a:rPr>
              <a:t>–</a:t>
            </a:r>
            <a:r>
              <a:rPr lang="en-US" altLang="ja-JP" sz="3200" dirty="0"/>
              <a:t> </a:t>
            </a:r>
            <a:r>
              <a:rPr lang="en-US" altLang="ja-JP" sz="3200" i="1" dirty="0">
                <a:latin typeface="Georgia" panose="02040502050405020303" pitchFamily="18" charset="0"/>
              </a:rPr>
              <a:t>t</a:t>
            </a:r>
            <a:r>
              <a:rPr lang="ja-JP" altLang="en-US" sz="3200" i="1" dirty="0">
                <a:latin typeface="Georgia" panose="02040502050405020303" pitchFamily="18" charset="0"/>
              </a:rPr>
              <a:t> </a:t>
            </a:r>
            <a:r>
              <a:rPr lang="ja-JP" altLang="ja-JP" sz="3200" dirty="0"/>
              <a:t>グラフ</a:t>
            </a:r>
            <a:r>
              <a:rPr lang="ja-JP" altLang="en-US" sz="3200" dirty="0"/>
              <a:t>）</a:t>
            </a:r>
            <a:r>
              <a:rPr lang="ja-JP" altLang="ja-JP" sz="3200" dirty="0"/>
              <a:t>に表すと，</a:t>
            </a:r>
            <a:r>
              <a:rPr lang="ja-JP" altLang="en-US" sz="3200" dirty="0"/>
              <a:t>次の</a:t>
            </a:r>
            <a:r>
              <a:rPr lang="ja-JP" altLang="ja-JP" sz="3200" dirty="0"/>
              <a:t>図のようになる。</a:t>
            </a:r>
            <a:endParaRPr kumimoji="1" lang="en-US" altLang="ja-JP" sz="3200" dirty="0"/>
          </a:p>
          <a:p>
            <a:endParaRPr kumimoji="1" lang="en-US" altLang="ja-JP" sz="3200" dirty="0"/>
          </a:p>
        </p:txBody>
      </p:sp>
      <p:pic>
        <p:nvPicPr>
          <p:cNvPr id="9" name="図 8">
            <a:extLst>
              <a:ext uri="{FF2B5EF4-FFF2-40B4-BE49-F238E27FC236}">
                <a16:creationId xmlns:a16="http://schemas.microsoft.com/office/drawing/2014/main" id="{67722E23-DF9F-5443-AB5C-41A1C05D6C6F}"/>
              </a:ext>
            </a:extLst>
          </p:cNvPr>
          <p:cNvPicPr>
            <a:picLocks noChangeAspect="1"/>
          </p:cNvPicPr>
          <p:nvPr/>
        </p:nvPicPr>
        <p:blipFill>
          <a:blip r:embed="rId2" r:link="rId3" cstate="print">
            <a:extLst>
              <a:ext uri="{28A0092B-C50C-407E-A947-70E740481C1C}">
                <a14:useLocalDpi xmlns:a14="http://schemas.microsoft.com/office/drawing/2010/main" val="0"/>
              </a:ext>
            </a:extLst>
          </a:blip>
          <a:srcRect/>
          <a:stretch>
            <a:fillRect/>
          </a:stretch>
        </p:blipFill>
        <p:spPr>
          <a:xfrm>
            <a:off x="6096000" y="1074364"/>
            <a:ext cx="5191539" cy="2687819"/>
          </a:xfrm>
          <a:prstGeom prst="rect">
            <a:avLst/>
          </a:prstGeom>
        </p:spPr>
      </p:pic>
    </p:spTree>
    <p:extLst>
      <p:ext uri="{BB962C8B-B14F-4D97-AF65-F5344CB8AC3E}">
        <p14:creationId xmlns:p14="http://schemas.microsoft.com/office/powerpoint/2010/main" val="896283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F05A39-AD91-46D5-8B0E-4A76DA344A94}"/>
              </a:ext>
            </a:extLst>
          </p:cNvPr>
          <p:cNvSpPr>
            <a:spLocks noGrp="1"/>
          </p:cNvSpPr>
          <p:nvPr>
            <p:ph type="title"/>
          </p:nvPr>
        </p:nvSpPr>
        <p:spPr/>
        <p:txBody>
          <a:bodyPr/>
          <a:lstStyle/>
          <a:p>
            <a:r>
              <a:rPr kumimoji="1" lang="en-US" altLang="ja-JP" dirty="0"/>
              <a:t>C</a:t>
            </a:r>
            <a:r>
              <a:rPr kumimoji="1" lang="ja-JP" altLang="en-US" dirty="0"/>
              <a:t>　等速直線運動のグラフ</a:t>
            </a:r>
          </a:p>
        </p:txBody>
      </p:sp>
      <p:sp>
        <p:nvSpPr>
          <p:cNvPr id="13" name="テキスト プレースホルダー 3">
            <a:extLst>
              <a:ext uri="{FF2B5EF4-FFF2-40B4-BE49-F238E27FC236}">
                <a16:creationId xmlns:a16="http://schemas.microsoft.com/office/drawing/2014/main" id="{1A8E909A-0344-4609-98B7-9675B19DF8D7}"/>
              </a:ext>
            </a:extLst>
          </p:cNvPr>
          <p:cNvSpPr>
            <a:spLocks noGrp="1"/>
          </p:cNvSpPr>
          <p:nvPr>
            <p:ph type="body" sz="quarter" idx="11"/>
          </p:nvPr>
        </p:nvSpPr>
        <p:spPr>
          <a:xfrm>
            <a:off x="1471458" y="5636453"/>
            <a:ext cx="4375500" cy="764704"/>
          </a:xfrm>
        </p:spPr>
        <p:txBody>
          <a:bodyPr/>
          <a:lstStyle/>
          <a:p>
            <a:pPr>
              <a:lnSpc>
                <a:spcPct val="150000"/>
              </a:lnSpc>
            </a:pPr>
            <a:r>
              <a:rPr lang="ja-JP" altLang="en-US" i="1" dirty="0"/>
              <a:t>　　　</a:t>
            </a:r>
            <a:r>
              <a:rPr lang="en-US" altLang="ja-JP" i="1" dirty="0">
                <a:latin typeface="Georgia" panose="02040502050405020303" pitchFamily="18" charset="0"/>
              </a:rPr>
              <a:t>x</a:t>
            </a:r>
            <a:r>
              <a:rPr lang="en-US" altLang="ja-JP" dirty="0"/>
              <a:t> </a:t>
            </a:r>
            <a:r>
              <a:rPr lang="en-US" altLang="ja-JP" dirty="0">
                <a:latin typeface="ＭＳ Ｐゴシック" panose="020B0600070205080204" pitchFamily="50" charset="-128"/>
              </a:rPr>
              <a:t>–</a:t>
            </a:r>
            <a:r>
              <a:rPr lang="en-US" altLang="ja-JP" i="1" dirty="0"/>
              <a:t> </a:t>
            </a:r>
            <a:r>
              <a:rPr lang="en-US" altLang="ja-JP" i="1" dirty="0">
                <a:latin typeface="Georgia" panose="02040502050405020303" pitchFamily="18" charset="0"/>
              </a:rPr>
              <a:t>t</a:t>
            </a:r>
            <a:r>
              <a:rPr lang="en-US" altLang="ja-JP" i="1" dirty="0"/>
              <a:t> </a:t>
            </a:r>
            <a:r>
              <a:rPr lang="ja-JP" altLang="ja-JP" dirty="0"/>
              <a:t>グラフ</a:t>
            </a:r>
            <a:endParaRPr kumimoji="1" lang="en-US" altLang="ja-JP" dirty="0"/>
          </a:p>
        </p:txBody>
      </p:sp>
      <p:pic>
        <p:nvPicPr>
          <p:cNvPr id="5" name="図 4">
            <a:extLst>
              <a:ext uri="{FF2B5EF4-FFF2-40B4-BE49-F238E27FC236}">
                <a16:creationId xmlns:a16="http://schemas.microsoft.com/office/drawing/2014/main" id="{9677A500-40CF-4287-BDA9-0C3515AFFB0A}"/>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a:xfrm>
            <a:off x="1434394" y="3265410"/>
            <a:ext cx="4375500" cy="2359338"/>
          </a:xfrm>
          <a:prstGeom prst="rect">
            <a:avLst/>
          </a:prstGeom>
        </p:spPr>
      </p:pic>
      <p:pic>
        <p:nvPicPr>
          <p:cNvPr id="7" name="図 6">
            <a:extLst>
              <a:ext uri="{FF2B5EF4-FFF2-40B4-BE49-F238E27FC236}">
                <a16:creationId xmlns:a16="http://schemas.microsoft.com/office/drawing/2014/main" id="{70DDFD6F-0010-4CD2-A342-3CF52A78AD11}"/>
              </a:ext>
            </a:extLst>
          </p:cNvPr>
          <p:cNvPicPr>
            <a:picLocks noChangeAspect="1"/>
          </p:cNvPicPr>
          <p:nvPr/>
        </p:nvPicPr>
        <p:blipFill>
          <a:blip r:embed="rId5" r:link="rId6" cstate="print">
            <a:extLst>
              <a:ext uri="{28A0092B-C50C-407E-A947-70E740481C1C}">
                <a14:useLocalDpi xmlns:a14="http://schemas.microsoft.com/office/drawing/2010/main" val="0"/>
              </a:ext>
            </a:extLst>
          </a:blip>
          <a:srcRect/>
          <a:stretch>
            <a:fillRect/>
          </a:stretch>
        </p:blipFill>
        <p:spPr>
          <a:xfrm>
            <a:off x="6267103" y="3282682"/>
            <a:ext cx="4375500" cy="2359338"/>
          </a:xfrm>
          <a:prstGeom prst="rect">
            <a:avLst/>
          </a:prstGeom>
        </p:spPr>
      </p:pic>
      <p:sp>
        <p:nvSpPr>
          <p:cNvPr id="8" name="テキスト プレースホルダー 3">
            <a:extLst>
              <a:ext uri="{FF2B5EF4-FFF2-40B4-BE49-F238E27FC236}">
                <a16:creationId xmlns:a16="http://schemas.microsoft.com/office/drawing/2014/main" id="{D633FC58-7A67-794F-95CE-2446B9D677FE}"/>
              </a:ext>
            </a:extLst>
          </p:cNvPr>
          <p:cNvSpPr txBox="1">
            <a:spLocks/>
          </p:cNvSpPr>
          <p:nvPr/>
        </p:nvSpPr>
        <p:spPr>
          <a:xfrm>
            <a:off x="6304167" y="5637360"/>
            <a:ext cx="4375499" cy="764704"/>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36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32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ja-JP" altLang="en-US" i="1" dirty="0"/>
              <a:t>　　　</a:t>
            </a:r>
            <a:r>
              <a:rPr lang="en-US" altLang="ja-JP" i="1" dirty="0">
                <a:latin typeface="Georgia" panose="02040502050405020303" pitchFamily="18" charset="0"/>
              </a:rPr>
              <a:t>v</a:t>
            </a:r>
            <a:r>
              <a:rPr lang="en-US" altLang="ja-JP" dirty="0"/>
              <a:t> </a:t>
            </a:r>
            <a:r>
              <a:rPr lang="en-US" altLang="ja-JP" dirty="0">
                <a:latin typeface="ＭＳ Ｐゴシック" panose="020B0600070205080204" pitchFamily="50" charset="-128"/>
              </a:rPr>
              <a:t>–</a:t>
            </a:r>
            <a:r>
              <a:rPr lang="en-US" altLang="ja-JP" dirty="0"/>
              <a:t> </a:t>
            </a:r>
            <a:r>
              <a:rPr lang="en-US" altLang="ja-JP" i="1" dirty="0">
                <a:latin typeface="Georgia" panose="02040502050405020303" pitchFamily="18" charset="0"/>
              </a:rPr>
              <a:t>t</a:t>
            </a:r>
            <a:r>
              <a:rPr lang="en-US" altLang="ja-JP" i="1" dirty="0"/>
              <a:t> </a:t>
            </a:r>
            <a:r>
              <a:rPr lang="ja-JP" altLang="ja-JP" dirty="0"/>
              <a:t>グラフ</a:t>
            </a:r>
            <a:endParaRPr kumimoji="1" lang="en-US" altLang="ja-JP" dirty="0"/>
          </a:p>
        </p:txBody>
      </p:sp>
      <p:pic>
        <p:nvPicPr>
          <p:cNvPr id="3" name="図 2">
            <a:extLst>
              <a:ext uri="{FF2B5EF4-FFF2-40B4-BE49-F238E27FC236}">
                <a16:creationId xmlns:a16="http://schemas.microsoft.com/office/drawing/2014/main" id="{5AC80452-F60F-B90E-1103-AED6F399C8EB}"/>
              </a:ext>
            </a:extLst>
          </p:cNvPr>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a:xfrm>
            <a:off x="3908250" y="838842"/>
            <a:ext cx="4375500" cy="2265330"/>
          </a:xfrm>
          <a:prstGeom prst="rect">
            <a:avLst/>
          </a:prstGeom>
        </p:spPr>
      </p:pic>
      <p:sp>
        <p:nvSpPr>
          <p:cNvPr id="4" name="正方形/長方形 3">
            <a:extLst>
              <a:ext uri="{FF2B5EF4-FFF2-40B4-BE49-F238E27FC236}">
                <a16:creationId xmlns:a16="http://schemas.microsoft.com/office/drawing/2014/main" id="{F8EEF081-7588-14C1-BDDA-31B344E8B4AC}"/>
              </a:ext>
            </a:extLst>
          </p:cNvPr>
          <p:cNvSpPr/>
          <p:nvPr/>
        </p:nvSpPr>
        <p:spPr>
          <a:xfrm>
            <a:off x="2768392" y="3944486"/>
            <a:ext cx="360040" cy="252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4664A201-B133-0120-5971-6853700EE703}"/>
              </a:ext>
            </a:extLst>
          </p:cNvPr>
          <p:cNvSpPr/>
          <p:nvPr/>
        </p:nvSpPr>
        <p:spPr>
          <a:xfrm>
            <a:off x="8131876" y="4424109"/>
            <a:ext cx="360040" cy="252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534BAAC9-ACD4-89DA-FDDA-0A68F6FE471F}"/>
              </a:ext>
            </a:extLst>
          </p:cNvPr>
          <p:cNvSpPr/>
          <p:nvPr/>
        </p:nvSpPr>
        <p:spPr>
          <a:xfrm>
            <a:off x="7608168" y="4676853"/>
            <a:ext cx="360040" cy="252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78975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F05A39-AD91-46D5-8B0E-4A76DA344A94}"/>
              </a:ext>
            </a:extLst>
          </p:cNvPr>
          <p:cNvSpPr>
            <a:spLocks noGrp="1"/>
          </p:cNvSpPr>
          <p:nvPr>
            <p:ph type="title"/>
          </p:nvPr>
        </p:nvSpPr>
        <p:spPr/>
        <p:txBody>
          <a:bodyPr/>
          <a:lstStyle/>
          <a:p>
            <a:r>
              <a:rPr kumimoji="1" lang="en-US" altLang="ja-JP" dirty="0"/>
              <a:t>C</a:t>
            </a:r>
            <a:r>
              <a:rPr kumimoji="1" lang="ja-JP" altLang="en-US" dirty="0"/>
              <a:t>　等速直線運動のグラフ</a:t>
            </a:r>
          </a:p>
        </p:txBody>
      </p:sp>
      <p:sp>
        <p:nvSpPr>
          <p:cNvPr id="4" name="テキスト プレースホルダー 3">
            <a:extLst>
              <a:ext uri="{FF2B5EF4-FFF2-40B4-BE49-F238E27FC236}">
                <a16:creationId xmlns:a16="http://schemas.microsoft.com/office/drawing/2014/main" id="{3058BFCE-9619-40B1-8FF0-83BBA7C245D6}"/>
              </a:ext>
            </a:extLst>
          </p:cNvPr>
          <p:cNvSpPr>
            <a:spLocks noGrp="1"/>
          </p:cNvSpPr>
          <p:nvPr>
            <p:ph type="body" sz="quarter" idx="11"/>
          </p:nvPr>
        </p:nvSpPr>
        <p:spPr>
          <a:xfrm>
            <a:off x="1170000" y="1051200"/>
            <a:ext cx="9543662" cy="5435574"/>
          </a:xfrm>
        </p:spPr>
        <p:txBody>
          <a:bodyPr/>
          <a:lstStyle/>
          <a:p>
            <a:r>
              <a:rPr lang="ja-JP" altLang="ja-JP" dirty="0"/>
              <a:t>等速直線運動をする物体の</a:t>
            </a:r>
            <a:r>
              <a:rPr lang="en-US" altLang="ja-JP" dirty="0"/>
              <a:t> </a:t>
            </a:r>
            <a:r>
              <a:rPr lang="en-US" altLang="ja-JP" i="1" dirty="0">
                <a:latin typeface="Georgia" panose="02040502050405020303" pitchFamily="18" charset="0"/>
              </a:rPr>
              <a:t>x</a:t>
            </a:r>
            <a:r>
              <a:rPr lang="en-US" altLang="ja-JP" dirty="0"/>
              <a:t> </a:t>
            </a:r>
            <a:r>
              <a:rPr lang="en-US" altLang="ja-JP" dirty="0">
                <a:latin typeface="ＭＳ Ｐゴシック" panose="020B0600070205080204" pitchFamily="50" charset="-128"/>
              </a:rPr>
              <a:t>–</a:t>
            </a:r>
            <a:r>
              <a:rPr lang="en-US" altLang="ja-JP" dirty="0"/>
              <a:t> </a:t>
            </a:r>
            <a:r>
              <a:rPr lang="en-US" altLang="ja-JP" i="1" dirty="0">
                <a:latin typeface="Georgia" panose="02040502050405020303" pitchFamily="18" charset="0"/>
              </a:rPr>
              <a:t>t</a:t>
            </a:r>
            <a:r>
              <a:rPr lang="en-US" altLang="ja-JP" i="1" dirty="0"/>
              <a:t> </a:t>
            </a:r>
            <a:r>
              <a:rPr lang="ja-JP" altLang="ja-JP" dirty="0"/>
              <a:t>グラフは原点を通る直線となり，</a:t>
            </a:r>
            <a:r>
              <a:rPr lang="en-US" altLang="ja-JP" i="1" dirty="0">
                <a:latin typeface="Georgia" panose="02040502050405020303" pitchFamily="18" charset="0"/>
              </a:rPr>
              <a:t>x</a:t>
            </a:r>
            <a:r>
              <a:rPr lang="en-US" altLang="ja-JP" dirty="0"/>
              <a:t> </a:t>
            </a:r>
            <a:r>
              <a:rPr lang="en-US" altLang="ja-JP" dirty="0">
                <a:latin typeface="ＭＳ Ｐゴシック" panose="020B0600070205080204" pitchFamily="50" charset="-128"/>
              </a:rPr>
              <a:t>–</a:t>
            </a:r>
            <a:r>
              <a:rPr lang="en-US" altLang="ja-JP" dirty="0"/>
              <a:t> </a:t>
            </a:r>
            <a:r>
              <a:rPr lang="en-US" altLang="ja-JP" i="1" dirty="0">
                <a:latin typeface="Georgia" panose="02040502050405020303" pitchFamily="18" charset="0"/>
              </a:rPr>
              <a:t>t</a:t>
            </a:r>
            <a:r>
              <a:rPr lang="en-US" altLang="ja-JP" i="1" dirty="0"/>
              <a:t> </a:t>
            </a:r>
            <a:r>
              <a:rPr lang="ja-JP" altLang="ja-JP" dirty="0"/>
              <a:t>グラフの傾きはその物体の</a:t>
            </a:r>
            <a:r>
              <a:rPr lang="ja-JP" altLang="en-US" dirty="0"/>
              <a:t> </a:t>
            </a:r>
            <a:r>
              <a:rPr lang="ja-JP" altLang="ja-JP" dirty="0">
                <a:solidFill>
                  <a:srgbClr val="FF0000"/>
                </a:solidFill>
              </a:rPr>
              <a:t>速さ</a:t>
            </a:r>
            <a:r>
              <a:rPr lang="en-US" altLang="ja-JP" dirty="0">
                <a:solidFill>
                  <a:srgbClr val="FF0000"/>
                </a:solidFill>
              </a:rPr>
              <a:t> </a:t>
            </a:r>
            <a:r>
              <a:rPr lang="en-US" altLang="ja-JP" i="1" dirty="0">
                <a:solidFill>
                  <a:srgbClr val="FF0000"/>
                </a:solidFill>
                <a:latin typeface="Georgia" panose="02040502050405020303" pitchFamily="18" charset="0"/>
              </a:rPr>
              <a:t>v</a:t>
            </a:r>
            <a:r>
              <a:rPr lang="ja-JP" altLang="en-US" dirty="0"/>
              <a:t> </a:t>
            </a:r>
            <a:r>
              <a:rPr lang="ja-JP" altLang="ja-JP" dirty="0">
                <a:solidFill>
                  <a:srgbClr val="FF0000"/>
                </a:solidFill>
              </a:rPr>
              <a:t>　</a:t>
            </a:r>
            <a:r>
              <a:rPr lang="ja-JP" altLang="ja-JP" dirty="0"/>
              <a:t>を表す。</a:t>
            </a:r>
            <a:endParaRPr lang="en-US" altLang="ja-JP" dirty="0"/>
          </a:p>
          <a:p>
            <a:endParaRPr kumimoji="1" lang="ja-JP" altLang="en-US" dirty="0"/>
          </a:p>
        </p:txBody>
      </p:sp>
      <p:sp>
        <p:nvSpPr>
          <p:cNvPr id="5" name="四角形: メモ 4">
            <a:extLst>
              <a:ext uri="{FF2B5EF4-FFF2-40B4-BE49-F238E27FC236}">
                <a16:creationId xmlns:a16="http://schemas.microsoft.com/office/drawing/2014/main" id="{39CBFF5D-FC1F-D965-EB99-E8A3E2D9EB74}"/>
              </a:ext>
            </a:extLst>
          </p:cNvPr>
          <p:cNvSpPr/>
          <p:nvPr/>
        </p:nvSpPr>
        <p:spPr>
          <a:xfrm>
            <a:off x="1271464" y="2204864"/>
            <a:ext cx="1296144" cy="595940"/>
          </a:xfrm>
          <a:prstGeom prst="foldedCorner">
            <a:avLst>
              <a:gd name="adj" fmla="val 23923"/>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dirty="0">
                <a:solidFill>
                  <a:schemeClr val="tx1"/>
                </a:solidFill>
                <a:latin typeface="+mj-ea"/>
                <a:ea typeface="+mj-ea"/>
              </a:rPr>
              <a:t>４</a:t>
            </a:r>
            <a:endParaRPr kumimoji="1" lang="en-US" altLang="ja-JP" sz="2800" dirty="0">
              <a:solidFill>
                <a:schemeClr val="tx1"/>
              </a:solidFill>
              <a:latin typeface="+mj-ea"/>
              <a:ea typeface="+mj-ea"/>
            </a:endParaRPr>
          </a:p>
        </p:txBody>
      </p:sp>
      <p:sp>
        <p:nvSpPr>
          <p:cNvPr id="6" name="テキスト プレースホルダー 3">
            <a:extLst>
              <a:ext uri="{FF2B5EF4-FFF2-40B4-BE49-F238E27FC236}">
                <a16:creationId xmlns:a16="http://schemas.microsoft.com/office/drawing/2014/main" id="{277B5610-00C9-A03D-B50F-8328FF8FFD0F}"/>
              </a:ext>
            </a:extLst>
          </p:cNvPr>
          <p:cNvSpPr txBox="1">
            <a:spLocks/>
          </p:cNvSpPr>
          <p:nvPr/>
        </p:nvSpPr>
        <p:spPr>
          <a:xfrm>
            <a:off x="4079776" y="5436155"/>
            <a:ext cx="4375500" cy="764704"/>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3600" kern="1200" baseline="0">
                <a:solidFill>
                  <a:schemeClr val="tx1"/>
                </a:solidFill>
                <a:latin typeface="Times New Roman" panose="02020603050405020304" pitchFamily="18" charset="0"/>
                <a:ea typeface="ＭＳ Ｐゴシック" panose="020B0600070205080204" pitchFamily="50" charset="-128"/>
                <a:cs typeface="+mn-cs"/>
              </a:defRPr>
            </a:lvl1pPr>
            <a:lvl2pPr marL="457200" indent="0" algn="l" defTabSz="914400" rtl="0" eaLnBrk="1" latinLnBrk="0" hangingPunct="1">
              <a:lnSpc>
                <a:spcPct val="100000"/>
              </a:lnSpc>
              <a:spcBef>
                <a:spcPts val="500"/>
              </a:spcBef>
              <a:buFont typeface="Arial" panose="020B0604020202020204" pitchFamily="34" charset="0"/>
              <a:buNone/>
              <a:defRPr sz="32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ja-JP" altLang="en-US" i="1"/>
              <a:t>　　　</a:t>
            </a:r>
            <a:r>
              <a:rPr lang="en-US" altLang="ja-JP" i="1">
                <a:latin typeface="Georgia" panose="02040502050405020303" pitchFamily="18" charset="0"/>
              </a:rPr>
              <a:t>x</a:t>
            </a:r>
            <a:r>
              <a:rPr lang="en-US" altLang="ja-JP"/>
              <a:t> </a:t>
            </a:r>
            <a:r>
              <a:rPr lang="en-US" altLang="ja-JP">
                <a:latin typeface="ＭＳ Ｐゴシック" panose="020B0600070205080204" pitchFamily="50" charset="-128"/>
              </a:rPr>
              <a:t>–</a:t>
            </a:r>
            <a:r>
              <a:rPr lang="en-US" altLang="ja-JP" i="1"/>
              <a:t> </a:t>
            </a:r>
            <a:r>
              <a:rPr lang="en-US" altLang="ja-JP" i="1">
                <a:latin typeface="Georgia" panose="02040502050405020303" pitchFamily="18" charset="0"/>
              </a:rPr>
              <a:t>t</a:t>
            </a:r>
            <a:r>
              <a:rPr lang="en-US" altLang="ja-JP" i="1"/>
              <a:t> </a:t>
            </a:r>
            <a:r>
              <a:rPr lang="ja-JP" altLang="ja-JP"/>
              <a:t>グラフ</a:t>
            </a:r>
            <a:endParaRPr kumimoji="1" lang="en-US" altLang="ja-JP" dirty="0"/>
          </a:p>
        </p:txBody>
      </p:sp>
      <p:pic>
        <p:nvPicPr>
          <p:cNvPr id="7" name="図 6">
            <a:extLst>
              <a:ext uri="{FF2B5EF4-FFF2-40B4-BE49-F238E27FC236}">
                <a16:creationId xmlns:a16="http://schemas.microsoft.com/office/drawing/2014/main" id="{6F18663A-AE01-FB3F-C648-E997435C1373}"/>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a:xfrm>
            <a:off x="3908250" y="3072123"/>
            <a:ext cx="4375500" cy="2359338"/>
          </a:xfrm>
          <a:prstGeom prst="rect">
            <a:avLst/>
          </a:prstGeom>
        </p:spPr>
      </p:pic>
      <p:sp>
        <p:nvSpPr>
          <p:cNvPr id="3" name="正方形/長方形 2">
            <a:extLst>
              <a:ext uri="{FF2B5EF4-FFF2-40B4-BE49-F238E27FC236}">
                <a16:creationId xmlns:a16="http://schemas.microsoft.com/office/drawing/2014/main" id="{73283A8D-3628-EA7A-1FF9-2A08667F9514}"/>
              </a:ext>
            </a:extLst>
          </p:cNvPr>
          <p:cNvSpPr/>
          <p:nvPr/>
        </p:nvSpPr>
        <p:spPr>
          <a:xfrm>
            <a:off x="5231904" y="3768987"/>
            <a:ext cx="360040" cy="252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988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500" fill="hold"/>
                                        <p:tgtEl>
                                          <p:spTgt spid="5"/>
                                        </p:tgtEl>
                                        <p:attrNameLst>
                                          <p:attrName>style.color</p:attrName>
                                        </p:attrNameLst>
                                      </p:cBhvr>
                                      <p:by>
                                        <p:hsl h="7200000" s="0" l="0"/>
                                      </p:by>
                                    </p:animClr>
                                    <p:animClr clrSpc="hsl" dir="cw">
                                      <p:cBhvr>
                                        <p:cTn id="7" dur="500" fill="hold"/>
                                        <p:tgtEl>
                                          <p:spTgt spid="5"/>
                                        </p:tgtEl>
                                        <p:attrNameLst>
                                          <p:attrName>fillcolor</p:attrName>
                                        </p:attrNameLst>
                                      </p:cBhvr>
                                      <p:by>
                                        <p:hsl h="7200000" s="0" l="0"/>
                                      </p:by>
                                    </p:animClr>
                                    <p:animClr clrSpc="hsl" dir="cw">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xit" presetSubtype="2" fill="hold" grpId="1" nodeType="clickEffect">
                                  <p:stCondLst>
                                    <p:cond delay="0"/>
                                  </p:stCondLst>
                                  <p:childTnLst>
                                    <p:animEffect transition="out" filter="wipe(right)">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39F40-AAB8-5467-5A37-F795E64218F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4DD51C5-DC92-D809-F940-B6D4BAC3EA1F}"/>
              </a:ext>
            </a:extLst>
          </p:cNvPr>
          <p:cNvSpPr>
            <a:spLocks noGrp="1"/>
          </p:cNvSpPr>
          <p:nvPr>
            <p:ph type="title"/>
          </p:nvPr>
        </p:nvSpPr>
        <p:spPr/>
        <p:txBody>
          <a:bodyPr/>
          <a:lstStyle/>
          <a:p>
            <a:r>
              <a:rPr kumimoji="1" lang="en-US" altLang="ja-JP" dirty="0"/>
              <a:t>C</a:t>
            </a:r>
            <a:r>
              <a:rPr kumimoji="1" lang="ja-JP" altLang="en-US" dirty="0"/>
              <a:t>　等速直線運動のグラフ</a:t>
            </a:r>
          </a:p>
        </p:txBody>
      </p:sp>
      <p:sp>
        <p:nvSpPr>
          <p:cNvPr id="4" name="テキスト プレースホルダー 3">
            <a:extLst>
              <a:ext uri="{FF2B5EF4-FFF2-40B4-BE49-F238E27FC236}">
                <a16:creationId xmlns:a16="http://schemas.microsoft.com/office/drawing/2014/main" id="{5F75D3E2-0893-AFA7-6897-45DBC10684D7}"/>
              </a:ext>
            </a:extLst>
          </p:cNvPr>
          <p:cNvSpPr>
            <a:spLocks noGrp="1"/>
          </p:cNvSpPr>
          <p:nvPr>
            <p:ph type="body" sz="quarter" idx="11"/>
          </p:nvPr>
        </p:nvSpPr>
        <p:spPr>
          <a:xfrm>
            <a:off x="1170000" y="1051200"/>
            <a:ext cx="9543662" cy="5435574"/>
          </a:xfrm>
        </p:spPr>
        <p:txBody>
          <a:bodyPr/>
          <a:lstStyle/>
          <a:p>
            <a:r>
              <a:rPr lang="ja-JP" altLang="ja-JP" dirty="0"/>
              <a:t>また，等速直線運動をする物体の</a:t>
            </a:r>
            <a:r>
              <a:rPr lang="en-US" altLang="ja-JP" dirty="0"/>
              <a:t> </a:t>
            </a:r>
            <a:r>
              <a:rPr lang="en-US" altLang="ja-JP" i="1" dirty="0">
                <a:latin typeface="Georgia" panose="02040502050405020303" pitchFamily="18" charset="0"/>
              </a:rPr>
              <a:t>v</a:t>
            </a:r>
            <a:r>
              <a:rPr lang="en-US" altLang="ja-JP" dirty="0"/>
              <a:t> </a:t>
            </a:r>
            <a:r>
              <a:rPr lang="en-US" altLang="ja-JP" dirty="0">
                <a:latin typeface="ＭＳ Ｐゴシック" panose="020B0600070205080204" pitchFamily="50" charset="-128"/>
              </a:rPr>
              <a:t>–</a:t>
            </a:r>
            <a:r>
              <a:rPr lang="en-US" altLang="ja-JP" dirty="0"/>
              <a:t> </a:t>
            </a:r>
            <a:r>
              <a:rPr lang="en-US" altLang="ja-JP" i="1" dirty="0">
                <a:latin typeface="Georgia" panose="02040502050405020303" pitchFamily="18" charset="0"/>
              </a:rPr>
              <a:t>t</a:t>
            </a:r>
            <a:r>
              <a:rPr lang="en-US" altLang="ja-JP" i="1" dirty="0"/>
              <a:t> </a:t>
            </a:r>
            <a:r>
              <a:rPr lang="ja-JP" altLang="ja-JP" dirty="0"/>
              <a:t>グラフは</a:t>
            </a:r>
            <a:r>
              <a:rPr lang="en-US" altLang="ja-JP" dirty="0"/>
              <a:t> </a:t>
            </a:r>
            <a:r>
              <a:rPr lang="en-US" altLang="ja-JP" i="1" dirty="0">
                <a:latin typeface="Georgia" panose="02040502050405020303" pitchFamily="18" charset="0"/>
              </a:rPr>
              <a:t>t</a:t>
            </a:r>
            <a:r>
              <a:rPr lang="en-US" altLang="ja-JP" i="1" dirty="0"/>
              <a:t> </a:t>
            </a:r>
            <a:r>
              <a:rPr lang="ja-JP" altLang="ja-JP" dirty="0"/>
              <a:t>軸に平行な直線となり，</a:t>
            </a:r>
            <a:r>
              <a:rPr lang="en-US" altLang="ja-JP" dirty="0"/>
              <a:t> </a:t>
            </a:r>
            <a:r>
              <a:rPr lang="en-US" altLang="ja-JP" i="1" dirty="0">
                <a:latin typeface="Georgia" panose="02040502050405020303" pitchFamily="18" charset="0"/>
              </a:rPr>
              <a:t>v</a:t>
            </a:r>
            <a:r>
              <a:rPr lang="en-US" altLang="ja-JP" dirty="0"/>
              <a:t> </a:t>
            </a:r>
            <a:r>
              <a:rPr lang="en-US" altLang="ja-JP" dirty="0">
                <a:latin typeface="ＭＳ Ｐゴシック" panose="020B0600070205080204" pitchFamily="50" charset="-128"/>
              </a:rPr>
              <a:t>–</a:t>
            </a:r>
            <a:r>
              <a:rPr lang="en-US" altLang="ja-JP" dirty="0"/>
              <a:t> </a:t>
            </a:r>
            <a:r>
              <a:rPr lang="en-US" altLang="ja-JP" i="1" dirty="0">
                <a:latin typeface="Georgia" panose="02040502050405020303" pitchFamily="18" charset="0"/>
              </a:rPr>
              <a:t>t</a:t>
            </a:r>
            <a:r>
              <a:rPr lang="en-US" altLang="ja-JP" i="1" dirty="0"/>
              <a:t> </a:t>
            </a:r>
            <a:r>
              <a:rPr lang="ja-JP" altLang="ja-JP" dirty="0"/>
              <a:t>グラフの囲む面積は</a:t>
            </a:r>
            <a:r>
              <a:rPr lang="ja-JP" altLang="ja-JP" dirty="0">
                <a:solidFill>
                  <a:srgbClr val="FF0000"/>
                </a:solidFill>
              </a:rPr>
              <a:t>移動距離</a:t>
            </a:r>
            <a:r>
              <a:rPr lang="en-US" altLang="ja-JP" dirty="0">
                <a:solidFill>
                  <a:srgbClr val="FF0000"/>
                </a:solidFill>
              </a:rPr>
              <a:t> </a:t>
            </a:r>
            <a:r>
              <a:rPr lang="en-US" altLang="ja-JP" i="1" dirty="0">
                <a:solidFill>
                  <a:srgbClr val="FF0000"/>
                </a:solidFill>
                <a:latin typeface="Georgia" panose="02040502050405020303" pitchFamily="18" charset="0"/>
              </a:rPr>
              <a:t>x</a:t>
            </a:r>
            <a:r>
              <a:rPr lang="en-US" altLang="ja-JP" dirty="0">
                <a:solidFill>
                  <a:srgbClr val="FF0000"/>
                </a:solidFill>
              </a:rPr>
              <a:t> </a:t>
            </a:r>
            <a:r>
              <a:rPr lang="ja-JP" altLang="ja-JP" dirty="0"/>
              <a:t>を表す。</a:t>
            </a:r>
          </a:p>
          <a:p>
            <a:endParaRPr kumimoji="1" lang="ja-JP" altLang="en-US" dirty="0"/>
          </a:p>
        </p:txBody>
      </p:sp>
      <p:sp>
        <p:nvSpPr>
          <p:cNvPr id="3" name="四角形: メモ 2">
            <a:extLst>
              <a:ext uri="{FF2B5EF4-FFF2-40B4-BE49-F238E27FC236}">
                <a16:creationId xmlns:a16="http://schemas.microsoft.com/office/drawing/2014/main" id="{59CADB16-0884-5932-563A-1924AC34D2D2}"/>
              </a:ext>
            </a:extLst>
          </p:cNvPr>
          <p:cNvSpPr/>
          <p:nvPr/>
        </p:nvSpPr>
        <p:spPr>
          <a:xfrm>
            <a:off x="1703512" y="2204864"/>
            <a:ext cx="2232248" cy="595940"/>
          </a:xfrm>
          <a:prstGeom prst="foldedCorner">
            <a:avLst>
              <a:gd name="adj" fmla="val 23923"/>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dirty="0">
                <a:solidFill>
                  <a:schemeClr val="tx1"/>
                </a:solidFill>
                <a:latin typeface="+mj-ea"/>
                <a:ea typeface="+mj-ea"/>
              </a:rPr>
              <a:t>５</a:t>
            </a:r>
            <a:endParaRPr kumimoji="1" lang="en-US" altLang="ja-JP" sz="2800" dirty="0">
              <a:solidFill>
                <a:schemeClr val="tx1"/>
              </a:solidFill>
              <a:latin typeface="+mj-ea"/>
              <a:ea typeface="+mj-ea"/>
            </a:endParaRPr>
          </a:p>
        </p:txBody>
      </p:sp>
      <p:pic>
        <p:nvPicPr>
          <p:cNvPr id="8" name="図 7">
            <a:extLst>
              <a:ext uri="{FF2B5EF4-FFF2-40B4-BE49-F238E27FC236}">
                <a16:creationId xmlns:a16="http://schemas.microsoft.com/office/drawing/2014/main" id="{978533C4-B4E2-C8CF-0D31-01AA8E504F79}"/>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a:xfrm>
            <a:off x="3908250" y="3087300"/>
            <a:ext cx="4375500" cy="2359338"/>
          </a:xfrm>
          <a:prstGeom prst="rect">
            <a:avLst/>
          </a:prstGeom>
        </p:spPr>
      </p:pic>
      <p:sp>
        <p:nvSpPr>
          <p:cNvPr id="9" name="テキスト プレースホルダー 3">
            <a:extLst>
              <a:ext uri="{FF2B5EF4-FFF2-40B4-BE49-F238E27FC236}">
                <a16:creationId xmlns:a16="http://schemas.microsoft.com/office/drawing/2014/main" id="{11FFBB6A-4686-5C32-6B5E-0ADEA4E28D05}"/>
              </a:ext>
            </a:extLst>
          </p:cNvPr>
          <p:cNvSpPr txBox="1">
            <a:spLocks/>
          </p:cNvSpPr>
          <p:nvPr/>
        </p:nvSpPr>
        <p:spPr>
          <a:xfrm>
            <a:off x="3908251" y="5350782"/>
            <a:ext cx="4375499" cy="764704"/>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36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32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ja-JP" altLang="en-US" i="1" dirty="0"/>
              <a:t>　　　</a:t>
            </a:r>
            <a:r>
              <a:rPr lang="en-US" altLang="ja-JP" i="1" dirty="0">
                <a:latin typeface="Georgia" panose="02040502050405020303" pitchFamily="18" charset="0"/>
              </a:rPr>
              <a:t>v</a:t>
            </a:r>
            <a:r>
              <a:rPr lang="en-US" altLang="ja-JP" dirty="0"/>
              <a:t> </a:t>
            </a:r>
            <a:r>
              <a:rPr lang="en-US" altLang="ja-JP" dirty="0">
                <a:latin typeface="ＭＳ Ｐゴシック" panose="020B0600070205080204" pitchFamily="50" charset="-128"/>
              </a:rPr>
              <a:t>–</a:t>
            </a:r>
            <a:r>
              <a:rPr lang="en-US" altLang="ja-JP" dirty="0"/>
              <a:t> </a:t>
            </a:r>
            <a:r>
              <a:rPr lang="en-US" altLang="ja-JP" i="1" dirty="0">
                <a:latin typeface="Georgia" panose="02040502050405020303" pitchFamily="18" charset="0"/>
              </a:rPr>
              <a:t>t</a:t>
            </a:r>
            <a:r>
              <a:rPr lang="en-US" altLang="ja-JP" i="1" dirty="0"/>
              <a:t> </a:t>
            </a:r>
            <a:r>
              <a:rPr lang="ja-JP" altLang="ja-JP" dirty="0"/>
              <a:t>グラフ</a:t>
            </a:r>
            <a:endParaRPr kumimoji="1" lang="en-US" altLang="ja-JP" dirty="0"/>
          </a:p>
        </p:txBody>
      </p:sp>
      <p:grpSp>
        <p:nvGrpSpPr>
          <p:cNvPr id="7" name="グループ化 6">
            <a:extLst>
              <a:ext uri="{FF2B5EF4-FFF2-40B4-BE49-F238E27FC236}">
                <a16:creationId xmlns:a16="http://schemas.microsoft.com/office/drawing/2014/main" id="{CA5BC357-FE4B-D7F4-7D8E-1DAA7913ACC9}"/>
              </a:ext>
            </a:extLst>
          </p:cNvPr>
          <p:cNvGrpSpPr/>
          <p:nvPr/>
        </p:nvGrpSpPr>
        <p:grpSpPr>
          <a:xfrm>
            <a:off x="5243724" y="4220084"/>
            <a:ext cx="883748" cy="504744"/>
            <a:chOff x="5243724" y="4220084"/>
            <a:chExt cx="883748" cy="504744"/>
          </a:xfrm>
        </p:grpSpPr>
        <p:sp>
          <p:nvSpPr>
            <p:cNvPr id="5" name="正方形/長方形 4">
              <a:extLst>
                <a:ext uri="{FF2B5EF4-FFF2-40B4-BE49-F238E27FC236}">
                  <a16:creationId xmlns:a16="http://schemas.microsoft.com/office/drawing/2014/main" id="{2B528D2D-E53B-E334-0C43-953DB117B461}"/>
                </a:ext>
              </a:extLst>
            </p:cNvPr>
            <p:cNvSpPr/>
            <p:nvPr/>
          </p:nvSpPr>
          <p:spPr>
            <a:xfrm>
              <a:off x="5767432" y="4220084"/>
              <a:ext cx="360040" cy="252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3156E009-BC76-1A33-8E5F-34A2993A8FC5}"/>
                </a:ext>
              </a:extLst>
            </p:cNvPr>
            <p:cNvSpPr/>
            <p:nvPr/>
          </p:nvSpPr>
          <p:spPr>
            <a:xfrm>
              <a:off x="5243724" y="4472828"/>
              <a:ext cx="360040" cy="252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00829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500" fill="hold"/>
                                        <p:tgtEl>
                                          <p:spTgt spid="3"/>
                                        </p:tgtEl>
                                        <p:attrNameLst>
                                          <p:attrName>style.color</p:attrName>
                                        </p:attrNameLst>
                                      </p:cBhvr>
                                      <p:by>
                                        <p:hsl h="7200000" s="0" l="0"/>
                                      </p:by>
                                    </p:animClr>
                                    <p:animClr clrSpc="hsl" dir="cw">
                                      <p:cBhvr>
                                        <p:cTn id="7" dur="500" fill="hold"/>
                                        <p:tgtEl>
                                          <p:spTgt spid="3"/>
                                        </p:tgtEl>
                                        <p:attrNameLst>
                                          <p:attrName>fillcolor</p:attrName>
                                        </p:attrNameLst>
                                      </p:cBhvr>
                                      <p:by>
                                        <p:hsl h="7200000" s="0" l="0"/>
                                      </p:by>
                                    </p:animClr>
                                    <p:animClr clrSpc="hsl" dir="cw">
                                      <p:cBhvr>
                                        <p:cTn id="8" dur="500" fill="hold"/>
                                        <p:tgtEl>
                                          <p:spTgt spid="3"/>
                                        </p:tgtEl>
                                        <p:attrNameLst>
                                          <p:attrName>stroke.color</p:attrName>
                                        </p:attrNameLst>
                                      </p:cBhvr>
                                      <p:by>
                                        <p:hsl h="7200000" s="0" l="0"/>
                                      </p:by>
                                    </p:animClr>
                                    <p:set>
                                      <p:cBhvr>
                                        <p:cTn id="9" dur="500" fill="hold"/>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xit" presetSubtype="2" fill="hold" grpId="1" nodeType="clickEffect">
                                  <p:stCondLst>
                                    <p:cond delay="0"/>
                                  </p:stCondLst>
                                  <p:childTnLst>
                                    <p:animEffect transition="out" filter="wipe(right)">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F05A39-AD91-46D5-8B0E-4A76DA344A94}"/>
              </a:ext>
            </a:extLst>
          </p:cNvPr>
          <p:cNvSpPr>
            <a:spLocks noGrp="1"/>
          </p:cNvSpPr>
          <p:nvPr>
            <p:ph type="title"/>
          </p:nvPr>
        </p:nvSpPr>
        <p:spPr/>
        <p:txBody>
          <a:bodyPr/>
          <a:lstStyle/>
          <a:p>
            <a:r>
              <a:rPr kumimoji="1" lang="en-US" altLang="ja-JP" dirty="0"/>
              <a:t>C</a:t>
            </a:r>
            <a:r>
              <a:rPr kumimoji="1" lang="ja-JP" altLang="en-US" dirty="0"/>
              <a:t>　等速直線運動のグラフ</a:t>
            </a:r>
          </a:p>
        </p:txBody>
      </p:sp>
      <p:sp>
        <p:nvSpPr>
          <p:cNvPr id="4" name="テキスト プレースホルダー 3">
            <a:extLst>
              <a:ext uri="{FF2B5EF4-FFF2-40B4-BE49-F238E27FC236}">
                <a16:creationId xmlns:a16="http://schemas.microsoft.com/office/drawing/2014/main" id="{3058BFCE-9619-40B1-8FF0-83BBA7C245D6}"/>
              </a:ext>
            </a:extLst>
          </p:cNvPr>
          <p:cNvSpPr>
            <a:spLocks noGrp="1"/>
          </p:cNvSpPr>
          <p:nvPr>
            <p:ph type="body" sz="quarter" idx="11"/>
          </p:nvPr>
        </p:nvSpPr>
        <p:spPr>
          <a:xfrm>
            <a:off x="1434394" y="3599833"/>
            <a:ext cx="9543600" cy="2017760"/>
          </a:xfrm>
        </p:spPr>
        <p:txBody>
          <a:bodyPr/>
          <a:lstStyle/>
          <a:p>
            <a:r>
              <a:rPr lang="ja-JP" altLang="en-US" dirty="0"/>
              <a:t>図より，</a:t>
            </a:r>
            <a:r>
              <a:rPr lang="ja-JP" altLang="ja-JP" dirty="0"/>
              <a:t>速さ</a:t>
            </a:r>
            <a:r>
              <a:rPr lang="ja-JP" altLang="en-US" dirty="0"/>
              <a:t> </a:t>
            </a:r>
            <a:r>
              <a:rPr lang="en-US" altLang="ja-JP" i="1" dirty="0">
                <a:latin typeface="Georgia" panose="02040502050405020303" pitchFamily="18" charset="0"/>
              </a:rPr>
              <a:t>v </a:t>
            </a:r>
            <a:r>
              <a:rPr lang="ja-JP" altLang="ja-JP" dirty="0"/>
              <a:t>〔</a:t>
            </a:r>
            <a:r>
              <a:rPr lang="en-US" altLang="ja-JP" dirty="0">
                <a:cs typeface="Times New Roman" panose="02020603050405020304" pitchFamily="18" charset="0"/>
              </a:rPr>
              <a:t>m/s</a:t>
            </a:r>
            <a:r>
              <a:rPr lang="ja-JP" altLang="ja-JP" dirty="0"/>
              <a:t>〕，移動距離</a:t>
            </a:r>
            <a:r>
              <a:rPr lang="en-US" altLang="ja-JP" dirty="0"/>
              <a:t> </a:t>
            </a:r>
            <a:r>
              <a:rPr lang="en-US" altLang="ja-JP" i="1" dirty="0">
                <a:latin typeface="Georgia" panose="02040502050405020303" pitchFamily="18" charset="0"/>
              </a:rPr>
              <a:t>x </a:t>
            </a:r>
            <a:r>
              <a:rPr lang="ja-JP" altLang="ja-JP" dirty="0"/>
              <a:t>〔</a:t>
            </a:r>
            <a:r>
              <a:rPr lang="en-US" altLang="ja-JP" dirty="0">
                <a:cs typeface="Times New Roman" panose="02020603050405020304" pitchFamily="18" charset="0"/>
              </a:rPr>
              <a:t>m</a:t>
            </a:r>
            <a:r>
              <a:rPr lang="ja-JP" altLang="ja-JP" dirty="0"/>
              <a:t>〕，時間</a:t>
            </a:r>
            <a:r>
              <a:rPr lang="en-US" altLang="ja-JP" dirty="0"/>
              <a:t> </a:t>
            </a:r>
            <a:r>
              <a:rPr lang="en-US" altLang="ja-JP" i="1" dirty="0">
                <a:latin typeface="Georgia" panose="02040502050405020303" pitchFamily="18" charset="0"/>
              </a:rPr>
              <a:t>t </a:t>
            </a:r>
            <a:r>
              <a:rPr lang="ja-JP" altLang="ja-JP" dirty="0"/>
              <a:t>〔</a:t>
            </a:r>
            <a:r>
              <a:rPr lang="en-US" altLang="ja-JP" dirty="0">
                <a:cs typeface="Times New Roman" panose="02020603050405020304" pitchFamily="18" charset="0"/>
              </a:rPr>
              <a:t>s</a:t>
            </a:r>
            <a:r>
              <a:rPr lang="ja-JP" altLang="ja-JP" dirty="0"/>
              <a:t>〕の関係は次式で表される。</a:t>
            </a:r>
          </a:p>
        </p:txBody>
      </p:sp>
      <p:sp>
        <p:nvSpPr>
          <p:cNvPr id="6" name="テキスト プレースホルダー 3">
            <a:extLst>
              <a:ext uri="{FF2B5EF4-FFF2-40B4-BE49-F238E27FC236}">
                <a16:creationId xmlns:a16="http://schemas.microsoft.com/office/drawing/2014/main" id="{88558D04-860B-6747-AEC8-24FCEE5DCECA}"/>
              </a:ext>
            </a:extLst>
          </p:cNvPr>
          <p:cNvSpPr txBox="1">
            <a:spLocks/>
          </p:cNvSpPr>
          <p:nvPr/>
        </p:nvSpPr>
        <p:spPr>
          <a:xfrm>
            <a:off x="1016834" y="3426899"/>
            <a:ext cx="9543662" cy="2632564"/>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36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32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ja-JP" altLang="ja-JP" dirty="0">
              <a:latin typeface="Georgia" panose="02040502050405020303" pitchFamily="18" charset="0"/>
            </a:endParaRP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F670D15A-F67C-F4F1-42A1-2B89532FF22A}"/>
                  </a:ext>
                </a:extLst>
              </p:cNvPr>
              <p:cNvSpPr txBox="1"/>
              <p:nvPr/>
            </p:nvSpPr>
            <p:spPr>
              <a:xfrm>
                <a:off x="3311198" y="5067782"/>
                <a:ext cx="4752528" cy="1387624"/>
              </a:xfrm>
              <a:prstGeom prst="rect">
                <a:avLst/>
              </a:prstGeom>
              <a:noFill/>
            </p:spPr>
            <p:txBody>
              <a:bodyPr wrap="square" rtlCol="0">
                <a:spAutoFit/>
              </a:bodyPr>
              <a:lstStyle/>
              <a:p>
                <a:pPr algn="ctr"/>
                <a:r>
                  <a:rPr lang="ja-JP" altLang="ja-JP" sz="3600" dirty="0"/>
                  <a:t>　　　</a:t>
                </a:r>
                <a14:m>
                  <m:oMath xmlns:m="http://schemas.openxmlformats.org/officeDocument/2006/math">
                    <m:r>
                      <a:rPr lang="en-US" altLang="ja-JP" sz="3600" i="1">
                        <a:latin typeface="Cambria Math" panose="02040503050406030204" pitchFamily="18" charset="0"/>
                      </a:rPr>
                      <m:t>𝑣</m:t>
                    </m:r>
                    <m:r>
                      <a:rPr lang="en-US" altLang="ja-JP" sz="4000">
                        <a:latin typeface="Cambria Math" panose="02040503050406030204" pitchFamily="18" charset="0"/>
                      </a:rPr>
                      <m:t>=</m:t>
                    </m:r>
                    <m:f>
                      <m:fPr>
                        <m:ctrlPr>
                          <a:rPr lang="ja-JP" altLang="ja-JP" sz="3600" i="1">
                            <a:latin typeface="Cambria Math" panose="02040503050406030204" pitchFamily="18" charset="0"/>
                          </a:rPr>
                        </m:ctrlPr>
                      </m:fPr>
                      <m:num>
                        <m:r>
                          <a:rPr lang="en-US" altLang="ja-JP" sz="3600" i="1">
                            <a:latin typeface="Cambria Math" panose="02040503050406030204" pitchFamily="18" charset="0"/>
                          </a:rPr>
                          <m:t>𝑥</m:t>
                        </m:r>
                      </m:num>
                      <m:den>
                        <m:r>
                          <a:rPr lang="en-US" altLang="ja-JP" sz="3600" i="1">
                            <a:latin typeface="Cambria Math" panose="02040503050406030204" pitchFamily="18" charset="0"/>
                          </a:rPr>
                          <m:t>𝑡</m:t>
                        </m:r>
                      </m:den>
                    </m:f>
                  </m:oMath>
                </a14:m>
                <a:r>
                  <a:rPr lang="ja-JP" altLang="ja-JP" sz="3600" dirty="0"/>
                  <a:t>，　　</a:t>
                </a:r>
                <a:r>
                  <a:rPr lang="en-US" altLang="ja-JP" sz="3600" i="1" dirty="0">
                    <a:latin typeface="Georgia" panose="02040502050405020303" pitchFamily="18" charset="0"/>
                  </a:rPr>
                  <a:t>x</a:t>
                </a:r>
                <a:r>
                  <a:rPr lang="en-US" altLang="ja-JP" sz="3600" dirty="0"/>
                  <a:t> </a:t>
                </a:r>
                <a14:m>
                  <m:oMath xmlns:m="http://schemas.openxmlformats.org/officeDocument/2006/math">
                    <m:r>
                      <a:rPr lang="en-US" altLang="ja-JP" sz="4000">
                        <a:latin typeface="Cambria Math" panose="02040503050406030204" pitchFamily="18" charset="0"/>
                      </a:rPr>
                      <m:t>=</m:t>
                    </m:r>
                  </m:oMath>
                </a14:m>
                <a:r>
                  <a:rPr lang="en-US" altLang="ja-JP" sz="3600" dirty="0"/>
                  <a:t> </a:t>
                </a:r>
                <a:r>
                  <a:rPr lang="en-US" altLang="ja-JP" sz="3600" i="1" dirty="0">
                    <a:latin typeface="Georgia" panose="02040502050405020303" pitchFamily="18" charset="0"/>
                  </a:rPr>
                  <a:t>vt</a:t>
                </a:r>
                <a:endParaRPr lang="ja-JP" altLang="ja-JP" sz="3600" dirty="0">
                  <a:latin typeface="Georgia" panose="02040502050405020303" pitchFamily="18" charset="0"/>
                </a:endParaRPr>
              </a:p>
              <a:p>
                <a:pPr algn="ctr"/>
                <a:endParaRPr kumimoji="1" lang="ja-JP" altLang="en-US" sz="3600" dirty="0"/>
              </a:p>
            </p:txBody>
          </p:sp>
        </mc:Choice>
        <mc:Fallback xmlns="">
          <p:sp>
            <p:nvSpPr>
              <p:cNvPr id="3" name="テキスト ボックス 2">
                <a:extLst>
                  <a:ext uri="{FF2B5EF4-FFF2-40B4-BE49-F238E27FC236}">
                    <a16:creationId xmlns:a16="http://schemas.microsoft.com/office/drawing/2014/main" id="{F670D15A-F67C-F4F1-42A1-2B89532FF22A}"/>
                  </a:ext>
                </a:extLst>
              </p:cNvPr>
              <p:cNvSpPr txBox="1">
                <a:spLocks noRot="1" noChangeAspect="1" noMove="1" noResize="1" noEditPoints="1" noAdjustHandles="1" noChangeArrowheads="1" noChangeShapeType="1" noTextEdit="1"/>
              </p:cNvSpPr>
              <p:nvPr/>
            </p:nvSpPr>
            <p:spPr>
              <a:xfrm>
                <a:off x="3311198" y="5067782"/>
                <a:ext cx="4752528" cy="1387624"/>
              </a:xfrm>
              <a:prstGeom prst="rect">
                <a:avLst/>
              </a:prstGeom>
              <a:blipFill>
                <a:blip r:embed="rId2"/>
                <a:stretch>
                  <a:fillRect t="-4386"/>
                </a:stretch>
              </a:blipFill>
            </p:spPr>
            <p:txBody>
              <a:bodyPr/>
              <a:lstStyle/>
              <a:p>
                <a:r>
                  <a:rPr lang="ja-JP" altLang="en-US">
                    <a:noFill/>
                  </a:rPr>
                  <a:t> </a:t>
                </a:r>
              </a:p>
            </p:txBody>
          </p:sp>
        </mc:Fallback>
      </mc:AlternateContent>
      <p:sp>
        <p:nvSpPr>
          <p:cNvPr id="8" name="テキスト プレースホルダー 3">
            <a:extLst>
              <a:ext uri="{FF2B5EF4-FFF2-40B4-BE49-F238E27FC236}">
                <a16:creationId xmlns:a16="http://schemas.microsoft.com/office/drawing/2014/main" id="{A0F37E87-13CA-9B28-DFA2-A07FB87B5290}"/>
              </a:ext>
            </a:extLst>
          </p:cNvPr>
          <p:cNvSpPr txBox="1">
            <a:spLocks/>
          </p:cNvSpPr>
          <p:nvPr/>
        </p:nvSpPr>
        <p:spPr>
          <a:xfrm>
            <a:off x="1294444" y="2635232"/>
            <a:ext cx="4375500" cy="764704"/>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3600" kern="1200" baseline="0">
                <a:solidFill>
                  <a:schemeClr val="tx1"/>
                </a:solidFill>
                <a:latin typeface="Times New Roman" panose="02020603050405020304" pitchFamily="18" charset="0"/>
                <a:ea typeface="ＭＳ Ｐゴシック" panose="020B0600070205080204" pitchFamily="50" charset="-128"/>
                <a:cs typeface="+mn-cs"/>
              </a:defRPr>
            </a:lvl1pPr>
            <a:lvl2pPr marL="457200" indent="0" algn="l" defTabSz="914400" rtl="0" eaLnBrk="1" latinLnBrk="0" hangingPunct="1">
              <a:lnSpc>
                <a:spcPct val="100000"/>
              </a:lnSpc>
              <a:spcBef>
                <a:spcPts val="500"/>
              </a:spcBef>
              <a:buFont typeface="Arial" panose="020B0604020202020204" pitchFamily="34" charset="0"/>
              <a:buNone/>
              <a:defRPr sz="32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ja-JP" altLang="en-US" i="1" dirty="0"/>
              <a:t>　　　</a:t>
            </a:r>
            <a:r>
              <a:rPr lang="en-US" altLang="ja-JP" sz="2800" i="1" dirty="0">
                <a:latin typeface="Georgia" panose="02040502050405020303" pitchFamily="18" charset="0"/>
              </a:rPr>
              <a:t>x</a:t>
            </a:r>
            <a:r>
              <a:rPr lang="en-US" altLang="ja-JP" sz="2800" dirty="0"/>
              <a:t> </a:t>
            </a:r>
            <a:r>
              <a:rPr lang="en-US" altLang="ja-JP" sz="2800" dirty="0">
                <a:latin typeface="ＭＳ Ｐゴシック" panose="020B0600070205080204" pitchFamily="50" charset="-128"/>
              </a:rPr>
              <a:t>–</a:t>
            </a:r>
            <a:r>
              <a:rPr lang="en-US" altLang="ja-JP" sz="2800" i="1" dirty="0"/>
              <a:t> </a:t>
            </a:r>
            <a:r>
              <a:rPr lang="en-US" altLang="ja-JP" sz="2800" i="1" dirty="0">
                <a:latin typeface="Georgia" panose="02040502050405020303" pitchFamily="18" charset="0"/>
              </a:rPr>
              <a:t>t</a:t>
            </a:r>
            <a:r>
              <a:rPr lang="en-US" altLang="ja-JP" sz="2800" i="1" dirty="0"/>
              <a:t> </a:t>
            </a:r>
            <a:r>
              <a:rPr lang="ja-JP" altLang="ja-JP" sz="2800" dirty="0"/>
              <a:t>グラフ</a:t>
            </a:r>
            <a:endParaRPr kumimoji="1" lang="en-US" altLang="ja-JP" dirty="0"/>
          </a:p>
        </p:txBody>
      </p:sp>
      <p:pic>
        <p:nvPicPr>
          <p:cNvPr id="9" name="図 8">
            <a:extLst>
              <a:ext uri="{FF2B5EF4-FFF2-40B4-BE49-F238E27FC236}">
                <a16:creationId xmlns:a16="http://schemas.microsoft.com/office/drawing/2014/main" id="{07B7515E-06C1-7EC2-E1FF-3622083C4155}"/>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a:xfrm>
            <a:off x="1434394" y="940418"/>
            <a:ext cx="3753608" cy="2024004"/>
          </a:xfrm>
          <a:prstGeom prst="rect">
            <a:avLst/>
          </a:prstGeom>
        </p:spPr>
      </p:pic>
      <p:pic>
        <p:nvPicPr>
          <p:cNvPr id="10" name="図 9">
            <a:extLst>
              <a:ext uri="{FF2B5EF4-FFF2-40B4-BE49-F238E27FC236}">
                <a16:creationId xmlns:a16="http://schemas.microsoft.com/office/drawing/2014/main" id="{95BE8175-A031-45AB-48BF-FF727B2DAE66}"/>
              </a:ext>
            </a:extLst>
          </p:cNvPr>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a:xfrm>
            <a:off x="6312024" y="940418"/>
            <a:ext cx="3753608" cy="2024004"/>
          </a:xfrm>
          <a:prstGeom prst="rect">
            <a:avLst/>
          </a:prstGeom>
        </p:spPr>
      </p:pic>
      <p:sp>
        <p:nvSpPr>
          <p:cNvPr id="11" name="テキスト プレースホルダー 3">
            <a:extLst>
              <a:ext uri="{FF2B5EF4-FFF2-40B4-BE49-F238E27FC236}">
                <a16:creationId xmlns:a16="http://schemas.microsoft.com/office/drawing/2014/main" id="{09CEF953-0688-69A4-B536-B74FFE4311EE}"/>
              </a:ext>
            </a:extLst>
          </p:cNvPr>
          <p:cNvSpPr txBox="1">
            <a:spLocks/>
          </p:cNvSpPr>
          <p:nvPr/>
        </p:nvSpPr>
        <p:spPr>
          <a:xfrm>
            <a:off x="6827077" y="2780928"/>
            <a:ext cx="4375499" cy="764704"/>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36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32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ja-JP" altLang="en-US" sz="2800" i="1" dirty="0"/>
              <a:t>　　　</a:t>
            </a:r>
            <a:r>
              <a:rPr lang="en-US" altLang="ja-JP" sz="2800" i="1" dirty="0">
                <a:latin typeface="Georgia" panose="02040502050405020303" pitchFamily="18" charset="0"/>
              </a:rPr>
              <a:t>v</a:t>
            </a:r>
            <a:r>
              <a:rPr lang="en-US" altLang="ja-JP" sz="2800" dirty="0"/>
              <a:t> </a:t>
            </a:r>
            <a:r>
              <a:rPr lang="en-US" altLang="ja-JP" sz="2800" dirty="0">
                <a:latin typeface="ＭＳ Ｐゴシック" panose="020B0600070205080204" pitchFamily="50" charset="-128"/>
              </a:rPr>
              <a:t>–</a:t>
            </a:r>
            <a:r>
              <a:rPr lang="en-US" altLang="ja-JP" sz="2800" dirty="0"/>
              <a:t> </a:t>
            </a:r>
            <a:r>
              <a:rPr lang="en-US" altLang="ja-JP" sz="2800" i="1" dirty="0">
                <a:latin typeface="Georgia" panose="02040502050405020303" pitchFamily="18" charset="0"/>
              </a:rPr>
              <a:t>t</a:t>
            </a:r>
            <a:r>
              <a:rPr lang="en-US" altLang="ja-JP" sz="2800" i="1" dirty="0"/>
              <a:t> </a:t>
            </a:r>
            <a:r>
              <a:rPr lang="ja-JP" altLang="ja-JP" sz="2800" dirty="0"/>
              <a:t>グラフ</a:t>
            </a:r>
            <a:endParaRPr kumimoji="1" lang="en-US" altLang="ja-JP" sz="2800" dirty="0"/>
          </a:p>
        </p:txBody>
      </p:sp>
    </p:spTree>
    <p:extLst>
      <p:ext uri="{BB962C8B-B14F-4D97-AF65-F5344CB8AC3E}">
        <p14:creationId xmlns:p14="http://schemas.microsoft.com/office/powerpoint/2010/main" val="144015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1042</Words>
  <Application>Microsoft Office PowerPoint</Application>
  <PresentationFormat>ワイド画面</PresentationFormat>
  <Paragraphs>95</Paragraphs>
  <Slides>19</Slides>
  <Notes>2</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19</vt:i4>
      </vt:variant>
    </vt:vector>
  </HeadingPairs>
  <TitlesOfParts>
    <vt:vector size="34" baseType="lpstr">
      <vt:lpstr>ＭＳ Ｐゴシック</vt:lpstr>
      <vt:lpstr>ＭＳ Ｐゴシック</vt:lpstr>
      <vt:lpstr>ＭＳ ゴシック</vt:lpstr>
      <vt:lpstr>ＭＳ 明朝</vt:lpstr>
      <vt:lpstr>メイリオ</vt:lpstr>
      <vt:lpstr>メイリオ</vt:lpstr>
      <vt:lpstr>Arial</vt:lpstr>
      <vt:lpstr>Calibri</vt:lpstr>
      <vt:lpstr>Cambria Math</vt:lpstr>
      <vt:lpstr>Georgia</vt:lpstr>
      <vt:lpstr>Times New Roman</vt:lpstr>
      <vt:lpstr>Trebuchet MS</vt:lpstr>
      <vt:lpstr>Wingdings 3</vt:lpstr>
      <vt:lpstr>ファセット</vt:lpstr>
      <vt:lpstr>デザインの設定</vt:lpstr>
      <vt:lpstr>PowerPoint プレゼンテーション</vt:lpstr>
      <vt:lpstr>A　運動のようすを表す方法</vt:lpstr>
      <vt:lpstr>B　等速直線運動</vt:lpstr>
      <vt:lpstr>考えてみよう</vt:lpstr>
      <vt:lpstr>C　等速直線運動のグラフ</vt:lpstr>
      <vt:lpstr>C　等速直線運動のグラフ</vt:lpstr>
      <vt:lpstr>C　等速直線運動のグラフ</vt:lpstr>
      <vt:lpstr>C　等速直線運動のグラフ</vt:lpstr>
      <vt:lpstr>C　等速直線運動のグラフ</vt:lpstr>
      <vt:lpstr>問3</vt:lpstr>
      <vt:lpstr>問3(1)</vt:lpstr>
      <vt:lpstr>問3(2)</vt:lpstr>
      <vt:lpstr>問3(3)</vt:lpstr>
      <vt:lpstr>問4</vt:lpstr>
      <vt:lpstr>問4</vt:lpstr>
      <vt:lpstr>問4 ⑴</vt:lpstr>
      <vt:lpstr>問4 ⑵</vt:lpstr>
      <vt:lpstr>まとめ</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created xsi:type="dcterms:W3CDTF">2026-02-20T06:35:15Z</dcterms:created>
  <dcterms:modified xsi:type="dcterms:W3CDTF">2026-02-20T06:35:19Z</dcterms:modified>
</cp:coreProperties>
</file>