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  <p:sldMasterId id="2147483944" r:id="rId3"/>
  </p:sldMasterIdLst>
  <p:notesMasterIdLst>
    <p:notesMasterId r:id="rId21"/>
  </p:notesMasterIdLst>
  <p:handoutMasterIdLst>
    <p:handoutMasterId r:id="rId22"/>
  </p:handoutMasterIdLst>
  <p:sldIdLst>
    <p:sldId id="334" r:id="rId4"/>
    <p:sldId id="344" r:id="rId5"/>
    <p:sldId id="337" r:id="rId6"/>
    <p:sldId id="386" r:id="rId7"/>
    <p:sldId id="416" r:id="rId8"/>
    <p:sldId id="423" r:id="rId9"/>
    <p:sldId id="424" r:id="rId10"/>
    <p:sldId id="417" r:id="rId11"/>
    <p:sldId id="422" r:id="rId12"/>
    <p:sldId id="405" r:id="rId13"/>
    <p:sldId id="419" r:id="rId14"/>
    <p:sldId id="408" r:id="rId15"/>
    <p:sldId id="420" r:id="rId16"/>
    <p:sldId id="421" r:id="rId17"/>
    <p:sldId id="410" r:id="rId18"/>
    <p:sldId id="411" r:id="rId19"/>
    <p:sldId id="343" r:id="rId20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89"/>
    <a:srgbClr val="F2727E"/>
    <a:srgbClr val="9ED8F6"/>
    <a:srgbClr val="0086B3"/>
    <a:srgbClr val="A6A6A6"/>
    <a:srgbClr val="BF9000"/>
    <a:srgbClr val="F9F9F9"/>
    <a:srgbClr val="595959"/>
    <a:srgbClr val="E6B91E"/>
    <a:srgbClr val="F0D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471" autoAdjust="0"/>
  </p:normalViewPr>
  <p:slideViewPr>
    <p:cSldViewPr>
      <p:cViewPr varScale="1">
        <p:scale>
          <a:sx n="111" d="100"/>
          <a:sy n="111" d="100"/>
        </p:scale>
        <p:origin x="594" y="108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696" cy="337467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2"/>
            <a:ext cx="4275696" cy="337467"/>
          </a:xfrm>
          <a:prstGeom prst="rect">
            <a:avLst/>
          </a:prstGeom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2026/3/5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2"/>
            <a:ext cx="4275696" cy="337467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2"/>
            <a:ext cx="4275696" cy="337467"/>
          </a:xfrm>
          <a:prstGeom prst="rect">
            <a:avLst/>
          </a:prstGeom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696" cy="337467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2"/>
            <a:ext cx="4275696" cy="337467"/>
          </a:xfrm>
          <a:prstGeom prst="rect">
            <a:avLst/>
          </a:prstGeom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2026/3/5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50"/>
            <a:ext cx="7893933" cy="3031981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2"/>
            <a:ext cx="4275696" cy="337467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2"/>
            <a:ext cx="4275696" cy="337467"/>
          </a:xfrm>
          <a:prstGeom prst="rect">
            <a:avLst/>
          </a:prstGeom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996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マスタータイトルの書式設定</a:t>
            </a:r>
            <a:endParaRPr kumimoji="1"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目標・振り返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AF94F1-5DE5-455C-8F52-E4BC1A521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マスタータイトルの書式設定</a:t>
            </a:r>
          </a:p>
        </p:txBody>
      </p:sp>
      <p:pic>
        <p:nvPicPr>
          <p:cNvPr id="4" name="図 13">
            <a:extLst>
              <a:ext uri="{FF2B5EF4-FFF2-40B4-BE49-F238E27FC236}">
                <a16:creationId xmlns:a16="http://schemas.microsoft.com/office/drawing/2014/main" id="{3CDA9789-F9C5-437F-83C4-EA6BCD90A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0" y="764704"/>
            <a:ext cx="1063886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6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要素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マスタータイトルの書式設定</a:t>
            </a:r>
            <a:endParaRPr kumimoji="1"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11829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窓 が含まれている画像&#10;&#10;自動的に生成された説明">
            <a:extLst>
              <a:ext uri="{FF2B5EF4-FFF2-40B4-BE49-F238E27FC236}">
                <a16:creationId xmlns:a16="http://schemas.microsoft.com/office/drawing/2014/main" id="{CBB8CAFD-70E5-6142-8503-5CA8CEF11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7A01DDFF-731F-994C-BEB8-EB92A3C24A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5932FE-282A-4215-B737-1828FD7702EE}"/>
              </a:ext>
            </a:extLst>
          </p:cNvPr>
          <p:cNvSpPr txBox="1"/>
          <p:nvPr userDrawn="1"/>
        </p:nvSpPr>
        <p:spPr>
          <a:xfrm>
            <a:off x="11822668" y="0"/>
            <a:ext cx="369332" cy="5805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２ 章　１ 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|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１　　仕事とエネルギー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7BB61B-B64A-3B55-C5BB-3B5F05A5B347}"/>
              </a:ext>
            </a:extLst>
          </p:cNvPr>
          <p:cNvSpPr txBox="1"/>
          <p:nvPr userDrawn="1"/>
        </p:nvSpPr>
        <p:spPr>
          <a:xfrm>
            <a:off x="11233248" y="6594604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プレースホルダー 27">
            <a:extLst>
              <a:ext uri="{FF2B5EF4-FFF2-40B4-BE49-F238E27FC236}">
                <a16:creationId xmlns:a16="http://schemas.microsoft.com/office/drawing/2014/main" id="{97BF8D49-C8CA-3B02-83D9-ECC27D015BFB}"/>
              </a:ext>
            </a:extLst>
          </p:cNvPr>
          <p:cNvSpPr txBox="1">
            <a:spLocks/>
          </p:cNvSpPr>
          <p:nvPr userDrawn="1"/>
        </p:nvSpPr>
        <p:spPr>
          <a:xfrm>
            <a:off x="26636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4FDDEE6-9291-214A-BF18-D918C6715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26636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C10E95-9E48-4F69-BA12-561108206397}"/>
              </a:ext>
            </a:extLst>
          </p:cNvPr>
          <p:cNvSpPr txBox="1"/>
          <p:nvPr userDrawn="1"/>
        </p:nvSpPr>
        <p:spPr>
          <a:xfrm>
            <a:off x="11822668" y="0"/>
            <a:ext cx="369332" cy="5805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２ 章　１ 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|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１　　仕事とエネルギー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891C3D-4552-5373-4ECB-223C63FF4888}"/>
              </a:ext>
            </a:extLst>
          </p:cNvPr>
          <p:cNvSpPr txBox="1"/>
          <p:nvPr userDrawn="1"/>
        </p:nvSpPr>
        <p:spPr>
          <a:xfrm>
            <a:off x="11233248" y="6594604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4FDDEE6-9291-214A-BF18-D918C6715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6A4703B5-CE40-4D99-90AB-92473C893AAD}"/>
              </a:ext>
            </a:extLst>
          </p:cNvPr>
          <p:cNvSpPr/>
          <p:nvPr userDrawn="1"/>
        </p:nvSpPr>
        <p:spPr>
          <a:xfrm flipH="1">
            <a:off x="11116346" y="5787336"/>
            <a:ext cx="1074420" cy="1074420"/>
          </a:xfrm>
          <a:prstGeom prst="rtTriangle">
            <a:avLst/>
          </a:prstGeom>
          <a:solidFill>
            <a:srgbClr val="BF9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586629-CD94-4C8A-8D93-7B54CE1E133D}"/>
              </a:ext>
            </a:extLst>
          </p:cNvPr>
          <p:cNvSpPr txBox="1"/>
          <p:nvPr userDrawn="1"/>
        </p:nvSpPr>
        <p:spPr>
          <a:xfrm>
            <a:off x="11822668" y="0"/>
            <a:ext cx="369332" cy="5805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２ 章　１ 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|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　１　　仕事とエネルギー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1D89E0-9289-EEB2-46DB-05BC588EE8F8}"/>
              </a:ext>
            </a:extLst>
          </p:cNvPr>
          <p:cNvSpPr txBox="1"/>
          <p:nvPr userDrawn="1"/>
        </p:nvSpPr>
        <p:spPr>
          <a:xfrm>
            <a:off x="11233248" y="6594604"/>
            <a:ext cx="105544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物基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007-901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プレースホルダー 27">
            <a:extLst>
              <a:ext uri="{FF2B5EF4-FFF2-40B4-BE49-F238E27FC236}">
                <a16:creationId xmlns:a16="http://schemas.microsoft.com/office/drawing/2014/main" id="{9C377BE2-2C15-C0C4-53BE-6A3828B3DC3E}"/>
              </a:ext>
            </a:extLst>
          </p:cNvPr>
          <p:cNvSpPr txBox="1">
            <a:spLocks/>
          </p:cNvSpPr>
          <p:nvPr userDrawn="1"/>
        </p:nvSpPr>
        <p:spPr>
          <a:xfrm>
            <a:off x="26636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3965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5EA76248-4D75-4E9E-A5BF-21569F83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174" y="1888718"/>
            <a:ext cx="6253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節　運動とエネルギー</a:t>
            </a: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id="{606E4D89-2A0E-4DB6-9CAD-4E748B1D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72" y="2921030"/>
            <a:ext cx="11305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 </a:t>
            </a:r>
            <a:r>
              <a:rPr lang="ja-JP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仕事とエネルギー</a:t>
            </a:r>
            <a:endParaRPr lang="en-US" altLang="ja-JP" sz="6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C9AD7C09-9B0B-4D28-88FA-B219EE79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4689530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スライド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8B8491-B489-466B-A8FE-EEAFA7BD5609}"/>
              </a:ext>
            </a:extLst>
          </p:cNvPr>
          <p:cNvSpPr/>
          <p:nvPr/>
        </p:nvSpPr>
        <p:spPr>
          <a:xfrm>
            <a:off x="6816080" y="3780329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p.104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仕事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1C7F9D-00B2-4F45-A39F-B18BDA0999AE}"/>
              </a:ext>
            </a:extLst>
          </p:cNvPr>
          <p:cNvSpPr txBox="1"/>
          <p:nvPr/>
        </p:nvSpPr>
        <p:spPr>
          <a:xfrm>
            <a:off x="1187516" y="3078765"/>
            <a:ext cx="936625" cy="523220"/>
          </a:xfrm>
          <a:prstGeom prst="rect">
            <a:avLst/>
          </a:prstGeom>
          <a:solidFill>
            <a:srgbClr val="9ED8F6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atin typeface="+mn-lt"/>
                <a:ea typeface="+mn-ea"/>
              </a:rPr>
              <a:t>解答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5E4F7B77-8CBC-4CE5-A81A-BB86134CF8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5828" y="3788622"/>
                <a:ext cx="9408724" cy="19710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より，－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2.0×3.0 =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－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6.0 J</a:t>
                </a:r>
              </a:p>
            </p:txBody>
          </p:sp>
        </mc:Choice>
        <mc:Fallback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5E4F7B77-8CBC-4CE5-A81A-BB86134CF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828" y="3788622"/>
                <a:ext cx="9408724" cy="1971075"/>
              </a:xfrm>
              <a:prstGeom prst="rect">
                <a:avLst/>
              </a:prstGeom>
              <a:blipFill>
                <a:blip r:embed="rId2"/>
                <a:stretch>
                  <a:fillRect t="-4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F2364C9-EF26-40F0-8EB2-9A8F539FE468}"/>
              </a:ext>
            </a:extLst>
          </p:cNvPr>
          <p:cNvSpPr/>
          <p:nvPr/>
        </p:nvSpPr>
        <p:spPr bwMode="white">
          <a:xfrm>
            <a:off x="902122" y="3739493"/>
            <a:ext cx="10385417" cy="20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6787F20-A534-857C-7A42-08F9A5065634}"/>
              </a:ext>
            </a:extLst>
          </p:cNvPr>
          <p:cNvGrpSpPr/>
          <p:nvPr/>
        </p:nvGrpSpPr>
        <p:grpSpPr>
          <a:xfrm>
            <a:off x="1055440" y="1251385"/>
            <a:ext cx="9765787" cy="1133228"/>
            <a:chOff x="1010733" y="855612"/>
            <a:chExt cx="9765787" cy="113322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37CFFA52-992A-4FB4-B8AF-3F4B5207C0B4}"/>
                </a:ext>
              </a:extLst>
            </p:cNvPr>
            <p:cNvGrpSpPr/>
            <p:nvPr/>
          </p:nvGrpSpPr>
          <p:grpSpPr>
            <a:xfrm>
              <a:off x="1487488" y="855612"/>
              <a:ext cx="9289032" cy="1133228"/>
              <a:chOff x="1488212" y="1136347"/>
              <a:chExt cx="9289032" cy="1133228"/>
            </a:xfrm>
          </p:grpSpPr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AD62780A-A316-4153-8377-4A8BECDC5B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8212" y="1174654"/>
                <a:ext cx="9289032" cy="10949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ja-JP" altLang="en-US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ja-JP" altLang="en-US" sz="3000" dirty="0">
                    <a:latin typeface="ＭＳ Ｐゴシック" panose="020B0600070205080204" pitchFamily="50" charset="-128"/>
                  </a:rPr>
                  <a:t>右向きに運動する物体に対し，</a:t>
                </a:r>
                <a:r>
                  <a:rPr lang="en-US" altLang="ja-JP" sz="3000" dirty="0">
                    <a:latin typeface="ＭＳ Ｐゴシック" panose="020B0600070205080204" pitchFamily="50" charset="-128"/>
                  </a:rPr>
                  <a:t>2.0 N</a:t>
                </a:r>
                <a:r>
                  <a:rPr lang="ja-JP" altLang="en-US" sz="3000" dirty="0">
                    <a:latin typeface="ＭＳ Ｐゴシック" panose="020B0600070205080204" pitchFamily="50" charset="-128"/>
                  </a:rPr>
                  <a:t>の左向きの力を</a:t>
                </a:r>
                <a:r>
                  <a:rPr lang="en-US" altLang="ja-JP" sz="3000" dirty="0">
                    <a:latin typeface="ＭＳ Ｐゴシック" panose="020B0600070205080204" pitchFamily="50" charset="-128"/>
                  </a:rPr>
                  <a:t>3.0 m</a:t>
                </a:r>
                <a:r>
                  <a:rPr lang="ja-JP" altLang="en-US" sz="3000" dirty="0">
                    <a:latin typeface="ＭＳ Ｐゴシック" panose="020B0600070205080204" pitchFamily="50" charset="-128"/>
                  </a:rPr>
                  <a:t>の距離にわたり加えたときの仕事は何</a:t>
                </a:r>
                <a:r>
                  <a:rPr lang="en-US" altLang="ja-JP" sz="3000" dirty="0">
                    <a:latin typeface="ＭＳ Ｐゴシック" panose="020B0600070205080204" pitchFamily="50" charset="-128"/>
                  </a:rPr>
                  <a:t>J</a:t>
                </a:r>
                <a:r>
                  <a:rPr lang="ja-JP" altLang="en-US" sz="3000" dirty="0">
                    <a:latin typeface="ＭＳ Ｐゴシック" panose="020B0600070205080204" pitchFamily="50" charset="-128"/>
                  </a:rPr>
                  <a:t>か。</a:t>
                </a:r>
                <a:endParaRPr lang="en-US" altLang="ja-JP" sz="3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1F4EBA9-F2F7-4BAA-A975-9A576D59D811}"/>
                  </a:ext>
                </a:extLst>
              </p:cNvPr>
              <p:cNvSpPr txBox="1"/>
              <p:nvPr/>
            </p:nvSpPr>
            <p:spPr bwMode="white">
              <a:xfrm>
                <a:off x="1642960" y="1136347"/>
                <a:ext cx="70354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solidFill>
                      <a:schemeClr val="bg1"/>
                    </a:solidFill>
                  </a:rPr>
                  <a:t>１</a:t>
                </a: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F9A51B7-F549-0D19-9695-A6AF19DD2E84}"/>
                </a:ext>
              </a:extLst>
            </p:cNvPr>
            <p:cNvGrpSpPr/>
            <p:nvPr/>
          </p:nvGrpSpPr>
          <p:grpSpPr>
            <a:xfrm>
              <a:off x="1010733" y="870477"/>
              <a:ext cx="1522752" cy="640340"/>
              <a:chOff x="963221" y="923539"/>
              <a:chExt cx="1522752" cy="640340"/>
            </a:xfrm>
          </p:grpSpPr>
          <p:sp>
            <p:nvSpPr>
              <p:cNvPr id="7" name="テキスト ボックス 28">
                <a:extLst>
                  <a:ext uri="{FF2B5EF4-FFF2-40B4-BE49-F238E27FC236}">
                    <a16:creationId xmlns:a16="http://schemas.microsoft.com/office/drawing/2014/main" id="{9E4CA5E3-283C-E5DC-9D25-94F5B365DEC0}"/>
                  </a:ext>
                </a:extLst>
              </p:cNvPr>
              <p:cNvSpPr txBox="1"/>
              <p:nvPr/>
            </p:nvSpPr>
            <p:spPr bwMode="white">
              <a:xfrm>
                <a:off x="1647572" y="923539"/>
                <a:ext cx="70354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3200" dirty="0">
                    <a:solidFill>
                      <a:schemeClr val="bg1"/>
                    </a:solidFill>
                  </a:rPr>
                  <a:t>20</a:t>
                </a:r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01CC6524-5D2A-B0F8-B50F-681BCEDC070D}"/>
                  </a:ext>
                </a:extLst>
              </p:cNvPr>
              <p:cNvGrpSpPr/>
              <p:nvPr/>
            </p:nvGrpSpPr>
            <p:grpSpPr>
              <a:xfrm>
                <a:off x="963221" y="923539"/>
                <a:ext cx="1522752" cy="640340"/>
                <a:chOff x="6985456" y="2636943"/>
                <a:chExt cx="1522752" cy="640340"/>
              </a:xfrm>
            </p:grpSpPr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1C23F58B-08CE-731F-24EB-CD02B5364214}"/>
                    </a:ext>
                  </a:extLst>
                </p:cNvPr>
                <p:cNvSpPr/>
                <p:nvPr/>
              </p:nvSpPr>
              <p:spPr>
                <a:xfrm>
                  <a:off x="7968208" y="2636943"/>
                  <a:ext cx="540000" cy="540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F20B68E0-27EF-22D0-D79C-2F6BADE4632C}"/>
                    </a:ext>
                  </a:extLst>
                </p:cNvPr>
                <p:cNvSpPr/>
                <p:nvPr/>
              </p:nvSpPr>
              <p:spPr>
                <a:xfrm>
                  <a:off x="6985456" y="2644258"/>
                  <a:ext cx="1516794" cy="6330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ja-JP" altLang="en-US" sz="3600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♦</a:t>
                  </a:r>
                  <a:r>
                    <a:rPr lang="ja-JP" altLang="en-US" sz="36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問</a:t>
                  </a:r>
                  <a:r>
                    <a:rPr lang="ja-JP" altLang="en-US" sz="3600" dirty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１</a:t>
                  </a:r>
                  <a:endParaRPr kumimoji="1" lang="ja-JP" altLang="en-US" sz="3600" dirty="0">
                    <a:solidFill>
                      <a:schemeClr val="bg1"/>
                    </a:solidFill>
                    <a:highlight>
                      <a:srgbClr val="81CAEF"/>
                    </a:highlight>
                    <a:ea typeface="メイリオ" panose="020B0604030504040204" pitchFamily="50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72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DAE86-B412-A8A2-6EFA-050F264C2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02F3ED-A515-9936-6941-070A5C60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　斜めの力による仕事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5A9CCE7-59DF-55A8-D1C1-B9E809DFCF6C}"/>
              </a:ext>
            </a:extLst>
          </p:cNvPr>
          <p:cNvSpPr txBox="1">
            <a:spLocks/>
          </p:cNvSpPr>
          <p:nvPr/>
        </p:nvSpPr>
        <p:spPr>
          <a:xfrm>
            <a:off x="1739516" y="1115632"/>
            <a:ext cx="8712967" cy="21912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ja-JP" altLang="en-US" sz="3200" dirty="0">
                <a:latin typeface="ＭＳ Ｐゴシック" panose="020B0600070205080204" pitchFamily="50" charset="-128"/>
              </a:rPr>
              <a:t>図</a:t>
            </a:r>
            <a:r>
              <a:rPr lang="en-US" altLang="ja-JP" sz="3200" dirty="0">
                <a:latin typeface="ＭＳ Ｐゴシック" panose="020B0600070205080204" pitchFamily="50" charset="-128"/>
              </a:rPr>
              <a:t>6</a:t>
            </a:r>
            <a:r>
              <a:rPr lang="ja-JP" altLang="en-US" sz="3200" dirty="0">
                <a:latin typeface="ＭＳ Ｐゴシック" panose="020B0600070205080204" pitchFamily="50" charset="-128"/>
              </a:rPr>
              <a:t>のように，キャリーバッグを斜めに引きながら地面に沿って運動させるとき，仕事はいくらになるだろうか。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3200" dirty="0">
                <a:latin typeface="ＭＳ Ｐゴシック" panose="020B0600070205080204" pitchFamily="50" charset="-128"/>
              </a:rPr>
              <a:t>この場合，バッグは地面と平行に動くが，バッグにはたらく力の向きは地面に平行ではない。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48C8C2-93B0-3911-F483-627C08441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807" y="3861048"/>
            <a:ext cx="4181864" cy="2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　斜めの力による仕事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2019A0E-E6F8-4AAF-A8D9-A8134B9DD8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9495" y="1169327"/>
                <a:ext cx="4680521" cy="219129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この状況を考えるには，運動方向とその垂直方向とに力を分解するとよい。図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7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のように，なめらかな水平面上で物体を斜めに引く状況を考えてみよう。力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の鉛直方向の分力は運動の向きと垂直であり，物体に仕事をしていない。</a:t>
                </a: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2019A0E-E6F8-4AAF-A8D9-A8134B9DD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5" y="1169327"/>
                <a:ext cx="4680521" cy="2191290"/>
              </a:xfrm>
              <a:prstGeom prst="rect">
                <a:avLst/>
              </a:prstGeom>
              <a:blipFill>
                <a:blip r:embed="rId2"/>
                <a:stretch>
                  <a:fillRect l="-3385" t="-3621" r="-3125" b="-1139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33AD86EE-7A7F-AD04-68E2-CC954A1D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729934"/>
            <a:ext cx="4181864" cy="3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051E8-F249-641C-D4FB-B717BE3DB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D72420-FCB0-3070-B185-3B96F551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　斜めの力による仕事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D193ECDE-849F-A482-8E7C-0831228D31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1503" y="1037211"/>
                <a:ext cx="8928991" cy="219129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一方，力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の鉛直方向の分力は運動の向きと垂直であり， 仕事をしていない。一般に，運動の向きに対して角度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向きに，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</a:rPr>
                      <m:t>大きさ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ＭＳ Ｐゴシック" panose="020B0600070205080204" pitchFamily="50" charset="-128"/>
                  </a:rPr>
                  <a:t>〔N〕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の力を加えて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ＭＳ Ｐゴシック" panose="020B0600070205080204" pitchFamily="50" charset="-128"/>
                  </a:rPr>
                  <a:t>〔m〕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動かしたとき，その力がした仕事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200" dirty="0">
                    <a:latin typeface="ＭＳ Ｐゴシック" panose="020B0600070205080204" pitchFamily="50" charset="-128"/>
                  </a:rPr>
                  <a:t>〔J〕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は次式で表される。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D193ECDE-849F-A482-8E7C-0831228D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3" y="1037211"/>
                <a:ext cx="8928991" cy="2191290"/>
              </a:xfrm>
              <a:prstGeom prst="rect">
                <a:avLst/>
              </a:prstGeom>
              <a:blipFill>
                <a:blip r:embed="rId2"/>
                <a:stretch>
                  <a:fillRect l="-1776" t="-4444" r="-1230" b="-2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93E032AD-44C2-670A-36B9-9AD7AD3F1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62" y="3933056"/>
            <a:ext cx="9749353" cy="22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20F3-A857-1D6C-733F-77A3A0A4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9E2B0-7616-091C-4C30-6FBB4C36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</a:t>
            </a:r>
            <a:r>
              <a:rPr kumimoji="1" lang="ja-JP" altLang="en-US" dirty="0"/>
              <a:t>　斜めの力による仕事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1908509-8DA0-5636-70F4-B3D46690FB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529" y="1124744"/>
                <a:ext cx="8640960" cy="219129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仕事の定義式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〈3〉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= 0°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の場合が式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〈1〉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に，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=180°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の場合が式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〈2〉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にそれぞれ対応しており，これまで出てきた仕事の一般的な定義式となっている。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1908509-8DA0-5636-70F4-B3D46690F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1124744"/>
                <a:ext cx="8640960" cy="2191290"/>
              </a:xfrm>
              <a:prstGeom prst="rect">
                <a:avLst/>
              </a:prstGeom>
              <a:blipFill>
                <a:blip r:embed="rId2"/>
                <a:stretch>
                  <a:fillRect l="-1763" t="-4457" r="-635" b="-25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27B2240B-6094-40B6-D8D7-6A9CC4934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50" y="3316034"/>
            <a:ext cx="5382778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939FFE5-6634-4753-8821-1E60A931F4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D</a:t>
                </a:r>
                <a:r>
                  <a:rPr kumimoji="1" lang="ja-JP" altLang="en-US" dirty="0"/>
                  <a:t>　仕事の大きさと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dirty="0"/>
                  <a:t>グラフ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939FFE5-6634-4753-8821-1E60A931F4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2019A0E-E6F8-4AAF-A8D9-A8134B9DD8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9935" y="1346525"/>
                <a:ext cx="4970081" cy="46085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一定の力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で物体を距離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動かしたとき，図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10(a)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のように 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グラフの面積は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となり，人が物体にした仕事を表す。この関係は一般に成立し，図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9(b)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のように力が変化する場合についても，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グラフの面積が仕事を表す。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2019A0E-E6F8-4AAF-A8D9-A8134B9DD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35" y="1346525"/>
                <a:ext cx="4970081" cy="4608512"/>
              </a:xfrm>
              <a:prstGeom prst="rect">
                <a:avLst/>
              </a:prstGeom>
              <a:blipFill>
                <a:blip r:embed="rId3"/>
                <a:stretch>
                  <a:fillRect l="-3064" t="-2116" r="-3064"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52F5107A-E772-1445-9D1D-0882C20F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033" y="1462275"/>
            <a:ext cx="4383032" cy="44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</a:t>
            </a:r>
            <a:r>
              <a:rPr kumimoji="1" lang="ja-JP" altLang="en-US" dirty="0"/>
              <a:t>　仕事の符号と運動エネルギー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62019A0E-E6F8-4AAF-A8D9-A8134B9DD85F}"/>
              </a:ext>
            </a:extLst>
          </p:cNvPr>
          <p:cNvSpPr txBox="1">
            <a:spLocks/>
          </p:cNvSpPr>
          <p:nvPr/>
        </p:nvSpPr>
        <p:spPr>
          <a:xfrm>
            <a:off x="1451484" y="908720"/>
            <a:ext cx="9289032" cy="1656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ja-JP" altLang="en-US" sz="3200" dirty="0">
                <a:latin typeface="ＭＳ Ｐゴシック" panose="020B0600070205080204" pitchFamily="50" charset="-128"/>
              </a:rPr>
              <a:t>図</a:t>
            </a:r>
            <a:r>
              <a:rPr lang="en-US" altLang="ja-JP" sz="3200">
                <a:latin typeface="ＭＳ Ｐゴシック" panose="020B0600070205080204" pitchFamily="50" charset="-128"/>
              </a:rPr>
              <a:t>11</a:t>
            </a:r>
            <a:r>
              <a:rPr lang="ja-JP" altLang="en-US" sz="3200">
                <a:latin typeface="ＭＳ Ｐゴシック" panose="020B0600070205080204" pitchFamily="50" charset="-128"/>
              </a:rPr>
              <a:t>のように</a:t>
            </a:r>
            <a:r>
              <a:rPr lang="ja-JP" altLang="en-US" sz="3200" dirty="0">
                <a:latin typeface="ＭＳ Ｐゴシック" panose="020B0600070205080204" pitchFamily="50" charset="-128"/>
              </a:rPr>
              <a:t>，スノーボードで左側の斜面からすべる人の運動を考えてみよう。重力のする仕事が人の運動エネルギー増減させるようすがわかる。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7D7EC84-1D5A-F255-8766-471850172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73" y="2592490"/>
            <a:ext cx="7557531" cy="41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1E91E-BF0F-42BB-A5C3-A8671EA4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振り返り</a:t>
            </a: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286FC3D7-A6EB-44AE-BE76-188941B33EE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097190" y="1484784"/>
            <a:ext cx="10039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742950" indent="-742950" algn="just">
              <a:buFont typeface="Wingdings" pitchFamily="2" charset="2"/>
              <a:buAutoNum type="arabicParenBoth"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仕事とエネルギーの関係を定性的に説明しよう。</a:t>
            </a:r>
            <a:endParaRPr lang="en-US" altLang="ja-JP" sz="3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 descr="グラフィカル ユーザー インターフェイス, テキスト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EE7209B1-CC0F-417D-B354-9D50D535E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8" t="-965" b="92462"/>
          <a:stretch/>
        </p:blipFill>
        <p:spPr>
          <a:xfrm>
            <a:off x="5735960" y="4891182"/>
            <a:ext cx="5328592" cy="1293458"/>
          </a:xfrm>
          <a:prstGeom prst="rect">
            <a:avLst/>
          </a:prstGeom>
        </p:spPr>
      </p:pic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286FC3D7-A6EB-44AE-BE76-188941B33EE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097189" y="2420888"/>
            <a:ext cx="100393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742950" indent="-742950" algn="just">
              <a:buFont typeface="Wingdings" pitchFamily="2" charset="2"/>
              <a:buAutoNum type="arabicParenBoth" startAt="2"/>
            </a:pP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仕事が正の場合，</a:t>
            </a:r>
            <a:r>
              <a:rPr lang="en-US" altLang="ja-JP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lang="ja-JP" altLang="en-US" sz="3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の場合，負の場合，仕事をされた物体のエネルギーはどうなるか，説明しよう。</a:t>
            </a:r>
            <a:endParaRPr lang="en-US" altLang="ja-JP" sz="32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9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C2F7B0-59C7-4E6F-935F-5E4142E7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予想してみよう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2A0F9D1-A5F6-4A8B-9768-F3D5F4ED8F8B}"/>
              </a:ext>
            </a:extLst>
          </p:cNvPr>
          <p:cNvSpPr txBox="1">
            <a:spLocks/>
          </p:cNvSpPr>
          <p:nvPr/>
        </p:nvSpPr>
        <p:spPr>
          <a:xfrm>
            <a:off x="1631504" y="4221088"/>
            <a:ext cx="2736304" cy="2088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ja-JP" altLang="en-US" sz="3200" dirty="0">
                <a:latin typeface="ＭＳ Ｐゴシック" panose="020B0600070205080204" pitchFamily="50" charset="-128"/>
              </a:rPr>
              <a:t>①　</a:t>
            </a:r>
            <a:r>
              <a:rPr lang="ja-JP" altLang="en-US" sz="3200" u="sng" dirty="0">
                <a:latin typeface="ＭＳ Ｐゴシック" panose="020B0600070205080204" pitchFamily="50" charset="-128"/>
              </a:rPr>
              <a:t>　　　　人</a:t>
            </a:r>
            <a:r>
              <a:rPr lang="ja-JP" altLang="en-US" sz="3200" dirty="0">
                <a:latin typeface="ＭＳ Ｐゴシック" panose="020B0600070205080204" pitchFamily="50" charset="-128"/>
              </a:rPr>
              <a:t>　　　</a:t>
            </a:r>
            <a:endParaRPr lang="en-US" altLang="ja-JP" sz="3200" dirty="0">
              <a:latin typeface="ＭＳ Ｐゴシック" panose="020B0600070205080204" pitchFamily="50" charset="-128"/>
            </a:endParaRPr>
          </a:p>
          <a:p>
            <a:pPr marL="0" indent="0">
              <a:buClrTx/>
              <a:buNone/>
            </a:pPr>
            <a:r>
              <a:rPr lang="ja-JP" altLang="en-US" sz="3200" dirty="0">
                <a:latin typeface="ＭＳ Ｐゴシック" panose="020B0600070205080204" pitchFamily="50" charset="-128"/>
              </a:rPr>
              <a:t>②　</a:t>
            </a:r>
            <a:r>
              <a:rPr lang="ja-JP" altLang="en-US" sz="3200" u="sng" dirty="0">
                <a:latin typeface="ＭＳ Ｐゴシック" panose="020B0600070205080204" pitchFamily="50" charset="-128"/>
              </a:rPr>
              <a:t>　　　　人</a:t>
            </a:r>
            <a:r>
              <a:rPr lang="ja-JP" altLang="en-US" sz="3200" dirty="0">
                <a:latin typeface="ＭＳ Ｐゴシック" panose="020B0600070205080204" pitchFamily="50" charset="-128"/>
              </a:rPr>
              <a:t>　　　</a:t>
            </a:r>
            <a:endParaRPr lang="en-US" altLang="ja-JP" sz="3200" dirty="0">
              <a:latin typeface="ＭＳ Ｐゴシック" panose="020B0600070205080204" pitchFamily="50" charset="-128"/>
            </a:endParaRPr>
          </a:p>
          <a:p>
            <a:pPr marL="0" indent="0">
              <a:buClrTx/>
              <a:buNone/>
            </a:pPr>
            <a:r>
              <a:rPr lang="ja-JP" altLang="en-US" sz="3200" dirty="0">
                <a:latin typeface="ＭＳ Ｐゴシック" panose="020B0600070205080204" pitchFamily="50" charset="-128"/>
              </a:rPr>
              <a:t>③　</a:t>
            </a:r>
            <a:r>
              <a:rPr lang="ja-JP" altLang="en-US" sz="3200" u="sng" dirty="0">
                <a:latin typeface="ＭＳ Ｐゴシック" panose="020B0600070205080204" pitchFamily="50" charset="-128"/>
              </a:rPr>
              <a:t>　　　　人</a:t>
            </a:r>
            <a:endParaRPr lang="en-US" altLang="ja-JP" sz="3200" u="sng" dirty="0">
              <a:latin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3FE17C-384B-7E64-570D-B4CB8476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48" y="1293040"/>
            <a:ext cx="9809703" cy="24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2A73AF9-2952-B547-8CE5-9E4C8443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今日の学習目標</a:t>
            </a:r>
            <a:endParaRPr lang="ja-IS" altLang="en-US" dirty="0"/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6BA9B0FF-4F9A-407D-8F46-F07FE5A44538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52212" y="1628800"/>
            <a:ext cx="10002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defRPr/>
            </a:pPr>
            <a:r>
              <a:rPr lang="ja-JP" altLang="en-US" sz="3600" dirty="0">
                <a:solidFill>
                  <a:srgbClr val="F9F9F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１）　仕事の正負の意味を理解する。</a:t>
            </a:r>
            <a:endParaRPr lang="en-US" altLang="ja-JP" sz="3600" dirty="0">
              <a:solidFill>
                <a:srgbClr val="F9F9F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3C322FFF-C990-4B75-9538-DAFF07D9D03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52212" y="2924944"/>
            <a:ext cx="100026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900000" indent="-900000" algn="just">
              <a:defRPr/>
            </a:pPr>
            <a:r>
              <a:rPr lang="ja-JP" altLang="en-US" sz="3600" dirty="0">
                <a:solidFill>
                  <a:srgbClr val="F9F9F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２）　仕事を，エネルギーの増減と関連づけて理解する。</a:t>
            </a:r>
            <a:endParaRPr lang="en-US" altLang="ja-JP" sz="3600" dirty="0">
              <a:solidFill>
                <a:srgbClr val="F9F9F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3C768C8-B507-F6F3-5B97-E2DA199FFB90}"/>
              </a:ext>
            </a:extLst>
          </p:cNvPr>
          <p:cNvGrpSpPr/>
          <p:nvPr/>
        </p:nvGrpSpPr>
        <p:grpSpPr>
          <a:xfrm>
            <a:off x="1343472" y="842688"/>
            <a:ext cx="5400599" cy="5682655"/>
            <a:chOff x="1343472" y="842688"/>
            <a:chExt cx="5400599" cy="568265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343472" y="842688"/>
              <a:ext cx="5400599" cy="5682655"/>
              <a:chOff x="983433" y="863641"/>
              <a:chExt cx="5267981" cy="56826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コンテンツ プレースホルダー 2">
                    <a:extLst>
                      <a:ext uri="{FF2B5EF4-FFF2-40B4-BE49-F238E27FC236}">
                        <a16:creationId xmlns:a16="http://schemas.microsoft.com/office/drawing/2014/main" id="{62019A0E-E6F8-4AAF-A8D9-A8134B9DD85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83433" y="863641"/>
                    <a:ext cx="5267981" cy="5682655"/>
                  </a:xfrm>
                  <a:prstGeom prst="rect">
                    <a:avLst/>
                  </a:prstGeom>
                </p:spPr>
                <p:txBody>
                  <a:bodyPr>
                    <a:noAutofit/>
                  </a:bodyPr>
                  <a:lstStyle>
                    <a:lvl1pPr marL="342900" indent="-3429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8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4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457200" rtl="0" eaLnBrk="1" latinLnBrk="0" hangingPunct="1">
                      <a:spcBef>
                        <a:spcPts val="100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ct val="80000"/>
                      <a:buFont typeface="Wingdings 3" charset="2"/>
                      <a:buChar char=""/>
                      <a:defRPr kumimoji="1" sz="12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>
                      <a:spcBef>
                        <a:spcPts val="0"/>
                      </a:spcBef>
                      <a:buNone/>
                    </a:pPr>
                    <a:r>
                      <a:rPr lang="ja-JP" altLang="en-US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物体に力を加えて動かしたとき，「　　　　　をした」という。仕事は（力の大きさ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ja-JP" altLang="en-US" sz="3200" dirty="0">
                            <a:latin typeface="ＭＳ Ｐゴシック" panose="020B0600070205080204" pitchFamily="50" charset="-128"/>
                          </a:rPr>
                          <m:t>）</m:t>
                        </m:r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ja-JP" altLang="en-US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（力の向きへの移動距離）で表される。単位は　　　　    　　（記号：</a:t>
                    </a:r>
                    <a:r>
                      <a:rPr lang="en-US" altLang="ja-JP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J</a:t>
                    </a:r>
                    <a:r>
                      <a:rPr lang="ja-JP" altLang="en-US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）である。一般に，物体が一定の大きさの力</a:t>
                    </a:r>
                    <a14:m>
                      <m:oMath xmlns:m="http://schemas.openxmlformats.org/officeDocument/2006/math">
                        <m:r>
                          <a:rPr lang="en-US" altLang="ja-JP" sz="3200" b="0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𝐹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</m:oMath>
                    </a14:m>
                    <a:r>
                      <a:rPr lang="en-US" altLang="ja-JP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〔N〕</a:t>
                    </a:r>
                    <a14:m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</m:oMath>
                    </a14:m>
                    <a:r>
                      <a:rPr lang="ja-JP" altLang="en-US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を受け，その力の向きに</a:t>
                    </a:r>
                    <a14:m>
                      <m:oMath xmlns:m="http://schemas.openxmlformats.org/officeDocument/2006/math">
                        <m:r>
                          <a:rPr lang="en-US" altLang="ja-JP" sz="3200" b="0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</m:oMath>
                    </a14:m>
                    <a:r>
                      <a:rPr lang="en-US" altLang="ja-JP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〔m〕</a:t>
                    </a:r>
                    <a14:m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</m:oMath>
                    </a14:m>
                    <a:r>
                      <a:rPr lang="ja-JP" altLang="en-US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動いたとき，物体がされた仕事</a:t>
                    </a:r>
                    <a14:m>
                      <m:oMath xmlns:m="http://schemas.openxmlformats.org/officeDocument/2006/math">
                        <m:r>
                          <a:rPr lang="en-US" altLang="ja-JP" sz="3200" b="0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𝑊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</m:oMath>
                    </a14:m>
                    <a:r>
                      <a:rPr lang="en-US" altLang="ja-JP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〔J〕</a:t>
                    </a:r>
                    <a14:m>
                      <m:oMath xmlns:m="http://schemas.openxmlformats.org/officeDocument/2006/math"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</m:oMath>
                    </a14:m>
                    <a:r>
                      <a:rPr lang="ja-JP" altLang="en-US" sz="32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は次式で表される。</a:t>
                    </a:r>
                    <a:endParaRPr lang="en-US" altLang="ja-JP" sz="32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  <a:p>
                    <a:pPr marL="0" indent="0" algn="just">
                      <a:spcBef>
                        <a:spcPts val="0"/>
                      </a:spcBef>
                      <a:buNone/>
                    </a:pPr>
                    <a:r>
                      <a:rPr lang="ja-JP" altLang="en-US" sz="3200" dirty="0"/>
                      <a:t>　</a:t>
                    </a:r>
                    <a14:m>
                      <m:oMath xmlns:m="http://schemas.openxmlformats.org/officeDocument/2006/math">
                        <m:r>
                          <a:rPr lang="ja-JP" altLang="en-US" sz="3200" i="1" dirty="0">
                            <a:latin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3200" i="1" dirty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ja-JP" altLang="en-US" sz="3200" i="1">
                            <a:latin typeface="Cambria Math" panose="02040503050406030204" pitchFamily="18" charset="0"/>
                          </a:rPr>
                          <m:t>　</m:t>
                        </m:r>
                      </m:oMath>
                    </a14:m>
                    <a:r>
                      <a:rPr lang="ja-JP" altLang="en-US" sz="3200" dirty="0">
                        <a:latin typeface="ＭＳ Ｐゴシック" panose="020B0600070205080204" pitchFamily="50" charset="-128"/>
                      </a:rPr>
                      <a:t>　</a:t>
                    </a:r>
                    <a:r>
                      <a:rPr lang="en-US" altLang="ja-JP" sz="3200" dirty="0">
                        <a:latin typeface="ＭＳ Ｐゴシック" panose="020B0600070205080204" pitchFamily="50" charset="-128"/>
                      </a:rPr>
                      <a:t>〈</a:t>
                    </a:r>
                    <a:r>
                      <a:rPr lang="ja-JP" altLang="en-US" sz="3200" dirty="0">
                        <a:latin typeface="ＭＳ Ｐゴシック" panose="020B0600070205080204" pitchFamily="50" charset="-128"/>
                      </a:rPr>
                      <a:t>１</a:t>
                    </a:r>
                    <a:r>
                      <a:rPr lang="en-US" altLang="ja-JP" sz="3200" dirty="0">
                        <a:latin typeface="ＭＳ Ｐゴシック" panose="020B0600070205080204" pitchFamily="50" charset="-128"/>
                      </a:rPr>
                      <a:t>〉</a:t>
                    </a:r>
                    <a:endParaRPr lang="ja-JP" altLang="en-US" sz="3200" dirty="0">
                      <a:latin typeface="ＭＳ Ｐゴシック" panose="020B0600070205080204" pitchFamily="50" charset="-128"/>
                    </a:endParaRPr>
                  </a:p>
                  <a:p>
                    <a:pPr marL="0" indent="0" algn="just">
                      <a:spcBef>
                        <a:spcPts val="0"/>
                      </a:spcBef>
                      <a:buNone/>
                    </a:pPr>
                    <a:endParaRPr lang="en-US" altLang="ja-JP" sz="3200" dirty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3" name="コンテンツ プレースホルダー 2">
                    <a:extLst>
                      <a:ext uri="{FF2B5EF4-FFF2-40B4-BE49-F238E27FC236}">
                        <a16:creationId xmlns:a16="http://schemas.microsoft.com/office/drawing/2014/main" id="{62019A0E-E6F8-4AAF-A8D9-A8134B9DD8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433" y="863641"/>
                    <a:ext cx="5267981" cy="568265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822" t="-1395" r="-2935" b="-64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07F1C0-7E55-47D9-980B-938972016444}"/>
                  </a:ext>
                </a:extLst>
              </p:cNvPr>
              <p:cNvSpPr txBox="1"/>
              <p:nvPr/>
            </p:nvSpPr>
            <p:spPr>
              <a:xfrm>
                <a:off x="2037029" y="1417126"/>
                <a:ext cx="1158614" cy="5651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72000" rtlCol="0">
                <a:spAutoFit/>
              </a:bodyPr>
              <a:lstStyle/>
              <a:p>
                <a:pPr algn="ctr"/>
                <a:r>
                  <a:rPr kumimoji="1" lang="ja-JP" altLang="en-US" sz="32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仕事</a:t>
                </a:r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542625-DE6C-F226-51D5-2257BFFDC471}"/>
                </a:ext>
              </a:extLst>
            </p:cNvPr>
            <p:cNvSpPr txBox="1"/>
            <p:nvPr/>
          </p:nvSpPr>
          <p:spPr>
            <a:xfrm>
              <a:off x="2725010" y="2853549"/>
              <a:ext cx="2218862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ジュール</a:t>
              </a: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39FFE5-6634-4753-8821-1E60A93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仕事とエネルギー　</a:t>
            </a:r>
            <a:r>
              <a:rPr kumimoji="1" lang="en-US" altLang="ja-JP" dirty="0"/>
              <a:t>〈</a:t>
            </a:r>
            <a:r>
              <a:rPr kumimoji="1" lang="ja-JP" altLang="en-US" dirty="0"/>
              <a:t>１</a:t>
            </a:r>
            <a:r>
              <a:rPr kumimoji="1" lang="en-US" altLang="ja-JP" dirty="0"/>
              <a:t>〉</a:t>
            </a:r>
            <a:r>
              <a:rPr kumimoji="1" lang="ja-JP" altLang="en-US" dirty="0"/>
              <a:t>仕事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B2B10A-1F03-4604-A2E6-607E0537AA25}"/>
              </a:ext>
            </a:extLst>
          </p:cNvPr>
          <p:cNvSpPr/>
          <p:nvPr/>
        </p:nvSpPr>
        <p:spPr>
          <a:xfrm>
            <a:off x="2423591" y="1396173"/>
            <a:ext cx="1187781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555A49-A3AD-EBBC-1D3F-B9FA39212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30" y="1678746"/>
            <a:ext cx="3621032" cy="275539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A7CA55C-C8E7-DB8E-E870-51030C3F1596}"/>
              </a:ext>
            </a:extLst>
          </p:cNvPr>
          <p:cNvSpPr/>
          <p:nvPr/>
        </p:nvSpPr>
        <p:spPr>
          <a:xfrm>
            <a:off x="2725010" y="2853549"/>
            <a:ext cx="2218862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1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425A6-F011-8366-CB0B-B50289B8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8EF93-A082-F3A3-4EA3-EE217DE2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仕事とエネルギー　</a:t>
            </a:r>
            <a:r>
              <a:rPr kumimoji="1" lang="en-US" altLang="ja-JP" dirty="0"/>
              <a:t>〈2〉</a:t>
            </a:r>
            <a:r>
              <a:rPr kumimoji="1" lang="ja-JP" altLang="en-US" dirty="0"/>
              <a:t>エネルギー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0A1610E-9C6E-F3CA-FA2A-78711F4CAF85}"/>
              </a:ext>
            </a:extLst>
          </p:cNvPr>
          <p:cNvGrpSpPr/>
          <p:nvPr/>
        </p:nvGrpSpPr>
        <p:grpSpPr>
          <a:xfrm>
            <a:off x="1487487" y="836712"/>
            <a:ext cx="9474799" cy="5688632"/>
            <a:chOff x="1487487" y="836712"/>
            <a:chExt cx="9474799" cy="5688632"/>
          </a:xfrm>
        </p:grpSpPr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FAC10F3D-0C60-99AE-F298-F682981DACEE}"/>
                </a:ext>
              </a:extLst>
            </p:cNvPr>
            <p:cNvSpPr txBox="1">
              <a:spLocks/>
            </p:cNvSpPr>
            <p:nvPr/>
          </p:nvSpPr>
          <p:spPr>
            <a:xfrm>
              <a:off x="1487487" y="836712"/>
              <a:ext cx="9474799" cy="568863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</a:rPr>
                <a:t>速度をもった台車が床に置いてある物体にぶつかれば，その物体に力を加えながら仕事をする。</a:t>
              </a:r>
              <a:endParaRPr lang="en-US" altLang="ja-JP" sz="3200" dirty="0">
                <a:latin typeface="ＭＳ Ｐゴシック" panose="020B0600070205080204" pitchFamily="50" charset="-128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</a:rPr>
                <a:t>物体が他の物体に仕事をする能力をもつとき，物体は</a:t>
              </a:r>
              <a:br>
                <a:rPr lang="en-US" altLang="ja-JP" sz="3200" dirty="0">
                  <a:latin typeface="ＭＳ Ｐゴシック" panose="020B0600070205080204" pitchFamily="50" charset="-128"/>
                </a:rPr>
              </a:br>
              <a:r>
                <a:rPr lang="ja-JP" altLang="en-US" sz="3200" dirty="0">
                  <a:latin typeface="ＭＳ Ｐゴシック" panose="020B0600070205080204" pitchFamily="50" charset="-128"/>
                </a:rPr>
                <a:t>　　　　　　　　　をもつという。仕事と同じく，エネルギーの単位はジュール </a:t>
              </a:r>
              <a:r>
                <a:rPr lang="en-US" altLang="ja-JP" sz="3200" dirty="0">
                  <a:latin typeface="ＭＳ Ｐゴシック" panose="020B0600070205080204" pitchFamily="50" charset="-128"/>
                </a:rPr>
                <a:t>(</a:t>
              </a:r>
              <a:r>
                <a:rPr lang="ja-JP" altLang="en-US" sz="3200" dirty="0">
                  <a:latin typeface="ＭＳ Ｐゴシック" panose="020B0600070205080204" pitchFamily="50" charset="-128"/>
                </a:rPr>
                <a:t>記号：</a:t>
              </a:r>
              <a:r>
                <a:rPr lang="en-US" altLang="ja-JP" sz="3200" dirty="0">
                  <a:latin typeface="ＭＳ Ｐゴシック" panose="020B0600070205080204" pitchFamily="50" charset="-128"/>
                </a:rPr>
                <a:t>J)</a:t>
              </a:r>
              <a:r>
                <a:rPr lang="ja-JP" altLang="en-US" sz="3200" dirty="0">
                  <a:latin typeface="ＭＳ Ｐゴシック" panose="020B0600070205080204" pitchFamily="50" charset="-128"/>
                </a:rPr>
                <a:t>である。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</a:rPr>
                <a:t>人が台車に仕事をすることで，台車はエ</a:t>
              </a:r>
              <a:br>
                <a:rPr lang="en-US" altLang="ja-JP" sz="3200" dirty="0">
                  <a:latin typeface="ＭＳ Ｐゴシック" panose="020B0600070205080204" pitchFamily="50" charset="-128"/>
                </a:rPr>
              </a:br>
              <a:r>
                <a:rPr lang="ja-JP" altLang="en-US" sz="3200" dirty="0">
                  <a:latin typeface="ＭＳ Ｐゴシック" panose="020B0600070205080204" pitchFamily="50" charset="-128"/>
                </a:rPr>
                <a:t>ネルギーをもつようになった</a:t>
              </a:r>
              <a:r>
                <a:rPr lang="en-US" altLang="ja-JP" sz="3200" dirty="0">
                  <a:latin typeface="ＭＳ Ｐゴシック" panose="020B0600070205080204" pitchFamily="50" charset="-128"/>
                </a:rPr>
                <a:t>(</a:t>
              </a:r>
              <a:r>
                <a:rPr lang="ja-JP" altLang="en-US" sz="3200" dirty="0">
                  <a:latin typeface="ＭＳ Ｐゴシック" panose="020B0600070205080204" pitchFamily="50" charset="-128"/>
                </a:rPr>
                <a:t>図</a:t>
              </a:r>
              <a:r>
                <a:rPr lang="en-US" altLang="ja-JP" sz="3200" dirty="0">
                  <a:latin typeface="ＭＳ Ｐゴシック" panose="020B0600070205080204" pitchFamily="50" charset="-128"/>
                </a:rPr>
                <a:t>2)</a:t>
              </a:r>
              <a:r>
                <a:rPr lang="ja-JP" altLang="en-US" sz="3200" dirty="0">
                  <a:latin typeface="ＭＳ Ｐゴシック" panose="020B0600070205080204" pitchFamily="50" charset="-128"/>
                </a:rPr>
                <a:t>。つまり，</a:t>
              </a:r>
              <a:br>
                <a:rPr lang="en-US" altLang="ja-JP" sz="3200" dirty="0">
                  <a:latin typeface="ＭＳ Ｐゴシック" panose="020B0600070205080204" pitchFamily="50" charset="-128"/>
                </a:rPr>
              </a:br>
              <a:r>
                <a:rPr lang="ja-JP" altLang="en-US" sz="3200" dirty="0">
                  <a:latin typeface="ＭＳ Ｐゴシック" panose="020B0600070205080204" pitchFamily="50" charset="-128"/>
                </a:rPr>
                <a:t>台車は仕事によって人からエネルギーを</a:t>
              </a:r>
              <a:br>
                <a:rPr lang="en-US" altLang="ja-JP" sz="3200" dirty="0">
                  <a:latin typeface="ＭＳ Ｐゴシック" panose="020B0600070205080204" pitchFamily="50" charset="-128"/>
                </a:rPr>
              </a:br>
              <a:r>
                <a:rPr lang="ja-JP" altLang="en-US" sz="3200" dirty="0">
                  <a:latin typeface="ＭＳ Ｐゴシック" panose="020B0600070205080204" pitchFamily="50" charset="-128"/>
                </a:rPr>
                <a:t>受け取ったといえる。</a:t>
              </a:r>
              <a:endParaRPr lang="en-US" altLang="ja-JP" sz="3200" dirty="0">
                <a:latin typeface="ＭＳ Ｐゴシック" panose="020B0600070205080204" pitchFamily="50" charset="-128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</a:rPr>
                <a:t>これは，エネルギーと仕事の単位が同じ</a:t>
              </a:r>
              <a:br>
                <a:rPr lang="en-US" altLang="ja-JP" sz="3200" dirty="0">
                  <a:latin typeface="ＭＳ Ｐゴシック" panose="020B0600070205080204" pitchFamily="50" charset="-128"/>
                </a:rPr>
              </a:br>
              <a:r>
                <a:rPr lang="ja-JP" altLang="en-US" sz="3200" dirty="0">
                  <a:latin typeface="ＭＳ Ｐゴシック" panose="020B0600070205080204" pitchFamily="50" charset="-128"/>
                </a:rPr>
                <a:t>であることとも整合する。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2BF1878-A5F4-B6B1-D178-5969B6A4EB26}"/>
                </a:ext>
              </a:extLst>
            </p:cNvPr>
            <p:cNvSpPr txBox="1"/>
            <p:nvPr/>
          </p:nvSpPr>
          <p:spPr>
            <a:xfrm>
              <a:off x="1559496" y="2351172"/>
              <a:ext cx="2376264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エネルギー</a:t>
              </a:r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FB535C-392F-388D-98C3-200ED8A1A592}"/>
              </a:ext>
            </a:extLst>
          </p:cNvPr>
          <p:cNvSpPr/>
          <p:nvPr/>
        </p:nvSpPr>
        <p:spPr>
          <a:xfrm>
            <a:off x="1559496" y="2351172"/>
            <a:ext cx="2376263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688228D-D3EB-3925-ED0A-3D3AF2D0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026" y="3224358"/>
            <a:ext cx="1975108" cy="28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B112-97A1-2E1B-1A3C-482E0D00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D856B28-DC8C-5F43-EA24-FF0FEC4B2A1D}"/>
              </a:ext>
            </a:extLst>
          </p:cNvPr>
          <p:cNvGrpSpPr/>
          <p:nvPr/>
        </p:nvGrpSpPr>
        <p:grpSpPr>
          <a:xfrm>
            <a:off x="1271464" y="1052736"/>
            <a:ext cx="9649072" cy="5472608"/>
            <a:chOff x="1271464" y="1052736"/>
            <a:chExt cx="9649072" cy="547260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37A3183-A272-CD00-62B8-34E3E9D898AD}"/>
                </a:ext>
              </a:extLst>
            </p:cNvPr>
            <p:cNvGrpSpPr/>
            <p:nvPr/>
          </p:nvGrpSpPr>
          <p:grpSpPr>
            <a:xfrm>
              <a:off x="1271464" y="1052736"/>
              <a:ext cx="9649072" cy="5472608"/>
              <a:chOff x="1271464" y="1052736"/>
              <a:chExt cx="9649072" cy="5472608"/>
            </a:xfrm>
          </p:grpSpPr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7C284635-0647-780F-8DF8-6231AEB2B0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1464" y="1052736"/>
                <a:ext cx="9649072" cy="54726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エネルギーには熱エネルギーや化学エネルギーなどさまざまな形態があるが，物体の運動に関わるエネルギーは　　　　　　　　　　　　　　　とよばれている。</a:t>
                </a:r>
                <a:endParaRPr lang="en-US" altLang="ja-JP" sz="3200" dirty="0">
                  <a:latin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運動する物体は，他の物体にぶつかって仕事ができるので，　　　　　　　　　　　　　をもつ。運動エネルギーは，物体の速度 が大きいほど大きく，質量が大きいほど大きい。</a:t>
                </a:r>
                <a:endParaRPr lang="en-US" altLang="ja-JP" sz="3200" dirty="0">
                  <a:latin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高い位置にある物体は，落下してぶつかることによって他の物体に仕事ができるので，　　　　　　　　　　　　　をもつ。位置エネルギーは，物体の位置が高いほど大きく，質量が大きいほど大きい。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ECEBAE3-47EE-6BCA-9559-BAFB16928A59}"/>
                  </a:ext>
                </a:extLst>
              </p:cNvPr>
              <p:cNvSpPr txBox="1"/>
              <p:nvPr/>
            </p:nvSpPr>
            <p:spPr>
              <a:xfrm>
                <a:off x="2639616" y="2071766"/>
                <a:ext cx="3824487" cy="5651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0" bIns="72000" rtlCol="0">
                <a:spAutoFit/>
              </a:bodyPr>
              <a:lstStyle/>
              <a:p>
                <a:pPr algn="ctr"/>
                <a:r>
                  <a:rPr kumimoji="1" lang="ja-JP" altLang="en-US" sz="32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力学的エネルギー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ADD7AC8-8A77-1919-E5F4-45F00E8ADA4C}"/>
                </a:ext>
              </a:extLst>
            </p:cNvPr>
            <p:cNvSpPr txBox="1"/>
            <p:nvPr/>
          </p:nvSpPr>
          <p:spPr>
            <a:xfrm>
              <a:off x="2351585" y="3063468"/>
              <a:ext cx="3456384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運動エネルギー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3E1F3CE-E3B0-3D96-76D6-2FDD74343A66}"/>
                </a:ext>
              </a:extLst>
            </p:cNvPr>
            <p:cNvSpPr txBox="1"/>
            <p:nvPr/>
          </p:nvSpPr>
          <p:spPr>
            <a:xfrm>
              <a:off x="6717091" y="4975672"/>
              <a:ext cx="3411357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位置エネルギー</a:t>
              </a: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ED4B07A-0451-7E94-462D-FB22F8AC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仕事とエネルギー　</a:t>
            </a:r>
            <a:r>
              <a:rPr kumimoji="1" lang="en-US" altLang="ja-JP" dirty="0"/>
              <a:t>〈2〉</a:t>
            </a:r>
            <a:r>
              <a:rPr kumimoji="1" lang="ja-JP" altLang="en-US" dirty="0"/>
              <a:t>エネルギー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03E0083-3636-D059-63C5-3A3FAE864A3A}"/>
              </a:ext>
            </a:extLst>
          </p:cNvPr>
          <p:cNvSpPr/>
          <p:nvPr/>
        </p:nvSpPr>
        <p:spPr>
          <a:xfrm>
            <a:off x="2639616" y="2071766"/>
            <a:ext cx="3812204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CA56CB-C27A-7419-72D2-5A6C52ADA96A}"/>
              </a:ext>
            </a:extLst>
          </p:cNvPr>
          <p:cNvSpPr/>
          <p:nvPr/>
        </p:nvSpPr>
        <p:spPr>
          <a:xfrm>
            <a:off x="2355518" y="3070045"/>
            <a:ext cx="3452451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610FE6F-DCF1-B09B-84EE-B869A393F63E}"/>
              </a:ext>
            </a:extLst>
          </p:cNvPr>
          <p:cNvSpPr/>
          <p:nvPr/>
        </p:nvSpPr>
        <p:spPr>
          <a:xfrm>
            <a:off x="6717091" y="4975672"/>
            <a:ext cx="3411357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9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5E8F-F5AF-4C68-72D3-FF68EBB1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E2C21-835C-8505-AAC3-7064F514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仕事とエネルギー　</a:t>
            </a:r>
            <a:r>
              <a:rPr kumimoji="1" lang="en-US" altLang="ja-JP" dirty="0"/>
              <a:t>〈2〉</a:t>
            </a:r>
            <a:r>
              <a:rPr kumimoji="1" lang="ja-JP" altLang="en-US" dirty="0"/>
              <a:t>エネルギー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E7DD5E3-E0C9-9862-8E79-0CFA1A354E9D}"/>
              </a:ext>
            </a:extLst>
          </p:cNvPr>
          <p:cNvGrpSpPr/>
          <p:nvPr/>
        </p:nvGrpSpPr>
        <p:grpSpPr>
          <a:xfrm>
            <a:off x="1089664" y="1069339"/>
            <a:ext cx="5654408" cy="5744037"/>
            <a:chOff x="1089664" y="1069339"/>
            <a:chExt cx="5654408" cy="5744037"/>
          </a:xfrm>
        </p:grpSpPr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ED6F419C-FD54-5CD5-BA41-5C6F32F1A240}"/>
                </a:ext>
              </a:extLst>
            </p:cNvPr>
            <p:cNvSpPr txBox="1">
              <a:spLocks/>
            </p:cNvSpPr>
            <p:nvPr/>
          </p:nvSpPr>
          <p:spPr>
            <a:xfrm>
              <a:off x="1089664" y="1700808"/>
              <a:ext cx="5654408" cy="511256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kumimoji="1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ja-JP" altLang="en-US" sz="3200" dirty="0">
                  <a:latin typeface="ＭＳ Ｐゴシック" panose="020B0600070205080204" pitchFamily="50" charset="-128"/>
                </a:rPr>
                <a:t>力学的エネルギーは運動エネルギーと位置エネルギーを合わせた物理量であり，摩擦や空気抵抗がなければ保存される</a:t>
              </a:r>
              <a:r>
                <a:rPr lang="en-US" altLang="ja-JP" sz="3200" dirty="0">
                  <a:latin typeface="ＭＳ Ｐゴシック" panose="020B0600070205080204" pitchFamily="50" charset="-128"/>
                </a:rPr>
                <a:t>(</a:t>
              </a:r>
              <a:r>
                <a:rPr lang="ja-JP" altLang="en-US" sz="3200" dirty="0">
                  <a:latin typeface="ＭＳ Ｐゴシック" panose="020B0600070205080204" pitchFamily="50" charset="-128"/>
                </a:rPr>
                <a:t>図</a:t>
              </a:r>
              <a:r>
                <a:rPr lang="en-US" altLang="ja-JP" sz="3200" dirty="0">
                  <a:latin typeface="ＭＳ Ｐゴシック" panose="020B0600070205080204" pitchFamily="50" charset="-128"/>
                </a:rPr>
                <a:t>3)</a:t>
              </a:r>
              <a:r>
                <a:rPr lang="ja-JP" altLang="en-US" sz="3200" dirty="0">
                  <a:latin typeface="ＭＳ Ｐゴシック" panose="020B0600070205080204" pitchFamily="50" charset="-128"/>
                </a:rPr>
                <a:t>。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F201BB07-64FD-07A8-E349-2E38E8B7F666}"/>
                </a:ext>
              </a:extLst>
            </p:cNvPr>
            <p:cNvSpPr txBox="1"/>
            <p:nvPr/>
          </p:nvSpPr>
          <p:spPr>
            <a:xfrm>
              <a:off x="1089664" y="1069339"/>
              <a:ext cx="5552679" cy="56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0" bIns="72000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力学的エネルギー保存の法則</a:t>
              </a:r>
              <a:endParaRPr kumimoji="1"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7777DC-F452-8892-32C8-4011D983BFA1}"/>
              </a:ext>
            </a:extLst>
          </p:cNvPr>
          <p:cNvSpPr/>
          <p:nvPr/>
        </p:nvSpPr>
        <p:spPr>
          <a:xfrm>
            <a:off x="1070526" y="1073740"/>
            <a:ext cx="5571817" cy="5651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131FCB6-E77B-4AAE-E3F6-9FFE68A8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836712"/>
            <a:ext cx="4309880" cy="57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5796A-9F26-A560-5E33-1FF16F91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FB287-444D-80DC-B53A-CC8CF347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　負の仕事とエネルギー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F11DFBB-2913-EE54-2018-4AF3FC4A9ECA}"/>
              </a:ext>
            </a:extLst>
          </p:cNvPr>
          <p:cNvSpPr txBox="1">
            <a:spLocks/>
          </p:cNvSpPr>
          <p:nvPr/>
        </p:nvSpPr>
        <p:spPr>
          <a:xfrm>
            <a:off x="1703512" y="980728"/>
            <a:ext cx="8640960" cy="30963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ja-JP" altLang="en-US" sz="3200" dirty="0">
                <a:latin typeface="ＭＳ Ｐゴシック" panose="020B0600070205080204" pitchFamily="50" charset="-128"/>
              </a:rPr>
              <a:t>図</a:t>
            </a:r>
            <a:r>
              <a:rPr lang="en-US" altLang="ja-JP" sz="3200" dirty="0">
                <a:latin typeface="ＭＳ Ｐゴシック" panose="020B0600070205080204" pitchFamily="50" charset="-128"/>
              </a:rPr>
              <a:t>4</a:t>
            </a:r>
            <a:r>
              <a:rPr lang="ja-JP" altLang="en-US" sz="3200" dirty="0">
                <a:latin typeface="ＭＳ Ｐゴシック" panose="020B0600070205080204" pitchFamily="50" charset="-128"/>
              </a:rPr>
              <a:t>のように，右向きに運動している台車に対し，左向きに力を加えて止めることを考える。このとき，人が左向きに力を加え続けることで台車は減速していき，やがて止まる。この間，人は後退しながら力を加え続けており，力の向きと逆向きに動いてい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34D532-5F36-46B9-3FED-2720ED3C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64" y="4227482"/>
            <a:ext cx="4169672" cy="16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8030-6B0E-7886-9E60-4B3DE3A2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995BF-996B-3EB8-22A4-3415C28B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　負の仕事とエネルギー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64284B55-E49D-ACDB-AD8B-71A784722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7692" y="1006632"/>
                <a:ext cx="9056616" cy="468052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この状況をエネルギーの視点から考えてみよう。台車は運動エネルギーをもっていたが，人からされる仕事によってそのエネルギーが減った。すなわちこれは，人が台車に負の仕事 をしたと解釈できる。</a:t>
                </a:r>
                <a:endParaRPr lang="en-US" altLang="ja-JP" sz="3200" dirty="0">
                  <a:latin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>
                    <a:latin typeface="ＭＳ Ｐゴシック" panose="020B0600070205080204" pitchFamily="50" charset="-128"/>
                  </a:rPr>
                  <a:t>一般に，物体が一定の大きさの力 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3200" dirty="0">
                    <a:latin typeface="ＭＳ Ｐゴシック" panose="020B0600070205080204" pitchFamily="50" charset="-128"/>
                  </a:rPr>
                  <a:t> 〔N〕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を受け，その力と逆向きに 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3200" dirty="0">
                    <a:latin typeface="ＭＳ Ｐゴシック" panose="020B0600070205080204" pitchFamily="50" charset="-128"/>
                  </a:rPr>
                  <a:t> 〔m〕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動いたとき，物体がされた仕事 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ja-JP" sz="3200" dirty="0">
                    <a:latin typeface="ＭＳ Ｐゴシック" panose="020B0600070205080204" pitchFamily="50" charset="-128"/>
                  </a:rPr>
                  <a:t> 〔J〕</a:t>
                </a:r>
                <a:r>
                  <a:rPr lang="ja-JP" altLang="en-US" sz="3200" dirty="0">
                    <a:latin typeface="ＭＳ Ｐゴシック" panose="020B0600070205080204" pitchFamily="50" charset="-128"/>
                  </a:rPr>
                  <a:t>は次式で表される。</a:t>
                </a:r>
                <a:endParaRPr lang="en-US" altLang="ja-JP" sz="3200" dirty="0">
                  <a:latin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ja-JP" altLang="en-US" sz="3200" dirty="0"/>
                  <a:t>　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ja-JP" altLang="en-US" sz="3200" i="1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ja-JP" altLang="en-US" sz="3200" dirty="0">
                    <a:latin typeface="ＭＳ Ｐゴシック" panose="020B0600070205080204" pitchFamily="50" charset="-128"/>
                  </a:rPr>
                  <a:t>　</a:t>
                </a:r>
                <a:r>
                  <a:rPr lang="en-US" altLang="ja-JP" sz="3200" dirty="0">
                    <a:latin typeface="ＭＳ Ｐゴシック" panose="020B0600070205080204" pitchFamily="50" charset="-128"/>
                  </a:rPr>
                  <a:t>〈2〉</a:t>
                </a:r>
                <a:endParaRPr lang="ja-JP" altLang="en-US" sz="3200" dirty="0">
                  <a:latin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ja-JP" sz="3200" dirty="0">
                  <a:latin typeface="ＭＳ Ｐゴシック" panose="020B0600070205080204" pitchFamily="50" charset="-12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3" name="コンテンツ プレースホルダー 2">
                <a:extLst>
                  <a:ext uri="{FF2B5EF4-FFF2-40B4-BE49-F238E27FC236}">
                    <a16:creationId xmlns:a16="http://schemas.microsoft.com/office/drawing/2014/main" id="{64284B55-E49D-ACDB-AD8B-71A78472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692" y="1006632"/>
                <a:ext cx="9056616" cy="4680520"/>
              </a:xfrm>
              <a:prstGeom prst="rect">
                <a:avLst/>
              </a:prstGeom>
              <a:blipFill>
                <a:blip r:embed="rId2"/>
                <a:stretch>
                  <a:fillRect l="-1682" t="-1693" r="-3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46D91C9D-0180-BD92-42E8-8188AFAF6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4725144"/>
            <a:ext cx="3694184" cy="15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タイトル画面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通常部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L部分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29885</TotalTime>
  <Words>1104</Words>
  <PresentationFormat>ワイド画面</PresentationFormat>
  <Paragraphs>63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31" baseType="lpstr">
      <vt:lpstr>ＭＳ Ｐゴシック</vt:lpstr>
      <vt:lpstr>ＭＳ Ｐゴシック</vt:lpstr>
      <vt:lpstr>ＭＳ ゴシック</vt:lpstr>
      <vt:lpstr>Meiryo</vt:lpstr>
      <vt:lpstr>Meiryo</vt:lpstr>
      <vt:lpstr>Arial</vt:lpstr>
      <vt:lpstr>Calibri</vt:lpstr>
      <vt:lpstr>Cambria Math</vt:lpstr>
      <vt:lpstr>Trebuchet MS</vt:lpstr>
      <vt:lpstr>Wingdings</vt:lpstr>
      <vt:lpstr>Wingdings 3</vt:lpstr>
      <vt:lpstr>タイトル画面</vt:lpstr>
      <vt:lpstr>通常部分</vt:lpstr>
      <vt:lpstr>AL部分</vt:lpstr>
      <vt:lpstr>PowerPoint プレゼンテーション</vt:lpstr>
      <vt:lpstr>予想してみよう</vt:lpstr>
      <vt:lpstr>今日の学習目標</vt:lpstr>
      <vt:lpstr>A　仕事とエネルギー　〈１〉仕事</vt:lpstr>
      <vt:lpstr>A　仕事とエネルギー　〈2〉エネルギー</vt:lpstr>
      <vt:lpstr>A　仕事とエネルギー　〈2〉エネルギー</vt:lpstr>
      <vt:lpstr>A　仕事とエネルギー　〈2〉エネルギー</vt:lpstr>
      <vt:lpstr>B　負の仕事とエネルギー</vt:lpstr>
      <vt:lpstr>B　負の仕事とエネルギー</vt:lpstr>
      <vt:lpstr>仕事</vt:lpstr>
      <vt:lpstr>C　斜めの力による仕事</vt:lpstr>
      <vt:lpstr>C　斜めの力による仕事</vt:lpstr>
      <vt:lpstr>C　斜めの力による仕事</vt:lpstr>
      <vt:lpstr>C　斜めの力による仕事</vt:lpstr>
      <vt:lpstr>D　仕事の大きさとF-xグラフ</vt:lpstr>
      <vt:lpstr>E　仕事の符号と運動エネルギー</vt:lpstr>
      <vt:lpstr>振り返り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2021-03-15T06:06:04Z</cp:lastPrinted>
  <dcterms:created xsi:type="dcterms:W3CDTF">2011-09-19T09:10:40Z</dcterms:created>
  <dcterms:modified xsi:type="dcterms:W3CDTF">2026-03-04T20:43:34Z</dcterms:modified>
</cp:coreProperties>
</file>