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3" r:id="rId1"/>
    <p:sldMasterId id="2147483942" r:id="rId2"/>
    <p:sldMasterId id="2147483944" r:id="rId3"/>
  </p:sldMasterIdLst>
  <p:notesMasterIdLst>
    <p:notesMasterId r:id="rId46"/>
  </p:notesMasterIdLst>
  <p:handoutMasterIdLst>
    <p:handoutMasterId r:id="rId47"/>
  </p:handoutMasterIdLst>
  <p:sldIdLst>
    <p:sldId id="334" r:id="rId4"/>
    <p:sldId id="344" r:id="rId5"/>
    <p:sldId id="337" r:id="rId6"/>
    <p:sldId id="378" r:id="rId7"/>
    <p:sldId id="469" r:id="rId8"/>
    <p:sldId id="458" r:id="rId9"/>
    <p:sldId id="431" r:id="rId10"/>
    <p:sldId id="459" r:id="rId11"/>
    <p:sldId id="470" r:id="rId12"/>
    <p:sldId id="412" r:id="rId13"/>
    <p:sldId id="413" r:id="rId14"/>
    <p:sldId id="441" r:id="rId15"/>
    <p:sldId id="471" r:id="rId16"/>
    <p:sldId id="439" r:id="rId17"/>
    <p:sldId id="416" r:id="rId18"/>
    <p:sldId id="472" r:id="rId19"/>
    <p:sldId id="461" r:id="rId20"/>
    <p:sldId id="473" r:id="rId21"/>
    <p:sldId id="442" r:id="rId22"/>
    <p:sldId id="443" r:id="rId23"/>
    <p:sldId id="463" r:id="rId24"/>
    <p:sldId id="462" r:id="rId25"/>
    <p:sldId id="444" r:id="rId26"/>
    <p:sldId id="474" r:id="rId27"/>
    <p:sldId id="445" r:id="rId28"/>
    <p:sldId id="465" r:id="rId29"/>
    <p:sldId id="466" r:id="rId30"/>
    <p:sldId id="421" r:id="rId31"/>
    <p:sldId id="468" r:id="rId32"/>
    <p:sldId id="475" r:id="rId33"/>
    <p:sldId id="432" r:id="rId34"/>
    <p:sldId id="446" r:id="rId35"/>
    <p:sldId id="476" r:id="rId36"/>
    <p:sldId id="447" r:id="rId37"/>
    <p:sldId id="448" r:id="rId38"/>
    <p:sldId id="449" r:id="rId39"/>
    <p:sldId id="450" r:id="rId40"/>
    <p:sldId id="451" r:id="rId41"/>
    <p:sldId id="452" r:id="rId42"/>
    <p:sldId id="456" r:id="rId43"/>
    <p:sldId id="453" r:id="rId44"/>
    <p:sldId id="343" r:id="rId45"/>
  </p:sldIdLst>
  <p:sldSz cx="12192000" cy="6858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2" orient="horz" pos="2931" userDrawn="1">
          <p15:clr>
            <a:srgbClr val="A4A3A4"/>
          </p15:clr>
        </p15:guide>
        <p15:guide id="3" pos="5171" userDrawn="1">
          <p15:clr>
            <a:srgbClr val="A4A3A4"/>
          </p15:clr>
        </p15:guide>
        <p15:guide id="4" pos="2631" userDrawn="1">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D8F6"/>
    <a:srgbClr val="0086B3"/>
    <a:srgbClr val="A6A6A6"/>
    <a:srgbClr val="BF9000"/>
    <a:srgbClr val="F9F9F9"/>
    <a:srgbClr val="595959"/>
    <a:srgbClr val="E6B91E"/>
    <a:srgbClr val="F0D578"/>
    <a:srgbClr val="FFFFE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8" autoAdjust="0"/>
    <p:restoredTop sz="94906" autoAdjust="0"/>
  </p:normalViewPr>
  <p:slideViewPr>
    <p:cSldViewPr>
      <p:cViewPr varScale="1">
        <p:scale>
          <a:sx n="60" d="100"/>
          <a:sy n="60" d="100"/>
        </p:scale>
        <p:origin x="342" y="60"/>
      </p:cViewPr>
      <p:guideLst>
        <p:guide orient="horz" pos="1434"/>
        <p:guide orient="horz" pos="2931"/>
        <p:guide pos="5171"/>
        <p:guide pos="2631"/>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p:cViewPr varScale="1">
        <p:scale>
          <a:sx n="80" d="100"/>
          <a:sy n="80" d="100"/>
        </p:scale>
        <p:origin x="1590" y="84"/>
      </p:cViewPr>
      <p:guideLst>
        <p:guide orient="horz" pos="2122"/>
        <p:guide pos="31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4275696" cy="337467"/>
          </a:xfrm>
          <a:prstGeom prst="rect">
            <a:avLst/>
          </a:prstGeom>
        </p:spPr>
        <p:txBody>
          <a:bodyPr vert="horz" lIns="91396" tIns="45698" rIns="91396" bIns="45698" rtlCol="0"/>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3" name="日付プレースホルダー 2"/>
          <p:cNvSpPr>
            <a:spLocks noGrp="1"/>
          </p:cNvSpPr>
          <p:nvPr>
            <p:ph type="dt" sz="quarter" idx="1"/>
          </p:nvPr>
        </p:nvSpPr>
        <p:spPr>
          <a:xfrm>
            <a:off x="5588412" y="2"/>
            <a:ext cx="4275696" cy="337467"/>
          </a:xfrm>
          <a:prstGeom prst="rect">
            <a:avLst/>
          </a:prstGeom>
        </p:spPr>
        <p:txBody>
          <a:bodyPr vert="horz" wrap="square" lIns="91396" tIns="45698" rIns="91396" bIns="45698" numCol="1" anchor="t" anchorCtr="0" compatLnSpc="1">
            <a:prstTxWarp prst="textNoShape">
              <a:avLst/>
            </a:prstTxWarp>
          </a:bodyPr>
          <a:lstStyle>
            <a:lvl1pPr algn="r" eaLnBrk="1" hangingPunct="1">
              <a:defRPr sz="1200">
                <a:ea typeface="ＭＳ Ｐゴシック" pitchFamily="50" charset="-128"/>
              </a:defRPr>
            </a:lvl1pPr>
          </a:lstStyle>
          <a:p>
            <a:pPr>
              <a:defRPr/>
            </a:pPr>
            <a:fld id="{9EF471EB-85AB-4687-B961-B58FD244E7A8}" type="datetimeFigureOut">
              <a:rPr lang="ja-JP" altLang="en-US"/>
              <a:pPr>
                <a:defRPr/>
              </a:pPr>
              <a:t>2023/7/31</a:t>
            </a:fld>
            <a:endParaRPr lang="ja-JP" altLang="en-US"/>
          </a:p>
        </p:txBody>
      </p:sp>
      <p:sp>
        <p:nvSpPr>
          <p:cNvPr id="4" name="フッター プレースホルダー 3"/>
          <p:cNvSpPr>
            <a:spLocks noGrp="1"/>
          </p:cNvSpPr>
          <p:nvPr>
            <p:ph type="ftr" sz="quarter" idx="2"/>
          </p:nvPr>
        </p:nvSpPr>
        <p:spPr>
          <a:xfrm>
            <a:off x="1" y="6397253"/>
            <a:ext cx="4275696" cy="337467"/>
          </a:xfrm>
          <a:prstGeom prst="rect">
            <a:avLst/>
          </a:prstGeom>
        </p:spPr>
        <p:txBody>
          <a:bodyPr vert="horz" lIns="91396" tIns="45698" rIns="91396" bIns="45698"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5" name="スライド番号プレースホルダー 4"/>
          <p:cNvSpPr>
            <a:spLocks noGrp="1"/>
          </p:cNvSpPr>
          <p:nvPr>
            <p:ph type="sldNum" sz="quarter" idx="3"/>
          </p:nvPr>
        </p:nvSpPr>
        <p:spPr>
          <a:xfrm>
            <a:off x="5588412" y="6397253"/>
            <a:ext cx="4275696" cy="337467"/>
          </a:xfrm>
          <a:prstGeom prst="rect">
            <a:avLst/>
          </a:prstGeom>
        </p:spPr>
        <p:txBody>
          <a:bodyPr vert="horz" wrap="square" lIns="91396" tIns="45698" rIns="91396" bIns="45698" numCol="1" anchor="b" anchorCtr="0" compatLnSpc="1">
            <a:prstTxWarp prst="textNoShape">
              <a:avLst/>
            </a:prstTxWarp>
          </a:bodyPr>
          <a:lstStyle>
            <a:lvl1pPr algn="r" eaLnBrk="1" hangingPunct="1">
              <a:defRPr sz="1200">
                <a:ea typeface="ＭＳ Ｐゴシック" pitchFamily="50" charset="-128"/>
              </a:defRPr>
            </a:lvl1pPr>
          </a:lstStyle>
          <a:p>
            <a:pPr>
              <a:defRPr/>
            </a:pPr>
            <a:fld id="{1589A66C-48DC-475D-8907-2939B23B810E}" type="slidenum">
              <a:rPr lang="ja-JP" altLang="en-US"/>
              <a:pPr>
                <a:defRPr/>
              </a:pPr>
              <a:t>‹#›</a:t>
            </a:fld>
            <a:endParaRPr lang="ja-JP" altLang="en-US"/>
          </a:p>
        </p:txBody>
      </p:sp>
    </p:spTree>
    <p:extLst>
      <p:ext uri="{BB962C8B-B14F-4D97-AF65-F5344CB8AC3E}">
        <p14:creationId xmlns:p14="http://schemas.microsoft.com/office/powerpoint/2010/main" val="2208467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4275696" cy="337467"/>
          </a:xfrm>
          <a:prstGeom prst="rect">
            <a:avLst/>
          </a:prstGeom>
        </p:spPr>
        <p:txBody>
          <a:bodyPr vert="horz" lIns="91396" tIns="45698" rIns="91396" bIns="45698" rtlCol="0"/>
          <a:lstStyle>
            <a:lvl1pPr algn="l" eaLnBrk="1" hangingPunct="1">
              <a:defRPr sz="1200">
                <a:latin typeface="Calibri" pitchFamily="34" charset="0"/>
                <a:ea typeface="ＭＳ Ｐゴシック" charset="-128"/>
                <a:cs typeface="+mn-cs"/>
              </a:defRPr>
            </a:lvl1pPr>
          </a:lstStyle>
          <a:p>
            <a:pPr>
              <a:defRPr/>
            </a:pPr>
            <a:endParaRPr lang="ja-JP" altLang="en-US"/>
          </a:p>
        </p:txBody>
      </p:sp>
      <p:sp>
        <p:nvSpPr>
          <p:cNvPr id="3" name="日付プレースホルダー 2"/>
          <p:cNvSpPr>
            <a:spLocks noGrp="1"/>
          </p:cNvSpPr>
          <p:nvPr>
            <p:ph type="dt" idx="1"/>
          </p:nvPr>
        </p:nvSpPr>
        <p:spPr>
          <a:xfrm>
            <a:off x="5588412" y="2"/>
            <a:ext cx="4275696" cy="337467"/>
          </a:xfrm>
          <a:prstGeom prst="rect">
            <a:avLst/>
          </a:prstGeom>
        </p:spPr>
        <p:txBody>
          <a:bodyPr vert="horz" wrap="square" lIns="91396" tIns="45698" rIns="91396" bIns="45698" numCol="1" anchor="t" anchorCtr="0" compatLnSpc="1">
            <a:prstTxWarp prst="textNoShape">
              <a:avLst/>
            </a:prstTxWarp>
          </a:bodyPr>
          <a:lstStyle>
            <a:lvl1pPr algn="r" eaLnBrk="1" hangingPunct="1">
              <a:defRPr sz="1200">
                <a:ea typeface="ＭＳ Ｐゴシック" pitchFamily="50" charset="-128"/>
              </a:defRPr>
            </a:lvl1pPr>
          </a:lstStyle>
          <a:p>
            <a:pPr>
              <a:defRPr/>
            </a:pPr>
            <a:fld id="{4AC9DB06-F1EA-435D-B04A-01FE6D5AC3D2}" type="datetimeFigureOut">
              <a:rPr lang="ja-JP" altLang="en-US"/>
              <a:pPr>
                <a:defRPr/>
              </a:pPr>
              <a:t>2023/7/31</a:t>
            </a:fld>
            <a:endParaRPr lang="ja-JP" altLang="en-US"/>
          </a:p>
        </p:txBody>
      </p:sp>
      <p:sp>
        <p:nvSpPr>
          <p:cNvPr id="4" name="スライド イメージ プレースホルダー 3"/>
          <p:cNvSpPr>
            <a:spLocks noGrp="1" noRot="1" noChangeAspect="1"/>
          </p:cNvSpPr>
          <p:nvPr>
            <p:ph type="sldImg" idx="2"/>
          </p:nvPr>
        </p:nvSpPr>
        <p:spPr>
          <a:xfrm>
            <a:off x="2687638" y="504825"/>
            <a:ext cx="4491037" cy="2525713"/>
          </a:xfrm>
          <a:prstGeom prst="rect">
            <a:avLst/>
          </a:prstGeom>
          <a:noFill/>
          <a:ln w="12700">
            <a:solidFill>
              <a:prstClr val="black"/>
            </a:solidFill>
          </a:ln>
        </p:spPr>
        <p:txBody>
          <a:bodyPr vert="horz" lIns="91396" tIns="45698" rIns="91396" bIns="45698" rtlCol="0" anchor="ctr"/>
          <a:lstStyle/>
          <a:p>
            <a:pPr lvl="0"/>
            <a:endParaRPr lang="ja-JP" altLang="en-US" noProof="0"/>
          </a:p>
        </p:txBody>
      </p:sp>
      <p:sp>
        <p:nvSpPr>
          <p:cNvPr id="5" name="ノート プレースホルダー 4"/>
          <p:cNvSpPr>
            <a:spLocks noGrp="1"/>
          </p:cNvSpPr>
          <p:nvPr>
            <p:ph type="body" sz="quarter" idx="3"/>
          </p:nvPr>
        </p:nvSpPr>
        <p:spPr>
          <a:xfrm>
            <a:off x="986192" y="3199151"/>
            <a:ext cx="7893933" cy="3031981"/>
          </a:xfrm>
          <a:prstGeom prst="rect">
            <a:avLst/>
          </a:prstGeom>
        </p:spPr>
        <p:txBody>
          <a:bodyPr vert="horz" lIns="91396" tIns="45698" rIns="91396" bIns="45698"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6397253"/>
            <a:ext cx="4275696" cy="337467"/>
          </a:xfrm>
          <a:prstGeom prst="rect">
            <a:avLst/>
          </a:prstGeom>
        </p:spPr>
        <p:txBody>
          <a:bodyPr vert="horz" lIns="91396" tIns="45698" rIns="91396" bIns="45698" rtlCol="0" anchor="b"/>
          <a:lstStyle>
            <a:lvl1pPr algn="l" eaLnBrk="1" hangingPunct="1">
              <a:defRPr sz="1200">
                <a:latin typeface="Calibri" pitchFamily="34" charset="0"/>
                <a:ea typeface="ＭＳ Ｐゴシック" charset="-128"/>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5588412" y="6397253"/>
            <a:ext cx="4275696" cy="337467"/>
          </a:xfrm>
          <a:prstGeom prst="rect">
            <a:avLst/>
          </a:prstGeom>
        </p:spPr>
        <p:txBody>
          <a:bodyPr vert="horz" wrap="square" lIns="91396" tIns="45698" rIns="91396" bIns="45698" numCol="1" anchor="b" anchorCtr="0" compatLnSpc="1">
            <a:prstTxWarp prst="textNoShape">
              <a:avLst/>
            </a:prstTxWarp>
          </a:bodyPr>
          <a:lstStyle>
            <a:lvl1pPr algn="r" eaLnBrk="1" hangingPunct="1">
              <a:defRPr sz="1200">
                <a:ea typeface="ＭＳ Ｐゴシック" pitchFamily="50" charset="-128"/>
              </a:defRPr>
            </a:lvl1pPr>
          </a:lstStyle>
          <a:p>
            <a:pPr>
              <a:defRPr/>
            </a:pPr>
            <a:fld id="{89CEB7CB-9B21-44BD-8D15-7ECF69CAE460}" type="slidenum">
              <a:rPr lang="ja-JP" altLang="en-US"/>
              <a:pPr>
                <a:defRPr/>
              </a:pPr>
              <a:t>‹#›</a:t>
            </a:fld>
            <a:endParaRPr lang="ja-JP" altLang="en-US"/>
          </a:p>
        </p:txBody>
      </p:sp>
    </p:spTree>
    <p:extLst>
      <p:ext uri="{BB962C8B-B14F-4D97-AF65-F5344CB8AC3E}">
        <p14:creationId xmlns:p14="http://schemas.microsoft.com/office/powerpoint/2010/main" val="9981581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9CEB7CB-9B21-44BD-8D15-7ECF69CAE460}" type="slidenum">
              <a:rPr lang="ja-JP" altLang="en-US" smtClean="0"/>
              <a:pPr>
                <a:defRPr/>
              </a:pPr>
              <a:t>1</a:t>
            </a:fld>
            <a:endParaRPr lang="ja-JP" altLang="en-US"/>
          </a:p>
        </p:txBody>
      </p:sp>
    </p:spTree>
    <p:extLst>
      <p:ext uri="{BB962C8B-B14F-4D97-AF65-F5344CB8AC3E}">
        <p14:creationId xmlns:p14="http://schemas.microsoft.com/office/powerpoint/2010/main" val="271705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9CEB7CB-9B21-44BD-8D15-7ECF69CAE460}" type="slidenum">
              <a:rPr lang="ja-JP" altLang="en-US" smtClean="0"/>
              <a:pPr>
                <a:defRPr/>
              </a:pPr>
              <a:t>2</a:t>
            </a:fld>
            <a:endParaRPr lang="ja-JP" altLang="en-US"/>
          </a:p>
        </p:txBody>
      </p:sp>
    </p:spTree>
    <p:extLst>
      <p:ext uri="{BB962C8B-B14F-4D97-AF65-F5344CB8AC3E}">
        <p14:creationId xmlns:p14="http://schemas.microsoft.com/office/powerpoint/2010/main" val="364996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9CEB7CB-9B21-44BD-8D15-7ECF69CAE460}" type="slidenum">
              <a:rPr lang="ja-JP" altLang="en-US" smtClean="0"/>
              <a:pPr>
                <a:defRPr/>
              </a:pPr>
              <a:t>36</a:t>
            </a:fld>
            <a:endParaRPr lang="ja-JP" altLang="en-US"/>
          </a:p>
        </p:txBody>
      </p:sp>
    </p:spTree>
    <p:extLst>
      <p:ext uri="{BB962C8B-B14F-4D97-AF65-F5344CB8AC3E}">
        <p14:creationId xmlns:p14="http://schemas.microsoft.com/office/powerpoint/2010/main" val="285014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62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部分">
    <p:spTree>
      <p:nvGrpSpPr>
        <p:cNvPr id="1" name=""/>
        <p:cNvGrpSpPr/>
        <p:nvPr/>
      </p:nvGrpSpPr>
      <p:grpSpPr>
        <a:xfrm>
          <a:off x="0" y="0"/>
          <a:ext cx="0" cy="0"/>
          <a:chOff x="0" y="0"/>
          <a:chExt cx="0" cy="0"/>
        </a:xfrm>
      </p:grpSpPr>
      <p:sp>
        <p:nvSpPr>
          <p:cNvPr id="17" name="タイトル 16">
            <a:extLst>
              <a:ext uri="{FF2B5EF4-FFF2-40B4-BE49-F238E27FC236}">
                <a16:creationId xmlns:a16="http://schemas.microsoft.com/office/drawing/2014/main" id="{D3844554-E61F-F44B-B294-497E78F30ECA}"/>
              </a:ext>
            </a:extLst>
          </p:cNvPr>
          <p:cNvSpPr>
            <a:spLocks noGrp="1"/>
          </p:cNvSpPr>
          <p:nvPr>
            <p:ph type="title" hasCustomPrompt="1"/>
          </p:nvPr>
        </p:nvSpPr>
        <p:spPr/>
        <p:txBody>
          <a:bodyPr/>
          <a:lstStyle>
            <a:lvl1pPr>
              <a:defRPr>
                <a:solidFill>
                  <a:srgbClr val="0070C0"/>
                </a:solidFill>
              </a:defRPr>
            </a:lvl1pPr>
          </a:lstStyle>
          <a:p>
            <a:r>
              <a:rPr kumimoji="1" lang="ja-JP" altLang="en-US" dirty="0"/>
              <a:t>マスタータイトルの書式設定</a:t>
            </a:r>
            <a:endParaRPr kumimoji="1" lang="ja-IS" altLang="en-US" dirty="0"/>
          </a:p>
        </p:txBody>
      </p:sp>
    </p:spTree>
    <p:extLst>
      <p:ext uri="{BB962C8B-B14F-4D97-AF65-F5344CB8AC3E}">
        <p14:creationId xmlns:p14="http://schemas.microsoft.com/office/powerpoint/2010/main" val="2743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学習目標・振り返り">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AF94F1-5DE5-455C-8F52-E4BC1A5217CB}"/>
              </a:ext>
            </a:extLst>
          </p:cNvPr>
          <p:cNvSpPr>
            <a:spLocks noGrp="1"/>
          </p:cNvSpPr>
          <p:nvPr>
            <p:ph type="title" hasCustomPrompt="1"/>
          </p:nvPr>
        </p:nvSpPr>
        <p:spPr/>
        <p:txBody>
          <a:bodyPr/>
          <a:lstStyle/>
          <a:p>
            <a:r>
              <a:rPr kumimoji="1" lang="ja-JP" altLang="en-US" dirty="0"/>
              <a:t>マスタータイトルの書式設定</a:t>
            </a:r>
          </a:p>
        </p:txBody>
      </p:sp>
      <p:pic>
        <p:nvPicPr>
          <p:cNvPr id="4" name="図 13">
            <a:extLst>
              <a:ext uri="{FF2B5EF4-FFF2-40B4-BE49-F238E27FC236}">
                <a16:creationId xmlns:a16="http://schemas.microsoft.com/office/drawing/2014/main" id="{3CDA9789-F9C5-437F-83C4-EA6BCD90A5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6570" y="764704"/>
            <a:ext cx="10638861"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36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97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88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要素スライド">
    <p:spTree>
      <p:nvGrpSpPr>
        <p:cNvPr id="1" name=""/>
        <p:cNvGrpSpPr/>
        <p:nvPr/>
      </p:nvGrpSpPr>
      <p:grpSpPr>
        <a:xfrm>
          <a:off x="0" y="0"/>
          <a:ext cx="0" cy="0"/>
          <a:chOff x="0" y="0"/>
          <a:chExt cx="0" cy="0"/>
        </a:xfrm>
      </p:grpSpPr>
      <p:sp>
        <p:nvSpPr>
          <p:cNvPr id="17" name="タイトル 16">
            <a:extLst>
              <a:ext uri="{FF2B5EF4-FFF2-40B4-BE49-F238E27FC236}">
                <a16:creationId xmlns:a16="http://schemas.microsoft.com/office/drawing/2014/main" id="{D3844554-E61F-F44B-B294-497E78F30ECA}"/>
              </a:ext>
            </a:extLst>
          </p:cNvPr>
          <p:cNvSpPr>
            <a:spLocks noGrp="1"/>
          </p:cNvSpPr>
          <p:nvPr>
            <p:ph type="title" hasCustomPrompt="1"/>
          </p:nvPr>
        </p:nvSpPr>
        <p:spPr/>
        <p:txBody>
          <a:bodyPr/>
          <a:lstStyle>
            <a:lvl1pPr>
              <a:defRPr>
                <a:solidFill>
                  <a:srgbClr val="0070C0"/>
                </a:solidFill>
              </a:defRPr>
            </a:lvl1pPr>
          </a:lstStyle>
          <a:p>
            <a:r>
              <a:rPr kumimoji="1" lang="ja-JP" altLang="en-US" dirty="0"/>
              <a:t>マスタータイトルの書式設定</a:t>
            </a:r>
            <a:endParaRPr kumimoji="1" lang="ja-IS" altLang="en-US" dirty="0"/>
          </a:p>
        </p:txBody>
      </p:sp>
    </p:spTree>
    <p:extLst>
      <p:ext uri="{BB962C8B-B14F-4D97-AF65-F5344CB8AC3E}">
        <p14:creationId xmlns:p14="http://schemas.microsoft.com/office/powerpoint/2010/main" val="1182940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図 4" descr="窓 が含まれている画像&#10;&#10;自動的に生成された説明">
            <a:extLst>
              <a:ext uri="{FF2B5EF4-FFF2-40B4-BE49-F238E27FC236}">
                <a16:creationId xmlns:a16="http://schemas.microsoft.com/office/drawing/2014/main" id="{CBB8CAFD-70E5-6142-8503-5CA8CEF116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図 2">
            <a:extLst>
              <a:ext uri="{FF2B5EF4-FFF2-40B4-BE49-F238E27FC236}">
                <a16:creationId xmlns:a16="http://schemas.microsoft.com/office/drawing/2014/main" id="{7A01DDFF-731F-994C-BEB8-EB92A3C24AD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829777" y="6309320"/>
            <a:ext cx="24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8E989895-9411-6E4D-B23B-8BAA4A26FF71}"/>
              </a:ext>
            </a:extLst>
          </p:cNvPr>
          <p:cNvSpPr txBox="1"/>
          <p:nvPr userDrawn="1"/>
        </p:nvSpPr>
        <p:spPr>
          <a:xfrm>
            <a:off x="11449679" y="6553795"/>
            <a:ext cx="742321" cy="276999"/>
          </a:xfrm>
          <a:prstGeom prst="rect">
            <a:avLst/>
          </a:prstGeom>
          <a:noFill/>
        </p:spPr>
        <p:txBody>
          <a:bodyPr vert="horz" wrap="square" rtlCol="0">
            <a:spAutoFit/>
          </a:bodyPr>
          <a:lstStyle/>
          <a:p>
            <a:pPr>
              <a:defRPr/>
            </a:pPr>
            <a:r>
              <a:rPr lang="ja-JP" altLang="en-US" sz="1200" dirty="0">
                <a:solidFill>
                  <a:schemeClr val="tx1"/>
                </a:solidFill>
                <a:latin typeface="MS PGothic" panose="020B0600070205080204" pitchFamily="34" charset="-128"/>
                <a:ea typeface="MS PGothic" panose="020B0600070205080204" pitchFamily="34" charset="-128"/>
              </a:rPr>
              <a:t>物理</a:t>
            </a:r>
            <a:r>
              <a:rPr lang="en-US" altLang="ja-JP" sz="1200" dirty="0">
                <a:solidFill>
                  <a:schemeClr val="tx1"/>
                </a:solidFill>
                <a:latin typeface="MS PGothic" panose="020B0600070205080204" pitchFamily="34" charset="-128"/>
                <a:ea typeface="MS PGothic" panose="020B0600070205080204" pitchFamily="34" charset="-128"/>
              </a:rPr>
              <a:t>702</a:t>
            </a:r>
            <a:endParaRPr lang="ja-JP" altLang="en-US" sz="1200" dirty="0">
              <a:solidFill>
                <a:schemeClr val="tx1">
                  <a:lumMod val="65000"/>
                  <a:lumOff val="35000"/>
                </a:schemeClr>
              </a:solidFill>
              <a:latin typeface="MS PGothic" panose="020B0600070205080204" pitchFamily="34" charset="-128"/>
              <a:ea typeface="MS PGothic" panose="020B0600070205080204" pitchFamily="34" charset="-128"/>
            </a:endParaRPr>
          </a:p>
        </p:txBody>
      </p:sp>
      <p:sp>
        <p:nvSpPr>
          <p:cNvPr id="9" name="正方形/長方形 8">
            <a:extLst>
              <a:ext uri="{FF2B5EF4-FFF2-40B4-BE49-F238E27FC236}">
                <a16:creationId xmlns:a16="http://schemas.microsoft.com/office/drawing/2014/main" id="{1DBE7A9B-A6B0-C84F-B4C6-3021240EAFCF}"/>
              </a:ext>
            </a:extLst>
          </p:cNvPr>
          <p:cNvSpPr/>
          <p:nvPr userDrawn="1"/>
        </p:nvSpPr>
        <p:spPr>
          <a:xfrm>
            <a:off x="26636" y="3135278"/>
            <a:ext cx="452740" cy="451406"/>
          </a:xfrm>
          <a:prstGeom prst="rect">
            <a:avLst/>
          </a:prstGeom>
        </p:spPr>
        <p:txBody>
          <a:bodyPr wrap="square">
            <a:spAutoFit/>
          </a:bodyPr>
          <a:lstStyle/>
          <a:p>
            <a:pPr>
              <a:lnSpc>
                <a:spcPts val="1420"/>
              </a:lnSpc>
            </a:pPr>
            <a:endParaRPr lang="en-US" altLang="ja-IS" sz="1600" dirty="0">
              <a:solidFill>
                <a:schemeClr val="tx1">
                  <a:lumMod val="65000"/>
                  <a:lumOff val="35000"/>
                </a:schemeClr>
              </a:solidFill>
              <a:latin typeface="MS PGothic" panose="020B0600070205080204" pitchFamily="34" charset="-128"/>
              <a:ea typeface="MS PGothic" panose="020B0600070205080204" pitchFamily="34" charset="-128"/>
            </a:endParaRPr>
          </a:p>
          <a:p>
            <a:pPr>
              <a:lnSpc>
                <a:spcPts val="1420"/>
              </a:lnSpc>
            </a:pPr>
            <a:r>
              <a:rPr lang="ja-IS" altLang="en-US" sz="1600" dirty="0">
                <a:solidFill>
                  <a:schemeClr val="tx1"/>
                </a:solidFill>
                <a:latin typeface="MS PGothic" panose="020B0600070205080204" pitchFamily="34" charset="-128"/>
                <a:ea typeface="MS PGothic" panose="020B0600070205080204" pitchFamily="34" charset="-128"/>
              </a:rPr>
              <a:t>ー</a:t>
            </a:r>
            <a:endParaRPr lang="en-US" altLang="ja-IS" sz="1600" dirty="0">
              <a:solidFill>
                <a:schemeClr val="tx1"/>
              </a:solidFill>
              <a:latin typeface="MS PGothic" panose="020B0600070205080204" pitchFamily="34" charset="-128"/>
              <a:ea typeface="MS PGothic" panose="020B0600070205080204" pitchFamily="34" charset="-128"/>
            </a:endParaRPr>
          </a:p>
        </p:txBody>
      </p:sp>
      <p:sp>
        <p:nvSpPr>
          <p:cNvPr id="37" name="テキスト ボックス 36">
            <a:extLst>
              <a:ext uri="{FF2B5EF4-FFF2-40B4-BE49-F238E27FC236}">
                <a16:creationId xmlns:a16="http://schemas.microsoft.com/office/drawing/2014/main" id="{AC7908C2-E3EA-6649-8680-614F63986064}"/>
              </a:ext>
            </a:extLst>
          </p:cNvPr>
          <p:cNvSpPr txBox="1"/>
          <p:nvPr userDrawn="1"/>
        </p:nvSpPr>
        <p:spPr>
          <a:xfrm>
            <a:off x="3575720" y="1196752"/>
            <a:ext cx="184731" cy="369332"/>
          </a:xfrm>
          <a:prstGeom prst="rect">
            <a:avLst/>
          </a:prstGeom>
          <a:noFill/>
        </p:spPr>
        <p:txBody>
          <a:bodyPr wrap="none" rtlCol="0">
            <a:spAutoFit/>
          </a:bodyPr>
          <a:lstStyle/>
          <a:p>
            <a:endParaRPr kumimoji="1" lang="ja-IS" altLang="en-US" dirty="0"/>
          </a:p>
        </p:txBody>
      </p:sp>
      <p:sp>
        <p:nvSpPr>
          <p:cNvPr id="74" name="スライド番号プレースホルダー 4">
            <a:extLst>
              <a:ext uri="{FF2B5EF4-FFF2-40B4-BE49-F238E27FC236}">
                <a16:creationId xmlns:a16="http://schemas.microsoft.com/office/drawing/2014/main" id="{DDEC1F7B-7F34-9E4B-A320-251603F827C7}"/>
              </a:ext>
            </a:extLst>
          </p:cNvPr>
          <p:cNvSpPr txBox="1">
            <a:spLocks/>
          </p:cNvSpPr>
          <p:nvPr userDrawn="1"/>
        </p:nvSpPr>
        <p:spPr>
          <a:xfrm>
            <a:off x="-96688" y="3068960"/>
            <a:ext cx="648072" cy="360040"/>
          </a:xfrm>
          <a:prstGeom prst="rect">
            <a:avLst/>
          </a:prstGeom>
        </p:spPr>
        <p:txBody>
          <a:bodyPr vert="horz" lIns="91440" tIns="45720" rIns="108000" bIns="45720" rtlCol="0" anchor="ctr"/>
          <a:lstStyle>
            <a:defPPr>
              <a:defRPr lang="en-US"/>
            </a:defPPr>
            <a:lvl1pPr marL="0" algn="ctr" defTabSz="457200" rtl="0" eaLnBrk="1" latinLnBrk="0" hangingPunct="1">
              <a:defRPr sz="1600" b="0" i="0" kern="1200">
                <a:solidFill>
                  <a:schemeClr val="tx1">
                    <a:lumMod val="65000"/>
                    <a:lumOff val="35000"/>
                  </a:schemeClr>
                </a:solidFill>
                <a:latin typeface="MS PGothic" panose="020B0600070205080204" pitchFamily="34" charset="-128"/>
                <a:ea typeface="MS PGothic" panose="020B060007020508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A798A1-9894-D942-AEE8-B0397A80ED19}" type="slidenum">
              <a:rPr kumimoji="1" lang="ja-IS" altLang="en-US" smtClean="0">
                <a:solidFill>
                  <a:schemeClr val="tx1"/>
                </a:solidFill>
              </a:rPr>
              <a:pPr/>
              <a:t>‹#›</a:t>
            </a:fld>
            <a:endParaRPr kumimoji="1" lang="ja-IS" altLang="en-US" dirty="0">
              <a:solidFill>
                <a:schemeClr val="tx1"/>
              </a:solidFill>
            </a:endParaRPr>
          </a:p>
        </p:txBody>
      </p:sp>
      <p:sp>
        <p:nvSpPr>
          <p:cNvPr id="10" name="テキスト プレースホルダー 27">
            <a:extLst>
              <a:ext uri="{FF2B5EF4-FFF2-40B4-BE49-F238E27FC236}">
                <a16:creationId xmlns:a16="http://schemas.microsoft.com/office/drawing/2014/main" id="{BADE64CE-DE77-B343-A107-3E98F1533317}"/>
              </a:ext>
            </a:extLst>
          </p:cNvPr>
          <p:cNvSpPr txBox="1">
            <a:spLocks/>
          </p:cNvSpPr>
          <p:nvPr userDrawn="1"/>
        </p:nvSpPr>
        <p:spPr>
          <a:xfrm>
            <a:off x="33338" y="3429000"/>
            <a:ext cx="431800" cy="287338"/>
          </a:xfrm>
          <a:prstGeom prst="rect">
            <a:avLst/>
          </a:prstGeom>
        </p:spPr>
        <p:txBody>
          <a:bodyPr lIns="90000" rIns="108000"/>
          <a:lstStyle>
            <a:lvl1pPr marL="342900" indent="-34290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lumMod val="75000"/>
                    <a:lumOff val="25000"/>
                  </a:schemeClr>
                </a:solidFill>
                <a:latin typeface="MS PGothic" panose="020B0600070205080204" pitchFamily="34" charset="-128"/>
                <a:ea typeface="MS PGothic" panose="020B0600070205080204" pitchFamily="34" charset="-128"/>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1" lang="en-U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rPr>
              <a:t>42</a:t>
            </a:r>
            <a:endParaRPr kumimoji="1" lang="ja-I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p:txBody>
      </p:sp>
      <p:sp>
        <p:nvSpPr>
          <p:cNvPr id="11" name="テキスト ボックス 10">
            <a:extLst>
              <a:ext uri="{FF2B5EF4-FFF2-40B4-BE49-F238E27FC236}">
                <a16:creationId xmlns:a16="http://schemas.microsoft.com/office/drawing/2014/main" id="{555932FE-282A-4215-B737-1828FD7702EE}"/>
              </a:ext>
            </a:extLst>
          </p:cNvPr>
          <p:cNvSpPr txBox="1"/>
          <p:nvPr userDrawn="1"/>
        </p:nvSpPr>
        <p:spPr>
          <a:xfrm>
            <a:off x="11822668" y="0"/>
            <a:ext cx="369332" cy="5805264"/>
          </a:xfrm>
          <a:prstGeom prst="rect">
            <a:avLst/>
          </a:prstGeom>
          <a:noFill/>
        </p:spPr>
        <p:txBody>
          <a:bodyPr vert="eaVert" wrap="square" rtlCol="0">
            <a:spAutoFit/>
          </a:bodyPr>
          <a:lstStyle/>
          <a:p>
            <a:pPr marL="342900" marR="0" lvl="0" indent="-34290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１ 章　２ 節　</a:t>
            </a:r>
            <a:r>
              <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２　　運動量の保存</a:t>
            </a:r>
          </a:p>
        </p:txBody>
      </p:sp>
    </p:spTree>
    <p:extLst>
      <p:ext uri="{BB962C8B-B14F-4D97-AF65-F5344CB8AC3E}">
        <p14:creationId xmlns:p14="http://schemas.microsoft.com/office/powerpoint/2010/main" val="3056840918"/>
      </p:ext>
    </p:extLst>
  </p:cSld>
  <p:clrMap bg1="lt1" tx1="dk1" bg2="lt2" tx2="dk2" accent1="accent1" accent2="accent2" accent3="accent3" accent4="accent4" accent5="accent5" accent6="accent6" hlink="hlink" folHlink="folHlink"/>
  <p:sldLayoutIdLst>
    <p:sldLayoutId id="2147483940" r:id="rId1"/>
  </p:sldLayoutIdLst>
  <p:hf hdr="0" ftr="0" dt="0"/>
  <p:txStyles>
    <p:titleStyle>
      <a:lvl1pPr algn="ctr" defTabSz="457200" rtl="0" eaLnBrk="1" latinLnBrk="0" hangingPunct="1">
        <a:spcBef>
          <a:spcPct val="0"/>
        </a:spcBef>
        <a:buNone/>
        <a:defRPr kumimoji="1" sz="2800" kern="1200">
          <a:solidFill>
            <a:schemeClr val="accent4"/>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descr="グラフィカル ユーザー インターフェイス&#10;&#10;中程度の精度で自動的に生成された説明">
            <a:extLst>
              <a:ext uri="{FF2B5EF4-FFF2-40B4-BE49-F238E27FC236}">
                <a16:creationId xmlns:a16="http://schemas.microsoft.com/office/drawing/2014/main" id="{14FDDEE6-9291-214A-BF18-D918C6715A7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図 2">
            <a:extLst>
              <a:ext uri="{FF2B5EF4-FFF2-40B4-BE49-F238E27FC236}">
                <a16:creationId xmlns:a16="http://schemas.microsoft.com/office/drawing/2014/main" id="{CAE58B18-AC1C-ED4D-9902-F43F9D681AC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829777" y="6309320"/>
            <a:ext cx="24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8061F2A4-F9EE-1F4C-978E-C9E9F39B9E19}"/>
              </a:ext>
            </a:extLst>
          </p:cNvPr>
          <p:cNvSpPr txBox="1"/>
          <p:nvPr userDrawn="1"/>
        </p:nvSpPr>
        <p:spPr>
          <a:xfrm>
            <a:off x="11449679" y="6553795"/>
            <a:ext cx="742321" cy="276999"/>
          </a:xfrm>
          <a:prstGeom prst="rect">
            <a:avLst/>
          </a:prstGeom>
          <a:noFill/>
        </p:spPr>
        <p:txBody>
          <a:bodyPr vert="horz" wrap="square" rtlCol="0">
            <a:spAutoFit/>
          </a:bodyPr>
          <a:lstStyle/>
          <a:p>
            <a:pPr>
              <a:defRPr/>
            </a:pPr>
            <a:r>
              <a:rPr lang="ja-JP" altLang="en-US" sz="1200" dirty="0">
                <a:solidFill>
                  <a:schemeClr val="tx1"/>
                </a:solidFill>
                <a:latin typeface="MS PGothic" panose="020B0600070205080204" pitchFamily="34" charset="-128"/>
                <a:ea typeface="MS PGothic" panose="020B0600070205080204" pitchFamily="34" charset="-128"/>
              </a:rPr>
              <a:t>物理</a:t>
            </a:r>
            <a:r>
              <a:rPr lang="en-US" altLang="ja-JP" sz="1200" dirty="0">
                <a:solidFill>
                  <a:schemeClr val="tx1"/>
                </a:solidFill>
                <a:latin typeface="MS PGothic" panose="020B0600070205080204" pitchFamily="34" charset="-128"/>
                <a:ea typeface="MS PGothic" panose="020B0600070205080204" pitchFamily="34" charset="-128"/>
              </a:rPr>
              <a:t>702</a:t>
            </a:r>
            <a:endParaRPr lang="ja-JP" altLang="en-US" sz="1200" dirty="0">
              <a:solidFill>
                <a:schemeClr val="tx1">
                  <a:lumMod val="65000"/>
                  <a:lumOff val="35000"/>
                </a:schemeClr>
              </a:solidFill>
              <a:latin typeface="MS PGothic" panose="020B0600070205080204" pitchFamily="34" charset="-128"/>
              <a:ea typeface="MS PGothic" panose="020B0600070205080204" pitchFamily="34" charset="-128"/>
            </a:endParaRPr>
          </a:p>
        </p:txBody>
      </p:sp>
      <p:sp>
        <p:nvSpPr>
          <p:cNvPr id="21" name="正方形/長方形 20">
            <a:extLst>
              <a:ext uri="{FF2B5EF4-FFF2-40B4-BE49-F238E27FC236}">
                <a16:creationId xmlns:a16="http://schemas.microsoft.com/office/drawing/2014/main" id="{7D8EA201-6C2D-2C40-82A4-348A9794045B}"/>
              </a:ext>
            </a:extLst>
          </p:cNvPr>
          <p:cNvSpPr/>
          <p:nvPr userDrawn="1"/>
        </p:nvSpPr>
        <p:spPr>
          <a:xfrm>
            <a:off x="26636" y="3135278"/>
            <a:ext cx="452740" cy="630942"/>
          </a:xfrm>
          <a:prstGeom prst="rect">
            <a:avLst/>
          </a:prstGeom>
        </p:spPr>
        <p:txBody>
          <a:bodyPr wrap="square">
            <a:spAutoFit/>
          </a:bodyPr>
          <a:lstStyle/>
          <a:p>
            <a:pPr>
              <a:lnSpc>
                <a:spcPts val="1420"/>
              </a:lnSpc>
            </a:pPr>
            <a:endParaRPr lang="en-US" altLang="ja-IS" sz="1600" dirty="0">
              <a:solidFill>
                <a:schemeClr val="tx1">
                  <a:lumMod val="65000"/>
                  <a:lumOff val="35000"/>
                </a:schemeClr>
              </a:solidFill>
              <a:latin typeface="MS PGothic" panose="020B0600070205080204" pitchFamily="34" charset="-128"/>
              <a:ea typeface="MS PGothic" panose="020B0600070205080204" pitchFamily="34" charset="-128"/>
            </a:endParaRPr>
          </a:p>
          <a:p>
            <a:pPr>
              <a:lnSpc>
                <a:spcPts val="1420"/>
              </a:lnSpc>
            </a:pPr>
            <a:r>
              <a:rPr lang="ja-IS" altLang="en-US" sz="1600" dirty="0">
                <a:solidFill>
                  <a:schemeClr val="tx1"/>
                </a:solidFill>
                <a:latin typeface="MS PGothic" panose="020B0600070205080204" pitchFamily="34" charset="-128"/>
                <a:ea typeface="MS PGothic" panose="020B0600070205080204" pitchFamily="34" charset="-128"/>
              </a:rPr>
              <a:t>ー</a:t>
            </a:r>
            <a:endParaRPr lang="en-US" altLang="ja-IS" sz="1600" dirty="0">
              <a:solidFill>
                <a:schemeClr val="tx1"/>
              </a:solidFill>
              <a:latin typeface="MS PGothic" panose="020B0600070205080204" pitchFamily="34" charset="-128"/>
              <a:ea typeface="MS PGothic" panose="020B0600070205080204" pitchFamily="34" charset="-128"/>
            </a:endParaRPr>
          </a:p>
          <a:p>
            <a:pPr>
              <a:lnSpc>
                <a:spcPts val="1420"/>
              </a:lnSpc>
            </a:pPr>
            <a:endParaRPr lang="ja-IS" altLang="en-US" sz="1600" dirty="0">
              <a:solidFill>
                <a:schemeClr val="tx1">
                  <a:lumMod val="65000"/>
                  <a:lumOff val="35000"/>
                </a:schemeClr>
              </a:solidFill>
              <a:latin typeface="MS PGothic" panose="020B0600070205080204" pitchFamily="34" charset="-128"/>
              <a:ea typeface="MS PGothic" panose="020B0600070205080204" pitchFamily="34" charset="-128"/>
            </a:endParaRPr>
          </a:p>
        </p:txBody>
      </p:sp>
      <p:sp>
        <p:nvSpPr>
          <p:cNvPr id="24" name="タイトル プレースホルダー 23">
            <a:extLst>
              <a:ext uri="{FF2B5EF4-FFF2-40B4-BE49-F238E27FC236}">
                <a16:creationId xmlns:a16="http://schemas.microsoft.com/office/drawing/2014/main" id="{46E7E43E-7C9B-D44F-96D9-25390A116F60}"/>
              </a:ext>
            </a:extLst>
          </p:cNvPr>
          <p:cNvSpPr>
            <a:spLocks noGrp="1"/>
          </p:cNvSpPr>
          <p:nvPr>
            <p:ph type="title"/>
          </p:nvPr>
        </p:nvSpPr>
        <p:spPr>
          <a:xfrm>
            <a:off x="771939" y="0"/>
            <a:ext cx="10515600" cy="764704"/>
          </a:xfrm>
          <a:prstGeom prst="rect">
            <a:avLst/>
          </a:prstGeom>
        </p:spPr>
        <p:txBody>
          <a:bodyPr vert="horz" lIns="91440" tIns="45720" rIns="91440" bIns="45720" rtlCol="0" anchor="ctr">
            <a:normAutofit/>
          </a:bodyPr>
          <a:lstStyle/>
          <a:p>
            <a:r>
              <a:rPr kumimoji="1" lang="ja-JP" altLang="en-US"/>
              <a:t>マスタータイトルの書式設定</a:t>
            </a:r>
            <a:endParaRPr kumimoji="1" lang="ja-IS" altLang="en-US" dirty="0"/>
          </a:p>
        </p:txBody>
      </p:sp>
      <p:sp>
        <p:nvSpPr>
          <p:cNvPr id="36" name="スライド番号プレースホルダー 4">
            <a:extLst>
              <a:ext uri="{FF2B5EF4-FFF2-40B4-BE49-F238E27FC236}">
                <a16:creationId xmlns:a16="http://schemas.microsoft.com/office/drawing/2014/main" id="{4DA81D93-01E9-FC4A-933D-05AA13B37B2D}"/>
              </a:ext>
            </a:extLst>
          </p:cNvPr>
          <p:cNvSpPr txBox="1">
            <a:spLocks/>
          </p:cNvSpPr>
          <p:nvPr userDrawn="1"/>
        </p:nvSpPr>
        <p:spPr>
          <a:xfrm>
            <a:off x="-96688" y="3068960"/>
            <a:ext cx="648072" cy="360040"/>
          </a:xfrm>
          <a:prstGeom prst="rect">
            <a:avLst/>
          </a:prstGeom>
        </p:spPr>
        <p:txBody>
          <a:bodyPr vert="horz" lIns="91440" tIns="45720" rIns="108000" bIns="45720" rtlCol="0" anchor="ctr"/>
          <a:lstStyle>
            <a:defPPr>
              <a:defRPr lang="en-US"/>
            </a:defPPr>
            <a:lvl1pPr marL="0" algn="ctr" defTabSz="457200" rtl="0" eaLnBrk="1" latinLnBrk="0" hangingPunct="1">
              <a:defRPr sz="1600" b="0" i="0" kern="1200">
                <a:solidFill>
                  <a:schemeClr val="tx1">
                    <a:lumMod val="65000"/>
                    <a:lumOff val="35000"/>
                  </a:schemeClr>
                </a:solidFill>
                <a:latin typeface="MS PGothic" panose="020B0600070205080204" pitchFamily="34" charset="-128"/>
                <a:ea typeface="MS PGothic" panose="020B060007020508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A798A1-9894-D942-AEE8-B0397A80ED19}" type="slidenum">
              <a:rPr kumimoji="1" lang="ja-IS" altLang="en-US" smtClean="0">
                <a:solidFill>
                  <a:schemeClr val="tx1"/>
                </a:solidFill>
              </a:rPr>
              <a:pPr/>
              <a:t>‹#›</a:t>
            </a:fld>
            <a:endParaRPr kumimoji="1" lang="ja-IS" altLang="en-US" dirty="0">
              <a:solidFill>
                <a:schemeClr val="tx1"/>
              </a:solidFill>
            </a:endParaRPr>
          </a:p>
        </p:txBody>
      </p:sp>
      <p:sp>
        <p:nvSpPr>
          <p:cNvPr id="12" name="テキスト プレースホルダー 27">
            <a:extLst>
              <a:ext uri="{FF2B5EF4-FFF2-40B4-BE49-F238E27FC236}">
                <a16:creationId xmlns:a16="http://schemas.microsoft.com/office/drawing/2014/main" id="{F31990B9-F8ED-8043-8784-16D07517DBAE}"/>
              </a:ext>
            </a:extLst>
          </p:cNvPr>
          <p:cNvSpPr txBox="1">
            <a:spLocks/>
          </p:cNvSpPr>
          <p:nvPr userDrawn="1"/>
        </p:nvSpPr>
        <p:spPr>
          <a:xfrm>
            <a:off x="33338" y="3429000"/>
            <a:ext cx="431800" cy="287338"/>
          </a:xfrm>
          <a:prstGeom prst="rect">
            <a:avLst/>
          </a:prstGeom>
        </p:spPr>
        <p:txBody>
          <a:bodyPr lIns="90000" rIns="108000"/>
          <a:lstStyle>
            <a:lvl1pPr marL="342900" indent="-34290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lumMod val="75000"/>
                    <a:lumOff val="25000"/>
                  </a:schemeClr>
                </a:solidFill>
                <a:latin typeface="MS PGothic" panose="020B0600070205080204" pitchFamily="34" charset="-128"/>
                <a:ea typeface="MS PGothic" panose="020B0600070205080204" pitchFamily="34" charset="-128"/>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1" lang="en-U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rPr>
              <a:t>42</a:t>
            </a:r>
            <a:endParaRPr kumimoji="1" lang="ja-I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p:txBody>
      </p:sp>
      <p:sp>
        <p:nvSpPr>
          <p:cNvPr id="10" name="テキスト ボックス 9">
            <a:extLst>
              <a:ext uri="{FF2B5EF4-FFF2-40B4-BE49-F238E27FC236}">
                <a16:creationId xmlns:a16="http://schemas.microsoft.com/office/drawing/2014/main" id="{02C10E95-9E48-4F69-BA12-561108206397}"/>
              </a:ext>
            </a:extLst>
          </p:cNvPr>
          <p:cNvSpPr txBox="1"/>
          <p:nvPr userDrawn="1"/>
        </p:nvSpPr>
        <p:spPr>
          <a:xfrm>
            <a:off x="11822668" y="0"/>
            <a:ext cx="369332" cy="5805264"/>
          </a:xfrm>
          <a:prstGeom prst="rect">
            <a:avLst/>
          </a:prstGeom>
          <a:noFill/>
        </p:spPr>
        <p:txBody>
          <a:bodyPr vert="eaVert" wrap="square" rtlCol="0">
            <a:spAutoFit/>
          </a:bodyPr>
          <a:lstStyle/>
          <a:p>
            <a:pPr marL="342900" marR="0" lvl="0" indent="-34290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１ 章　２ 節　</a:t>
            </a:r>
            <a:r>
              <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２　　運動量の保存</a:t>
            </a:r>
          </a:p>
        </p:txBody>
      </p:sp>
    </p:spTree>
    <p:extLst>
      <p:ext uri="{BB962C8B-B14F-4D97-AF65-F5344CB8AC3E}">
        <p14:creationId xmlns:p14="http://schemas.microsoft.com/office/powerpoint/2010/main" val="346858600"/>
      </p:ext>
    </p:extLst>
  </p:cSld>
  <p:clrMap bg1="lt1" tx1="dk1" bg2="lt2" tx2="dk2" accent1="accent1" accent2="accent2" accent3="accent3" accent4="accent4" accent5="accent5" accent6="accent6" hlink="hlink" folHlink="folHlink"/>
  <p:sldLayoutIdLst>
    <p:sldLayoutId id="2147483943" r:id="rId1"/>
    <p:sldLayoutId id="2147483946" r:id="rId2"/>
    <p:sldLayoutId id="2147483947" r:id="rId3"/>
    <p:sldLayoutId id="2147483948" r:id="rId4"/>
  </p:sldLayoutIdLst>
  <p:txStyles>
    <p:titleStyle>
      <a:lvl1pPr algn="ctr" defTabSz="914400" rtl="0" eaLnBrk="1" latinLnBrk="0" hangingPunct="1">
        <a:lnSpc>
          <a:spcPct val="90000"/>
        </a:lnSpc>
        <a:spcBef>
          <a:spcPct val="0"/>
        </a:spcBef>
        <a:buNone/>
        <a:defRPr sz="3200" kern="1200">
          <a:solidFill>
            <a:schemeClr val="accent5">
              <a:lumMod val="75000"/>
            </a:schemeClr>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ja-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pic>
        <p:nvPicPr>
          <p:cNvPr id="3" name="図 2" descr="グラフィカル ユーザー インターフェイス&#10;&#10;中程度の精度で自動的に生成された説明">
            <a:extLst>
              <a:ext uri="{FF2B5EF4-FFF2-40B4-BE49-F238E27FC236}">
                <a16:creationId xmlns:a16="http://schemas.microsoft.com/office/drawing/2014/main" id="{14FDDEE6-9291-214A-BF18-D918C6715A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w="38100">
            <a:solidFill>
              <a:schemeClr val="accent4">
                <a:lumMod val="75000"/>
              </a:schemeClr>
            </a:solidFill>
          </a:ln>
        </p:spPr>
      </p:pic>
      <p:sp>
        <p:nvSpPr>
          <p:cNvPr id="2" name="直角三角形 1">
            <a:extLst>
              <a:ext uri="{FF2B5EF4-FFF2-40B4-BE49-F238E27FC236}">
                <a16:creationId xmlns:a16="http://schemas.microsoft.com/office/drawing/2014/main" id="{6A4703B5-CE40-4D99-90AB-92473C893AAD}"/>
              </a:ext>
            </a:extLst>
          </p:cNvPr>
          <p:cNvSpPr/>
          <p:nvPr userDrawn="1"/>
        </p:nvSpPr>
        <p:spPr>
          <a:xfrm flipH="1">
            <a:off x="11117580" y="5783580"/>
            <a:ext cx="1074420" cy="1074420"/>
          </a:xfrm>
          <a:prstGeom prst="rtTriangle">
            <a:avLst/>
          </a:prstGeom>
          <a:solidFill>
            <a:srgbClr val="BF9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2">
            <a:extLst>
              <a:ext uri="{FF2B5EF4-FFF2-40B4-BE49-F238E27FC236}">
                <a16:creationId xmlns:a16="http://schemas.microsoft.com/office/drawing/2014/main" id="{CAE58B18-AC1C-ED4D-9902-F43F9D681AC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829777" y="6309320"/>
            <a:ext cx="24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8061F2A4-F9EE-1F4C-978E-C9E9F39B9E19}"/>
              </a:ext>
            </a:extLst>
          </p:cNvPr>
          <p:cNvSpPr txBox="1"/>
          <p:nvPr userDrawn="1"/>
        </p:nvSpPr>
        <p:spPr>
          <a:xfrm>
            <a:off x="11449679" y="6553795"/>
            <a:ext cx="742321" cy="276999"/>
          </a:xfrm>
          <a:prstGeom prst="rect">
            <a:avLst/>
          </a:prstGeom>
          <a:noFill/>
        </p:spPr>
        <p:txBody>
          <a:bodyPr vert="horz" wrap="square" rtlCol="0">
            <a:spAutoFit/>
          </a:bodyPr>
          <a:lstStyle/>
          <a:p>
            <a:pPr>
              <a:defRPr/>
            </a:pPr>
            <a:r>
              <a:rPr lang="ja-JP" altLang="en-US" sz="1200" dirty="0">
                <a:solidFill>
                  <a:schemeClr val="tx1"/>
                </a:solidFill>
                <a:latin typeface="MS PGothic" panose="020B0600070205080204" pitchFamily="34" charset="-128"/>
                <a:ea typeface="MS PGothic" panose="020B0600070205080204" pitchFamily="34" charset="-128"/>
              </a:rPr>
              <a:t>物理</a:t>
            </a:r>
            <a:r>
              <a:rPr lang="en-US" altLang="ja-JP" sz="1200" dirty="0">
                <a:solidFill>
                  <a:schemeClr val="tx1"/>
                </a:solidFill>
                <a:latin typeface="MS PGothic" panose="020B0600070205080204" pitchFamily="34" charset="-128"/>
                <a:ea typeface="MS PGothic" panose="020B0600070205080204" pitchFamily="34" charset="-128"/>
              </a:rPr>
              <a:t>702</a:t>
            </a:r>
            <a:endParaRPr lang="ja-JP" altLang="en-US" sz="1200" dirty="0">
              <a:solidFill>
                <a:schemeClr val="tx1"/>
              </a:solidFill>
              <a:latin typeface="MS PGothic" panose="020B0600070205080204" pitchFamily="34" charset="-128"/>
              <a:ea typeface="MS PGothic" panose="020B0600070205080204" pitchFamily="34" charset="-128"/>
            </a:endParaRPr>
          </a:p>
        </p:txBody>
      </p:sp>
      <p:sp>
        <p:nvSpPr>
          <p:cNvPr id="21" name="正方形/長方形 20">
            <a:extLst>
              <a:ext uri="{FF2B5EF4-FFF2-40B4-BE49-F238E27FC236}">
                <a16:creationId xmlns:a16="http://schemas.microsoft.com/office/drawing/2014/main" id="{7D8EA201-6C2D-2C40-82A4-348A9794045B}"/>
              </a:ext>
            </a:extLst>
          </p:cNvPr>
          <p:cNvSpPr/>
          <p:nvPr userDrawn="1"/>
        </p:nvSpPr>
        <p:spPr>
          <a:xfrm>
            <a:off x="26636" y="3135278"/>
            <a:ext cx="452740" cy="630942"/>
          </a:xfrm>
          <a:prstGeom prst="rect">
            <a:avLst/>
          </a:prstGeom>
        </p:spPr>
        <p:txBody>
          <a:bodyPr wrap="square">
            <a:spAutoFit/>
          </a:bodyPr>
          <a:lstStyle/>
          <a:p>
            <a:pPr>
              <a:lnSpc>
                <a:spcPts val="1420"/>
              </a:lnSpc>
            </a:pPr>
            <a:endParaRPr lang="en-US" altLang="ja-IS" sz="1600" dirty="0">
              <a:solidFill>
                <a:schemeClr val="tx1">
                  <a:lumMod val="65000"/>
                  <a:lumOff val="35000"/>
                </a:schemeClr>
              </a:solidFill>
              <a:latin typeface="MS PGothic" panose="020B0600070205080204" pitchFamily="34" charset="-128"/>
              <a:ea typeface="MS PGothic" panose="020B0600070205080204" pitchFamily="34" charset="-128"/>
            </a:endParaRPr>
          </a:p>
          <a:p>
            <a:pPr>
              <a:lnSpc>
                <a:spcPts val="1420"/>
              </a:lnSpc>
            </a:pPr>
            <a:r>
              <a:rPr lang="ja-IS" altLang="en-US" sz="1600" dirty="0">
                <a:solidFill>
                  <a:schemeClr val="tx1"/>
                </a:solidFill>
                <a:latin typeface="MS PGothic" panose="020B0600070205080204" pitchFamily="34" charset="-128"/>
                <a:ea typeface="MS PGothic" panose="020B0600070205080204" pitchFamily="34" charset="-128"/>
              </a:rPr>
              <a:t>ー</a:t>
            </a:r>
            <a:endParaRPr lang="en-US" altLang="ja-IS" sz="1600" dirty="0">
              <a:solidFill>
                <a:schemeClr val="tx1"/>
              </a:solidFill>
              <a:latin typeface="MS PGothic" panose="020B0600070205080204" pitchFamily="34" charset="-128"/>
              <a:ea typeface="MS PGothic" panose="020B0600070205080204" pitchFamily="34" charset="-128"/>
            </a:endParaRPr>
          </a:p>
          <a:p>
            <a:pPr>
              <a:lnSpc>
                <a:spcPts val="1420"/>
              </a:lnSpc>
            </a:pPr>
            <a:endParaRPr lang="ja-IS" altLang="en-US" sz="1600" dirty="0">
              <a:solidFill>
                <a:schemeClr val="tx1">
                  <a:lumMod val="65000"/>
                  <a:lumOff val="35000"/>
                </a:schemeClr>
              </a:solidFill>
              <a:latin typeface="MS PGothic" panose="020B0600070205080204" pitchFamily="34" charset="-128"/>
              <a:ea typeface="MS PGothic" panose="020B0600070205080204" pitchFamily="34" charset="-128"/>
            </a:endParaRPr>
          </a:p>
        </p:txBody>
      </p:sp>
      <p:sp>
        <p:nvSpPr>
          <p:cNvPr id="24" name="タイトル プレースホルダー 23">
            <a:extLst>
              <a:ext uri="{FF2B5EF4-FFF2-40B4-BE49-F238E27FC236}">
                <a16:creationId xmlns:a16="http://schemas.microsoft.com/office/drawing/2014/main" id="{46E7E43E-7C9B-D44F-96D9-25390A116F60}"/>
              </a:ext>
            </a:extLst>
          </p:cNvPr>
          <p:cNvSpPr>
            <a:spLocks noGrp="1"/>
          </p:cNvSpPr>
          <p:nvPr>
            <p:ph type="title"/>
          </p:nvPr>
        </p:nvSpPr>
        <p:spPr>
          <a:xfrm>
            <a:off x="771939" y="0"/>
            <a:ext cx="10515600" cy="764704"/>
          </a:xfrm>
          <a:prstGeom prst="rect">
            <a:avLst/>
          </a:prstGeom>
        </p:spPr>
        <p:txBody>
          <a:bodyPr vert="horz" lIns="91440" tIns="45720" rIns="91440" bIns="45720" rtlCol="0" anchor="ctr">
            <a:normAutofit/>
          </a:bodyPr>
          <a:lstStyle/>
          <a:p>
            <a:r>
              <a:rPr kumimoji="1" lang="ja-JP" altLang="en-US"/>
              <a:t>マスタータイトルの書式設定</a:t>
            </a:r>
            <a:endParaRPr kumimoji="1" lang="ja-IS" altLang="en-US" dirty="0"/>
          </a:p>
        </p:txBody>
      </p:sp>
      <p:sp>
        <p:nvSpPr>
          <p:cNvPr id="36" name="スライド番号プレースホルダー 4">
            <a:extLst>
              <a:ext uri="{FF2B5EF4-FFF2-40B4-BE49-F238E27FC236}">
                <a16:creationId xmlns:a16="http://schemas.microsoft.com/office/drawing/2014/main" id="{4DA81D93-01E9-FC4A-933D-05AA13B37B2D}"/>
              </a:ext>
            </a:extLst>
          </p:cNvPr>
          <p:cNvSpPr txBox="1">
            <a:spLocks/>
          </p:cNvSpPr>
          <p:nvPr userDrawn="1"/>
        </p:nvSpPr>
        <p:spPr>
          <a:xfrm>
            <a:off x="-96688" y="3068960"/>
            <a:ext cx="648072" cy="360040"/>
          </a:xfrm>
          <a:prstGeom prst="rect">
            <a:avLst/>
          </a:prstGeom>
        </p:spPr>
        <p:txBody>
          <a:bodyPr vert="horz" lIns="91440" tIns="45720" rIns="108000" bIns="45720" rtlCol="0" anchor="ctr"/>
          <a:lstStyle>
            <a:defPPr>
              <a:defRPr lang="en-US"/>
            </a:defPPr>
            <a:lvl1pPr marL="0" algn="ctr" defTabSz="457200" rtl="0" eaLnBrk="1" latinLnBrk="0" hangingPunct="1">
              <a:defRPr sz="1600" b="0" i="0" kern="1200">
                <a:solidFill>
                  <a:schemeClr val="tx1">
                    <a:lumMod val="65000"/>
                    <a:lumOff val="35000"/>
                  </a:schemeClr>
                </a:solidFill>
                <a:latin typeface="MS PGothic" panose="020B0600070205080204" pitchFamily="34" charset="-128"/>
                <a:ea typeface="MS PGothic" panose="020B060007020508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A798A1-9894-D942-AEE8-B0397A80ED19}" type="slidenum">
              <a:rPr kumimoji="1" lang="ja-IS" altLang="en-US" smtClean="0">
                <a:solidFill>
                  <a:schemeClr val="tx1"/>
                </a:solidFill>
              </a:rPr>
              <a:pPr/>
              <a:t>‹#›</a:t>
            </a:fld>
            <a:endParaRPr kumimoji="1" lang="ja-IS" altLang="en-US" dirty="0">
              <a:solidFill>
                <a:schemeClr val="tx1"/>
              </a:solidFill>
            </a:endParaRPr>
          </a:p>
        </p:txBody>
      </p:sp>
      <p:sp>
        <p:nvSpPr>
          <p:cNvPr id="12" name="テキスト プレースホルダー 27">
            <a:extLst>
              <a:ext uri="{FF2B5EF4-FFF2-40B4-BE49-F238E27FC236}">
                <a16:creationId xmlns:a16="http://schemas.microsoft.com/office/drawing/2014/main" id="{F31990B9-F8ED-8043-8784-16D07517DBAE}"/>
              </a:ext>
            </a:extLst>
          </p:cNvPr>
          <p:cNvSpPr txBox="1">
            <a:spLocks/>
          </p:cNvSpPr>
          <p:nvPr userDrawn="1"/>
        </p:nvSpPr>
        <p:spPr>
          <a:xfrm>
            <a:off x="33338" y="3429000"/>
            <a:ext cx="431800" cy="287338"/>
          </a:xfrm>
          <a:prstGeom prst="rect">
            <a:avLst/>
          </a:prstGeom>
        </p:spPr>
        <p:txBody>
          <a:bodyPr lIns="90000" rIns="108000"/>
          <a:lstStyle>
            <a:lvl1pPr marL="342900" indent="-34290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lumMod val="75000"/>
                    <a:lumOff val="25000"/>
                  </a:schemeClr>
                </a:solidFill>
                <a:latin typeface="MS PGothic" panose="020B0600070205080204" pitchFamily="34" charset="-128"/>
                <a:ea typeface="MS PGothic" panose="020B0600070205080204" pitchFamily="34" charset="-128"/>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1" lang="en-U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rPr>
              <a:t>42</a:t>
            </a:r>
            <a:endParaRPr kumimoji="1" lang="ja-I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p:txBody>
      </p:sp>
      <p:sp>
        <p:nvSpPr>
          <p:cNvPr id="10" name="テキスト ボックス 9">
            <a:extLst>
              <a:ext uri="{FF2B5EF4-FFF2-40B4-BE49-F238E27FC236}">
                <a16:creationId xmlns:a16="http://schemas.microsoft.com/office/drawing/2014/main" id="{95586629-CD94-4C8A-8D93-7B54CE1E133D}"/>
              </a:ext>
            </a:extLst>
          </p:cNvPr>
          <p:cNvSpPr txBox="1"/>
          <p:nvPr userDrawn="1"/>
        </p:nvSpPr>
        <p:spPr>
          <a:xfrm>
            <a:off x="11822668" y="0"/>
            <a:ext cx="369332" cy="5805264"/>
          </a:xfrm>
          <a:prstGeom prst="rect">
            <a:avLst/>
          </a:prstGeom>
          <a:noFill/>
        </p:spPr>
        <p:txBody>
          <a:bodyPr vert="eaVert" wrap="square" rtlCol="0">
            <a:spAutoFit/>
          </a:bodyPr>
          <a:lstStyle/>
          <a:p>
            <a:pPr marL="342900" marR="0" lvl="0" indent="-34290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１ 章　２ 節　</a:t>
            </a:r>
            <a:r>
              <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２　　運動量の保存</a:t>
            </a:r>
          </a:p>
        </p:txBody>
      </p:sp>
    </p:spTree>
    <p:extLst>
      <p:ext uri="{BB962C8B-B14F-4D97-AF65-F5344CB8AC3E}">
        <p14:creationId xmlns:p14="http://schemas.microsoft.com/office/powerpoint/2010/main" val="3739654750"/>
      </p:ext>
    </p:extLst>
  </p:cSld>
  <p:clrMap bg1="lt1" tx1="dk1" bg2="lt2" tx2="dk2" accent1="accent1" accent2="accent2" accent3="accent3" accent4="accent4" accent5="accent5" accent6="accent6" hlink="hlink" folHlink="folHlink"/>
  <p:sldLayoutIdLst>
    <p:sldLayoutId id="2147483945" r:id="rId1"/>
  </p:sldLayoutIdLst>
  <p:txStyles>
    <p:titleStyle>
      <a:lvl1pPr algn="ctr" defTabSz="914400" rtl="0" eaLnBrk="1" latinLnBrk="0" hangingPunct="1">
        <a:lnSpc>
          <a:spcPct val="90000"/>
        </a:lnSpc>
        <a:spcBef>
          <a:spcPct val="0"/>
        </a:spcBef>
        <a:buNone/>
        <a:defRPr sz="3200" kern="1200">
          <a:solidFill>
            <a:schemeClr val="accent5">
              <a:lumMod val="75000"/>
            </a:schemeClr>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ja-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a:extLst>
              <a:ext uri="{FF2B5EF4-FFF2-40B4-BE49-F238E27FC236}">
                <a16:creationId xmlns:a16="http://schemas.microsoft.com/office/drawing/2014/main" id="{5EA76248-4D75-4E9E-A5BF-21569F8320F6}"/>
              </a:ext>
            </a:extLst>
          </p:cNvPr>
          <p:cNvSpPr txBox="1">
            <a:spLocks noChangeArrowheads="1"/>
          </p:cNvSpPr>
          <p:nvPr/>
        </p:nvSpPr>
        <p:spPr bwMode="auto">
          <a:xfrm>
            <a:off x="1559496" y="1888856"/>
            <a:ext cx="90730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4000" dirty="0">
                <a:solidFill>
                  <a:schemeClr val="tx1">
                    <a:lumMod val="75000"/>
                    <a:lumOff val="25000"/>
                  </a:schemeClr>
                </a:solidFill>
                <a:latin typeface="+mn-ea"/>
                <a:ea typeface="+mn-ea"/>
              </a:rPr>
              <a:t>２節　運動量</a:t>
            </a:r>
          </a:p>
        </p:txBody>
      </p:sp>
      <p:sp>
        <p:nvSpPr>
          <p:cNvPr id="8" name="テキスト ボックス 2">
            <a:extLst>
              <a:ext uri="{FF2B5EF4-FFF2-40B4-BE49-F238E27FC236}">
                <a16:creationId xmlns:a16="http://schemas.microsoft.com/office/drawing/2014/main" id="{606E4D89-2A0E-4DB6-9CAD-4E748B1D4575}"/>
              </a:ext>
            </a:extLst>
          </p:cNvPr>
          <p:cNvSpPr txBox="1">
            <a:spLocks noChangeArrowheads="1"/>
          </p:cNvSpPr>
          <p:nvPr/>
        </p:nvSpPr>
        <p:spPr bwMode="auto">
          <a:xfrm>
            <a:off x="1865530" y="2921168"/>
            <a:ext cx="84609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6000" dirty="0">
                <a:solidFill>
                  <a:schemeClr val="tx1">
                    <a:lumMod val="75000"/>
                    <a:lumOff val="25000"/>
                  </a:schemeClr>
                </a:solidFill>
                <a:latin typeface="+mn-ea"/>
                <a:ea typeface="+mn-ea"/>
              </a:rPr>
              <a:t>２</a:t>
            </a:r>
            <a:r>
              <a:rPr lang="en-US" altLang="ja-JP" sz="6000" dirty="0">
                <a:solidFill>
                  <a:schemeClr val="tx1">
                    <a:lumMod val="75000"/>
                    <a:lumOff val="25000"/>
                  </a:schemeClr>
                </a:solidFill>
                <a:latin typeface="+mn-ea"/>
                <a:ea typeface="+mn-ea"/>
              </a:rPr>
              <a:t> </a:t>
            </a:r>
            <a:r>
              <a:rPr lang="ja-JP" altLang="en-US" sz="6000" dirty="0">
                <a:solidFill>
                  <a:schemeClr val="tx1">
                    <a:lumMod val="75000"/>
                    <a:lumOff val="25000"/>
                  </a:schemeClr>
                </a:solidFill>
                <a:latin typeface="+mn-ea"/>
                <a:ea typeface="+mn-ea"/>
              </a:rPr>
              <a:t>運動量の保存</a:t>
            </a:r>
            <a:endParaRPr lang="en-US" altLang="ja-JP" sz="6000" dirty="0">
              <a:solidFill>
                <a:schemeClr val="tx1">
                  <a:lumMod val="75000"/>
                  <a:lumOff val="25000"/>
                </a:schemeClr>
              </a:solidFill>
              <a:latin typeface="+mn-ea"/>
              <a:ea typeface="+mn-ea"/>
            </a:endParaRPr>
          </a:p>
        </p:txBody>
      </p:sp>
      <p:sp>
        <p:nvSpPr>
          <p:cNvPr id="9" name="テキスト ボックス 1">
            <a:extLst>
              <a:ext uri="{FF2B5EF4-FFF2-40B4-BE49-F238E27FC236}">
                <a16:creationId xmlns:a16="http://schemas.microsoft.com/office/drawing/2014/main" id="{C9AD7C09-9B0B-4D28-88FA-B219EE794B7E}"/>
              </a:ext>
            </a:extLst>
          </p:cNvPr>
          <p:cNvSpPr txBox="1">
            <a:spLocks noChangeArrowheads="1"/>
          </p:cNvSpPr>
          <p:nvPr/>
        </p:nvSpPr>
        <p:spPr bwMode="auto">
          <a:xfrm>
            <a:off x="4187788" y="4689530"/>
            <a:ext cx="3816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800" dirty="0">
                <a:solidFill>
                  <a:schemeClr val="tx1">
                    <a:lumMod val="75000"/>
                    <a:lumOff val="25000"/>
                  </a:schemeClr>
                </a:solidFill>
                <a:latin typeface="ＭＳ ゴシック" panose="020B0609070205080204" pitchFamily="49" charset="-128"/>
                <a:ea typeface="ＭＳ ゴシック" panose="020B0609070205080204" pitchFamily="49" charset="-128"/>
              </a:rPr>
              <a:t>(</a:t>
            </a:r>
            <a:r>
              <a:rPr lang="ja-JP" altLang="en-US" sz="2800" dirty="0">
                <a:solidFill>
                  <a:schemeClr val="tx1">
                    <a:lumMod val="75000"/>
                    <a:lumOff val="25000"/>
                  </a:schemeClr>
                </a:solidFill>
                <a:latin typeface="ＭＳ ゴシック" panose="020B0609070205080204" pitchFamily="49" charset="-128"/>
                <a:ea typeface="ＭＳ ゴシック" panose="020B0609070205080204" pitchFamily="49" charset="-128"/>
              </a:rPr>
              <a:t>全</a:t>
            </a:r>
            <a:r>
              <a:rPr lang="en-US" altLang="ja-JP" sz="2800" dirty="0">
                <a:solidFill>
                  <a:schemeClr val="tx1">
                    <a:lumMod val="75000"/>
                    <a:lumOff val="25000"/>
                  </a:schemeClr>
                </a:solidFill>
                <a:latin typeface="ＭＳ ゴシック" panose="020B0609070205080204" pitchFamily="49" charset="-128"/>
                <a:ea typeface="ＭＳ ゴシック" panose="020B0609070205080204" pitchFamily="49" charset="-128"/>
              </a:rPr>
              <a:t>42</a:t>
            </a:r>
            <a:r>
              <a:rPr lang="ja-JP" altLang="en-US" sz="2800" dirty="0">
                <a:solidFill>
                  <a:schemeClr val="tx1">
                    <a:lumMod val="75000"/>
                    <a:lumOff val="25000"/>
                  </a:schemeClr>
                </a:solidFill>
                <a:latin typeface="ＭＳ ゴシック" panose="020B0609070205080204" pitchFamily="49" charset="-128"/>
                <a:ea typeface="ＭＳ ゴシック" panose="020B0609070205080204" pitchFamily="49" charset="-128"/>
              </a:rPr>
              <a:t>スライド</a:t>
            </a:r>
            <a:r>
              <a:rPr lang="en-US" altLang="ja-JP" sz="2800" dirty="0">
                <a:solidFill>
                  <a:schemeClr val="tx1">
                    <a:lumMod val="75000"/>
                    <a:lumOff val="25000"/>
                  </a:schemeClr>
                </a:solidFill>
                <a:latin typeface="ＭＳ ゴシック" panose="020B0609070205080204" pitchFamily="49" charset="-128"/>
                <a:ea typeface="ＭＳ ゴシック" panose="020B0609070205080204" pitchFamily="49" charset="-128"/>
              </a:rPr>
              <a:t>)</a:t>
            </a:r>
          </a:p>
        </p:txBody>
      </p:sp>
      <p:sp>
        <p:nvSpPr>
          <p:cNvPr id="10" name="正方形/長方形 9">
            <a:extLst>
              <a:ext uri="{FF2B5EF4-FFF2-40B4-BE49-F238E27FC236}">
                <a16:creationId xmlns:a16="http://schemas.microsoft.com/office/drawing/2014/main" id="{568B8491-B489-466B-A8FE-EEAFA7BD5609}"/>
              </a:ext>
            </a:extLst>
          </p:cNvPr>
          <p:cNvSpPr/>
          <p:nvPr/>
        </p:nvSpPr>
        <p:spPr>
          <a:xfrm>
            <a:off x="7176120" y="3780329"/>
            <a:ext cx="2304256" cy="584775"/>
          </a:xfrm>
          <a:prstGeom prst="rect">
            <a:avLst/>
          </a:prstGeom>
        </p:spPr>
        <p:txBody>
          <a:bodyPr wrap="square">
            <a:spAutoFit/>
          </a:bodyPr>
          <a:lstStyle/>
          <a:p>
            <a:pPr algn="ctr"/>
            <a:r>
              <a:rPr lang="ja-JP" altLang="en-US" sz="3200" dirty="0">
                <a:solidFill>
                  <a:schemeClr val="tx1">
                    <a:lumMod val="75000"/>
                    <a:lumOff val="25000"/>
                  </a:schemeClr>
                </a:solidFill>
                <a:latin typeface="ＭＳ ゴシック" panose="020B0609070205080204" pitchFamily="49" charset="-128"/>
                <a:ea typeface="ＭＳ ゴシック" panose="020B0609070205080204" pitchFamily="49" charset="-128"/>
              </a:rPr>
              <a:t>→</a:t>
            </a:r>
            <a:r>
              <a:rPr lang="en-US" altLang="ja-JP" sz="3200" dirty="0">
                <a:solidFill>
                  <a:schemeClr val="tx1">
                    <a:lumMod val="75000"/>
                    <a:lumOff val="25000"/>
                  </a:schemeClr>
                </a:solidFill>
                <a:latin typeface="ＭＳ ゴシック" panose="020B0609070205080204" pitchFamily="49" charset="-128"/>
                <a:ea typeface="ＭＳ ゴシック" panose="020B0609070205080204" pitchFamily="49" charset="-128"/>
              </a:rPr>
              <a:t>p.42</a:t>
            </a:r>
            <a:r>
              <a:rPr lang="ja-JP" altLang="en-US" sz="3200" dirty="0">
                <a:solidFill>
                  <a:schemeClr val="tx1">
                    <a:lumMod val="75000"/>
                    <a:lumOff val="25000"/>
                  </a:schemeClr>
                </a:solidFill>
                <a:latin typeface="ＭＳ ゴシック" panose="020B0609070205080204" pitchFamily="49" charset="-128"/>
                <a:ea typeface="ＭＳ ゴシック" panose="020B0609070205080204" pitchFamily="49" charset="-128"/>
              </a:rPr>
              <a:t>～</a:t>
            </a:r>
            <a:r>
              <a:rPr lang="en-US" altLang="ja-JP" sz="3200" dirty="0">
                <a:solidFill>
                  <a:schemeClr val="tx1">
                    <a:lumMod val="75000"/>
                    <a:lumOff val="25000"/>
                  </a:schemeClr>
                </a:solidFill>
                <a:latin typeface="ＭＳ ゴシック" panose="020B0609070205080204" pitchFamily="49" charset="-128"/>
                <a:ea typeface="ＭＳ ゴシック" panose="020B0609070205080204" pitchFamily="49" charset="-128"/>
              </a:rPr>
              <a:t>50</a:t>
            </a:r>
          </a:p>
        </p:txBody>
      </p:sp>
    </p:spTree>
    <p:extLst>
      <p:ext uri="{BB962C8B-B14F-4D97-AF65-F5344CB8AC3E}">
        <p14:creationId xmlns:p14="http://schemas.microsoft.com/office/powerpoint/2010/main" val="78192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A7C6059-D3A5-96B7-3FF1-3945DA640323}"/>
              </a:ext>
            </a:extLst>
          </p:cNvPr>
          <p:cNvSpPr>
            <a:spLocks noGrp="1"/>
          </p:cNvSpPr>
          <p:nvPr>
            <p:ph type="title"/>
          </p:nvPr>
        </p:nvSpPr>
        <p:spPr/>
        <p:txBody>
          <a:bodyPr/>
          <a:lstStyle/>
          <a:p>
            <a:r>
              <a:rPr lang="ja-JP" altLang="en-US" dirty="0"/>
              <a:t>一直線上を運動する物体の衝突　</a:t>
            </a:r>
            <a:r>
              <a:rPr kumimoji="1" lang="ja-JP" altLang="en-US" dirty="0"/>
              <a:t>－運動量保存の法則－</a:t>
            </a:r>
            <a:endParaRPr lang="ja-JP" altLang="en-US" dirty="0"/>
          </a:p>
        </p:txBody>
      </p:sp>
      <p:grpSp>
        <p:nvGrpSpPr>
          <p:cNvPr id="16" name="グループ化 15">
            <a:extLst>
              <a:ext uri="{FF2B5EF4-FFF2-40B4-BE49-F238E27FC236}">
                <a16:creationId xmlns:a16="http://schemas.microsoft.com/office/drawing/2014/main" id="{97F662D8-D6E0-416F-5C96-B1045ED34277}"/>
              </a:ext>
            </a:extLst>
          </p:cNvPr>
          <p:cNvGrpSpPr/>
          <p:nvPr/>
        </p:nvGrpSpPr>
        <p:grpSpPr>
          <a:xfrm>
            <a:off x="1008563" y="1072175"/>
            <a:ext cx="10127998" cy="5365240"/>
            <a:chOff x="848382" y="800064"/>
            <a:chExt cx="10464053" cy="5365240"/>
          </a:xfrm>
        </p:grpSpPr>
        <p:sp>
          <p:nvSpPr>
            <p:cNvPr id="17" name="テキスト ボックス 16">
              <a:extLst>
                <a:ext uri="{FF2B5EF4-FFF2-40B4-BE49-F238E27FC236}">
                  <a16:creationId xmlns:a16="http://schemas.microsoft.com/office/drawing/2014/main" id="{14D7A9B6-A510-C679-6895-B95E07F1F5BC}"/>
                </a:ext>
              </a:extLst>
            </p:cNvPr>
            <p:cNvSpPr txBox="1"/>
            <p:nvPr/>
          </p:nvSpPr>
          <p:spPr>
            <a:xfrm>
              <a:off x="5592618" y="3048000"/>
              <a:ext cx="65" cy="276999"/>
            </a:xfrm>
            <a:prstGeom prst="rect">
              <a:avLst/>
            </a:prstGeom>
            <a:noFill/>
          </p:spPr>
          <p:txBody>
            <a:bodyPr wrap="none" lIns="0" tIns="0" rIns="0" bIns="0" rtlCol="0">
              <a:spAutoFit/>
            </a:bodyPr>
            <a:lstStyle/>
            <a:p>
              <a:endParaRPr kumimoji="1" lang="ja-JP" altLang="en-US" dirty="0"/>
            </a:p>
          </p:txBody>
        </p:sp>
        <p:sp>
          <p:nvSpPr>
            <p:cNvPr id="18" name="コンテンツ プレースホルダー 2">
              <a:extLst>
                <a:ext uri="{FF2B5EF4-FFF2-40B4-BE49-F238E27FC236}">
                  <a16:creationId xmlns:a16="http://schemas.microsoft.com/office/drawing/2014/main" id="{2A4214F8-ED56-BE48-EBD8-D87C9DDF6DF3}"/>
                </a:ext>
              </a:extLst>
            </p:cNvPr>
            <p:cNvSpPr txBox="1">
              <a:spLocks/>
            </p:cNvSpPr>
            <p:nvPr/>
          </p:nvSpPr>
          <p:spPr>
            <a:xfrm>
              <a:off x="898644" y="906021"/>
              <a:ext cx="10413791" cy="5259283"/>
            </a:xfrm>
            <a:prstGeom prst="rect">
              <a:avLst/>
            </a:prstGeom>
            <a:ln w="19050">
              <a:solidFill>
                <a:srgbClr val="369AD6"/>
              </a:solidFill>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ts val="4000"/>
                </a:lnSpc>
                <a:spcBef>
                  <a:spcPts val="0"/>
                </a:spcBef>
                <a:buNone/>
              </a:pPr>
              <a:r>
                <a:rPr lang="ja-JP" altLang="en-US" sz="3000" dirty="0">
                  <a:latin typeface="ＭＳ Ｐゴシック" panose="020B0600070205080204" pitchFamily="50" charset="-128"/>
                  <a:ea typeface="ＭＳ Ｐゴシック" panose="020B0600070205080204" pitchFamily="50" charset="-128"/>
                </a:rPr>
                <a:t>　　　　　　　　　　</a:t>
              </a:r>
              <a:r>
                <a:rPr lang="ja-JP" altLang="en-US" sz="3200" dirty="0">
                  <a:latin typeface="+mn-ea"/>
                </a:rPr>
                <a:t>一直線上を，質量 </a:t>
              </a:r>
              <a:r>
                <a:rPr lang="en-US" altLang="ja-JP" sz="3200" dirty="0">
                  <a:latin typeface="Times New Roman" panose="02020603050405020304" pitchFamily="18" charset="0"/>
                  <a:cs typeface="Times New Roman" panose="02020603050405020304" pitchFamily="18" charset="0"/>
                </a:rPr>
                <a:t>2.0</a:t>
              </a:r>
              <a:r>
                <a:rPr lang="en-US" altLang="ja-JP" sz="3200" dirty="0">
                  <a:latin typeface="+mn-ea"/>
                </a:rPr>
                <a:t> kg </a:t>
              </a:r>
              <a:r>
                <a:rPr lang="ja-JP" altLang="en-US" sz="3200" dirty="0">
                  <a:latin typeface="+mn-ea"/>
                </a:rPr>
                <a:t>の小球</a:t>
              </a:r>
              <a:r>
                <a:rPr lang="en-US" altLang="ja-JP" sz="3200" dirty="0">
                  <a:latin typeface="+mn-ea"/>
                </a:rPr>
                <a:t>A</a:t>
              </a:r>
              <a:r>
                <a:rPr lang="ja-JP" altLang="en-US" sz="3200" dirty="0">
                  <a:latin typeface="+mn-ea"/>
                </a:rPr>
                <a:t>が右向きに速さ </a:t>
              </a:r>
              <a:r>
                <a:rPr lang="en-US" altLang="ja-JP" sz="3200" dirty="0">
                  <a:latin typeface="Times New Roman" panose="02020603050405020304" pitchFamily="18" charset="0"/>
                  <a:cs typeface="Times New Roman" panose="02020603050405020304" pitchFamily="18" charset="0"/>
                </a:rPr>
                <a:t>10.0</a:t>
              </a:r>
              <a:r>
                <a:rPr lang="en-US" altLang="ja-JP" sz="3200" dirty="0">
                  <a:latin typeface="+mn-ea"/>
                </a:rPr>
                <a:t> m/s</a:t>
              </a:r>
              <a:r>
                <a:rPr lang="ja-JP" altLang="en-US" sz="3200" dirty="0">
                  <a:latin typeface="+mn-ea"/>
                </a:rPr>
                <a:t>で進み，その前方を質量 </a:t>
              </a:r>
              <a:r>
                <a:rPr lang="en-US" altLang="ja-JP" sz="3200" dirty="0">
                  <a:latin typeface="Times New Roman" panose="02020603050405020304" pitchFamily="18" charset="0"/>
                  <a:cs typeface="Times New Roman" panose="02020603050405020304" pitchFamily="18" charset="0"/>
                </a:rPr>
                <a:t>8.0</a:t>
              </a:r>
              <a:r>
                <a:rPr lang="en-US" altLang="ja-JP" sz="3200" dirty="0">
                  <a:latin typeface="+mn-ea"/>
                </a:rPr>
                <a:t> kg </a:t>
              </a:r>
              <a:r>
                <a:rPr lang="ja-JP" altLang="en-US" sz="3200" dirty="0">
                  <a:latin typeface="+mn-ea"/>
                </a:rPr>
                <a:t>の小球</a:t>
              </a:r>
              <a:r>
                <a:rPr lang="en-US" altLang="ja-JP" sz="3200" dirty="0">
                  <a:latin typeface="+mn-ea"/>
                </a:rPr>
                <a:t>B </a:t>
              </a:r>
              <a:r>
                <a:rPr lang="ja-JP" altLang="en-US" sz="3200" dirty="0">
                  <a:latin typeface="+mn-ea"/>
                </a:rPr>
                <a:t>が左向きに速さ </a:t>
              </a:r>
              <a:r>
                <a:rPr lang="en-US" altLang="ja-JP" sz="3200" dirty="0">
                  <a:latin typeface="Times New Roman" panose="02020603050405020304" pitchFamily="18" charset="0"/>
                  <a:cs typeface="Times New Roman" panose="02020603050405020304" pitchFamily="18" charset="0"/>
                </a:rPr>
                <a:t>1.0</a:t>
              </a:r>
              <a:r>
                <a:rPr lang="en-US" altLang="ja-JP" sz="3200" dirty="0">
                  <a:latin typeface="+mn-ea"/>
                </a:rPr>
                <a:t> m/s </a:t>
              </a:r>
              <a:r>
                <a:rPr lang="ja-JP" altLang="en-US" sz="3200" dirty="0">
                  <a:latin typeface="+mn-ea"/>
                </a:rPr>
                <a:t>で進んで小球</a:t>
              </a:r>
              <a:r>
                <a:rPr lang="en-US" altLang="ja-JP" sz="3200" dirty="0">
                  <a:latin typeface="+mn-ea"/>
                </a:rPr>
                <a:t>A</a:t>
              </a:r>
              <a:r>
                <a:rPr lang="ja-JP" altLang="en-US" sz="3200" dirty="0">
                  <a:latin typeface="+mn-ea"/>
                </a:rPr>
                <a:t>と衝突した。衝突後に，小球</a:t>
              </a:r>
              <a:r>
                <a:rPr lang="en-US" altLang="ja-JP" sz="3200" dirty="0">
                  <a:latin typeface="+mn-ea"/>
                </a:rPr>
                <a:t>B</a:t>
              </a:r>
              <a:r>
                <a:rPr lang="ja-JP" altLang="en-US" sz="3200" dirty="0">
                  <a:latin typeface="+mn-ea"/>
                </a:rPr>
                <a:t>は右向きに </a:t>
              </a:r>
              <a:r>
                <a:rPr lang="en-US" altLang="ja-JP" sz="3200" dirty="0">
                  <a:latin typeface="Times New Roman" panose="02020603050405020304" pitchFamily="18" charset="0"/>
                  <a:cs typeface="Times New Roman" panose="02020603050405020304" pitchFamily="18" charset="0"/>
                </a:rPr>
                <a:t>2.0</a:t>
              </a:r>
              <a:r>
                <a:rPr lang="en-US" altLang="ja-JP" sz="3200" dirty="0">
                  <a:latin typeface="+mn-ea"/>
                </a:rPr>
                <a:t> m/s </a:t>
              </a:r>
              <a:r>
                <a:rPr lang="ja-JP" altLang="en-US" sz="3200" dirty="0">
                  <a:latin typeface="+mn-ea"/>
                </a:rPr>
                <a:t>で進んだ。</a:t>
              </a:r>
            </a:p>
            <a:p>
              <a:pPr marL="0" indent="0">
                <a:lnSpc>
                  <a:spcPts val="4000"/>
                </a:lnSpc>
                <a:spcBef>
                  <a:spcPts val="0"/>
                </a:spcBef>
                <a:buNone/>
              </a:pPr>
              <a:r>
                <a:rPr lang="ja-JP" altLang="en-US" sz="3200" dirty="0">
                  <a:latin typeface="+mn-ea"/>
                </a:rPr>
                <a:t>⑴　衝突後の小球</a:t>
              </a:r>
              <a:r>
                <a:rPr lang="en-US" altLang="ja-JP" sz="3200" dirty="0">
                  <a:latin typeface="+mn-ea"/>
                </a:rPr>
                <a:t>A</a:t>
              </a:r>
              <a:r>
                <a:rPr lang="ja-JP" altLang="en-US" sz="3200" dirty="0">
                  <a:latin typeface="+mn-ea"/>
                </a:rPr>
                <a:t>の向きと速さを求めよ。</a:t>
              </a:r>
            </a:p>
            <a:p>
              <a:pPr marL="0" indent="0">
                <a:lnSpc>
                  <a:spcPts val="4000"/>
                </a:lnSpc>
                <a:spcBef>
                  <a:spcPts val="0"/>
                </a:spcBef>
                <a:buNone/>
              </a:pPr>
              <a:r>
                <a:rPr lang="en-US" altLang="ja-JP" sz="3200" dirty="0">
                  <a:latin typeface="+mn-ea"/>
                </a:rPr>
                <a:t>⑵</a:t>
              </a:r>
              <a:r>
                <a:rPr lang="ja-JP" altLang="en-US" sz="3200" dirty="0">
                  <a:latin typeface="+mn-ea"/>
                </a:rPr>
                <a:t>　小球</a:t>
              </a:r>
              <a:r>
                <a:rPr lang="en-US" altLang="ja-JP" sz="3200" dirty="0">
                  <a:latin typeface="+mn-ea"/>
                </a:rPr>
                <a:t>A</a:t>
              </a:r>
              <a:r>
                <a:rPr lang="ja-JP" altLang="en-US" sz="3200" dirty="0">
                  <a:latin typeface="+mn-ea"/>
                </a:rPr>
                <a:t>，</a:t>
              </a:r>
              <a:r>
                <a:rPr lang="en-US" altLang="ja-JP" sz="3200" dirty="0">
                  <a:latin typeface="+mn-ea"/>
                </a:rPr>
                <a:t>B</a:t>
              </a:r>
              <a:r>
                <a:rPr lang="ja-JP" altLang="en-US" sz="3200" dirty="0">
                  <a:latin typeface="+mn-ea"/>
                </a:rPr>
                <a:t>が受けた力積の向きと大きさをそれぞれ求</a:t>
              </a:r>
              <a:r>
                <a:rPr lang="en-US" altLang="ja-JP" sz="3200" dirty="0">
                  <a:latin typeface="+mn-ea"/>
                </a:rPr>
                <a:t>		  </a:t>
              </a:r>
              <a:r>
                <a:rPr lang="ja-JP" altLang="en-US" sz="3200" dirty="0">
                  <a:latin typeface="+mn-ea"/>
                </a:rPr>
                <a:t>めよ。</a:t>
              </a:r>
              <a:endParaRPr lang="en-US" altLang="ja-JP" sz="3600" dirty="0">
                <a:latin typeface="+mn-ea"/>
              </a:endParaRPr>
            </a:p>
          </p:txBody>
        </p:sp>
        <p:sp>
          <p:nvSpPr>
            <p:cNvPr id="19" name="テキスト ボックス 18">
              <a:extLst>
                <a:ext uri="{FF2B5EF4-FFF2-40B4-BE49-F238E27FC236}">
                  <a16:creationId xmlns:a16="http://schemas.microsoft.com/office/drawing/2014/main" id="{E2E226A4-3085-AA46-484B-CCE28E1C1322}"/>
                </a:ext>
              </a:extLst>
            </p:cNvPr>
            <p:cNvSpPr txBox="1"/>
            <p:nvPr/>
          </p:nvSpPr>
          <p:spPr bwMode="white">
            <a:xfrm>
              <a:off x="1417594" y="869557"/>
              <a:ext cx="460264" cy="646331"/>
            </a:xfrm>
            <a:prstGeom prst="rect">
              <a:avLst/>
            </a:prstGeom>
            <a:noFill/>
            <a:ln>
              <a:noFill/>
            </a:ln>
          </p:spPr>
          <p:txBody>
            <a:bodyPr wrap="square" rtlCol="0">
              <a:spAutoFit/>
            </a:bodyPr>
            <a:lstStyle/>
            <a:p>
              <a:r>
                <a:rPr kumimoji="1" lang="ja-JP" altLang="en-US" sz="3600" dirty="0">
                  <a:solidFill>
                    <a:schemeClr val="bg1"/>
                  </a:solidFill>
                </a:rPr>
                <a:t>１</a:t>
              </a:r>
            </a:p>
          </p:txBody>
        </p:sp>
        <p:grpSp>
          <p:nvGrpSpPr>
            <p:cNvPr id="20" name="グループ化 19">
              <a:extLst>
                <a:ext uri="{FF2B5EF4-FFF2-40B4-BE49-F238E27FC236}">
                  <a16:creationId xmlns:a16="http://schemas.microsoft.com/office/drawing/2014/main" id="{8D3D9399-3110-B5C9-9465-822B88D92DED}"/>
                </a:ext>
              </a:extLst>
            </p:cNvPr>
            <p:cNvGrpSpPr/>
            <p:nvPr/>
          </p:nvGrpSpPr>
          <p:grpSpPr>
            <a:xfrm>
              <a:off x="848382" y="800064"/>
              <a:ext cx="2613557" cy="612000"/>
              <a:chOff x="203352" y="846917"/>
              <a:chExt cx="2575558" cy="612000"/>
            </a:xfrm>
          </p:grpSpPr>
          <p:pic>
            <p:nvPicPr>
              <p:cNvPr id="22" name="図 21">
                <a:extLst>
                  <a:ext uri="{FF2B5EF4-FFF2-40B4-BE49-F238E27FC236}">
                    <a16:creationId xmlns:a16="http://schemas.microsoft.com/office/drawing/2014/main" id="{53745631-7E46-E98C-B2D6-40977D28F9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720"/>
              <a:stretch/>
            </p:blipFill>
            <p:spPr>
              <a:xfrm>
                <a:off x="203352" y="846917"/>
                <a:ext cx="2575558" cy="612000"/>
              </a:xfrm>
              <a:prstGeom prst="rect">
                <a:avLst/>
              </a:prstGeom>
            </p:spPr>
          </p:pic>
          <p:sp>
            <p:nvSpPr>
              <p:cNvPr id="23" name="正方形/長方形 22">
                <a:extLst>
                  <a:ext uri="{FF2B5EF4-FFF2-40B4-BE49-F238E27FC236}">
                    <a16:creationId xmlns:a16="http://schemas.microsoft.com/office/drawing/2014/main" id="{BBA6BB02-A844-C73E-8B00-640FBBCF97A4}"/>
                  </a:ext>
                </a:extLst>
              </p:cNvPr>
              <p:cNvSpPr/>
              <p:nvPr/>
            </p:nvSpPr>
            <p:spPr>
              <a:xfrm>
                <a:off x="1723137" y="918970"/>
                <a:ext cx="360211" cy="4483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9</a:t>
                </a:r>
                <a:endParaRPr kumimoji="1"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grpSp>
      </p:grpSp>
      <p:pic>
        <p:nvPicPr>
          <p:cNvPr id="3" name="図 2">
            <a:extLst>
              <a:ext uri="{FF2B5EF4-FFF2-40B4-BE49-F238E27FC236}">
                <a16:creationId xmlns:a16="http://schemas.microsoft.com/office/drawing/2014/main" id="{57830B0B-F0B4-841B-712F-EA80DA2E78D6}"/>
              </a:ext>
            </a:extLst>
          </p:cNvPr>
          <p:cNvPicPr>
            <a:picLocks noChangeAspect="1"/>
          </p:cNvPicPr>
          <p:nvPr/>
        </p:nvPicPr>
        <p:blipFill>
          <a:blip r:embed="rId3"/>
          <a:stretch>
            <a:fillRect/>
          </a:stretch>
        </p:blipFill>
        <p:spPr>
          <a:xfrm>
            <a:off x="4157531" y="4365104"/>
            <a:ext cx="3744416" cy="1908265"/>
          </a:xfrm>
          <a:prstGeom prst="rect">
            <a:avLst/>
          </a:prstGeom>
        </p:spPr>
      </p:pic>
    </p:spTree>
    <p:extLst>
      <p:ext uri="{BB962C8B-B14F-4D97-AF65-F5344CB8AC3E}">
        <p14:creationId xmlns:p14="http://schemas.microsoft.com/office/powerpoint/2010/main" val="399016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AAD2D06-B88B-4D51-A1F9-36187C0F9F89}"/>
              </a:ext>
            </a:extLst>
          </p:cNvPr>
          <p:cNvSpPr>
            <a:spLocks noGrp="1"/>
          </p:cNvSpPr>
          <p:nvPr>
            <p:ph type="title"/>
          </p:nvPr>
        </p:nvSpPr>
        <p:spPr/>
        <p:txBody>
          <a:bodyPr/>
          <a:lstStyle/>
          <a:p>
            <a:r>
              <a:rPr lang="ja-JP" altLang="en-US" dirty="0"/>
              <a:t>一直線上を運動する物体の衝突　</a:t>
            </a:r>
            <a:r>
              <a:rPr kumimoji="1" lang="ja-JP" altLang="en-US" dirty="0"/>
              <a:t>－運動量保存の法則－</a:t>
            </a:r>
            <a:endParaRPr lang="ja-JP" altLang="en-US" dirty="0"/>
          </a:p>
        </p:txBody>
      </p:sp>
      <p:grpSp>
        <p:nvGrpSpPr>
          <p:cNvPr id="16" name="グループ化 15">
            <a:extLst>
              <a:ext uri="{FF2B5EF4-FFF2-40B4-BE49-F238E27FC236}">
                <a16:creationId xmlns:a16="http://schemas.microsoft.com/office/drawing/2014/main" id="{1FF0E1C9-9C3E-1DBD-09D3-90E9B33E7EA9}"/>
              </a:ext>
            </a:extLst>
          </p:cNvPr>
          <p:cNvGrpSpPr/>
          <p:nvPr/>
        </p:nvGrpSpPr>
        <p:grpSpPr>
          <a:xfrm>
            <a:off x="1332000" y="1368000"/>
            <a:ext cx="9550374" cy="5384182"/>
            <a:chOff x="786134" y="1295992"/>
            <a:chExt cx="9550374" cy="5384182"/>
          </a:xfrm>
        </p:grpSpPr>
        <p:pic>
          <p:nvPicPr>
            <p:cNvPr id="12" name="図 11" descr="アイコン が含まれている画像&#10;&#10;自動的に生成された説明">
              <a:extLst>
                <a:ext uri="{FF2B5EF4-FFF2-40B4-BE49-F238E27FC236}">
                  <a16:creationId xmlns:a16="http://schemas.microsoft.com/office/drawing/2014/main" id="{04927E4F-81A8-59BF-5279-E6BA64CE47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34" y="1295992"/>
              <a:ext cx="1073249" cy="504844"/>
            </a:xfrm>
            <a:prstGeom prst="rect">
              <a:avLst/>
            </a:prstGeom>
          </p:spPr>
        </p:pic>
        <mc:AlternateContent xmlns:mc="http://schemas.openxmlformats.org/markup-compatibility/2006">
          <mc:Choice xmlns:a14="http://schemas.microsoft.com/office/drawing/2010/main" Requires="a14">
            <p:sp>
              <p:nvSpPr>
                <p:cNvPr id="15" name="コンテンツ プレースホルダー 2">
                  <a:extLst>
                    <a:ext uri="{FF2B5EF4-FFF2-40B4-BE49-F238E27FC236}">
                      <a16:creationId xmlns:a16="http://schemas.microsoft.com/office/drawing/2014/main" id="{816D1C78-F6DA-4A97-9C04-1AB288D275B9}"/>
                    </a:ext>
                  </a:extLst>
                </p:cNvPr>
                <p:cNvSpPr txBox="1">
                  <a:spLocks/>
                </p:cNvSpPr>
                <p:nvPr/>
              </p:nvSpPr>
              <p:spPr>
                <a:xfrm>
                  <a:off x="786134" y="2051992"/>
                  <a:ext cx="9550374" cy="462818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b="0" i="0" u="none" strike="noStrike" baseline="0" dirty="0">
                      <a:solidFill>
                        <a:schemeClr val="tx1">
                          <a:lumMod val="75000"/>
                          <a:lumOff val="25000"/>
                        </a:schemeClr>
                      </a:solidFill>
                      <a:latin typeface="+mn-ea"/>
                    </a:rPr>
                    <a:t>⑴　右向きを正とし，衝突後の小球</a:t>
                  </a:r>
                  <a:r>
                    <a:rPr lang="en-US" altLang="ja-JP" sz="3200" b="0" i="0" u="none" strike="noStrike" baseline="0" dirty="0">
                      <a:solidFill>
                        <a:schemeClr val="tx1">
                          <a:lumMod val="75000"/>
                          <a:lumOff val="25000"/>
                        </a:schemeClr>
                      </a:solidFill>
                      <a:latin typeface="+mn-ea"/>
                    </a:rPr>
                    <a:t>A</a:t>
                  </a:r>
                  <a:r>
                    <a:rPr lang="ja-JP" altLang="en-US" sz="3200" b="0" i="0" u="none" strike="noStrike" baseline="0" dirty="0">
                      <a:solidFill>
                        <a:schemeClr val="tx1">
                          <a:lumMod val="75000"/>
                          <a:lumOff val="25000"/>
                        </a:schemeClr>
                      </a:solidFill>
                      <a:latin typeface="+mn-ea"/>
                    </a:rPr>
                    <a:t>の速度を</a:t>
                  </a:r>
                  <a:r>
                    <a:rPr lang="en-US" altLang="ja-JP" sz="3200" dirty="0">
                      <a:latin typeface="+mn-ea"/>
                    </a:rPr>
                    <a:t> </a:t>
                  </a:r>
                  <a14:m>
                    <m:oMath xmlns:m="http://schemas.openxmlformats.org/officeDocument/2006/math">
                      <m:r>
                        <a:rPr lang="en-US" altLang="ja-JP" sz="3200" b="0" i="1" smtClean="0">
                          <a:latin typeface="Cambria Math" panose="02040503050406030204" pitchFamily="18" charset="0"/>
                        </a:rPr>
                        <m:t>𝑣</m:t>
                      </m:r>
                    </m:oMath>
                  </a14:m>
                  <a:r>
                    <a:rPr lang="en-US" altLang="ja-JP" sz="3200" b="0" i="0" u="none" strike="noStrike" baseline="0" dirty="0">
                      <a:solidFill>
                        <a:schemeClr val="tx1">
                          <a:lumMod val="75000"/>
                          <a:lumOff val="25000"/>
                        </a:schemeClr>
                      </a:solidFill>
                      <a:latin typeface="+mn-ea"/>
                    </a:rPr>
                    <a:t> </a:t>
                  </a:r>
                  <a:r>
                    <a:rPr lang="ja-JP" altLang="en-US" sz="3200" b="0" i="0" u="none" strike="noStrike" baseline="0" dirty="0">
                      <a:solidFill>
                        <a:schemeClr val="tx1">
                          <a:lumMod val="75000"/>
                          <a:lumOff val="25000"/>
                        </a:schemeClr>
                      </a:solidFill>
                      <a:latin typeface="+mn-ea"/>
                    </a:rPr>
                    <a:t>とする。</a:t>
                  </a:r>
                </a:p>
                <a:p>
                  <a:pPr marL="0" indent="0">
                    <a:buNone/>
                  </a:pPr>
                  <a:r>
                    <a:rPr lang="ja-JP" altLang="en-US" sz="3200" b="0" i="0" u="none" strike="noStrike" baseline="0" dirty="0">
                      <a:solidFill>
                        <a:schemeClr val="tx1">
                          <a:lumMod val="75000"/>
                          <a:lumOff val="25000"/>
                        </a:schemeClr>
                      </a:solidFill>
                      <a:latin typeface="+mn-ea"/>
                    </a:rPr>
                    <a:t>運動量保存の法則より，</a:t>
                  </a:r>
                </a:p>
                <a:p>
                  <a:pPr marL="0" indent="0">
                    <a:buNone/>
                  </a:pPr>
                  <a:r>
                    <a:rPr lang="ja-JP" altLang="en-US" sz="3200" b="0" i="0" u="none" strike="noStrike" baseline="0" dirty="0">
                      <a:solidFill>
                        <a:schemeClr val="tx1">
                          <a:lumMod val="75000"/>
                          <a:lumOff val="25000"/>
                        </a:schemeClr>
                      </a:solidFill>
                      <a:latin typeface="+mn-ea"/>
                    </a:rPr>
                    <a:t>　　　</a:t>
                  </a:r>
                  <a14:m>
                    <m:oMath xmlns:m="http://schemas.openxmlformats.org/officeDocument/2006/math">
                      <m:r>
                        <a:rPr lang="en-US" altLang="ja-JP" sz="3200" b="0" i="1" u="none" strike="noStrike" baseline="0" smtClean="0">
                          <a:solidFill>
                            <a:schemeClr val="tx1">
                              <a:lumMod val="75000"/>
                              <a:lumOff val="25000"/>
                            </a:schemeClr>
                          </a:solidFill>
                          <a:latin typeface="Cambria Math" panose="02040503050406030204" pitchFamily="18" charset="0"/>
                        </a:rPr>
                        <m:t>2.0</m:t>
                      </m:r>
                      <m:r>
                        <a:rPr lang="en-US" altLang="ja-JP" sz="3200" b="0" i="1" u="none" strike="noStrike" baseline="0" smtClean="0">
                          <a:solidFill>
                            <a:schemeClr val="tx1">
                              <a:lumMod val="75000"/>
                              <a:lumOff val="25000"/>
                            </a:schemeClr>
                          </a:solidFill>
                          <a:latin typeface="Cambria Math" panose="02040503050406030204" pitchFamily="18" charset="0"/>
                          <a:ea typeface="Cambria Math" panose="02040503050406030204" pitchFamily="18" charset="0"/>
                        </a:rPr>
                        <m:t>×10.0+8.0×</m:t>
                      </m:r>
                      <m:d>
                        <m:dPr>
                          <m:ctrlPr>
                            <a:rPr lang="en-US" altLang="ja-JP" sz="3200" b="0" i="1" u="none" strike="noStrike" baseline="0" smtClean="0">
                              <a:solidFill>
                                <a:schemeClr val="tx1">
                                  <a:lumMod val="75000"/>
                                  <a:lumOff val="25000"/>
                                </a:schemeClr>
                              </a:solidFill>
                              <a:latin typeface="Cambria Math" panose="02040503050406030204" pitchFamily="18" charset="0"/>
                              <a:ea typeface="Cambria Math" panose="02040503050406030204" pitchFamily="18" charset="0"/>
                            </a:rPr>
                          </m:ctrlPr>
                        </m:dPr>
                        <m:e>
                          <m:r>
                            <a:rPr lang="en-US" altLang="ja-JP" sz="3200" b="0" i="1" u="none" strike="noStrike" baseline="0" smtClean="0">
                              <a:solidFill>
                                <a:schemeClr val="tx1">
                                  <a:lumMod val="75000"/>
                                  <a:lumOff val="25000"/>
                                </a:schemeClr>
                              </a:solidFill>
                              <a:latin typeface="Cambria Math" panose="02040503050406030204" pitchFamily="18" charset="0"/>
                              <a:ea typeface="Cambria Math" panose="02040503050406030204" pitchFamily="18" charset="0"/>
                            </a:rPr>
                            <m:t>−1.0</m:t>
                          </m:r>
                        </m:e>
                      </m:d>
                      <m:r>
                        <a:rPr lang="en-US" altLang="ja-JP" sz="3200" b="0" i="1" u="none" strike="noStrike" baseline="0" smtClean="0">
                          <a:solidFill>
                            <a:schemeClr val="tx1">
                              <a:lumMod val="75000"/>
                              <a:lumOff val="25000"/>
                            </a:schemeClr>
                          </a:solidFill>
                          <a:latin typeface="Cambria Math" panose="02040503050406030204" pitchFamily="18" charset="0"/>
                          <a:ea typeface="Cambria Math" panose="02040503050406030204" pitchFamily="18" charset="0"/>
                        </a:rPr>
                        <m:t>=2.0×</m:t>
                      </m:r>
                      <m:r>
                        <a:rPr lang="en-US" altLang="ja-JP" sz="3200" b="0" i="1" u="none" strike="noStrike" baseline="0" smtClean="0">
                          <a:solidFill>
                            <a:schemeClr val="tx1">
                              <a:lumMod val="75000"/>
                              <a:lumOff val="25000"/>
                            </a:schemeClr>
                          </a:solidFill>
                          <a:latin typeface="Cambria Math" panose="02040503050406030204" pitchFamily="18" charset="0"/>
                          <a:ea typeface="Cambria Math" panose="02040503050406030204" pitchFamily="18" charset="0"/>
                        </a:rPr>
                        <m:t>𝑣</m:t>
                      </m:r>
                      <m:r>
                        <a:rPr lang="en-US" altLang="ja-JP" sz="3200" b="0" i="1" u="none" strike="noStrike" baseline="0" smtClean="0">
                          <a:solidFill>
                            <a:schemeClr val="tx1">
                              <a:lumMod val="75000"/>
                              <a:lumOff val="25000"/>
                            </a:schemeClr>
                          </a:solidFill>
                          <a:latin typeface="Cambria Math" panose="02040503050406030204" pitchFamily="18" charset="0"/>
                          <a:ea typeface="Cambria Math" panose="02040503050406030204" pitchFamily="18" charset="0"/>
                        </a:rPr>
                        <m:t>+8.0×2.0</m:t>
                      </m:r>
                    </m:oMath>
                  </a14:m>
                  <a:endParaRPr lang="en-US" altLang="ja-JP" sz="3200" b="0" i="0" u="none" strike="noStrike" baseline="0" dirty="0">
                    <a:solidFill>
                      <a:schemeClr val="tx1">
                        <a:lumMod val="75000"/>
                        <a:lumOff val="25000"/>
                      </a:schemeClr>
                    </a:solidFill>
                    <a:latin typeface="+mn-ea"/>
                    <a:ea typeface="Cambria Math" panose="02040503050406030204" pitchFamily="18" charset="0"/>
                  </a:endParaRPr>
                </a:p>
                <a:p>
                  <a:pPr marL="0" indent="0">
                    <a:buNone/>
                  </a:pPr>
                  <a:r>
                    <a:rPr lang="ja-JP" altLang="en-US" sz="3200" dirty="0">
                      <a:latin typeface="+mn-ea"/>
                    </a:rPr>
                    <a:t>　　　</a:t>
                  </a:r>
                  <a14:m>
                    <m:oMath xmlns:m="http://schemas.openxmlformats.org/officeDocument/2006/math">
                      <m:r>
                        <a:rPr lang="en-US" altLang="ja-JP" sz="3200" b="0" i="1" smtClean="0">
                          <a:latin typeface="Cambria Math" panose="02040503050406030204" pitchFamily="18" charset="0"/>
                        </a:rPr>
                        <m:t>𝑣</m:t>
                      </m:r>
                      <m:r>
                        <a:rPr lang="en-US" altLang="ja-JP" sz="3200" b="0" i="1" smtClean="0">
                          <a:latin typeface="Cambria Math" panose="02040503050406030204" pitchFamily="18" charset="0"/>
                        </a:rPr>
                        <m:t>=−2.0</m:t>
                      </m:r>
                    </m:oMath>
                  </a14:m>
                  <a:r>
                    <a:rPr lang="en-US" altLang="ja-JP" sz="3200" b="0" i="0" u="none" strike="noStrike" baseline="0" dirty="0">
                      <a:solidFill>
                        <a:schemeClr val="tx1">
                          <a:lumMod val="75000"/>
                          <a:lumOff val="25000"/>
                        </a:schemeClr>
                      </a:solidFill>
                      <a:latin typeface="+mn-ea"/>
                    </a:rPr>
                    <a:t> m/s</a:t>
                  </a:r>
                </a:p>
                <a:p>
                  <a:pPr marL="0" indent="0" algn="r">
                    <a:buNone/>
                  </a:pPr>
                  <a:r>
                    <a:rPr lang="ja-JP" altLang="en-US" sz="3200" dirty="0">
                      <a:latin typeface="+mn-ea"/>
                    </a:rPr>
                    <a:t>答　</a:t>
                  </a:r>
                  <a:r>
                    <a:rPr lang="ja-JP" altLang="en-US" sz="3200" b="0" i="0" u="none" strike="noStrike" baseline="0" dirty="0">
                      <a:solidFill>
                        <a:schemeClr val="tx1">
                          <a:lumMod val="75000"/>
                          <a:lumOff val="25000"/>
                        </a:schemeClr>
                      </a:solidFill>
                      <a:latin typeface="+mn-ea"/>
                    </a:rPr>
                    <a:t>左向き，</a:t>
                  </a:r>
                  <a:r>
                    <a:rPr lang="en-US" altLang="ja-JP" sz="3200" b="0" i="0" u="none" strike="noStrike" baseline="0" dirty="0">
                      <a:solidFill>
                        <a:schemeClr val="tx1">
                          <a:lumMod val="75000"/>
                          <a:lumOff val="25000"/>
                        </a:schemeClr>
                      </a:solidFill>
                      <a:latin typeface="Times New Roman" panose="02020603050405020304" pitchFamily="18" charset="0"/>
                      <a:cs typeface="Times New Roman" panose="02020603050405020304" pitchFamily="18" charset="0"/>
                    </a:rPr>
                    <a:t>2.0</a:t>
                  </a:r>
                  <a:r>
                    <a:rPr lang="en-US" altLang="ja-JP" sz="3200" b="0" i="0" u="none" strike="noStrike" baseline="0" dirty="0">
                      <a:solidFill>
                        <a:schemeClr val="tx1">
                          <a:lumMod val="75000"/>
                          <a:lumOff val="25000"/>
                        </a:schemeClr>
                      </a:solidFill>
                      <a:latin typeface="+mn-ea"/>
                    </a:rPr>
                    <a:t> m/s</a:t>
                  </a:r>
                </a:p>
              </p:txBody>
            </p:sp>
          </mc:Choice>
          <mc:Fallback>
            <p:sp>
              <p:nvSpPr>
                <p:cNvPr id="15" name="コンテンツ プレースホルダー 2">
                  <a:extLst>
                    <a:ext uri="{FF2B5EF4-FFF2-40B4-BE49-F238E27FC236}">
                      <a16:creationId xmlns:a16="http://schemas.microsoft.com/office/drawing/2014/main" id="{816D1C78-F6DA-4A97-9C04-1AB288D275B9}"/>
                    </a:ext>
                  </a:extLst>
                </p:cNvPr>
                <p:cNvSpPr txBox="1">
                  <a:spLocks noRot="1" noChangeAspect="1" noMove="1" noResize="1" noEditPoints="1" noAdjustHandles="1" noChangeArrowheads="1" noChangeShapeType="1" noTextEdit="1"/>
                </p:cNvSpPr>
                <p:nvPr/>
              </p:nvSpPr>
              <p:spPr>
                <a:xfrm>
                  <a:off x="786134" y="2051992"/>
                  <a:ext cx="9550374" cy="4628182"/>
                </a:xfrm>
                <a:prstGeom prst="rect">
                  <a:avLst/>
                </a:prstGeom>
                <a:blipFill>
                  <a:blip r:embed="rId3"/>
                  <a:stretch>
                    <a:fillRect l="-1660" t="-2105" r="-4406"/>
                  </a:stretch>
                </a:blipFill>
              </p:spPr>
              <p:txBody>
                <a:bodyPr/>
                <a:lstStyle/>
                <a:p>
                  <a:r>
                    <a:rPr lang="ja-JP" altLang="en-US">
                      <a:noFill/>
                    </a:rPr>
                    <a:t> </a:t>
                  </a:r>
                </a:p>
              </p:txBody>
            </p:sp>
          </mc:Fallback>
        </mc:AlternateContent>
      </p:grpSp>
      <p:sp>
        <p:nvSpPr>
          <p:cNvPr id="6" name="正方形/長方形 5">
            <a:extLst>
              <a:ext uri="{FF2B5EF4-FFF2-40B4-BE49-F238E27FC236}">
                <a16:creationId xmlns:a16="http://schemas.microsoft.com/office/drawing/2014/main" id="{F570DB53-EEDA-43F8-AEE5-39685A4975FE}"/>
              </a:ext>
            </a:extLst>
          </p:cNvPr>
          <p:cNvSpPr/>
          <p:nvPr/>
        </p:nvSpPr>
        <p:spPr bwMode="white">
          <a:xfrm>
            <a:off x="1291746" y="2124000"/>
            <a:ext cx="9746747" cy="37793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1739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AAD2D06-B88B-4D51-A1F9-36187C0F9F89}"/>
              </a:ext>
            </a:extLst>
          </p:cNvPr>
          <p:cNvSpPr>
            <a:spLocks noGrp="1"/>
          </p:cNvSpPr>
          <p:nvPr>
            <p:ph type="title"/>
          </p:nvPr>
        </p:nvSpPr>
        <p:spPr/>
        <p:txBody>
          <a:bodyPr/>
          <a:lstStyle/>
          <a:p>
            <a:r>
              <a:rPr lang="ja-JP" altLang="en-US" dirty="0"/>
              <a:t>一直線上を運動する物体の衝突　</a:t>
            </a:r>
            <a:r>
              <a:rPr kumimoji="1" lang="ja-JP" altLang="en-US" dirty="0"/>
              <a:t>－運動量保存の法則－</a:t>
            </a:r>
            <a:endParaRPr lang="ja-JP" altLang="en-US" dirty="0"/>
          </a:p>
        </p:txBody>
      </p:sp>
      <p:grpSp>
        <p:nvGrpSpPr>
          <p:cNvPr id="2" name="グループ化 1">
            <a:extLst>
              <a:ext uri="{FF2B5EF4-FFF2-40B4-BE49-F238E27FC236}">
                <a16:creationId xmlns:a16="http://schemas.microsoft.com/office/drawing/2014/main" id="{28110735-08F0-FAF1-D972-2F73949AE3F8}"/>
              </a:ext>
            </a:extLst>
          </p:cNvPr>
          <p:cNvGrpSpPr/>
          <p:nvPr/>
        </p:nvGrpSpPr>
        <p:grpSpPr>
          <a:xfrm>
            <a:off x="1331999" y="1368000"/>
            <a:ext cx="9597101" cy="5336897"/>
            <a:chOff x="1367380" y="1402887"/>
            <a:chExt cx="9597101" cy="5336897"/>
          </a:xfrm>
        </p:grpSpPr>
        <p:grpSp>
          <p:nvGrpSpPr>
            <p:cNvPr id="16" name="グループ化 15">
              <a:extLst>
                <a:ext uri="{FF2B5EF4-FFF2-40B4-BE49-F238E27FC236}">
                  <a16:creationId xmlns:a16="http://schemas.microsoft.com/office/drawing/2014/main" id="{1FF0E1C9-9C3E-1DBD-09D3-90E9B33E7EA9}"/>
                </a:ext>
              </a:extLst>
            </p:cNvPr>
            <p:cNvGrpSpPr/>
            <p:nvPr/>
          </p:nvGrpSpPr>
          <p:grpSpPr>
            <a:xfrm>
              <a:off x="1367380" y="1402887"/>
              <a:ext cx="5760000" cy="2818103"/>
              <a:chOff x="821514" y="1330879"/>
              <a:chExt cx="5760000" cy="2818103"/>
            </a:xfrm>
          </p:grpSpPr>
          <p:pic>
            <p:nvPicPr>
              <p:cNvPr id="12" name="図 11" descr="アイコン が含まれている画像&#10;&#10;自動的に生成された説明">
                <a:extLst>
                  <a:ext uri="{FF2B5EF4-FFF2-40B4-BE49-F238E27FC236}">
                    <a16:creationId xmlns:a16="http://schemas.microsoft.com/office/drawing/2014/main" id="{04927E4F-81A8-59BF-5279-E6BA64CE47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515" y="1330879"/>
                <a:ext cx="1073249" cy="504844"/>
              </a:xfrm>
              <a:prstGeom prst="rect">
                <a:avLst/>
              </a:prstGeom>
            </p:spPr>
          </p:pic>
          <p:sp>
            <p:nvSpPr>
              <p:cNvPr id="15" name="コンテンツ プレースホルダー 2">
                <a:extLst>
                  <a:ext uri="{FF2B5EF4-FFF2-40B4-BE49-F238E27FC236}">
                    <a16:creationId xmlns:a16="http://schemas.microsoft.com/office/drawing/2014/main" id="{816D1C78-F6DA-4A97-9C04-1AB288D275B9}"/>
                  </a:ext>
                </a:extLst>
              </p:cNvPr>
              <p:cNvSpPr txBox="1">
                <a:spLocks/>
              </p:cNvSpPr>
              <p:nvPr/>
            </p:nvSpPr>
            <p:spPr>
              <a:xfrm>
                <a:off x="821514" y="2086879"/>
                <a:ext cx="5760000" cy="2062103"/>
              </a:xfrm>
              <a:prstGeom prst="rect">
                <a:avLst/>
              </a:prstGeom>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dirty="0">
                    <a:latin typeface="+mn-ea"/>
                  </a:rPr>
                  <a:t>⑵　衝突前後の運動量の変化がその間に受けた力積なので，右図より，小球</a:t>
                </a:r>
                <a:r>
                  <a:rPr lang="en-US" altLang="ja-JP" sz="3200" dirty="0">
                    <a:latin typeface="+mn-ea"/>
                  </a:rPr>
                  <a:t>A</a:t>
                </a:r>
                <a:r>
                  <a:rPr lang="ja-JP" altLang="en-US" sz="3200" dirty="0">
                    <a:latin typeface="+mn-ea"/>
                  </a:rPr>
                  <a:t>が受けた力積は左向きで，大きさは，</a:t>
                </a:r>
                <a:endParaRPr lang="en-US" altLang="ja-JP" sz="3200" b="0" i="0" u="none" strike="noStrike" baseline="0" dirty="0">
                  <a:solidFill>
                    <a:schemeClr val="tx1">
                      <a:lumMod val="75000"/>
                      <a:lumOff val="25000"/>
                    </a:schemeClr>
                  </a:solidFill>
                  <a:latin typeface="+mn-ea"/>
                </a:endParaRPr>
              </a:p>
            </p:txBody>
          </p:sp>
        </p:grpSp>
        <mc:AlternateContent xmlns:mc="http://schemas.openxmlformats.org/markup-compatibility/2006">
          <mc:Choice xmlns:a14="http://schemas.microsoft.com/office/drawing/2010/main" Requires="a14">
            <p:sp>
              <p:nvSpPr>
                <p:cNvPr id="6" name="コンテンツ プレースホルダー 2">
                  <a:extLst>
                    <a:ext uri="{FF2B5EF4-FFF2-40B4-BE49-F238E27FC236}">
                      <a16:creationId xmlns:a16="http://schemas.microsoft.com/office/drawing/2014/main" id="{5FAB445F-4C19-7EBB-D8E1-819F6211B369}"/>
                    </a:ext>
                  </a:extLst>
                </p:cNvPr>
                <p:cNvSpPr txBox="1">
                  <a:spLocks/>
                </p:cNvSpPr>
                <p:nvPr/>
              </p:nvSpPr>
              <p:spPr>
                <a:xfrm>
                  <a:off x="1367381" y="4210887"/>
                  <a:ext cx="9597100" cy="2528897"/>
                </a:xfrm>
                <a:prstGeom prst="rect">
                  <a:avLst/>
                </a:prstGeom>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dirty="0">
                      <a:latin typeface="+mn-ea"/>
                    </a:rPr>
                    <a:t>　　　</a:t>
                  </a:r>
                  <a14:m>
                    <m:oMath xmlns:m="http://schemas.openxmlformats.org/officeDocument/2006/math">
                      <m:r>
                        <a:rPr lang="en-US" altLang="ja-JP" sz="3200" b="0" i="1" u="none" strike="noStrike" baseline="0" smtClean="0">
                          <a:solidFill>
                            <a:schemeClr val="tx1">
                              <a:lumMod val="75000"/>
                              <a:lumOff val="25000"/>
                            </a:schemeClr>
                          </a:solidFill>
                          <a:latin typeface="Cambria Math" panose="02040503050406030204" pitchFamily="18" charset="0"/>
                        </a:rPr>
                        <m:t>2.0</m:t>
                      </m:r>
                      <m:r>
                        <a:rPr lang="en-US" altLang="ja-JP" sz="3200" b="0" i="1" u="none" strike="noStrike" baseline="0" smtClean="0">
                          <a:solidFill>
                            <a:schemeClr val="tx1">
                              <a:lumMod val="75000"/>
                              <a:lumOff val="25000"/>
                            </a:schemeClr>
                          </a:solidFill>
                          <a:latin typeface="Cambria Math" panose="02040503050406030204" pitchFamily="18" charset="0"/>
                          <a:ea typeface="Cambria Math" panose="02040503050406030204" pitchFamily="18" charset="0"/>
                        </a:rPr>
                        <m:t>×2.0+2.0×10.0=24</m:t>
                      </m:r>
                    </m:oMath>
                  </a14:m>
                  <a:r>
                    <a:rPr lang="en-US" altLang="ja-JP" sz="3200" b="0" i="0" u="none" strike="noStrike" baseline="0" dirty="0">
                      <a:solidFill>
                        <a:schemeClr val="tx1">
                          <a:lumMod val="75000"/>
                          <a:lumOff val="25000"/>
                        </a:schemeClr>
                      </a:solidFill>
                      <a:latin typeface="+mn-ea"/>
                      <a:ea typeface="Cambria Math" panose="02040503050406030204" pitchFamily="18" charset="0"/>
                    </a:rPr>
                    <a:t> </a:t>
                  </a:r>
                  <a:r>
                    <a:rPr lang="en-US" altLang="ja-JP" sz="3200" dirty="0">
                      <a:latin typeface="+mn-ea"/>
                    </a:rPr>
                    <a:t>N</a:t>
                  </a:r>
                  <a:r>
                    <a:rPr lang="ja-JP" altLang="en-US" sz="3200" dirty="0">
                      <a:latin typeface="+mj-ea"/>
                      <a:cs typeface="Times New Roman" panose="02020603050405020304" pitchFamily="18" charset="0"/>
                    </a:rPr>
                    <a:t>･</a:t>
                  </a:r>
                  <a:r>
                    <a:rPr lang="en-US" altLang="ja-JP" sz="3200" dirty="0">
                      <a:latin typeface="+mn-ea"/>
                    </a:rPr>
                    <a:t>s</a:t>
                  </a:r>
                  <a:endParaRPr lang="en-US" altLang="ja-JP" sz="3200" b="0" i="0" u="none" strike="noStrike" baseline="0" dirty="0">
                    <a:solidFill>
                      <a:schemeClr val="tx1">
                        <a:lumMod val="75000"/>
                        <a:lumOff val="25000"/>
                      </a:schemeClr>
                    </a:solidFill>
                    <a:latin typeface="+mn-ea"/>
                    <a:ea typeface="Cambria Math" panose="02040503050406030204" pitchFamily="18" charset="0"/>
                  </a:endParaRPr>
                </a:p>
                <a:p>
                  <a:pPr marL="0" indent="0">
                    <a:buNone/>
                  </a:pPr>
                  <a:r>
                    <a:rPr lang="ja-JP" altLang="en-US" sz="3200" dirty="0">
                      <a:latin typeface="+mn-ea"/>
                    </a:rPr>
                    <a:t>小球</a:t>
                  </a:r>
                  <a:r>
                    <a:rPr lang="en-US" altLang="ja-JP" sz="3200" dirty="0">
                      <a:latin typeface="+mn-ea"/>
                    </a:rPr>
                    <a:t>B</a:t>
                  </a:r>
                  <a:r>
                    <a:rPr lang="ja-JP" altLang="en-US" sz="3200" dirty="0">
                      <a:latin typeface="+mn-ea"/>
                    </a:rPr>
                    <a:t>が受けた力積は右向きで，大きさは，</a:t>
                  </a:r>
                  <a:endParaRPr lang="en-US" altLang="ja-JP" sz="3200" b="0" i="1" u="none" strike="noStrike" baseline="0" dirty="0">
                    <a:solidFill>
                      <a:schemeClr val="tx1">
                        <a:lumMod val="75000"/>
                        <a:lumOff val="25000"/>
                      </a:schemeClr>
                    </a:solidFill>
                    <a:latin typeface="Cambria Math" panose="02040503050406030204" pitchFamily="18" charset="0"/>
                  </a:endParaRPr>
                </a:p>
                <a:p>
                  <a:pPr marL="0" indent="0">
                    <a:buNone/>
                  </a:pPr>
                  <a14:m>
                    <m:oMath xmlns:m="http://schemas.openxmlformats.org/officeDocument/2006/math">
                      <m:r>
                        <a:rPr lang="ja-JP" altLang="en-US" sz="3200" i="1" dirty="0">
                          <a:latin typeface="Cambria Math" panose="02040503050406030204" pitchFamily="18" charset="0"/>
                        </a:rPr>
                        <m:t>　</m:t>
                      </m:r>
                      <m:r>
                        <a:rPr lang="ja-JP" altLang="en-US" sz="3200" i="1" dirty="0" smtClean="0">
                          <a:latin typeface="Cambria Math" panose="02040503050406030204" pitchFamily="18" charset="0"/>
                        </a:rPr>
                        <m:t>　</m:t>
                      </m:r>
                      <m:r>
                        <a:rPr lang="ja-JP" altLang="en-US" sz="3200" i="1" dirty="0">
                          <a:latin typeface="Cambria Math" panose="02040503050406030204" pitchFamily="18" charset="0"/>
                        </a:rPr>
                        <m:t>　</m:t>
                      </m:r>
                      <m:r>
                        <a:rPr lang="en-US" altLang="ja-JP" sz="3200" i="1">
                          <a:latin typeface="Cambria Math" panose="02040503050406030204" pitchFamily="18" charset="0"/>
                        </a:rPr>
                        <m:t>8</m:t>
                      </m:r>
                      <m:r>
                        <a:rPr lang="en-US" altLang="ja-JP" sz="3200" b="0" i="1" u="none" strike="noStrike" baseline="0" smtClean="0">
                          <a:solidFill>
                            <a:schemeClr val="tx1">
                              <a:lumMod val="75000"/>
                              <a:lumOff val="25000"/>
                            </a:schemeClr>
                          </a:solidFill>
                          <a:latin typeface="Cambria Math" panose="02040503050406030204" pitchFamily="18" charset="0"/>
                        </a:rPr>
                        <m:t>.0</m:t>
                      </m:r>
                      <m:r>
                        <a:rPr lang="en-US" altLang="ja-JP" sz="3200" b="0" i="1" u="none" strike="noStrike" baseline="0" smtClean="0">
                          <a:solidFill>
                            <a:schemeClr val="tx1">
                              <a:lumMod val="75000"/>
                              <a:lumOff val="25000"/>
                            </a:schemeClr>
                          </a:solidFill>
                          <a:latin typeface="Cambria Math" panose="02040503050406030204" pitchFamily="18" charset="0"/>
                          <a:ea typeface="Cambria Math" panose="02040503050406030204" pitchFamily="18" charset="0"/>
                        </a:rPr>
                        <m:t>×2.0+8.0×1.0=</m:t>
                      </m:r>
                      <m:r>
                        <a:rPr lang="en-US" altLang="ja-JP" sz="3200" b="0" i="0" u="none" strike="noStrike" baseline="0" smtClean="0">
                          <a:solidFill>
                            <a:schemeClr val="tx1">
                              <a:lumMod val="75000"/>
                              <a:lumOff val="25000"/>
                            </a:schemeClr>
                          </a:solidFill>
                          <a:latin typeface="Cambria Math" panose="02040503050406030204" pitchFamily="18" charset="0"/>
                          <a:ea typeface="Cambria Math" panose="02040503050406030204" pitchFamily="18" charset="0"/>
                        </a:rPr>
                        <m:t>24 </m:t>
                      </m:r>
                    </m:oMath>
                  </a14:m>
                  <a:r>
                    <a:rPr lang="en-US" altLang="ja-JP" sz="3200" dirty="0">
                      <a:latin typeface="+mn-ea"/>
                    </a:rPr>
                    <a:t>N</a:t>
                  </a:r>
                  <a:r>
                    <a:rPr lang="ja-JP" altLang="en-US" sz="3200" dirty="0">
                      <a:latin typeface="+mj-ea"/>
                      <a:cs typeface="Times New Roman" panose="02020603050405020304" pitchFamily="18" charset="0"/>
                    </a:rPr>
                    <a:t>･</a:t>
                  </a:r>
                  <a:r>
                    <a:rPr lang="en-US" altLang="ja-JP" sz="3200" dirty="0">
                      <a:latin typeface="+mn-ea"/>
                    </a:rPr>
                    <a:t>s</a:t>
                  </a:r>
                  <a:endParaRPr lang="en-US" altLang="ja-JP" sz="3200" b="0" i="0" u="none" strike="noStrike" baseline="0" dirty="0">
                    <a:solidFill>
                      <a:schemeClr val="tx1">
                        <a:lumMod val="75000"/>
                        <a:lumOff val="25000"/>
                      </a:schemeClr>
                    </a:solidFill>
                    <a:latin typeface="+mn-ea"/>
                  </a:endParaRPr>
                </a:p>
                <a:p>
                  <a:pPr marL="0" indent="0" algn="r">
                    <a:buNone/>
                  </a:pPr>
                  <a:r>
                    <a:rPr lang="ja-JP" altLang="en-US" sz="3200" dirty="0">
                      <a:latin typeface="+mn-ea"/>
                    </a:rPr>
                    <a:t>答　小球</a:t>
                  </a:r>
                  <a:r>
                    <a:rPr lang="en-US" altLang="ja-JP" sz="3200" dirty="0">
                      <a:latin typeface="+mn-ea"/>
                    </a:rPr>
                    <a:t>A</a:t>
                  </a:r>
                  <a:r>
                    <a:rPr lang="ja-JP" altLang="en-US" sz="3200" dirty="0">
                      <a:latin typeface="+mn-ea"/>
                    </a:rPr>
                    <a:t>：</a:t>
                  </a:r>
                  <a:r>
                    <a:rPr lang="ja-JP" altLang="en-US" sz="3200" b="0" i="0" u="none" strike="noStrike" baseline="0" dirty="0">
                      <a:solidFill>
                        <a:schemeClr val="tx1">
                          <a:lumMod val="75000"/>
                          <a:lumOff val="25000"/>
                        </a:schemeClr>
                      </a:solidFill>
                      <a:latin typeface="+mn-ea"/>
                    </a:rPr>
                    <a:t>左向き，</a:t>
                  </a:r>
                  <a:r>
                    <a:rPr lang="en-US" altLang="ja-JP" sz="3200" b="0" i="0" u="none" strike="noStrike" baseline="0" dirty="0">
                      <a:solidFill>
                        <a:schemeClr val="tx1">
                          <a:lumMod val="75000"/>
                          <a:lumOff val="25000"/>
                        </a:schemeClr>
                      </a:solidFill>
                      <a:latin typeface="Times New Roman" panose="02020603050405020304" pitchFamily="18" charset="0"/>
                      <a:cs typeface="Times New Roman" panose="02020603050405020304" pitchFamily="18" charset="0"/>
                    </a:rPr>
                    <a:t>24</a:t>
                  </a:r>
                  <a:r>
                    <a:rPr lang="en-US" altLang="ja-JP" sz="3200" b="0" i="0" u="none" strike="noStrike" baseline="0" dirty="0">
                      <a:solidFill>
                        <a:schemeClr val="tx1">
                          <a:lumMod val="75000"/>
                          <a:lumOff val="25000"/>
                        </a:schemeClr>
                      </a:solidFill>
                      <a:latin typeface="+mn-ea"/>
                    </a:rPr>
                    <a:t> N</a:t>
                  </a:r>
                  <a:r>
                    <a:rPr lang="ja-JP" altLang="en-US" sz="3200" dirty="0">
                      <a:solidFill>
                        <a:schemeClr val="tx1">
                          <a:lumMod val="75000"/>
                          <a:lumOff val="25000"/>
                        </a:schemeClr>
                      </a:solidFill>
                      <a:latin typeface="+mj-ea"/>
                      <a:cs typeface="Times New Roman" panose="02020603050405020304" pitchFamily="18" charset="0"/>
                    </a:rPr>
                    <a:t>･</a:t>
                  </a:r>
                  <a:r>
                    <a:rPr lang="en-US" altLang="ja-JP" sz="3200" b="0" i="0" u="none" strike="noStrike" baseline="0" dirty="0">
                      <a:solidFill>
                        <a:schemeClr val="tx1">
                          <a:lumMod val="75000"/>
                          <a:lumOff val="25000"/>
                        </a:schemeClr>
                      </a:solidFill>
                      <a:latin typeface="+mn-ea"/>
                    </a:rPr>
                    <a:t>s</a:t>
                  </a:r>
                  <a:r>
                    <a:rPr lang="ja-JP" altLang="en-US" sz="3200" b="0" i="0" u="none" strike="noStrike" baseline="0" dirty="0">
                      <a:solidFill>
                        <a:schemeClr val="tx1">
                          <a:lumMod val="75000"/>
                          <a:lumOff val="25000"/>
                        </a:schemeClr>
                      </a:solidFill>
                      <a:latin typeface="+mn-ea"/>
                    </a:rPr>
                    <a:t>，小球</a:t>
                  </a:r>
                  <a:r>
                    <a:rPr lang="en-US" altLang="ja-JP" sz="3200" b="0" i="0" u="none" strike="noStrike" baseline="0" dirty="0">
                      <a:solidFill>
                        <a:schemeClr val="tx1">
                          <a:lumMod val="75000"/>
                          <a:lumOff val="25000"/>
                        </a:schemeClr>
                      </a:solidFill>
                      <a:latin typeface="+mn-ea"/>
                    </a:rPr>
                    <a:t>B</a:t>
                  </a:r>
                  <a:r>
                    <a:rPr lang="ja-JP" altLang="en-US" sz="3200" b="0" i="0" u="none" strike="noStrike" baseline="0" dirty="0">
                      <a:solidFill>
                        <a:schemeClr val="tx1">
                          <a:lumMod val="75000"/>
                          <a:lumOff val="25000"/>
                        </a:schemeClr>
                      </a:solidFill>
                      <a:latin typeface="+mn-ea"/>
                    </a:rPr>
                    <a:t>：右向き，</a:t>
                  </a:r>
                  <a:r>
                    <a:rPr lang="en-US" altLang="ja-JP" sz="3200" b="0" i="0" u="none" strike="noStrike" baseline="0" dirty="0">
                      <a:solidFill>
                        <a:schemeClr val="tx1">
                          <a:lumMod val="75000"/>
                          <a:lumOff val="25000"/>
                        </a:schemeClr>
                      </a:solidFill>
                      <a:latin typeface="Times New Roman" panose="02020603050405020304" pitchFamily="18" charset="0"/>
                      <a:cs typeface="Times New Roman" panose="02020603050405020304" pitchFamily="18" charset="0"/>
                    </a:rPr>
                    <a:t>24</a:t>
                  </a:r>
                  <a:r>
                    <a:rPr lang="en-US" altLang="ja-JP" sz="3200" b="0" i="0" u="none" strike="noStrike" baseline="0" dirty="0">
                      <a:solidFill>
                        <a:schemeClr val="tx1">
                          <a:lumMod val="75000"/>
                          <a:lumOff val="25000"/>
                        </a:schemeClr>
                      </a:solidFill>
                      <a:latin typeface="+mn-ea"/>
                    </a:rPr>
                    <a:t> N</a:t>
                  </a:r>
                  <a:r>
                    <a:rPr lang="ja-JP" altLang="en-US" sz="3200" dirty="0">
                      <a:solidFill>
                        <a:schemeClr val="tx1">
                          <a:lumMod val="75000"/>
                          <a:lumOff val="25000"/>
                        </a:schemeClr>
                      </a:solidFill>
                      <a:latin typeface="+mj-ea"/>
                      <a:cs typeface="Times New Roman" panose="02020603050405020304" pitchFamily="18" charset="0"/>
                    </a:rPr>
                    <a:t>･</a:t>
                  </a:r>
                  <a:r>
                    <a:rPr lang="en-US" altLang="ja-JP" sz="3200" b="0" i="0" u="none" strike="noStrike" baseline="0" dirty="0">
                      <a:solidFill>
                        <a:schemeClr val="tx1">
                          <a:lumMod val="75000"/>
                          <a:lumOff val="25000"/>
                        </a:schemeClr>
                      </a:solidFill>
                      <a:latin typeface="+mn-ea"/>
                    </a:rPr>
                    <a:t>s</a:t>
                  </a:r>
                </a:p>
              </p:txBody>
            </p:sp>
          </mc:Choice>
          <mc:Fallback>
            <p:sp>
              <p:nvSpPr>
                <p:cNvPr id="6" name="コンテンツ プレースホルダー 2">
                  <a:extLst>
                    <a:ext uri="{FF2B5EF4-FFF2-40B4-BE49-F238E27FC236}">
                      <a16:creationId xmlns:a16="http://schemas.microsoft.com/office/drawing/2014/main" id="{5FAB445F-4C19-7EBB-D8E1-819F6211B369}"/>
                    </a:ext>
                  </a:extLst>
                </p:cNvPr>
                <p:cNvSpPr txBox="1">
                  <a:spLocks noRot="1" noChangeAspect="1" noMove="1" noResize="1" noEditPoints="1" noAdjustHandles="1" noChangeArrowheads="1" noChangeShapeType="1" noTextEdit="1"/>
                </p:cNvSpPr>
                <p:nvPr/>
              </p:nvSpPr>
              <p:spPr>
                <a:xfrm>
                  <a:off x="1367381" y="4210887"/>
                  <a:ext cx="9597100" cy="2528897"/>
                </a:xfrm>
                <a:prstGeom prst="rect">
                  <a:avLst/>
                </a:prstGeom>
                <a:blipFill>
                  <a:blip r:embed="rId3"/>
                  <a:stretch>
                    <a:fillRect l="-1652" t="-3855" r="-1588" b="-6988"/>
                  </a:stretch>
                </a:blipFill>
              </p:spPr>
              <p:txBody>
                <a:bodyPr/>
                <a:lstStyle/>
                <a:p>
                  <a:r>
                    <a:rPr lang="ja-JP" altLang="en-US">
                      <a:noFill/>
                    </a:rPr>
                    <a:t> </a:t>
                  </a:r>
                </a:p>
              </p:txBody>
            </p:sp>
          </mc:Fallback>
        </mc:AlternateContent>
      </p:grpSp>
      <p:pic>
        <p:nvPicPr>
          <p:cNvPr id="5" name="図 4">
            <a:extLst>
              <a:ext uri="{FF2B5EF4-FFF2-40B4-BE49-F238E27FC236}">
                <a16:creationId xmlns:a16="http://schemas.microsoft.com/office/drawing/2014/main" id="{04A97664-8DB9-5631-3299-AD615542439A}"/>
              </a:ext>
            </a:extLst>
          </p:cNvPr>
          <p:cNvPicPr>
            <a:picLocks noChangeAspect="1"/>
          </p:cNvPicPr>
          <p:nvPr/>
        </p:nvPicPr>
        <p:blipFill>
          <a:blip r:embed="rId4"/>
          <a:stretch>
            <a:fillRect/>
          </a:stretch>
        </p:blipFill>
        <p:spPr>
          <a:xfrm>
            <a:off x="7200000" y="2016000"/>
            <a:ext cx="4123538" cy="2176868"/>
          </a:xfrm>
          <a:prstGeom prst="rect">
            <a:avLst/>
          </a:prstGeom>
        </p:spPr>
      </p:pic>
      <p:sp>
        <p:nvSpPr>
          <p:cNvPr id="9" name="正方形/長方形 8">
            <a:extLst>
              <a:ext uri="{FF2B5EF4-FFF2-40B4-BE49-F238E27FC236}">
                <a16:creationId xmlns:a16="http://schemas.microsoft.com/office/drawing/2014/main" id="{0292580A-9B57-44FD-9B87-59E8C83BC646}"/>
              </a:ext>
            </a:extLst>
          </p:cNvPr>
          <p:cNvSpPr/>
          <p:nvPr/>
        </p:nvSpPr>
        <p:spPr bwMode="white">
          <a:xfrm>
            <a:off x="1332831" y="2016000"/>
            <a:ext cx="10137274" cy="4940640"/>
          </a:xfrm>
          <a:custGeom>
            <a:avLst/>
            <a:gdLst>
              <a:gd name="connsiteX0" fmla="*/ 0 w 10116000"/>
              <a:gd name="connsiteY0" fmla="*/ 0 h 4940640"/>
              <a:gd name="connsiteX1" fmla="*/ 10116000 w 10116000"/>
              <a:gd name="connsiteY1" fmla="*/ 0 h 4940640"/>
              <a:gd name="connsiteX2" fmla="*/ 10116000 w 10116000"/>
              <a:gd name="connsiteY2" fmla="*/ 4940640 h 4940640"/>
              <a:gd name="connsiteX3" fmla="*/ 0 w 10116000"/>
              <a:gd name="connsiteY3" fmla="*/ 4940640 h 4940640"/>
              <a:gd name="connsiteX4" fmla="*/ 0 w 10116000"/>
              <a:gd name="connsiteY4" fmla="*/ 0 h 4940640"/>
              <a:gd name="connsiteX0" fmla="*/ 0 w 10116000"/>
              <a:gd name="connsiteY0" fmla="*/ 0 h 4940640"/>
              <a:gd name="connsiteX1" fmla="*/ 10116000 w 10116000"/>
              <a:gd name="connsiteY1" fmla="*/ 0 h 4940640"/>
              <a:gd name="connsiteX2" fmla="*/ 10116000 w 10116000"/>
              <a:gd name="connsiteY2" fmla="*/ 4940640 h 4940640"/>
              <a:gd name="connsiteX3" fmla="*/ 9174748 w 10116000"/>
              <a:gd name="connsiteY3" fmla="*/ 4932619 h 4940640"/>
              <a:gd name="connsiteX4" fmla="*/ 0 w 10116000"/>
              <a:gd name="connsiteY4" fmla="*/ 4940640 h 4940640"/>
              <a:gd name="connsiteX5" fmla="*/ 0 w 10116000"/>
              <a:gd name="connsiteY5" fmla="*/ 0 h 4940640"/>
              <a:gd name="connsiteX0" fmla="*/ 0 w 10137274"/>
              <a:gd name="connsiteY0" fmla="*/ 0 h 4940640"/>
              <a:gd name="connsiteX1" fmla="*/ 10116000 w 10137274"/>
              <a:gd name="connsiteY1" fmla="*/ 0 h 4940640"/>
              <a:gd name="connsiteX2" fmla="*/ 10137274 w 10137274"/>
              <a:gd name="connsiteY2" fmla="*/ 3536956 h 4940640"/>
              <a:gd name="connsiteX3" fmla="*/ 10116000 w 10137274"/>
              <a:gd name="connsiteY3" fmla="*/ 4940640 h 4940640"/>
              <a:gd name="connsiteX4" fmla="*/ 9174748 w 10137274"/>
              <a:gd name="connsiteY4" fmla="*/ 4932619 h 4940640"/>
              <a:gd name="connsiteX5" fmla="*/ 0 w 10137274"/>
              <a:gd name="connsiteY5" fmla="*/ 4940640 h 4940640"/>
              <a:gd name="connsiteX6" fmla="*/ 0 w 10137274"/>
              <a:gd name="connsiteY6" fmla="*/ 0 h 4940640"/>
              <a:gd name="connsiteX0" fmla="*/ 0 w 10137274"/>
              <a:gd name="connsiteY0" fmla="*/ 0 h 4940640"/>
              <a:gd name="connsiteX1" fmla="*/ 10116000 w 10137274"/>
              <a:gd name="connsiteY1" fmla="*/ 0 h 4940640"/>
              <a:gd name="connsiteX2" fmla="*/ 10137274 w 10137274"/>
              <a:gd name="connsiteY2" fmla="*/ 3536956 h 4940640"/>
              <a:gd name="connsiteX3" fmla="*/ 9174748 w 10137274"/>
              <a:gd name="connsiteY3" fmla="*/ 4932619 h 4940640"/>
              <a:gd name="connsiteX4" fmla="*/ 0 w 10137274"/>
              <a:gd name="connsiteY4" fmla="*/ 4940640 h 4940640"/>
              <a:gd name="connsiteX5" fmla="*/ 0 w 10137274"/>
              <a:gd name="connsiteY5" fmla="*/ 0 h 4940640"/>
              <a:gd name="connsiteX0" fmla="*/ 0 w 10137274"/>
              <a:gd name="connsiteY0" fmla="*/ 0 h 4940640"/>
              <a:gd name="connsiteX1" fmla="*/ 10116000 w 10137274"/>
              <a:gd name="connsiteY1" fmla="*/ 0 h 4940640"/>
              <a:gd name="connsiteX2" fmla="*/ 10137274 w 10137274"/>
              <a:gd name="connsiteY2" fmla="*/ 3536956 h 4940640"/>
              <a:gd name="connsiteX3" fmla="*/ 9174748 w 10137274"/>
              <a:gd name="connsiteY3" fmla="*/ 4932619 h 4940640"/>
              <a:gd name="connsiteX4" fmla="*/ 0 w 10137274"/>
              <a:gd name="connsiteY4" fmla="*/ 4940640 h 4940640"/>
              <a:gd name="connsiteX5" fmla="*/ 0 w 10137274"/>
              <a:gd name="connsiteY5" fmla="*/ 0 h 4940640"/>
              <a:gd name="connsiteX0" fmla="*/ 0 w 10137274"/>
              <a:gd name="connsiteY0" fmla="*/ 0 h 4940640"/>
              <a:gd name="connsiteX1" fmla="*/ 10116000 w 10137274"/>
              <a:gd name="connsiteY1" fmla="*/ 0 h 4940640"/>
              <a:gd name="connsiteX2" fmla="*/ 10137274 w 10137274"/>
              <a:gd name="connsiteY2" fmla="*/ 3536956 h 4940640"/>
              <a:gd name="connsiteX3" fmla="*/ 9174748 w 10137274"/>
              <a:gd name="connsiteY3" fmla="*/ 4932619 h 4940640"/>
              <a:gd name="connsiteX4" fmla="*/ 0 w 10137274"/>
              <a:gd name="connsiteY4" fmla="*/ 4940640 h 4940640"/>
              <a:gd name="connsiteX5" fmla="*/ 0 w 10137274"/>
              <a:gd name="connsiteY5" fmla="*/ 0 h 49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7274" h="4940640">
                <a:moveTo>
                  <a:pt x="0" y="0"/>
                </a:moveTo>
                <a:lnTo>
                  <a:pt x="10116000" y="0"/>
                </a:lnTo>
                <a:cubicBezTo>
                  <a:pt x="10123091" y="1184333"/>
                  <a:pt x="10130183" y="2352623"/>
                  <a:pt x="10137274" y="3536956"/>
                </a:cubicBezTo>
                <a:cubicBezTo>
                  <a:pt x="9960811" y="4242808"/>
                  <a:pt x="10041022" y="4547608"/>
                  <a:pt x="9174748" y="4932619"/>
                </a:cubicBezTo>
                <a:lnTo>
                  <a:pt x="0" y="4940640"/>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92626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CDD1B-0243-8D02-72A2-5A3E811667C9}"/>
              </a:ext>
            </a:extLst>
          </p:cNvPr>
          <p:cNvSpPr>
            <a:spLocks noGrp="1"/>
          </p:cNvSpPr>
          <p:nvPr>
            <p:ph type="title"/>
          </p:nvPr>
        </p:nvSpPr>
        <p:spPr/>
        <p:txBody>
          <a:bodyPr/>
          <a:lstStyle/>
          <a:p>
            <a:r>
              <a:rPr lang="ja-JP" altLang="en-US" dirty="0"/>
              <a:t>一直線上を運動する物体の衝突　</a:t>
            </a:r>
            <a:r>
              <a:rPr kumimoji="1" lang="ja-JP" altLang="en-US" dirty="0"/>
              <a:t>－運動量保存の法則－</a:t>
            </a:r>
            <a:endParaRPr lang="ja-JP" altLang="en-US" dirty="0"/>
          </a:p>
        </p:txBody>
      </p:sp>
      <p:grpSp>
        <p:nvGrpSpPr>
          <p:cNvPr id="4" name="グループ化 3">
            <a:extLst>
              <a:ext uri="{FF2B5EF4-FFF2-40B4-BE49-F238E27FC236}">
                <a16:creationId xmlns:a16="http://schemas.microsoft.com/office/drawing/2014/main" id="{50003462-B728-CF65-4682-865580DAD34E}"/>
              </a:ext>
            </a:extLst>
          </p:cNvPr>
          <p:cNvGrpSpPr/>
          <p:nvPr/>
        </p:nvGrpSpPr>
        <p:grpSpPr>
          <a:xfrm>
            <a:off x="1260000" y="1152000"/>
            <a:ext cx="9468000" cy="2819971"/>
            <a:chOff x="1260000" y="1152000"/>
            <a:chExt cx="9468000" cy="2819971"/>
          </a:xfrm>
        </p:grpSpPr>
        <p:sp>
          <p:nvSpPr>
            <p:cNvPr id="3" name="四角形: 角を丸くする 2">
              <a:extLst>
                <a:ext uri="{FF2B5EF4-FFF2-40B4-BE49-F238E27FC236}">
                  <a16:creationId xmlns:a16="http://schemas.microsoft.com/office/drawing/2014/main" id="{77547DF7-492C-AEEE-43E2-E0A0EF05C017}"/>
                </a:ext>
              </a:extLst>
            </p:cNvPr>
            <p:cNvSpPr>
              <a:spLocks noChangeAspect="1"/>
            </p:cNvSpPr>
            <p:nvPr/>
          </p:nvSpPr>
          <p:spPr>
            <a:xfrm>
              <a:off x="2834345" y="1272992"/>
              <a:ext cx="1079500" cy="431165"/>
            </a:xfrm>
            <a:prstGeom prst="roundRect">
              <a:avLst>
                <a:gd name="adj" fmla="val 50000"/>
              </a:avLst>
            </a:prstGeom>
            <a:solidFill>
              <a:srgbClr val="00AC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a:p>
          </p:txBody>
        </p:sp>
        <p:grpSp>
          <p:nvGrpSpPr>
            <p:cNvPr id="8" name="グループ化 7">
              <a:extLst>
                <a:ext uri="{FF2B5EF4-FFF2-40B4-BE49-F238E27FC236}">
                  <a16:creationId xmlns:a16="http://schemas.microsoft.com/office/drawing/2014/main" id="{AFF5BCF1-492F-96E6-AB94-A3B494CBA091}"/>
                </a:ext>
              </a:extLst>
            </p:cNvPr>
            <p:cNvGrpSpPr/>
            <p:nvPr/>
          </p:nvGrpSpPr>
          <p:grpSpPr>
            <a:xfrm>
              <a:off x="1260000" y="1152000"/>
              <a:ext cx="9468000" cy="2819971"/>
              <a:chOff x="772408" y="1160544"/>
              <a:chExt cx="9468000" cy="2819971"/>
            </a:xfrm>
          </p:grpSpPr>
          <p:sp>
            <p:nvSpPr>
              <p:cNvPr id="9" name="コンテンツ プレースホルダー 2">
                <a:extLst>
                  <a:ext uri="{FF2B5EF4-FFF2-40B4-BE49-F238E27FC236}">
                    <a16:creationId xmlns:a16="http://schemas.microsoft.com/office/drawing/2014/main" id="{7E84A017-9FD5-0C1D-5C65-8D607732CE6E}"/>
                  </a:ext>
                </a:extLst>
              </p:cNvPr>
              <p:cNvSpPr txBox="1">
                <a:spLocks/>
              </p:cNvSpPr>
              <p:nvPr/>
            </p:nvSpPr>
            <p:spPr>
              <a:xfrm>
                <a:off x="1312408" y="1196544"/>
                <a:ext cx="8928000" cy="278397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dirty="0">
                    <a:latin typeface="ＭＳ Ｐゴシック" panose="020B0600070205080204" pitchFamily="50" charset="-128"/>
                    <a:ea typeface="ＭＳ Ｐゴシック" panose="020B0600070205080204" pitchFamily="50" charset="-128"/>
                  </a:rPr>
                  <a:t>　　　　</a:t>
                </a:r>
                <a:r>
                  <a:rPr lang="ja-JP" altLang="en-US" sz="3200" dirty="0">
                    <a:solidFill>
                      <a:schemeClr val="bg1"/>
                    </a:solidFill>
                    <a:latin typeface="ＭＳ Ｐゴシック" panose="020B0600070205080204" pitchFamily="50" charset="-128"/>
                    <a:ea typeface="ＭＳ Ｐゴシック" panose="020B0600070205080204" pitchFamily="50" charset="-128"/>
                  </a:rPr>
                  <a:t>類題</a:t>
                </a:r>
                <a:r>
                  <a:rPr lang="ja-JP" altLang="en-US" sz="3200" dirty="0">
                    <a:latin typeface="ＭＳ Ｐゴシック" panose="020B0600070205080204" pitchFamily="50" charset="-128"/>
                    <a:ea typeface="ＭＳ Ｐゴシック" panose="020B0600070205080204" pitchFamily="50" charset="-128"/>
                  </a:rPr>
                  <a:t>　</a:t>
                </a:r>
                <a:r>
                  <a:rPr lang="ja-JP" altLang="en-US" sz="3200" dirty="0">
                    <a:latin typeface="+mn-ea"/>
                  </a:rPr>
                  <a:t>一直線上を，質量 </a:t>
                </a:r>
                <a:r>
                  <a:rPr lang="en-US" altLang="ja-JP" sz="3200" dirty="0">
                    <a:latin typeface="Times New Roman" panose="02020603050405020304" pitchFamily="18" charset="0"/>
                    <a:cs typeface="Times New Roman" panose="02020603050405020304" pitchFamily="18" charset="0"/>
                  </a:rPr>
                  <a:t>1.0</a:t>
                </a:r>
                <a:r>
                  <a:rPr lang="en-US" altLang="ja-JP" sz="3200" dirty="0">
                    <a:latin typeface="+mn-ea"/>
                  </a:rPr>
                  <a:t> kg </a:t>
                </a:r>
                <a:r>
                  <a:rPr lang="ja-JP" altLang="en-US" sz="3200" dirty="0">
                    <a:latin typeface="+mn-ea"/>
                  </a:rPr>
                  <a:t>の小球</a:t>
                </a:r>
                <a:r>
                  <a:rPr lang="en-US" altLang="ja-JP" sz="3200" dirty="0">
                    <a:latin typeface="+mn-ea"/>
                  </a:rPr>
                  <a:t>A</a:t>
                </a:r>
                <a:r>
                  <a:rPr lang="ja-JP" altLang="en-US" sz="3200" dirty="0">
                    <a:latin typeface="+mn-ea"/>
                  </a:rPr>
                  <a:t>が右向きに速さ</a:t>
                </a:r>
                <a:r>
                  <a:rPr lang="en-US" altLang="ja-JP" sz="3200" dirty="0">
                    <a:latin typeface="+mn-ea"/>
                  </a:rPr>
                  <a:t> </a:t>
                </a:r>
                <a:r>
                  <a:rPr lang="en-US" altLang="ja-JP" sz="3200" dirty="0">
                    <a:latin typeface="Times New Roman" panose="02020603050405020304" pitchFamily="18" charset="0"/>
                    <a:cs typeface="Times New Roman" panose="02020603050405020304" pitchFamily="18" charset="0"/>
                  </a:rPr>
                  <a:t>10.0</a:t>
                </a:r>
                <a:r>
                  <a:rPr lang="en-US" altLang="ja-JP" sz="3200" dirty="0">
                    <a:latin typeface="+mn-ea"/>
                  </a:rPr>
                  <a:t> m/s </a:t>
                </a:r>
                <a:r>
                  <a:rPr lang="ja-JP" altLang="en-US" sz="3200" dirty="0">
                    <a:latin typeface="+mn-ea"/>
                  </a:rPr>
                  <a:t>で進み，その前方を同じ向きに速さ</a:t>
                </a:r>
                <a:r>
                  <a:rPr lang="en-US" altLang="ja-JP" sz="3200" dirty="0">
                    <a:latin typeface="+mn-ea"/>
                  </a:rPr>
                  <a:t> </a:t>
                </a:r>
                <a:r>
                  <a:rPr lang="en-US" altLang="ja-JP" sz="3200" dirty="0">
                    <a:latin typeface="Times New Roman" panose="02020603050405020304" pitchFamily="18" charset="0"/>
                    <a:cs typeface="Times New Roman" panose="02020603050405020304" pitchFamily="18" charset="0"/>
                  </a:rPr>
                  <a:t>2.0</a:t>
                </a:r>
                <a:r>
                  <a:rPr lang="en-US" altLang="ja-JP" sz="3200" dirty="0">
                    <a:latin typeface="+mn-ea"/>
                  </a:rPr>
                  <a:t> m/s </a:t>
                </a:r>
                <a:r>
                  <a:rPr lang="ja-JP" altLang="en-US" sz="3200" dirty="0">
                    <a:latin typeface="+mn-ea"/>
                  </a:rPr>
                  <a:t>で進む質量 </a:t>
                </a:r>
                <a:r>
                  <a:rPr lang="en-US" altLang="ja-JP" sz="3200" dirty="0">
                    <a:latin typeface="Times New Roman" panose="02020603050405020304" pitchFamily="18" charset="0"/>
                    <a:cs typeface="Times New Roman" panose="02020603050405020304" pitchFamily="18" charset="0"/>
                  </a:rPr>
                  <a:t>7.0</a:t>
                </a:r>
                <a:r>
                  <a:rPr lang="en-US" altLang="ja-JP" sz="3200" dirty="0">
                    <a:latin typeface="+mn-ea"/>
                  </a:rPr>
                  <a:t> kg </a:t>
                </a:r>
                <a:r>
                  <a:rPr lang="ja-JP" altLang="en-US" sz="3200" dirty="0">
                    <a:latin typeface="+mn-ea"/>
                  </a:rPr>
                  <a:t>の小球</a:t>
                </a:r>
                <a:r>
                  <a:rPr lang="en-US" altLang="ja-JP" sz="3200" dirty="0">
                    <a:latin typeface="+mn-ea"/>
                  </a:rPr>
                  <a:t>B </a:t>
                </a:r>
                <a:r>
                  <a:rPr lang="ja-JP" altLang="en-US" sz="3200" dirty="0">
                    <a:latin typeface="+mn-ea"/>
                  </a:rPr>
                  <a:t>に追突した。衝突後，小球</a:t>
                </a:r>
                <a:r>
                  <a:rPr lang="en-US" altLang="ja-JP" sz="3200" dirty="0">
                    <a:latin typeface="+mn-ea"/>
                  </a:rPr>
                  <a:t>B </a:t>
                </a:r>
                <a:r>
                  <a:rPr lang="ja-JP" altLang="en-US" sz="3200" dirty="0">
                    <a:latin typeface="+mn-ea"/>
                  </a:rPr>
                  <a:t>は同じ向きに速さ </a:t>
                </a:r>
                <a:r>
                  <a:rPr lang="en-US" altLang="ja-JP" sz="3200" dirty="0">
                    <a:latin typeface="Times New Roman" panose="02020603050405020304" pitchFamily="18" charset="0"/>
                    <a:cs typeface="Times New Roman" panose="02020603050405020304" pitchFamily="18" charset="0"/>
                  </a:rPr>
                  <a:t>3.0</a:t>
                </a:r>
                <a:r>
                  <a:rPr lang="en-US" altLang="ja-JP" sz="3200" dirty="0">
                    <a:latin typeface="+mn-ea"/>
                  </a:rPr>
                  <a:t> m/s </a:t>
                </a:r>
                <a:r>
                  <a:rPr lang="ja-JP" altLang="en-US" sz="3200" dirty="0">
                    <a:latin typeface="+mn-ea"/>
                  </a:rPr>
                  <a:t>で進んだ。衝突後の小球</a:t>
                </a:r>
                <a:r>
                  <a:rPr lang="en-US" altLang="ja-JP" sz="3200" dirty="0">
                    <a:latin typeface="+mn-ea"/>
                  </a:rPr>
                  <a:t>A</a:t>
                </a:r>
                <a:r>
                  <a:rPr lang="ja-JP" altLang="en-US" sz="3200" dirty="0">
                    <a:latin typeface="+mn-ea"/>
                  </a:rPr>
                  <a:t>の向きと速さを求めよ。</a:t>
                </a:r>
              </a:p>
            </p:txBody>
          </p:sp>
          <p:grpSp>
            <p:nvGrpSpPr>
              <p:cNvPr id="10" name="グループ化 9">
                <a:extLst>
                  <a:ext uri="{FF2B5EF4-FFF2-40B4-BE49-F238E27FC236}">
                    <a16:creationId xmlns:a16="http://schemas.microsoft.com/office/drawing/2014/main" id="{84360BF8-352E-DF73-4FDF-E641048DAE50}"/>
                  </a:ext>
                </a:extLst>
              </p:cNvPr>
              <p:cNvGrpSpPr/>
              <p:nvPr/>
            </p:nvGrpSpPr>
            <p:grpSpPr>
              <a:xfrm>
                <a:off x="772408" y="1160544"/>
                <a:ext cx="1574095" cy="646331"/>
                <a:chOff x="772408" y="1160544"/>
                <a:chExt cx="1574095" cy="646331"/>
              </a:xfrm>
            </p:grpSpPr>
            <p:pic>
              <p:nvPicPr>
                <p:cNvPr id="11" name="図 10">
                  <a:extLst>
                    <a:ext uri="{FF2B5EF4-FFF2-40B4-BE49-F238E27FC236}">
                      <a16:creationId xmlns:a16="http://schemas.microsoft.com/office/drawing/2014/main" id="{896ECC24-A215-6490-36DE-9B12351A78B4}"/>
                    </a:ext>
                  </a:extLst>
                </p:cNvPr>
                <p:cNvPicPr>
                  <a:picLocks noChangeAspect="1"/>
                </p:cNvPicPr>
                <p:nvPr/>
              </p:nvPicPr>
              <p:blipFill>
                <a:blip r:embed="rId2"/>
                <a:stretch>
                  <a:fillRect/>
                </a:stretch>
              </p:blipFill>
              <p:spPr>
                <a:xfrm>
                  <a:off x="772408" y="1249333"/>
                  <a:ext cx="1574095" cy="451336"/>
                </a:xfrm>
                <a:prstGeom prst="rect">
                  <a:avLst/>
                </a:prstGeom>
              </p:spPr>
            </p:pic>
            <p:sp>
              <p:nvSpPr>
                <p:cNvPr id="12" name="テキスト ボックス 11">
                  <a:extLst>
                    <a:ext uri="{FF2B5EF4-FFF2-40B4-BE49-F238E27FC236}">
                      <a16:creationId xmlns:a16="http://schemas.microsoft.com/office/drawing/2014/main" id="{D380C164-C3D0-03E6-9207-C512C8C2C13B}"/>
                    </a:ext>
                  </a:extLst>
                </p:cNvPr>
                <p:cNvSpPr txBox="1"/>
                <p:nvPr/>
              </p:nvSpPr>
              <p:spPr bwMode="white">
                <a:xfrm>
                  <a:off x="1534392" y="1160544"/>
                  <a:ext cx="703544" cy="646331"/>
                </a:xfrm>
                <a:prstGeom prst="rect">
                  <a:avLst/>
                </a:prstGeom>
                <a:noFill/>
                <a:ln>
                  <a:noFill/>
                </a:ln>
              </p:spPr>
              <p:txBody>
                <a:bodyPr wrap="square" rtlCol="0">
                  <a:spAutoFit/>
                </a:bodyPr>
                <a:lstStyle/>
                <a:p>
                  <a:r>
                    <a:rPr kumimoji="1" lang="en-US" altLang="ja-JP" sz="3600" dirty="0">
                      <a:solidFill>
                        <a:schemeClr val="bg1"/>
                      </a:solidFill>
                    </a:rPr>
                    <a:t>18</a:t>
                  </a:r>
                  <a:endParaRPr kumimoji="1" lang="ja-JP" altLang="en-US" sz="3600" dirty="0">
                    <a:solidFill>
                      <a:schemeClr val="bg1"/>
                    </a:solidFill>
                  </a:endParaRPr>
                </a:p>
              </p:txBody>
            </p:sp>
          </p:grpSp>
        </p:grpSp>
      </p:grpSp>
    </p:spTree>
    <p:extLst>
      <p:ext uri="{BB962C8B-B14F-4D97-AF65-F5344CB8AC3E}">
        <p14:creationId xmlns:p14="http://schemas.microsoft.com/office/powerpoint/2010/main" val="22157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CDD1B-0243-8D02-72A2-5A3E811667C9}"/>
              </a:ext>
            </a:extLst>
          </p:cNvPr>
          <p:cNvSpPr>
            <a:spLocks noGrp="1"/>
          </p:cNvSpPr>
          <p:nvPr>
            <p:ph type="title"/>
          </p:nvPr>
        </p:nvSpPr>
        <p:spPr/>
        <p:txBody>
          <a:bodyPr/>
          <a:lstStyle/>
          <a:p>
            <a:r>
              <a:rPr lang="ja-JP" altLang="en-US" dirty="0"/>
              <a:t>一直線上を運動する物体の衝突　</a:t>
            </a:r>
            <a:r>
              <a:rPr kumimoji="1" lang="ja-JP" altLang="en-US" dirty="0"/>
              <a:t>－運動量保存の法則－</a:t>
            </a:r>
            <a:endParaRPr lang="ja-JP" altLang="en-US" dirty="0"/>
          </a:p>
        </p:txBody>
      </p:sp>
      <p:pic>
        <p:nvPicPr>
          <p:cNvPr id="15" name="図 14" descr="アイコン が含まれている画像&#10;&#10;自動的に生成された説明">
            <a:extLst>
              <a:ext uri="{FF2B5EF4-FFF2-40B4-BE49-F238E27FC236}">
                <a16:creationId xmlns:a16="http://schemas.microsoft.com/office/drawing/2014/main" id="{BF744DB8-86D0-4E77-A250-4F1AAFF1D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000" y="1368000"/>
            <a:ext cx="1073249" cy="504844"/>
          </a:xfrm>
          <a:prstGeom prst="rect">
            <a:avLst/>
          </a:prstGeom>
        </p:spPr>
      </p:pic>
      <mc:AlternateContent xmlns:mc="http://schemas.openxmlformats.org/markup-compatibility/2006" xmlns:a14="http://schemas.microsoft.com/office/drawing/2010/main">
        <mc:Choice Requires="a14">
          <p:sp>
            <p:nvSpPr>
              <p:cNvPr id="16" name="コンテンツ プレースホルダー 2">
                <a:extLst>
                  <a:ext uri="{FF2B5EF4-FFF2-40B4-BE49-F238E27FC236}">
                    <a16:creationId xmlns:a16="http://schemas.microsoft.com/office/drawing/2014/main" id="{B4F0F986-852B-467A-9172-40AE72C42BB2}"/>
                  </a:ext>
                </a:extLst>
              </p:cNvPr>
              <p:cNvSpPr txBox="1">
                <a:spLocks/>
              </p:cNvSpPr>
              <p:nvPr/>
            </p:nvSpPr>
            <p:spPr>
              <a:xfrm>
                <a:off x="1808088" y="2060848"/>
                <a:ext cx="9328472" cy="253995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dirty="0">
                    <a:latin typeface="+mn-ea"/>
                  </a:rPr>
                  <a:t>右向きを正とし，衝突後の小球</a:t>
                </a:r>
                <a:r>
                  <a:rPr lang="en-US" altLang="ja-JP" sz="3200" dirty="0">
                    <a:latin typeface="+mn-ea"/>
                  </a:rPr>
                  <a:t>A</a:t>
                </a:r>
                <a:r>
                  <a:rPr lang="ja-JP" altLang="en-US" sz="3200" dirty="0">
                    <a:latin typeface="+mn-ea"/>
                  </a:rPr>
                  <a:t>の速度を</a:t>
                </a:r>
                <a:r>
                  <a:rPr lang="en-US" altLang="ja-JP" sz="3200" dirty="0">
                    <a:latin typeface="+mn-ea"/>
                  </a:rPr>
                  <a:t> </a:t>
                </a:r>
                <a14:m>
                  <m:oMath xmlns:m="http://schemas.openxmlformats.org/officeDocument/2006/math">
                    <m:r>
                      <a:rPr lang="en-US" altLang="ja-JP" sz="3200" i="1">
                        <a:latin typeface="Cambria Math" panose="02040503050406030204" pitchFamily="18" charset="0"/>
                      </a:rPr>
                      <m:t>𝑣</m:t>
                    </m:r>
                  </m:oMath>
                </a14:m>
                <a:r>
                  <a:rPr lang="en-US" altLang="ja-JP" sz="3200" dirty="0">
                    <a:latin typeface="+mn-ea"/>
                  </a:rPr>
                  <a:t> </a:t>
                </a:r>
                <a:r>
                  <a:rPr lang="ja-JP" altLang="en-US" sz="3200" dirty="0">
                    <a:latin typeface="+mn-ea"/>
                  </a:rPr>
                  <a:t>とする。</a:t>
                </a:r>
              </a:p>
              <a:p>
                <a:pPr marL="0" indent="0">
                  <a:buNone/>
                </a:pPr>
                <a:r>
                  <a:rPr lang="ja-JP" altLang="en-US" sz="3200" dirty="0">
                    <a:latin typeface="+mn-ea"/>
                  </a:rPr>
                  <a:t>運動量保存の法則より，</a:t>
                </a:r>
              </a:p>
              <a:p>
                <a:pPr marL="0" indent="0">
                  <a:buNone/>
                </a:pPr>
                <a:r>
                  <a:rPr lang="ja-JP" altLang="en-US" sz="3200" dirty="0">
                    <a:latin typeface="+mn-ea"/>
                  </a:rPr>
                  <a:t>　　　</a:t>
                </a:r>
                <a14:m>
                  <m:oMath xmlns:m="http://schemas.openxmlformats.org/officeDocument/2006/math">
                    <m:r>
                      <a:rPr lang="en-US" altLang="ja-JP" sz="3200" i="1" dirty="0" smtClean="0">
                        <a:latin typeface="Cambria Math" panose="02040503050406030204" pitchFamily="18" charset="0"/>
                      </a:rPr>
                      <m:t>1</m:t>
                    </m:r>
                    <m:r>
                      <a:rPr lang="en-US" altLang="ja-JP" sz="3200" i="1">
                        <a:latin typeface="Cambria Math" panose="02040503050406030204" pitchFamily="18" charset="0"/>
                      </a:rPr>
                      <m:t>.0</m:t>
                    </m:r>
                    <m:r>
                      <a:rPr lang="en-US" altLang="ja-JP" sz="3200" i="1">
                        <a:latin typeface="Cambria Math" panose="02040503050406030204" pitchFamily="18" charset="0"/>
                        <a:ea typeface="Cambria Math" panose="02040503050406030204" pitchFamily="18" charset="0"/>
                      </a:rPr>
                      <m:t>×10.0+</m:t>
                    </m:r>
                    <m:r>
                      <a:rPr lang="en-US" altLang="ja-JP" sz="3200" b="0" i="1" smtClean="0">
                        <a:latin typeface="Cambria Math" panose="02040503050406030204" pitchFamily="18" charset="0"/>
                        <a:ea typeface="Cambria Math" panose="02040503050406030204" pitchFamily="18" charset="0"/>
                      </a:rPr>
                      <m:t>7</m:t>
                    </m:r>
                    <m:r>
                      <a:rPr lang="en-US" altLang="ja-JP" sz="3200" i="1">
                        <a:latin typeface="Cambria Math" panose="02040503050406030204" pitchFamily="18" charset="0"/>
                        <a:ea typeface="Cambria Math" panose="02040503050406030204" pitchFamily="18" charset="0"/>
                      </a:rPr>
                      <m:t>.0×</m:t>
                    </m:r>
                    <m:r>
                      <a:rPr lang="en-US" altLang="ja-JP" sz="3200" b="0" i="1" smtClean="0">
                        <a:latin typeface="Cambria Math" panose="02040503050406030204" pitchFamily="18" charset="0"/>
                        <a:ea typeface="Cambria Math" panose="02040503050406030204" pitchFamily="18" charset="0"/>
                      </a:rPr>
                      <m:t>2.0=1</m:t>
                    </m:r>
                    <m:r>
                      <a:rPr lang="en-US" altLang="ja-JP" sz="3200" i="1">
                        <a:latin typeface="Cambria Math" panose="02040503050406030204" pitchFamily="18" charset="0"/>
                        <a:ea typeface="Cambria Math" panose="02040503050406030204" pitchFamily="18" charset="0"/>
                      </a:rPr>
                      <m:t>.0×</m:t>
                    </m:r>
                    <m:r>
                      <a:rPr lang="en-US" altLang="ja-JP" sz="3200" i="1">
                        <a:latin typeface="Cambria Math" panose="02040503050406030204" pitchFamily="18" charset="0"/>
                        <a:ea typeface="Cambria Math" panose="02040503050406030204" pitchFamily="18" charset="0"/>
                      </a:rPr>
                      <m:t>𝑣</m:t>
                    </m:r>
                    <m:r>
                      <a:rPr lang="en-US" altLang="ja-JP" sz="3200" i="1">
                        <a:latin typeface="Cambria Math" panose="02040503050406030204" pitchFamily="18" charset="0"/>
                        <a:ea typeface="Cambria Math" panose="02040503050406030204" pitchFamily="18" charset="0"/>
                      </a:rPr>
                      <m:t>+7.0×3.0</m:t>
                    </m:r>
                  </m:oMath>
                </a14:m>
                <a:endParaRPr lang="en-US" altLang="ja-JP" sz="3200" dirty="0">
                  <a:latin typeface="+mn-ea"/>
                  <a:ea typeface="Cambria Math" panose="02040503050406030204" pitchFamily="18" charset="0"/>
                </a:endParaRPr>
              </a:p>
              <a:p>
                <a:pPr marL="0" indent="0">
                  <a:buNone/>
                </a:pPr>
                <a:r>
                  <a:rPr lang="ja-JP" altLang="en-US" sz="3200" dirty="0">
                    <a:latin typeface="+mn-ea"/>
                  </a:rPr>
                  <a:t>　　　</a:t>
                </a:r>
                <a14:m>
                  <m:oMath xmlns:m="http://schemas.openxmlformats.org/officeDocument/2006/math">
                    <m:r>
                      <a:rPr lang="en-US" altLang="ja-JP" sz="3200" i="1">
                        <a:latin typeface="Cambria Math" panose="02040503050406030204" pitchFamily="18" charset="0"/>
                      </a:rPr>
                      <m:t>𝑣</m:t>
                    </m:r>
                    <m:r>
                      <a:rPr lang="en-US" altLang="ja-JP" sz="3200" i="1">
                        <a:latin typeface="Cambria Math" panose="02040503050406030204" pitchFamily="18" charset="0"/>
                      </a:rPr>
                      <m:t>=3.0</m:t>
                    </m:r>
                  </m:oMath>
                </a14:m>
                <a:r>
                  <a:rPr lang="en-US" altLang="ja-JP" sz="3200" dirty="0">
                    <a:latin typeface="+mn-ea"/>
                  </a:rPr>
                  <a:t> m/s</a:t>
                </a:r>
              </a:p>
              <a:p>
                <a:pPr marL="0" indent="0" algn="r">
                  <a:buNone/>
                </a:pPr>
                <a:r>
                  <a:rPr lang="ja-JP" altLang="en-US" sz="3200" dirty="0">
                    <a:latin typeface="+mj-ea"/>
                    <a:cs typeface="Times New Roman" panose="02020603050405020304" pitchFamily="18" charset="0"/>
                  </a:rPr>
                  <a:t>答　右向き，</a:t>
                </a:r>
                <a:r>
                  <a:rPr lang="en-US" altLang="ja-JP" sz="3200" dirty="0">
                    <a:latin typeface="Times New Roman" panose="02020603050405020304" pitchFamily="18" charset="0"/>
                    <a:cs typeface="Times New Roman" panose="02020603050405020304" pitchFamily="18" charset="0"/>
                  </a:rPr>
                  <a:t>3.0</a:t>
                </a:r>
                <a:r>
                  <a:rPr lang="en-US" altLang="ja-JP" sz="3200" dirty="0">
                    <a:latin typeface="+mj-ea"/>
                    <a:cs typeface="Times New Roman" panose="02020603050405020304" pitchFamily="18" charset="0"/>
                  </a:rPr>
                  <a:t> m/s</a:t>
                </a:r>
              </a:p>
              <a:p>
                <a:pPr marL="0" indent="0">
                  <a:buNone/>
                </a:pPr>
                <a:endParaRPr lang="en-US" altLang="ja-JP" sz="3200" b="0" i="0" u="none" strike="noStrike" baseline="0" dirty="0">
                  <a:solidFill>
                    <a:schemeClr val="tx1">
                      <a:lumMod val="75000"/>
                      <a:lumOff val="25000"/>
                    </a:schemeClr>
                  </a:solidFill>
                  <a:latin typeface="+mn-ea"/>
                </a:endParaRPr>
              </a:p>
            </p:txBody>
          </p:sp>
        </mc:Choice>
        <mc:Fallback xmlns="">
          <p:sp>
            <p:nvSpPr>
              <p:cNvPr id="16" name="コンテンツ プレースホルダー 2">
                <a:extLst>
                  <a:ext uri="{FF2B5EF4-FFF2-40B4-BE49-F238E27FC236}">
                    <a16:creationId xmlns:a16="http://schemas.microsoft.com/office/drawing/2014/main" id="{B4F0F986-852B-467A-9172-40AE72C42BB2}"/>
                  </a:ext>
                </a:extLst>
              </p:cNvPr>
              <p:cNvSpPr txBox="1">
                <a:spLocks noRot="1" noChangeAspect="1" noMove="1" noResize="1" noEditPoints="1" noAdjustHandles="1" noChangeArrowheads="1" noChangeShapeType="1" noTextEdit="1"/>
              </p:cNvSpPr>
              <p:nvPr/>
            </p:nvSpPr>
            <p:spPr>
              <a:xfrm>
                <a:off x="1808088" y="2060848"/>
                <a:ext cx="9328472" cy="2539950"/>
              </a:xfrm>
              <a:prstGeom prst="rect">
                <a:avLst/>
              </a:prstGeom>
              <a:blipFill>
                <a:blip r:embed="rId3"/>
                <a:stretch>
                  <a:fillRect l="-1633" t="-3483" r="-1633" b="-27363"/>
                </a:stretch>
              </a:blipFill>
            </p:spPr>
            <p:txBody>
              <a:bodyPr/>
              <a:lstStyle/>
              <a:p>
                <a:r>
                  <a:rPr lang="ja-JP" altLang="en-US">
                    <a:noFill/>
                  </a:rPr>
                  <a:t> </a:t>
                </a:r>
              </a:p>
            </p:txBody>
          </p:sp>
        </mc:Fallback>
      </mc:AlternateContent>
      <p:sp>
        <p:nvSpPr>
          <p:cNvPr id="3" name="正方形/長方形 2">
            <a:extLst>
              <a:ext uri="{FF2B5EF4-FFF2-40B4-BE49-F238E27FC236}">
                <a16:creationId xmlns:a16="http://schemas.microsoft.com/office/drawing/2014/main" id="{7B1B2E76-DF6A-3349-7C46-F70F57639C71}"/>
              </a:ext>
            </a:extLst>
          </p:cNvPr>
          <p:cNvSpPr/>
          <p:nvPr/>
        </p:nvSpPr>
        <p:spPr bwMode="white">
          <a:xfrm>
            <a:off x="1724555" y="2060848"/>
            <a:ext cx="9495537" cy="32544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33033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9DC61F0-5FBC-D70B-5059-9646735EC009}"/>
              </a:ext>
            </a:extLst>
          </p:cNvPr>
          <p:cNvSpPr>
            <a:spLocks noGrp="1"/>
          </p:cNvSpPr>
          <p:nvPr>
            <p:ph type="title"/>
          </p:nvPr>
        </p:nvSpPr>
        <p:spPr/>
        <p:txBody>
          <a:bodyPr/>
          <a:lstStyle/>
          <a:p>
            <a:r>
              <a:rPr lang="ja-JP" altLang="en-US" dirty="0"/>
              <a:t>分裂と合体</a:t>
            </a:r>
          </a:p>
        </p:txBody>
      </p:sp>
      <p:sp>
        <p:nvSpPr>
          <p:cNvPr id="7" name="テキスト ボックス 6">
            <a:extLst>
              <a:ext uri="{FF2B5EF4-FFF2-40B4-BE49-F238E27FC236}">
                <a16:creationId xmlns:a16="http://schemas.microsoft.com/office/drawing/2014/main" id="{CD5CB1B9-E0C0-48B3-ACEE-A30ECB81ABCA}"/>
              </a:ext>
            </a:extLst>
          </p:cNvPr>
          <p:cNvSpPr txBox="1"/>
          <p:nvPr/>
        </p:nvSpPr>
        <p:spPr>
          <a:xfrm>
            <a:off x="1080000" y="1260000"/>
            <a:ext cx="6120000" cy="3046988"/>
          </a:xfrm>
          <a:prstGeom prst="rect">
            <a:avLst/>
          </a:prstGeom>
          <a:noFill/>
        </p:spPr>
        <p:txBody>
          <a:bodyPr wrap="square" rtlCol="0">
            <a:spAutoFit/>
          </a:bodyPr>
          <a:lstStyle/>
          <a:p>
            <a:pPr algn="just"/>
            <a:r>
              <a:rPr kumimoji="1" lang="ja-JP" altLang="en-US" sz="3200" dirty="0">
                <a:solidFill>
                  <a:schemeClr val="tx1">
                    <a:lumMod val="75000"/>
                    <a:lumOff val="25000"/>
                  </a:schemeClr>
                </a:solidFill>
                <a:latin typeface="+mn-ea"/>
              </a:rPr>
              <a:t>水平面上で台車に乗って静止している人</a:t>
            </a:r>
            <a:r>
              <a:rPr kumimoji="1" lang="en-US" altLang="ja-JP" sz="3200" dirty="0">
                <a:solidFill>
                  <a:schemeClr val="tx1">
                    <a:lumMod val="75000"/>
                    <a:lumOff val="25000"/>
                  </a:schemeClr>
                </a:solidFill>
                <a:latin typeface="+mn-ea"/>
              </a:rPr>
              <a:t>A</a:t>
            </a:r>
            <a:r>
              <a:rPr kumimoji="1" lang="ja-JP" altLang="en-US" sz="3200" dirty="0" err="1">
                <a:solidFill>
                  <a:schemeClr val="tx1">
                    <a:lumMod val="75000"/>
                    <a:lumOff val="25000"/>
                  </a:schemeClr>
                </a:solidFill>
                <a:latin typeface="+mn-ea"/>
              </a:rPr>
              <a:t>，</a:t>
            </a:r>
            <a:r>
              <a:rPr kumimoji="1" lang="en-US" altLang="ja-JP" sz="3200" dirty="0">
                <a:solidFill>
                  <a:schemeClr val="tx1">
                    <a:lumMod val="75000"/>
                    <a:lumOff val="25000"/>
                  </a:schemeClr>
                </a:solidFill>
                <a:latin typeface="+mn-ea"/>
              </a:rPr>
              <a:t>B</a:t>
            </a:r>
            <a:r>
              <a:rPr kumimoji="1" lang="ja-JP" altLang="en-US" sz="3200" dirty="0">
                <a:solidFill>
                  <a:schemeClr val="tx1">
                    <a:lumMod val="75000"/>
                    <a:lumOff val="25000"/>
                  </a:schemeClr>
                </a:solidFill>
                <a:latin typeface="+mn-ea"/>
              </a:rPr>
              <a:t>が押し合い，互いに逆向きに動き出したとする。</a:t>
            </a:r>
            <a:r>
              <a:rPr kumimoji="1" lang="en-US" altLang="ja-JP" sz="3200" dirty="0">
                <a:solidFill>
                  <a:schemeClr val="tx1">
                    <a:lumMod val="75000"/>
                    <a:lumOff val="25000"/>
                  </a:schemeClr>
                </a:solidFill>
                <a:latin typeface="+mn-ea"/>
              </a:rPr>
              <a:t>A</a:t>
            </a:r>
            <a:r>
              <a:rPr kumimoji="1" lang="ja-JP" altLang="en-US" sz="3200" dirty="0">
                <a:solidFill>
                  <a:schemeClr val="tx1">
                    <a:lumMod val="75000"/>
                    <a:lumOff val="25000"/>
                  </a:schemeClr>
                </a:solidFill>
                <a:latin typeface="+mn-ea"/>
              </a:rPr>
              <a:t>と</a:t>
            </a:r>
            <a:r>
              <a:rPr kumimoji="1" lang="en-US" altLang="ja-JP" sz="3200" dirty="0">
                <a:solidFill>
                  <a:schemeClr val="tx1">
                    <a:lumMod val="75000"/>
                    <a:lumOff val="25000"/>
                  </a:schemeClr>
                </a:solidFill>
                <a:latin typeface="+mn-ea"/>
              </a:rPr>
              <a:t>B</a:t>
            </a:r>
            <a:r>
              <a:rPr kumimoji="1" lang="ja-JP" altLang="en-US" sz="3200" dirty="0">
                <a:solidFill>
                  <a:schemeClr val="tx1">
                    <a:lumMod val="75000"/>
                    <a:lumOff val="25000"/>
                  </a:schemeClr>
                </a:solidFill>
                <a:latin typeface="+mn-ea"/>
              </a:rPr>
              <a:t>を１つの物体系として考えるとき，</a:t>
            </a:r>
            <a:r>
              <a:rPr kumimoji="1" lang="en-US" altLang="ja-JP" sz="3200" dirty="0">
                <a:solidFill>
                  <a:schemeClr val="tx1">
                    <a:lumMod val="75000"/>
                    <a:lumOff val="25000"/>
                  </a:schemeClr>
                </a:solidFill>
                <a:latin typeface="+mn-ea"/>
              </a:rPr>
              <a:t>A</a:t>
            </a:r>
            <a:r>
              <a:rPr kumimoji="1" lang="ja-JP" altLang="en-US" sz="3200" dirty="0">
                <a:solidFill>
                  <a:schemeClr val="tx1">
                    <a:lumMod val="75000"/>
                    <a:lumOff val="25000"/>
                  </a:schemeClr>
                </a:solidFill>
                <a:latin typeface="+mn-ea"/>
              </a:rPr>
              <a:t>と</a:t>
            </a:r>
            <a:r>
              <a:rPr kumimoji="1" lang="en-US" altLang="ja-JP" sz="3200" dirty="0">
                <a:solidFill>
                  <a:schemeClr val="tx1">
                    <a:lumMod val="75000"/>
                    <a:lumOff val="25000"/>
                  </a:schemeClr>
                </a:solidFill>
                <a:latin typeface="+mn-ea"/>
              </a:rPr>
              <a:t>B</a:t>
            </a:r>
            <a:r>
              <a:rPr kumimoji="1" lang="ja-JP" altLang="en-US" sz="3200" dirty="0">
                <a:solidFill>
                  <a:schemeClr val="tx1">
                    <a:lumMod val="75000"/>
                    <a:lumOff val="25000"/>
                  </a:schemeClr>
                </a:solidFill>
                <a:latin typeface="+mn-ea"/>
              </a:rPr>
              <a:t>が押し合う力は内力なので，運動量保存の法則が成り立つ。</a:t>
            </a:r>
            <a:endParaRPr kumimoji="1" lang="en-US" altLang="ja-JP" sz="3200" dirty="0">
              <a:solidFill>
                <a:schemeClr val="tx1">
                  <a:lumMod val="75000"/>
                  <a:lumOff val="25000"/>
                </a:schemeClr>
              </a:solidFill>
              <a:latin typeface="+mn-ea"/>
            </a:endParaRPr>
          </a:p>
        </p:txBody>
      </p:sp>
      <p:pic>
        <p:nvPicPr>
          <p:cNvPr id="8" name="図 7">
            <a:extLst>
              <a:ext uri="{FF2B5EF4-FFF2-40B4-BE49-F238E27FC236}">
                <a16:creationId xmlns:a16="http://schemas.microsoft.com/office/drawing/2014/main" id="{3D5D568B-C54A-4CE8-97F5-5068E82BE160}"/>
              </a:ext>
            </a:extLst>
          </p:cNvPr>
          <p:cNvPicPr>
            <a:picLocks noChangeAspect="1"/>
          </p:cNvPicPr>
          <p:nvPr/>
        </p:nvPicPr>
        <p:blipFill>
          <a:blip r:embed="rId2"/>
          <a:stretch>
            <a:fillRect/>
          </a:stretch>
        </p:blipFill>
        <p:spPr>
          <a:xfrm>
            <a:off x="7392144" y="1512573"/>
            <a:ext cx="3718773" cy="3195819"/>
          </a:xfrm>
          <a:prstGeom prst="rect">
            <a:avLst/>
          </a:prstGeom>
        </p:spPr>
      </p:pic>
    </p:spTree>
    <p:extLst>
      <p:ext uri="{BB962C8B-B14F-4D97-AF65-F5344CB8AC3E}">
        <p14:creationId xmlns:p14="http://schemas.microsoft.com/office/powerpoint/2010/main" val="217055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9DC61F0-5FBC-D70B-5059-9646735EC009}"/>
              </a:ext>
            </a:extLst>
          </p:cNvPr>
          <p:cNvSpPr>
            <a:spLocks noGrp="1"/>
          </p:cNvSpPr>
          <p:nvPr>
            <p:ph type="title"/>
          </p:nvPr>
        </p:nvSpPr>
        <p:spPr/>
        <p:txBody>
          <a:bodyPr/>
          <a:lstStyle/>
          <a:p>
            <a:r>
              <a:rPr lang="ja-JP" altLang="en-US" dirty="0"/>
              <a:t>分裂と合体</a:t>
            </a:r>
          </a:p>
        </p:txBody>
      </p:sp>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CD5CB1B9-E0C0-48B3-ACEE-A30ECB81ABCA}"/>
                  </a:ext>
                </a:extLst>
              </p:cNvPr>
              <p:cNvSpPr txBox="1"/>
              <p:nvPr/>
            </p:nvSpPr>
            <p:spPr>
              <a:xfrm>
                <a:off x="1080000" y="900000"/>
                <a:ext cx="10332000" cy="2554545"/>
              </a:xfrm>
              <a:prstGeom prst="rect">
                <a:avLst/>
              </a:prstGeom>
              <a:noFill/>
            </p:spPr>
            <p:txBody>
              <a:bodyPr wrap="square" rtlCol="0">
                <a:spAutoFit/>
              </a:bodyPr>
              <a:lstStyle/>
              <a:p>
                <a:r>
                  <a:rPr kumimoji="1" lang="ja-JP" altLang="en-US" sz="3200" dirty="0">
                    <a:solidFill>
                      <a:schemeClr val="tx1">
                        <a:lumMod val="75000"/>
                        <a:lumOff val="25000"/>
                      </a:schemeClr>
                    </a:solidFill>
                    <a:latin typeface="+mn-ea"/>
                  </a:rPr>
                  <a:t>台車を含めたそれぞれの質量を</a:t>
                </a:r>
                <a14:m>
                  <m:oMath xmlns:m="http://schemas.openxmlformats.org/officeDocument/2006/math">
                    <m:sSub>
                      <m:sSubPr>
                        <m:ctrlPr>
                          <a:rPr kumimoji="1" lang="en-US" altLang="ja-JP" sz="320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 </m:t>
                        </m:r>
                        <m:r>
                          <a:rPr kumimoji="1" lang="en-US" altLang="ja-JP" sz="3200" b="0" i="1" smtClean="0">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1</m:t>
                        </m:r>
                      </m:sub>
                    </m:sSub>
                    <m:r>
                      <a:rPr kumimoji="1"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〔kg〕</a:t>
                </a:r>
                <a:r>
                  <a:rPr lang="ja-JP" altLang="en-US" sz="3200" dirty="0" err="1">
                    <a:solidFill>
                      <a:schemeClr val="tx1">
                        <a:lumMod val="75000"/>
                        <a:lumOff val="25000"/>
                      </a:schemeClr>
                    </a:solidFill>
                    <a:latin typeface="ＭＳ Ｐゴシック" panose="020B0600070205080204" pitchFamily="50" charset="-128"/>
                  </a:rPr>
                  <a:t>，</a:t>
                </a:r>
                <a:r>
                  <a:rPr kumimoji="1" lang="en-US" altLang="ja-JP" sz="3200" dirty="0">
                    <a:solidFill>
                      <a:schemeClr val="tx1">
                        <a:lumMod val="75000"/>
                        <a:lumOff val="25000"/>
                      </a:schemeClr>
                    </a:solidFill>
                  </a:rPr>
                  <a:t> </a:t>
                </a:r>
                <a14:m>
                  <m:oMath xmlns:m="http://schemas.openxmlformats.org/officeDocument/2006/math">
                    <m:sSub>
                      <m:sSubPr>
                        <m:ctrlPr>
                          <a:rPr kumimoji="1" lang="en-US" altLang="ja-JP" sz="3200" i="1">
                            <a:solidFill>
                              <a:schemeClr val="tx1">
                                <a:lumMod val="75000"/>
                                <a:lumOff val="25000"/>
                              </a:schemeClr>
                            </a:solidFill>
                            <a:latin typeface="Cambria Math" panose="02040503050406030204" pitchFamily="18" charset="0"/>
                          </a:rPr>
                        </m:ctrlPr>
                      </m:sSubPr>
                      <m:e>
                        <m:r>
                          <a:rPr kumimoji="1" lang="en-US" altLang="ja-JP" sz="3200" i="1">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2</m:t>
                        </m:r>
                      </m:sub>
                    </m:sSub>
                    <m:r>
                      <a:rPr kumimoji="1"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〔kg〕</a:t>
                </a:r>
                <a:r>
                  <a:rPr lang="ja-JP" altLang="en-US" sz="3200" dirty="0" err="1">
                    <a:solidFill>
                      <a:schemeClr val="tx1">
                        <a:lumMod val="75000"/>
                        <a:lumOff val="25000"/>
                      </a:schemeClr>
                    </a:solidFill>
                    <a:latin typeface="ＭＳ Ｐゴシック" panose="020B0600070205080204" pitchFamily="50" charset="-128"/>
                  </a:rPr>
                  <a:t>，</a:t>
                </a:r>
                <a:r>
                  <a:rPr lang="ja-JP" altLang="en-US" sz="3200" dirty="0">
                    <a:solidFill>
                      <a:schemeClr val="tx1">
                        <a:lumMod val="75000"/>
                        <a:lumOff val="25000"/>
                      </a:schemeClr>
                    </a:solidFill>
                    <a:latin typeface="ＭＳ Ｐゴシック" panose="020B0600070205080204" pitchFamily="50" charset="-128"/>
                  </a:rPr>
                  <a:t>右向きを正として</a:t>
                </a:r>
                <a:r>
                  <a:rPr lang="en-US" altLang="ja-JP" sz="3200" dirty="0">
                    <a:solidFill>
                      <a:schemeClr val="tx1">
                        <a:lumMod val="75000"/>
                        <a:lumOff val="25000"/>
                      </a:schemeClr>
                    </a:solidFill>
                    <a:latin typeface="ＭＳ Ｐゴシック" panose="020B0600070205080204" pitchFamily="50" charset="-128"/>
                  </a:rPr>
                  <a:t>A</a:t>
                </a:r>
                <a:r>
                  <a:rPr lang="ja-JP" altLang="en-US" sz="3200" dirty="0" err="1">
                    <a:solidFill>
                      <a:schemeClr val="tx1">
                        <a:lumMod val="75000"/>
                        <a:lumOff val="25000"/>
                      </a:schemeClr>
                    </a:solidFill>
                    <a:latin typeface="ＭＳ Ｐゴシック" panose="020B0600070205080204" pitchFamily="50" charset="-128"/>
                  </a:rPr>
                  <a:t>，</a:t>
                </a:r>
                <a:r>
                  <a:rPr lang="en-US" altLang="ja-JP" sz="3200" dirty="0">
                    <a:solidFill>
                      <a:schemeClr val="tx1">
                        <a:lumMod val="75000"/>
                        <a:lumOff val="25000"/>
                      </a:schemeClr>
                    </a:solidFill>
                    <a:latin typeface="ＭＳ Ｐゴシック" panose="020B0600070205080204" pitchFamily="50" charset="-128"/>
                  </a:rPr>
                  <a:t>B</a:t>
                </a:r>
                <a:r>
                  <a:rPr lang="ja-JP" altLang="en-US" sz="3200" dirty="0">
                    <a:solidFill>
                      <a:schemeClr val="tx1">
                        <a:lumMod val="75000"/>
                        <a:lumOff val="25000"/>
                      </a:schemeClr>
                    </a:solidFill>
                    <a:latin typeface="ＭＳ Ｐゴシック" panose="020B0600070205080204" pitchFamily="50" charset="-128"/>
                  </a:rPr>
                  <a:t>が動き出したあとのそれぞれの速度を</a:t>
                </a:r>
                <a14:m>
                  <m:oMath xmlns:m="http://schemas.openxmlformats.org/officeDocument/2006/math">
                    <m:r>
                      <a:rPr kumimoji="1" lang="en-US" altLang="ja-JP" sz="3200" b="0" i="0" smtClean="0">
                        <a:solidFill>
                          <a:schemeClr val="tx1">
                            <a:lumMod val="75000"/>
                            <a:lumOff val="25000"/>
                          </a:schemeClr>
                        </a:solidFill>
                        <a:latin typeface="Cambria Math" panose="02040503050406030204" pitchFamily="18" charset="0"/>
                      </a:rPr>
                      <m:t> </m:t>
                    </m:r>
                    <m:sSub>
                      <m:sSubPr>
                        <m:ctrlPr>
                          <a:rPr kumimoji="1" lang="en-US" altLang="ja-JP" sz="3200" i="1">
                            <a:solidFill>
                              <a:schemeClr val="tx1">
                                <a:lumMod val="75000"/>
                                <a:lumOff val="25000"/>
                              </a:schemeClr>
                            </a:solidFill>
                            <a:latin typeface="Cambria Math" panose="02040503050406030204" pitchFamily="18" charset="0"/>
                          </a:rPr>
                        </m:ctrlPr>
                      </m:sSubPr>
                      <m:e>
                        <m:r>
                          <a:rPr kumimoji="1" lang="en-US" altLang="ja-JP" sz="3200" i="1">
                            <a:solidFill>
                              <a:schemeClr val="tx1">
                                <a:lumMod val="75000"/>
                                <a:lumOff val="25000"/>
                              </a:schemeClr>
                            </a:solidFill>
                            <a:latin typeface="Cambria Math" panose="02040503050406030204" pitchFamily="18" charset="0"/>
                          </a:rPr>
                          <m:t>𝑣</m:t>
                        </m:r>
                      </m:e>
                      <m:sub>
                        <m:r>
                          <a:rPr kumimoji="1" lang="en-US" altLang="ja-JP" sz="3200" i="1">
                            <a:solidFill>
                              <a:schemeClr val="tx1">
                                <a:lumMod val="75000"/>
                                <a:lumOff val="25000"/>
                              </a:schemeClr>
                            </a:solidFill>
                            <a:latin typeface="Cambria Math" panose="02040503050406030204" pitchFamily="18" charset="0"/>
                          </a:rPr>
                          <m:t>1</m:t>
                        </m:r>
                      </m:sub>
                    </m:sSub>
                    <m:r>
                      <a:rPr kumimoji="1"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〔m/s〕</a:t>
                </a:r>
                <a:r>
                  <a:rPr lang="ja-JP" altLang="en-US" sz="3200" dirty="0" err="1">
                    <a:solidFill>
                      <a:schemeClr val="tx1">
                        <a:lumMod val="75000"/>
                        <a:lumOff val="25000"/>
                      </a:schemeClr>
                    </a:solidFill>
                    <a:latin typeface="ＭＳ Ｐゴシック" panose="020B0600070205080204" pitchFamily="50" charset="-128"/>
                  </a:rPr>
                  <a:t>，</a:t>
                </a:r>
                <a:r>
                  <a:rPr kumimoji="1" lang="en-US" altLang="ja-JP" sz="3200" dirty="0">
                    <a:solidFill>
                      <a:schemeClr val="tx1">
                        <a:lumMod val="75000"/>
                        <a:lumOff val="25000"/>
                      </a:schemeClr>
                    </a:solidFill>
                  </a:rPr>
                  <a:t> </a:t>
                </a:r>
                <a14:m>
                  <m:oMath xmlns:m="http://schemas.openxmlformats.org/officeDocument/2006/math">
                    <m:sSub>
                      <m:sSubPr>
                        <m:ctrlPr>
                          <a:rPr kumimoji="1" lang="en-US" altLang="ja-JP" sz="3200" i="1">
                            <a:solidFill>
                              <a:schemeClr val="tx1">
                                <a:lumMod val="75000"/>
                                <a:lumOff val="25000"/>
                              </a:schemeClr>
                            </a:solidFill>
                            <a:latin typeface="Cambria Math" panose="02040503050406030204" pitchFamily="18" charset="0"/>
                          </a:rPr>
                        </m:ctrlPr>
                      </m:sSubPr>
                      <m:e>
                        <m:r>
                          <a:rPr kumimoji="1" lang="en-US" altLang="ja-JP" sz="3200" i="1">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2</m:t>
                        </m:r>
                      </m:sub>
                    </m:sSub>
                    <m:r>
                      <a:rPr kumimoji="1"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〔m/s〕</a:t>
                </a:r>
                <a:r>
                  <a:rPr lang="ja-JP" altLang="en-US" sz="3200" dirty="0">
                    <a:solidFill>
                      <a:schemeClr val="tx1">
                        <a:lumMod val="75000"/>
                        <a:lumOff val="25000"/>
                      </a:schemeClr>
                    </a:solidFill>
                    <a:latin typeface="ＭＳ Ｐゴシック" panose="020B0600070205080204" pitchFamily="50" charset="-128"/>
                  </a:rPr>
                  <a:t>とする。動き出す前の運動量の和は </a:t>
                </a:r>
                <a:r>
                  <a:rPr lang="en-US" altLang="ja-JP" sz="3200" dirty="0">
                    <a:solidFill>
                      <a:schemeClr val="tx1">
                        <a:lumMod val="75000"/>
                        <a:lumOff val="25000"/>
                      </a:schemeClr>
                    </a:solidFill>
                    <a:latin typeface="Times New Roman" panose="02020603050405020304" pitchFamily="18" charset="0"/>
                    <a:cs typeface="Times New Roman" panose="02020603050405020304" pitchFamily="18" charset="0"/>
                  </a:rPr>
                  <a:t>0 </a:t>
                </a:r>
                <a:r>
                  <a:rPr lang="ja-JP" altLang="en-US" sz="3200" dirty="0">
                    <a:solidFill>
                      <a:schemeClr val="tx1">
                        <a:lumMod val="75000"/>
                        <a:lumOff val="25000"/>
                      </a:schemeClr>
                    </a:solidFill>
                    <a:latin typeface="ＭＳ Ｐゴシック" panose="020B0600070205080204" pitchFamily="50" charset="-128"/>
                  </a:rPr>
                  <a:t>なので，運動量保存の法則は次式となる。</a:t>
                </a:r>
                <a:endParaRPr lang="en-US" altLang="ja-JP" sz="3200" dirty="0">
                  <a:solidFill>
                    <a:schemeClr val="tx1">
                      <a:lumMod val="75000"/>
                      <a:lumOff val="25000"/>
                    </a:schemeClr>
                  </a:solidFill>
                  <a:latin typeface="ＭＳ Ｐゴシック" panose="020B0600070205080204" pitchFamily="50" charset="-128"/>
                </a:endParaRPr>
              </a:p>
              <a:p>
                <a:r>
                  <a:rPr kumimoji="1" lang="ja-JP" altLang="en-US" sz="3200" dirty="0">
                    <a:solidFill>
                      <a:schemeClr val="tx1">
                        <a:lumMod val="75000"/>
                        <a:lumOff val="25000"/>
                      </a:schemeClr>
                    </a:solidFill>
                    <a:latin typeface="ＭＳ Ｐゴシック" panose="020B0600070205080204" pitchFamily="50" charset="-128"/>
                  </a:rPr>
                  <a:t>　　</a:t>
                </a:r>
                <a14:m>
                  <m:oMath xmlns:m="http://schemas.openxmlformats.org/officeDocument/2006/math">
                    <m:r>
                      <a:rPr kumimoji="1" lang="en-US" altLang="ja-JP" sz="3200" b="0" i="1" smtClean="0">
                        <a:solidFill>
                          <a:schemeClr val="tx1">
                            <a:lumMod val="75000"/>
                            <a:lumOff val="25000"/>
                          </a:schemeClr>
                        </a:solidFill>
                        <a:latin typeface="Cambria Math" panose="02040503050406030204" pitchFamily="18" charset="0"/>
                      </a:rPr>
                      <m:t>0=</m:t>
                    </m:r>
                    <m:sSub>
                      <m:sSubPr>
                        <m:ctrlPr>
                          <a:rPr kumimoji="1" lang="en-US" altLang="ja-JP" sz="3200" b="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1</m:t>
                        </m:r>
                      </m:sub>
                    </m:sSub>
                    <m:sSub>
                      <m:sSubPr>
                        <m:ctrlPr>
                          <a:rPr kumimoji="1" lang="en-US" altLang="ja-JP" sz="3200" b="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1</m:t>
                        </m:r>
                      </m:sub>
                    </m:sSub>
                    <m:r>
                      <a:rPr kumimoji="1" lang="en-US" altLang="ja-JP" sz="3200" b="0" i="1" smtClean="0">
                        <a:solidFill>
                          <a:schemeClr val="tx1">
                            <a:lumMod val="75000"/>
                            <a:lumOff val="25000"/>
                          </a:schemeClr>
                        </a:solidFill>
                        <a:latin typeface="Cambria Math" panose="02040503050406030204" pitchFamily="18" charset="0"/>
                      </a:rPr>
                      <m:t>+</m:t>
                    </m:r>
                    <m:sSub>
                      <m:sSubPr>
                        <m:ctrlPr>
                          <a:rPr kumimoji="1" lang="en-US" altLang="ja-JP" sz="3200" b="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2</m:t>
                        </m:r>
                      </m:sub>
                    </m:sSub>
                    <m:sSub>
                      <m:sSubPr>
                        <m:ctrlPr>
                          <a:rPr kumimoji="1" lang="en-US" altLang="ja-JP" sz="3200" b="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2</m:t>
                        </m:r>
                      </m:sub>
                    </m:sSub>
                  </m:oMath>
                </a14:m>
                <a:r>
                  <a:rPr kumimoji="1" lang="ja-JP" altLang="en-US" sz="3200" dirty="0">
                    <a:solidFill>
                      <a:schemeClr val="tx1">
                        <a:lumMod val="75000"/>
                        <a:lumOff val="25000"/>
                      </a:schemeClr>
                    </a:solidFill>
                    <a:latin typeface="+mn-ea"/>
                  </a:rPr>
                  <a:t>　　　　</a:t>
                </a:r>
                <a:r>
                  <a:rPr kumimoji="1" lang="en-US" altLang="ja-JP" sz="3200" dirty="0">
                    <a:solidFill>
                      <a:schemeClr val="tx1">
                        <a:lumMod val="75000"/>
                        <a:lumOff val="25000"/>
                      </a:schemeClr>
                    </a:solidFill>
                    <a:latin typeface="+mn-ea"/>
                  </a:rPr>
                  <a:t>&lt;58&gt;</a:t>
                </a:r>
              </a:p>
            </p:txBody>
          </p:sp>
        </mc:Choice>
        <mc:Fallback>
          <p:sp>
            <p:nvSpPr>
              <p:cNvPr id="7" name="テキスト ボックス 6">
                <a:extLst>
                  <a:ext uri="{FF2B5EF4-FFF2-40B4-BE49-F238E27FC236}">
                    <a16:creationId xmlns:a16="http://schemas.microsoft.com/office/drawing/2014/main" id="{CD5CB1B9-E0C0-48B3-ACEE-A30ECB81ABCA}"/>
                  </a:ext>
                </a:extLst>
              </p:cNvPr>
              <p:cNvSpPr txBox="1">
                <a:spLocks noRot="1" noChangeAspect="1" noMove="1" noResize="1" noEditPoints="1" noAdjustHandles="1" noChangeArrowheads="1" noChangeShapeType="1" noTextEdit="1"/>
              </p:cNvSpPr>
              <p:nvPr/>
            </p:nvSpPr>
            <p:spPr>
              <a:xfrm>
                <a:off x="1080000" y="900000"/>
                <a:ext cx="10332000" cy="2554545"/>
              </a:xfrm>
              <a:prstGeom prst="rect">
                <a:avLst/>
              </a:prstGeom>
              <a:blipFill>
                <a:blip r:embed="rId2"/>
                <a:stretch>
                  <a:fillRect l="-1475" t="-3819" b="-620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3D5D568B-C54A-4CE8-97F5-5068E82BE160}"/>
              </a:ext>
            </a:extLst>
          </p:cNvPr>
          <p:cNvPicPr>
            <a:picLocks noChangeAspect="1"/>
          </p:cNvPicPr>
          <p:nvPr/>
        </p:nvPicPr>
        <p:blipFill>
          <a:blip r:embed="rId3"/>
          <a:stretch>
            <a:fillRect/>
          </a:stretch>
        </p:blipFill>
        <p:spPr>
          <a:xfrm>
            <a:off x="2279576" y="3653692"/>
            <a:ext cx="3384376" cy="2908447"/>
          </a:xfrm>
          <a:prstGeom prst="rect">
            <a:avLst/>
          </a:prstGeom>
        </p:spPr>
      </p:pic>
      <p:sp>
        <p:nvSpPr>
          <p:cNvPr id="10" name="矢印: 右 9">
            <a:extLst>
              <a:ext uri="{FF2B5EF4-FFF2-40B4-BE49-F238E27FC236}">
                <a16:creationId xmlns:a16="http://schemas.microsoft.com/office/drawing/2014/main" id="{B16A4473-012B-44EA-9754-48F64214C0A0}"/>
              </a:ext>
            </a:extLst>
          </p:cNvPr>
          <p:cNvSpPr/>
          <p:nvPr/>
        </p:nvSpPr>
        <p:spPr>
          <a:xfrm>
            <a:off x="5844044" y="4623283"/>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5BCC40F9-D30E-409F-BB2F-953B9DFBCF8A}"/>
              </a:ext>
            </a:extLst>
          </p:cNvPr>
          <p:cNvPicPr>
            <a:picLocks noChangeAspect="1"/>
          </p:cNvPicPr>
          <p:nvPr/>
        </p:nvPicPr>
        <p:blipFill>
          <a:blip r:embed="rId4"/>
          <a:stretch>
            <a:fillRect/>
          </a:stretch>
        </p:blipFill>
        <p:spPr>
          <a:xfrm>
            <a:off x="6600056" y="3775374"/>
            <a:ext cx="3358683" cy="2740591"/>
          </a:xfrm>
          <a:prstGeom prst="rect">
            <a:avLst/>
          </a:prstGeom>
        </p:spPr>
      </p:pic>
    </p:spTree>
    <p:extLst>
      <p:ext uri="{BB962C8B-B14F-4D97-AF65-F5344CB8AC3E}">
        <p14:creationId xmlns:p14="http://schemas.microsoft.com/office/powerpoint/2010/main" val="343347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9DC61F0-5FBC-D70B-5059-9646735EC009}"/>
              </a:ext>
            </a:extLst>
          </p:cNvPr>
          <p:cNvSpPr>
            <a:spLocks noGrp="1"/>
          </p:cNvSpPr>
          <p:nvPr>
            <p:ph type="title"/>
          </p:nvPr>
        </p:nvSpPr>
        <p:spPr/>
        <p:txBody>
          <a:bodyPr/>
          <a:lstStyle/>
          <a:p>
            <a:r>
              <a:rPr lang="ja-JP" altLang="en-US" dirty="0"/>
              <a:t>分裂と合体</a:t>
            </a:r>
          </a:p>
        </p:txBody>
      </p:sp>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CD5CB1B9-E0C0-48B3-ACEE-A30ECB81ABCA}"/>
                  </a:ext>
                </a:extLst>
              </p:cNvPr>
              <p:cNvSpPr txBox="1"/>
              <p:nvPr/>
            </p:nvSpPr>
            <p:spPr>
              <a:xfrm>
                <a:off x="1080000" y="1260000"/>
                <a:ext cx="6120000" cy="4256871"/>
              </a:xfrm>
              <a:prstGeom prst="rect">
                <a:avLst/>
              </a:prstGeom>
              <a:noFill/>
            </p:spPr>
            <p:txBody>
              <a:bodyPr wrap="square" rtlCol="0">
                <a:spAutoFit/>
              </a:bodyPr>
              <a:lstStyle/>
              <a:p>
                <a:r>
                  <a:rPr kumimoji="1" lang="ja-JP" altLang="en-US" sz="3200" dirty="0">
                    <a:solidFill>
                      <a:schemeClr val="tx1">
                        <a:lumMod val="75000"/>
                        <a:lumOff val="25000"/>
                      </a:schemeClr>
                    </a:solidFill>
                    <a:latin typeface="+mn-ea"/>
                  </a:rPr>
                  <a:t>式</a:t>
                </a:r>
                <a:r>
                  <a:rPr kumimoji="1" lang="en-US" altLang="ja-JP" sz="3200" dirty="0">
                    <a:solidFill>
                      <a:schemeClr val="tx1">
                        <a:lumMod val="75000"/>
                        <a:lumOff val="25000"/>
                      </a:schemeClr>
                    </a:solidFill>
                    <a:latin typeface="+mn-ea"/>
                  </a:rPr>
                  <a:t>&lt;58&gt;</a:t>
                </a:r>
                <a:r>
                  <a:rPr kumimoji="1" lang="ja-JP" altLang="en-US" sz="3200" dirty="0">
                    <a:solidFill>
                      <a:schemeClr val="tx1">
                        <a:lumMod val="75000"/>
                        <a:lumOff val="25000"/>
                      </a:schemeClr>
                    </a:solidFill>
                    <a:latin typeface="+mn-ea"/>
                  </a:rPr>
                  <a:t>より，</a:t>
                </a:r>
                <a:endParaRPr kumimoji="1" lang="en-US" altLang="ja-JP" sz="3200" dirty="0">
                  <a:solidFill>
                    <a:schemeClr val="tx1">
                      <a:lumMod val="75000"/>
                      <a:lumOff val="25000"/>
                    </a:schemeClr>
                  </a:solidFill>
                  <a:latin typeface="+mn-ea"/>
                </a:endParaRPr>
              </a:p>
              <a:p>
                <a:r>
                  <a:rPr kumimoji="1" lang="ja-JP" altLang="en-US" sz="3200" dirty="0">
                    <a:solidFill>
                      <a:schemeClr val="tx1">
                        <a:lumMod val="75000"/>
                        <a:lumOff val="25000"/>
                      </a:schemeClr>
                    </a:solidFill>
                    <a:latin typeface="+mn-ea"/>
                  </a:rPr>
                  <a:t>　　</a:t>
                </a:r>
                <a14:m>
                  <m:oMath xmlns:m="http://schemas.openxmlformats.org/officeDocument/2006/math">
                    <m:f>
                      <m:fPr>
                        <m:ctrlPr>
                          <a:rPr kumimoji="1" lang="en-US" altLang="ja-JP" sz="3200" i="1" smtClean="0">
                            <a:solidFill>
                              <a:schemeClr val="tx1">
                                <a:lumMod val="75000"/>
                                <a:lumOff val="25000"/>
                              </a:schemeClr>
                            </a:solidFill>
                            <a:latin typeface="Cambria Math" panose="02040503050406030204" pitchFamily="18" charset="0"/>
                          </a:rPr>
                        </m:ctrlPr>
                      </m:fPr>
                      <m:num>
                        <m:sSub>
                          <m:sSubPr>
                            <m:ctrlPr>
                              <a:rPr kumimoji="1" lang="en-US" altLang="ja-JP" sz="320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1</m:t>
                            </m:r>
                          </m:sub>
                        </m:sSub>
                      </m:num>
                      <m:den>
                        <m:sSub>
                          <m:sSubPr>
                            <m:ctrlPr>
                              <a:rPr kumimoji="1" lang="en-US" altLang="ja-JP" sz="320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2</m:t>
                            </m:r>
                          </m:sub>
                        </m:sSub>
                      </m:den>
                    </m:f>
                    <m:r>
                      <a:rPr kumimoji="1" lang="en-US" altLang="ja-JP" sz="3200" b="0" i="1" smtClean="0">
                        <a:solidFill>
                          <a:schemeClr val="tx1">
                            <a:lumMod val="75000"/>
                            <a:lumOff val="25000"/>
                          </a:schemeClr>
                        </a:solidFill>
                        <a:latin typeface="Cambria Math" panose="02040503050406030204" pitchFamily="18" charset="0"/>
                      </a:rPr>
                      <m:t>=−</m:t>
                    </m:r>
                    <m:f>
                      <m:fPr>
                        <m:ctrlPr>
                          <a:rPr kumimoji="1" lang="en-US" altLang="ja-JP" sz="3200" b="0" i="1" smtClean="0">
                            <a:solidFill>
                              <a:schemeClr val="tx1">
                                <a:lumMod val="75000"/>
                                <a:lumOff val="25000"/>
                              </a:schemeClr>
                            </a:solidFill>
                            <a:latin typeface="Cambria Math" panose="02040503050406030204" pitchFamily="18" charset="0"/>
                          </a:rPr>
                        </m:ctrlPr>
                      </m:fPr>
                      <m:num>
                        <m:sSub>
                          <m:sSubPr>
                            <m:ctrlPr>
                              <a:rPr kumimoji="1" lang="en-US" altLang="ja-JP" sz="3200" b="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2</m:t>
                            </m:r>
                          </m:sub>
                        </m:sSub>
                      </m:num>
                      <m:den>
                        <m:sSub>
                          <m:sSubPr>
                            <m:ctrlPr>
                              <a:rPr kumimoji="1" lang="en-US" altLang="ja-JP" sz="3200" b="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1</m:t>
                            </m:r>
                          </m:sub>
                        </m:sSub>
                      </m:den>
                    </m:f>
                  </m:oMath>
                </a14:m>
                <a:r>
                  <a:rPr kumimoji="1" lang="ja-JP" altLang="en-US" sz="3200" dirty="0">
                    <a:solidFill>
                      <a:schemeClr val="tx1">
                        <a:lumMod val="75000"/>
                        <a:lumOff val="25000"/>
                      </a:schemeClr>
                    </a:solidFill>
                    <a:latin typeface="+mn-ea"/>
                  </a:rPr>
                  <a:t>　　　　　</a:t>
                </a:r>
                <a:r>
                  <a:rPr kumimoji="1" lang="en-US" altLang="ja-JP" sz="3200" dirty="0">
                    <a:solidFill>
                      <a:schemeClr val="tx1">
                        <a:lumMod val="75000"/>
                        <a:lumOff val="25000"/>
                      </a:schemeClr>
                    </a:solidFill>
                    <a:latin typeface="+mn-ea"/>
                  </a:rPr>
                  <a:t>&lt;59&gt;</a:t>
                </a:r>
              </a:p>
              <a:p>
                <a:r>
                  <a:rPr kumimoji="1" lang="ja-JP" altLang="en-US" sz="3200" dirty="0">
                    <a:solidFill>
                      <a:schemeClr val="tx1">
                        <a:lumMod val="75000"/>
                        <a:lumOff val="25000"/>
                      </a:schemeClr>
                    </a:solidFill>
                    <a:latin typeface="+mn-ea"/>
                  </a:rPr>
                  <a:t>速度</a:t>
                </a:r>
                <a14:m>
                  <m:oMath xmlns:m="http://schemas.openxmlformats.org/officeDocument/2006/math">
                    <m:sSub>
                      <m:sSubPr>
                        <m:ctrlPr>
                          <a:rPr kumimoji="1" lang="en-US" altLang="ja-JP" sz="3200" i="1">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 </m:t>
                        </m:r>
                        <m:r>
                          <a:rPr kumimoji="1" lang="en-US" altLang="ja-JP" sz="3200" i="1">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1</m:t>
                        </m:r>
                      </m:sub>
                    </m:sSub>
                    <m:r>
                      <a:rPr kumimoji="1" lang="en-US" altLang="ja-JP" sz="3200" b="0" i="1" smtClean="0">
                        <a:solidFill>
                          <a:schemeClr val="tx1">
                            <a:lumMod val="75000"/>
                            <a:lumOff val="25000"/>
                          </a:schemeClr>
                        </a:solidFill>
                        <a:latin typeface="Cambria Math" panose="02040503050406030204" pitchFamily="18" charset="0"/>
                      </a:rPr>
                      <m:t> </m:t>
                    </m:r>
                  </m:oMath>
                </a14:m>
                <a:r>
                  <a:rPr kumimoji="1" lang="ja-JP" altLang="en-US" sz="3200" dirty="0">
                    <a:solidFill>
                      <a:schemeClr val="tx1">
                        <a:lumMod val="75000"/>
                        <a:lumOff val="25000"/>
                      </a:schemeClr>
                    </a:solidFill>
                    <a:latin typeface="+mn-ea"/>
                  </a:rPr>
                  <a:t>と</a:t>
                </a:r>
                <a14:m>
                  <m:oMath xmlns:m="http://schemas.openxmlformats.org/officeDocument/2006/math">
                    <m:r>
                      <a:rPr kumimoji="1" lang="en-US" altLang="ja-JP" sz="3200" b="0" i="0" smtClean="0">
                        <a:solidFill>
                          <a:schemeClr val="tx1">
                            <a:lumMod val="75000"/>
                            <a:lumOff val="25000"/>
                          </a:schemeClr>
                        </a:solidFill>
                        <a:latin typeface="Cambria Math" panose="02040503050406030204" pitchFamily="18" charset="0"/>
                      </a:rPr>
                      <m:t> </m:t>
                    </m:r>
                    <m:sSub>
                      <m:sSubPr>
                        <m:ctrlPr>
                          <a:rPr kumimoji="1" lang="en-US" altLang="ja-JP" sz="3200" i="1">
                            <a:solidFill>
                              <a:schemeClr val="tx1">
                                <a:lumMod val="75000"/>
                                <a:lumOff val="25000"/>
                              </a:schemeClr>
                            </a:solidFill>
                            <a:latin typeface="Cambria Math" panose="02040503050406030204" pitchFamily="18" charset="0"/>
                          </a:rPr>
                        </m:ctrlPr>
                      </m:sSubPr>
                      <m:e>
                        <m:r>
                          <a:rPr kumimoji="1" lang="en-US" altLang="ja-JP" sz="3200" i="1">
                            <a:solidFill>
                              <a:schemeClr val="tx1">
                                <a:lumMod val="75000"/>
                                <a:lumOff val="25000"/>
                              </a:schemeClr>
                            </a:solidFill>
                            <a:latin typeface="Cambria Math" panose="02040503050406030204" pitchFamily="18" charset="0"/>
                          </a:rPr>
                          <m:t>𝑣</m:t>
                        </m:r>
                      </m:e>
                      <m:sub>
                        <m:r>
                          <a:rPr kumimoji="1" lang="en-US" altLang="ja-JP" sz="3200" i="1">
                            <a:solidFill>
                              <a:schemeClr val="tx1">
                                <a:lumMod val="75000"/>
                                <a:lumOff val="25000"/>
                              </a:schemeClr>
                            </a:solidFill>
                            <a:latin typeface="Cambria Math" panose="02040503050406030204" pitchFamily="18" charset="0"/>
                          </a:rPr>
                          <m:t>2</m:t>
                        </m:r>
                      </m:sub>
                    </m:sSub>
                    <m:r>
                      <a:rPr kumimoji="1" lang="en-US" altLang="ja-JP" sz="3200" b="0" i="1" smtClean="0">
                        <a:solidFill>
                          <a:schemeClr val="tx1">
                            <a:lumMod val="75000"/>
                            <a:lumOff val="25000"/>
                          </a:schemeClr>
                        </a:solidFill>
                        <a:latin typeface="Cambria Math" panose="02040503050406030204" pitchFamily="18" charset="0"/>
                      </a:rPr>
                      <m:t> </m:t>
                    </m:r>
                  </m:oMath>
                </a14:m>
                <a:r>
                  <a:rPr kumimoji="1" lang="ja-JP" altLang="en-US" sz="3200" dirty="0">
                    <a:solidFill>
                      <a:schemeClr val="tx1">
                        <a:lumMod val="75000"/>
                        <a:lumOff val="25000"/>
                      </a:schemeClr>
                    </a:solidFill>
                    <a:latin typeface="+mn-ea"/>
                  </a:rPr>
                  <a:t>は符号が反対であることから，</a:t>
                </a:r>
                <a:r>
                  <a:rPr kumimoji="1" lang="en-US" altLang="ja-JP" sz="3200" dirty="0">
                    <a:solidFill>
                      <a:schemeClr val="tx1">
                        <a:lumMod val="75000"/>
                        <a:lumOff val="25000"/>
                      </a:schemeClr>
                    </a:solidFill>
                    <a:latin typeface="+mn-ea"/>
                  </a:rPr>
                  <a:t>2</a:t>
                </a:r>
                <a:r>
                  <a:rPr kumimoji="1" lang="ja-JP" altLang="en-US" sz="3200" dirty="0">
                    <a:solidFill>
                      <a:schemeClr val="tx1">
                        <a:lumMod val="75000"/>
                        <a:lumOff val="25000"/>
                      </a:schemeClr>
                    </a:solidFill>
                    <a:latin typeface="+mn-ea"/>
                  </a:rPr>
                  <a:t>人は互いに逆向きに運動することがわかる。</a:t>
                </a:r>
                <a:endParaRPr kumimoji="1" lang="en-US" altLang="ja-JP" sz="3200" dirty="0">
                  <a:solidFill>
                    <a:schemeClr val="tx1">
                      <a:lumMod val="75000"/>
                      <a:lumOff val="25000"/>
                    </a:schemeClr>
                  </a:solidFill>
                  <a:latin typeface="+mn-ea"/>
                </a:endParaRPr>
              </a:p>
              <a:p>
                <a:r>
                  <a:rPr kumimoji="1" lang="ja-JP" altLang="en-US" sz="3200" dirty="0">
                    <a:solidFill>
                      <a:schemeClr val="tx1">
                        <a:lumMod val="75000"/>
                        <a:lumOff val="25000"/>
                      </a:schemeClr>
                    </a:solidFill>
                    <a:latin typeface="+mn-ea"/>
                  </a:rPr>
                  <a:t>さらに，速さの比は，質量の逆比であることもわかる。</a:t>
                </a:r>
                <a:endParaRPr kumimoji="1" lang="en-US" altLang="ja-JP" sz="3200" dirty="0">
                  <a:solidFill>
                    <a:schemeClr val="tx1">
                      <a:lumMod val="75000"/>
                      <a:lumOff val="25000"/>
                    </a:schemeClr>
                  </a:solidFill>
                  <a:latin typeface="+mn-ea"/>
                </a:endParaRPr>
              </a:p>
              <a:p>
                <a:endParaRPr kumimoji="1" lang="en-US" altLang="ja-JP" sz="3200" dirty="0">
                  <a:solidFill>
                    <a:schemeClr val="tx1">
                      <a:lumMod val="75000"/>
                      <a:lumOff val="25000"/>
                    </a:schemeClr>
                  </a:solidFill>
                  <a:latin typeface="+mn-ea"/>
                </a:endParaRPr>
              </a:p>
            </p:txBody>
          </p:sp>
        </mc:Choice>
        <mc:Fallback>
          <p:sp>
            <p:nvSpPr>
              <p:cNvPr id="7" name="テキスト ボックス 6">
                <a:extLst>
                  <a:ext uri="{FF2B5EF4-FFF2-40B4-BE49-F238E27FC236}">
                    <a16:creationId xmlns:a16="http://schemas.microsoft.com/office/drawing/2014/main" id="{CD5CB1B9-E0C0-48B3-ACEE-A30ECB81ABCA}"/>
                  </a:ext>
                </a:extLst>
              </p:cNvPr>
              <p:cNvSpPr txBox="1">
                <a:spLocks noRot="1" noChangeAspect="1" noMove="1" noResize="1" noEditPoints="1" noAdjustHandles="1" noChangeArrowheads="1" noChangeShapeType="1" noTextEdit="1"/>
              </p:cNvSpPr>
              <p:nvPr/>
            </p:nvSpPr>
            <p:spPr>
              <a:xfrm>
                <a:off x="1080000" y="1260000"/>
                <a:ext cx="6120000" cy="4256871"/>
              </a:xfrm>
              <a:prstGeom prst="rect">
                <a:avLst/>
              </a:prstGeom>
              <a:blipFill>
                <a:blip r:embed="rId2"/>
                <a:stretch>
                  <a:fillRect l="-2490" t="-1862" r="-2191"/>
                </a:stretch>
              </a:blipFill>
            </p:spPr>
            <p:txBody>
              <a:bodyPr/>
              <a:lstStyle/>
              <a:p>
                <a:r>
                  <a:rPr lang="ja-JP" altLang="en-US">
                    <a:noFill/>
                  </a:rPr>
                  <a:t> </a:t>
                </a:r>
              </a:p>
            </p:txBody>
          </p:sp>
        </mc:Fallback>
      </mc:AlternateContent>
      <p:pic>
        <p:nvPicPr>
          <p:cNvPr id="3" name="図 2">
            <a:extLst>
              <a:ext uri="{FF2B5EF4-FFF2-40B4-BE49-F238E27FC236}">
                <a16:creationId xmlns:a16="http://schemas.microsoft.com/office/drawing/2014/main" id="{B8F81C7B-9FB1-5A54-9DF4-A54B1C5BEEF1}"/>
              </a:ext>
            </a:extLst>
          </p:cNvPr>
          <p:cNvPicPr>
            <a:picLocks noChangeAspect="1"/>
          </p:cNvPicPr>
          <p:nvPr/>
        </p:nvPicPr>
        <p:blipFill>
          <a:blip r:embed="rId3"/>
          <a:stretch>
            <a:fillRect/>
          </a:stretch>
        </p:blipFill>
        <p:spPr>
          <a:xfrm>
            <a:off x="7536160" y="1052736"/>
            <a:ext cx="2857108" cy="5248649"/>
          </a:xfrm>
          <a:prstGeom prst="rect">
            <a:avLst/>
          </a:prstGeom>
        </p:spPr>
      </p:pic>
    </p:spTree>
    <p:extLst>
      <p:ext uri="{BB962C8B-B14F-4D97-AF65-F5344CB8AC3E}">
        <p14:creationId xmlns:p14="http://schemas.microsoft.com/office/powerpoint/2010/main" val="104387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9DC61F0-5FBC-D70B-5059-9646735EC009}"/>
              </a:ext>
            </a:extLst>
          </p:cNvPr>
          <p:cNvSpPr>
            <a:spLocks noGrp="1"/>
          </p:cNvSpPr>
          <p:nvPr>
            <p:ph type="title"/>
          </p:nvPr>
        </p:nvSpPr>
        <p:spPr/>
        <p:txBody>
          <a:bodyPr/>
          <a:lstStyle/>
          <a:p>
            <a:r>
              <a:rPr lang="ja-JP" altLang="en-US" dirty="0"/>
              <a:t>分裂と合体</a:t>
            </a:r>
          </a:p>
        </p:txBody>
      </p:sp>
      <p:sp>
        <p:nvSpPr>
          <p:cNvPr id="7" name="テキスト ボックス 6">
            <a:extLst>
              <a:ext uri="{FF2B5EF4-FFF2-40B4-BE49-F238E27FC236}">
                <a16:creationId xmlns:a16="http://schemas.microsoft.com/office/drawing/2014/main" id="{CD5CB1B9-E0C0-48B3-ACEE-A30ECB81ABCA}"/>
              </a:ext>
            </a:extLst>
          </p:cNvPr>
          <p:cNvSpPr txBox="1"/>
          <p:nvPr/>
        </p:nvSpPr>
        <p:spPr>
          <a:xfrm>
            <a:off x="1135458" y="1340768"/>
            <a:ext cx="10080000" cy="2062103"/>
          </a:xfrm>
          <a:prstGeom prst="rect">
            <a:avLst/>
          </a:prstGeom>
          <a:noFill/>
        </p:spPr>
        <p:txBody>
          <a:bodyPr wrap="square" rtlCol="0">
            <a:spAutoFit/>
          </a:bodyPr>
          <a:lstStyle/>
          <a:p>
            <a:r>
              <a:rPr kumimoji="1" lang="ja-JP" altLang="en-US" sz="3200" dirty="0">
                <a:solidFill>
                  <a:schemeClr val="tx1">
                    <a:lumMod val="75000"/>
                    <a:lumOff val="25000"/>
                  </a:schemeClr>
                </a:solidFill>
                <a:latin typeface="+mn-ea"/>
              </a:rPr>
              <a:t>このように，分裂や合体の際に物体どうしが及ぼし合う力は内力であるから，</a:t>
            </a:r>
            <a:r>
              <a:rPr kumimoji="1" lang="en-US" altLang="ja-JP" sz="3200" dirty="0">
                <a:solidFill>
                  <a:schemeClr val="tx1">
                    <a:lumMod val="75000"/>
                    <a:lumOff val="25000"/>
                  </a:schemeClr>
                </a:solidFill>
                <a:latin typeface="+mn-ea"/>
              </a:rPr>
              <a:t>1</a:t>
            </a:r>
            <a:r>
              <a:rPr kumimoji="1" lang="ja-JP" altLang="en-US" sz="3200" dirty="0">
                <a:solidFill>
                  <a:schemeClr val="tx1">
                    <a:lumMod val="75000"/>
                    <a:lumOff val="25000"/>
                  </a:schemeClr>
                </a:solidFill>
                <a:latin typeface="+mn-ea"/>
              </a:rPr>
              <a:t>つの物体がいくつかの物体に分裂する場合や，逆に，いくつかの物体が合体する場合にも，運動量保存の法則が成り立つ。　</a:t>
            </a:r>
            <a:endParaRPr kumimoji="1" lang="en-US" altLang="ja-JP" sz="3200" dirty="0">
              <a:solidFill>
                <a:schemeClr val="tx1">
                  <a:lumMod val="75000"/>
                  <a:lumOff val="25000"/>
                </a:schemeClr>
              </a:solidFill>
              <a:latin typeface="+mn-ea"/>
            </a:endParaRPr>
          </a:p>
        </p:txBody>
      </p:sp>
      <p:sp>
        <p:nvSpPr>
          <p:cNvPr id="9" name="コンテンツ プレースホルダー 2">
            <a:extLst>
              <a:ext uri="{FF2B5EF4-FFF2-40B4-BE49-F238E27FC236}">
                <a16:creationId xmlns:a16="http://schemas.microsoft.com/office/drawing/2014/main" id="{A5D1C9EF-1764-4DE3-8106-928059F54499}"/>
              </a:ext>
            </a:extLst>
          </p:cNvPr>
          <p:cNvSpPr txBox="1">
            <a:spLocks/>
          </p:cNvSpPr>
          <p:nvPr/>
        </p:nvSpPr>
        <p:spPr bwMode="auto">
          <a:xfrm>
            <a:off x="1201722" y="4149080"/>
            <a:ext cx="9788557" cy="1065518"/>
          </a:xfrm>
          <a:prstGeom prst="rect">
            <a:avLst/>
          </a:prstGeom>
          <a:solidFill>
            <a:srgbClr val="FFFFCC"/>
          </a:solidFill>
          <a:ln>
            <a:solidFill>
              <a:srgbClr val="FF66CC"/>
            </a:solidFill>
          </a:ln>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None/>
              <a:defRPr/>
            </a:pPr>
            <a:r>
              <a:rPr lang="ja-JP" altLang="en-US" spc="-300" dirty="0">
                <a:solidFill>
                  <a:schemeClr val="tx1">
                    <a:lumMod val="75000"/>
                    <a:lumOff val="25000"/>
                  </a:schemeClr>
                </a:solidFill>
              </a:rPr>
              <a:t>物体が分裂する場合も合体する場合も，運動量保存の法則が成り立つ。</a:t>
            </a:r>
            <a:endParaRPr lang="en-US" altLang="ja-JP" spc="-300" dirty="0">
              <a:solidFill>
                <a:schemeClr val="tx1">
                  <a:lumMod val="75000"/>
                  <a:lumOff val="25000"/>
                </a:schemeClr>
              </a:solidFill>
            </a:endParaRPr>
          </a:p>
        </p:txBody>
      </p:sp>
    </p:spTree>
    <p:extLst>
      <p:ext uri="{BB962C8B-B14F-4D97-AF65-F5344CB8AC3E}">
        <p14:creationId xmlns:p14="http://schemas.microsoft.com/office/powerpoint/2010/main" val="217056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CDD1B-0243-8D02-72A2-5A3E811667C9}"/>
              </a:ext>
            </a:extLst>
          </p:cNvPr>
          <p:cNvSpPr>
            <a:spLocks noGrp="1"/>
          </p:cNvSpPr>
          <p:nvPr>
            <p:ph type="title"/>
          </p:nvPr>
        </p:nvSpPr>
        <p:spPr/>
        <p:txBody>
          <a:bodyPr/>
          <a:lstStyle/>
          <a:p>
            <a:r>
              <a:rPr lang="ja-JP" altLang="en-US" dirty="0"/>
              <a:t>分裂と合体</a:t>
            </a:r>
          </a:p>
        </p:txBody>
      </p:sp>
      <p:grpSp>
        <p:nvGrpSpPr>
          <p:cNvPr id="8" name="グループ化 7">
            <a:extLst>
              <a:ext uri="{FF2B5EF4-FFF2-40B4-BE49-F238E27FC236}">
                <a16:creationId xmlns:a16="http://schemas.microsoft.com/office/drawing/2014/main" id="{AFF5BCF1-492F-96E6-AB94-A3B494CBA091}"/>
              </a:ext>
            </a:extLst>
          </p:cNvPr>
          <p:cNvGrpSpPr/>
          <p:nvPr/>
        </p:nvGrpSpPr>
        <p:grpSpPr>
          <a:xfrm>
            <a:off x="1080000" y="900000"/>
            <a:ext cx="10523496" cy="5530460"/>
            <a:chOff x="772408" y="1160544"/>
            <a:chExt cx="10523496" cy="5530460"/>
          </a:xfrm>
        </p:grpSpPr>
        <p:sp>
          <p:nvSpPr>
            <p:cNvPr id="9" name="コンテンツ プレースホルダー 2">
              <a:extLst>
                <a:ext uri="{FF2B5EF4-FFF2-40B4-BE49-F238E27FC236}">
                  <a16:creationId xmlns:a16="http://schemas.microsoft.com/office/drawing/2014/main" id="{7E84A017-9FD5-0C1D-5C65-8D607732CE6E}"/>
                </a:ext>
              </a:extLst>
            </p:cNvPr>
            <p:cNvSpPr txBox="1">
              <a:spLocks/>
            </p:cNvSpPr>
            <p:nvPr/>
          </p:nvSpPr>
          <p:spPr>
            <a:xfrm>
              <a:off x="1251904" y="1181804"/>
              <a:ext cx="10044000" cy="5509200"/>
            </a:xfrm>
            <a:prstGeom prst="rect">
              <a:avLst/>
            </a:prstGeom>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spcBef>
                  <a:spcPts val="0"/>
                </a:spcBef>
                <a:buNone/>
              </a:pPr>
              <a:r>
                <a:rPr lang="ja-JP" altLang="en-US" sz="3200" dirty="0">
                  <a:latin typeface="ＭＳ Ｐゴシック" panose="020B0600070205080204" pitchFamily="50" charset="-128"/>
                  <a:ea typeface="ＭＳ Ｐゴシック" panose="020B0600070205080204" pitchFamily="50" charset="-128"/>
                </a:rPr>
                <a:t>　　　　</a:t>
              </a:r>
              <a:r>
                <a:rPr lang="ja-JP" altLang="en-US" sz="3200" dirty="0">
                  <a:latin typeface="+mn-ea"/>
                </a:rPr>
                <a:t>静かな湖面上に静止している質量</a:t>
              </a:r>
              <a:r>
                <a:rPr lang="en-US" altLang="ja-JP" sz="3200" dirty="0">
                  <a:latin typeface="+mn-ea"/>
                </a:rPr>
                <a:t> </a:t>
              </a:r>
              <a:r>
                <a:rPr lang="en-US" altLang="ja-JP" sz="3200" dirty="0">
                  <a:latin typeface="Times New Roman" panose="02020603050405020304" pitchFamily="18" charset="0"/>
                  <a:cs typeface="Times New Roman" panose="02020603050405020304" pitchFamily="18" charset="0"/>
                </a:rPr>
                <a:t>200</a:t>
              </a:r>
              <a:r>
                <a:rPr lang="en-US" altLang="ja-JP" sz="3200" dirty="0">
                  <a:latin typeface="+mn-ea"/>
                </a:rPr>
                <a:t> kg </a:t>
              </a:r>
              <a:r>
                <a:rPr lang="ja-JP" altLang="en-US" sz="3200" dirty="0">
                  <a:latin typeface="+mn-ea"/>
                </a:rPr>
                <a:t>のいかだに，</a:t>
              </a:r>
              <a:r>
                <a:rPr lang="en-US" altLang="ja-JP" sz="3200" dirty="0">
                  <a:latin typeface="Times New Roman" panose="02020603050405020304" pitchFamily="18" charset="0"/>
                  <a:cs typeface="Times New Roman" panose="02020603050405020304" pitchFamily="18" charset="0"/>
                </a:rPr>
                <a:t>50</a:t>
              </a:r>
              <a:r>
                <a:rPr lang="en-US" altLang="ja-JP" sz="3200" dirty="0">
                  <a:latin typeface="+mn-ea"/>
                </a:rPr>
                <a:t> kg </a:t>
              </a:r>
              <a:r>
                <a:rPr lang="ja-JP" altLang="en-US" sz="3200" dirty="0">
                  <a:latin typeface="+mn-ea"/>
                </a:rPr>
                <a:t>の人が乗り降りする場合について考える。</a:t>
              </a:r>
              <a:endParaRPr lang="en-US" altLang="ja-JP" sz="3200" dirty="0">
                <a:latin typeface="+mn-ea"/>
              </a:endParaRPr>
            </a:p>
            <a:p>
              <a:pPr marL="0" indent="0">
                <a:spcBef>
                  <a:spcPts val="0"/>
                </a:spcBef>
                <a:buNone/>
              </a:pPr>
              <a:endParaRPr lang="ja-JP" altLang="en-US" sz="3200" dirty="0">
                <a:latin typeface="+mn-ea"/>
              </a:endParaRPr>
            </a:p>
            <a:p>
              <a:pPr marL="720000" indent="-720000">
                <a:spcBef>
                  <a:spcPts val="0"/>
                </a:spcBef>
                <a:buNone/>
              </a:pPr>
              <a:r>
                <a:rPr lang="ja-JP" altLang="en-US" sz="3200" dirty="0">
                  <a:latin typeface="+mn-ea"/>
                </a:rPr>
                <a:t>⑴　静止しているいかだに，人が水平方向に </a:t>
              </a:r>
              <a:r>
                <a:rPr lang="en-US" altLang="ja-JP" sz="3200" dirty="0">
                  <a:latin typeface="Times New Roman" panose="02020603050405020304" pitchFamily="18" charset="0"/>
                  <a:cs typeface="Times New Roman" panose="02020603050405020304" pitchFamily="18" charset="0"/>
                </a:rPr>
                <a:t>4.0</a:t>
              </a:r>
              <a:r>
                <a:rPr lang="en-US" altLang="ja-JP" sz="3200" dirty="0">
                  <a:latin typeface="+mn-ea"/>
                  <a:cs typeface="Times New Roman" panose="02020603050405020304" pitchFamily="18" charset="0"/>
                </a:rPr>
                <a:t> </a:t>
              </a:r>
              <a:r>
                <a:rPr lang="en-US" altLang="ja-JP" sz="3200" dirty="0">
                  <a:latin typeface="+mn-ea"/>
                </a:rPr>
                <a:t>m/s </a:t>
              </a:r>
              <a:r>
                <a:rPr lang="ja-JP" altLang="en-US" sz="3200" dirty="0">
                  <a:latin typeface="+mn-ea"/>
                </a:rPr>
                <a:t>で飛び乗った。飛び乗った直後，いかだが動き出すときの速さはいくらか。</a:t>
              </a:r>
            </a:p>
            <a:p>
              <a:pPr marL="720000" indent="-720000">
                <a:spcBef>
                  <a:spcPts val="0"/>
                </a:spcBef>
                <a:buNone/>
              </a:pPr>
              <a:r>
                <a:rPr lang="ja-JP" altLang="en-US" sz="3200" dirty="0">
                  <a:latin typeface="+mn-ea"/>
                </a:rPr>
                <a:t>⑵　静止しているいかだに乗っている人が，いかだの縁から地面に対して水平方向に </a:t>
              </a:r>
              <a:r>
                <a:rPr lang="en-US" altLang="ja-JP" sz="3200" dirty="0">
                  <a:latin typeface="Times New Roman" panose="02020603050405020304" pitchFamily="18" charset="0"/>
                  <a:cs typeface="Times New Roman" panose="02020603050405020304" pitchFamily="18" charset="0"/>
                </a:rPr>
                <a:t>4.0</a:t>
              </a:r>
              <a:r>
                <a:rPr lang="en-US" altLang="ja-JP" sz="3200" dirty="0">
                  <a:latin typeface="+mn-ea"/>
                </a:rPr>
                <a:t> m/s </a:t>
              </a:r>
              <a:r>
                <a:rPr lang="ja-JP" altLang="en-US" sz="3200" dirty="0">
                  <a:latin typeface="+mn-ea"/>
                </a:rPr>
                <a:t>で</a:t>
              </a:r>
              <a:r>
                <a:rPr lang="en-US" altLang="ja-JP" sz="3200" dirty="0">
                  <a:latin typeface="+mn-ea"/>
                </a:rPr>
                <a:t>	</a:t>
              </a:r>
              <a:r>
                <a:rPr lang="ja-JP" altLang="en-US" sz="3200" dirty="0">
                  <a:latin typeface="+mn-ea"/>
                </a:rPr>
                <a:t>飛んで岸に移った。このとき，いかだが水平方向に受けた力積の大きさはいくらか。また，いかだが動き出す速さはいくらか。</a:t>
              </a:r>
            </a:p>
          </p:txBody>
        </p:sp>
        <p:grpSp>
          <p:nvGrpSpPr>
            <p:cNvPr id="10" name="グループ化 9">
              <a:extLst>
                <a:ext uri="{FF2B5EF4-FFF2-40B4-BE49-F238E27FC236}">
                  <a16:creationId xmlns:a16="http://schemas.microsoft.com/office/drawing/2014/main" id="{84360BF8-352E-DF73-4FDF-E641048DAE50}"/>
                </a:ext>
              </a:extLst>
            </p:cNvPr>
            <p:cNvGrpSpPr/>
            <p:nvPr/>
          </p:nvGrpSpPr>
          <p:grpSpPr>
            <a:xfrm>
              <a:off x="772408" y="1160544"/>
              <a:ext cx="1574095" cy="646331"/>
              <a:chOff x="772408" y="1160544"/>
              <a:chExt cx="1574095" cy="646331"/>
            </a:xfrm>
          </p:grpSpPr>
          <p:pic>
            <p:nvPicPr>
              <p:cNvPr id="11" name="図 10">
                <a:extLst>
                  <a:ext uri="{FF2B5EF4-FFF2-40B4-BE49-F238E27FC236}">
                    <a16:creationId xmlns:a16="http://schemas.microsoft.com/office/drawing/2014/main" id="{896ECC24-A215-6490-36DE-9B12351A78B4}"/>
                  </a:ext>
                </a:extLst>
              </p:cNvPr>
              <p:cNvPicPr>
                <a:picLocks noChangeAspect="1"/>
              </p:cNvPicPr>
              <p:nvPr/>
            </p:nvPicPr>
            <p:blipFill>
              <a:blip r:embed="rId2"/>
              <a:stretch>
                <a:fillRect/>
              </a:stretch>
            </p:blipFill>
            <p:spPr>
              <a:xfrm>
                <a:off x="772408" y="1249333"/>
                <a:ext cx="1574095" cy="451336"/>
              </a:xfrm>
              <a:prstGeom prst="rect">
                <a:avLst/>
              </a:prstGeom>
            </p:spPr>
          </p:pic>
          <p:sp>
            <p:nvSpPr>
              <p:cNvPr id="12" name="テキスト ボックス 11">
                <a:extLst>
                  <a:ext uri="{FF2B5EF4-FFF2-40B4-BE49-F238E27FC236}">
                    <a16:creationId xmlns:a16="http://schemas.microsoft.com/office/drawing/2014/main" id="{D380C164-C3D0-03E6-9207-C512C8C2C13B}"/>
                  </a:ext>
                </a:extLst>
              </p:cNvPr>
              <p:cNvSpPr txBox="1"/>
              <p:nvPr/>
            </p:nvSpPr>
            <p:spPr bwMode="white">
              <a:xfrm>
                <a:off x="1534392" y="1160544"/>
                <a:ext cx="703544" cy="646331"/>
              </a:xfrm>
              <a:prstGeom prst="rect">
                <a:avLst/>
              </a:prstGeom>
              <a:noFill/>
              <a:ln>
                <a:noFill/>
              </a:ln>
            </p:spPr>
            <p:txBody>
              <a:bodyPr wrap="square" rtlCol="0">
                <a:spAutoFit/>
              </a:bodyPr>
              <a:lstStyle/>
              <a:p>
                <a:r>
                  <a:rPr kumimoji="1" lang="en-US" altLang="ja-JP" sz="3600" dirty="0">
                    <a:solidFill>
                      <a:schemeClr val="bg1"/>
                    </a:solidFill>
                  </a:rPr>
                  <a:t>19</a:t>
                </a:r>
                <a:endParaRPr kumimoji="1" lang="ja-JP" altLang="en-US" sz="3600" dirty="0">
                  <a:solidFill>
                    <a:schemeClr val="bg1"/>
                  </a:solidFill>
                </a:endParaRPr>
              </a:p>
            </p:txBody>
          </p:sp>
        </p:grpSp>
      </p:grpSp>
    </p:spTree>
    <p:extLst>
      <p:ext uri="{BB962C8B-B14F-4D97-AF65-F5344CB8AC3E}">
        <p14:creationId xmlns:p14="http://schemas.microsoft.com/office/powerpoint/2010/main" val="10927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C2F7B0-59C7-4E6F-935F-5E4142E74613}"/>
              </a:ext>
            </a:extLst>
          </p:cNvPr>
          <p:cNvSpPr>
            <a:spLocks noGrp="1"/>
          </p:cNvSpPr>
          <p:nvPr>
            <p:ph type="title"/>
          </p:nvPr>
        </p:nvSpPr>
        <p:spPr/>
        <p:txBody>
          <a:bodyPr/>
          <a:lstStyle/>
          <a:p>
            <a:r>
              <a:rPr kumimoji="1" lang="ja-JP" altLang="en-US" dirty="0"/>
              <a:t>予想してみよう</a:t>
            </a:r>
          </a:p>
        </p:txBody>
      </p:sp>
      <p:sp>
        <p:nvSpPr>
          <p:cNvPr id="3" name="コンテンツ プレースホルダー 2">
            <a:extLst>
              <a:ext uri="{FF2B5EF4-FFF2-40B4-BE49-F238E27FC236}">
                <a16:creationId xmlns:a16="http://schemas.microsoft.com/office/drawing/2014/main" id="{9271E4B2-FEB9-89EA-71F5-8AD553379B03}"/>
              </a:ext>
            </a:extLst>
          </p:cNvPr>
          <p:cNvSpPr txBox="1">
            <a:spLocks/>
          </p:cNvSpPr>
          <p:nvPr/>
        </p:nvSpPr>
        <p:spPr>
          <a:xfrm>
            <a:off x="1199456" y="4517082"/>
            <a:ext cx="4392488" cy="1728192"/>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Tx/>
              <a:buNone/>
            </a:pPr>
            <a:r>
              <a:rPr lang="ja-JP" altLang="en-US" sz="3200" dirty="0">
                <a:latin typeface="ＭＳ Ｐゴシック" panose="020B0600070205080204" pitchFamily="50" charset="-128"/>
                <a:ea typeface="ＭＳ Ｐゴシック" panose="020B0600070205080204" pitchFamily="50" charset="-128"/>
              </a:rPr>
              <a:t>①　</a:t>
            </a:r>
            <a:r>
              <a:rPr lang="ja-JP" altLang="en-US" sz="3200" u="sng" dirty="0">
                <a:latin typeface="ＭＳ Ｐゴシック" panose="020B0600070205080204" pitchFamily="50" charset="-128"/>
                <a:ea typeface="ＭＳ Ｐゴシック" panose="020B0600070205080204" pitchFamily="50" charset="-128"/>
              </a:rPr>
              <a:t>　　　　人</a:t>
            </a:r>
            <a:endParaRPr lang="en-US" altLang="ja-JP" sz="3200" u="sng" dirty="0">
              <a:latin typeface="ＭＳ Ｐゴシック" panose="020B0600070205080204" pitchFamily="50" charset="-128"/>
              <a:ea typeface="ＭＳ Ｐゴシック" panose="020B0600070205080204" pitchFamily="50" charset="-128"/>
            </a:endParaRPr>
          </a:p>
          <a:p>
            <a:pPr marL="0" indent="0">
              <a:buClrTx/>
              <a:buNone/>
            </a:pPr>
            <a:r>
              <a:rPr lang="ja-JP" altLang="en-US" sz="3200" dirty="0">
                <a:latin typeface="ＭＳ Ｐゴシック" panose="020B0600070205080204" pitchFamily="50" charset="-128"/>
                <a:ea typeface="ＭＳ Ｐゴシック" panose="020B0600070205080204" pitchFamily="50" charset="-128"/>
              </a:rPr>
              <a:t>②　</a:t>
            </a:r>
            <a:r>
              <a:rPr lang="ja-JP" altLang="en-US" sz="3200" u="sng" dirty="0">
                <a:latin typeface="ＭＳ Ｐゴシック" panose="020B0600070205080204" pitchFamily="50" charset="-128"/>
                <a:ea typeface="ＭＳ Ｐゴシック" panose="020B0600070205080204" pitchFamily="50" charset="-128"/>
              </a:rPr>
              <a:t>　　　　人</a:t>
            </a:r>
            <a:endParaRPr lang="en-US" altLang="ja-JP" sz="3200" u="sng" dirty="0">
              <a:latin typeface="ＭＳ Ｐゴシック" panose="020B0600070205080204" pitchFamily="50" charset="-128"/>
              <a:ea typeface="ＭＳ Ｐゴシック" panose="020B0600070205080204" pitchFamily="50" charset="-128"/>
            </a:endParaRPr>
          </a:p>
          <a:p>
            <a:pPr marL="0" indent="0">
              <a:buClrTx/>
              <a:buNone/>
            </a:pPr>
            <a:r>
              <a:rPr lang="ja-JP" altLang="en-US" sz="3200" dirty="0">
                <a:latin typeface="ＭＳ Ｐゴシック" panose="020B0600070205080204" pitchFamily="50" charset="-128"/>
                <a:ea typeface="ＭＳ Ｐゴシック" panose="020B0600070205080204" pitchFamily="50" charset="-128"/>
              </a:rPr>
              <a:t>③　</a:t>
            </a:r>
            <a:r>
              <a:rPr lang="ja-JP" altLang="en-US" sz="3200" u="sng" dirty="0">
                <a:latin typeface="ＭＳ Ｐゴシック" panose="020B0600070205080204" pitchFamily="50" charset="-128"/>
                <a:ea typeface="ＭＳ Ｐゴシック" panose="020B0600070205080204" pitchFamily="50" charset="-128"/>
              </a:rPr>
              <a:t>　　　　人　</a:t>
            </a:r>
          </a:p>
        </p:txBody>
      </p:sp>
      <p:pic>
        <p:nvPicPr>
          <p:cNvPr id="5" name="図 4">
            <a:extLst>
              <a:ext uri="{FF2B5EF4-FFF2-40B4-BE49-F238E27FC236}">
                <a16:creationId xmlns:a16="http://schemas.microsoft.com/office/drawing/2014/main" id="{2FC303D1-0AE3-7D4A-CC18-D000C6CBF7F4}"/>
              </a:ext>
            </a:extLst>
          </p:cNvPr>
          <p:cNvPicPr>
            <a:picLocks noChangeAspect="1"/>
          </p:cNvPicPr>
          <p:nvPr/>
        </p:nvPicPr>
        <p:blipFill>
          <a:blip r:embed="rId3"/>
          <a:stretch>
            <a:fillRect/>
          </a:stretch>
        </p:blipFill>
        <p:spPr>
          <a:xfrm>
            <a:off x="1199456" y="1484784"/>
            <a:ext cx="10082229" cy="2232248"/>
          </a:xfrm>
          <a:prstGeom prst="rect">
            <a:avLst/>
          </a:prstGeom>
        </p:spPr>
      </p:pic>
    </p:spTree>
    <p:extLst>
      <p:ext uri="{BB962C8B-B14F-4D97-AF65-F5344CB8AC3E}">
        <p14:creationId xmlns:p14="http://schemas.microsoft.com/office/powerpoint/2010/main" val="179600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1"/>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タイトル 2">
            <a:extLst>
              <a:ext uri="{FF2B5EF4-FFF2-40B4-BE49-F238E27FC236}">
                <a16:creationId xmlns:a16="http://schemas.microsoft.com/office/drawing/2014/main" id="{533B706D-D91D-BC55-7D7F-736769E5FD0E}"/>
              </a:ext>
            </a:extLst>
          </p:cNvPr>
          <p:cNvSpPr>
            <a:spLocks noGrp="1"/>
          </p:cNvSpPr>
          <p:nvPr>
            <p:ph type="title"/>
          </p:nvPr>
        </p:nvSpPr>
        <p:spPr/>
        <p:txBody>
          <a:bodyPr/>
          <a:lstStyle/>
          <a:p>
            <a:r>
              <a:rPr lang="ja-JP" altLang="en-US" dirty="0"/>
              <a:t>分裂と合体</a:t>
            </a:r>
          </a:p>
        </p:txBody>
      </p:sp>
      <p:grpSp>
        <p:nvGrpSpPr>
          <p:cNvPr id="4" name="グループ化 3">
            <a:extLst>
              <a:ext uri="{FF2B5EF4-FFF2-40B4-BE49-F238E27FC236}">
                <a16:creationId xmlns:a16="http://schemas.microsoft.com/office/drawing/2014/main" id="{69B0AA9B-B81B-6D3F-18E0-AA5BA1C418F3}"/>
              </a:ext>
            </a:extLst>
          </p:cNvPr>
          <p:cNvGrpSpPr/>
          <p:nvPr/>
        </p:nvGrpSpPr>
        <p:grpSpPr>
          <a:xfrm>
            <a:off x="1349219" y="1008000"/>
            <a:ext cx="9792000" cy="3586988"/>
            <a:chOff x="1095060" y="1278628"/>
            <a:chExt cx="9792000" cy="3586988"/>
          </a:xfrm>
        </p:grpSpPr>
        <mc:AlternateContent xmlns:mc="http://schemas.openxmlformats.org/markup-compatibility/2006">
          <mc:Choice xmlns:a14="http://schemas.microsoft.com/office/drawing/2010/main" Requires="a14">
            <p:sp>
              <p:nvSpPr>
                <p:cNvPr id="5" name="テキスト ボックス 4"/>
                <p:cNvSpPr txBox="1"/>
                <p:nvPr/>
              </p:nvSpPr>
              <p:spPr>
                <a:xfrm>
                  <a:off x="1095060" y="1818628"/>
                  <a:ext cx="9792000" cy="3046988"/>
                </a:xfrm>
                <a:prstGeom prst="rect">
                  <a:avLst/>
                </a:prstGeom>
                <a:noFill/>
              </p:spPr>
              <p:txBody>
                <a:bodyPr wrap="square" rtlCol="0">
                  <a:spAutoFit/>
                </a:bodyPr>
                <a:lstStyle/>
                <a:p>
                  <a:pPr marL="666000" indent="-666000"/>
                  <a:r>
                    <a:rPr lang="ja-JP" altLang="en-US" sz="3200" dirty="0">
                      <a:solidFill>
                        <a:schemeClr val="tx1">
                          <a:lumMod val="75000"/>
                          <a:lumOff val="25000"/>
                        </a:schemeClr>
                      </a:solidFill>
                      <a:latin typeface="+mj-ea"/>
                      <a:cs typeface="Times New Roman" panose="02020603050405020304" pitchFamily="18" charset="0"/>
                    </a:rPr>
                    <a:t>⑴　</a:t>
                  </a:r>
                  <a:r>
                    <a:rPr lang="ja-JP" altLang="en-US" sz="3200" dirty="0">
                      <a:solidFill>
                        <a:schemeClr val="tx1">
                          <a:lumMod val="75000"/>
                          <a:lumOff val="25000"/>
                        </a:schemeClr>
                      </a:solidFill>
                      <a:latin typeface="+mn-ea"/>
                    </a:rPr>
                    <a:t>最初に人が運動している向きを正とし，飛び乗った直後のいかだと人の速度を</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rPr>
                        <m:t> </m:t>
                      </m:r>
                      <m:r>
                        <a:rPr lang="en-US" altLang="ja-JP" sz="3200" i="1">
                          <a:solidFill>
                            <a:schemeClr val="tx1">
                              <a:lumMod val="75000"/>
                              <a:lumOff val="25000"/>
                            </a:schemeClr>
                          </a:solidFill>
                          <a:latin typeface="Cambria Math" panose="02040503050406030204" pitchFamily="18" charset="0"/>
                        </a:rPr>
                        <m:t>𝑣</m:t>
                      </m:r>
                      <m:r>
                        <a:rPr lang="en-US" altLang="ja-JP" sz="3200" b="0" i="1" smtClean="0">
                          <a:solidFill>
                            <a:schemeClr val="tx1">
                              <a:lumMod val="75000"/>
                              <a:lumOff val="25000"/>
                            </a:schemeClr>
                          </a:solidFill>
                          <a:latin typeface="Cambria Math" panose="02040503050406030204" pitchFamily="18" charset="0"/>
                        </a:rPr>
                        <m:t> </m:t>
                      </m:r>
                    </m:oMath>
                  </a14:m>
                  <a:r>
                    <a:rPr lang="ja-JP" altLang="en-US" sz="3200" dirty="0">
                      <a:solidFill>
                        <a:schemeClr val="tx1">
                          <a:lumMod val="75000"/>
                          <a:lumOff val="25000"/>
                        </a:schemeClr>
                      </a:solidFill>
                      <a:latin typeface="+mn-ea"/>
                    </a:rPr>
                    <a:t>とする。運動量保存の法則より，</a:t>
                  </a:r>
                </a:p>
                <a:p>
                  <a:pPr marL="666000" indent="-666000"/>
                  <a:r>
                    <a:rPr lang="ja-JP" altLang="en-US" sz="3200" dirty="0">
                      <a:solidFill>
                        <a:schemeClr val="tx1">
                          <a:lumMod val="75000"/>
                          <a:lumOff val="25000"/>
                        </a:schemeClr>
                      </a:solidFill>
                      <a:latin typeface="+mn-ea"/>
                    </a:rPr>
                    <a:t>　　　</a:t>
                  </a:r>
                  <a14:m>
                    <m:oMath xmlns:m="http://schemas.openxmlformats.org/officeDocument/2006/math">
                      <m:r>
                        <a:rPr lang="en-US" altLang="ja-JP" sz="3200" b="0" i="1" smtClean="0">
                          <a:solidFill>
                            <a:schemeClr val="tx1">
                              <a:lumMod val="75000"/>
                              <a:lumOff val="25000"/>
                            </a:schemeClr>
                          </a:solidFill>
                          <a:latin typeface="Cambria Math" panose="02040503050406030204" pitchFamily="18" charset="0"/>
                        </a:rPr>
                        <m:t>20</m:t>
                      </m:r>
                      <m:r>
                        <a:rPr lang="en-US" altLang="ja-JP" sz="3200" i="1">
                          <a:solidFill>
                            <a:schemeClr val="tx1">
                              <a:lumMod val="75000"/>
                              <a:lumOff val="25000"/>
                            </a:schemeClr>
                          </a:solidFill>
                          <a:latin typeface="Cambria Math" panose="02040503050406030204" pitchFamily="18" charset="0"/>
                        </a:rPr>
                        <m:t>0</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×0+</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5</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0×</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4</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.0=</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20</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0×</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𝑣</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+50×</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𝑣</m:t>
                      </m:r>
                    </m:oMath>
                  </a14:m>
                  <a:endParaRPr lang="en-US" altLang="ja-JP" sz="3200" dirty="0">
                    <a:solidFill>
                      <a:schemeClr val="tx1">
                        <a:lumMod val="75000"/>
                        <a:lumOff val="25000"/>
                      </a:schemeClr>
                    </a:solidFill>
                    <a:latin typeface="+mn-ea"/>
                    <a:ea typeface="Cambria Math" panose="02040503050406030204" pitchFamily="18" charset="0"/>
                  </a:endParaRPr>
                </a:p>
                <a:p>
                  <a:pPr marL="666000" indent="-666000"/>
                  <a:r>
                    <a:rPr lang="ja-JP" altLang="en-US" sz="3200" dirty="0">
                      <a:solidFill>
                        <a:schemeClr val="tx1">
                          <a:lumMod val="75000"/>
                          <a:lumOff val="25000"/>
                        </a:schemeClr>
                      </a:solidFill>
                      <a:latin typeface="+mn-ea"/>
                    </a:rPr>
                    <a:t>　　　</a:t>
                  </a:r>
                  <a14:m>
                    <m:oMath xmlns:m="http://schemas.openxmlformats.org/officeDocument/2006/math">
                      <m:r>
                        <a:rPr lang="en-US" altLang="ja-JP" sz="3200" i="1">
                          <a:solidFill>
                            <a:schemeClr val="tx1">
                              <a:lumMod val="75000"/>
                              <a:lumOff val="25000"/>
                            </a:schemeClr>
                          </a:solidFill>
                          <a:latin typeface="Cambria Math" panose="02040503050406030204" pitchFamily="18" charset="0"/>
                        </a:rPr>
                        <m:t>𝑣</m:t>
                      </m:r>
                      <m:r>
                        <a:rPr lang="en-US" altLang="ja-JP" sz="3200" i="1">
                          <a:solidFill>
                            <a:schemeClr val="tx1">
                              <a:lumMod val="75000"/>
                              <a:lumOff val="25000"/>
                            </a:schemeClr>
                          </a:solidFill>
                          <a:latin typeface="Cambria Math" panose="02040503050406030204" pitchFamily="18" charset="0"/>
                        </a:rPr>
                        <m:t>=0.80</m:t>
                      </m:r>
                    </m:oMath>
                  </a14:m>
                  <a:r>
                    <a:rPr lang="en-US" altLang="ja-JP" sz="3200" dirty="0">
                      <a:solidFill>
                        <a:schemeClr val="tx1">
                          <a:lumMod val="75000"/>
                          <a:lumOff val="25000"/>
                        </a:schemeClr>
                      </a:solidFill>
                      <a:latin typeface="+mn-ea"/>
                    </a:rPr>
                    <a:t> m/s</a:t>
                  </a:r>
                </a:p>
                <a:p>
                  <a:pPr marL="666000" indent="-666000" algn="r"/>
                  <a:r>
                    <a:rPr lang="ja-JP" altLang="en-US" sz="3200" dirty="0">
                      <a:solidFill>
                        <a:schemeClr val="tx1">
                          <a:lumMod val="75000"/>
                          <a:lumOff val="25000"/>
                        </a:schemeClr>
                      </a:solidFill>
                      <a:latin typeface="+mj-ea"/>
                      <a:cs typeface="Times New Roman" panose="02020603050405020304" pitchFamily="18" charset="0"/>
                    </a:rPr>
                    <a:t>答　</a:t>
                  </a:r>
                  <a:r>
                    <a:rPr lang="en-US" altLang="ja-JP" sz="3200" dirty="0">
                      <a:solidFill>
                        <a:schemeClr val="tx1">
                          <a:lumMod val="75000"/>
                          <a:lumOff val="25000"/>
                        </a:schemeClr>
                      </a:solidFill>
                      <a:latin typeface="Times New Roman" panose="02020603050405020304" pitchFamily="18" charset="0"/>
                      <a:cs typeface="Times New Roman" panose="02020603050405020304" pitchFamily="18" charset="0"/>
                    </a:rPr>
                    <a:t>0.80</a:t>
                  </a:r>
                  <a:r>
                    <a:rPr lang="en-US" altLang="ja-JP" sz="3200" dirty="0">
                      <a:solidFill>
                        <a:schemeClr val="tx1">
                          <a:lumMod val="75000"/>
                          <a:lumOff val="25000"/>
                        </a:schemeClr>
                      </a:solidFill>
                      <a:latin typeface="+mj-ea"/>
                      <a:cs typeface="Times New Roman" panose="02020603050405020304" pitchFamily="18" charset="0"/>
                    </a:rPr>
                    <a:t> m/s</a:t>
                  </a:r>
                </a:p>
              </p:txBody>
            </p:sp>
          </mc:Choice>
          <mc:Fallback>
            <p:sp>
              <p:nvSpPr>
                <p:cNvPr id="5" name="テキスト ボックス 4"/>
                <p:cNvSpPr txBox="1">
                  <a:spLocks noRot="1" noChangeAspect="1" noMove="1" noResize="1" noEditPoints="1" noAdjustHandles="1" noChangeArrowheads="1" noChangeShapeType="1" noTextEdit="1"/>
                </p:cNvSpPr>
                <p:nvPr/>
              </p:nvSpPr>
              <p:spPr>
                <a:xfrm>
                  <a:off x="1095060" y="1818628"/>
                  <a:ext cx="9792000" cy="3046988"/>
                </a:xfrm>
                <a:prstGeom prst="rect">
                  <a:avLst/>
                </a:prstGeom>
                <a:blipFill>
                  <a:blip r:embed="rId2"/>
                  <a:stretch>
                    <a:fillRect l="-1556" t="-2600" r="-1556" b="-5600"/>
                  </a:stretch>
                </a:blipFill>
              </p:spPr>
              <p:txBody>
                <a:bodyPr/>
                <a:lstStyle/>
                <a:p>
                  <a:r>
                    <a:rPr lang="ja-JP" altLang="en-US">
                      <a:noFill/>
                    </a:rPr>
                    <a:t> </a:t>
                  </a:r>
                </a:p>
              </p:txBody>
            </p:sp>
          </mc:Fallback>
        </mc:AlternateContent>
        <p:pic>
          <p:nvPicPr>
            <p:cNvPr id="24" name="図 23" descr="アイコン が含まれている画像&#10;&#10;自動的に生成された説明">
              <a:extLst>
                <a:ext uri="{FF2B5EF4-FFF2-40B4-BE49-F238E27FC236}">
                  <a16:creationId xmlns:a16="http://schemas.microsoft.com/office/drawing/2014/main" id="{98AC2F40-1E76-A034-87A5-47AF7E6029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841" y="1278628"/>
              <a:ext cx="1073249" cy="504844"/>
            </a:xfrm>
            <a:prstGeom prst="rect">
              <a:avLst/>
            </a:prstGeom>
          </p:spPr>
        </p:pic>
      </p:grpSp>
      <p:sp>
        <p:nvSpPr>
          <p:cNvPr id="10" name="正方形/長方形 9">
            <a:extLst>
              <a:ext uri="{FF2B5EF4-FFF2-40B4-BE49-F238E27FC236}">
                <a16:creationId xmlns:a16="http://schemas.microsoft.com/office/drawing/2014/main" id="{0F93E93D-85EE-4CF5-AFDB-E36401BE5C9E}"/>
              </a:ext>
            </a:extLst>
          </p:cNvPr>
          <p:cNvSpPr/>
          <p:nvPr/>
        </p:nvSpPr>
        <p:spPr bwMode="white">
          <a:xfrm>
            <a:off x="1349218" y="1512000"/>
            <a:ext cx="10080000" cy="352839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77204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1"/>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タイトル 2">
            <a:extLst>
              <a:ext uri="{FF2B5EF4-FFF2-40B4-BE49-F238E27FC236}">
                <a16:creationId xmlns:a16="http://schemas.microsoft.com/office/drawing/2014/main" id="{533B706D-D91D-BC55-7D7F-736769E5FD0E}"/>
              </a:ext>
            </a:extLst>
          </p:cNvPr>
          <p:cNvSpPr>
            <a:spLocks noGrp="1"/>
          </p:cNvSpPr>
          <p:nvPr>
            <p:ph type="title"/>
          </p:nvPr>
        </p:nvSpPr>
        <p:spPr/>
        <p:txBody>
          <a:bodyPr/>
          <a:lstStyle/>
          <a:p>
            <a:r>
              <a:rPr lang="ja-JP" altLang="en-US" dirty="0"/>
              <a:t>分裂と合体</a:t>
            </a:r>
          </a:p>
        </p:txBody>
      </p:sp>
      <p:grpSp>
        <p:nvGrpSpPr>
          <p:cNvPr id="2" name="グループ化 1">
            <a:extLst>
              <a:ext uri="{FF2B5EF4-FFF2-40B4-BE49-F238E27FC236}">
                <a16:creationId xmlns:a16="http://schemas.microsoft.com/office/drawing/2014/main" id="{E54D99E1-F355-1A5C-D618-52CC7B45A980}"/>
              </a:ext>
            </a:extLst>
          </p:cNvPr>
          <p:cNvGrpSpPr/>
          <p:nvPr/>
        </p:nvGrpSpPr>
        <p:grpSpPr>
          <a:xfrm>
            <a:off x="1349219" y="1008000"/>
            <a:ext cx="10080000" cy="5638832"/>
            <a:chOff x="1095060" y="1278628"/>
            <a:chExt cx="10080000" cy="5638832"/>
          </a:xfrm>
        </p:grpSpPr>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7DBE4125-CD37-80AC-65F5-15AB14A2AA8F}"/>
                    </a:ext>
                  </a:extLst>
                </p:cNvPr>
                <p:cNvSpPr txBox="1"/>
                <p:nvPr/>
              </p:nvSpPr>
              <p:spPr>
                <a:xfrm>
                  <a:off x="1095060" y="1818628"/>
                  <a:ext cx="10080000" cy="5098832"/>
                </a:xfrm>
                <a:prstGeom prst="rect">
                  <a:avLst/>
                </a:prstGeom>
                <a:noFill/>
              </p:spPr>
              <p:txBody>
                <a:bodyPr wrap="square" rtlCol="0">
                  <a:spAutoFit/>
                </a:bodyPr>
                <a:lstStyle/>
                <a:p>
                  <a:pPr marL="666000" indent="-666000"/>
                  <a:r>
                    <a:rPr lang="ja-JP" altLang="en-US" sz="3200" dirty="0">
                      <a:solidFill>
                        <a:schemeClr val="tx1">
                          <a:lumMod val="75000"/>
                          <a:lumOff val="25000"/>
                        </a:schemeClr>
                      </a:solidFill>
                      <a:latin typeface="+mj-ea"/>
                      <a:cs typeface="Times New Roman" panose="02020603050405020304" pitchFamily="18" charset="0"/>
                    </a:rPr>
                    <a:t>⑵　人が岸に飛び移る前後の運動量の変化がその間に受けた力積なので，人の運動方向を正とすると，</a:t>
                  </a:r>
                  <a:endParaRPr lang="en-US" altLang="ja-JP" sz="3200" i="1" dirty="0">
                    <a:solidFill>
                      <a:schemeClr val="tx1">
                        <a:lumMod val="75000"/>
                        <a:lumOff val="25000"/>
                      </a:schemeClr>
                    </a:solidFill>
                    <a:latin typeface="Cambria Math" panose="02040503050406030204" pitchFamily="18" charset="0"/>
                  </a:endParaRPr>
                </a:p>
                <a:p>
                  <a:pPr marL="666000" indent="-666000"/>
                  <a:r>
                    <a:rPr lang="ja-JP" altLang="en-US" sz="3200" dirty="0">
                      <a:solidFill>
                        <a:schemeClr val="tx1">
                          <a:lumMod val="75000"/>
                          <a:lumOff val="25000"/>
                        </a:schemeClr>
                      </a:solidFill>
                    </a:rPr>
                    <a:t>　　　</a:t>
                  </a:r>
                  <a14:m>
                    <m:oMath xmlns:m="http://schemas.openxmlformats.org/officeDocument/2006/math">
                      <m:r>
                        <a:rPr lang="en-US" altLang="ja-JP" sz="3200" i="1" dirty="0">
                          <a:solidFill>
                            <a:schemeClr val="tx1">
                              <a:lumMod val="75000"/>
                              <a:lumOff val="25000"/>
                            </a:schemeClr>
                          </a:solidFill>
                          <a:latin typeface="Cambria Math" panose="02040503050406030204" pitchFamily="18" charset="0"/>
                        </a:rPr>
                        <m:t>5</m:t>
                      </m:r>
                      <m:r>
                        <a:rPr lang="en-US" altLang="ja-JP" sz="3200" i="1" smtClean="0">
                          <a:solidFill>
                            <a:schemeClr val="tx1">
                              <a:lumMod val="75000"/>
                              <a:lumOff val="25000"/>
                            </a:schemeClr>
                          </a:solidFill>
                          <a:latin typeface="Cambria Math" panose="02040503050406030204" pitchFamily="18" charset="0"/>
                        </a:rPr>
                        <m:t>0</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4</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.0</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−5</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0×0=2</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00</m:t>
                      </m:r>
                    </m:oMath>
                  </a14:m>
                  <a:r>
                    <a:rPr lang="en-US" altLang="ja-JP" sz="3200" dirty="0">
                      <a:solidFill>
                        <a:schemeClr val="tx1">
                          <a:lumMod val="75000"/>
                          <a:lumOff val="25000"/>
                        </a:schemeClr>
                      </a:solidFill>
                      <a:latin typeface="+mn-ea"/>
                      <a:ea typeface="Cambria Math" panose="02040503050406030204" pitchFamily="18" charset="0"/>
                    </a:rPr>
                    <a:t> </a:t>
                  </a:r>
                  <a:r>
                    <a:rPr lang="en-US" altLang="ja-JP" sz="3200" dirty="0">
                      <a:solidFill>
                        <a:schemeClr val="tx1">
                          <a:lumMod val="75000"/>
                          <a:lumOff val="25000"/>
                        </a:schemeClr>
                      </a:solidFill>
                      <a:latin typeface="+mn-ea"/>
                    </a:rPr>
                    <a:t>N</a:t>
                  </a:r>
                  <a:r>
                    <a:rPr lang="ja-JP" altLang="en-US" sz="3200" dirty="0">
                      <a:solidFill>
                        <a:schemeClr val="tx1">
                          <a:lumMod val="75000"/>
                          <a:lumOff val="25000"/>
                        </a:schemeClr>
                      </a:solidFill>
                      <a:latin typeface="+mj-ea"/>
                      <a:cs typeface="Times New Roman" panose="02020603050405020304" pitchFamily="18" charset="0"/>
                    </a:rPr>
                    <a:t>･</a:t>
                  </a:r>
                  <a:r>
                    <a:rPr lang="en-US" altLang="ja-JP" sz="3200" dirty="0">
                      <a:solidFill>
                        <a:schemeClr val="tx1">
                          <a:lumMod val="75000"/>
                          <a:lumOff val="25000"/>
                        </a:schemeClr>
                      </a:solidFill>
                      <a:latin typeface="+mn-ea"/>
                    </a:rPr>
                    <a:t>s</a:t>
                  </a:r>
                  <a:endParaRPr lang="en-US" altLang="ja-JP" sz="3200" dirty="0">
                    <a:solidFill>
                      <a:schemeClr val="tx1">
                        <a:lumMod val="75000"/>
                        <a:lumOff val="25000"/>
                      </a:schemeClr>
                    </a:solidFill>
                    <a:latin typeface="+mn-ea"/>
                    <a:ea typeface="Cambria Math" panose="02040503050406030204" pitchFamily="18" charset="0"/>
                  </a:endParaRPr>
                </a:p>
                <a:p>
                  <a:r>
                    <a:rPr lang="ja-JP" altLang="en-US" sz="3200" dirty="0">
                      <a:solidFill>
                        <a:schemeClr val="tx1">
                          <a:lumMod val="75000"/>
                          <a:lumOff val="25000"/>
                        </a:schemeClr>
                      </a:solidFill>
                      <a:latin typeface="+mn-ea"/>
                      <a:cs typeface="Times New Roman" panose="02020603050405020304" pitchFamily="18" charset="0"/>
                    </a:rPr>
                    <a:t>人が受けた力積といかだが受けた力積は作用反作用の関係にあるので，いかだが受けた力積の大きさも </a:t>
                  </a:r>
                  <a:r>
                    <a:rPr lang="en-US" altLang="ja-JP" sz="3200" dirty="0">
                      <a:solidFill>
                        <a:schemeClr val="tx1">
                          <a:lumMod val="75000"/>
                          <a:lumOff val="25000"/>
                        </a:schemeClr>
                      </a:solidFill>
                      <a:latin typeface="Times New Roman" panose="02020603050405020304" pitchFamily="18" charset="0"/>
                      <a:cs typeface="Times New Roman" panose="02020603050405020304" pitchFamily="18" charset="0"/>
                    </a:rPr>
                    <a:t>200</a:t>
                  </a:r>
                  <a:r>
                    <a:rPr lang="ja-JP" altLang="en-US" sz="3200" dirty="0">
                      <a:solidFill>
                        <a:schemeClr val="tx1">
                          <a:lumMod val="75000"/>
                          <a:lumOff val="25000"/>
                        </a:schemeClr>
                      </a:solidFill>
                      <a:latin typeface="+mn-ea"/>
                      <a:cs typeface="Times New Roman" panose="02020603050405020304" pitchFamily="18" charset="0"/>
                    </a:rPr>
                    <a:t> </a:t>
                  </a:r>
                  <a:r>
                    <a:rPr lang="en-US" altLang="ja-JP" sz="3200" dirty="0">
                      <a:solidFill>
                        <a:schemeClr val="tx1">
                          <a:lumMod val="75000"/>
                          <a:lumOff val="25000"/>
                        </a:schemeClr>
                      </a:solidFill>
                      <a:latin typeface="+mn-ea"/>
                      <a:cs typeface="Times New Roman" panose="02020603050405020304" pitchFamily="18" charset="0"/>
                    </a:rPr>
                    <a:t>N</a:t>
                  </a:r>
                  <a:r>
                    <a:rPr lang="ja-JP" altLang="en-US" sz="3200" dirty="0">
                      <a:solidFill>
                        <a:schemeClr val="tx1">
                          <a:lumMod val="75000"/>
                          <a:lumOff val="25000"/>
                        </a:schemeClr>
                      </a:solidFill>
                      <a:latin typeface="+mn-ea"/>
                      <a:cs typeface="Times New Roman" panose="02020603050405020304" pitchFamily="18" charset="0"/>
                    </a:rPr>
                    <a:t>・</a:t>
                  </a:r>
                  <a:r>
                    <a:rPr lang="en-US" altLang="ja-JP" sz="3200" dirty="0">
                      <a:solidFill>
                        <a:schemeClr val="tx1">
                          <a:lumMod val="75000"/>
                          <a:lumOff val="25000"/>
                        </a:schemeClr>
                      </a:solidFill>
                      <a:latin typeface="+mn-ea"/>
                      <a:cs typeface="Times New Roman" panose="02020603050405020304" pitchFamily="18" charset="0"/>
                    </a:rPr>
                    <a:t>s</a:t>
                  </a:r>
                  <a:r>
                    <a:rPr lang="ja-JP" altLang="en-US" sz="3200" dirty="0">
                      <a:solidFill>
                        <a:schemeClr val="tx1">
                          <a:lumMod val="75000"/>
                          <a:lumOff val="25000"/>
                        </a:schemeClr>
                      </a:solidFill>
                      <a:latin typeface="+mn-ea"/>
                      <a:cs typeface="Times New Roman" panose="02020603050405020304" pitchFamily="18" charset="0"/>
                    </a:rPr>
                    <a:t>である。</a:t>
                  </a:r>
                  <a:endParaRPr lang="en-US" altLang="ja-JP" sz="3200" dirty="0">
                    <a:solidFill>
                      <a:schemeClr val="tx1">
                        <a:lumMod val="75000"/>
                        <a:lumOff val="25000"/>
                      </a:schemeClr>
                    </a:solidFill>
                    <a:latin typeface="+mn-ea"/>
                    <a:cs typeface="Times New Roman" panose="02020603050405020304" pitchFamily="18" charset="0"/>
                  </a:endParaRPr>
                </a:p>
                <a:p>
                  <a:r>
                    <a:rPr lang="ja-JP" altLang="en-US" sz="3200" dirty="0">
                      <a:solidFill>
                        <a:schemeClr val="tx1">
                          <a:lumMod val="75000"/>
                          <a:lumOff val="25000"/>
                        </a:schemeClr>
                      </a:solidFill>
                      <a:latin typeface="+mn-ea"/>
                      <a:cs typeface="Times New Roman" panose="02020603050405020304" pitchFamily="18" charset="0"/>
                    </a:rPr>
                    <a:t>いかだが動き出す速さを</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rPr>
                        <m:t> </m:t>
                      </m:r>
                      <m:r>
                        <a:rPr lang="en-US" altLang="ja-JP" sz="3200" i="1">
                          <a:solidFill>
                            <a:schemeClr val="tx1">
                              <a:lumMod val="75000"/>
                              <a:lumOff val="25000"/>
                            </a:schemeClr>
                          </a:solidFill>
                          <a:latin typeface="Cambria Math" panose="02040503050406030204" pitchFamily="18" charset="0"/>
                        </a:rPr>
                        <m:t>𝑣</m:t>
                      </m:r>
                      <m:r>
                        <a:rPr lang="en-US" altLang="ja-JP" sz="3200" b="0" i="1" smtClean="0">
                          <a:solidFill>
                            <a:schemeClr val="tx1">
                              <a:lumMod val="75000"/>
                              <a:lumOff val="25000"/>
                            </a:schemeClr>
                          </a:solidFill>
                          <a:latin typeface="Cambria Math" panose="02040503050406030204" pitchFamily="18" charset="0"/>
                        </a:rPr>
                        <m:t> </m:t>
                      </m:r>
                    </m:oMath>
                  </a14:m>
                  <a:r>
                    <a:rPr lang="ja-JP" altLang="en-US" sz="3200" dirty="0">
                      <a:solidFill>
                        <a:schemeClr val="tx1">
                          <a:lumMod val="75000"/>
                          <a:lumOff val="25000"/>
                        </a:schemeClr>
                      </a:solidFill>
                      <a:latin typeface="+mj-ea"/>
                      <a:cs typeface="Times New Roman" panose="02020603050405020304" pitchFamily="18" charset="0"/>
                    </a:rPr>
                    <a:t>とすると，力積と運動量の変化の関係から，</a:t>
                  </a:r>
                  <a:endParaRPr lang="en-US" altLang="ja-JP" sz="3200" dirty="0">
                    <a:solidFill>
                      <a:schemeClr val="tx1">
                        <a:lumMod val="75000"/>
                        <a:lumOff val="25000"/>
                      </a:schemeClr>
                    </a:solidFill>
                    <a:latin typeface="+mj-ea"/>
                    <a:cs typeface="Times New Roman" panose="02020603050405020304" pitchFamily="18" charset="0"/>
                  </a:endParaRPr>
                </a:p>
                <a:p>
                  <a:r>
                    <a:rPr lang="ja-JP" altLang="en-US" sz="3200" dirty="0">
                      <a:solidFill>
                        <a:schemeClr val="tx1">
                          <a:lumMod val="75000"/>
                          <a:lumOff val="25000"/>
                        </a:schemeClr>
                      </a:solidFill>
                      <a:latin typeface="+mj-ea"/>
                      <a:cs typeface="Times New Roman" panose="02020603050405020304" pitchFamily="18" charset="0"/>
                    </a:rPr>
                    <a:t>　　　</a:t>
                  </a:r>
                  <a14:m>
                    <m:oMath xmlns:m="http://schemas.openxmlformats.org/officeDocument/2006/math">
                      <m: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t>200=200</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anose="02020603050405020304" pitchFamily="18" charset="0"/>
                        </a:rPr>
                        <m:t>𝑣</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anose="02020603050405020304" pitchFamily="18" charset="0"/>
                        </a:rPr>
                        <m:t>−200×0　　</m:t>
                      </m:r>
                      <m: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t>𝑣</m:t>
                      </m:r>
                      <m: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t>=1.0</m:t>
                      </m:r>
                    </m:oMath>
                  </a14:m>
                  <a:r>
                    <a:rPr lang="en-US" altLang="ja-JP" sz="3200" dirty="0">
                      <a:solidFill>
                        <a:schemeClr val="tx1">
                          <a:lumMod val="75000"/>
                          <a:lumOff val="25000"/>
                        </a:schemeClr>
                      </a:solidFill>
                      <a:latin typeface="+mj-ea"/>
                      <a:cs typeface="Times New Roman" panose="02020603050405020304" pitchFamily="18" charset="0"/>
                    </a:rPr>
                    <a:t> m/s</a:t>
                  </a:r>
                </a:p>
                <a:p>
                  <a:pPr algn="r"/>
                  <a:r>
                    <a:rPr lang="ja-JP" altLang="en-US" sz="3200" dirty="0">
                      <a:solidFill>
                        <a:schemeClr val="tx1">
                          <a:lumMod val="75000"/>
                          <a:lumOff val="25000"/>
                        </a:schemeClr>
                      </a:solidFill>
                      <a:latin typeface="+mj-ea"/>
                      <a:cs typeface="Times New Roman" panose="02020603050405020304" pitchFamily="18" charset="0"/>
                    </a:rPr>
                    <a:t>答　</a:t>
                  </a:r>
                  <a:r>
                    <a:rPr lang="en-US" altLang="ja-JP" sz="3200" dirty="0">
                      <a:solidFill>
                        <a:schemeClr val="tx1">
                          <a:lumMod val="75000"/>
                          <a:lumOff val="25000"/>
                        </a:schemeClr>
                      </a:solidFill>
                      <a:latin typeface="Times New Roman" panose="02020603050405020304" pitchFamily="18" charset="0"/>
                      <a:cs typeface="Times New Roman" panose="02020603050405020304" pitchFamily="18" charset="0"/>
                    </a:rPr>
                    <a:t>200</a:t>
                  </a:r>
                  <a:r>
                    <a:rPr lang="en-US" altLang="ja-JP" sz="3200" dirty="0">
                      <a:solidFill>
                        <a:schemeClr val="tx1">
                          <a:lumMod val="75000"/>
                          <a:lumOff val="25000"/>
                        </a:schemeClr>
                      </a:solidFill>
                      <a:latin typeface="+mj-ea"/>
                      <a:cs typeface="Times New Roman" panose="02020603050405020304" pitchFamily="18" charset="0"/>
                    </a:rPr>
                    <a:t> N</a:t>
                  </a:r>
                  <a:r>
                    <a:rPr lang="ja-JP" altLang="en-US" sz="3200" dirty="0">
                      <a:solidFill>
                        <a:schemeClr val="tx1">
                          <a:lumMod val="75000"/>
                          <a:lumOff val="25000"/>
                        </a:schemeClr>
                      </a:solidFill>
                      <a:latin typeface="+mj-ea"/>
                      <a:cs typeface="Times New Roman" panose="02020603050405020304" pitchFamily="18" charset="0"/>
                    </a:rPr>
                    <a:t>･</a:t>
                  </a:r>
                  <a:r>
                    <a:rPr lang="en-US" altLang="ja-JP" sz="3200" dirty="0">
                      <a:solidFill>
                        <a:schemeClr val="tx1">
                          <a:lumMod val="75000"/>
                          <a:lumOff val="25000"/>
                        </a:schemeClr>
                      </a:solidFill>
                      <a:latin typeface="+mj-ea"/>
                      <a:cs typeface="Times New Roman" panose="02020603050405020304" pitchFamily="18" charset="0"/>
                    </a:rPr>
                    <a:t>s</a:t>
                  </a:r>
                  <a:r>
                    <a:rPr lang="ja-JP" altLang="en-US" sz="3200" dirty="0">
                      <a:solidFill>
                        <a:schemeClr val="tx1">
                          <a:lumMod val="75000"/>
                          <a:lumOff val="25000"/>
                        </a:schemeClr>
                      </a:solidFill>
                      <a:latin typeface="+mj-ea"/>
                      <a:cs typeface="Times New Roman" panose="02020603050405020304" pitchFamily="18" charset="0"/>
                    </a:rPr>
                    <a:t>，</a:t>
                  </a:r>
                  <a:r>
                    <a:rPr lang="en-US" altLang="ja-JP" sz="3200" dirty="0">
                      <a:solidFill>
                        <a:schemeClr val="tx1">
                          <a:lumMod val="75000"/>
                          <a:lumOff val="25000"/>
                        </a:schemeClr>
                      </a:solidFill>
                      <a:latin typeface="Times New Roman" panose="02020603050405020304" pitchFamily="18" charset="0"/>
                      <a:cs typeface="Times New Roman" panose="02020603050405020304" pitchFamily="18" charset="0"/>
                    </a:rPr>
                    <a:t>1.0</a:t>
                  </a:r>
                  <a:r>
                    <a:rPr lang="en-US" altLang="ja-JP" sz="3200" dirty="0">
                      <a:solidFill>
                        <a:schemeClr val="tx1">
                          <a:lumMod val="75000"/>
                          <a:lumOff val="25000"/>
                        </a:schemeClr>
                      </a:solidFill>
                      <a:latin typeface="+mj-ea"/>
                      <a:cs typeface="Times New Roman" panose="02020603050405020304" pitchFamily="18" charset="0"/>
                    </a:rPr>
                    <a:t> m/s</a:t>
                  </a:r>
                </a:p>
              </p:txBody>
            </p:sp>
          </mc:Choice>
          <mc:Fallback>
            <p:sp>
              <p:nvSpPr>
                <p:cNvPr id="7" name="テキスト ボックス 6">
                  <a:extLst>
                    <a:ext uri="{FF2B5EF4-FFF2-40B4-BE49-F238E27FC236}">
                      <a16:creationId xmlns:a16="http://schemas.microsoft.com/office/drawing/2014/main" id="{7DBE4125-CD37-80AC-65F5-15AB14A2AA8F}"/>
                    </a:ext>
                  </a:extLst>
                </p:cNvPr>
                <p:cNvSpPr txBox="1">
                  <a:spLocks noRot="1" noChangeAspect="1" noMove="1" noResize="1" noEditPoints="1" noAdjustHandles="1" noChangeArrowheads="1" noChangeShapeType="1" noTextEdit="1"/>
                </p:cNvSpPr>
                <p:nvPr/>
              </p:nvSpPr>
              <p:spPr>
                <a:xfrm>
                  <a:off x="1095060" y="1818628"/>
                  <a:ext cx="10080000" cy="5098832"/>
                </a:xfrm>
                <a:prstGeom prst="rect">
                  <a:avLst/>
                </a:prstGeom>
                <a:blipFill>
                  <a:blip r:embed="rId2"/>
                  <a:stretch>
                    <a:fillRect l="-1511" t="-1555" r="-1511" b="-3110"/>
                  </a:stretch>
                </a:blipFill>
              </p:spPr>
              <p:txBody>
                <a:bodyPr/>
                <a:lstStyle/>
                <a:p>
                  <a:r>
                    <a:rPr lang="ja-JP" altLang="en-US">
                      <a:noFill/>
                    </a:rPr>
                    <a:t> </a:t>
                  </a:r>
                </a:p>
              </p:txBody>
            </p:sp>
          </mc:Fallback>
        </mc:AlternateContent>
        <p:pic>
          <p:nvPicPr>
            <p:cNvPr id="8" name="図 7" descr="アイコン が含まれている画像&#10;&#10;自動的に生成された説明">
              <a:extLst>
                <a:ext uri="{FF2B5EF4-FFF2-40B4-BE49-F238E27FC236}">
                  <a16:creationId xmlns:a16="http://schemas.microsoft.com/office/drawing/2014/main" id="{019199CC-3E8B-5FDD-48AF-F4C83D9F6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841" y="1278628"/>
              <a:ext cx="1073249" cy="504844"/>
            </a:xfrm>
            <a:prstGeom prst="rect">
              <a:avLst/>
            </a:prstGeom>
          </p:spPr>
        </p:pic>
      </p:grpSp>
      <p:sp>
        <p:nvSpPr>
          <p:cNvPr id="10" name="正方形/長方形 9">
            <a:extLst>
              <a:ext uri="{FF2B5EF4-FFF2-40B4-BE49-F238E27FC236}">
                <a16:creationId xmlns:a16="http://schemas.microsoft.com/office/drawing/2014/main" id="{D2D36AC6-6693-41CF-90BC-D32FC52DFF2D}"/>
              </a:ext>
            </a:extLst>
          </p:cNvPr>
          <p:cNvSpPr/>
          <p:nvPr/>
        </p:nvSpPr>
        <p:spPr bwMode="white">
          <a:xfrm>
            <a:off x="1349218" y="1512000"/>
            <a:ext cx="10008000" cy="5004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7489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A6595F-2124-4166-A13E-0AB525478A88}"/>
              </a:ext>
            </a:extLst>
          </p:cNvPr>
          <p:cNvSpPr>
            <a:spLocks noGrp="1"/>
          </p:cNvSpPr>
          <p:nvPr>
            <p:ph type="title"/>
          </p:nvPr>
        </p:nvSpPr>
        <p:spPr/>
        <p:txBody>
          <a:bodyPr/>
          <a:lstStyle/>
          <a:p>
            <a:r>
              <a:rPr lang="ja-JP" altLang="en-US" dirty="0"/>
              <a:t>分裂と合体</a:t>
            </a:r>
            <a:endParaRPr kumimoji="1" lang="ja-JP" altLang="en-US" dirty="0"/>
          </a:p>
        </p:txBody>
      </p:sp>
      <p:pic>
        <p:nvPicPr>
          <p:cNvPr id="3" name="図 2">
            <a:extLst>
              <a:ext uri="{FF2B5EF4-FFF2-40B4-BE49-F238E27FC236}">
                <a16:creationId xmlns:a16="http://schemas.microsoft.com/office/drawing/2014/main" id="{F9F8FA6B-3A73-4371-A542-463653C298B9}"/>
              </a:ext>
            </a:extLst>
          </p:cNvPr>
          <p:cNvPicPr>
            <a:picLocks noChangeAspect="1"/>
          </p:cNvPicPr>
          <p:nvPr/>
        </p:nvPicPr>
        <p:blipFill>
          <a:blip r:embed="rId2"/>
          <a:stretch>
            <a:fillRect/>
          </a:stretch>
        </p:blipFill>
        <p:spPr>
          <a:xfrm>
            <a:off x="4079776" y="1700808"/>
            <a:ext cx="3391339" cy="2778922"/>
          </a:xfrm>
          <a:prstGeom prst="rect">
            <a:avLst/>
          </a:prstGeom>
        </p:spPr>
      </p:pic>
    </p:spTree>
    <p:extLst>
      <p:ext uri="{BB962C8B-B14F-4D97-AF65-F5344CB8AC3E}">
        <p14:creationId xmlns:p14="http://schemas.microsoft.com/office/powerpoint/2010/main" val="2164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CDD1B-0243-8D02-72A2-5A3E811667C9}"/>
              </a:ext>
            </a:extLst>
          </p:cNvPr>
          <p:cNvSpPr>
            <a:spLocks noGrp="1"/>
          </p:cNvSpPr>
          <p:nvPr>
            <p:ph type="title"/>
          </p:nvPr>
        </p:nvSpPr>
        <p:spPr/>
        <p:txBody>
          <a:bodyPr/>
          <a:lstStyle/>
          <a:p>
            <a:r>
              <a:rPr lang="ja-JP" altLang="en-US" dirty="0"/>
              <a:t>分裂と合体</a:t>
            </a:r>
          </a:p>
        </p:txBody>
      </p:sp>
      <p:grpSp>
        <p:nvGrpSpPr>
          <p:cNvPr id="8" name="グループ化 7">
            <a:extLst>
              <a:ext uri="{FF2B5EF4-FFF2-40B4-BE49-F238E27FC236}">
                <a16:creationId xmlns:a16="http://schemas.microsoft.com/office/drawing/2014/main" id="{AFF5BCF1-492F-96E6-AB94-A3B494CBA091}"/>
              </a:ext>
            </a:extLst>
          </p:cNvPr>
          <p:cNvGrpSpPr/>
          <p:nvPr/>
        </p:nvGrpSpPr>
        <p:grpSpPr>
          <a:xfrm>
            <a:off x="1601626" y="1268760"/>
            <a:ext cx="9639179" cy="3525312"/>
            <a:chOff x="772408" y="1160544"/>
            <a:chExt cx="9639179" cy="3525312"/>
          </a:xfrm>
        </p:grpSpPr>
        <mc:AlternateContent xmlns:mc="http://schemas.openxmlformats.org/markup-compatibility/2006">
          <mc:Choice xmlns:a14="http://schemas.microsoft.com/office/drawing/2010/main" Requires="a14">
            <p:sp>
              <p:nvSpPr>
                <p:cNvPr id="9" name="コンテンツ プレースホルダー 2">
                  <a:extLst>
                    <a:ext uri="{FF2B5EF4-FFF2-40B4-BE49-F238E27FC236}">
                      <a16:creationId xmlns:a16="http://schemas.microsoft.com/office/drawing/2014/main" id="{7E84A017-9FD5-0C1D-5C65-8D607732CE6E}"/>
                    </a:ext>
                  </a:extLst>
                </p:cNvPr>
                <p:cNvSpPr txBox="1">
                  <a:spLocks/>
                </p:cNvSpPr>
                <p:nvPr/>
              </p:nvSpPr>
              <p:spPr>
                <a:xfrm>
                  <a:off x="1375587" y="1181804"/>
                  <a:ext cx="9036000" cy="350405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　　　　静止している質量 </a:t>
                  </a:r>
                  <a14:m>
                    <m:oMath xmlns:m="http://schemas.openxmlformats.org/officeDocument/2006/math">
                      <m:sSub>
                        <m:sSubPr>
                          <m:ctrlPr>
                            <a:rPr lang="en-US" altLang="ja-JP" sz="3200" i="1" smtClean="0">
                              <a:solidFill>
                                <a:schemeClr val="tx1">
                                  <a:lumMod val="75000"/>
                                  <a:lumOff val="25000"/>
                                </a:schemeClr>
                              </a:solidFill>
                              <a:latin typeface="Cambria Math" panose="02040503050406030204" pitchFamily="18" charset="0"/>
                              <a:ea typeface="ＭＳ Ｐゴシック" panose="020B0600070205080204" pitchFamily="50" charset="-128"/>
                            </a:rPr>
                          </m:ctrlPr>
                        </m:sSubPr>
                        <m:e>
                          <m:r>
                            <a:rPr lang="en-US" altLang="ja-JP" sz="3200" b="0" i="1" smtClean="0">
                              <a:solidFill>
                                <a:schemeClr val="tx1">
                                  <a:lumMod val="75000"/>
                                  <a:lumOff val="25000"/>
                                </a:schemeClr>
                              </a:solidFill>
                              <a:latin typeface="Cambria Math" panose="02040503050406030204" pitchFamily="18" charset="0"/>
                              <a:ea typeface="ＭＳ Ｐゴシック" panose="020B0600070205080204" pitchFamily="50" charset="-128"/>
                            </a:rPr>
                            <m:t>𝑚</m:t>
                          </m:r>
                        </m:e>
                        <m:sub>
                          <m:r>
                            <m:rPr>
                              <m:sty m:val="p"/>
                            </m:rPr>
                            <a:rPr lang="en-US" altLang="ja-JP" sz="3200" b="0" i="0" smtClean="0">
                              <a:solidFill>
                                <a:schemeClr val="tx1">
                                  <a:lumMod val="75000"/>
                                  <a:lumOff val="25000"/>
                                </a:schemeClr>
                              </a:solidFill>
                              <a:latin typeface="Cambria Math" panose="02040503050406030204" pitchFamily="18" charset="0"/>
                              <a:ea typeface="ＭＳ Ｐゴシック" panose="020B0600070205080204" pitchFamily="50" charset="-128"/>
                            </a:rPr>
                            <m:t>A</m:t>
                          </m:r>
                        </m:sub>
                      </m:sSub>
                      <m:r>
                        <a:rPr lang="en-US" altLang="ja-JP" sz="3200" b="0" i="1" smtClean="0">
                          <a:solidFill>
                            <a:schemeClr val="tx1">
                              <a:lumMod val="75000"/>
                              <a:lumOff val="25000"/>
                            </a:schemeClr>
                          </a:solidFill>
                          <a:latin typeface="Cambria Math" panose="02040503050406030204" pitchFamily="18" charset="0"/>
                          <a:ea typeface="ＭＳ Ｐゴシック" panose="020B0600070205080204" pitchFamily="50" charset="-128"/>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rPr>
                            <m:t>𝑚</m:t>
                          </m:r>
                        </m:e>
                        <m:sub>
                          <m:r>
                            <m:rPr>
                              <m:sty m:val="p"/>
                            </m:rPr>
                            <a:rPr lang="en-US" altLang="ja-JP" sz="3200" b="0" i="0" smtClean="0">
                              <a:solidFill>
                                <a:schemeClr val="tx1">
                                  <a:lumMod val="75000"/>
                                  <a:lumOff val="25000"/>
                                </a:schemeClr>
                              </a:solidFill>
                              <a:latin typeface="Cambria Math" panose="02040503050406030204" pitchFamily="18" charset="0"/>
                            </a:rPr>
                            <m:t>B</m:t>
                          </m:r>
                        </m:sub>
                      </m:sSub>
                      <m:r>
                        <a:rPr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〔kg〕</a:t>
                  </a:r>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の物体が，</a:t>
                  </a:r>
                  <a:r>
                    <a:rPr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2 </a:t>
                  </a:r>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つの破片</a:t>
                  </a:r>
                  <a:r>
                    <a:rPr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A</a:t>
                  </a:r>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B </a:t>
                  </a:r>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に分裂した。破片 </a:t>
                  </a:r>
                  <a:r>
                    <a:rPr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A (</a:t>
                  </a:r>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質量 </a:t>
                  </a:r>
                  <a14:m>
                    <m:oMath xmlns:m="http://schemas.openxmlformats.org/officeDocument/2006/math">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rPr>
                            <m:t>A</m:t>
                          </m:r>
                        </m:sub>
                      </m:sSub>
                    </m:oMath>
                  </a14:m>
                  <a:r>
                    <a:rPr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 〔kg〕) </a:t>
                  </a:r>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は右向きに速さ</a:t>
                  </a:r>
                  <a14:m>
                    <m:oMath xmlns:m="http://schemas.openxmlformats.org/officeDocument/2006/math">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rPr>
                            <m:t> </m:t>
                          </m:r>
                          <m:r>
                            <a:rPr lang="en-US" altLang="ja-JP" sz="3200" b="0" i="1" smtClean="0">
                              <a:solidFill>
                                <a:schemeClr val="tx1">
                                  <a:lumMod val="75000"/>
                                  <a:lumOff val="25000"/>
                                </a:schemeClr>
                              </a:solidFill>
                              <a:latin typeface="Cambria Math" panose="02040503050406030204" pitchFamily="18" charset="0"/>
                            </a:rPr>
                            <m:t>𝑣</m:t>
                          </m:r>
                        </m:e>
                        <m:sub>
                          <m:r>
                            <m:rPr>
                              <m:sty m:val="p"/>
                            </m:rPr>
                            <a:rPr lang="en-US" altLang="ja-JP" sz="3200">
                              <a:solidFill>
                                <a:schemeClr val="tx1">
                                  <a:lumMod val="75000"/>
                                  <a:lumOff val="25000"/>
                                </a:schemeClr>
                              </a:solidFill>
                              <a:latin typeface="Cambria Math" panose="02040503050406030204" pitchFamily="18" charset="0"/>
                            </a:rPr>
                            <m:t>A</m:t>
                          </m:r>
                        </m:sub>
                      </m:sSub>
                    </m:oMath>
                  </a14:m>
                  <a:r>
                    <a:rPr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 〔m/s〕</a:t>
                  </a:r>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，破片</a:t>
                  </a:r>
                  <a:r>
                    <a:rPr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B (</a:t>
                  </a:r>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質量 </a:t>
                  </a:r>
                  <a14:m>
                    <m:oMath xmlns:m="http://schemas.openxmlformats.org/officeDocument/2006/math">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rPr>
                            <m:t>B</m:t>
                          </m:r>
                        </m:sub>
                      </m:sSub>
                    </m:oMath>
                  </a14:m>
                  <a:r>
                    <a:rPr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 〔kg〕) </a:t>
                  </a:r>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は左向きに速さ</a:t>
                  </a:r>
                  <a14:m>
                    <m:oMath xmlns:m="http://schemas.openxmlformats.org/officeDocument/2006/math">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rPr>
                            <m:t> </m:t>
                          </m:r>
                          <m:r>
                            <a:rPr lang="en-US" altLang="ja-JP" sz="3200" b="0" i="1" smtClean="0">
                              <a:solidFill>
                                <a:schemeClr val="tx1">
                                  <a:lumMod val="75000"/>
                                  <a:lumOff val="25000"/>
                                </a:schemeClr>
                              </a:solidFill>
                              <a:latin typeface="Cambria Math" panose="02040503050406030204" pitchFamily="18" charset="0"/>
                            </a:rPr>
                            <m:t>𝑣</m:t>
                          </m:r>
                        </m:e>
                        <m:sub>
                          <m:r>
                            <m:rPr>
                              <m:sty m:val="p"/>
                            </m:rPr>
                            <a:rPr lang="en-US" altLang="ja-JP" sz="3200">
                              <a:solidFill>
                                <a:schemeClr val="tx1">
                                  <a:lumMod val="75000"/>
                                  <a:lumOff val="25000"/>
                                </a:schemeClr>
                              </a:solidFill>
                              <a:latin typeface="Cambria Math" panose="02040503050406030204" pitchFamily="18" charset="0"/>
                            </a:rPr>
                            <m:t>B</m:t>
                          </m:r>
                        </m:sub>
                      </m:sSub>
                      <m:r>
                        <a:rPr lang="en-US" altLang="ja-JP" sz="3200" b="0" i="1" smtClean="0">
                          <a:solidFill>
                            <a:schemeClr val="tx1">
                              <a:lumMod val="75000"/>
                              <a:lumOff val="25000"/>
                            </a:schemeClr>
                          </a:solidFill>
                          <a:latin typeface="Cambria Math" panose="02040503050406030204" pitchFamily="18" charset="0"/>
                        </a:rPr>
                        <m:t> </m:t>
                      </m:r>
                    </m:oMath>
                  </a14:m>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で飛び出した。分裂直後の</a:t>
                  </a:r>
                  <a:r>
                    <a:rPr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A</a:t>
                  </a:r>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と</a:t>
                  </a:r>
                  <a:r>
                    <a:rPr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B</a:t>
                  </a:r>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の速さの比</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rPr>
                        <m:t> </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𝑣</m:t>
                          </m:r>
                        </m:e>
                        <m:sub>
                          <m:r>
                            <m:rPr>
                              <m:sty m:val="p"/>
                            </m:rPr>
                            <a:rPr lang="en-US" altLang="ja-JP" sz="3200">
                              <a:solidFill>
                                <a:schemeClr val="tx1">
                                  <a:lumMod val="75000"/>
                                  <a:lumOff val="25000"/>
                                </a:schemeClr>
                              </a:solidFill>
                              <a:latin typeface="Cambria Math" panose="02040503050406030204" pitchFamily="18" charset="0"/>
                            </a:rPr>
                            <m:t>A</m:t>
                          </m:r>
                        </m:sub>
                      </m:sSub>
                      <m:r>
                        <a:rPr lang="en-US" altLang="ja-JP" sz="3200" i="1" smtClean="0">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i="1" smtClean="0">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𝑣</m:t>
                          </m:r>
                        </m:e>
                        <m:sub>
                          <m:r>
                            <m:rPr>
                              <m:sty m:val="p"/>
                            </m:rPr>
                            <a:rPr lang="en-US" altLang="ja-JP" sz="3200" b="0" i="0" smtClean="0">
                              <a:solidFill>
                                <a:schemeClr val="tx1">
                                  <a:lumMod val="75000"/>
                                  <a:lumOff val="25000"/>
                                </a:schemeClr>
                              </a:solidFill>
                              <a:latin typeface="Cambria Math" panose="02040503050406030204" pitchFamily="18" charset="0"/>
                            </a:rPr>
                            <m:t>B</m:t>
                          </m:r>
                        </m:sub>
                      </m:sSub>
                    </m:oMath>
                  </a14:m>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，および，分裂直後の</a:t>
                  </a:r>
                  <a:r>
                    <a:rPr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A</a:t>
                  </a:r>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と</a:t>
                  </a:r>
                  <a:r>
                    <a:rPr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B </a:t>
                  </a:r>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の運動エネルギーの比 </a:t>
                  </a:r>
                  <a14:m>
                    <m:oMath xmlns:m="http://schemas.openxmlformats.org/officeDocument/2006/math">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rPr>
                            <m:t>𝐾</m:t>
                          </m:r>
                        </m:e>
                        <m:sub>
                          <m:r>
                            <m:rPr>
                              <m:sty m:val="p"/>
                            </m:rPr>
                            <a:rPr lang="en-US" altLang="ja-JP" sz="3200">
                              <a:solidFill>
                                <a:schemeClr val="tx1">
                                  <a:lumMod val="75000"/>
                                  <a:lumOff val="25000"/>
                                </a:schemeClr>
                              </a:solidFill>
                              <a:latin typeface="Cambria Math" panose="02040503050406030204" pitchFamily="18" charset="0"/>
                            </a:rPr>
                            <m:t>A</m:t>
                          </m:r>
                        </m:sub>
                      </m:sSub>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rPr>
                            <m:t>𝐾</m:t>
                          </m:r>
                        </m:e>
                        <m:sub>
                          <m:r>
                            <m:rPr>
                              <m:sty m:val="p"/>
                            </m:rPr>
                            <a:rPr lang="en-US" altLang="ja-JP" sz="3200">
                              <a:solidFill>
                                <a:schemeClr val="tx1">
                                  <a:lumMod val="75000"/>
                                  <a:lumOff val="25000"/>
                                </a:schemeClr>
                              </a:solidFill>
                              <a:latin typeface="Cambria Math" panose="02040503050406030204" pitchFamily="18" charset="0"/>
                            </a:rPr>
                            <m:t>B</m:t>
                          </m:r>
                        </m:sub>
                      </m:sSub>
                      <m:r>
                        <a:rPr lang="en-US" altLang="ja-JP" sz="3200" i="1">
                          <a:solidFill>
                            <a:schemeClr val="tx1">
                              <a:lumMod val="75000"/>
                              <a:lumOff val="25000"/>
                            </a:schemeClr>
                          </a:solidFill>
                          <a:latin typeface="Cambria Math" panose="02040503050406030204" pitchFamily="18" charset="0"/>
                        </a:rPr>
                        <m:t> </m:t>
                      </m:r>
                    </m:oMath>
                  </a14:m>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をそれぞれ，</a:t>
                  </a:r>
                  <a:r>
                    <a:rPr lang="en-US" altLang="ja-JP" sz="3200" dirty="0">
                      <a:solidFill>
                        <a:schemeClr val="tx1">
                          <a:lumMod val="75000"/>
                          <a:lumOff val="25000"/>
                        </a:schemeClr>
                      </a:solidFill>
                    </a:rPr>
                    <a:t> </a:t>
                  </a:r>
                  <a14:m>
                    <m:oMath xmlns:m="http://schemas.openxmlformats.org/officeDocument/2006/math">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rPr>
                            <m:t>A</m:t>
                          </m:r>
                        </m:sub>
                      </m:sSub>
                      <m:r>
                        <a:rPr lang="ja-JP" altLang="en-US" sz="3200" i="1" smtClean="0">
                          <a:solidFill>
                            <a:schemeClr val="tx1">
                              <a:lumMod val="75000"/>
                              <a:lumOff val="25000"/>
                            </a:schemeClr>
                          </a:solidFill>
                          <a:latin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rPr>
                            <m:t>B</m:t>
                          </m:r>
                        </m:sub>
                      </m:sSub>
                      <m:r>
                        <a:rPr lang="en-US" altLang="ja-JP" sz="3200" b="0" i="1" smtClean="0">
                          <a:solidFill>
                            <a:schemeClr val="tx1">
                              <a:lumMod val="75000"/>
                              <a:lumOff val="25000"/>
                            </a:schemeClr>
                          </a:solidFill>
                          <a:latin typeface="Cambria Math" panose="02040503050406030204" pitchFamily="18" charset="0"/>
                        </a:rPr>
                        <m:t> </m:t>
                      </m:r>
                    </m:oMath>
                  </a14:m>
                  <a:r>
                    <a:rPr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を用いて表せ</a:t>
                  </a:r>
                  <a:r>
                    <a:rPr lang="ja-JP" altLang="en-US" sz="3200" dirty="0">
                      <a:solidFill>
                        <a:schemeClr val="tx1">
                          <a:lumMod val="75000"/>
                          <a:lumOff val="25000"/>
                        </a:schemeClr>
                      </a:solidFill>
                      <a:latin typeface="+mn-ea"/>
                    </a:rPr>
                    <a:t>。</a:t>
                  </a:r>
                </a:p>
              </p:txBody>
            </p:sp>
          </mc:Choice>
          <mc:Fallback>
            <p:sp>
              <p:nvSpPr>
                <p:cNvPr id="9" name="コンテンツ プレースホルダー 2">
                  <a:extLst>
                    <a:ext uri="{FF2B5EF4-FFF2-40B4-BE49-F238E27FC236}">
                      <a16:creationId xmlns:a16="http://schemas.microsoft.com/office/drawing/2014/main" id="{7E84A017-9FD5-0C1D-5C65-8D607732CE6E}"/>
                    </a:ext>
                  </a:extLst>
                </p:cNvPr>
                <p:cNvSpPr txBox="1">
                  <a:spLocks noRot="1" noChangeAspect="1" noMove="1" noResize="1" noEditPoints="1" noAdjustHandles="1" noChangeArrowheads="1" noChangeShapeType="1" noTextEdit="1"/>
                </p:cNvSpPr>
                <p:nvPr/>
              </p:nvSpPr>
              <p:spPr>
                <a:xfrm>
                  <a:off x="1375587" y="1181804"/>
                  <a:ext cx="9036000" cy="3504052"/>
                </a:xfrm>
                <a:prstGeom prst="rect">
                  <a:avLst/>
                </a:prstGeom>
                <a:blipFill>
                  <a:blip r:embed="rId2"/>
                  <a:stretch>
                    <a:fillRect l="-1754" t="-2787" r="-2901" b="-5923"/>
                  </a:stretch>
                </a:blipFill>
              </p:spPr>
              <p:txBody>
                <a:bodyPr/>
                <a:lstStyle/>
                <a:p>
                  <a:r>
                    <a:rPr lang="ja-JP" altLang="en-US">
                      <a:noFill/>
                    </a:rPr>
                    <a:t> </a:t>
                  </a:r>
                </a:p>
              </p:txBody>
            </p:sp>
          </mc:Fallback>
        </mc:AlternateContent>
        <p:grpSp>
          <p:nvGrpSpPr>
            <p:cNvPr id="10" name="グループ化 9">
              <a:extLst>
                <a:ext uri="{FF2B5EF4-FFF2-40B4-BE49-F238E27FC236}">
                  <a16:creationId xmlns:a16="http://schemas.microsoft.com/office/drawing/2014/main" id="{84360BF8-352E-DF73-4FDF-E641048DAE50}"/>
                </a:ext>
              </a:extLst>
            </p:cNvPr>
            <p:cNvGrpSpPr/>
            <p:nvPr/>
          </p:nvGrpSpPr>
          <p:grpSpPr>
            <a:xfrm>
              <a:off x="772408" y="1160544"/>
              <a:ext cx="1574095" cy="646331"/>
              <a:chOff x="772408" y="1160544"/>
              <a:chExt cx="1574095" cy="646331"/>
            </a:xfrm>
          </p:grpSpPr>
          <p:pic>
            <p:nvPicPr>
              <p:cNvPr id="11" name="図 10">
                <a:extLst>
                  <a:ext uri="{FF2B5EF4-FFF2-40B4-BE49-F238E27FC236}">
                    <a16:creationId xmlns:a16="http://schemas.microsoft.com/office/drawing/2014/main" id="{896ECC24-A215-6490-36DE-9B12351A78B4}"/>
                  </a:ext>
                </a:extLst>
              </p:cNvPr>
              <p:cNvPicPr>
                <a:picLocks noChangeAspect="1"/>
              </p:cNvPicPr>
              <p:nvPr/>
            </p:nvPicPr>
            <p:blipFill>
              <a:blip r:embed="rId3"/>
              <a:stretch>
                <a:fillRect/>
              </a:stretch>
            </p:blipFill>
            <p:spPr>
              <a:xfrm>
                <a:off x="772408" y="1249333"/>
                <a:ext cx="1574095" cy="451336"/>
              </a:xfrm>
              <a:prstGeom prst="rect">
                <a:avLst/>
              </a:prstGeom>
            </p:spPr>
          </p:pic>
          <p:sp>
            <p:nvSpPr>
              <p:cNvPr id="12" name="テキスト ボックス 11">
                <a:extLst>
                  <a:ext uri="{FF2B5EF4-FFF2-40B4-BE49-F238E27FC236}">
                    <a16:creationId xmlns:a16="http://schemas.microsoft.com/office/drawing/2014/main" id="{D380C164-C3D0-03E6-9207-C512C8C2C13B}"/>
                  </a:ext>
                </a:extLst>
              </p:cNvPr>
              <p:cNvSpPr txBox="1"/>
              <p:nvPr/>
            </p:nvSpPr>
            <p:spPr bwMode="white">
              <a:xfrm>
                <a:off x="1554146" y="1160544"/>
                <a:ext cx="703544" cy="646331"/>
              </a:xfrm>
              <a:prstGeom prst="rect">
                <a:avLst/>
              </a:prstGeom>
              <a:noFill/>
              <a:ln>
                <a:noFill/>
              </a:ln>
            </p:spPr>
            <p:txBody>
              <a:bodyPr wrap="square" rtlCol="0">
                <a:spAutoFit/>
              </a:bodyPr>
              <a:lstStyle/>
              <a:p>
                <a:r>
                  <a:rPr kumimoji="1" lang="en-US" altLang="ja-JP" sz="3600" dirty="0">
                    <a:solidFill>
                      <a:schemeClr val="bg1"/>
                    </a:solidFill>
                  </a:rPr>
                  <a:t>20</a:t>
                </a:r>
                <a:endParaRPr kumimoji="1" lang="ja-JP" altLang="en-US" sz="3600" dirty="0">
                  <a:solidFill>
                    <a:schemeClr val="bg1"/>
                  </a:solidFill>
                </a:endParaRPr>
              </a:p>
            </p:txBody>
          </p:sp>
        </p:grpSp>
      </p:grpSp>
    </p:spTree>
    <p:extLst>
      <p:ext uri="{BB962C8B-B14F-4D97-AF65-F5344CB8AC3E}">
        <p14:creationId xmlns:p14="http://schemas.microsoft.com/office/powerpoint/2010/main" val="35513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CDD1B-0243-8D02-72A2-5A3E811667C9}"/>
              </a:ext>
            </a:extLst>
          </p:cNvPr>
          <p:cNvSpPr>
            <a:spLocks noGrp="1"/>
          </p:cNvSpPr>
          <p:nvPr>
            <p:ph type="title"/>
          </p:nvPr>
        </p:nvSpPr>
        <p:spPr/>
        <p:txBody>
          <a:bodyPr/>
          <a:lstStyle/>
          <a:p>
            <a:r>
              <a:rPr lang="ja-JP" altLang="en-US" dirty="0"/>
              <a:t>分裂と合体</a:t>
            </a:r>
          </a:p>
        </p:txBody>
      </p:sp>
      <p:grpSp>
        <p:nvGrpSpPr>
          <p:cNvPr id="6" name="グループ化 5">
            <a:extLst>
              <a:ext uri="{FF2B5EF4-FFF2-40B4-BE49-F238E27FC236}">
                <a16:creationId xmlns:a16="http://schemas.microsoft.com/office/drawing/2014/main" id="{32DC7EC0-2D12-3BA1-DF49-6A73887BA637}"/>
              </a:ext>
            </a:extLst>
          </p:cNvPr>
          <p:cNvGrpSpPr/>
          <p:nvPr/>
        </p:nvGrpSpPr>
        <p:grpSpPr>
          <a:xfrm>
            <a:off x="1404000" y="1008000"/>
            <a:ext cx="9156496" cy="3302461"/>
            <a:chOff x="1153205" y="1291959"/>
            <a:chExt cx="8796005" cy="3302461"/>
          </a:xfrm>
        </p:grpSpPr>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22A1264A-57CC-EF1F-534A-88F980A592DC}"/>
                    </a:ext>
                  </a:extLst>
                </p:cNvPr>
                <p:cNvSpPr txBox="1"/>
                <p:nvPr/>
              </p:nvSpPr>
              <p:spPr>
                <a:xfrm>
                  <a:off x="1510099" y="1814877"/>
                  <a:ext cx="8439111" cy="2779543"/>
                </a:xfrm>
                <a:prstGeom prst="rect">
                  <a:avLst/>
                </a:prstGeom>
                <a:noFill/>
              </p:spPr>
              <p:txBody>
                <a:bodyPr wrap="square" rtlCol="0">
                  <a:spAutoFit/>
                </a:bodyPr>
                <a:lstStyle/>
                <a:p>
                  <a:r>
                    <a:rPr lang="ja-JP" altLang="en-US" sz="3200" dirty="0">
                      <a:solidFill>
                        <a:schemeClr val="tx1">
                          <a:lumMod val="75000"/>
                          <a:lumOff val="25000"/>
                        </a:schemeClr>
                      </a:solidFill>
                      <a:latin typeface="+mj-ea"/>
                      <a:cs typeface="Times New Roman" panose="02020603050405020304" pitchFamily="18" charset="0"/>
                    </a:rPr>
                    <a:t>右向きを正とすると，</a:t>
                  </a:r>
                  <a:r>
                    <a:rPr lang="ja-JP" altLang="en-US" sz="3200" dirty="0">
                      <a:solidFill>
                        <a:schemeClr val="tx1">
                          <a:lumMod val="75000"/>
                          <a:lumOff val="25000"/>
                        </a:schemeClr>
                      </a:solidFill>
                      <a:latin typeface="+mn-ea"/>
                    </a:rPr>
                    <a:t>運動量保存の法則より，</a:t>
                  </a:r>
                </a:p>
                <a:p>
                  <a:r>
                    <a:rPr lang="ja-JP" altLang="en-US" sz="3200" dirty="0">
                      <a:solidFill>
                        <a:schemeClr val="tx1">
                          <a:lumMod val="75000"/>
                          <a:lumOff val="25000"/>
                        </a:schemeClr>
                      </a:solidFill>
                      <a:latin typeface="+mn-ea"/>
                    </a:rPr>
                    <a:t>　　　</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b="0" i="0" smtClean="0">
                              <a:solidFill>
                                <a:schemeClr val="tx1">
                                  <a:lumMod val="75000"/>
                                  <a:lumOff val="25000"/>
                                </a:schemeClr>
                              </a:solidFill>
                              <a:latin typeface="Cambria Math" panose="02040503050406030204" pitchFamily="18" charset="0"/>
                              <a:ea typeface="Cambria Math" panose="02040503050406030204" pitchFamily="18" charset="0"/>
                            </a:rPr>
                            <m:t>A</m:t>
                          </m:r>
                        </m:sub>
                      </m:sSub>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b="0" i="0" smtClean="0">
                              <a:solidFill>
                                <a:schemeClr val="tx1">
                                  <a:lumMod val="75000"/>
                                  <a:lumOff val="25000"/>
                                </a:schemeClr>
                              </a:solidFill>
                              <a:latin typeface="Cambria Math" panose="02040503050406030204" pitchFamily="18" charset="0"/>
                              <a:ea typeface="Cambria Math" panose="02040503050406030204" pitchFamily="18" charset="0"/>
                            </a:rPr>
                            <m:t>B</m:t>
                          </m:r>
                        </m:sub>
                      </m:sSub>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×0=</m:t>
                      </m:r>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ea typeface="Cambria Math" panose="02040503050406030204" pitchFamily="18" charset="0"/>
                            </a:rPr>
                            <m:t>A</m:t>
                          </m:r>
                        </m:sub>
                      </m:sSub>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i="1" smtClean="0">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𝑣</m:t>
                          </m:r>
                        </m:e>
                        <m:sub>
                          <m:r>
                            <m:rPr>
                              <m:sty m:val="p"/>
                            </m:rPr>
                            <a:rPr lang="en-US" altLang="ja-JP" sz="3200" b="0" i="0" smtClean="0">
                              <a:solidFill>
                                <a:schemeClr val="tx1">
                                  <a:lumMod val="75000"/>
                                  <a:lumOff val="25000"/>
                                </a:schemeClr>
                              </a:solidFill>
                              <a:latin typeface="Cambria Math" panose="02040503050406030204" pitchFamily="18" charset="0"/>
                              <a:ea typeface="Cambria Math" panose="02040503050406030204" pitchFamily="18" charset="0"/>
                            </a:rPr>
                            <m:t>A</m:t>
                          </m:r>
                        </m:sub>
                      </m:sSub>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ea typeface="Cambria Math" panose="02040503050406030204" pitchFamily="18" charset="0"/>
                            </a:rPr>
                            <m:t>B</m:t>
                          </m:r>
                        </m:sub>
                      </m:sSub>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𝑣</m:t>
                          </m:r>
                        </m:e>
                        <m:sub>
                          <m:r>
                            <m:rPr>
                              <m:sty m:val="p"/>
                            </m:rPr>
                            <a:rPr lang="en-US" altLang="ja-JP" sz="3200" b="0" i="0" smtClean="0">
                              <a:solidFill>
                                <a:schemeClr val="tx1">
                                  <a:lumMod val="75000"/>
                                  <a:lumOff val="25000"/>
                                </a:schemeClr>
                              </a:solidFill>
                              <a:latin typeface="Cambria Math" panose="02040503050406030204" pitchFamily="18" charset="0"/>
                              <a:ea typeface="Cambria Math" panose="02040503050406030204" pitchFamily="18" charset="0"/>
                            </a:rPr>
                            <m:t>B</m:t>
                          </m:r>
                        </m:sub>
                      </m:sSub>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m:t>
                      </m:r>
                    </m:oMath>
                  </a14:m>
                  <a:endParaRPr lang="en-US" altLang="ja-JP" sz="3200" dirty="0">
                    <a:solidFill>
                      <a:schemeClr val="tx1">
                        <a:lumMod val="75000"/>
                        <a:lumOff val="25000"/>
                      </a:schemeClr>
                    </a:solidFill>
                    <a:latin typeface="+mn-ea"/>
                    <a:ea typeface="Cambria Math" panose="02040503050406030204" pitchFamily="18" charset="0"/>
                  </a:endParaRPr>
                </a:p>
                <a:p>
                  <a:r>
                    <a:rPr lang="ja-JP" altLang="en-US" sz="3200" dirty="0">
                      <a:solidFill>
                        <a:schemeClr val="tx1">
                          <a:lumMod val="75000"/>
                          <a:lumOff val="25000"/>
                        </a:schemeClr>
                      </a:solidFill>
                      <a:latin typeface="+mn-ea"/>
                    </a:rPr>
                    <a:t>　　　</a:t>
                  </a:r>
                  <a14:m>
                    <m:oMath xmlns:m="http://schemas.openxmlformats.org/officeDocument/2006/math">
                      <m:f>
                        <m:fPr>
                          <m:ctrlPr>
                            <a:rPr lang="en-US" altLang="ja-JP" sz="3200" i="1" smtClean="0">
                              <a:solidFill>
                                <a:schemeClr val="tx1">
                                  <a:lumMod val="75000"/>
                                  <a:lumOff val="25000"/>
                                </a:schemeClr>
                              </a:solidFill>
                              <a:latin typeface="Cambria Math" panose="02040503050406030204" pitchFamily="18" charset="0"/>
                            </a:rPr>
                          </m:ctrlPr>
                        </m:fPr>
                        <m:num>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𝑣</m:t>
                              </m:r>
                            </m:e>
                            <m:sub>
                              <m:r>
                                <m:rPr>
                                  <m:sty m:val="p"/>
                                </m:rPr>
                                <a:rPr lang="en-US" altLang="ja-JP" sz="3200">
                                  <a:solidFill>
                                    <a:schemeClr val="tx1">
                                      <a:lumMod val="75000"/>
                                      <a:lumOff val="25000"/>
                                    </a:schemeClr>
                                  </a:solidFill>
                                  <a:latin typeface="Cambria Math" panose="02040503050406030204" pitchFamily="18" charset="0"/>
                                  <a:ea typeface="Cambria Math" panose="02040503050406030204" pitchFamily="18" charset="0"/>
                                </a:rPr>
                                <m:t>A</m:t>
                              </m:r>
                            </m:sub>
                          </m:sSub>
                        </m:num>
                        <m:den>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𝑣</m:t>
                              </m:r>
                            </m:e>
                            <m:sub>
                              <m:r>
                                <m:rPr>
                                  <m:sty m:val="p"/>
                                </m:rPr>
                                <a:rPr lang="en-US" altLang="ja-JP" sz="3200" b="0" i="0" smtClean="0">
                                  <a:solidFill>
                                    <a:schemeClr val="tx1">
                                      <a:lumMod val="75000"/>
                                      <a:lumOff val="25000"/>
                                    </a:schemeClr>
                                  </a:solidFill>
                                  <a:latin typeface="Cambria Math" panose="02040503050406030204" pitchFamily="18" charset="0"/>
                                  <a:ea typeface="Cambria Math" panose="02040503050406030204" pitchFamily="18" charset="0"/>
                                </a:rPr>
                                <m:t>B</m:t>
                              </m:r>
                            </m:sub>
                          </m:sSub>
                        </m:den>
                      </m:f>
                      <m:r>
                        <a:rPr lang="en-US" altLang="ja-JP" sz="3200" i="1" smtClean="0">
                          <a:solidFill>
                            <a:schemeClr val="tx1">
                              <a:lumMod val="75000"/>
                              <a:lumOff val="25000"/>
                            </a:schemeClr>
                          </a:solidFill>
                          <a:latin typeface="Cambria Math" panose="02040503050406030204" pitchFamily="18" charset="0"/>
                        </a:rPr>
                        <m:t>=</m:t>
                      </m:r>
                      <m:f>
                        <m:fPr>
                          <m:ctrlPr>
                            <a:rPr lang="en-US" altLang="ja-JP" sz="3200" i="1" smtClean="0">
                              <a:solidFill>
                                <a:schemeClr val="tx1">
                                  <a:lumMod val="75000"/>
                                  <a:lumOff val="25000"/>
                                </a:schemeClr>
                              </a:solidFill>
                              <a:latin typeface="Cambria Math" panose="02040503050406030204" pitchFamily="18" charset="0"/>
                            </a:rPr>
                          </m:ctrlPr>
                        </m:fPr>
                        <m:num>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ea typeface="Cambria Math" panose="02040503050406030204" pitchFamily="18" charset="0"/>
                                </a:rPr>
                                <m:t>B</m:t>
                              </m:r>
                            </m:sub>
                          </m:sSub>
                        </m:num>
                        <m:den>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ea typeface="Cambria Math" panose="02040503050406030204" pitchFamily="18" charset="0"/>
                                </a:rPr>
                                <m:t>A</m:t>
                              </m:r>
                            </m:sub>
                          </m:sSub>
                        </m:den>
                      </m:f>
                    </m:oMath>
                  </a14:m>
                  <a:r>
                    <a:rPr lang="ja-JP" altLang="en-US" sz="3200" dirty="0">
                      <a:solidFill>
                        <a:schemeClr val="tx1">
                          <a:lumMod val="75000"/>
                          <a:lumOff val="25000"/>
                        </a:schemeClr>
                      </a:solidFill>
                      <a:latin typeface="+mn-ea"/>
                    </a:rPr>
                    <a:t>　　　　</a:t>
                  </a:r>
                  <a:r>
                    <a:rPr lang="en-US" altLang="ja-JP" sz="3200" dirty="0">
                      <a:solidFill>
                        <a:schemeClr val="tx1">
                          <a:lumMod val="75000"/>
                          <a:lumOff val="25000"/>
                        </a:schemeClr>
                      </a:solidFill>
                      <a:latin typeface="+mn-ea"/>
                    </a:rPr>
                    <a:t>…</a:t>
                  </a:r>
                  <a:r>
                    <a:rPr lang="ja-JP" altLang="en-US" sz="3200" dirty="0">
                      <a:solidFill>
                        <a:schemeClr val="tx1">
                          <a:lumMod val="75000"/>
                          <a:lumOff val="25000"/>
                        </a:schemeClr>
                      </a:solidFill>
                      <a:latin typeface="+mn-ea"/>
                    </a:rPr>
                    <a:t>①</a:t>
                  </a:r>
                </a:p>
                <a:p>
                  <a:r>
                    <a:rPr lang="ja-JP" altLang="en-US" sz="3200" dirty="0">
                      <a:solidFill>
                        <a:schemeClr val="tx1">
                          <a:lumMod val="75000"/>
                          <a:lumOff val="25000"/>
                        </a:schemeClr>
                      </a:solidFill>
                      <a:latin typeface="+mn-ea"/>
                    </a:rPr>
                    <a:t>よって　　　</a:t>
                  </a:r>
                  <a14:m>
                    <m:oMath xmlns:m="http://schemas.openxmlformats.org/officeDocument/2006/math">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rPr>
                            <m:t>𝑣</m:t>
                          </m:r>
                        </m:e>
                        <m:sub>
                          <m:r>
                            <m:rPr>
                              <m:sty m:val="p"/>
                            </m:rPr>
                            <a:rPr lang="en-US" altLang="ja-JP" sz="3200" b="0" i="0" smtClean="0">
                              <a:solidFill>
                                <a:schemeClr val="tx1">
                                  <a:lumMod val="75000"/>
                                  <a:lumOff val="25000"/>
                                </a:schemeClr>
                              </a:solidFill>
                              <a:latin typeface="Cambria Math" panose="02040503050406030204" pitchFamily="18" charset="0"/>
                            </a:rPr>
                            <m:t>A</m:t>
                          </m:r>
                        </m:sub>
                      </m:sSub>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rPr>
                            <m:t>𝑣</m:t>
                          </m:r>
                        </m:e>
                        <m:sub>
                          <m:r>
                            <m:rPr>
                              <m:sty m:val="p"/>
                            </m:rPr>
                            <a:rPr lang="en-US" altLang="ja-JP" sz="3200" b="0" i="0" smtClean="0">
                              <a:solidFill>
                                <a:schemeClr val="tx1">
                                  <a:lumMod val="75000"/>
                                  <a:lumOff val="25000"/>
                                </a:schemeClr>
                              </a:solidFill>
                              <a:latin typeface="Cambria Math" panose="02040503050406030204" pitchFamily="18" charset="0"/>
                            </a:rPr>
                            <m:t>B</m:t>
                          </m:r>
                        </m:sub>
                      </m:sSub>
                      <m:r>
                        <a:rPr lang="en-US" altLang="ja-JP" sz="3200" b="0" i="0" smtClean="0">
                          <a:solidFill>
                            <a:schemeClr val="tx1">
                              <a:lumMod val="75000"/>
                              <a:lumOff val="25000"/>
                            </a:schemeClr>
                          </a:solidFill>
                          <a:latin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rPr>
                            <m:t>B</m:t>
                          </m:r>
                        </m:sub>
                      </m:sSub>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rPr>
                            <m:t>A</m:t>
                          </m:r>
                        </m:sub>
                      </m:sSub>
                    </m:oMath>
                  </a14:m>
                  <a:endParaRPr lang="en-US" altLang="ja-JP" sz="3200" dirty="0">
                    <a:solidFill>
                      <a:schemeClr val="tx1">
                        <a:lumMod val="75000"/>
                        <a:lumOff val="25000"/>
                      </a:schemeClr>
                    </a:solidFill>
                    <a:latin typeface="+mn-ea"/>
                  </a:endParaRPr>
                </a:p>
                <a:p>
                  <a:pPr algn="r"/>
                  <a:r>
                    <a:rPr lang="ja-JP" altLang="en-US" sz="3200" dirty="0">
                      <a:solidFill>
                        <a:schemeClr val="tx1">
                          <a:lumMod val="75000"/>
                          <a:lumOff val="25000"/>
                        </a:schemeClr>
                      </a:solidFill>
                      <a:latin typeface="+mj-ea"/>
                      <a:cs typeface="Times New Roman" panose="02020603050405020304" pitchFamily="18" charset="0"/>
                    </a:rPr>
                    <a:t>答　</a:t>
                  </a:r>
                  <a:r>
                    <a:rPr lang="en-US" altLang="ja-JP" sz="3200" dirty="0">
                      <a:solidFill>
                        <a:schemeClr val="tx1">
                          <a:lumMod val="75000"/>
                          <a:lumOff val="25000"/>
                        </a:schemeClr>
                      </a:solidFill>
                    </a:rPr>
                    <a:t> </a:t>
                  </a:r>
                  <a14:m>
                    <m:oMath xmlns:m="http://schemas.openxmlformats.org/officeDocument/2006/math">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𝑣</m:t>
                          </m:r>
                        </m:e>
                        <m:sub>
                          <m:r>
                            <m:rPr>
                              <m:sty m:val="p"/>
                            </m:rPr>
                            <a:rPr lang="en-US" altLang="ja-JP" sz="3200">
                              <a:solidFill>
                                <a:schemeClr val="tx1">
                                  <a:lumMod val="75000"/>
                                  <a:lumOff val="25000"/>
                                </a:schemeClr>
                              </a:solidFill>
                              <a:latin typeface="Cambria Math" panose="02040503050406030204" pitchFamily="18" charset="0"/>
                            </a:rPr>
                            <m:t>A</m:t>
                          </m:r>
                        </m:sub>
                      </m:sSub>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𝑣</m:t>
                          </m:r>
                        </m:e>
                        <m:sub>
                          <m:r>
                            <m:rPr>
                              <m:sty m:val="p"/>
                            </m:rPr>
                            <a:rPr lang="en-US" altLang="ja-JP" sz="3200">
                              <a:solidFill>
                                <a:schemeClr val="tx1">
                                  <a:lumMod val="75000"/>
                                  <a:lumOff val="25000"/>
                                </a:schemeClr>
                              </a:solidFill>
                              <a:latin typeface="Cambria Math" panose="02040503050406030204" pitchFamily="18" charset="0"/>
                            </a:rPr>
                            <m:t>B</m:t>
                          </m:r>
                        </m:sub>
                      </m:sSub>
                      <m:r>
                        <a:rPr lang="en-US" altLang="ja-JP" sz="3200">
                          <a:solidFill>
                            <a:schemeClr val="tx1">
                              <a:lumMod val="75000"/>
                              <a:lumOff val="25000"/>
                            </a:schemeClr>
                          </a:solidFill>
                          <a:latin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rPr>
                            <m:t>B</m:t>
                          </m:r>
                        </m:sub>
                      </m:sSub>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rPr>
                            <m:t>A</m:t>
                          </m:r>
                        </m:sub>
                      </m:sSub>
                    </m:oMath>
                  </a14:m>
                  <a:endParaRPr lang="en-US" altLang="ja-JP" sz="3200" dirty="0">
                    <a:solidFill>
                      <a:schemeClr val="tx1">
                        <a:lumMod val="75000"/>
                        <a:lumOff val="25000"/>
                      </a:schemeClr>
                    </a:solidFill>
                    <a:latin typeface="+mn-ea"/>
                  </a:endParaRPr>
                </a:p>
              </p:txBody>
            </p:sp>
          </mc:Choice>
          <mc:Fallback xmlns="">
            <p:sp>
              <p:nvSpPr>
                <p:cNvPr id="7" name="テキスト ボックス 6">
                  <a:extLst>
                    <a:ext uri="{FF2B5EF4-FFF2-40B4-BE49-F238E27FC236}">
                      <a16:creationId xmlns:a16="http://schemas.microsoft.com/office/drawing/2014/main" id="{22A1264A-57CC-EF1F-534A-88F980A592DC}"/>
                    </a:ext>
                  </a:extLst>
                </p:cNvPr>
                <p:cNvSpPr txBox="1">
                  <a:spLocks noRot="1" noChangeAspect="1" noMove="1" noResize="1" noEditPoints="1" noAdjustHandles="1" noChangeArrowheads="1" noChangeShapeType="1" noTextEdit="1"/>
                </p:cNvSpPr>
                <p:nvPr/>
              </p:nvSpPr>
              <p:spPr>
                <a:xfrm>
                  <a:off x="1510099" y="1814877"/>
                  <a:ext cx="8439111" cy="2779543"/>
                </a:xfrm>
                <a:prstGeom prst="rect">
                  <a:avLst/>
                </a:prstGeom>
                <a:blipFill>
                  <a:blip r:embed="rId2"/>
                  <a:stretch>
                    <a:fillRect l="-1735" t="-2851" b="-5482"/>
                  </a:stretch>
                </a:blipFill>
              </p:spPr>
              <p:txBody>
                <a:bodyPr/>
                <a:lstStyle/>
                <a:p>
                  <a:r>
                    <a:rPr lang="ja-JP" altLang="en-US">
                      <a:noFill/>
                    </a:rPr>
                    <a:t> </a:t>
                  </a:r>
                </a:p>
              </p:txBody>
            </p:sp>
          </mc:Fallback>
        </mc:AlternateContent>
        <p:pic>
          <p:nvPicPr>
            <p:cNvPr id="17" name="図 16" descr="アイコン が含まれている画像&#10;&#10;自動的に生成された説明">
              <a:extLst>
                <a:ext uri="{FF2B5EF4-FFF2-40B4-BE49-F238E27FC236}">
                  <a16:creationId xmlns:a16="http://schemas.microsoft.com/office/drawing/2014/main" id="{60E11992-3308-624B-FD32-986E7129A9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205" y="1291959"/>
              <a:ext cx="1073249" cy="504844"/>
            </a:xfrm>
            <a:prstGeom prst="rect">
              <a:avLst/>
            </a:prstGeom>
          </p:spPr>
        </p:pic>
      </p:grpSp>
      <p:sp>
        <p:nvSpPr>
          <p:cNvPr id="16" name="正方形/長方形 15">
            <a:extLst>
              <a:ext uri="{FF2B5EF4-FFF2-40B4-BE49-F238E27FC236}">
                <a16:creationId xmlns:a16="http://schemas.microsoft.com/office/drawing/2014/main" id="{D37155FD-5B3D-42E1-9B28-06271ADF6BE1}"/>
              </a:ext>
            </a:extLst>
          </p:cNvPr>
          <p:cNvSpPr/>
          <p:nvPr/>
        </p:nvSpPr>
        <p:spPr bwMode="white">
          <a:xfrm>
            <a:off x="1631504" y="1586930"/>
            <a:ext cx="9249412" cy="281368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44056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1"/>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タイトル 2">
            <a:extLst>
              <a:ext uri="{FF2B5EF4-FFF2-40B4-BE49-F238E27FC236}">
                <a16:creationId xmlns:a16="http://schemas.microsoft.com/office/drawing/2014/main" id="{533B706D-D91D-BC55-7D7F-736769E5FD0E}"/>
              </a:ext>
            </a:extLst>
          </p:cNvPr>
          <p:cNvSpPr>
            <a:spLocks noGrp="1"/>
          </p:cNvSpPr>
          <p:nvPr>
            <p:ph type="title"/>
          </p:nvPr>
        </p:nvSpPr>
        <p:spPr/>
        <p:txBody>
          <a:bodyPr/>
          <a:lstStyle/>
          <a:p>
            <a:r>
              <a:rPr lang="ja-JP" altLang="en-US" dirty="0"/>
              <a:t>分裂と合体</a:t>
            </a:r>
          </a:p>
        </p:txBody>
      </p:sp>
      <p:grpSp>
        <p:nvGrpSpPr>
          <p:cNvPr id="2" name="グループ化 1">
            <a:extLst>
              <a:ext uri="{FF2B5EF4-FFF2-40B4-BE49-F238E27FC236}">
                <a16:creationId xmlns:a16="http://schemas.microsoft.com/office/drawing/2014/main" id="{3286DE88-FEA4-2174-32AE-FC5E23728CD2}"/>
              </a:ext>
            </a:extLst>
          </p:cNvPr>
          <p:cNvGrpSpPr/>
          <p:nvPr/>
        </p:nvGrpSpPr>
        <p:grpSpPr>
          <a:xfrm>
            <a:off x="1404000" y="1008000"/>
            <a:ext cx="9084488" cy="5810075"/>
            <a:chOff x="1153205" y="1291959"/>
            <a:chExt cx="8726832" cy="5810075"/>
          </a:xfrm>
        </p:grpSpPr>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5A6D9AE3-D8A7-1631-B60E-27332B6B000D}"/>
                    </a:ext>
                  </a:extLst>
                </p:cNvPr>
                <p:cNvSpPr txBox="1"/>
                <p:nvPr/>
              </p:nvSpPr>
              <p:spPr>
                <a:xfrm>
                  <a:off x="1364550" y="1723959"/>
                  <a:ext cx="8515487" cy="5378075"/>
                </a:xfrm>
                <a:prstGeom prst="rect">
                  <a:avLst/>
                </a:prstGeom>
                <a:noFill/>
              </p:spPr>
              <p:txBody>
                <a:bodyPr wrap="square" rtlCol="0">
                  <a:spAutoFit/>
                </a:bodyPr>
                <a:lstStyle/>
                <a:p>
                  <a:r>
                    <a:rPr lang="ja-JP" altLang="en-US" sz="3200" dirty="0">
                      <a:solidFill>
                        <a:schemeClr val="tx1">
                          <a:lumMod val="75000"/>
                          <a:lumOff val="25000"/>
                        </a:schemeClr>
                      </a:solidFill>
                      <a:latin typeface="+mn-ea"/>
                      <a:cs typeface="Times New Roman" panose="02020603050405020304" pitchFamily="18" charset="0"/>
                    </a:rPr>
                    <a:t>また，運動エネルギーはそれぞれ</a:t>
                  </a:r>
                  <a:endParaRPr lang="en-US" altLang="ja-JP" sz="3200" dirty="0">
                    <a:solidFill>
                      <a:schemeClr val="tx1">
                        <a:lumMod val="75000"/>
                        <a:lumOff val="25000"/>
                      </a:schemeClr>
                    </a:solidFill>
                    <a:latin typeface="+mn-ea"/>
                    <a:cs typeface="Times New Roman" panose="02020603050405020304" pitchFamily="18" charset="0"/>
                  </a:endParaRPr>
                </a:p>
                <a:p>
                  <a:r>
                    <a:rPr lang="ja-JP" altLang="en-US" sz="3200" dirty="0">
                      <a:solidFill>
                        <a:schemeClr val="tx1">
                          <a:lumMod val="75000"/>
                          <a:lumOff val="25000"/>
                        </a:schemeClr>
                      </a:solidFill>
                      <a:latin typeface="+mn-ea"/>
                      <a:cs typeface="Times New Roman" panose="02020603050405020304" pitchFamily="18" charset="0"/>
                    </a:rPr>
                    <a:t>　　　</a:t>
                  </a:r>
                  <a14:m>
                    <m:oMath xmlns:m="http://schemas.openxmlformats.org/officeDocument/2006/math">
                      <m:sSub>
                        <m:sSubPr>
                          <m:ctrlPr>
                            <a:rPr lang="en-US" altLang="ja-JP" sz="3200" i="1" smtClean="0">
                              <a:solidFill>
                                <a:schemeClr val="tx1">
                                  <a:lumMod val="75000"/>
                                  <a:lumOff val="25000"/>
                                </a:schemeClr>
                              </a:solidFill>
                              <a:latin typeface="Cambria Math" panose="02040503050406030204" pitchFamily="18" charset="0"/>
                              <a:cs typeface="Times New Roman" panose="02020603050405020304" pitchFamily="18" charset="0"/>
                            </a:rPr>
                          </m:ctrlPr>
                        </m:sSubPr>
                        <m:e>
                          <m: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t>𝐾</m:t>
                          </m:r>
                        </m:e>
                        <m:sub>
                          <m:r>
                            <m:rPr>
                              <m:sty m:val="p"/>
                            </m:rP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A</m:t>
                          </m:r>
                        </m:sub>
                      </m:sSub>
                      <m: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t>=</m:t>
                      </m:r>
                      <m:f>
                        <m:fPr>
                          <m:ctrlP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ctrlPr>
                        </m:fPr>
                        <m:num>
                          <m: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t>1</m:t>
                          </m:r>
                        </m:num>
                        <m:den>
                          <m: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t>2</m:t>
                          </m:r>
                        </m:den>
                      </m:f>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ea typeface="Cambria Math" panose="02040503050406030204" pitchFamily="18" charset="0"/>
                            </a:rPr>
                            <m:t>A</m:t>
                          </m:r>
                        </m:sub>
                      </m:sSub>
                      <m:sSubSup>
                        <m:sSubSupPr>
                          <m:ctrlPr>
                            <a:rPr lang="en-US" altLang="ja-JP" sz="3200" i="1" smtClean="0">
                              <a:solidFill>
                                <a:schemeClr val="tx1">
                                  <a:lumMod val="75000"/>
                                  <a:lumOff val="25000"/>
                                </a:schemeClr>
                              </a:solidFill>
                              <a:latin typeface="Cambria Math" panose="02040503050406030204" pitchFamily="18" charset="0"/>
                              <a:ea typeface="Cambria Math" panose="02040503050406030204" pitchFamily="18" charset="0"/>
                            </a:rPr>
                          </m:ctrlPr>
                        </m:sSubSupPr>
                        <m:e>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𝑣</m:t>
                          </m:r>
                        </m:e>
                        <m:sub>
                          <m:r>
                            <m:rPr>
                              <m:sty m:val="p"/>
                            </m:r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A</m:t>
                          </m:r>
                        </m:sub>
                        <m:sup>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2</m:t>
                          </m:r>
                        </m:sup>
                      </m:sSubSup>
                    </m:oMath>
                  </a14:m>
                  <a:r>
                    <a:rPr lang="ja-JP" altLang="en-US" sz="3200" dirty="0">
                      <a:solidFill>
                        <a:schemeClr val="tx1">
                          <a:lumMod val="75000"/>
                          <a:lumOff val="25000"/>
                        </a:schemeClr>
                      </a:solidFill>
                      <a:latin typeface="+mj-ea"/>
                      <a:cs typeface="Times New Roman" panose="02020603050405020304" pitchFamily="18" charset="0"/>
                    </a:rPr>
                    <a:t>　，　</a:t>
                  </a:r>
                  <a:r>
                    <a:rPr lang="en-US" altLang="ja-JP" sz="3200" dirty="0">
                      <a:solidFill>
                        <a:schemeClr val="tx1">
                          <a:lumMod val="75000"/>
                          <a:lumOff val="25000"/>
                        </a:schemeClr>
                      </a:solidFill>
                      <a:cs typeface="Times New Roman" panose="02020603050405020304" pitchFamily="18" charset="0"/>
                    </a:rPr>
                    <a:t> </a:t>
                  </a:r>
                  <a14:m>
                    <m:oMath xmlns:m="http://schemas.openxmlformats.org/officeDocument/2006/math">
                      <m:sSub>
                        <m:sSubPr>
                          <m:ctrlP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ctrlPr>
                        </m:sSubPr>
                        <m:e>
                          <m: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𝐾</m:t>
                          </m:r>
                        </m:e>
                        <m:sub>
                          <m:r>
                            <m:rPr>
                              <m:sty m:val="p"/>
                            </m:rPr>
                            <a:rPr lang="en-US" altLang="ja-JP" sz="3200" i="1" smtClean="0">
                              <a:solidFill>
                                <a:schemeClr val="tx1">
                                  <a:lumMod val="75000"/>
                                  <a:lumOff val="25000"/>
                                </a:schemeClr>
                              </a:solidFill>
                              <a:latin typeface="Cambria Math" panose="02040503050406030204" pitchFamily="18" charset="0"/>
                              <a:cs typeface="Times New Roman" panose="02020603050405020304" pitchFamily="18" charset="0"/>
                            </a:rPr>
                            <m:t>B</m:t>
                          </m:r>
                        </m:sub>
                      </m:sSub>
                      <m: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m:t>
                      </m:r>
                      <m:f>
                        <m:fPr>
                          <m:ctrlP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ctrlPr>
                        </m:fPr>
                        <m:num>
                          <m: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1</m:t>
                          </m:r>
                        </m:num>
                        <m:den>
                          <m: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2</m:t>
                          </m:r>
                        </m:den>
                      </m:f>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B</m:t>
                          </m:r>
                        </m:sub>
                      </m:sSub>
                      <m:sSubSup>
                        <m:sSubSup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𝑣</m:t>
                          </m:r>
                        </m:e>
                        <m:sub>
                          <m:r>
                            <m:rPr>
                              <m:sty m:val="p"/>
                            </m:rPr>
                            <a:rPr lang="en-US" altLang="ja-JP" sz="3200" i="1" smtClean="0">
                              <a:solidFill>
                                <a:schemeClr val="tx1">
                                  <a:lumMod val="75000"/>
                                  <a:lumOff val="25000"/>
                                </a:schemeClr>
                              </a:solidFill>
                              <a:latin typeface="Cambria Math" panose="02040503050406030204" pitchFamily="18" charset="0"/>
                              <a:ea typeface="Cambria Math" panose="02040503050406030204" pitchFamily="18" charset="0"/>
                            </a:rPr>
                            <m:t>B</m:t>
                          </m:r>
                        </m:sub>
                        <m:sup>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2</m:t>
                          </m:r>
                        </m:sup>
                      </m:sSubSup>
                    </m:oMath>
                  </a14:m>
                  <a:endParaRPr lang="en-US" altLang="ja-JP" sz="3200" dirty="0">
                    <a:solidFill>
                      <a:schemeClr val="tx1">
                        <a:lumMod val="75000"/>
                        <a:lumOff val="25000"/>
                      </a:schemeClr>
                    </a:solidFill>
                    <a:latin typeface="+mj-ea"/>
                    <a:cs typeface="Times New Roman" panose="02020603050405020304" pitchFamily="18" charset="0"/>
                  </a:endParaRPr>
                </a:p>
                <a:p>
                  <a:r>
                    <a:rPr lang="ja-JP" altLang="en-US" sz="3200" dirty="0">
                      <a:solidFill>
                        <a:schemeClr val="tx1">
                          <a:lumMod val="75000"/>
                          <a:lumOff val="25000"/>
                        </a:schemeClr>
                      </a:solidFill>
                      <a:latin typeface="+mj-ea"/>
                      <a:cs typeface="Times New Roman" panose="02020603050405020304" pitchFamily="18" charset="0"/>
                    </a:rPr>
                    <a:t>①より　</a:t>
                  </a:r>
                  <a14:m>
                    <m:oMath xmlns:m="http://schemas.openxmlformats.org/officeDocument/2006/math">
                      <m:sSub>
                        <m:sSubPr>
                          <m:ctrlPr>
                            <a:rPr lang="en-US" altLang="ja-JP" sz="3200" i="1" smtClean="0">
                              <a:solidFill>
                                <a:schemeClr val="tx1">
                                  <a:lumMod val="75000"/>
                                  <a:lumOff val="25000"/>
                                </a:schemeClr>
                              </a:solidFill>
                              <a:latin typeface="Cambria Math" panose="02040503050406030204" pitchFamily="18" charset="0"/>
                              <a:cs typeface="Times New Roman" panose="02020603050405020304" pitchFamily="18" charset="0"/>
                            </a:rPr>
                          </m:ctrlPr>
                        </m:sSubPr>
                        <m:e>
                          <m: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t>𝑣</m:t>
                          </m:r>
                        </m:e>
                        <m:sub>
                          <m:r>
                            <m:rPr>
                              <m:sty m:val="p"/>
                            </m:rP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B</m:t>
                          </m:r>
                        </m:sub>
                      </m:sSub>
                      <m: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t>=</m:t>
                      </m:r>
                      <m:f>
                        <m:fPr>
                          <m:ctrlP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ctrlPr>
                        </m:fPr>
                        <m:num>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ea typeface="Cambria Math" panose="02040503050406030204" pitchFamily="18" charset="0"/>
                                </a:rPr>
                                <m:t>A</m:t>
                              </m:r>
                            </m:sub>
                          </m:sSub>
                        </m:num>
                        <m:den>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ea typeface="Cambria Math" panose="02040503050406030204" pitchFamily="18" charset="0"/>
                                </a:rPr>
                                <m:t>B</m:t>
                              </m:r>
                            </m:sub>
                          </m:sSub>
                        </m:den>
                      </m:f>
                    </m:oMath>
                  </a14:m>
                  <a:r>
                    <a:rPr lang="en-US" altLang="ja-JP" sz="3200" dirty="0">
                      <a:solidFill>
                        <a:schemeClr val="tx1">
                          <a:lumMod val="75000"/>
                          <a:lumOff val="25000"/>
                        </a:schemeClr>
                      </a:solidFill>
                      <a:ea typeface="Cambria Math" panose="02040503050406030204" pitchFamily="18" charset="0"/>
                    </a:rPr>
                    <a:t> </a:t>
                  </a:r>
                  <a14:m>
                    <m:oMath xmlns:m="http://schemas.openxmlformats.org/officeDocument/2006/math">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𝑣</m:t>
                          </m:r>
                        </m:e>
                        <m:sub>
                          <m:r>
                            <m:rPr>
                              <m:sty m:val="p"/>
                            </m:rPr>
                            <a:rPr lang="en-US" altLang="ja-JP" sz="3200">
                              <a:solidFill>
                                <a:schemeClr val="tx1">
                                  <a:lumMod val="75000"/>
                                  <a:lumOff val="25000"/>
                                </a:schemeClr>
                              </a:solidFill>
                              <a:latin typeface="Cambria Math" panose="02040503050406030204" pitchFamily="18" charset="0"/>
                              <a:ea typeface="Cambria Math" panose="02040503050406030204" pitchFamily="18" charset="0"/>
                            </a:rPr>
                            <m:t>A</m:t>
                          </m:r>
                        </m:sub>
                      </m:sSub>
                    </m:oMath>
                  </a14:m>
                  <a:r>
                    <a:rPr lang="ja-JP" altLang="en-US" sz="3200" dirty="0">
                      <a:solidFill>
                        <a:schemeClr val="tx1">
                          <a:lumMod val="75000"/>
                          <a:lumOff val="25000"/>
                        </a:schemeClr>
                      </a:solidFill>
                      <a:latin typeface="+mj-ea"/>
                      <a:cs typeface="Times New Roman" panose="02020603050405020304" pitchFamily="18" charset="0"/>
                    </a:rPr>
                    <a:t>　なので</a:t>
                  </a:r>
                  <a:endParaRPr lang="en-US" altLang="ja-JP" sz="3200" dirty="0">
                    <a:solidFill>
                      <a:schemeClr val="tx1">
                        <a:lumMod val="75000"/>
                        <a:lumOff val="25000"/>
                      </a:schemeClr>
                    </a:solidFill>
                    <a:latin typeface="+mj-ea"/>
                    <a:cs typeface="Times New Roman" panose="02020603050405020304" pitchFamily="18" charset="0"/>
                  </a:endParaRPr>
                </a:p>
                <a:p>
                  <a:r>
                    <a:rPr lang="ja-JP" altLang="en-US" sz="3200" dirty="0">
                      <a:solidFill>
                        <a:schemeClr val="tx1">
                          <a:lumMod val="75000"/>
                          <a:lumOff val="25000"/>
                        </a:schemeClr>
                      </a:solidFill>
                      <a:latin typeface="+mj-ea"/>
                      <a:cs typeface="Times New Roman" panose="02020603050405020304" pitchFamily="18" charset="0"/>
                    </a:rPr>
                    <a:t>　　　</a:t>
                  </a:r>
                  <a:r>
                    <a:rPr lang="en-US" altLang="ja-JP" sz="3200" dirty="0">
                      <a:solidFill>
                        <a:schemeClr val="tx1">
                          <a:lumMod val="75000"/>
                          <a:lumOff val="25000"/>
                        </a:schemeClr>
                      </a:solidFill>
                      <a:cs typeface="Times New Roman" panose="02020603050405020304" pitchFamily="18" charset="0"/>
                    </a:rPr>
                    <a:t> </a:t>
                  </a:r>
                  <a14:m>
                    <m:oMath xmlns:m="http://schemas.openxmlformats.org/officeDocument/2006/math">
                      <m:sSub>
                        <m:sSubPr>
                          <m:ctrlP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ctrlPr>
                        </m:sSubPr>
                        <m:e>
                          <m: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𝐾</m:t>
                          </m:r>
                        </m:e>
                        <m:sub>
                          <m:r>
                            <m:rPr>
                              <m:sty m:val="p"/>
                            </m:rP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B</m:t>
                          </m:r>
                        </m:sub>
                      </m:sSub>
                      <m: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m:t>
                      </m:r>
                      <m:f>
                        <m:fPr>
                          <m:ctrlP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ctrlPr>
                        </m:fPr>
                        <m:num>
                          <m: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1</m:t>
                          </m:r>
                        </m:num>
                        <m:den>
                          <m: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2</m:t>
                          </m:r>
                        </m:den>
                      </m:f>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B</m:t>
                          </m:r>
                        </m:sub>
                      </m:sSub>
                      <m:sSubSup>
                        <m:sSubSup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𝑣</m:t>
                          </m:r>
                        </m:e>
                        <m:sub>
                          <m:r>
                            <m:rPr>
                              <m:sty m:val="p"/>
                            </m:r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B</m:t>
                          </m:r>
                        </m:sub>
                        <m:sup>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2</m:t>
                          </m:r>
                        </m:sup>
                      </m:sSubSup>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m:t>
                      </m:r>
                      <m:f>
                        <m:fPr>
                          <m:ctrlP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ctrlPr>
                        </m:fPr>
                        <m:num>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1</m:t>
                          </m:r>
                        </m:num>
                        <m:den>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2</m:t>
                          </m:r>
                        </m:den>
                      </m:f>
                      <m:f>
                        <m:fPr>
                          <m:ctrlP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ctrlPr>
                        </m:fPr>
                        <m:num>
                          <m:sSubSup>
                            <m:sSubSupPr>
                              <m:ctrlP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ctrlPr>
                            </m:sSubSupPr>
                            <m:e>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A</m:t>
                              </m:r>
                            </m:sub>
                            <m:sup>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2</m:t>
                              </m:r>
                            </m:sup>
                          </m:sSubSup>
                        </m:num>
                        <m:den>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ea typeface="Cambria Math" panose="02040503050406030204" pitchFamily="18" charset="0"/>
                                </a:rPr>
                                <m:t>B</m:t>
                              </m:r>
                            </m:sub>
                          </m:sSub>
                        </m:den>
                      </m:f>
                      <m:sSubSup>
                        <m:sSubSup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𝑣</m:t>
                          </m:r>
                        </m:e>
                        <m:sub>
                          <m:r>
                            <m:rPr>
                              <m:sty m:val="p"/>
                            </m:r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A</m:t>
                          </m:r>
                        </m:sub>
                        <m:sup>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2</m:t>
                          </m:r>
                        </m:sup>
                      </m:sSubSup>
                    </m:oMath>
                  </a14:m>
                  <a:endParaRPr lang="en-US" altLang="ja-JP" sz="3200" dirty="0">
                    <a:solidFill>
                      <a:schemeClr val="tx1">
                        <a:lumMod val="75000"/>
                        <a:lumOff val="25000"/>
                      </a:schemeClr>
                    </a:solidFill>
                    <a:latin typeface="+mj-ea"/>
                    <a:cs typeface="Times New Roman" panose="02020603050405020304" pitchFamily="18" charset="0"/>
                  </a:endParaRPr>
                </a:p>
                <a:p>
                  <a:r>
                    <a:rPr lang="ja-JP" altLang="en-US" sz="3200" dirty="0">
                      <a:solidFill>
                        <a:schemeClr val="tx1">
                          <a:lumMod val="75000"/>
                          <a:lumOff val="25000"/>
                        </a:schemeClr>
                      </a:solidFill>
                      <a:latin typeface="+mj-ea"/>
                      <a:cs typeface="Times New Roman" panose="02020603050405020304" pitchFamily="18" charset="0"/>
                    </a:rPr>
                    <a:t>　　　 </a:t>
                  </a:r>
                  <a14:m>
                    <m:oMath xmlns:m="http://schemas.openxmlformats.org/officeDocument/2006/math">
                      <m:f>
                        <m:fPr>
                          <m:ctrlPr>
                            <a:rPr lang="en-US" altLang="ja-JP" sz="3200" i="1" smtClean="0">
                              <a:solidFill>
                                <a:schemeClr val="tx1">
                                  <a:lumMod val="75000"/>
                                  <a:lumOff val="25000"/>
                                </a:schemeClr>
                              </a:solidFill>
                              <a:latin typeface="Cambria Math" panose="02040503050406030204" pitchFamily="18" charset="0"/>
                              <a:cs typeface="Times New Roman" panose="02020603050405020304" pitchFamily="18" charset="0"/>
                            </a:rPr>
                          </m:ctrlPr>
                        </m:fPr>
                        <m:num>
                          <m:sSub>
                            <m:sSubPr>
                              <m:ctrlP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ctrlPr>
                            </m:sSubPr>
                            <m:e>
                              <m: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𝐾</m:t>
                              </m:r>
                            </m:e>
                            <m:sub>
                              <m:r>
                                <m:rPr>
                                  <m:sty m:val="p"/>
                                </m:rP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A</m:t>
                              </m:r>
                            </m:sub>
                          </m:sSub>
                        </m:num>
                        <m:den>
                          <m:sSub>
                            <m:sSubPr>
                              <m:ctrlP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ctrlPr>
                            </m:sSubPr>
                            <m:e>
                              <m: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𝐾</m:t>
                              </m:r>
                            </m:e>
                            <m:sub>
                              <m:r>
                                <m:rPr>
                                  <m:sty m:val="p"/>
                                </m:rP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B</m:t>
                              </m:r>
                            </m:sub>
                          </m:sSub>
                        </m:den>
                      </m:f>
                      <m: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t>=</m:t>
                      </m:r>
                      <m:f>
                        <m:fPr>
                          <m:ctrlP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ctrlPr>
                        </m:fPr>
                        <m:num>
                          <m:f>
                            <m:fPr>
                              <m:ctrlP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ctrlPr>
                            </m:fPr>
                            <m:num>
                              <m: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1</m:t>
                              </m:r>
                            </m:num>
                            <m:den>
                              <m:r>
                                <a:rPr lang="en-US" altLang="ja-JP" sz="3200" i="1">
                                  <a:solidFill>
                                    <a:schemeClr val="tx1">
                                      <a:lumMod val="75000"/>
                                      <a:lumOff val="25000"/>
                                    </a:schemeClr>
                                  </a:solidFill>
                                  <a:latin typeface="Cambria Math" panose="02040503050406030204" pitchFamily="18" charset="0"/>
                                  <a:cs typeface="Times New Roman" panose="02020603050405020304" pitchFamily="18" charset="0"/>
                                </a:rPr>
                                <m:t>2</m:t>
                              </m:r>
                            </m:den>
                          </m:f>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ea typeface="Cambria Math" panose="02040503050406030204" pitchFamily="18" charset="0"/>
                                </a:rPr>
                                <m:t>A</m:t>
                              </m:r>
                            </m:sub>
                          </m:sSub>
                          <m:sSubSup>
                            <m:sSubSup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𝑣</m:t>
                              </m:r>
                            </m:e>
                            <m:sub>
                              <m:r>
                                <m:rPr>
                                  <m:sty m:val="p"/>
                                </m:r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A</m:t>
                              </m:r>
                            </m:sub>
                            <m:sup>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2</m:t>
                              </m:r>
                            </m:sup>
                          </m:sSubSup>
                        </m:num>
                        <m:den>
                          <m:f>
                            <m:fPr>
                              <m:ctrlPr>
                                <a:rPr lang="en-US" altLang="ja-JP" sz="3200" i="1" smtClean="0">
                                  <a:solidFill>
                                    <a:schemeClr val="tx1">
                                      <a:lumMod val="75000"/>
                                      <a:lumOff val="25000"/>
                                    </a:schemeClr>
                                  </a:solidFill>
                                  <a:latin typeface="Cambria Math" panose="02040503050406030204" pitchFamily="18" charset="0"/>
                                  <a:ea typeface="Cambria Math" panose="02040503050406030204" pitchFamily="18" charset="0"/>
                                </a:rPr>
                              </m:ctrlPr>
                            </m:fPr>
                            <m:num>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1</m:t>
                              </m:r>
                            </m:num>
                            <m:den>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2</m:t>
                              </m:r>
                            </m:den>
                          </m:f>
                          <m:f>
                            <m:f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fPr>
                            <m:num>
                              <m:sSubSup>
                                <m:sSubSup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A</m:t>
                                  </m:r>
                                </m:sub>
                                <m:sup>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2</m:t>
                                  </m:r>
                                </m:sup>
                              </m:sSubSup>
                            </m:num>
                            <m:den>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ea typeface="Cambria Math" panose="02040503050406030204" pitchFamily="18" charset="0"/>
                                    </a:rPr>
                                    <m:t>B</m:t>
                                  </m:r>
                                </m:sub>
                              </m:sSub>
                            </m:den>
                          </m:f>
                          <m:sSubSup>
                            <m:sSubSup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𝑣</m:t>
                              </m:r>
                            </m:e>
                            <m:sub>
                              <m:r>
                                <m:rPr>
                                  <m:sty m:val="p"/>
                                </m:r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A</m:t>
                              </m:r>
                            </m:sub>
                            <m:sup>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2</m:t>
                              </m:r>
                            </m:sup>
                          </m:sSubSup>
                        </m:den>
                      </m:f>
                      <m: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t>=</m:t>
                      </m:r>
                      <m:f>
                        <m:fPr>
                          <m:ctrlPr>
                            <a:rPr lang="en-US" altLang="ja-JP" sz="3200" b="0" i="1" smtClean="0">
                              <a:solidFill>
                                <a:schemeClr val="tx1">
                                  <a:lumMod val="75000"/>
                                  <a:lumOff val="25000"/>
                                </a:schemeClr>
                              </a:solidFill>
                              <a:latin typeface="Cambria Math" panose="02040503050406030204" pitchFamily="18" charset="0"/>
                              <a:cs typeface="Times New Roman" panose="02020603050405020304" pitchFamily="18" charset="0"/>
                            </a:rPr>
                          </m:ctrlPr>
                        </m:fPr>
                        <m:num>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B</m:t>
                              </m:r>
                            </m:sub>
                          </m:sSub>
                        </m:num>
                        <m:den>
                          <m:sSub>
                            <m:sSubPr>
                              <m:ctrlP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ea typeface="Cambria Math" panose="02040503050406030204" pitchFamily="18" charset="0"/>
                                </a:rPr>
                                <m:t>A</m:t>
                              </m:r>
                            </m:sub>
                          </m:sSub>
                        </m:den>
                      </m:f>
                    </m:oMath>
                  </a14:m>
                  <a:endParaRPr lang="en-US" altLang="ja-JP" sz="3200" dirty="0">
                    <a:solidFill>
                      <a:schemeClr val="tx1">
                        <a:lumMod val="75000"/>
                        <a:lumOff val="25000"/>
                      </a:schemeClr>
                    </a:solidFill>
                    <a:latin typeface="+mj-ea"/>
                    <a:cs typeface="Times New Roman" panose="02020603050405020304" pitchFamily="18" charset="0"/>
                  </a:endParaRPr>
                </a:p>
                <a:p>
                  <a:r>
                    <a:rPr lang="ja-JP" altLang="en-US" sz="3200" dirty="0">
                      <a:solidFill>
                        <a:schemeClr val="tx1">
                          <a:lumMod val="75000"/>
                          <a:lumOff val="25000"/>
                        </a:schemeClr>
                      </a:solidFill>
                      <a:latin typeface="+mj-ea"/>
                      <a:cs typeface="Times New Roman" panose="02020603050405020304" pitchFamily="18" charset="0"/>
                    </a:rPr>
                    <a:t>よって　　</a:t>
                  </a:r>
                  <a:r>
                    <a:rPr lang="en-US" altLang="ja-JP" sz="3200" dirty="0">
                      <a:solidFill>
                        <a:schemeClr val="tx1">
                          <a:lumMod val="75000"/>
                          <a:lumOff val="25000"/>
                        </a:schemeClr>
                      </a:solidFill>
                    </a:rPr>
                    <a:t> </a:t>
                  </a:r>
                  <a14:m>
                    <m:oMath xmlns:m="http://schemas.openxmlformats.org/officeDocument/2006/math">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rPr>
                            <m:t>𝐾</m:t>
                          </m:r>
                        </m:e>
                        <m:sub>
                          <m:r>
                            <m:rPr>
                              <m:sty m:val="p"/>
                            </m:rPr>
                            <a:rPr lang="en-US" altLang="ja-JP" sz="3200">
                              <a:solidFill>
                                <a:schemeClr val="tx1">
                                  <a:lumMod val="75000"/>
                                  <a:lumOff val="25000"/>
                                </a:schemeClr>
                              </a:solidFill>
                              <a:latin typeface="Cambria Math" panose="02040503050406030204" pitchFamily="18" charset="0"/>
                            </a:rPr>
                            <m:t>A</m:t>
                          </m:r>
                        </m:sub>
                      </m:sSub>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rPr>
                            <m:t>𝐾</m:t>
                          </m:r>
                        </m:e>
                        <m:sub>
                          <m:r>
                            <m:rPr>
                              <m:sty m:val="p"/>
                            </m:rPr>
                            <a:rPr lang="en-US" altLang="ja-JP" sz="3200">
                              <a:solidFill>
                                <a:schemeClr val="tx1">
                                  <a:lumMod val="75000"/>
                                  <a:lumOff val="25000"/>
                                </a:schemeClr>
                              </a:solidFill>
                              <a:latin typeface="Cambria Math" panose="02040503050406030204" pitchFamily="18" charset="0"/>
                            </a:rPr>
                            <m:t>B</m:t>
                          </m:r>
                        </m:sub>
                      </m:sSub>
                      <m:r>
                        <a:rPr lang="en-US" altLang="ja-JP" sz="3200">
                          <a:solidFill>
                            <a:schemeClr val="tx1">
                              <a:lumMod val="75000"/>
                              <a:lumOff val="25000"/>
                            </a:schemeClr>
                          </a:solidFill>
                          <a:latin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rPr>
                            <m:t>B</m:t>
                          </m:r>
                        </m:sub>
                      </m:sSub>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rPr>
                            <m:t>A</m:t>
                          </m:r>
                        </m:sub>
                      </m:sSub>
                    </m:oMath>
                  </a14:m>
                  <a:endParaRPr lang="en-US" altLang="ja-JP" sz="3200" dirty="0">
                    <a:solidFill>
                      <a:schemeClr val="tx1">
                        <a:lumMod val="75000"/>
                        <a:lumOff val="25000"/>
                      </a:schemeClr>
                    </a:solidFill>
                    <a:latin typeface="+mj-ea"/>
                    <a:cs typeface="Times New Roman" panose="02020603050405020304" pitchFamily="18" charset="0"/>
                  </a:endParaRPr>
                </a:p>
                <a:p>
                  <a:endParaRPr lang="en-US" altLang="ja-JP" sz="1600" dirty="0">
                    <a:solidFill>
                      <a:schemeClr val="tx1">
                        <a:lumMod val="75000"/>
                        <a:lumOff val="25000"/>
                      </a:schemeClr>
                    </a:solidFill>
                    <a:latin typeface="+mj-ea"/>
                    <a:cs typeface="Times New Roman" panose="02020603050405020304" pitchFamily="18" charset="0"/>
                  </a:endParaRPr>
                </a:p>
                <a:p>
                  <a:pPr algn="r"/>
                  <a:r>
                    <a:rPr lang="ja-JP" altLang="en-US" sz="3200" dirty="0">
                      <a:solidFill>
                        <a:schemeClr val="tx1">
                          <a:lumMod val="75000"/>
                          <a:lumOff val="25000"/>
                        </a:schemeClr>
                      </a:solidFill>
                      <a:latin typeface="+mj-ea"/>
                      <a:cs typeface="Times New Roman" panose="02020603050405020304" pitchFamily="18" charset="0"/>
                    </a:rPr>
                    <a:t>答　</a:t>
                  </a:r>
                  <a:r>
                    <a:rPr lang="en-US" altLang="ja-JP" sz="3200" dirty="0">
                      <a:solidFill>
                        <a:schemeClr val="tx1">
                          <a:lumMod val="75000"/>
                          <a:lumOff val="25000"/>
                        </a:schemeClr>
                      </a:solidFill>
                    </a:rPr>
                    <a:t> </a:t>
                  </a:r>
                  <a14:m>
                    <m:oMath xmlns:m="http://schemas.openxmlformats.org/officeDocument/2006/math">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𝐾</m:t>
                          </m:r>
                        </m:e>
                        <m:sub>
                          <m:r>
                            <m:rPr>
                              <m:sty m:val="p"/>
                            </m:rPr>
                            <a:rPr lang="en-US" altLang="ja-JP" sz="3200">
                              <a:solidFill>
                                <a:schemeClr val="tx1">
                                  <a:lumMod val="75000"/>
                                  <a:lumOff val="25000"/>
                                </a:schemeClr>
                              </a:solidFill>
                              <a:latin typeface="Cambria Math" panose="02040503050406030204" pitchFamily="18" charset="0"/>
                            </a:rPr>
                            <m:t>A</m:t>
                          </m:r>
                        </m:sub>
                      </m:sSub>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𝐾</m:t>
                          </m:r>
                        </m:e>
                        <m:sub>
                          <m:r>
                            <m:rPr>
                              <m:sty m:val="p"/>
                            </m:rPr>
                            <a:rPr lang="en-US" altLang="ja-JP" sz="3200">
                              <a:solidFill>
                                <a:schemeClr val="tx1">
                                  <a:lumMod val="75000"/>
                                  <a:lumOff val="25000"/>
                                </a:schemeClr>
                              </a:solidFill>
                              <a:latin typeface="Cambria Math" panose="02040503050406030204" pitchFamily="18" charset="0"/>
                            </a:rPr>
                            <m:t>B</m:t>
                          </m:r>
                        </m:sub>
                      </m:sSub>
                      <m:r>
                        <a:rPr lang="en-US" altLang="ja-JP" sz="3200">
                          <a:solidFill>
                            <a:schemeClr val="tx1">
                              <a:lumMod val="75000"/>
                              <a:lumOff val="25000"/>
                            </a:schemeClr>
                          </a:solidFill>
                          <a:latin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rPr>
                            <m:t>B</m:t>
                          </m:r>
                        </m:sub>
                      </m:sSub>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m:rPr>
                              <m:sty m:val="p"/>
                            </m:rPr>
                            <a:rPr lang="en-US" altLang="ja-JP" sz="3200">
                              <a:solidFill>
                                <a:schemeClr val="tx1">
                                  <a:lumMod val="75000"/>
                                  <a:lumOff val="25000"/>
                                </a:schemeClr>
                              </a:solidFill>
                              <a:latin typeface="Cambria Math" panose="02040503050406030204" pitchFamily="18" charset="0"/>
                            </a:rPr>
                            <m:t>A</m:t>
                          </m:r>
                        </m:sub>
                      </m:sSub>
                    </m:oMath>
                  </a14:m>
                  <a:endParaRPr lang="en-US" altLang="ja-JP" sz="3200" dirty="0">
                    <a:solidFill>
                      <a:schemeClr val="tx1">
                        <a:lumMod val="75000"/>
                        <a:lumOff val="25000"/>
                      </a:schemeClr>
                    </a:solidFill>
                    <a:latin typeface="+mn-ea"/>
                  </a:endParaRPr>
                </a:p>
              </p:txBody>
            </p:sp>
          </mc:Choice>
          <mc:Fallback>
            <p:sp>
              <p:nvSpPr>
                <p:cNvPr id="7" name="テキスト ボックス 6">
                  <a:extLst>
                    <a:ext uri="{FF2B5EF4-FFF2-40B4-BE49-F238E27FC236}">
                      <a16:creationId xmlns:a16="http://schemas.microsoft.com/office/drawing/2014/main" id="{5A6D9AE3-D8A7-1631-B60E-27332B6B000D}"/>
                    </a:ext>
                  </a:extLst>
                </p:cNvPr>
                <p:cNvSpPr txBox="1">
                  <a:spLocks noRot="1" noChangeAspect="1" noMove="1" noResize="1" noEditPoints="1" noAdjustHandles="1" noChangeArrowheads="1" noChangeShapeType="1" noTextEdit="1"/>
                </p:cNvSpPr>
                <p:nvPr/>
              </p:nvSpPr>
              <p:spPr>
                <a:xfrm>
                  <a:off x="1364550" y="1723959"/>
                  <a:ext cx="8515487" cy="5378075"/>
                </a:xfrm>
                <a:prstGeom prst="rect">
                  <a:avLst/>
                </a:prstGeom>
                <a:blipFill>
                  <a:blip r:embed="rId2"/>
                  <a:stretch>
                    <a:fillRect l="-1718" t="-1474" b="-2381"/>
                  </a:stretch>
                </a:blipFill>
              </p:spPr>
              <p:txBody>
                <a:bodyPr/>
                <a:lstStyle/>
                <a:p>
                  <a:r>
                    <a:rPr lang="ja-JP" altLang="en-US">
                      <a:noFill/>
                    </a:rPr>
                    <a:t> </a:t>
                  </a:r>
                </a:p>
              </p:txBody>
            </p:sp>
          </mc:Fallback>
        </mc:AlternateContent>
        <p:pic>
          <p:nvPicPr>
            <p:cNvPr id="8" name="図 7" descr="アイコン が含まれている画像&#10;&#10;自動的に生成された説明">
              <a:extLst>
                <a:ext uri="{FF2B5EF4-FFF2-40B4-BE49-F238E27FC236}">
                  <a16:creationId xmlns:a16="http://schemas.microsoft.com/office/drawing/2014/main" id="{39103A88-3130-1CF4-8063-B64F98DF97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205" y="1291959"/>
              <a:ext cx="1073249" cy="504844"/>
            </a:xfrm>
            <a:prstGeom prst="rect">
              <a:avLst/>
            </a:prstGeom>
          </p:spPr>
        </p:pic>
      </p:grpSp>
      <p:sp>
        <p:nvSpPr>
          <p:cNvPr id="10" name="正方形/長方形 9">
            <a:extLst>
              <a:ext uri="{FF2B5EF4-FFF2-40B4-BE49-F238E27FC236}">
                <a16:creationId xmlns:a16="http://schemas.microsoft.com/office/drawing/2014/main" id="{B44CC9D8-D3AE-4862-AC64-7D9DFB6E01BF}"/>
              </a:ext>
            </a:extLst>
          </p:cNvPr>
          <p:cNvSpPr/>
          <p:nvPr/>
        </p:nvSpPr>
        <p:spPr bwMode="white">
          <a:xfrm>
            <a:off x="1368000" y="1548000"/>
            <a:ext cx="9505055" cy="52534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8157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C66EAF-1778-4C84-BCAA-DDD525B1A543}"/>
              </a:ext>
            </a:extLst>
          </p:cNvPr>
          <p:cNvSpPr>
            <a:spLocks noGrp="1"/>
          </p:cNvSpPr>
          <p:nvPr>
            <p:ph type="title"/>
          </p:nvPr>
        </p:nvSpPr>
        <p:spPr/>
        <p:txBody>
          <a:bodyPr/>
          <a:lstStyle/>
          <a:p>
            <a:r>
              <a:rPr lang="ja-JP" altLang="en-US" dirty="0"/>
              <a:t>分裂と合体</a:t>
            </a:r>
            <a:endParaRPr kumimoji="1" lang="ja-JP" altLang="en-US" dirty="0"/>
          </a:p>
        </p:txBody>
      </p:sp>
      <p:pic>
        <p:nvPicPr>
          <p:cNvPr id="3" name="図 2">
            <a:extLst>
              <a:ext uri="{FF2B5EF4-FFF2-40B4-BE49-F238E27FC236}">
                <a16:creationId xmlns:a16="http://schemas.microsoft.com/office/drawing/2014/main" id="{91825258-E3BC-4E68-8F55-D98194AFF7A6}"/>
              </a:ext>
            </a:extLst>
          </p:cNvPr>
          <p:cNvPicPr>
            <a:picLocks noChangeAspect="1"/>
          </p:cNvPicPr>
          <p:nvPr/>
        </p:nvPicPr>
        <p:blipFill>
          <a:blip r:embed="rId2"/>
          <a:stretch>
            <a:fillRect/>
          </a:stretch>
        </p:blipFill>
        <p:spPr>
          <a:xfrm>
            <a:off x="874204" y="1484784"/>
            <a:ext cx="10443592" cy="1301305"/>
          </a:xfrm>
          <a:prstGeom prst="rect">
            <a:avLst/>
          </a:prstGeom>
        </p:spPr>
      </p:pic>
    </p:spTree>
    <p:extLst>
      <p:ext uri="{BB962C8B-B14F-4D97-AF65-F5344CB8AC3E}">
        <p14:creationId xmlns:p14="http://schemas.microsoft.com/office/powerpoint/2010/main" val="172243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C66EAF-1778-4C84-BCAA-DDD525B1A543}"/>
              </a:ext>
            </a:extLst>
          </p:cNvPr>
          <p:cNvSpPr>
            <a:spLocks noGrp="1"/>
          </p:cNvSpPr>
          <p:nvPr>
            <p:ph type="title"/>
          </p:nvPr>
        </p:nvSpPr>
        <p:spPr/>
        <p:txBody>
          <a:bodyPr/>
          <a:lstStyle/>
          <a:p>
            <a:r>
              <a:rPr lang="ja-JP" altLang="en-US" dirty="0"/>
              <a:t>分裂と合体</a:t>
            </a:r>
            <a:endParaRPr kumimoji="1" lang="ja-JP" altLang="en-US" dirty="0"/>
          </a:p>
        </p:txBody>
      </p:sp>
      <p:pic>
        <p:nvPicPr>
          <p:cNvPr id="4" name="図 3">
            <a:extLst>
              <a:ext uri="{FF2B5EF4-FFF2-40B4-BE49-F238E27FC236}">
                <a16:creationId xmlns:a16="http://schemas.microsoft.com/office/drawing/2014/main" id="{65A7A9B7-431D-4C90-9FDD-F8D37DBAEA9F}"/>
              </a:ext>
            </a:extLst>
          </p:cNvPr>
          <p:cNvPicPr>
            <a:picLocks noChangeAspect="1"/>
          </p:cNvPicPr>
          <p:nvPr/>
        </p:nvPicPr>
        <p:blipFill rotWithShape="1">
          <a:blip r:embed="rId2"/>
          <a:srcRect/>
          <a:stretch/>
        </p:blipFill>
        <p:spPr>
          <a:xfrm>
            <a:off x="904461" y="1124744"/>
            <a:ext cx="10383078" cy="3381304"/>
          </a:xfrm>
          <a:prstGeom prst="rect">
            <a:avLst/>
          </a:prstGeom>
        </p:spPr>
      </p:pic>
    </p:spTree>
    <p:extLst>
      <p:ext uri="{BB962C8B-B14F-4D97-AF65-F5344CB8AC3E}">
        <p14:creationId xmlns:p14="http://schemas.microsoft.com/office/powerpoint/2010/main" val="213468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8C7F7EB-01F9-FA56-3FB2-EF5224E4BB37}"/>
              </a:ext>
            </a:extLst>
          </p:cNvPr>
          <p:cNvSpPr>
            <a:spLocks noGrp="1"/>
          </p:cNvSpPr>
          <p:nvPr>
            <p:ph type="title"/>
          </p:nvPr>
        </p:nvSpPr>
        <p:spPr/>
        <p:txBody>
          <a:bodyPr/>
          <a:lstStyle/>
          <a:p>
            <a:r>
              <a:rPr lang="ja-JP" altLang="en-US" dirty="0"/>
              <a:t>平面内での衝突</a:t>
            </a:r>
          </a:p>
        </p:txBody>
      </p:sp>
      <p:sp>
        <p:nvSpPr>
          <p:cNvPr id="2" name="テキスト ボックス 1">
            <a:extLst>
              <a:ext uri="{FF2B5EF4-FFF2-40B4-BE49-F238E27FC236}">
                <a16:creationId xmlns:a16="http://schemas.microsoft.com/office/drawing/2014/main" id="{AEFCE37B-EBD0-7171-F066-19E8390D4F9C}"/>
              </a:ext>
            </a:extLst>
          </p:cNvPr>
          <p:cNvSpPr txBox="1"/>
          <p:nvPr/>
        </p:nvSpPr>
        <p:spPr>
          <a:xfrm>
            <a:off x="1080000" y="936000"/>
            <a:ext cx="3600000" cy="5016758"/>
          </a:xfrm>
          <a:prstGeom prst="rect">
            <a:avLst/>
          </a:prstGeom>
          <a:noFill/>
        </p:spPr>
        <p:txBody>
          <a:bodyPr wrap="square" rtlCol="0">
            <a:spAutoFit/>
          </a:bodyPr>
          <a:lstStyle/>
          <a:p>
            <a:r>
              <a:rPr kumimoji="1" lang="ja-JP" altLang="en-US" sz="3200" dirty="0">
                <a:solidFill>
                  <a:schemeClr val="tx1">
                    <a:lumMod val="75000"/>
                    <a:lumOff val="25000"/>
                  </a:schemeClr>
                </a:solidFill>
              </a:rPr>
              <a:t>運動量保存の法則は，平面内で物体が斜めに衝突し，速度の方向が変わる場合でも成り立つ。斜めに衝突する場合であっても，それぞれの物体が受ける力は内力だからである。</a:t>
            </a:r>
            <a:endParaRPr kumimoji="1" lang="en-US" altLang="ja-JP" sz="3200" dirty="0">
              <a:solidFill>
                <a:schemeClr val="tx1">
                  <a:lumMod val="75000"/>
                  <a:lumOff val="25000"/>
                </a:schemeClr>
              </a:solidFill>
            </a:endParaRPr>
          </a:p>
        </p:txBody>
      </p:sp>
      <p:pic>
        <p:nvPicPr>
          <p:cNvPr id="5" name="図 4">
            <a:extLst>
              <a:ext uri="{FF2B5EF4-FFF2-40B4-BE49-F238E27FC236}">
                <a16:creationId xmlns:a16="http://schemas.microsoft.com/office/drawing/2014/main" id="{8F0C7E1E-C5B2-53EB-F9D4-816E7849B95E}"/>
              </a:ext>
            </a:extLst>
          </p:cNvPr>
          <p:cNvPicPr>
            <a:picLocks noChangeAspect="1"/>
          </p:cNvPicPr>
          <p:nvPr/>
        </p:nvPicPr>
        <p:blipFill>
          <a:blip r:embed="rId2"/>
          <a:stretch>
            <a:fillRect/>
          </a:stretch>
        </p:blipFill>
        <p:spPr>
          <a:xfrm>
            <a:off x="4968000" y="1107531"/>
            <a:ext cx="6420227" cy="4642938"/>
          </a:xfrm>
          <a:prstGeom prst="rect">
            <a:avLst/>
          </a:prstGeom>
        </p:spPr>
      </p:pic>
    </p:spTree>
    <p:extLst>
      <p:ext uri="{BB962C8B-B14F-4D97-AF65-F5344CB8AC3E}">
        <p14:creationId xmlns:p14="http://schemas.microsoft.com/office/powerpoint/2010/main" val="364613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8C7F7EB-01F9-FA56-3FB2-EF5224E4BB37}"/>
              </a:ext>
            </a:extLst>
          </p:cNvPr>
          <p:cNvSpPr>
            <a:spLocks noGrp="1"/>
          </p:cNvSpPr>
          <p:nvPr>
            <p:ph type="title"/>
          </p:nvPr>
        </p:nvSpPr>
        <p:spPr/>
        <p:txBody>
          <a:bodyPr/>
          <a:lstStyle/>
          <a:p>
            <a:r>
              <a:rPr lang="ja-JP" altLang="en-US" dirty="0"/>
              <a:t>平面内での衝突</a:t>
            </a:r>
          </a:p>
        </p:txBody>
      </p:sp>
      <mc:AlternateContent xmlns:mc="http://schemas.openxmlformats.org/markup-compatibility/2006">
        <mc:Choice xmlns:a14="http://schemas.microsoft.com/office/drawing/2010/main" Requires="a14">
          <p:sp>
            <p:nvSpPr>
              <p:cNvPr id="2" name="テキスト ボックス 1">
                <a:extLst>
                  <a:ext uri="{FF2B5EF4-FFF2-40B4-BE49-F238E27FC236}">
                    <a16:creationId xmlns:a16="http://schemas.microsoft.com/office/drawing/2014/main" id="{AEFCE37B-EBD0-7171-F066-19E8390D4F9C}"/>
                  </a:ext>
                </a:extLst>
              </p:cNvPr>
              <p:cNvSpPr txBox="1"/>
              <p:nvPr/>
            </p:nvSpPr>
            <p:spPr>
              <a:xfrm>
                <a:off x="1259999" y="1260000"/>
                <a:ext cx="10080000" cy="3707875"/>
              </a:xfrm>
              <a:prstGeom prst="rect">
                <a:avLst/>
              </a:prstGeom>
              <a:noFill/>
            </p:spPr>
            <p:txBody>
              <a:bodyPr wrap="square" rtlCol="0">
                <a:spAutoFit/>
              </a:bodyPr>
              <a:lstStyle/>
              <a:p>
                <a:r>
                  <a:rPr kumimoji="1" lang="ja-JP" altLang="en-US" sz="3200" dirty="0">
                    <a:solidFill>
                      <a:schemeClr val="tx1">
                        <a:lumMod val="75000"/>
                        <a:lumOff val="25000"/>
                      </a:schemeClr>
                    </a:solidFill>
                  </a:rPr>
                  <a:t>質量</a:t>
                </a:r>
                <a14:m>
                  <m:oMath xmlns:m="http://schemas.openxmlformats.org/officeDocument/2006/math">
                    <m:r>
                      <a:rPr kumimoji="1" lang="en-US" altLang="ja-JP" sz="3200" b="0" i="0" smtClean="0">
                        <a:solidFill>
                          <a:schemeClr val="tx1">
                            <a:lumMod val="75000"/>
                            <a:lumOff val="25000"/>
                          </a:schemeClr>
                        </a:solidFill>
                        <a:latin typeface="Cambria Math" panose="02040503050406030204" pitchFamily="18" charset="0"/>
                      </a:rPr>
                      <m:t> </m:t>
                    </m:r>
                    <m:sSub>
                      <m:sSubPr>
                        <m:ctrlPr>
                          <a:rPr kumimoji="1" lang="en-US" altLang="ja-JP" sz="320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1</m:t>
                        </m:r>
                      </m:sub>
                    </m:sSub>
                    <m:r>
                      <a:rPr kumimoji="1"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〔kg〕</a:t>
                </a:r>
                <a:r>
                  <a:rPr lang="ja-JP" altLang="en-US" sz="3200" dirty="0">
                    <a:solidFill>
                      <a:schemeClr val="tx1">
                        <a:lumMod val="75000"/>
                        <a:lumOff val="25000"/>
                      </a:schemeClr>
                    </a:solidFill>
                    <a:latin typeface="ＭＳ Ｐゴシック" panose="020B0600070205080204" pitchFamily="50" charset="-128"/>
                  </a:rPr>
                  <a:t>，</a:t>
                </a:r>
                <a:r>
                  <a:rPr kumimoji="1" lang="en-US" altLang="ja-JP" sz="3200" dirty="0">
                    <a:solidFill>
                      <a:schemeClr val="tx1">
                        <a:lumMod val="75000"/>
                        <a:lumOff val="25000"/>
                      </a:schemeClr>
                    </a:solidFill>
                  </a:rPr>
                  <a:t> </a:t>
                </a:r>
                <a14:m>
                  <m:oMath xmlns:m="http://schemas.openxmlformats.org/officeDocument/2006/math">
                    <m:sSub>
                      <m:sSubPr>
                        <m:ctrlPr>
                          <a:rPr kumimoji="1" lang="en-US" altLang="ja-JP" sz="3200" i="1">
                            <a:solidFill>
                              <a:schemeClr val="tx1">
                                <a:lumMod val="75000"/>
                                <a:lumOff val="25000"/>
                              </a:schemeClr>
                            </a:solidFill>
                            <a:latin typeface="Cambria Math" panose="02040503050406030204" pitchFamily="18" charset="0"/>
                          </a:rPr>
                        </m:ctrlPr>
                      </m:sSubPr>
                      <m:e>
                        <m:r>
                          <a:rPr kumimoji="1" lang="en-US" altLang="ja-JP" sz="3200" i="1">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2</m:t>
                        </m:r>
                      </m:sub>
                    </m:sSub>
                    <m:r>
                      <a:rPr kumimoji="1"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〔kg〕</a:t>
                </a:r>
                <a:r>
                  <a:rPr lang="ja-JP" altLang="en-US" sz="3200" dirty="0">
                    <a:solidFill>
                      <a:schemeClr val="tx1">
                        <a:lumMod val="75000"/>
                        <a:lumOff val="25000"/>
                      </a:schemeClr>
                    </a:solidFill>
                    <a:latin typeface="ＭＳ Ｐゴシック" panose="020B0600070205080204" pitchFamily="50" charset="-128"/>
                  </a:rPr>
                  <a:t>の物体</a:t>
                </a:r>
                <a:r>
                  <a:rPr lang="en-US" altLang="ja-JP" sz="3200" dirty="0">
                    <a:solidFill>
                      <a:schemeClr val="tx1">
                        <a:lumMod val="75000"/>
                        <a:lumOff val="25000"/>
                      </a:schemeClr>
                    </a:solidFill>
                    <a:latin typeface="ＭＳ Ｐゴシック" panose="020B0600070205080204" pitchFamily="50" charset="-128"/>
                  </a:rPr>
                  <a:t>A</a:t>
                </a:r>
                <a:r>
                  <a:rPr lang="ja-JP" altLang="en-US" sz="3200" dirty="0">
                    <a:solidFill>
                      <a:schemeClr val="tx1">
                        <a:lumMod val="75000"/>
                        <a:lumOff val="25000"/>
                      </a:schemeClr>
                    </a:solidFill>
                    <a:latin typeface="ＭＳ Ｐゴシック" panose="020B0600070205080204" pitchFamily="50" charset="-128"/>
                  </a:rPr>
                  <a:t>，</a:t>
                </a:r>
                <a:r>
                  <a:rPr lang="en-US" altLang="ja-JP" sz="3200" dirty="0">
                    <a:solidFill>
                      <a:schemeClr val="tx1">
                        <a:lumMod val="75000"/>
                        <a:lumOff val="25000"/>
                      </a:schemeClr>
                    </a:solidFill>
                    <a:latin typeface="ＭＳ Ｐゴシック" panose="020B0600070205080204" pitchFamily="50" charset="-128"/>
                  </a:rPr>
                  <a:t>B</a:t>
                </a:r>
                <a:r>
                  <a:rPr lang="ja-JP" altLang="en-US" sz="3200" dirty="0">
                    <a:solidFill>
                      <a:schemeClr val="tx1">
                        <a:lumMod val="75000"/>
                        <a:lumOff val="25000"/>
                      </a:schemeClr>
                    </a:solidFill>
                    <a:latin typeface="ＭＳ Ｐゴシック" panose="020B0600070205080204" pitchFamily="50" charset="-128"/>
                  </a:rPr>
                  <a:t>が，速度</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rPr>
                      <m:t> </m:t>
                    </m:r>
                    <m:acc>
                      <m:accPr>
                        <m:chr m:val="⃗"/>
                        <m:ctrlPr>
                          <a:rPr lang="ja-JP" altLang="en-US" sz="3200" i="1" smtClean="0">
                            <a:solidFill>
                              <a:schemeClr val="tx1">
                                <a:lumMod val="75000"/>
                                <a:lumOff val="25000"/>
                              </a:schemeClr>
                            </a:solidFill>
                            <a:latin typeface="Cambria Math" panose="02040503050406030204" pitchFamily="18" charset="0"/>
                          </a:rPr>
                        </m:ctrlPr>
                      </m:accPr>
                      <m:e>
                        <m:sSub>
                          <m:sSubPr>
                            <m:ctrlPr>
                              <a:rPr lang="en-US" altLang="ja-JP" sz="3200" i="1" smtClean="0">
                                <a:solidFill>
                                  <a:schemeClr val="tx1">
                                    <a:lumMod val="75000"/>
                                    <a:lumOff val="25000"/>
                                  </a:schemeClr>
                                </a:solidFill>
                                <a:latin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1</m:t>
                            </m:r>
                          </m:sub>
                        </m:sSub>
                      </m:e>
                    </m:acc>
                    <m:r>
                      <a:rPr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〔m/s〕</a:t>
                </a:r>
                <a:r>
                  <a:rPr lang="ja-JP" altLang="en-US" sz="3200" dirty="0">
                    <a:solidFill>
                      <a:schemeClr val="tx1">
                        <a:lumMod val="75000"/>
                        <a:lumOff val="25000"/>
                      </a:schemeClr>
                    </a:solidFill>
                    <a:latin typeface="ＭＳ Ｐゴシック" panose="020B0600070205080204" pitchFamily="50" charset="-128"/>
                  </a:rPr>
                  <a:t>，</a:t>
                </a:r>
                <a:r>
                  <a:rPr lang="ja-JP" altLang="en-US" sz="3200" dirty="0">
                    <a:solidFill>
                      <a:schemeClr val="tx1">
                        <a:lumMod val="75000"/>
                        <a:lumOff val="25000"/>
                      </a:schemeClr>
                    </a:solidFill>
                  </a:rPr>
                  <a:t> </a:t>
                </a:r>
                <a14:m>
                  <m:oMath xmlns:m="http://schemas.openxmlformats.org/officeDocument/2006/math">
                    <m:acc>
                      <m:accPr>
                        <m:chr m:val="⃗"/>
                        <m:ctrlPr>
                          <a:rPr lang="ja-JP" altLang="en-US" sz="3200" i="1">
                            <a:solidFill>
                              <a:schemeClr val="tx1">
                                <a:lumMod val="75000"/>
                                <a:lumOff val="25000"/>
                              </a:schemeClr>
                            </a:solidFill>
                            <a:latin typeface="Cambria Math" panose="02040503050406030204" pitchFamily="18" charset="0"/>
                          </a:rPr>
                        </m:ctrlPr>
                      </m:accPr>
                      <m:e>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2</m:t>
                            </m:r>
                          </m:sub>
                        </m:sSub>
                      </m:e>
                    </m:acc>
                    <m:r>
                      <a:rPr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〔m/s〕</a:t>
                </a:r>
                <a:r>
                  <a:rPr lang="ja-JP" altLang="en-US" sz="3200" dirty="0">
                    <a:solidFill>
                      <a:schemeClr val="tx1">
                        <a:lumMod val="75000"/>
                        <a:lumOff val="25000"/>
                      </a:schemeClr>
                    </a:solidFill>
                    <a:latin typeface="ＭＳ Ｐゴシック" panose="020B0600070205080204" pitchFamily="50" charset="-128"/>
                  </a:rPr>
                  <a:t>で進んできて衝突し，衝突後にそれぞれの速度が</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rPr>
                      <m:t> </m:t>
                    </m:r>
                    <m:acc>
                      <m:accPr>
                        <m:chr m:val="⃗"/>
                        <m:ctrlPr>
                          <a:rPr lang="ja-JP" altLang="en-US" sz="3200" i="1" smtClean="0">
                            <a:solidFill>
                              <a:schemeClr val="tx1">
                                <a:lumMod val="75000"/>
                                <a:lumOff val="25000"/>
                              </a:schemeClr>
                            </a:solidFill>
                            <a:latin typeface="Cambria Math" panose="02040503050406030204" pitchFamily="18" charset="0"/>
                          </a:rPr>
                        </m:ctrlPr>
                      </m:accPr>
                      <m:e>
                        <m:sSubSup>
                          <m:sSubSupPr>
                            <m:ctrlPr>
                              <a:rPr lang="en-US" altLang="ja-JP" sz="3200" i="1" smtClean="0">
                                <a:solidFill>
                                  <a:schemeClr val="tx1">
                                    <a:lumMod val="75000"/>
                                    <a:lumOff val="25000"/>
                                  </a:schemeClr>
                                </a:solidFill>
                                <a:latin typeface="Cambria Math" panose="02040503050406030204" pitchFamily="18" charset="0"/>
                              </a:rPr>
                            </m:ctrlPr>
                          </m:sSubSupPr>
                          <m:e>
                            <m:r>
                              <a:rPr lang="en-US" altLang="ja-JP" sz="3200" b="0" i="1" smtClean="0">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1</m:t>
                            </m:r>
                          </m:sub>
                          <m:sup>
                            <m:r>
                              <a:rPr lang="en-US" altLang="ja-JP" sz="3200" b="0" i="1" smtClean="0">
                                <a:solidFill>
                                  <a:schemeClr val="tx1">
                                    <a:lumMod val="75000"/>
                                    <a:lumOff val="25000"/>
                                  </a:schemeClr>
                                </a:solidFill>
                                <a:latin typeface="Cambria Math" panose="02040503050406030204" pitchFamily="18" charset="0"/>
                              </a:rPr>
                              <m:t>′</m:t>
                            </m:r>
                          </m:sup>
                        </m:sSubSup>
                      </m:e>
                    </m:acc>
                    <m:r>
                      <a:rPr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〔m/s〕</a:t>
                </a:r>
                <a:r>
                  <a:rPr lang="ja-JP" altLang="en-US" sz="3200" dirty="0">
                    <a:solidFill>
                      <a:schemeClr val="tx1">
                        <a:lumMod val="75000"/>
                        <a:lumOff val="25000"/>
                      </a:schemeClr>
                    </a:solidFill>
                    <a:latin typeface="ＭＳ Ｐゴシック" panose="020B0600070205080204" pitchFamily="50" charset="-128"/>
                  </a:rPr>
                  <a:t>，</a:t>
                </a:r>
                <a:r>
                  <a:rPr lang="ja-JP" altLang="en-US" sz="3200" dirty="0">
                    <a:solidFill>
                      <a:schemeClr val="tx1">
                        <a:lumMod val="75000"/>
                        <a:lumOff val="25000"/>
                      </a:schemeClr>
                    </a:solidFill>
                  </a:rPr>
                  <a:t> </a:t>
                </a:r>
                <a14:m>
                  <m:oMath xmlns:m="http://schemas.openxmlformats.org/officeDocument/2006/math">
                    <m:acc>
                      <m:accPr>
                        <m:chr m:val="⃗"/>
                        <m:ctrlPr>
                          <a:rPr lang="ja-JP" altLang="en-US" sz="3200" i="1">
                            <a:solidFill>
                              <a:schemeClr val="tx1">
                                <a:lumMod val="75000"/>
                                <a:lumOff val="25000"/>
                              </a:schemeClr>
                            </a:solidFill>
                            <a:latin typeface="Cambria Math" panose="02040503050406030204" pitchFamily="18" charset="0"/>
                          </a:rPr>
                        </m:ctrlPr>
                      </m:accPr>
                      <m:e>
                        <m:sSubSup>
                          <m:sSubSupPr>
                            <m:ctrlPr>
                              <a:rPr lang="en-US" altLang="ja-JP" sz="3200" i="1">
                                <a:solidFill>
                                  <a:schemeClr val="tx1">
                                    <a:lumMod val="75000"/>
                                    <a:lumOff val="25000"/>
                                  </a:schemeClr>
                                </a:solidFill>
                                <a:latin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2</m:t>
                            </m:r>
                          </m:sub>
                          <m:sup>
                            <m:r>
                              <a:rPr lang="en-US" altLang="ja-JP" sz="3200" i="1">
                                <a:solidFill>
                                  <a:schemeClr val="tx1">
                                    <a:lumMod val="75000"/>
                                    <a:lumOff val="25000"/>
                                  </a:schemeClr>
                                </a:solidFill>
                                <a:latin typeface="Cambria Math" panose="02040503050406030204" pitchFamily="18" charset="0"/>
                              </a:rPr>
                              <m:t>′</m:t>
                            </m:r>
                          </m:sup>
                        </m:sSubSup>
                      </m:e>
                    </m:acc>
                    <m:r>
                      <a:rPr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〔m/s〕</a:t>
                </a:r>
                <a:r>
                  <a:rPr lang="ja-JP" altLang="en-US" sz="3200" dirty="0">
                    <a:solidFill>
                      <a:schemeClr val="tx1">
                        <a:lumMod val="75000"/>
                        <a:lumOff val="25000"/>
                      </a:schemeClr>
                    </a:solidFill>
                    <a:latin typeface="ＭＳ Ｐゴシック" panose="020B0600070205080204" pitchFamily="50" charset="-128"/>
                  </a:rPr>
                  <a:t>になったとする。このとき，</a:t>
                </a:r>
                <a:r>
                  <a:rPr lang="en-US" altLang="ja-JP" sz="3200" dirty="0">
                    <a:solidFill>
                      <a:schemeClr val="tx1">
                        <a:lumMod val="75000"/>
                        <a:lumOff val="25000"/>
                      </a:schemeClr>
                    </a:solidFill>
                    <a:latin typeface="ＭＳ Ｐゴシック" panose="020B0600070205080204" pitchFamily="50" charset="-128"/>
                  </a:rPr>
                  <a:t>A</a:t>
                </a:r>
                <a:r>
                  <a:rPr lang="ja-JP" altLang="en-US" sz="3200" dirty="0">
                    <a:solidFill>
                      <a:schemeClr val="tx1">
                        <a:lumMod val="75000"/>
                        <a:lumOff val="25000"/>
                      </a:schemeClr>
                    </a:solidFill>
                    <a:latin typeface="ＭＳ Ｐゴシック" panose="020B0600070205080204" pitchFamily="50" charset="-128"/>
                  </a:rPr>
                  <a:t>および</a:t>
                </a:r>
                <a:r>
                  <a:rPr lang="en-US" altLang="ja-JP" sz="3200" dirty="0">
                    <a:solidFill>
                      <a:schemeClr val="tx1">
                        <a:lumMod val="75000"/>
                        <a:lumOff val="25000"/>
                      </a:schemeClr>
                    </a:solidFill>
                    <a:latin typeface="ＭＳ Ｐゴシック" panose="020B0600070205080204" pitchFamily="50" charset="-128"/>
                  </a:rPr>
                  <a:t>B</a:t>
                </a:r>
                <a:r>
                  <a:rPr lang="ja-JP" altLang="en-US" sz="3200" dirty="0">
                    <a:solidFill>
                      <a:schemeClr val="tx1">
                        <a:lumMod val="75000"/>
                        <a:lumOff val="25000"/>
                      </a:schemeClr>
                    </a:solidFill>
                    <a:latin typeface="ＭＳ Ｐゴシック" panose="020B0600070205080204" pitchFamily="50" charset="-128"/>
                  </a:rPr>
                  <a:t>が受ける力積をそれぞれ</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rPr>
                      <m:t> </m:t>
                    </m:r>
                    <m:r>
                      <a:rPr lang="en-US" altLang="ja-JP" sz="3200" b="0" i="1" smtClean="0">
                        <a:solidFill>
                          <a:schemeClr val="tx1">
                            <a:lumMod val="75000"/>
                            <a:lumOff val="25000"/>
                          </a:schemeClr>
                        </a:solidFill>
                        <a:latin typeface="Cambria Math" panose="02040503050406030204" pitchFamily="18" charset="0"/>
                      </a:rPr>
                      <m:t>−</m:t>
                    </m:r>
                    <m:acc>
                      <m:accPr>
                        <m:chr m:val="⃗"/>
                        <m:ctrlPr>
                          <a:rPr lang="en-US" altLang="ja-JP" sz="3200" b="0" i="1" smtClean="0">
                            <a:solidFill>
                              <a:schemeClr val="tx1">
                                <a:lumMod val="75000"/>
                                <a:lumOff val="25000"/>
                              </a:schemeClr>
                            </a:solidFill>
                            <a:latin typeface="Cambria Math" panose="02040503050406030204" pitchFamily="18" charset="0"/>
                          </a:rPr>
                        </m:ctrlPr>
                      </m:accPr>
                      <m:e>
                        <m:r>
                          <a:rPr lang="en-US" altLang="ja-JP" sz="3200" b="0" i="1" smtClean="0">
                            <a:solidFill>
                              <a:schemeClr val="tx1">
                                <a:lumMod val="75000"/>
                                <a:lumOff val="25000"/>
                              </a:schemeClr>
                            </a:solidFill>
                            <a:latin typeface="Cambria Math" panose="02040503050406030204" pitchFamily="18" charset="0"/>
                          </a:rPr>
                          <m:t>𝐹</m:t>
                        </m:r>
                      </m:e>
                    </m:acc>
                    <m:r>
                      <m:rPr>
                        <m:nor/>
                      </m:rPr>
                      <a:rPr lang="ja-JP" altLang="en-US" sz="3200" i="1">
                        <a:latin typeface="Cambria Math" panose="02040503050406030204" pitchFamily="18" charset="0"/>
                      </a:rPr>
                      <m:t>∆</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𝑡</m:t>
                    </m:r>
                  </m:oMath>
                </a14:m>
                <a:r>
                  <a:rPr kumimoji="1" lang="ja-JP" altLang="en-US" sz="3200" dirty="0">
                    <a:solidFill>
                      <a:schemeClr val="tx1">
                        <a:lumMod val="75000"/>
                        <a:lumOff val="25000"/>
                      </a:schemeClr>
                    </a:solidFill>
                  </a:rPr>
                  <a:t>，</a:t>
                </a:r>
                <a14:m>
                  <m:oMath xmlns:m="http://schemas.openxmlformats.org/officeDocument/2006/math">
                    <m:r>
                      <a:rPr kumimoji="1" lang="en-US" altLang="ja-JP" sz="3200" b="0" i="1" dirty="0" smtClean="0">
                        <a:solidFill>
                          <a:schemeClr val="tx1">
                            <a:lumMod val="75000"/>
                            <a:lumOff val="25000"/>
                          </a:schemeClr>
                        </a:solidFill>
                        <a:latin typeface="Cambria Math" panose="02040503050406030204" pitchFamily="18" charset="0"/>
                      </a:rPr>
                      <m:t>+</m:t>
                    </m:r>
                    <m:acc>
                      <m:accPr>
                        <m:chr m:val="⃗"/>
                        <m:ctrlPr>
                          <a:rPr kumimoji="1" lang="en-US" altLang="ja-JP" sz="3200" b="0" i="1" dirty="0" smtClean="0">
                            <a:solidFill>
                              <a:schemeClr val="tx1">
                                <a:lumMod val="75000"/>
                                <a:lumOff val="25000"/>
                              </a:schemeClr>
                            </a:solidFill>
                            <a:latin typeface="Cambria Math" panose="02040503050406030204" pitchFamily="18" charset="0"/>
                          </a:rPr>
                        </m:ctrlPr>
                      </m:accPr>
                      <m:e>
                        <m:r>
                          <a:rPr kumimoji="1" lang="en-US" altLang="ja-JP" sz="3200" b="0" i="1" dirty="0" smtClean="0">
                            <a:solidFill>
                              <a:schemeClr val="tx1">
                                <a:lumMod val="75000"/>
                                <a:lumOff val="25000"/>
                              </a:schemeClr>
                            </a:solidFill>
                            <a:latin typeface="Cambria Math" panose="02040503050406030204" pitchFamily="18" charset="0"/>
                          </a:rPr>
                          <m:t>𝐹</m:t>
                        </m:r>
                      </m:e>
                    </m:acc>
                    <m:r>
                      <m:rPr>
                        <m:nor/>
                      </m:rPr>
                      <a:rPr lang="ja-JP" altLang="en-US" sz="3200" i="1">
                        <a:latin typeface="Cambria Math" panose="02040503050406030204" pitchFamily="18" charset="0"/>
                      </a:rPr>
                      <m:t>∆</m:t>
                    </m:r>
                    <m:r>
                      <a:rPr kumimoji="1" lang="en-US" altLang="ja-JP" sz="3200" b="0" i="1" dirty="0" smtClean="0">
                        <a:solidFill>
                          <a:schemeClr val="tx1">
                            <a:lumMod val="75000"/>
                            <a:lumOff val="25000"/>
                          </a:schemeClr>
                        </a:solidFill>
                        <a:latin typeface="Cambria Math" panose="02040503050406030204" pitchFamily="18" charset="0"/>
                        <a:ea typeface="Cambria Math" panose="02040503050406030204" pitchFamily="18" charset="0"/>
                      </a:rPr>
                      <m:t>𝑡</m:t>
                    </m:r>
                    <m:r>
                      <a:rPr kumimoji="1" lang="en-US" altLang="ja-JP" sz="3200" b="0" i="1" dirty="0" smtClean="0">
                        <a:solidFill>
                          <a:schemeClr val="tx1">
                            <a:lumMod val="75000"/>
                            <a:lumOff val="25000"/>
                          </a:schemeClr>
                        </a:solidFill>
                        <a:latin typeface="Cambria Math" panose="02040503050406030204" pitchFamily="18" charset="0"/>
                        <a:ea typeface="Cambria Math" panose="02040503050406030204" pitchFamily="18" charset="0"/>
                      </a:rPr>
                      <m:t> </m:t>
                    </m:r>
                  </m:oMath>
                </a14:m>
                <a:r>
                  <a:rPr kumimoji="1" lang="ja-JP" altLang="en-US" sz="3200" dirty="0">
                    <a:solidFill>
                      <a:schemeClr val="tx1">
                        <a:lumMod val="75000"/>
                        <a:lumOff val="25000"/>
                      </a:schemeClr>
                    </a:solidFill>
                  </a:rPr>
                  <a:t>で表して，物体系全体に着目して考えると，それらは打ち消し合う。そのため，式</a:t>
                </a:r>
                <a:r>
                  <a:rPr kumimoji="1" lang="en-US" altLang="ja-JP" sz="3200" dirty="0">
                    <a:solidFill>
                      <a:schemeClr val="tx1">
                        <a:lumMod val="75000"/>
                        <a:lumOff val="25000"/>
                      </a:schemeClr>
                    </a:solidFill>
                  </a:rPr>
                  <a:t>&lt;57&gt;</a:t>
                </a:r>
                <a:r>
                  <a:rPr kumimoji="1" lang="ja-JP" altLang="en-US" sz="3200" dirty="0">
                    <a:solidFill>
                      <a:schemeClr val="tx1">
                        <a:lumMod val="75000"/>
                        <a:lumOff val="25000"/>
                      </a:schemeClr>
                    </a:solidFill>
                  </a:rPr>
                  <a:t>と同様に，衝突前の運動量ベクトルの和と，衝突後の運動量のベクトルの和は，大きさも向きも等しくなる。</a:t>
                </a:r>
                <a:endParaRPr kumimoji="1" lang="en-US" altLang="ja-JP" sz="3200" dirty="0">
                  <a:solidFill>
                    <a:schemeClr val="tx1">
                      <a:lumMod val="75000"/>
                      <a:lumOff val="25000"/>
                    </a:schemeClr>
                  </a:solidFill>
                </a:endParaRPr>
              </a:p>
            </p:txBody>
          </p:sp>
        </mc:Choice>
        <mc:Fallback>
          <p:sp>
            <p:nvSpPr>
              <p:cNvPr id="2" name="テキスト ボックス 1">
                <a:extLst>
                  <a:ext uri="{FF2B5EF4-FFF2-40B4-BE49-F238E27FC236}">
                    <a16:creationId xmlns:a16="http://schemas.microsoft.com/office/drawing/2014/main" id="{AEFCE37B-EBD0-7171-F066-19E8390D4F9C}"/>
                  </a:ext>
                </a:extLst>
              </p:cNvPr>
              <p:cNvSpPr txBox="1">
                <a:spLocks noRot="1" noChangeAspect="1" noMove="1" noResize="1" noEditPoints="1" noAdjustHandles="1" noChangeArrowheads="1" noChangeShapeType="1" noTextEdit="1"/>
              </p:cNvSpPr>
              <p:nvPr/>
            </p:nvSpPr>
            <p:spPr>
              <a:xfrm>
                <a:off x="1259999" y="1260000"/>
                <a:ext cx="10080000" cy="3707875"/>
              </a:xfrm>
              <a:prstGeom prst="rect">
                <a:avLst/>
              </a:prstGeom>
              <a:blipFill>
                <a:blip r:embed="rId2"/>
                <a:stretch>
                  <a:fillRect l="-1573" t="-2632" r="-3811" b="-39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25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2A73AF9-2952-B547-8CE5-9E4C8443252B}"/>
              </a:ext>
            </a:extLst>
          </p:cNvPr>
          <p:cNvSpPr>
            <a:spLocks noGrp="1"/>
          </p:cNvSpPr>
          <p:nvPr>
            <p:ph type="title"/>
          </p:nvPr>
        </p:nvSpPr>
        <p:spPr/>
        <p:txBody>
          <a:bodyPr/>
          <a:lstStyle/>
          <a:p>
            <a:r>
              <a:rPr lang="ja-JP" altLang="en-US"/>
              <a:t>学習</a:t>
            </a:r>
            <a:r>
              <a:rPr lang="ja-JP" altLang="en-US" dirty="0"/>
              <a:t>目標</a:t>
            </a:r>
            <a:endParaRPr lang="ja-IS" altLang="en-US" dirty="0"/>
          </a:p>
        </p:txBody>
      </p:sp>
      <p:sp>
        <p:nvSpPr>
          <p:cNvPr id="9" name="テキスト ボックス 2">
            <a:extLst>
              <a:ext uri="{FF2B5EF4-FFF2-40B4-BE49-F238E27FC236}">
                <a16:creationId xmlns:a16="http://schemas.microsoft.com/office/drawing/2014/main" id="{6BA9B0FF-4F9A-407D-8F46-F07FE5A44538}"/>
              </a:ext>
            </a:extLst>
          </p:cNvPr>
          <p:cNvSpPr txBox="1">
            <a:spLocks noChangeArrowheads="1"/>
          </p:cNvSpPr>
          <p:nvPr/>
        </p:nvSpPr>
        <p:spPr bwMode="white">
          <a:xfrm>
            <a:off x="1205872" y="1772816"/>
            <a:ext cx="100026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864000" indent="-864000" algn="just">
              <a:defRPr/>
            </a:pPr>
            <a:r>
              <a:rPr lang="ja-JP" altLang="en-US" sz="3600" dirty="0">
                <a:solidFill>
                  <a:srgbClr val="F9F9F9"/>
                </a:solidFill>
                <a:latin typeface="ＭＳ Ｐゴシック" panose="020B0600070205080204" pitchFamily="50" charset="-128"/>
                <a:ea typeface="ＭＳ Ｐゴシック" panose="020B0600070205080204" pitchFamily="50" charset="-128"/>
              </a:rPr>
              <a:t>１）　運動量保存の法則を，現象と関連づけて理解する。</a:t>
            </a:r>
            <a:endParaRPr lang="en-US" altLang="ja-JP" sz="3600" dirty="0">
              <a:solidFill>
                <a:srgbClr val="F9F9F9"/>
              </a:solidFill>
              <a:latin typeface="ＭＳ Ｐゴシック" panose="020B0600070205080204" pitchFamily="50" charset="-128"/>
              <a:ea typeface="ＭＳ Ｐゴシック" panose="020B0600070205080204" pitchFamily="50" charset="-128"/>
            </a:endParaRPr>
          </a:p>
        </p:txBody>
      </p:sp>
      <p:sp>
        <p:nvSpPr>
          <p:cNvPr id="8" name="テキスト ボックス 2">
            <a:extLst>
              <a:ext uri="{FF2B5EF4-FFF2-40B4-BE49-F238E27FC236}">
                <a16:creationId xmlns:a16="http://schemas.microsoft.com/office/drawing/2014/main" id="{3E3217DC-F673-487F-89F6-FA0FA9DA8520}"/>
              </a:ext>
            </a:extLst>
          </p:cNvPr>
          <p:cNvSpPr txBox="1">
            <a:spLocks noChangeArrowheads="1"/>
          </p:cNvSpPr>
          <p:nvPr/>
        </p:nvSpPr>
        <p:spPr bwMode="white">
          <a:xfrm>
            <a:off x="1205872" y="3284691"/>
            <a:ext cx="100026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864000" indent="-864000" algn="just">
              <a:defRPr/>
            </a:pPr>
            <a:r>
              <a:rPr lang="ja-JP" altLang="en-US" sz="3600" dirty="0">
                <a:solidFill>
                  <a:srgbClr val="F9F9F9"/>
                </a:solidFill>
                <a:latin typeface="ＭＳ Ｐゴシック" panose="020B0600070205080204" pitchFamily="50" charset="-128"/>
                <a:ea typeface="ＭＳ Ｐゴシック" panose="020B0600070205080204" pitchFamily="50" charset="-128"/>
              </a:rPr>
              <a:t>２）　衝突や分裂に関する実験を行い，運動量保存の法則の観点から理解する。</a:t>
            </a:r>
            <a:endParaRPr lang="en-US" altLang="ja-JP" sz="3600" dirty="0">
              <a:solidFill>
                <a:srgbClr val="F9F9F9"/>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160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8C7F7EB-01F9-FA56-3FB2-EF5224E4BB37}"/>
              </a:ext>
            </a:extLst>
          </p:cNvPr>
          <p:cNvSpPr>
            <a:spLocks noGrp="1"/>
          </p:cNvSpPr>
          <p:nvPr>
            <p:ph type="title"/>
          </p:nvPr>
        </p:nvSpPr>
        <p:spPr/>
        <p:txBody>
          <a:bodyPr/>
          <a:lstStyle/>
          <a:p>
            <a:r>
              <a:rPr lang="ja-JP" altLang="en-US" dirty="0"/>
              <a:t>平面内での衝突</a:t>
            </a:r>
          </a:p>
        </p:txBody>
      </p:sp>
      <p:sp>
        <p:nvSpPr>
          <p:cNvPr id="2" name="テキスト ボックス 1">
            <a:extLst>
              <a:ext uri="{FF2B5EF4-FFF2-40B4-BE49-F238E27FC236}">
                <a16:creationId xmlns:a16="http://schemas.microsoft.com/office/drawing/2014/main" id="{AEFCE37B-EBD0-7171-F066-19E8390D4F9C}"/>
              </a:ext>
            </a:extLst>
          </p:cNvPr>
          <p:cNvSpPr txBox="1"/>
          <p:nvPr/>
        </p:nvSpPr>
        <p:spPr>
          <a:xfrm>
            <a:off x="1080000" y="1440000"/>
            <a:ext cx="10080000" cy="584775"/>
          </a:xfrm>
          <a:prstGeom prst="rect">
            <a:avLst/>
          </a:prstGeom>
          <a:noFill/>
        </p:spPr>
        <p:txBody>
          <a:bodyPr wrap="square" rtlCol="0">
            <a:spAutoFit/>
          </a:bodyPr>
          <a:lstStyle/>
          <a:p>
            <a:r>
              <a:rPr kumimoji="1" lang="ja-JP" altLang="en-US" sz="3200" dirty="0">
                <a:solidFill>
                  <a:schemeClr val="tx1">
                    <a:lumMod val="75000"/>
                    <a:lumOff val="25000"/>
                  </a:schemeClr>
                </a:solidFill>
              </a:rPr>
              <a:t>すなわち，運動量保存の法則が成り立ち，次式で表される。</a:t>
            </a:r>
            <a:endParaRPr kumimoji="1" lang="en-US" altLang="ja-JP" sz="3200" dirty="0">
              <a:solidFill>
                <a:schemeClr val="tx1">
                  <a:lumMod val="75000"/>
                  <a:lumOff val="25000"/>
                </a:schemeClr>
              </a:solidFill>
            </a:endParaRPr>
          </a:p>
        </p:txBody>
      </p:sp>
      <p:pic>
        <p:nvPicPr>
          <p:cNvPr id="4" name="図 3">
            <a:extLst>
              <a:ext uri="{FF2B5EF4-FFF2-40B4-BE49-F238E27FC236}">
                <a16:creationId xmlns:a16="http://schemas.microsoft.com/office/drawing/2014/main" id="{67206957-8556-7055-33C2-0B607D86A88F}"/>
              </a:ext>
            </a:extLst>
          </p:cNvPr>
          <p:cNvPicPr>
            <a:picLocks noChangeAspect="1"/>
          </p:cNvPicPr>
          <p:nvPr/>
        </p:nvPicPr>
        <p:blipFill>
          <a:blip r:embed="rId2"/>
          <a:stretch>
            <a:fillRect/>
          </a:stretch>
        </p:blipFill>
        <p:spPr>
          <a:xfrm>
            <a:off x="1240526" y="2924944"/>
            <a:ext cx="9710948" cy="2090322"/>
          </a:xfrm>
          <a:prstGeom prst="rect">
            <a:avLst/>
          </a:prstGeom>
        </p:spPr>
      </p:pic>
    </p:spTree>
    <p:extLst>
      <p:ext uri="{BB962C8B-B14F-4D97-AF65-F5344CB8AC3E}">
        <p14:creationId xmlns:p14="http://schemas.microsoft.com/office/powerpoint/2010/main" val="134956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0CC632-1258-4F97-9096-75E658B9FC24}"/>
              </a:ext>
            </a:extLst>
          </p:cNvPr>
          <p:cNvSpPr>
            <a:spLocks noGrp="1"/>
          </p:cNvSpPr>
          <p:nvPr>
            <p:ph type="title"/>
          </p:nvPr>
        </p:nvSpPr>
        <p:spPr/>
        <p:txBody>
          <a:bodyPr/>
          <a:lstStyle/>
          <a:p>
            <a:r>
              <a:rPr lang="ja-JP" altLang="en-US" dirty="0"/>
              <a:t>平面内での衝突　</a:t>
            </a:r>
            <a:r>
              <a:rPr kumimoji="1" lang="ja-JP" altLang="en-US" dirty="0"/>
              <a:t>－運動量保存の法則の成分表示－</a:t>
            </a:r>
            <a:endParaRPr lang="ja-JP" altLang="en-US" dirty="0"/>
          </a:p>
        </p:txBody>
      </p:sp>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1550F6C8-4688-5C10-9F98-FD43BFFD633A}"/>
                  </a:ext>
                </a:extLst>
              </p:cNvPr>
              <p:cNvSpPr txBox="1"/>
              <p:nvPr/>
            </p:nvSpPr>
            <p:spPr>
              <a:xfrm>
                <a:off x="792000" y="792000"/>
                <a:ext cx="10656000" cy="3586046"/>
              </a:xfrm>
              <a:prstGeom prst="rect">
                <a:avLst/>
              </a:prstGeom>
              <a:noFill/>
            </p:spPr>
            <p:txBody>
              <a:bodyPr wrap="square" rtlCol="0">
                <a:spAutoFit/>
              </a:bodyPr>
              <a:lstStyle/>
              <a:p>
                <a:r>
                  <a:rPr kumimoji="1" lang="ja-JP" altLang="en-US" sz="3200" spc="-50" dirty="0">
                    <a:solidFill>
                      <a:schemeClr val="tx1">
                        <a:lumMod val="75000"/>
                        <a:lumOff val="25000"/>
                      </a:schemeClr>
                    </a:solidFill>
                  </a:rPr>
                  <a:t>平面内での衝突では，その平面内で互いに垂直に</a:t>
                </a:r>
                <a14:m>
                  <m:oMath xmlns:m="http://schemas.openxmlformats.org/officeDocument/2006/math">
                    <m:r>
                      <a:rPr kumimoji="1" lang="en-US" altLang="ja-JP" sz="3200" b="0" i="0" spc="-50" smtClean="0">
                        <a:solidFill>
                          <a:schemeClr val="tx1">
                            <a:lumMod val="75000"/>
                            <a:lumOff val="25000"/>
                          </a:schemeClr>
                        </a:solidFill>
                        <a:latin typeface="Cambria Math" panose="02040503050406030204" pitchFamily="18" charset="0"/>
                      </a:rPr>
                      <m:t> </m:t>
                    </m:r>
                    <m:r>
                      <a:rPr kumimoji="1" lang="en-US" altLang="ja-JP" sz="3200" b="0" i="1" spc="-50" smtClean="0">
                        <a:solidFill>
                          <a:schemeClr val="tx1">
                            <a:lumMod val="75000"/>
                            <a:lumOff val="25000"/>
                          </a:schemeClr>
                        </a:solidFill>
                        <a:latin typeface="Cambria Math" panose="02040503050406030204" pitchFamily="18" charset="0"/>
                      </a:rPr>
                      <m:t>𝑥</m:t>
                    </m:r>
                    <m:r>
                      <a:rPr kumimoji="1" lang="en-US" altLang="ja-JP" sz="3200" b="0" i="1" spc="-50" smtClean="0">
                        <a:solidFill>
                          <a:schemeClr val="tx1">
                            <a:lumMod val="75000"/>
                            <a:lumOff val="25000"/>
                          </a:schemeClr>
                        </a:solidFill>
                        <a:latin typeface="Cambria Math" panose="02040503050406030204" pitchFamily="18" charset="0"/>
                      </a:rPr>
                      <m:t> </m:t>
                    </m:r>
                  </m:oMath>
                </a14:m>
                <a:r>
                  <a:rPr kumimoji="1" lang="ja-JP" altLang="en-US" sz="3200" spc="-50" dirty="0">
                    <a:solidFill>
                      <a:schemeClr val="tx1">
                        <a:lumMod val="75000"/>
                        <a:lumOff val="25000"/>
                      </a:schemeClr>
                    </a:solidFill>
                  </a:rPr>
                  <a:t>軸と</a:t>
                </a:r>
                <a14:m>
                  <m:oMath xmlns:m="http://schemas.openxmlformats.org/officeDocument/2006/math">
                    <m:r>
                      <a:rPr kumimoji="1" lang="en-US" altLang="ja-JP" sz="3200" b="0" i="0" spc="-50" smtClean="0">
                        <a:solidFill>
                          <a:schemeClr val="tx1">
                            <a:lumMod val="75000"/>
                            <a:lumOff val="25000"/>
                          </a:schemeClr>
                        </a:solidFill>
                        <a:latin typeface="Cambria Math" panose="02040503050406030204" pitchFamily="18" charset="0"/>
                      </a:rPr>
                      <m:t> </m:t>
                    </m:r>
                    <m:r>
                      <a:rPr kumimoji="1" lang="en-US" altLang="ja-JP" sz="3200" b="0" i="1" spc="-50" smtClean="0">
                        <a:solidFill>
                          <a:schemeClr val="tx1">
                            <a:lumMod val="75000"/>
                            <a:lumOff val="25000"/>
                          </a:schemeClr>
                        </a:solidFill>
                        <a:latin typeface="Cambria Math" panose="02040503050406030204" pitchFamily="18" charset="0"/>
                      </a:rPr>
                      <m:t>𝑦</m:t>
                    </m:r>
                    <m:r>
                      <a:rPr kumimoji="1" lang="en-US" altLang="ja-JP" sz="3200" b="0" i="1" spc="-50" smtClean="0">
                        <a:solidFill>
                          <a:schemeClr val="tx1">
                            <a:lumMod val="75000"/>
                            <a:lumOff val="25000"/>
                          </a:schemeClr>
                        </a:solidFill>
                        <a:latin typeface="Cambria Math" panose="02040503050406030204" pitchFamily="18" charset="0"/>
                      </a:rPr>
                      <m:t> </m:t>
                    </m:r>
                    <m:r>
                      <a:rPr kumimoji="1" lang="ja-JP" altLang="en-US" sz="3200" i="1" spc="-50">
                        <a:solidFill>
                          <a:schemeClr val="tx1">
                            <a:lumMod val="75000"/>
                            <a:lumOff val="25000"/>
                          </a:schemeClr>
                        </a:solidFill>
                        <a:latin typeface="Cambria Math" panose="02040503050406030204" pitchFamily="18" charset="0"/>
                      </a:rPr>
                      <m:t>軸</m:t>
                    </m:r>
                  </m:oMath>
                </a14:m>
                <a:r>
                  <a:rPr kumimoji="1" lang="ja-JP" altLang="en-US" sz="3200" spc="-50" dirty="0">
                    <a:solidFill>
                      <a:schemeClr val="tx1">
                        <a:lumMod val="75000"/>
                        <a:lumOff val="25000"/>
                      </a:schemeClr>
                    </a:solidFill>
                  </a:rPr>
                  <a:t>をとり，運動量を </a:t>
                </a:r>
                <a14:m>
                  <m:oMath xmlns:m="http://schemas.openxmlformats.org/officeDocument/2006/math">
                    <m:r>
                      <a:rPr kumimoji="1" lang="en-US" altLang="ja-JP" sz="3200" b="0" i="1" spc="-50" smtClean="0">
                        <a:solidFill>
                          <a:schemeClr val="tx1">
                            <a:lumMod val="75000"/>
                            <a:lumOff val="25000"/>
                          </a:schemeClr>
                        </a:solidFill>
                        <a:latin typeface="Cambria Math" panose="02040503050406030204" pitchFamily="18" charset="0"/>
                      </a:rPr>
                      <m:t>𝑥</m:t>
                    </m:r>
                  </m:oMath>
                </a14:m>
                <a:r>
                  <a:rPr kumimoji="1" lang="ja-JP" altLang="en-US" sz="3200" spc="-50" dirty="0">
                    <a:solidFill>
                      <a:schemeClr val="tx1">
                        <a:lumMod val="75000"/>
                        <a:lumOff val="25000"/>
                      </a:schemeClr>
                    </a:solidFill>
                  </a:rPr>
                  <a:t>，</a:t>
                </a:r>
                <a14:m>
                  <m:oMath xmlns:m="http://schemas.openxmlformats.org/officeDocument/2006/math">
                    <m:r>
                      <a:rPr kumimoji="1" lang="en-US" altLang="ja-JP" sz="3200" b="0" i="1" spc="-50" dirty="0" smtClean="0">
                        <a:solidFill>
                          <a:schemeClr val="tx1">
                            <a:lumMod val="75000"/>
                            <a:lumOff val="25000"/>
                          </a:schemeClr>
                        </a:solidFill>
                        <a:latin typeface="Cambria Math" panose="02040503050406030204" pitchFamily="18" charset="0"/>
                      </a:rPr>
                      <m:t>𝑦</m:t>
                    </m:r>
                    <m:r>
                      <a:rPr kumimoji="1" lang="en-US" altLang="ja-JP" sz="3200" b="0" i="1" spc="-50" dirty="0" smtClean="0">
                        <a:solidFill>
                          <a:schemeClr val="tx1">
                            <a:lumMod val="75000"/>
                            <a:lumOff val="25000"/>
                          </a:schemeClr>
                        </a:solidFill>
                        <a:latin typeface="Cambria Math" panose="02040503050406030204" pitchFamily="18" charset="0"/>
                      </a:rPr>
                      <m:t> </m:t>
                    </m:r>
                  </m:oMath>
                </a14:m>
                <a:r>
                  <a:rPr kumimoji="1" lang="ja-JP" altLang="en-US" sz="3200" spc="-50" dirty="0">
                    <a:solidFill>
                      <a:schemeClr val="tx1">
                        <a:lumMod val="75000"/>
                        <a:lumOff val="25000"/>
                      </a:schemeClr>
                    </a:solidFill>
                  </a:rPr>
                  <a:t>成分に分解して考えると，式</a:t>
                </a:r>
                <a:r>
                  <a:rPr kumimoji="1" lang="en-US" altLang="ja-JP" sz="3200" spc="-50" dirty="0">
                    <a:solidFill>
                      <a:schemeClr val="tx1">
                        <a:lumMod val="75000"/>
                        <a:lumOff val="25000"/>
                      </a:schemeClr>
                    </a:solidFill>
                  </a:rPr>
                  <a:t>&lt;60&gt;</a:t>
                </a:r>
                <a:r>
                  <a:rPr kumimoji="1" lang="ja-JP" altLang="en-US" sz="3200" spc="-50" dirty="0">
                    <a:solidFill>
                      <a:schemeClr val="tx1">
                        <a:lumMod val="75000"/>
                        <a:lumOff val="25000"/>
                      </a:schemeClr>
                    </a:solidFill>
                  </a:rPr>
                  <a:t>は，次式で表される。</a:t>
                </a:r>
                <a:endParaRPr kumimoji="1" lang="en-US" altLang="ja-JP" sz="3200" spc="-50" dirty="0">
                  <a:solidFill>
                    <a:schemeClr val="tx1">
                      <a:lumMod val="75000"/>
                      <a:lumOff val="25000"/>
                    </a:schemeClr>
                  </a:solidFill>
                </a:endParaRPr>
              </a:p>
              <a:p>
                <a:r>
                  <a:rPr kumimoji="1" lang="ja-JP" altLang="en-US" sz="3200" dirty="0">
                    <a:solidFill>
                      <a:schemeClr val="tx1">
                        <a:lumMod val="75000"/>
                        <a:lumOff val="25000"/>
                      </a:schemeClr>
                    </a:solidFill>
                  </a:rPr>
                  <a:t>　　　</a:t>
                </a:r>
                <a14:m>
                  <m:oMath xmlns:m="http://schemas.openxmlformats.org/officeDocument/2006/math">
                    <m:r>
                      <a:rPr kumimoji="1" lang="en-US" altLang="ja-JP" sz="3200" b="0" i="1" smtClean="0">
                        <a:solidFill>
                          <a:schemeClr val="tx1">
                            <a:lumMod val="75000"/>
                            <a:lumOff val="25000"/>
                          </a:schemeClr>
                        </a:solidFill>
                        <a:latin typeface="Cambria Math" panose="02040503050406030204" pitchFamily="18" charset="0"/>
                      </a:rPr>
                      <m:t>𝑥</m:t>
                    </m:r>
                  </m:oMath>
                </a14:m>
                <a:r>
                  <a:rPr kumimoji="1" lang="ja-JP" altLang="en-US" sz="3200" dirty="0">
                    <a:solidFill>
                      <a:schemeClr val="tx1">
                        <a:lumMod val="75000"/>
                        <a:lumOff val="25000"/>
                      </a:schemeClr>
                    </a:solidFill>
                  </a:rPr>
                  <a:t>成分：</a:t>
                </a:r>
                <a14:m>
                  <m:oMath xmlns:m="http://schemas.openxmlformats.org/officeDocument/2006/math">
                    <m:sSub>
                      <m:sSubPr>
                        <m:ctrlPr>
                          <a:rPr kumimoji="1" lang="en-US" altLang="ja-JP" sz="320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1</m:t>
                        </m:r>
                      </m:sub>
                    </m:sSub>
                    <m:sSub>
                      <m:sSubPr>
                        <m:ctrlPr>
                          <a:rPr kumimoji="1" lang="en-US" altLang="ja-JP" sz="320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1</m:t>
                        </m:r>
                        <m:r>
                          <a:rPr kumimoji="1" lang="en-US" altLang="ja-JP" sz="3200" b="0" i="1" smtClean="0">
                            <a:solidFill>
                              <a:schemeClr val="tx1">
                                <a:lumMod val="75000"/>
                                <a:lumOff val="25000"/>
                              </a:schemeClr>
                            </a:solidFill>
                            <a:latin typeface="Cambria Math" panose="02040503050406030204" pitchFamily="18" charset="0"/>
                          </a:rPr>
                          <m:t>𝑥</m:t>
                        </m:r>
                      </m:sub>
                    </m:sSub>
                    <m:r>
                      <a:rPr kumimoji="1" lang="en-US" altLang="ja-JP" sz="3200" b="0" i="1" smtClean="0">
                        <a:solidFill>
                          <a:schemeClr val="tx1">
                            <a:lumMod val="75000"/>
                            <a:lumOff val="25000"/>
                          </a:schemeClr>
                        </a:solidFill>
                        <a:latin typeface="Cambria Math" panose="02040503050406030204" pitchFamily="18" charset="0"/>
                      </a:rPr>
                      <m:t>+</m:t>
                    </m:r>
                    <m:sSub>
                      <m:sSubPr>
                        <m:ctrlPr>
                          <a:rPr kumimoji="1" lang="en-US" altLang="ja-JP" sz="3200" b="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2</m:t>
                        </m:r>
                      </m:sub>
                    </m:sSub>
                    <m:sSub>
                      <m:sSubPr>
                        <m:ctrlPr>
                          <a:rPr kumimoji="1" lang="en-US" altLang="ja-JP" sz="3200" b="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2</m:t>
                        </m:r>
                        <m:r>
                          <a:rPr kumimoji="1" lang="en-US" altLang="ja-JP" sz="3200" b="0" i="1" smtClean="0">
                            <a:solidFill>
                              <a:schemeClr val="tx1">
                                <a:lumMod val="75000"/>
                                <a:lumOff val="25000"/>
                              </a:schemeClr>
                            </a:solidFill>
                            <a:latin typeface="Cambria Math" panose="02040503050406030204" pitchFamily="18" charset="0"/>
                          </a:rPr>
                          <m:t>𝑥</m:t>
                        </m:r>
                      </m:sub>
                    </m:sSub>
                    <m:r>
                      <a:rPr kumimoji="1" lang="en-US" altLang="ja-JP" sz="3200" b="0" i="0" smtClean="0">
                        <a:solidFill>
                          <a:schemeClr val="tx1">
                            <a:lumMod val="75000"/>
                            <a:lumOff val="25000"/>
                          </a:schemeClr>
                        </a:solidFill>
                        <a:latin typeface="Cambria Math" panose="02040503050406030204" pitchFamily="18" charset="0"/>
                      </a:rPr>
                      <m:t>=</m:t>
                    </m:r>
                    <m:sSub>
                      <m:sSubPr>
                        <m:ctrlPr>
                          <a:rPr kumimoji="1" lang="en-US" altLang="ja-JP" sz="3200" b="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1</m:t>
                        </m:r>
                      </m:sub>
                    </m:sSub>
                    <m:sSubSup>
                      <m:sSubSupPr>
                        <m:ctrlPr>
                          <a:rPr kumimoji="1" lang="en-US" altLang="ja-JP" sz="3200" b="0" i="1" smtClean="0">
                            <a:solidFill>
                              <a:schemeClr val="tx1">
                                <a:lumMod val="75000"/>
                                <a:lumOff val="25000"/>
                              </a:schemeClr>
                            </a:solidFill>
                            <a:latin typeface="Cambria Math" panose="02040503050406030204" pitchFamily="18" charset="0"/>
                          </a:rPr>
                        </m:ctrlPr>
                      </m:sSubSupPr>
                      <m:e>
                        <m:r>
                          <a:rPr kumimoji="1" lang="en-US" altLang="ja-JP" sz="3200" b="0" i="1" smtClean="0">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1</m:t>
                        </m:r>
                        <m:r>
                          <a:rPr kumimoji="1" lang="en-US" altLang="ja-JP" sz="3200" b="0" i="1" smtClean="0">
                            <a:solidFill>
                              <a:schemeClr val="tx1">
                                <a:lumMod val="75000"/>
                                <a:lumOff val="25000"/>
                              </a:schemeClr>
                            </a:solidFill>
                            <a:latin typeface="Cambria Math" panose="02040503050406030204" pitchFamily="18" charset="0"/>
                          </a:rPr>
                          <m:t>𝑥</m:t>
                        </m:r>
                      </m:sub>
                      <m:sup>
                        <m:r>
                          <a:rPr kumimoji="1" lang="en-US" altLang="ja-JP" sz="3200" b="0" i="1" smtClean="0">
                            <a:solidFill>
                              <a:schemeClr val="tx1">
                                <a:lumMod val="75000"/>
                                <a:lumOff val="25000"/>
                              </a:schemeClr>
                            </a:solidFill>
                            <a:latin typeface="Cambria Math" panose="02040503050406030204" pitchFamily="18" charset="0"/>
                          </a:rPr>
                          <m:t>′</m:t>
                        </m:r>
                      </m:sup>
                    </m:sSubSup>
                    <m:r>
                      <a:rPr kumimoji="1" lang="en-US" altLang="ja-JP" sz="3200" b="0" i="1" smtClean="0">
                        <a:solidFill>
                          <a:schemeClr val="tx1">
                            <a:lumMod val="75000"/>
                            <a:lumOff val="25000"/>
                          </a:schemeClr>
                        </a:solidFill>
                        <a:latin typeface="Cambria Math" panose="02040503050406030204" pitchFamily="18" charset="0"/>
                      </a:rPr>
                      <m:t>+</m:t>
                    </m:r>
                    <m:sSub>
                      <m:sSubPr>
                        <m:ctrlPr>
                          <a:rPr kumimoji="1" lang="en-US" altLang="ja-JP" sz="3200" i="1">
                            <a:solidFill>
                              <a:schemeClr val="tx1">
                                <a:lumMod val="75000"/>
                                <a:lumOff val="25000"/>
                              </a:schemeClr>
                            </a:solidFill>
                            <a:latin typeface="Cambria Math" panose="02040503050406030204" pitchFamily="18" charset="0"/>
                          </a:rPr>
                        </m:ctrlPr>
                      </m:sSubPr>
                      <m:e>
                        <m:r>
                          <a:rPr kumimoji="1" lang="en-US" altLang="ja-JP" sz="3200" i="1">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2</m:t>
                        </m:r>
                      </m:sub>
                    </m:sSub>
                    <m:sSubSup>
                      <m:sSubSupPr>
                        <m:ctrlPr>
                          <a:rPr kumimoji="1" lang="en-US" altLang="ja-JP" sz="3200" i="1">
                            <a:solidFill>
                              <a:schemeClr val="tx1">
                                <a:lumMod val="75000"/>
                                <a:lumOff val="25000"/>
                              </a:schemeClr>
                            </a:solidFill>
                            <a:latin typeface="Cambria Math" panose="02040503050406030204" pitchFamily="18" charset="0"/>
                          </a:rPr>
                        </m:ctrlPr>
                      </m:sSubSupPr>
                      <m:e>
                        <m:r>
                          <a:rPr kumimoji="1" lang="en-US" altLang="ja-JP" sz="3200" i="1">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2</m:t>
                        </m:r>
                        <m:r>
                          <a:rPr kumimoji="1" lang="en-US" altLang="ja-JP" sz="3200" i="1">
                            <a:solidFill>
                              <a:schemeClr val="tx1">
                                <a:lumMod val="75000"/>
                                <a:lumOff val="25000"/>
                              </a:schemeClr>
                            </a:solidFill>
                            <a:latin typeface="Cambria Math" panose="02040503050406030204" pitchFamily="18" charset="0"/>
                          </a:rPr>
                          <m:t>𝑥</m:t>
                        </m:r>
                      </m:sub>
                      <m:sup>
                        <m:r>
                          <a:rPr kumimoji="1" lang="en-US" altLang="ja-JP" sz="3200" i="1">
                            <a:solidFill>
                              <a:schemeClr val="tx1">
                                <a:lumMod val="75000"/>
                                <a:lumOff val="25000"/>
                              </a:schemeClr>
                            </a:solidFill>
                            <a:latin typeface="Cambria Math" panose="02040503050406030204" pitchFamily="18" charset="0"/>
                          </a:rPr>
                          <m:t>′</m:t>
                        </m:r>
                      </m:sup>
                    </m:sSubSup>
                  </m:oMath>
                </a14:m>
                <a:endParaRPr kumimoji="1" lang="en-US" altLang="ja-JP" sz="3200" dirty="0">
                  <a:solidFill>
                    <a:schemeClr val="tx1">
                      <a:lumMod val="75000"/>
                      <a:lumOff val="25000"/>
                    </a:schemeClr>
                  </a:solidFill>
                </a:endParaRPr>
              </a:p>
              <a:p>
                <a:r>
                  <a:rPr kumimoji="1" lang="ja-JP" altLang="en-US" sz="3200" dirty="0">
                    <a:solidFill>
                      <a:schemeClr val="tx1">
                        <a:lumMod val="75000"/>
                        <a:lumOff val="25000"/>
                      </a:schemeClr>
                    </a:solidFill>
                  </a:rPr>
                  <a:t>　　　</a:t>
                </a:r>
                <a14:m>
                  <m:oMath xmlns:m="http://schemas.openxmlformats.org/officeDocument/2006/math">
                    <m:r>
                      <a:rPr kumimoji="1" lang="en-US" altLang="ja-JP" sz="3200" b="0" i="1" smtClean="0">
                        <a:solidFill>
                          <a:schemeClr val="tx1">
                            <a:lumMod val="75000"/>
                            <a:lumOff val="25000"/>
                          </a:schemeClr>
                        </a:solidFill>
                        <a:latin typeface="Cambria Math" panose="02040503050406030204" pitchFamily="18" charset="0"/>
                      </a:rPr>
                      <m:t>𝑦</m:t>
                    </m:r>
                  </m:oMath>
                </a14:m>
                <a:r>
                  <a:rPr kumimoji="1" lang="ja-JP" altLang="en-US" sz="3200" dirty="0">
                    <a:solidFill>
                      <a:schemeClr val="tx1">
                        <a:lumMod val="75000"/>
                        <a:lumOff val="25000"/>
                      </a:schemeClr>
                    </a:solidFill>
                  </a:rPr>
                  <a:t>成分：</a:t>
                </a:r>
                <a14:m>
                  <m:oMath xmlns:m="http://schemas.openxmlformats.org/officeDocument/2006/math">
                    <m:sSub>
                      <m:sSubPr>
                        <m:ctrlPr>
                          <a:rPr kumimoji="1" lang="en-US" altLang="ja-JP" sz="3200" i="1">
                            <a:solidFill>
                              <a:schemeClr val="tx1">
                                <a:lumMod val="75000"/>
                                <a:lumOff val="25000"/>
                              </a:schemeClr>
                            </a:solidFill>
                            <a:latin typeface="Cambria Math" panose="02040503050406030204" pitchFamily="18" charset="0"/>
                          </a:rPr>
                        </m:ctrlPr>
                      </m:sSubPr>
                      <m:e>
                        <m:r>
                          <a:rPr kumimoji="1" lang="en-US" altLang="ja-JP" sz="3200" i="1">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1</m:t>
                        </m:r>
                      </m:sub>
                    </m:sSub>
                    <m:sSub>
                      <m:sSubPr>
                        <m:ctrlPr>
                          <a:rPr kumimoji="1" lang="en-US" altLang="ja-JP" sz="3200" i="1">
                            <a:solidFill>
                              <a:schemeClr val="tx1">
                                <a:lumMod val="75000"/>
                                <a:lumOff val="25000"/>
                              </a:schemeClr>
                            </a:solidFill>
                            <a:latin typeface="Cambria Math" panose="02040503050406030204" pitchFamily="18" charset="0"/>
                          </a:rPr>
                        </m:ctrlPr>
                      </m:sSubPr>
                      <m:e>
                        <m:r>
                          <a:rPr kumimoji="1" lang="en-US" altLang="ja-JP" sz="3200" i="1">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1</m:t>
                        </m:r>
                        <m:r>
                          <a:rPr kumimoji="1" lang="en-US" altLang="ja-JP" sz="3200" b="0" i="1" smtClean="0">
                            <a:solidFill>
                              <a:schemeClr val="tx1">
                                <a:lumMod val="75000"/>
                                <a:lumOff val="25000"/>
                              </a:schemeClr>
                            </a:solidFill>
                            <a:latin typeface="Cambria Math" panose="02040503050406030204" pitchFamily="18" charset="0"/>
                          </a:rPr>
                          <m:t>𝑦</m:t>
                        </m:r>
                      </m:sub>
                    </m:sSub>
                    <m:r>
                      <a:rPr kumimoji="1" lang="en-US" altLang="ja-JP" sz="3200" i="1">
                        <a:solidFill>
                          <a:schemeClr val="tx1">
                            <a:lumMod val="75000"/>
                            <a:lumOff val="25000"/>
                          </a:schemeClr>
                        </a:solidFill>
                        <a:latin typeface="Cambria Math" panose="02040503050406030204" pitchFamily="18" charset="0"/>
                      </a:rPr>
                      <m:t>+</m:t>
                    </m:r>
                    <m:sSub>
                      <m:sSubPr>
                        <m:ctrlPr>
                          <a:rPr kumimoji="1" lang="en-US" altLang="ja-JP" sz="3200" i="1">
                            <a:solidFill>
                              <a:schemeClr val="tx1">
                                <a:lumMod val="75000"/>
                                <a:lumOff val="25000"/>
                              </a:schemeClr>
                            </a:solidFill>
                            <a:latin typeface="Cambria Math" panose="02040503050406030204" pitchFamily="18" charset="0"/>
                          </a:rPr>
                        </m:ctrlPr>
                      </m:sSubPr>
                      <m:e>
                        <m:r>
                          <a:rPr kumimoji="1" lang="en-US" altLang="ja-JP" sz="3200" i="1">
                            <a:solidFill>
                              <a:schemeClr val="tx1">
                                <a:lumMod val="75000"/>
                                <a:lumOff val="25000"/>
                              </a:schemeClr>
                            </a:solidFill>
                            <a:latin typeface="Cambria Math" panose="02040503050406030204" pitchFamily="18" charset="0"/>
                          </a:rPr>
                          <m:t>𝑚</m:t>
                        </m:r>
                      </m:e>
                      <m:sub>
                        <m:r>
                          <a:rPr kumimoji="1" lang="en-US" altLang="ja-JP" sz="3200" i="1">
                            <a:solidFill>
                              <a:schemeClr val="tx1">
                                <a:lumMod val="75000"/>
                                <a:lumOff val="25000"/>
                              </a:schemeClr>
                            </a:solidFill>
                            <a:latin typeface="Cambria Math" panose="02040503050406030204" pitchFamily="18" charset="0"/>
                          </a:rPr>
                          <m:t>2</m:t>
                        </m:r>
                      </m:sub>
                    </m:sSub>
                    <m:sSub>
                      <m:sSubPr>
                        <m:ctrlPr>
                          <a:rPr kumimoji="1" lang="en-US" altLang="ja-JP" sz="3200" i="1">
                            <a:solidFill>
                              <a:schemeClr val="tx1">
                                <a:lumMod val="75000"/>
                                <a:lumOff val="25000"/>
                              </a:schemeClr>
                            </a:solidFill>
                            <a:latin typeface="Cambria Math" panose="02040503050406030204" pitchFamily="18" charset="0"/>
                          </a:rPr>
                        </m:ctrlPr>
                      </m:sSubPr>
                      <m:e>
                        <m:r>
                          <a:rPr kumimoji="1" lang="en-US" altLang="ja-JP" sz="3200" i="1">
                            <a:solidFill>
                              <a:schemeClr val="tx1">
                                <a:lumMod val="75000"/>
                                <a:lumOff val="25000"/>
                              </a:schemeClr>
                            </a:solidFill>
                            <a:latin typeface="Cambria Math" panose="02040503050406030204" pitchFamily="18" charset="0"/>
                          </a:rPr>
                          <m:t>𝑣</m:t>
                        </m:r>
                      </m:e>
                      <m:sub>
                        <m:r>
                          <a:rPr kumimoji="1" lang="en-US" altLang="ja-JP" sz="3200" i="1">
                            <a:solidFill>
                              <a:schemeClr val="tx1">
                                <a:lumMod val="75000"/>
                                <a:lumOff val="25000"/>
                              </a:schemeClr>
                            </a:solidFill>
                            <a:latin typeface="Cambria Math" panose="02040503050406030204" pitchFamily="18" charset="0"/>
                          </a:rPr>
                          <m:t>2</m:t>
                        </m:r>
                        <m:r>
                          <a:rPr kumimoji="1" lang="en-US" altLang="ja-JP" sz="3200" b="0" i="1" smtClean="0">
                            <a:solidFill>
                              <a:schemeClr val="tx1">
                                <a:lumMod val="75000"/>
                                <a:lumOff val="25000"/>
                              </a:schemeClr>
                            </a:solidFill>
                            <a:latin typeface="Cambria Math" panose="02040503050406030204" pitchFamily="18" charset="0"/>
                          </a:rPr>
                          <m:t>𝑦</m:t>
                        </m:r>
                      </m:sub>
                    </m:sSub>
                    <m:r>
                      <a:rPr kumimoji="1" lang="en-US" altLang="ja-JP" sz="3200">
                        <a:solidFill>
                          <a:schemeClr val="tx1">
                            <a:lumMod val="75000"/>
                            <a:lumOff val="25000"/>
                          </a:schemeClr>
                        </a:solidFill>
                        <a:latin typeface="Cambria Math" panose="02040503050406030204" pitchFamily="18" charset="0"/>
                      </a:rPr>
                      <m:t>=</m:t>
                    </m:r>
                    <m:sSub>
                      <m:sSubPr>
                        <m:ctrlPr>
                          <a:rPr kumimoji="1" lang="en-US" altLang="ja-JP" sz="3200" i="1">
                            <a:solidFill>
                              <a:schemeClr val="tx1">
                                <a:lumMod val="75000"/>
                                <a:lumOff val="25000"/>
                              </a:schemeClr>
                            </a:solidFill>
                            <a:latin typeface="Cambria Math" panose="02040503050406030204" pitchFamily="18" charset="0"/>
                          </a:rPr>
                        </m:ctrlPr>
                      </m:sSubPr>
                      <m:e>
                        <m:r>
                          <a:rPr kumimoji="1" lang="en-US" altLang="ja-JP" sz="3200" i="1">
                            <a:solidFill>
                              <a:schemeClr val="tx1">
                                <a:lumMod val="75000"/>
                                <a:lumOff val="25000"/>
                              </a:schemeClr>
                            </a:solidFill>
                            <a:latin typeface="Cambria Math" panose="02040503050406030204" pitchFamily="18" charset="0"/>
                          </a:rPr>
                          <m:t>𝑚</m:t>
                        </m:r>
                      </m:e>
                      <m:sub>
                        <m:r>
                          <a:rPr kumimoji="1" lang="en-US" altLang="ja-JP" sz="3200" i="1">
                            <a:solidFill>
                              <a:schemeClr val="tx1">
                                <a:lumMod val="75000"/>
                                <a:lumOff val="25000"/>
                              </a:schemeClr>
                            </a:solidFill>
                            <a:latin typeface="Cambria Math" panose="02040503050406030204" pitchFamily="18" charset="0"/>
                          </a:rPr>
                          <m:t>1</m:t>
                        </m:r>
                      </m:sub>
                    </m:sSub>
                    <m:sSubSup>
                      <m:sSubSupPr>
                        <m:ctrlPr>
                          <a:rPr kumimoji="1" lang="en-US" altLang="ja-JP" sz="3200" i="1">
                            <a:solidFill>
                              <a:schemeClr val="tx1">
                                <a:lumMod val="75000"/>
                                <a:lumOff val="25000"/>
                              </a:schemeClr>
                            </a:solidFill>
                            <a:latin typeface="Cambria Math" panose="02040503050406030204" pitchFamily="18" charset="0"/>
                          </a:rPr>
                        </m:ctrlPr>
                      </m:sSubSupPr>
                      <m:e>
                        <m:r>
                          <a:rPr kumimoji="1" lang="en-US" altLang="ja-JP" sz="3200" i="1">
                            <a:solidFill>
                              <a:schemeClr val="tx1">
                                <a:lumMod val="75000"/>
                                <a:lumOff val="25000"/>
                              </a:schemeClr>
                            </a:solidFill>
                            <a:latin typeface="Cambria Math" panose="02040503050406030204" pitchFamily="18" charset="0"/>
                          </a:rPr>
                          <m:t>𝑣</m:t>
                        </m:r>
                      </m:e>
                      <m:sub>
                        <m:r>
                          <a:rPr kumimoji="1" lang="en-US" altLang="ja-JP" sz="3200" i="1">
                            <a:solidFill>
                              <a:schemeClr val="tx1">
                                <a:lumMod val="75000"/>
                                <a:lumOff val="25000"/>
                              </a:schemeClr>
                            </a:solidFill>
                            <a:latin typeface="Cambria Math" panose="02040503050406030204" pitchFamily="18" charset="0"/>
                          </a:rPr>
                          <m:t>1</m:t>
                        </m:r>
                        <m:r>
                          <a:rPr kumimoji="1" lang="en-US" altLang="ja-JP" sz="3200" b="0" i="1" smtClean="0">
                            <a:solidFill>
                              <a:schemeClr val="tx1">
                                <a:lumMod val="75000"/>
                                <a:lumOff val="25000"/>
                              </a:schemeClr>
                            </a:solidFill>
                            <a:latin typeface="Cambria Math" panose="02040503050406030204" pitchFamily="18" charset="0"/>
                          </a:rPr>
                          <m:t>𝑦</m:t>
                        </m:r>
                      </m:sub>
                      <m:sup>
                        <m:r>
                          <a:rPr kumimoji="1" lang="en-US" altLang="ja-JP" sz="3200" i="1">
                            <a:solidFill>
                              <a:schemeClr val="tx1">
                                <a:lumMod val="75000"/>
                                <a:lumOff val="25000"/>
                              </a:schemeClr>
                            </a:solidFill>
                            <a:latin typeface="Cambria Math" panose="02040503050406030204" pitchFamily="18" charset="0"/>
                          </a:rPr>
                          <m:t>′</m:t>
                        </m:r>
                      </m:sup>
                    </m:sSubSup>
                    <m:r>
                      <a:rPr kumimoji="1" lang="en-US" altLang="ja-JP" sz="3200" i="1">
                        <a:solidFill>
                          <a:schemeClr val="tx1">
                            <a:lumMod val="75000"/>
                            <a:lumOff val="25000"/>
                          </a:schemeClr>
                        </a:solidFill>
                        <a:latin typeface="Cambria Math" panose="02040503050406030204" pitchFamily="18" charset="0"/>
                      </a:rPr>
                      <m:t>+</m:t>
                    </m:r>
                    <m:sSub>
                      <m:sSubPr>
                        <m:ctrlPr>
                          <a:rPr kumimoji="1" lang="en-US" altLang="ja-JP" sz="3200" i="1">
                            <a:solidFill>
                              <a:schemeClr val="tx1">
                                <a:lumMod val="75000"/>
                                <a:lumOff val="25000"/>
                              </a:schemeClr>
                            </a:solidFill>
                            <a:latin typeface="Cambria Math" panose="02040503050406030204" pitchFamily="18" charset="0"/>
                          </a:rPr>
                        </m:ctrlPr>
                      </m:sSubPr>
                      <m:e>
                        <m:r>
                          <a:rPr kumimoji="1" lang="en-US" altLang="ja-JP" sz="3200" i="1">
                            <a:solidFill>
                              <a:schemeClr val="tx1">
                                <a:lumMod val="75000"/>
                                <a:lumOff val="25000"/>
                              </a:schemeClr>
                            </a:solidFill>
                            <a:latin typeface="Cambria Math" panose="02040503050406030204" pitchFamily="18" charset="0"/>
                          </a:rPr>
                          <m:t>𝑚</m:t>
                        </m:r>
                      </m:e>
                      <m:sub>
                        <m:r>
                          <a:rPr kumimoji="1" lang="en-US" altLang="ja-JP" sz="3200" i="1">
                            <a:solidFill>
                              <a:schemeClr val="tx1">
                                <a:lumMod val="75000"/>
                                <a:lumOff val="25000"/>
                              </a:schemeClr>
                            </a:solidFill>
                            <a:latin typeface="Cambria Math" panose="02040503050406030204" pitchFamily="18" charset="0"/>
                          </a:rPr>
                          <m:t>2</m:t>
                        </m:r>
                      </m:sub>
                    </m:sSub>
                    <m:sSubSup>
                      <m:sSubSupPr>
                        <m:ctrlPr>
                          <a:rPr kumimoji="1" lang="en-US" altLang="ja-JP" sz="3200" i="1">
                            <a:solidFill>
                              <a:schemeClr val="tx1">
                                <a:lumMod val="75000"/>
                                <a:lumOff val="25000"/>
                              </a:schemeClr>
                            </a:solidFill>
                            <a:latin typeface="Cambria Math" panose="02040503050406030204" pitchFamily="18" charset="0"/>
                          </a:rPr>
                        </m:ctrlPr>
                      </m:sSubSupPr>
                      <m:e>
                        <m:r>
                          <a:rPr kumimoji="1" lang="en-US" altLang="ja-JP" sz="3200" i="1">
                            <a:solidFill>
                              <a:schemeClr val="tx1">
                                <a:lumMod val="75000"/>
                                <a:lumOff val="25000"/>
                              </a:schemeClr>
                            </a:solidFill>
                            <a:latin typeface="Cambria Math" panose="02040503050406030204" pitchFamily="18" charset="0"/>
                          </a:rPr>
                          <m:t>𝑣</m:t>
                        </m:r>
                      </m:e>
                      <m:sub>
                        <m:r>
                          <a:rPr kumimoji="1" lang="en-US" altLang="ja-JP" sz="3200" i="1">
                            <a:solidFill>
                              <a:schemeClr val="tx1">
                                <a:lumMod val="75000"/>
                                <a:lumOff val="25000"/>
                              </a:schemeClr>
                            </a:solidFill>
                            <a:latin typeface="Cambria Math" panose="02040503050406030204" pitchFamily="18" charset="0"/>
                          </a:rPr>
                          <m:t>2</m:t>
                        </m:r>
                        <m:r>
                          <a:rPr kumimoji="1" lang="en-US" altLang="ja-JP" sz="3200" b="0" i="1" smtClean="0">
                            <a:solidFill>
                              <a:schemeClr val="tx1">
                                <a:lumMod val="75000"/>
                                <a:lumOff val="25000"/>
                              </a:schemeClr>
                            </a:solidFill>
                            <a:latin typeface="Cambria Math" panose="02040503050406030204" pitchFamily="18" charset="0"/>
                          </a:rPr>
                          <m:t>𝑦</m:t>
                        </m:r>
                      </m:sub>
                      <m:sup>
                        <m:r>
                          <a:rPr kumimoji="1" lang="en-US" altLang="ja-JP" sz="3200" i="1">
                            <a:solidFill>
                              <a:schemeClr val="tx1">
                                <a:lumMod val="75000"/>
                                <a:lumOff val="25000"/>
                              </a:schemeClr>
                            </a:solidFill>
                            <a:latin typeface="Cambria Math" panose="02040503050406030204" pitchFamily="18" charset="0"/>
                          </a:rPr>
                          <m:t>′</m:t>
                        </m:r>
                      </m:sup>
                    </m:sSubSup>
                  </m:oMath>
                </a14:m>
                <a:endParaRPr kumimoji="1" lang="en-US" altLang="ja-JP" sz="3200" dirty="0">
                  <a:solidFill>
                    <a:schemeClr val="tx1">
                      <a:lumMod val="75000"/>
                      <a:lumOff val="25000"/>
                    </a:schemeClr>
                  </a:solidFill>
                </a:endParaRPr>
              </a:p>
              <a:p>
                <a:r>
                  <a:rPr kumimoji="1" lang="ja-JP" altLang="en-US" sz="3200" dirty="0">
                    <a:solidFill>
                      <a:schemeClr val="tx1">
                        <a:lumMod val="75000"/>
                        <a:lumOff val="25000"/>
                      </a:schemeClr>
                    </a:solidFill>
                  </a:rPr>
                  <a:t>このように，衝突前後で運動量は，各成分においても保存される。</a:t>
                </a:r>
                <a:endParaRPr kumimoji="1" lang="en-US" altLang="ja-JP" sz="3200" dirty="0">
                  <a:solidFill>
                    <a:schemeClr val="tx1">
                      <a:lumMod val="75000"/>
                      <a:lumOff val="25000"/>
                    </a:schemeClr>
                  </a:solidFill>
                </a:endParaRPr>
              </a:p>
            </p:txBody>
          </p:sp>
        </mc:Choice>
        <mc:Fallback>
          <p:sp>
            <p:nvSpPr>
              <p:cNvPr id="3" name="テキスト ボックス 2">
                <a:extLst>
                  <a:ext uri="{FF2B5EF4-FFF2-40B4-BE49-F238E27FC236}">
                    <a16:creationId xmlns:a16="http://schemas.microsoft.com/office/drawing/2014/main" id="{1550F6C8-4688-5C10-9F98-FD43BFFD633A}"/>
                  </a:ext>
                </a:extLst>
              </p:cNvPr>
              <p:cNvSpPr txBox="1">
                <a:spLocks noRot="1" noChangeAspect="1" noMove="1" noResize="1" noEditPoints="1" noAdjustHandles="1" noChangeArrowheads="1" noChangeShapeType="1" noTextEdit="1"/>
              </p:cNvSpPr>
              <p:nvPr/>
            </p:nvSpPr>
            <p:spPr>
              <a:xfrm>
                <a:off x="792000" y="792000"/>
                <a:ext cx="10656000" cy="3586046"/>
              </a:xfrm>
              <a:prstGeom prst="rect">
                <a:avLst/>
              </a:prstGeom>
              <a:blipFill>
                <a:blip r:embed="rId2"/>
                <a:stretch>
                  <a:fillRect l="-1487" t="-2721" r="-229" b="-4082"/>
                </a:stretch>
              </a:blipFill>
            </p:spPr>
            <p:txBody>
              <a:bodyPr/>
              <a:lstStyle/>
              <a:p>
                <a:r>
                  <a:rPr lang="ja-JP" altLang="en-US">
                    <a:noFill/>
                  </a:rPr>
                  <a:t> </a:t>
                </a:r>
              </a:p>
            </p:txBody>
          </p:sp>
        </mc:Fallback>
      </mc:AlternateContent>
      <p:pic>
        <p:nvPicPr>
          <p:cNvPr id="5" name="図 4">
            <a:extLst>
              <a:ext uri="{FF2B5EF4-FFF2-40B4-BE49-F238E27FC236}">
                <a16:creationId xmlns:a16="http://schemas.microsoft.com/office/drawing/2014/main" id="{5D0DA860-6751-D1A8-DCC5-2E8A144D6C6D}"/>
              </a:ext>
            </a:extLst>
          </p:cNvPr>
          <p:cNvPicPr>
            <a:picLocks noChangeAspect="1"/>
          </p:cNvPicPr>
          <p:nvPr/>
        </p:nvPicPr>
        <p:blipFill>
          <a:blip r:embed="rId3"/>
          <a:stretch>
            <a:fillRect/>
          </a:stretch>
        </p:blipFill>
        <p:spPr>
          <a:xfrm>
            <a:off x="1457231" y="4562053"/>
            <a:ext cx="9145016" cy="1987353"/>
          </a:xfrm>
          <a:prstGeom prst="rect">
            <a:avLst/>
          </a:prstGeom>
        </p:spPr>
      </p:pic>
    </p:spTree>
    <p:extLst>
      <p:ext uri="{BB962C8B-B14F-4D97-AF65-F5344CB8AC3E}">
        <p14:creationId xmlns:p14="http://schemas.microsoft.com/office/powerpoint/2010/main" val="233119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0CC632-1258-4F97-9096-75E658B9FC24}"/>
              </a:ext>
            </a:extLst>
          </p:cNvPr>
          <p:cNvSpPr>
            <a:spLocks noGrp="1"/>
          </p:cNvSpPr>
          <p:nvPr>
            <p:ph type="title"/>
          </p:nvPr>
        </p:nvSpPr>
        <p:spPr/>
        <p:txBody>
          <a:bodyPr/>
          <a:lstStyle/>
          <a:p>
            <a:r>
              <a:rPr lang="ja-JP" altLang="en-US" dirty="0"/>
              <a:t>平面内での衝突　</a:t>
            </a:r>
            <a:r>
              <a:rPr kumimoji="1" lang="ja-JP" altLang="en-US" dirty="0"/>
              <a:t>－運動量保存の法則－</a:t>
            </a:r>
            <a:endParaRPr lang="ja-JP" altLang="en-US" dirty="0"/>
          </a:p>
        </p:txBody>
      </p:sp>
      <p:grpSp>
        <p:nvGrpSpPr>
          <p:cNvPr id="8" name="グループ化 7">
            <a:extLst>
              <a:ext uri="{FF2B5EF4-FFF2-40B4-BE49-F238E27FC236}">
                <a16:creationId xmlns:a16="http://schemas.microsoft.com/office/drawing/2014/main" id="{942B80E2-B815-6DE9-5E5D-695771AD1F9C}"/>
              </a:ext>
            </a:extLst>
          </p:cNvPr>
          <p:cNvGrpSpPr/>
          <p:nvPr/>
        </p:nvGrpSpPr>
        <p:grpSpPr>
          <a:xfrm>
            <a:off x="1217018" y="1302819"/>
            <a:ext cx="9829972" cy="1656184"/>
            <a:chOff x="946548" y="908720"/>
            <a:chExt cx="9829972" cy="1656184"/>
          </a:xfrm>
        </p:grpSpPr>
        <p:sp>
          <p:nvSpPr>
            <p:cNvPr id="4" name="テキスト ボックス 3">
              <a:extLst>
                <a:ext uri="{FF2B5EF4-FFF2-40B4-BE49-F238E27FC236}">
                  <a16:creationId xmlns:a16="http://schemas.microsoft.com/office/drawing/2014/main" id="{7AD108BE-14F6-038E-0C58-F2F5ECDB5347}"/>
                </a:ext>
              </a:extLst>
            </p:cNvPr>
            <p:cNvSpPr txBox="1"/>
            <p:nvPr/>
          </p:nvSpPr>
          <p:spPr>
            <a:xfrm>
              <a:off x="956987" y="1438206"/>
              <a:ext cx="9819533" cy="1077218"/>
            </a:xfrm>
            <a:prstGeom prst="rect">
              <a:avLst/>
            </a:prstGeom>
            <a:noFill/>
          </p:spPr>
          <p:txBody>
            <a:bodyPr wrap="square" rtlCol="0">
              <a:spAutoFit/>
            </a:bodyPr>
            <a:lstStyle/>
            <a:p>
              <a:r>
                <a:rPr kumimoji="1" lang="ja-JP" altLang="en-US" sz="3200" dirty="0">
                  <a:solidFill>
                    <a:schemeClr val="tx1">
                      <a:lumMod val="75000"/>
                      <a:lumOff val="25000"/>
                    </a:schemeClr>
                  </a:solidFill>
                </a:rPr>
                <a:t>物体系が外力による力積を受けずに運動しているとき，物体系全体の運動量の和は一定に保たれる。</a:t>
              </a:r>
            </a:p>
          </p:txBody>
        </p:sp>
        <p:grpSp>
          <p:nvGrpSpPr>
            <p:cNvPr id="3" name="グループ化 2">
              <a:extLst>
                <a:ext uri="{FF2B5EF4-FFF2-40B4-BE49-F238E27FC236}">
                  <a16:creationId xmlns:a16="http://schemas.microsoft.com/office/drawing/2014/main" id="{7BF46718-D754-3884-D977-07318187E8AF}"/>
                </a:ext>
              </a:extLst>
            </p:cNvPr>
            <p:cNvGrpSpPr/>
            <p:nvPr/>
          </p:nvGrpSpPr>
          <p:grpSpPr>
            <a:xfrm>
              <a:off x="946548" y="908720"/>
              <a:ext cx="9566950" cy="1656184"/>
              <a:chOff x="788847" y="4376022"/>
              <a:chExt cx="9566950" cy="1656184"/>
            </a:xfrm>
          </p:grpSpPr>
          <p:sp>
            <p:nvSpPr>
              <p:cNvPr id="5" name="正方形/長方形 4">
                <a:extLst>
                  <a:ext uri="{FF2B5EF4-FFF2-40B4-BE49-F238E27FC236}">
                    <a16:creationId xmlns:a16="http://schemas.microsoft.com/office/drawing/2014/main" id="{3F73FE5E-12EF-8E8E-AE85-AD7E736E7F55}"/>
                  </a:ext>
                </a:extLst>
              </p:cNvPr>
              <p:cNvSpPr/>
              <p:nvPr/>
            </p:nvSpPr>
            <p:spPr>
              <a:xfrm>
                <a:off x="788847" y="4640003"/>
                <a:ext cx="9566950" cy="1392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E0703E3C-5593-5F70-3C4B-2D059214C8C3}"/>
                  </a:ext>
                </a:extLst>
              </p:cNvPr>
              <p:cNvSpPr txBox="1"/>
              <p:nvPr/>
            </p:nvSpPr>
            <p:spPr>
              <a:xfrm>
                <a:off x="944838" y="4376022"/>
                <a:ext cx="3566986" cy="565146"/>
              </a:xfrm>
              <a:prstGeom prst="rect">
                <a:avLst/>
              </a:prstGeom>
            </p:spPr>
            <p:style>
              <a:lnRef idx="2">
                <a:schemeClr val="dk1"/>
              </a:lnRef>
              <a:fillRef idx="1">
                <a:schemeClr val="lt1"/>
              </a:fillRef>
              <a:effectRef idx="0">
                <a:schemeClr val="dk1"/>
              </a:effectRef>
              <a:fontRef idx="minor">
                <a:schemeClr val="dk1"/>
              </a:fontRef>
            </p:style>
            <p:txBody>
              <a:bodyPr wrap="square" tIns="0" bIns="72000" rtlCol="0">
                <a:spAutoFit/>
              </a:bodyPr>
              <a:lstStyle/>
              <a:p>
                <a:pPr algn="ct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運動量保存の法則</a:t>
                </a:r>
              </a:p>
            </p:txBody>
          </p:sp>
        </p:grpSp>
      </p:grpSp>
      <p:sp>
        <p:nvSpPr>
          <p:cNvPr id="7" name="テキスト ボックス 6">
            <a:extLst>
              <a:ext uri="{FF2B5EF4-FFF2-40B4-BE49-F238E27FC236}">
                <a16:creationId xmlns:a16="http://schemas.microsoft.com/office/drawing/2014/main" id="{09946613-66EA-3FCD-1A9F-EF9C434DEA20}"/>
              </a:ext>
            </a:extLst>
          </p:cNvPr>
          <p:cNvSpPr txBox="1"/>
          <p:nvPr/>
        </p:nvSpPr>
        <p:spPr>
          <a:xfrm>
            <a:off x="1217018" y="3254762"/>
            <a:ext cx="9566950" cy="2554545"/>
          </a:xfrm>
          <a:prstGeom prst="rect">
            <a:avLst/>
          </a:prstGeom>
          <a:noFill/>
        </p:spPr>
        <p:txBody>
          <a:bodyPr wrap="square" rtlCol="0">
            <a:spAutoFit/>
          </a:bodyPr>
          <a:lstStyle/>
          <a:p>
            <a:r>
              <a:rPr kumimoji="1" lang="ja-JP" altLang="en-US" sz="3200" dirty="0">
                <a:solidFill>
                  <a:schemeClr val="tx1">
                    <a:lumMod val="75000"/>
                    <a:lumOff val="25000"/>
                  </a:schemeClr>
                </a:solidFill>
              </a:rPr>
              <a:t>この法則は，物体が衝突や分裂をする場合だけ成り立つものではなく，長時間をかけて力を及ぼし合う場合や，実際に衝突せずに力を及ぼし合う場合などでも成り立つ。物体の大きさや数，運動のようすにかかわらず，内力のみを及ぼし合う物体系では，運動量は保存される。</a:t>
            </a:r>
            <a:endParaRPr kumimoji="1" lang="en-US" altLang="ja-JP" sz="3200" dirty="0">
              <a:solidFill>
                <a:schemeClr val="tx1">
                  <a:lumMod val="75000"/>
                  <a:lumOff val="25000"/>
                </a:schemeClr>
              </a:solidFill>
            </a:endParaRPr>
          </a:p>
        </p:txBody>
      </p:sp>
      <p:sp>
        <p:nvSpPr>
          <p:cNvPr id="9" name="正方形/長方形 8">
            <a:extLst>
              <a:ext uri="{FF2B5EF4-FFF2-40B4-BE49-F238E27FC236}">
                <a16:creationId xmlns:a16="http://schemas.microsoft.com/office/drawing/2014/main" id="{4249D05F-0D8E-25C6-9633-7DEA3C4C4EAF}"/>
              </a:ext>
            </a:extLst>
          </p:cNvPr>
          <p:cNvSpPr/>
          <p:nvPr/>
        </p:nvSpPr>
        <p:spPr>
          <a:xfrm>
            <a:off x="1373010" y="1291351"/>
            <a:ext cx="3566985" cy="5651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8757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0CC632-1258-4F97-9096-75E658B9FC24}"/>
              </a:ext>
            </a:extLst>
          </p:cNvPr>
          <p:cNvSpPr>
            <a:spLocks noGrp="1"/>
          </p:cNvSpPr>
          <p:nvPr>
            <p:ph type="title"/>
          </p:nvPr>
        </p:nvSpPr>
        <p:spPr/>
        <p:txBody>
          <a:bodyPr/>
          <a:lstStyle/>
          <a:p>
            <a:r>
              <a:rPr lang="ja-JP" altLang="en-US" dirty="0"/>
              <a:t>平面内での衝突　</a:t>
            </a:r>
            <a:r>
              <a:rPr kumimoji="1" lang="ja-JP" altLang="en-US" dirty="0"/>
              <a:t>－運動量保存の法則－</a:t>
            </a:r>
            <a:endParaRPr lang="ja-JP" altLang="en-US" dirty="0"/>
          </a:p>
        </p:txBody>
      </p:sp>
      <p:sp>
        <p:nvSpPr>
          <p:cNvPr id="7" name="テキスト ボックス 6">
            <a:extLst>
              <a:ext uri="{FF2B5EF4-FFF2-40B4-BE49-F238E27FC236}">
                <a16:creationId xmlns:a16="http://schemas.microsoft.com/office/drawing/2014/main" id="{09946613-66EA-3FCD-1A9F-EF9C434DEA20}"/>
              </a:ext>
            </a:extLst>
          </p:cNvPr>
          <p:cNvSpPr txBox="1"/>
          <p:nvPr/>
        </p:nvSpPr>
        <p:spPr>
          <a:xfrm>
            <a:off x="1271465" y="1412776"/>
            <a:ext cx="9505055" cy="2554545"/>
          </a:xfrm>
          <a:prstGeom prst="rect">
            <a:avLst/>
          </a:prstGeom>
          <a:noFill/>
        </p:spPr>
        <p:txBody>
          <a:bodyPr wrap="square" rtlCol="0">
            <a:spAutoFit/>
          </a:bodyPr>
          <a:lstStyle/>
          <a:p>
            <a:r>
              <a:rPr kumimoji="1" lang="ja-JP" altLang="en-US" sz="3200" dirty="0">
                <a:solidFill>
                  <a:schemeClr val="tx1">
                    <a:lumMod val="75000"/>
                    <a:lumOff val="25000"/>
                  </a:schemeClr>
                </a:solidFill>
              </a:rPr>
              <a:t>物体系が外力による力積を受ける場合には，その物体系全体の運動量は保存されない。その場合でも，外力を及ぼし合う物体も含めて物体系とすると，運動量は保存されることになる。究極的には，宇宙全体の運動量は常に保存されていることになる。</a:t>
            </a:r>
            <a:endParaRPr kumimoji="1" lang="en-US" altLang="ja-JP" sz="3200" dirty="0">
              <a:solidFill>
                <a:schemeClr val="tx1">
                  <a:lumMod val="75000"/>
                  <a:lumOff val="25000"/>
                </a:schemeClr>
              </a:solidFill>
            </a:endParaRPr>
          </a:p>
        </p:txBody>
      </p:sp>
    </p:spTree>
    <p:extLst>
      <p:ext uri="{BB962C8B-B14F-4D97-AF65-F5344CB8AC3E}">
        <p14:creationId xmlns:p14="http://schemas.microsoft.com/office/powerpoint/2010/main" val="35049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A7C6059-D3A5-96B7-3FF1-3945DA640323}"/>
              </a:ext>
            </a:extLst>
          </p:cNvPr>
          <p:cNvSpPr>
            <a:spLocks noGrp="1"/>
          </p:cNvSpPr>
          <p:nvPr>
            <p:ph type="title"/>
          </p:nvPr>
        </p:nvSpPr>
        <p:spPr/>
        <p:txBody>
          <a:bodyPr/>
          <a:lstStyle/>
          <a:p>
            <a:r>
              <a:rPr lang="ja-JP" altLang="en-US" dirty="0"/>
              <a:t>平面内での衝突</a:t>
            </a:r>
          </a:p>
        </p:txBody>
      </p:sp>
      <p:grpSp>
        <p:nvGrpSpPr>
          <p:cNvPr id="16" name="グループ化 15">
            <a:extLst>
              <a:ext uri="{FF2B5EF4-FFF2-40B4-BE49-F238E27FC236}">
                <a16:creationId xmlns:a16="http://schemas.microsoft.com/office/drawing/2014/main" id="{97F662D8-D6E0-416F-5C96-B1045ED34277}"/>
              </a:ext>
            </a:extLst>
          </p:cNvPr>
          <p:cNvGrpSpPr/>
          <p:nvPr/>
        </p:nvGrpSpPr>
        <p:grpSpPr>
          <a:xfrm>
            <a:off x="1275947" y="980728"/>
            <a:ext cx="9640106" cy="5365240"/>
            <a:chOff x="848382" y="800064"/>
            <a:chExt cx="9640106" cy="5365240"/>
          </a:xfrm>
        </p:grpSpPr>
        <p:sp>
          <p:nvSpPr>
            <p:cNvPr id="17" name="テキスト ボックス 16">
              <a:extLst>
                <a:ext uri="{FF2B5EF4-FFF2-40B4-BE49-F238E27FC236}">
                  <a16:creationId xmlns:a16="http://schemas.microsoft.com/office/drawing/2014/main" id="{14D7A9B6-A510-C679-6895-B95E07F1F5BC}"/>
                </a:ext>
              </a:extLst>
            </p:cNvPr>
            <p:cNvSpPr txBox="1"/>
            <p:nvPr/>
          </p:nvSpPr>
          <p:spPr>
            <a:xfrm>
              <a:off x="5592618" y="3048000"/>
              <a:ext cx="65" cy="276999"/>
            </a:xfrm>
            <a:prstGeom prst="rect">
              <a:avLst/>
            </a:prstGeom>
            <a:noFill/>
          </p:spPr>
          <p:txBody>
            <a:bodyPr wrap="none" lIns="0" tIns="0" rIns="0" bIns="0" rtlCol="0">
              <a:spAutoFit/>
            </a:bodyPr>
            <a:lstStyle/>
            <a:p>
              <a:endParaRPr kumimoji="1" lang="ja-JP" altLang="en-US" dirty="0"/>
            </a:p>
          </p:txBody>
        </p:sp>
        <mc:AlternateContent xmlns:mc="http://schemas.openxmlformats.org/markup-compatibility/2006">
          <mc:Choice xmlns:a14="http://schemas.microsoft.com/office/drawing/2010/main" Requires="a14">
            <p:sp>
              <p:nvSpPr>
                <p:cNvPr id="18" name="コンテンツ プレースホルダー 2">
                  <a:extLst>
                    <a:ext uri="{FF2B5EF4-FFF2-40B4-BE49-F238E27FC236}">
                      <a16:creationId xmlns:a16="http://schemas.microsoft.com/office/drawing/2014/main" id="{2A4214F8-ED56-BE48-EBD8-D87C9DDF6DF3}"/>
                    </a:ext>
                  </a:extLst>
                </p:cNvPr>
                <p:cNvSpPr txBox="1">
                  <a:spLocks/>
                </p:cNvSpPr>
                <p:nvPr/>
              </p:nvSpPr>
              <p:spPr>
                <a:xfrm>
                  <a:off x="898645" y="906021"/>
                  <a:ext cx="9589843" cy="5259283"/>
                </a:xfrm>
                <a:prstGeom prst="rect">
                  <a:avLst/>
                </a:prstGeom>
                <a:ln w="19050">
                  <a:solidFill>
                    <a:srgbClr val="369AD6"/>
                  </a:solidFill>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ts val="4000"/>
                    </a:lnSpc>
                    <a:spcBef>
                      <a:spcPts val="0"/>
                    </a:spcBef>
                    <a:buNone/>
                  </a:pPr>
                  <a:r>
                    <a:rPr lang="ja-JP" altLang="en-US" sz="3000" dirty="0">
                      <a:latin typeface="ＭＳ Ｐゴシック" panose="020B0600070205080204" pitchFamily="50" charset="-128"/>
                      <a:ea typeface="ＭＳ Ｐゴシック" panose="020B0600070205080204" pitchFamily="50" charset="-128"/>
                    </a:rPr>
                    <a:t>　　　　　　　　　　</a:t>
                  </a:r>
                  <a:r>
                    <a:rPr lang="ja-JP" altLang="en-US" sz="3200" dirty="0">
                      <a:latin typeface="+mn-ea"/>
                    </a:rPr>
                    <a:t>なめらかな水平面上に静止している質量</a:t>
                  </a:r>
                  <a14:m>
                    <m:oMath xmlns:m="http://schemas.openxmlformats.org/officeDocument/2006/math">
                      <m:r>
                        <a:rPr lang="en-US" altLang="ja-JP" sz="3200" b="0" i="0" smtClean="0">
                          <a:latin typeface="Cambria Math" panose="02040503050406030204" pitchFamily="18" charset="0"/>
                        </a:rPr>
                        <m:t> </m:t>
                      </m:r>
                      <m:r>
                        <a:rPr lang="en-US" altLang="ja-JP" sz="3200" b="0" i="1" smtClean="0">
                          <a:latin typeface="Cambria Math" panose="02040503050406030204" pitchFamily="18" charset="0"/>
                        </a:rPr>
                        <m:t>𝑚</m:t>
                      </m:r>
                      <m:r>
                        <a:rPr lang="en-US" altLang="ja-JP" sz="3200" b="0" i="1" smtClean="0">
                          <a:latin typeface="Cambria Math" panose="02040503050406030204" pitchFamily="18" charset="0"/>
                        </a:rPr>
                        <m:t> </m:t>
                      </m:r>
                    </m:oMath>
                  </a14:m>
                  <a:r>
                    <a:rPr lang="ja-JP" altLang="en-US" sz="3200" dirty="0">
                      <a:latin typeface="+mn-ea"/>
                    </a:rPr>
                    <a:t>の小球</a:t>
                  </a:r>
                  <a:r>
                    <a:rPr lang="en-US" altLang="ja-JP" sz="3200" dirty="0">
                      <a:latin typeface="+mn-ea"/>
                    </a:rPr>
                    <a:t>B</a:t>
                  </a:r>
                  <a:r>
                    <a:rPr lang="ja-JP" altLang="en-US" sz="3200" dirty="0">
                      <a:latin typeface="+mn-ea"/>
                    </a:rPr>
                    <a:t>に，質量の等しい小球</a:t>
                  </a:r>
                  <a:r>
                    <a:rPr lang="en-US" altLang="ja-JP" sz="3200" dirty="0">
                      <a:latin typeface="+mn-ea"/>
                    </a:rPr>
                    <a:t>A</a:t>
                  </a:r>
                  <a:r>
                    <a:rPr lang="ja-JP" altLang="en-US" sz="3200" dirty="0">
                      <a:latin typeface="+mn-ea"/>
                    </a:rPr>
                    <a:t>を衝突させたところ，</a:t>
                  </a:r>
                  <a:r>
                    <a:rPr lang="en-US" altLang="ja-JP" sz="3200" dirty="0">
                      <a:latin typeface="+mn-ea"/>
                    </a:rPr>
                    <a:t>A </a:t>
                  </a:r>
                  <a:r>
                    <a:rPr lang="ja-JP" altLang="en-US" sz="3200" dirty="0">
                      <a:latin typeface="+mn-ea"/>
                    </a:rPr>
                    <a:t>は衝突前の運動方向から右へ </a:t>
                  </a:r>
                  <a:r>
                    <a:rPr lang="en-US" altLang="ja-JP" sz="3200" dirty="0">
                      <a:latin typeface="Times New Roman" panose="02020603050405020304" pitchFamily="18" charset="0"/>
                      <a:cs typeface="Times New Roman" panose="02020603050405020304" pitchFamily="18" charset="0"/>
                    </a:rPr>
                    <a:t>60</a:t>
                  </a:r>
                  <a:r>
                    <a:rPr lang="en-US" altLang="ja-JP" sz="3200" spc="-1000" dirty="0">
                      <a:latin typeface="+mn-ea"/>
                    </a:rPr>
                    <a:t>°</a:t>
                  </a:r>
                  <a:r>
                    <a:rPr lang="ja-JP" altLang="en-US" sz="3200" dirty="0">
                      <a:latin typeface="+mn-ea"/>
                    </a:rPr>
                    <a:t>の向きに，</a:t>
                  </a:r>
                  <a:r>
                    <a:rPr lang="en-US" altLang="ja-JP" sz="3200" dirty="0">
                      <a:latin typeface="+mn-ea"/>
                    </a:rPr>
                    <a:t>B </a:t>
                  </a:r>
                  <a:r>
                    <a:rPr lang="ja-JP" altLang="en-US" sz="3200" dirty="0">
                      <a:latin typeface="+mn-ea"/>
                    </a:rPr>
                    <a:t>は左に </a:t>
                  </a:r>
                  <a:r>
                    <a:rPr lang="en-US" altLang="ja-JP" sz="3200" dirty="0">
                      <a:latin typeface="Times New Roman" panose="02020603050405020304" pitchFamily="18" charset="0"/>
                      <a:cs typeface="Times New Roman" panose="02020603050405020304" pitchFamily="18" charset="0"/>
                    </a:rPr>
                    <a:t>30</a:t>
                  </a:r>
                  <a:r>
                    <a:rPr lang="en-US" altLang="ja-JP" sz="3200" spc="-1000" dirty="0">
                      <a:latin typeface="+mn-ea"/>
                    </a:rPr>
                    <a:t> °</a:t>
                  </a:r>
                  <a:r>
                    <a:rPr lang="ja-JP" altLang="en-US" sz="3200" dirty="0">
                      <a:latin typeface="+mn-ea"/>
                    </a:rPr>
                    <a:t>の向きに飛ばされた。衝突前の</a:t>
                  </a:r>
                  <a:r>
                    <a:rPr lang="en-US" altLang="ja-JP" sz="3200" dirty="0">
                      <a:latin typeface="+mn-ea"/>
                    </a:rPr>
                    <a:t>A</a:t>
                  </a:r>
                  <a:r>
                    <a:rPr lang="ja-JP" altLang="en-US" sz="3200" dirty="0">
                      <a:latin typeface="+mn-ea"/>
                    </a:rPr>
                    <a:t>の速さを</a:t>
                  </a:r>
                  <a14:m>
                    <m:oMath xmlns:m="http://schemas.openxmlformats.org/officeDocument/2006/math">
                      <m:r>
                        <a:rPr lang="en-US" altLang="ja-JP" sz="3200">
                          <a:latin typeface="Cambria Math" panose="02040503050406030204" pitchFamily="18" charset="0"/>
                        </a:rPr>
                        <m:t> </m:t>
                      </m:r>
                      <m:r>
                        <a:rPr lang="en-US" altLang="ja-JP" sz="3200" b="0" i="1" smtClean="0">
                          <a:latin typeface="Cambria Math" panose="02040503050406030204" pitchFamily="18" charset="0"/>
                        </a:rPr>
                        <m:t>𝑣</m:t>
                      </m:r>
                    </m:oMath>
                  </a14:m>
                  <a:r>
                    <a:rPr lang="ja-JP" altLang="en-US" sz="3200" dirty="0">
                      <a:latin typeface="+mn-ea"/>
                    </a:rPr>
                    <a:t> とし，衝突後の </a:t>
                  </a:r>
                  <a:r>
                    <a:rPr lang="en-US" altLang="ja-JP" sz="3200" dirty="0">
                      <a:latin typeface="+mn-ea"/>
                    </a:rPr>
                    <a:t>A</a:t>
                  </a:r>
                  <a:r>
                    <a:rPr lang="ja-JP" altLang="en-US" sz="3200" dirty="0">
                      <a:latin typeface="+mn-ea"/>
                    </a:rPr>
                    <a:t>，</a:t>
                  </a:r>
                  <a:r>
                    <a:rPr lang="en-US" altLang="ja-JP" sz="3200" dirty="0">
                      <a:latin typeface="+mn-ea"/>
                    </a:rPr>
                    <a:t>B </a:t>
                  </a:r>
                  <a:r>
                    <a:rPr lang="ja-JP" altLang="en-US" sz="3200" dirty="0">
                      <a:latin typeface="+mn-ea"/>
                    </a:rPr>
                    <a:t>の速さをそれぞれ</a:t>
                  </a:r>
                  <a14:m>
                    <m:oMath xmlns:m="http://schemas.openxmlformats.org/officeDocument/2006/math">
                      <m:r>
                        <a:rPr lang="en-US" altLang="ja-JP" sz="3200" b="0" i="0" smtClean="0">
                          <a:latin typeface="Cambria Math" panose="02040503050406030204" pitchFamily="18" charset="0"/>
                        </a:rPr>
                        <m:t> </m:t>
                      </m:r>
                      <m:sSup>
                        <m:sSupPr>
                          <m:ctrlPr>
                            <a:rPr lang="en-US" altLang="ja-JP" sz="3200" i="1">
                              <a:latin typeface="Cambria Math" panose="02040503050406030204" pitchFamily="18" charset="0"/>
                            </a:rPr>
                          </m:ctrlPr>
                        </m:sSupPr>
                        <m:e>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𝑣</m:t>
                              </m:r>
                            </m:e>
                            <m:sub>
                              <m:r>
                                <a:rPr lang="en-US" altLang="ja-JP" sz="3200" i="1">
                                  <a:latin typeface="Cambria Math" panose="02040503050406030204" pitchFamily="18" charset="0"/>
                                </a:rPr>
                                <m:t>1</m:t>
                              </m:r>
                            </m:sub>
                          </m:sSub>
                        </m:e>
                        <m:sup>
                          <m:r>
                            <a:rPr lang="en-US" altLang="ja-JP" sz="3200" i="1">
                              <a:latin typeface="Cambria Math" panose="02040503050406030204" pitchFamily="18" charset="0"/>
                            </a:rPr>
                            <m:t>′</m:t>
                          </m:r>
                        </m:sup>
                      </m:sSup>
                      <m:r>
                        <a:rPr lang="ja-JP" altLang="en-US" sz="3200" i="1">
                          <a:latin typeface="Cambria Math" panose="02040503050406030204" pitchFamily="18" charset="0"/>
                        </a:rPr>
                        <m:t>，</m:t>
                      </m:r>
                      <m:sSup>
                        <m:sSupPr>
                          <m:ctrlPr>
                            <a:rPr lang="en-US" altLang="ja-JP" sz="3200" i="1">
                              <a:latin typeface="Cambria Math" panose="02040503050406030204" pitchFamily="18" charset="0"/>
                            </a:rPr>
                          </m:ctrlPr>
                        </m:sSupPr>
                        <m:e>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𝑣</m:t>
                              </m:r>
                            </m:e>
                            <m:sub>
                              <m:r>
                                <a:rPr lang="en-US" altLang="ja-JP" sz="3200" b="0" i="1" smtClean="0">
                                  <a:latin typeface="Cambria Math" panose="02040503050406030204" pitchFamily="18" charset="0"/>
                                </a:rPr>
                                <m:t>2</m:t>
                              </m:r>
                            </m:sub>
                          </m:sSub>
                        </m:e>
                        <m:sup>
                          <m:r>
                            <a:rPr lang="en-US" altLang="ja-JP" sz="3200" i="1">
                              <a:latin typeface="Cambria Math" panose="02040503050406030204" pitchFamily="18" charset="0"/>
                            </a:rPr>
                            <m:t>′</m:t>
                          </m:r>
                        </m:sup>
                      </m:sSup>
                      <m:r>
                        <a:rPr lang="en-US" altLang="ja-JP" sz="3200" b="0" i="1" smtClean="0">
                          <a:latin typeface="Cambria Math" panose="02040503050406030204" pitchFamily="18" charset="0"/>
                        </a:rPr>
                        <m:t> </m:t>
                      </m:r>
                    </m:oMath>
                  </a14:m>
                  <a:r>
                    <a:rPr lang="ja-JP" altLang="en-US" sz="3200" dirty="0">
                      <a:latin typeface="+mn-ea"/>
                    </a:rPr>
                    <a:t>とする。</a:t>
                  </a:r>
                  <a:endParaRPr lang="en-US" altLang="ja-JP" sz="3200" dirty="0">
                    <a:latin typeface="+mn-ea"/>
                  </a:endParaRPr>
                </a:p>
                <a:p>
                  <a:pPr marL="666000" indent="-666000">
                    <a:lnSpc>
                      <a:spcPts val="4000"/>
                    </a:lnSpc>
                    <a:spcBef>
                      <a:spcPts val="0"/>
                    </a:spcBef>
                    <a:buNone/>
                  </a:pPr>
                  <a:r>
                    <a:rPr lang="en-US" altLang="ja-JP" sz="3200" dirty="0">
                      <a:latin typeface="+mn-ea"/>
                    </a:rPr>
                    <a:t>⑴</a:t>
                  </a:r>
                  <a:r>
                    <a:rPr lang="ja-JP" altLang="en-US" sz="3200" dirty="0">
                      <a:latin typeface="+mn-ea"/>
                    </a:rPr>
                    <a:t>　衝突前後の運動量保存の式を</a:t>
                  </a:r>
                  <a14:m>
                    <m:oMath xmlns:m="http://schemas.openxmlformats.org/officeDocument/2006/math">
                      <m:r>
                        <a:rPr lang="en-US" altLang="ja-JP" sz="3200" b="0" i="0" smtClean="0">
                          <a:latin typeface="Cambria Math" panose="02040503050406030204" pitchFamily="18" charset="0"/>
                        </a:rPr>
                        <m:t> </m:t>
                      </m:r>
                      <m:r>
                        <a:rPr lang="en-US" altLang="ja-JP" sz="3200" b="0" i="1" smtClean="0">
                          <a:latin typeface="Cambria Math" panose="02040503050406030204" pitchFamily="18" charset="0"/>
                        </a:rPr>
                        <m:t>𝑥</m:t>
                      </m:r>
                      <m:r>
                        <a:rPr lang="ja-JP" altLang="en-US" sz="3200" i="1">
                          <a:latin typeface="Cambria Math" panose="02040503050406030204" pitchFamily="18" charset="0"/>
                        </a:rPr>
                        <m:t>，</m:t>
                      </m:r>
                      <m:r>
                        <a:rPr lang="en-US" altLang="ja-JP" sz="3200" b="0" i="1" smtClean="0">
                          <a:latin typeface="Cambria Math" panose="02040503050406030204" pitchFamily="18" charset="0"/>
                        </a:rPr>
                        <m:t>𝑦</m:t>
                      </m:r>
                      <m:r>
                        <a:rPr lang="en-US" altLang="ja-JP" sz="3200" b="0" i="1" smtClean="0">
                          <a:latin typeface="Cambria Math" panose="02040503050406030204" pitchFamily="18" charset="0"/>
                        </a:rPr>
                        <m:t> </m:t>
                      </m:r>
                    </m:oMath>
                  </a14:m>
                  <a:r>
                    <a:rPr lang="ja-JP" altLang="en-US" sz="3200" dirty="0">
                      <a:latin typeface="+mn-ea"/>
                    </a:rPr>
                    <a:t>成分に分けてかけ。</a:t>
                  </a:r>
                </a:p>
                <a:p>
                  <a:pPr marL="666000" indent="-666000">
                    <a:lnSpc>
                      <a:spcPts val="4000"/>
                    </a:lnSpc>
                    <a:spcBef>
                      <a:spcPts val="0"/>
                    </a:spcBef>
                    <a:buNone/>
                  </a:pPr>
                  <a:r>
                    <a:rPr lang="ja-JP" altLang="en-US" sz="3200" dirty="0">
                      <a:latin typeface="+mn-ea"/>
                    </a:rPr>
                    <a:t>⑵</a:t>
                  </a:r>
                  <a14:m>
                    <m:oMath xmlns:m="http://schemas.openxmlformats.org/officeDocument/2006/math">
                      <m:r>
                        <a:rPr lang="ja-JP" altLang="en-US" sz="3200" i="1" dirty="0">
                          <a:latin typeface="Cambria Math" panose="02040503050406030204" pitchFamily="18" charset="0"/>
                        </a:rPr>
                        <m:t>　</m:t>
                      </m:r>
                      <m:sSup>
                        <m:sSupPr>
                          <m:ctrlPr>
                            <a:rPr lang="en-US" altLang="ja-JP" sz="3200" i="1">
                              <a:latin typeface="Cambria Math" panose="02040503050406030204" pitchFamily="18" charset="0"/>
                            </a:rPr>
                          </m:ctrlPr>
                        </m:sSupPr>
                        <m:e>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𝑣</m:t>
                              </m:r>
                            </m:e>
                            <m:sub>
                              <m:r>
                                <a:rPr lang="en-US" altLang="ja-JP" sz="3200" i="1">
                                  <a:latin typeface="Cambria Math" panose="02040503050406030204" pitchFamily="18" charset="0"/>
                                </a:rPr>
                                <m:t>1</m:t>
                              </m:r>
                            </m:sub>
                          </m:sSub>
                        </m:e>
                        <m:sup>
                          <m:r>
                            <a:rPr lang="en-US" altLang="ja-JP" sz="3200" i="1">
                              <a:latin typeface="Cambria Math" panose="02040503050406030204" pitchFamily="18" charset="0"/>
                            </a:rPr>
                            <m:t>′</m:t>
                          </m:r>
                        </m:sup>
                      </m:sSup>
                      <m:r>
                        <a:rPr lang="ja-JP" altLang="en-US" sz="3200" i="1">
                          <a:latin typeface="Cambria Math" panose="02040503050406030204" pitchFamily="18" charset="0"/>
                        </a:rPr>
                        <m:t>，</m:t>
                      </m:r>
                    </m:oMath>
                  </a14:m>
                  <a:r>
                    <a:rPr lang="en-US" altLang="ja-JP" sz="3200" dirty="0"/>
                    <a:t> </a:t>
                  </a:r>
                  <a14:m>
                    <m:oMath xmlns:m="http://schemas.openxmlformats.org/officeDocument/2006/math">
                      <m:sSup>
                        <m:sSupPr>
                          <m:ctrlPr>
                            <a:rPr lang="en-US" altLang="ja-JP" sz="3200" i="1" smtClean="0">
                              <a:latin typeface="Cambria Math" panose="02040503050406030204" pitchFamily="18" charset="0"/>
                            </a:rPr>
                          </m:ctrlPr>
                        </m:sSupPr>
                        <m:e>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𝑣</m:t>
                              </m:r>
                            </m:e>
                            <m:sub>
                              <m:r>
                                <a:rPr lang="en-US" altLang="ja-JP" sz="3200" b="0" i="1" smtClean="0">
                                  <a:latin typeface="Cambria Math" panose="02040503050406030204" pitchFamily="18" charset="0"/>
                                </a:rPr>
                                <m:t>2</m:t>
                              </m:r>
                            </m:sub>
                          </m:sSub>
                        </m:e>
                        <m:sup>
                          <m:r>
                            <a:rPr lang="en-US" altLang="ja-JP" sz="3200" i="1">
                              <a:latin typeface="Cambria Math" panose="02040503050406030204" pitchFamily="18" charset="0"/>
                            </a:rPr>
                            <m:t>′</m:t>
                          </m:r>
                        </m:sup>
                      </m:sSup>
                      <m:r>
                        <a:rPr lang="en-US" altLang="ja-JP" sz="3200" b="0" i="1" smtClean="0">
                          <a:latin typeface="Cambria Math" panose="02040503050406030204" pitchFamily="18" charset="0"/>
                        </a:rPr>
                        <m:t> </m:t>
                      </m:r>
                    </m:oMath>
                  </a14:m>
                  <a:r>
                    <a:rPr lang="ja-JP" altLang="en-US" sz="3200" dirty="0">
                      <a:latin typeface="+mn-ea"/>
                    </a:rPr>
                    <a:t>を，それぞれ</a:t>
                  </a:r>
                  <a:r>
                    <a:rPr lang="en-US" altLang="ja-JP" sz="3200" dirty="0">
                      <a:latin typeface="+mn-ea"/>
                    </a:rPr>
                    <a:t> </a:t>
                  </a:r>
                  <a14:m>
                    <m:oMath xmlns:m="http://schemas.openxmlformats.org/officeDocument/2006/math">
                      <m:r>
                        <a:rPr lang="en-US" altLang="ja-JP" sz="3200" b="0" i="1" smtClean="0">
                          <a:latin typeface="Cambria Math" panose="02040503050406030204" pitchFamily="18" charset="0"/>
                        </a:rPr>
                        <m:t>𝑣</m:t>
                      </m:r>
                    </m:oMath>
                  </a14:m>
                  <a:r>
                    <a:rPr lang="en-US" altLang="ja-JP" sz="3200" dirty="0">
                      <a:latin typeface="+mn-ea"/>
                    </a:rPr>
                    <a:t> </a:t>
                  </a:r>
                  <a:r>
                    <a:rPr lang="ja-JP" altLang="en-US" sz="3200" dirty="0">
                      <a:latin typeface="+mn-ea"/>
                    </a:rPr>
                    <a:t>を用いて表せ。</a:t>
                  </a:r>
                </a:p>
                <a:p>
                  <a:pPr marL="666000" indent="-666000">
                    <a:lnSpc>
                      <a:spcPts val="4000"/>
                    </a:lnSpc>
                    <a:spcBef>
                      <a:spcPts val="0"/>
                    </a:spcBef>
                    <a:buNone/>
                  </a:pPr>
                  <a:r>
                    <a:rPr lang="ja-JP" altLang="en-US" sz="3200" dirty="0">
                      <a:latin typeface="+mn-ea"/>
                    </a:rPr>
                    <a:t>⑶　衝突の際に</a:t>
                  </a:r>
                  <a:r>
                    <a:rPr lang="en-US" altLang="ja-JP" sz="3200" dirty="0">
                      <a:latin typeface="+mn-ea"/>
                    </a:rPr>
                    <a:t>A</a:t>
                  </a:r>
                  <a:r>
                    <a:rPr lang="ja-JP" altLang="en-US" sz="3200" dirty="0">
                      <a:latin typeface="+mn-ea"/>
                    </a:rPr>
                    <a:t>が受けた力積の大きさと，その向きを求めよ。</a:t>
                  </a:r>
                  <a:endParaRPr lang="en-US" altLang="ja-JP" sz="3600" dirty="0">
                    <a:latin typeface="+mn-ea"/>
                  </a:endParaRPr>
                </a:p>
              </p:txBody>
            </p:sp>
          </mc:Choice>
          <mc:Fallback>
            <p:sp>
              <p:nvSpPr>
                <p:cNvPr id="18" name="コンテンツ プレースホルダー 2">
                  <a:extLst>
                    <a:ext uri="{FF2B5EF4-FFF2-40B4-BE49-F238E27FC236}">
                      <a16:creationId xmlns:a16="http://schemas.microsoft.com/office/drawing/2014/main" id="{2A4214F8-ED56-BE48-EBD8-D87C9DDF6DF3}"/>
                    </a:ext>
                  </a:extLst>
                </p:cNvPr>
                <p:cNvSpPr txBox="1">
                  <a:spLocks noRot="1" noChangeAspect="1" noMove="1" noResize="1" noEditPoints="1" noAdjustHandles="1" noChangeArrowheads="1" noChangeShapeType="1" noTextEdit="1"/>
                </p:cNvSpPr>
                <p:nvPr/>
              </p:nvSpPr>
              <p:spPr>
                <a:xfrm>
                  <a:off x="898645" y="906021"/>
                  <a:ext cx="9589843" cy="5259283"/>
                </a:xfrm>
                <a:prstGeom prst="rect">
                  <a:avLst/>
                </a:prstGeom>
                <a:blipFill>
                  <a:blip r:embed="rId2"/>
                  <a:stretch>
                    <a:fillRect l="-1586" t="-2079" r="-4251" b="-808"/>
                  </a:stretch>
                </a:blipFill>
                <a:ln w="19050">
                  <a:solidFill>
                    <a:srgbClr val="369AD6"/>
                  </a:solidFill>
                </a:ln>
              </p:spPr>
              <p:txBody>
                <a:bodyPr/>
                <a:lstStyle/>
                <a:p>
                  <a:r>
                    <a:rPr lang="ja-JP" altLang="en-US">
                      <a:noFill/>
                    </a:rPr>
                    <a:t> </a:t>
                  </a:r>
                </a:p>
              </p:txBody>
            </p:sp>
          </mc:Fallback>
        </mc:AlternateContent>
        <p:sp>
          <p:nvSpPr>
            <p:cNvPr id="19" name="テキスト ボックス 18">
              <a:extLst>
                <a:ext uri="{FF2B5EF4-FFF2-40B4-BE49-F238E27FC236}">
                  <a16:creationId xmlns:a16="http://schemas.microsoft.com/office/drawing/2014/main" id="{E2E226A4-3085-AA46-484B-CCE28E1C1322}"/>
                </a:ext>
              </a:extLst>
            </p:cNvPr>
            <p:cNvSpPr txBox="1"/>
            <p:nvPr/>
          </p:nvSpPr>
          <p:spPr bwMode="white">
            <a:xfrm>
              <a:off x="1417594" y="869557"/>
              <a:ext cx="460264" cy="646331"/>
            </a:xfrm>
            <a:prstGeom prst="rect">
              <a:avLst/>
            </a:prstGeom>
            <a:noFill/>
            <a:ln>
              <a:noFill/>
            </a:ln>
          </p:spPr>
          <p:txBody>
            <a:bodyPr wrap="square" rtlCol="0">
              <a:spAutoFit/>
            </a:bodyPr>
            <a:lstStyle/>
            <a:p>
              <a:r>
                <a:rPr kumimoji="1" lang="ja-JP" altLang="en-US" sz="3600" dirty="0">
                  <a:solidFill>
                    <a:schemeClr val="bg1"/>
                  </a:solidFill>
                </a:rPr>
                <a:t>１</a:t>
              </a:r>
            </a:p>
          </p:txBody>
        </p:sp>
        <p:grpSp>
          <p:nvGrpSpPr>
            <p:cNvPr id="20" name="グループ化 19">
              <a:extLst>
                <a:ext uri="{FF2B5EF4-FFF2-40B4-BE49-F238E27FC236}">
                  <a16:creationId xmlns:a16="http://schemas.microsoft.com/office/drawing/2014/main" id="{8D3D9399-3110-B5C9-9465-822B88D92DED}"/>
                </a:ext>
              </a:extLst>
            </p:cNvPr>
            <p:cNvGrpSpPr/>
            <p:nvPr/>
          </p:nvGrpSpPr>
          <p:grpSpPr>
            <a:xfrm>
              <a:off x="848382" y="800064"/>
              <a:ext cx="2613557" cy="612000"/>
              <a:chOff x="203352" y="846917"/>
              <a:chExt cx="2575558" cy="612000"/>
            </a:xfrm>
          </p:grpSpPr>
          <p:pic>
            <p:nvPicPr>
              <p:cNvPr id="22" name="図 21">
                <a:extLst>
                  <a:ext uri="{FF2B5EF4-FFF2-40B4-BE49-F238E27FC236}">
                    <a16:creationId xmlns:a16="http://schemas.microsoft.com/office/drawing/2014/main" id="{53745631-7E46-E98C-B2D6-40977D28F9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720"/>
              <a:stretch/>
            </p:blipFill>
            <p:spPr>
              <a:xfrm>
                <a:off x="203352" y="846917"/>
                <a:ext cx="2575558" cy="612000"/>
              </a:xfrm>
              <a:prstGeom prst="rect">
                <a:avLst/>
              </a:prstGeom>
            </p:spPr>
          </p:pic>
          <p:sp>
            <p:nvSpPr>
              <p:cNvPr id="23" name="正方形/長方形 22">
                <a:extLst>
                  <a:ext uri="{FF2B5EF4-FFF2-40B4-BE49-F238E27FC236}">
                    <a16:creationId xmlns:a16="http://schemas.microsoft.com/office/drawing/2014/main" id="{BBA6BB02-A844-C73E-8B00-640FBBCF97A4}"/>
                  </a:ext>
                </a:extLst>
              </p:cNvPr>
              <p:cNvSpPr/>
              <p:nvPr/>
            </p:nvSpPr>
            <p:spPr>
              <a:xfrm>
                <a:off x="1613738" y="918970"/>
                <a:ext cx="600212" cy="4483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10</a:t>
                </a:r>
                <a:endParaRPr kumimoji="1" lang="ja-JP" altLang="en-US" sz="32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grpSp>
      </p:grpSp>
    </p:spTree>
    <p:extLst>
      <p:ext uri="{BB962C8B-B14F-4D97-AF65-F5344CB8AC3E}">
        <p14:creationId xmlns:p14="http://schemas.microsoft.com/office/powerpoint/2010/main" val="304208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AAD2D06-B88B-4D51-A1F9-36187C0F9F89}"/>
              </a:ext>
            </a:extLst>
          </p:cNvPr>
          <p:cNvSpPr>
            <a:spLocks noGrp="1"/>
          </p:cNvSpPr>
          <p:nvPr>
            <p:ph type="title"/>
          </p:nvPr>
        </p:nvSpPr>
        <p:spPr/>
        <p:txBody>
          <a:bodyPr/>
          <a:lstStyle/>
          <a:p>
            <a:r>
              <a:rPr lang="ja-JP" altLang="en-US" dirty="0"/>
              <a:t>平面内での衝突</a:t>
            </a:r>
          </a:p>
        </p:txBody>
      </p:sp>
      <p:grpSp>
        <p:nvGrpSpPr>
          <p:cNvPr id="16" name="グループ化 15">
            <a:extLst>
              <a:ext uri="{FF2B5EF4-FFF2-40B4-BE49-F238E27FC236}">
                <a16:creationId xmlns:a16="http://schemas.microsoft.com/office/drawing/2014/main" id="{1FF0E1C9-9C3E-1DBD-09D3-90E9B33E7EA9}"/>
              </a:ext>
            </a:extLst>
          </p:cNvPr>
          <p:cNvGrpSpPr/>
          <p:nvPr/>
        </p:nvGrpSpPr>
        <p:grpSpPr>
          <a:xfrm>
            <a:off x="1404000" y="1008000"/>
            <a:ext cx="9550374" cy="5060182"/>
            <a:chOff x="930142" y="1027670"/>
            <a:chExt cx="9550374" cy="5060182"/>
          </a:xfrm>
        </p:grpSpPr>
        <p:pic>
          <p:nvPicPr>
            <p:cNvPr id="12" name="図 11" descr="アイコン が含まれている画像&#10;&#10;自動的に生成された説明">
              <a:extLst>
                <a:ext uri="{FF2B5EF4-FFF2-40B4-BE49-F238E27FC236}">
                  <a16:creationId xmlns:a16="http://schemas.microsoft.com/office/drawing/2014/main" id="{04927E4F-81A8-59BF-5279-E6BA64CE47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142" y="1027670"/>
              <a:ext cx="1073249" cy="504844"/>
            </a:xfrm>
            <a:prstGeom prst="rect">
              <a:avLst/>
            </a:prstGeom>
          </p:spPr>
        </p:pic>
        <mc:AlternateContent xmlns:mc="http://schemas.openxmlformats.org/markup-compatibility/2006">
          <mc:Choice xmlns:a14="http://schemas.microsoft.com/office/drawing/2010/main" Requires="a14">
            <p:sp>
              <p:nvSpPr>
                <p:cNvPr id="15" name="コンテンツ プレースホルダー 2">
                  <a:extLst>
                    <a:ext uri="{FF2B5EF4-FFF2-40B4-BE49-F238E27FC236}">
                      <a16:creationId xmlns:a16="http://schemas.microsoft.com/office/drawing/2014/main" id="{816D1C78-F6DA-4A97-9C04-1AB288D275B9}"/>
                    </a:ext>
                  </a:extLst>
                </p:cNvPr>
                <p:cNvSpPr txBox="1">
                  <a:spLocks/>
                </p:cNvSpPr>
                <p:nvPr/>
              </p:nvSpPr>
              <p:spPr>
                <a:xfrm>
                  <a:off x="930142" y="1459670"/>
                  <a:ext cx="9550374" cy="462818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dirty="0">
                      <a:latin typeface="+mn-ea"/>
                    </a:rPr>
                    <a:t>⑴　運動量保存の法則より，次のようになる。</a:t>
                  </a:r>
                  <a:endParaRPr lang="ja-JP" altLang="en-US" sz="3200" b="0" i="0" u="none" strike="noStrike" baseline="0" dirty="0">
                    <a:solidFill>
                      <a:schemeClr val="tx1">
                        <a:lumMod val="75000"/>
                        <a:lumOff val="25000"/>
                      </a:schemeClr>
                    </a:solidFill>
                    <a:latin typeface="+mn-ea"/>
                  </a:endParaRPr>
                </a:p>
                <a:p>
                  <a:pPr marL="0" indent="0">
                    <a:buNone/>
                  </a:pPr>
                  <a:r>
                    <a:rPr lang="ja-JP" altLang="en-US" sz="3200" b="0" i="0" u="none" strike="noStrike" baseline="0" dirty="0">
                      <a:solidFill>
                        <a:schemeClr val="tx1">
                          <a:lumMod val="75000"/>
                          <a:lumOff val="25000"/>
                        </a:schemeClr>
                      </a:solidFill>
                      <a:latin typeface="+mn-ea"/>
                    </a:rPr>
                    <a:t>　　　</a:t>
                  </a:r>
                  <a14:m>
                    <m:oMath xmlns:m="http://schemas.openxmlformats.org/officeDocument/2006/math">
                      <m:r>
                        <a:rPr lang="en-US" altLang="ja-JP" sz="3200" b="0" i="1" smtClean="0">
                          <a:latin typeface="Cambria Math" panose="02040503050406030204" pitchFamily="18" charset="0"/>
                        </a:rPr>
                        <m:t>𝑥</m:t>
                      </m:r>
                      <m:r>
                        <a:rPr lang="en-US" altLang="ja-JP" sz="3200" b="0" i="1" smtClean="0">
                          <a:latin typeface="Cambria Math" panose="02040503050406030204" pitchFamily="18" charset="0"/>
                        </a:rPr>
                        <m:t> </m:t>
                      </m:r>
                      <m:r>
                        <a:rPr lang="ja-JP" altLang="en-US" sz="3200">
                          <a:latin typeface="Cambria Math" panose="02040503050406030204" pitchFamily="18" charset="0"/>
                        </a:rPr>
                        <m:t>成分</m:t>
                      </m:r>
                      <m:r>
                        <a:rPr lang="ja-JP" altLang="en-US" sz="3200" i="1" smtClean="0">
                          <a:latin typeface="Cambria Math" panose="02040503050406030204" pitchFamily="18" charset="0"/>
                        </a:rPr>
                        <m:t>：</m:t>
                      </m:r>
                      <m:r>
                        <a:rPr lang="en-US" altLang="ja-JP" sz="3200" b="0" i="1" smtClean="0">
                          <a:latin typeface="Cambria Math" panose="02040503050406030204" pitchFamily="18" charset="0"/>
                        </a:rPr>
                        <m:t>𝑚𝑣</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𝑚</m:t>
                      </m:r>
                      <m:sSubSup>
                        <m:sSubSupPr>
                          <m:ctrlPr>
                            <a:rPr lang="en-US" altLang="ja-JP" sz="3200" b="0" i="1" smtClean="0">
                              <a:latin typeface="Cambria Math" panose="02040503050406030204" pitchFamily="18" charset="0"/>
                            </a:rPr>
                          </m:ctrlPr>
                        </m:sSubSupPr>
                        <m:e>
                          <m:r>
                            <a:rPr lang="en-US" altLang="ja-JP" sz="3200" b="0" i="1" smtClean="0">
                              <a:latin typeface="Cambria Math" panose="02040503050406030204" pitchFamily="18" charset="0"/>
                            </a:rPr>
                            <m:t>𝑣</m:t>
                          </m:r>
                        </m:e>
                        <m:sub>
                          <m:r>
                            <a:rPr lang="en-US" altLang="ja-JP" sz="3200" b="0" i="1" smtClean="0">
                              <a:latin typeface="Cambria Math" panose="02040503050406030204" pitchFamily="18" charset="0"/>
                            </a:rPr>
                            <m:t>1</m:t>
                          </m:r>
                        </m:sub>
                        <m:sup>
                          <m:r>
                            <a:rPr lang="en-US" altLang="ja-JP" sz="3200" b="0" i="1" smtClean="0">
                              <a:latin typeface="Cambria Math" panose="02040503050406030204" pitchFamily="18" charset="0"/>
                            </a:rPr>
                            <m:t>′</m:t>
                          </m:r>
                        </m:sup>
                      </m:sSubSup>
                      <m:func>
                        <m:funcPr>
                          <m:ctrlPr>
                            <a:rPr lang="en-US" altLang="ja-JP" sz="3200" b="0" i="1" smtClean="0">
                              <a:latin typeface="Cambria Math" panose="02040503050406030204" pitchFamily="18" charset="0"/>
                            </a:rPr>
                          </m:ctrlPr>
                        </m:funcPr>
                        <m:fName>
                          <m:r>
                            <m:rPr>
                              <m:sty m:val="p"/>
                            </m:rPr>
                            <a:rPr lang="en-US" altLang="ja-JP" sz="3200" b="0" i="0" smtClean="0">
                              <a:latin typeface="Cambria Math" panose="02040503050406030204" pitchFamily="18" charset="0"/>
                            </a:rPr>
                            <m:t>cos</m:t>
                          </m:r>
                        </m:fName>
                        <m:e>
                          <m:r>
                            <a:rPr lang="en-US" altLang="ja-JP" sz="3200" b="0" i="1" smtClean="0">
                              <a:latin typeface="Cambria Math" panose="02040503050406030204" pitchFamily="18" charset="0"/>
                            </a:rPr>
                            <m:t>60</m:t>
                          </m:r>
                          <m:r>
                            <a:rPr lang="en-US" altLang="ja-JP" sz="3200" b="0" i="1" smtClean="0">
                              <a:latin typeface="Cambria Math" panose="02040503050406030204" pitchFamily="18" charset="0"/>
                              <a:ea typeface="Cambria Math" panose="02040503050406030204" pitchFamily="18" charset="0"/>
                            </a:rPr>
                            <m:t>°</m:t>
                          </m:r>
                        </m:e>
                      </m:func>
                      <m:r>
                        <a:rPr lang="en-US" altLang="ja-JP" sz="3200" b="0" i="0" smtClean="0">
                          <a:latin typeface="Cambria Math" panose="02040503050406030204" pitchFamily="18" charset="0"/>
                        </a:rPr>
                        <m:t>+</m:t>
                      </m:r>
                      <m:r>
                        <a:rPr lang="en-US" altLang="ja-JP" sz="3200" i="1">
                          <a:latin typeface="Cambria Math" panose="02040503050406030204" pitchFamily="18" charset="0"/>
                        </a:rPr>
                        <m:t>𝑚</m:t>
                      </m:r>
                      <m:sSubSup>
                        <m:sSubSupPr>
                          <m:ctrlPr>
                            <a:rPr lang="en-US" altLang="ja-JP" sz="3200" i="1">
                              <a:latin typeface="Cambria Math" panose="02040503050406030204" pitchFamily="18" charset="0"/>
                            </a:rPr>
                          </m:ctrlPr>
                        </m:sSubSupPr>
                        <m:e>
                          <m:r>
                            <a:rPr lang="en-US" altLang="ja-JP" sz="3200" i="1">
                              <a:latin typeface="Cambria Math" panose="02040503050406030204" pitchFamily="18" charset="0"/>
                            </a:rPr>
                            <m:t>𝑣</m:t>
                          </m:r>
                        </m:e>
                        <m:sub>
                          <m:r>
                            <a:rPr lang="en-US" altLang="ja-JP" sz="3200" b="0" i="1" smtClean="0">
                              <a:latin typeface="Cambria Math" panose="02040503050406030204" pitchFamily="18" charset="0"/>
                            </a:rPr>
                            <m:t>2</m:t>
                          </m:r>
                        </m:sub>
                        <m:sup>
                          <m:r>
                            <a:rPr lang="en-US" altLang="ja-JP" sz="3200" i="1">
                              <a:latin typeface="Cambria Math" panose="02040503050406030204" pitchFamily="18" charset="0"/>
                            </a:rPr>
                            <m:t>′</m:t>
                          </m:r>
                        </m:sup>
                      </m:sSubSup>
                      <m:func>
                        <m:funcPr>
                          <m:ctrlPr>
                            <a:rPr lang="en-US" altLang="ja-JP" sz="3200" i="1">
                              <a:latin typeface="Cambria Math" panose="02040503050406030204" pitchFamily="18" charset="0"/>
                            </a:rPr>
                          </m:ctrlPr>
                        </m:funcPr>
                        <m:fName>
                          <m:r>
                            <m:rPr>
                              <m:sty m:val="p"/>
                            </m:rPr>
                            <a:rPr lang="en-US" altLang="ja-JP" sz="3200">
                              <a:latin typeface="Cambria Math" panose="02040503050406030204" pitchFamily="18" charset="0"/>
                            </a:rPr>
                            <m:t>cos</m:t>
                          </m:r>
                        </m:fName>
                        <m:e>
                          <m:r>
                            <a:rPr lang="en-US" altLang="ja-JP" sz="3200" b="0" i="1" smtClean="0">
                              <a:latin typeface="Cambria Math" panose="02040503050406030204" pitchFamily="18" charset="0"/>
                            </a:rPr>
                            <m:t>3</m:t>
                          </m:r>
                          <m:r>
                            <a:rPr lang="en-US" altLang="ja-JP" sz="3200" i="1">
                              <a:latin typeface="Cambria Math" panose="02040503050406030204" pitchFamily="18" charset="0"/>
                            </a:rPr>
                            <m:t>0</m:t>
                          </m:r>
                          <m:r>
                            <a:rPr lang="en-US" altLang="ja-JP" sz="3200" i="1">
                              <a:latin typeface="Cambria Math" panose="02040503050406030204" pitchFamily="18" charset="0"/>
                              <a:ea typeface="Cambria Math" panose="02040503050406030204" pitchFamily="18" charset="0"/>
                            </a:rPr>
                            <m:t>°</m:t>
                          </m:r>
                        </m:e>
                      </m:func>
                    </m:oMath>
                  </a14:m>
                  <a:endParaRPr lang="en-US" altLang="ja-JP" sz="3200" b="0" i="0" u="none" strike="noStrike" baseline="0" dirty="0">
                    <a:solidFill>
                      <a:schemeClr val="tx1">
                        <a:lumMod val="75000"/>
                        <a:lumOff val="25000"/>
                      </a:schemeClr>
                    </a:solidFill>
                    <a:latin typeface="+mn-ea"/>
                    <a:ea typeface="Cambria Math" panose="02040503050406030204" pitchFamily="18" charset="0"/>
                  </a:endParaRPr>
                </a:p>
                <a:p>
                  <a:pPr marL="0" indent="0">
                    <a:buNone/>
                  </a:pPr>
                  <a:r>
                    <a:rPr lang="ja-JP" altLang="en-US" sz="3200" b="0" i="0" u="none" strike="noStrike" baseline="0" dirty="0">
                      <a:solidFill>
                        <a:schemeClr val="tx1">
                          <a:lumMod val="75000"/>
                          <a:lumOff val="25000"/>
                        </a:schemeClr>
                      </a:solidFill>
                      <a:latin typeface="+mn-ea"/>
                    </a:rPr>
                    <a:t>　　　</a:t>
                  </a:r>
                  <a14:m>
                    <m:oMath xmlns:m="http://schemas.openxmlformats.org/officeDocument/2006/math">
                      <m:r>
                        <a:rPr lang="en-US" altLang="ja-JP" sz="3200" b="0" i="1" smtClean="0">
                          <a:latin typeface="Cambria Math" panose="02040503050406030204" pitchFamily="18" charset="0"/>
                        </a:rPr>
                        <m:t>𝑦</m:t>
                      </m:r>
                      <m:r>
                        <a:rPr lang="en-US" altLang="ja-JP" sz="3200" b="0" i="1" smtClean="0">
                          <a:latin typeface="Cambria Math" panose="02040503050406030204" pitchFamily="18" charset="0"/>
                        </a:rPr>
                        <m:t> </m:t>
                      </m:r>
                      <m:r>
                        <a:rPr lang="ja-JP" altLang="en-US" sz="3200">
                          <a:latin typeface="Cambria Math" panose="02040503050406030204" pitchFamily="18" charset="0"/>
                        </a:rPr>
                        <m:t>成分</m:t>
                      </m:r>
                      <m:r>
                        <a:rPr lang="ja-JP" altLang="en-US" sz="3200" i="1" smtClean="0">
                          <a:latin typeface="Cambria Math" panose="02040503050406030204" pitchFamily="18" charset="0"/>
                        </a:rPr>
                        <m:t>：</m:t>
                      </m:r>
                      <m:r>
                        <a:rPr lang="en-US" altLang="ja-JP" sz="3200" b="0" i="1" smtClean="0">
                          <a:latin typeface="Cambria Math" panose="02040503050406030204" pitchFamily="18" charset="0"/>
                        </a:rPr>
                        <m:t>0=</m:t>
                      </m:r>
                      <m:r>
                        <a:rPr lang="en-US" altLang="ja-JP" sz="3200" b="0" i="1" smtClean="0">
                          <a:latin typeface="Cambria Math" panose="02040503050406030204" pitchFamily="18" charset="0"/>
                        </a:rPr>
                        <m:t>𝑚</m:t>
                      </m:r>
                      <m:sSubSup>
                        <m:sSubSupPr>
                          <m:ctrlPr>
                            <a:rPr lang="en-US" altLang="ja-JP" sz="3200" b="0" i="1" smtClean="0">
                              <a:latin typeface="Cambria Math" panose="02040503050406030204" pitchFamily="18" charset="0"/>
                            </a:rPr>
                          </m:ctrlPr>
                        </m:sSubSupPr>
                        <m:e>
                          <m:r>
                            <a:rPr lang="en-US" altLang="ja-JP" sz="3200" b="0" i="1" smtClean="0">
                              <a:latin typeface="Cambria Math" panose="02040503050406030204" pitchFamily="18" charset="0"/>
                            </a:rPr>
                            <m:t>𝑣</m:t>
                          </m:r>
                        </m:e>
                        <m:sub>
                          <m:r>
                            <a:rPr lang="en-US" altLang="ja-JP" sz="3200" b="0" i="1" smtClean="0">
                              <a:latin typeface="Cambria Math" panose="02040503050406030204" pitchFamily="18" charset="0"/>
                            </a:rPr>
                            <m:t>1</m:t>
                          </m:r>
                        </m:sub>
                        <m:sup>
                          <m:r>
                            <a:rPr lang="en-US" altLang="ja-JP" sz="3200" b="0" i="1" smtClean="0">
                              <a:latin typeface="Cambria Math" panose="02040503050406030204" pitchFamily="18" charset="0"/>
                            </a:rPr>
                            <m:t>′</m:t>
                          </m:r>
                        </m:sup>
                      </m:sSubSup>
                      <m:func>
                        <m:funcPr>
                          <m:ctrlPr>
                            <a:rPr lang="en-US" altLang="ja-JP" sz="3200" b="0" i="1" smtClean="0">
                              <a:latin typeface="Cambria Math" panose="02040503050406030204" pitchFamily="18" charset="0"/>
                              <a:ea typeface="Cambria Math" panose="02040503050406030204" pitchFamily="18" charset="0"/>
                            </a:rPr>
                          </m:ctrlPr>
                        </m:funcPr>
                        <m:fName>
                          <m:r>
                            <m:rPr>
                              <m:sty m:val="p"/>
                            </m:rPr>
                            <a:rPr lang="en-US" altLang="ja-JP" sz="3200" b="0" i="0" smtClean="0">
                              <a:latin typeface="Cambria Math" panose="02040503050406030204" pitchFamily="18" charset="0"/>
                              <a:ea typeface="Cambria Math" panose="02040503050406030204" pitchFamily="18" charset="0"/>
                            </a:rPr>
                            <m:t>sin</m:t>
                          </m:r>
                        </m:fName>
                        <m:e>
                          <m:r>
                            <a:rPr lang="en-US" altLang="ja-JP" sz="3200" b="0" i="1" smtClean="0">
                              <a:latin typeface="Cambria Math" panose="02040503050406030204" pitchFamily="18" charset="0"/>
                              <a:ea typeface="Cambria Math" panose="02040503050406030204" pitchFamily="18" charset="0"/>
                            </a:rPr>
                            <m:t>60°</m:t>
                          </m:r>
                        </m:e>
                      </m:func>
                      <m:r>
                        <a:rPr lang="en-US" altLang="ja-JP" sz="3200" b="0" i="0" smtClean="0">
                          <a:latin typeface="Cambria Math" panose="02040503050406030204" pitchFamily="18" charset="0"/>
                        </a:rPr>
                        <m:t>+</m:t>
                      </m:r>
                      <m:r>
                        <a:rPr lang="en-US" altLang="ja-JP" sz="3200" i="1">
                          <a:latin typeface="Cambria Math" panose="02040503050406030204" pitchFamily="18" charset="0"/>
                        </a:rPr>
                        <m:t>𝑚</m:t>
                      </m:r>
                      <m:sSubSup>
                        <m:sSubSupPr>
                          <m:ctrlPr>
                            <a:rPr lang="en-US" altLang="ja-JP" sz="3200" i="1">
                              <a:latin typeface="Cambria Math" panose="02040503050406030204" pitchFamily="18" charset="0"/>
                            </a:rPr>
                          </m:ctrlPr>
                        </m:sSubSupPr>
                        <m:e>
                          <m:r>
                            <a:rPr lang="en-US" altLang="ja-JP" sz="3200" i="1">
                              <a:latin typeface="Cambria Math" panose="02040503050406030204" pitchFamily="18" charset="0"/>
                            </a:rPr>
                            <m:t>𝑣</m:t>
                          </m:r>
                        </m:e>
                        <m:sub>
                          <m:r>
                            <a:rPr lang="en-US" altLang="ja-JP" sz="3200" b="0" i="1" smtClean="0">
                              <a:latin typeface="Cambria Math" panose="02040503050406030204" pitchFamily="18" charset="0"/>
                            </a:rPr>
                            <m:t>2</m:t>
                          </m:r>
                        </m:sub>
                        <m:sup>
                          <m:r>
                            <a:rPr lang="en-US" altLang="ja-JP" sz="3200" i="1">
                              <a:latin typeface="Cambria Math" panose="02040503050406030204" pitchFamily="18" charset="0"/>
                            </a:rPr>
                            <m:t>′</m:t>
                          </m:r>
                        </m:sup>
                      </m:sSubSup>
                      <m:func>
                        <m:funcPr>
                          <m:ctrlPr>
                            <a:rPr lang="en-US" altLang="ja-JP" sz="3200" i="1" smtClean="0">
                              <a:latin typeface="Cambria Math" panose="02040503050406030204" pitchFamily="18" charset="0"/>
                              <a:ea typeface="Cambria Math" panose="02040503050406030204" pitchFamily="18" charset="0"/>
                            </a:rPr>
                          </m:ctrlPr>
                        </m:funcPr>
                        <m:fName>
                          <m:r>
                            <m:rPr>
                              <m:sty m:val="p"/>
                            </m:rPr>
                            <a:rPr lang="en-US" altLang="ja-JP" sz="3200" i="0" smtClean="0">
                              <a:latin typeface="Cambria Math" panose="02040503050406030204" pitchFamily="18" charset="0"/>
                              <a:ea typeface="Cambria Math" panose="02040503050406030204" pitchFamily="18" charset="0"/>
                            </a:rPr>
                            <m:t>sin</m:t>
                          </m:r>
                        </m:fName>
                        <m:e>
                          <m:r>
                            <a:rPr lang="en-US" altLang="ja-JP" sz="3200" b="0" i="1" smtClean="0">
                              <a:latin typeface="Cambria Math" panose="02040503050406030204" pitchFamily="18" charset="0"/>
                              <a:ea typeface="Cambria Math" panose="02040503050406030204" pitchFamily="18" charset="0"/>
                            </a:rPr>
                            <m:t>30°</m:t>
                          </m:r>
                        </m:e>
                      </m:func>
                    </m:oMath>
                  </a14:m>
                  <a:endParaRPr lang="en-US" altLang="ja-JP" sz="3200" dirty="0">
                    <a:latin typeface="+mn-ea"/>
                  </a:endParaRPr>
                </a:p>
                <a:p>
                  <a:pPr marL="0" indent="0" algn="r">
                    <a:buNone/>
                  </a:pPr>
                  <a:r>
                    <a:rPr lang="ja-JP" altLang="en-US" sz="3200" dirty="0">
                      <a:latin typeface="+mn-ea"/>
                    </a:rPr>
                    <a:t>答</a:t>
                  </a:r>
                  <a:r>
                    <a:rPr lang="ja-JP" altLang="en-US" sz="3200" b="0" i="0" u="none" strike="noStrike" baseline="0" dirty="0">
                      <a:solidFill>
                        <a:schemeClr val="tx1">
                          <a:lumMod val="75000"/>
                          <a:lumOff val="25000"/>
                        </a:schemeClr>
                      </a:solidFill>
                      <a:latin typeface="+mn-ea"/>
                    </a:rPr>
                    <a:t>　</a:t>
                  </a:r>
                  <a14:m>
                    <m:oMath xmlns:m="http://schemas.openxmlformats.org/officeDocument/2006/math">
                      <m:r>
                        <a:rPr lang="en-US" altLang="ja-JP" sz="3200" b="0" i="1" smtClean="0">
                          <a:latin typeface="Cambria Math" panose="02040503050406030204" pitchFamily="18" charset="0"/>
                        </a:rPr>
                        <m:t>𝑥</m:t>
                      </m:r>
                      <m:r>
                        <a:rPr lang="en-US" altLang="ja-JP" sz="3200" b="0" i="1" smtClean="0">
                          <a:latin typeface="Cambria Math" panose="02040503050406030204" pitchFamily="18" charset="0"/>
                        </a:rPr>
                        <m:t> </m:t>
                      </m:r>
                      <m:r>
                        <a:rPr lang="ja-JP" altLang="en-US" sz="3200">
                          <a:latin typeface="Cambria Math" panose="02040503050406030204" pitchFamily="18" charset="0"/>
                        </a:rPr>
                        <m:t>成分</m:t>
                      </m:r>
                      <m:r>
                        <a:rPr lang="ja-JP" altLang="en-US" sz="3200" i="1" smtClean="0">
                          <a:latin typeface="Cambria Math" panose="02040503050406030204" pitchFamily="18" charset="0"/>
                        </a:rPr>
                        <m:t>：</m:t>
                      </m:r>
                      <m:r>
                        <a:rPr lang="en-US" altLang="ja-JP" sz="3200" b="0" i="1" smtClean="0">
                          <a:latin typeface="Cambria Math" panose="02040503050406030204" pitchFamily="18" charset="0"/>
                        </a:rPr>
                        <m:t>𝑚𝑣</m:t>
                      </m:r>
                      <m:r>
                        <a:rPr lang="en-US" altLang="ja-JP" sz="3200" b="0" i="1" smtClean="0">
                          <a:latin typeface="Cambria Math" panose="02040503050406030204" pitchFamily="18" charset="0"/>
                        </a:rPr>
                        <m:t>=</m:t>
                      </m:r>
                      <m:f>
                        <m:fPr>
                          <m:ctrlPr>
                            <a:rPr lang="en-US" altLang="ja-JP" sz="3200" i="1" dirty="0" smtClean="0">
                              <a:latin typeface="Cambria Math" panose="02040503050406030204" pitchFamily="18" charset="0"/>
                              <a:ea typeface="Cambria Math" panose="02040503050406030204" pitchFamily="18" charset="0"/>
                            </a:rPr>
                          </m:ctrlPr>
                        </m:fPr>
                        <m:num>
                          <m:r>
                            <a:rPr lang="en-US" altLang="ja-JP" sz="3200" b="0" i="1" dirty="0" smtClean="0">
                              <a:latin typeface="Cambria Math" panose="02040503050406030204" pitchFamily="18" charset="0"/>
                              <a:ea typeface="Cambria Math" panose="02040503050406030204" pitchFamily="18" charset="0"/>
                            </a:rPr>
                            <m:t>1</m:t>
                          </m:r>
                        </m:num>
                        <m:den>
                          <m:r>
                            <a:rPr lang="en-US" altLang="ja-JP" sz="3200" b="0" i="1" dirty="0" smtClean="0">
                              <a:latin typeface="Cambria Math" panose="02040503050406030204" pitchFamily="18" charset="0"/>
                              <a:ea typeface="Cambria Math" panose="02040503050406030204" pitchFamily="18" charset="0"/>
                            </a:rPr>
                            <m:t>2</m:t>
                          </m:r>
                        </m:den>
                      </m:f>
                      <m:r>
                        <a:rPr lang="en-US" altLang="ja-JP" sz="3200" b="0" i="1" smtClean="0">
                          <a:latin typeface="Cambria Math" panose="02040503050406030204" pitchFamily="18" charset="0"/>
                        </a:rPr>
                        <m:t>𝑚</m:t>
                      </m:r>
                      <m:sSubSup>
                        <m:sSubSupPr>
                          <m:ctrlPr>
                            <a:rPr lang="en-US" altLang="ja-JP" sz="3200" b="0" i="1" smtClean="0">
                              <a:latin typeface="Cambria Math" panose="02040503050406030204" pitchFamily="18" charset="0"/>
                            </a:rPr>
                          </m:ctrlPr>
                        </m:sSubSupPr>
                        <m:e>
                          <m:r>
                            <a:rPr lang="en-US" altLang="ja-JP" sz="3200" b="0" i="1" smtClean="0">
                              <a:latin typeface="Cambria Math" panose="02040503050406030204" pitchFamily="18" charset="0"/>
                            </a:rPr>
                            <m:t>𝑣</m:t>
                          </m:r>
                        </m:e>
                        <m:sub>
                          <m:r>
                            <a:rPr lang="en-US" altLang="ja-JP" sz="3200" b="0" i="1" smtClean="0">
                              <a:latin typeface="Cambria Math" panose="02040503050406030204" pitchFamily="18" charset="0"/>
                            </a:rPr>
                            <m:t>1</m:t>
                          </m:r>
                        </m:sub>
                        <m:sup>
                          <m:r>
                            <a:rPr lang="en-US" altLang="ja-JP" sz="3200" b="0" i="1" smtClean="0">
                              <a:latin typeface="Cambria Math" panose="02040503050406030204" pitchFamily="18" charset="0"/>
                            </a:rPr>
                            <m:t>′</m:t>
                          </m:r>
                        </m:sup>
                      </m:sSubSup>
                      <m:r>
                        <a:rPr lang="en-US" altLang="ja-JP" sz="3200" b="0" i="0" smtClean="0">
                          <a:latin typeface="Cambria Math" panose="02040503050406030204" pitchFamily="18" charset="0"/>
                        </a:rPr>
                        <m:t>+</m:t>
                      </m:r>
                      <m:f>
                        <m:fPr>
                          <m:ctrlPr>
                            <a:rPr lang="en-US" altLang="ja-JP" sz="3200" b="0" i="1" smtClean="0">
                              <a:latin typeface="Cambria Math" panose="02040503050406030204" pitchFamily="18" charset="0"/>
                            </a:rPr>
                          </m:ctrlPr>
                        </m:fPr>
                        <m:num>
                          <m:rad>
                            <m:radPr>
                              <m:degHide m:val="on"/>
                              <m:ctrlPr>
                                <a:rPr lang="en-US" altLang="ja-JP" sz="3200" b="0" i="1" smtClean="0">
                                  <a:latin typeface="Cambria Math" panose="02040503050406030204" pitchFamily="18" charset="0"/>
                                </a:rPr>
                              </m:ctrlPr>
                            </m:radPr>
                            <m:deg/>
                            <m:e>
                              <m:r>
                                <a:rPr lang="en-US" altLang="ja-JP" sz="3200" b="0" i="1" smtClean="0">
                                  <a:latin typeface="Cambria Math" panose="02040503050406030204" pitchFamily="18" charset="0"/>
                                </a:rPr>
                                <m:t>3</m:t>
                              </m:r>
                            </m:e>
                          </m:rad>
                        </m:num>
                        <m:den>
                          <m:r>
                            <a:rPr lang="en-US" altLang="ja-JP" sz="3200" b="0" i="1" smtClean="0">
                              <a:latin typeface="Cambria Math" panose="02040503050406030204" pitchFamily="18" charset="0"/>
                            </a:rPr>
                            <m:t>2</m:t>
                          </m:r>
                        </m:den>
                      </m:f>
                      <m:r>
                        <a:rPr lang="en-US" altLang="ja-JP" sz="3200" i="1">
                          <a:latin typeface="Cambria Math" panose="02040503050406030204" pitchFamily="18" charset="0"/>
                        </a:rPr>
                        <m:t>𝑚</m:t>
                      </m:r>
                      <m:sSubSup>
                        <m:sSubSupPr>
                          <m:ctrlPr>
                            <a:rPr lang="en-US" altLang="ja-JP" sz="3200" i="1">
                              <a:latin typeface="Cambria Math" panose="02040503050406030204" pitchFamily="18" charset="0"/>
                            </a:rPr>
                          </m:ctrlPr>
                        </m:sSubSupPr>
                        <m:e>
                          <m:r>
                            <a:rPr lang="en-US" altLang="ja-JP" sz="3200" i="1">
                              <a:latin typeface="Cambria Math" panose="02040503050406030204" pitchFamily="18" charset="0"/>
                            </a:rPr>
                            <m:t>𝑣</m:t>
                          </m:r>
                        </m:e>
                        <m:sub>
                          <m:r>
                            <a:rPr lang="en-US" altLang="ja-JP" sz="3200" b="0" i="1" smtClean="0">
                              <a:latin typeface="Cambria Math" panose="02040503050406030204" pitchFamily="18" charset="0"/>
                            </a:rPr>
                            <m:t>2</m:t>
                          </m:r>
                        </m:sub>
                        <m:sup>
                          <m:r>
                            <a:rPr lang="en-US" altLang="ja-JP" sz="3200" i="1">
                              <a:latin typeface="Cambria Math" panose="02040503050406030204" pitchFamily="18" charset="0"/>
                            </a:rPr>
                            <m:t>′</m:t>
                          </m:r>
                        </m:sup>
                      </m:sSubSup>
                    </m:oMath>
                  </a14:m>
                  <a:endParaRPr lang="en-US" altLang="ja-JP" sz="3200" b="0" i="0" u="none" strike="noStrike" baseline="0" dirty="0">
                    <a:solidFill>
                      <a:schemeClr val="tx1">
                        <a:lumMod val="75000"/>
                        <a:lumOff val="25000"/>
                      </a:schemeClr>
                    </a:solidFill>
                    <a:latin typeface="+mn-ea"/>
                    <a:ea typeface="Cambria Math" panose="02040503050406030204" pitchFamily="18" charset="0"/>
                  </a:endParaRPr>
                </a:p>
                <a:p>
                  <a:pPr marL="0" indent="0" algn="r">
                    <a:buNone/>
                  </a:pPr>
                  <a:r>
                    <a:rPr lang="ja-JP" altLang="en-US" sz="3200" b="0" i="0" u="none" strike="noStrike" baseline="0" dirty="0">
                      <a:solidFill>
                        <a:schemeClr val="tx1">
                          <a:lumMod val="75000"/>
                          <a:lumOff val="25000"/>
                        </a:schemeClr>
                      </a:solidFill>
                      <a:latin typeface="+mn-ea"/>
                    </a:rPr>
                    <a:t>　　　</a:t>
                  </a:r>
                  <a14:m>
                    <m:oMath xmlns:m="http://schemas.openxmlformats.org/officeDocument/2006/math">
                      <m:r>
                        <a:rPr lang="en-US" altLang="ja-JP" sz="3200" b="0" i="1" smtClean="0">
                          <a:latin typeface="Cambria Math" panose="02040503050406030204" pitchFamily="18" charset="0"/>
                        </a:rPr>
                        <m:t>𝑦</m:t>
                      </m:r>
                      <m:r>
                        <a:rPr lang="en-US" altLang="ja-JP" sz="3200" b="0" i="1" smtClean="0">
                          <a:latin typeface="Cambria Math" panose="02040503050406030204" pitchFamily="18" charset="0"/>
                        </a:rPr>
                        <m:t> </m:t>
                      </m:r>
                      <m:r>
                        <a:rPr lang="ja-JP" altLang="en-US" sz="3200">
                          <a:latin typeface="Cambria Math" panose="02040503050406030204" pitchFamily="18" charset="0"/>
                        </a:rPr>
                        <m:t>成分</m:t>
                      </m:r>
                      <m:r>
                        <a:rPr lang="ja-JP" altLang="en-US" sz="3200" i="1" smtClean="0">
                          <a:latin typeface="Cambria Math" panose="02040503050406030204" pitchFamily="18" charset="0"/>
                        </a:rPr>
                        <m:t>：</m:t>
                      </m:r>
                      <m:r>
                        <a:rPr lang="en-US" altLang="ja-JP" sz="3200" b="0" i="1" smtClean="0">
                          <a:latin typeface="Cambria Math" panose="02040503050406030204" pitchFamily="18" charset="0"/>
                        </a:rPr>
                        <m:t>0=−</m:t>
                      </m:r>
                      <m:f>
                        <m:fPr>
                          <m:ctrlPr>
                            <a:rPr lang="en-US" altLang="ja-JP" sz="3200" i="1">
                              <a:latin typeface="Cambria Math" panose="02040503050406030204" pitchFamily="18" charset="0"/>
                            </a:rPr>
                          </m:ctrlPr>
                        </m:fPr>
                        <m:num>
                          <m:rad>
                            <m:radPr>
                              <m:degHide m:val="on"/>
                              <m:ctrlPr>
                                <a:rPr lang="en-US" altLang="ja-JP" sz="3200" i="1">
                                  <a:latin typeface="Cambria Math" panose="02040503050406030204" pitchFamily="18" charset="0"/>
                                </a:rPr>
                              </m:ctrlPr>
                            </m:radPr>
                            <m:deg/>
                            <m:e>
                              <m:r>
                                <a:rPr lang="en-US" altLang="ja-JP" sz="3200" i="1">
                                  <a:latin typeface="Cambria Math" panose="02040503050406030204" pitchFamily="18" charset="0"/>
                                </a:rPr>
                                <m:t>3</m:t>
                              </m:r>
                            </m:e>
                          </m:rad>
                        </m:num>
                        <m:den>
                          <m:r>
                            <a:rPr lang="en-US" altLang="ja-JP" sz="3200" i="1">
                              <a:latin typeface="Cambria Math" panose="02040503050406030204" pitchFamily="18" charset="0"/>
                            </a:rPr>
                            <m:t>2</m:t>
                          </m:r>
                        </m:den>
                      </m:f>
                      <m:r>
                        <a:rPr lang="en-US" altLang="ja-JP" sz="3200" b="0" i="1" smtClean="0">
                          <a:latin typeface="Cambria Math" panose="02040503050406030204" pitchFamily="18" charset="0"/>
                        </a:rPr>
                        <m:t>𝑚</m:t>
                      </m:r>
                      <m:sSubSup>
                        <m:sSubSupPr>
                          <m:ctrlPr>
                            <a:rPr lang="en-US" altLang="ja-JP" sz="3200" b="0" i="1" smtClean="0">
                              <a:latin typeface="Cambria Math" panose="02040503050406030204" pitchFamily="18" charset="0"/>
                            </a:rPr>
                          </m:ctrlPr>
                        </m:sSubSupPr>
                        <m:e>
                          <m:r>
                            <a:rPr lang="en-US" altLang="ja-JP" sz="3200" b="0" i="1" smtClean="0">
                              <a:latin typeface="Cambria Math" panose="02040503050406030204" pitchFamily="18" charset="0"/>
                            </a:rPr>
                            <m:t>𝑣</m:t>
                          </m:r>
                        </m:e>
                        <m:sub>
                          <m:r>
                            <a:rPr lang="en-US" altLang="ja-JP" sz="3200" b="0" i="1" smtClean="0">
                              <a:latin typeface="Cambria Math" panose="02040503050406030204" pitchFamily="18" charset="0"/>
                            </a:rPr>
                            <m:t>1</m:t>
                          </m:r>
                        </m:sub>
                        <m:sup>
                          <m:r>
                            <a:rPr lang="en-US" altLang="ja-JP" sz="3200" b="0" i="1" smtClean="0">
                              <a:latin typeface="Cambria Math" panose="02040503050406030204" pitchFamily="18" charset="0"/>
                            </a:rPr>
                            <m:t>′</m:t>
                          </m:r>
                        </m:sup>
                      </m:sSubSup>
                      <m:r>
                        <a:rPr lang="en-US" altLang="ja-JP" sz="3200" b="0" i="0" smtClean="0">
                          <a:latin typeface="Cambria Math" panose="02040503050406030204" pitchFamily="18" charset="0"/>
                        </a:rPr>
                        <m:t>+</m:t>
                      </m:r>
                      <m:f>
                        <m:fPr>
                          <m:ctrlPr>
                            <a:rPr lang="en-US" altLang="ja-JP" sz="3200" i="1" dirty="0">
                              <a:latin typeface="Cambria Math" panose="02040503050406030204" pitchFamily="18" charset="0"/>
                              <a:ea typeface="Cambria Math" panose="02040503050406030204" pitchFamily="18" charset="0"/>
                            </a:rPr>
                          </m:ctrlPr>
                        </m:fPr>
                        <m:num>
                          <m:r>
                            <a:rPr lang="en-US" altLang="ja-JP" sz="3200" i="1" dirty="0">
                              <a:latin typeface="Cambria Math" panose="02040503050406030204" pitchFamily="18" charset="0"/>
                              <a:ea typeface="Cambria Math" panose="02040503050406030204" pitchFamily="18" charset="0"/>
                            </a:rPr>
                            <m:t>1</m:t>
                          </m:r>
                        </m:num>
                        <m:den>
                          <m:r>
                            <a:rPr lang="en-US" altLang="ja-JP" sz="3200" i="1" dirty="0">
                              <a:latin typeface="Cambria Math" panose="02040503050406030204" pitchFamily="18" charset="0"/>
                              <a:ea typeface="Cambria Math" panose="02040503050406030204" pitchFamily="18" charset="0"/>
                            </a:rPr>
                            <m:t>2</m:t>
                          </m:r>
                        </m:den>
                      </m:f>
                      <m:r>
                        <a:rPr lang="en-US" altLang="ja-JP" sz="3200" i="1">
                          <a:latin typeface="Cambria Math" panose="02040503050406030204" pitchFamily="18" charset="0"/>
                        </a:rPr>
                        <m:t>𝑚</m:t>
                      </m:r>
                      <m:sSubSup>
                        <m:sSubSupPr>
                          <m:ctrlPr>
                            <a:rPr lang="en-US" altLang="ja-JP" sz="3200" i="1">
                              <a:latin typeface="Cambria Math" panose="02040503050406030204" pitchFamily="18" charset="0"/>
                            </a:rPr>
                          </m:ctrlPr>
                        </m:sSubSupPr>
                        <m:e>
                          <m:r>
                            <a:rPr lang="en-US" altLang="ja-JP" sz="3200" i="1">
                              <a:latin typeface="Cambria Math" panose="02040503050406030204" pitchFamily="18" charset="0"/>
                            </a:rPr>
                            <m:t>𝑣</m:t>
                          </m:r>
                        </m:e>
                        <m:sub>
                          <m:r>
                            <a:rPr lang="en-US" altLang="ja-JP" sz="3200" b="0" i="1" smtClean="0">
                              <a:latin typeface="Cambria Math" panose="02040503050406030204" pitchFamily="18" charset="0"/>
                            </a:rPr>
                            <m:t>2</m:t>
                          </m:r>
                        </m:sub>
                        <m:sup>
                          <m:r>
                            <a:rPr lang="en-US" altLang="ja-JP" sz="3200" i="1">
                              <a:latin typeface="Cambria Math" panose="02040503050406030204" pitchFamily="18" charset="0"/>
                            </a:rPr>
                            <m:t>′</m:t>
                          </m:r>
                        </m:sup>
                      </m:sSubSup>
                    </m:oMath>
                  </a14:m>
                  <a:endParaRPr lang="en-US" altLang="ja-JP" sz="3200" b="0" i="0" u="none" strike="noStrike" baseline="0" dirty="0">
                    <a:solidFill>
                      <a:schemeClr val="tx1">
                        <a:lumMod val="75000"/>
                        <a:lumOff val="25000"/>
                      </a:schemeClr>
                    </a:solidFill>
                    <a:latin typeface="+mn-ea"/>
                  </a:endParaRPr>
                </a:p>
                <a:p>
                  <a:pPr marL="0" indent="0">
                    <a:buNone/>
                  </a:pPr>
                  <a:r>
                    <a:rPr lang="ja-JP" altLang="en-US" sz="3200" dirty="0">
                      <a:latin typeface="+mn-ea"/>
                    </a:rPr>
                    <a:t>⑵　⑴の </a:t>
                  </a:r>
                  <a:r>
                    <a:rPr lang="en-US" altLang="ja-JP" sz="3200" dirty="0">
                      <a:latin typeface="+mn-ea"/>
                    </a:rPr>
                    <a:t>2 </a:t>
                  </a:r>
                  <a:r>
                    <a:rPr lang="ja-JP" altLang="en-US" sz="3200" dirty="0">
                      <a:latin typeface="+mn-ea"/>
                    </a:rPr>
                    <a:t>式を連立して解く。</a:t>
                  </a:r>
                  <a:endParaRPr lang="en-US" altLang="ja-JP" sz="3200" dirty="0">
                    <a:latin typeface="+mn-ea"/>
                  </a:endParaRPr>
                </a:p>
                <a:p>
                  <a:pPr marL="0" indent="0" algn="r">
                    <a:buNone/>
                  </a:pPr>
                  <a:r>
                    <a:rPr lang="ja-JP" altLang="en-US" sz="3200" dirty="0">
                      <a:latin typeface="+mn-ea"/>
                    </a:rPr>
                    <a:t>答</a:t>
                  </a:r>
                  <a:r>
                    <a:rPr lang="ja-JP" altLang="en-US" sz="3200" b="0" i="0" u="none" strike="noStrike" baseline="0" dirty="0">
                      <a:solidFill>
                        <a:schemeClr val="tx1">
                          <a:lumMod val="75000"/>
                          <a:lumOff val="25000"/>
                        </a:schemeClr>
                      </a:solidFill>
                      <a:latin typeface="+mn-ea"/>
                    </a:rPr>
                    <a:t>　</a:t>
                  </a:r>
                  <a:r>
                    <a:rPr lang="en-US" altLang="ja-JP" sz="3200" dirty="0"/>
                    <a:t> </a:t>
                  </a:r>
                  <a14:m>
                    <m:oMath xmlns:m="http://schemas.openxmlformats.org/officeDocument/2006/math">
                      <m:sSubSup>
                        <m:sSubSupPr>
                          <m:ctrlPr>
                            <a:rPr lang="en-US" altLang="ja-JP" sz="3200" i="1">
                              <a:latin typeface="Cambria Math" panose="02040503050406030204" pitchFamily="18" charset="0"/>
                            </a:rPr>
                          </m:ctrlPr>
                        </m:sSubSupPr>
                        <m:e>
                          <m:r>
                            <a:rPr lang="en-US" altLang="ja-JP" sz="3200" i="1">
                              <a:latin typeface="Cambria Math" panose="02040503050406030204" pitchFamily="18" charset="0"/>
                            </a:rPr>
                            <m:t>𝑣</m:t>
                          </m:r>
                        </m:e>
                        <m:sub>
                          <m:r>
                            <a:rPr lang="en-US" altLang="ja-JP" sz="3200" i="1">
                              <a:latin typeface="Cambria Math" panose="02040503050406030204" pitchFamily="18" charset="0"/>
                            </a:rPr>
                            <m:t>1</m:t>
                          </m:r>
                        </m:sub>
                        <m:sup>
                          <m:r>
                            <a:rPr lang="en-US" altLang="ja-JP" sz="3200" i="1">
                              <a:latin typeface="Cambria Math" panose="02040503050406030204" pitchFamily="18" charset="0"/>
                            </a:rPr>
                            <m:t>′</m:t>
                          </m:r>
                        </m:sup>
                      </m:sSubSup>
                      <m:r>
                        <a:rPr lang="en-US" altLang="ja-JP" sz="3200" i="1">
                          <a:latin typeface="Cambria Math" panose="02040503050406030204" pitchFamily="18" charset="0"/>
                        </a:rPr>
                        <m:t> =</m:t>
                      </m:r>
                      <m:f>
                        <m:fPr>
                          <m:ctrlPr>
                            <a:rPr lang="en-US" altLang="ja-JP" sz="3200" i="1" dirty="0" smtClean="0">
                              <a:latin typeface="Cambria Math" panose="02040503050406030204" pitchFamily="18" charset="0"/>
                              <a:ea typeface="Cambria Math" panose="02040503050406030204" pitchFamily="18" charset="0"/>
                            </a:rPr>
                          </m:ctrlPr>
                        </m:fPr>
                        <m:num>
                          <m:r>
                            <a:rPr lang="en-US" altLang="ja-JP" sz="3200" b="0" i="1" dirty="0" smtClean="0">
                              <a:latin typeface="Cambria Math" panose="02040503050406030204" pitchFamily="18" charset="0"/>
                              <a:ea typeface="Cambria Math" panose="02040503050406030204" pitchFamily="18" charset="0"/>
                            </a:rPr>
                            <m:t>1</m:t>
                          </m:r>
                        </m:num>
                        <m:den>
                          <m:r>
                            <a:rPr lang="en-US" altLang="ja-JP" sz="3200" b="0" i="1" dirty="0" smtClean="0">
                              <a:latin typeface="Cambria Math" panose="02040503050406030204" pitchFamily="18" charset="0"/>
                              <a:ea typeface="Cambria Math" panose="02040503050406030204" pitchFamily="18" charset="0"/>
                            </a:rPr>
                            <m:t>2</m:t>
                          </m:r>
                        </m:den>
                      </m:f>
                      <m:r>
                        <a:rPr lang="en-US" altLang="ja-JP" sz="3200" b="0" i="1" dirty="0" smtClean="0">
                          <a:latin typeface="Cambria Math" panose="02040503050406030204" pitchFamily="18" charset="0"/>
                          <a:ea typeface="Cambria Math" panose="02040503050406030204" pitchFamily="18" charset="0"/>
                        </a:rPr>
                        <m:t>𝑣</m:t>
                      </m:r>
                      <m:r>
                        <a:rPr lang="ja-JP" altLang="en-US" sz="3200" i="1" dirty="0">
                          <a:latin typeface="Cambria Math" panose="02040503050406030204" pitchFamily="18" charset="0"/>
                          <a:ea typeface="Cambria Math" panose="02040503050406030204" pitchFamily="18" charset="0"/>
                        </a:rPr>
                        <m:t>，</m:t>
                      </m:r>
                      <m:sSubSup>
                        <m:sSubSupPr>
                          <m:ctrlPr>
                            <a:rPr lang="en-US" altLang="ja-JP" sz="3200" i="1">
                              <a:latin typeface="Cambria Math" panose="02040503050406030204" pitchFamily="18" charset="0"/>
                            </a:rPr>
                          </m:ctrlPr>
                        </m:sSubSupPr>
                        <m:e>
                          <m:r>
                            <a:rPr lang="en-US" altLang="ja-JP" sz="3200" i="1">
                              <a:latin typeface="Cambria Math" panose="02040503050406030204" pitchFamily="18" charset="0"/>
                            </a:rPr>
                            <m:t>𝑣</m:t>
                          </m:r>
                        </m:e>
                        <m:sub>
                          <m:r>
                            <a:rPr lang="en-US" altLang="ja-JP" sz="3200" b="0" i="1" smtClean="0">
                              <a:latin typeface="Cambria Math" panose="02040503050406030204" pitchFamily="18" charset="0"/>
                            </a:rPr>
                            <m:t>2</m:t>
                          </m:r>
                        </m:sub>
                        <m:sup>
                          <m:r>
                            <a:rPr lang="en-US" altLang="ja-JP" sz="3200" i="1">
                              <a:latin typeface="Cambria Math" panose="02040503050406030204" pitchFamily="18" charset="0"/>
                            </a:rPr>
                            <m:t>′</m:t>
                          </m:r>
                        </m:sup>
                      </m:sSubSup>
                      <m:r>
                        <a:rPr lang="en-US" altLang="ja-JP" sz="3200" i="1">
                          <a:latin typeface="Cambria Math" panose="02040503050406030204" pitchFamily="18" charset="0"/>
                        </a:rPr>
                        <m:t> =</m:t>
                      </m:r>
                      <m:f>
                        <m:fPr>
                          <m:ctrlPr>
                            <a:rPr lang="en-US" altLang="ja-JP" sz="3200" i="1" dirty="0">
                              <a:latin typeface="Cambria Math" panose="02040503050406030204" pitchFamily="18" charset="0"/>
                              <a:ea typeface="Cambria Math" panose="02040503050406030204" pitchFamily="18" charset="0"/>
                            </a:rPr>
                          </m:ctrlPr>
                        </m:fPr>
                        <m:num>
                          <m:rad>
                            <m:radPr>
                              <m:degHide m:val="on"/>
                              <m:ctrlPr>
                                <a:rPr lang="en-US" altLang="ja-JP" sz="3200" i="1" dirty="0" smtClean="0">
                                  <a:latin typeface="Cambria Math" panose="02040503050406030204" pitchFamily="18" charset="0"/>
                                  <a:ea typeface="Cambria Math" panose="02040503050406030204" pitchFamily="18" charset="0"/>
                                </a:rPr>
                              </m:ctrlPr>
                            </m:radPr>
                            <m:deg/>
                            <m:e>
                              <m:r>
                                <a:rPr lang="en-US" altLang="ja-JP" sz="3200" b="0" i="1" dirty="0" smtClean="0">
                                  <a:latin typeface="Cambria Math" panose="02040503050406030204" pitchFamily="18" charset="0"/>
                                  <a:ea typeface="Cambria Math" panose="02040503050406030204" pitchFamily="18" charset="0"/>
                                </a:rPr>
                                <m:t>3</m:t>
                              </m:r>
                            </m:e>
                          </m:rad>
                        </m:num>
                        <m:den>
                          <m:r>
                            <a:rPr lang="en-US" altLang="ja-JP" sz="3200" i="1" dirty="0">
                              <a:latin typeface="Cambria Math" panose="02040503050406030204" pitchFamily="18" charset="0"/>
                              <a:ea typeface="Cambria Math" panose="02040503050406030204" pitchFamily="18" charset="0"/>
                            </a:rPr>
                            <m:t>2</m:t>
                          </m:r>
                        </m:den>
                      </m:f>
                      <m:r>
                        <a:rPr lang="en-US" altLang="ja-JP" sz="3200" i="1" dirty="0">
                          <a:latin typeface="Cambria Math" panose="02040503050406030204" pitchFamily="18" charset="0"/>
                          <a:ea typeface="Cambria Math" panose="02040503050406030204" pitchFamily="18" charset="0"/>
                        </a:rPr>
                        <m:t>𝑣</m:t>
                      </m:r>
                    </m:oMath>
                  </a14:m>
                  <a:endParaRPr lang="en-US" altLang="ja-JP" sz="3200" b="0" i="0" u="none" strike="noStrike" baseline="0" dirty="0">
                    <a:solidFill>
                      <a:schemeClr val="tx1">
                        <a:lumMod val="75000"/>
                        <a:lumOff val="25000"/>
                      </a:schemeClr>
                    </a:solidFill>
                    <a:latin typeface="+mn-ea"/>
                    <a:ea typeface="Cambria Math" panose="02040503050406030204" pitchFamily="18" charset="0"/>
                  </a:endParaRPr>
                </a:p>
                <a:p>
                  <a:pPr marL="0" indent="0" algn="r">
                    <a:buNone/>
                  </a:pPr>
                  <a:r>
                    <a:rPr lang="ja-JP" altLang="en-US" sz="3200" b="0" i="0" u="none" strike="noStrike" baseline="0" dirty="0">
                      <a:solidFill>
                        <a:schemeClr val="tx1">
                          <a:lumMod val="75000"/>
                          <a:lumOff val="25000"/>
                        </a:schemeClr>
                      </a:solidFill>
                      <a:latin typeface="+mn-ea"/>
                    </a:rPr>
                    <a:t>　　　</a:t>
                  </a:r>
                  <a:endParaRPr lang="en-US" altLang="ja-JP" sz="3200" b="0" i="0" u="none" strike="noStrike" baseline="0" dirty="0">
                    <a:solidFill>
                      <a:schemeClr val="tx1">
                        <a:lumMod val="75000"/>
                        <a:lumOff val="25000"/>
                      </a:schemeClr>
                    </a:solidFill>
                    <a:latin typeface="+mn-ea"/>
                  </a:endParaRPr>
                </a:p>
                <a:p>
                  <a:pPr marL="0" indent="0">
                    <a:buNone/>
                  </a:pPr>
                  <a:endParaRPr lang="en-US" altLang="ja-JP" sz="3200" b="0" i="0" u="none" strike="noStrike" baseline="0" dirty="0">
                    <a:solidFill>
                      <a:schemeClr val="tx1">
                        <a:lumMod val="75000"/>
                        <a:lumOff val="25000"/>
                      </a:schemeClr>
                    </a:solidFill>
                    <a:latin typeface="+mn-ea"/>
                  </a:endParaRPr>
                </a:p>
              </p:txBody>
            </p:sp>
          </mc:Choice>
          <mc:Fallback>
            <p:sp>
              <p:nvSpPr>
                <p:cNvPr id="15" name="コンテンツ プレースホルダー 2">
                  <a:extLst>
                    <a:ext uri="{FF2B5EF4-FFF2-40B4-BE49-F238E27FC236}">
                      <a16:creationId xmlns:a16="http://schemas.microsoft.com/office/drawing/2014/main" id="{816D1C78-F6DA-4A97-9C04-1AB288D275B9}"/>
                    </a:ext>
                  </a:extLst>
                </p:cNvPr>
                <p:cNvSpPr txBox="1">
                  <a:spLocks noRot="1" noChangeAspect="1" noMove="1" noResize="1" noEditPoints="1" noAdjustHandles="1" noChangeArrowheads="1" noChangeShapeType="1" noTextEdit="1"/>
                </p:cNvSpPr>
                <p:nvPr/>
              </p:nvSpPr>
              <p:spPr>
                <a:xfrm>
                  <a:off x="930142" y="1459670"/>
                  <a:ext cx="9550374" cy="4628182"/>
                </a:xfrm>
                <a:prstGeom prst="rect">
                  <a:avLst/>
                </a:prstGeom>
                <a:blipFill>
                  <a:blip r:embed="rId3"/>
                  <a:stretch>
                    <a:fillRect l="-1595" t="-1713" b="-12253"/>
                  </a:stretch>
                </a:blipFill>
              </p:spPr>
              <p:txBody>
                <a:bodyPr/>
                <a:lstStyle/>
                <a:p>
                  <a:r>
                    <a:rPr lang="ja-JP" altLang="en-US">
                      <a:noFill/>
                    </a:rPr>
                    <a:t> </a:t>
                  </a:r>
                </a:p>
              </p:txBody>
            </p:sp>
          </mc:Fallback>
        </mc:AlternateContent>
      </p:grpSp>
      <p:sp>
        <p:nvSpPr>
          <p:cNvPr id="2" name="正方形/長方形 1">
            <a:extLst>
              <a:ext uri="{FF2B5EF4-FFF2-40B4-BE49-F238E27FC236}">
                <a16:creationId xmlns:a16="http://schemas.microsoft.com/office/drawing/2014/main" id="{80B18220-BF51-A03A-3590-1C3AEA88E3A9}"/>
              </a:ext>
            </a:extLst>
          </p:cNvPr>
          <p:cNvSpPr/>
          <p:nvPr/>
        </p:nvSpPr>
        <p:spPr bwMode="white">
          <a:xfrm>
            <a:off x="1404000" y="1588287"/>
            <a:ext cx="9865096" cy="515519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01082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AAD2D06-B88B-4D51-A1F9-36187C0F9F89}"/>
              </a:ext>
            </a:extLst>
          </p:cNvPr>
          <p:cNvSpPr>
            <a:spLocks noGrp="1"/>
          </p:cNvSpPr>
          <p:nvPr>
            <p:ph type="title"/>
          </p:nvPr>
        </p:nvSpPr>
        <p:spPr/>
        <p:txBody>
          <a:bodyPr/>
          <a:lstStyle/>
          <a:p>
            <a:r>
              <a:rPr lang="ja-JP" altLang="en-US" dirty="0"/>
              <a:t>平面内での衝突</a:t>
            </a:r>
          </a:p>
        </p:txBody>
      </p:sp>
      <p:grpSp>
        <p:nvGrpSpPr>
          <p:cNvPr id="16" name="グループ化 15">
            <a:extLst>
              <a:ext uri="{FF2B5EF4-FFF2-40B4-BE49-F238E27FC236}">
                <a16:creationId xmlns:a16="http://schemas.microsoft.com/office/drawing/2014/main" id="{1FF0E1C9-9C3E-1DBD-09D3-90E9B33E7EA9}"/>
              </a:ext>
            </a:extLst>
          </p:cNvPr>
          <p:cNvGrpSpPr/>
          <p:nvPr/>
        </p:nvGrpSpPr>
        <p:grpSpPr>
          <a:xfrm>
            <a:off x="1404000" y="1008000"/>
            <a:ext cx="9997415" cy="2750583"/>
            <a:chOff x="923178" y="1031986"/>
            <a:chExt cx="9997415" cy="2750583"/>
          </a:xfrm>
        </p:grpSpPr>
        <p:pic>
          <p:nvPicPr>
            <p:cNvPr id="12" name="図 11" descr="アイコン が含まれている画像&#10;&#10;自動的に生成された説明">
              <a:extLst>
                <a:ext uri="{FF2B5EF4-FFF2-40B4-BE49-F238E27FC236}">
                  <a16:creationId xmlns:a16="http://schemas.microsoft.com/office/drawing/2014/main" id="{04927E4F-81A8-59BF-5279-E6BA64CE4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178" y="1031986"/>
              <a:ext cx="1073249" cy="504844"/>
            </a:xfrm>
            <a:prstGeom prst="rect">
              <a:avLst/>
            </a:prstGeom>
          </p:spPr>
        </p:pic>
        <p:sp>
          <p:nvSpPr>
            <p:cNvPr id="15" name="コンテンツ プレースホルダー 2">
              <a:extLst>
                <a:ext uri="{FF2B5EF4-FFF2-40B4-BE49-F238E27FC236}">
                  <a16:creationId xmlns:a16="http://schemas.microsoft.com/office/drawing/2014/main" id="{816D1C78-F6DA-4A97-9C04-1AB288D275B9}"/>
                </a:ext>
              </a:extLst>
            </p:cNvPr>
            <p:cNvSpPr txBox="1">
              <a:spLocks/>
            </p:cNvSpPr>
            <p:nvPr/>
          </p:nvSpPr>
          <p:spPr>
            <a:xfrm>
              <a:off x="1020593" y="1463986"/>
              <a:ext cx="9900000" cy="2318583"/>
            </a:xfrm>
            <a:prstGeom prst="rect">
              <a:avLst/>
            </a:prstGeom>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dirty="0">
                  <a:latin typeface="+mn-ea"/>
                </a:rPr>
                <a:t>⑶　作用・反作用の法則より，衝突の際に</a:t>
              </a:r>
              <a:r>
                <a:rPr lang="en-US" altLang="ja-JP" sz="3200" dirty="0">
                  <a:latin typeface="+mn-ea"/>
                </a:rPr>
                <a:t>A</a:t>
              </a:r>
              <a:r>
                <a:rPr lang="ja-JP" altLang="en-US" sz="3200" dirty="0">
                  <a:latin typeface="+mn-ea"/>
                </a:rPr>
                <a:t>が受けた力積と</a:t>
              </a:r>
              <a:r>
                <a:rPr lang="en-US" altLang="ja-JP" sz="3200" dirty="0">
                  <a:latin typeface="+mn-ea"/>
                </a:rPr>
                <a:t>B</a:t>
              </a:r>
              <a:r>
                <a:rPr lang="ja-JP" altLang="en-US" sz="3200" dirty="0">
                  <a:latin typeface="+mn-ea"/>
                </a:rPr>
                <a:t>が受けた力積は，大きさが同じで向きは逆である。</a:t>
              </a:r>
              <a:r>
                <a:rPr lang="ja-JP" altLang="en-US" sz="3200" b="0" i="0" u="none" strike="noStrike" baseline="0" dirty="0">
                  <a:solidFill>
                    <a:schemeClr val="tx1">
                      <a:lumMod val="75000"/>
                      <a:lumOff val="25000"/>
                    </a:schemeClr>
                  </a:solidFill>
                  <a:latin typeface="+mn-ea"/>
                </a:rPr>
                <a:t>　</a:t>
              </a:r>
              <a:endParaRPr lang="en-US" altLang="ja-JP" sz="3200" b="0" i="0" u="none" strike="noStrike" baseline="0" dirty="0">
                <a:solidFill>
                  <a:schemeClr val="tx1">
                    <a:lumMod val="75000"/>
                    <a:lumOff val="25000"/>
                  </a:schemeClr>
                </a:solidFill>
                <a:latin typeface="+mn-ea"/>
              </a:endParaRPr>
            </a:p>
            <a:p>
              <a:pPr marL="0" indent="0">
                <a:buNone/>
              </a:pPr>
              <a:endParaRPr lang="en-US" altLang="ja-JP" sz="3200" dirty="0">
                <a:latin typeface="+mn-ea"/>
              </a:endParaRPr>
            </a:p>
            <a:p>
              <a:pPr marL="0" indent="0">
                <a:buNone/>
              </a:pPr>
              <a:r>
                <a:rPr lang="ja-JP" altLang="en-US" sz="3200" dirty="0">
                  <a:latin typeface="+mn-ea"/>
                </a:rPr>
                <a:t>　</a:t>
              </a:r>
              <a:endParaRPr lang="en-US" altLang="ja-JP" sz="3200" b="0" i="0" u="none" strike="noStrike" baseline="0" dirty="0">
                <a:solidFill>
                  <a:schemeClr val="tx1">
                    <a:lumMod val="75000"/>
                    <a:lumOff val="25000"/>
                  </a:schemeClr>
                </a:solidFill>
                <a:latin typeface="+mn-ea"/>
              </a:endParaRPr>
            </a:p>
          </p:txBody>
        </p:sp>
      </p:grpSp>
      <p:pic>
        <p:nvPicPr>
          <p:cNvPr id="7" name="図 6">
            <a:extLst>
              <a:ext uri="{FF2B5EF4-FFF2-40B4-BE49-F238E27FC236}">
                <a16:creationId xmlns:a16="http://schemas.microsoft.com/office/drawing/2014/main" id="{462B0ECB-98AD-A3BE-4447-E6CB58EC300B}"/>
              </a:ext>
            </a:extLst>
          </p:cNvPr>
          <p:cNvPicPr>
            <a:picLocks noChangeAspect="1"/>
          </p:cNvPicPr>
          <p:nvPr/>
        </p:nvPicPr>
        <p:blipFill>
          <a:blip r:embed="rId4"/>
          <a:stretch>
            <a:fillRect/>
          </a:stretch>
        </p:blipFill>
        <p:spPr>
          <a:xfrm>
            <a:off x="7920000" y="2952000"/>
            <a:ext cx="3164917" cy="2472258"/>
          </a:xfrm>
          <a:prstGeom prst="rect">
            <a:avLst/>
          </a:prstGeom>
        </p:spPr>
      </p:pic>
      <mc:AlternateContent xmlns:mc="http://schemas.openxmlformats.org/markup-compatibility/2006">
        <mc:Choice xmlns:a14="http://schemas.microsoft.com/office/drawing/2010/main" Requires="a14">
          <p:sp>
            <p:nvSpPr>
              <p:cNvPr id="2" name="コンテンツ プレースホルダー 2">
                <a:extLst>
                  <a:ext uri="{FF2B5EF4-FFF2-40B4-BE49-F238E27FC236}">
                    <a16:creationId xmlns:a16="http://schemas.microsoft.com/office/drawing/2014/main" id="{952015C4-F0EA-70CD-F722-ACB6B77B597E}"/>
                  </a:ext>
                </a:extLst>
              </p:cNvPr>
              <p:cNvSpPr txBox="1">
                <a:spLocks/>
              </p:cNvSpPr>
              <p:nvPr/>
            </p:nvSpPr>
            <p:spPr>
              <a:xfrm>
                <a:off x="1404000" y="2412000"/>
                <a:ext cx="6192688" cy="3816424"/>
              </a:xfrm>
              <a:prstGeom prst="rect">
                <a:avLst/>
              </a:prstGeom>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dirty="0">
                    <a:latin typeface="+mn-ea"/>
                  </a:rPr>
                  <a:t>また，「運動量と力積の関係」から，それぞれが受けた力積は，それぞれの運動量の変化に等しい。小球</a:t>
                </a:r>
                <a:r>
                  <a:rPr lang="en-US" altLang="ja-JP" sz="3200" dirty="0">
                    <a:latin typeface="+mn-ea"/>
                  </a:rPr>
                  <a:t>B </a:t>
                </a:r>
                <a:r>
                  <a:rPr lang="ja-JP" altLang="en-US" sz="3200" dirty="0">
                    <a:latin typeface="+mn-ea"/>
                  </a:rPr>
                  <a:t>は衝突前に静止していたので，</a:t>
                </a:r>
                <a:r>
                  <a:rPr lang="en-US" altLang="ja-JP" sz="3200" dirty="0">
                    <a:latin typeface="+mn-ea"/>
                  </a:rPr>
                  <a:t>B</a:t>
                </a:r>
                <a:r>
                  <a:rPr lang="ja-JP" altLang="en-US" sz="3200" dirty="0">
                    <a:latin typeface="+mn-ea"/>
                  </a:rPr>
                  <a:t>が受けた力積は衝突後の運動量 </a:t>
                </a:r>
                <a:r>
                  <a:rPr lang="en-US" altLang="ja-JP" sz="3200" dirty="0">
                    <a:latin typeface="+mn-ea"/>
                  </a:rPr>
                  <a:t>(</a:t>
                </a:r>
                <a:r>
                  <a:rPr lang="ja-JP" altLang="en-US" sz="3200" dirty="0">
                    <a:latin typeface="+mn-ea"/>
                  </a:rPr>
                  <a:t>大きさ：</a:t>
                </a:r>
                <a14:m>
                  <m:oMath xmlns:m="http://schemas.openxmlformats.org/officeDocument/2006/math">
                    <m:r>
                      <a:rPr lang="en-US" altLang="ja-JP" sz="3200" b="0" i="1" dirty="0" smtClean="0">
                        <a:latin typeface="Cambria Math" panose="02040503050406030204" pitchFamily="18" charset="0"/>
                        <a:ea typeface="Cambria Math" panose="02040503050406030204" pitchFamily="18" charset="0"/>
                      </a:rPr>
                      <m:t>𝑚</m:t>
                    </m:r>
                    <m:sSubSup>
                      <m:sSubSupPr>
                        <m:ctrlPr>
                          <a:rPr lang="en-US" altLang="ja-JP" sz="3200" i="1">
                            <a:latin typeface="Cambria Math" panose="02040503050406030204" pitchFamily="18" charset="0"/>
                          </a:rPr>
                        </m:ctrlPr>
                      </m:sSubSupPr>
                      <m:e>
                        <m:r>
                          <a:rPr lang="en-US" altLang="ja-JP" sz="3200" i="1">
                            <a:latin typeface="Cambria Math" panose="02040503050406030204" pitchFamily="18" charset="0"/>
                          </a:rPr>
                          <m:t>𝑣</m:t>
                        </m:r>
                      </m:e>
                      <m:sub>
                        <m:r>
                          <a:rPr lang="en-US" altLang="ja-JP" sz="3200" i="1">
                            <a:latin typeface="Cambria Math" panose="02040503050406030204" pitchFamily="18" charset="0"/>
                          </a:rPr>
                          <m:t>2</m:t>
                        </m:r>
                      </m:sub>
                      <m:sup>
                        <m:r>
                          <a:rPr lang="en-US" altLang="ja-JP" sz="3200" i="1">
                            <a:latin typeface="Cambria Math" panose="02040503050406030204" pitchFamily="18" charset="0"/>
                          </a:rPr>
                          <m:t>′</m:t>
                        </m:r>
                      </m:sup>
                    </m:sSubSup>
                    <m:r>
                      <a:rPr lang="en-US" altLang="ja-JP" sz="3200" b="0" i="1" dirty="0" smtClean="0">
                        <a:latin typeface="Cambria Math" panose="02040503050406030204" pitchFamily="18" charset="0"/>
                        <a:ea typeface="Cambria Math" panose="02040503050406030204" pitchFamily="18" charset="0"/>
                      </a:rPr>
                      <m:t>=</m:t>
                    </m:r>
                    <m:f>
                      <m:fPr>
                        <m:ctrlPr>
                          <a:rPr lang="en-US" altLang="ja-JP" sz="3200" i="1" dirty="0" smtClean="0">
                            <a:latin typeface="Cambria Math" panose="02040503050406030204" pitchFamily="18" charset="0"/>
                            <a:ea typeface="Cambria Math" panose="02040503050406030204" pitchFamily="18" charset="0"/>
                          </a:rPr>
                        </m:ctrlPr>
                      </m:fPr>
                      <m:num>
                        <m:rad>
                          <m:radPr>
                            <m:degHide m:val="on"/>
                            <m:ctrlPr>
                              <a:rPr lang="en-US" altLang="ja-JP" sz="3200" i="1" dirty="0" smtClean="0">
                                <a:latin typeface="Cambria Math" panose="02040503050406030204" pitchFamily="18" charset="0"/>
                                <a:ea typeface="Cambria Math" panose="02040503050406030204" pitchFamily="18" charset="0"/>
                              </a:rPr>
                            </m:ctrlPr>
                          </m:radPr>
                          <m:deg/>
                          <m:e>
                            <m:r>
                              <a:rPr lang="en-US" altLang="ja-JP" sz="3200" b="0" i="1" dirty="0" smtClean="0">
                                <a:latin typeface="Cambria Math" panose="02040503050406030204" pitchFamily="18" charset="0"/>
                                <a:ea typeface="Cambria Math" panose="02040503050406030204" pitchFamily="18" charset="0"/>
                              </a:rPr>
                              <m:t>3</m:t>
                            </m:r>
                          </m:e>
                        </m:rad>
                      </m:num>
                      <m:den>
                        <m:r>
                          <a:rPr lang="en-US" altLang="ja-JP" sz="3200" i="1" dirty="0">
                            <a:latin typeface="Cambria Math" panose="02040503050406030204" pitchFamily="18" charset="0"/>
                            <a:ea typeface="Cambria Math" panose="02040503050406030204" pitchFamily="18" charset="0"/>
                          </a:rPr>
                          <m:t>2</m:t>
                        </m:r>
                      </m:den>
                    </m:f>
                    <m:r>
                      <a:rPr lang="en-US" altLang="ja-JP" sz="3200" b="0" i="1" dirty="0" smtClean="0">
                        <a:latin typeface="Cambria Math" panose="02040503050406030204" pitchFamily="18" charset="0"/>
                        <a:ea typeface="Cambria Math" panose="02040503050406030204" pitchFamily="18" charset="0"/>
                      </a:rPr>
                      <m:t>𝑚</m:t>
                    </m:r>
                    <m:r>
                      <a:rPr lang="en-US" altLang="ja-JP" sz="3200" i="1" dirty="0" smtClean="0">
                        <a:latin typeface="Cambria Math" panose="02040503050406030204" pitchFamily="18" charset="0"/>
                        <a:ea typeface="Cambria Math" panose="02040503050406030204" pitchFamily="18" charset="0"/>
                      </a:rPr>
                      <m:t>𝑣</m:t>
                    </m:r>
                    <m:r>
                      <a:rPr lang="en-US" altLang="ja-JP" sz="3200" i="1" dirty="0" smtClean="0">
                        <a:latin typeface="Cambria Math" panose="02040503050406030204" pitchFamily="18" charset="0"/>
                        <a:ea typeface="Cambria Math" panose="02040503050406030204" pitchFamily="18" charset="0"/>
                      </a:rPr>
                      <m:t> </m:t>
                    </m:r>
                  </m:oMath>
                </a14:m>
                <a:r>
                  <a:rPr lang="ja-JP" altLang="en-US" sz="3200" dirty="0">
                    <a:latin typeface="+mn-ea"/>
                  </a:rPr>
                  <a:t>，向き：衝突後の</a:t>
                </a:r>
                <a:r>
                  <a:rPr lang="en-US" altLang="ja-JP" sz="3200" dirty="0">
                    <a:latin typeface="+mn-ea"/>
                  </a:rPr>
                  <a:t>B</a:t>
                </a:r>
                <a:r>
                  <a:rPr lang="ja-JP" altLang="en-US" sz="3200" dirty="0">
                    <a:latin typeface="+mn-ea"/>
                  </a:rPr>
                  <a:t>の運動の向き</a:t>
                </a:r>
                <a:r>
                  <a:rPr lang="en-US" altLang="ja-JP" sz="3200" dirty="0">
                    <a:latin typeface="+mn-ea"/>
                  </a:rPr>
                  <a:t>)</a:t>
                </a:r>
                <a:r>
                  <a:rPr lang="ja-JP" altLang="en-US" sz="3200" dirty="0">
                    <a:latin typeface="+mn-ea"/>
                  </a:rPr>
                  <a:t>に等しい。</a:t>
                </a:r>
                <a:endParaRPr lang="en-US" altLang="ja-JP" sz="3200" b="0" i="0" u="none" strike="noStrike" baseline="0" dirty="0">
                  <a:solidFill>
                    <a:schemeClr val="tx1">
                      <a:lumMod val="75000"/>
                      <a:lumOff val="25000"/>
                    </a:schemeClr>
                  </a:solidFill>
                  <a:latin typeface="+mn-ea"/>
                </a:endParaRPr>
              </a:p>
            </p:txBody>
          </p:sp>
        </mc:Choice>
        <mc:Fallback>
          <p:sp>
            <p:nvSpPr>
              <p:cNvPr id="2" name="コンテンツ プレースホルダー 2">
                <a:extLst>
                  <a:ext uri="{FF2B5EF4-FFF2-40B4-BE49-F238E27FC236}">
                    <a16:creationId xmlns:a16="http://schemas.microsoft.com/office/drawing/2014/main" id="{952015C4-F0EA-70CD-F722-ACB6B77B597E}"/>
                  </a:ext>
                </a:extLst>
              </p:cNvPr>
              <p:cNvSpPr txBox="1">
                <a:spLocks noRot="1" noChangeAspect="1" noMove="1" noResize="1" noEditPoints="1" noAdjustHandles="1" noChangeArrowheads="1" noChangeShapeType="1" noTextEdit="1"/>
              </p:cNvSpPr>
              <p:nvPr/>
            </p:nvSpPr>
            <p:spPr>
              <a:xfrm>
                <a:off x="1404000" y="2412000"/>
                <a:ext cx="6192688" cy="3816424"/>
              </a:xfrm>
              <a:prstGeom prst="rect">
                <a:avLst/>
              </a:prstGeom>
              <a:blipFill>
                <a:blip r:embed="rId5"/>
                <a:stretch>
                  <a:fillRect l="-2461" t="-2077" r="-2264" b="-463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 name="コンテンツ プレースホルダー 2">
                <a:extLst>
                  <a:ext uri="{FF2B5EF4-FFF2-40B4-BE49-F238E27FC236}">
                    <a16:creationId xmlns:a16="http://schemas.microsoft.com/office/drawing/2014/main" id="{279DE134-6624-7335-379D-940AEF9FF365}"/>
                  </a:ext>
                </a:extLst>
              </p:cNvPr>
              <p:cNvSpPr txBox="1">
                <a:spLocks/>
              </p:cNvSpPr>
              <p:nvPr/>
            </p:nvSpPr>
            <p:spPr>
              <a:xfrm>
                <a:off x="4500344" y="6120000"/>
                <a:ext cx="7120408" cy="584775"/>
              </a:xfrm>
              <a:prstGeom prst="rect">
                <a:avLst/>
              </a:prstGeom>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dirty="0">
                    <a:latin typeface="+mn-ea"/>
                  </a:rPr>
                  <a:t>答　 </a:t>
                </a:r>
                <a14:m>
                  <m:oMath xmlns:m="http://schemas.openxmlformats.org/officeDocument/2006/math">
                    <m:r>
                      <a:rPr lang="en-US" altLang="ja-JP" sz="3200" b="0" i="1" smtClean="0">
                        <a:latin typeface="Cambria Math" panose="02040503050406030204" pitchFamily="18" charset="0"/>
                      </a:rPr>
                      <m:t>𝑥</m:t>
                    </m:r>
                    <m:r>
                      <a:rPr lang="en-US" altLang="ja-JP" sz="3200" b="0" i="1" smtClean="0">
                        <a:latin typeface="Cambria Math" panose="02040503050406030204" pitchFamily="18" charset="0"/>
                      </a:rPr>
                      <m:t> </m:t>
                    </m:r>
                  </m:oMath>
                </a14:m>
                <a:r>
                  <a:rPr lang="ja-JP" altLang="en-US" sz="3200" dirty="0">
                    <a:latin typeface="+mn-ea"/>
                  </a:rPr>
                  <a:t>軸正の向きから右へ</a:t>
                </a:r>
                <a:r>
                  <a:rPr lang="en-US" altLang="ja-JP" sz="3200" dirty="0">
                    <a:latin typeface="Times New Roman" panose="02020603050405020304" pitchFamily="18" charset="0"/>
                    <a:cs typeface="Times New Roman" panose="02020603050405020304" pitchFamily="18" charset="0"/>
                  </a:rPr>
                  <a:t>150</a:t>
                </a:r>
                <a:r>
                  <a:rPr lang="ja-JP" altLang="ja-JP" sz="3200" dirty="0">
                    <a:latin typeface="Times New Roman" panose="02020603050405020304" pitchFamily="18" charset="0"/>
                    <a:cs typeface="Times New Roman" panose="02020603050405020304" pitchFamily="18" charset="0"/>
                  </a:rPr>
                  <a:t>゜</a:t>
                </a:r>
                <a:r>
                  <a:rPr lang="ja-JP" altLang="en-US" sz="3200" dirty="0">
                    <a:latin typeface="+mn-ea"/>
                  </a:rPr>
                  <a:t>の向き　</a:t>
                </a:r>
                <a:endParaRPr lang="en-US" altLang="ja-JP" sz="3200" b="0" i="0" u="none" strike="noStrike" baseline="0" dirty="0">
                  <a:solidFill>
                    <a:schemeClr val="tx1">
                      <a:lumMod val="75000"/>
                      <a:lumOff val="25000"/>
                    </a:schemeClr>
                  </a:solidFill>
                  <a:latin typeface="+mn-ea"/>
                </a:endParaRPr>
              </a:p>
            </p:txBody>
          </p:sp>
        </mc:Choice>
        <mc:Fallback>
          <p:sp>
            <p:nvSpPr>
              <p:cNvPr id="5" name="コンテンツ プレースホルダー 2">
                <a:extLst>
                  <a:ext uri="{FF2B5EF4-FFF2-40B4-BE49-F238E27FC236}">
                    <a16:creationId xmlns:a16="http://schemas.microsoft.com/office/drawing/2014/main" id="{279DE134-6624-7335-379D-940AEF9FF365}"/>
                  </a:ext>
                </a:extLst>
              </p:cNvPr>
              <p:cNvSpPr txBox="1">
                <a:spLocks noRot="1" noChangeAspect="1" noMove="1" noResize="1" noEditPoints="1" noAdjustHandles="1" noChangeArrowheads="1" noChangeShapeType="1" noTextEdit="1"/>
              </p:cNvSpPr>
              <p:nvPr/>
            </p:nvSpPr>
            <p:spPr>
              <a:xfrm>
                <a:off x="4500344" y="6120000"/>
                <a:ext cx="7120408" cy="584775"/>
              </a:xfrm>
              <a:prstGeom prst="rect">
                <a:avLst/>
              </a:prstGeom>
              <a:blipFill>
                <a:blip r:embed="rId6"/>
                <a:stretch>
                  <a:fillRect l="-2140" t="-17708" b="-33333"/>
                </a:stretch>
              </a:blipFill>
            </p:spPr>
            <p:txBody>
              <a:bodyPr/>
              <a:lstStyle/>
              <a:p>
                <a:r>
                  <a:rPr lang="ja-JP" altLang="en-US">
                    <a:noFill/>
                  </a:rPr>
                  <a:t> </a:t>
                </a:r>
              </a:p>
            </p:txBody>
          </p:sp>
        </mc:Fallback>
      </mc:AlternateContent>
      <p:sp>
        <p:nvSpPr>
          <p:cNvPr id="3" name="正方形/長方形 2">
            <a:extLst>
              <a:ext uri="{FF2B5EF4-FFF2-40B4-BE49-F238E27FC236}">
                <a16:creationId xmlns:a16="http://schemas.microsoft.com/office/drawing/2014/main" id="{0357387A-CD77-CDC7-DD98-ACF9B160626B}"/>
              </a:ext>
            </a:extLst>
          </p:cNvPr>
          <p:cNvSpPr/>
          <p:nvPr/>
        </p:nvSpPr>
        <p:spPr bwMode="white">
          <a:xfrm>
            <a:off x="1391639" y="1538124"/>
            <a:ext cx="9895900" cy="51802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89629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CDD1B-0243-8D02-72A2-5A3E811667C9}"/>
              </a:ext>
            </a:extLst>
          </p:cNvPr>
          <p:cNvSpPr>
            <a:spLocks noGrp="1"/>
          </p:cNvSpPr>
          <p:nvPr>
            <p:ph type="title"/>
          </p:nvPr>
        </p:nvSpPr>
        <p:spPr/>
        <p:txBody>
          <a:bodyPr/>
          <a:lstStyle/>
          <a:p>
            <a:r>
              <a:rPr lang="ja-JP" altLang="en-US" dirty="0"/>
              <a:t>平面内での衝突</a:t>
            </a:r>
          </a:p>
        </p:txBody>
      </p:sp>
      <p:grpSp>
        <p:nvGrpSpPr>
          <p:cNvPr id="5" name="グループ化 4">
            <a:extLst>
              <a:ext uri="{FF2B5EF4-FFF2-40B4-BE49-F238E27FC236}">
                <a16:creationId xmlns:a16="http://schemas.microsoft.com/office/drawing/2014/main" id="{93CF84DC-0667-4239-78DE-84B3361DE838}"/>
              </a:ext>
            </a:extLst>
          </p:cNvPr>
          <p:cNvGrpSpPr/>
          <p:nvPr/>
        </p:nvGrpSpPr>
        <p:grpSpPr>
          <a:xfrm>
            <a:off x="1080000" y="900000"/>
            <a:ext cx="10296000" cy="2819971"/>
            <a:chOff x="1080000" y="900000"/>
            <a:chExt cx="10296000" cy="2819971"/>
          </a:xfrm>
        </p:grpSpPr>
        <p:sp>
          <p:nvSpPr>
            <p:cNvPr id="3" name="四角形: 角を丸くする 2">
              <a:extLst>
                <a:ext uri="{FF2B5EF4-FFF2-40B4-BE49-F238E27FC236}">
                  <a16:creationId xmlns:a16="http://schemas.microsoft.com/office/drawing/2014/main" id="{FB34CB02-0102-AAF4-3201-4199DABF5DFB}"/>
                </a:ext>
              </a:extLst>
            </p:cNvPr>
            <p:cNvSpPr>
              <a:spLocks noChangeAspect="1"/>
            </p:cNvSpPr>
            <p:nvPr/>
          </p:nvSpPr>
          <p:spPr>
            <a:xfrm>
              <a:off x="2700000" y="1026000"/>
              <a:ext cx="1079500" cy="431165"/>
            </a:xfrm>
            <a:prstGeom prst="roundRect">
              <a:avLst>
                <a:gd name="adj" fmla="val 50000"/>
              </a:avLst>
            </a:prstGeom>
            <a:solidFill>
              <a:srgbClr val="00AC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a:p>
          </p:txBody>
        </p:sp>
        <p:grpSp>
          <p:nvGrpSpPr>
            <p:cNvPr id="8" name="グループ化 7">
              <a:extLst>
                <a:ext uri="{FF2B5EF4-FFF2-40B4-BE49-F238E27FC236}">
                  <a16:creationId xmlns:a16="http://schemas.microsoft.com/office/drawing/2014/main" id="{AFF5BCF1-492F-96E6-AB94-A3B494CBA091}"/>
                </a:ext>
              </a:extLst>
            </p:cNvPr>
            <p:cNvGrpSpPr/>
            <p:nvPr/>
          </p:nvGrpSpPr>
          <p:grpSpPr>
            <a:xfrm>
              <a:off x="1080000" y="900000"/>
              <a:ext cx="10296000" cy="2819971"/>
              <a:chOff x="700021" y="1160544"/>
              <a:chExt cx="10296000" cy="2819971"/>
            </a:xfrm>
          </p:grpSpPr>
          <mc:AlternateContent xmlns:mc="http://schemas.openxmlformats.org/markup-compatibility/2006">
            <mc:Choice xmlns:a14="http://schemas.microsoft.com/office/drawing/2010/main" Requires="a14">
              <p:sp>
                <p:nvSpPr>
                  <p:cNvPr id="9" name="コンテンツ プレースホルダー 2">
                    <a:extLst>
                      <a:ext uri="{FF2B5EF4-FFF2-40B4-BE49-F238E27FC236}">
                        <a16:creationId xmlns:a16="http://schemas.microsoft.com/office/drawing/2014/main" id="{7E84A017-9FD5-0C1D-5C65-8D607732CE6E}"/>
                      </a:ext>
                    </a:extLst>
                  </p:cNvPr>
                  <p:cNvSpPr txBox="1">
                    <a:spLocks/>
                  </p:cNvSpPr>
                  <p:nvPr/>
                </p:nvSpPr>
                <p:spPr>
                  <a:xfrm>
                    <a:off x="1276021" y="1196544"/>
                    <a:ext cx="9720000" cy="278397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dirty="0">
                        <a:latin typeface="ＭＳ Ｐゴシック" panose="020B0600070205080204" pitchFamily="50" charset="-128"/>
                        <a:ea typeface="ＭＳ Ｐゴシック" panose="020B0600070205080204" pitchFamily="50" charset="-128"/>
                      </a:rPr>
                      <a:t>　　　　</a:t>
                    </a:r>
                    <a:r>
                      <a:rPr lang="ja-JP" altLang="en-US" sz="3200" dirty="0">
                        <a:solidFill>
                          <a:schemeClr val="bg1"/>
                        </a:solidFill>
                        <a:latin typeface="ＭＳ Ｐゴシック" panose="020B0600070205080204" pitchFamily="50" charset="-128"/>
                        <a:ea typeface="ＭＳ Ｐゴシック" panose="020B0600070205080204" pitchFamily="50" charset="-128"/>
                      </a:rPr>
                      <a:t>類題</a:t>
                    </a:r>
                    <a:r>
                      <a:rPr lang="ja-JP" altLang="en-US" sz="3200" dirty="0">
                        <a:latin typeface="ＭＳ Ｐゴシック" panose="020B0600070205080204" pitchFamily="50" charset="-128"/>
                        <a:ea typeface="ＭＳ Ｐゴシック" panose="020B0600070205080204" pitchFamily="50" charset="-128"/>
                      </a:rPr>
                      <a:t>　なめらかな水平面上を，図のように</a:t>
                    </a:r>
                    <a:r>
                      <a:rPr lang="en-US" altLang="ja-JP" sz="3200" dirty="0">
                        <a:latin typeface="ＭＳ Ｐゴシック" panose="020B0600070205080204" pitchFamily="50" charset="-128"/>
                        <a:ea typeface="ＭＳ Ｐゴシック" panose="020B0600070205080204" pitchFamily="50" charset="-128"/>
                      </a:rPr>
                      <a:t>A</a:t>
                    </a:r>
                    <a:r>
                      <a:rPr lang="ja-JP" altLang="en-US" sz="3200" dirty="0">
                        <a:latin typeface="ＭＳ Ｐゴシック" panose="020B0600070205080204" pitchFamily="50" charset="-128"/>
                        <a:ea typeface="ＭＳ Ｐゴシック" panose="020B0600070205080204" pitchFamily="50" charset="-128"/>
                      </a:rPr>
                      <a:t>と</a:t>
                    </a:r>
                    <a:r>
                      <a:rPr lang="en-US" altLang="ja-JP" sz="3200" dirty="0">
                        <a:latin typeface="ＭＳ Ｐゴシック" panose="020B0600070205080204" pitchFamily="50" charset="-128"/>
                        <a:ea typeface="ＭＳ Ｐゴシック" panose="020B0600070205080204" pitchFamily="50" charset="-128"/>
                      </a:rPr>
                      <a:t>B</a:t>
                    </a:r>
                    <a:r>
                      <a:rPr lang="ja-JP" altLang="en-US" sz="3200" dirty="0">
                        <a:latin typeface="ＭＳ Ｐゴシック" panose="020B0600070205080204" pitchFamily="50" charset="-128"/>
                        <a:ea typeface="ＭＳ Ｐゴシック" panose="020B0600070205080204" pitchFamily="50" charset="-128"/>
                      </a:rPr>
                      <a:t>の小球がそれぞれ </a:t>
                    </a:r>
                    <a:r>
                      <a:rPr lang="en-US" altLang="ja-JP" sz="3200" dirty="0">
                        <a:latin typeface="Times New Roman" panose="02020603050405020304" pitchFamily="18" charset="0"/>
                        <a:ea typeface="ＭＳ Ｐゴシック" panose="020B0600070205080204" pitchFamily="50" charset="-128"/>
                        <a:cs typeface="Times New Roman" panose="02020603050405020304" pitchFamily="18" charset="0"/>
                      </a:rPr>
                      <a:t>3.0</a:t>
                    </a:r>
                    <a:r>
                      <a:rPr lang="en-US" altLang="ja-JP" sz="3200" dirty="0">
                        <a:latin typeface="ＭＳ Ｐゴシック" panose="020B0600070205080204" pitchFamily="50" charset="-128"/>
                        <a:ea typeface="ＭＳ Ｐゴシック" panose="020B0600070205080204" pitchFamily="50" charset="-128"/>
                      </a:rPr>
                      <a:t> m/s </a:t>
                    </a:r>
                    <a:r>
                      <a:rPr lang="ja-JP" altLang="en-US" sz="3200" dirty="0">
                        <a:latin typeface="ＭＳ Ｐゴシック" panose="020B0600070205080204" pitchFamily="50" charset="-128"/>
                        <a:ea typeface="ＭＳ Ｐゴシック" panose="020B0600070205080204" pitchFamily="50" charset="-128"/>
                      </a:rPr>
                      <a:t>と</a:t>
                    </a:r>
                    <a:r>
                      <a:rPr lang="en-US" altLang="ja-JP" sz="3200" dirty="0">
                        <a:latin typeface="ＭＳ Ｐゴシック" panose="020B0600070205080204" pitchFamily="50" charset="-128"/>
                        <a:ea typeface="ＭＳ Ｐゴシック" panose="020B0600070205080204" pitchFamily="50" charset="-128"/>
                      </a:rPr>
                      <a:t> </a:t>
                    </a:r>
                    <a:r>
                      <a:rPr lang="en-US" altLang="ja-JP" sz="3200" dirty="0">
                        <a:latin typeface="Times New Roman" panose="02020603050405020304" pitchFamily="18" charset="0"/>
                        <a:ea typeface="ＭＳ Ｐゴシック" panose="020B0600070205080204" pitchFamily="50" charset="-128"/>
                        <a:cs typeface="Times New Roman" panose="02020603050405020304" pitchFamily="18" charset="0"/>
                      </a:rPr>
                      <a:t>6.0</a:t>
                    </a:r>
                    <a:r>
                      <a:rPr lang="en-US" altLang="ja-JP" sz="3200" dirty="0">
                        <a:latin typeface="ＭＳ Ｐゴシック" panose="020B0600070205080204" pitchFamily="50" charset="-128"/>
                        <a:ea typeface="ＭＳ Ｐゴシック" panose="020B0600070205080204" pitchFamily="50" charset="-128"/>
                      </a:rPr>
                      <a:t> m/s </a:t>
                    </a:r>
                    <a:r>
                      <a:rPr lang="ja-JP" altLang="en-US" sz="3200" dirty="0">
                        <a:latin typeface="ＭＳ Ｐゴシック" panose="020B0600070205080204" pitchFamily="50" charset="-128"/>
                        <a:ea typeface="ＭＳ Ｐゴシック" panose="020B0600070205080204" pitchFamily="50" charset="-128"/>
                      </a:rPr>
                      <a:t>の速さで衝突した。</a:t>
                    </a:r>
                    <a:r>
                      <a:rPr lang="en-US" altLang="ja-JP" sz="3200" dirty="0">
                        <a:latin typeface="ＭＳ Ｐゴシック" panose="020B0600070205080204" pitchFamily="50" charset="-128"/>
                        <a:ea typeface="ＭＳ Ｐゴシック" panose="020B0600070205080204" pitchFamily="50" charset="-128"/>
                      </a:rPr>
                      <a:t>A</a:t>
                    </a:r>
                    <a:r>
                      <a:rPr lang="ja-JP" altLang="en-US" sz="3200" dirty="0">
                        <a:latin typeface="ＭＳ Ｐゴシック" panose="020B0600070205080204" pitchFamily="50" charset="-128"/>
                        <a:ea typeface="ＭＳ Ｐゴシック" panose="020B0600070205080204" pitchFamily="50" charset="-128"/>
                      </a:rPr>
                      <a:t>，</a:t>
                    </a:r>
                    <a:r>
                      <a:rPr lang="en-US" altLang="ja-JP" sz="3200" dirty="0">
                        <a:latin typeface="ＭＳ Ｐゴシック" panose="020B0600070205080204" pitchFamily="50" charset="-128"/>
                        <a:ea typeface="ＭＳ Ｐゴシック" panose="020B0600070205080204" pitchFamily="50" charset="-128"/>
                      </a:rPr>
                      <a:t>B </a:t>
                    </a:r>
                    <a:r>
                      <a:rPr lang="ja-JP" altLang="en-US" sz="3200" dirty="0">
                        <a:latin typeface="ＭＳ Ｐゴシック" panose="020B0600070205080204" pitchFamily="50" charset="-128"/>
                        <a:ea typeface="ＭＳ Ｐゴシック" panose="020B0600070205080204" pitchFamily="50" charset="-128"/>
                      </a:rPr>
                      <a:t>の質量はそれぞれ</a:t>
                    </a:r>
                    <a:r>
                      <a:rPr lang="en-US" altLang="ja-JP" sz="3200" dirty="0">
                        <a:latin typeface="ＭＳ Ｐゴシック" panose="020B0600070205080204" pitchFamily="50" charset="-128"/>
                        <a:ea typeface="ＭＳ Ｐゴシック" panose="020B0600070205080204" pitchFamily="50" charset="-128"/>
                      </a:rPr>
                      <a:t> </a:t>
                    </a:r>
                    <a:r>
                      <a:rPr lang="en-US" altLang="ja-JP" sz="3200" dirty="0">
                        <a:latin typeface="Times New Roman" panose="02020603050405020304" pitchFamily="18" charset="0"/>
                        <a:ea typeface="ＭＳ Ｐゴシック" panose="020B0600070205080204" pitchFamily="50" charset="-128"/>
                        <a:cs typeface="Times New Roman" panose="02020603050405020304" pitchFamily="18" charset="0"/>
                      </a:rPr>
                      <a:t>4.0</a:t>
                    </a:r>
                    <a:r>
                      <a:rPr lang="en-US" altLang="ja-JP" sz="3200" dirty="0">
                        <a:latin typeface="ＭＳ Ｐゴシック" panose="020B0600070205080204" pitchFamily="50" charset="-128"/>
                        <a:ea typeface="ＭＳ Ｐゴシック" panose="020B0600070205080204" pitchFamily="50" charset="-128"/>
                      </a:rPr>
                      <a:t> kg</a:t>
                    </a:r>
                    <a:r>
                      <a:rPr lang="ja-JP" altLang="en-US" sz="3200" dirty="0">
                        <a:latin typeface="ＭＳ Ｐゴシック" panose="020B0600070205080204" pitchFamily="50" charset="-128"/>
                        <a:ea typeface="ＭＳ Ｐゴシック" panose="020B0600070205080204" pitchFamily="50" charset="-128"/>
                      </a:rPr>
                      <a:t>，</a:t>
                    </a:r>
                    <a:r>
                      <a:rPr lang="en-US" altLang="ja-JP" sz="3200" dirty="0">
                        <a:latin typeface="Times New Roman" panose="02020603050405020304" pitchFamily="18" charset="0"/>
                        <a:ea typeface="ＭＳ Ｐゴシック" panose="020B0600070205080204" pitchFamily="50" charset="-128"/>
                        <a:cs typeface="Times New Roman" panose="02020603050405020304" pitchFamily="18" charset="0"/>
                      </a:rPr>
                      <a:t>3.0</a:t>
                    </a:r>
                    <a:r>
                      <a:rPr lang="en-US" altLang="ja-JP" sz="3200" dirty="0">
                        <a:latin typeface="ＭＳ Ｐゴシック" panose="020B0600070205080204" pitchFamily="50" charset="-128"/>
                        <a:ea typeface="ＭＳ Ｐゴシック" panose="020B0600070205080204" pitchFamily="50" charset="-128"/>
                      </a:rPr>
                      <a:t> kg </a:t>
                    </a:r>
                    <a:r>
                      <a:rPr lang="ja-JP" altLang="en-US" sz="3200" dirty="0">
                        <a:latin typeface="ＭＳ Ｐゴシック" panose="020B0600070205080204" pitchFamily="50" charset="-128"/>
                        <a:ea typeface="ＭＳ Ｐゴシック" panose="020B0600070205080204" pitchFamily="50" charset="-128"/>
                      </a:rPr>
                      <a:t>である。衝突後の</a:t>
                    </a:r>
                    <a:r>
                      <a:rPr lang="en-US" altLang="ja-JP" sz="3200" dirty="0">
                        <a:latin typeface="ＭＳ Ｐゴシック" panose="020B0600070205080204" pitchFamily="50" charset="-128"/>
                        <a:ea typeface="ＭＳ Ｐゴシック" panose="020B0600070205080204" pitchFamily="50" charset="-128"/>
                      </a:rPr>
                      <a:t>A</a:t>
                    </a:r>
                    <a:r>
                      <a:rPr lang="ja-JP" altLang="en-US" sz="3200" dirty="0">
                        <a:latin typeface="ＭＳ Ｐゴシック" panose="020B0600070205080204" pitchFamily="50" charset="-128"/>
                        <a:ea typeface="ＭＳ Ｐゴシック" panose="020B0600070205080204" pitchFamily="50" charset="-128"/>
                      </a:rPr>
                      <a:t>と</a:t>
                    </a:r>
                    <a:r>
                      <a:rPr lang="en-US" altLang="ja-JP" sz="3200" dirty="0">
                        <a:latin typeface="ＭＳ Ｐゴシック" panose="020B0600070205080204" pitchFamily="50" charset="-128"/>
                        <a:ea typeface="ＭＳ Ｐゴシック" panose="020B0600070205080204" pitchFamily="50" charset="-128"/>
                      </a:rPr>
                      <a:t>B</a:t>
                    </a:r>
                    <a:r>
                      <a:rPr lang="ja-JP" altLang="en-US" sz="3200" dirty="0">
                        <a:latin typeface="ＭＳ Ｐゴシック" panose="020B0600070205080204" pitchFamily="50" charset="-128"/>
                        <a:ea typeface="ＭＳ Ｐゴシック" panose="020B0600070205080204" pitchFamily="50" charset="-128"/>
                      </a:rPr>
                      <a:t>の速さ</a:t>
                    </a:r>
                    <a14:m>
                      <m:oMath xmlns:m="http://schemas.openxmlformats.org/officeDocument/2006/math">
                        <m:r>
                          <a:rPr lang="en-US" altLang="ja-JP" sz="3200" b="0" i="0" smtClean="0">
                            <a:latin typeface="Cambria Math" panose="02040503050406030204" pitchFamily="18" charset="0"/>
                          </a:rPr>
                          <m:t> </m:t>
                        </m:r>
                        <m:sSup>
                          <m:sSupPr>
                            <m:ctrlPr>
                              <a:rPr lang="en-US" altLang="ja-JP" sz="3200" i="1">
                                <a:latin typeface="Cambria Math" panose="02040503050406030204" pitchFamily="18" charset="0"/>
                              </a:rPr>
                            </m:ctrlPr>
                          </m:sSupPr>
                          <m:e>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𝑣</m:t>
                                </m:r>
                              </m:e>
                              <m:sub>
                                <m:r>
                                  <a:rPr lang="en-US" altLang="ja-JP" sz="3200" i="1">
                                    <a:latin typeface="Cambria Math" panose="02040503050406030204" pitchFamily="18" charset="0"/>
                                  </a:rPr>
                                  <m:t>1</m:t>
                                </m:r>
                              </m:sub>
                            </m:sSub>
                          </m:e>
                          <m:sup>
                            <m:r>
                              <a:rPr lang="en-US" altLang="ja-JP" sz="3200" i="1">
                                <a:latin typeface="Cambria Math" panose="02040503050406030204" pitchFamily="18" charset="0"/>
                              </a:rPr>
                              <m:t>′</m:t>
                            </m:r>
                          </m:sup>
                        </m:sSup>
                        <m:r>
                          <a:rPr lang="ja-JP" altLang="en-US" sz="3200" i="1">
                            <a:latin typeface="Cambria Math" panose="02040503050406030204" pitchFamily="18" charset="0"/>
                          </a:rPr>
                          <m:t>，</m:t>
                        </m:r>
                      </m:oMath>
                    </a14:m>
                    <a:r>
                      <a:rPr lang="en-US" altLang="ja-JP" sz="3200" dirty="0"/>
                      <a:t> </a:t>
                    </a:r>
                    <a14:m>
                      <m:oMath xmlns:m="http://schemas.openxmlformats.org/officeDocument/2006/math">
                        <m:sSup>
                          <m:sSupPr>
                            <m:ctrlPr>
                              <a:rPr lang="en-US" altLang="ja-JP" sz="3200" i="1">
                                <a:latin typeface="Cambria Math" panose="02040503050406030204" pitchFamily="18" charset="0"/>
                              </a:rPr>
                            </m:ctrlPr>
                          </m:sSupPr>
                          <m:e>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𝑣</m:t>
                                </m:r>
                              </m:e>
                              <m:sub>
                                <m:r>
                                  <a:rPr lang="en-US" altLang="ja-JP" sz="3200" i="1">
                                    <a:latin typeface="Cambria Math" panose="02040503050406030204" pitchFamily="18" charset="0"/>
                                  </a:rPr>
                                  <m:t>2</m:t>
                                </m:r>
                              </m:sub>
                            </m:sSub>
                          </m:e>
                          <m:sup>
                            <m:r>
                              <a:rPr lang="en-US" altLang="ja-JP" sz="3200" i="1">
                                <a:latin typeface="Cambria Math" panose="02040503050406030204" pitchFamily="18" charset="0"/>
                              </a:rPr>
                              <m:t>′</m:t>
                            </m:r>
                          </m:sup>
                        </m:sSup>
                        <m:r>
                          <a:rPr lang="en-US" altLang="ja-JP" sz="3200" b="0" i="1" smtClean="0">
                            <a:latin typeface="Cambria Math" panose="02040503050406030204" pitchFamily="18" charset="0"/>
                          </a:rPr>
                          <m:t> </m:t>
                        </m:r>
                      </m:oMath>
                    </a14:m>
                    <a:r>
                      <a:rPr lang="ja-JP" altLang="en-US" sz="3200" dirty="0">
                        <a:latin typeface="+mn-ea"/>
                      </a:rPr>
                      <a:t>を</a:t>
                    </a:r>
                    <a:r>
                      <a:rPr lang="ja-JP" altLang="en-US" sz="3200" dirty="0">
                        <a:latin typeface="ＭＳ Ｐゴシック" panose="020B0600070205080204" pitchFamily="50" charset="-128"/>
                        <a:ea typeface="ＭＳ Ｐゴシック" panose="020B0600070205080204" pitchFamily="50" charset="-128"/>
                      </a:rPr>
                      <a:t>求めよ。ただし，</a:t>
                    </a:r>
                    <a14:m>
                      <m:oMath xmlns:m="http://schemas.openxmlformats.org/officeDocument/2006/math">
                        <m:rad>
                          <m:radPr>
                            <m:degHide m:val="on"/>
                            <m:ctrlPr>
                              <a:rPr lang="ja-JP" altLang="en-US" sz="3200" i="1" smtClean="0">
                                <a:latin typeface="Cambria Math" panose="02040503050406030204" pitchFamily="18" charset="0"/>
                                <a:ea typeface="ＭＳ Ｐゴシック" panose="020B0600070205080204" pitchFamily="50" charset="-128"/>
                              </a:rPr>
                            </m:ctrlPr>
                          </m:radPr>
                          <m:deg/>
                          <m:e>
                            <m:r>
                              <a:rPr lang="en-US" altLang="ja-JP" sz="3200" b="0" i="1" smtClean="0">
                                <a:latin typeface="Cambria Math" panose="02040503050406030204" pitchFamily="18" charset="0"/>
                                <a:ea typeface="ＭＳ Ｐゴシック" panose="020B0600070205080204" pitchFamily="50" charset="-128"/>
                              </a:rPr>
                              <m:t>3</m:t>
                            </m:r>
                          </m:e>
                        </m:rad>
                        <m:r>
                          <a:rPr lang="en-US" altLang="ja-JP" sz="3200" b="0" i="1" smtClean="0">
                            <a:latin typeface="Cambria Math" panose="02040503050406030204" pitchFamily="18" charset="0"/>
                            <a:ea typeface="ＭＳ Ｐゴシック" panose="020B0600070205080204" pitchFamily="50" charset="-128"/>
                          </a:rPr>
                          <m:t>=1.73</m:t>
                        </m:r>
                        <m:r>
                          <a:rPr lang="en-US" altLang="ja-JP" sz="3200" b="0" i="1" smtClean="0">
                            <a:latin typeface="Cambria Math" panose="02040503050406030204" pitchFamily="18" charset="0"/>
                            <a:ea typeface="ＭＳ Ｐゴシック" panose="020B0600070205080204" pitchFamily="50" charset="-128"/>
                          </a:rPr>
                          <m:t> </m:t>
                        </m:r>
                      </m:oMath>
                    </a14:m>
                    <a:r>
                      <a:rPr lang="ja-JP" altLang="en-US" sz="3200" dirty="0">
                        <a:latin typeface="ＭＳ Ｐゴシック" panose="020B0600070205080204" pitchFamily="50" charset="-128"/>
                        <a:ea typeface="ＭＳ Ｐゴシック" panose="020B0600070205080204" pitchFamily="50" charset="-128"/>
                      </a:rPr>
                      <a:t>とする。</a:t>
                    </a:r>
                    <a:endParaRPr lang="ja-JP" altLang="en-US" sz="3200" dirty="0">
                      <a:latin typeface="+mn-ea"/>
                    </a:endParaRPr>
                  </a:p>
                </p:txBody>
              </p:sp>
            </mc:Choice>
            <mc:Fallback>
              <p:sp>
                <p:nvSpPr>
                  <p:cNvPr id="9" name="コンテンツ プレースホルダー 2">
                    <a:extLst>
                      <a:ext uri="{FF2B5EF4-FFF2-40B4-BE49-F238E27FC236}">
                        <a16:creationId xmlns:a16="http://schemas.microsoft.com/office/drawing/2014/main" id="{7E84A017-9FD5-0C1D-5C65-8D607732CE6E}"/>
                      </a:ext>
                    </a:extLst>
                  </p:cNvPr>
                  <p:cNvSpPr txBox="1">
                    <a:spLocks noRot="1" noChangeAspect="1" noMove="1" noResize="1" noEditPoints="1" noAdjustHandles="1" noChangeArrowheads="1" noChangeShapeType="1" noTextEdit="1"/>
                  </p:cNvSpPr>
                  <p:nvPr/>
                </p:nvSpPr>
                <p:spPr>
                  <a:xfrm>
                    <a:off x="1276021" y="1196544"/>
                    <a:ext cx="9720000" cy="2783971"/>
                  </a:xfrm>
                  <a:prstGeom prst="rect">
                    <a:avLst/>
                  </a:prstGeom>
                  <a:blipFill>
                    <a:blip r:embed="rId2"/>
                    <a:stretch>
                      <a:fillRect l="-1631" t="-2851" r="-1317"/>
                    </a:stretch>
                  </a:blipFill>
                </p:spPr>
                <p:txBody>
                  <a:bodyPr/>
                  <a:lstStyle/>
                  <a:p>
                    <a:r>
                      <a:rPr lang="ja-JP" altLang="en-US">
                        <a:noFill/>
                      </a:rPr>
                      <a:t> </a:t>
                    </a:r>
                  </a:p>
                </p:txBody>
              </p:sp>
            </mc:Fallback>
          </mc:AlternateContent>
          <p:grpSp>
            <p:nvGrpSpPr>
              <p:cNvPr id="10" name="グループ化 9">
                <a:extLst>
                  <a:ext uri="{FF2B5EF4-FFF2-40B4-BE49-F238E27FC236}">
                    <a16:creationId xmlns:a16="http://schemas.microsoft.com/office/drawing/2014/main" id="{84360BF8-352E-DF73-4FDF-E641048DAE50}"/>
                  </a:ext>
                </a:extLst>
              </p:cNvPr>
              <p:cNvGrpSpPr/>
              <p:nvPr/>
            </p:nvGrpSpPr>
            <p:grpSpPr>
              <a:xfrm>
                <a:off x="700021" y="1160544"/>
                <a:ext cx="1574095" cy="646331"/>
                <a:chOff x="700021" y="1160544"/>
                <a:chExt cx="1574095" cy="646331"/>
              </a:xfrm>
            </p:grpSpPr>
            <p:pic>
              <p:nvPicPr>
                <p:cNvPr id="11" name="図 10">
                  <a:extLst>
                    <a:ext uri="{FF2B5EF4-FFF2-40B4-BE49-F238E27FC236}">
                      <a16:creationId xmlns:a16="http://schemas.microsoft.com/office/drawing/2014/main" id="{896ECC24-A215-6490-36DE-9B12351A78B4}"/>
                    </a:ext>
                  </a:extLst>
                </p:cNvPr>
                <p:cNvPicPr>
                  <a:picLocks noChangeAspect="1"/>
                </p:cNvPicPr>
                <p:nvPr/>
              </p:nvPicPr>
              <p:blipFill>
                <a:blip r:embed="rId3"/>
                <a:stretch>
                  <a:fillRect/>
                </a:stretch>
              </p:blipFill>
              <p:spPr>
                <a:xfrm>
                  <a:off x="700021" y="1249333"/>
                  <a:ext cx="1574095" cy="451336"/>
                </a:xfrm>
                <a:prstGeom prst="rect">
                  <a:avLst/>
                </a:prstGeom>
              </p:spPr>
            </p:pic>
            <p:sp>
              <p:nvSpPr>
                <p:cNvPr id="12" name="テキスト ボックス 11">
                  <a:extLst>
                    <a:ext uri="{FF2B5EF4-FFF2-40B4-BE49-F238E27FC236}">
                      <a16:creationId xmlns:a16="http://schemas.microsoft.com/office/drawing/2014/main" id="{D380C164-C3D0-03E6-9207-C512C8C2C13B}"/>
                    </a:ext>
                  </a:extLst>
                </p:cNvPr>
                <p:cNvSpPr txBox="1"/>
                <p:nvPr/>
              </p:nvSpPr>
              <p:spPr bwMode="white">
                <a:xfrm>
                  <a:off x="1488132" y="1160544"/>
                  <a:ext cx="703544" cy="646331"/>
                </a:xfrm>
                <a:prstGeom prst="rect">
                  <a:avLst/>
                </a:prstGeom>
                <a:noFill/>
                <a:ln>
                  <a:noFill/>
                </a:ln>
              </p:spPr>
              <p:txBody>
                <a:bodyPr wrap="square" rtlCol="0">
                  <a:spAutoFit/>
                </a:bodyPr>
                <a:lstStyle/>
                <a:p>
                  <a:r>
                    <a:rPr kumimoji="1" lang="en-US" altLang="ja-JP" sz="3600" dirty="0">
                      <a:solidFill>
                        <a:schemeClr val="bg1"/>
                      </a:solidFill>
                    </a:rPr>
                    <a:t>21</a:t>
                  </a:r>
                  <a:endParaRPr kumimoji="1" lang="ja-JP" altLang="en-US" sz="3600" dirty="0">
                    <a:solidFill>
                      <a:schemeClr val="bg1"/>
                    </a:solidFill>
                  </a:endParaRPr>
                </a:p>
              </p:txBody>
            </p:sp>
          </p:grpSp>
        </p:grpSp>
      </p:grpSp>
      <p:pic>
        <p:nvPicPr>
          <p:cNvPr id="4" name="図 3">
            <a:extLst>
              <a:ext uri="{FF2B5EF4-FFF2-40B4-BE49-F238E27FC236}">
                <a16:creationId xmlns:a16="http://schemas.microsoft.com/office/drawing/2014/main" id="{95DAAFC0-E15B-3170-BCE2-4BED9B4ADD65}"/>
              </a:ext>
            </a:extLst>
          </p:cNvPr>
          <p:cNvPicPr>
            <a:picLocks noChangeAspect="1"/>
          </p:cNvPicPr>
          <p:nvPr/>
        </p:nvPicPr>
        <p:blipFill>
          <a:blip r:embed="rId4"/>
          <a:stretch>
            <a:fillRect/>
          </a:stretch>
        </p:blipFill>
        <p:spPr>
          <a:xfrm>
            <a:off x="3863372" y="3356992"/>
            <a:ext cx="4896544" cy="3299843"/>
          </a:xfrm>
          <a:prstGeom prst="rect">
            <a:avLst/>
          </a:prstGeom>
        </p:spPr>
      </p:pic>
    </p:spTree>
    <p:extLst>
      <p:ext uri="{BB962C8B-B14F-4D97-AF65-F5344CB8AC3E}">
        <p14:creationId xmlns:p14="http://schemas.microsoft.com/office/powerpoint/2010/main" val="15827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1"/>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タイトル 2">
            <a:extLst>
              <a:ext uri="{FF2B5EF4-FFF2-40B4-BE49-F238E27FC236}">
                <a16:creationId xmlns:a16="http://schemas.microsoft.com/office/drawing/2014/main" id="{533B706D-D91D-BC55-7D7F-736769E5FD0E}"/>
              </a:ext>
            </a:extLst>
          </p:cNvPr>
          <p:cNvSpPr>
            <a:spLocks noGrp="1"/>
          </p:cNvSpPr>
          <p:nvPr>
            <p:ph type="title"/>
          </p:nvPr>
        </p:nvSpPr>
        <p:spPr/>
        <p:txBody>
          <a:bodyPr/>
          <a:lstStyle/>
          <a:p>
            <a:r>
              <a:rPr lang="ja-JP" altLang="en-US" dirty="0"/>
              <a:t>平面内での衝突</a:t>
            </a:r>
          </a:p>
        </p:txBody>
      </p:sp>
      <p:grpSp>
        <p:nvGrpSpPr>
          <p:cNvPr id="4" name="グループ化 3">
            <a:extLst>
              <a:ext uri="{FF2B5EF4-FFF2-40B4-BE49-F238E27FC236}">
                <a16:creationId xmlns:a16="http://schemas.microsoft.com/office/drawing/2014/main" id="{69B0AA9B-B81B-6D3F-18E0-AA5BA1C418F3}"/>
              </a:ext>
            </a:extLst>
          </p:cNvPr>
          <p:cNvGrpSpPr/>
          <p:nvPr/>
        </p:nvGrpSpPr>
        <p:grpSpPr>
          <a:xfrm>
            <a:off x="1404000" y="1008000"/>
            <a:ext cx="9580160" cy="5523259"/>
            <a:chOff x="1203037" y="1301949"/>
            <a:chExt cx="9580160" cy="5523259"/>
          </a:xfrm>
        </p:grpSpPr>
        <mc:AlternateContent xmlns:mc="http://schemas.openxmlformats.org/markup-compatibility/2006">
          <mc:Choice xmlns:a14="http://schemas.microsoft.com/office/drawing/2010/main" Requires="a14">
            <p:sp>
              <p:nvSpPr>
                <p:cNvPr id="5" name="テキスト ボックス 4"/>
                <p:cNvSpPr txBox="1"/>
                <p:nvPr/>
              </p:nvSpPr>
              <p:spPr>
                <a:xfrm>
                  <a:off x="1491037" y="1805949"/>
                  <a:ext cx="9292160" cy="5019259"/>
                </a:xfrm>
                <a:prstGeom prst="rect">
                  <a:avLst/>
                </a:prstGeom>
                <a:noFill/>
              </p:spPr>
              <p:txBody>
                <a:bodyPr wrap="square" rtlCol="0">
                  <a:spAutoFit/>
                </a:bodyPr>
                <a:lstStyle/>
                <a:p>
                  <a:pPr marL="0" indent="0">
                    <a:buNone/>
                  </a:pPr>
                  <a:r>
                    <a:rPr lang="ja-JP" altLang="en-US" sz="3200" dirty="0">
                      <a:solidFill>
                        <a:schemeClr val="tx1">
                          <a:lumMod val="75000"/>
                          <a:lumOff val="25000"/>
                        </a:schemeClr>
                      </a:solidFill>
                      <a:latin typeface="+mn-ea"/>
                    </a:rPr>
                    <a:t>運動量保存の法則より，次のようになる。</a:t>
                  </a:r>
                  <a:endParaRPr lang="ja-JP" altLang="en-US" sz="3200" b="0" i="0" u="none" strike="noStrike" baseline="0" dirty="0">
                    <a:solidFill>
                      <a:schemeClr val="tx1">
                        <a:lumMod val="75000"/>
                        <a:lumOff val="25000"/>
                      </a:schemeClr>
                    </a:solidFill>
                    <a:latin typeface="+mn-ea"/>
                  </a:endParaRPr>
                </a:p>
                <a:p>
                  <a:pPr marL="0" indent="0">
                    <a:buNone/>
                  </a:pPr>
                  <a:r>
                    <a:rPr lang="ja-JP" altLang="en-US" sz="3200" b="0" i="0" u="none" strike="noStrike" baseline="0" dirty="0">
                      <a:solidFill>
                        <a:schemeClr val="tx1">
                          <a:lumMod val="75000"/>
                          <a:lumOff val="25000"/>
                        </a:schemeClr>
                      </a:solidFill>
                      <a:latin typeface="+mn-ea"/>
                    </a:rPr>
                    <a:t>　</a:t>
                  </a:r>
                  <a14:m>
                    <m:oMath xmlns:m="http://schemas.openxmlformats.org/officeDocument/2006/math">
                      <m:r>
                        <a:rPr lang="en-US" altLang="ja-JP" sz="3200" b="0" i="1" smtClean="0">
                          <a:solidFill>
                            <a:schemeClr val="tx1">
                              <a:lumMod val="75000"/>
                              <a:lumOff val="25000"/>
                            </a:schemeClr>
                          </a:solidFill>
                          <a:latin typeface="Cambria Math" panose="02040503050406030204" pitchFamily="18" charset="0"/>
                        </a:rPr>
                        <m:t>𝑥</m:t>
                      </m:r>
                      <m:r>
                        <a:rPr lang="en-US" altLang="ja-JP" sz="3200" b="0" i="1" smtClean="0">
                          <a:solidFill>
                            <a:schemeClr val="tx1">
                              <a:lumMod val="75000"/>
                              <a:lumOff val="25000"/>
                            </a:schemeClr>
                          </a:solidFill>
                          <a:latin typeface="Cambria Math" panose="02040503050406030204" pitchFamily="18" charset="0"/>
                        </a:rPr>
                        <m:t> </m:t>
                      </m:r>
                      <m:r>
                        <a:rPr lang="ja-JP" altLang="en-US" sz="3200">
                          <a:solidFill>
                            <a:schemeClr val="tx1">
                              <a:lumMod val="75000"/>
                              <a:lumOff val="25000"/>
                            </a:schemeClr>
                          </a:solidFill>
                          <a:latin typeface="Cambria Math" panose="02040503050406030204" pitchFamily="18" charset="0"/>
                        </a:rPr>
                        <m:t>成分</m:t>
                      </m:r>
                      <m:r>
                        <a:rPr lang="ja-JP" altLang="en-US" sz="3200" i="1" smtClean="0">
                          <a:solidFill>
                            <a:schemeClr val="tx1">
                              <a:lumMod val="75000"/>
                              <a:lumOff val="25000"/>
                            </a:schemeClr>
                          </a:solidFill>
                          <a:latin typeface="Cambria Math" panose="02040503050406030204" pitchFamily="18" charset="0"/>
                        </a:rPr>
                        <m:t>：</m:t>
                      </m:r>
                      <m:r>
                        <a:rPr lang="en-US" altLang="ja-JP" sz="3200" b="0" i="1" smtClean="0">
                          <a:solidFill>
                            <a:schemeClr val="tx1">
                              <a:lumMod val="75000"/>
                              <a:lumOff val="25000"/>
                            </a:schemeClr>
                          </a:solidFill>
                          <a:latin typeface="Cambria Math" panose="02040503050406030204" pitchFamily="18" charset="0"/>
                        </a:rPr>
                        <m:t>4.0</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×3.0+3.0×</m:t>
                      </m:r>
                      <m:d>
                        <m:dPr>
                          <m:ctrlP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ctrlPr>
                        </m:dPr>
                        <m:e>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−6.0</m:t>
                          </m:r>
                        </m:e>
                      </m:d>
                      <m:r>
                        <a:rPr lang="en-US" altLang="ja-JP" sz="3200" b="0" i="1" smtClean="0">
                          <a:solidFill>
                            <a:schemeClr val="tx1">
                              <a:lumMod val="75000"/>
                              <a:lumOff val="25000"/>
                            </a:schemeClr>
                          </a:solidFill>
                          <a:latin typeface="Cambria Math" panose="02040503050406030204" pitchFamily="18" charset="0"/>
                        </a:rPr>
                        <m:t>=</m:t>
                      </m:r>
                    </m:oMath>
                  </a14:m>
                  <a:endParaRPr lang="en-US" altLang="ja-JP" sz="3200" b="0" i="1" dirty="0">
                    <a:solidFill>
                      <a:schemeClr val="tx1">
                        <a:lumMod val="75000"/>
                        <a:lumOff val="25000"/>
                      </a:schemeClr>
                    </a:solidFill>
                    <a:latin typeface="Cambria Math" panose="02040503050406030204" pitchFamily="18" charset="0"/>
                  </a:endParaRPr>
                </a:p>
                <a:p>
                  <a:pPr marL="0" indent="0">
                    <a:buNone/>
                  </a:pPr>
                  <a:r>
                    <a:rPr lang="en-US" altLang="ja-JP" sz="3200" b="0" dirty="0">
                      <a:solidFill>
                        <a:schemeClr val="tx1">
                          <a:lumMod val="75000"/>
                          <a:lumOff val="25000"/>
                        </a:schemeClr>
                      </a:solidFill>
                    </a:rPr>
                    <a:t> </a:t>
                  </a:r>
                  <a:r>
                    <a:rPr lang="ja-JP" altLang="en-US" sz="3200" b="0" dirty="0">
                      <a:solidFill>
                        <a:schemeClr val="tx1">
                          <a:lumMod val="75000"/>
                          <a:lumOff val="25000"/>
                        </a:schemeClr>
                      </a:solidFill>
                    </a:rPr>
                    <a:t>　　　　　　　　　</a:t>
                  </a:r>
                  <a14:m>
                    <m:oMath xmlns:m="http://schemas.openxmlformats.org/officeDocument/2006/math">
                      <m:r>
                        <a:rPr lang="en-US" altLang="ja-JP" sz="3200" b="0" i="1" smtClean="0">
                          <a:solidFill>
                            <a:schemeClr val="tx1">
                              <a:lumMod val="75000"/>
                              <a:lumOff val="25000"/>
                            </a:schemeClr>
                          </a:solidFill>
                          <a:latin typeface="Cambria Math" panose="02040503050406030204" pitchFamily="18" charset="0"/>
                        </a:rPr>
                        <m:t>4.0</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m:t>
                      </m:r>
                      <m:sSubSup>
                        <m:sSubSupPr>
                          <m:ctrlPr>
                            <a:rPr lang="en-US" altLang="ja-JP" sz="3200" b="0" i="1" smtClean="0">
                              <a:solidFill>
                                <a:schemeClr val="tx1">
                                  <a:lumMod val="75000"/>
                                  <a:lumOff val="25000"/>
                                </a:schemeClr>
                              </a:solidFill>
                              <a:latin typeface="Cambria Math" panose="02040503050406030204" pitchFamily="18" charset="0"/>
                            </a:rPr>
                          </m:ctrlPr>
                        </m:sSubSupPr>
                        <m:e>
                          <m:r>
                            <a:rPr lang="en-US" altLang="ja-JP" sz="3200" b="0" i="1" smtClean="0">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1</m:t>
                          </m:r>
                        </m:sub>
                        <m:sup>
                          <m:r>
                            <a:rPr lang="en-US" altLang="ja-JP" sz="3200" b="0" i="1" smtClean="0">
                              <a:solidFill>
                                <a:schemeClr val="tx1">
                                  <a:lumMod val="75000"/>
                                  <a:lumOff val="25000"/>
                                </a:schemeClr>
                              </a:solidFill>
                              <a:latin typeface="Cambria Math" panose="02040503050406030204" pitchFamily="18" charset="0"/>
                            </a:rPr>
                            <m:t>′</m:t>
                          </m:r>
                        </m:sup>
                      </m:sSubSup>
                      <m:func>
                        <m:funcPr>
                          <m:ctrlPr>
                            <a:rPr lang="en-US" altLang="ja-JP" sz="3200" b="0" i="1" smtClean="0">
                              <a:solidFill>
                                <a:schemeClr val="tx1">
                                  <a:lumMod val="75000"/>
                                  <a:lumOff val="25000"/>
                                </a:schemeClr>
                              </a:solidFill>
                              <a:latin typeface="Cambria Math" panose="02040503050406030204" pitchFamily="18" charset="0"/>
                            </a:rPr>
                          </m:ctrlPr>
                        </m:funcPr>
                        <m:fName>
                          <m:r>
                            <m:rPr>
                              <m:sty m:val="p"/>
                            </m:rPr>
                            <a:rPr lang="en-US" altLang="ja-JP" sz="3200" b="0" i="0" smtClean="0">
                              <a:solidFill>
                                <a:schemeClr val="tx1">
                                  <a:lumMod val="75000"/>
                                  <a:lumOff val="25000"/>
                                </a:schemeClr>
                              </a:solidFill>
                              <a:latin typeface="Cambria Math" panose="02040503050406030204" pitchFamily="18" charset="0"/>
                            </a:rPr>
                            <m:t>cos</m:t>
                          </m:r>
                        </m:fName>
                        <m:e>
                          <m:r>
                            <a:rPr lang="en-US" altLang="ja-JP" sz="3200" b="0" i="1" smtClean="0">
                              <a:solidFill>
                                <a:schemeClr val="tx1">
                                  <a:lumMod val="75000"/>
                                  <a:lumOff val="25000"/>
                                </a:schemeClr>
                              </a:solidFill>
                              <a:latin typeface="Cambria Math" panose="02040503050406030204" pitchFamily="18" charset="0"/>
                            </a:rPr>
                            <m:t>30</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m:t>
                          </m:r>
                        </m:e>
                      </m:func>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m:t>
                      </m:r>
                      <m:r>
                        <a:rPr lang="en-US" altLang="ja-JP" sz="3200" b="0" i="0" smtClean="0">
                          <a:solidFill>
                            <a:schemeClr val="tx1">
                              <a:lumMod val="75000"/>
                              <a:lumOff val="25000"/>
                            </a:schemeClr>
                          </a:solidFill>
                          <a:latin typeface="Cambria Math" panose="02040503050406030204" pitchFamily="18" charset="0"/>
                        </a:rPr>
                        <m:t>+</m:t>
                      </m:r>
                      <m:r>
                        <a:rPr lang="en-US" altLang="ja-JP" sz="3200" b="0" i="1" smtClean="0">
                          <a:solidFill>
                            <a:schemeClr val="tx1">
                              <a:lumMod val="75000"/>
                              <a:lumOff val="25000"/>
                            </a:schemeClr>
                          </a:solidFill>
                          <a:latin typeface="Cambria Math" panose="02040503050406030204" pitchFamily="18" charset="0"/>
                        </a:rPr>
                        <m:t>3.0</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m:t>
                      </m:r>
                      <m:sSubSup>
                        <m:sSubSupPr>
                          <m:ctrlPr>
                            <a:rPr lang="en-US" altLang="ja-JP" sz="3200" i="1">
                              <a:solidFill>
                                <a:schemeClr val="tx1">
                                  <a:lumMod val="75000"/>
                                  <a:lumOff val="25000"/>
                                </a:schemeClr>
                              </a:solidFill>
                              <a:latin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2</m:t>
                          </m:r>
                        </m:sub>
                        <m:sup>
                          <m:r>
                            <a:rPr lang="en-US" altLang="ja-JP" sz="3200" i="1">
                              <a:solidFill>
                                <a:schemeClr val="tx1">
                                  <a:lumMod val="75000"/>
                                  <a:lumOff val="25000"/>
                                </a:schemeClr>
                              </a:solidFill>
                              <a:latin typeface="Cambria Math" panose="02040503050406030204" pitchFamily="18" charset="0"/>
                            </a:rPr>
                            <m:t>′</m:t>
                          </m:r>
                        </m:sup>
                      </m:sSubSup>
                      <m:func>
                        <m:funcPr>
                          <m:ctrlPr>
                            <a:rPr lang="en-US" altLang="ja-JP" sz="3200" i="1">
                              <a:solidFill>
                                <a:schemeClr val="tx1">
                                  <a:lumMod val="75000"/>
                                  <a:lumOff val="25000"/>
                                </a:schemeClr>
                              </a:solidFill>
                              <a:latin typeface="Cambria Math" panose="02040503050406030204" pitchFamily="18" charset="0"/>
                            </a:rPr>
                          </m:ctrlPr>
                        </m:funcPr>
                        <m:fName>
                          <m:r>
                            <m:rPr>
                              <m:sty m:val="p"/>
                            </m:rPr>
                            <a:rPr lang="en-US" altLang="ja-JP" sz="3200">
                              <a:solidFill>
                                <a:schemeClr val="tx1">
                                  <a:lumMod val="75000"/>
                                  <a:lumOff val="25000"/>
                                </a:schemeClr>
                              </a:solidFill>
                              <a:latin typeface="Cambria Math" panose="02040503050406030204" pitchFamily="18" charset="0"/>
                            </a:rPr>
                            <m:t>cos</m:t>
                          </m:r>
                        </m:fName>
                        <m:e>
                          <m:r>
                            <a:rPr lang="en-US" altLang="ja-JP" sz="3200" b="0" i="1" smtClean="0">
                              <a:solidFill>
                                <a:schemeClr val="tx1">
                                  <a:lumMod val="75000"/>
                                  <a:lumOff val="25000"/>
                                </a:schemeClr>
                              </a:solidFill>
                              <a:latin typeface="Cambria Math" panose="02040503050406030204" pitchFamily="18" charset="0"/>
                            </a:rPr>
                            <m:t>6</m:t>
                          </m:r>
                          <m:r>
                            <a:rPr lang="en-US" altLang="ja-JP" sz="3200" i="1">
                              <a:solidFill>
                                <a:schemeClr val="tx1">
                                  <a:lumMod val="75000"/>
                                  <a:lumOff val="25000"/>
                                </a:schemeClr>
                              </a:solidFill>
                              <a:latin typeface="Cambria Math" panose="02040503050406030204" pitchFamily="18" charset="0"/>
                            </a:rPr>
                            <m:t>0</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e>
                      </m:func>
                    </m:oMath>
                  </a14:m>
                  <a:endParaRPr lang="en-US" altLang="ja-JP" sz="3200" b="0" i="0" u="none" strike="noStrike" baseline="0" dirty="0">
                    <a:solidFill>
                      <a:schemeClr val="tx1">
                        <a:lumMod val="75000"/>
                        <a:lumOff val="25000"/>
                      </a:schemeClr>
                    </a:solidFill>
                    <a:latin typeface="+mn-ea"/>
                    <a:ea typeface="Cambria Math" panose="02040503050406030204" pitchFamily="18" charset="0"/>
                  </a:endParaRPr>
                </a:p>
                <a:p>
                  <a:pPr marL="0" indent="0">
                    <a:buNone/>
                  </a:pPr>
                  <a:r>
                    <a:rPr lang="ja-JP" altLang="en-US" sz="3200" b="0" i="0" u="none" strike="noStrike" baseline="0" dirty="0">
                      <a:solidFill>
                        <a:schemeClr val="tx1">
                          <a:lumMod val="75000"/>
                          <a:lumOff val="25000"/>
                        </a:schemeClr>
                      </a:solidFill>
                      <a:latin typeface="+mn-ea"/>
                    </a:rPr>
                    <a:t>　</a:t>
                  </a:r>
                  <a14:m>
                    <m:oMath xmlns:m="http://schemas.openxmlformats.org/officeDocument/2006/math">
                      <m:r>
                        <a:rPr lang="en-US" altLang="ja-JP" sz="3200" b="0" i="1" smtClean="0">
                          <a:solidFill>
                            <a:schemeClr val="tx1">
                              <a:lumMod val="75000"/>
                              <a:lumOff val="25000"/>
                            </a:schemeClr>
                          </a:solidFill>
                          <a:latin typeface="Cambria Math" panose="02040503050406030204" pitchFamily="18" charset="0"/>
                        </a:rPr>
                        <m:t>𝑦</m:t>
                      </m:r>
                      <m:r>
                        <a:rPr lang="en-US" altLang="ja-JP" sz="3200" b="0" i="1" smtClean="0">
                          <a:solidFill>
                            <a:schemeClr val="tx1">
                              <a:lumMod val="75000"/>
                              <a:lumOff val="25000"/>
                            </a:schemeClr>
                          </a:solidFill>
                          <a:latin typeface="Cambria Math" panose="02040503050406030204" pitchFamily="18" charset="0"/>
                        </a:rPr>
                        <m:t> </m:t>
                      </m:r>
                      <m:r>
                        <a:rPr lang="ja-JP" altLang="en-US" sz="3200">
                          <a:solidFill>
                            <a:schemeClr val="tx1">
                              <a:lumMod val="75000"/>
                              <a:lumOff val="25000"/>
                            </a:schemeClr>
                          </a:solidFill>
                          <a:latin typeface="Cambria Math" panose="02040503050406030204" pitchFamily="18" charset="0"/>
                        </a:rPr>
                        <m:t>成分</m:t>
                      </m:r>
                      <m:r>
                        <a:rPr lang="ja-JP" altLang="en-US" sz="3200" i="1" smtClean="0">
                          <a:solidFill>
                            <a:schemeClr val="tx1">
                              <a:lumMod val="75000"/>
                              <a:lumOff val="25000"/>
                            </a:schemeClr>
                          </a:solidFill>
                          <a:latin typeface="Cambria Math" panose="02040503050406030204" pitchFamily="18" charset="0"/>
                        </a:rPr>
                        <m:t>：</m:t>
                      </m:r>
                      <m:r>
                        <a:rPr lang="en-US" altLang="ja-JP" sz="3200" b="0" i="1" smtClean="0">
                          <a:solidFill>
                            <a:schemeClr val="tx1">
                              <a:lumMod val="75000"/>
                              <a:lumOff val="25000"/>
                            </a:schemeClr>
                          </a:solidFill>
                          <a:latin typeface="Cambria Math" panose="02040503050406030204" pitchFamily="18" charset="0"/>
                        </a:rPr>
                        <m:t>0=4.0</m:t>
                      </m:r>
                      <m:sSubSup>
                        <m:sSubSupPr>
                          <m:ctrlPr>
                            <a:rPr lang="en-US" altLang="ja-JP" sz="3200" b="0" i="1" smtClean="0">
                              <a:solidFill>
                                <a:schemeClr val="tx1">
                                  <a:lumMod val="75000"/>
                                  <a:lumOff val="25000"/>
                                </a:schemeClr>
                              </a:solidFill>
                              <a:latin typeface="Cambria Math" panose="02040503050406030204" pitchFamily="18" charset="0"/>
                            </a:rPr>
                          </m:ctrlPr>
                        </m:sSubSupPr>
                        <m:e>
                          <m:r>
                            <a:rPr lang="en-US" altLang="ja-JP" sz="3200" b="0" i="1" smtClean="0">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1</m:t>
                          </m:r>
                        </m:sub>
                        <m:sup>
                          <m:r>
                            <a:rPr lang="en-US" altLang="ja-JP" sz="3200" b="0" i="1" smtClean="0">
                              <a:solidFill>
                                <a:schemeClr val="tx1">
                                  <a:lumMod val="75000"/>
                                  <a:lumOff val="25000"/>
                                </a:schemeClr>
                              </a:solidFill>
                              <a:latin typeface="Cambria Math" panose="02040503050406030204" pitchFamily="18" charset="0"/>
                            </a:rPr>
                            <m:t>′</m:t>
                          </m:r>
                        </m:sup>
                      </m:sSubSup>
                      <m:func>
                        <m:funcPr>
                          <m:ctrlP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ctrlPr>
                        </m:funcPr>
                        <m:fName>
                          <m:r>
                            <m:rPr>
                              <m:sty m:val="p"/>
                            </m:rPr>
                            <a:rPr lang="en-US" altLang="ja-JP" sz="3200" b="0" i="0" smtClean="0">
                              <a:solidFill>
                                <a:schemeClr val="tx1">
                                  <a:lumMod val="75000"/>
                                  <a:lumOff val="25000"/>
                                </a:schemeClr>
                              </a:solidFill>
                              <a:latin typeface="Cambria Math" panose="02040503050406030204" pitchFamily="18" charset="0"/>
                              <a:ea typeface="Cambria Math" panose="02040503050406030204" pitchFamily="18" charset="0"/>
                            </a:rPr>
                            <m:t>sin</m:t>
                          </m:r>
                        </m:fName>
                        <m:e>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30°</m:t>
                          </m:r>
                        </m:e>
                      </m:func>
                      <m:r>
                        <a:rPr lang="en-US" altLang="ja-JP" sz="3200" b="0" i="0" smtClean="0">
                          <a:solidFill>
                            <a:schemeClr val="tx1">
                              <a:lumMod val="75000"/>
                              <a:lumOff val="25000"/>
                            </a:schemeClr>
                          </a:solidFill>
                          <a:latin typeface="Cambria Math" panose="02040503050406030204" pitchFamily="18" charset="0"/>
                        </a:rPr>
                        <m:t>+</m:t>
                      </m:r>
                      <m:r>
                        <a:rPr lang="en-US" altLang="ja-JP" sz="3200" b="0" i="1" smtClean="0">
                          <a:solidFill>
                            <a:schemeClr val="tx1">
                              <a:lumMod val="75000"/>
                              <a:lumOff val="25000"/>
                            </a:schemeClr>
                          </a:solidFill>
                          <a:latin typeface="Cambria Math" panose="02040503050406030204" pitchFamily="18" charset="0"/>
                        </a:rPr>
                        <m:t>3.0</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m:t>
                      </m:r>
                      <m:sSubSup>
                        <m:sSubSupPr>
                          <m:ctrlPr>
                            <a:rPr lang="en-US" altLang="ja-JP" sz="3200" i="1">
                              <a:solidFill>
                                <a:schemeClr val="tx1">
                                  <a:lumMod val="75000"/>
                                  <a:lumOff val="25000"/>
                                </a:schemeClr>
                              </a:solidFill>
                              <a:latin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2</m:t>
                          </m:r>
                        </m:sub>
                        <m:sup>
                          <m:r>
                            <a:rPr lang="en-US" altLang="ja-JP" sz="3200" i="1">
                              <a:solidFill>
                                <a:schemeClr val="tx1">
                                  <a:lumMod val="75000"/>
                                  <a:lumOff val="25000"/>
                                </a:schemeClr>
                              </a:solidFill>
                              <a:latin typeface="Cambria Math" panose="02040503050406030204" pitchFamily="18" charset="0"/>
                            </a:rPr>
                            <m:t>′</m:t>
                          </m:r>
                        </m:sup>
                      </m:sSubSup>
                      <m:func>
                        <m:funcPr>
                          <m:ctrlPr>
                            <a:rPr lang="en-US" altLang="ja-JP" sz="3200" i="1" smtClean="0">
                              <a:solidFill>
                                <a:schemeClr val="tx1">
                                  <a:lumMod val="75000"/>
                                  <a:lumOff val="25000"/>
                                </a:schemeClr>
                              </a:solidFill>
                              <a:latin typeface="Cambria Math" panose="02040503050406030204" pitchFamily="18" charset="0"/>
                              <a:ea typeface="Cambria Math" panose="02040503050406030204" pitchFamily="18" charset="0"/>
                            </a:rPr>
                          </m:ctrlPr>
                        </m:funcPr>
                        <m:fName>
                          <m:r>
                            <m:rPr>
                              <m:sty m:val="p"/>
                            </m:rPr>
                            <a:rPr lang="en-US" altLang="ja-JP" sz="3200" i="0" smtClean="0">
                              <a:solidFill>
                                <a:schemeClr val="tx1">
                                  <a:lumMod val="75000"/>
                                  <a:lumOff val="25000"/>
                                </a:schemeClr>
                              </a:solidFill>
                              <a:latin typeface="Cambria Math" panose="02040503050406030204" pitchFamily="18" charset="0"/>
                              <a:ea typeface="Cambria Math" panose="02040503050406030204" pitchFamily="18" charset="0"/>
                            </a:rPr>
                            <m:t>sin</m:t>
                          </m:r>
                        </m:fName>
                        <m:e>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60°)</m:t>
                          </m:r>
                        </m:e>
                      </m:func>
                    </m:oMath>
                  </a14:m>
                  <a:endParaRPr lang="en-US" altLang="ja-JP" sz="3200" dirty="0">
                    <a:solidFill>
                      <a:schemeClr val="tx1">
                        <a:lumMod val="75000"/>
                        <a:lumOff val="25000"/>
                      </a:schemeClr>
                    </a:solidFill>
                    <a:latin typeface="+mn-ea"/>
                  </a:endParaRPr>
                </a:p>
                <a:p>
                  <a:pPr marL="0" indent="0">
                    <a:buNone/>
                  </a:pPr>
                  <a:r>
                    <a:rPr lang="ja-JP" altLang="en-US" sz="3200" b="0" i="0" u="none" strike="noStrike" baseline="0" dirty="0">
                      <a:solidFill>
                        <a:schemeClr val="tx1">
                          <a:lumMod val="75000"/>
                          <a:lumOff val="25000"/>
                        </a:schemeClr>
                      </a:solidFill>
                      <a:latin typeface="+mn-ea"/>
                    </a:rPr>
                    <a:t>変形して，</a:t>
                  </a:r>
                  <a:endParaRPr lang="en-US" altLang="ja-JP" sz="3200" b="0" i="0" u="none" strike="noStrike" baseline="0" dirty="0">
                    <a:solidFill>
                      <a:schemeClr val="tx1">
                        <a:lumMod val="75000"/>
                        <a:lumOff val="25000"/>
                      </a:schemeClr>
                    </a:solidFill>
                    <a:latin typeface="+mn-ea"/>
                  </a:endParaRPr>
                </a:p>
                <a:p>
                  <a:pPr marL="0" indent="0">
                    <a:buNone/>
                  </a:pPr>
                  <a:r>
                    <a:rPr lang="ja-JP" altLang="en-US" sz="3200" b="0" i="0" u="none" strike="noStrike" baseline="0" dirty="0">
                      <a:solidFill>
                        <a:schemeClr val="tx1">
                          <a:lumMod val="75000"/>
                          <a:lumOff val="25000"/>
                        </a:schemeClr>
                      </a:solidFill>
                      <a:latin typeface="+mn-ea"/>
                    </a:rPr>
                    <a:t>　</a:t>
                  </a:r>
                  <a14:m>
                    <m:oMath xmlns:m="http://schemas.openxmlformats.org/officeDocument/2006/math">
                      <m:r>
                        <a:rPr lang="en-US" altLang="ja-JP" sz="3200" b="0" i="1" smtClean="0">
                          <a:solidFill>
                            <a:schemeClr val="tx1">
                              <a:lumMod val="75000"/>
                              <a:lumOff val="25000"/>
                            </a:schemeClr>
                          </a:solidFill>
                          <a:latin typeface="Cambria Math" panose="02040503050406030204" pitchFamily="18" charset="0"/>
                        </a:rPr>
                        <m:t>𝑥</m:t>
                      </m:r>
                      <m:r>
                        <a:rPr lang="en-US" altLang="ja-JP" sz="3200" b="0" i="1" smtClean="0">
                          <a:solidFill>
                            <a:schemeClr val="tx1">
                              <a:lumMod val="75000"/>
                              <a:lumOff val="25000"/>
                            </a:schemeClr>
                          </a:solidFill>
                          <a:latin typeface="Cambria Math" panose="02040503050406030204" pitchFamily="18" charset="0"/>
                        </a:rPr>
                        <m:t> </m:t>
                      </m:r>
                      <m:r>
                        <a:rPr lang="ja-JP" altLang="en-US" sz="3200">
                          <a:solidFill>
                            <a:schemeClr val="tx1">
                              <a:lumMod val="75000"/>
                              <a:lumOff val="25000"/>
                            </a:schemeClr>
                          </a:solidFill>
                          <a:latin typeface="Cambria Math" panose="02040503050406030204" pitchFamily="18" charset="0"/>
                        </a:rPr>
                        <m:t>成分</m:t>
                      </m:r>
                      <m:r>
                        <a:rPr lang="ja-JP" altLang="en-US" sz="3200" i="1" smtClean="0">
                          <a:solidFill>
                            <a:schemeClr val="tx1">
                              <a:lumMod val="75000"/>
                              <a:lumOff val="25000"/>
                            </a:schemeClr>
                          </a:solidFill>
                          <a:latin typeface="Cambria Math" panose="02040503050406030204" pitchFamily="18" charset="0"/>
                        </a:rPr>
                        <m:t>：</m:t>
                      </m:r>
                      <m:r>
                        <a:rPr lang="en-US" altLang="ja-JP" sz="3200" b="0" i="1" smtClean="0">
                          <a:solidFill>
                            <a:schemeClr val="tx1">
                              <a:lumMod val="75000"/>
                              <a:lumOff val="25000"/>
                            </a:schemeClr>
                          </a:solidFill>
                          <a:latin typeface="Cambria Math" panose="02040503050406030204" pitchFamily="18" charset="0"/>
                        </a:rPr>
                        <m:t>−6.0=−2.0</m:t>
                      </m:r>
                      <m:rad>
                        <m:radPr>
                          <m:degHide m:val="on"/>
                          <m:ctrlPr>
                            <a:rPr lang="en-US" altLang="ja-JP" sz="3200" b="0" i="1" smtClean="0">
                              <a:solidFill>
                                <a:schemeClr val="tx1">
                                  <a:lumMod val="75000"/>
                                  <a:lumOff val="25000"/>
                                </a:schemeClr>
                              </a:solidFill>
                              <a:latin typeface="Cambria Math" panose="02040503050406030204" pitchFamily="18" charset="0"/>
                            </a:rPr>
                          </m:ctrlPr>
                        </m:radPr>
                        <m:deg/>
                        <m:e>
                          <m:r>
                            <a:rPr lang="en-US" altLang="ja-JP" sz="3200" b="0" i="1" smtClean="0">
                              <a:solidFill>
                                <a:schemeClr val="tx1">
                                  <a:lumMod val="75000"/>
                                  <a:lumOff val="25000"/>
                                </a:schemeClr>
                              </a:solidFill>
                              <a:latin typeface="Cambria Math" panose="02040503050406030204" pitchFamily="18" charset="0"/>
                            </a:rPr>
                            <m:t>3</m:t>
                          </m:r>
                        </m:e>
                      </m:rad>
                      <m:sSubSup>
                        <m:sSubSupPr>
                          <m:ctrlPr>
                            <a:rPr lang="en-US" altLang="ja-JP" sz="3200" b="0" i="1" smtClean="0">
                              <a:solidFill>
                                <a:schemeClr val="tx1">
                                  <a:lumMod val="75000"/>
                                  <a:lumOff val="25000"/>
                                </a:schemeClr>
                              </a:solidFill>
                              <a:latin typeface="Cambria Math" panose="02040503050406030204" pitchFamily="18" charset="0"/>
                            </a:rPr>
                          </m:ctrlPr>
                        </m:sSubSupPr>
                        <m:e>
                          <m:r>
                            <a:rPr lang="en-US" altLang="ja-JP" sz="3200" b="0" i="1" smtClean="0">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1</m:t>
                          </m:r>
                        </m:sub>
                        <m:sup>
                          <m:r>
                            <a:rPr lang="en-US" altLang="ja-JP" sz="3200" b="0" i="1" smtClean="0">
                              <a:solidFill>
                                <a:schemeClr val="tx1">
                                  <a:lumMod val="75000"/>
                                  <a:lumOff val="25000"/>
                                </a:schemeClr>
                              </a:solidFill>
                              <a:latin typeface="Cambria Math" panose="02040503050406030204" pitchFamily="18" charset="0"/>
                            </a:rPr>
                            <m:t>′</m:t>
                          </m:r>
                        </m:sup>
                      </m:sSubSup>
                      <m:r>
                        <a:rPr lang="en-US" altLang="ja-JP" sz="3200" b="0" i="0" smtClean="0">
                          <a:solidFill>
                            <a:schemeClr val="tx1">
                              <a:lumMod val="75000"/>
                              <a:lumOff val="25000"/>
                            </a:schemeClr>
                          </a:solidFill>
                          <a:latin typeface="Cambria Math" panose="02040503050406030204" pitchFamily="18" charset="0"/>
                        </a:rPr>
                        <m:t>+</m:t>
                      </m:r>
                      <m:f>
                        <m:fPr>
                          <m:ctrlPr>
                            <a:rPr lang="en-US" altLang="ja-JP" sz="3200" b="0" i="1" smtClean="0">
                              <a:solidFill>
                                <a:schemeClr val="tx1">
                                  <a:lumMod val="75000"/>
                                  <a:lumOff val="25000"/>
                                </a:schemeClr>
                              </a:solidFill>
                              <a:latin typeface="Cambria Math" panose="02040503050406030204" pitchFamily="18" charset="0"/>
                            </a:rPr>
                          </m:ctrlPr>
                        </m:fPr>
                        <m:num>
                          <m:r>
                            <a:rPr lang="en-US" altLang="ja-JP" sz="3200" b="0" i="1" smtClean="0">
                              <a:solidFill>
                                <a:schemeClr val="tx1">
                                  <a:lumMod val="75000"/>
                                  <a:lumOff val="25000"/>
                                </a:schemeClr>
                              </a:solidFill>
                              <a:latin typeface="Cambria Math" panose="02040503050406030204" pitchFamily="18" charset="0"/>
                            </a:rPr>
                            <m:t>3.0</m:t>
                          </m:r>
                        </m:num>
                        <m:den>
                          <m:r>
                            <a:rPr lang="en-US" altLang="ja-JP" sz="3200" b="0" i="1" smtClean="0">
                              <a:solidFill>
                                <a:schemeClr val="tx1">
                                  <a:lumMod val="75000"/>
                                  <a:lumOff val="25000"/>
                                </a:schemeClr>
                              </a:solidFill>
                              <a:latin typeface="Cambria Math" panose="02040503050406030204" pitchFamily="18" charset="0"/>
                            </a:rPr>
                            <m:t>2</m:t>
                          </m:r>
                        </m:den>
                      </m:f>
                      <m:sSubSup>
                        <m:sSubSupPr>
                          <m:ctrlPr>
                            <a:rPr lang="en-US" altLang="ja-JP" sz="3200" i="1">
                              <a:solidFill>
                                <a:schemeClr val="tx1">
                                  <a:lumMod val="75000"/>
                                  <a:lumOff val="25000"/>
                                </a:schemeClr>
                              </a:solidFill>
                              <a:latin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2</m:t>
                          </m:r>
                        </m:sub>
                        <m:sup>
                          <m:r>
                            <a:rPr lang="en-US" altLang="ja-JP" sz="3200" i="1">
                              <a:solidFill>
                                <a:schemeClr val="tx1">
                                  <a:lumMod val="75000"/>
                                  <a:lumOff val="25000"/>
                                </a:schemeClr>
                              </a:solidFill>
                              <a:latin typeface="Cambria Math" panose="02040503050406030204" pitchFamily="18" charset="0"/>
                            </a:rPr>
                            <m:t>′</m:t>
                          </m:r>
                        </m:sup>
                      </m:sSubSup>
                    </m:oMath>
                  </a14:m>
                  <a:endParaRPr lang="en-US" altLang="ja-JP" sz="3200" b="0" i="0" u="none" strike="noStrike" baseline="0" dirty="0">
                    <a:solidFill>
                      <a:schemeClr val="tx1">
                        <a:lumMod val="75000"/>
                        <a:lumOff val="25000"/>
                      </a:schemeClr>
                    </a:solidFill>
                    <a:latin typeface="+mn-ea"/>
                  </a:endParaRPr>
                </a:p>
                <a:p>
                  <a:r>
                    <a:rPr lang="ja-JP" altLang="en-US" sz="3200" b="0" i="0" u="none" strike="noStrike" baseline="0" dirty="0">
                      <a:solidFill>
                        <a:schemeClr val="tx1">
                          <a:lumMod val="75000"/>
                          <a:lumOff val="25000"/>
                        </a:schemeClr>
                      </a:solidFill>
                      <a:latin typeface="+mn-ea"/>
                    </a:rPr>
                    <a:t>　</a:t>
                  </a:r>
                  <a14:m>
                    <m:oMath xmlns:m="http://schemas.openxmlformats.org/officeDocument/2006/math">
                      <m:r>
                        <a:rPr lang="en-US" altLang="ja-JP" sz="3200" b="0" i="1" smtClean="0">
                          <a:solidFill>
                            <a:schemeClr val="tx1">
                              <a:lumMod val="75000"/>
                              <a:lumOff val="25000"/>
                            </a:schemeClr>
                          </a:solidFill>
                          <a:latin typeface="Cambria Math" panose="02040503050406030204" pitchFamily="18" charset="0"/>
                        </a:rPr>
                        <m:t>𝑦</m:t>
                      </m:r>
                      <m:r>
                        <a:rPr lang="en-US" altLang="ja-JP" sz="3200" b="0" i="1" smtClean="0">
                          <a:solidFill>
                            <a:schemeClr val="tx1">
                              <a:lumMod val="75000"/>
                              <a:lumOff val="25000"/>
                            </a:schemeClr>
                          </a:solidFill>
                          <a:latin typeface="Cambria Math" panose="02040503050406030204" pitchFamily="18" charset="0"/>
                        </a:rPr>
                        <m:t> </m:t>
                      </m:r>
                      <m:r>
                        <a:rPr lang="ja-JP" altLang="en-US" sz="3200">
                          <a:solidFill>
                            <a:schemeClr val="tx1">
                              <a:lumMod val="75000"/>
                              <a:lumOff val="25000"/>
                            </a:schemeClr>
                          </a:solidFill>
                          <a:latin typeface="Cambria Math" panose="02040503050406030204" pitchFamily="18" charset="0"/>
                        </a:rPr>
                        <m:t>成分</m:t>
                      </m:r>
                      <m:r>
                        <a:rPr lang="ja-JP" altLang="en-US" sz="3200" i="1" smtClean="0">
                          <a:solidFill>
                            <a:schemeClr val="tx1">
                              <a:lumMod val="75000"/>
                              <a:lumOff val="25000"/>
                            </a:schemeClr>
                          </a:solidFill>
                          <a:latin typeface="Cambria Math" panose="02040503050406030204" pitchFamily="18" charset="0"/>
                        </a:rPr>
                        <m:t>：</m:t>
                      </m:r>
                      <m:r>
                        <a:rPr lang="en-US" altLang="ja-JP" sz="3200" b="0" i="1" smtClean="0">
                          <a:solidFill>
                            <a:schemeClr val="tx1">
                              <a:lumMod val="75000"/>
                              <a:lumOff val="25000"/>
                            </a:schemeClr>
                          </a:solidFill>
                          <a:latin typeface="Cambria Math" panose="02040503050406030204" pitchFamily="18" charset="0"/>
                        </a:rPr>
                        <m:t>0=2.0</m:t>
                      </m:r>
                      <m:sSubSup>
                        <m:sSubSupPr>
                          <m:ctrlPr>
                            <a:rPr lang="en-US" altLang="ja-JP" sz="3200" b="0" i="1" smtClean="0">
                              <a:solidFill>
                                <a:schemeClr val="tx1">
                                  <a:lumMod val="75000"/>
                                  <a:lumOff val="25000"/>
                                </a:schemeClr>
                              </a:solidFill>
                              <a:latin typeface="Cambria Math" panose="02040503050406030204" pitchFamily="18" charset="0"/>
                            </a:rPr>
                          </m:ctrlPr>
                        </m:sSubSupPr>
                        <m:e>
                          <m:r>
                            <a:rPr lang="en-US" altLang="ja-JP" sz="3200" b="0" i="1" smtClean="0">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1</m:t>
                          </m:r>
                        </m:sub>
                        <m:sup>
                          <m:r>
                            <a:rPr lang="en-US" altLang="ja-JP" sz="3200" b="0" i="1" smtClean="0">
                              <a:solidFill>
                                <a:schemeClr val="tx1">
                                  <a:lumMod val="75000"/>
                                  <a:lumOff val="25000"/>
                                </a:schemeClr>
                              </a:solidFill>
                              <a:latin typeface="Cambria Math" panose="02040503050406030204" pitchFamily="18" charset="0"/>
                            </a:rPr>
                            <m:t>′</m:t>
                          </m:r>
                        </m:sup>
                      </m:sSubSup>
                      <m:r>
                        <a:rPr lang="en-US" altLang="ja-JP" sz="3200" b="0" i="1" smtClean="0">
                          <a:solidFill>
                            <a:schemeClr val="tx1">
                              <a:lumMod val="75000"/>
                              <a:lumOff val="25000"/>
                            </a:schemeClr>
                          </a:solidFill>
                          <a:latin typeface="Cambria Math" panose="02040503050406030204" pitchFamily="18" charset="0"/>
                        </a:rPr>
                        <m:t>−</m:t>
                      </m:r>
                      <m:f>
                        <m:fPr>
                          <m:ctrlPr>
                            <a:rPr lang="en-US" altLang="ja-JP" sz="3200" b="0" i="1" smtClean="0">
                              <a:solidFill>
                                <a:schemeClr val="tx1">
                                  <a:lumMod val="75000"/>
                                  <a:lumOff val="25000"/>
                                </a:schemeClr>
                              </a:solidFill>
                              <a:latin typeface="Cambria Math" panose="02040503050406030204" pitchFamily="18" charset="0"/>
                            </a:rPr>
                          </m:ctrlPr>
                        </m:fPr>
                        <m:num>
                          <m:r>
                            <a:rPr lang="en-US" altLang="ja-JP" sz="3200" b="0" i="1" smtClean="0">
                              <a:solidFill>
                                <a:schemeClr val="tx1">
                                  <a:lumMod val="75000"/>
                                  <a:lumOff val="25000"/>
                                </a:schemeClr>
                              </a:solidFill>
                              <a:latin typeface="Cambria Math" panose="02040503050406030204" pitchFamily="18" charset="0"/>
                            </a:rPr>
                            <m:t>3.0</m:t>
                          </m:r>
                          <m:rad>
                            <m:radPr>
                              <m:degHide m:val="on"/>
                              <m:ctrlPr>
                                <a:rPr lang="en-US" altLang="ja-JP" sz="3200" b="0" i="1" smtClean="0">
                                  <a:solidFill>
                                    <a:schemeClr val="tx1">
                                      <a:lumMod val="75000"/>
                                      <a:lumOff val="25000"/>
                                    </a:schemeClr>
                                  </a:solidFill>
                                  <a:latin typeface="Cambria Math" panose="02040503050406030204" pitchFamily="18" charset="0"/>
                                </a:rPr>
                              </m:ctrlPr>
                            </m:radPr>
                            <m:deg/>
                            <m:e>
                              <m:r>
                                <a:rPr lang="en-US" altLang="ja-JP" sz="3200" b="0" i="1" smtClean="0">
                                  <a:solidFill>
                                    <a:schemeClr val="tx1">
                                      <a:lumMod val="75000"/>
                                      <a:lumOff val="25000"/>
                                    </a:schemeClr>
                                  </a:solidFill>
                                  <a:latin typeface="Cambria Math" panose="02040503050406030204" pitchFamily="18" charset="0"/>
                                </a:rPr>
                                <m:t>3</m:t>
                              </m:r>
                            </m:e>
                          </m:rad>
                        </m:num>
                        <m:den>
                          <m:r>
                            <a:rPr lang="en-US" altLang="ja-JP" sz="3200" b="0" i="1" smtClean="0">
                              <a:solidFill>
                                <a:schemeClr val="tx1">
                                  <a:lumMod val="75000"/>
                                  <a:lumOff val="25000"/>
                                </a:schemeClr>
                              </a:solidFill>
                              <a:latin typeface="Cambria Math" panose="02040503050406030204" pitchFamily="18" charset="0"/>
                            </a:rPr>
                            <m:t>2</m:t>
                          </m:r>
                        </m:den>
                      </m:f>
                    </m:oMath>
                  </a14:m>
                  <a:r>
                    <a:rPr lang="en-US" altLang="ja-JP" sz="3200" dirty="0">
                      <a:solidFill>
                        <a:schemeClr val="tx1">
                          <a:lumMod val="75000"/>
                          <a:lumOff val="25000"/>
                        </a:schemeClr>
                      </a:solidFill>
                    </a:rPr>
                    <a:t> </a:t>
                  </a:r>
                  <a14:m>
                    <m:oMath xmlns:m="http://schemas.openxmlformats.org/officeDocument/2006/math">
                      <m:sSubSup>
                        <m:sSubSupPr>
                          <m:ctrlPr>
                            <a:rPr lang="en-US" altLang="ja-JP" sz="3200" i="1">
                              <a:solidFill>
                                <a:schemeClr val="tx1">
                                  <a:lumMod val="75000"/>
                                  <a:lumOff val="25000"/>
                                </a:schemeClr>
                              </a:solidFill>
                              <a:latin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rPr>
                            <m:t>𝑣</m:t>
                          </m:r>
                        </m:e>
                        <m:sub>
                          <m:r>
                            <a:rPr lang="en-US" altLang="ja-JP" sz="3200" i="1">
                              <a:solidFill>
                                <a:schemeClr val="tx1">
                                  <a:lumMod val="75000"/>
                                  <a:lumOff val="25000"/>
                                </a:schemeClr>
                              </a:solidFill>
                              <a:latin typeface="Cambria Math" panose="02040503050406030204" pitchFamily="18" charset="0"/>
                            </a:rPr>
                            <m:t>2</m:t>
                          </m:r>
                        </m:sub>
                        <m:sup>
                          <m:r>
                            <a:rPr lang="en-US" altLang="ja-JP" sz="3200" i="1">
                              <a:solidFill>
                                <a:schemeClr val="tx1">
                                  <a:lumMod val="75000"/>
                                  <a:lumOff val="25000"/>
                                </a:schemeClr>
                              </a:solidFill>
                              <a:latin typeface="Cambria Math" panose="02040503050406030204" pitchFamily="18" charset="0"/>
                            </a:rPr>
                            <m:t>′</m:t>
                          </m:r>
                        </m:sup>
                      </m:sSubSup>
                    </m:oMath>
                  </a14:m>
                  <a:endParaRPr lang="en-US" altLang="ja-JP" sz="3200" dirty="0">
                    <a:solidFill>
                      <a:schemeClr val="tx1">
                        <a:lumMod val="75000"/>
                        <a:lumOff val="25000"/>
                      </a:schemeClr>
                    </a:solidFill>
                    <a:latin typeface="+mn-ea"/>
                  </a:endParaRPr>
                </a:p>
                <a:p>
                  <a:r>
                    <a:rPr lang="en-US" altLang="ja-JP" sz="3200" dirty="0">
                      <a:solidFill>
                        <a:schemeClr val="tx1">
                          <a:lumMod val="75000"/>
                          <a:lumOff val="25000"/>
                        </a:schemeClr>
                      </a:solidFill>
                      <a:latin typeface="+mn-ea"/>
                    </a:rPr>
                    <a:t>2</a:t>
                  </a:r>
                  <a:r>
                    <a:rPr lang="ja-JP" altLang="en-US" sz="3200" dirty="0">
                      <a:solidFill>
                        <a:schemeClr val="tx1">
                          <a:lumMod val="75000"/>
                          <a:lumOff val="25000"/>
                        </a:schemeClr>
                      </a:solidFill>
                      <a:latin typeface="+mn-ea"/>
                    </a:rPr>
                    <a:t>式を連立して解く。</a:t>
                  </a:r>
                  <a:endParaRPr lang="en-US" altLang="ja-JP" sz="3200" dirty="0">
                    <a:solidFill>
                      <a:schemeClr val="tx1">
                        <a:lumMod val="75000"/>
                        <a:lumOff val="25000"/>
                      </a:schemeClr>
                    </a:solidFill>
                    <a:latin typeface="+mj-ea"/>
                    <a:cs typeface="Times New Roman" panose="02020603050405020304" pitchFamily="18" charset="0"/>
                  </a:endParaRPr>
                </a:p>
                <a:p>
                  <a:pPr algn="r"/>
                  <a:r>
                    <a:rPr lang="ja-JP" altLang="en-US" sz="3200" dirty="0">
                      <a:solidFill>
                        <a:schemeClr val="tx1">
                          <a:lumMod val="75000"/>
                          <a:lumOff val="25000"/>
                        </a:schemeClr>
                      </a:solidFill>
                      <a:latin typeface="+mj-ea"/>
                      <a:cs typeface="Times New Roman" panose="02020603050405020304" pitchFamily="18" charset="0"/>
                    </a:rPr>
                    <a:t>答　</a:t>
                  </a:r>
                  <a14:m>
                    <m:oMath xmlns:m="http://schemas.openxmlformats.org/officeDocument/2006/math">
                      <m:sSubSup>
                        <m:sSubSupPr>
                          <m:ctrlPr>
                            <a:rPr lang="en-US" altLang="ja-JP" sz="3200" i="1">
                              <a:solidFill>
                                <a:schemeClr val="tx1">
                                  <a:lumMod val="75000"/>
                                  <a:lumOff val="25000"/>
                                </a:schemeClr>
                              </a:solidFill>
                              <a:latin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rPr>
                            <m:t>𝑣</m:t>
                          </m:r>
                        </m:e>
                        <m:sub>
                          <m:r>
                            <a:rPr lang="en-US" altLang="ja-JP" sz="3200" i="1">
                              <a:solidFill>
                                <a:schemeClr val="tx1">
                                  <a:lumMod val="75000"/>
                                  <a:lumOff val="25000"/>
                                </a:schemeClr>
                              </a:solidFill>
                              <a:latin typeface="Cambria Math" panose="02040503050406030204" pitchFamily="18" charset="0"/>
                            </a:rPr>
                            <m:t>1</m:t>
                          </m:r>
                        </m:sub>
                        <m:sup>
                          <m:r>
                            <a:rPr lang="en-US" altLang="ja-JP" sz="3200" i="1">
                              <a:solidFill>
                                <a:schemeClr val="tx1">
                                  <a:lumMod val="75000"/>
                                  <a:lumOff val="25000"/>
                                </a:schemeClr>
                              </a:solidFill>
                              <a:latin typeface="Cambria Math" panose="02040503050406030204" pitchFamily="18" charset="0"/>
                            </a:rPr>
                            <m:t>′</m:t>
                          </m:r>
                        </m:sup>
                      </m:sSubSup>
                      <m:r>
                        <a:rPr lang="en-US" altLang="ja-JP" sz="3200" i="1">
                          <a:solidFill>
                            <a:schemeClr val="tx1">
                              <a:lumMod val="75000"/>
                              <a:lumOff val="25000"/>
                            </a:schemeClr>
                          </a:solidFill>
                          <a:latin typeface="Cambria Math" panose="02040503050406030204" pitchFamily="18" charset="0"/>
                        </a:rPr>
                        <m:t> =2.6</m:t>
                      </m:r>
                    </m:oMath>
                  </a14:m>
                  <a:r>
                    <a:rPr lang="en-US" altLang="ja-JP" sz="3200" b="0" i="0" u="none" strike="noStrike" baseline="0" dirty="0">
                      <a:solidFill>
                        <a:schemeClr val="tx1">
                          <a:lumMod val="75000"/>
                          <a:lumOff val="25000"/>
                        </a:schemeClr>
                      </a:solidFill>
                      <a:latin typeface="+mn-ea"/>
                      <a:ea typeface="Cambria Math" panose="02040503050406030204" pitchFamily="18" charset="0"/>
                    </a:rPr>
                    <a:t> m/s</a:t>
                  </a:r>
                  <a:r>
                    <a:rPr lang="ja-JP" altLang="en-US" sz="3200" b="0" i="0" u="none" strike="noStrike" baseline="0" dirty="0">
                      <a:solidFill>
                        <a:schemeClr val="tx1">
                          <a:lumMod val="75000"/>
                          <a:lumOff val="25000"/>
                        </a:schemeClr>
                      </a:solidFill>
                      <a:latin typeface="+mn-ea"/>
                      <a:ea typeface="Cambria Math" panose="02040503050406030204" pitchFamily="18" charset="0"/>
                    </a:rPr>
                    <a:t>，</a:t>
                  </a:r>
                  <a:r>
                    <a:rPr lang="en-US" altLang="ja-JP" sz="3200" dirty="0">
                      <a:solidFill>
                        <a:schemeClr val="tx1">
                          <a:lumMod val="75000"/>
                          <a:lumOff val="25000"/>
                        </a:schemeClr>
                      </a:solidFill>
                    </a:rPr>
                    <a:t> </a:t>
                  </a:r>
                  <a14:m>
                    <m:oMath xmlns:m="http://schemas.openxmlformats.org/officeDocument/2006/math">
                      <m:sSubSup>
                        <m:sSubSupPr>
                          <m:ctrlPr>
                            <a:rPr lang="en-US" altLang="ja-JP" sz="3200" i="1">
                              <a:solidFill>
                                <a:schemeClr val="tx1">
                                  <a:lumMod val="75000"/>
                                  <a:lumOff val="25000"/>
                                </a:schemeClr>
                              </a:solidFill>
                              <a:latin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2</m:t>
                          </m:r>
                        </m:sub>
                        <m:sup>
                          <m:r>
                            <a:rPr lang="en-US" altLang="ja-JP" sz="3200" i="1">
                              <a:solidFill>
                                <a:schemeClr val="tx1">
                                  <a:lumMod val="75000"/>
                                  <a:lumOff val="25000"/>
                                </a:schemeClr>
                              </a:solidFill>
                              <a:latin typeface="Cambria Math" panose="02040503050406030204" pitchFamily="18" charset="0"/>
                            </a:rPr>
                            <m:t>′</m:t>
                          </m:r>
                        </m:sup>
                      </m:sSubSup>
                      <m:r>
                        <a:rPr lang="en-US" altLang="ja-JP" sz="3200" i="1">
                          <a:solidFill>
                            <a:schemeClr val="tx1">
                              <a:lumMod val="75000"/>
                              <a:lumOff val="25000"/>
                            </a:schemeClr>
                          </a:solidFill>
                          <a:latin typeface="Cambria Math" panose="02040503050406030204" pitchFamily="18" charset="0"/>
                        </a:rPr>
                        <m:t> =2.</m:t>
                      </m:r>
                      <m:r>
                        <a:rPr lang="en-US" altLang="ja-JP" sz="3200" b="0" i="1" smtClean="0">
                          <a:solidFill>
                            <a:schemeClr val="tx1">
                              <a:lumMod val="75000"/>
                              <a:lumOff val="25000"/>
                            </a:schemeClr>
                          </a:solidFill>
                          <a:latin typeface="Cambria Math" panose="02040503050406030204" pitchFamily="18" charset="0"/>
                        </a:rPr>
                        <m:t>0</m:t>
                      </m:r>
                    </m:oMath>
                  </a14:m>
                  <a:r>
                    <a:rPr lang="en-US" altLang="ja-JP" sz="3200" dirty="0">
                      <a:solidFill>
                        <a:schemeClr val="tx1">
                          <a:lumMod val="75000"/>
                          <a:lumOff val="25000"/>
                        </a:schemeClr>
                      </a:solidFill>
                      <a:latin typeface="+mn-ea"/>
                      <a:ea typeface="Cambria Math" panose="02040503050406030204" pitchFamily="18" charset="0"/>
                    </a:rPr>
                    <a:t> m/s</a:t>
                  </a:r>
                </a:p>
              </p:txBody>
            </p:sp>
          </mc:Choice>
          <mc:Fallback>
            <p:sp>
              <p:nvSpPr>
                <p:cNvPr id="5" name="テキスト ボックス 4"/>
                <p:cNvSpPr txBox="1">
                  <a:spLocks noRot="1" noChangeAspect="1" noMove="1" noResize="1" noEditPoints="1" noAdjustHandles="1" noChangeArrowheads="1" noChangeShapeType="1" noTextEdit="1"/>
                </p:cNvSpPr>
                <p:nvPr/>
              </p:nvSpPr>
              <p:spPr>
                <a:xfrm>
                  <a:off x="1491037" y="1805949"/>
                  <a:ext cx="9292160" cy="5019259"/>
                </a:xfrm>
                <a:prstGeom prst="rect">
                  <a:avLst/>
                </a:prstGeom>
                <a:blipFill>
                  <a:blip r:embed="rId2"/>
                  <a:stretch>
                    <a:fillRect l="-1706" t="-1580" r="-1640" b="-2673"/>
                  </a:stretch>
                </a:blipFill>
              </p:spPr>
              <p:txBody>
                <a:bodyPr/>
                <a:lstStyle/>
                <a:p>
                  <a:r>
                    <a:rPr lang="ja-JP" altLang="en-US">
                      <a:noFill/>
                    </a:rPr>
                    <a:t> </a:t>
                  </a:r>
                </a:p>
              </p:txBody>
            </p:sp>
          </mc:Fallback>
        </mc:AlternateContent>
        <p:pic>
          <p:nvPicPr>
            <p:cNvPr id="24" name="図 23" descr="アイコン が含まれている画像&#10;&#10;自動的に生成された説明">
              <a:extLst>
                <a:ext uri="{FF2B5EF4-FFF2-40B4-BE49-F238E27FC236}">
                  <a16:creationId xmlns:a16="http://schemas.microsoft.com/office/drawing/2014/main" id="{98AC2F40-1E76-A034-87A5-47AF7E6029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037" y="1301949"/>
              <a:ext cx="1073249" cy="504844"/>
            </a:xfrm>
            <a:prstGeom prst="rect">
              <a:avLst/>
            </a:prstGeom>
          </p:spPr>
        </p:pic>
      </p:grpSp>
      <p:sp>
        <p:nvSpPr>
          <p:cNvPr id="2" name="正方形/長方形 1">
            <a:extLst>
              <a:ext uri="{FF2B5EF4-FFF2-40B4-BE49-F238E27FC236}">
                <a16:creationId xmlns:a16="http://schemas.microsoft.com/office/drawing/2014/main" id="{7044E0CB-78BE-52A0-4A31-5B754DBF2E50}"/>
              </a:ext>
            </a:extLst>
          </p:cNvPr>
          <p:cNvSpPr/>
          <p:nvPr/>
        </p:nvSpPr>
        <p:spPr bwMode="white">
          <a:xfrm>
            <a:off x="1407495" y="1512000"/>
            <a:ext cx="9612559" cy="49211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88360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CDD1B-0243-8D02-72A2-5A3E811667C9}"/>
              </a:ext>
            </a:extLst>
          </p:cNvPr>
          <p:cNvSpPr>
            <a:spLocks noGrp="1"/>
          </p:cNvSpPr>
          <p:nvPr>
            <p:ph type="title"/>
          </p:nvPr>
        </p:nvSpPr>
        <p:spPr/>
        <p:txBody>
          <a:bodyPr/>
          <a:lstStyle/>
          <a:p>
            <a:r>
              <a:rPr lang="ja-JP" altLang="en-US" dirty="0"/>
              <a:t>平面内での衝突</a:t>
            </a:r>
          </a:p>
        </p:txBody>
      </p:sp>
      <p:grpSp>
        <p:nvGrpSpPr>
          <p:cNvPr id="8" name="グループ化 7">
            <a:extLst>
              <a:ext uri="{FF2B5EF4-FFF2-40B4-BE49-F238E27FC236}">
                <a16:creationId xmlns:a16="http://schemas.microsoft.com/office/drawing/2014/main" id="{AFF5BCF1-492F-96E6-AB94-A3B494CBA091}"/>
              </a:ext>
            </a:extLst>
          </p:cNvPr>
          <p:cNvGrpSpPr/>
          <p:nvPr/>
        </p:nvGrpSpPr>
        <p:grpSpPr>
          <a:xfrm>
            <a:off x="1080000" y="1008000"/>
            <a:ext cx="10296385" cy="2805231"/>
            <a:chOff x="772408" y="1160544"/>
            <a:chExt cx="10296385" cy="2805231"/>
          </a:xfrm>
        </p:grpSpPr>
        <mc:AlternateContent xmlns:mc="http://schemas.openxmlformats.org/markup-compatibility/2006" xmlns:a14="http://schemas.microsoft.com/office/drawing/2010/main">
          <mc:Choice Requires="a14">
            <p:sp>
              <p:nvSpPr>
                <p:cNvPr id="9" name="コンテンツ プレースホルダー 2">
                  <a:extLst>
                    <a:ext uri="{FF2B5EF4-FFF2-40B4-BE49-F238E27FC236}">
                      <a16:creationId xmlns:a16="http://schemas.microsoft.com/office/drawing/2014/main" id="{7E84A017-9FD5-0C1D-5C65-8D607732CE6E}"/>
                    </a:ext>
                  </a:extLst>
                </p:cNvPr>
                <p:cNvSpPr txBox="1">
                  <a:spLocks/>
                </p:cNvSpPr>
                <p:nvPr/>
              </p:nvSpPr>
              <p:spPr>
                <a:xfrm>
                  <a:off x="1375587" y="1181804"/>
                  <a:ext cx="9693206" cy="278397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dirty="0">
                      <a:latin typeface="ＭＳ Ｐゴシック" panose="020B0600070205080204" pitchFamily="50" charset="-128"/>
                      <a:ea typeface="ＭＳ Ｐゴシック" panose="020B0600070205080204" pitchFamily="50" charset="-128"/>
                    </a:rPr>
                    <a:t>　　　　</a:t>
                  </a:r>
                  <a:r>
                    <a:rPr lang="ja-JP" altLang="en-US" sz="3200" dirty="0">
                      <a:latin typeface="+mn-ea"/>
                    </a:rPr>
                    <a:t>質量 </a:t>
                  </a:r>
                  <a:r>
                    <a:rPr lang="en-US" altLang="ja-JP" sz="3200" dirty="0">
                      <a:latin typeface="Times New Roman" panose="02020603050405020304" pitchFamily="18" charset="0"/>
                      <a:cs typeface="Times New Roman" panose="02020603050405020304" pitchFamily="18" charset="0"/>
                    </a:rPr>
                    <a:t>2.00</a:t>
                  </a:r>
                  <a:r>
                    <a:rPr lang="en-US" altLang="ja-JP" sz="3200" dirty="0">
                      <a:latin typeface="+mn-ea"/>
                    </a:rPr>
                    <a:t> kg </a:t>
                  </a:r>
                  <a:r>
                    <a:rPr lang="ja-JP" altLang="en-US" sz="3200" dirty="0">
                      <a:latin typeface="+mn-ea"/>
                    </a:rPr>
                    <a:t>の物体</a:t>
                  </a:r>
                  <a:r>
                    <a:rPr lang="en-US" altLang="ja-JP" sz="3200" dirty="0">
                      <a:latin typeface="+mn-ea"/>
                    </a:rPr>
                    <a:t>A</a:t>
                  </a:r>
                  <a:r>
                    <a:rPr lang="ja-JP" altLang="en-US" sz="3200" dirty="0">
                      <a:latin typeface="+mn-ea"/>
                    </a:rPr>
                    <a:t>が </a:t>
                  </a:r>
                  <a:r>
                    <a:rPr lang="en-US" altLang="ja-JP" sz="3200" dirty="0">
                      <a:latin typeface="Times New Roman" panose="02020603050405020304" pitchFamily="18" charset="0"/>
                      <a:cs typeface="Times New Roman" panose="02020603050405020304" pitchFamily="18" charset="0"/>
                    </a:rPr>
                    <a:t>3.00</a:t>
                  </a:r>
                  <a:r>
                    <a:rPr lang="en-US" altLang="ja-JP" sz="3200" dirty="0">
                      <a:latin typeface="+mn-ea"/>
                    </a:rPr>
                    <a:t> m/s </a:t>
                  </a:r>
                  <a:r>
                    <a:rPr lang="ja-JP" altLang="en-US" sz="3200" dirty="0">
                      <a:latin typeface="+mn-ea"/>
                    </a:rPr>
                    <a:t>の速さで</a:t>
                  </a:r>
                  <a14:m>
                    <m:oMath xmlns:m="http://schemas.openxmlformats.org/officeDocument/2006/math">
                      <m:r>
                        <a:rPr lang="en-US" altLang="ja-JP" sz="3200" b="0" i="0" smtClean="0">
                          <a:latin typeface="Cambria Math" panose="02040503050406030204" pitchFamily="18" charset="0"/>
                        </a:rPr>
                        <m:t> </m:t>
                      </m:r>
                      <m:r>
                        <a:rPr lang="en-US" altLang="ja-JP" sz="3200" i="1">
                          <a:latin typeface="Cambria Math" panose="02040503050406030204" pitchFamily="18" charset="0"/>
                        </a:rPr>
                        <m:t>𝑥</m:t>
                      </m:r>
                    </m:oMath>
                  </a14:m>
                  <a:r>
                    <a:rPr lang="ja-JP" altLang="en-US" sz="3200" dirty="0">
                      <a:latin typeface="+mn-ea"/>
                    </a:rPr>
                    <a:t> 軸の正の向きに，質量 </a:t>
                  </a:r>
                  <a:r>
                    <a:rPr lang="en-US" altLang="ja-JP" sz="3200" dirty="0">
                      <a:latin typeface="Times New Roman" panose="02020603050405020304" pitchFamily="18" charset="0"/>
                      <a:cs typeface="Times New Roman" panose="02020603050405020304" pitchFamily="18" charset="0"/>
                    </a:rPr>
                    <a:t>3.00</a:t>
                  </a:r>
                  <a:r>
                    <a:rPr lang="en-US" altLang="ja-JP" sz="3200" dirty="0">
                      <a:latin typeface="+mn-ea"/>
                    </a:rPr>
                    <a:t> kg </a:t>
                  </a:r>
                  <a:r>
                    <a:rPr lang="ja-JP" altLang="en-US" sz="3200" dirty="0">
                      <a:latin typeface="+mn-ea"/>
                    </a:rPr>
                    <a:t>の物体</a:t>
                  </a:r>
                  <a:r>
                    <a:rPr lang="en-US" altLang="ja-JP" sz="3200" dirty="0">
                      <a:latin typeface="+mn-ea"/>
                    </a:rPr>
                    <a:t>B</a:t>
                  </a:r>
                  <a:r>
                    <a:rPr lang="ja-JP" altLang="en-US" sz="3200" dirty="0">
                      <a:latin typeface="+mn-ea"/>
                    </a:rPr>
                    <a:t>が </a:t>
                  </a:r>
                  <a:r>
                    <a:rPr lang="en-US" altLang="ja-JP" sz="3200" dirty="0">
                      <a:latin typeface="Times New Roman" panose="02020603050405020304" pitchFamily="18" charset="0"/>
                      <a:cs typeface="Times New Roman" panose="02020603050405020304" pitchFamily="18" charset="0"/>
                    </a:rPr>
                    <a:t>3.46</a:t>
                  </a:r>
                  <a:r>
                    <a:rPr lang="en-US" altLang="ja-JP" sz="3200" dirty="0">
                      <a:latin typeface="+mn-ea"/>
                    </a:rPr>
                    <a:t> m/s </a:t>
                  </a:r>
                  <a:r>
                    <a:rPr lang="ja-JP" altLang="en-US" sz="3200" dirty="0">
                      <a:latin typeface="+mn-ea"/>
                    </a:rPr>
                    <a:t>の速さで</a:t>
                  </a:r>
                  <a14:m>
                    <m:oMath xmlns:m="http://schemas.openxmlformats.org/officeDocument/2006/math">
                      <m:r>
                        <a:rPr lang="en-US" altLang="ja-JP" sz="3200" dirty="0">
                          <a:latin typeface="Cambria Math" panose="02040503050406030204" pitchFamily="18" charset="0"/>
                        </a:rPr>
                        <m:t> </m:t>
                      </m:r>
                      <m:r>
                        <a:rPr lang="en-US" altLang="ja-JP" sz="3200" b="0" i="1" smtClean="0">
                          <a:latin typeface="Cambria Math" panose="02040503050406030204" pitchFamily="18" charset="0"/>
                        </a:rPr>
                        <m:t>𝑦</m:t>
                      </m:r>
                      <m:r>
                        <a:rPr lang="en-US" altLang="ja-JP" sz="3200" b="0" i="1" smtClean="0">
                          <a:latin typeface="Cambria Math" panose="02040503050406030204" pitchFamily="18" charset="0"/>
                        </a:rPr>
                        <m:t> </m:t>
                      </m:r>
                    </m:oMath>
                  </a14:m>
                  <a:r>
                    <a:rPr lang="ja-JP" altLang="en-US" sz="3200" dirty="0">
                      <a:latin typeface="+mn-ea"/>
                    </a:rPr>
                    <a:t>軸の正の向きに向かって運動し，衝突し一体となった。衝突後に一体となった物体の速さ </a:t>
                  </a:r>
                  <a14:m>
                    <m:oMath xmlns:m="http://schemas.openxmlformats.org/officeDocument/2006/math">
                      <m:r>
                        <a:rPr lang="en-US" altLang="ja-JP" sz="3200" b="0" i="1" smtClean="0">
                          <a:latin typeface="Cambria Math" panose="02040503050406030204" pitchFamily="18" charset="0"/>
                        </a:rPr>
                        <m:t>𝑉</m:t>
                      </m:r>
                    </m:oMath>
                  </a14:m>
                  <a:r>
                    <a:rPr lang="en-US" altLang="ja-JP" sz="3200" dirty="0">
                      <a:latin typeface="+mn-ea"/>
                    </a:rPr>
                    <a:t> 〔m/s〕</a:t>
                  </a:r>
                  <a:r>
                    <a:rPr lang="ja-JP" altLang="en-US" sz="3200" dirty="0">
                      <a:latin typeface="+mn-ea"/>
                    </a:rPr>
                    <a:t>とその向きを求めよ。</a:t>
                  </a:r>
                </a:p>
              </p:txBody>
            </p:sp>
          </mc:Choice>
          <mc:Fallback xmlns="">
            <p:sp>
              <p:nvSpPr>
                <p:cNvPr id="9" name="コンテンツ プレースホルダー 2">
                  <a:extLst>
                    <a:ext uri="{FF2B5EF4-FFF2-40B4-BE49-F238E27FC236}">
                      <a16:creationId xmlns:a16="http://schemas.microsoft.com/office/drawing/2014/main" id="{7E84A017-9FD5-0C1D-5C65-8D607732CE6E}"/>
                    </a:ext>
                  </a:extLst>
                </p:cNvPr>
                <p:cNvSpPr txBox="1">
                  <a:spLocks noRot="1" noChangeAspect="1" noMove="1" noResize="1" noEditPoints="1" noAdjustHandles="1" noChangeArrowheads="1" noChangeShapeType="1" noTextEdit="1"/>
                </p:cNvSpPr>
                <p:nvPr/>
              </p:nvSpPr>
              <p:spPr>
                <a:xfrm>
                  <a:off x="1375587" y="1181804"/>
                  <a:ext cx="9693206" cy="2783971"/>
                </a:xfrm>
                <a:prstGeom prst="rect">
                  <a:avLst/>
                </a:prstGeom>
                <a:blipFill>
                  <a:blip r:embed="rId2"/>
                  <a:stretch>
                    <a:fillRect l="-1571" t="-3636"/>
                  </a:stretch>
                </a:blipFill>
              </p:spPr>
              <p:txBody>
                <a:bodyPr/>
                <a:lstStyle/>
                <a:p>
                  <a:r>
                    <a:rPr lang="ja-JP" altLang="en-US">
                      <a:noFill/>
                    </a:rPr>
                    <a:t> </a:t>
                  </a:r>
                </a:p>
              </p:txBody>
            </p:sp>
          </mc:Fallback>
        </mc:AlternateContent>
        <p:grpSp>
          <p:nvGrpSpPr>
            <p:cNvPr id="10" name="グループ化 9">
              <a:extLst>
                <a:ext uri="{FF2B5EF4-FFF2-40B4-BE49-F238E27FC236}">
                  <a16:creationId xmlns:a16="http://schemas.microsoft.com/office/drawing/2014/main" id="{84360BF8-352E-DF73-4FDF-E641048DAE50}"/>
                </a:ext>
              </a:extLst>
            </p:cNvPr>
            <p:cNvGrpSpPr/>
            <p:nvPr/>
          </p:nvGrpSpPr>
          <p:grpSpPr>
            <a:xfrm>
              <a:off x="772408" y="1160544"/>
              <a:ext cx="1574095" cy="646331"/>
              <a:chOff x="772408" y="1160544"/>
              <a:chExt cx="1574095" cy="646331"/>
            </a:xfrm>
          </p:grpSpPr>
          <p:pic>
            <p:nvPicPr>
              <p:cNvPr id="11" name="図 10">
                <a:extLst>
                  <a:ext uri="{FF2B5EF4-FFF2-40B4-BE49-F238E27FC236}">
                    <a16:creationId xmlns:a16="http://schemas.microsoft.com/office/drawing/2014/main" id="{896ECC24-A215-6490-36DE-9B12351A78B4}"/>
                  </a:ext>
                </a:extLst>
              </p:cNvPr>
              <p:cNvPicPr>
                <a:picLocks noChangeAspect="1"/>
              </p:cNvPicPr>
              <p:nvPr/>
            </p:nvPicPr>
            <p:blipFill>
              <a:blip r:embed="rId3"/>
              <a:stretch>
                <a:fillRect/>
              </a:stretch>
            </p:blipFill>
            <p:spPr>
              <a:xfrm>
                <a:off x="772408" y="1249333"/>
                <a:ext cx="1574095" cy="451336"/>
              </a:xfrm>
              <a:prstGeom prst="rect">
                <a:avLst/>
              </a:prstGeom>
            </p:spPr>
          </p:pic>
          <p:sp>
            <p:nvSpPr>
              <p:cNvPr id="12" name="テキスト ボックス 11">
                <a:extLst>
                  <a:ext uri="{FF2B5EF4-FFF2-40B4-BE49-F238E27FC236}">
                    <a16:creationId xmlns:a16="http://schemas.microsoft.com/office/drawing/2014/main" id="{D380C164-C3D0-03E6-9207-C512C8C2C13B}"/>
                  </a:ext>
                </a:extLst>
              </p:cNvPr>
              <p:cNvSpPr txBox="1"/>
              <p:nvPr/>
            </p:nvSpPr>
            <p:spPr bwMode="white">
              <a:xfrm>
                <a:off x="1551810" y="1160544"/>
                <a:ext cx="703544" cy="646331"/>
              </a:xfrm>
              <a:prstGeom prst="rect">
                <a:avLst/>
              </a:prstGeom>
              <a:noFill/>
              <a:ln>
                <a:noFill/>
              </a:ln>
            </p:spPr>
            <p:txBody>
              <a:bodyPr wrap="square" rtlCol="0">
                <a:spAutoFit/>
              </a:bodyPr>
              <a:lstStyle/>
              <a:p>
                <a:r>
                  <a:rPr kumimoji="1" lang="en-US" altLang="ja-JP" sz="3600" dirty="0">
                    <a:solidFill>
                      <a:schemeClr val="bg1"/>
                    </a:solidFill>
                  </a:rPr>
                  <a:t>22</a:t>
                </a:r>
                <a:endParaRPr kumimoji="1" lang="ja-JP" altLang="en-US" sz="3600" dirty="0">
                  <a:solidFill>
                    <a:schemeClr val="bg1"/>
                  </a:solidFill>
                </a:endParaRPr>
              </a:p>
            </p:txBody>
          </p:sp>
        </p:grpSp>
      </p:grpSp>
      <p:pic>
        <p:nvPicPr>
          <p:cNvPr id="4" name="図 3">
            <a:extLst>
              <a:ext uri="{FF2B5EF4-FFF2-40B4-BE49-F238E27FC236}">
                <a16:creationId xmlns:a16="http://schemas.microsoft.com/office/drawing/2014/main" id="{759D9C29-65AB-9454-455B-A8EA9EB50BB4}"/>
              </a:ext>
            </a:extLst>
          </p:cNvPr>
          <p:cNvPicPr>
            <a:picLocks noChangeAspect="1"/>
          </p:cNvPicPr>
          <p:nvPr/>
        </p:nvPicPr>
        <p:blipFill>
          <a:blip r:embed="rId4"/>
          <a:stretch>
            <a:fillRect/>
          </a:stretch>
        </p:blipFill>
        <p:spPr>
          <a:xfrm>
            <a:off x="5015880" y="3284984"/>
            <a:ext cx="4131504" cy="3313074"/>
          </a:xfrm>
          <a:prstGeom prst="rect">
            <a:avLst/>
          </a:prstGeom>
        </p:spPr>
      </p:pic>
    </p:spTree>
    <p:extLst>
      <p:ext uri="{BB962C8B-B14F-4D97-AF65-F5344CB8AC3E}">
        <p14:creationId xmlns:p14="http://schemas.microsoft.com/office/powerpoint/2010/main" val="184180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900000" y="1080000"/>
            <a:ext cx="10009112" cy="1569660"/>
          </a:xfrm>
          <a:prstGeom prst="rect">
            <a:avLst/>
          </a:prstGeom>
          <a:noFill/>
        </p:spPr>
        <p:txBody>
          <a:bodyPr wrap="square" rtlCol="0">
            <a:spAutoFit/>
          </a:bodyPr>
          <a:lstStyle/>
          <a:p>
            <a:r>
              <a:rPr kumimoji="1" lang="ja-JP" altLang="en-US" sz="3200" dirty="0">
                <a:solidFill>
                  <a:schemeClr val="tx1">
                    <a:lumMod val="75000"/>
                    <a:lumOff val="25000"/>
                  </a:schemeClr>
                </a:solidFill>
              </a:rPr>
              <a:t>２台の台車が衝突すると，台車は互いに力を及ぼし合い，それぞれが力積を受ける。このときの両者の運動量の変化を考える。</a:t>
            </a:r>
            <a:endParaRPr kumimoji="1" lang="en-US" altLang="ja-JP" sz="3200" dirty="0">
              <a:solidFill>
                <a:schemeClr val="tx1">
                  <a:lumMod val="75000"/>
                  <a:lumOff val="25000"/>
                </a:schemeClr>
              </a:solidFill>
            </a:endParaRPr>
          </a:p>
        </p:txBody>
      </p:sp>
      <p:sp>
        <p:nvSpPr>
          <p:cNvPr id="10" name="タイトル 9">
            <a:extLst>
              <a:ext uri="{FF2B5EF4-FFF2-40B4-BE49-F238E27FC236}">
                <a16:creationId xmlns:a16="http://schemas.microsoft.com/office/drawing/2014/main" id="{88416E6D-6EAF-AA35-5D64-6FC25FB34307}"/>
              </a:ext>
            </a:extLst>
          </p:cNvPr>
          <p:cNvSpPr>
            <a:spLocks noGrp="1"/>
          </p:cNvSpPr>
          <p:nvPr>
            <p:ph type="title"/>
          </p:nvPr>
        </p:nvSpPr>
        <p:spPr/>
        <p:txBody>
          <a:bodyPr>
            <a:normAutofit/>
          </a:bodyPr>
          <a:lstStyle/>
          <a:p>
            <a:r>
              <a:rPr lang="ja-JP" altLang="en-US" dirty="0"/>
              <a:t>一直線上を運動する物体の衝突</a:t>
            </a:r>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750FB623-7765-4CC2-B86F-17CDF5A3076F}"/>
                  </a:ext>
                </a:extLst>
              </p:cNvPr>
              <p:cNvSpPr txBox="1"/>
              <p:nvPr/>
            </p:nvSpPr>
            <p:spPr>
              <a:xfrm>
                <a:off x="899999" y="2700000"/>
                <a:ext cx="5760000" cy="3621504"/>
              </a:xfrm>
              <a:prstGeom prst="rect">
                <a:avLst/>
              </a:prstGeom>
              <a:noFill/>
            </p:spPr>
            <p:txBody>
              <a:bodyPr wrap="square" rtlCol="0">
                <a:spAutoFit/>
              </a:bodyPr>
              <a:lstStyle/>
              <a:p>
                <a:r>
                  <a:rPr kumimoji="1" lang="ja-JP" altLang="en-US" sz="3200" dirty="0">
                    <a:solidFill>
                      <a:schemeClr val="tx1">
                        <a:lumMod val="75000"/>
                        <a:lumOff val="25000"/>
                      </a:schemeClr>
                    </a:solidFill>
                  </a:rPr>
                  <a:t>一直線上を正の向きに速度</a:t>
                </a:r>
                <a14:m>
                  <m:oMath xmlns:m="http://schemas.openxmlformats.org/officeDocument/2006/math">
                    <m:r>
                      <a:rPr kumimoji="1" lang="en-US" altLang="ja-JP" sz="3200" b="0" i="0" smtClean="0">
                        <a:solidFill>
                          <a:schemeClr val="tx1">
                            <a:lumMod val="75000"/>
                            <a:lumOff val="25000"/>
                          </a:schemeClr>
                        </a:solidFill>
                        <a:latin typeface="Cambria Math" panose="02040503050406030204" pitchFamily="18" charset="0"/>
                      </a:rPr>
                      <m:t> </m:t>
                    </m:r>
                    <m:sSub>
                      <m:sSubPr>
                        <m:ctrlPr>
                          <a:rPr kumimoji="1" lang="en-US" altLang="ja-JP" sz="320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1</m:t>
                        </m:r>
                      </m:sub>
                    </m:sSub>
                  </m:oMath>
                </a14:m>
                <a:r>
                  <a:rPr lang="en-US" altLang="ja-JP" sz="3200" dirty="0">
                    <a:solidFill>
                      <a:schemeClr val="tx1">
                        <a:lumMod val="75000"/>
                        <a:lumOff val="25000"/>
                      </a:schemeClr>
                    </a:solidFill>
                    <a:latin typeface="ＭＳ Ｐゴシック" panose="020B0600070205080204" pitchFamily="50" charset="-128"/>
                  </a:rPr>
                  <a:t>〔m/s〕</a:t>
                </a:r>
                <a:r>
                  <a:rPr lang="ja-JP" altLang="en-US" sz="3200" dirty="0">
                    <a:solidFill>
                      <a:schemeClr val="tx1">
                        <a:lumMod val="75000"/>
                        <a:lumOff val="25000"/>
                      </a:schemeClr>
                    </a:solidFill>
                    <a:latin typeface="ＭＳ Ｐゴシック" panose="020B0600070205080204" pitchFamily="50" charset="-128"/>
                  </a:rPr>
                  <a:t>で運動する質量</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rPr>
                      <m:t> </m:t>
                    </m:r>
                    <m:sSub>
                      <m:sSubPr>
                        <m:ctrlPr>
                          <a:rPr lang="en-US" altLang="ja-JP" sz="3200" i="1" smtClean="0">
                            <a:solidFill>
                              <a:schemeClr val="tx1">
                                <a:lumMod val="75000"/>
                                <a:lumOff val="25000"/>
                              </a:schemeClr>
                            </a:solidFill>
                            <a:latin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rPr>
                          <m:t>𝑚</m:t>
                        </m:r>
                      </m:e>
                      <m:sub>
                        <m:r>
                          <a:rPr lang="en-US" altLang="ja-JP" sz="3200" b="0" i="1" smtClean="0">
                            <a:solidFill>
                              <a:schemeClr val="tx1">
                                <a:lumMod val="75000"/>
                                <a:lumOff val="25000"/>
                              </a:schemeClr>
                            </a:solidFill>
                            <a:latin typeface="Cambria Math" panose="02040503050406030204" pitchFamily="18" charset="0"/>
                          </a:rPr>
                          <m:t>1</m:t>
                        </m:r>
                      </m:sub>
                    </m:sSub>
                    <m:r>
                      <a:rPr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〔kg〕</a:t>
                </a:r>
                <a:r>
                  <a:rPr lang="ja-JP" altLang="en-US" sz="3200" dirty="0">
                    <a:solidFill>
                      <a:schemeClr val="tx1">
                        <a:lumMod val="75000"/>
                        <a:lumOff val="25000"/>
                      </a:schemeClr>
                    </a:solidFill>
                    <a:latin typeface="ＭＳ Ｐゴシック" panose="020B0600070205080204" pitchFamily="50" charset="-128"/>
                  </a:rPr>
                  <a:t>の台車</a:t>
                </a:r>
                <a:r>
                  <a:rPr lang="en-US" altLang="ja-JP" sz="3200" dirty="0">
                    <a:solidFill>
                      <a:schemeClr val="tx1">
                        <a:lumMod val="75000"/>
                        <a:lumOff val="25000"/>
                      </a:schemeClr>
                    </a:solidFill>
                    <a:latin typeface="ＭＳ Ｐゴシック" panose="020B0600070205080204" pitchFamily="50" charset="-128"/>
                  </a:rPr>
                  <a:t>A</a:t>
                </a:r>
                <a:r>
                  <a:rPr lang="ja-JP" altLang="en-US" sz="3200" dirty="0">
                    <a:solidFill>
                      <a:schemeClr val="tx1">
                        <a:lumMod val="75000"/>
                        <a:lumOff val="25000"/>
                      </a:schemeClr>
                    </a:solidFill>
                    <a:latin typeface="ＭＳ Ｐゴシック" panose="020B0600070205080204" pitchFamily="50" charset="-128"/>
                  </a:rPr>
                  <a:t>が，同じ直線上を</a:t>
                </a:r>
                <a:r>
                  <a:rPr kumimoji="1" lang="ja-JP" altLang="en-US" sz="3200" dirty="0">
                    <a:solidFill>
                      <a:schemeClr val="tx1">
                        <a:lumMod val="75000"/>
                        <a:lumOff val="25000"/>
                      </a:schemeClr>
                    </a:solidFill>
                  </a:rPr>
                  <a:t>速度</a:t>
                </a:r>
                <a14:m>
                  <m:oMath xmlns:m="http://schemas.openxmlformats.org/officeDocument/2006/math">
                    <m:sSub>
                      <m:sSubPr>
                        <m:ctrlPr>
                          <a:rPr kumimoji="1" lang="en-US" altLang="ja-JP" sz="3200" i="1">
                            <a:solidFill>
                              <a:schemeClr val="tx1">
                                <a:lumMod val="75000"/>
                                <a:lumOff val="25000"/>
                              </a:schemeClr>
                            </a:solidFill>
                            <a:latin typeface="Cambria Math" panose="02040503050406030204" pitchFamily="18" charset="0"/>
                          </a:rPr>
                        </m:ctrlPr>
                      </m:sSubPr>
                      <m:e>
                        <m:r>
                          <a:rPr kumimoji="1" lang="en-US" altLang="ja-JP" sz="3200" i="1">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2</m:t>
                        </m:r>
                      </m:sub>
                    </m:sSub>
                    <m:r>
                      <a:rPr kumimoji="1"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〔m/s〕</a:t>
                </a:r>
                <a:r>
                  <a:rPr lang="ja-JP" altLang="en-US" sz="3200" dirty="0">
                    <a:solidFill>
                      <a:schemeClr val="tx1">
                        <a:lumMod val="75000"/>
                        <a:lumOff val="25000"/>
                      </a:schemeClr>
                    </a:solidFill>
                    <a:latin typeface="ＭＳ Ｐゴシック" panose="020B0600070205080204" pitchFamily="50" charset="-128"/>
                  </a:rPr>
                  <a:t>で運動する質量</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rPr>
                      <m:t> </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a:rPr lang="en-US" altLang="ja-JP" sz="3200" b="0" i="1" smtClean="0">
                            <a:solidFill>
                              <a:schemeClr val="tx1">
                                <a:lumMod val="75000"/>
                                <a:lumOff val="25000"/>
                              </a:schemeClr>
                            </a:solidFill>
                            <a:latin typeface="Cambria Math" panose="02040503050406030204" pitchFamily="18" charset="0"/>
                          </a:rPr>
                          <m:t>2</m:t>
                        </m:r>
                      </m:sub>
                    </m:sSub>
                  </m:oMath>
                </a14:m>
                <a:r>
                  <a:rPr lang="en-US" altLang="ja-JP" sz="3200" dirty="0">
                    <a:solidFill>
                      <a:schemeClr val="tx1">
                        <a:lumMod val="75000"/>
                        <a:lumOff val="25000"/>
                      </a:schemeClr>
                    </a:solidFill>
                    <a:latin typeface="ＭＳ Ｐゴシック" panose="020B0600070205080204" pitchFamily="50" charset="-128"/>
                  </a:rPr>
                  <a:t>〔kg〕</a:t>
                </a:r>
                <a:r>
                  <a:rPr lang="ja-JP" altLang="en-US" sz="3200" dirty="0">
                    <a:solidFill>
                      <a:schemeClr val="tx1">
                        <a:lumMod val="75000"/>
                        <a:lumOff val="25000"/>
                      </a:schemeClr>
                    </a:solidFill>
                    <a:latin typeface="ＭＳ Ｐゴシック" panose="020B0600070205080204" pitchFamily="50" charset="-128"/>
                  </a:rPr>
                  <a:t>の台車</a:t>
                </a:r>
                <a:r>
                  <a:rPr lang="en-US" altLang="ja-JP" sz="3200" dirty="0">
                    <a:solidFill>
                      <a:schemeClr val="tx1">
                        <a:lumMod val="75000"/>
                        <a:lumOff val="25000"/>
                      </a:schemeClr>
                    </a:solidFill>
                    <a:latin typeface="ＭＳ Ｐゴシック" panose="020B0600070205080204" pitchFamily="50" charset="-128"/>
                  </a:rPr>
                  <a:t>B</a:t>
                </a:r>
                <a:r>
                  <a:rPr lang="ja-JP" altLang="en-US" sz="3200" dirty="0">
                    <a:solidFill>
                      <a:schemeClr val="tx1">
                        <a:lumMod val="75000"/>
                        <a:lumOff val="25000"/>
                      </a:schemeClr>
                    </a:solidFill>
                    <a:latin typeface="ＭＳ Ｐゴシック" panose="020B0600070205080204" pitchFamily="50" charset="-128"/>
                  </a:rPr>
                  <a:t>に追いついて衝突し，速度がそれぞれ</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rPr>
                      <m:t> </m:t>
                    </m:r>
                    <m:sSubSup>
                      <m:sSubSupPr>
                        <m:ctrlPr>
                          <a:rPr lang="en-US" altLang="ja-JP" sz="3200" i="1" smtClean="0">
                            <a:solidFill>
                              <a:schemeClr val="tx1">
                                <a:lumMod val="75000"/>
                                <a:lumOff val="25000"/>
                              </a:schemeClr>
                            </a:solidFill>
                            <a:latin typeface="Cambria Math" panose="02040503050406030204" pitchFamily="18" charset="0"/>
                          </a:rPr>
                        </m:ctrlPr>
                      </m:sSubSupPr>
                      <m:e>
                        <m:r>
                          <a:rPr lang="en-US" altLang="ja-JP" sz="3200" b="0" i="1" smtClean="0">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1</m:t>
                        </m:r>
                      </m:sub>
                      <m:sup>
                        <m:r>
                          <a:rPr lang="en-US" altLang="ja-JP" sz="3200" b="0" i="1" smtClean="0">
                            <a:solidFill>
                              <a:schemeClr val="tx1">
                                <a:lumMod val="75000"/>
                                <a:lumOff val="25000"/>
                              </a:schemeClr>
                            </a:solidFill>
                            <a:latin typeface="Cambria Math" panose="02040503050406030204" pitchFamily="18" charset="0"/>
                          </a:rPr>
                          <m:t>′</m:t>
                        </m:r>
                      </m:sup>
                    </m:sSubSup>
                    <m:r>
                      <a:rPr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〔m/s〕</a:t>
                </a:r>
                <a:r>
                  <a:rPr lang="ja-JP" altLang="en-US" sz="3200" dirty="0" err="1">
                    <a:solidFill>
                      <a:schemeClr val="tx1">
                        <a:lumMod val="75000"/>
                        <a:lumOff val="25000"/>
                      </a:schemeClr>
                    </a:solidFill>
                    <a:latin typeface="ＭＳ Ｐゴシック" panose="020B0600070205080204" pitchFamily="50" charset="-128"/>
                  </a:rPr>
                  <a:t>，</a:t>
                </a:r>
                <a:r>
                  <a:rPr lang="en-US" altLang="ja-JP" sz="3200" dirty="0">
                    <a:solidFill>
                      <a:schemeClr val="tx1">
                        <a:lumMod val="75000"/>
                        <a:lumOff val="25000"/>
                      </a:schemeClr>
                    </a:solidFill>
                  </a:rPr>
                  <a:t> </a:t>
                </a:r>
                <a14:m>
                  <m:oMath xmlns:m="http://schemas.openxmlformats.org/officeDocument/2006/math">
                    <m:sSubSup>
                      <m:sSubSupPr>
                        <m:ctrlPr>
                          <a:rPr lang="en-US" altLang="ja-JP" sz="3200" i="1">
                            <a:solidFill>
                              <a:schemeClr val="tx1">
                                <a:lumMod val="75000"/>
                                <a:lumOff val="25000"/>
                              </a:schemeClr>
                            </a:solidFill>
                            <a:latin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2</m:t>
                        </m:r>
                      </m:sub>
                      <m:sup>
                        <m:r>
                          <a:rPr lang="en-US" altLang="ja-JP" sz="3200" i="1">
                            <a:solidFill>
                              <a:schemeClr val="tx1">
                                <a:lumMod val="75000"/>
                                <a:lumOff val="25000"/>
                              </a:schemeClr>
                            </a:solidFill>
                            <a:latin typeface="Cambria Math" panose="02040503050406030204" pitchFamily="18" charset="0"/>
                          </a:rPr>
                          <m:t>′</m:t>
                        </m:r>
                      </m:sup>
                    </m:sSubSup>
                    <m:r>
                      <a:rPr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〔m/s〕</a:t>
                </a:r>
                <a:r>
                  <a:rPr lang="ja-JP" altLang="en-US" sz="3200" dirty="0">
                    <a:solidFill>
                      <a:schemeClr val="tx1">
                        <a:lumMod val="75000"/>
                        <a:lumOff val="25000"/>
                      </a:schemeClr>
                    </a:solidFill>
                    <a:latin typeface="ＭＳ Ｐゴシック" panose="020B0600070205080204" pitchFamily="50" charset="-128"/>
                  </a:rPr>
                  <a:t>になったとする。</a:t>
                </a:r>
                <a:endParaRPr lang="en-US" altLang="ja-JP" sz="3200" dirty="0">
                  <a:solidFill>
                    <a:schemeClr val="tx1">
                      <a:lumMod val="75000"/>
                      <a:lumOff val="25000"/>
                    </a:schemeClr>
                  </a:solidFill>
                  <a:latin typeface="ＭＳ Ｐゴシック" panose="020B0600070205080204" pitchFamily="50" charset="-128"/>
                </a:endParaRPr>
              </a:p>
            </p:txBody>
          </p:sp>
        </mc:Choice>
        <mc:Fallback>
          <p:sp>
            <p:nvSpPr>
              <p:cNvPr id="5" name="テキスト ボックス 4">
                <a:extLst>
                  <a:ext uri="{FF2B5EF4-FFF2-40B4-BE49-F238E27FC236}">
                    <a16:creationId xmlns:a16="http://schemas.microsoft.com/office/drawing/2014/main" id="{750FB623-7765-4CC2-B86F-17CDF5A3076F}"/>
                  </a:ext>
                </a:extLst>
              </p:cNvPr>
              <p:cNvSpPr txBox="1">
                <a:spLocks noRot="1" noChangeAspect="1" noMove="1" noResize="1" noEditPoints="1" noAdjustHandles="1" noChangeArrowheads="1" noChangeShapeType="1" noTextEdit="1"/>
              </p:cNvSpPr>
              <p:nvPr/>
            </p:nvSpPr>
            <p:spPr>
              <a:xfrm>
                <a:off x="899999" y="2700000"/>
                <a:ext cx="5760000" cy="3621504"/>
              </a:xfrm>
              <a:prstGeom prst="rect">
                <a:avLst/>
              </a:prstGeom>
              <a:blipFill>
                <a:blip r:embed="rId2"/>
                <a:stretch>
                  <a:fillRect l="-2751" t="-2694" b="-1852"/>
                </a:stretch>
              </a:blipFill>
            </p:spPr>
            <p:txBody>
              <a:bodyPr/>
              <a:lstStyle/>
              <a:p>
                <a:r>
                  <a:rPr lang="ja-JP" altLang="en-US">
                    <a:noFill/>
                  </a:rPr>
                  <a:t> </a:t>
                </a:r>
              </a:p>
            </p:txBody>
          </p:sp>
        </mc:Fallback>
      </mc:AlternateContent>
      <p:pic>
        <p:nvPicPr>
          <p:cNvPr id="3" name="図 2">
            <a:extLst>
              <a:ext uri="{FF2B5EF4-FFF2-40B4-BE49-F238E27FC236}">
                <a16:creationId xmlns:a16="http://schemas.microsoft.com/office/drawing/2014/main" id="{ACB9EB5E-0ACF-35DA-249C-9AAA57ECD476}"/>
              </a:ext>
            </a:extLst>
          </p:cNvPr>
          <p:cNvPicPr>
            <a:picLocks noChangeAspect="1"/>
          </p:cNvPicPr>
          <p:nvPr/>
        </p:nvPicPr>
        <p:blipFill rotWithShape="1">
          <a:blip r:embed="rId3"/>
          <a:srcRect r="32221"/>
          <a:stretch/>
        </p:blipFill>
        <p:spPr>
          <a:xfrm>
            <a:off x="7272000" y="2520000"/>
            <a:ext cx="3956292" cy="3539430"/>
          </a:xfrm>
          <a:prstGeom prst="rect">
            <a:avLst/>
          </a:prstGeom>
        </p:spPr>
      </p:pic>
    </p:spTree>
    <p:extLst>
      <p:ext uri="{BB962C8B-B14F-4D97-AF65-F5344CB8AC3E}">
        <p14:creationId xmlns:p14="http://schemas.microsoft.com/office/powerpoint/2010/main" val="18397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1"/>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タイトル 2">
            <a:extLst>
              <a:ext uri="{FF2B5EF4-FFF2-40B4-BE49-F238E27FC236}">
                <a16:creationId xmlns:a16="http://schemas.microsoft.com/office/drawing/2014/main" id="{533B706D-D91D-BC55-7D7F-736769E5FD0E}"/>
              </a:ext>
            </a:extLst>
          </p:cNvPr>
          <p:cNvSpPr>
            <a:spLocks noGrp="1"/>
          </p:cNvSpPr>
          <p:nvPr>
            <p:ph type="title"/>
          </p:nvPr>
        </p:nvSpPr>
        <p:spPr/>
        <p:txBody>
          <a:bodyPr/>
          <a:lstStyle/>
          <a:p>
            <a:r>
              <a:rPr lang="ja-JP" altLang="en-US" dirty="0"/>
              <a:t>平面内での衝突</a:t>
            </a:r>
          </a:p>
        </p:txBody>
      </p:sp>
      <p:grpSp>
        <p:nvGrpSpPr>
          <p:cNvPr id="4" name="グループ化 3">
            <a:extLst>
              <a:ext uri="{FF2B5EF4-FFF2-40B4-BE49-F238E27FC236}">
                <a16:creationId xmlns:a16="http://schemas.microsoft.com/office/drawing/2014/main" id="{69B0AA9B-B81B-6D3F-18E0-AA5BA1C418F3}"/>
              </a:ext>
            </a:extLst>
          </p:cNvPr>
          <p:cNvGrpSpPr/>
          <p:nvPr/>
        </p:nvGrpSpPr>
        <p:grpSpPr>
          <a:xfrm>
            <a:off x="1404000" y="1404000"/>
            <a:ext cx="9412178" cy="4279578"/>
            <a:chOff x="1443620" y="1354040"/>
            <a:chExt cx="9412178" cy="4279578"/>
          </a:xfrm>
        </p:grpSpPr>
        <mc:AlternateContent xmlns:mc="http://schemas.openxmlformats.org/markup-compatibility/2006">
          <mc:Choice xmlns:a14="http://schemas.microsoft.com/office/drawing/2010/main" Requires="a14">
            <p:sp>
              <p:nvSpPr>
                <p:cNvPr id="5" name="テキスト ボックス 4"/>
                <p:cNvSpPr txBox="1"/>
                <p:nvPr/>
              </p:nvSpPr>
              <p:spPr>
                <a:xfrm>
                  <a:off x="1479620" y="1930040"/>
                  <a:ext cx="9376178" cy="3703578"/>
                </a:xfrm>
                <a:prstGeom prst="rect">
                  <a:avLst/>
                </a:prstGeom>
                <a:noFill/>
              </p:spPr>
              <p:txBody>
                <a:bodyPr wrap="square" rtlCol="0">
                  <a:spAutoFit/>
                </a:bodyPr>
                <a:lstStyle/>
                <a:p>
                  <a:r>
                    <a:rPr lang="ja-JP" altLang="ja-JP" sz="3200" spc="-150" dirty="0">
                      <a:solidFill>
                        <a:schemeClr val="tx1">
                          <a:lumMod val="75000"/>
                          <a:lumOff val="25000"/>
                        </a:schemeClr>
                      </a:solidFill>
                      <a:latin typeface="+mj-ea"/>
                      <a:ea typeface="+mj-ea"/>
                    </a:rPr>
                    <a:t>衝突後に一体となった物体の速度を速さ</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ea typeface="+mj-ea"/>
                          <a:cs typeface="Times New Roman" panose="02020603050405020304" pitchFamily="18" charset="0"/>
                        </a:rPr>
                        <m:t> </m:t>
                      </m:r>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𝑉</m:t>
                      </m:r>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 </m:t>
                      </m:r>
                    </m:oMath>
                  </a14:m>
                  <a:r>
                    <a:rPr lang="ja-JP" altLang="ja-JP" sz="3200" spc="-150" dirty="0">
                      <a:solidFill>
                        <a:schemeClr val="tx1">
                          <a:lumMod val="75000"/>
                          <a:lumOff val="25000"/>
                        </a:schemeClr>
                      </a:solidFill>
                      <a:latin typeface="+mj-ea"/>
                      <a:ea typeface="+mj-ea"/>
                    </a:rPr>
                    <a:t>〔</a:t>
                  </a:r>
                  <a:r>
                    <a:rPr lang="en-US" altLang="ja-JP" sz="3200" spc="-150" dirty="0">
                      <a:solidFill>
                        <a:schemeClr val="tx1">
                          <a:lumMod val="75000"/>
                          <a:lumOff val="25000"/>
                        </a:schemeClr>
                      </a:solidFill>
                      <a:latin typeface="+mj-ea"/>
                      <a:ea typeface="+mj-ea"/>
                    </a:rPr>
                    <a:t>m/s</a:t>
                  </a:r>
                  <a:r>
                    <a:rPr lang="ja-JP" altLang="ja-JP" sz="3200" spc="-150" dirty="0">
                      <a:solidFill>
                        <a:schemeClr val="tx1">
                          <a:lumMod val="75000"/>
                          <a:lumOff val="25000"/>
                        </a:schemeClr>
                      </a:solidFill>
                      <a:latin typeface="+mj-ea"/>
                      <a:ea typeface="+mj-ea"/>
                    </a:rPr>
                    <a:t>〕，</a:t>
                  </a:r>
                  <a14:m>
                    <m:oMath xmlns:m="http://schemas.openxmlformats.org/officeDocument/2006/math">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𝑥</m:t>
                      </m:r>
                    </m:oMath>
                  </a14:m>
                  <a:r>
                    <a:rPr lang="en-US" altLang="ja-JP" sz="3200" i="1" spc="-150" dirty="0">
                      <a:solidFill>
                        <a:schemeClr val="tx1">
                          <a:lumMod val="75000"/>
                          <a:lumOff val="25000"/>
                        </a:schemeClr>
                      </a:solidFill>
                      <a:latin typeface="+mj-ea"/>
                      <a:ea typeface="+mj-ea"/>
                      <a:cs typeface="Times New Roman" panose="02020603050405020304" pitchFamily="18" charset="0"/>
                    </a:rPr>
                    <a:t> </a:t>
                  </a:r>
                  <a:r>
                    <a:rPr lang="ja-JP" altLang="ja-JP" sz="3200" spc="-150" dirty="0">
                      <a:solidFill>
                        <a:schemeClr val="tx1">
                          <a:lumMod val="75000"/>
                          <a:lumOff val="25000"/>
                        </a:schemeClr>
                      </a:solidFill>
                      <a:latin typeface="+mj-ea"/>
                      <a:ea typeface="+mj-ea"/>
                    </a:rPr>
                    <a:t>軸正の向きから</a:t>
                  </a:r>
                  <a:r>
                    <a:rPr lang="en-US" altLang="ja-JP" sz="3200" spc="-150" dirty="0">
                      <a:solidFill>
                        <a:schemeClr val="tx1">
                          <a:lumMod val="75000"/>
                          <a:lumOff val="25000"/>
                        </a:schemeClr>
                      </a:solidFill>
                      <a:latin typeface="+mj-ea"/>
                      <a:ea typeface="+mj-ea"/>
                    </a:rPr>
                    <a:t> </a:t>
                  </a:r>
                  <a14:m>
                    <m:oMath xmlns:m="http://schemas.openxmlformats.org/officeDocument/2006/math">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𝑦</m:t>
                      </m:r>
                    </m:oMath>
                  </a14:m>
                  <a:r>
                    <a:rPr lang="en-US" altLang="ja-JP" sz="3200" spc="-150" dirty="0">
                      <a:solidFill>
                        <a:schemeClr val="tx1">
                          <a:lumMod val="75000"/>
                          <a:lumOff val="25000"/>
                        </a:schemeClr>
                      </a:solidFill>
                      <a:latin typeface="+mj-ea"/>
                      <a:ea typeface="+mj-ea"/>
                    </a:rPr>
                    <a:t> </a:t>
                  </a:r>
                  <a:r>
                    <a:rPr lang="ja-JP" altLang="ja-JP" sz="3200" spc="-150" dirty="0">
                      <a:solidFill>
                        <a:schemeClr val="tx1">
                          <a:lumMod val="75000"/>
                          <a:lumOff val="25000"/>
                        </a:schemeClr>
                      </a:solidFill>
                      <a:latin typeface="+mj-ea"/>
                      <a:ea typeface="+mj-ea"/>
                    </a:rPr>
                    <a:t>軸正の向きになす角</a:t>
                  </a:r>
                  <a:r>
                    <a:rPr lang="en-US" altLang="ja-JP" sz="3200" spc="-150" dirty="0">
                      <a:solidFill>
                        <a:schemeClr val="tx1">
                          <a:lumMod val="75000"/>
                          <a:lumOff val="25000"/>
                        </a:schemeClr>
                      </a:solidFill>
                      <a:latin typeface="+mj-ea"/>
                      <a:ea typeface="+mj-ea"/>
                    </a:rPr>
                    <a:t> </a:t>
                  </a:r>
                  <a14:m>
                    <m:oMath xmlns:m="http://schemas.openxmlformats.org/officeDocument/2006/math">
                      <m:r>
                        <a:rPr lang="el-GR" altLang="ja-JP" sz="320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𝜃</m:t>
                      </m:r>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 </m:t>
                      </m:r>
                    </m:oMath>
                  </a14:m>
                  <a:r>
                    <a:rPr lang="ja-JP" altLang="ja-JP" sz="3200" spc="-150" dirty="0">
                      <a:solidFill>
                        <a:schemeClr val="tx1">
                          <a:lumMod val="75000"/>
                          <a:lumOff val="25000"/>
                        </a:schemeClr>
                      </a:solidFill>
                      <a:latin typeface="+mj-ea"/>
                      <a:ea typeface="+mj-ea"/>
                    </a:rPr>
                    <a:t>の向きとする。</a:t>
                  </a:r>
                  <a:r>
                    <a:rPr lang="ja-JP" altLang="ja-JP" sz="3200" dirty="0">
                      <a:solidFill>
                        <a:schemeClr val="tx1">
                          <a:lumMod val="75000"/>
                          <a:lumOff val="25000"/>
                        </a:schemeClr>
                      </a:solidFill>
                      <a:latin typeface="+mj-ea"/>
                      <a:ea typeface="+mj-ea"/>
                      <a:cs typeface="Times New Roman" panose="02020603050405020304" pitchFamily="18" charset="0"/>
                    </a:rPr>
                    <a:t>運動量保存の法則の成分表示より，</a:t>
                  </a:r>
                  <a:endParaRPr lang="en-US" altLang="ja-JP" sz="3200" dirty="0">
                    <a:solidFill>
                      <a:schemeClr val="tx1">
                        <a:lumMod val="75000"/>
                        <a:lumOff val="25000"/>
                      </a:schemeClr>
                    </a:solidFill>
                    <a:latin typeface="+mj-ea"/>
                    <a:ea typeface="+mj-ea"/>
                    <a:cs typeface="Times New Roman" panose="02020603050405020304" pitchFamily="18" charset="0"/>
                  </a:endParaRPr>
                </a:p>
                <a:p>
                  <a14:m>
                    <m:oMath xmlns:m="http://schemas.openxmlformats.org/officeDocument/2006/math">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𝑥</m:t>
                      </m:r>
                    </m:oMath>
                  </a14:m>
                  <a:r>
                    <a:rPr lang="ja-JP" altLang="en-US" sz="3200" dirty="0">
                      <a:solidFill>
                        <a:schemeClr val="tx1">
                          <a:lumMod val="75000"/>
                          <a:lumOff val="25000"/>
                        </a:schemeClr>
                      </a:solidFill>
                      <a:latin typeface="+mj-ea"/>
                      <a:ea typeface="+mj-ea"/>
                      <a:cs typeface="Times New Roman" panose="02020603050405020304" pitchFamily="18" charset="0"/>
                    </a:rPr>
                    <a:t>成分：</a:t>
                  </a:r>
                  <a:endParaRPr lang="en-US" altLang="ja-JP" sz="3200" dirty="0">
                    <a:solidFill>
                      <a:schemeClr val="tx1">
                        <a:lumMod val="75000"/>
                        <a:lumOff val="25000"/>
                      </a:schemeClr>
                    </a:solidFill>
                    <a:latin typeface="+mj-ea"/>
                    <a:ea typeface="+mj-ea"/>
                    <a:cs typeface="Times New Roman" panose="02020603050405020304" pitchFamily="18" charset="0"/>
                  </a:endParaRPr>
                </a:p>
                <a:p>
                  <a14:m>
                    <m:oMath xmlns:m="http://schemas.openxmlformats.org/officeDocument/2006/math">
                      <m:r>
                        <a:rPr lang="ja-JP" altLang="en-US" sz="3200" i="1" dirty="0">
                          <a:solidFill>
                            <a:schemeClr val="tx1">
                              <a:lumMod val="75000"/>
                              <a:lumOff val="25000"/>
                            </a:schemeClr>
                          </a:solidFill>
                          <a:latin typeface="Cambria Math" panose="02040503050406030204" pitchFamily="18" charset="0"/>
                          <a:ea typeface="+mj-ea"/>
                          <a:cs typeface="Times New Roman" panose="02020603050405020304" pitchFamily="18" charset="0"/>
                        </a:rPr>
                        <m:t>　</m:t>
                      </m:r>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2.00</m:t>
                      </m:r>
                      <m:r>
                        <a:rPr lang="en-US" altLang="ja-JP" sz="320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m:t>
                      </m:r>
                      <m:r>
                        <a:rPr lang="en-US" altLang="ja-JP" sz="3200" b="0" i="0" smtClean="0">
                          <a:solidFill>
                            <a:schemeClr val="tx1">
                              <a:lumMod val="75000"/>
                              <a:lumOff val="25000"/>
                            </a:schemeClr>
                          </a:solidFill>
                          <a:latin typeface="Cambria Math" panose="02040503050406030204" pitchFamily="18" charset="0"/>
                          <a:ea typeface="+mj-ea"/>
                          <a:cs typeface="Times New Roman" panose="02020603050405020304" pitchFamily="18" charset="0"/>
                        </a:rPr>
                        <m:t>3.00+3.00</m:t>
                      </m:r>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×0=</m:t>
                      </m:r>
                      <m:d>
                        <m:dPr>
                          <m:ctrlP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ctrlPr>
                        </m:dPr>
                        <m:e>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2.00+3.00</m:t>
                          </m:r>
                        </m:e>
                      </m:d>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𝑉</m:t>
                      </m:r>
                      <m:func>
                        <m:funcPr>
                          <m:ctrlP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ctrlPr>
                        </m:funcPr>
                        <m:fName>
                          <m:r>
                            <m:rPr>
                              <m:sty m:val="p"/>
                            </m:rPr>
                            <a:rPr lang="en-US" altLang="ja-JP" sz="3200" b="0" i="0" smtClean="0">
                              <a:solidFill>
                                <a:schemeClr val="tx1">
                                  <a:lumMod val="75000"/>
                                  <a:lumOff val="25000"/>
                                </a:schemeClr>
                              </a:solidFill>
                              <a:latin typeface="Cambria Math" panose="02040503050406030204" pitchFamily="18" charset="0"/>
                              <a:ea typeface="+mj-ea"/>
                              <a:cs typeface="Times New Roman" panose="02020603050405020304" pitchFamily="18" charset="0"/>
                            </a:rPr>
                            <m:t>cos</m:t>
                          </m:r>
                        </m:fName>
                        <m:e>
                          <m:r>
                            <a:rPr lang="ja-JP" altLang="en-US"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𝜃</m:t>
                          </m:r>
                        </m:e>
                      </m:func>
                    </m:oMath>
                  </a14:m>
                  <a:r>
                    <a:rPr lang="en-US" altLang="ja-JP" sz="3200" dirty="0">
                      <a:solidFill>
                        <a:schemeClr val="tx1">
                          <a:lumMod val="75000"/>
                          <a:lumOff val="25000"/>
                        </a:schemeClr>
                      </a:solidFill>
                      <a:latin typeface="+mj-ea"/>
                      <a:ea typeface="+mj-ea"/>
                    </a:rPr>
                    <a:t>…</a:t>
                  </a:r>
                  <a:r>
                    <a:rPr lang="ja-JP" altLang="en-US" sz="3200" dirty="0">
                      <a:solidFill>
                        <a:schemeClr val="tx1">
                          <a:lumMod val="75000"/>
                          <a:lumOff val="25000"/>
                        </a:schemeClr>
                      </a:solidFill>
                      <a:latin typeface="+mj-ea"/>
                      <a:ea typeface="+mj-ea"/>
                    </a:rPr>
                    <a:t>①</a:t>
                  </a:r>
                  <a:endParaRPr lang="en-US" altLang="ja-JP" sz="3200" dirty="0">
                    <a:solidFill>
                      <a:schemeClr val="tx1">
                        <a:lumMod val="75000"/>
                        <a:lumOff val="25000"/>
                      </a:schemeClr>
                    </a:solidFill>
                    <a:latin typeface="+mj-ea"/>
                    <a:ea typeface="+mj-ea"/>
                  </a:endParaRPr>
                </a:p>
                <a:p>
                  <a14:m>
                    <m:oMath xmlns:m="http://schemas.openxmlformats.org/officeDocument/2006/math">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𝑦</m:t>
                      </m:r>
                    </m:oMath>
                  </a14:m>
                  <a:r>
                    <a:rPr lang="ja-JP" altLang="en-US" sz="3200" dirty="0">
                      <a:solidFill>
                        <a:schemeClr val="tx1">
                          <a:lumMod val="75000"/>
                          <a:lumOff val="25000"/>
                        </a:schemeClr>
                      </a:solidFill>
                      <a:latin typeface="+mj-ea"/>
                      <a:ea typeface="+mj-ea"/>
                      <a:cs typeface="Times New Roman" panose="02020603050405020304" pitchFamily="18" charset="0"/>
                    </a:rPr>
                    <a:t>成分：</a:t>
                  </a:r>
                  <a:endParaRPr lang="en-US" altLang="ja-JP" sz="3200" b="0" i="1" dirty="0">
                    <a:solidFill>
                      <a:schemeClr val="tx1">
                        <a:lumMod val="75000"/>
                        <a:lumOff val="25000"/>
                      </a:schemeClr>
                    </a:solidFill>
                    <a:latin typeface="+mj-ea"/>
                    <a:ea typeface="+mj-ea"/>
                    <a:cs typeface="Times New Roman" panose="02020603050405020304" pitchFamily="18" charset="0"/>
                  </a:endParaRPr>
                </a:p>
                <a:p>
                  <a:r>
                    <a:rPr lang="ja-JP" altLang="en-US" sz="3200" b="0" dirty="0">
                      <a:solidFill>
                        <a:schemeClr val="tx1">
                          <a:lumMod val="75000"/>
                          <a:lumOff val="25000"/>
                        </a:schemeClr>
                      </a:solidFill>
                      <a:ea typeface="+mj-ea"/>
                      <a:cs typeface="Times New Roman" panose="02020603050405020304" pitchFamily="18" charset="0"/>
                    </a:rPr>
                    <a:t>　</a:t>
                  </a:r>
                  <a14:m>
                    <m:oMath xmlns:m="http://schemas.openxmlformats.org/officeDocument/2006/math">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2.00</m:t>
                      </m:r>
                      <m:r>
                        <a:rPr lang="en-US" altLang="ja-JP" sz="320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m:t>
                      </m:r>
                      <m:r>
                        <a:rPr lang="en-US" altLang="ja-JP" sz="3200" b="0" i="0" smtClean="0">
                          <a:solidFill>
                            <a:schemeClr val="tx1">
                              <a:lumMod val="75000"/>
                              <a:lumOff val="25000"/>
                            </a:schemeClr>
                          </a:solidFill>
                          <a:latin typeface="Cambria Math" panose="02040503050406030204" pitchFamily="18" charset="0"/>
                          <a:ea typeface="+mj-ea"/>
                          <a:cs typeface="Times New Roman" panose="02020603050405020304" pitchFamily="18" charset="0"/>
                        </a:rPr>
                        <m:t>0+3.00</m:t>
                      </m:r>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×3.46=</m:t>
                      </m:r>
                      <m:d>
                        <m:dPr>
                          <m:ctrlP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ctrlPr>
                        </m:dPr>
                        <m:e>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2.00+3.00</m:t>
                          </m:r>
                        </m:e>
                      </m:d>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𝑉</m:t>
                      </m:r>
                      <m:func>
                        <m:funcPr>
                          <m:ctrlP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ctrlPr>
                        </m:funcPr>
                        <m:fName>
                          <m:r>
                            <m:rPr>
                              <m:sty m:val="p"/>
                            </m:rPr>
                            <a:rPr lang="en-US" altLang="ja-JP" sz="3200" b="0" i="0" smtClean="0">
                              <a:solidFill>
                                <a:schemeClr val="tx1">
                                  <a:lumMod val="75000"/>
                                  <a:lumOff val="25000"/>
                                </a:schemeClr>
                              </a:solidFill>
                              <a:latin typeface="Cambria Math" panose="02040503050406030204" pitchFamily="18" charset="0"/>
                              <a:ea typeface="+mj-ea"/>
                              <a:cs typeface="Times New Roman" panose="02020603050405020304" pitchFamily="18" charset="0"/>
                            </a:rPr>
                            <m:t>sin</m:t>
                          </m:r>
                        </m:fName>
                        <m:e>
                          <m:r>
                            <a:rPr lang="ja-JP" altLang="en-US"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𝜃</m:t>
                          </m:r>
                        </m:e>
                      </m:func>
                    </m:oMath>
                  </a14:m>
                  <a:r>
                    <a:rPr lang="en-US" altLang="ja-JP" sz="3200" dirty="0">
                      <a:solidFill>
                        <a:schemeClr val="tx1">
                          <a:lumMod val="75000"/>
                          <a:lumOff val="25000"/>
                        </a:schemeClr>
                      </a:solidFill>
                      <a:latin typeface="+mj-ea"/>
                      <a:ea typeface="+mj-ea"/>
                    </a:rPr>
                    <a:t>…</a:t>
                  </a:r>
                  <a:r>
                    <a:rPr lang="ja-JP" altLang="en-US" sz="3200" dirty="0">
                      <a:solidFill>
                        <a:schemeClr val="tx1">
                          <a:lumMod val="75000"/>
                          <a:lumOff val="25000"/>
                        </a:schemeClr>
                      </a:solidFill>
                      <a:latin typeface="+mj-ea"/>
                      <a:ea typeface="+mj-ea"/>
                    </a:rPr>
                    <a:t>②</a:t>
                  </a:r>
                  <a:endParaRPr lang="en-US" altLang="ja-JP" sz="3200" dirty="0">
                    <a:solidFill>
                      <a:schemeClr val="tx1">
                        <a:lumMod val="75000"/>
                        <a:lumOff val="25000"/>
                      </a:schemeClr>
                    </a:solidFill>
                    <a:latin typeface="+mj-ea"/>
                    <a:ea typeface="+mj-ea"/>
                  </a:endParaRPr>
                </a:p>
              </p:txBody>
            </p:sp>
          </mc:Choice>
          <mc:Fallback>
            <p:sp>
              <p:nvSpPr>
                <p:cNvPr id="5" name="テキスト ボックス 4"/>
                <p:cNvSpPr txBox="1">
                  <a:spLocks noRot="1" noChangeAspect="1" noMove="1" noResize="1" noEditPoints="1" noAdjustHandles="1" noChangeArrowheads="1" noChangeShapeType="1" noTextEdit="1"/>
                </p:cNvSpPr>
                <p:nvPr/>
              </p:nvSpPr>
              <p:spPr>
                <a:xfrm>
                  <a:off x="1479620" y="1930040"/>
                  <a:ext cx="9376178" cy="3703578"/>
                </a:xfrm>
                <a:prstGeom prst="rect">
                  <a:avLst/>
                </a:prstGeom>
                <a:blipFill>
                  <a:blip r:embed="rId2"/>
                  <a:stretch>
                    <a:fillRect l="-1625" t="-2636" r="-1430" b="-1812"/>
                  </a:stretch>
                </a:blipFill>
              </p:spPr>
              <p:txBody>
                <a:bodyPr/>
                <a:lstStyle/>
                <a:p>
                  <a:r>
                    <a:rPr lang="ja-JP" altLang="en-US">
                      <a:noFill/>
                    </a:rPr>
                    <a:t> </a:t>
                  </a:r>
                </a:p>
              </p:txBody>
            </p:sp>
          </mc:Fallback>
        </mc:AlternateContent>
        <p:pic>
          <p:nvPicPr>
            <p:cNvPr id="24" name="図 23" descr="アイコン が含まれている画像&#10;&#10;自動的に生成された説明">
              <a:extLst>
                <a:ext uri="{FF2B5EF4-FFF2-40B4-BE49-F238E27FC236}">
                  <a16:creationId xmlns:a16="http://schemas.microsoft.com/office/drawing/2014/main" id="{98AC2F40-1E76-A034-87A5-47AF7E6029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620" y="1354040"/>
              <a:ext cx="1073249" cy="504844"/>
            </a:xfrm>
            <a:prstGeom prst="rect">
              <a:avLst/>
            </a:prstGeom>
          </p:spPr>
        </p:pic>
      </p:grpSp>
      <p:sp>
        <p:nvSpPr>
          <p:cNvPr id="2" name="正方形/長方形 1">
            <a:extLst>
              <a:ext uri="{FF2B5EF4-FFF2-40B4-BE49-F238E27FC236}">
                <a16:creationId xmlns:a16="http://schemas.microsoft.com/office/drawing/2014/main" id="{FFA1E76E-A298-348E-4552-061FEC5F3918}"/>
              </a:ext>
            </a:extLst>
          </p:cNvPr>
          <p:cNvSpPr/>
          <p:nvPr/>
        </p:nvSpPr>
        <p:spPr bwMode="white">
          <a:xfrm>
            <a:off x="1415480" y="1980000"/>
            <a:ext cx="9649072" cy="46805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5000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1"/>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タイトル 2">
            <a:extLst>
              <a:ext uri="{FF2B5EF4-FFF2-40B4-BE49-F238E27FC236}">
                <a16:creationId xmlns:a16="http://schemas.microsoft.com/office/drawing/2014/main" id="{533B706D-D91D-BC55-7D7F-736769E5FD0E}"/>
              </a:ext>
            </a:extLst>
          </p:cNvPr>
          <p:cNvSpPr>
            <a:spLocks noGrp="1"/>
          </p:cNvSpPr>
          <p:nvPr>
            <p:ph type="title"/>
          </p:nvPr>
        </p:nvSpPr>
        <p:spPr/>
        <p:txBody>
          <a:bodyPr/>
          <a:lstStyle/>
          <a:p>
            <a:r>
              <a:rPr lang="ja-JP" altLang="en-US" dirty="0"/>
              <a:t>平面内での衝突</a:t>
            </a:r>
          </a:p>
        </p:txBody>
      </p:sp>
      <p:grpSp>
        <p:nvGrpSpPr>
          <p:cNvPr id="4" name="グループ化 3">
            <a:extLst>
              <a:ext uri="{FF2B5EF4-FFF2-40B4-BE49-F238E27FC236}">
                <a16:creationId xmlns:a16="http://schemas.microsoft.com/office/drawing/2014/main" id="{69B0AA9B-B81B-6D3F-18E0-AA5BA1C418F3}"/>
              </a:ext>
            </a:extLst>
          </p:cNvPr>
          <p:cNvGrpSpPr/>
          <p:nvPr/>
        </p:nvGrpSpPr>
        <p:grpSpPr>
          <a:xfrm>
            <a:off x="1404000" y="1368000"/>
            <a:ext cx="9288519" cy="3144040"/>
            <a:chOff x="1404000" y="1368000"/>
            <a:chExt cx="9288519" cy="3144040"/>
          </a:xfrm>
        </p:grpSpPr>
        <mc:AlternateContent xmlns:mc="http://schemas.openxmlformats.org/markup-compatibility/2006">
          <mc:Choice xmlns:a14="http://schemas.microsoft.com/office/drawing/2010/main" Requires="a14">
            <p:sp>
              <p:nvSpPr>
                <p:cNvPr id="5" name="テキスト ボックス 4"/>
                <p:cNvSpPr txBox="1"/>
                <p:nvPr/>
              </p:nvSpPr>
              <p:spPr>
                <a:xfrm>
                  <a:off x="1440000" y="1980000"/>
                  <a:ext cx="9252519" cy="2532040"/>
                </a:xfrm>
                <a:prstGeom prst="rect">
                  <a:avLst/>
                </a:prstGeom>
                <a:noFill/>
              </p:spPr>
              <p:txBody>
                <a:bodyPr wrap="square" rtlCol="0">
                  <a:spAutoFit/>
                </a:bodyPr>
                <a:lstStyle/>
                <a:p>
                  <a14:m>
                    <m:oMath xmlns:m="http://schemas.openxmlformats.org/officeDocument/2006/math">
                      <m:f>
                        <m:fPr>
                          <m:ctrlPr>
                            <a:rPr lang="en-US" altLang="ja-JP" sz="3200" i="1" smtClean="0">
                              <a:solidFill>
                                <a:schemeClr val="tx1">
                                  <a:lumMod val="75000"/>
                                  <a:lumOff val="25000"/>
                                </a:schemeClr>
                              </a:solidFill>
                              <a:latin typeface="Cambria Math" panose="02040503050406030204" pitchFamily="18" charset="0"/>
                              <a:ea typeface="+mj-ea"/>
                              <a:cs typeface="Times New Roman" panose="02020603050405020304" pitchFamily="18" charset="0"/>
                            </a:rPr>
                          </m:ctrlPr>
                        </m:fPr>
                        <m:num>
                          <m:r>
                            <a:rPr lang="ja-JP" altLang="en-US" sz="3200" i="1">
                              <a:solidFill>
                                <a:schemeClr val="tx1">
                                  <a:lumMod val="75000"/>
                                  <a:lumOff val="25000"/>
                                </a:schemeClr>
                              </a:solidFill>
                              <a:latin typeface="Cambria Math" panose="02040503050406030204" pitchFamily="18" charset="0"/>
                              <a:ea typeface="+mj-ea"/>
                              <a:cs typeface="Times New Roman" panose="02020603050405020304" pitchFamily="18" charset="0"/>
                            </a:rPr>
                            <m:t>②</m:t>
                          </m:r>
                        </m:num>
                        <m:den>
                          <m:r>
                            <a:rPr lang="ja-JP" altLang="en-US" sz="3200" i="1">
                              <a:solidFill>
                                <a:schemeClr val="tx1">
                                  <a:lumMod val="75000"/>
                                  <a:lumOff val="25000"/>
                                </a:schemeClr>
                              </a:solidFill>
                              <a:latin typeface="Cambria Math" panose="02040503050406030204" pitchFamily="18" charset="0"/>
                              <a:ea typeface="+mj-ea"/>
                              <a:cs typeface="Times New Roman" panose="02020603050405020304" pitchFamily="18" charset="0"/>
                            </a:rPr>
                            <m:t>①</m:t>
                          </m:r>
                        </m:den>
                      </m:f>
                    </m:oMath>
                  </a14:m>
                  <a:r>
                    <a:rPr lang="ja-JP" altLang="ja-JP" sz="3200" dirty="0">
                      <a:solidFill>
                        <a:schemeClr val="tx1">
                          <a:lumMod val="75000"/>
                          <a:lumOff val="25000"/>
                        </a:schemeClr>
                      </a:solidFill>
                      <a:latin typeface="+mj-ea"/>
                      <a:ea typeface="+mj-ea"/>
                      <a:cs typeface="Times New Roman" panose="02020603050405020304" pitchFamily="18" charset="0"/>
                    </a:rPr>
                    <a:t>より，</a:t>
                  </a:r>
                  <a14:m>
                    <m:oMath xmlns:m="http://schemas.openxmlformats.org/officeDocument/2006/math">
                      <m:func>
                        <m:funcPr>
                          <m:ctrlPr>
                            <a:rPr lang="en-US" altLang="ja-JP" sz="3200" i="1">
                              <a:solidFill>
                                <a:schemeClr val="tx1">
                                  <a:lumMod val="75000"/>
                                  <a:lumOff val="25000"/>
                                </a:schemeClr>
                              </a:solidFill>
                              <a:latin typeface="Cambria Math" panose="02040503050406030204" pitchFamily="18" charset="0"/>
                              <a:ea typeface="+mj-ea"/>
                              <a:cs typeface="Times New Roman" panose="02020603050405020304" pitchFamily="18" charset="0"/>
                            </a:rPr>
                          </m:ctrlPr>
                        </m:funcPr>
                        <m:fName>
                          <m:r>
                            <m:rPr>
                              <m:sty m:val="p"/>
                            </m:rPr>
                            <a:rPr lang="en-US" altLang="ja-JP" sz="3200">
                              <a:solidFill>
                                <a:schemeClr val="tx1">
                                  <a:lumMod val="75000"/>
                                  <a:lumOff val="25000"/>
                                </a:schemeClr>
                              </a:solidFill>
                              <a:latin typeface="Cambria Math" panose="02040503050406030204" pitchFamily="18" charset="0"/>
                              <a:ea typeface="+mj-ea"/>
                              <a:cs typeface="Times New Roman" panose="02020603050405020304" pitchFamily="18" charset="0"/>
                            </a:rPr>
                            <m:t>tan</m:t>
                          </m:r>
                        </m:fName>
                        <m:e>
                          <m:r>
                            <a:rPr lang="ja-JP" altLang="en-US" sz="3200" i="1">
                              <a:solidFill>
                                <a:schemeClr val="tx1">
                                  <a:lumMod val="75000"/>
                                  <a:lumOff val="25000"/>
                                </a:schemeClr>
                              </a:solidFill>
                              <a:latin typeface="Cambria Math" panose="02040503050406030204" pitchFamily="18" charset="0"/>
                              <a:ea typeface="+mj-ea"/>
                              <a:cs typeface="Times New Roman" panose="02020603050405020304" pitchFamily="18" charset="0"/>
                            </a:rPr>
                            <m:t>𝜃</m:t>
                          </m:r>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=1.73</m:t>
                          </m:r>
                        </m:e>
                      </m:func>
                    </m:oMath>
                  </a14:m>
                  <a:r>
                    <a:rPr lang="ja-JP" altLang="ja-JP" sz="3200" dirty="0">
                      <a:solidFill>
                        <a:schemeClr val="tx1">
                          <a:lumMod val="75000"/>
                          <a:lumOff val="25000"/>
                        </a:schemeClr>
                      </a:solidFill>
                      <a:latin typeface="+mj-ea"/>
                      <a:ea typeface="+mj-ea"/>
                      <a:cs typeface="Times New Roman" panose="02020603050405020304" pitchFamily="18" charset="0"/>
                    </a:rPr>
                    <a:t>となるので，</a:t>
                  </a:r>
                  <a14:m>
                    <m:oMath xmlns:m="http://schemas.openxmlformats.org/officeDocument/2006/math">
                      <m:func>
                        <m:funcPr>
                          <m:ctrlPr>
                            <a:rPr lang="en-US" altLang="ja-JP" sz="3200" i="1" smtClean="0">
                              <a:solidFill>
                                <a:schemeClr val="tx1">
                                  <a:lumMod val="75000"/>
                                  <a:lumOff val="25000"/>
                                </a:schemeClr>
                              </a:solidFill>
                              <a:latin typeface="Cambria Math" panose="02040503050406030204" pitchFamily="18" charset="0"/>
                              <a:ea typeface="+mj-ea"/>
                              <a:cs typeface="Times New Roman" panose="02020603050405020304" pitchFamily="18" charset="0"/>
                            </a:rPr>
                          </m:ctrlPr>
                        </m:funcPr>
                        <m:fName>
                          <m:r>
                            <m:rPr>
                              <m:sty m:val="p"/>
                            </m:rPr>
                            <a:rPr lang="en-US" altLang="ja-JP" sz="3200" i="0" smtClean="0">
                              <a:solidFill>
                                <a:schemeClr val="tx1">
                                  <a:lumMod val="75000"/>
                                  <a:lumOff val="25000"/>
                                </a:schemeClr>
                              </a:solidFill>
                              <a:latin typeface="Cambria Math" panose="02040503050406030204" pitchFamily="18" charset="0"/>
                              <a:ea typeface="+mj-ea"/>
                              <a:cs typeface="Times New Roman" panose="02020603050405020304" pitchFamily="18" charset="0"/>
                            </a:rPr>
                            <m:t>tan</m:t>
                          </m:r>
                        </m:fName>
                        <m:e>
                          <m:r>
                            <a:rPr lang="ja-JP" altLang="en-US" sz="320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𝜃</m:t>
                          </m:r>
                          <m:r>
                            <a:rPr lang="ja-JP" altLang="en-US" sz="320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m:t>
                          </m:r>
                          <m:rad>
                            <m:radPr>
                              <m:degHide m:val="on"/>
                              <m:ctrlPr>
                                <a:rPr lang="ja-JP" altLang="en-US" sz="3200" i="1" smtClean="0">
                                  <a:solidFill>
                                    <a:schemeClr val="tx1">
                                      <a:lumMod val="75000"/>
                                      <a:lumOff val="25000"/>
                                    </a:schemeClr>
                                  </a:solidFill>
                                  <a:latin typeface="Cambria Math" panose="02040503050406030204" pitchFamily="18" charset="0"/>
                                  <a:ea typeface="+mj-ea"/>
                                  <a:cs typeface="Times New Roman" panose="02020603050405020304" pitchFamily="18" charset="0"/>
                                </a:rPr>
                              </m:ctrlPr>
                            </m:radPr>
                            <m:deg/>
                            <m:e>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3</m:t>
                              </m:r>
                            </m:e>
                          </m:rad>
                        </m:e>
                      </m:func>
                      <m:r>
                        <a:rPr lang="ja-JP" altLang="en-US" sz="3200" i="1">
                          <a:solidFill>
                            <a:schemeClr val="tx1">
                              <a:lumMod val="75000"/>
                              <a:lumOff val="25000"/>
                            </a:schemeClr>
                          </a:solidFill>
                          <a:latin typeface="Cambria Math" panose="02040503050406030204" pitchFamily="18" charset="0"/>
                          <a:ea typeface="+mj-ea"/>
                          <a:cs typeface="Times New Roman" panose="02020603050405020304" pitchFamily="18" charset="0"/>
                        </a:rPr>
                        <m:t>。</m:t>
                      </m:r>
                    </m:oMath>
                  </a14:m>
                  <a:endParaRPr lang="ja-JP" altLang="en-US" sz="3200" dirty="0">
                    <a:solidFill>
                      <a:schemeClr val="tx1">
                        <a:lumMod val="75000"/>
                        <a:lumOff val="25000"/>
                      </a:schemeClr>
                    </a:solidFill>
                    <a:latin typeface="+mj-ea"/>
                    <a:ea typeface="+mj-ea"/>
                  </a:endParaRPr>
                </a:p>
                <a:p>
                  <a:r>
                    <a:rPr lang="ja-JP" altLang="ja-JP" sz="3200" kern="100" dirty="0">
                      <a:solidFill>
                        <a:schemeClr val="tx1">
                          <a:lumMod val="75000"/>
                          <a:lumOff val="25000"/>
                        </a:schemeClr>
                      </a:solidFill>
                      <a:latin typeface="+mj-ea"/>
                      <a:ea typeface="+mj-ea"/>
                      <a:cs typeface="Times New Roman" panose="02020603050405020304" pitchFamily="18" charset="0"/>
                    </a:rPr>
                    <a:t>この結果を式①に代入すると，</a:t>
                  </a:r>
                  <a14:m>
                    <m:oMath xmlns:m="http://schemas.openxmlformats.org/officeDocument/2006/math">
                      <m:r>
                        <a:rPr lang="en-US" altLang="ja-JP" sz="3200" b="0" i="1" kern="100" smtClean="0">
                          <a:solidFill>
                            <a:schemeClr val="tx1">
                              <a:lumMod val="75000"/>
                              <a:lumOff val="25000"/>
                            </a:schemeClr>
                          </a:solidFill>
                          <a:latin typeface="Cambria Math" panose="02040503050406030204" pitchFamily="18" charset="0"/>
                          <a:ea typeface="+mj-ea"/>
                          <a:cs typeface="Times New Roman" panose="02020603050405020304" pitchFamily="18" charset="0"/>
                        </a:rPr>
                        <m:t>𝑉</m:t>
                      </m:r>
                      <m:r>
                        <a:rPr lang="en-US" altLang="ja-JP" sz="3200" b="0" i="1" kern="100" smtClean="0">
                          <a:solidFill>
                            <a:schemeClr val="tx1">
                              <a:lumMod val="75000"/>
                              <a:lumOff val="25000"/>
                            </a:schemeClr>
                          </a:solidFill>
                          <a:latin typeface="Cambria Math" panose="02040503050406030204" pitchFamily="18" charset="0"/>
                          <a:ea typeface="+mj-ea"/>
                          <a:cs typeface="Times New Roman" panose="02020603050405020304" pitchFamily="18" charset="0"/>
                        </a:rPr>
                        <m:t>=2.40</m:t>
                      </m:r>
                    </m:oMath>
                  </a14:m>
                  <a:r>
                    <a:rPr lang="en-US" altLang="ja-JP" sz="3200" kern="100" dirty="0">
                      <a:solidFill>
                        <a:schemeClr val="tx1">
                          <a:lumMod val="75000"/>
                          <a:lumOff val="25000"/>
                        </a:schemeClr>
                      </a:solidFill>
                      <a:latin typeface="+mj-ea"/>
                      <a:ea typeface="+mj-ea"/>
                      <a:cs typeface="Times New Roman" panose="02020603050405020304" pitchFamily="18" charset="0"/>
                    </a:rPr>
                    <a:t> m/s </a:t>
                  </a:r>
                  <a:r>
                    <a:rPr lang="ja-JP" altLang="ja-JP" sz="3200" kern="100" dirty="0">
                      <a:solidFill>
                        <a:schemeClr val="tx1">
                          <a:lumMod val="75000"/>
                          <a:lumOff val="25000"/>
                        </a:schemeClr>
                      </a:solidFill>
                      <a:latin typeface="+mj-ea"/>
                      <a:ea typeface="+mj-ea"/>
                      <a:cs typeface="Times New Roman" panose="02020603050405020304" pitchFamily="18" charset="0"/>
                    </a:rPr>
                    <a:t>となる。</a:t>
                  </a:r>
                </a:p>
                <a:p>
                  <a:r>
                    <a:rPr lang="ja-JP" altLang="ja-JP" sz="3200" dirty="0">
                      <a:solidFill>
                        <a:schemeClr val="tx1">
                          <a:lumMod val="75000"/>
                          <a:lumOff val="25000"/>
                        </a:schemeClr>
                      </a:solidFill>
                      <a:latin typeface="+mj-ea"/>
                      <a:ea typeface="+mj-ea"/>
                      <a:cs typeface="Times New Roman" panose="02020603050405020304" pitchFamily="18" charset="0"/>
                    </a:rPr>
                    <a:t>よって</a:t>
                  </a:r>
                  <a:r>
                    <a:rPr lang="ja-JP" altLang="en-US" sz="3200" dirty="0">
                      <a:solidFill>
                        <a:schemeClr val="tx1">
                          <a:lumMod val="75000"/>
                          <a:lumOff val="25000"/>
                        </a:schemeClr>
                      </a:solidFill>
                      <a:latin typeface="+mj-ea"/>
                      <a:ea typeface="+mj-ea"/>
                      <a:cs typeface="Times New Roman" panose="02020603050405020304" pitchFamily="18" charset="0"/>
                    </a:rPr>
                    <a:t>，</a:t>
                  </a:r>
                  <a14:m>
                    <m:oMath xmlns:m="http://schemas.openxmlformats.org/officeDocument/2006/math">
                      <m:r>
                        <a:rPr lang="ja-JP" altLang="en-US" sz="320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𝜃</m:t>
                      </m:r>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=60</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altLang="ja-JP" sz="3200" dirty="0">
                    <a:solidFill>
                      <a:schemeClr val="tx1">
                        <a:lumMod val="75000"/>
                        <a:lumOff val="25000"/>
                      </a:schemeClr>
                    </a:solidFill>
                    <a:latin typeface="+mj-ea"/>
                    <a:ea typeface="+mj-ea"/>
                    <a:cs typeface="Times New Roman" panose="02020603050405020304" pitchFamily="18" charset="0"/>
                  </a:endParaRPr>
                </a:p>
                <a:p>
                  <a:pPr algn="r"/>
                  <a:r>
                    <a:rPr lang="ja-JP" altLang="en-US" sz="3200" dirty="0">
                      <a:solidFill>
                        <a:schemeClr val="tx1">
                          <a:lumMod val="75000"/>
                          <a:lumOff val="25000"/>
                        </a:schemeClr>
                      </a:solidFill>
                      <a:latin typeface="+mj-ea"/>
                      <a:ea typeface="+mj-ea"/>
                      <a:cs typeface="Times New Roman" panose="02020603050405020304" pitchFamily="18" charset="0"/>
                    </a:rPr>
                    <a:t>答　</a:t>
                  </a:r>
                  <a:r>
                    <a:rPr lang="en-US" altLang="ja-JP" sz="3200" dirty="0">
                      <a:solidFill>
                        <a:schemeClr val="tx1">
                          <a:lumMod val="75000"/>
                          <a:lumOff val="25000"/>
                        </a:schemeClr>
                      </a:solidFill>
                      <a:latin typeface="Times New Roman" panose="02020603050405020304" pitchFamily="18" charset="0"/>
                      <a:ea typeface="+mj-ea"/>
                      <a:cs typeface="Times New Roman" panose="02020603050405020304" pitchFamily="18" charset="0"/>
                    </a:rPr>
                    <a:t>2.40</a:t>
                  </a:r>
                  <a:r>
                    <a:rPr lang="en-US" altLang="ja-JP" sz="3200" dirty="0">
                      <a:solidFill>
                        <a:schemeClr val="tx1">
                          <a:lumMod val="75000"/>
                          <a:lumOff val="25000"/>
                        </a:schemeClr>
                      </a:solidFill>
                      <a:latin typeface="+mj-ea"/>
                      <a:ea typeface="+mj-ea"/>
                      <a:cs typeface="Times New Roman" panose="02020603050405020304" pitchFamily="18" charset="0"/>
                    </a:rPr>
                    <a:t> m/s</a:t>
                  </a:r>
                  <a:r>
                    <a:rPr lang="ja-JP" altLang="en-US" sz="3200" dirty="0">
                      <a:solidFill>
                        <a:schemeClr val="tx1">
                          <a:lumMod val="75000"/>
                          <a:lumOff val="25000"/>
                        </a:schemeClr>
                      </a:solidFill>
                      <a:latin typeface="+mj-ea"/>
                      <a:ea typeface="+mj-ea"/>
                      <a:cs typeface="Times New Roman" panose="02020603050405020304" pitchFamily="18" charset="0"/>
                    </a:rPr>
                    <a:t>，</a:t>
                  </a:r>
                  <a14:m>
                    <m:oMath xmlns:m="http://schemas.openxmlformats.org/officeDocument/2006/math">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𝑥</m:t>
                      </m:r>
                      <m:r>
                        <a:rPr lang="en-US" altLang="ja-JP" sz="3200" b="0" i="1" smtClean="0">
                          <a:solidFill>
                            <a:schemeClr val="tx1">
                              <a:lumMod val="75000"/>
                              <a:lumOff val="25000"/>
                            </a:schemeClr>
                          </a:solidFill>
                          <a:latin typeface="Cambria Math" panose="02040503050406030204" pitchFamily="18" charset="0"/>
                          <a:ea typeface="+mj-ea"/>
                          <a:cs typeface="Times New Roman" panose="02020603050405020304" pitchFamily="18" charset="0"/>
                        </a:rPr>
                        <m:t> </m:t>
                      </m:r>
                    </m:oMath>
                  </a14:m>
                  <a:r>
                    <a:rPr lang="ja-JP" altLang="en-US" sz="3200" dirty="0">
                      <a:solidFill>
                        <a:schemeClr val="tx1">
                          <a:lumMod val="75000"/>
                          <a:lumOff val="25000"/>
                        </a:schemeClr>
                      </a:solidFill>
                      <a:latin typeface="+mj-ea"/>
                      <a:ea typeface="+mj-ea"/>
                      <a:cs typeface="Times New Roman" panose="02020603050405020304" pitchFamily="18" charset="0"/>
                    </a:rPr>
                    <a:t>軸と</a:t>
                  </a:r>
                  <a:r>
                    <a:rPr lang="en-US" altLang="ja-JP" sz="3200" dirty="0">
                      <a:solidFill>
                        <a:schemeClr val="tx1">
                          <a:lumMod val="75000"/>
                          <a:lumOff val="25000"/>
                        </a:schemeClr>
                      </a:solidFill>
                      <a:latin typeface="Times New Roman" panose="02020603050405020304" pitchFamily="18" charset="0"/>
                      <a:ea typeface="+mj-ea"/>
                      <a:cs typeface="Times New Roman" panose="02020603050405020304" pitchFamily="18" charset="0"/>
                    </a:rPr>
                    <a:t>60</a:t>
                  </a:r>
                  <a:r>
                    <a:rPr lang="ja-JP" altLang="ja-JP" sz="3200" dirty="0">
                      <a:latin typeface="Times New Roman" panose="02020603050405020304" pitchFamily="18" charset="0"/>
                      <a:cs typeface="Times New Roman" panose="02020603050405020304" pitchFamily="18" charset="0"/>
                    </a:rPr>
                    <a:t>゜</a:t>
                  </a:r>
                  <a:r>
                    <a:rPr lang="ja-JP" altLang="en-US" sz="3200" dirty="0">
                      <a:solidFill>
                        <a:schemeClr val="tx1">
                          <a:lumMod val="75000"/>
                          <a:lumOff val="25000"/>
                        </a:schemeClr>
                      </a:solidFill>
                      <a:latin typeface="+mj-ea"/>
                      <a:ea typeface="+mj-ea"/>
                      <a:cs typeface="Times New Roman" panose="02020603050405020304" pitchFamily="18" charset="0"/>
                    </a:rPr>
                    <a:t>の角をなす向き</a:t>
                  </a:r>
                  <a:endParaRPr lang="en-US" altLang="ja-JP" sz="3200" dirty="0">
                    <a:solidFill>
                      <a:schemeClr val="tx1">
                        <a:lumMod val="75000"/>
                        <a:lumOff val="25000"/>
                      </a:schemeClr>
                    </a:solidFill>
                    <a:latin typeface="+mj-ea"/>
                    <a:ea typeface="+mj-ea"/>
                    <a:cs typeface="Times New Roman" panose="02020603050405020304" pitchFamily="18" charset="0"/>
                  </a:endParaRPr>
                </a:p>
              </p:txBody>
            </p:sp>
          </mc:Choice>
          <mc:Fallback>
            <p:sp>
              <p:nvSpPr>
                <p:cNvPr id="5" name="テキスト ボックス 4"/>
                <p:cNvSpPr txBox="1">
                  <a:spLocks noRot="1" noChangeAspect="1" noMove="1" noResize="1" noEditPoints="1" noAdjustHandles="1" noChangeArrowheads="1" noChangeShapeType="1" noTextEdit="1"/>
                </p:cNvSpPr>
                <p:nvPr/>
              </p:nvSpPr>
              <p:spPr>
                <a:xfrm>
                  <a:off x="1440000" y="1980000"/>
                  <a:ext cx="9252519" cy="2532040"/>
                </a:xfrm>
                <a:prstGeom prst="rect">
                  <a:avLst/>
                </a:prstGeom>
                <a:blipFill>
                  <a:blip r:embed="rId2"/>
                  <a:stretch>
                    <a:fillRect l="-1647" r="-1713" b="-7229"/>
                  </a:stretch>
                </a:blipFill>
              </p:spPr>
              <p:txBody>
                <a:bodyPr/>
                <a:lstStyle/>
                <a:p>
                  <a:r>
                    <a:rPr lang="ja-JP" altLang="en-US">
                      <a:noFill/>
                    </a:rPr>
                    <a:t> </a:t>
                  </a:r>
                </a:p>
              </p:txBody>
            </p:sp>
          </mc:Fallback>
        </mc:AlternateContent>
        <p:pic>
          <p:nvPicPr>
            <p:cNvPr id="24" name="図 23" descr="アイコン が含まれている画像&#10;&#10;自動的に生成された説明">
              <a:extLst>
                <a:ext uri="{FF2B5EF4-FFF2-40B4-BE49-F238E27FC236}">
                  <a16:creationId xmlns:a16="http://schemas.microsoft.com/office/drawing/2014/main" id="{98AC2F40-1E76-A034-87A5-47AF7E6029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000" y="1368000"/>
              <a:ext cx="1073249" cy="504844"/>
            </a:xfrm>
            <a:prstGeom prst="rect">
              <a:avLst/>
            </a:prstGeom>
          </p:spPr>
        </p:pic>
      </p:grpSp>
      <p:sp>
        <p:nvSpPr>
          <p:cNvPr id="2" name="正方形/長方形 1">
            <a:extLst>
              <a:ext uri="{FF2B5EF4-FFF2-40B4-BE49-F238E27FC236}">
                <a16:creationId xmlns:a16="http://schemas.microsoft.com/office/drawing/2014/main" id="{4E118DCF-42D9-AD96-26E6-F78C6C97A079}"/>
              </a:ext>
            </a:extLst>
          </p:cNvPr>
          <p:cNvSpPr/>
          <p:nvPr/>
        </p:nvSpPr>
        <p:spPr bwMode="white">
          <a:xfrm>
            <a:off x="1137192" y="2057638"/>
            <a:ext cx="9858133" cy="343236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85350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1E91E-BF0F-42BB-A5C3-A8671EA4497C}"/>
              </a:ext>
            </a:extLst>
          </p:cNvPr>
          <p:cNvSpPr>
            <a:spLocks noGrp="1"/>
          </p:cNvSpPr>
          <p:nvPr>
            <p:ph type="title"/>
          </p:nvPr>
        </p:nvSpPr>
        <p:spPr/>
        <p:txBody>
          <a:bodyPr/>
          <a:lstStyle/>
          <a:p>
            <a:r>
              <a:rPr kumimoji="1" lang="ja-JP" altLang="en-US" dirty="0"/>
              <a:t>振り返り</a:t>
            </a:r>
          </a:p>
        </p:txBody>
      </p:sp>
      <p:sp>
        <p:nvSpPr>
          <p:cNvPr id="4" name="テキスト ボックス 1">
            <a:extLst>
              <a:ext uri="{FF2B5EF4-FFF2-40B4-BE49-F238E27FC236}">
                <a16:creationId xmlns:a16="http://schemas.microsoft.com/office/drawing/2014/main" id="{286FC3D7-A6EB-44AE-BE76-188941B33EE1}"/>
              </a:ext>
            </a:extLst>
          </p:cNvPr>
          <p:cNvSpPr txBox="1">
            <a:spLocks noChangeArrowheads="1"/>
          </p:cNvSpPr>
          <p:nvPr/>
        </p:nvSpPr>
        <p:spPr bwMode="white">
          <a:xfrm>
            <a:off x="1127448" y="1712275"/>
            <a:ext cx="98650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742950" indent="-742950" algn="just">
              <a:buAutoNum type="arabicParenBoth"/>
            </a:pPr>
            <a:r>
              <a:rPr lang="ja-JP" altLang="en-US" sz="3200" dirty="0">
                <a:solidFill>
                  <a:schemeClr val="bg1"/>
                </a:solidFill>
                <a:latin typeface="ＭＳ ゴシック" panose="020B0609070205080204" pitchFamily="49" charset="-128"/>
                <a:ea typeface="ＭＳ ゴシック" panose="020B0609070205080204" pitchFamily="49" charset="-128"/>
              </a:rPr>
              <a:t>内力とは何か，説明してみよう。</a:t>
            </a:r>
            <a:endParaRPr lang="en-US" altLang="ja-JP" sz="3200" dirty="0">
              <a:solidFill>
                <a:schemeClr val="bg1"/>
              </a:solidFill>
              <a:latin typeface="ＭＳ ゴシック" panose="020B0609070205080204" pitchFamily="49" charset="-128"/>
              <a:ea typeface="ＭＳ ゴシック" panose="020B0609070205080204" pitchFamily="49" charset="-128"/>
            </a:endParaRPr>
          </a:p>
        </p:txBody>
      </p:sp>
      <p:sp>
        <p:nvSpPr>
          <p:cNvPr id="7" name="テキスト ボックス 1">
            <a:extLst>
              <a:ext uri="{FF2B5EF4-FFF2-40B4-BE49-F238E27FC236}">
                <a16:creationId xmlns:a16="http://schemas.microsoft.com/office/drawing/2014/main" id="{6F8F991A-D45D-4967-B00D-322A6A9D8BB9}"/>
              </a:ext>
            </a:extLst>
          </p:cNvPr>
          <p:cNvSpPr txBox="1">
            <a:spLocks noChangeArrowheads="1"/>
          </p:cNvSpPr>
          <p:nvPr/>
        </p:nvSpPr>
        <p:spPr bwMode="white">
          <a:xfrm>
            <a:off x="1127448" y="2535555"/>
            <a:ext cx="98650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720000" indent="-720000" algn="just">
              <a:buFont typeface="Wingdings" pitchFamily="2" charset="2"/>
              <a:buAutoNum type="arabicParenBoth" startAt="2"/>
            </a:pPr>
            <a:r>
              <a:rPr lang="ja-JP" altLang="en-US" sz="3200" dirty="0">
                <a:solidFill>
                  <a:schemeClr val="bg1"/>
                </a:solidFill>
                <a:latin typeface="ＭＳ ゴシック" panose="020B0609070205080204" pitchFamily="49" charset="-128"/>
                <a:ea typeface="ＭＳ ゴシック" panose="020B0609070205080204" pitchFamily="49" charset="-128"/>
              </a:rPr>
              <a:t>運動量が保存されるのは，どのようなときか。</a:t>
            </a:r>
            <a:endParaRPr lang="en-US" altLang="ja-JP" sz="3200" dirty="0">
              <a:solidFill>
                <a:schemeClr val="bg1"/>
              </a:solidFill>
              <a:latin typeface="ＭＳ ゴシック" panose="020B0609070205080204" pitchFamily="49" charset="-128"/>
              <a:ea typeface="ＭＳ ゴシック" panose="020B0609070205080204" pitchFamily="49" charset="-128"/>
            </a:endParaRPr>
          </a:p>
        </p:txBody>
      </p:sp>
      <p:pic>
        <p:nvPicPr>
          <p:cNvPr id="6" name="図 5" descr="グラフィカル ユーザー インターフェイス, テキスト, アプリケーション&#10;&#10;中程度の精度で自動的に生成された説明">
            <a:extLst>
              <a:ext uri="{FF2B5EF4-FFF2-40B4-BE49-F238E27FC236}">
                <a16:creationId xmlns:a16="http://schemas.microsoft.com/office/drawing/2014/main" id="{EE7209B1-CC0F-417D-B354-9D50D535E43B}"/>
              </a:ext>
            </a:extLst>
          </p:cNvPr>
          <p:cNvPicPr>
            <a:picLocks noChangeAspect="1"/>
          </p:cNvPicPr>
          <p:nvPr/>
        </p:nvPicPr>
        <p:blipFill rotWithShape="1">
          <a:blip r:embed="rId2">
            <a:extLst>
              <a:ext uri="{28A0092B-C50C-407E-A947-70E740481C1C}">
                <a14:useLocalDpi xmlns:a14="http://schemas.microsoft.com/office/drawing/2010/main" val="0"/>
              </a:ext>
            </a:extLst>
          </a:blip>
          <a:srcRect l="63508" t="-965" b="92462"/>
          <a:stretch/>
        </p:blipFill>
        <p:spPr>
          <a:xfrm>
            <a:off x="5653810" y="4566698"/>
            <a:ext cx="5328592" cy="1293458"/>
          </a:xfrm>
          <a:prstGeom prst="rect">
            <a:avLst/>
          </a:prstGeom>
        </p:spPr>
      </p:pic>
    </p:spTree>
    <p:extLst>
      <p:ext uri="{BB962C8B-B14F-4D97-AF65-F5344CB8AC3E}">
        <p14:creationId xmlns:p14="http://schemas.microsoft.com/office/powerpoint/2010/main" val="397490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88416E6D-6EAF-AA35-5D64-6FC25FB34307}"/>
              </a:ext>
            </a:extLst>
          </p:cNvPr>
          <p:cNvSpPr>
            <a:spLocks noGrp="1"/>
          </p:cNvSpPr>
          <p:nvPr>
            <p:ph type="title"/>
          </p:nvPr>
        </p:nvSpPr>
        <p:spPr/>
        <p:txBody>
          <a:bodyPr>
            <a:normAutofit/>
          </a:bodyPr>
          <a:lstStyle/>
          <a:p>
            <a:r>
              <a:rPr lang="ja-JP" altLang="en-US" dirty="0"/>
              <a:t>一直線上を運動する物体の衝突</a:t>
            </a:r>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750FB623-7765-4CC2-B86F-17CDF5A3076F}"/>
                  </a:ext>
                </a:extLst>
              </p:cNvPr>
              <p:cNvSpPr txBox="1"/>
              <p:nvPr/>
            </p:nvSpPr>
            <p:spPr>
              <a:xfrm>
                <a:off x="1205203" y="840695"/>
                <a:ext cx="9649072" cy="2554545"/>
              </a:xfrm>
              <a:prstGeom prst="rect">
                <a:avLst/>
              </a:prstGeom>
              <a:noFill/>
            </p:spPr>
            <p:txBody>
              <a:bodyPr wrap="square" rtlCol="0">
                <a:spAutoFit/>
              </a:bodyPr>
              <a:lstStyle/>
              <a:p>
                <a:r>
                  <a:rPr lang="ja-JP" altLang="en-US" sz="3200" dirty="0">
                    <a:solidFill>
                      <a:schemeClr val="tx1">
                        <a:lumMod val="75000"/>
                        <a:lumOff val="25000"/>
                      </a:schemeClr>
                    </a:solidFill>
                    <a:latin typeface="ＭＳ Ｐゴシック" panose="020B0600070205080204" pitchFamily="50" charset="-128"/>
                  </a:rPr>
                  <a:t>衝突の間に</a:t>
                </a:r>
                <a:r>
                  <a:rPr lang="en-US" altLang="ja-JP" sz="3200" dirty="0">
                    <a:solidFill>
                      <a:schemeClr val="tx1">
                        <a:lumMod val="75000"/>
                        <a:lumOff val="25000"/>
                      </a:schemeClr>
                    </a:solidFill>
                    <a:latin typeface="ＭＳ Ｐゴシック" panose="020B0600070205080204" pitchFamily="50" charset="-128"/>
                  </a:rPr>
                  <a:t>B</a:t>
                </a:r>
                <a:r>
                  <a:rPr lang="ja-JP" altLang="en-US" sz="3200" dirty="0">
                    <a:solidFill>
                      <a:schemeClr val="tx1">
                        <a:lumMod val="75000"/>
                        <a:lumOff val="25000"/>
                      </a:schemeClr>
                    </a:solidFill>
                    <a:latin typeface="ＭＳ Ｐゴシック" panose="020B0600070205080204" pitchFamily="50" charset="-128"/>
                  </a:rPr>
                  <a:t>が</a:t>
                </a:r>
                <a:r>
                  <a:rPr lang="en-US" altLang="ja-JP" sz="3200" dirty="0">
                    <a:solidFill>
                      <a:schemeClr val="tx1">
                        <a:lumMod val="75000"/>
                        <a:lumOff val="25000"/>
                      </a:schemeClr>
                    </a:solidFill>
                    <a:latin typeface="ＭＳ Ｐゴシック" panose="020B0600070205080204" pitchFamily="50" charset="-128"/>
                  </a:rPr>
                  <a:t>A</a:t>
                </a:r>
                <a:r>
                  <a:rPr lang="ja-JP" altLang="en-US" sz="3200" dirty="0">
                    <a:solidFill>
                      <a:schemeClr val="tx1">
                        <a:lumMod val="75000"/>
                        <a:lumOff val="25000"/>
                      </a:schemeClr>
                    </a:solidFill>
                    <a:latin typeface="ＭＳ Ｐゴシック" panose="020B0600070205080204" pitchFamily="50" charset="-128"/>
                  </a:rPr>
                  <a:t>から受ける平均の力を</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rPr>
                      <m:t> </m:t>
                    </m:r>
                    <m:r>
                      <a:rPr lang="en-US" altLang="ja-JP" sz="3200" b="0" i="1" smtClean="0">
                        <a:solidFill>
                          <a:schemeClr val="tx1">
                            <a:lumMod val="75000"/>
                            <a:lumOff val="25000"/>
                          </a:schemeClr>
                        </a:solidFill>
                        <a:latin typeface="Cambria Math" panose="02040503050406030204" pitchFamily="18" charset="0"/>
                      </a:rPr>
                      <m:t>𝐹</m:t>
                    </m:r>
                    <m:r>
                      <a:rPr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〔N〕</a:t>
                </a:r>
                <a:r>
                  <a:rPr lang="ja-JP" altLang="en-US" sz="3200" dirty="0">
                    <a:solidFill>
                      <a:schemeClr val="tx1">
                        <a:lumMod val="75000"/>
                        <a:lumOff val="25000"/>
                      </a:schemeClr>
                    </a:solidFill>
                    <a:latin typeface="ＭＳ Ｐゴシック" panose="020B0600070205080204" pitchFamily="50" charset="-128"/>
                  </a:rPr>
                  <a:t>とすると，作用・反作用の法則により，</a:t>
                </a:r>
                <a:r>
                  <a:rPr lang="en-US" altLang="ja-JP" sz="3200" dirty="0">
                    <a:solidFill>
                      <a:schemeClr val="tx1">
                        <a:lumMod val="75000"/>
                        <a:lumOff val="25000"/>
                      </a:schemeClr>
                    </a:solidFill>
                    <a:latin typeface="ＭＳ Ｐゴシック" panose="020B0600070205080204" pitchFamily="50" charset="-128"/>
                  </a:rPr>
                  <a:t>A</a:t>
                </a:r>
                <a:r>
                  <a:rPr lang="ja-JP" altLang="en-US" sz="3200" dirty="0">
                    <a:solidFill>
                      <a:schemeClr val="tx1">
                        <a:lumMod val="75000"/>
                        <a:lumOff val="25000"/>
                      </a:schemeClr>
                    </a:solidFill>
                    <a:latin typeface="ＭＳ Ｐゴシック" panose="020B0600070205080204" pitchFamily="50" charset="-128"/>
                  </a:rPr>
                  <a:t>が</a:t>
                </a:r>
                <a:r>
                  <a:rPr lang="en-US" altLang="ja-JP" sz="3200" dirty="0">
                    <a:solidFill>
                      <a:schemeClr val="tx1">
                        <a:lumMod val="75000"/>
                        <a:lumOff val="25000"/>
                      </a:schemeClr>
                    </a:solidFill>
                    <a:latin typeface="ＭＳ Ｐゴシック" panose="020B0600070205080204" pitchFamily="50" charset="-128"/>
                  </a:rPr>
                  <a:t>B</a:t>
                </a:r>
                <a:r>
                  <a:rPr lang="ja-JP" altLang="en-US" sz="3200" dirty="0">
                    <a:solidFill>
                      <a:schemeClr val="tx1">
                        <a:lumMod val="75000"/>
                        <a:lumOff val="25000"/>
                      </a:schemeClr>
                    </a:solidFill>
                    <a:latin typeface="ＭＳ Ｐゴシック" panose="020B0600070205080204" pitchFamily="50" charset="-128"/>
                  </a:rPr>
                  <a:t>から受ける平均の力は</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rPr>
                      <m:t> </m:t>
                    </m:r>
                    <m:r>
                      <a:rPr lang="en-US" altLang="ja-JP" sz="3200" b="0" i="0" smtClean="0">
                        <a:solidFill>
                          <a:schemeClr val="tx1">
                            <a:lumMod val="75000"/>
                            <a:lumOff val="25000"/>
                          </a:schemeClr>
                        </a:solidFill>
                        <a:latin typeface="Cambria Math" panose="02040503050406030204" pitchFamily="18" charset="0"/>
                      </a:rPr>
                      <m:t>−</m:t>
                    </m:r>
                    <m:r>
                      <a:rPr lang="en-US" altLang="ja-JP" sz="3200" i="1">
                        <a:solidFill>
                          <a:schemeClr val="tx1">
                            <a:lumMod val="75000"/>
                            <a:lumOff val="25000"/>
                          </a:schemeClr>
                        </a:solidFill>
                        <a:latin typeface="Cambria Math" panose="02040503050406030204" pitchFamily="18" charset="0"/>
                      </a:rPr>
                      <m:t>𝐹</m:t>
                    </m:r>
                    <m:r>
                      <a:rPr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〔N〕</a:t>
                </a:r>
                <a:r>
                  <a:rPr lang="ja-JP" altLang="en-US" sz="3200" dirty="0">
                    <a:solidFill>
                      <a:schemeClr val="tx1">
                        <a:lumMod val="75000"/>
                        <a:lumOff val="25000"/>
                      </a:schemeClr>
                    </a:solidFill>
                    <a:latin typeface="ＭＳ Ｐゴシック" panose="020B0600070205080204" pitchFamily="50" charset="-128"/>
                  </a:rPr>
                  <a:t>である。</a:t>
                </a:r>
                <a:endParaRPr lang="en-US" altLang="ja-JP" sz="3200" dirty="0">
                  <a:solidFill>
                    <a:schemeClr val="tx1">
                      <a:lumMod val="75000"/>
                      <a:lumOff val="25000"/>
                    </a:schemeClr>
                  </a:solidFill>
                  <a:latin typeface="ＭＳ Ｐゴシック" panose="020B0600070205080204" pitchFamily="50" charset="-128"/>
                </a:endParaRPr>
              </a:p>
              <a:p>
                <a:r>
                  <a:rPr lang="ja-JP" altLang="en-US" sz="3200" dirty="0">
                    <a:solidFill>
                      <a:schemeClr val="tx1">
                        <a:lumMod val="75000"/>
                        <a:lumOff val="25000"/>
                      </a:schemeClr>
                    </a:solidFill>
                    <a:latin typeface="ＭＳ Ｐゴシック" panose="020B0600070205080204" pitchFamily="50" charset="-128"/>
                  </a:rPr>
                  <a:t>両台車の接触時間が</a:t>
                </a:r>
                <a14:m>
                  <m:oMath xmlns:m="http://schemas.openxmlformats.org/officeDocument/2006/math">
                    <m:r>
                      <a:rPr lang="en-US" altLang="ja-JP" sz="3200" b="0" i="0" smtClean="0">
                        <a:latin typeface="Cambria Math" panose="02040503050406030204" pitchFamily="18" charset="0"/>
                      </a:rPr>
                      <m:t> </m:t>
                    </m:r>
                    <m:r>
                      <m:rPr>
                        <m:nor/>
                      </m:rPr>
                      <a:rPr lang="ja-JP" altLang="en-US" sz="3200" i="1">
                        <a:latin typeface="Cambria Math" panose="02040503050406030204" pitchFamily="18" charset="0"/>
                      </a:rPr>
                      <m:t>∆</m:t>
                    </m:r>
                    <m:r>
                      <a:rPr lang="en-US" altLang="ja-JP" sz="3200" i="1">
                        <a:solidFill>
                          <a:schemeClr val="tx1">
                            <a:lumMod val="75000"/>
                            <a:lumOff val="25000"/>
                          </a:schemeClr>
                        </a:solidFill>
                        <a:latin typeface="Cambria Math" panose="02040503050406030204" pitchFamily="18" charset="0"/>
                      </a:rPr>
                      <m:t>𝑡</m:t>
                    </m:r>
                    <m:r>
                      <a:rPr lang="en-US" altLang="ja-JP" sz="3200" b="0" i="1" smtClean="0">
                        <a:solidFill>
                          <a:schemeClr val="tx1">
                            <a:lumMod val="75000"/>
                            <a:lumOff val="25000"/>
                          </a:schemeClr>
                        </a:solidFill>
                        <a:latin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〔s〕</a:t>
                </a:r>
                <a:r>
                  <a:rPr lang="ja-JP" altLang="en-US" sz="3200" dirty="0">
                    <a:solidFill>
                      <a:schemeClr val="tx1">
                        <a:lumMod val="75000"/>
                        <a:lumOff val="25000"/>
                      </a:schemeClr>
                    </a:solidFill>
                    <a:latin typeface="ＭＳ Ｐゴシック" panose="020B0600070205080204" pitchFamily="50" charset="-128"/>
                  </a:rPr>
                  <a:t>のとき，</a:t>
                </a:r>
                <a:r>
                  <a:rPr lang="en-US" altLang="ja-JP" sz="3200" dirty="0">
                    <a:solidFill>
                      <a:schemeClr val="tx1">
                        <a:lumMod val="75000"/>
                        <a:lumOff val="25000"/>
                      </a:schemeClr>
                    </a:solidFill>
                    <a:latin typeface="ＭＳ Ｐゴシック" panose="020B0600070205080204" pitchFamily="50" charset="-128"/>
                  </a:rPr>
                  <a:t>A</a:t>
                </a:r>
                <a:r>
                  <a:rPr lang="ja-JP" altLang="en-US" sz="3200" dirty="0">
                    <a:solidFill>
                      <a:schemeClr val="tx1">
                        <a:lumMod val="75000"/>
                        <a:lumOff val="25000"/>
                      </a:schemeClr>
                    </a:solidFill>
                    <a:latin typeface="ＭＳ Ｐゴシック" panose="020B0600070205080204" pitchFamily="50" charset="-128"/>
                  </a:rPr>
                  <a:t>の受けた力積は</a:t>
                </a:r>
                <a14:m>
                  <m:oMath xmlns:m="http://schemas.openxmlformats.org/officeDocument/2006/math">
                    <m:r>
                      <a:rPr lang="en-US" altLang="ja-JP" sz="3200">
                        <a:solidFill>
                          <a:schemeClr val="tx1">
                            <a:lumMod val="75000"/>
                            <a:lumOff val="25000"/>
                          </a:schemeClr>
                        </a:solidFill>
                        <a:latin typeface="Cambria Math" panose="02040503050406030204" pitchFamily="18" charset="0"/>
                      </a:rPr>
                      <m:t>−</m:t>
                    </m:r>
                    <m:r>
                      <a:rPr lang="en-US" altLang="ja-JP" sz="3200" i="1">
                        <a:solidFill>
                          <a:schemeClr val="tx1">
                            <a:lumMod val="75000"/>
                            <a:lumOff val="25000"/>
                          </a:schemeClr>
                        </a:solidFill>
                        <a:latin typeface="Cambria Math" panose="02040503050406030204" pitchFamily="18" charset="0"/>
                      </a:rPr>
                      <m:t>𝐹</m:t>
                    </m:r>
                    <m:r>
                      <m:rPr>
                        <m:nor/>
                      </m:rPr>
                      <a:rPr lang="ja-JP" altLang="en-US" sz="3200" i="1">
                        <a:latin typeface="Cambria Math" panose="02040503050406030204" pitchFamily="18" charset="0"/>
                      </a:rPr>
                      <m:t>∆</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𝑡</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〔N</a:t>
                </a:r>
                <a:r>
                  <a:rPr lang="ja-JP" altLang="en-US" sz="3200" dirty="0">
                    <a:solidFill>
                      <a:schemeClr val="tx1">
                        <a:lumMod val="75000"/>
                        <a:lumOff val="25000"/>
                      </a:schemeClr>
                    </a:solidFill>
                    <a:latin typeface="ＭＳ Ｐゴシック" panose="020B0600070205080204" pitchFamily="50" charset="-128"/>
                  </a:rPr>
                  <a:t>・</a:t>
                </a:r>
                <a:r>
                  <a:rPr lang="en-US" altLang="ja-JP" sz="3200" dirty="0">
                    <a:solidFill>
                      <a:schemeClr val="tx1">
                        <a:lumMod val="75000"/>
                        <a:lumOff val="25000"/>
                      </a:schemeClr>
                    </a:solidFill>
                    <a:latin typeface="ＭＳ Ｐゴシック" panose="020B0600070205080204" pitchFamily="50" charset="-128"/>
                  </a:rPr>
                  <a:t>s〕</a:t>
                </a:r>
                <a:r>
                  <a:rPr lang="ja-JP" altLang="en-US" sz="3200" dirty="0" err="1">
                    <a:solidFill>
                      <a:schemeClr val="tx1">
                        <a:lumMod val="75000"/>
                        <a:lumOff val="25000"/>
                      </a:schemeClr>
                    </a:solidFill>
                    <a:latin typeface="ＭＳ Ｐゴシック" panose="020B0600070205080204" pitchFamily="50" charset="-128"/>
                  </a:rPr>
                  <a:t>，</a:t>
                </a:r>
                <a:r>
                  <a:rPr lang="en-US" altLang="ja-JP" sz="3200" dirty="0">
                    <a:solidFill>
                      <a:schemeClr val="tx1">
                        <a:lumMod val="75000"/>
                        <a:lumOff val="25000"/>
                      </a:schemeClr>
                    </a:solidFill>
                    <a:latin typeface="ＭＳ Ｐゴシック" panose="020B0600070205080204" pitchFamily="50" charset="-128"/>
                  </a:rPr>
                  <a:t>B</a:t>
                </a:r>
                <a:r>
                  <a:rPr lang="ja-JP" altLang="en-US" sz="3200" dirty="0">
                    <a:solidFill>
                      <a:schemeClr val="tx1">
                        <a:lumMod val="75000"/>
                        <a:lumOff val="25000"/>
                      </a:schemeClr>
                    </a:solidFill>
                    <a:latin typeface="ＭＳ Ｐゴシック" panose="020B0600070205080204" pitchFamily="50" charset="-128"/>
                  </a:rPr>
                  <a:t>の受けた力積は</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rPr>
                      <m:t> </m:t>
                    </m:r>
                    <m:r>
                      <a:rPr lang="en-US" altLang="ja-JP" sz="3200" i="1">
                        <a:solidFill>
                          <a:schemeClr val="tx1">
                            <a:lumMod val="75000"/>
                            <a:lumOff val="25000"/>
                          </a:schemeClr>
                        </a:solidFill>
                        <a:latin typeface="Cambria Math" panose="02040503050406030204" pitchFamily="18" charset="0"/>
                      </a:rPr>
                      <m:t>+</m:t>
                    </m:r>
                    <m:r>
                      <a:rPr lang="en-US" altLang="ja-JP" sz="3200" i="1">
                        <a:solidFill>
                          <a:schemeClr val="tx1">
                            <a:lumMod val="75000"/>
                            <a:lumOff val="25000"/>
                          </a:schemeClr>
                        </a:solidFill>
                        <a:latin typeface="Cambria Math" panose="02040503050406030204" pitchFamily="18" charset="0"/>
                      </a:rPr>
                      <m:t>𝐹</m:t>
                    </m:r>
                    <m:r>
                      <m:rPr>
                        <m:nor/>
                      </m:rPr>
                      <a:rPr lang="ja-JP" altLang="en-US" sz="3200" i="1">
                        <a:latin typeface="Cambria Math" panose="02040503050406030204" pitchFamily="18" charset="0"/>
                      </a:rPr>
                      <m:t>∆</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𝑡</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 </m:t>
                    </m:r>
                  </m:oMath>
                </a14:m>
                <a:r>
                  <a:rPr lang="en-US" altLang="ja-JP" sz="3200" dirty="0">
                    <a:solidFill>
                      <a:schemeClr val="tx1">
                        <a:lumMod val="75000"/>
                        <a:lumOff val="25000"/>
                      </a:schemeClr>
                    </a:solidFill>
                    <a:latin typeface="ＭＳ Ｐゴシック" panose="020B0600070205080204" pitchFamily="50" charset="-128"/>
                  </a:rPr>
                  <a:t>〔N</a:t>
                </a:r>
                <a:r>
                  <a:rPr lang="ja-JP" altLang="en-US" sz="3200" dirty="0">
                    <a:solidFill>
                      <a:schemeClr val="tx1">
                        <a:lumMod val="75000"/>
                        <a:lumOff val="25000"/>
                      </a:schemeClr>
                    </a:solidFill>
                    <a:latin typeface="ＭＳ Ｐゴシック" panose="020B0600070205080204" pitchFamily="50" charset="-128"/>
                  </a:rPr>
                  <a:t>・</a:t>
                </a:r>
                <a:r>
                  <a:rPr lang="en-US" altLang="ja-JP" sz="3200" dirty="0">
                    <a:solidFill>
                      <a:schemeClr val="tx1">
                        <a:lumMod val="75000"/>
                        <a:lumOff val="25000"/>
                      </a:schemeClr>
                    </a:solidFill>
                    <a:latin typeface="ＭＳ Ｐゴシック" panose="020B0600070205080204" pitchFamily="50" charset="-128"/>
                  </a:rPr>
                  <a:t>s〕</a:t>
                </a:r>
                <a:r>
                  <a:rPr lang="ja-JP" altLang="en-US" sz="3200" dirty="0">
                    <a:solidFill>
                      <a:schemeClr val="tx1">
                        <a:lumMod val="75000"/>
                        <a:lumOff val="25000"/>
                      </a:schemeClr>
                    </a:solidFill>
                    <a:latin typeface="ＭＳ Ｐゴシック" panose="020B0600070205080204" pitchFamily="50" charset="-128"/>
                  </a:rPr>
                  <a:t>となる。</a:t>
                </a:r>
                <a:endParaRPr lang="en-US" altLang="ja-JP" sz="3200" dirty="0">
                  <a:solidFill>
                    <a:schemeClr val="tx1">
                      <a:lumMod val="75000"/>
                      <a:lumOff val="25000"/>
                    </a:schemeClr>
                  </a:solidFill>
                  <a:latin typeface="ＭＳ Ｐゴシック" panose="020B0600070205080204" pitchFamily="50" charset="-128"/>
                </a:endParaRPr>
              </a:p>
            </p:txBody>
          </p:sp>
        </mc:Choice>
        <mc:Fallback>
          <p:sp>
            <p:nvSpPr>
              <p:cNvPr id="5" name="テキスト ボックス 4">
                <a:extLst>
                  <a:ext uri="{FF2B5EF4-FFF2-40B4-BE49-F238E27FC236}">
                    <a16:creationId xmlns:a16="http://schemas.microsoft.com/office/drawing/2014/main" id="{750FB623-7765-4CC2-B86F-17CDF5A3076F}"/>
                  </a:ext>
                </a:extLst>
              </p:cNvPr>
              <p:cNvSpPr txBox="1">
                <a:spLocks noRot="1" noChangeAspect="1" noMove="1" noResize="1" noEditPoints="1" noAdjustHandles="1" noChangeArrowheads="1" noChangeShapeType="1" noTextEdit="1"/>
              </p:cNvSpPr>
              <p:nvPr/>
            </p:nvSpPr>
            <p:spPr>
              <a:xfrm>
                <a:off x="1205203" y="840695"/>
                <a:ext cx="9649072" cy="2554545"/>
              </a:xfrm>
              <a:prstGeom prst="rect">
                <a:avLst/>
              </a:prstGeom>
              <a:blipFill>
                <a:blip r:embed="rId2"/>
                <a:stretch>
                  <a:fillRect l="-1642" t="-3819" r="-4359" b="-6205"/>
                </a:stretch>
              </a:blipFill>
            </p:spPr>
            <p:txBody>
              <a:bodyPr/>
              <a:lstStyle/>
              <a:p>
                <a:r>
                  <a:rPr lang="ja-JP" altLang="en-US">
                    <a:noFill/>
                  </a:rPr>
                  <a:t> </a:t>
                </a:r>
              </a:p>
            </p:txBody>
          </p:sp>
        </mc:Fallback>
      </mc:AlternateContent>
      <p:grpSp>
        <p:nvGrpSpPr>
          <p:cNvPr id="6" name="グループ化 5">
            <a:extLst>
              <a:ext uri="{FF2B5EF4-FFF2-40B4-BE49-F238E27FC236}">
                <a16:creationId xmlns:a16="http://schemas.microsoft.com/office/drawing/2014/main" id="{D8898DE0-115D-4EC9-B96D-143394B463E2}"/>
              </a:ext>
            </a:extLst>
          </p:cNvPr>
          <p:cNvGrpSpPr/>
          <p:nvPr/>
        </p:nvGrpSpPr>
        <p:grpSpPr>
          <a:xfrm>
            <a:off x="7032104" y="3471231"/>
            <a:ext cx="3523860" cy="2951978"/>
            <a:chOff x="3686938" y="5359686"/>
            <a:chExt cx="3523860" cy="2951978"/>
          </a:xfrm>
        </p:grpSpPr>
        <p:sp>
          <p:nvSpPr>
            <p:cNvPr id="7" name="コンテンツ プレースホルダー 2">
              <a:extLst>
                <a:ext uri="{FF2B5EF4-FFF2-40B4-BE49-F238E27FC236}">
                  <a16:creationId xmlns:a16="http://schemas.microsoft.com/office/drawing/2014/main" id="{B9BA9F83-CF50-4877-BE31-A53A21B167AA}"/>
                </a:ext>
              </a:extLst>
            </p:cNvPr>
            <p:cNvSpPr txBox="1">
              <a:spLocks/>
            </p:cNvSpPr>
            <p:nvPr/>
          </p:nvSpPr>
          <p:spPr>
            <a:xfrm>
              <a:off x="3686938" y="5561996"/>
              <a:ext cx="3523860" cy="2749668"/>
            </a:xfrm>
            <a:prstGeom prst="rect">
              <a:avLst/>
            </a:prstGeom>
            <a:solidFill>
              <a:srgbClr val="F0F9FE"/>
            </a:solidFill>
            <a:ln w="19050">
              <a:solidFill>
                <a:srgbClr val="27AEEB"/>
              </a:solidFill>
            </a:ln>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l">
                <a:buNone/>
              </a:pPr>
              <a:r>
                <a:rPr lang="ja-JP" altLang="en-US" sz="2400" dirty="0">
                  <a:latin typeface="ＭＳ Ｐゴシック" panose="020B0600070205080204" pitchFamily="50" charset="-128"/>
                  <a:ea typeface="ＭＳ Ｐゴシック" panose="020B0600070205080204" pitchFamily="50" charset="-128"/>
                </a:rPr>
                <a:t>＜作用・反作用の法則＞物体</a:t>
              </a:r>
              <a:r>
                <a:rPr lang="en-US" altLang="ja-JP" sz="2400" dirty="0">
                  <a:latin typeface="ＭＳ Ｐゴシック" panose="020B0600070205080204" pitchFamily="50" charset="-128"/>
                  <a:ea typeface="ＭＳ Ｐゴシック" panose="020B0600070205080204" pitchFamily="50" charset="-128"/>
                </a:rPr>
                <a:t>A</a:t>
              </a:r>
              <a:r>
                <a:rPr lang="ja-JP" altLang="en-US" sz="2400" dirty="0">
                  <a:latin typeface="ＭＳ Ｐゴシック" panose="020B0600070205080204" pitchFamily="50" charset="-128"/>
                  <a:ea typeface="ＭＳ Ｐゴシック" panose="020B0600070205080204" pitchFamily="50" charset="-128"/>
                </a:rPr>
                <a:t>が物体</a:t>
              </a:r>
              <a:r>
                <a:rPr lang="en-US" altLang="ja-JP" sz="2400" dirty="0">
                  <a:latin typeface="ＭＳ Ｐゴシック" panose="020B0600070205080204" pitchFamily="50" charset="-128"/>
                  <a:ea typeface="ＭＳ Ｐゴシック" panose="020B0600070205080204" pitchFamily="50" charset="-128"/>
                </a:rPr>
                <a:t>B</a:t>
              </a:r>
              <a:r>
                <a:rPr lang="ja-JP" altLang="en-US" sz="2400" dirty="0">
                  <a:latin typeface="ＭＳ Ｐゴシック" panose="020B0600070205080204" pitchFamily="50" charset="-128"/>
                  <a:ea typeface="ＭＳ Ｐゴシック" panose="020B0600070205080204" pitchFamily="50" charset="-128"/>
                </a:rPr>
                <a:t>から受ける力があれば，同時に必ず，物体</a:t>
              </a:r>
              <a:r>
                <a:rPr lang="en-US" altLang="ja-JP" sz="2400" dirty="0">
                  <a:latin typeface="ＭＳ Ｐゴシック" panose="020B0600070205080204" pitchFamily="50" charset="-128"/>
                  <a:ea typeface="ＭＳ Ｐゴシック" panose="020B0600070205080204" pitchFamily="50" charset="-128"/>
                </a:rPr>
                <a:t>B</a:t>
              </a:r>
              <a:r>
                <a:rPr lang="ja-JP" altLang="en-US" sz="2400" dirty="0">
                  <a:latin typeface="ＭＳ Ｐゴシック" panose="020B0600070205080204" pitchFamily="50" charset="-128"/>
                  <a:ea typeface="ＭＳ Ｐゴシック" panose="020B0600070205080204" pitchFamily="50" charset="-128"/>
                </a:rPr>
                <a:t>が物体</a:t>
              </a:r>
              <a:r>
                <a:rPr lang="en-US" altLang="ja-JP" sz="2400" dirty="0">
                  <a:latin typeface="ＭＳ Ｐゴシック" panose="020B0600070205080204" pitchFamily="50" charset="-128"/>
                  <a:ea typeface="ＭＳ Ｐゴシック" panose="020B0600070205080204" pitchFamily="50" charset="-128"/>
                </a:rPr>
                <a:t>A</a:t>
              </a:r>
              <a:r>
                <a:rPr lang="ja-JP" altLang="en-US" sz="2400" dirty="0">
                  <a:latin typeface="ＭＳ Ｐゴシック" panose="020B0600070205080204" pitchFamily="50" charset="-128"/>
                  <a:ea typeface="ＭＳ Ｐゴシック" panose="020B0600070205080204" pitchFamily="50" charset="-128"/>
                </a:rPr>
                <a:t>から受ける力がある。この２力は，大きさが等しく逆向きであり，同一作用線上にある。</a:t>
              </a:r>
              <a:endParaRPr lang="en-US" altLang="ja-JP" sz="2400" dirty="0">
                <a:latin typeface="ＭＳ Ｐゴシック" panose="020B0600070205080204" pitchFamily="50" charset="-128"/>
                <a:ea typeface="ＭＳ Ｐゴシック" panose="020B0600070205080204" pitchFamily="50" charset="-128"/>
              </a:endParaRPr>
            </a:p>
          </p:txBody>
        </p:sp>
        <p:pic>
          <p:nvPicPr>
            <p:cNvPr id="8" name="図 7">
              <a:extLst>
                <a:ext uri="{FF2B5EF4-FFF2-40B4-BE49-F238E27FC236}">
                  <a16:creationId xmlns:a16="http://schemas.microsoft.com/office/drawing/2014/main" id="{463FA8A4-EF4D-47F1-A712-2C996FBAF114}"/>
                </a:ext>
              </a:extLst>
            </p:cNvPr>
            <p:cNvPicPr>
              <a:picLocks noChangeAspect="1"/>
            </p:cNvPicPr>
            <p:nvPr/>
          </p:nvPicPr>
          <p:blipFill>
            <a:blip r:embed="rId3"/>
            <a:stretch>
              <a:fillRect/>
            </a:stretch>
          </p:blipFill>
          <p:spPr>
            <a:xfrm>
              <a:off x="3686938" y="5359686"/>
              <a:ext cx="951136" cy="264327"/>
            </a:xfrm>
            <a:prstGeom prst="rect">
              <a:avLst/>
            </a:prstGeom>
          </p:spPr>
        </p:pic>
      </p:grpSp>
      <p:pic>
        <p:nvPicPr>
          <p:cNvPr id="2" name="図 1">
            <a:extLst>
              <a:ext uri="{FF2B5EF4-FFF2-40B4-BE49-F238E27FC236}">
                <a16:creationId xmlns:a16="http://schemas.microsoft.com/office/drawing/2014/main" id="{47DB1A97-B9A3-FDCF-6AE9-869E2AC2A797}"/>
              </a:ext>
            </a:extLst>
          </p:cNvPr>
          <p:cNvPicPr>
            <a:picLocks noChangeAspect="1"/>
          </p:cNvPicPr>
          <p:nvPr/>
        </p:nvPicPr>
        <p:blipFill rotWithShape="1">
          <a:blip r:embed="rId4"/>
          <a:srcRect r="32994"/>
          <a:stretch/>
        </p:blipFill>
        <p:spPr>
          <a:xfrm>
            <a:off x="1271464" y="3527403"/>
            <a:ext cx="3528392" cy="3193027"/>
          </a:xfrm>
          <a:prstGeom prst="rect">
            <a:avLst/>
          </a:prstGeom>
        </p:spPr>
      </p:pic>
      <p:pic>
        <p:nvPicPr>
          <p:cNvPr id="3" name="図 2">
            <a:extLst>
              <a:ext uri="{FF2B5EF4-FFF2-40B4-BE49-F238E27FC236}">
                <a16:creationId xmlns:a16="http://schemas.microsoft.com/office/drawing/2014/main" id="{5C58280F-CF44-AE3E-B5AB-3CF7D2B44546}"/>
              </a:ext>
            </a:extLst>
          </p:cNvPr>
          <p:cNvPicPr>
            <a:picLocks noChangeAspect="1"/>
          </p:cNvPicPr>
          <p:nvPr/>
        </p:nvPicPr>
        <p:blipFill rotWithShape="1">
          <a:blip r:embed="rId4"/>
          <a:srcRect l="67007"/>
          <a:stretch/>
        </p:blipFill>
        <p:spPr>
          <a:xfrm>
            <a:off x="4799856" y="3527402"/>
            <a:ext cx="1737362" cy="3193027"/>
          </a:xfrm>
          <a:prstGeom prst="rect">
            <a:avLst/>
          </a:prstGeom>
        </p:spPr>
      </p:pic>
    </p:spTree>
    <p:extLst>
      <p:ext uri="{BB962C8B-B14F-4D97-AF65-F5344CB8AC3E}">
        <p14:creationId xmlns:p14="http://schemas.microsoft.com/office/powerpoint/2010/main" val="2287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88416E6D-6EAF-AA35-5D64-6FC25FB34307}"/>
              </a:ext>
            </a:extLst>
          </p:cNvPr>
          <p:cNvSpPr>
            <a:spLocks noGrp="1"/>
          </p:cNvSpPr>
          <p:nvPr>
            <p:ph type="title"/>
          </p:nvPr>
        </p:nvSpPr>
        <p:spPr/>
        <p:txBody>
          <a:bodyPr>
            <a:normAutofit/>
          </a:bodyPr>
          <a:lstStyle/>
          <a:p>
            <a:r>
              <a:rPr lang="ja-JP" altLang="en-US" dirty="0"/>
              <a:t>一直線上を運動する物体の衝突</a:t>
            </a:r>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750FB623-7765-4CC2-B86F-17CDF5A3076F}"/>
                  </a:ext>
                </a:extLst>
              </p:cNvPr>
              <p:cNvSpPr txBox="1"/>
              <p:nvPr/>
            </p:nvSpPr>
            <p:spPr>
              <a:xfrm>
                <a:off x="1093709" y="1124744"/>
                <a:ext cx="10004581" cy="2062103"/>
              </a:xfrm>
              <a:prstGeom prst="rect">
                <a:avLst/>
              </a:prstGeom>
              <a:noFill/>
            </p:spPr>
            <p:txBody>
              <a:bodyPr wrap="square" rtlCol="0">
                <a:spAutoFit/>
              </a:bodyPr>
              <a:lstStyle/>
              <a:p>
                <a:r>
                  <a:rPr lang="ja-JP" altLang="en-US" sz="3200" dirty="0">
                    <a:solidFill>
                      <a:schemeClr val="tx1">
                        <a:lumMod val="75000"/>
                        <a:lumOff val="25000"/>
                      </a:schemeClr>
                    </a:solidFill>
                    <a:latin typeface="ＭＳ Ｐゴシック" panose="020B0600070205080204" pitchFamily="50" charset="-128"/>
                  </a:rPr>
                  <a:t>台車の運動量の変化は，台車が受けた力積に等しいので，次式が成り立つ。</a:t>
                </a:r>
                <a:endParaRPr lang="en-US" altLang="ja-JP" sz="3200" dirty="0">
                  <a:solidFill>
                    <a:schemeClr val="tx1">
                      <a:lumMod val="75000"/>
                      <a:lumOff val="25000"/>
                    </a:schemeClr>
                  </a:solidFill>
                  <a:latin typeface="ＭＳ Ｐゴシック" panose="020B0600070205080204" pitchFamily="50" charset="-128"/>
                </a:endParaRPr>
              </a:p>
              <a:p>
                <a:r>
                  <a:rPr lang="ja-JP" altLang="en-US" sz="3200" dirty="0">
                    <a:solidFill>
                      <a:schemeClr val="tx1">
                        <a:lumMod val="75000"/>
                        <a:lumOff val="25000"/>
                      </a:schemeClr>
                    </a:solidFill>
                    <a:latin typeface="ＭＳ Ｐゴシック" panose="020B0600070205080204" pitchFamily="50" charset="-128"/>
                  </a:rPr>
                  <a:t>　　台車</a:t>
                </a:r>
                <a:r>
                  <a:rPr lang="en-US" altLang="ja-JP" sz="3200" dirty="0">
                    <a:solidFill>
                      <a:schemeClr val="tx1">
                        <a:lumMod val="75000"/>
                        <a:lumOff val="25000"/>
                      </a:schemeClr>
                    </a:solidFill>
                    <a:latin typeface="ＭＳ Ｐゴシック" panose="020B0600070205080204" pitchFamily="50" charset="-128"/>
                  </a:rPr>
                  <a:t>A</a:t>
                </a:r>
                <a:r>
                  <a:rPr lang="ja-JP" altLang="en-US" sz="3200" dirty="0">
                    <a:solidFill>
                      <a:schemeClr val="tx1">
                        <a:lumMod val="75000"/>
                        <a:lumOff val="25000"/>
                      </a:schemeClr>
                    </a:solidFill>
                    <a:latin typeface="ＭＳ Ｐゴシック" panose="020B0600070205080204" pitchFamily="50" charset="-128"/>
                  </a:rPr>
                  <a:t>：</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rPr>
                      <m:t> </m:t>
                    </m:r>
                    <m:sSub>
                      <m:sSubPr>
                        <m:ctrlPr>
                          <a:rPr lang="en-US" altLang="ja-JP" sz="3200" i="1" smtClean="0">
                            <a:solidFill>
                              <a:schemeClr val="tx1">
                                <a:lumMod val="75000"/>
                                <a:lumOff val="25000"/>
                              </a:schemeClr>
                            </a:solidFill>
                            <a:latin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rPr>
                          <m:t>𝑚</m:t>
                        </m:r>
                      </m:e>
                      <m:sub>
                        <m:r>
                          <a:rPr lang="en-US" altLang="ja-JP" sz="3200" b="0" i="1" smtClean="0">
                            <a:solidFill>
                              <a:schemeClr val="tx1">
                                <a:lumMod val="75000"/>
                                <a:lumOff val="25000"/>
                              </a:schemeClr>
                            </a:solidFill>
                            <a:latin typeface="Cambria Math" panose="02040503050406030204" pitchFamily="18" charset="0"/>
                          </a:rPr>
                          <m:t>1</m:t>
                        </m:r>
                      </m:sub>
                    </m:sSub>
                    <m:sSubSup>
                      <m:sSubSupPr>
                        <m:ctrlPr>
                          <a:rPr lang="en-US" altLang="ja-JP" sz="3200" i="1" smtClean="0">
                            <a:solidFill>
                              <a:schemeClr val="tx1">
                                <a:lumMod val="75000"/>
                                <a:lumOff val="25000"/>
                              </a:schemeClr>
                            </a:solidFill>
                            <a:latin typeface="Cambria Math" panose="02040503050406030204" pitchFamily="18" charset="0"/>
                          </a:rPr>
                        </m:ctrlPr>
                      </m:sSubSupPr>
                      <m:e>
                        <m:r>
                          <a:rPr lang="en-US" altLang="ja-JP" sz="3200" b="0" i="1" smtClean="0">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1</m:t>
                        </m:r>
                      </m:sub>
                      <m:sup>
                        <m:r>
                          <a:rPr lang="en-US" altLang="ja-JP" sz="3200" b="0" i="1" smtClean="0">
                            <a:solidFill>
                              <a:schemeClr val="tx1">
                                <a:lumMod val="75000"/>
                                <a:lumOff val="25000"/>
                              </a:schemeClr>
                            </a:solidFill>
                            <a:latin typeface="Cambria Math" panose="02040503050406030204" pitchFamily="18" charset="0"/>
                          </a:rPr>
                          <m:t>′</m:t>
                        </m:r>
                      </m:sup>
                    </m:sSubSup>
                    <m:r>
                      <a:rPr lang="en-US" altLang="ja-JP" sz="3200" b="0" i="1" smtClean="0">
                        <a:solidFill>
                          <a:schemeClr val="tx1">
                            <a:lumMod val="75000"/>
                            <a:lumOff val="25000"/>
                          </a:schemeClr>
                        </a:solidFill>
                        <a:latin typeface="Cambria Math" panose="02040503050406030204" pitchFamily="18" charset="0"/>
                      </a:rPr>
                      <m:t>−</m:t>
                    </m:r>
                    <m:sSub>
                      <m:sSubPr>
                        <m:ctrlPr>
                          <a:rPr lang="en-US" altLang="ja-JP" sz="3200" b="0" i="1" smtClean="0">
                            <a:solidFill>
                              <a:schemeClr val="tx1">
                                <a:lumMod val="75000"/>
                                <a:lumOff val="25000"/>
                              </a:schemeClr>
                            </a:solidFill>
                            <a:latin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rPr>
                          <m:t>𝑚</m:t>
                        </m:r>
                      </m:e>
                      <m:sub>
                        <m:r>
                          <a:rPr lang="en-US" altLang="ja-JP" sz="3200" b="0" i="1" smtClean="0">
                            <a:solidFill>
                              <a:schemeClr val="tx1">
                                <a:lumMod val="75000"/>
                                <a:lumOff val="25000"/>
                              </a:schemeClr>
                            </a:solidFill>
                            <a:latin typeface="Cambria Math" panose="02040503050406030204" pitchFamily="18" charset="0"/>
                          </a:rPr>
                          <m:t>1</m:t>
                        </m:r>
                      </m:sub>
                    </m:sSub>
                    <m:sSub>
                      <m:sSubPr>
                        <m:ctrlPr>
                          <a:rPr lang="en-US" altLang="ja-JP" sz="3200" b="0" i="1" smtClean="0">
                            <a:solidFill>
                              <a:schemeClr val="tx1">
                                <a:lumMod val="75000"/>
                                <a:lumOff val="25000"/>
                              </a:schemeClr>
                            </a:solidFill>
                            <a:latin typeface="Cambria Math" panose="02040503050406030204" pitchFamily="18" charset="0"/>
                          </a:rPr>
                        </m:ctrlPr>
                      </m:sSubPr>
                      <m:e>
                        <m:r>
                          <a:rPr lang="en-US" altLang="ja-JP" sz="3200" b="0" i="1" smtClean="0">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1</m:t>
                        </m:r>
                      </m:sub>
                    </m:sSub>
                    <m:r>
                      <a:rPr lang="en-US" altLang="ja-JP" sz="3200" b="0" i="1" smtClean="0">
                        <a:solidFill>
                          <a:schemeClr val="tx1">
                            <a:lumMod val="75000"/>
                            <a:lumOff val="25000"/>
                          </a:schemeClr>
                        </a:solidFill>
                        <a:latin typeface="Cambria Math" panose="02040503050406030204" pitchFamily="18" charset="0"/>
                      </a:rPr>
                      <m:t>=−</m:t>
                    </m:r>
                    <m:r>
                      <a:rPr lang="en-US" altLang="ja-JP" sz="3200" b="0" i="1" smtClean="0">
                        <a:solidFill>
                          <a:schemeClr val="tx1">
                            <a:lumMod val="75000"/>
                            <a:lumOff val="25000"/>
                          </a:schemeClr>
                        </a:solidFill>
                        <a:latin typeface="Cambria Math" panose="02040503050406030204" pitchFamily="18" charset="0"/>
                      </a:rPr>
                      <m:t>𝐹</m:t>
                    </m:r>
                    <m:r>
                      <m:rPr>
                        <m:nor/>
                      </m:rPr>
                      <a:rPr lang="ja-JP" altLang="en-US" sz="3200" i="1">
                        <a:latin typeface="Cambria Math" panose="02040503050406030204" pitchFamily="18" charset="0"/>
                      </a:rPr>
                      <m:t>∆</m:t>
                    </m:r>
                    <m:r>
                      <a:rPr lang="en-US" altLang="ja-JP" sz="3200" b="0" i="1" smtClean="0">
                        <a:solidFill>
                          <a:schemeClr val="tx1">
                            <a:lumMod val="75000"/>
                            <a:lumOff val="25000"/>
                          </a:schemeClr>
                        </a:solidFill>
                        <a:latin typeface="Cambria Math" panose="02040503050406030204" pitchFamily="18" charset="0"/>
                        <a:ea typeface="Cambria Math" panose="02040503050406030204" pitchFamily="18" charset="0"/>
                      </a:rPr>
                      <m:t>𝑡</m:t>
                    </m:r>
                  </m:oMath>
                </a14:m>
                <a:r>
                  <a:rPr lang="ja-JP" altLang="en-US" sz="3200" dirty="0">
                    <a:solidFill>
                      <a:schemeClr val="tx1">
                        <a:lumMod val="75000"/>
                        <a:lumOff val="25000"/>
                      </a:schemeClr>
                    </a:solidFill>
                    <a:latin typeface="ＭＳ Ｐゴシック" panose="020B0600070205080204" pitchFamily="50" charset="-128"/>
                  </a:rPr>
                  <a:t>　　</a:t>
                </a:r>
                <a:r>
                  <a:rPr lang="en-US" altLang="ja-JP" sz="3200" dirty="0">
                    <a:solidFill>
                      <a:schemeClr val="tx1">
                        <a:lumMod val="75000"/>
                        <a:lumOff val="25000"/>
                      </a:schemeClr>
                    </a:solidFill>
                    <a:latin typeface="ＭＳ Ｐゴシック" panose="020B0600070205080204" pitchFamily="50" charset="-128"/>
                  </a:rPr>
                  <a:t>&lt;55&gt;</a:t>
                </a:r>
              </a:p>
              <a:p>
                <a:r>
                  <a:rPr lang="ja-JP" altLang="en-US" sz="3200" dirty="0">
                    <a:solidFill>
                      <a:schemeClr val="tx1">
                        <a:lumMod val="75000"/>
                        <a:lumOff val="25000"/>
                      </a:schemeClr>
                    </a:solidFill>
                    <a:latin typeface="ＭＳ Ｐゴシック" panose="020B0600070205080204" pitchFamily="50" charset="-128"/>
                  </a:rPr>
                  <a:t>　　台車</a:t>
                </a:r>
                <a:r>
                  <a:rPr lang="en-US" altLang="ja-JP" sz="3200" dirty="0">
                    <a:solidFill>
                      <a:schemeClr val="tx1">
                        <a:lumMod val="75000"/>
                        <a:lumOff val="25000"/>
                      </a:schemeClr>
                    </a:solidFill>
                    <a:latin typeface="ＭＳ Ｐゴシック" panose="020B0600070205080204" pitchFamily="50" charset="-128"/>
                  </a:rPr>
                  <a:t>B</a:t>
                </a:r>
                <a:r>
                  <a:rPr lang="ja-JP" altLang="en-US" sz="3200" dirty="0">
                    <a:solidFill>
                      <a:schemeClr val="tx1">
                        <a:lumMod val="75000"/>
                        <a:lumOff val="25000"/>
                      </a:schemeClr>
                    </a:solidFill>
                    <a:latin typeface="ＭＳ Ｐゴシック" panose="020B0600070205080204" pitchFamily="50" charset="-128"/>
                  </a:rPr>
                  <a:t>：</a:t>
                </a:r>
                <a14:m>
                  <m:oMath xmlns:m="http://schemas.openxmlformats.org/officeDocument/2006/math">
                    <m:r>
                      <a:rPr lang="en-US" altLang="ja-JP" sz="3200" b="0" i="0" smtClean="0">
                        <a:solidFill>
                          <a:schemeClr val="tx1">
                            <a:lumMod val="75000"/>
                            <a:lumOff val="25000"/>
                          </a:schemeClr>
                        </a:solidFill>
                        <a:latin typeface="Cambria Math" panose="02040503050406030204" pitchFamily="18" charset="0"/>
                      </a:rPr>
                      <m:t> </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a:rPr lang="en-US" altLang="ja-JP" sz="3200" b="0" i="1" smtClean="0">
                            <a:solidFill>
                              <a:schemeClr val="tx1">
                                <a:lumMod val="75000"/>
                                <a:lumOff val="25000"/>
                              </a:schemeClr>
                            </a:solidFill>
                            <a:latin typeface="Cambria Math" panose="02040503050406030204" pitchFamily="18" charset="0"/>
                          </a:rPr>
                          <m:t>2</m:t>
                        </m:r>
                      </m:sub>
                    </m:sSub>
                    <m:sSubSup>
                      <m:sSubSupPr>
                        <m:ctrlPr>
                          <a:rPr lang="en-US" altLang="ja-JP" sz="3200" i="1">
                            <a:solidFill>
                              <a:schemeClr val="tx1">
                                <a:lumMod val="75000"/>
                                <a:lumOff val="25000"/>
                              </a:schemeClr>
                            </a:solidFill>
                            <a:latin typeface="Cambria Math" panose="02040503050406030204" pitchFamily="18" charset="0"/>
                          </a:rPr>
                        </m:ctrlPr>
                      </m:sSubSupPr>
                      <m:e>
                        <m:r>
                          <a:rPr lang="en-US" altLang="ja-JP" sz="3200" i="1">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2</m:t>
                        </m:r>
                      </m:sub>
                      <m:sup>
                        <m:r>
                          <a:rPr lang="en-US" altLang="ja-JP" sz="3200" i="1">
                            <a:solidFill>
                              <a:schemeClr val="tx1">
                                <a:lumMod val="75000"/>
                                <a:lumOff val="25000"/>
                              </a:schemeClr>
                            </a:solidFill>
                            <a:latin typeface="Cambria Math" panose="02040503050406030204" pitchFamily="18" charset="0"/>
                          </a:rPr>
                          <m:t>′</m:t>
                        </m:r>
                      </m:sup>
                    </m:sSubSup>
                    <m:r>
                      <a:rPr lang="en-US" altLang="ja-JP" sz="3200" i="1">
                        <a:solidFill>
                          <a:schemeClr val="tx1">
                            <a:lumMod val="75000"/>
                            <a:lumOff val="25000"/>
                          </a:schemeClr>
                        </a:solidFill>
                        <a:latin typeface="Cambria Math" panose="02040503050406030204" pitchFamily="18" charset="0"/>
                      </a:rPr>
                      <m:t>−</m:t>
                    </m:r>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𝑚</m:t>
                        </m:r>
                      </m:e>
                      <m:sub>
                        <m:r>
                          <a:rPr lang="en-US" altLang="ja-JP" sz="3200" b="0" i="1" smtClean="0">
                            <a:solidFill>
                              <a:schemeClr val="tx1">
                                <a:lumMod val="75000"/>
                                <a:lumOff val="25000"/>
                              </a:schemeClr>
                            </a:solidFill>
                            <a:latin typeface="Cambria Math" panose="02040503050406030204" pitchFamily="18" charset="0"/>
                          </a:rPr>
                          <m:t>2</m:t>
                        </m:r>
                      </m:sub>
                    </m:sSub>
                    <m:sSub>
                      <m:sSubPr>
                        <m:ctrlPr>
                          <a:rPr lang="en-US" altLang="ja-JP" sz="3200" i="1">
                            <a:solidFill>
                              <a:schemeClr val="tx1">
                                <a:lumMod val="75000"/>
                                <a:lumOff val="25000"/>
                              </a:schemeClr>
                            </a:solidFill>
                            <a:latin typeface="Cambria Math" panose="02040503050406030204" pitchFamily="18" charset="0"/>
                          </a:rPr>
                        </m:ctrlPr>
                      </m:sSubPr>
                      <m:e>
                        <m:r>
                          <a:rPr lang="en-US" altLang="ja-JP" sz="3200" i="1">
                            <a:solidFill>
                              <a:schemeClr val="tx1">
                                <a:lumMod val="75000"/>
                                <a:lumOff val="25000"/>
                              </a:schemeClr>
                            </a:solidFill>
                            <a:latin typeface="Cambria Math" panose="02040503050406030204" pitchFamily="18" charset="0"/>
                          </a:rPr>
                          <m:t>𝑣</m:t>
                        </m:r>
                      </m:e>
                      <m:sub>
                        <m:r>
                          <a:rPr lang="en-US" altLang="ja-JP" sz="3200" b="0" i="1" smtClean="0">
                            <a:solidFill>
                              <a:schemeClr val="tx1">
                                <a:lumMod val="75000"/>
                                <a:lumOff val="25000"/>
                              </a:schemeClr>
                            </a:solidFill>
                            <a:latin typeface="Cambria Math" panose="02040503050406030204" pitchFamily="18" charset="0"/>
                          </a:rPr>
                          <m:t>2</m:t>
                        </m:r>
                      </m:sub>
                    </m:sSub>
                    <m:r>
                      <a:rPr lang="en-US" altLang="ja-JP" sz="3200" i="1">
                        <a:solidFill>
                          <a:schemeClr val="tx1">
                            <a:lumMod val="75000"/>
                            <a:lumOff val="25000"/>
                          </a:schemeClr>
                        </a:solidFill>
                        <a:latin typeface="Cambria Math" panose="02040503050406030204" pitchFamily="18" charset="0"/>
                      </a:rPr>
                      <m:t>=</m:t>
                    </m:r>
                    <m:r>
                      <a:rPr lang="en-US" altLang="ja-JP" sz="3200" i="1">
                        <a:solidFill>
                          <a:schemeClr val="tx1">
                            <a:lumMod val="75000"/>
                            <a:lumOff val="25000"/>
                          </a:schemeClr>
                        </a:solidFill>
                        <a:latin typeface="Cambria Math" panose="02040503050406030204" pitchFamily="18" charset="0"/>
                      </a:rPr>
                      <m:t>𝐹</m:t>
                    </m:r>
                    <m:r>
                      <m:rPr>
                        <m:nor/>
                      </m:rPr>
                      <a:rPr lang="ja-JP" altLang="en-US" sz="3200" i="1">
                        <a:latin typeface="Cambria Math" panose="02040503050406030204" pitchFamily="18" charset="0"/>
                      </a:rPr>
                      <m:t>∆</m:t>
                    </m:r>
                    <m:r>
                      <a:rPr lang="en-US" altLang="ja-JP" sz="3200" i="1">
                        <a:solidFill>
                          <a:schemeClr val="tx1">
                            <a:lumMod val="75000"/>
                            <a:lumOff val="25000"/>
                          </a:schemeClr>
                        </a:solidFill>
                        <a:latin typeface="Cambria Math" panose="02040503050406030204" pitchFamily="18" charset="0"/>
                        <a:ea typeface="Cambria Math" panose="02040503050406030204" pitchFamily="18" charset="0"/>
                      </a:rPr>
                      <m:t>𝑡</m:t>
                    </m:r>
                  </m:oMath>
                </a14:m>
                <a:r>
                  <a:rPr lang="ja-JP" altLang="en-US" sz="3200" dirty="0">
                    <a:solidFill>
                      <a:schemeClr val="tx1">
                        <a:lumMod val="75000"/>
                        <a:lumOff val="25000"/>
                      </a:schemeClr>
                    </a:solidFill>
                    <a:latin typeface="ＭＳ Ｐゴシック" panose="020B0600070205080204" pitchFamily="50" charset="-128"/>
                  </a:rPr>
                  <a:t>　　　</a:t>
                </a:r>
                <a:r>
                  <a:rPr lang="en-US" altLang="ja-JP" sz="3200" dirty="0">
                    <a:solidFill>
                      <a:schemeClr val="tx1">
                        <a:lumMod val="75000"/>
                        <a:lumOff val="25000"/>
                      </a:schemeClr>
                    </a:solidFill>
                    <a:latin typeface="ＭＳ Ｐゴシック" panose="020B0600070205080204" pitchFamily="50" charset="-128"/>
                  </a:rPr>
                  <a:t>&lt;56&gt;</a:t>
                </a:r>
              </a:p>
            </p:txBody>
          </p:sp>
        </mc:Choice>
        <mc:Fallback>
          <p:sp>
            <p:nvSpPr>
              <p:cNvPr id="5" name="テキスト ボックス 4">
                <a:extLst>
                  <a:ext uri="{FF2B5EF4-FFF2-40B4-BE49-F238E27FC236}">
                    <a16:creationId xmlns:a16="http://schemas.microsoft.com/office/drawing/2014/main" id="{750FB623-7765-4CC2-B86F-17CDF5A3076F}"/>
                  </a:ext>
                </a:extLst>
              </p:cNvPr>
              <p:cNvSpPr txBox="1">
                <a:spLocks noRot="1" noChangeAspect="1" noMove="1" noResize="1" noEditPoints="1" noAdjustHandles="1" noChangeArrowheads="1" noChangeShapeType="1" noTextEdit="1"/>
              </p:cNvSpPr>
              <p:nvPr/>
            </p:nvSpPr>
            <p:spPr>
              <a:xfrm>
                <a:off x="1093709" y="1124744"/>
                <a:ext cx="10004581" cy="2062103"/>
              </a:xfrm>
              <a:prstGeom prst="rect">
                <a:avLst/>
              </a:prstGeom>
              <a:blipFill>
                <a:blip r:embed="rId2"/>
                <a:stretch>
                  <a:fillRect l="-1523" t="-3846" r="-3898" b="-7988"/>
                </a:stretch>
              </a:blipFill>
            </p:spPr>
            <p:txBody>
              <a:bodyPr/>
              <a:lstStyle/>
              <a:p>
                <a:r>
                  <a:rPr lang="ja-JP" altLang="en-US">
                    <a:noFill/>
                  </a:rPr>
                  <a:t> </a:t>
                </a:r>
              </a:p>
            </p:txBody>
          </p:sp>
        </mc:Fallback>
      </mc:AlternateContent>
      <p:pic>
        <p:nvPicPr>
          <p:cNvPr id="2" name="図 1">
            <a:extLst>
              <a:ext uri="{FF2B5EF4-FFF2-40B4-BE49-F238E27FC236}">
                <a16:creationId xmlns:a16="http://schemas.microsoft.com/office/drawing/2014/main" id="{80B07AB7-F9C2-15DC-00E5-C39C1AA70707}"/>
              </a:ext>
            </a:extLst>
          </p:cNvPr>
          <p:cNvPicPr>
            <a:picLocks noChangeAspect="1"/>
          </p:cNvPicPr>
          <p:nvPr/>
        </p:nvPicPr>
        <p:blipFill>
          <a:blip r:embed="rId3"/>
          <a:stretch>
            <a:fillRect/>
          </a:stretch>
        </p:blipFill>
        <p:spPr>
          <a:xfrm>
            <a:off x="3396862" y="3439949"/>
            <a:ext cx="5265754" cy="3193027"/>
          </a:xfrm>
          <a:prstGeom prst="rect">
            <a:avLst/>
          </a:prstGeom>
        </p:spPr>
      </p:pic>
    </p:spTree>
    <p:extLst>
      <p:ext uri="{BB962C8B-B14F-4D97-AF65-F5344CB8AC3E}">
        <p14:creationId xmlns:p14="http://schemas.microsoft.com/office/powerpoint/2010/main" val="365671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A1B1E55-5B02-D431-47D4-9AFBB7DE2753}"/>
              </a:ext>
            </a:extLst>
          </p:cNvPr>
          <p:cNvSpPr>
            <a:spLocks noGrp="1"/>
          </p:cNvSpPr>
          <p:nvPr>
            <p:ph type="title"/>
          </p:nvPr>
        </p:nvSpPr>
        <p:spPr/>
        <p:txBody>
          <a:bodyPr>
            <a:normAutofit/>
          </a:bodyPr>
          <a:lstStyle/>
          <a:p>
            <a:r>
              <a:rPr lang="ja-JP" altLang="en-US" dirty="0"/>
              <a:t>一直線上を運動する物体の衝突　</a:t>
            </a:r>
            <a:r>
              <a:rPr kumimoji="1" lang="ja-JP" altLang="en-US" dirty="0"/>
              <a:t>－運動量保存の法則－</a:t>
            </a:r>
            <a:endParaRPr lang="ja-JP" altLang="en-US" dirty="0"/>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FBA75827-E1C1-4794-A0DB-35D6000E0480}"/>
                  </a:ext>
                </a:extLst>
              </p:cNvPr>
              <p:cNvSpPr txBox="1"/>
              <p:nvPr/>
            </p:nvSpPr>
            <p:spPr>
              <a:xfrm>
                <a:off x="983432" y="1121256"/>
                <a:ext cx="10260000" cy="1077218"/>
              </a:xfrm>
              <a:prstGeom prst="rect">
                <a:avLst/>
              </a:prstGeom>
              <a:noFill/>
            </p:spPr>
            <p:txBody>
              <a:bodyPr wrap="square" rtlCol="0">
                <a:spAutoFit/>
              </a:bodyPr>
              <a:lstStyle/>
              <a:p>
                <a:r>
                  <a:rPr kumimoji="1" lang="ja-JP" altLang="en-US" sz="3200" dirty="0">
                    <a:solidFill>
                      <a:schemeClr val="tx1">
                        <a:lumMod val="75000"/>
                        <a:lumOff val="25000"/>
                      </a:schemeClr>
                    </a:solidFill>
                    <a:latin typeface="+mn-ea"/>
                  </a:rPr>
                  <a:t>式</a:t>
                </a:r>
                <a:r>
                  <a:rPr kumimoji="1" lang="en-US" altLang="ja-JP" sz="3200" dirty="0">
                    <a:solidFill>
                      <a:schemeClr val="tx1">
                        <a:lumMod val="75000"/>
                        <a:lumOff val="25000"/>
                      </a:schemeClr>
                    </a:solidFill>
                    <a:latin typeface="+mn-ea"/>
                  </a:rPr>
                  <a:t>&lt;55&gt;</a:t>
                </a:r>
                <a:r>
                  <a:rPr kumimoji="1" lang="ja-JP" altLang="en-US" sz="3200" dirty="0" err="1">
                    <a:solidFill>
                      <a:schemeClr val="tx1">
                        <a:lumMod val="75000"/>
                        <a:lumOff val="25000"/>
                      </a:schemeClr>
                    </a:solidFill>
                    <a:latin typeface="+mn-ea"/>
                  </a:rPr>
                  <a:t>，</a:t>
                </a:r>
                <a:r>
                  <a:rPr kumimoji="1" lang="en-US" altLang="ja-JP" sz="3200" dirty="0">
                    <a:solidFill>
                      <a:schemeClr val="tx1">
                        <a:lumMod val="75000"/>
                        <a:lumOff val="25000"/>
                      </a:schemeClr>
                    </a:solidFill>
                    <a:latin typeface="+mn-ea"/>
                  </a:rPr>
                  <a:t>&lt;56&gt;</a:t>
                </a:r>
                <a:r>
                  <a:rPr kumimoji="1" lang="ja-JP" altLang="en-US" sz="3200" dirty="0">
                    <a:solidFill>
                      <a:schemeClr val="tx1">
                        <a:lumMod val="75000"/>
                        <a:lumOff val="25000"/>
                      </a:schemeClr>
                    </a:solidFill>
                    <a:latin typeface="+mn-ea"/>
                  </a:rPr>
                  <a:t>の両辺を加えて整理すると，次式が得られる。</a:t>
                </a:r>
                <a:endParaRPr kumimoji="1" lang="en-US" altLang="ja-JP" sz="3200" dirty="0">
                  <a:solidFill>
                    <a:schemeClr val="tx1">
                      <a:lumMod val="75000"/>
                      <a:lumOff val="25000"/>
                    </a:schemeClr>
                  </a:solidFill>
                  <a:latin typeface="+mn-ea"/>
                </a:endParaRPr>
              </a:p>
              <a:p>
                <a:r>
                  <a:rPr kumimoji="1" lang="ja-JP" altLang="en-US" sz="3200" dirty="0">
                    <a:solidFill>
                      <a:schemeClr val="tx1">
                        <a:lumMod val="75000"/>
                        <a:lumOff val="25000"/>
                      </a:schemeClr>
                    </a:solidFill>
                    <a:latin typeface="+mn-ea"/>
                  </a:rPr>
                  <a:t>　　　</a:t>
                </a:r>
                <a14:m>
                  <m:oMath xmlns:m="http://schemas.openxmlformats.org/officeDocument/2006/math">
                    <m:sSub>
                      <m:sSubPr>
                        <m:ctrlPr>
                          <a:rPr kumimoji="1" lang="en-US" altLang="ja-JP" sz="320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1</m:t>
                        </m:r>
                      </m:sub>
                    </m:sSub>
                    <m:sSub>
                      <m:sSubPr>
                        <m:ctrlPr>
                          <a:rPr kumimoji="1" lang="en-US" altLang="ja-JP" sz="320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1</m:t>
                        </m:r>
                      </m:sub>
                    </m:sSub>
                    <m:r>
                      <a:rPr kumimoji="1" lang="en-US" altLang="ja-JP" sz="3200" b="0" i="1" smtClean="0">
                        <a:solidFill>
                          <a:schemeClr val="tx1">
                            <a:lumMod val="75000"/>
                            <a:lumOff val="25000"/>
                          </a:schemeClr>
                        </a:solidFill>
                        <a:latin typeface="Cambria Math" panose="02040503050406030204" pitchFamily="18" charset="0"/>
                      </a:rPr>
                      <m:t>+</m:t>
                    </m:r>
                    <m:sSub>
                      <m:sSubPr>
                        <m:ctrlPr>
                          <a:rPr kumimoji="1" lang="en-US" altLang="ja-JP" sz="3200" b="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2</m:t>
                        </m:r>
                      </m:sub>
                    </m:sSub>
                    <m:sSub>
                      <m:sSubPr>
                        <m:ctrlPr>
                          <a:rPr kumimoji="1" lang="en-US" altLang="ja-JP" sz="3200" b="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2</m:t>
                        </m:r>
                      </m:sub>
                    </m:sSub>
                    <m:r>
                      <a:rPr kumimoji="1" lang="en-US" altLang="ja-JP" sz="3200" b="0" i="1" smtClean="0">
                        <a:solidFill>
                          <a:schemeClr val="tx1">
                            <a:lumMod val="75000"/>
                            <a:lumOff val="25000"/>
                          </a:schemeClr>
                        </a:solidFill>
                        <a:latin typeface="Cambria Math" panose="02040503050406030204" pitchFamily="18" charset="0"/>
                      </a:rPr>
                      <m:t>=</m:t>
                    </m:r>
                    <m:sSub>
                      <m:sSubPr>
                        <m:ctrlPr>
                          <a:rPr kumimoji="1" lang="en-US" altLang="ja-JP" sz="3200" b="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1</m:t>
                        </m:r>
                      </m:sub>
                    </m:sSub>
                    <m:sSubSup>
                      <m:sSubSupPr>
                        <m:ctrlPr>
                          <a:rPr kumimoji="1" lang="en-US" altLang="ja-JP" sz="3200" b="0" i="1" smtClean="0">
                            <a:solidFill>
                              <a:schemeClr val="tx1">
                                <a:lumMod val="75000"/>
                                <a:lumOff val="25000"/>
                              </a:schemeClr>
                            </a:solidFill>
                            <a:latin typeface="Cambria Math" panose="02040503050406030204" pitchFamily="18" charset="0"/>
                          </a:rPr>
                        </m:ctrlPr>
                      </m:sSubSupPr>
                      <m:e>
                        <m:r>
                          <a:rPr kumimoji="1" lang="en-US" altLang="ja-JP" sz="3200" b="0" i="1" smtClean="0">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1</m:t>
                        </m:r>
                      </m:sub>
                      <m:sup>
                        <m:r>
                          <a:rPr kumimoji="1" lang="en-US" altLang="ja-JP" sz="3200" b="0" i="1" smtClean="0">
                            <a:solidFill>
                              <a:schemeClr val="tx1">
                                <a:lumMod val="75000"/>
                                <a:lumOff val="25000"/>
                              </a:schemeClr>
                            </a:solidFill>
                            <a:latin typeface="Cambria Math" panose="02040503050406030204" pitchFamily="18" charset="0"/>
                          </a:rPr>
                          <m:t>′</m:t>
                        </m:r>
                      </m:sup>
                    </m:sSubSup>
                    <m:r>
                      <a:rPr kumimoji="1" lang="en-US" altLang="ja-JP" sz="3200" b="0" i="1" smtClean="0">
                        <a:solidFill>
                          <a:schemeClr val="tx1">
                            <a:lumMod val="75000"/>
                            <a:lumOff val="25000"/>
                          </a:schemeClr>
                        </a:solidFill>
                        <a:latin typeface="Cambria Math" panose="02040503050406030204" pitchFamily="18" charset="0"/>
                      </a:rPr>
                      <m:t>+</m:t>
                    </m:r>
                    <m:sSub>
                      <m:sSubPr>
                        <m:ctrlPr>
                          <a:rPr kumimoji="1" lang="en-US" altLang="ja-JP" sz="3200" b="0" i="1" smtClean="0">
                            <a:solidFill>
                              <a:schemeClr val="tx1">
                                <a:lumMod val="75000"/>
                                <a:lumOff val="25000"/>
                              </a:schemeClr>
                            </a:solidFill>
                            <a:latin typeface="Cambria Math" panose="02040503050406030204" pitchFamily="18" charset="0"/>
                          </a:rPr>
                        </m:ctrlPr>
                      </m:sSubPr>
                      <m:e>
                        <m:r>
                          <a:rPr kumimoji="1" lang="en-US" altLang="ja-JP" sz="3200" b="0" i="1" smtClean="0">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2</m:t>
                        </m:r>
                      </m:sub>
                    </m:sSub>
                    <m:sSubSup>
                      <m:sSubSupPr>
                        <m:ctrlPr>
                          <a:rPr kumimoji="1" lang="en-US" altLang="ja-JP" sz="3200" b="0" i="1" smtClean="0">
                            <a:solidFill>
                              <a:schemeClr val="tx1">
                                <a:lumMod val="75000"/>
                                <a:lumOff val="25000"/>
                              </a:schemeClr>
                            </a:solidFill>
                            <a:latin typeface="Cambria Math" panose="02040503050406030204" pitchFamily="18" charset="0"/>
                          </a:rPr>
                        </m:ctrlPr>
                      </m:sSubSupPr>
                      <m:e>
                        <m:r>
                          <a:rPr kumimoji="1" lang="en-US" altLang="ja-JP" sz="3200" b="0" i="1" smtClean="0">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2</m:t>
                        </m:r>
                      </m:sub>
                      <m:sup>
                        <m:r>
                          <a:rPr kumimoji="1" lang="en-US" altLang="ja-JP" sz="3200" b="0" i="1" smtClean="0">
                            <a:solidFill>
                              <a:schemeClr val="tx1">
                                <a:lumMod val="75000"/>
                                <a:lumOff val="25000"/>
                              </a:schemeClr>
                            </a:solidFill>
                            <a:latin typeface="Cambria Math" panose="02040503050406030204" pitchFamily="18" charset="0"/>
                          </a:rPr>
                          <m:t>′</m:t>
                        </m:r>
                      </m:sup>
                    </m:sSubSup>
                  </m:oMath>
                </a14:m>
                <a:r>
                  <a:rPr kumimoji="1" lang="ja-JP" altLang="en-US" sz="3200" dirty="0">
                    <a:solidFill>
                      <a:schemeClr val="tx1">
                        <a:lumMod val="75000"/>
                        <a:lumOff val="25000"/>
                      </a:schemeClr>
                    </a:solidFill>
                    <a:latin typeface="+mn-ea"/>
                  </a:rPr>
                  <a:t>　　　</a:t>
                </a:r>
                <a:r>
                  <a:rPr kumimoji="1" lang="en-US" altLang="ja-JP" sz="3200" dirty="0">
                    <a:solidFill>
                      <a:schemeClr val="tx1">
                        <a:lumMod val="75000"/>
                        <a:lumOff val="25000"/>
                      </a:schemeClr>
                    </a:solidFill>
                    <a:latin typeface="+mn-ea"/>
                  </a:rPr>
                  <a:t>&lt;57&gt;</a:t>
                </a:r>
              </a:p>
            </p:txBody>
          </p:sp>
        </mc:Choice>
        <mc:Fallback>
          <p:sp>
            <p:nvSpPr>
              <p:cNvPr id="5" name="テキスト ボックス 4">
                <a:extLst>
                  <a:ext uri="{FF2B5EF4-FFF2-40B4-BE49-F238E27FC236}">
                    <a16:creationId xmlns:a16="http://schemas.microsoft.com/office/drawing/2014/main" id="{FBA75827-E1C1-4794-A0DB-35D6000E0480}"/>
                  </a:ext>
                </a:extLst>
              </p:cNvPr>
              <p:cNvSpPr txBox="1">
                <a:spLocks noRot="1" noChangeAspect="1" noMove="1" noResize="1" noEditPoints="1" noAdjustHandles="1" noChangeArrowheads="1" noChangeShapeType="1" noTextEdit="1"/>
              </p:cNvSpPr>
              <p:nvPr/>
            </p:nvSpPr>
            <p:spPr>
              <a:xfrm>
                <a:off x="983432" y="1121256"/>
                <a:ext cx="10260000" cy="1077218"/>
              </a:xfrm>
              <a:prstGeom prst="rect">
                <a:avLst/>
              </a:prstGeom>
              <a:blipFill>
                <a:blip r:embed="rId2"/>
                <a:stretch>
                  <a:fillRect l="-1485" t="-7345" r="-2020" b="-15819"/>
                </a:stretch>
              </a:blipFill>
            </p:spPr>
            <p:txBody>
              <a:bodyPr/>
              <a:lstStyle/>
              <a:p>
                <a:r>
                  <a:rPr lang="ja-JP" altLang="en-US">
                    <a:noFill/>
                  </a:rPr>
                  <a:t> </a:t>
                </a:r>
              </a:p>
            </p:txBody>
          </p:sp>
        </mc:Fallback>
      </mc:AlternateContent>
      <p:sp>
        <p:nvSpPr>
          <p:cNvPr id="7" name="左中かっこ 6">
            <a:extLst>
              <a:ext uri="{FF2B5EF4-FFF2-40B4-BE49-F238E27FC236}">
                <a16:creationId xmlns:a16="http://schemas.microsoft.com/office/drawing/2014/main" id="{58C3F44B-717B-4D26-AFC4-7BFA600DBB8C}"/>
              </a:ext>
            </a:extLst>
          </p:cNvPr>
          <p:cNvSpPr/>
          <p:nvPr/>
        </p:nvSpPr>
        <p:spPr>
          <a:xfrm rot="16200000">
            <a:off x="2911008" y="1119980"/>
            <a:ext cx="242247" cy="2268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96FBDB5-2F59-4AE2-AC75-3FDD2D166562}"/>
              </a:ext>
            </a:extLst>
          </p:cNvPr>
          <p:cNvSpPr txBox="1"/>
          <p:nvPr/>
        </p:nvSpPr>
        <p:spPr>
          <a:xfrm>
            <a:off x="1319743" y="2545338"/>
            <a:ext cx="296151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u="sng" dirty="0"/>
              <a:t>衝突前</a:t>
            </a:r>
            <a:r>
              <a:rPr kumimoji="1" lang="ja-JP" altLang="en-US" sz="2400" dirty="0"/>
              <a:t>の運動量の和</a:t>
            </a:r>
          </a:p>
        </p:txBody>
      </p:sp>
      <p:sp>
        <p:nvSpPr>
          <p:cNvPr id="9" name="左中かっこ 8">
            <a:extLst>
              <a:ext uri="{FF2B5EF4-FFF2-40B4-BE49-F238E27FC236}">
                <a16:creationId xmlns:a16="http://schemas.microsoft.com/office/drawing/2014/main" id="{41480EEF-6660-48E2-81B4-9070BAC2419E}"/>
              </a:ext>
            </a:extLst>
          </p:cNvPr>
          <p:cNvSpPr/>
          <p:nvPr/>
        </p:nvSpPr>
        <p:spPr>
          <a:xfrm rot="16200000">
            <a:off x="5755576" y="1119981"/>
            <a:ext cx="242247" cy="226800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C5BE876-C1F7-4534-9C47-6CD81B0580F2}"/>
              </a:ext>
            </a:extLst>
          </p:cNvPr>
          <p:cNvSpPr txBox="1"/>
          <p:nvPr/>
        </p:nvSpPr>
        <p:spPr>
          <a:xfrm>
            <a:off x="4634436" y="2545338"/>
            <a:ext cx="296151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u="sng" dirty="0"/>
              <a:t>衝突後</a:t>
            </a:r>
            <a:r>
              <a:rPr kumimoji="1" lang="ja-JP" altLang="en-US" sz="2400" dirty="0"/>
              <a:t>の運動量の和</a:t>
            </a:r>
          </a:p>
        </p:txBody>
      </p:sp>
      <p:sp>
        <p:nvSpPr>
          <p:cNvPr id="11" name="テキスト ボックス 10">
            <a:extLst>
              <a:ext uri="{FF2B5EF4-FFF2-40B4-BE49-F238E27FC236}">
                <a16:creationId xmlns:a16="http://schemas.microsoft.com/office/drawing/2014/main" id="{C3B07BB9-A887-4C19-B70B-AC4570D392AF}"/>
              </a:ext>
            </a:extLst>
          </p:cNvPr>
          <p:cNvSpPr txBox="1"/>
          <p:nvPr/>
        </p:nvSpPr>
        <p:spPr>
          <a:xfrm>
            <a:off x="983432" y="4080214"/>
            <a:ext cx="10260000" cy="1569660"/>
          </a:xfrm>
          <a:prstGeom prst="rect">
            <a:avLst/>
          </a:prstGeom>
          <a:noFill/>
        </p:spPr>
        <p:txBody>
          <a:bodyPr wrap="square" rtlCol="0">
            <a:spAutoFit/>
          </a:bodyPr>
          <a:lstStyle/>
          <a:p>
            <a:r>
              <a:rPr kumimoji="1" lang="ja-JP" altLang="en-US" sz="3200" dirty="0">
                <a:solidFill>
                  <a:schemeClr val="tx1">
                    <a:lumMod val="75000"/>
                    <a:lumOff val="25000"/>
                  </a:schemeClr>
                </a:solidFill>
                <a:latin typeface="+mn-ea"/>
              </a:rPr>
              <a:t>左辺は衝突前の台車</a:t>
            </a:r>
            <a:r>
              <a:rPr kumimoji="1" lang="en-US" altLang="ja-JP" sz="3200" dirty="0">
                <a:solidFill>
                  <a:schemeClr val="tx1">
                    <a:lumMod val="75000"/>
                    <a:lumOff val="25000"/>
                  </a:schemeClr>
                </a:solidFill>
                <a:latin typeface="+mn-ea"/>
              </a:rPr>
              <a:t>A</a:t>
            </a:r>
            <a:r>
              <a:rPr kumimoji="1" lang="ja-JP" altLang="en-US" sz="3200" dirty="0" err="1">
                <a:solidFill>
                  <a:schemeClr val="tx1">
                    <a:lumMod val="75000"/>
                    <a:lumOff val="25000"/>
                  </a:schemeClr>
                </a:solidFill>
                <a:latin typeface="+mn-ea"/>
              </a:rPr>
              <a:t>，</a:t>
            </a:r>
            <a:r>
              <a:rPr kumimoji="1" lang="en-US" altLang="ja-JP" sz="3200" dirty="0">
                <a:solidFill>
                  <a:schemeClr val="tx1">
                    <a:lumMod val="75000"/>
                    <a:lumOff val="25000"/>
                  </a:schemeClr>
                </a:solidFill>
                <a:latin typeface="+mn-ea"/>
              </a:rPr>
              <a:t>B</a:t>
            </a:r>
            <a:r>
              <a:rPr kumimoji="1" lang="ja-JP" altLang="en-US" sz="3200" dirty="0">
                <a:solidFill>
                  <a:schemeClr val="tx1">
                    <a:lumMod val="75000"/>
                    <a:lumOff val="25000"/>
                  </a:schemeClr>
                </a:solidFill>
                <a:latin typeface="+mn-ea"/>
              </a:rPr>
              <a:t>の運動量の和，右辺は衝突後の運動量の和である。すなわち，衝突後の運動量の和は，衝突前の運動量の和に等しい。</a:t>
            </a:r>
            <a:endParaRPr kumimoji="1" lang="en-US" altLang="ja-JP" sz="3200" dirty="0">
              <a:solidFill>
                <a:schemeClr val="tx1">
                  <a:lumMod val="75000"/>
                  <a:lumOff val="25000"/>
                </a:schemeClr>
              </a:solidFill>
              <a:latin typeface="+mn-ea"/>
            </a:endParaRPr>
          </a:p>
        </p:txBody>
      </p:sp>
    </p:spTree>
    <p:extLst>
      <p:ext uri="{BB962C8B-B14F-4D97-AF65-F5344CB8AC3E}">
        <p14:creationId xmlns:p14="http://schemas.microsoft.com/office/powerpoint/2010/main" val="12527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A1B1E55-5B02-D431-47D4-9AFBB7DE2753}"/>
              </a:ext>
            </a:extLst>
          </p:cNvPr>
          <p:cNvSpPr>
            <a:spLocks noGrp="1"/>
          </p:cNvSpPr>
          <p:nvPr>
            <p:ph type="title"/>
          </p:nvPr>
        </p:nvSpPr>
        <p:spPr/>
        <p:txBody>
          <a:bodyPr>
            <a:normAutofit/>
          </a:bodyPr>
          <a:lstStyle/>
          <a:p>
            <a:r>
              <a:rPr lang="ja-JP" altLang="en-US" dirty="0"/>
              <a:t>一直線上を運動する物体の衝突　</a:t>
            </a:r>
            <a:r>
              <a:rPr kumimoji="1" lang="ja-JP" altLang="en-US" dirty="0"/>
              <a:t>－運動量保存の法則－</a:t>
            </a:r>
            <a:endParaRPr lang="ja-JP" altLang="en-US" dirty="0"/>
          </a:p>
        </p:txBody>
      </p:sp>
      <p:grpSp>
        <p:nvGrpSpPr>
          <p:cNvPr id="5" name="グループ化 4">
            <a:extLst>
              <a:ext uri="{FF2B5EF4-FFF2-40B4-BE49-F238E27FC236}">
                <a16:creationId xmlns:a16="http://schemas.microsoft.com/office/drawing/2014/main" id="{6BAB2904-DC70-409B-B06D-23E8388DF227}"/>
              </a:ext>
            </a:extLst>
          </p:cNvPr>
          <p:cNvGrpSpPr/>
          <p:nvPr/>
        </p:nvGrpSpPr>
        <p:grpSpPr>
          <a:xfrm>
            <a:off x="1487488" y="1392944"/>
            <a:ext cx="10053421" cy="688579"/>
            <a:chOff x="767408" y="6133803"/>
            <a:chExt cx="10053421" cy="688579"/>
          </a:xfrm>
        </p:grpSpPr>
        <p:sp>
          <p:nvSpPr>
            <p:cNvPr id="7" name="テキスト ボックス 6">
              <a:extLst>
                <a:ext uri="{FF2B5EF4-FFF2-40B4-BE49-F238E27FC236}">
                  <a16:creationId xmlns:a16="http://schemas.microsoft.com/office/drawing/2014/main" id="{05F53B3A-5CB1-45BC-985B-C5FB687E5561}"/>
                </a:ext>
              </a:extLst>
            </p:cNvPr>
            <p:cNvSpPr txBox="1"/>
            <p:nvPr/>
          </p:nvSpPr>
          <p:spPr>
            <a:xfrm>
              <a:off x="767408" y="6165304"/>
              <a:ext cx="1584176" cy="565146"/>
            </a:xfrm>
            <a:prstGeom prst="rect">
              <a:avLst/>
            </a:prstGeom>
          </p:spPr>
          <p:style>
            <a:lnRef idx="2">
              <a:schemeClr val="dk1"/>
            </a:lnRef>
            <a:fillRef idx="1">
              <a:schemeClr val="lt1"/>
            </a:fillRef>
            <a:effectRef idx="0">
              <a:schemeClr val="dk1"/>
            </a:effectRef>
            <a:fontRef idx="minor">
              <a:schemeClr val="dk1"/>
            </a:fontRef>
          </p:style>
          <p:txBody>
            <a:bodyPr wrap="square" tIns="0" bIns="72000" rtlCol="0">
              <a:spAutoFit/>
            </a:bodyPr>
            <a:lstStyle/>
            <a:p>
              <a:pPr algn="ct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物体系</a:t>
              </a:r>
            </a:p>
          </p:txBody>
        </p:sp>
        <p:sp>
          <p:nvSpPr>
            <p:cNvPr id="8" name="コンテンツ プレースホルダー 2">
              <a:extLst>
                <a:ext uri="{FF2B5EF4-FFF2-40B4-BE49-F238E27FC236}">
                  <a16:creationId xmlns:a16="http://schemas.microsoft.com/office/drawing/2014/main" id="{0A460292-A5F8-4D56-B9CE-A47427640BDF}"/>
                </a:ext>
              </a:extLst>
            </p:cNvPr>
            <p:cNvSpPr txBox="1">
              <a:spLocks/>
            </p:cNvSpPr>
            <p:nvPr/>
          </p:nvSpPr>
          <p:spPr>
            <a:xfrm>
              <a:off x="2305765" y="6133803"/>
              <a:ext cx="8515064" cy="68857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just">
                <a:buNone/>
              </a:pPr>
              <a:r>
                <a:rPr lang="ja-JP" altLang="en-US" sz="3200" dirty="0">
                  <a:latin typeface="ＭＳ Ｐゴシック" panose="020B0600070205080204" pitchFamily="50" charset="-128"/>
                  <a:ea typeface="ＭＳ Ｐゴシック" panose="020B0600070205080204" pitchFamily="50" charset="-128"/>
                </a:rPr>
                <a:t>：着目している物体の集まり</a:t>
              </a:r>
              <a:r>
                <a:rPr lang="ja-JP" altLang="en-US" sz="3200" dirty="0"/>
                <a:t>。</a:t>
              </a:r>
              <a:endParaRPr lang="en-US" altLang="ja-JP" sz="3200" dirty="0"/>
            </a:p>
            <a:p>
              <a:pPr marL="0" indent="0" algn="just">
                <a:buNone/>
              </a:pPr>
              <a:endParaRPr lang="en-US" altLang="ja-JP" sz="3200" dirty="0">
                <a:latin typeface="ＭＳ Ｐゴシック" panose="020B0600070205080204" pitchFamily="50" charset="-128"/>
              </a:endParaRPr>
            </a:p>
          </p:txBody>
        </p:sp>
      </p:grpSp>
      <p:grpSp>
        <p:nvGrpSpPr>
          <p:cNvPr id="10" name="グループ化 9">
            <a:extLst>
              <a:ext uri="{FF2B5EF4-FFF2-40B4-BE49-F238E27FC236}">
                <a16:creationId xmlns:a16="http://schemas.microsoft.com/office/drawing/2014/main" id="{113B83CF-4AD9-46EF-950A-D21801AFF6B5}"/>
              </a:ext>
            </a:extLst>
          </p:cNvPr>
          <p:cNvGrpSpPr/>
          <p:nvPr/>
        </p:nvGrpSpPr>
        <p:grpSpPr>
          <a:xfrm>
            <a:off x="1487488" y="2046348"/>
            <a:ext cx="9561770" cy="688579"/>
            <a:chOff x="767408" y="6133803"/>
            <a:chExt cx="9561770" cy="688579"/>
          </a:xfrm>
        </p:grpSpPr>
        <p:sp>
          <p:nvSpPr>
            <p:cNvPr id="11" name="テキスト ボックス 10">
              <a:extLst>
                <a:ext uri="{FF2B5EF4-FFF2-40B4-BE49-F238E27FC236}">
                  <a16:creationId xmlns:a16="http://schemas.microsoft.com/office/drawing/2014/main" id="{05B12A0F-6657-4C4E-8115-FE579B3088A0}"/>
                </a:ext>
              </a:extLst>
            </p:cNvPr>
            <p:cNvSpPr txBox="1"/>
            <p:nvPr/>
          </p:nvSpPr>
          <p:spPr>
            <a:xfrm>
              <a:off x="767408" y="6165304"/>
              <a:ext cx="1118714" cy="565146"/>
            </a:xfrm>
            <a:prstGeom prst="rect">
              <a:avLst/>
            </a:prstGeom>
          </p:spPr>
          <p:style>
            <a:lnRef idx="2">
              <a:schemeClr val="dk1"/>
            </a:lnRef>
            <a:fillRef idx="1">
              <a:schemeClr val="lt1"/>
            </a:fillRef>
            <a:effectRef idx="0">
              <a:schemeClr val="dk1"/>
            </a:effectRef>
            <a:fontRef idx="minor">
              <a:schemeClr val="dk1"/>
            </a:fontRef>
          </p:style>
          <p:txBody>
            <a:bodyPr wrap="square" tIns="0" bIns="72000" rtlCol="0">
              <a:spAutoFit/>
            </a:bodyPr>
            <a:lstStyle/>
            <a:p>
              <a:pPr algn="ct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内力</a:t>
              </a:r>
            </a:p>
          </p:txBody>
        </p:sp>
        <p:sp>
          <p:nvSpPr>
            <p:cNvPr id="12" name="コンテンツ プレースホルダー 2">
              <a:extLst>
                <a:ext uri="{FF2B5EF4-FFF2-40B4-BE49-F238E27FC236}">
                  <a16:creationId xmlns:a16="http://schemas.microsoft.com/office/drawing/2014/main" id="{35A8A99F-D88C-4484-97AD-2CC0D20ED72D}"/>
                </a:ext>
              </a:extLst>
            </p:cNvPr>
            <p:cNvSpPr txBox="1">
              <a:spLocks/>
            </p:cNvSpPr>
            <p:nvPr/>
          </p:nvSpPr>
          <p:spPr>
            <a:xfrm>
              <a:off x="1814114" y="6133803"/>
              <a:ext cx="8515064" cy="68857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just">
                <a:buNone/>
              </a:pPr>
              <a:r>
                <a:rPr lang="ja-JP" altLang="en-US" sz="3200" dirty="0">
                  <a:latin typeface="ＭＳ Ｐゴシック" panose="020B0600070205080204" pitchFamily="50" charset="-128"/>
                  <a:ea typeface="ＭＳ Ｐゴシック" panose="020B0600070205080204" pitchFamily="50" charset="-128"/>
                </a:rPr>
                <a:t>：物体の内部で及ぼし合う力。</a:t>
              </a:r>
              <a:endParaRPr lang="en-US" altLang="ja-JP" sz="3200" dirty="0">
                <a:latin typeface="ＭＳ Ｐゴシック" panose="020B0600070205080204" pitchFamily="50" charset="-128"/>
              </a:endParaRPr>
            </a:p>
          </p:txBody>
        </p:sp>
      </p:grpSp>
      <p:grpSp>
        <p:nvGrpSpPr>
          <p:cNvPr id="13" name="グループ化 12">
            <a:extLst>
              <a:ext uri="{FF2B5EF4-FFF2-40B4-BE49-F238E27FC236}">
                <a16:creationId xmlns:a16="http://schemas.microsoft.com/office/drawing/2014/main" id="{2DE5787F-A6F1-407A-87B5-32BA375005D7}"/>
              </a:ext>
            </a:extLst>
          </p:cNvPr>
          <p:cNvGrpSpPr/>
          <p:nvPr/>
        </p:nvGrpSpPr>
        <p:grpSpPr>
          <a:xfrm>
            <a:off x="1487488" y="2694420"/>
            <a:ext cx="9561770" cy="688579"/>
            <a:chOff x="767408" y="6133803"/>
            <a:chExt cx="9561770" cy="688579"/>
          </a:xfrm>
        </p:grpSpPr>
        <p:sp>
          <p:nvSpPr>
            <p:cNvPr id="14" name="テキスト ボックス 13">
              <a:extLst>
                <a:ext uri="{FF2B5EF4-FFF2-40B4-BE49-F238E27FC236}">
                  <a16:creationId xmlns:a16="http://schemas.microsoft.com/office/drawing/2014/main" id="{76AF95F5-E43F-46DB-9893-B9ABBE3C003A}"/>
                </a:ext>
              </a:extLst>
            </p:cNvPr>
            <p:cNvSpPr txBox="1"/>
            <p:nvPr/>
          </p:nvSpPr>
          <p:spPr>
            <a:xfrm>
              <a:off x="767408" y="6165304"/>
              <a:ext cx="1118714" cy="565146"/>
            </a:xfrm>
            <a:prstGeom prst="rect">
              <a:avLst/>
            </a:prstGeom>
          </p:spPr>
          <p:style>
            <a:lnRef idx="2">
              <a:schemeClr val="dk1"/>
            </a:lnRef>
            <a:fillRef idx="1">
              <a:schemeClr val="lt1"/>
            </a:fillRef>
            <a:effectRef idx="0">
              <a:schemeClr val="dk1"/>
            </a:effectRef>
            <a:fontRef idx="minor">
              <a:schemeClr val="dk1"/>
            </a:fontRef>
          </p:style>
          <p:txBody>
            <a:bodyPr wrap="square" tIns="0" bIns="72000" rtlCol="0">
              <a:spAutoFit/>
            </a:bodyPr>
            <a:lstStyle/>
            <a:p>
              <a:pPr algn="ct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外力</a:t>
              </a:r>
            </a:p>
          </p:txBody>
        </p:sp>
        <p:sp>
          <p:nvSpPr>
            <p:cNvPr id="15" name="コンテンツ プレースホルダー 2">
              <a:extLst>
                <a:ext uri="{FF2B5EF4-FFF2-40B4-BE49-F238E27FC236}">
                  <a16:creationId xmlns:a16="http://schemas.microsoft.com/office/drawing/2014/main" id="{B19A33C8-3C68-4C3F-8CC4-001DC2CAF8B4}"/>
                </a:ext>
              </a:extLst>
            </p:cNvPr>
            <p:cNvSpPr txBox="1">
              <a:spLocks/>
            </p:cNvSpPr>
            <p:nvPr/>
          </p:nvSpPr>
          <p:spPr>
            <a:xfrm>
              <a:off x="1814114" y="6133803"/>
              <a:ext cx="8515064" cy="68857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just">
                <a:buNone/>
              </a:pPr>
              <a:r>
                <a:rPr lang="ja-JP" altLang="en-US" sz="3200" dirty="0">
                  <a:latin typeface="ＭＳ Ｐゴシック" panose="020B0600070205080204" pitchFamily="50" charset="-128"/>
                  <a:ea typeface="ＭＳ Ｐゴシック" panose="020B0600070205080204" pitchFamily="50" charset="-128"/>
                </a:rPr>
                <a:t>：物体系が外部の物体から受ける力。</a:t>
              </a:r>
              <a:endParaRPr lang="en-US" altLang="ja-JP" sz="3200" dirty="0">
                <a:latin typeface="ＭＳ Ｐゴシック" panose="020B0600070205080204" pitchFamily="50" charset="-128"/>
              </a:endParaRPr>
            </a:p>
          </p:txBody>
        </p:sp>
      </p:grpSp>
      <p:sp>
        <p:nvSpPr>
          <p:cNvPr id="9" name="正方形/長方形 8">
            <a:extLst>
              <a:ext uri="{FF2B5EF4-FFF2-40B4-BE49-F238E27FC236}">
                <a16:creationId xmlns:a16="http://schemas.microsoft.com/office/drawing/2014/main" id="{A4D4413D-280F-41B2-975E-4895DA575C9C}"/>
              </a:ext>
            </a:extLst>
          </p:cNvPr>
          <p:cNvSpPr/>
          <p:nvPr/>
        </p:nvSpPr>
        <p:spPr>
          <a:xfrm>
            <a:off x="1487489" y="1430029"/>
            <a:ext cx="1584175" cy="5651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D0FDC83C-195C-C069-7CF4-AA3269E3AD51}"/>
              </a:ext>
            </a:extLst>
          </p:cNvPr>
          <p:cNvSpPr/>
          <p:nvPr/>
        </p:nvSpPr>
        <p:spPr>
          <a:xfrm>
            <a:off x="1487488" y="2076043"/>
            <a:ext cx="1136738" cy="5651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74492207-13A3-2DF9-C7FC-0C5FBD9B9915}"/>
              </a:ext>
            </a:extLst>
          </p:cNvPr>
          <p:cNvSpPr/>
          <p:nvPr/>
        </p:nvSpPr>
        <p:spPr>
          <a:xfrm>
            <a:off x="1487488" y="2730424"/>
            <a:ext cx="1136738" cy="5651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4" name="図 23">
            <a:extLst>
              <a:ext uri="{FF2B5EF4-FFF2-40B4-BE49-F238E27FC236}">
                <a16:creationId xmlns:a16="http://schemas.microsoft.com/office/drawing/2014/main" id="{F7781296-BA33-BC96-067A-FCE110156F1B}"/>
              </a:ext>
            </a:extLst>
          </p:cNvPr>
          <p:cNvPicPr>
            <a:picLocks noChangeAspect="1"/>
          </p:cNvPicPr>
          <p:nvPr/>
        </p:nvPicPr>
        <p:blipFill>
          <a:blip r:embed="rId2"/>
          <a:stretch>
            <a:fillRect/>
          </a:stretch>
        </p:blipFill>
        <p:spPr>
          <a:xfrm>
            <a:off x="3274438" y="3573016"/>
            <a:ext cx="5510602" cy="2695259"/>
          </a:xfrm>
          <a:prstGeom prst="rect">
            <a:avLst/>
          </a:prstGeom>
        </p:spPr>
      </p:pic>
    </p:spTree>
    <p:extLst>
      <p:ext uri="{BB962C8B-B14F-4D97-AF65-F5344CB8AC3E}">
        <p14:creationId xmlns:p14="http://schemas.microsoft.com/office/powerpoint/2010/main" val="48603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 presetClass="entr" presetSubtype="0" fill="hold" grpId="1"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 presetClass="entr" presetSubtype="0" fill="hold" grpId="1"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3" grpId="0" animBg="1"/>
      <p:bldP spid="3" grpId="1" animBg="1"/>
      <p:bldP spid="19" grpId="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A1B1E55-5B02-D431-47D4-9AFBB7DE2753}"/>
              </a:ext>
            </a:extLst>
          </p:cNvPr>
          <p:cNvSpPr>
            <a:spLocks noGrp="1"/>
          </p:cNvSpPr>
          <p:nvPr>
            <p:ph type="title"/>
          </p:nvPr>
        </p:nvSpPr>
        <p:spPr/>
        <p:txBody>
          <a:bodyPr>
            <a:normAutofit/>
          </a:bodyPr>
          <a:lstStyle/>
          <a:p>
            <a:r>
              <a:rPr lang="ja-JP" altLang="en-US" dirty="0"/>
              <a:t>一直線上を運動する物体の衝突　</a:t>
            </a:r>
            <a:r>
              <a:rPr kumimoji="1" lang="ja-JP" altLang="en-US" dirty="0"/>
              <a:t>－運動量保存の法則－</a:t>
            </a:r>
            <a:endParaRPr lang="ja-JP" altLang="en-US" dirty="0"/>
          </a:p>
        </p:txBody>
      </p:sp>
      <mc:AlternateContent xmlns:mc="http://schemas.openxmlformats.org/markup-compatibility/2006">
        <mc:Choice xmlns:a14="http://schemas.microsoft.com/office/drawing/2010/main" Requires="a14">
          <p:sp>
            <p:nvSpPr>
              <p:cNvPr id="16" name="コンテンツ プレースホルダー 2">
                <a:extLst>
                  <a:ext uri="{FF2B5EF4-FFF2-40B4-BE49-F238E27FC236}">
                    <a16:creationId xmlns:a16="http://schemas.microsoft.com/office/drawing/2014/main" id="{F29184EA-4AD7-47D6-B8CD-6E25C09830A3}"/>
                  </a:ext>
                </a:extLst>
              </p:cNvPr>
              <p:cNvSpPr txBox="1">
                <a:spLocks/>
              </p:cNvSpPr>
              <p:nvPr/>
            </p:nvSpPr>
            <p:spPr>
              <a:xfrm>
                <a:off x="1080000" y="1080000"/>
                <a:ext cx="10260000" cy="1077218"/>
              </a:xfrm>
              <a:prstGeom prst="rect">
                <a:avLst/>
              </a:prstGeom>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just">
                  <a:buNone/>
                </a:pPr>
                <a:r>
                  <a:rPr lang="ja-JP" altLang="en-US" sz="3200" dirty="0">
                    <a:latin typeface="ＭＳ Ｐゴシック" panose="020B0600070205080204" pitchFamily="50" charset="-128"/>
                    <a:ea typeface="ＭＳ Ｐゴシック" panose="020B0600070205080204" pitchFamily="50" charset="-128"/>
                  </a:rPr>
                  <a:t>物体系全体で考えると，内力による力積</a:t>
                </a:r>
                <a14:m>
                  <m:oMath xmlns:m="http://schemas.openxmlformats.org/officeDocument/2006/math">
                    <m:r>
                      <a:rPr lang="en-US" altLang="ja-JP" sz="3200" b="0" i="0" smtClean="0">
                        <a:latin typeface="Cambria Math" panose="02040503050406030204" pitchFamily="18" charset="0"/>
                        <a:ea typeface="ＭＳ Ｐゴシック" panose="020B0600070205080204" pitchFamily="50" charset="-128"/>
                      </a:rPr>
                      <m:t> </m:t>
                    </m:r>
                    <m:r>
                      <a:rPr lang="en-US" altLang="ja-JP" sz="3200" b="0" i="1" smtClean="0">
                        <a:latin typeface="Cambria Math" panose="02040503050406030204" pitchFamily="18" charset="0"/>
                        <a:ea typeface="ＭＳ Ｐゴシック" panose="020B0600070205080204" pitchFamily="50" charset="-128"/>
                      </a:rPr>
                      <m:t>−</m:t>
                    </m:r>
                    <m:r>
                      <a:rPr lang="en-US" altLang="ja-JP" sz="3200" b="0" i="1" smtClean="0">
                        <a:latin typeface="Cambria Math" panose="02040503050406030204" pitchFamily="18" charset="0"/>
                        <a:ea typeface="ＭＳ Ｐゴシック" panose="020B0600070205080204" pitchFamily="50" charset="-128"/>
                      </a:rPr>
                      <m:t>𝐹</m:t>
                    </m:r>
                    <m:r>
                      <m:rPr>
                        <m:nor/>
                      </m:rPr>
                      <a:rPr lang="ja-JP" altLang="en-US" sz="3200" i="1">
                        <a:latin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𝑡</m:t>
                    </m:r>
                    <m:r>
                      <a:rPr lang="en-US" altLang="ja-JP" sz="3200" b="0" i="1" smtClean="0">
                        <a:latin typeface="Cambria Math" panose="02040503050406030204" pitchFamily="18" charset="0"/>
                        <a:ea typeface="Cambria Math" panose="02040503050406030204" pitchFamily="18" charset="0"/>
                      </a:rPr>
                      <m:t> </m:t>
                    </m:r>
                  </m:oMath>
                </a14:m>
                <a:r>
                  <a:rPr lang="en-US" altLang="ja-JP" sz="3200" dirty="0">
                    <a:latin typeface="ＭＳ Ｐゴシック" panose="020B0600070205080204" pitchFamily="50" charset="-128"/>
                  </a:rPr>
                  <a:t>〔N</a:t>
                </a:r>
                <a:r>
                  <a:rPr lang="ja-JP" altLang="en-US" sz="3200" dirty="0">
                    <a:latin typeface="ＭＳ Ｐゴシック" panose="020B0600070205080204" pitchFamily="50" charset="-128"/>
                  </a:rPr>
                  <a:t>・</a:t>
                </a:r>
                <a:r>
                  <a:rPr lang="en-US" altLang="ja-JP" sz="3200" dirty="0">
                    <a:latin typeface="ＭＳ Ｐゴシック" panose="020B0600070205080204" pitchFamily="50" charset="-128"/>
                  </a:rPr>
                  <a:t>s〕</a:t>
                </a:r>
                <a:r>
                  <a:rPr lang="ja-JP" altLang="en-US" sz="3200" dirty="0">
                    <a:latin typeface="ＭＳ Ｐゴシック" panose="020B0600070205080204" pitchFamily="50" charset="-128"/>
                  </a:rPr>
                  <a:t>と</a:t>
                </a:r>
                <a14:m>
                  <m:oMath xmlns:m="http://schemas.openxmlformats.org/officeDocument/2006/math">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𝐹</m:t>
                    </m:r>
                    <m:r>
                      <m:rPr>
                        <m:nor/>
                      </m:rPr>
                      <a:rPr lang="ja-JP" altLang="en-US" sz="3200" i="1">
                        <a:latin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𝑡</m:t>
                    </m:r>
                    <m:r>
                      <a:rPr lang="en-US" altLang="ja-JP" sz="3200" b="0" i="1" smtClean="0">
                        <a:latin typeface="Cambria Math" panose="02040503050406030204" pitchFamily="18" charset="0"/>
                        <a:ea typeface="Cambria Math" panose="02040503050406030204" pitchFamily="18" charset="0"/>
                      </a:rPr>
                      <m:t> </m:t>
                    </m:r>
                  </m:oMath>
                </a14:m>
                <a:r>
                  <a:rPr lang="en-US" altLang="ja-JP" sz="3200" dirty="0">
                    <a:latin typeface="ＭＳ Ｐゴシック" panose="020B0600070205080204" pitchFamily="50" charset="-128"/>
                  </a:rPr>
                  <a:t>〔N</a:t>
                </a:r>
                <a:r>
                  <a:rPr lang="ja-JP" altLang="en-US" sz="3200" dirty="0">
                    <a:latin typeface="ＭＳ Ｐゴシック" panose="020B0600070205080204" pitchFamily="50" charset="-128"/>
                  </a:rPr>
                  <a:t>・</a:t>
                </a:r>
                <a:r>
                  <a:rPr lang="en-US" altLang="ja-JP" sz="3200" dirty="0">
                    <a:latin typeface="ＭＳ Ｐゴシック" panose="020B0600070205080204" pitchFamily="50" charset="-128"/>
                  </a:rPr>
                  <a:t>s〕</a:t>
                </a:r>
                <a:r>
                  <a:rPr lang="ja-JP" altLang="en-US" sz="3200" dirty="0">
                    <a:latin typeface="ＭＳ Ｐゴシック" panose="020B0600070205080204" pitchFamily="50" charset="-128"/>
                  </a:rPr>
                  <a:t>の和は</a:t>
                </a:r>
                <a:r>
                  <a:rPr lang="en-US" altLang="ja-JP" sz="3200" dirty="0">
                    <a:latin typeface="Times New Roman" panose="02020603050405020304" pitchFamily="18" charset="0"/>
                    <a:cs typeface="Times New Roman" panose="02020603050405020304" pitchFamily="18" charset="0"/>
                  </a:rPr>
                  <a:t>0</a:t>
                </a:r>
                <a:r>
                  <a:rPr lang="ja-JP" altLang="en-US" sz="3200" spc="-100" dirty="0">
                    <a:latin typeface="ＭＳ Ｐゴシック" panose="020B0600070205080204" pitchFamily="50" charset="-128"/>
                  </a:rPr>
                  <a:t>である</a:t>
                </a:r>
                <a:r>
                  <a:rPr lang="ja-JP" altLang="en-US" sz="3200" spc="-100" dirty="0">
                    <a:latin typeface="ＭＳ Ｐゴシック" panose="020B0600070205080204" pitchFamily="50" charset="-128"/>
                    <a:ea typeface="ＭＳ Ｐゴシック" panose="020B0600070205080204" pitchFamily="50" charset="-128"/>
                  </a:rPr>
                  <a:t>。そのため次の法則が成り立つ。</a:t>
                </a:r>
                <a:endParaRPr lang="en-US" altLang="ja-JP" sz="3200" spc="-100" dirty="0">
                  <a:latin typeface="ＭＳ Ｐゴシック" panose="020B0600070205080204" pitchFamily="50" charset="-128"/>
                </a:endParaRPr>
              </a:p>
            </p:txBody>
          </p:sp>
        </mc:Choice>
        <mc:Fallback>
          <p:sp>
            <p:nvSpPr>
              <p:cNvPr id="16" name="コンテンツ プレースホルダー 2">
                <a:extLst>
                  <a:ext uri="{FF2B5EF4-FFF2-40B4-BE49-F238E27FC236}">
                    <a16:creationId xmlns:a16="http://schemas.microsoft.com/office/drawing/2014/main" id="{F29184EA-4AD7-47D6-B8CD-6E25C09830A3}"/>
                  </a:ext>
                </a:extLst>
              </p:cNvPr>
              <p:cNvSpPr txBox="1">
                <a:spLocks noRot="1" noChangeAspect="1" noMove="1" noResize="1" noEditPoints="1" noAdjustHandles="1" noChangeArrowheads="1" noChangeShapeType="1" noTextEdit="1"/>
              </p:cNvSpPr>
              <p:nvPr/>
            </p:nvSpPr>
            <p:spPr>
              <a:xfrm>
                <a:off x="1080000" y="1080000"/>
                <a:ext cx="10260000" cy="1077218"/>
              </a:xfrm>
              <a:prstGeom prst="rect">
                <a:avLst/>
              </a:prstGeom>
              <a:blipFill>
                <a:blip r:embed="rId2"/>
                <a:stretch>
                  <a:fillRect l="-1485" t="-9040" r="-4040" b="-17514"/>
                </a:stretch>
              </a:blipFill>
            </p:spPr>
            <p:txBody>
              <a:bodyPr/>
              <a:lstStyle/>
              <a:p>
                <a:r>
                  <a:rPr lang="ja-JP" altLang="en-US">
                    <a:noFill/>
                  </a:rPr>
                  <a:t> </a:t>
                </a:r>
              </a:p>
            </p:txBody>
          </p:sp>
        </mc:Fallback>
      </mc:AlternateContent>
      <p:grpSp>
        <p:nvGrpSpPr>
          <p:cNvPr id="21" name="グループ化 20">
            <a:extLst>
              <a:ext uri="{FF2B5EF4-FFF2-40B4-BE49-F238E27FC236}">
                <a16:creationId xmlns:a16="http://schemas.microsoft.com/office/drawing/2014/main" id="{7B8E72A3-1650-24A9-7E63-4AB6EBFF2C4F}"/>
              </a:ext>
            </a:extLst>
          </p:cNvPr>
          <p:cNvGrpSpPr/>
          <p:nvPr/>
        </p:nvGrpSpPr>
        <p:grpSpPr>
          <a:xfrm>
            <a:off x="1199456" y="3281789"/>
            <a:ext cx="9577064" cy="2188465"/>
            <a:chOff x="788847" y="4376022"/>
            <a:chExt cx="9577064" cy="2188465"/>
          </a:xfrm>
        </p:grpSpPr>
        <mc:AlternateContent xmlns:mc="http://schemas.openxmlformats.org/markup-compatibility/2006" xmlns:a14="http://schemas.microsoft.com/office/drawing/2010/main">
          <mc:Choice Requires="a14">
            <p:sp>
              <p:nvSpPr>
                <p:cNvPr id="17" name="テキスト ボックス 5"/>
                <p:cNvSpPr txBox="1">
                  <a:spLocks noChangeArrowheads="1"/>
                </p:cNvSpPr>
                <p:nvPr/>
              </p:nvSpPr>
              <p:spPr bwMode="auto">
                <a:xfrm>
                  <a:off x="917171" y="4941168"/>
                  <a:ext cx="9448740" cy="1569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tx1">
                          <a:lumMod val="75000"/>
                          <a:lumOff val="25000"/>
                        </a:schemeClr>
                      </a:solidFill>
                      <a:latin typeface="ＭＳ Ｐゴシック" panose="020B0600070205080204" pitchFamily="50" charset="-128"/>
                    </a:rPr>
                    <a:t>　物体系が外力による力積を受けなければ，物体系の運動量の和は一定に保たれる。</a:t>
                  </a:r>
                  <a:endParaRPr lang="en-US" altLang="ja-JP" dirty="0">
                    <a:solidFill>
                      <a:schemeClr val="tx1">
                        <a:lumMod val="75000"/>
                        <a:lumOff val="25000"/>
                      </a:schemeClr>
                    </a:solidFill>
                    <a:latin typeface="ＭＳ Ｐゴシック" panose="020B0600070205080204" pitchFamily="50" charset="-128"/>
                  </a:endParaRPr>
                </a:p>
                <a:p>
                  <a:pPr eaLnBrk="1" hangingPunct="1">
                    <a:spcBef>
                      <a:spcPct val="0"/>
                    </a:spcBef>
                    <a:buFontTx/>
                    <a:buNone/>
                  </a:pPr>
                  <a:r>
                    <a:rPr lang="ja-JP" altLang="en-US" dirty="0">
                      <a:solidFill>
                        <a:schemeClr val="tx1">
                          <a:lumMod val="75000"/>
                          <a:lumOff val="25000"/>
                        </a:schemeClr>
                      </a:solidFill>
                      <a:latin typeface="ＭＳ Ｐゴシック" panose="020B0600070205080204" pitchFamily="50" charset="-128"/>
                    </a:rPr>
                    <a:t>　　　</a:t>
                  </a:r>
                  <a14:m>
                    <m:oMath xmlns:m="http://schemas.openxmlformats.org/officeDocument/2006/math">
                      <m:sSub>
                        <m:sSubPr>
                          <m:ctrlPr>
                            <a:rPr kumimoji="1" lang="en-US" altLang="ja-JP" sz="3200" b="0" i="1" smtClean="0">
                              <a:solidFill>
                                <a:schemeClr val="tx1">
                                  <a:lumMod val="75000"/>
                                  <a:lumOff val="25000"/>
                                </a:schemeClr>
                              </a:solidFill>
                              <a:latin typeface="Cambria Math" panose="02040503050406030204" pitchFamily="18" charset="0"/>
                            </a:rPr>
                          </m:ctrlPr>
                        </m:sSubPr>
                        <m:e>
                          <m:sSub>
                            <m:sSubPr>
                              <m:ctrlPr>
                                <a:rPr lang="en-US" altLang="ja-JP" i="1">
                                  <a:solidFill>
                                    <a:schemeClr val="tx1">
                                      <a:lumMod val="75000"/>
                                      <a:lumOff val="25000"/>
                                    </a:schemeClr>
                                  </a:solidFill>
                                  <a:latin typeface="Cambria Math" panose="02040503050406030204" pitchFamily="18" charset="0"/>
                                </a:rPr>
                              </m:ctrlPr>
                            </m:sSubPr>
                            <m:e>
                              <m:r>
                                <a:rPr lang="en-US" altLang="ja-JP" i="1">
                                  <a:solidFill>
                                    <a:schemeClr val="tx1">
                                      <a:lumMod val="75000"/>
                                      <a:lumOff val="25000"/>
                                    </a:schemeClr>
                                  </a:solidFill>
                                  <a:latin typeface="Cambria Math" panose="02040503050406030204" pitchFamily="18" charset="0"/>
                                </a:rPr>
                                <m:t>𝑚</m:t>
                              </m:r>
                            </m:e>
                            <m:sub>
                              <m:r>
                                <a:rPr lang="en-US" altLang="ja-JP" i="1">
                                  <a:solidFill>
                                    <a:schemeClr val="tx1">
                                      <a:lumMod val="75000"/>
                                      <a:lumOff val="25000"/>
                                    </a:schemeClr>
                                  </a:solidFill>
                                  <a:latin typeface="Cambria Math" panose="02040503050406030204" pitchFamily="18" charset="0"/>
                                </a:rPr>
                                <m:t>1</m:t>
                              </m:r>
                            </m:sub>
                          </m:sSub>
                          <m:sSub>
                            <m:sSubPr>
                              <m:ctrlPr>
                                <a:rPr lang="en-US" altLang="ja-JP" i="1">
                                  <a:solidFill>
                                    <a:schemeClr val="tx1">
                                      <a:lumMod val="75000"/>
                                      <a:lumOff val="25000"/>
                                    </a:schemeClr>
                                  </a:solidFill>
                                  <a:latin typeface="Cambria Math" panose="02040503050406030204" pitchFamily="18" charset="0"/>
                                </a:rPr>
                              </m:ctrlPr>
                            </m:sSubPr>
                            <m:e>
                              <m:r>
                                <a:rPr lang="en-US" altLang="ja-JP" i="1">
                                  <a:solidFill>
                                    <a:schemeClr val="tx1">
                                      <a:lumMod val="75000"/>
                                      <a:lumOff val="25000"/>
                                    </a:schemeClr>
                                  </a:solidFill>
                                  <a:latin typeface="Cambria Math" panose="02040503050406030204" pitchFamily="18" charset="0"/>
                                </a:rPr>
                                <m:t>𝑣</m:t>
                              </m:r>
                            </m:e>
                            <m:sub>
                              <m:r>
                                <a:rPr lang="en-US" altLang="ja-JP" i="1">
                                  <a:solidFill>
                                    <a:schemeClr val="tx1">
                                      <a:lumMod val="75000"/>
                                      <a:lumOff val="25000"/>
                                    </a:schemeClr>
                                  </a:solidFill>
                                  <a:latin typeface="Cambria Math" panose="02040503050406030204" pitchFamily="18" charset="0"/>
                                </a:rPr>
                                <m:t>1</m:t>
                              </m:r>
                            </m:sub>
                          </m:sSub>
                          <m:r>
                            <a:rPr lang="en-US" altLang="ja-JP" b="0" i="1" smtClean="0">
                              <a:solidFill>
                                <a:schemeClr val="tx1">
                                  <a:lumMod val="75000"/>
                                  <a:lumOff val="25000"/>
                                </a:schemeClr>
                              </a:solidFill>
                              <a:latin typeface="Cambria Math" panose="02040503050406030204" pitchFamily="18" charset="0"/>
                            </a:rPr>
                            <m:t>+</m:t>
                          </m:r>
                          <m:sSub>
                            <m:sSubPr>
                              <m:ctrlPr>
                                <a:rPr lang="en-US" altLang="ja-JP" i="1">
                                  <a:solidFill>
                                    <a:schemeClr val="tx1">
                                      <a:lumMod val="75000"/>
                                      <a:lumOff val="25000"/>
                                    </a:schemeClr>
                                  </a:solidFill>
                                  <a:latin typeface="Cambria Math" panose="02040503050406030204" pitchFamily="18" charset="0"/>
                                </a:rPr>
                              </m:ctrlPr>
                            </m:sSubPr>
                            <m:e>
                              <m:r>
                                <a:rPr lang="en-US" altLang="ja-JP" i="1">
                                  <a:solidFill>
                                    <a:schemeClr val="tx1">
                                      <a:lumMod val="75000"/>
                                      <a:lumOff val="25000"/>
                                    </a:schemeClr>
                                  </a:solidFill>
                                  <a:latin typeface="Cambria Math" panose="02040503050406030204" pitchFamily="18" charset="0"/>
                                </a:rPr>
                                <m:t>𝑚</m:t>
                              </m:r>
                            </m:e>
                            <m:sub>
                              <m:r>
                                <a:rPr lang="en-US" altLang="ja-JP" i="1">
                                  <a:solidFill>
                                    <a:schemeClr val="tx1">
                                      <a:lumMod val="75000"/>
                                      <a:lumOff val="25000"/>
                                    </a:schemeClr>
                                  </a:solidFill>
                                  <a:latin typeface="Cambria Math" panose="02040503050406030204" pitchFamily="18" charset="0"/>
                                </a:rPr>
                                <m:t>2</m:t>
                              </m:r>
                            </m:sub>
                          </m:sSub>
                          <m:sSub>
                            <m:sSubPr>
                              <m:ctrlPr>
                                <a:rPr lang="en-US" altLang="ja-JP" i="1">
                                  <a:solidFill>
                                    <a:schemeClr val="tx1">
                                      <a:lumMod val="75000"/>
                                      <a:lumOff val="25000"/>
                                    </a:schemeClr>
                                  </a:solidFill>
                                  <a:latin typeface="Cambria Math" panose="02040503050406030204" pitchFamily="18" charset="0"/>
                                </a:rPr>
                              </m:ctrlPr>
                            </m:sSubPr>
                            <m:e>
                              <m:r>
                                <a:rPr lang="en-US" altLang="ja-JP" i="1">
                                  <a:solidFill>
                                    <a:schemeClr val="tx1">
                                      <a:lumMod val="75000"/>
                                      <a:lumOff val="25000"/>
                                    </a:schemeClr>
                                  </a:solidFill>
                                  <a:latin typeface="Cambria Math" panose="02040503050406030204" pitchFamily="18" charset="0"/>
                                </a:rPr>
                                <m:t>𝑣</m:t>
                              </m:r>
                            </m:e>
                            <m:sub>
                              <m:r>
                                <a:rPr lang="en-US" altLang="ja-JP" i="1">
                                  <a:solidFill>
                                    <a:schemeClr val="tx1">
                                      <a:lumMod val="75000"/>
                                      <a:lumOff val="25000"/>
                                    </a:schemeClr>
                                  </a:solidFill>
                                  <a:latin typeface="Cambria Math" panose="02040503050406030204" pitchFamily="18" charset="0"/>
                                </a:rPr>
                                <m:t>2</m:t>
                              </m:r>
                            </m:sub>
                          </m:sSub>
                          <m:r>
                            <a:rPr lang="en-US" altLang="ja-JP" b="0" i="1" smtClean="0">
                              <a:solidFill>
                                <a:schemeClr val="tx1">
                                  <a:lumMod val="75000"/>
                                  <a:lumOff val="25000"/>
                                </a:schemeClr>
                              </a:solidFill>
                              <a:latin typeface="Cambria Math" panose="02040503050406030204" pitchFamily="18" charset="0"/>
                            </a:rPr>
                            <m:t>=</m:t>
                          </m:r>
                          <m:r>
                            <a:rPr kumimoji="1" lang="en-US" altLang="ja-JP" sz="3200" b="0" i="1" smtClean="0">
                              <a:solidFill>
                                <a:schemeClr val="tx1">
                                  <a:lumMod val="75000"/>
                                  <a:lumOff val="25000"/>
                                </a:schemeClr>
                              </a:solidFill>
                              <a:latin typeface="Cambria Math" panose="02040503050406030204" pitchFamily="18" charset="0"/>
                            </a:rPr>
                            <m:t>𝑚</m:t>
                          </m:r>
                        </m:e>
                        <m:sub>
                          <m:r>
                            <a:rPr kumimoji="1" lang="en-US" altLang="ja-JP" sz="3200" b="0" i="1" smtClean="0">
                              <a:solidFill>
                                <a:schemeClr val="tx1">
                                  <a:lumMod val="75000"/>
                                  <a:lumOff val="25000"/>
                                </a:schemeClr>
                              </a:solidFill>
                              <a:latin typeface="Cambria Math" panose="02040503050406030204" pitchFamily="18" charset="0"/>
                            </a:rPr>
                            <m:t>1</m:t>
                          </m:r>
                        </m:sub>
                      </m:sSub>
                      <m:sSubSup>
                        <m:sSubSupPr>
                          <m:ctrlPr>
                            <a:rPr kumimoji="1" lang="en-US" altLang="ja-JP" sz="3200" b="0" i="1" smtClean="0">
                              <a:solidFill>
                                <a:schemeClr val="tx1">
                                  <a:lumMod val="75000"/>
                                  <a:lumOff val="25000"/>
                                </a:schemeClr>
                              </a:solidFill>
                              <a:latin typeface="Cambria Math" panose="02040503050406030204" pitchFamily="18" charset="0"/>
                            </a:rPr>
                          </m:ctrlPr>
                        </m:sSubSupPr>
                        <m:e>
                          <m:r>
                            <a:rPr kumimoji="1" lang="en-US" altLang="ja-JP" sz="3200" b="0" i="1" smtClean="0">
                              <a:solidFill>
                                <a:schemeClr val="tx1">
                                  <a:lumMod val="75000"/>
                                  <a:lumOff val="25000"/>
                                </a:schemeClr>
                              </a:solidFill>
                              <a:latin typeface="Cambria Math" panose="02040503050406030204" pitchFamily="18" charset="0"/>
                            </a:rPr>
                            <m:t>𝑣</m:t>
                          </m:r>
                        </m:e>
                        <m:sub>
                          <m:r>
                            <a:rPr kumimoji="1" lang="en-US" altLang="ja-JP" sz="3200" b="0" i="1" smtClean="0">
                              <a:solidFill>
                                <a:schemeClr val="tx1">
                                  <a:lumMod val="75000"/>
                                  <a:lumOff val="25000"/>
                                </a:schemeClr>
                              </a:solidFill>
                              <a:latin typeface="Cambria Math" panose="02040503050406030204" pitchFamily="18" charset="0"/>
                            </a:rPr>
                            <m:t>1</m:t>
                          </m:r>
                        </m:sub>
                        <m:sup>
                          <m:r>
                            <a:rPr kumimoji="1" lang="en-US" altLang="ja-JP" sz="3200" b="0" i="1" smtClean="0">
                              <a:solidFill>
                                <a:schemeClr val="tx1">
                                  <a:lumMod val="75000"/>
                                  <a:lumOff val="25000"/>
                                </a:schemeClr>
                              </a:solidFill>
                              <a:latin typeface="Cambria Math" panose="02040503050406030204" pitchFamily="18" charset="0"/>
                            </a:rPr>
                            <m:t>′</m:t>
                          </m:r>
                        </m:sup>
                      </m:sSubSup>
                      <m:r>
                        <a:rPr kumimoji="1" lang="en-US" altLang="ja-JP" sz="3200" b="0" i="1" smtClean="0">
                          <a:solidFill>
                            <a:schemeClr val="tx1">
                              <a:lumMod val="75000"/>
                              <a:lumOff val="25000"/>
                            </a:schemeClr>
                          </a:solidFill>
                          <a:latin typeface="Cambria Math" panose="02040503050406030204" pitchFamily="18" charset="0"/>
                        </a:rPr>
                        <m:t>+</m:t>
                      </m:r>
                    </m:oMath>
                  </a14:m>
                  <a:r>
                    <a:rPr lang="en-US" altLang="ja-JP" dirty="0">
                      <a:solidFill>
                        <a:schemeClr val="tx1">
                          <a:lumMod val="75000"/>
                          <a:lumOff val="25000"/>
                        </a:schemeClr>
                      </a:solidFill>
                    </a:rPr>
                    <a:t> </a:t>
                  </a:r>
                  <a14:m>
                    <m:oMath xmlns:m="http://schemas.openxmlformats.org/officeDocument/2006/math">
                      <m:sSub>
                        <m:sSubPr>
                          <m:ctrlPr>
                            <a:rPr lang="en-US" altLang="ja-JP" i="1">
                              <a:solidFill>
                                <a:schemeClr val="tx1">
                                  <a:lumMod val="75000"/>
                                  <a:lumOff val="25000"/>
                                </a:schemeClr>
                              </a:solidFill>
                              <a:latin typeface="Cambria Math" panose="02040503050406030204" pitchFamily="18" charset="0"/>
                            </a:rPr>
                          </m:ctrlPr>
                        </m:sSubPr>
                        <m:e>
                          <m:r>
                            <a:rPr lang="en-US" altLang="ja-JP" i="1">
                              <a:solidFill>
                                <a:schemeClr val="tx1">
                                  <a:lumMod val="75000"/>
                                  <a:lumOff val="25000"/>
                                </a:schemeClr>
                              </a:solidFill>
                              <a:latin typeface="Cambria Math" panose="02040503050406030204" pitchFamily="18" charset="0"/>
                            </a:rPr>
                            <m:t>𝑚</m:t>
                          </m:r>
                        </m:e>
                        <m:sub>
                          <m:r>
                            <a:rPr lang="en-US" altLang="ja-JP" i="1">
                              <a:solidFill>
                                <a:schemeClr val="tx1">
                                  <a:lumMod val="75000"/>
                                  <a:lumOff val="25000"/>
                                </a:schemeClr>
                              </a:solidFill>
                              <a:latin typeface="Cambria Math" panose="02040503050406030204" pitchFamily="18" charset="0"/>
                            </a:rPr>
                            <m:t>2</m:t>
                          </m:r>
                        </m:sub>
                      </m:sSub>
                      <m:sSubSup>
                        <m:sSubSupPr>
                          <m:ctrlPr>
                            <a:rPr lang="en-US" altLang="ja-JP" i="1">
                              <a:solidFill>
                                <a:schemeClr val="tx1">
                                  <a:lumMod val="75000"/>
                                  <a:lumOff val="25000"/>
                                </a:schemeClr>
                              </a:solidFill>
                              <a:latin typeface="Cambria Math" panose="02040503050406030204" pitchFamily="18" charset="0"/>
                            </a:rPr>
                          </m:ctrlPr>
                        </m:sSubSupPr>
                        <m:e>
                          <m:r>
                            <a:rPr lang="en-US" altLang="ja-JP" i="1">
                              <a:solidFill>
                                <a:schemeClr val="tx1">
                                  <a:lumMod val="75000"/>
                                  <a:lumOff val="25000"/>
                                </a:schemeClr>
                              </a:solidFill>
                              <a:latin typeface="Cambria Math" panose="02040503050406030204" pitchFamily="18" charset="0"/>
                            </a:rPr>
                            <m:t>𝑣</m:t>
                          </m:r>
                        </m:e>
                        <m:sub>
                          <m:r>
                            <a:rPr lang="en-US" altLang="ja-JP" i="1">
                              <a:solidFill>
                                <a:schemeClr val="tx1">
                                  <a:lumMod val="75000"/>
                                  <a:lumOff val="25000"/>
                                </a:schemeClr>
                              </a:solidFill>
                              <a:latin typeface="Cambria Math" panose="02040503050406030204" pitchFamily="18" charset="0"/>
                            </a:rPr>
                            <m:t>2</m:t>
                          </m:r>
                        </m:sub>
                        <m:sup>
                          <m:r>
                            <a:rPr lang="en-US" altLang="ja-JP" i="1">
                              <a:solidFill>
                                <a:schemeClr val="tx1">
                                  <a:lumMod val="75000"/>
                                  <a:lumOff val="25000"/>
                                </a:schemeClr>
                              </a:solidFill>
                              <a:latin typeface="Cambria Math" panose="02040503050406030204" pitchFamily="18" charset="0"/>
                            </a:rPr>
                            <m:t>′</m:t>
                          </m:r>
                        </m:sup>
                      </m:sSubSup>
                    </m:oMath>
                  </a14:m>
                  <a:endParaRPr lang="en-US" altLang="ja-JP" dirty="0">
                    <a:solidFill>
                      <a:schemeClr val="tx1">
                        <a:lumMod val="75000"/>
                        <a:lumOff val="25000"/>
                      </a:schemeClr>
                    </a:solidFill>
                    <a:latin typeface="ＭＳ Ｐゴシック" panose="020B0600070205080204" pitchFamily="50" charset="-128"/>
                  </a:endParaRPr>
                </a:p>
              </p:txBody>
            </p:sp>
          </mc:Choice>
          <mc:Fallback xmlns="">
            <p:sp>
              <p:nvSpPr>
                <p:cNvPr id="17" name="テキスト ボックス 5"/>
                <p:cNvSpPr txBox="1">
                  <a:spLocks noRot="1" noChangeAspect="1" noMove="1" noResize="1" noEditPoints="1" noAdjustHandles="1" noChangeArrowheads="1" noChangeShapeType="1" noTextEdit="1"/>
                </p:cNvSpPr>
                <p:nvPr/>
              </p:nvSpPr>
              <p:spPr bwMode="auto">
                <a:xfrm>
                  <a:off x="917171" y="4941168"/>
                  <a:ext cx="9448740" cy="1569660"/>
                </a:xfrm>
                <a:prstGeom prst="rect">
                  <a:avLst/>
                </a:prstGeom>
                <a:blipFill>
                  <a:blip r:embed="rId3"/>
                  <a:stretch>
                    <a:fillRect l="-1677" t="-5039" r="-116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grpSp>
          <p:nvGrpSpPr>
            <p:cNvPr id="2" name="グループ化 1">
              <a:extLst>
                <a:ext uri="{FF2B5EF4-FFF2-40B4-BE49-F238E27FC236}">
                  <a16:creationId xmlns:a16="http://schemas.microsoft.com/office/drawing/2014/main" id="{461CD0DD-9644-8BDE-86FC-5B4DD292C3C2}"/>
                </a:ext>
              </a:extLst>
            </p:cNvPr>
            <p:cNvGrpSpPr/>
            <p:nvPr/>
          </p:nvGrpSpPr>
          <p:grpSpPr>
            <a:xfrm>
              <a:off x="788847" y="4376022"/>
              <a:ext cx="9577064" cy="2188465"/>
              <a:chOff x="788847" y="4376022"/>
              <a:chExt cx="9577064" cy="2188465"/>
            </a:xfrm>
          </p:grpSpPr>
          <p:sp>
            <p:nvSpPr>
              <p:cNvPr id="20" name="正方形/長方形 19">
                <a:extLst>
                  <a:ext uri="{FF2B5EF4-FFF2-40B4-BE49-F238E27FC236}">
                    <a16:creationId xmlns:a16="http://schemas.microsoft.com/office/drawing/2014/main" id="{E32C343F-1121-49FB-9930-0BC210E95CA7}"/>
                  </a:ext>
                </a:extLst>
              </p:cNvPr>
              <p:cNvSpPr/>
              <p:nvPr/>
            </p:nvSpPr>
            <p:spPr>
              <a:xfrm>
                <a:off x="788847" y="4640002"/>
                <a:ext cx="9577064" cy="19244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B85FFF59-85D2-4745-A8FD-DF47F50AEEA2}"/>
                  </a:ext>
                </a:extLst>
              </p:cNvPr>
              <p:cNvSpPr txBox="1"/>
              <p:nvPr/>
            </p:nvSpPr>
            <p:spPr>
              <a:xfrm>
                <a:off x="944838" y="4376022"/>
                <a:ext cx="3566986" cy="565146"/>
              </a:xfrm>
              <a:prstGeom prst="rect">
                <a:avLst/>
              </a:prstGeom>
            </p:spPr>
            <p:style>
              <a:lnRef idx="2">
                <a:schemeClr val="dk1"/>
              </a:lnRef>
              <a:fillRef idx="1">
                <a:schemeClr val="lt1"/>
              </a:fillRef>
              <a:effectRef idx="0">
                <a:schemeClr val="dk1"/>
              </a:effectRef>
              <a:fontRef idx="minor">
                <a:schemeClr val="dk1"/>
              </a:fontRef>
            </p:style>
            <p:txBody>
              <a:bodyPr wrap="square" tIns="0" bIns="72000" rtlCol="0">
                <a:spAutoFit/>
              </a:bodyPr>
              <a:lstStyle/>
              <a:p>
                <a:pPr algn="ct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運動量保存の法則</a:t>
                </a:r>
              </a:p>
            </p:txBody>
          </p:sp>
        </p:grpSp>
      </p:grpSp>
      <p:sp>
        <p:nvSpPr>
          <p:cNvPr id="22" name="正方形/長方形 21">
            <a:extLst>
              <a:ext uri="{FF2B5EF4-FFF2-40B4-BE49-F238E27FC236}">
                <a16:creationId xmlns:a16="http://schemas.microsoft.com/office/drawing/2014/main" id="{85812F71-5179-13DE-37B6-23FA9EFCE016}"/>
              </a:ext>
            </a:extLst>
          </p:cNvPr>
          <p:cNvSpPr/>
          <p:nvPr/>
        </p:nvSpPr>
        <p:spPr>
          <a:xfrm>
            <a:off x="1355448" y="3284984"/>
            <a:ext cx="3566986" cy="5651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5182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 presetClass="entr" presetSubtype="0" fill="hold" grpId="1"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2" grpId="1" animBg="1"/>
    </p:bldLst>
  </p:timing>
</p:sld>
</file>

<file path=ppt/theme/theme1.xml><?xml version="1.0" encoding="utf-8"?>
<a:theme xmlns:a="http://schemas.openxmlformats.org/drawingml/2006/main" name="タイトル画面">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通常部分">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部分">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18979</TotalTime>
  <Words>3052</Words>
  <PresentationFormat>ワイド画面</PresentationFormat>
  <Paragraphs>191</Paragraphs>
  <Slides>42</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42</vt:i4>
      </vt:variant>
    </vt:vector>
  </HeadingPairs>
  <TitlesOfParts>
    <vt:vector size="57" baseType="lpstr">
      <vt:lpstr>MS PGothic</vt:lpstr>
      <vt:lpstr>MS PGothic</vt:lpstr>
      <vt:lpstr>ＭＳ ゴシック</vt:lpstr>
      <vt:lpstr>Meiryo</vt:lpstr>
      <vt:lpstr>Meiryo</vt:lpstr>
      <vt:lpstr>Arial</vt:lpstr>
      <vt:lpstr>Calibri</vt:lpstr>
      <vt:lpstr>Cambria Math</vt:lpstr>
      <vt:lpstr>Times New Roman</vt:lpstr>
      <vt:lpstr>Trebuchet MS</vt:lpstr>
      <vt:lpstr>Wingdings</vt:lpstr>
      <vt:lpstr>Wingdings 3</vt:lpstr>
      <vt:lpstr>タイトル画面</vt:lpstr>
      <vt:lpstr>通常部分</vt:lpstr>
      <vt:lpstr>AL部分</vt:lpstr>
      <vt:lpstr>PowerPoint プレゼンテーション</vt:lpstr>
      <vt:lpstr>予想してみよう</vt:lpstr>
      <vt:lpstr>学習目標</vt:lpstr>
      <vt:lpstr>一直線上を運動する物体の衝突</vt:lpstr>
      <vt:lpstr>一直線上を運動する物体の衝突</vt:lpstr>
      <vt:lpstr>一直線上を運動する物体の衝突</vt:lpstr>
      <vt:lpstr>一直線上を運動する物体の衝突　－運動量保存の法則－</vt:lpstr>
      <vt:lpstr>一直線上を運動する物体の衝突　－運動量保存の法則－</vt:lpstr>
      <vt:lpstr>一直線上を運動する物体の衝突　－運動量保存の法則－</vt:lpstr>
      <vt:lpstr>一直線上を運動する物体の衝突　－運動量保存の法則－</vt:lpstr>
      <vt:lpstr>一直線上を運動する物体の衝突　－運動量保存の法則－</vt:lpstr>
      <vt:lpstr>一直線上を運動する物体の衝突　－運動量保存の法則－</vt:lpstr>
      <vt:lpstr>一直線上を運動する物体の衝突　－運動量保存の法則－</vt:lpstr>
      <vt:lpstr>一直線上を運動する物体の衝突　－運動量保存の法則－</vt:lpstr>
      <vt:lpstr>分裂と合体</vt:lpstr>
      <vt:lpstr>分裂と合体</vt:lpstr>
      <vt:lpstr>分裂と合体</vt:lpstr>
      <vt:lpstr>分裂と合体</vt:lpstr>
      <vt:lpstr>分裂と合体</vt:lpstr>
      <vt:lpstr>分裂と合体</vt:lpstr>
      <vt:lpstr>分裂と合体</vt:lpstr>
      <vt:lpstr>分裂と合体</vt:lpstr>
      <vt:lpstr>分裂と合体</vt:lpstr>
      <vt:lpstr>分裂と合体</vt:lpstr>
      <vt:lpstr>分裂と合体</vt:lpstr>
      <vt:lpstr>分裂と合体</vt:lpstr>
      <vt:lpstr>分裂と合体</vt:lpstr>
      <vt:lpstr>平面内での衝突</vt:lpstr>
      <vt:lpstr>平面内での衝突</vt:lpstr>
      <vt:lpstr>平面内での衝突</vt:lpstr>
      <vt:lpstr>平面内での衝突　－運動量保存の法則の成分表示－</vt:lpstr>
      <vt:lpstr>平面内での衝突　－運動量保存の法則－</vt:lpstr>
      <vt:lpstr>平面内での衝突　－運動量保存の法則－</vt:lpstr>
      <vt:lpstr>平面内での衝突</vt:lpstr>
      <vt:lpstr>平面内での衝突</vt:lpstr>
      <vt:lpstr>平面内での衝突</vt:lpstr>
      <vt:lpstr>平面内での衝突</vt:lpstr>
      <vt:lpstr>平面内での衝突</vt:lpstr>
      <vt:lpstr>平面内での衝突</vt:lpstr>
      <vt:lpstr>平面内での衝突</vt:lpstr>
      <vt:lpstr>平面内での衝突</vt:lpstr>
      <vt:lpstr>振り返り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2022-01-18T01:29:37Z</cp:lastPrinted>
  <dcterms:created xsi:type="dcterms:W3CDTF">2011-09-19T09:10:40Z</dcterms:created>
  <dcterms:modified xsi:type="dcterms:W3CDTF">2023-07-31T06:47:07Z</dcterms:modified>
</cp:coreProperties>
</file>