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7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8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9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10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2" r:id="rId1"/>
    <p:sldMasterId id="2147483924" r:id="rId2"/>
    <p:sldMasterId id="2147483904" r:id="rId3"/>
    <p:sldMasterId id="2147483927" r:id="rId4"/>
    <p:sldMasterId id="2147483950" r:id="rId5"/>
    <p:sldMasterId id="2147483988" r:id="rId6"/>
    <p:sldMasterId id="2147483984" r:id="rId7"/>
    <p:sldMasterId id="2147484024" r:id="rId8"/>
    <p:sldMasterId id="2147484017" r:id="rId9"/>
    <p:sldMasterId id="2147483944" r:id="rId10"/>
    <p:sldMasterId id="2147483967" r:id="rId11"/>
  </p:sldMasterIdLst>
  <p:notesMasterIdLst>
    <p:notesMasterId r:id="rId26"/>
  </p:notesMasterIdLst>
  <p:handoutMasterIdLst>
    <p:handoutMasterId r:id="rId27"/>
  </p:handoutMasterIdLst>
  <p:sldIdLst>
    <p:sldId id="461" r:id="rId12"/>
    <p:sldId id="478" r:id="rId13"/>
    <p:sldId id="462" r:id="rId14"/>
    <p:sldId id="463" r:id="rId15"/>
    <p:sldId id="464" r:id="rId16"/>
    <p:sldId id="465" r:id="rId17"/>
    <p:sldId id="471" r:id="rId18"/>
    <p:sldId id="466" r:id="rId19"/>
    <p:sldId id="467" r:id="rId20"/>
    <p:sldId id="473" r:id="rId21"/>
    <p:sldId id="474" r:id="rId22"/>
    <p:sldId id="475" r:id="rId23"/>
    <p:sldId id="476" r:id="rId24"/>
    <p:sldId id="477" r:id="rId25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28C8DC"/>
    <a:srgbClr val="96E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4577" autoAdjust="0"/>
  </p:normalViewPr>
  <p:slideViewPr>
    <p:cSldViewPr>
      <p:cViewPr varScale="1">
        <p:scale>
          <a:sx n="78" d="100"/>
          <a:sy n="78" d="100"/>
        </p:scale>
        <p:origin x="96" y="25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88" y="7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FDA42-AB2F-4A2C-84F9-F3D6EF8872B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91327-EDF6-4F91-A008-3ACB24E64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91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05AAE-2C75-441D-8ECA-06FB7F63A2A1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A206C-96EA-4D7E-A7E5-1709A27865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80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番号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92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124744"/>
            <a:ext cx="11233248" cy="505221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5200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187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解答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481596" y="1772816"/>
            <a:ext cx="11233248" cy="43924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4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335360" y="188442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3574528" y="1052736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3157545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解答数字付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481596" y="1772816"/>
            <a:ext cx="11233248" cy="43924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4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335360" y="188442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3574528" y="1052736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3" name="テキスト プレースホルダー 9">
            <a:extLst>
              <a:ext uri="{FF2B5EF4-FFF2-40B4-BE49-F238E27FC236}">
                <a16:creationId xmlns:a16="http://schemas.microsoft.com/office/drawing/2014/main" id="{534BA1BB-0C67-4A3B-B438-8B9F921FC2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567608" y="938411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1988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解答と数字付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5"/>
            <a:ext cx="11233248" cy="1944216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4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335360" y="188442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478184" y="3933056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478184" y="4725144"/>
            <a:ext cx="11233248" cy="1944216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7" name="テキスト プレースホルダー 8">
            <a:extLst>
              <a:ext uri="{FF2B5EF4-FFF2-40B4-BE49-F238E27FC236}">
                <a16:creationId xmlns:a16="http://schemas.microsoft.com/office/drawing/2014/main" id="{D75387E8-4AC2-4517-9953-32C4F5331E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  <p:sp>
        <p:nvSpPr>
          <p:cNvPr id="19" name="テキスト プレースホルダー 9">
            <a:extLst>
              <a:ext uri="{FF2B5EF4-FFF2-40B4-BE49-F238E27FC236}">
                <a16:creationId xmlns:a16="http://schemas.microsoft.com/office/drawing/2014/main" id="{06B9C0F3-64C2-4B15-B261-4900D733EA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テキスト プレースホルダー 9">
            <a:extLst>
              <a:ext uri="{FF2B5EF4-FFF2-40B4-BE49-F238E27FC236}">
                <a16:creationId xmlns:a16="http://schemas.microsoft.com/office/drawing/2014/main" id="{CC98425D-F4D2-4027-BE17-5053E828DEA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567608" y="938411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0833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応用例題番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900800"/>
            <a:ext cx="11233248" cy="4276163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6" name="テキスト プレースホルダー 8">
            <a:extLst>
              <a:ext uri="{FF2B5EF4-FFF2-40B4-BE49-F238E27FC236}">
                <a16:creationId xmlns:a16="http://schemas.microsoft.com/office/drawing/2014/main" id="{7A4D3AB4-5742-408B-939C-E8A9D6623F1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22947" y="1089437"/>
            <a:ext cx="720725" cy="576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6217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応用例題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2422947" y="1089437"/>
            <a:ext cx="720725" cy="576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4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4150592" y="1126133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2895876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応用例題解答数字付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2422947" y="1089437"/>
            <a:ext cx="720725" cy="576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4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4150592" y="1126133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6" name="テキスト プレースホルダー 9">
            <a:extLst>
              <a:ext uri="{FF2B5EF4-FFF2-40B4-BE49-F238E27FC236}">
                <a16:creationId xmlns:a16="http://schemas.microsoft.com/office/drawing/2014/main" id="{7785AE5D-734F-4614-A74C-D2252FA694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44896" y="1023494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379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旧_別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335360" y="188442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6915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旧_別解（１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DE990E45-0E54-4F28-B2FF-D4B5EA4D81C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03512" y="1090762"/>
            <a:ext cx="936104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335360" y="188442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9049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124744"/>
            <a:ext cx="11233248" cy="505221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F6F23B0-075B-4D4B-96D2-397ECC4D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852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052736"/>
            <a:ext cx="11305256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407369" y="1052736"/>
            <a:ext cx="1584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</a:t>
            </a:r>
          </a:p>
        </p:txBody>
      </p:sp>
      <p:sp>
        <p:nvSpPr>
          <p:cNvPr id="14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1198800" y="1126800"/>
            <a:ext cx="720725" cy="502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EF31EC4-478B-4869-8B49-3E9AD10CF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32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番号だ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92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772816"/>
            <a:ext cx="11233248" cy="440414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DE990E45-0E54-4F28-B2FF-D4B5EA4D81C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1126133"/>
            <a:ext cx="720080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6253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6800"/>
            <a:ext cx="11233248" cy="4330163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407366" y="1052736"/>
            <a:ext cx="198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例題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16" name="テキスト プレースホルダー 8">
            <a:extLst>
              <a:ext uri="{FF2B5EF4-FFF2-40B4-BE49-F238E27FC236}">
                <a16:creationId xmlns:a16="http://schemas.microsoft.com/office/drawing/2014/main" id="{4902D25A-34FB-4703-BF70-6FC1B7F3FC7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87488" y="1126800"/>
            <a:ext cx="720725" cy="502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C1C069-E2F1-4B13-96E2-C3FE136C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595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407368" y="1052736"/>
            <a:ext cx="198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例題</a:t>
            </a:r>
          </a:p>
        </p:txBody>
      </p:sp>
      <p:sp>
        <p:nvSpPr>
          <p:cNvPr id="18" name="テキスト プレースホルダー 8">
            <a:extLst>
              <a:ext uri="{FF2B5EF4-FFF2-40B4-BE49-F238E27FC236}">
                <a16:creationId xmlns:a16="http://schemas.microsoft.com/office/drawing/2014/main" id="{CAB7ACAF-7B2A-4687-A422-7DFBC600F4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87488" y="1126800"/>
            <a:ext cx="720725" cy="502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4" name="テキスト プレースホルダー 7">
            <a:extLst>
              <a:ext uri="{FF2B5EF4-FFF2-40B4-BE49-F238E27FC236}">
                <a16:creationId xmlns:a16="http://schemas.microsoft.com/office/drawing/2014/main" id="{F9EDE63B-1619-4471-851F-3CA31E4A8539}"/>
              </a:ext>
            </a:extLst>
          </p:cNvPr>
          <p:cNvSpPr txBox="1">
            <a:spLocks/>
          </p:cNvSpPr>
          <p:nvPr userDrawn="1"/>
        </p:nvSpPr>
        <p:spPr>
          <a:xfrm>
            <a:off x="3359696" y="1124744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CB81036-399B-42AF-93A1-FBDE2B1E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813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解答筋数字付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407368" y="1052736"/>
            <a:ext cx="198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例題</a:t>
            </a:r>
          </a:p>
        </p:txBody>
      </p:sp>
      <p:sp>
        <p:nvSpPr>
          <p:cNvPr id="18" name="テキスト プレースホルダー 8">
            <a:extLst>
              <a:ext uri="{FF2B5EF4-FFF2-40B4-BE49-F238E27FC236}">
                <a16:creationId xmlns:a16="http://schemas.microsoft.com/office/drawing/2014/main" id="{CAB7ACAF-7B2A-4687-A422-7DFBC600F4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87488" y="1126800"/>
            <a:ext cx="720725" cy="502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4" name="テキスト プレースホルダー 7">
            <a:extLst>
              <a:ext uri="{FF2B5EF4-FFF2-40B4-BE49-F238E27FC236}">
                <a16:creationId xmlns:a16="http://schemas.microsoft.com/office/drawing/2014/main" id="{F9EDE63B-1619-4471-851F-3CA31E4A8539}"/>
              </a:ext>
            </a:extLst>
          </p:cNvPr>
          <p:cNvSpPr txBox="1">
            <a:spLocks/>
          </p:cNvSpPr>
          <p:nvPr userDrawn="1"/>
        </p:nvSpPr>
        <p:spPr>
          <a:xfrm>
            <a:off x="3359696" y="1124744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7" name="テキスト プレースホルダー 9">
            <a:extLst>
              <a:ext uri="{FF2B5EF4-FFF2-40B4-BE49-F238E27FC236}">
                <a16:creationId xmlns:a16="http://schemas.microsoft.com/office/drawing/2014/main" id="{3A4BC71E-D3B1-433E-968F-342BB2BB88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28367" y="1047245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BD77A4E-206D-4F19-A4BA-9986A316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4273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6800"/>
            <a:ext cx="11233248" cy="4330163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8D609209-C679-478A-B052-159DC22C8F24}"/>
              </a:ext>
            </a:extLst>
          </p:cNvPr>
          <p:cNvSpPr/>
          <p:nvPr userDrawn="1"/>
        </p:nvSpPr>
        <p:spPr>
          <a:xfrm>
            <a:off x="407504" y="1052736"/>
            <a:ext cx="1224000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4000" dirty="0">
                <a:solidFill>
                  <a:schemeClr val="accent4"/>
                </a:solidFill>
                <a:latin typeface="+mj-ea"/>
                <a:ea typeface="+mj-ea"/>
              </a:rPr>
              <a:t>練習</a:t>
            </a:r>
          </a:p>
        </p:txBody>
      </p:sp>
      <p:sp>
        <p:nvSpPr>
          <p:cNvPr id="13" name="テキスト プレースホルダー 8">
            <a:extLst>
              <a:ext uri="{FF2B5EF4-FFF2-40B4-BE49-F238E27FC236}">
                <a16:creationId xmlns:a16="http://schemas.microsoft.com/office/drawing/2014/main" id="{B2F03FA1-BB65-4808-8F16-8B2BFD2F18D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89B1573-5A2B-4EF9-B809-78DE5DD15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545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162470D5-42F6-4DB1-BAF2-A0BF2B433C3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  <p:sp>
        <p:nvSpPr>
          <p:cNvPr id="16" name="角丸四角形 9">
            <a:extLst>
              <a:ext uri="{FF2B5EF4-FFF2-40B4-BE49-F238E27FC236}">
                <a16:creationId xmlns:a16="http://schemas.microsoft.com/office/drawing/2014/main" id="{6E05595F-4578-4AF7-8B29-533081CECFC1}"/>
              </a:ext>
            </a:extLst>
          </p:cNvPr>
          <p:cNvSpPr/>
          <p:nvPr userDrawn="1"/>
        </p:nvSpPr>
        <p:spPr>
          <a:xfrm>
            <a:off x="407504" y="1052736"/>
            <a:ext cx="1224000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4000" dirty="0">
                <a:solidFill>
                  <a:schemeClr val="accent4"/>
                </a:solidFill>
                <a:latin typeface="+mj-ea"/>
                <a:ea typeface="+mj-ea"/>
              </a:rPr>
              <a:t>練習</a:t>
            </a:r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6E3FD553-F3D9-47E1-88BE-3FB8D1F7FE9D}"/>
              </a:ext>
            </a:extLst>
          </p:cNvPr>
          <p:cNvSpPr txBox="1">
            <a:spLocks/>
          </p:cNvSpPr>
          <p:nvPr userDrawn="1"/>
        </p:nvSpPr>
        <p:spPr>
          <a:xfrm>
            <a:off x="3574528" y="1052736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98A4937-7AE1-4796-8A48-F95266D1A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1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解答数字付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162470D5-42F6-4DB1-BAF2-A0BF2B433C3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  <p:sp>
        <p:nvSpPr>
          <p:cNvPr id="16" name="角丸四角形 9">
            <a:extLst>
              <a:ext uri="{FF2B5EF4-FFF2-40B4-BE49-F238E27FC236}">
                <a16:creationId xmlns:a16="http://schemas.microsoft.com/office/drawing/2014/main" id="{6E05595F-4578-4AF7-8B29-533081CECFC1}"/>
              </a:ext>
            </a:extLst>
          </p:cNvPr>
          <p:cNvSpPr/>
          <p:nvPr userDrawn="1"/>
        </p:nvSpPr>
        <p:spPr>
          <a:xfrm>
            <a:off x="407504" y="1052736"/>
            <a:ext cx="1224000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4000" dirty="0">
                <a:solidFill>
                  <a:srgbClr val="0070C0"/>
                </a:solidFill>
                <a:latin typeface="+mj-ea"/>
                <a:ea typeface="+mj-ea"/>
              </a:rPr>
              <a:t>練習</a:t>
            </a:r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6E3FD553-F3D9-47E1-88BE-3FB8D1F7FE9D}"/>
              </a:ext>
            </a:extLst>
          </p:cNvPr>
          <p:cNvSpPr txBox="1">
            <a:spLocks/>
          </p:cNvSpPr>
          <p:nvPr userDrawn="1"/>
        </p:nvSpPr>
        <p:spPr>
          <a:xfrm>
            <a:off x="3574528" y="1052736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8" name="テキスト プレースホルダー 9">
            <a:extLst>
              <a:ext uri="{FF2B5EF4-FFF2-40B4-BE49-F238E27FC236}">
                <a16:creationId xmlns:a16="http://schemas.microsoft.com/office/drawing/2014/main" id="{99FE2ABB-F446-450D-9963-462E9D7766A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567608" y="938411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4239529-05B4-489F-A6AD-27C4C25C9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1237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124744"/>
            <a:ext cx="11233248" cy="505221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5362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052736"/>
            <a:ext cx="11305256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407369" y="1052736"/>
            <a:ext cx="1584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</a:t>
            </a:r>
          </a:p>
        </p:txBody>
      </p:sp>
      <p:sp>
        <p:nvSpPr>
          <p:cNvPr id="14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1198800" y="1126800"/>
            <a:ext cx="720725" cy="502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227D1EA-A97A-438A-BA73-9B234A441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116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6800"/>
            <a:ext cx="11233248" cy="4330163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407366" y="1052736"/>
            <a:ext cx="198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例題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16" name="テキスト プレースホルダー 8">
            <a:extLst>
              <a:ext uri="{FF2B5EF4-FFF2-40B4-BE49-F238E27FC236}">
                <a16:creationId xmlns:a16="http://schemas.microsoft.com/office/drawing/2014/main" id="{4902D25A-34FB-4703-BF70-6FC1B7F3FC7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87488" y="1126800"/>
            <a:ext cx="720725" cy="502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D3FA6A-64D1-49E0-9561-EE5103D6E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5322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407368" y="1052736"/>
            <a:ext cx="198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例題</a:t>
            </a:r>
          </a:p>
        </p:txBody>
      </p:sp>
      <p:sp>
        <p:nvSpPr>
          <p:cNvPr id="18" name="テキスト プレースホルダー 8">
            <a:extLst>
              <a:ext uri="{FF2B5EF4-FFF2-40B4-BE49-F238E27FC236}">
                <a16:creationId xmlns:a16="http://schemas.microsoft.com/office/drawing/2014/main" id="{CAB7ACAF-7B2A-4687-A422-7DFBC600F4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87488" y="1126800"/>
            <a:ext cx="720725" cy="502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4" name="テキスト プレースホルダー 7">
            <a:extLst>
              <a:ext uri="{FF2B5EF4-FFF2-40B4-BE49-F238E27FC236}">
                <a16:creationId xmlns:a16="http://schemas.microsoft.com/office/drawing/2014/main" id="{4A1EBAA1-1F98-495B-959F-D3DE5561A7D4}"/>
              </a:ext>
            </a:extLst>
          </p:cNvPr>
          <p:cNvSpPr txBox="1">
            <a:spLocks/>
          </p:cNvSpPr>
          <p:nvPr userDrawn="1"/>
        </p:nvSpPr>
        <p:spPr>
          <a:xfrm>
            <a:off x="3359696" y="1124744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5F0C725-3BAF-4D6C-9FDD-A473A79BD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10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番号数字付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92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772816"/>
            <a:ext cx="11233248" cy="440414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DE990E45-0E54-4F28-B2FF-D4B5EA4D81C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1126133"/>
            <a:ext cx="720080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ED3CA809-7526-46A8-AD52-07F14B9D98E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88800" y="1036800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37506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解答筋数字付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407368" y="1052736"/>
            <a:ext cx="198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例題</a:t>
            </a:r>
          </a:p>
        </p:txBody>
      </p:sp>
      <p:sp>
        <p:nvSpPr>
          <p:cNvPr id="18" name="テキスト プレースホルダー 8">
            <a:extLst>
              <a:ext uri="{FF2B5EF4-FFF2-40B4-BE49-F238E27FC236}">
                <a16:creationId xmlns:a16="http://schemas.microsoft.com/office/drawing/2014/main" id="{CAB7ACAF-7B2A-4687-A422-7DFBC600F4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87488" y="1126800"/>
            <a:ext cx="720725" cy="502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4" name="テキスト プレースホルダー 7">
            <a:extLst>
              <a:ext uri="{FF2B5EF4-FFF2-40B4-BE49-F238E27FC236}">
                <a16:creationId xmlns:a16="http://schemas.microsoft.com/office/drawing/2014/main" id="{F9EDE63B-1619-4471-851F-3CA31E4A8539}"/>
              </a:ext>
            </a:extLst>
          </p:cNvPr>
          <p:cNvSpPr txBox="1">
            <a:spLocks/>
          </p:cNvSpPr>
          <p:nvPr userDrawn="1"/>
        </p:nvSpPr>
        <p:spPr>
          <a:xfrm>
            <a:off x="3359696" y="1124744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6" name="テキスト プレースホルダー 9">
            <a:extLst>
              <a:ext uri="{FF2B5EF4-FFF2-40B4-BE49-F238E27FC236}">
                <a16:creationId xmlns:a16="http://schemas.microsoft.com/office/drawing/2014/main" id="{65A3D7E4-8C00-466B-83FB-508C6C3420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28367" y="1047245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9ECBF66-B61A-4FE7-A320-3A6E72CE9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64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6800"/>
            <a:ext cx="11233248" cy="4330163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8D609209-C679-478A-B052-159DC22C8F24}"/>
              </a:ext>
            </a:extLst>
          </p:cNvPr>
          <p:cNvSpPr/>
          <p:nvPr userDrawn="1"/>
        </p:nvSpPr>
        <p:spPr>
          <a:xfrm>
            <a:off x="407504" y="1052736"/>
            <a:ext cx="1224000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4000" dirty="0">
                <a:solidFill>
                  <a:srgbClr val="0070C0"/>
                </a:solidFill>
                <a:latin typeface="+mj-ea"/>
                <a:ea typeface="+mj-ea"/>
              </a:rPr>
              <a:t>練習</a:t>
            </a:r>
          </a:p>
        </p:txBody>
      </p:sp>
      <p:sp>
        <p:nvSpPr>
          <p:cNvPr id="13" name="テキスト プレースホルダー 8">
            <a:extLst>
              <a:ext uri="{FF2B5EF4-FFF2-40B4-BE49-F238E27FC236}">
                <a16:creationId xmlns:a16="http://schemas.microsoft.com/office/drawing/2014/main" id="{B2F03FA1-BB65-4808-8F16-8B2BFD2F18D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476C0E5-A823-4142-A1C2-4A3F7E28F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52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162470D5-42F6-4DB1-BAF2-A0BF2B433C3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  <p:sp>
        <p:nvSpPr>
          <p:cNvPr id="16" name="角丸四角形 9">
            <a:extLst>
              <a:ext uri="{FF2B5EF4-FFF2-40B4-BE49-F238E27FC236}">
                <a16:creationId xmlns:a16="http://schemas.microsoft.com/office/drawing/2014/main" id="{6E05595F-4578-4AF7-8B29-533081CECFC1}"/>
              </a:ext>
            </a:extLst>
          </p:cNvPr>
          <p:cNvSpPr/>
          <p:nvPr userDrawn="1"/>
        </p:nvSpPr>
        <p:spPr>
          <a:xfrm>
            <a:off x="407504" y="1052736"/>
            <a:ext cx="1224000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4000" dirty="0">
                <a:solidFill>
                  <a:srgbClr val="0070C0"/>
                </a:solidFill>
                <a:latin typeface="+mj-ea"/>
                <a:ea typeface="+mj-ea"/>
              </a:rPr>
              <a:t>練習</a:t>
            </a:r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62959053-68B2-49D9-BA13-CF2626864F6D}"/>
              </a:ext>
            </a:extLst>
          </p:cNvPr>
          <p:cNvSpPr txBox="1">
            <a:spLocks/>
          </p:cNvSpPr>
          <p:nvPr userDrawn="1"/>
        </p:nvSpPr>
        <p:spPr>
          <a:xfrm>
            <a:off x="3574528" y="1052736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1C99E3-D306-4DBA-9FC1-C3FD93EB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344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解答数字付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162470D5-42F6-4DB1-BAF2-A0BF2B433C3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  <p:sp>
        <p:nvSpPr>
          <p:cNvPr id="16" name="角丸四角形 9">
            <a:extLst>
              <a:ext uri="{FF2B5EF4-FFF2-40B4-BE49-F238E27FC236}">
                <a16:creationId xmlns:a16="http://schemas.microsoft.com/office/drawing/2014/main" id="{6E05595F-4578-4AF7-8B29-533081CECFC1}"/>
              </a:ext>
            </a:extLst>
          </p:cNvPr>
          <p:cNvSpPr/>
          <p:nvPr userDrawn="1"/>
        </p:nvSpPr>
        <p:spPr>
          <a:xfrm>
            <a:off x="407504" y="1052736"/>
            <a:ext cx="1224000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4000" dirty="0">
                <a:solidFill>
                  <a:srgbClr val="0070C0"/>
                </a:solidFill>
                <a:latin typeface="+mj-ea"/>
                <a:ea typeface="+mj-ea"/>
              </a:rPr>
              <a:t>練習</a:t>
            </a:r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6E3FD553-F3D9-47E1-88BE-3FB8D1F7FE9D}"/>
              </a:ext>
            </a:extLst>
          </p:cNvPr>
          <p:cNvSpPr txBox="1">
            <a:spLocks/>
          </p:cNvSpPr>
          <p:nvPr userDrawn="1"/>
        </p:nvSpPr>
        <p:spPr>
          <a:xfrm>
            <a:off x="3574528" y="1052736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2809AC57-5931-456A-BF1D-D88039479F4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567608" y="938411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FE2D08D-936D-4A25-A744-0BD50686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2062"/>
            <a:ext cx="8280000" cy="59264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434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ェック問題番号だ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01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ェック問題番号だけ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4583832" y="188640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3628327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ェック問題番号(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478F15E2-EDE7-496A-9B52-96A9BCCCA8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07768" y="203882"/>
            <a:ext cx="864096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7320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チェック問題番号()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478F15E2-EDE7-496A-9B52-96A9BCCCA8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07768" y="203882"/>
            <a:ext cx="864096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5375920" y="188640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4033042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末問題A番号だ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18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末問題A番号だけ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4583832" y="188640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1875051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解答つ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5"/>
            <a:ext cx="11233248" cy="1944216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478184" y="3933056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478184" y="4725144"/>
            <a:ext cx="11233248" cy="1944216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0B58009-A3BA-47D5-8C6A-F0619378F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92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D675098D-0DC9-4C69-BEF7-5F72C56E70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1126133"/>
            <a:ext cx="720080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8" name="テキスト プレースホルダー 9">
            <a:extLst>
              <a:ext uri="{FF2B5EF4-FFF2-40B4-BE49-F238E27FC236}">
                <a16:creationId xmlns:a16="http://schemas.microsoft.com/office/drawing/2014/main" id="{C1DD43D9-9BB4-4DBF-A79F-F7ED5D8A10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5165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旧_章末問題A番号(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478F15E2-EDE7-496A-9B52-96A9BCCCA8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2058" y="205469"/>
            <a:ext cx="864096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6925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旧_1_章末問題A番号()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478F15E2-EDE7-496A-9B52-96A9BCCCA8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2058" y="205469"/>
            <a:ext cx="864096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5662760" y="188640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1921515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末問題B番号だ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8566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末問題B番号だけ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4583832" y="188640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2877779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旧_章末問題B番号(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478F15E2-EDE7-496A-9B52-96A9BCCCA8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2058" y="205469"/>
            <a:ext cx="864096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1439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旧_1_章末問題B番号()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052736"/>
            <a:ext cx="11233248" cy="5124227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59824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478F15E2-EDE7-496A-9B52-96A9BCCCA8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2058" y="205469"/>
            <a:ext cx="864096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215680" y="188640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0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5302720" y="188640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</p:spTree>
    <p:extLst>
      <p:ext uri="{BB962C8B-B14F-4D97-AF65-F5344CB8AC3E}">
        <p14:creationId xmlns:p14="http://schemas.microsoft.com/office/powerpoint/2010/main" val="263443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解答数字つ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5"/>
            <a:ext cx="11233248" cy="1944216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478184" y="3933056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478184" y="4725144"/>
            <a:ext cx="11233248" cy="1944216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5" name="テキスト プレースホルダー 7">
            <a:extLst>
              <a:ext uri="{FF2B5EF4-FFF2-40B4-BE49-F238E27FC236}">
                <a16:creationId xmlns:a16="http://schemas.microsoft.com/office/drawing/2014/main" id="{4848C22A-1AC1-41C4-B78C-58F4A24C4C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1126133"/>
            <a:ext cx="720080" cy="574675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ctr">
              <a:lnSpc>
                <a:spcPts val="4000"/>
              </a:lnSpc>
              <a:buNone/>
              <a:defRPr sz="40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7" name="テキスト プレースホルダー 9">
            <a:extLst>
              <a:ext uri="{FF2B5EF4-FFF2-40B4-BE49-F238E27FC236}">
                <a16:creationId xmlns:a16="http://schemas.microsoft.com/office/drawing/2014/main" id="{21D67D7B-BF1E-426E-A3E5-F11B50D10B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5F8639A-8424-4F46-BE17-B42EFDFF2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4" name="テキスト プレースホルダー 9">
            <a:extLst>
              <a:ext uri="{FF2B5EF4-FFF2-40B4-BE49-F238E27FC236}">
                <a16:creationId xmlns:a16="http://schemas.microsoft.com/office/drawing/2014/main" id="{85056D65-E363-4A28-9532-078F68FDDF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88800" y="1036800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498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番号だ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1559496" y="1124808"/>
            <a:ext cx="720725" cy="576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4442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3359696" y="1126133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82DB8B22-6A70-498D-9DF7-4CBE589EADF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59496" y="1126800"/>
            <a:ext cx="720725" cy="576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3965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題解答数字付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844824"/>
            <a:ext cx="11233248" cy="43321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5A3348-F74C-49BD-89F1-E8E22F6341C9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9709-BF6C-48B7-987E-8E3361EF5B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テキスト プレースホルダー 9">
            <a:extLst>
              <a:ext uri="{FF2B5EF4-FFF2-40B4-BE49-F238E27FC236}">
                <a16:creationId xmlns:a16="http://schemas.microsoft.com/office/drawing/2014/main" id="{31795A8E-82E2-468C-8EDE-74D67335DF6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28367" y="1047245"/>
            <a:ext cx="756000" cy="7078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(1)</a:t>
            </a:r>
            <a:endParaRPr kumimoji="1" lang="ja-JP" altLang="en-US" dirty="0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334963" y="188913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3359696" y="1124744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解答</a:t>
            </a:r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82DB8B22-6A70-498D-9DF7-4CBE589EADF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59496" y="1126800"/>
            <a:ext cx="720725" cy="576000"/>
          </a:xfrm>
          <a:noFill/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688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練習番号だ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177194"/>
            <a:ext cx="8280000" cy="592642"/>
          </a:xfrm>
        </p:spPr>
        <p:txBody>
          <a:bodyPr>
            <a:normAutofit/>
          </a:bodyPr>
          <a:lstStyle>
            <a:lvl1pPr>
              <a:defRPr sz="2800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736713"/>
            <a:ext cx="11233248" cy="444025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8D5A3348-F74C-49BD-89F1-E8E22F6341C9}" type="datetimeFigureOut">
              <a:rPr lang="ja-JP" altLang="en-US" smtClean="0"/>
              <a:pPr/>
              <a:t>2022/2/17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A5539709-BF6C-48B7-987E-8E3361EF5B7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テキスト プレースホルダー 9">
            <a:extLst>
              <a:ext uri="{FF2B5EF4-FFF2-40B4-BE49-F238E27FC236}">
                <a16:creationId xmlns:a16="http://schemas.microsoft.com/office/drawing/2014/main" id="{4254057E-E269-4AD2-A773-338B13C8C3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114384" y="203882"/>
            <a:ext cx="612000" cy="576262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335360" y="188442"/>
            <a:ext cx="720725" cy="576262"/>
          </a:xfr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4" name="テキスト プレースホルダー 8">
            <a:extLst>
              <a:ext uri="{FF2B5EF4-FFF2-40B4-BE49-F238E27FC236}">
                <a16:creationId xmlns:a16="http://schemas.microsoft.com/office/drawing/2014/main" id="{BAC5B168-431C-4A9D-ACC8-A9145285774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30800" y="1052736"/>
            <a:ext cx="864800" cy="575992"/>
          </a:xfrm>
          <a:prstGeom prst="roundRect">
            <a:avLst/>
          </a:prstGeom>
          <a:solidFill>
            <a:schemeClr val="accent4"/>
          </a:solidFill>
        </p:spPr>
        <p:txBody>
          <a:bodyPr anchor="ctr" anchorCtr="0">
            <a:no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4000">
                <a:solidFill>
                  <a:schemeClr val="bg1"/>
                </a:solidFill>
                <a:latin typeface="+mn-lt"/>
              </a:defRPr>
            </a:lvl1pPr>
            <a:lvl2pPr>
              <a:defRPr sz="4000">
                <a:solidFill>
                  <a:schemeClr val="bg1"/>
                </a:solidFill>
                <a:latin typeface="+mn-lt"/>
              </a:defRPr>
            </a:lvl2pPr>
            <a:lvl3pPr>
              <a:defRPr sz="4000">
                <a:solidFill>
                  <a:schemeClr val="bg1"/>
                </a:solidFill>
                <a:latin typeface="+mn-lt"/>
              </a:defRPr>
            </a:lvl3pPr>
            <a:lvl4pPr>
              <a:defRPr sz="4000">
                <a:solidFill>
                  <a:schemeClr val="bg1"/>
                </a:solidFill>
                <a:latin typeface="+mn-lt"/>
              </a:defRPr>
            </a:lvl4pPr>
            <a:lvl5pPr>
              <a:defRPr sz="4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en-US" altLang="ja-JP" dirty="0"/>
              <a:t>18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2313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45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376" y="188640"/>
            <a:ext cx="10515600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124744"/>
            <a:ext cx="11233248" cy="5052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2" y="223200"/>
            <a:ext cx="1080119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5903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124744"/>
            <a:ext cx="11233248" cy="5052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2" y="224545"/>
            <a:ext cx="1080119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191344" y="201688"/>
            <a:ext cx="2305448" cy="57467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j-ea"/>
                <a:ea typeface="+mj-ea"/>
              </a:rPr>
              <a:t>章末問題 </a:t>
            </a: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2423592" y="188640"/>
            <a:ext cx="576064" cy="5760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/>
              <a:t>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295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80" r:id="rId2"/>
    <p:sldLayoutId id="2147483966" r:id="rId3"/>
    <p:sldLayoutId id="214748398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124744"/>
            <a:ext cx="11233248" cy="5052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2" y="224545"/>
            <a:ext cx="1080119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191344" y="201688"/>
            <a:ext cx="2305448" cy="57467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j-ea"/>
                <a:ea typeface="+mj-ea"/>
              </a:rPr>
              <a:t>章末問題 </a:t>
            </a:r>
          </a:p>
        </p:txBody>
      </p:sp>
      <p:sp>
        <p:nvSpPr>
          <p:cNvPr id="10" name="正方形/長方形 9"/>
          <p:cNvSpPr/>
          <p:nvPr userDrawn="1"/>
        </p:nvSpPr>
        <p:spPr>
          <a:xfrm>
            <a:off x="2423592" y="188640"/>
            <a:ext cx="576064" cy="5760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5150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82" r:id="rId2"/>
    <p:sldLayoutId id="2147483969" r:id="rId3"/>
    <p:sldLayoutId id="214748398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376" y="188640"/>
            <a:ext cx="10515600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916832"/>
            <a:ext cx="11233248" cy="4260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2" y="224545"/>
            <a:ext cx="1080119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FB7ADB7-9CAA-462D-88D3-83A6A8427DF8}"/>
              </a:ext>
            </a:extLst>
          </p:cNvPr>
          <p:cNvSpPr/>
          <p:nvPr userDrawn="1"/>
        </p:nvSpPr>
        <p:spPr>
          <a:xfrm>
            <a:off x="479376" y="1052736"/>
            <a:ext cx="1584176" cy="720080"/>
          </a:xfrm>
          <a:prstGeom prst="roundRect">
            <a:avLst>
              <a:gd name="adj" fmla="val 673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4381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44" r:id="rId2"/>
    <p:sldLayoutId id="2147483971" r:id="rId3"/>
    <p:sldLayoutId id="214748399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376" y="188640"/>
            <a:ext cx="10515600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916832"/>
            <a:ext cx="11233248" cy="4260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2" y="224545"/>
            <a:ext cx="1080119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E73CD4FC-B445-411B-BA47-170FC516C2C0}"/>
              </a:ext>
            </a:extLst>
          </p:cNvPr>
          <p:cNvSpPr/>
          <p:nvPr userDrawn="1"/>
        </p:nvSpPr>
        <p:spPr>
          <a:xfrm>
            <a:off x="479376" y="1052736"/>
            <a:ext cx="1980000" cy="720080"/>
          </a:xfrm>
          <a:prstGeom prst="roundRect">
            <a:avLst>
              <a:gd name="adj" fmla="val 756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例題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263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3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376" y="188640"/>
            <a:ext cx="10515600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916832"/>
            <a:ext cx="11233248" cy="4260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2" y="224545"/>
            <a:ext cx="1080119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9" name="角丸四角形 9">
            <a:extLst>
              <a:ext uri="{FF2B5EF4-FFF2-40B4-BE49-F238E27FC236}">
                <a16:creationId xmlns:a16="http://schemas.microsoft.com/office/drawing/2014/main" id="{01B56EB2-7E87-4EC7-955D-BF3F51C22948}"/>
              </a:ext>
            </a:extLst>
          </p:cNvPr>
          <p:cNvSpPr/>
          <p:nvPr userDrawn="1"/>
        </p:nvSpPr>
        <p:spPr>
          <a:xfrm>
            <a:off x="407504" y="1052736"/>
            <a:ext cx="1224000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l">
              <a:lnSpc>
                <a:spcPts val="4000"/>
              </a:lnSpc>
            </a:pPr>
            <a:r>
              <a:rPr kumimoji="1" lang="ja-JP" altLang="en-US" sz="4000" dirty="0">
                <a:solidFill>
                  <a:srgbClr val="0070C0"/>
                </a:solidFill>
                <a:latin typeface="+mj-ea"/>
                <a:ea typeface="+mj-ea"/>
              </a:rPr>
              <a:t>練習</a:t>
            </a:r>
          </a:p>
        </p:txBody>
      </p:sp>
    </p:spTree>
    <p:extLst>
      <p:ext uri="{BB962C8B-B14F-4D97-AF65-F5344CB8AC3E}">
        <p14:creationId xmlns:p14="http://schemas.microsoft.com/office/powerpoint/2010/main" val="69652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45" r:id="rId3"/>
    <p:sldLayoutId id="214748399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376" y="188640"/>
            <a:ext cx="10515600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916832"/>
            <a:ext cx="11233248" cy="4260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2" y="224545"/>
            <a:ext cx="1080119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3CDAE0CE-E48D-4433-9049-03B4FEEB4964}"/>
              </a:ext>
            </a:extLst>
          </p:cNvPr>
          <p:cNvSpPr/>
          <p:nvPr userDrawn="1"/>
        </p:nvSpPr>
        <p:spPr>
          <a:xfrm>
            <a:off x="479376" y="1052736"/>
            <a:ext cx="2808312" cy="720000"/>
          </a:xfrm>
          <a:prstGeom prst="roundRect">
            <a:avLst>
              <a:gd name="adj" fmla="val 542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r>
              <a:rPr kumimoji="1" lang="ja-JP" altLang="en-US" sz="3200" dirty="0">
                <a:latin typeface="+mj-ea"/>
                <a:ea typeface="+mj-ea"/>
              </a:rPr>
              <a:t> 応用例題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7248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3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376" y="188640"/>
            <a:ext cx="10515600" cy="687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916832"/>
            <a:ext cx="11233248" cy="4260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2" y="224545"/>
            <a:ext cx="1080119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478184" y="1090762"/>
            <a:ext cx="1225328" cy="574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別解</a:t>
            </a:r>
          </a:p>
        </p:txBody>
      </p:sp>
    </p:spTree>
    <p:extLst>
      <p:ext uri="{BB962C8B-B14F-4D97-AF65-F5344CB8AC3E}">
        <p14:creationId xmlns:p14="http://schemas.microsoft.com/office/powerpoint/2010/main" val="236910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196752"/>
            <a:ext cx="11233248" cy="498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1" y="224545"/>
            <a:ext cx="115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C64FA3A-3542-4665-B3B9-87FB8A2E6B86}"/>
              </a:ext>
            </a:extLst>
          </p:cNvPr>
          <p:cNvSpPr/>
          <p:nvPr userDrawn="1"/>
        </p:nvSpPr>
        <p:spPr>
          <a:xfrm>
            <a:off x="328056" y="116632"/>
            <a:ext cx="18075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3600" dirty="0">
                <a:solidFill>
                  <a:schemeClr val="accent4"/>
                </a:solidFill>
                <a:latin typeface="+mj-ea"/>
                <a:ea typeface="+mj-ea"/>
              </a:rPr>
              <a:t>思考力</a:t>
            </a:r>
            <a:endParaRPr kumimoji="1" lang="ja-JP" altLang="en-US" sz="1600" dirty="0">
              <a:solidFill>
                <a:schemeClr val="accent4"/>
              </a:solidFill>
              <a:latin typeface="+mj-ea"/>
              <a:ea typeface="+mj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E044BF9-D2E9-4DCD-9CA1-2B28A747691E}"/>
              </a:ext>
            </a:extLst>
          </p:cNvPr>
          <p:cNvSpPr/>
          <p:nvPr userDrawn="1"/>
        </p:nvSpPr>
        <p:spPr>
          <a:xfrm rot="5400000">
            <a:off x="1853368" y="296663"/>
            <a:ext cx="648072" cy="3483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48CE0B5-24A2-4B4C-A9EC-2D33EEAA00BE}"/>
              </a:ext>
            </a:extLst>
          </p:cNvPr>
          <p:cNvSpPr/>
          <p:nvPr userDrawn="1"/>
        </p:nvSpPr>
        <p:spPr>
          <a:xfrm>
            <a:off x="1844331" y="321205"/>
            <a:ext cx="648000" cy="3483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/>
              <a:t>PLUS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9994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6" r:id="rId2"/>
    <p:sldLayoutId id="2147484014" r:id="rId3"/>
    <p:sldLayoutId id="2147484015" r:id="rId4"/>
    <p:sldLayoutId id="2147484041" r:id="rId5"/>
    <p:sldLayoutId id="2147484022" r:id="rId6"/>
    <p:sldLayoutId id="2147484023" r:id="rId7"/>
    <p:sldLayoutId id="214748404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196752"/>
            <a:ext cx="11233248" cy="498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1" y="224545"/>
            <a:ext cx="1152000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C64FA3A-3542-4665-B3B9-87FB8A2E6B86}"/>
              </a:ext>
            </a:extLst>
          </p:cNvPr>
          <p:cNvSpPr/>
          <p:nvPr userDrawn="1"/>
        </p:nvSpPr>
        <p:spPr>
          <a:xfrm>
            <a:off x="328056" y="116632"/>
            <a:ext cx="18075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3600" dirty="0">
                <a:solidFill>
                  <a:srgbClr val="0070C0"/>
                </a:solidFill>
                <a:latin typeface="+mj-ea"/>
                <a:ea typeface="+mj-ea"/>
              </a:rPr>
              <a:t>思考力</a:t>
            </a:r>
            <a:endParaRPr kumimoji="1" lang="ja-JP" altLang="en-US" sz="160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E044BF9-D2E9-4DCD-9CA1-2B28A747691E}"/>
              </a:ext>
            </a:extLst>
          </p:cNvPr>
          <p:cNvSpPr/>
          <p:nvPr userDrawn="1"/>
        </p:nvSpPr>
        <p:spPr>
          <a:xfrm rot="5400000">
            <a:off x="1853368" y="296663"/>
            <a:ext cx="648072" cy="3483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48CE0B5-24A2-4B4C-A9EC-2D33EEAA00BE}"/>
              </a:ext>
            </a:extLst>
          </p:cNvPr>
          <p:cNvSpPr/>
          <p:nvPr userDrawn="1"/>
        </p:nvSpPr>
        <p:spPr>
          <a:xfrm>
            <a:off x="1844331" y="321205"/>
            <a:ext cx="648000" cy="3483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/>
              <a:t>PLUS</a:t>
            </a:r>
            <a:endParaRPr kumimoji="1" lang="ja-JP" altLang="en-US" sz="18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DBC9797-185A-42D6-984C-DB509E912AD0}"/>
              </a:ext>
            </a:extLst>
          </p:cNvPr>
          <p:cNvSpPr/>
          <p:nvPr userDrawn="1"/>
        </p:nvSpPr>
        <p:spPr>
          <a:xfrm>
            <a:off x="9017321" y="191116"/>
            <a:ext cx="18075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2800" dirty="0">
                <a:solidFill>
                  <a:srgbClr val="0070C0"/>
                </a:solidFill>
                <a:latin typeface="+mj-ea"/>
                <a:ea typeface="+mj-ea"/>
              </a:rPr>
              <a:t>発展</a:t>
            </a:r>
          </a:p>
        </p:txBody>
      </p:sp>
    </p:spTree>
    <p:extLst>
      <p:ext uri="{BB962C8B-B14F-4D97-AF65-F5344CB8AC3E}">
        <p14:creationId xmlns:p14="http://schemas.microsoft.com/office/powerpoint/2010/main" val="192398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30" r:id="rId2"/>
    <p:sldLayoutId id="2147484026" r:id="rId3"/>
    <p:sldLayoutId id="2147484027" r:id="rId4"/>
    <p:sldLayoutId id="2147484042" r:id="rId5"/>
    <p:sldLayoutId id="2147484028" r:id="rId6"/>
    <p:sldLayoutId id="2147484029" r:id="rId7"/>
    <p:sldLayoutId id="214748404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376" y="1052736"/>
            <a:ext cx="11233248" cy="5124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4352" y="62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/>
          <p:nvPr userDrawn="1"/>
        </p:nvCxnSpPr>
        <p:spPr>
          <a:xfrm>
            <a:off x="324464" y="836712"/>
            <a:ext cx="11552903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FC48FE42-0E3C-47A8-8858-D7CFE5B560F1}"/>
              </a:ext>
            </a:extLst>
          </p:cNvPr>
          <p:cNvSpPr txBox="1">
            <a:spLocks/>
          </p:cNvSpPr>
          <p:nvPr userDrawn="1"/>
        </p:nvSpPr>
        <p:spPr>
          <a:xfrm>
            <a:off x="10095892" y="224545"/>
            <a:ext cx="1080119" cy="5762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000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ea"/>
                <a:ea typeface="+mn-ea"/>
              </a:rPr>
              <a:t>教科書</a:t>
            </a:r>
            <a:r>
              <a:rPr lang="en-US" altLang="ja-JP" dirty="0">
                <a:latin typeface="+mn-ea"/>
                <a:ea typeface="+mn-ea"/>
              </a:rPr>
              <a:t>p.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331324" y="198032"/>
            <a:ext cx="2881512" cy="57467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j-ea"/>
                <a:ea typeface="+mj-ea"/>
              </a:rPr>
              <a:t>チェック問題</a:t>
            </a:r>
          </a:p>
        </p:txBody>
      </p:sp>
    </p:spTree>
    <p:extLst>
      <p:ext uri="{BB962C8B-B14F-4D97-AF65-F5344CB8AC3E}">
        <p14:creationId xmlns:p14="http://schemas.microsoft.com/office/powerpoint/2010/main" val="402824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84F94CC-473F-4A21-B03A-B9BAF8AB26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kern="100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2 </m:t>
                    </m:r>
                  </m:oMath>
                </a14:m>
                <a:r>
                  <a:rPr lang="ja-JP" altLang="ja-JP" kern="100" dirty="0">
                    <a:effectLst/>
                    <a:cs typeface="Times New Roman" panose="02020603050405020304" pitchFamily="18" charset="0"/>
                  </a:rPr>
                  <a:t>次方程式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 kern="10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kern="10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𝑚𝑥</m:t>
                    </m:r>
                    <m:r>
                      <a:rPr lang="en-US" altLang="ja-JP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+2=0</m:t>
                    </m:r>
                  </m:oMath>
                </a14:m>
                <a:r>
                  <a:rPr lang="en-US" altLang="ja-JP" kern="100" dirty="0"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kern="100" dirty="0">
                    <a:effectLst/>
                    <a:cs typeface="Times New Roman" panose="02020603050405020304" pitchFamily="18" charset="0"/>
                  </a:rPr>
                  <a:t>が</a:t>
                </a:r>
                <a:endParaRPr lang="en-US" altLang="ja-JP" kern="100" dirty="0">
                  <a:effectLst/>
                  <a:cs typeface="Times New Roman" panose="02020603050405020304" pitchFamily="18" charset="0"/>
                </a:endParaRPr>
              </a:p>
              <a:p>
                <a:r>
                  <a:rPr lang="ja-JP" altLang="ja-JP" kern="100" dirty="0">
                    <a:effectLst/>
                    <a:cs typeface="Times New Roman" panose="02020603050405020304" pitchFamily="18" charset="0"/>
                  </a:rPr>
                  <a:t>異なる</a:t>
                </a:r>
                <a14:m>
                  <m:oMath xmlns:m="http://schemas.openxmlformats.org/officeDocument/2006/math">
                    <m:r>
                      <a:rPr lang="en-US" altLang="ja-JP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2 </m:t>
                    </m:r>
                  </m:oMath>
                </a14:m>
                <a:r>
                  <a:rPr lang="ja-JP" altLang="ja-JP" kern="100" dirty="0">
                    <a:effectLst/>
                    <a:cs typeface="Times New Roman" panose="02020603050405020304" pitchFamily="18" charset="0"/>
                  </a:rPr>
                  <a:t>つの正の実数解をもつように，</a:t>
                </a:r>
                <a:endParaRPr lang="en-US" altLang="ja-JP" kern="100" dirty="0">
                  <a:effectLst/>
                  <a:cs typeface="Times New Roman" panose="02020603050405020304" pitchFamily="18" charset="0"/>
                </a:endParaRPr>
              </a:p>
              <a:p>
                <a:r>
                  <a:rPr lang="ja-JP" altLang="ja-JP" kern="100" dirty="0">
                    <a:effectLst/>
                    <a:cs typeface="Times New Roman" panose="02020603050405020304" pitchFamily="18" charset="0"/>
                  </a:rPr>
                  <a:t>定数</a:t>
                </a:r>
                <a14:m>
                  <m:oMath xmlns:m="http://schemas.openxmlformats.org/officeDocument/2006/math">
                    <m:r>
                      <a:rPr lang="ja-JP" altLang="ja-JP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kern="100" dirty="0">
                    <a:effectLst/>
                    <a:cs typeface="Times New Roman" panose="02020603050405020304" pitchFamily="18" charset="0"/>
                  </a:rPr>
                  <a:t>の値の範囲を</a:t>
                </a:r>
                <a:r>
                  <a:rPr lang="ja-JP" altLang="ja-JP" kern="100">
                    <a:effectLst/>
                    <a:cs typeface="Times New Roman" panose="02020603050405020304" pitchFamily="18" charset="0"/>
                  </a:rPr>
                  <a:t>定めよ。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84F94CC-473F-4A21-B03A-B9BAF8AB26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9B420F-4814-4C07-AEB3-26237B2894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F6950F5-7D25-4455-8D60-9ABBD166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A6394824-E0E4-42D1-81A2-920A6204339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6686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3352" y="1844824"/>
                <a:ext cx="11593288" cy="4809294"/>
              </a:xfrm>
            </p:spPr>
            <p:txBody>
              <a:bodyPr>
                <a:noAutofit/>
              </a:bodyPr>
              <a:lstStyle/>
              <a:p>
                <a:pPr marL="133350" algn="l">
                  <a:tabLst>
                    <a:tab pos="266700" algn="l"/>
                  </a:tabLst>
                </a:pPr>
                <a:r>
                  <a:rPr lang="en-US" altLang="ja-JP" sz="3600" b="1" u="sng" kern="100" spc="-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(</a:t>
                </a:r>
                <a:r>
                  <a:rPr lang="ja-JP" altLang="ja-JP" sz="3600" b="1" u="sng" kern="100" spc="-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ⅰ</a:t>
                </a:r>
                <a:r>
                  <a:rPr lang="en-US" altLang="ja-JP" sz="3600" b="1" u="sng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)	  </a:t>
                </a:r>
                <a:r>
                  <a:rPr lang="ja-JP" altLang="ja-JP" sz="3600" b="1" u="sng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グラフが</a:t>
                </a:r>
                <a14:m>
                  <m:oMath xmlns:m="http://schemas.openxmlformats.org/officeDocument/2006/math">
                    <m:r>
                      <a:rPr lang="ja-JP" altLang="ja-JP" sz="36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6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ja-JP" sz="36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b="1" u="sng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軸と異なる</a:t>
                </a:r>
                <a14:m>
                  <m:oMath xmlns:m="http://schemas.openxmlformats.org/officeDocument/2006/math">
                    <m:r>
                      <a:rPr lang="ja-JP" altLang="ja-JP" sz="36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6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altLang="ja-JP" sz="3600" b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b="1" u="sng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点で交わる</a:t>
                </a:r>
                <a:endParaRPr lang="en-US" altLang="ja-JP" sz="3600" b="1" u="sng" kern="100" dirty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pPr marL="133350" algn="l">
                  <a:tabLst>
                    <a:tab pos="266700" algn="l"/>
                  </a:tabLst>
                </a:pPr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2 </m:t>
                    </m:r>
                  </m:oMath>
                </a14:m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次方程式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600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d>
                      <m:dPr>
                        <m:ctrlPr>
                          <a:rPr lang="ja-JP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ja-JP" sz="3600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+5=0</m:t>
                    </m:r>
                  </m:oMath>
                </a14:m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の判別式を</a:t>
                </a:r>
                <a14:m>
                  <m:oMath xmlns:m="http://schemas.openxmlformats.org/officeDocument/2006/math">
                    <m:r>
                      <a:rPr lang="ja-JP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ja-JP" sz="3600" i="1" kern="100" dirty="0">
                  <a:solidFill>
                    <a:schemeClr val="tx1"/>
                  </a:solidFill>
                  <a:effectLst/>
                  <a:cs typeface="Times New Roman" panose="02020603050405020304" pitchFamily="18" charset="0"/>
                </a:endParaRPr>
              </a:p>
              <a:p>
                <a:pPr marL="133350" algn="l">
                  <a:tabLst>
                    <a:tab pos="266700" algn="l"/>
                  </a:tabLst>
                </a:pPr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とすると</a:t>
                </a:r>
              </a:p>
              <a:p>
                <a:pPr marL="666750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kern="10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</m:t>
                      </m:r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m:rPr>
                          <m:aln/>
                        </m:rP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ja-JP" altLang="ja-JP" sz="3600" i="1" kern="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600" i="1" kern="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altLang="ja-JP" sz="3600" kern="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ja-JP" altLang="ja-JP" sz="36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36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en-US" altLang="ja-JP" sz="36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altLang="ja-JP" sz="3600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4×1×</m:t>
                      </m:r>
                      <m:d>
                        <m:dPr>
                          <m:ctrlPr>
                            <a:rPr lang="ja-JP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en-US" altLang="ja-JP" sz="3600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e>
                      </m:d>
                    </m:oMath>
                  </m:oMathPara>
                </a14:m>
                <a:endParaRPr lang="en-US" altLang="ja-JP" sz="3600" kern="100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1630363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sSup>
                        <m:sSupPr>
                          <m:ctrlPr>
                            <a:rPr lang="ja-JP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ja-JP" sz="3600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+12</m:t>
                      </m:r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16</m:t>
                      </m:r>
                    </m:oMath>
                  </m:oMathPara>
                </a14:m>
                <a:endParaRPr kumimoji="1" lang="ja-JP" alt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3352" y="1844824"/>
                <a:ext cx="11593288" cy="4809294"/>
              </a:xfrm>
              <a:blipFill>
                <a:blip r:embed="rId2"/>
                <a:stretch>
                  <a:fillRect l="-4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A1BCDB-E0B1-4AD4-AC93-BE5F15B23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2300EDC-778B-4135-9979-95C94F86A3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B2B346C-9421-48B8-83C2-F7E0C4D0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834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3352" y="1844824"/>
                <a:ext cx="11665296" cy="4332139"/>
              </a:xfrm>
            </p:spPr>
            <p:txBody>
              <a:bodyPr>
                <a:normAutofit/>
              </a:bodyPr>
              <a:lstStyle/>
              <a:p>
                <a:pPr marL="400050" algn="l"/>
                <a14:m>
                  <m:oMath xmlns:m="http://schemas.openxmlformats.org/officeDocument/2006/math">
                    <m:r>
                      <a:rPr lang="en-US" altLang="ja-JP" sz="3600" i="1" kern="1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であればよいから　　</a:t>
                </a:r>
                <a:endParaRPr lang="en-US" altLang="ja-JP" sz="3600" i="1" kern="100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2147888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ja-JP" sz="3600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4&gt;0</m:t>
                      </m:r>
                    </m:oMath>
                  </m:oMathPara>
                </a14:m>
                <a:endParaRPr lang="ja-JP" altLang="ja-JP" sz="3600" kern="100" dirty="0">
                  <a:solidFill>
                    <a:schemeClr val="tx1"/>
                  </a:solidFill>
                  <a:effectLst/>
                  <a:cs typeface="Times New Roman" panose="02020603050405020304" pitchFamily="18" charset="0"/>
                </a:endParaRPr>
              </a:p>
              <a:p>
                <a:pPr marL="400050" algn="l">
                  <a:tabLst>
                    <a:tab pos="1733550" algn="l"/>
                  </a:tabLst>
                </a:pP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よって　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3600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ja-JP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ja-JP" sz="3600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+4</m:t>
                        </m:r>
                      </m:e>
                    </m:d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endParaRPr lang="ja-JP" altLang="ja-JP" sz="3600" kern="100" dirty="0">
                  <a:solidFill>
                    <a:schemeClr val="tx1"/>
                  </a:solidFill>
                  <a:effectLst/>
                  <a:cs typeface="Times New Roman" panose="02020603050405020304" pitchFamily="18" charset="0"/>
                </a:endParaRPr>
              </a:p>
              <a:p>
                <a:pPr marL="400050" algn="l">
                  <a:tabLst>
                    <a:tab pos="1733550" algn="l"/>
                  </a:tabLst>
                </a:pP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より　　</a:t>
                </a:r>
                <a14:m>
                  <m:oMath xmlns:m="http://schemas.openxmlformats.org/officeDocument/2006/math">
                    <m:r>
                      <a:rPr lang="en-US" altLang="ja-JP" sz="3600" b="0" i="0" kern="1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ja-JP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1&lt;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ja-JP" sz="3600" b="0" i="0" kern="1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ja-JP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⋯⋯</m:t>
                    </m:r>
                    <m:r>
                      <a:rPr lang="ja-JP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①</m:t>
                    </m:r>
                  </m:oMath>
                </a14:m>
                <a:endParaRPr kumimoji="1" lang="ja-JP" alt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3352" y="1844824"/>
                <a:ext cx="11665296" cy="433213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A1BCDB-E0B1-4AD4-AC93-BE5F15B23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2300EDC-778B-4135-9979-95C94F86A3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B2B346C-9421-48B8-83C2-F7E0C4D0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640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7368" y="1844824"/>
                <a:ext cx="11305256" cy="4332139"/>
              </a:xfrm>
            </p:spPr>
            <p:txBody>
              <a:bodyPr>
                <a:normAutofit/>
              </a:bodyPr>
              <a:lstStyle/>
              <a:p>
                <a:pPr marL="133350" algn="l">
                  <a:tabLst>
                    <a:tab pos="266700" algn="l"/>
                  </a:tabLst>
                </a:pPr>
                <a:r>
                  <a:rPr lang="en-US" altLang="ja-JP" sz="3600" b="1" u="sng" kern="100" spc="-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ja-JP" altLang="ja-JP" sz="3600" b="1" u="sng" kern="100" spc="-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ⅱ</a:t>
                </a:r>
                <a:r>
                  <a:rPr lang="en-US" altLang="ja-JP" sz="3600" b="1" u="sng" kern="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)	  </a:t>
                </a:r>
                <a:r>
                  <a:rPr lang="ja-JP" altLang="ja-JP" sz="3600" b="1" u="sng" kern="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グラフの軸が </a:t>
                </a:r>
                <a14:m>
                  <m:oMath xmlns:m="http://schemas.openxmlformats.org/officeDocument/2006/math">
                    <m:r>
                      <a:rPr lang="en-US" altLang="ja-JP" sz="36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ja-JP" sz="3600" b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36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altLang="ja-JP" sz="3600" b="1" u="sng" kern="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b="1" u="sng" kern="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の部分にある</a:t>
                </a:r>
              </a:p>
              <a:p>
                <a:pPr marL="400050" algn="l"/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軸が </a:t>
                </a:r>
                <a14:m>
                  <m:oMath xmlns:m="http://schemas.openxmlformats.org/officeDocument/2006/math"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であることより　　</a:t>
                </a:r>
                <a:endParaRPr lang="en-US" altLang="ja-JP" sz="3600" kern="100" dirty="0"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  <a:p>
                <a:pPr marL="2687638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j-ea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j-ea"/>
                          <a:cs typeface="Times New Roman" panose="02020603050405020304" pitchFamily="18" charset="0"/>
                        </a:rPr>
                        <m:t>+1&lt;0</m:t>
                      </m:r>
                    </m:oMath>
                  </m:oMathPara>
                </a14:m>
                <a:endParaRPr lang="ja-JP" altLang="ja-JP" sz="3600" kern="100" dirty="0">
                  <a:solidFill>
                    <a:schemeClr val="tx1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  <a:p>
                <a:pPr marL="400050" algn="l">
                  <a:tabLst>
                    <a:tab pos="1666875" algn="l"/>
                  </a:tabLst>
                </a:pP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すなわち　　</a:t>
                </a:r>
                <a14:m>
                  <m:oMath xmlns:m="http://schemas.openxmlformats.org/officeDocument/2006/math"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ja-JP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⋯⋯</m:t>
                    </m:r>
                    <m:r>
                      <a:rPr lang="ja-JP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②</m:t>
                    </m:r>
                  </m:oMath>
                </a14:m>
                <a:endParaRPr kumimoji="1" lang="ja-JP" altLang="en-US" sz="3600" dirty="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</mc:Choice>
        <mc:Fallback xmlns="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368" y="1844824"/>
                <a:ext cx="11305256" cy="4332139"/>
              </a:xfrm>
              <a:blipFill>
                <a:blip r:embed="rId2"/>
                <a:stretch>
                  <a:fillRect l="-4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A1BCDB-E0B1-4AD4-AC93-BE5F15B23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2300EDC-778B-4135-9979-95C94F86A3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B2B346C-9421-48B8-83C2-F7E0C4D0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715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7368" y="1916832"/>
                <a:ext cx="11593288" cy="4332139"/>
              </a:xfrm>
            </p:spPr>
            <p:txBody>
              <a:bodyPr>
                <a:normAutofit/>
              </a:bodyPr>
              <a:lstStyle/>
              <a:p>
                <a:pPr marL="133350" algn="l">
                  <a:tabLst>
                    <a:tab pos="266700" algn="l"/>
                  </a:tabLst>
                </a:pPr>
                <a:r>
                  <a:rPr lang="en-US" altLang="ja-JP" sz="3200" b="1" u="sng" kern="100" spc="-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(</a:t>
                </a:r>
                <a:r>
                  <a:rPr lang="ja-JP" altLang="ja-JP" sz="3200" b="1" u="sng" kern="100" spc="-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ⅲ</a:t>
                </a:r>
                <a:r>
                  <a:rPr lang="en-US" altLang="ja-JP" sz="3200" b="1" u="sng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)	  </a:t>
                </a:r>
                <a:r>
                  <a:rPr lang="ja-JP" altLang="ja-JP" sz="3200" b="1" u="sng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グラフが下に凸より，</a:t>
                </a:r>
                <a14:m>
                  <m:oMath xmlns:m="http://schemas.openxmlformats.org/officeDocument/2006/math">
                    <m:r>
                      <a:rPr lang="en-US" altLang="ja-JP" sz="32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200" b="1" u="sng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軸との交点の</a:t>
                </a:r>
                <a14:m>
                  <m:oMath xmlns:m="http://schemas.openxmlformats.org/officeDocument/2006/math">
                    <m:r>
                      <a:rPr lang="ja-JP" altLang="ja-JP" sz="32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2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ja-JP" sz="32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200" b="1" u="sng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座標</a:t>
                </a:r>
                <a14:m>
                  <m:oMath xmlns:m="http://schemas.openxmlformats.org/officeDocument/2006/math">
                    <m:r>
                      <a:rPr lang="ja-JP" altLang="ja-JP" sz="32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2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ja-JP" altLang="ja-JP" sz="3200" b="1" i="1" u="sng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3200" b="1" i="1" u="sng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  <m:r>
                      <a:rPr lang="en-US" altLang="ja-JP" sz="3200" b="1" i="1" u="sng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200" b="1" u="sng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が正</a:t>
                </a:r>
              </a:p>
              <a:p>
                <a:pPr marL="400050" algn="l"/>
                <a14:m>
                  <m:oMath xmlns:m="http://schemas.openxmlformats.org/officeDocument/2006/math">
                    <m:r>
                      <a:rPr lang="en-US" altLang="ja-JP" sz="32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sz="32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3200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sz="32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2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2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2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+5&gt;0</m:t>
                    </m:r>
                  </m:oMath>
                </a14:m>
                <a:r>
                  <a:rPr lang="en-US" altLang="ja-JP" sz="32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sz="32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より</a:t>
                </a:r>
              </a:p>
              <a:p>
                <a:pPr marL="1884363" algn="l">
                  <a:tabLst>
                    <a:tab pos="1666875" algn="l"/>
                  </a:tabLst>
                </a:pPr>
                <a14:m>
                  <m:oMath xmlns:m="http://schemas.openxmlformats.org/officeDocument/2006/math">
                    <m:r>
                      <a:rPr lang="en-US" altLang="ja-JP" sz="32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2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&lt;5</m:t>
                    </m:r>
                  </m:oMath>
                </a14:m>
                <a:r>
                  <a:rPr lang="en-US" altLang="ja-JP" sz="32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ja-JP" sz="3200" b="0" i="0" kern="1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ja-JP" altLang="ja-JP" sz="3200" kern="100">
                        <a:solidFill>
                          <a:schemeClr val="tx1"/>
                        </a:solidFill>
                        <a:effectLst/>
                        <a:cs typeface="Times New Roman" panose="02020603050405020304" pitchFamily="18" charset="0"/>
                      </a:rPr>
                      <m:t>……</m:t>
                    </m:r>
                    <m:r>
                      <a:rPr lang="ja-JP" altLang="ja-JP" sz="32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③</m:t>
                    </m:r>
                  </m:oMath>
                </a14:m>
                <a:endParaRPr kumimoji="1" lang="ja-JP" alt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368" y="1916832"/>
                <a:ext cx="11593288" cy="4332139"/>
              </a:xfrm>
              <a:blipFill>
                <a:blip r:embed="rId2"/>
                <a:stretch>
                  <a:fillRect l="-21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A1BCDB-E0B1-4AD4-AC93-BE5F15B23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2300EDC-778B-4135-9979-95C94F86A3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B2B346C-9421-48B8-83C2-F7E0C4D0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1353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9376" y="1844824"/>
                <a:ext cx="11233248" cy="4841114"/>
              </a:xfrm>
            </p:spPr>
            <p:txBody>
              <a:bodyPr>
                <a:normAutofit/>
              </a:bodyPr>
              <a:lstStyle/>
              <a:p>
                <a:pPr marL="539750">
                  <a:tabLst>
                    <a:tab pos="4484688" algn="l"/>
                  </a:tabLst>
                </a:pPr>
                <a14:m>
                  <m:oMath xmlns:m="http://schemas.openxmlformats.org/officeDocument/2006/math">
                    <m:r>
                      <a:rPr lang="en-US" altLang="ja-JP" sz="36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36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ja-JP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1&lt;</m:t>
                    </m:r>
                    <m:r>
                      <a:rPr lang="en-US" altLang="ja-JP" sz="36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n-US" altLang="ja-JP" sz="3600" kern="100" dirty="0"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ja-JP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⋯⋯</m:t>
                    </m:r>
                    <m:r>
                      <a:rPr lang="ja-JP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①</m:t>
                    </m:r>
                    <m:r>
                      <a:rPr lang="ja-JP" altLang="ja-JP" sz="3600" i="1" kern="1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ja-JP" sz="3600" dirty="0">
                  <a:solidFill>
                    <a:schemeClr val="tx1"/>
                  </a:solidFill>
                  <a:effectLst/>
                  <a:cs typeface="Times New Roman" panose="02020603050405020304" pitchFamily="18" charset="0"/>
                </a:endParaRPr>
              </a:p>
              <a:p>
                <a:pPr marL="539750">
                  <a:tabLst>
                    <a:tab pos="4484688" algn="l"/>
                  </a:tabLst>
                </a:pPr>
                <a14:m>
                  <m:oMath xmlns:m="http://schemas.openxmlformats.org/officeDocument/2006/math">
                    <m:r>
                      <a:rPr lang="en-US" altLang="ja-JP" sz="36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36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ja-JP" sz="3600" kern="100" dirty="0">
                    <a:latin typeface="+mj-ea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ja-JP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⋯⋯</m:t>
                    </m:r>
                    <m:r>
                      <a:rPr lang="ja-JP" altLang="ja-JP" sz="3600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②</m:t>
                    </m:r>
                    <m:r>
                      <a:rPr lang="ja-JP" altLang="ja-JP" sz="36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ja-JP" sz="3600" dirty="0">
                  <a:solidFill>
                    <a:schemeClr val="tx1"/>
                  </a:solidFill>
                  <a:effectLst/>
                  <a:cs typeface="Times New Roman" panose="02020603050405020304" pitchFamily="18" charset="0"/>
                </a:endParaRPr>
              </a:p>
              <a:p>
                <a:pPr marL="539750">
                  <a:tabLst>
                    <a:tab pos="4484688" algn="l"/>
                  </a:tabLst>
                </a:pPr>
                <a14:m>
                  <m:oMath xmlns:m="http://schemas.openxmlformats.org/officeDocument/2006/math">
                    <m:r>
                      <a:rPr lang="en-US" altLang="ja-JP" sz="3600" i="1" kern="1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&lt;5</m:t>
                    </m:r>
                  </m:oMath>
                </a14:m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ja-JP" altLang="ja-JP" sz="3600" kern="100">
                        <a:solidFill>
                          <a:schemeClr val="tx1"/>
                        </a:solidFill>
                        <a:effectLst/>
                        <a:cs typeface="Times New Roman" panose="02020603050405020304" pitchFamily="18" charset="0"/>
                      </a:rPr>
                      <m:t>……</m:t>
                    </m:r>
                    <m:r>
                      <a:rPr lang="ja-JP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③</m:t>
                    </m:r>
                  </m:oMath>
                </a14:m>
                <a:endParaRPr lang="en-US" altLang="ja-JP" sz="3600" dirty="0">
                  <a:solidFill>
                    <a:schemeClr val="tx1"/>
                  </a:solidFill>
                  <a:effectLst/>
                  <a:cs typeface="Times New Roman" panose="02020603050405020304" pitchFamily="18" charset="0"/>
                </a:endParaRPr>
              </a:p>
              <a:p>
                <a:r>
                  <a:rPr lang="ja-JP" altLang="ja-JP" sz="36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①，②，③を同時に満たす</a:t>
                </a:r>
                <a14:m>
                  <m:oMath xmlns:m="http://schemas.openxmlformats.org/officeDocument/2006/math">
                    <m:r>
                      <a:rPr lang="ja-JP" altLang="ja-JP" sz="3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の値の範囲は</a:t>
                </a:r>
                <a:endParaRPr lang="en-US" altLang="ja-JP" sz="3600" dirty="0">
                  <a:solidFill>
                    <a:schemeClr val="tx1"/>
                  </a:solidFill>
                  <a:effectLst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 i="1" kern="10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r>
                        <a:rPr lang="en-US" altLang="ja-JP" sz="3600" b="1" i="1" kern="10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n-US" altLang="ja-JP" sz="3600" b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en-US" altLang="ja-JP" sz="3600" b="1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ja-JP" sz="3600" b="1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kumimoji="1" lang="ja-JP" alt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9376" y="1844824"/>
                <a:ext cx="11233248" cy="4841114"/>
              </a:xfrm>
              <a:blipFill>
                <a:blip r:embed="rId2"/>
                <a:stretch>
                  <a:fillRect l="-16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F75342C9-8808-481B-AD60-40E6FD98C1A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39"/>
          <a:stretch/>
        </p:blipFill>
        <p:spPr>
          <a:xfrm>
            <a:off x="7563092" y="2834457"/>
            <a:ext cx="3857292" cy="1430924"/>
          </a:xfrm>
          <a:prstGeom prst="rect">
            <a:avLst/>
          </a:prstGeom>
        </p:spPr>
      </p:pic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A1BCDB-E0B1-4AD4-AC93-BE5F15B23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B2B346C-9421-48B8-83C2-F7E0C4D0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99FFAE-C98F-40E4-88E6-138BE4F9E6A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550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7368" y="1916832"/>
                <a:ext cx="11319016" cy="4464496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40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40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400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ja-JP" sz="4000" i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altLang="ja-JP" sz="40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40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sz="400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altLang="ja-JP" sz="4000" dirty="0"/>
                  <a:t> </a:t>
                </a:r>
                <a:r>
                  <a:rPr lang="ja-JP" altLang="ja-JP" sz="4000" dirty="0"/>
                  <a:t>とおき，変形すると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i="1" dirty="0">
                          <a:latin typeface="Cambria Math" panose="02040503050406030204" pitchFamily="18" charset="0"/>
                        </a:rPr>
                        <m:t>　　　</m:t>
                      </m:r>
                      <m:r>
                        <a:rPr lang="en-US" altLang="ja-JP" sz="4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ja-JP" altLang="ja-JP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ja-JP" sz="40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4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sz="4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sz="4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altLang="ja-JP" sz="40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ja-JP" sz="40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4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ja-JP" sz="400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ja-JP" altLang="ja-JP" sz="4000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368" y="1916832"/>
                <a:ext cx="11319016" cy="446449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1FFEE4-504C-44CC-9106-5EF28094BD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9B03E54-DB38-4388-8513-F0EE1180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8488453C-F742-4673-B453-D46C3514A1E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863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9376" y="1916832"/>
                <a:ext cx="11247008" cy="4608512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ja-JP" altLang="ja-JP" sz="3600" dirty="0"/>
                  <a:t>次方程式 </a:t>
                </a:r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360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ja-JP" sz="3600" dirty="0"/>
                  <a:t> </a:t>
                </a:r>
                <a:r>
                  <a:rPr lang="ja-JP" altLang="ja-JP" sz="3600" dirty="0"/>
                  <a:t>が異なる</a:t>
                </a:r>
                <a14:m>
                  <m:oMath xmlns:m="http://schemas.openxmlformats.org/officeDocument/2006/math">
                    <m:r>
                      <a:rPr lang="en-US" altLang="ja-JP" sz="3600">
                        <a:latin typeface="Cambria Math" panose="02040503050406030204" pitchFamily="18" charset="0"/>
                      </a:rPr>
                      <m:t> 2 </m:t>
                    </m:r>
                  </m:oMath>
                </a14:m>
                <a:r>
                  <a:rPr lang="ja-JP" altLang="ja-JP" sz="3600" dirty="0"/>
                  <a:t>つの正の実数解をもつのは，</a:t>
                </a:r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ja-JP" sz="3600" dirty="0"/>
                  <a:t> </a:t>
                </a:r>
                <a:r>
                  <a:rPr lang="ja-JP" altLang="ja-JP" sz="3600" dirty="0"/>
                  <a:t>のグラフが</a:t>
                </a:r>
                <a14:m>
                  <m:oMath xmlns:m="http://schemas.openxmlformats.org/officeDocument/2006/math">
                    <m:r>
                      <a:rPr lang="ja-JP" altLang="ja-JP" sz="36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sz="3600" dirty="0"/>
                  <a:t>軸の正の部分と異なる</a:t>
                </a:r>
                <a14:m>
                  <m:oMath xmlns:m="http://schemas.openxmlformats.org/officeDocument/2006/math">
                    <m:r>
                      <a:rPr lang="en-US" altLang="ja-JP" sz="3600">
                        <a:latin typeface="Cambria Math" panose="02040503050406030204" pitchFamily="18" charset="0"/>
                      </a:rPr>
                      <m:t> 2 </m:t>
                    </m:r>
                  </m:oMath>
                </a14:m>
                <a:r>
                  <a:rPr lang="ja-JP" altLang="ja-JP" sz="3600" dirty="0"/>
                  <a:t>点で交わるとき，すなわち，次の</a:t>
                </a:r>
                <a:r>
                  <a:rPr lang="en-US" altLang="ja-JP" sz="3600" dirty="0"/>
                  <a:t>(</a:t>
                </a:r>
                <a:r>
                  <a:rPr lang="ja-JP" altLang="ja-JP" sz="3600" dirty="0"/>
                  <a:t>ⅰ</a:t>
                </a:r>
                <a:r>
                  <a:rPr lang="en-US" altLang="ja-JP" sz="3600" dirty="0"/>
                  <a:t>)</a:t>
                </a:r>
                <a:r>
                  <a:rPr lang="ja-JP" altLang="ja-JP" sz="3600" dirty="0"/>
                  <a:t>，</a:t>
                </a:r>
                <a:r>
                  <a:rPr lang="en-US" altLang="ja-JP" sz="3600" dirty="0"/>
                  <a:t>(</a:t>
                </a:r>
                <a:r>
                  <a:rPr lang="ja-JP" altLang="ja-JP" sz="3600" dirty="0"/>
                  <a:t>ⅱ</a:t>
                </a:r>
                <a:r>
                  <a:rPr lang="en-US" altLang="ja-JP" sz="3600" dirty="0"/>
                  <a:t>)</a:t>
                </a:r>
                <a:r>
                  <a:rPr lang="ja-JP" altLang="ja-JP" sz="3600" dirty="0"/>
                  <a:t>，</a:t>
                </a:r>
                <a:r>
                  <a:rPr lang="en-US" altLang="ja-JP" sz="3600" dirty="0"/>
                  <a:t>(</a:t>
                </a:r>
                <a:r>
                  <a:rPr lang="ja-JP" altLang="ja-JP" sz="3600" dirty="0"/>
                  <a:t>ⅲ</a:t>
                </a:r>
                <a:r>
                  <a:rPr lang="en-US" altLang="ja-JP" sz="3600" dirty="0"/>
                  <a:t>)</a:t>
                </a:r>
                <a:r>
                  <a:rPr lang="ja-JP" altLang="ja-JP" sz="3600" dirty="0"/>
                  <a:t>が同時に成り立つときである。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9376" y="1916832"/>
                <a:ext cx="11247008" cy="4608512"/>
              </a:xfrm>
              <a:blipFill>
                <a:blip r:embed="rId2"/>
                <a:stretch>
                  <a:fillRect l="-1680" r="-4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1FFEE4-504C-44CC-9106-5EF28094BD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9B03E54-DB38-4388-8513-F0EE1180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8488453C-F742-4673-B453-D46C3514A1E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949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7368" y="1876644"/>
                <a:ext cx="11319016" cy="4809294"/>
              </a:xfrm>
            </p:spPr>
            <p:txBody>
              <a:bodyPr>
                <a:noAutofit/>
              </a:bodyPr>
              <a:lstStyle/>
              <a:p>
                <a:r>
                  <a:rPr lang="en-US" altLang="ja-JP" sz="3200" b="1" u="sng" dirty="0"/>
                  <a:t>(</a:t>
                </a:r>
                <a:r>
                  <a:rPr lang="ja-JP" altLang="ja-JP" sz="3200" b="1" u="sng" dirty="0"/>
                  <a:t>ⅰ</a:t>
                </a:r>
                <a:r>
                  <a:rPr lang="en-US" altLang="ja-JP" sz="3200" b="1" u="sng" dirty="0"/>
                  <a:t>)</a:t>
                </a:r>
                <a:r>
                  <a:rPr lang="ja-JP" altLang="ja-JP" sz="3200" b="1" u="sng" dirty="0"/>
                  <a:t>　グラフが</a:t>
                </a:r>
                <a14:m>
                  <m:oMath xmlns:m="http://schemas.openxmlformats.org/officeDocument/2006/math">
                    <m:r>
                      <a:rPr lang="ja-JP" altLang="ja-JP" sz="3200" b="1" u="sng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200" b="1" i="1" u="sng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ja-JP" sz="3200" b="1" i="1" u="sng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sz="3200" b="1" u="sng" dirty="0"/>
                  <a:t>軸と異なる</a:t>
                </a:r>
                <a14:m>
                  <m:oMath xmlns:m="http://schemas.openxmlformats.org/officeDocument/2006/math">
                    <m:r>
                      <a:rPr lang="en-US" altLang="ja-JP" sz="3200" b="1" u="sng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200" b="1" i="1" u="sng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altLang="ja-JP" sz="3200" b="1" u="sng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sz="3200" b="1" u="sng" dirty="0"/>
                  <a:t>点で交わる</a:t>
                </a:r>
                <a:endParaRPr lang="ja-JP" altLang="ja-JP" sz="3200" b="1" dirty="0"/>
              </a:p>
              <a:p>
                <a14:m>
                  <m:oMath xmlns:m="http://schemas.openxmlformats.org/officeDocument/2006/math">
                    <m:r>
                      <a:rPr lang="en-US" altLang="ja-JP" sz="320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ja-JP" altLang="ja-JP" sz="3200" dirty="0"/>
                  <a:t>次方程式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ja-JP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𝑚𝑥</m:t>
                    </m:r>
                    <m:r>
                      <a:rPr lang="en-US" altLang="ja-JP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altLang="ja-JP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US" altLang="ja-JP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ja-JP" altLang="ja-JP" sz="3200" dirty="0"/>
                  <a:t>の判別式を</a:t>
                </a:r>
                <a14:m>
                  <m:oMath xmlns:m="http://schemas.openxmlformats.org/officeDocument/2006/math">
                    <m:r>
                      <a:rPr lang="ja-JP" altLang="ja-JP" sz="32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sz="3200" dirty="0"/>
                  <a:t>とすると</a:t>
                </a:r>
                <a:r>
                  <a:rPr lang="en-US" altLang="ja-JP" sz="3200" dirty="0"/>
                  <a:t>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US" altLang="ja-JP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ja-JP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sz="3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</m:d>
                        </m:e>
                        <m:sup>
                          <m:r>
                            <a:rPr lang="en-US" altLang="ja-JP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ja-JP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4×1×</m:t>
                      </m:r>
                      <m:d>
                        <m:dPr>
                          <m:ctrlPr>
                            <a:rPr lang="ja-JP" altLang="ja-JP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ja-JP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altLang="ja-JP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ja-JP" altLang="ja-JP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ja-JP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ja-JP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ja-JP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ja-JP" altLang="ja-JP" sz="320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altLang="ja-JP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ja-JP" sz="3200" dirty="0"/>
                  <a:t> </a:t>
                </a:r>
                <a:r>
                  <a:rPr lang="ja-JP" altLang="ja-JP" sz="3200" dirty="0"/>
                  <a:t>であればよいから　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ja-JP" sz="3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ja-JP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ja-JP" altLang="ja-JP" sz="3200" dirty="0">
                  <a:latin typeface="Cambria Math" panose="02040503050406030204" pitchFamily="18" charset="0"/>
                </a:endParaRPr>
              </a:p>
              <a:p>
                <a:r>
                  <a:rPr lang="ja-JP" altLang="ja-JP" sz="3200" dirty="0"/>
                  <a:t>よって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altLang="ja-JP" sz="3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altLang="ja-JP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3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altLang="ja-JP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ja-JP" altLang="ja-JP" sz="3200" dirty="0"/>
                  <a:t>より　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altLang="ja-JP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ja-JP" altLang="ja-JP" sz="3200" dirty="0">
                    <a:latin typeface="Cambria Math" panose="020405030504060302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altLang="ja-JP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⋯⋯</m:t>
                    </m:r>
                    <m:r>
                      <a:rPr lang="ja-JP" altLang="ja-JP" sz="3200">
                        <a:latin typeface="Cambria Math" panose="02040503050406030204" pitchFamily="18" charset="0"/>
                      </a:rPr>
                      <m:t>①</m:t>
                    </m:r>
                  </m:oMath>
                </a14:m>
                <a:endParaRPr lang="ja-JP" altLang="ja-JP" sz="3200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368" y="1876644"/>
                <a:ext cx="11319016" cy="4809294"/>
              </a:xfrm>
              <a:blipFill>
                <a:blip r:embed="rId2"/>
                <a:stretch>
                  <a:fillRect l="-14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1FFEE4-504C-44CC-9106-5EF28094BD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9B03E54-DB38-4388-8513-F0EE1180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CFE13DF3-90DC-4C0C-B517-D7D2CD7446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096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7368" y="1844824"/>
                <a:ext cx="11521280" cy="4332139"/>
              </a:xfrm>
            </p:spPr>
            <p:txBody>
              <a:bodyPr>
                <a:normAutofit/>
              </a:bodyPr>
              <a:lstStyle/>
              <a:p>
                <a:r>
                  <a:rPr lang="en-US" altLang="ja-JP" sz="3600" b="1" u="sng" dirty="0"/>
                  <a:t>(</a:t>
                </a:r>
                <a:r>
                  <a:rPr lang="ja-JP" altLang="ja-JP" sz="3600" b="1" u="sng" dirty="0"/>
                  <a:t>ⅱ</a:t>
                </a:r>
                <a:r>
                  <a:rPr lang="en-US" altLang="ja-JP" sz="3600" b="1" u="sng" dirty="0"/>
                  <a:t>)</a:t>
                </a:r>
                <a:r>
                  <a:rPr lang="ja-JP" altLang="ja-JP" sz="3600" b="1" u="sng" dirty="0"/>
                  <a:t>　グラフの軸が </a:t>
                </a:r>
                <a14:m>
                  <m:oMath xmlns:m="http://schemas.openxmlformats.org/officeDocument/2006/math">
                    <m:r>
                      <a:rPr lang="en-US" altLang="ja-JP" sz="3600" b="1" i="1" u="sng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ja-JP" sz="3600" b="1" u="sng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ja-JP" sz="3600" b="1" i="1" u="sng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altLang="ja-JP" sz="3600" b="1" u="sng" dirty="0"/>
                  <a:t> </a:t>
                </a:r>
                <a:r>
                  <a:rPr lang="ja-JP" altLang="ja-JP" sz="3600" b="1" u="sng" dirty="0"/>
                  <a:t>の部分にある</a:t>
                </a:r>
                <a:endParaRPr lang="ja-JP" altLang="ja-JP" sz="3600" b="1" dirty="0"/>
              </a:p>
              <a:p>
                <a:r>
                  <a:rPr lang="ja-JP" altLang="ja-JP" sz="3600" dirty="0"/>
                  <a:t>軸が直線 </a:t>
                </a:r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ja-JP" sz="3600" dirty="0"/>
                  <a:t> </a:t>
                </a:r>
                <a:r>
                  <a:rPr lang="ja-JP" altLang="ja-JP" sz="3600" dirty="0"/>
                  <a:t>であることより　　</a:t>
                </a:r>
                <a:endParaRPr lang="en-US" altLang="ja-JP" sz="3600" i="1" dirty="0">
                  <a:latin typeface="Cambria Math" panose="02040503050406030204" pitchFamily="18" charset="0"/>
                </a:endParaRPr>
              </a:p>
              <a:p>
                <a:pPr marL="1524000"/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sz="360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ja-JP" sz="3600" dirty="0"/>
                  <a:t>	</a:t>
                </a:r>
                <a14:m>
                  <m:oMath xmlns:m="http://schemas.openxmlformats.org/officeDocument/2006/math">
                    <m:r>
                      <a:rPr lang="en-US" altLang="ja-JP" sz="3600">
                        <a:latin typeface="Cambria Math" panose="02040503050406030204" pitchFamily="18" charset="0"/>
                      </a:rPr>
                      <m:t>⋯⋯</m:t>
                    </m:r>
                    <m:r>
                      <a:rPr lang="ja-JP" altLang="ja-JP" sz="3600">
                        <a:latin typeface="Cambria Math" panose="02040503050406030204" pitchFamily="18" charset="0"/>
                      </a:rPr>
                      <m:t>②</m:t>
                    </m:r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368" y="1844824"/>
                <a:ext cx="11521280" cy="4332139"/>
              </a:xfrm>
              <a:blipFill>
                <a:blip r:embed="rId2"/>
                <a:stretch>
                  <a:fillRect l="-164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1FFEE4-504C-44CC-9106-5EF28094BD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3FC0001-2111-44D0-AF7E-72503E04A8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9B03E54-DB38-4388-8513-F0EE1180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07B7E0E-9542-49C7-8AA3-1F4224D7FB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049" y="3140968"/>
            <a:ext cx="2982335" cy="313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7368" y="1844824"/>
                <a:ext cx="11521280" cy="4841114"/>
              </a:xfrm>
            </p:spPr>
            <p:txBody>
              <a:bodyPr>
                <a:noAutofit/>
              </a:bodyPr>
              <a:lstStyle/>
              <a:p>
                <a:r>
                  <a:rPr lang="en-US" altLang="ja-JP" sz="3200" b="1" u="sng" dirty="0"/>
                  <a:t>(</a:t>
                </a:r>
                <a:r>
                  <a:rPr lang="ja-JP" altLang="ja-JP" sz="3200" b="1" u="sng" dirty="0"/>
                  <a:t>ⅲ</a:t>
                </a:r>
                <a:r>
                  <a:rPr lang="en-US" altLang="ja-JP" sz="3200" b="1" u="sng" dirty="0"/>
                  <a:t>)</a:t>
                </a:r>
                <a:r>
                  <a:rPr lang="ja-JP" altLang="ja-JP" sz="3200" b="1" u="sng" dirty="0"/>
                  <a:t>　グラフが下に凸より，</a:t>
                </a:r>
                <a14:m>
                  <m:oMath xmlns:m="http://schemas.openxmlformats.org/officeDocument/2006/math">
                    <m:r>
                      <a:rPr lang="en-US" altLang="ja-JP" sz="3200" b="1" i="1" u="sng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ja-JP" sz="3200" b="1" i="1" u="sng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sz="3200" b="1" u="sng" dirty="0"/>
                  <a:t>軸との交点の</a:t>
                </a:r>
                <a14:m>
                  <m:oMath xmlns:m="http://schemas.openxmlformats.org/officeDocument/2006/math">
                    <m:r>
                      <a:rPr lang="ja-JP" altLang="ja-JP" sz="3200" b="1" u="sng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200" b="1" i="1" u="sng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ja-JP" sz="3200" b="1" i="1" u="sng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sz="3200" b="1" u="sng" dirty="0"/>
                  <a:t>座標</a:t>
                </a:r>
                <a14:m>
                  <m:oMath xmlns:m="http://schemas.openxmlformats.org/officeDocument/2006/math">
                    <m:r>
                      <a:rPr lang="ja-JP" altLang="ja-JP" sz="3200" b="1" u="sng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200" b="1" i="1" u="sng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ja-JP" altLang="ja-JP" sz="3200" b="1" i="1" u="sng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200" b="1" i="1" u="sng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altLang="ja-JP" sz="3200" b="1" u="sng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sz="3200" b="1" u="sng" dirty="0"/>
                  <a:t>が正</a:t>
                </a:r>
                <a:endParaRPr lang="en-US" altLang="ja-JP" sz="3200" b="1" u="sng" dirty="0"/>
              </a:p>
              <a:p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20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sz="32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altLang="ja-JP" sz="3200" dirty="0"/>
                  <a:t> </a:t>
                </a:r>
                <a:r>
                  <a:rPr lang="ja-JP" altLang="ja-JP" sz="3200" dirty="0"/>
                  <a:t>より</a:t>
                </a:r>
              </a:p>
              <a:p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            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ja-JP" sz="32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kumimoji="1" lang="en-US" altLang="ja-JP" sz="3200" dirty="0"/>
                  <a:t> </a:t>
                </a:r>
                <a14:m>
                  <m:oMath xmlns:m="http://schemas.openxmlformats.org/officeDocument/2006/math">
                    <m:r>
                      <a:rPr lang="en-US" altLang="ja-JP" sz="32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altLang="ja-JP" sz="3200">
                        <a:latin typeface="Cambria Math" panose="02040503050406030204" pitchFamily="18" charset="0"/>
                      </a:rPr>
                      <m:t>⋯⋯</m:t>
                    </m:r>
                    <m:r>
                      <a:rPr lang="ja-JP" altLang="ja-JP" sz="3200">
                        <a:latin typeface="Cambria Math" panose="02040503050406030204" pitchFamily="18" charset="0"/>
                      </a:rPr>
                      <m:t>③</m:t>
                    </m:r>
                  </m:oMath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7368" y="1844824"/>
                <a:ext cx="11521280" cy="4841114"/>
              </a:xfrm>
              <a:blipFill>
                <a:blip r:embed="rId2"/>
                <a:stretch>
                  <a:fillRect l="-13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1FFEE4-504C-44CC-9106-5EF28094BD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3FC0001-2111-44D0-AF7E-72503E04A8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9B03E54-DB38-4388-8513-F0EE1180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0E109B2-8018-41C9-B18B-03A9745652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049" y="3140968"/>
            <a:ext cx="2982335" cy="313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90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9376" y="1844824"/>
                <a:ext cx="11233248" cy="4841114"/>
              </a:xfrm>
            </p:spPr>
            <p:txBody>
              <a:bodyPr>
                <a:normAutofit/>
              </a:bodyPr>
              <a:lstStyle/>
              <a:p>
                <a:pPr marL="623888"/>
                <a14:m>
                  <m:oMath xmlns:m="http://schemas.openxmlformats.org/officeDocument/2006/math">
                    <m:r>
                      <a:rPr lang="en-US" altLang="ja-JP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altLang="ja-JP" sz="3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ja-JP" altLang="ja-JP" sz="3600" dirty="0">
                    <a:latin typeface="Cambria Math" panose="020405030504060302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3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altLang="ja-JP" sz="3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altLang="ja-JP" sz="3600">
                        <a:latin typeface="Cambria Math" panose="02040503050406030204" pitchFamily="18" charset="0"/>
                      </a:rPr>
                      <m:t>⋯⋯</m:t>
                    </m:r>
                    <m:r>
                      <a:rPr lang="ja-JP" altLang="ja-JP" sz="3600">
                        <a:latin typeface="Cambria Math" panose="02040503050406030204" pitchFamily="18" charset="0"/>
                      </a:rPr>
                      <m:t>①</m:t>
                    </m:r>
                  </m:oMath>
                </a14:m>
                <a:r>
                  <a:rPr lang="ja-JP" altLang="en-US" sz="3600" dirty="0">
                    <a:latin typeface="Cambria Math" panose="020405030504060302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sz="360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ja-JP" sz="3600" dirty="0"/>
                  <a:t>	</a:t>
                </a:r>
                <a14:m>
                  <m:oMath xmlns:m="http://schemas.openxmlformats.org/officeDocument/2006/math">
                    <m:r>
                      <a:rPr lang="en-US" altLang="ja-JP" sz="3600">
                        <a:latin typeface="Cambria Math" panose="02040503050406030204" pitchFamily="18" charset="0"/>
                      </a:rPr>
                      <m:t>⋯⋯</m:t>
                    </m:r>
                    <m:r>
                      <a:rPr lang="ja-JP" altLang="ja-JP" sz="3600">
                        <a:latin typeface="Cambria Math" panose="02040503050406030204" pitchFamily="18" charset="0"/>
                      </a:rPr>
                      <m:t>②</m:t>
                    </m:r>
                  </m:oMath>
                </a14:m>
                <a:endParaRPr lang="en-US" altLang="ja-JP" sz="3600" dirty="0"/>
              </a:p>
              <a:p>
                <a:pPr marL="623888"/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sz="360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altLang="ja-JP" sz="3600" dirty="0"/>
                  <a:t> </a:t>
                </a:r>
                <a14:m>
                  <m:oMath xmlns:m="http://schemas.openxmlformats.org/officeDocument/2006/math">
                    <m:r>
                      <a:rPr lang="en-US" altLang="ja-JP" sz="3600">
                        <a:latin typeface="Cambria Math" panose="02040503050406030204" pitchFamily="18" charset="0"/>
                      </a:rPr>
                      <m:t>      ⋯⋯</m:t>
                    </m:r>
                    <m:r>
                      <a:rPr lang="ja-JP" altLang="ja-JP" sz="3600">
                        <a:latin typeface="Cambria Math" panose="02040503050406030204" pitchFamily="18" charset="0"/>
                      </a:rPr>
                      <m:t>③</m:t>
                    </m:r>
                  </m:oMath>
                </a14:m>
                <a:endParaRPr lang="ja-JP" altLang="en-US" sz="3600" dirty="0"/>
              </a:p>
              <a:p>
                <a:r>
                  <a:rPr lang="ja-JP" altLang="ja-JP" sz="3600" dirty="0"/>
                  <a:t>①，②，③を同時に満たす</a:t>
                </a:r>
                <a:endParaRPr lang="en-US" altLang="ja-JP" sz="3600" dirty="0"/>
              </a:p>
              <a:p>
                <a14:m>
                  <m:oMath xmlns:m="http://schemas.openxmlformats.org/officeDocument/2006/math">
                    <m:r>
                      <a:rPr lang="ja-JP" altLang="ja-JP" sz="36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ja-JP" sz="3600" dirty="0"/>
                  <a:t>の値の範囲は　　</a:t>
                </a:r>
                <a14:m>
                  <m:oMath xmlns:m="http://schemas.openxmlformats.org/officeDocument/2006/math">
                    <m:r>
                      <a:rPr lang="en-US" altLang="ja-JP" sz="3600" b="1" i="1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altLang="ja-JP" sz="3600" b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ja-JP" sz="3600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ja-JP" altLang="ja-JP" sz="3600" b="1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D324AAC6-BC31-437B-B680-9FC9DD64B7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9376" y="1844824"/>
                <a:ext cx="11233248" cy="4841114"/>
              </a:xfrm>
              <a:blipFill>
                <a:blip r:embed="rId2"/>
                <a:stretch>
                  <a:fillRect l="-16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1FFEE4-504C-44CC-9106-5EF28094BD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3FC0001-2111-44D0-AF7E-72503E04A8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9B03E54-DB38-4388-8513-F0EE1180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5DBD953-092C-4F04-9751-86C8B796FE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993" y="3717032"/>
            <a:ext cx="4364391" cy="204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29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138B89E-9299-4CCF-9845-091F1A345F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altLang="ja-JP" sz="4000" kern="100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sz="4000" b="0" i="0" kern="100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4000" kern="100" dirty="0">
                    <a:effectLst/>
                    <a:cs typeface="Times New Roman" panose="02020603050405020304" pitchFamily="18" charset="0"/>
                  </a:rPr>
                  <a:t>次方程式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4000" i="1" kern="10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4000" i="1" kern="10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4000" kern="10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ja-JP" altLang="en-US" sz="4000" i="1" kern="100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4000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2(</m:t>
                    </m:r>
                    <m:r>
                      <a:rPr lang="en-US" altLang="ja-JP" sz="4000" i="1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40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4000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1)</m:t>
                    </m:r>
                    <m:r>
                      <a:rPr lang="en-US" altLang="ja-JP" sz="4000" i="1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4000" i="1" kern="100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4000" i="1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40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4000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ja-JP" sz="40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4000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altLang="ja-JP" sz="4000" kern="100" dirty="0"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sz="4000" kern="100" dirty="0">
                    <a:effectLst/>
                    <a:cs typeface="Times New Roman" panose="02020603050405020304" pitchFamily="18" charset="0"/>
                  </a:rPr>
                  <a:t>が</a:t>
                </a:r>
                <a:endParaRPr lang="en-US" altLang="ja-JP" sz="4000" kern="100" dirty="0">
                  <a:effectLst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sz="4000" kern="100" dirty="0">
                    <a:effectLst/>
                    <a:cs typeface="Times New Roman" panose="02020603050405020304" pitchFamily="18" charset="0"/>
                  </a:rPr>
                  <a:t>異なる </a:t>
                </a:r>
                <a14:m>
                  <m:oMath xmlns:m="http://schemas.openxmlformats.org/officeDocument/2006/math">
                    <m:r>
                      <a:rPr lang="en-US" altLang="ja-JP" sz="4000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altLang="ja-JP" sz="4000" kern="100" dirty="0"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sz="4000" kern="100" dirty="0">
                    <a:effectLst/>
                    <a:cs typeface="Times New Roman" panose="02020603050405020304" pitchFamily="18" charset="0"/>
                  </a:rPr>
                  <a:t>つの負の実数解をもつように，</a:t>
                </a:r>
                <a:endParaRPr lang="en-US" altLang="ja-JP" sz="4000" kern="100" dirty="0">
                  <a:effectLst/>
                  <a:cs typeface="Times New Roman" panose="02020603050405020304" pitchFamily="18" charset="0"/>
                </a:endParaRPr>
              </a:p>
              <a:p>
                <a:pPr algn="just"/>
                <a:r>
                  <a:rPr lang="ja-JP" altLang="ja-JP" sz="4000" kern="100" dirty="0">
                    <a:effectLst/>
                    <a:cs typeface="Times New Roman" panose="02020603050405020304" pitchFamily="18" charset="0"/>
                  </a:rPr>
                  <a:t>定数 </a:t>
                </a:r>
                <a14:m>
                  <m:oMath xmlns:m="http://schemas.openxmlformats.org/officeDocument/2006/math">
                    <m:r>
                      <a:rPr lang="en-US" altLang="ja-JP" sz="4000" i="1" kern="10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n-US" altLang="ja-JP" sz="4000" kern="100" dirty="0"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sz="4000" kern="100" dirty="0">
                    <a:effectLst/>
                    <a:cs typeface="Times New Roman" panose="02020603050405020304" pitchFamily="18" charset="0"/>
                  </a:rPr>
                  <a:t>の値の範囲を定めよ。</a:t>
                </a:r>
                <a:endParaRPr kumimoji="1" lang="ja-JP" altLang="en-US" sz="4000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F138B89E-9299-4CCF-9845-091F1A345F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FA7D7F-8AA4-487F-97CF-C170C656E9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0A015A9E-2E14-4B74-8FD3-66F647B6F3A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44B4F-4D32-4DC5-B969-94FC55051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0027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5360" y="1628728"/>
                <a:ext cx="11737304" cy="5057210"/>
              </a:xfrm>
            </p:spPr>
            <p:txBody>
              <a:bodyPr>
                <a:noAutofit/>
              </a:bodyPr>
              <a:lstStyle/>
              <a:p>
                <a:pPr marL="266700" algn="l"/>
                <a14:m>
                  <m:oMath xmlns:m="http://schemas.openxmlformats.org/officeDocument/2006/math">
                    <m:r>
                      <a:rPr lang="en-US" altLang="ja-JP" sz="3600" i="1" kern="1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600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d>
                      <m:dPr>
                        <m:ctrlPr>
                          <a:rPr lang="ja-JP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altLang="ja-JP" sz="3600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+5</m:t>
                    </m:r>
                  </m:oMath>
                </a14:m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とおき，変形すると</a:t>
                </a:r>
              </a:p>
              <a:p>
                <a:pPr marL="1260475"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ja-JP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ja-JP" altLang="ja-JP" sz="3600" i="1" kern="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600" i="1" kern="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 sz="3600" i="1" kern="1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ja-JP" altLang="ja-JP" sz="36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3600" i="1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  <m:r>
                                    <a:rPr lang="en-US" altLang="ja-JP" sz="36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altLang="ja-JP" sz="3600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ja-JP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i="1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ja-JP" sz="3600" kern="1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altLang="ja-JP" sz="3600" i="1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altLang="ja-JP" sz="3600" kern="1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</m:oMath>
                  </m:oMathPara>
                </a14:m>
                <a:endParaRPr lang="ja-JP" altLang="ja-JP" sz="3600" kern="100" dirty="0">
                  <a:solidFill>
                    <a:schemeClr val="tx1"/>
                  </a:solidFill>
                  <a:effectLst/>
                  <a:cs typeface="Times New Roman" panose="02020603050405020304" pitchFamily="18" charset="0"/>
                </a:endParaRPr>
              </a:p>
              <a:p>
                <a:pPr marL="133350" algn="l"/>
                <a14:m>
                  <m:oMath xmlns:m="http://schemas.openxmlformats.org/officeDocument/2006/math"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2 </m:t>
                    </m:r>
                  </m:oMath>
                </a14:m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次方程式 </a:t>
                </a:r>
                <a14:m>
                  <m:oMath xmlns:m="http://schemas.openxmlformats.org/officeDocument/2006/math"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が異なる</a:t>
                </a:r>
                <a14:m>
                  <m:oMath xmlns:m="http://schemas.openxmlformats.org/officeDocument/2006/math">
                    <m:r>
                      <a:rPr lang="ja-JP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2 </m:t>
                    </m:r>
                  </m:oMath>
                </a14:m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つの負の実数解をもつのは，</a:t>
                </a:r>
                <a14:m>
                  <m:oMath xmlns:m="http://schemas.openxmlformats.org/officeDocument/2006/math"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ja-JP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ja-JP" sz="3600" i="1" kern="1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 </a:t>
                </a: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のグラフが</a:t>
                </a:r>
                <a14:m>
                  <m:oMath xmlns:m="http://schemas.openxmlformats.org/officeDocument/2006/math">
                    <m:r>
                      <a:rPr lang="ja-JP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3600" i="1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軸の負の部分と異なる</a:t>
                </a:r>
                <a14:m>
                  <m:oMath xmlns:m="http://schemas.openxmlformats.org/officeDocument/2006/math">
                    <m:r>
                      <a:rPr lang="en-US" altLang="ja-JP" sz="3600" kern="1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2 </m:t>
                    </m:r>
                  </m:oMath>
                </a14:m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点で交わるとき，すなわち次の</a:t>
                </a:r>
                <a:r>
                  <a:rPr lang="en-US" altLang="ja-JP" sz="3600" kern="100" spc="-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(</a:t>
                </a:r>
                <a:r>
                  <a:rPr lang="ja-JP" altLang="ja-JP" sz="3600" kern="100" spc="-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ⅰ</a:t>
                </a:r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)</a:t>
                </a: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～</a:t>
                </a:r>
                <a:r>
                  <a:rPr lang="en-US" altLang="ja-JP" sz="3600" kern="100" spc="-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(</a:t>
                </a:r>
                <a:r>
                  <a:rPr lang="ja-JP" altLang="ja-JP" sz="3600" kern="100" spc="-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ⅲ</a:t>
                </a:r>
                <a:r>
                  <a:rPr lang="en-US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)</a:t>
                </a:r>
                <a:r>
                  <a:rPr lang="ja-JP" altLang="ja-JP" sz="3600" kern="100" dirty="0">
                    <a:solidFill>
                      <a:schemeClr val="tx1"/>
                    </a:solidFill>
                    <a:effectLst/>
                    <a:cs typeface="Times New Roman" panose="02020603050405020304" pitchFamily="18" charset="0"/>
                  </a:rPr>
                  <a:t>が同時に成り立つときである。</a:t>
                </a:r>
                <a:endParaRPr kumimoji="1" lang="ja-JP" alt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コンテンツ プレースホルダー 6">
                <a:extLst>
                  <a:ext uri="{FF2B5EF4-FFF2-40B4-BE49-F238E27FC236}">
                    <a16:creationId xmlns:a16="http://schemas.microsoft.com/office/drawing/2014/main" id="{8B9EACE5-C669-47F6-A5D6-CCEA7F3EF3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5360" y="1628728"/>
                <a:ext cx="11737304" cy="5057210"/>
              </a:xfrm>
              <a:blipFill>
                <a:blip r:embed="rId2"/>
                <a:stretch>
                  <a:fillRect l="-416" r="-987" b="-39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A1BCDB-E0B1-4AD4-AC93-BE5F15B23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121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B2B346C-9421-48B8-83C2-F7E0C4D0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2</a:t>
            </a:r>
            <a:r>
              <a:rPr lang="ja-JP" altLang="ja-JP" dirty="0"/>
              <a:t>次関数のグラフと</a:t>
            </a:r>
            <a:r>
              <a:rPr lang="en-US" altLang="ja-JP" dirty="0"/>
              <a:t>2</a:t>
            </a:r>
            <a:r>
              <a:rPr lang="ja-JP" altLang="ja-JP" dirty="0"/>
              <a:t>次方程式の実数解の符号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6AE51AD-8D3D-420C-9EBC-2936943230D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ja-JP" dirty="0"/>
              <a:t>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977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N_本文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章末問題A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_章末問題B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_例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solidFill>
          <a:srgbClr val="FFFFFF"/>
        </a:solidFill>
        <a:ln w="9525">
          <a:solidFill>
            <a:srgbClr val="000000"/>
          </a:solidFill>
          <a:miter lim="800000"/>
          <a:headEnd/>
          <a:tailEnd/>
        </a:ln>
      </a:spPr>
      <a:bodyPr rot="0" vert="horz" wrap="square" lIns="91440" tIns="45720" rIns="91440" bIns="45720" anchor="t" anchorCtr="0">
        <a:noAutofit/>
      </a:bodyPr>
      <a:lstStyle>
        <a:defPPr algn="just">
          <a:spcAft>
            <a:spcPts val="0"/>
          </a:spcAft>
          <a:defRPr sz="1050" kern="100" dirty="0">
            <a:effectLst/>
            <a:latin typeface="Century" panose="02040604050505020304" pitchFamily="18" charset="0"/>
            <a:ea typeface="ＭＳ 明朝" panose="02020609040205080304" pitchFamily="17" charset="-128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N_例題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N_練習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N_応用例題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別解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思考力PLUS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思考力PLUS_発展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チェック問題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0</TotalTime>
  <Words>863</Words>
  <PresentationFormat>ワイド画面</PresentationFormat>
  <Paragraphs>90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11</vt:i4>
      </vt:variant>
      <vt:variant>
        <vt:lpstr>スライド タイトル</vt:lpstr>
      </vt:variant>
      <vt:variant>
        <vt:i4>14</vt:i4>
      </vt:variant>
    </vt:vector>
  </HeadingPairs>
  <TitlesOfParts>
    <vt:vector size="29" baseType="lpstr">
      <vt:lpstr>ＭＳ Ｐゴシック</vt:lpstr>
      <vt:lpstr>Arial</vt:lpstr>
      <vt:lpstr>Calibri</vt:lpstr>
      <vt:lpstr>Cambria Math</vt:lpstr>
      <vt:lpstr>N_本文</vt:lpstr>
      <vt:lpstr>N_例</vt:lpstr>
      <vt:lpstr>N_例題</vt:lpstr>
      <vt:lpstr>N_練習</vt:lpstr>
      <vt:lpstr>N_応用例題</vt:lpstr>
      <vt:lpstr>別解</vt:lpstr>
      <vt:lpstr>思考力PLUS</vt:lpstr>
      <vt:lpstr>思考力PLUS_発展</vt:lpstr>
      <vt:lpstr>チェック問題</vt:lpstr>
      <vt:lpstr>章末問題A</vt:lpstr>
      <vt:lpstr>1_章末問題B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  <vt:lpstr>2次関数のグラフと2次方程式の実数解の符号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/>
  <dcterms:created xsi:type="dcterms:W3CDTF">2022-02-17T06:30:00Z</dcterms:created>
  <dcterms:modified xsi:type="dcterms:W3CDTF">2022-02-17T06:30:00Z</dcterms:modified>
</cp:coreProperties>
</file>