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  <p15:guide id="3" orient="horz" pos="2121">
          <p15:clr>
            <a:srgbClr val="A4A3A4"/>
          </p15:clr>
        </p15:guide>
        <p15:guide id="4" pos="31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6B66"/>
    <a:srgbClr val="96E6F0"/>
    <a:srgbClr val="28C8D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0" autoAdjust="0"/>
    <p:restoredTop sz="94286" autoAdjust="0"/>
  </p:normalViewPr>
  <p:slideViewPr>
    <p:cSldViewPr>
      <p:cViewPr varScale="1">
        <p:scale>
          <a:sx n="70" d="100"/>
          <a:sy n="70" d="100"/>
        </p:scale>
        <p:origin x="82" y="1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90" y="-84"/>
      </p:cViewPr>
      <p:guideLst>
        <p:guide orient="horz" pos="3107"/>
        <p:guide pos="2121"/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FDA42-AB2F-4A2C-84F9-F3D6EF8872B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91327-EDF6-4F91-A008-3ACB24E64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91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05AAE-2C75-441D-8ECA-06FB7F63A2A1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686050" y="504825"/>
            <a:ext cx="449421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3199352"/>
            <a:ext cx="7894446" cy="30313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A206C-96EA-4D7E-A7E5-1709A27865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80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061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722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417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607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778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214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338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239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528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802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920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24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255E8C2-ECB8-494A-BF6B-26331AB72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520000" cy="540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45720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45720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45720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45720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FF48250D-B1BD-4820-92D3-3CF1319F5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F2FE4A-955B-4326-A0C9-09626D5705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200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応用例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94A26F6D-CE3A-4925-865D-21D30DB8AE5A}"/>
              </a:ext>
            </a:extLst>
          </p:cNvPr>
          <p:cNvSpPr/>
          <p:nvPr userDrawn="1"/>
        </p:nvSpPr>
        <p:spPr>
          <a:xfrm>
            <a:off x="360000" y="1080000"/>
            <a:ext cx="2700000" cy="648072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200" dirty="0">
                <a:solidFill>
                  <a:schemeClr val="bg1"/>
                </a:solidFill>
                <a:latin typeface="+mj-ea"/>
                <a:ea typeface="+mj-ea"/>
              </a:rPr>
              <a:t>応用例題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2160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1C8E5EE1-358E-45B3-B40D-638CD03B93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2320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応用例題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06871C4-F1E9-4F45-8078-D377E4A193BA}"/>
              </a:ext>
            </a:extLst>
          </p:cNvPr>
          <p:cNvSpPr/>
          <p:nvPr userDrawn="1"/>
        </p:nvSpPr>
        <p:spPr>
          <a:xfrm>
            <a:off x="3240000" y="1152000"/>
            <a:ext cx="864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解</a:t>
            </a:r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C8641470-27B3-4405-B388-3B51B76B53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4" name="角丸四角形 9">
            <a:extLst>
              <a:ext uri="{FF2B5EF4-FFF2-40B4-BE49-F238E27FC236}">
                <a16:creationId xmlns:a16="http://schemas.microsoft.com/office/drawing/2014/main" id="{8EA99124-A37B-41B8-AFE0-EF07F237D913}"/>
              </a:ext>
            </a:extLst>
          </p:cNvPr>
          <p:cNvSpPr/>
          <p:nvPr userDrawn="1"/>
        </p:nvSpPr>
        <p:spPr>
          <a:xfrm>
            <a:off x="360000" y="1080000"/>
            <a:ext cx="2700000" cy="648072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200" dirty="0">
                <a:solidFill>
                  <a:schemeClr val="bg1"/>
                </a:solidFill>
                <a:latin typeface="+mj-ea"/>
                <a:ea typeface="+mj-ea"/>
              </a:rPr>
              <a:t>応用例題</a:t>
            </a:r>
          </a:p>
        </p:txBody>
      </p:sp>
      <p:sp>
        <p:nvSpPr>
          <p:cNvPr id="16" name="テキスト プレースホルダー 8">
            <a:extLst>
              <a:ext uri="{FF2B5EF4-FFF2-40B4-BE49-F238E27FC236}">
                <a16:creationId xmlns:a16="http://schemas.microsoft.com/office/drawing/2014/main" id="{C03D6C41-534B-4EE2-AE5C-2640361116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60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1431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応用例題証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06871C4-F1E9-4F45-8078-D377E4A193BA}"/>
              </a:ext>
            </a:extLst>
          </p:cNvPr>
          <p:cNvSpPr/>
          <p:nvPr userDrawn="1"/>
        </p:nvSpPr>
        <p:spPr>
          <a:xfrm>
            <a:off x="3240000" y="1152000"/>
            <a:ext cx="10558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証明</a:t>
            </a:r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C8641470-27B3-4405-B388-3B51B76B53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4" name="角丸四角形 9">
            <a:extLst>
              <a:ext uri="{FF2B5EF4-FFF2-40B4-BE49-F238E27FC236}">
                <a16:creationId xmlns:a16="http://schemas.microsoft.com/office/drawing/2014/main" id="{8EA99124-A37B-41B8-AFE0-EF07F237D913}"/>
              </a:ext>
            </a:extLst>
          </p:cNvPr>
          <p:cNvSpPr/>
          <p:nvPr userDrawn="1"/>
        </p:nvSpPr>
        <p:spPr>
          <a:xfrm>
            <a:off x="360000" y="1080000"/>
            <a:ext cx="2700000" cy="648072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200" dirty="0">
                <a:solidFill>
                  <a:schemeClr val="bg1"/>
                </a:solidFill>
                <a:latin typeface="+mj-ea"/>
                <a:ea typeface="+mj-ea"/>
              </a:rPr>
              <a:t>応用例題</a:t>
            </a:r>
          </a:p>
        </p:txBody>
      </p:sp>
      <p:sp>
        <p:nvSpPr>
          <p:cNvPr id="16" name="テキスト プレースホルダー 8">
            <a:extLst>
              <a:ext uri="{FF2B5EF4-FFF2-40B4-BE49-F238E27FC236}">
                <a16:creationId xmlns:a16="http://schemas.microsoft.com/office/drawing/2014/main" id="{C03D6C41-534B-4EE2-AE5C-2640361116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60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508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演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0E14A34B-AA42-4FEF-B813-CFC1F75EC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5F0D1870-ACCE-43A1-BE0A-0A7F0EEB297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D406CF1B-8B2E-4E1E-8D7D-42025D87BF5F}"/>
              </a:ext>
            </a:extLst>
          </p:cNvPr>
          <p:cNvGrpSpPr/>
          <p:nvPr userDrawn="1"/>
        </p:nvGrpSpPr>
        <p:grpSpPr>
          <a:xfrm>
            <a:off x="360000" y="1080000"/>
            <a:ext cx="1980000" cy="648072"/>
            <a:chOff x="407504" y="1052736"/>
            <a:chExt cx="1980000" cy="648072"/>
          </a:xfrm>
        </p:grpSpPr>
        <p:sp>
          <p:nvSpPr>
            <p:cNvPr id="19" name="角丸四角形 9">
              <a:extLst>
                <a:ext uri="{FF2B5EF4-FFF2-40B4-BE49-F238E27FC236}">
                  <a16:creationId xmlns:a16="http://schemas.microsoft.com/office/drawing/2014/main" id="{44115381-E26F-4F5C-95F9-E3BABAC43B9B}"/>
                </a:ext>
              </a:extLst>
            </p:cNvPr>
            <p:cNvSpPr/>
            <p:nvPr userDrawn="1"/>
          </p:nvSpPr>
          <p:spPr>
            <a:xfrm>
              <a:off x="407504" y="1052736"/>
              <a:ext cx="1980000" cy="648072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72000" rtlCol="0" anchor="ctr"/>
            <a:lstStyle/>
            <a:p>
              <a:pPr algn="l">
                <a:lnSpc>
                  <a:spcPts val="4000"/>
                </a:lnSpc>
              </a:pPr>
              <a:r>
                <a:rPr kumimoji="1" lang="ja-JP" altLang="en-US" sz="3600" dirty="0">
                  <a:solidFill>
                    <a:schemeClr val="tx1"/>
                  </a:solidFill>
                  <a:latin typeface="+mj-ea"/>
                  <a:ea typeface="+mj-ea"/>
                </a:rPr>
                <a:t>演習</a:t>
              </a: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5FD8D086-955B-4666-86F5-ACCAB7DADE0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7504" y="1700808"/>
              <a:ext cx="1980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テキスト プレースホルダー 8">
            <a:extLst>
              <a:ext uri="{FF2B5EF4-FFF2-40B4-BE49-F238E27FC236}">
                <a16:creationId xmlns:a16="http://schemas.microsoft.com/office/drawing/2014/main" id="{72503758-08E8-4CEF-BD0E-B7D78CD0303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0000" y="1152000"/>
            <a:ext cx="756000" cy="504000"/>
          </a:xfrm>
          <a:prstGeom prst="roundRect">
            <a:avLst>
              <a:gd name="adj" fmla="val 13255"/>
            </a:avLst>
          </a:prstGeom>
          <a:solidFill>
            <a:schemeClr val="bg2"/>
          </a:solidFill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ysClr val="windowText" lastClr="000000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2061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演習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0E14A34B-AA42-4FEF-B813-CFC1F75EC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CA3C507-9BD0-4D4B-BC19-A2B4A1D0C847}"/>
              </a:ext>
            </a:extLst>
          </p:cNvPr>
          <p:cNvSpPr/>
          <p:nvPr userDrawn="1"/>
        </p:nvSpPr>
        <p:spPr>
          <a:xfrm>
            <a:off x="2520000" y="1152000"/>
            <a:ext cx="1152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解答</a:t>
            </a:r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5F0D1870-ACCE-43A1-BE0A-0A7F0EEB297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D406CF1B-8B2E-4E1E-8D7D-42025D87BF5F}"/>
              </a:ext>
            </a:extLst>
          </p:cNvPr>
          <p:cNvGrpSpPr/>
          <p:nvPr userDrawn="1"/>
        </p:nvGrpSpPr>
        <p:grpSpPr>
          <a:xfrm>
            <a:off x="360000" y="1080000"/>
            <a:ext cx="1980000" cy="648072"/>
            <a:chOff x="407504" y="1052736"/>
            <a:chExt cx="1980000" cy="648072"/>
          </a:xfrm>
        </p:grpSpPr>
        <p:sp>
          <p:nvSpPr>
            <p:cNvPr id="19" name="角丸四角形 9">
              <a:extLst>
                <a:ext uri="{FF2B5EF4-FFF2-40B4-BE49-F238E27FC236}">
                  <a16:creationId xmlns:a16="http://schemas.microsoft.com/office/drawing/2014/main" id="{44115381-E26F-4F5C-95F9-E3BABAC43B9B}"/>
                </a:ext>
              </a:extLst>
            </p:cNvPr>
            <p:cNvSpPr/>
            <p:nvPr userDrawn="1"/>
          </p:nvSpPr>
          <p:spPr>
            <a:xfrm>
              <a:off x="407504" y="1052736"/>
              <a:ext cx="1980000" cy="648072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72000" rtlCol="0" anchor="ctr"/>
            <a:lstStyle/>
            <a:p>
              <a:pPr algn="l">
                <a:lnSpc>
                  <a:spcPts val="4000"/>
                </a:lnSpc>
              </a:pPr>
              <a:r>
                <a:rPr kumimoji="1" lang="ja-JP" altLang="en-US" sz="3600" dirty="0">
                  <a:solidFill>
                    <a:schemeClr val="tx1"/>
                  </a:solidFill>
                  <a:latin typeface="+mj-ea"/>
                  <a:ea typeface="+mj-ea"/>
                </a:rPr>
                <a:t>演習</a:t>
              </a: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5FD8D086-955B-4666-86F5-ACCAB7DADE0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7504" y="1700808"/>
              <a:ext cx="1980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テキスト プレースホルダー 8">
            <a:extLst>
              <a:ext uri="{FF2B5EF4-FFF2-40B4-BE49-F238E27FC236}">
                <a16:creationId xmlns:a16="http://schemas.microsoft.com/office/drawing/2014/main" id="{72503758-08E8-4CEF-BD0E-B7D78CD0303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0000" y="1152000"/>
            <a:ext cx="756000" cy="504000"/>
          </a:xfrm>
          <a:prstGeom prst="roundRect">
            <a:avLst>
              <a:gd name="adj" fmla="val 13255"/>
            </a:avLst>
          </a:prstGeom>
          <a:solidFill>
            <a:schemeClr val="bg2"/>
          </a:solidFill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ysClr val="windowText" lastClr="000000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1067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5E1CAF2D-2B59-4D2B-A529-3D6C3B7EC4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1" name="角丸四角形 9">
            <a:extLst>
              <a:ext uri="{FF2B5EF4-FFF2-40B4-BE49-F238E27FC236}">
                <a16:creationId xmlns:a16="http://schemas.microsoft.com/office/drawing/2014/main" id="{C6CB873B-1791-43DC-B9F3-EC35F2D2365D}"/>
              </a:ext>
            </a:extLst>
          </p:cNvPr>
          <p:cNvSpPr/>
          <p:nvPr userDrawn="1"/>
        </p:nvSpPr>
        <p:spPr>
          <a:xfrm>
            <a:off x="360000" y="1080000"/>
            <a:ext cx="1512000" cy="648072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問</a:t>
            </a:r>
          </a:p>
        </p:txBody>
      </p:sp>
      <p:sp>
        <p:nvSpPr>
          <p:cNvPr id="12" name="テキスト プレースホルダー 8">
            <a:extLst>
              <a:ext uri="{FF2B5EF4-FFF2-40B4-BE49-F238E27FC236}">
                <a16:creationId xmlns:a16="http://schemas.microsoft.com/office/drawing/2014/main" id="{DE8DE04E-2C7B-4F85-AACA-F926ED57350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08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bg1"/>
                </a:solidFill>
                <a:latin typeface="+mn-lt"/>
                <a:ea typeface="+mj-ea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257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70B1863-EC54-434F-B2B2-07C927A176D7}"/>
              </a:ext>
            </a:extLst>
          </p:cNvPr>
          <p:cNvSpPr/>
          <p:nvPr userDrawn="1"/>
        </p:nvSpPr>
        <p:spPr>
          <a:xfrm>
            <a:off x="2160000" y="1152000"/>
            <a:ext cx="1152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解答</a:t>
            </a:r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AF78E284-B76C-4456-AE8C-4E555AA881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2" name="角丸四角形 9">
            <a:extLst>
              <a:ext uri="{FF2B5EF4-FFF2-40B4-BE49-F238E27FC236}">
                <a16:creationId xmlns:a16="http://schemas.microsoft.com/office/drawing/2014/main" id="{DD155F14-4894-4A57-AA6A-D81B07EEF88B}"/>
              </a:ext>
            </a:extLst>
          </p:cNvPr>
          <p:cNvSpPr/>
          <p:nvPr userDrawn="1"/>
        </p:nvSpPr>
        <p:spPr>
          <a:xfrm>
            <a:off x="360000" y="1080000"/>
            <a:ext cx="1512000" cy="648072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問</a:t>
            </a:r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6864DDDE-D06A-4C99-87BC-EC13E7FB841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08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bg1"/>
                </a:solidFill>
                <a:latin typeface="+mn-lt"/>
                <a:ea typeface="+mj-ea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8721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94A26F6D-CE3A-4925-865D-21D30DB8AE5A}"/>
              </a:ext>
            </a:extLst>
          </p:cNvPr>
          <p:cNvSpPr/>
          <p:nvPr userDrawn="1"/>
        </p:nvSpPr>
        <p:spPr>
          <a:xfrm>
            <a:off x="360000" y="1080000"/>
            <a:ext cx="1512000" cy="648072"/>
          </a:xfrm>
          <a:prstGeom prst="round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1008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bg1"/>
                </a:solidFill>
                <a:latin typeface="+mn-lt"/>
                <a:ea typeface="+mj-ea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20</a:t>
            </a:r>
            <a:endParaRPr kumimoji="1" lang="ja-JP" altLang="en-US" dirty="0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8B41383E-81EA-414B-BBB0-205B792838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5440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94A26F6D-CE3A-4925-865D-21D30DB8AE5A}"/>
              </a:ext>
            </a:extLst>
          </p:cNvPr>
          <p:cNvSpPr/>
          <p:nvPr userDrawn="1"/>
        </p:nvSpPr>
        <p:spPr>
          <a:xfrm>
            <a:off x="360000" y="1080000"/>
            <a:ext cx="1980000" cy="648072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例題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1440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EFF073A1-2881-4659-B3DF-A5411EF0F65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119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36B26B-AFDD-4E91-857C-1ED4F384DB3C}"/>
              </a:ext>
            </a:extLst>
          </p:cNvPr>
          <p:cNvSpPr/>
          <p:nvPr userDrawn="1"/>
        </p:nvSpPr>
        <p:spPr>
          <a:xfrm>
            <a:off x="2520000" y="1152000"/>
            <a:ext cx="864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解</a:t>
            </a:r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F7DACA80-F897-4F92-BA91-A3DA7F3F97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2" name="角丸四角形 9">
            <a:extLst>
              <a:ext uri="{FF2B5EF4-FFF2-40B4-BE49-F238E27FC236}">
                <a16:creationId xmlns:a16="http://schemas.microsoft.com/office/drawing/2014/main" id="{CC86FCFE-FC45-473F-AD6F-D91CAAFEE1C9}"/>
              </a:ext>
            </a:extLst>
          </p:cNvPr>
          <p:cNvSpPr/>
          <p:nvPr userDrawn="1"/>
        </p:nvSpPr>
        <p:spPr>
          <a:xfrm>
            <a:off x="360000" y="1080000"/>
            <a:ext cx="1980000" cy="648072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例題</a:t>
            </a:r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EF45C3A8-4274-4A14-98F4-9DEDF01C572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0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4686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節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94A26F6D-CE3A-4925-865D-21D30DB8AE5A}"/>
              </a:ext>
            </a:extLst>
          </p:cNvPr>
          <p:cNvSpPr/>
          <p:nvPr userDrawn="1"/>
        </p:nvSpPr>
        <p:spPr>
          <a:xfrm>
            <a:off x="360000" y="1080000"/>
            <a:ext cx="1980000" cy="64807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+mj-ea"/>
                <a:ea typeface="+mj-ea"/>
              </a:rPr>
              <a:t>節末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1440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tx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EFF073A1-2881-4659-B3DF-A5411EF0F65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7571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節末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36B26B-AFDD-4E91-857C-1ED4F384DB3C}"/>
              </a:ext>
            </a:extLst>
          </p:cNvPr>
          <p:cNvSpPr/>
          <p:nvPr userDrawn="1"/>
        </p:nvSpPr>
        <p:spPr>
          <a:xfrm>
            <a:off x="2520000" y="1152000"/>
            <a:ext cx="864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解</a:t>
            </a:r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F7DACA80-F897-4F92-BA91-A3DA7F3F97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2" name="角丸四角形 9">
            <a:extLst>
              <a:ext uri="{FF2B5EF4-FFF2-40B4-BE49-F238E27FC236}">
                <a16:creationId xmlns:a16="http://schemas.microsoft.com/office/drawing/2014/main" id="{CC86FCFE-FC45-473F-AD6F-D91CAAFEE1C9}"/>
              </a:ext>
            </a:extLst>
          </p:cNvPr>
          <p:cNvSpPr/>
          <p:nvPr userDrawn="1"/>
        </p:nvSpPr>
        <p:spPr>
          <a:xfrm>
            <a:off x="360000" y="1080000"/>
            <a:ext cx="1980000" cy="64807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+mj-ea"/>
                <a:ea typeface="+mj-ea"/>
              </a:rPr>
              <a:t>節末</a:t>
            </a:r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EF45C3A8-4274-4A14-98F4-9DEDF01C572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0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tx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9645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節末Prog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EFF073A1-2881-4659-B3DF-A5411EF0F65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5C7573A-C64C-4A86-A895-5DB8AC3E70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5650" y="1052736"/>
            <a:ext cx="5784224" cy="70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3956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節末Progress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EFF073A1-2881-4659-B3DF-A5411EF0F65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5C7573A-C64C-4A86-A895-5DB8AC3E70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478" y="1052736"/>
            <a:ext cx="5784224" cy="706153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7F3DA53-2467-465A-8A00-3AEB4CF6A8A9}"/>
              </a:ext>
            </a:extLst>
          </p:cNvPr>
          <p:cNvSpPr/>
          <p:nvPr userDrawn="1"/>
        </p:nvSpPr>
        <p:spPr>
          <a:xfrm>
            <a:off x="6240016" y="1152000"/>
            <a:ext cx="864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解</a:t>
            </a:r>
          </a:p>
        </p:txBody>
      </p:sp>
    </p:spTree>
    <p:extLst>
      <p:ext uri="{BB962C8B-B14F-4D97-AF65-F5344CB8AC3E}">
        <p14:creationId xmlns:p14="http://schemas.microsoft.com/office/powerpoint/2010/main" val="4131940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証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520000" cy="4680000"/>
          </a:xfrm>
          <a:prstGeom prst="rect">
            <a:avLst/>
          </a:prstGeom>
        </p:spPr>
        <p:txBody>
          <a:bodyPr rIns="0"/>
          <a:lstStyle>
            <a:lvl1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latin typeface="+mn-ea"/>
                <a:ea typeface="+mn-ea"/>
              </a:defRPr>
            </a:lvl1pPr>
            <a:lvl2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2pPr>
            <a:lvl3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3pPr>
            <a:lvl4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4pPr>
            <a:lvl5pPr marL="0" indent="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BB62835-10FB-444C-BEB1-7E327D04FC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30177"/>
            <a:ext cx="61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6CC953A-488F-4D0B-A48F-3125EFF6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36B26B-AFDD-4E91-857C-1ED4F384DB3C}"/>
              </a:ext>
            </a:extLst>
          </p:cNvPr>
          <p:cNvSpPr/>
          <p:nvPr userDrawn="1"/>
        </p:nvSpPr>
        <p:spPr>
          <a:xfrm>
            <a:off x="2520000" y="1152000"/>
            <a:ext cx="1199736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証明</a:t>
            </a:r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F7DACA80-F897-4F92-BA91-A3DA7F3F97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363" y="119063"/>
            <a:ext cx="982662" cy="68738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2" name="角丸四角形 9">
            <a:extLst>
              <a:ext uri="{FF2B5EF4-FFF2-40B4-BE49-F238E27FC236}">
                <a16:creationId xmlns:a16="http://schemas.microsoft.com/office/drawing/2014/main" id="{CC86FCFE-FC45-473F-AD6F-D91CAAFEE1C9}"/>
              </a:ext>
            </a:extLst>
          </p:cNvPr>
          <p:cNvSpPr/>
          <p:nvPr userDrawn="1"/>
        </p:nvSpPr>
        <p:spPr>
          <a:xfrm>
            <a:off x="360000" y="1080000"/>
            <a:ext cx="1980000" cy="648072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例題</a:t>
            </a:r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EF45C3A8-4274-4A14-98F4-9DEDF01C572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0000" y="1152000"/>
            <a:ext cx="756000" cy="504000"/>
          </a:xfrm>
          <a:prstGeom prst="rect">
            <a:avLst/>
          </a:prstGeo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 b="1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2196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DE22285-B8D1-4773-933A-66BE4B5399ED}"/>
              </a:ext>
            </a:extLst>
          </p:cNvPr>
          <p:cNvSpPr/>
          <p:nvPr userDrawn="1"/>
        </p:nvSpPr>
        <p:spPr>
          <a:xfrm>
            <a:off x="0" y="0"/>
            <a:ext cx="12192000" cy="90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00" y="118566"/>
            <a:ext cx="8283352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1" y="230177"/>
            <a:ext cx="1116000" cy="576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99CAC055-C67B-4DE7-B9C1-4BA219BC7EAF}"/>
              </a:ext>
            </a:extLst>
          </p:cNvPr>
          <p:cNvSpPr/>
          <p:nvPr userDrawn="1"/>
        </p:nvSpPr>
        <p:spPr>
          <a:xfrm>
            <a:off x="0" y="0"/>
            <a:ext cx="1836000" cy="900000"/>
          </a:xfrm>
          <a:prstGeom prst="homePlate">
            <a:avLst>
              <a:gd name="adj" fmla="val 38882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 anchorCtr="0"/>
          <a:lstStyle/>
          <a:p>
            <a:pPr algn="l"/>
            <a:endParaRPr kumimoji="1" lang="ja-JP" altLang="en-US" sz="2000" dirty="0">
              <a:latin typeface="+mn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545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  <p:sldLayoutId id="2147484042" r:id="rId13"/>
    <p:sldLayoutId id="2147484043" r:id="rId14"/>
    <p:sldLayoutId id="2147484044" r:id="rId15"/>
    <p:sldLayoutId id="214748404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4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放物線</a:t>
                </a:r>
                <a14:m>
                  <m:oMath xmlns:m="http://schemas.openxmlformats.org/officeDocument/2006/math">
                    <m:r>
                      <a:rPr lang="ja-JP" altLang="ja-JP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+2 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と次の直線の共有点の座標を求めよ。</a:t>
                </a:r>
                <a:endParaRPr lang="en-US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ja-JP" altLang="ja-JP" kern="100" dirty="0">
                    <a:latin typeface="ＭＳ 明朝" panose="02020609040205080304" pitchFamily="17" charset="-128"/>
                    <a:ea typeface="ＭＳ ゴシック" panose="020B0609070205080204" pitchFamily="49" charset="-128"/>
                    <a:cs typeface="ＭＳ 明朝" panose="02020609040205080304" pitchFamily="17" charset="-128"/>
                  </a:rPr>
                  <a:t>⑴</a:t>
                </a: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						</a:t>
                </a:r>
                <a:r>
                  <a:rPr lang="ja-JP" altLang="ja-JP" kern="100" dirty="0">
                    <a:latin typeface="ＭＳ 明朝" panose="02020609040205080304" pitchFamily="17" charset="-128"/>
                    <a:ea typeface="ＭＳ ゴシック" panose="020B0609070205080204" pitchFamily="49" charset="-128"/>
                    <a:cs typeface="ＭＳ 明朝" panose="02020609040205080304" pitchFamily="17" charset="-128"/>
                  </a:rPr>
                  <a:t>⑵</a:t>
                </a: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</p:spTree>
    <p:extLst>
      <p:ext uri="{BB962C8B-B14F-4D97-AF65-F5344CB8AC3E}">
        <p14:creationId xmlns:p14="http://schemas.microsoft.com/office/powerpoint/2010/main" val="144201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333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 kern="10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これを解くと　</m:t>
                      </m:r>
                      <m:r>
                        <a:rPr lang="en-US" altLang="ja-JP" i="1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=3</m:t>
                      </m:r>
                    </m:oMath>
                  </m:oMathPara>
                </a14:m>
                <a:endParaRPr lang="ja-JP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1333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④から　</m:t>
                      </m:r>
                      <m:r>
                        <a:rPr lang="ja-JP" altLang="en-US" i="1" kern="10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　</m:t>
                      </m:r>
                      <m:r>
                        <a:rPr lang="ja-JP" altLang="en-US" i="1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　</m:t>
                      </m:r>
                      <m:r>
                        <a:rPr lang="ja-JP" altLang="en-US" i="1" kern="10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　</m:t>
                      </m:r>
                      <m:r>
                        <a:rPr lang="en-US" altLang="ja-JP" i="1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=2</m:t>
                      </m:r>
                    </m:oMath>
                  </m:oMathPara>
                </a14:m>
                <a:endParaRPr lang="ja-JP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1333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よって，共有点の座標は</m:t>
                      </m:r>
                    </m:oMath>
                  </m:oMathPara>
                </a14:m>
                <a:endParaRPr lang="en-US" altLang="ja-JP" kern="100" dirty="0">
                  <a:solidFill>
                    <a:schemeClr val="accent1"/>
                  </a:solidFill>
                  <a:latin typeface="Cambria Math" panose="020405030504060302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133350"/>
                <a:r>
                  <a:rPr lang="en-US" altLang="ja-JP" b="1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ja-JP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a:rPr lang="en-US" altLang="ja-JP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</m:oMath>
                </a14:m>
                <a:endParaRPr lang="ja-JP" altLang="ja-JP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9" name="八角形 12">
            <a:extLst>
              <a:ext uri="{FF2B5EF4-FFF2-40B4-BE49-F238E27FC236}">
                <a16:creationId xmlns:a16="http://schemas.microsoft.com/office/drawing/2014/main" id="{C585D2BC-9F64-472D-8414-1B53A98AFD8C}"/>
              </a:ext>
            </a:extLst>
          </p:cNvPr>
          <p:cNvSpPr/>
          <p:nvPr/>
        </p:nvSpPr>
        <p:spPr>
          <a:xfrm>
            <a:off x="8694427" y="3018159"/>
            <a:ext cx="3029997" cy="3219153"/>
          </a:xfrm>
          <a:custGeom>
            <a:avLst/>
            <a:gdLst>
              <a:gd name="connsiteX0" fmla="*/ 0 w 1647190"/>
              <a:gd name="connsiteY0" fmla="*/ 482445 h 1750695"/>
              <a:gd name="connsiteX1" fmla="*/ 482445 w 1647190"/>
              <a:gd name="connsiteY1" fmla="*/ 0 h 1750695"/>
              <a:gd name="connsiteX2" fmla="*/ 1164745 w 1647190"/>
              <a:gd name="connsiteY2" fmla="*/ 0 h 1750695"/>
              <a:gd name="connsiteX3" fmla="*/ 1647190 w 1647190"/>
              <a:gd name="connsiteY3" fmla="*/ 482445 h 1750695"/>
              <a:gd name="connsiteX4" fmla="*/ 1647190 w 1647190"/>
              <a:gd name="connsiteY4" fmla="*/ 1268250 h 1750695"/>
              <a:gd name="connsiteX5" fmla="*/ 1164745 w 1647190"/>
              <a:gd name="connsiteY5" fmla="*/ 1750695 h 1750695"/>
              <a:gd name="connsiteX6" fmla="*/ 482445 w 1647190"/>
              <a:gd name="connsiteY6" fmla="*/ 1750695 h 1750695"/>
              <a:gd name="connsiteX7" fmla="*/ 0 w 1647190"/>
              <a:gd name="connsiteY7" fmla="*/ 1268250 h 1750695"/>
              <a:gd name="connsiteX8" fmla="*/ 0 w 1647190"/>
              <a:gd name="connsiteY8" fmla="*/ 482445 h 1750695"/>
              <a:gd name="connsiteX0" fmla="*/ 0 w 1651800"/>
              <a:gd name="connsiteY0" fmla="*/ 482445 h 1750695"/>
              <a:gd name="connsiteX1" fmla="*/ 482445 w 1651800"/>
              <a:gd name="connsiteY1" fmla="*/ 0 h 1750695"/>
              <a:gd name="connsiteX2" fmla="*/ 1164745 w 1651800"/>
              <a:gd name="connsiteY2" fmla="*/ 0 h 1750695"/>
              <a:gd name="connsiteX3" fmla="*/ 1651800 w 1651800"/>
              <a:gd name="connsiteY3" fmla="*/ 3975 h 1750695"/>
              <a:gd name="connsiteX4" fmla="*/ 1647190 w 1651800"/>
              <a:gd name="connsiteY4" fmla="*/ 1268250 h 1750695"/>
              <a:gd name="connsiteX5" fmla="*/ 1164745 w 1651800"/>
              <a:gd name="connsiteY5" fmla="*/ 1750695 h 1750695"/>
              <a:gd name="connsiteX6" fmla="*/ 482445 w 1651800"/>
              <a:gd name="connsiteY6" fmla="*/ 1750695 h 1750695"/>
              <a:gd name="connsiteX7" fmla="*/ 0 w 1651800"/>
              <a:gd name="connsiteY7" fmla="*/ 1268250 h 1750695"/>
              <a:gd name="connsiteX8" fmla="*/ 0 w 1651800"/>
              <a:gd name="connsiteY8" fmla="*/ 482445 h 1750695"/>
              <a:gd name="connsiteX0" fmla="*/ 0 w 1650120"/>
              <a:gd name="connsiteY0" fmla="*/ 482445 h 1750695"/>
              <a:gd name="connsiteX1" fmla="*/ 482445 w 1650120"/>
              <a:gd name="connsiteY1" fmla="*/ 0 h 1750695"/>
              <a:gd name="connsiteX2" fmla="*/ 1164745 w 1650120"/>
              <a:gd name="connsiteY2" fmla="*/ 0 h 1750695"/>
              <a:gd name="connsiteX3" fmla="*/ 1650120 w 1650120"/>
              <a:gd name="connsiteY3" fmla="*/ 3400 h 1750695"/>
              <a:gd name="connsiteX4" fmla="*/ 1647190 w 1650120"/>
              <a:gd name="connsiteY4" fmla="*/ 1268250 h 1750695"/>
              <a:gd name="connsiteX5" fmla="*/ 1164745 w 1650120"/>
              <a:gd name="connsiteY5" fmla="*/ 1750695 h 1750695"/>
              <a:gd name="connsiteX6" fmla="*/ 482445 w 1650120"/>
              <a:gd name="connsiteY6" fmla="*/ 1750695 h 1750695"/>
              <a:gd name="connsiteX7" fmla="*/ 0 w 1650120"/>
              <a:gd name="connsiteY7" fmla="*/ 1268250 h 1750695"/>
              <a:gd name="connsiteX8" fmla="*/ 0 w 1650120"/>
              <a:gd name="connsiteY8" fmla="*/ 482445 h 1750695"/>
              <a:gd name="connsiteX0" fmla="*/ 0 w 1650120"/>
              <a:gd name="connsiteY0" fmla="*/ 482445 h 1750695"/>
              <a:gd name="connsiteX1" fmla="*/ 482445 w 1650120"/>
              <a:gd name="connsiteY1" fmla="*/ 0 h 1750695"/>
              <a:gd name="connsiteX2" fmla="*/ 1164745 w 1650120"/>
              <a:gd name="connsiteY2" fmla="*/ 0 h 1750695"/>
              <a:gd name="connsiteX3" fmla="*/ 1650120 w 1650120"/>
              <a:gd name="connsiteY3" fmla="*/ 0 h 1750695"/>
              <a:gd name="connsiteX4" fmla="*/ 1647190 w 1650120"/>
              <a:gd name="connsiteY4" fmla="*/ 1268250 h 1750695"/>
              <a:gd name="connsiteX5" fmla="*/ 1164745 w 1650120"/>
              <a:gd name="connsiteY5" fmla="*/ 1750695 h 1750695"/>
              <a:gd name="connsiteX6" fmla="*/ 482445 w 1650120"/>
              <a:gd name="connsiteY6" fmla="*/ 1750695 h 1750695"/>
              <a:gd name="connsiteX7" fmla="*/ 0 w 1650120"/>
              <a:gd name="connsiteY7" fmla="*/ 1268250 h 1750695"/>
              <a:gd name="connsiteX8" fmla="*/ 0 w 1650120"/>
              <a:gd name="connsiteY8" fmla="*/ 482445 h 1750695"/>
              <a:gd name="connsiteX0" fmla="*/ 0 w 1649450"/>
              <a:gd name="connsiteY0" fmla="*/ 482445 h 1750695"/>
              <a:gd name="connsiteX1" fmla="*/ 482445 w 1649450"/>
              <a:gd name="connsiteY1" fmla="*/ 0 h 1750695"/>
              <a:gd name="connsiteX2" fmla="*/ 1164745 w 1649450"/>
              <a:gd name="connsiteY2" fmla="*/ 0 h 1750695"/>
              <a:gd name="connsiteX3" fmla="*/ 1649450 w 1649450"/>
              <a:gd name="connsiteY3" fmla="*/ 0 h 1750695"/>
              <a:gd name="connsiteX4" fmla="*/ 1647190 w 1649450"/>
              <a:gd name="connsiteY4" fmla="*/ 1268250 h 1750695"/>
              <a:gd name="connsiteX5" fmla="*/ 1164745 w 1649450"/>
              <a:gd name="connsiteY5" fmla="*/ 1750695 h 1750695"/>
              <a:gd name="connsiteX6" fmla="*/ 482445 w 1649450"/>
              <a:gd name="connsiteY6" fmla="*/ 1750695 h 1750695"/>
              <a:gd name="connsiteX7" fmla="*/ 0 w 1649450"/>
              <a:gd name="connsiteY7" fmla="*/ 1268250 h 1750695"/>
              <a:gd name="connsiteX8" fmla="*/ 0 w 1649450"/>
              <a:gd name="connsiteY8" fmla="*/ 482445 h 1750695"/>
              <a:gd name="connsiteX0" fmla="*/ 0 w 1649862"/>
              <a:gd name="connsiteY0" fmla="*/ 482445 h 1752565"/>
              <a:gd name="connsiteX1" fmla="*/ 482445 w 1649862"/>
              <a:gd name="connsiteY1" fmla="*/ 0 h 1752565"/>
              <a:gd name="connsiteX2" fmla="*/ 1164745 w 1649862"/>
              <a:gd name="connsiteY2" fmla="*/ 0 h 1752565"/>
              <a:gd name="connsiteX3" fmla="*/ 1649450 w 1649862"/>
              <a:gd name="connsiteY3" fmla="*/ 0 h 1752565"/>
              <a:gd name="connsiteX4" fmla="*/ 1649415 w 1649862"/>
              <a:gd name="connsiteY4" fmla="*/ 1752565 h 1752565"/>
              <a:gd name="connsiteX5" fmla="*/ 1164745 w 1649862"/>
              <a:gd name="connsiteY5" fmla="*/ 1750695 h 1752565"/>
              <a:gd name="connsiteX6" fmla="*/ 482445 w 1649862"/>
              <a:gd name="connsiteY6" fmla="*/ 1750695 h 1752565"/>
              <a:gd name="connsiteX7" fmla="*/ 0 w 1649862"/>
              <a:gd name="connsiteY7" fmla="*/ 1268250 h 1752565"/>
              <a:gd name="connsiteX8" fmla="*/ 0 w 1649862"/>
              <a:gd name="connsiteY8" fmla="*/ 482445 h 1752565"/>
              <a:gd name="connsiteX0" fmla="*/ 0 w 1650231"/>
              <a:gd name="connsiteY0" fmla="*/ 482445 h 1752565"/>
              <a:gd name="connsiteX1" fmla="*/ 482445 w 1650231"/>
              <a:gd name="connsiteY1" fmla="*/ 0 h 1752565"/>
              <a:gd name="connsiteX2" fmla="*/ 1164745 w 1650231"/>
              <a:gd name="connsiteY2" fmla="*/ 0 h 1752565"/>
              <a:gd name="connsiteX3" fmla="*/ 1649450 w 1650231"/>
              <a:gd name="connsiteY3" fmla="*/ 0 h 1752565"/>
              <a:gd name="connsiteX4" fmla="*/ 1649827 w 1650231"/>
              <a:gd name="connsiteY4" fmla="*/ 1752565 h 1752565"/>
              <a:gd name="connsiteX5" fmla="*/ 1164745 w 1650231"/>
              <a:gd name="connsiteY5" fmla="*/ 1750695 h 1752565"/>
              <a:gd name="connsiteX6" fmla="*/ 482445 w 1650231"/>
              <a:gd name="connsiteY6" fmla="*/ 1750695 h 1752565"/>
              <a:gd name="connsiteX7" fmla="*/ 0 w 1650231"/>
              <a:gd name="connsiteY7" fmla="*/ 1268250 h 1752565"/>
              <a:gd name="connsiteX8" fmla="*/ 0 w 1650231"/>
              <a:gd name="connsiteY8" fmla="*/ 482445 h 1752565"/>
              <a:gd name="connsiteX0" fmla="*/ 0 w 1649992"/>
              <a:gd name="connsiteY0" fmla="*/ 482445 h 1752565"/>
              <a:gd name="connsiteX1" fmla="*/ 482445 w 1649992"/>
              <a:gd name="connsiteY1" fmla="*/ 0 h 1752565"/>
              <a:gd name="connsiteX2" fmla="*/ 1164745 w 1649992"/>
              <a:gd name="connsiteY2" fmla="*/ 0 h 1752565"/>
              <a:gd name="connsiteX3" fmla="*/ 1649450 w 1649992"/>
              <a:gd name="connsiteY3" fmla="*/ 0 h 1752565"/>
              <a:gd name="connsiteX4" fmla="*/ 1649561 w 1649992"/>
              <a:gd name="connsiteY4" fmla="*/ 1752565 h 1752565"/>
              <a:gd name="connsiteX5" fmla="*/ 1164745 w 1649992"/>
              <a:gd name="connsiteY5" fmla="*/ 1750695 h 1752565"/>
              <a:gd name="connsiteX6" fmla="*/ 482445 w 1649992"/>
              <a:gd name="connsiteY6" fmla="*/ 1750695 h 1752565"/>
              <a:gd name="connsiteX7" fmla="*/ 0 w 1649992"/>
              <a:gd name="connsiteY7" fmla="*/ 1268250 h 1752565"/>
              <a:gd name="connsiteX8" fmla="*/ 0 w 1649992"/>
              <a:gd name="connsiteY8" fmla="*/ 482445 h 1752565"/>
              <a:gd name="connsiteX0" fmla="*/ 0 w 1650381"/>
              <a:gd name="connsiteY0" fmla="*/ 482445 h 1752565"/>
              <a:gd name="connsiteX1" fmla="*/ 482445 w 1650381"/>
              <a:gd name="connsiteY1" fmla="*/ 0 h 1752565"/>
              <a:gd name="connsiteX2" fmla="*/ 1164745 w 1650381"/>
              <a:gd name="connsiteY2" fmla="*/ 0 h 1752565"/>
              <a:gd name="connsiteX3" fmla="*/ 1649450 w 1650381"/>
              <a:gd name="connsiteY3" fmla="*/ 0 h 1752565"/>
              <a:gd name="connsiteX4" fmla="*/ 1649992 w 1650381"/>
              <a:gd name="connsiteY4" fmla="*/ 1752565 h 1752565"/>
              <a:gd name="connsiteX5" fmla="*/ 1164745 w 1650381"/>
              <a:gd name="connsiteY5" fmla="*/ 1750695 h 1752565"/>
              <a:gd name="connsiteX6" fmla="*/ 482445 w 1650381"/>
              <a:gd name="connsiteY6" fmla="*/ 1750695 h 1752565"/>
              <a:gd name="connsiteX7" fmla="*/ 0 w 1650381"/>
              <a:gd name="connsiteY7" fmla="*/ 1268250 h 1752565"/>
              <a:gd name="connsiteX8" fmla="*/ 0 w 1650381"/>
              <a:gd name="connsiteY8" fmla="*/ 482445 h 1752565"/>
              <a:gd name="connsiteX0" fmla="*/ 0 w 1650738"/>
              <a:gd name="connsiteY0" fmla="*/ 482445 h 1752565"/>
              <a:gd name="connsiteX1" fmla="*/ 482445 w 1650738"/>
              <a:gd name="connsiteY1" fmla="*/ 0 h 1752565"/>
              <a:gd name="connsiteX2" fmla="*/ 1164745 w 1650738"/>
              <a:gd name="connsiteY2" fmla="*/ 0 h 1752565"/>
              <a:gd name="connsiteX3" fmla="*/ 1649450 w 1650738"/>
              <a:gd name="connsiteY3" fmla="*/ 0 h 1752565"/>
              <a:gd name="connsiteX4" fmla="*/ 1650381 w 1650738"/>
              <a:gd name="connsiteY4" fmla="*/ 1752565 h 1752565"/>
              <a:gd name="connsiteX5" fmla="*/ 1164745 w 1650738"/>
              <a:gd name="connsiteY5" fmla="*/ 1750695 h 1752565"/>
              <a:gd name="connsiteX6" fmla="*/ 482445 w 1650738"/>
              <a:gd name="connsiteY6" fmla="*/ 1750695 h 1752565"/>
              <a:gd name="connsiteX7" fmla="*/ 0 w 1650738"/>
              <a:gd name="connsiteY7" fmla="*/ 1268250 h 1752565"/>
              <a:gd name="connsiteX8" fmla="*/ 0 w 1650738"/>
              <a:gd name="connsiteY8" fmla="*/ 482445 h 1752565"/>
              <a:gd name="connsiteX0" fmla="*/ 0 w 1651071"/>
              <a:gd name="connsiteY0" fmla="*/ 482445 h 1750695"/>
              <a:gd name="connsiteX1" fmla="*/ 482445 w 1651071"/>
              <a:gd name="connsiteY1" fmla="*/ 0 h 1750695"/>
              <a:gd name="connsiteX2" fmla="*/ 1164745 w 1651071"/>
              <a:gd name="connsiteY2" fmla="*/ 0 h 1750695"/>
              <a:gd name="connsiteX3" fmla="*/ 1649450 w 1651071"/>
              <a:gd name="connsiteY3" fmla="*/ 0 h 1750695"/>
              <a:gd name="connsiteX4" fmla="*/ 1650738 w 1651071"/>
              <a:gd name="connsiteY4" fmla="*/ 1743037 h 1750695"/>
              <a:gd name="connsiteX5" fmla="*/ 1164745 w 1651071"/>
              <a:gd name="connsiteY5" fmla="*/ 1750695 h 1750695"/>
              <a:gd name="connsiteX6" fmla="*/ 482445 w 1651071"/>
              <a:gd name="connsiteY6" fmla="*/ 1750695 h 1750695"/>
              <a:gd name="connsiteX7" fmla="*/ 0 w 1651071"/>
              <a:gd name="connsiteY7" fmla="*/ 1268250 h 1750695"/>
              <a:gd name="connsiteX8" fmla="*/ 0 w 1651071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64745 w 1651384"/>
              <a:gd name="connsiteY5" fmla="*/ 1750695 h 1750695"/>
              <a:gd name="connsiteX6" fmla="*/ 482445 w 1651384"/>
              <a:gd name="connsiteY6" fmla="*/ 175069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519048 w 1651384"/>
              <a:gd name="connsiteY5" fmla="*/ 1750695 h 1750695"/>
              <a:gd name="connsiteX6" fmla="*/ 482445 w 1651384"/>
              <a:gd name="connsiteY6" fmla="*/ 175069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519048 w 1651384"/>
              <a:gd name="connsiteY5" fmla="*/ 1750695 h 1750695"/>
              <a:gd name="connsiteX6" fmla="*/ 130073 w 1651384"/>
              <a:gd name="connsiteY6" fmla="*/ 156400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7154 w 1651384"/>
              <a:gd name="connsiteY5" fmla="*/ 1750695 h 1750695"/>
              <a:gd name="connsiteX6" fmla="*/ 130073 w 1651384"/>
              <a:gd name="connsiteY6" fmla="*/ 156400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7154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35819 w 1651384"/>
              <a:gd name="connsiteY1" fmla="*/ 196667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456118 w 1651384"/>
              <a:gd name="connsiteY0" fmla="*/ 525023 h 1750695"/>
              <a:gd name="connsiteX1" fmla="*/ 435819 w 1651384"/>
              <a:gd name="connsiteY1" fmla="*/ 196667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456118 w 1651384"/>
              <a:gd name="connsiteY8" fmla="*/ 525023 h 1750695"/>
              <a:gd name="connsiteX0" fmla="*/ 452309 w 1647575"/>
              <a:gd name="connsiteY0" fmla="*/ 525023 h 1750695"/>
              <a:gd name="connsiteX1" fmla="*/ 432010 w 1647575"/>
              <a:gd name="connsiteY1" fmla="*/ 196667 h 1750695"/>
              <a:gd name="connsiteX2" fmla="*/ 731172 w 1647575"/>
              <a:gd name="connsiteY2" fmla="*/ 0 h 1750695"/>
              <a:gd name="connsiteX3" fmla="*/ 1645641 w 1647575"/>
              <a:gd name="connsiteY3" fmla="*/ 0 h 1750695"/>
              <a:gd name="connsiteX4" fmla="*/ 1647262 w 1647575"/>
              <a:gd name="connsiteY4" fmla="*/ 1750695 h 1750695"/>
              <a:gd name="connsiteX5" fmla="*/ 0 w 1647575"/>
              <a:gd name="connsiteY5" fmla="*/ 1750695 h 1750695"/>
              <a:gd name="connsiteX6" fmla="*/ 0 w 1647575"/>
              <a:gd name="connsiteY6" fmla="*/ 1362075 h 1750695"/>
              <a:gd name="connsiteX7" fmla="*/ 423927 w 1647575"/>
              <a:gd name="connsiteY7" fmla="*/ 1164848 h 1750695"/>
              <a:gd name="connsiteX8" fmla="*/ 452309 w 1647575"/>
              <a:gd name="connsiteY8" fmla="*/ 525023 h 1750695"/>
              <a:gd name="connsiteX0" fmla="*/ 452309 w 1647575"/>
              <a:gd name="connsiteY0" fmla="*/ 525023 h 1750695"/>
              <a:gd name="connsiteX1" fmla="*/ 432010 w 1647575"/>
              <a:gd name="connsiteY1" fmla="*/ 196667 h 1750695"/>
              <a:gd name="connsiteX2" fmla="*/ 731172 w 1647575"/>
              <a:gd name="connsiteY2" fmla="*/ 0 h 1750695"/>
              <a:gd name="connsiteX3" fmla="*/ 1645641 w 1647575"/>
              <a:gd name="connsiteY3" fmla="*/ 0 h 1750695"/>
              <a:gd name="connsiteX4" fmla="*/ 1647262 w 1647575"/>
              <a:gd name="connsiteY4" fmla="*/ 1750695 h 1750695"/>
              <a:gd name="connsiteX5" fmla="*/ 0 w 1647575"/>
              <a:gd name="connsiteY5" fmla="*/ 1750695 h 1750695"/>
              <a:gd name="connsiteX6" fmla="*/ 0 w 1647575"/>
              <a:gd name="connsiteY6" fmla="*/ 1226233 h 1750695"/>
              <a:gd name="connsiteX7" fmla="*/ 423927 w 1647575"/>
              <a:gd name="connsiteY7" fmla="*/ 1164848 h 1750695"/>
              <a:gd name="connsiteX8" fmla="*/ 452309 w 1647575"/>
              <a:gd name="connsiteY8" fmla="*/ 525023 h 1750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7575" h="1750695">
                <a:moveTo>
                  <a:pt x="452309" y="525023"/>
                </a:moveTo>
                <a:lnTo>
                  <a:pt x="432010" y="196667"/>
                </a:lnTo>
                <a:lnTo>
                  <a:pt x="731172" y="0"/>
                </a:lnTo>
                <a:lnTo>
                  <a:pt x="1645641" y="0"/>
                </a:lnTo>
                <a:cubicBezTo>
                  <a:pt x="1644104" y="421425"/>
                  <a:pt x="1648799" y="1329270"/>
                  <a:pt x="1647262" y="1750695"/>
                </a:cubicBezTo>
                <a:lnTo>
                  <a:pt x="0" y="1750695"/>
                </a:lnTo>
                <a:lnTo>
                  <a:pt x="0" y="1226233"/>
                </a:lnTo>
                <a:lnTo>
                  <a:pt x="423927" y="1164848"/>
                </a:lnTo>
                <a:lnTo>
                  <a:pt x="452309" y="525023"/>
                </a:lnTo>
                <a:close/>
              </a:path>
            </a:pathLst>
          </a:custGeom>
          <a:blipFill dpi="0" rotWithShape="1">
            <a:blip r:embed="rId4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704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108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ts val="6000"/>
                  </a:lnSpc>
                </a:pP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前ページの応用例題</a:t>
                </a:r>
                <a14:m>
                  <m:oMath xmlns:m="http://schemas.openxmlformats.org/officeDocument/2006/math">
                    <m:r>
                      <a:rPr lang="ja-JP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1 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ja-JP" kern="100" dirty="0">
                    <a:latin typeface="ＭＳ 明朝" panose="02020609040205080304" pitchFamily="17" charset="-128"/>
                    <a:ea typeface="ＭＳ ゴシック" panose="020B0609070205080204" pitchFamily="49" charset="-128"/>
                    <a:cs typeface="ＭＳ 明朝" panose="02020609040205080304" pitchFamily="17" charset="-128"/>
                  </a:rPr>
                  <a:t>⑵</a:t>
                </a: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のように，放物線と直線の方程式を連立させて得られる</a:t>
                </a:r>
                <a14:m>
                  <m:oMath xmlns:m="http://schemas.openxmlformats.org/officeDocument/2006/math"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2 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次方程式の解が重解に</a:t>
                </a:r>
                <a:br>
                  <a:rPr lang="en-US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</a:b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なるとき，放物線と直線の共有点は</a:t>
                </a:r>
                <a14:m>
                  <m:oMath xmlns:m="http://schemas.openxmlformats.org/officeDocument/2006/math"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1 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つである。</a:t>
                </a:r>
                <a:br>
                  <a:rPr lang="en-US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</a:b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このとき，放物線と直線は</a:t>
                </a:r>
                <a:r>
                  <a:rPr lang="ja-JP" altLang="en-US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b="1" kern="100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接する</a:t>
                </a:r>
                <a:r>
                  <a:rPr lang="en-US" altLang="ja-JP" b="1" kern="100" dirty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といい，</a:t>
                </a:r>
                <a:br>
                  <a:rPr lang="en-US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</a:b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その共有点を</a:t>
                </a:r>
                <a:r>
                  <a:rPr lang="en-US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b="1" kern="100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接点</a:t>
                </a:r>
                <a:r>
                  <a:rPr lang="en-US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という。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また，実数解がないとき，放物線と直線は共有点をもたない。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87" r="-2381" b="-27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</p:spTree>
    <p:extLst>
      <p:ext uri="{BB962C8B-B14F-4D97-AF65-F5344CB8AC3E}">
        <p14:creationId xmlns:p14="http://schemas.microsoft.com/office/powerpoint/2010/main" val="256237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ts val="6000"/>
                  </a:lnSpc>
                </a:pPr>
                <a:r>
                  <a:rPr lang="ja-JP" altLang="ja-JP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放物線</a:t>
                </a:r>
                <a14:m>
                  <m:oMath xmlns:m="http://schemas.openxmlformats.org/officeDocument/2006/math">
                    <m:r>
                      <a:rPr lang="ja-JP" altLang="ja-JP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+2 </m:t>
                    </m:r>
                  </m:oMath>
                </a14:m>
                <a:r>
                  <a:rPr lang="ja-JP" altLang="ja-JP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と直線</a:t>
                </a:r>
                <a14:m>
                  <m:oMath xmlns:m="http://schemas.openxmlformats.org/officeDocument/2006/math">
                    <m:r>
                      <a:rPr lang="ja-JP" altLang="ja-JP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の共有点の個数は，定数</a:t>
                </a:r>
                <a14:m>
                  <m:oMath xmlns:m="http://schemas.openxmlformats.org/officeDocument/2006/math">
                    <m:r>
                      <a:rPr lang="ja-JP" altLang="ja-JP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の値によってどのように変わるか</a:t>
                </a:r>
                <a:br>
                  <a:rPr lang="en-US" altLang="ja-JP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</a:br>
                <a:r>
                  <a:rPr lang="ja-JP" altLang="ja-JP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調べよ。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87" r="-10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EB8C169-D7E0-4DED-860B-33EA752804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108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</p:spTree>
    <p:extLst>
      <p:ext uri="{BB962C8B-B14F-4D97-AF65-F5344CB8AC3E}">
        <p14:creationId xmlns:p14="http://schemas.microsoft.com/office/powerpoint/2010/main" val="3946064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　</m:t>
                      </m:r>
                      <m:d>
                        <m:dPr>
                          <m:begChr m:val="{"/>
                          <m:endChr m:val=""/>
                          <m:ctrlPr>
                            <a:rPr lang="ja-JP" altLang="ja-JP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ja-JP" altLang="ja-JP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sSup>
                                <m:sSupPr>
                                  <m:ctrlPr>
                                    <a:rPr lang="ja-JP" altLang="ja-JP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　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　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①</m:t>
                              </m:r>
                            </m:e>
                            <m:e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=2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　　　　　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②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133350" algn="l"/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②を①に代入すると　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=−</m:t>
                    </m:r>
                    <m:sSup>
                      <m:sSupPr>
                        <m:ctrlPr>
                          <a:rPr lang="ja-JP" altLang="ja-JP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+2</m:t>
                    </m:r>
                  </m:oMath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1466850"/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−2=0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⋯⋯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③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EB8C169-D7E0-4DED-860B-33EA752804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92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33350"/>
                <a14:m>
                  <m:oMath xmlns:m="http://schemas.openxmlformats.org/officeDocument/2006/math"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ここで，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2 </m:t>
                    </m:r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次方程式③の判別式を</m:t>
                    </m:r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とすると</a:t>
                </a:r>
                <a:endParaRPr lang="en-US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133350"/>
                <a:r>
                  <a:rPr lang="en-US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−4⋅1⋅</m:t>
                    </m:r>
                    <m:d>
                      <m:dPr>
                        <m:ctrlPr>
                          <a:rPr lang="ja-JP" altLang="ja-JP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=−4</m:t>
                    </m:r>
                    <m:d>
                      <m:dPr>
                        <m:ctrlPr>
                          <a:rPr lang="ja-JP" altLang="ja-JP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</m:oMath>
                </a14:m>
                <a:endParaRPr lang="en-US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133350"/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これより③の解は，次のようになる。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EB8C169-D7E0-4DED-860B-33EA752804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14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ts val="6000"/>
                  </a:lnSpc>
                </a:pP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，すなわち</a:t>
                </a:r>
                <a14:m>
                  <m:oMath xmlns:m="http://schemas.openxmlformats.org/officeDocument/2006/math"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&lt;3 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のとき，</a:t>
                </a:r>
                <a:endParaRPr lang="en-US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en-US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</a:t>
                </a:r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異なる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2 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つの実数解</a:t>
                </a:r>
              </a:p>
              <a:p>
                <a:pPr>
                  <a:lnSpc>
                    <a:spcPts val="6000"/>
                  </a:lnSpc>
                </a:pP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，すなわち</a:t>
                </a:r>
                <a14:m>
                  <m:oMath xmlns:m="http://schemas.openxmlformats.org/officeDocument/2006/math"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=3 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のとき，</a:t>
                </a:r>
                <a:endParaRPr lang="en-US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en-US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</a:t>
                </a:r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ただ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1 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つの実数解</a:t>
                </a:r>
                <a:r>
                  <a:rPr lang="en-US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(</a:t>
                </a:r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重解</a:t>
                </a:r>
                <a:r>
                  <a:rPr lang="en-US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)</a:t>
                </a:r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，すなわち</a:t>
                </a:r>
                <a14:m>
                  <m:oMath xmlns:m="http://schemas.openxmlformats.org/officeDocument/2006/math"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&gt;3 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のとき，</a:t>
                </a:r>
                <a:endParaRPr lang="en-US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en-US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</a:t>
                </a:r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実数解をもたない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b="-22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108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EB8C169-D7E0-4DED-860B-33EA752804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827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33350"/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よって，共有点の個数は，</a:t>
                </a:r>
                <a:endParaRPr lang="en-US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133350"/>
                <a:r>
                  <a:rPr lang="en-US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のとき　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個，</m:t>
                    </m:r>
                  </m:oMath>
                </a14:m>
                <a:endParaRPr lang="en-US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133350"/>
                <a:r>
                  <a:rPr lang="en-US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のとき　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個，</m:t>
                    </m:r>
                  </m:oMath>
                </a14:m>
                <a:endParaRPr lang="en-US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133350"/>
                <a:r>
                  <a:rPr lang="en-US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altLang="ja-JP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　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個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108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EB8C169-D7E0-4DED-860B-33EA752804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929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33350"/>
                <a:r>
                  <a:rPr lang="ja-JP" altLang="ja-JP" sz="3600" spc="-100" dirty="0"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放物線</a:t>
                </a:r>
                <a14:m>
                  <m:oMath xmlns:m="http://schemas.openxmlformats.org/officeDocument/2006/math">
                    <m:r>
                      <a:rPr lang="ja-JP" altLang="ja-JP" sz="3600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600" i="1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3600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 spc="-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i="1" spc="-100">
                            <a:effectLst/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600" spc="-100">
                            <a:effectLst/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spc="-1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altLang="ja-JP" sz="3600" i="1" spc="-1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3600" spc="-1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+2 </m:t>
                    </m:r>
                  </m:oMath>
                </a14:m>
                <a:r>
                  <a:rPr lang="ja-JP" altLang="ja-JP" sz="3600" spc="-100" dirty="0"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と直線</a:t>
                </a:r>
                <a14:m>
                  <m:oMath xmlns:m="http://schemas.openxmlformats.org/officeDocument/2006/math">
                    <m:r>
                      <a:rPr lang="ja-JP" altLang="ja-JP" sz="3600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600" i="1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3600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600" i="1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i="1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3600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600" i="1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i="1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spc="-100" dirty="0"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の共有点の</a:t>
                </a:r>
                <a:br>
                  <a:rPr lang="en-US" altLang="ja-JP" sz="3600" spc="-100" dirty="0"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</a:br>
                <a:r>
                  <a:rPr lang="ja-JP" altLang="ja-JP" sz="3600" spc="-100" dirty="0"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個数は，定数</a:t>
                </a:r>
                <a14:m>
                  <m:oMath xmlns:m="http://schemas.openxmlformats.org/officeDocument/2006/math">
                    <m:r>
                      <a:rPr lang="ja-JP" altLang="ja-JP" sz="3600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600" i="1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i="1" spc="-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spc="-100" dirty="0"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の値によってどのように変わるか調べよ。</a:t>
                </a:r>
                <a:endParaRPr lang="ja-JP" altLang="ja-JP" spc="-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23" r="-62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108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EB8C169-D7E0-4DED-860B-33EA752804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9174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i="1" kern="10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　</m:t>
                      </m:r>
                      <m:r>
                        <a:rPr lang="ja-JP" altLang="en-US" i="1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　</m:t>
                      </m:r>
                      <m:d>
                        <m:dPr>
                          <m:begChr m:val="{"/>
                          <m:endChr m:val=""/>
                          <m:ctrlPr>
                            <a:rPr lang="ja-JP" altLang="ja-JP" i="1" kern="10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ja-JP" altLang="ja-JP" i="1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&amp;</m:t>
                              </m:r>
                              <m:r>
                                <a:rPr lang="en-US" altLang="ja-JP" i="1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ja-JP" altLang="ja-JP" i="1" kern="10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i="1" kern="10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kern="10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  <m:r>
                                <a:rPr lang="en-US" altLang="ja-JP" i="1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ja-JP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　　</m:t>
                              </m:r>
                              <m:r>
                                <a:rPr lang="en-US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&amp;</m:t>
                              </m:r>
                              <m:r>
                                <a:rPr lang="ja-JP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①</m:t>
                              </m:r>
                            </m:e>
                            <m:e>
                              <m:r>
                                <a:rPr lang="en-US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&amp;</m:t>
                              </m:r>
                              <m:r>
                                <a:rPr lang="en-US" altLang="ja-JP" i="1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altLang="ja-JP" i="1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altLang="ja-JP" i="1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ja-JP" i="1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&amp;</m:t>
                              </m:r>
                              <m:r>
                                <a:rPr lang="ja-JP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 kern="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②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ja-JP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②を①に代入すると　</a:t>
                </a:r>
                <a:endParaRPr lang="en-US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5334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i="1" kern="100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ja-JP" b="0" i="1" kern="100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ja-JP" altLang="en-US" i="1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ja-JP" i="1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ja-JP" i="1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altLang="ja-JP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 kern="10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i="1" kern="10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kern="10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altLang="ja-JP" i="1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+2</m:t>
                      </m:r>
                    </m:oMath>
                  </m:oMathPara>
                </a14:m>
                <a:endParaRPr lang="ja-JP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ja-JP" altLang="en-US" i="1" kern="100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　</m:t>
                    </m:r>
                    <m:r>
                      <a:rPr lang="ja-JP" altLang="en-US" i="1" kern="100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　</m:t>
                    </m:r>
                    <m:sSup>
                      <m:sSupPr>
                        <m:ctrlPr>
                          <a:rPr lang="ja-JP" altLang="ja-JP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altLang="ja-JP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+2=0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ja-JP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⋅⋅⋅⋅⋅⋅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③</a:t>
                </a:r>
                <a:endParaRPr lang="ja-JP" altLang="ja-JP" spc="-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108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EB8C169-D7E0-4DED-860B-33EA752804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937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ts val="6000"/>
                  </a:lnSpc>
                </a:pPr>
                <a:r>
                  <a:rPr lang="ja-JP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判別式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en-US" altLang="ja-JP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4⋅1⋅</m:t>
                    </m:r>
                    <m:d>
                      <m:dPr>
                        <m:ctrlPr>
                          <a:rPr lang="ja-JP" altLang="ja-JP" i="1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i="1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i="1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ja-JP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=4</m:t>
                    </m:r>
                    <m:d>
                      <m:dPr>
                        <m:ctrlPr>
                          <a:rPr lang="ja-JP" altLang="ja-JP" i="1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i="1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ja-JP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</m:oMath>
                </a14:m>
                <a:endParaRPr lang="ja-JP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ja-JP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これより③の解は，次のようになる。</a:t>
                </a:r>
                <a:endParaRPr lang="ja-JP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14:m>
                  <m:oMath xmlns:m="http://schemas.openxmlformats.org/officeDocument/2006/math">
                    <m:r>
                      <a:rPr lang="en-US" altLang="ja-JP" i="1" kern="100" spc="-10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 kern="100" spc="-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ja-JP" altLang="ja-JP" kern="100" spc="-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，すなわち　</a:t>
                </a:r>
                <a14:m>
                  <m:oMath xmlns:m="http://schemas.openxmlformats.org/officeDocument/2006/math">
                    <m:r>
                      <a:rPr lang="en-US" altLang="ja-JP" i="1" kern="100" spc="-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kern="100" spc="-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altLang="ja-JP" i="1" kern="100" spc="-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 spc="-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ja-JP" kern="100" spc="-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kern="100" spc="-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のとき，</a:t>
                </a:r>
                <a:endParaRPr lang="en-US" altLang="ja-JP" kern="100" spc="-100" dirty="0">
                  <a:solidFill>
                    <a:schemeClr val="accent1"/>
                  </a:solidFill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en-US" altLang="ja-JP" kern="100" spc="-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											</a:t>
                </a:r>
                <a:r>
                  <a:rPr lang="ja-JP" altLang="ja-JP" kern="100" spc="-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異なる</a:t>
                </a:r>
                <a14:m>
                  <m:oMath xmlns:m="http://schemas.openxmlformats.org/officeDocument/2006/math">
                    <m:r>
                      <a:rPr lang="en-US" altLang="ja-JP" kern="100" spc="-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2 </m:t>
                    </m:r>
                  </m:oMath>
                </a14:m>
                <a:r>
                  <a:rPr lang="ja-JP" altLang="ja-JP" kern="100" spc="-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つの実数解</a:t>
                </a:r>
                <a:endParaRPr lang="ja-JP" altLang="ja-JP" kern="100" spc="-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14:m>
                  <m:oMath xmlns:m="http://schemas.openxmlformats.org/officeDocument/2006/math">
                    <m:r>
                      <a:rPr lang="en-US" altLang="ja-JP" i="1" kern="10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ja-JP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，すなわち</a:t>
                </a:r>
                <a14:m>
                  <m:oMath xmlns:m="http://schemas.openxmlformats.org/officeDocument/2006/math">
                    <m:r>
                      <a:rPr lang="en-US" altLang="ja-JP" b="0" i="0" kern="10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i="1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b="0" i="0" kern="10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のとき，</a:t>
                </a:r>
                <a:endParaRPr lang="en-US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en-US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											</a:t>
                </a:r>
                <a:r>
                  <a:rPr lang="ja-JP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ただ</a:t>
                </a:r>
                <a14:m>
                  <m:oMath xmlns:m="http://schemas.openxmlformats.org/officeDocument/2006/math"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1 </m:t>
                    </m:r>
                  </m:oMath>
                </a14:m>
                <a:r>
                  <a:rPr lang="ja-JP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つの実数解（重解）</a:t>
                </a:r>
                <a:endParaRPr lang="ja-JP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87" b="-22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108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EB8C169-D7E0-4DED-860B-33EA752804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275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⑴　</m:t>
                      </m:r>
                      <m:d>
                        <m:dPr>
                          <m:begChr m:val="{"/>
                          <m:endChr m:val=""/>
                          <m:ctrlPr>
                            <a:rPr lang="ja-JP" altLang="ja-JP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ja-JP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 </m:t>
                          </m:r>
                          <m:eqArr>
                            <m:eqArrPr>
                              <m:ctrlPr>
                                <a:rPr lang="ja-JP" altLang="ja-JP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sSup>
                                <m:sSupPr>
                                  <m:ctrlPr>
                                    <a:rPr lang="ja-JP" altLang="ja-JP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　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①</m:t>
                              </m:r>
                            </m:e>
                            <m:e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=2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　　　　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②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400050"/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②を①に代入して整理すると</a:t>
                </a:r>
              </a:p>
              <a:p>
                <a:pPr marL="4000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　　</m:t>
                      </m:r>
                      <m:sSup>
                        <m:sSupPr>
                          <m:ctrlPr>
                            <a:rPr lang="ja-JP" altLang="ja-JP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−3=0</m:t>
                      </m:r>
                    </m:oMath>
                  </m:oMathPara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400050"/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これを解くと　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7" name="八角形 4">
            <a:extLst>
              <a:ext uri="{FF2B5EF4-FFF2-40B4-BE49-F238E27FC236}">
                <a16:creationId xmlns:a16="http://schemas.microsoft.com/office/drawing/2014/main" id="{DAA1EA3C-7AD0-438A-BCD3-98433C7A3CFC}"/>
              </a:ext>
            </a:extLst>
          </p:cNvPr>
          <p:cNvSpPr/>
          <p:nvPr/>
        </p:nvSpPr>
        <p:spPr>
          <a:xfrm>
            <a:off x="7914168" y="2060848"/>
            <a:ext cx="3812216" cy="4268921"/>
          </a:xfrm>
          <a:custGeom>
            <a:avLst/>
            <a:gdLst>
              <a:gd name="connsiteX0" fmla="*/ 0 w 1525905"/>
              <a:gd name="connsiteY0" fmla="*/ 446922 h 1709420"/>
              <a:gd name="connsiteX1" fmla="*/ 446922 w 1525905"/>
              <a:gd name="connsiteY1" fmla="*/ 0 h 1709420"/>
              <a:gd name="connsiteX2" fmla="*/ 1078983 w 1525905"/>
              <a:gd name="connsiteY2" fmla="*/ 0 h 1709420"/>
              <a:gd name="connsiteX3" fmla="*/ 1525905 w 1525905"/>
              <a:gd name="connsiteY3" fmla="*/ 446922 h 1709420"/>
              <a:gd name="connsiteX4" fmla="*/ 1525905 w 1525905"/>
              <a:gd name="connsiteY4" fmla="*/ 1262498 h 1709420"/>
              <a:gd name="connsiteX5" fmla="*/ 1078983 w 1525905"/>
              <a:gd name="connsiteY5" fmla="*/ 1709420 h 1709420"/>
              <a:gd name="connsiteX6" fmla="*/ 446922 w 1525905"/>
              <a:gd name="connsiteY6" fmla="*/ 1709420 h 1709420"/>
              <a:gd name="connsiteX7" fmla="*/ 0 w 1525905"/>
              <a:gd name="connsiteY7" fmla="*/ 1262498 h 1709420"/>
              <a:gd name="connsiteX8" fmla="*/ 0 w 1525905"/>
              <a:gd name="connsiteY8" fmla="*/ 446922 h 1709420"/>
              <a:gd name="connsiteX0" fmla="*/ 0 w 1525905"/>
              <a:gd name="connsiteY0" fmla="*/ 446922 h 1709420"/>
              <a:gd name="connsiteX1" fmla="*/ 446922 w 1525905"/>
              <a:gd name="connsiteY1" fmla="*/ 0 h 1709420"/>
              <a:gd name="connsiteX2" fmla="*/ 1078983 w 1525905"/>
              <a:gd name="connsiteY2" fmla="*/ 0 h 1709420"/>
              <a:gd name="connsiteX3" fmla="*/ 1525905 w 1525905"/>
              <a:gd name="connsiteY3" fmla="*/ 0 h 1709420"/>
              <a:gd name="connsiteX4" fmla="*/ 1525905 w 1525905"/>
              <a:gd name="connsiteY4" fmla="*/ 1262498 h 1709420"/>
              <a:gd name="connsiteX5" fmla="*/ 1078983 w 1525905"/>
              <a:gd name="connsiteY5" fmla="*/ 1709420 h 1709420"/>
              <a:gd name="connsiteX6" fmla="*/ 446922 w 1525905"/>
              <a:gd name="connsiteY6" fmla="*/ 1709420 h 1709420"/>
              <a:gd name="connsiteX7" fmla="*/ 0 w 1525905"/>
              <a:gd name="connsiteY7" fmla="*/ 1262498 h 1709420"/>
              <a:gd name="connsiteX8" fmla="*/ 0 w 1525905"/>
              <a:gd name="connsiteY8" fmla="*/ 446922 h 1709420"/>
              <a:gd name="connsiteX0" fmla="*/ 0 w 1526540"/>
              <a:gd name="connsiteY0" fmla="*/ 446922 h 1709420"/>
              <a:gd name="connsiteX1" fmla="*/ 446922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1078983 w 1526540"/>
              <a:gd name="connsiteY5" fmla="*/ 1709420 h 1709420"/>
              <a:gd name="connsiteX6" fmla="*/ 446922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446922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618608 w 1526540"/>
              <a:gd name="connsiteY5" fmla="*/ 1705610 h 1709420"/>
              <a:gd name="connsiteX6" fmla="*/ 446922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446922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618608 w 1526540"/>
              <a:gd name="connsiteY5" fmla="*/ 170561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446922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284997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284997 w 1526540"/>
              <a:gd name="connsiteY1" fmla="*/ 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408822 w 1526540"/>
              <a:gd name="connsiteY1" fmla="*/ 22225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227847 h 1709420"/>
              <a:gd name="connsiteX1" fmla="*/ 408822 w 1526540"/>
              <a:gd name="connsiteY1" fmla="*/ 22225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227847 h 1709420"/>
              <a:gd name="connsiteX0" fmla="*/ 0 w 1526540"/>
              <a:gd name="connsiteY0" fmla="*/ 2278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2278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110098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250072 w 1526540"/>
              <a:gd name="connsiteY6" fmla="*/ 1137920 h 1709420"/>
              <a:gd name="connsiteX7" fmla="*/ 0 w 1526540"/>
              <a:gd name="connsiteY7" fmla="*/ 1110098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250072 w 1526540"/>
              <a:gd name="connsiteY6" fmla="*/ 1137920 h 1709420"/>
              <a:gd name="connsiteX7" fmla="*/ 0 w 1526540"/>
              <a:gd name="connsiteY7" fmla="*/ 1059109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250072 w 1526540"/>
              <a:gd name="connsiteY6" fmla="*/ 1137920 h 1709420"/>
              <a:gd name="connsiteX7" fmla="*/ 0 w 1526540"/>
              <a:gd name="connsiteY7" fmla="*/ 1031915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273867 w 1526540"/>
              <a:gd name="connsiteY6" fmla="*/ 1124323 h 1709420"/>
              <a:gd name="connsiteX7" fmla="*/ 0 w 1526540"/>
              <a:gd name="connsiteY7" fmla="*/ 1031915 h 1709420"/>
              <a:gd name="connsiteX8" fmla="*/ 0 w 1526540"/>
              <a:gd name="connsiteY8" fmla="*/ 964447 h 1709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6540" h="1709420">
                <a:moveTo>
                  <a:pt x="0" y="964447"/>
                </a:moveTo>
                <a:lnTo>
                  <a:pt x="421522" y="952500"/>
                </a:lnTo>
                <a:cubicBezTo>
                  <a:pt x="420542" y="635000"/>
                  <a:pt x="419563" y="317500"/>
                  <a:pt x="418583" y="0"/>
                </a:cubicBezTo>
                <a:lnTo>
                  <a:pt x="1525905" y="0"/>
                </a:lnTo>
                <a:cubicBezTo>
                  <a:pt x="1526117" y="569807"/>
                  <a:pt x="1526328" y="1139613"/>
                  <a:pt x="1526540" y="1709420"/>
                </a:cubicBezTo>
                <a:lnTo>
                  <a:pt x="243958" y="1709420"/>
                </a:lnTo>
                <a:lnTo>
                  <a:pt x="273867" y="1124323"/>
                </a:lnTo>
                <a:lnTo>
                  <a:pt x="0" y="1031915"/>
                </a:lnTo>
                <a:lnTo>
                  <a:pt x="0" y="964447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119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ts val="6000"/>
                  </a:lnSpc>
                </a:pPr>
                <a14:m>
                  <m:oMath xmlns:m="http://schemas.openxmlformats.org/officeDocument/2006/math">
                    <m:r>
                      <a:rPr lang="en-US" altLang="ja-JP" i="1" kern="10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ja-JP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，すなわち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i="1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kern="100" dirty="0">
                    <a:solidFill>
                      <a:schemeClr val="accent1"/>
                    </a:solidFill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のとき，実数解はない</a:t>
                </a:r>
                <a:endParaRPr lang="en-US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ja-JP" altLang="ja-JP" sz="3600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よって，共有点の個数は，</a:t>
                </a:r>
                <a:endParaRPr lang="en-US" altLang="ja-JP" sz="3600" kern="100" dirty="0">
                  <a:solidFill>
                    <a:schemeClr val="accent1"/>
                  </a:solidFill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en-US" altLang="ja-JP" sz="3600" b="1" kern="100" dirty="0">
                    <a:solidFill>
                      <a:schemeClr val="accent1"/>
                    </a:solidFill>
                    <a:effectLst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𝒎</m:t>
                    </m:r>
                    <m:r>
                      <a:rPr lang="en-US" altLang="ja-JP" sz="3600" b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en-US" altLang="ja-JP" sz="3600" b="1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kern="100" dirty="0">
                    <a:solidFill>
                      <a:schemeClr val="accent1"/>
                    </a:solidFill>
                    <a:effectLst/>
                    <a:latin typeface="ＭＳ 明朝" panose="02020609040205080304" pitchFamily="17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</a:t>
                </a:r>
                <a:r>
                  <a:rPr lang="ja-JP" altLang="ja-JP" sz="3600" b="1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3600" b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個，</a:t>
                </a:r>
                <a:endParaRPr lang="en-US" altLang="ja-JP" sz="3600" kern="100" dirty="0">
                  <a:solidFill>
                    <a:schemeClr val="accent1"/>
                  </a:solidFill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en-US" altLang="ja-JP" sz="3600" b="1" kern="100" dirty="0">
                    <a:solidFill>
                      <a:schemeClr val="accent1"/>
                    </a:solidFill>
                    <a:effectLst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𝒎</m:t>
                    </m:r>
                    <m:r>
                      <a:rPr lang="en-US" altLang="ja-JP" sz="3600" b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en-US" altLang="ja-JP" sz="3600" b="1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kern="100" dirty="0">
                    <a:solidFill>
                      <a:schemeClr val="accent1"/>
                    </a:solidFill>
                    <a:effectLst/>
                    <a:latin typeface="ＭＳ 明朝" panose="02020609040205080304" pitchFamily="17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</a:t>
                </a:r>
                <a:r>
                  <a:rPr lang="ja-JP" altLang="ja-JP" sz="3600" b="1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altLang="ja-JP" sz="3600" b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個，</a:t>
                </a:r>
                <a:endParaRPr lang="en-US" altLang="ja-JP" sz="3600" kern="100" dirty="0">
                  <a:solidFill>
                    <a:schemeClr val="accent1"/>
                  </a:solidFill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6000"/>
                  </a:lnSpc>
                </a:pPr>
                <a:r>
                  <a:rPr lang="en-US" altLang="ja-JP" sz="3600" b="1" kern="100" dirty="0">
                    <a:solidFill>
                      <a:schemeClr val="accent1"/>
                    </a:solidFill>
                    <a:effectLst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𝒎</m:t>
                    </m:r>
                    <m:r>
                      <a:rPr lang="en-US" altLang="ja-JP" sz="3600" b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en-US" altLang="ja-JP" sz="3600" b="1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kern="100" dirty="0">
                    <a:solidFill>
                      <a:schemeClr val="accent1"/>
                    </a:solidFill>
                    <a:effectLst/>
                    <a:latin typeface="ＭＳ 明朝" panose="02020609040205080304" pitchFamily="17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</a:t>
                </a:r>
                <a:r>
                  <a:rPr lang="ja-JP" altLang="ja-JP" sz="3600" b="1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1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altLang="ja-JP" sz="3600" b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kern="100" dirty="0">
                    <a:solidFill>
                      <a:schemeClr val="accent1"/>
                    </a:solidFill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個</a:t>
                </a:r>
                <a:endParaRPr lang="ja-JP" altLang="ja-JP" sz="3600" kern="100" dirty="0">
                  <a:solidFill>
                    <a:schemeClr val="accent1"/>
                  </a:solidFill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108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EB8C169-D7E0-4DED-860B-33EA752804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  <p:pic>
        <p:nvPicPr>
          <p:cNvPr id="7" name="図 6" descr="ダイアグラム, 概略図&#10;&#10;自動的に生成された説明">
            <a:extLst>
              <a:ext uri="{FF2B5EF4-FFF2-40B4-BE49-F238E27FC236}">
                <a16:creationId xmlns:a16="http://schemas.microsoft.com/office/drawing/2014/main" id="{A1CC8508-4D9D-499C-ADA9-63F7C8F4CFF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08168" y="2996952"/>
            <a:ext cx="3691786" cy="322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01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00050"/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②から</a:t>
                </a:r>
              </a:p>
              <a:p>
                <a:pPr marL="400050"/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=−1 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のとき　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400050"/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のとき　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4000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よって，共有点の座標は</m:t>
                      </m:r>
                    </m:oMath>
                  </m:oMathPara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400050"/>
                <a14:m>
                  <m:oMath xmlns:m="http://schemas.openxmlformats.org/officeDocument/2006/math">
                    <m:r>
                      <a:rPr lang="ja-JP" altLang="en-US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d>
                      <m:dPr>
                        <m:ctrlPr>
                          <a:rPr lang="ja-JP" altLang="ja-JP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ja-JP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，</m:t>
                        </m:r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</m:oMath>
                </a14:m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m:rPr>
                            <m:nor/>
                          </m:rPr>
                          <a:rPr lang="ja-JP" altLang="ja-JP">
                            <a:solidFill>
                              <a:schemeClr val="accent1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a:rPr lang="en-US" altLang="ja-JP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</m:oMath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7" name="八角形 4">
            <a:extLst>
              <a:ext uri="{FF2B5EF4-FFF2-40B4-BE49-F238E27FC236}">
                <a16:creationId xmlns:a16="http://schemas.microsoft.com/office/drawing/2014/main" id="{DAA0E27A-5E37-4ED4-9467-67E44153C3AA}"/>
              </a:ext>
            </a:extLst>
          </p:cNvPr>
          <p:cNvSpPr/>
          <p:nvPr/>
        </p:nvSpPr>
        <p:spPr>
          <a:xfrm>
            <a:off x="7914168" y="2060848"/>
            <a:ext cx="3812216" cy="4268921"/>
          </a:xfrm>
          <a:custGeom>
            <a:avLst/>
            <a:gdLst>
              <a:gd name="connsiteX0" fmla="*/ 0 w 1525905"/>
              <a:gd name="connsiteY0" fmla="*/ 446922 h 1709420"/>
              <a:gd name="connsiteX1" fmla="*/ 446922 w 1525905"/>
              <a:gd name="connsiteY1" fmla="*/ 0 h 1709420"/>
              <a:gd name="connsiteX2" fmla="*/ 1078983 w 1525905"/>
              <a:gd name="connsiteY2" fmla="*/ 0 h 1709420"/>
              <a:gd name="connsiteX3" fmla="*/ 1525905 w 1525905"/>
              <a:gd name="connsiteY3" fmla="*/ 446922 h 1709420"/>
              <a:gd name="connsiteX4" fmla="*/ 1525905 w 1525905"/>
              <a:gd name="connsiteY4" fmla="*/ 1262498 h 1709420"/>
              <a:gd name="connsiteX5" fmla="*/ 1078983 w 1525905"/>
              <a:gd name="connsiteY5" fmla="*/ 1709420 h 1709420"/>
              <a:gd name="connsiteX6" fmla="*/ 446922 w 1525905"/>
              <a:gd name="connsiteY6" fmla="*/ 1709420 h 1709420"/>
              <a:gd name="connsiteX7" fmla="*/ 0 w 1525905"/>
              <a:gd name="connsiteY7" fmla="*/ 1262498 h 1709420"/>
              <a:gd name="connsiteX8" fmla="*/ 0 w 1525905"/>
              <a:gd name="connsiteY8" fmla="*/ 446922 h 1709420"/>
              <a:gd name="connsiteX0" fmla="*/ 0 w 1525905"/>
              <a:gd name="connsiteY0" fmla="*/ 446922 h 1709420"/>
              <a:gd name="connsiteX1" fmla="*/ 446922 w 1525905"/>
              <a:gd name="connsiteY1" fmla="*/ 0 h 1709420"/>
              <a:gd name="connsiteX2" fmla="*/ 1078983 w 1525905"/>
              <a:gd name="connsiteY2" fmla="*/ 0 h 1709420"/>
              <a:gd name="connsiteX3" fmla="*/ 1525905 w 1525905"/>
              <a:gd name="connsiteY3" fmla="*/ 0 h 1709420"/>
              <a:gd name="connsiteX4" fmla="*/ 1525905 w 1525905"/>
              <a:gd name="connsiteY4" fmla="*/ 1262498 h 1709420"/>
              <a:gd name="connsiteX5" fmla="*/ 1078983 w 1525905"/>
              <a:gd name="connsiteY5" fmla="*/ 1709420 h 1709420"/>
              <a:gd name="connsiteX6" fmla="*/ 446922 w 1525905"/>
              <a:gd name="connsiteY6" fmla="*/ 1709420 h 1709420"/>
              <a:gd name="connsiteX7" fmla="*/ 0 w 1525905"/>
              <a:gd name="connsiteY7" fmla="*/ 1262498 h 1709420"/>
              <a:gd name="connsiteX8" fmla="*/ 0 w 1525905"/>
              <a:gd name="connsiteY8" fmla="*/ 446922 h 1709420"/>
              <a:gd name="connsiteX0" fmla="*/ 0 w 1526540"/>
              <a:gd name="connsiteY0" fmla="*/ 446922 h 1709420"/>
              <a:gd name="connsiteX1" fmla="*/ 446922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1078983 w 1526540"/>
              <a:gd name="connsiteY5" fmla="*/ 1709420 h 1709420"/>
              <a:gd name="connsiteX6" fmla="*/ 446922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446922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618608 w 1526540"/>
              <a:gd name="connsiteY5" fmla="*/ 1705610 h 1709420"/>
              <a:gd name="connsiteX6" fmla="*/ 446922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446922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618608 w 1526540"/>
              <a:gd name="connsiteY5" fmla="*/ 170561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446922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284997 w 1526540"/>
              <a:gd name="connsiteY1" fmla="*/ 0 h 1709420"/>
              <a:gd name="connsiteX2" fmla="*/ 10789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284997 w 1526540"/>
              <a:gd name="connsiteY1" fmla="*/ 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446922 h 1709420"/>
              <a:gd name="connsiteX1" fmla="*/ 408822 w 1526540"/>
              <a:gd name="connsiteY1" fmla="*/ 22225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446922 h 1709420"/>
              <a:gd name="connsiteX0" fmla="*/ 0 w 1526540"/>
              <a:gd name="connsiteY0" fmla="*/ 227847 h 1709420"/>
              <a:gd name="connsiteX1" fmla="*/ 408822 w 1526540"/>
              <a:gd name="connsiteY1" fmla="*/ 22225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227847 h 1709420"/>
              <a:gd name="connsiteX0" fmla="*/ 0 w 1526540"/>
              <a:gd name="connsiteY0" fmla="*/ 2278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2278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262498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145297 w 1526540"/>
              <a:gd name="connsiteY6" fmla="*/ 1709420 h 1709420"/>
              <a:gd name="connsiteX7" fmla="*/ 0 w 1526540"/>
              <a:gd name="connsiteY7" fmla="*/ 1110098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250072 w 1526540"/>
              <a:gd name="connsiteY6" fmla="*/ 1137920 h 1709420"/>
              <a:gd name="connsiteX7" fmla="*/ 0 w 1526540"/>
              <a:gd name="connsiteY7" fmla="*/ 1110098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250072 w 1526540"/>
              <a:gd name="connsiteY6" fmla="*/ 1137920 h 1709420"/>
              <a:gd name="connsiteX7" fmla="*/ 0 w 1526540"/>
              <a:gd name="connsiteY7" fmla="*/ 1059109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250072 w 1526540"/>
              <a:gd name="connsiteY6" fmla="*/ 1137920 h 1709420"/>
              <a:gd name="connsiteX7" fmla="*/ 0 w 1526540"/>
              <a:gd name="connsiteY7" fmla="*/ 1031915 h 1709420"/>
              <a:gd name="connsiteX8" fmla="*/ 0 w 1526540"/>
              <a:gd name="connsiteY8" fmla="*/ 964447 h 1709420"/>
              <a:gd name="connsiteX0" fmla="*/ 0 w 1526540"/>
              <a:gd name="connsiteY0" fmla="*/ 964447 h 1709420"/>
              <a:gd name="connsiteX1" fmla="*/ 421522 w 1526540"/>
              <a:gd name="connsiteY1" fmla="*/ 952500 h 1709420"/>
              <a:gd name="connsiteX2" fmla="*/ 418583 w 1526540"/>
              <a:gd name="connsiteY2" fmla="*/ 0 h 1709420"/>
              <a:gd name="connsiteX3" fmla="*/ 1525905 w 1526540"/>
              <a:gd name="connsiteY3" fmla="*/ 0 h 1709420"/>
              <a:gd name="connsiteX4" fmla="*/ 1526540 w 1526540"/>
              <a:gd name="connsiteY4" fmla="*/ 1709420 h 1709420"/>
              <a:gd name="connsiteX5" fmla="*/ 243958 w 1526540"/>
              <a:gd name="connsiteY5" fmla="*/ 1709420 h 1709420"/>
              <a:gd name="connsiteX6" fmla="*/ 273867 w 1526540"/>
              <a:gd name="connsiteY6" fmla="*/ 1124323 h 1709420"/>
              <a:gd name="connsiteX7" fmla="*/ 0 w 1526540"/>
              <a:gd name="connsiteY7" fmla="*/ 1031915 h 1709420"/>
              <a:gd name="connsiteX8" fmla="*/ 0 w 1526540"/>
              <a:gd name="connsiteY8" fmla="*/ 964447 h 1709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6540" h="1709420">
                <a:moveTo>
                  <a:pt x="0" y="964447"/>
                </a:moveTo>
                <a:lnTo>
                  <a:pt x="421522" y="952500"/>
                </a:lnTo>
                <a:cubicBezTo>
                  <a:pt x="420542" y="635000"/>
                  <a:pt x="419563" y="317500"/>
                  <a:pt x="418583" y="0"/>
                </a:cubicBezTo>
                <a:lnTo>
                  <a:pt x="1525905" y="0"/>
                </a:lnTo>
                <a:cubicBezTo>
                  <a:pt x="1526117" y="569807"/>
                  <a:pt x="1526328" y="1139613"/>
                  <a:pt x="1526540" y="1709420"/>
                </a:cubicBezTo>
                <a:lnTo>
                  <a:pt x="243958" y="1709420"/>
                </a:lnTo>
                <a:lnTo>
                  <a:pt x="273867" y="1124323"/>
                </a:lnTo>
                <a:lnTo>
                  <a:pt x="0" y="1031915"/>
                </a:lnTo>
                <a:lnTo>
                  <a:pt x="0" y="964447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460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33350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⑵　</m:t>
                      </m:r>
                      <m:d>
                        <m:dPr>
                          <m:begChr m:val="{"/>
                          <m:endChr m:val=""/>
                          <m:ctrlPr>
                            <a:rPr lang="ja-JP" altLang="ja-JP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ja-JP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 </m:t>
                          </m:r>
                          <m:eqArr>
                            <m:eqArrPr>
                              <m:ctrlPr>
                                <a:rPr lang="ja-JP" altLang="ja-JP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sSup>
                                <m:sSupPr>
                                  <m:ctrlPr>
                                    <a:rPr lang="ja-JP" altLang="ja-JP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　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①</m:t>
                              </m:r>
                            </m:e>
                            <m:e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=2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　　　　</m:t>
                              </m:r>
                              <m:r>
                                <a:rPr lang="en-US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②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400050"/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②を①に代入して整理すると</a:t>
                </a:r>
              </a:p>
              <a:p>
                <a:pPr marL="4000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　　</m:t>
                      </m:r>
                      <m:sSup>
                        <m:sSupPr>
                          <m:ctrlPr>
                            <a:rPr lang="ja-JP" altLang="ja-JP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+1=0</m:t>
                      </m:r>
                    </m:oMath>
                  </m:oMathPara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400050"/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これを解くと　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8" name="八角形 3">
            <a:extLst>
              <a:ext uri="{FF2B5EF4-FFF2-40B4-BE49-F238E27FC236}">
                <a16:creationId xmlns:a16="http://schemas.microsoft.com/office/drawing/2014/main" id="{3E40A60E-5326-45DE-8C04-DCA10457C9EE}"/>
              </a:ext>
            </a:extLst>
          </p:cNvPr>
          <p:cNvSpPr/>
          <p:nvPr/>
        </p:nvSpPr>
        <p:spPr>
          <a:xfrm>
            <a:off x="7680176" y="2124814"/>
            <a:ext cx="3884224" cy="4355186"/>
          </a:xfrm>
          <a:custGeom>
            <a:avLst/>
            <a:gdLst>
              <a:gd name="connsiteX0" fmla="*/ 0 w 1523365"/>
              <a:gd name="connsiteY0" fmla="*/ 446178 h 1709420"/>
              <a:gd name="connsiteX1" fmla="*/ 446178 w 1523365"/>
              <a:gd name="connsiteY1" fmla="*/ 0 h 1709420"/>
              <a:gd name="connsiteX2" fmla="*/ 1077187 w 1523365"/>
              <a:gd name="connsiteY2" fmla="*/ 0 h 1709420"/>
              <a:gd name="connsiteX3" fmla="*/ 1523365 w 1523365"/>
              <a:gd name="connsiteY3" fmla="*/ 446178 h 1709420"/>
              <a:gd name="connsiteX4" fmla="*/ 1523365 w 1523365"/>
              <a:gd name="connsiteY4" fmla="*/ 1263242 h 1709420"/>
              <a:gd name="connsiteX5" fmla="*/ 1077187 w 1523365"/>
              <a:gd name="connsiteY5" fmla="*/ 1709420 h 1709420"/>
              <a:gd name="connsiteX6" fmla="*/ 446178 w 1523365"/>
              <a:gd name="connsiteY6" fmla="*/ 1709420 h 1709420"/>
              <a:gd name="connsiteX7" fmla="*/ 0 w 1523365"/>
              <a:gd name="connsiteY7" fmla="*/ 1263242 h 1709420"/>
              <a:gd name="connsiteX8" fmla="*/ 0 w 1523365"/>
              <a:gd name="connsiteY8" fmla="*/ 446178 h 1709420"/>
              <a:gd name="connsiteX0" fmla="*/ 0 w 1527175"/>
              <a:gd name="connsiteY0" fmla="*/ 446178 h 1713230"/>
              <a:gd name="connsiteX1" fmla="*/ 446178 w 1527175"/>
              <a:gd name="connsiteY1" fmla="*/ 0 h 1713230"/>
              <a:gd name="connsiteX2" fmla="*/ 1077187 w 1527175"/>
              <a:gd name="connsiteY2" fmla="*/ 0 h 1713230"/>
              <a:gd name="connsiteX3" fmla="*/ 1523365 w 1527175"/>
              <a:gd name="connsiteY3" fmla="*/ 446178 h 1713230"/>
              <a:gd name="connsiteX4" fmla="*/ 1523365 w 1527175"/>
              <a:gd name="connsiteY4" fmla="*/ 1263242 h 1713230"/>
              <a:gd name="connsiteX5" fmla="*/ 1527175 w 1527175"/>
              <a:gd name="connsiteY5" fmla="*/ 1713230 h 1713230"/>
              <a:gd name="connsiteX6" fmla="*/ 446178 w 1527175"/>
              <a:gd name="connsiteY6" fmla="*/ 1709420 h 1713230"/>
              <a:gd name="connsiteX7" fmla="*/ 0 w 1527175"/>
              <a:gd name="connsiteY7" fmla="*/ 1263242 h 1713230"/>
              <a:gd name="connsiteX8" fmla="*/ 0 w 1527175"/>
              <a:gd name="connsiteY8" fmla="*/ 446178 h 1713230"/>
              <a:gd name="connsiteX0" fmla="*/ 0 w 1527175"/>
              <a:gd name="connsiteY0" fmla="*/ 446178 h 1713230"/>
              <a:gd name="connsiteX1" fmla="*/ 446178 w 1527175"/>
              <a:gd name="connsiteY1" fmla="*/ 0 h 1713230"/>
              <a:gd name="connsiteX2" fmla="*/ 1077187 w 1527175"/>
              <a:gd name="connsiteY2" fmla="*/ 0 h 1713230"/>
              <a:gd name="connsiteX3" fmla="*/ 1523365 w 1527175"/>
              <a:gd name="connsiteY3" fmla="*/ 446178 h 1713230"/>
              <a:gd name="connsiteX4" fmla="*/ 1523365 w 1527175"/>
              <a:gd name="connsiteY4" fmla="*/ 1263242 h 1713230"/>
              <a:gd name="connsiteX5" fmla="*/ 1527175 w 1527175"/>
              <a:gd name="connsiteY5" fmla="*/ 1713230 h 1713230"/>
              <a:gd name="connsiteX6" fmla="*/ 3810 w 1527175"/>
              <a:gd name="connsiteY6" fmla="*/ 1713230 h 1713230"/>
              <a:gd name="connsiteX7" fmla="*/ 0 w 1527175"/>
              <a:gd name="connsiteY7" fmla="*/ 1263242 h 1713230"/>
              <a:gd name="connsiteX8" fmla="*/ 0 w 1527175"/>
              <a:gd name="connsiteY8" fmla="*/ 446178 h 1713230"/>
              <a:gd name="connsiteX0" fmla="*/ 0 w 1524000"/>
              <a:gd name="connsiteY0" fmla="*/ 446178 h 1713230"/>
              <a:gd name="connsiteX1" fmla="*/ 446178 w 1524000"/>
              <a:gd name="connsiteY1" fmla="*/ 0 h 1713230"/>
              <a:gd name="connsiteX2" fmla="*/ 1077187 w 1524000"/>
              <a:gd name="connsiteY2" fmla="*/ 0 h 1713230"/>
              <a:gd name="connsiteX3" fmla="*/ 1523365 w 1524000"/>
              <a:gd name="connsiteY3" fmla="*/ 446178 h 1713230"/>
              <a:gd name="connsiteX4" fmla="*/ 1523365 w 1524000"/>
              <a:gd name="connsiteY4" fmla="*/ 1263242 h 1713230"/>
              <a:gd name="connsiteX5" fmla="*/ 1524000 w 1524000"/>
              <a:gd name="connsiteY5" fmla="*/ 1713230 h 1713230"/>
              <a:gd name="connsiteX6" fmla="*/ 3810 w 1524000"/>
              <a:gd name="connsiteY6" fmla="*/ 1713230 h 1713230"/>
              <a:gd name="connsiteX7" fmla="*/ 0 w 1524000"/>
              <a:gd name="connsiteY7" fmla="*/ 1263242 h 1713230"/>
              <a:gd name="connsiteX8" fmla="*/ 0 w 1524000"/>
              <a:gd name="connsiteY8" fmla="*/ 446178 h 1713230"/>
              <a:gd name="connsiteX0" fmla="*/ 0 w 1524061"/>
              <a:gd name="connsiteY0" fmla="*/ 446178 h 1713230"/>
              <a:gd name="connsiteX1" fmla="*/ 446178 w 1524061"/>
              <a:gd name="connsiteY1" fmla="*/ 0 h 1713230"/>
              <a:gd name="connsiteX2" fmla="*/ 1077187 w 1524061"/>
              <a:gd name="connsiteY2" fmla="*/ 0 h 1713230"/>
              <a:gd name="connsiteX3" fmla="*/ 1523365 w 1524061"/>
              <a:gd name="connsiteY3" fmla="*/ 446178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446178 w 1524061"/>
              <a:gd name="connsiteY1" fmla="*/ 0 h 1713230"/>
              <a:gd name="connsiteX2" fmla="*/ 1077187 w 1524061"/>
              <a:gd name="connsiteY2" fmla="*/ 0 h 1713230"/>
              <a:gd name="connsiteX3" fmla="*/ 1338301 w 1524061"/>
              <a:gd name="connsiteY3" fmla="*/ 2722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446178 w 1524061"/>
              <a:gd name="connsiteY1" fmla="*/ 0 h 1713230"/>
              <a:gd name="connsiteX2" fmla="*/ 1077187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446178 w 1524061"/>
              <a:gd name="connsiteY1" fmla="*/ 0 h 1713230"/>
              <a:gd name="connsiteX2" fmla="*/ 473614 w 1524061"/>
              <a:gd name="connsiteY2" fmla="*/ 2269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396259 w 1524061"/>
              <a:gd name="connsiteY1" fmla="*/ 186056 h 1713230"/>
              <a:gd name="connsiteX2" fmla="*/ 473614 w 1524061"/>
              <a:gd name="connsiteY2" fmla="*/ 2269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396259 w 1524061"/>
              <a:gd name="connsiteY1" fmla="*/ 186056 h 1713230"/>
              <a:gd name="connsiteX2" fmla="*/ 462269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958969 h 1713230"/>
              <a:gd name="connsiteX1" fmla="*/ 396259 w 1524061"/>
              <a:gd name="connsiteY1" fmla="*/ 186056 h 1713230"/>
              <a:gd name="connsiteX2" fmla="*/ 462269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409873 w 1524061"/>
              <a:gd name="connsiteY1" fmla="*/ 571783 h 1713230"/>
              <a:gd name="connsiteX2" fmla="*/ 462269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328187 w 1524061"/>
              <a:gd name="connsiteY1" fmla="*/ 955242 h 1713230"/>
              <a:gd name="connsiteX2" fmla="*/ 462269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328187 w 1524061"/>
              <a:gd name="connsiteY1" fmla="*/ 955242 h 1713230"/>
              <a:gd name="connsiteX2" fmla="*/ 444117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435533 w 1524061"/>
              <a:gd name="connsiteY1" fmla="*/ 724056 h 1713230"/>
              <a:gd name="connsiteX2" fmla="*/ 444117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435533 w 1524061"/>
              <a:gd name="connsiteY1" fmla="*/ 724056 h 1713230"/>
              <a:gd name="connsiteX2" fmla="*/ 428213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94843 h 1713230"/>
              <a:gd name="connsiteX1" fmla="*/ 435533 w 1524061"/>
              <a:gd name="connsiteY1" fmla="*/ 724056 h 1713230"/>
              <a:gd name="connsiteX2" fmla="*/ 428213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94843 h 1713230"/>
              <a:gd name="connsiteX0" fmla="*/ 0 w 1524061"/>
              <a:gd name="connsiteY0" fmla="*/ 994843 h 1713230"/>
              <a:gd name="connsiteX1" fmla="*/ 451436 w 1524061"/>
              <a:gd name="connsiteY1" fmla="*/ 720069 h 1713230"/>
              <a:gd name="connsiteX2" fmla="*/ 428213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94843 h 171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4061" h="1713230">
                <a:moveTo>
                  <a:pt x="0" y="994843"/>
                </a:moveTo>
                <a:lnTo>
                  <a:pt x="451436" y="720069"/>
                </a:lnTo>
                <a:lnTo>
                  <a:pt x="428213" y="0"/>
                </a:lnTo>
                <a:lnTo>
                  <a:pt x="1360991" y="0"/>
                </a:lnTo>
                <a:cubicBezTo>
                  <a:pt x="1361203" y="157147"/>
                  <a:pt x="1523788" y="760473"/>
                  <a:pt x="1524000" y="917620"/>
                </a:cubicBezTo>
                <a:cubicBezTo>
                  <a:pt x="1524212" y="1067616"/>
                  <a:pt x="1523788" y="1563234"/>
                  <a:pt x="1524000" y="1713230"/>
                </a:cubicBezTo>
                <a:lnTo>
                  <a:pt x="3810" y="1713230"/>
                </a:lnTo>
                <a:lnTo>
                  <a:pt x="0" y="1263242"/>
                </a:lnTo>
                <a:lnTo>
                  <a:pt x="0" y="994843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32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00050"/>
                <a:r>
                  <a:rPr lang="ja-JP" altLang="ja-JP" dirty="0">
                    <a:solidFill>
                      <a:schemeClr val="accent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②から　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4000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よって，共有点の座標は</m:t>
                      </m:r>
                    </m:oMath>
                  </m:oMathPara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4000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　</m:t>
                      </m:r>
                      <m:d>
                        <m:dPr>
                          <m:ctrlPr>
                            <a:rPr lang="ja-JP" altLang="ja-JP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ja-JP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ja-JP" altLang="ja-JP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，</m:t>
                          </m:r>
                          <m:r>
                            <a:rPr lang="en-US" altLang="ja-JP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ja-JP" altLang="ja-JP" dirty="0">
                  <a:solidFill>
                    <a:schemeClr val="accent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7" name="八角形 3">
            <a:extLst>
              <a:ext uri="{FF2B5EF4-FFF2-40B4-BE49-F238E27FC236}">
                <a16:creationId xmlns:a16="http://schemas.microsoft.com/office/drawing/2014/main" id="{1A2EF974-52FB-4DA9-9055-3A22655BB684}"/>
              </a:ext>
            </a:extLst>
          </p:cNvPr>
          <p:cNvSpPr/>
          <p:nvPr/>
        </p:nvSpPr>
        <p:spPr>
          <a:xfrm>
            <a:off x="7680176" y="2124814"/>
            <a:ext cx="3884224" cy="4355186"/>
          </a:xfrm>
          <a:custGeom>
            <a:avLst/>
            <a:gdLst>
              <a:gd name="connsiteX0" fmla="*/ 0 w 1523365"/>
              <a:gd name="connsiteY0" fmla="*/ 446178 h 1709420"/>
              <a:gd name="connsiteX1" fmla="*/ 446178 w 1523365"/>
              <a:gd name="connsiteY1" fmla="*/ 0 h 1709420"/>
              <a:gd name="connsiteX2" fmla="*/ 1077187 w 1523365"/>
              <a:gd name="connsiteY2" fmla="*/ 0 h 1709420"/>
              <a:gd name="connsiteX3" fmla="*/ 1523365 w 1523365"/>
              <a:gd name="connsiteY3" fmla="*/ 446178 h 1709420"/>
              <a:gd name="connsiteX4" fmla="*/ 1523365 w 1523365"/>
              <a:gd name="connsiteY4" fmla="*/ 1263242 h 1709420"/>
              <a:gd name="connsiteX5" fmla="*/ 1077187 w 1523365"/>
              <a:gd name="connsiteY5" fmla="*/ 1709420 h 1709420"/>
              <a:gd name="connsiteX6" fmla="*/ 446178 w 1523365"/>
              <a:gd name="connsiteY6" fmla="*/ 1709420 h 1709420"/>
              <a:gd name="connsiteX7" fmla="*/ 0 w 1523365"/>
              <a:gd name="connsiteY7" fmla="*/ 1263242 h 1709420"/>
              <a:gd name="connsiteX8" fmla="*/ 0 w 1523365"/>
              <a:gd name="connsiteY8" fmla="*/ 446178 h 1709420"/>
              <a:gd name="connsiteX0" fmla="*/ 0 w 1527175"/>
              <a:gd name="connsiteY0" fmla="*/ 446178 h 1713230"/>
              <a:gd name="connsiteX1" fmla="*/ 446178 w 1527175"/>
              <a:gd name="connsiteY1" fmla="*/ 0 h 1713230"/>
              <a:gd name="connsiteX2" fmla="*/ 1077187 w 1527175"/>
              <a:gd name="connsiteY2" fmla="*/ 0 h 1713230"/>
              <a:gd name="connsiteX3" fmla="*/ 1523365 w 1527175"/>
              <a:gd name="connsiteY3" fmla="*/ 446178 h 1713230"/>
              <a:gd name="connsiteX4" fmla="*/ 1523365 w 1527175"/>
              <a:gd name="connsiteY4" fmla="*/ 1263242 h 1713230"/>
              <a:gd name="connsiteX5" fmla="*/ 1527175 w 1527175"/>
              <a:gd name="connsiteY5" fmla="*/ 1713230 h 1713230"/>
              <a:gd name="connsiteX6" fmla="*/ 446178 w 1527175"/>
              <a:gd name="connsiteY6" fmla="*/ 1709420 h 1713230"/>
              <a:gd name="connsiteX7" fmla="*/ 0 w 1527175"/>
              <a:gd name="connsiteY7" fmla="*/ 1263242 h 1713230"/>
              <a:gd name="connsiteX8" fmla="*/ 0 w 1527175"/>
              <a:gd name="connsiteY8" fmla="*/ 446178 h 1713230"/>
              <a:gd name="connsiteX0" fmla="*/ 0 w 1527175"/>
              <a:gd name="connsiteY0" fmla="*/ 446178 h 1713230"/>
              <a:gd name="connsiteX1" fmla="*/ 446178 w 1527175"/>
              <a:gd name="connsiteY1" fmla="*/ 0 h 1713230"/>
              <a:gd name="connsiteX2" fmla="*/ 1077187 w 1527175"/>
              <a:gd name="connsiteY2" fmla="*/ 0 h 1713230"/>
              <a:gd name="connsiteX3" fmla="*/ 1523365 w 1527175"/>
              <a:gd name="connsiteY3" fmla="*/ 446178 h 1713230"/>
              <a:gd name="connsiteX4" fmla="*/ 1523365 w 1527175"/>
              <a:gd name="connsiteY4" fmla="*/ 1263242 h 1713230"/>
              <a:gd name="connsiteX5" fmla="*/ 1527175 w 1527175"/>
              <a:gd name="connsiteY5" fmla="*/ 1713230 h 1713230"/>
              <a:gd name="connsiteX6" fmla="*/ 3810 w 1527175"/>
              <a:gd name="connsiteY6" fmla="*/ 1713230 h 1713230"/>
              <a:gd name="connsiteX7" fmla="*/ 0 w 1527175"/>
              <a:gd name="connsiteY7" fmla="*/ 1263242 h 1713230"/>
              <a:gd name="connsiteX8" fmla="*/ 0 w 1527175"/>
              <a:gd name="connsiteY8" fmla="*/ 446178 h 1713230"/>
              <a:gd name="connsiteX0" fmla="*/ 0 w 1524000"/>
              <a:gd name="connsiteY0" fmla="*/ 446178 h 1713230"/>
              <a:gd name="connsiteX1" fmla="*/ 446178 w 1524000"/>
              <a:gd name="connsiteY1" fmla="*/ 0 h 1713230"/>
              <a:gd name="connsiteX2" fmla="*/ 1077187 w 1524000"/>
              <a:gd name="connsiteY2" fmla="*/ 0 h 1713230"/>
              <a:gd name="connsiteX3" fmla="*/ 1523365 w 1524000"/>
              <a:gd name="connsiteY3" fmla="*/ 446178 h 1713230"/>
              <a:gd name="connsiteX4" fmla="*/ 1523365 w 1524000"/>
              <a:gd name="connsiteY4" fmla="*/ 1263242 h 1713230"/>
              <a:gd name="connsiteX5" fmla="*/ 1524000 w 1524000"/>
              <a:gd name="connsiteY5" fmla="*/ 1713230 h 1713230"/>
              <a:gd name="connsiteX6" fmla="*/ 3810 w 1524000"/>
              <a:gd name="connsiteY6" fmla="*/ 1713230 h 1713230"/>
              <a:gd name="connsiteX7" fmla="*/ 0 w 1524000"/>
              <a:gd name="connsiteY7" fmla="*/ 1263242 h 1713230"/>
              <a:gd name="connsiteX8" fmla="*/ 0 w 1524000"/>
              <a:gd name="connsiteY8" fmla="*/ 446178 h 1713230"/>
              <a:gd name="connsiteX0" fmla="*/ 0 w 1524061"/>
              <a:gd name="connsiteY0" fmla="*/ 446178 h 1713230"/>
              <a:gd name="connsiteX1" fmla="*/ 446178 w 1524061"/>
              <a:gd name="connsiteY1" fmla="*/ 0 h 1713230"/>
              <a:gd name="connsiteX2" fmla="*/ 1077187 w 1524061"/>
              <a:gd name="connsiteY2" fmla="*/ 0 h 1713230"/>
              <a:gd name="connsiteX3" fmla="*/ 1523365 w 1524061"/>
              <a:gd name="connsiteY3" fmla="*/ 446178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446178 w 1524061"/>
              <a:gd name="connsiteY1" fmla="*/ 0 h 1713230"/>
              <a:gd name="connsiteX2" fmla="*/ 1077187 w 1524061"/>
              <a:gd name="connsiteY2" fmla="*/ 0 h 1713230"/>
              <a:gd name="connsiteX3" fmla="*/ 1338301 w 1524061"/>
              <a:gd name="connsiteY3" fmla="*/ 2722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446178 w 1524061"/>
              <a:gd name="connsiteY1" fmla="*/ 0 h 1713230"/>
              <a:gd name="connsiteX2" fmla="*/ 1077187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446178 w 1524061"/>
              <a:gd name="connsiteY1" fmla="*/ 0 h 1713230"/>
              <a:gd name="connsiteX2" fmla="*/ 473614 w 1524061"/>
              <a:gd name="connsiteY2" fmla="*/ 2269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396259 w 1524061"/>
              <a:gd name="connsiteY1" fmla="*/ 186056 h 1713230"/>
              <a:gd name="connsiteX2" fmla="*/ 473614 w 1524061"/>
              <a:gd name="connsiteY2" fmla="*/ 2269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446178 h 1713230"/>
              <a:gd name="connsiteX1" fmla="*/ 396259 w 1524061"/>
              <a:gd name="connsiteY1" fmla="*/ 186056 h 1713230"/>
              <a:gd name="connsiteX2" fmla="*/ 462269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446178 h 1713230"/>
              <a:gd name="connsiteX0" fmla="*/ 0 w 1524061"/>
              <a:gd name="connsiteY0" fmla="*/ 958969 h 1713230"/>
              <a:gd name="connsiteX1" fmla="*/ 396259 w 1524061"/>
              <a:gd name="connsiteY1" fmla="*/ 186056 h 1713230"/>
              <a:gd name="connsiteX2" fmla="*/ 462269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409873 w 1524061"/>
              <a:gd name="connsiteY1" fmla="*/ 571783 h 1713230"/>
              <a:gd name="connsiteX2" fmla="*/ 462269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328187 w 1524061"/>
              <a:gd name="connsiteY1" fmla="*/ 955242 h 1713230"/>
              <a:gd name="connsiteX2" fmla="*/ 462269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328187 w 1524061"/>
              <a:gd name="connsiteY1" fmla="*/ 955242 h 1713230"/>
              <a:gd name="connsiteX2" fmla="*/ 444117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435533 w 1524061"/>
              <a:gd name="connsiteY1" fmla="*/ 724056 h 1713230"/>
              <a:gd name="connsiteX2" fmla="*/ 444117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58969 h 1713230"/>
              <a:gd name="connsiteX1" fmla="*/ 435533 w 1524061"/>
              <a:gd name="connsiteY1" fmla="*/ 724056 h 1713230"/>
              <a:gd name="connsiteX2" fmla="*/ 428213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58969 h 1713230"/>
              <a:gd name="connsiteX0" fmla="*/ 0 w 1524061"/>
              <a:gd name="connsiteY0" fmla="*/ 994843 h 1713230"/>
              <a:gd name="connsiteX1" fmla="*/ 435533 w 1524061"/>
              <a:gd name="connsiteY1" fmla="*/ 724056 h 1713230"/>
              <a:gd name="connsiteX2" fmla="*/ 428213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94843 h 1713230"/>
              <a:gd name="connsiteX0" fmla="*/ 0 w 1524061"/>
              <a:gd name="connsiteY0" fmla="*/ 994843 h 1713230"/>
              <a:gd name="connsiteX1" fmla="*/ 451436 w 1524061"/>
              <a:gd name="connsiteY1" fmla="*/ 720069 h 1713230"/>
              <a:gd name="connsiteX2" fmla="*/ 428213 w 1524061"/>
              <a:gd name="connsiteY2" fmla="*/ 0 h 1713230"/>
              <a:gd name="connsiteX3" fmla="*/ 1360991 w 1524061"/>
              <a:gd name="connsiteY3" fmla="*/ 0 h 1713230"/>
              <a:gd name="connsiteX4" fmla="*/ 1524000 w 1524061"/>
              <a:gd name="connsiteY4" fmla="*/ 917620 h 1713230"/>
              <a:gd name="connsiteX5" fmla="*/ 1524000 w 1524061"/>
              <a:gd name="connsiteY5" fmla="*/ 1713230 h 1713230"/>
              <a:gd name="connsiteX6" fmla="*/ 3810 w 1524061"/>
              <a:gd name="connsiteY6" fmla="*/ 1713230 h 1713230"/>
              <a:gd name="connsiteX7" fmla="*/ 0 w 1524061"/>
              <a:gd name="connsiteY7" fmla="*/ 1263242 h 1713230"/>
              <a:gd name="connsiteX8" fmla="*/ 0 w 1524061"/>
              <a:gd name="connsiteY8" fmla="*/ 994843 h 171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4061" h="1713230">
                <a:moveTo>
                  <a:pt x="0" y="994843"/>
                </a:moveTo>
                <a:lnTo>
                  <a:pt x="451436" y="720069"/>
                </a:lnTo>
                <a:lnTo>
                  <a:pt x="428213" y="0"/>
                </a:lnTo>
                <a:lnTo>
                  <a:pt x="1360991" y="0"/>
                </a:lnTo>
                <a:cubicBezTo>
                  <a:pt x="1361203" y="157147"/>
                  <a:pt x="1523788" y="760473"/>
                  <a:pt x="1524000" y="917620"/>
                </a:cubicBezTo>
                <a:cubicBezTo>
                  <a:pt x="1524212" y="1067616"/>
                  <a:pt x="1523788" y="1563234"/>
                  <a:pt x="1524000" y="1713230"/>
                </a:cubicBezTo>
                <a:lnTo>
                  <a:pt x="3810" y="1713230"/>
                </a:lnTo>
                <a:lnTo>
                  <a:pt x="0" y="1263242"/>
                </a:lnTo>
                <a:lnTo>
                  <a:pt x="0" y="994843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920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放物線</a:t>
                </a:r>
                <a14:m>
                  <m:oMath xmlns:m="http://schemas.openxmlformats.org/officeDocument/2006/math">
                    <m:r>
                      <a:rPr lang="ja-JP" altLang="ja-JP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+5 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と次の直線の共有点の座標を</a:t>
                </a:r>
                <a:br>
                  <a:rPr lang="en-US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</a:br>
                <a:r>
                  <a:rPr lang="ja-JP" altLang="ja-JP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求めよ。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856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tabLst>
                    <a:tab pos="2667000" algn="l"/>
                  </a:tabLst>
                </a:pPr>
                <a:r>
                  <a:rPr lang="ja-JP" altLang="ja-JP" sz="3600" dirty="0">
                    <a:effectLst/>
                    <a:latin typeface="ＭＳ 明朝" panose="02020609040205080304" pitchFamily="17" charset="-128"/>
                    <a:ea typeface="ＭＳ ゴシック" panose="020B0609070205080204" pitchFamily="49" charset="-128"/>
                    <a:cs typeface="ＭＳ 明朝" panose="02020609040205080304" pitchFamily="17" charset="-128"/>
                  </a:rPr>
                  <a:t>⑴</a:t>
                </a:r>
                <a:r>
                  <a:rPr lang="ja-JP" altLang="ja-JP" sz="3600" dirty="0">
                    <a:effectLst/>
                    <a:latin typeface="Cambria Math" panose="020405030504060302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600" i="1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36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600" i="1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36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endParaRPr lang="en-US" altLang="ja-JP" sz="3600" dirty="0">
                  <a:effectLst/>
                  <a:latin typeface="Cambria Math" panose="020405030504060302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200025"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i="1" kern="1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　</m:t>
                      </m:r>
                      <m:d>
                        <m:dPr>
                          <m:begChr m:val="{"/>
                          <m:endChr m:val=""/>
                          <m:ctrlPr>
                            <a:rPr lang="ja-JP" altLang="ja-JP" sz="3600" i="1" kern="100" smtClean="0">
                              <a:solidFill>
                                <a:schemeClr val="accent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ja-JP" altLang="ja-JP" sz="3600" i="1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&amp;</m:t>
                              </m:r>
                              <m:r>
                                <a:rPr lang="en-US" altLang="ja-JP" sz="3600" i="1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ja-JP" altLang="ja-JP" sz="3600" i="1" kern="100">
                                      <a:solidFill>
                                        <a:schemeClr val="accent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3600" i="1" kern="100">
                                      <a:solidFill>
                                        <a:schemeClr val="accent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sz="3600" kern="100">
                                      <a:solidFill>
                                        <a:schemeClr val="accent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3600" i="1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US" altLang="ja-JP" sz="3600" i="1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+5</m:t>
                              </m:r>
                              <m:r>
                                <a:rPr lang="ja-JP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　</m:t>
                              </m:r>
                              <m:r>
                                <a:rPr lang="en-US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&amp;</m:t>
                              </m:r>
                              <m:r>
                                <a:rPr lang="ja-JP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①</m:t>
                              </m:r>
                            </m:e>
                            <m:e>
                              <m:r>
                                <a:rPr lang="en-US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&amp;</m:t>
                              </m:r>
                              <m:r>
                                <a:rPr lang="en-US" altLang="ja-JP" sz="3600" i="1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altLang="ja-JP" sz="3600" i="1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+1&amp;</m:t>
                              </m:r>
                              <m:r>
                                <a:rPr lang="ja-JP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⋅⋅⋅⋅⋅⋅</m:t>
                              </m:r>
                              <m:r>
                                <a:rPr lang="ja-JP" altLang="ja-JP" sz="3600" kern="100">
                                  <a:solidFill>
                                    <a:schemeClr val="accent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Times New Roman" panose="02020603050405020304" pitchFamily="18" charset="0"/>
                                </a:rPr>
                                <m:t>②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ja-JP" altLang="ja-JP" sz="3600" kern="100" dirty="0">
                  <a:solidFill>
                    <a:schemeClr val="accent1"/>
                  </a:solidFill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13335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②を①に代入して整理すると</m:t>
                      </m:r>
                    </m:oMath>
                  </m:oMathPara>
                </a14:m>
                <a:endParaRPr lang="ja-JP" altLang="ja-JP" sz="3600" kern="100" dirty="0">
                  <a:solidFill>
                    <a:schemeClr val="accent1"/>
                  </a:solidFill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400050"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sz="3600" i="1" kern="100">
                              <a:solidFill>
                                <a:schemeClr val="accent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i="1" kern="100">
                              <a:solidFill>
                                <a:schemeClr val="accent1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kern="100">
                              <a:solidFill>
                                <a:schemeClr val="accent1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i="1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ja-JP" sz="3600" i="1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+4=0</m:t>
                      </m:r>
                    </m:oMath>
                  </m:oMathPara>
                </a14:m>
                <a:endParaRPr lang="ja-JP" altLang="ja-JP" sz="3600" kern="100" dirty="0">
                  <a:solidFill>
                    <a:srgbClr val="FF0000"/>
                  </a:solidFill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8" name="八角形 12">
            <a:extLst>
              <a:ext uri="{FF2B5EF4-FFF2-40B4-BE49-F238E27FC236}">
                <a16:creationId xmlns:a16="http://schemas.microsoft.com/office/drawing/2014/main" id="{A5D1A61E-4569-4969-9324-07E9B0A35FE2}"/>
              </a:ext>
            </a:extLst>
          </p:cNvPr>
          <p:cNvSpPr/>
          <p:nvPr/>
        </p:nvSpPr>
        <p:spPr>
          <a:xfrm>
            <a:off x="8694427" y="3018159"/>
            <a:ext cx="3029997" cy="3219153"/>
          </a:xfrm>
          <a:custGeom>
            <a:avLst/>
            <a:gdLst>
              <a:gd name="connsiteX0" fmla="*/ 0 w 1647190"/>
              <a:gd name="connsiteY0" fmla="*/ 482445 h 1750695"/>
              <a:gd name="connsiteX1" fmla="*/ 482445 w 1647190"/>
              <a:gd name="connsiteY1" fmla="*/ 0 h 1750695"/>
              <a:gd name="connsiteX2" fmla="*/ 1164745 w 1647190"/>
              <a:gd name="connsiteY2" fmla="*/ 0 h 1750695"/>
              <a:gd name="connsiteX3" fmla="*/ 1647190 w 1647190"/>
              <a:gd name="connsiteY3" fmla="*/ 482445 h 1750695"/>
              <a:gd name="connsiteX4" fmla="*/ 1647190 w 1647190"/>
              <a:gd name="connsiteY4" fmla="*/ 1268250 h 1750695"/>
              <a:gd name="connsiteX5" fmla="*/ 1164745 w 1647190"/>
              <a:gd name="connsiteY5" fmla="*/ 1750695 h 1750695"/>
              <a:gd name="connsiteX6" fmla="*/ 482445 w 1647190"/>
              <a:gd name="connsiteY6" fmla="*/ 1750695 h 1750695"/>
              <a:gd name="connsiteX7" fmla="*/ 0 w 1647190"/>
              <a:gd name="connsiteY7" fmla="*/ 1268250 h 1750695"/>
              <a:gd name="connsiteX8" fmla="*/ 0 w 1647190"/>
              <a:gd name="connsiteY8" fmla="*/ 482445 h 1750695"/>
              <a:gd name="connsiteX0" fmla="*/ 0 w 1651800"/>
              <a:gd name="connsiteY0" fmla="*/ 482445 h 1750695"/>
              <a:gd name="connsiteX1" fmla="*/ 482445 w 1651800"/>
              <a:gd name="connsiteY1" fmla="*/ 0 h 1750695"/>
              <a:gd name="connsiteX2" fmla="*/ 1164745 w 1651800"/>
              <a:gd name="connsiteY2" fmla="*/ 0 h 1750695"/>
              <a:gd name="connsiteX3" fmla="*/ 1651800 w 1651800"/>
              <a:gd name="connsiteY3" fmla="*/ 3975 h 1750695"/>
              <a:gd name="connsiteX4" fmla="*/ 1647190 w 1651800"/>
              <a:gd name="connsiteY4" fmla="*/ 1268250 h 1750695"/>
              <a:gd name="connsiteX5" fmla="*/ 1164745 w 1651800"/>
              <a:gd name="connsiteY5" fmla="*/ 1750695 h 1750695"/>
              <a:gd name="connsiteX6" fmla="*/ 482445 w 1651800"/>
              <a:gd name="connsiteY6" fmla="*/ 1750695 h 1750695"/>
              <a:gd name="connsiteX7" fmla="*/ 0 w 1651800"/>
              <a:gd name="connsiteY7" fmla="*/ 1268250 h 1750695"/>
              <a:gd name="connsiteX8" fmla="*/ 0 w 1651800"/>
              <a:gd name="connsiteY8" fmla="*/ 482445 h 1750695"/>
              <a:gd name="connsiteX0" fmla="*/ 0 w 1650120"/>
              <a:gd name="connsiteY0" fmla="*/ 482445 h 1750695"/>
              <a:gd name="connsiteX1" fmla="*/ 482445 w 1650120"/>
              <a:gd name="connsiteY1" fmla="*/ 0 h 1750695"/>
              <a:gd name="connsiteX2" fmla="*/ 1164745 w 1650120"/>
              <a:gd name="connsiteY2" fmla="*/ 0 h 1750695"/>
              <a:gd name="connsiteX3" fmla="*/ 1650120 w 1650120"/>
              <a:gd name="connsiteY3" fmla="*/ 3400 h 1750695"/>
              <a:gd name="connsiteX4" fmla="*/ 1647190 w 1650120"/>
              <a:gd name="connsiteY4" fmla="*/ 1268250 h 1750695"/>
              <a:gd name="connsiteX5" fmla="*/ 1164745 w 1650120"/>
              <a:gd name="connsiteY5" fmla="*/ 1750695 h 1750695"/>
              <a:gd name="connsiteX6" fmla="*/ 482445 w 1650120"/>
              <a:gd name="connsiteY6" fmla="*/ 1750695 h 1750695"/>
              <a:gd name="connsiteX7" fmla="*/ 0 w 1650120"/>
              <a:gd name="connsiteY7" fmla="*/ 1268250 h 1750695"/>
              <a:gd name="connsiteX8" fmla="*/ 0 w 1650120"/>
              <a:gd name="connsiteY8" fmla="*/ 482445 h 1750695"/>
              <a:gd name="connsiteX0" fmla="*/ 0 w 1650120"/>
              <a:gd name="connsiteY0" fmla="*/ 482445 h 1750695"/>
              <a:gd name="connsiteX1" fmla="*/ 482445 w 1650120"/>
              <a:gd name="connsiteY1" fmla="*/ 0 h 1750695"/>
              <a:gd name="connsiteX2" fmla="*/ 1164745 w 1650120"/>
              <a:gd name="connsiteY2" fmla="*/ 0 h 1750695"/>
              <a:gd name="connsiteX3" fmla="*/ 1650120 w 1650120"/>
              <a:gd name="connsiteY3" fmla="*/ 0 h 1750695"/>
              <a:gd name="connsiteX4" fmla="*/ 1647190 w 1650120"/>
              <a:gd name="connsiteY4" fmla="*/ 1268250 h 1750695"/>
              <a:gd name="connsiteX5" fmla="*/ 1164745 w 1650120"/>
              <a:gd name="connsiteY5" fmla="*/ 1750695 h 1750695"/>
              <a:gd name="connsiteX6" fmla="*/ 482445 w 1650120"/>
              <a:gd name="connsiteY6" fmla="*/ 1750695 h 1750695"/>
              <a:gd name="connsiteX7" fmla="*/ 0 w 1650120"/>
              <a:gd name="connsiteY7" fmla="*/ 1268250 h 1750695"/>
              <a:gd name="connsiteX8" fmla="*/ 0 w 1650120"/>
              <a:gd name="connsiteY8" fmla="*/ 482445 h 1750695"/>
              <a:gd name="connsiteX0" fmla="*/ 0 w 1649450"/>
              <a:gd name="connsiteY0" fmla="*/ 482445 h 1750695"/>
              <a:gd name="connsiteX1" fmla="*/ 482445 w 1649450"/>
              <a:gd name="connsiteY1" fmla="*/ 0 h 1750695"/>
              <a:gd name="connsiteX2" fmla="*/ 1164745 w 1649450"/>
              <a:gd name="connsiteY2" fmla="*/ 0 h 1750695"/>
              <a:gd name="connsiteX3" fmla="*/ 1649450 w 1649450"/>
              <a:gd name="connsiteY3" fmla="*/ 0 h 1750695"/>
              <a:gd name="connsiteX4" fmla="*/ 1647190 w 1649450"/>
              <a:gd name="connsiteY4" fmla="*/ 1268250 h 1750695"/>
              <a:gd name="connsiteX5" fmla="*/ 1164745 w 1649450"/>
              <a:gd name="connsiteY5" fmla="*/ 1750695 h 1750695"/>
              <a:gd name="connsiteX6" fmla="*/ 482445 w 1649450"/>
              <a:gd name="connsiteY6" fmla="*/ 1750695 h 1750695"/>
              <a:gd name="connsiteX7" fmla="*/ 0 w 1649450"/>
              <a:gd name="connsiteY7" fmla="*/ 1268250 h 1750695"/>
              <a:gd name="connsiteX8" fmla="*/ 0 w 1649450"/>
              <a:gd name="connsiteY8" fmla="*/ 482445 h 1750695"/>
              <a:gd name="connsiteX0" fmla="*/ 0 w 1649862"/>
              <a:gd name="connsiteY0" fmla="*/ 482445 h 1752565"/>
              <a:gd name="connsiteX1" fmla="*/ 482445 w 1649862"/>
              <a:gd name="connsiteY1" fmla="*/ 0 h 1752565"/>
              <a:gd name="connsiteX2" fmla="*/ 1164745 w 1649862"/>
              <a:gd name="connsiteY2" fmla="*/ 0 h 1752565"/>
              <a:gd name="connsiteX3" fmla="*/ 1649450 w 1649862"/>
              <a:gd name="connsiteY3" fmla="*/ 0 h 1752565"/>
              <a:gd name="connsiteX4" fmla="*/ 1649415 w 1649862"/>
              <a:gd name="connsiteY4" fmla="*/ 1752565 h 1752565"/>
              <a:gd name="connsiteX5" fmla="*/ 1164745 w 1649862"/>
              <a:gd name="connsiteY5" fmla="*/ 1750695 h 1752565"/>
              <a:gd name="connsiteX6" fmla="*/ 482445 w 1649862"/>
              <a:gd name="connsiteY6" fmla="*/ 1750695 h 1752565"/>
              <a:gd name="connsiteX7" fmla="*/ 0 w 1649862"/>
              <a:gd name="connsiteY7" fmla="*/ 1268250 h 1752565"/>
              <a:gd name="connsiteX8" fmla="*/ 0 w 1649862"/>
              <a:gd name="connsiteY8" fmla="*/ 482445 h 1752565"/>
              <a:gd name="connsiteX0" fmla="*/ 0 w 1650231"/>
              <a:gd name="connsiteY0" fmla="*/ 482445 h 1752565"/>
              <a:gd name="connsiteX1" fmla="*/ 482445 w 1650231"/>
              <a:gd name="connsiteY1" fmla="*/ 0 h 1752565"/>
              <a:gd name="connsiteX2" fmla="*/ 1164745 w 1650231"/>
              <a:gd name="connsiteY2" fmla="*/ 0 h 1752565"/>
              <a:gd name="connsiteX3" fmla="*/ 1649450 w 1650231"/>
              <a:gd name="connsiteY3" fmla="*/ 0 h 1752565"/>
              <a:gd name="connsiteX4" fmla="*/ 1649827 w 1650231"/>
              <a:gd name="connsiteY4" fmla="*/ 1752565 h 1752565"/>
              <a:gd name="connsiteX5" fmla="*/ 1164745 w 1650231"/>
              <a:gd name="connsiteY5" fmla="*/ 1750695 h 1752565"/>
              <a:gd name="connsiteX6" fmla="*/ 482445 w 1650231"/>
              <a:gd name="connsiteY6" fmla="*/ 1750695 h 1752565"/>
              <a:gd name="connsiteX7" fmla="*/ 0 w 1650231"/>
              <a:gd name="connsiteY7" fmla="*/ 1268250 h 1752565"/>
              <a:gd name="connsiteX8" fmla="*/ 0 w 1650231"/>
              <a:gd name="connsiteY8" fmla="*/ 482445 h 1752565"/>
              <a:gd name="connsiteX0" fmla="*/ 0 w 1649992"/>
              <a:gd name="connsiteY0" fmla="*/ 482445 h 1752565"/>
              <a:gd name="connsiteX1" fmla="*/ 482445 w 1649992"/>
              <a:gd name="connsiteY1" fmla="*/ 0 h 1752565"/>
              <a:gd name="connsiteX2" fmla="*/ 1164745 w 1649992"/>
              <a:gd name="connsiteY2" fmla="*/ 0 h 1752565"/>
              <a:gd name="connsiteX3" fmla="*/ 1649450 w 1649992"/>
              <a:gd name="connsiteY3" fmla="*/ 0 h 1752565"/>
              <a:gd name="connsiteX4" fmla="*/ 1649561 w 1649992"/>
              <a:gd name="connsiteY4" fmla="*/ 1752565 h 1752565"/>
              <a:gd name="connsiteX5" fmla="*/ 1164745 w 1649992"/>
              <a:gd name="connsiteY5" fmla="*/ 1750695 h 1752565"/>
              <a:gd name="connsiteX6" fmla="*/ 482445 w 1649992"/>
              <a:gd name="connsiteY6" fmla="*/ 1750695 h 1752565"/>
              <a:gd name="connsiteX7" fmla="*/ 0 w 1649992"/>
              <a:gd name="connsiteY7" fmla="*/ 1268250 h 1752565"/>
              <a:gd name="connsiteX8" fmla="*/ 0 w 1649992"/>
              <a:gd name="connsiteY8" fmla="*/ 482445 h 1752565"/>
              <a:gd name="connsiteX0" fmla="*/ 0 w 1650381"/>
              <a:gd name="connsiteY0" fmla="*/ 482445 h 1752565"/>
              <a:gd name="connsiteX1" fmla="*/ 482445 w 1650381"/>
              <a:gd name="connsiteY1" fmla="*/ 0 h 1752565"/>
              <a:gd name="connsiteX2" fmla="*/ 1164745 w 1650381"/>
              <a:gd name="connsiteY2" fmla="*/ 0 h 1752565"/>
              <a:gd name="connsiteX3" fmla="*/ 1649450 w 1650381"/>
              <a:gd name="connsiteY3" fmla="*/ 0 h 1752565"/>
              <a:gd name="connsiteX4" fmla="*/ 1649992 w 1650381"/>
              <a:gd name="connsiteY4" fmla="*/ 1752565 h 1752565"/>
              <a:gd name="connsiteX5" fmla="*/ 1164745 w 1650381"/>
              <a:gd name="connsiteY5" fmla="*/ 1750695 h 1752565"/>
              <a:gd name="connsiteX6" fmla="*/ 482445 w 1650381"/>
              <a:gd name="connsiteY6" fmla="*/ 1750695 h 1752565"/>
              <a:gd name="connsiteX7" fmla="*/ 0 w 1650381"/>
              <a:gd name="connsiteY7" fmla="*/ 1268250 h 1752565"/>
              <a:gd name="connsiteX8" fmla="*/ 0 w 1650381"/>
              <a:gd name="connsiteY8" fmla="*/ 482445 h 1752565"/>
              <a:gd name="connsiteX0" fmla="*/ 0 w 1650738"/>
              <a:gd name="connsiteY0" fmla="*/ 482445 h 1752565"/>
              <a:gd name="connsiteX1" fmla="*/ 482445 w 1650738"/>
              <a:gd name="connsiteY1" fmla="*/ 0 h 1752565"/>
              <a:gd name="connsiteX2" fmla="*/ 1164745 w 1650738"/>
              <a:gd name="connsiteY2" fmla="*/ 0 h 1752565"/>
              <a:gd name="connsiteX3" fmla="*/ 1649450 w 1650738"/>
              <a:gd name="connsiteY3" fmla="*/ 0 h 1752565"/>
              <a:gd name="connsiteX4" fmla="*/ 1650381 w 1650738"/>
              <a:gd name="connsiteY4" fmla="*/ 1752565 h 1752565"/>
              <a:gd name="connsiteX5" fmla="*/ 1164745 w 1650738"/>
              <a:gd name="connsiteY5" fmla="*/ 1750695 h 1752565"/>
              <a:gd name="connsiteX6" fmla="*/ 482445 w 1650738"/>
              <a:gd name="connsiteY6" fmla="*/ 1750695 h 1752565"/>
              <a:gd name="connsiteX7" fmla="*/ 0 w 1650738"/>
              <a:gd name="connsiteY7" fmla="*/ 1268250 h 1752565"/>
              <a:gd name="connsiteX8" fmla="*/ 0 w 1650738"/>
              <a:gd name="connsiteY8" fmla="*/ 482445 h 1752565"/>
              <a:gd name="connsiteX0" fmla="*/ 0 w 1651071"/>
              <a:gd name="connsiteY0" fmla="*/ 482445 h 1750695"/>
              <a:gd name="connsiteX1" fmla="*/ 482445 w 1651071"/>
              <a:gd name="connsiteY1" fmla="*/ 0 h 1750695"/>
              <a:gd name="connsiteX2" fmla="*/ 1164745 w 1651071"/>
              <a:gd name="connsiteY2" fmla="*/ 0 h 1750695"/>
              <a:gd name="connsiteX3" fmla="*/ 1649450 w 1651071"/>
              <a:gd name="connsiteY3" fmla="*/ 0 h 1750695"/>
              <a:gd name="connsiteX4" fmla="*/ 1650738 w 1651071"/>
              <a:gd name="connsiteY4" fmla="*/ 1743037 h 1750695"/>
              <a:gd name="connsiteX5" fmla="*/ 1164745 w 1651071"/>
              <a:gd name="connsiteY5" fmla="*/ 1750695 h 1750695"/>
              <a:gd name="connsiteX6" fmla="*/ 482445 w 1651071"/>
              <a:gd name="connsiteY6" fmla="*/ 1750695 h 1750695"/>
              <a:gd name="connsiteX7" fmla="*/ 0 w 1651071"/>
              <a:gd name="connsiteY7" fmla="*/ 1268250 h 1750695"/>
              <a:gd name="connsiteX8" fmla="*/ 0 w 1651071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64745 w 1651384"/>
              <a:gd name="connsiteY5" fmla="*/ 1750695 h 1750695"/>
              <a:gd name="connsiteX6" fmla="*/ 482445 w 1651384"/>
              <a:gd name="connsiteY6" fmla="*/ 175069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519048 w 1651384"/>
              <a:gd name="connsiteY5" fmla="*/ 1750695 h 1750695"/>
              <a:gd name="connsiteX6" fmla="*/ 482445 w 1651384"/>
              <a:gd name="connsiteY6" fmla="*/ 175069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519048 w 1651384"/>
              <a:gd name="connsiteY5" fmla="*/ 1750695 h 1750695"/>
              <a:gd name="connsiteX6" fmla="*/ 130073 w 1651384"/>
              <a:gd name="connsiteY6" fmla="*/ 156400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7154 w 1651384"/>
              <a:gd name="connsiteY5" fmla="*/ 1750695 h 1750695"/>
              <a:gd name="connsiteX6" fmla="*/ 130073 w 1651384"/>
              <a:gd name="connsiteY6" fmla="*/ 156400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7154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35819 w 1651384"/>
              <a:gd name="connsiteY1" fmla="*/ 196667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456118 w 1651384"/>
              <a:gd name="connsiteY0" fmla="*/ 525023 h 1750695"/>
              <a:gd name="connsiteX1" fmla="*/ 435819 w 1651384"/>
              <a:gd name="connsiteY1" fmla="*/ 196667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456118 w 1651384"/>
              <a:gd name="connsiteY8" fmla="*/ 525023 h 1750695"/>
              <a:gd name="connsiteX0" fmla="*/ 452309 w 1647575"/>
              <a:gd name="connsiteY0" fmla="*/ 525023 h 1750695"/>
              <a:gd name="connsiteX1" fmla="*/ 432010 w 1647575"/>
              <a:gd name="connsiteY1" fmla="*/ 196667 h 1750695"/>
              <a:gd name="connsiteX2" fmla="*/ 731172 w 1647575"/>
              <a:gd name="connsiteY2" fmla="*/ 0 h 1750695"/>
              <a:gd name="connsiteX3" fmla="*/ 1645641 w 1647575"/>
              <a:gd name="connsiteY3" fmla="*/ 0 h 1750695"/>
              <a:gd name="connsiteX4" fmla="*/ 1647262 w 1647575"/>
              <a:gd name="connsiteY4" fmla="*/ 1750695 h 1750695"/>
              <a:gd name="connsiteX5" fmla="*/ 0 w 1647575"/>
              <a:gd name="connsiteY5" fmla="*/ 1750695 h 1750695"/>
              <a:gd name="connsiteX6" fmla="*/ 0 w 1647575"/>
              <a:gd name="connsiteY6" fmla="*/ 1362075 h 1750695"/>
              <a:gd name="connsiteX7" fmla="*/ 423927 w 1647575"/>
              <a:gd name="connsiteY7" fmla="*/ 1164848 h 1750695"/>
              <a:gd name="connsiteX8" fmla="*/ 452309 w 1647575"/>
              <a:gd name="connsiteY8" fmla="*/ 525023 h 1750695"/>
              <a:gd name="connsiteX0" fmla="*/ 452309 w 1647575"/>
              <a:gd name="connsiteY0" fmla="*/ 525023 h 1750695"/>
              <a:gd name="connsiteX1" fmla="*/ 432010 w 1647575"/>
              <a:gd name="connsiteY1" fmla="*/ 196667 h 1750695"/>
              <a:gd name="connsiteX2" fmla="*/ 731172 w 1647575"/>
              <a:gd name="connsiteY2" fmla="*/ 0 h 1750695"/>
              <a:gd name="connsiteX3" fmla="*/ 1645641 w 1647575"/>
              <a:gd name="connsiteY3" fmla="*/ 0 h 1750695"/>
              <a:gd name="connsiteX4" fmla="*/ 1647262 w 1647575"/>
              <a:gd name="connsiteY4" fmla="*/ 1750695 h 1750695"/>
              <a:gd name="connsiteX5" fmla="*/ 0 w 1647575"/>
              <a:gd name="connsiteY5" fmla="*/ 1750695 h 1750695"/>
              <a:gd name="connsiteX6" fmla="*/ 0 w 1647575"/>
              <a:gd name="connsiteY6" fmla="*/ 1226233 h 1750695"/>
              <a:gd name="connsiteX7" fmla="*/ 423927 w 1647575"/>
              <a:gd name="connsiteY7" fmla="*/ 1164848 h 1750695"/>
              <a:gd name="connsiteX8" fmla="*/ 452309 w 1647575"/>
              <a:gd name="connsiteY8" fmla="*/ 525023 h 1750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7575" h="1750695">
                <a:moveTo>
                  <a:pt x="452309" y="525023"/>
                </a:moveTo>
                <a:lnTo>
                  <a:pt x="432010" y="196667"/>
                </a:lnTo>
                <a:lnTo>
                  <a:pt x="731172" y="0"/>
                </a:lnTo>
                <a:lnTo>
                  <a:pt x="1645641" y="0"/>
                </a:lnTo>
                <a:cubicBezTo>
                  <a:pt x="1644104" y="421425"/>
                  <a:pt x="1648799" y="1329270"/>
                  <a:pt x="1647262" y="1750695"/>
                </a:cubicBezTo>
                <a:lnTo>
                  <a:pt x="0" y="1750695"/>
                </a:lnTo>
                <a:lnTo>
                  <a:pt x="0" y="1226233"/>
                </a:lnTo>
                <a:lnTo>
                  <a:pt x="423927" y="1164848"/>
                </a:lnTo>
                <a:lnTo>
                  <a:pt x="452309" y="525023"/>
                </a:lnTo>
                <a:close/>
              </a:path>
            </a:pathLst>
          </a:custGeom>
          <a:blipFill dpi="0" rotWithShape="1"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15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3335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 sz="3600" kern="100" smtClean="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これを解くと　</m:t>
                      </m:r>
                      <m:r>
                        <a:rPr lang="en-US" altLang="ja-JP" sz="3600" i="1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=1</m:t>
                      </m:r>
                      <m:r>
                        <a:rPr lang="ja-JP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，</m:t>
                      </m:r>
                      <m:r>
                        <a:rPr lang="en-US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4</m:t>
                      </m:r>
                    </m:oMath>
                  </m:oMathPara>
                </a14:m>
                <a:endParaRPr lang="ja-JP" altLang="ja-JP" sz="3600" kern="100" dirty="0">
                  <a:solidFill>
                    <a:schemeClr val="accent1"/>
                  </a:solidFill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13335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②から　</m:t>
                      </m:r>
                      <m:r>
                        <a:rPr lang="en-US" altLang="ja-JP" sz="3600" i="1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=1</m:t>
                      </m:r>
                      <m:r>
                        <a:rPr lang="ja-JP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　のとき　</m:t>
                      </m:r>
                      <m:r>
                        <a:rPr lang="en-US" altLang="ja-JP" sz="3600" i="1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=2</m:t>
                      </m:r>
                    </m:oMath>
                  </m:oMathPara>
                </a14:m>
                <a:endParaRPr lang="ja-JP" altLang="ja-JP" sz="3600" kern="100" dirty="0">
                  <a:solidFill>
                    <a:schemeClr val="accent1"/>
                  </a:solidFill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666750" algn="l"/>
                <a:r>
                  <a:rPr lang="en-US" altLang="ja-JP" kern="100" dirty="0">
                    <a:solidFill>
                      <a:schemeClr val="accent1"/>
                    </a:solidFill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ja-JP" i="1" kern="100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	</m:t>
                    </m:r>
                    <m:r>
                      <a:rPr lang="en-US" altLang="ja-JP" sz="3600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3600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=4</m:t>
                    </m:r>
                    <m:r>
                      <a:rPr lang="ja-JP" altLang="ja-JP" sz="3600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　のとき　</m:t>
                    </m:r>
                    <m:r>
                      <a:rPr lang="en-US" altLang="ja-JP" sz="3600" i="1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3600" kern="100">
                        <a:solidFill>
                          <a:schemeClr val="accent1"/>
                        </a:solidFill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endParaRPr lang="ja-JP" altLang="ja-JP" sz="3600" kern="100" dirty="0">
                  <a:solidFill>
                    <a:schemeClr val="accent1"/>
                  </a:solidFill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13335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 sz="3600" kern="10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よって，共有点の座標は</m:t>
                      </m:r>
                    </m:oMath>
                  </m:oMathPara>
                </a14:m>
                <a:endParaRPr lang="en-US" altLang="ja-JP" sz="3600" kern="100" dirty="0">
                  <a:solidFill>
                    <a:schemeClr val="accent1"/>
                  </a:solidFill>
                  <a:effectLst/>
                  <a:latin typeface="Cambria Math" panose="020405030504060302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marL="133350" algn="l"/>
                <a:r>
                  <a:rPr lang="en-US" altLang="ja-JP" b="1" dirty="0">
                    <a:solidFill>
                      <a:schemeClr val="accent1"/>
                    </a:solidFill>
                    <a:effectLst/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b="1" i="1">
                            <a:solidFill>
                              <a:schemeClr val="accent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b="1" i="1">
                            <a:solidFill>
                              <a:schemeClr val="accent1"/>
                            </a:solidFill>
                            <a:effectLst/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ja-JP" altLang="ja-JP" sz="3600">
                            <a:solidFill>
                              <a:schemeClr val="accent1"/>
                            </a:solidFill>
                            <a:effectLst/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a:rPr lang="en-US" altLang="ja-JP" sz="3600" b="1" i="1">
                            <a:solidFill>
                              <a:schemeClr val="accent1"/>
                            </a:solidFill>
                            <a:effectLst/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</m:oMath>
                </a14:m>
                <a:r>
                  <a:rPr lang="ja-JP" altLang="ja-JP" sz="3600" dirty="0">
                    <a:solidFill>
                      <a:schemeClr val="accent1"/>
                    </a:solidFill>
                    <a:effectLst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b="1" i="1">
                            <a:solidFill>
                              <a:schemeClr val="accent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b="1" i="1">
                            <a:solidFill>
                              <a:schemeClr val="accent1"/>
                            </a:solidFill>
                            <a:effectLst/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ja-JP" altLang="ja-JP" sz="3600">
                            <a:solidFill>
                              <a:schemeClr val="accent1"/>
                            </a:solidFill>
                            <a:effectLst/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a:rPr lang="en-US" altLang="ja-JP" sz="3600" b="1" i="1">
                            <a:solidFill>
                              <a:schemeClr val="accent1"/>
                            </a:solidFill>
                            <a:effectLst/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</m:oMath>
                </a14:m>
                <a:endParaRPr lang="ja-JP" altLang="ja-JP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b="-9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8" name="八角形 12">
            <a:extLst>
              <a:ext uri="{FF2B5EF4-FFF2-40B4-BE49-F238E27FC236}">
                <a16:creationId xmlns:a16="http://schemas.microsoft.com/office/drawing/2014/main" id="{4D418DF5-98E1-4205-94E8-A1AE42BAC76C}"/>
              </a:ext>
            </a:extLst>
          </p:cNvPr>
          <p:cNvSpPr/>
          <p:nvPr/>
        </p:nvSpPr>
        <p:spPr>
          <a:xfrm>
            <a:off x="8694427" y="3018159"/>
            <a:ext cx="3029997" cy="3219153"/>
          </a:xfrm>
          <a:custGeom>
            <a:avLst/>
            <a:gdLst>
              <a:gd name="connsiteX0" fmla="*/ 0 w 1647190"/>
              <a:gd name="connsiteY0" fmla="*/ 482445 h 1750695"/>
              <a:gd name="connsiteX1" fmla="*/ 482445 w 1647190"/>
              <a:gd name="connsiteY1" fmla="*/ 0 h 1750695"/>
              <a:gd name="connsiteX2" fmla="*/ 1164745 w 1647190"/>
              <a:gd name="connsiteY2" fmla="*/ 0 h 1750695"/>
              <a:gd name="connsiteX3" fmla="*/ 1647190 w 1647190"/>
              <a:gd name="connsiteY3" fmla="*/ 482445 h 1750695"/>
              <a:gd name="connsiteX4" fmla="*/ 1647190 w 1647190"/>
              <a:gd name="connsiteY4" fmla="*/ 1268250 h 1750695"/>
              <a:gd name="connsiteX5" fmla="*/ 1164745 w 1647190"/>
              <a:gd name="connsiteY5" fmla="*/ 1750695 h 1750695"/>
              <a:gd name="connsiteX6" fmla="*/ 482445 w 1647190"/>
              <a:gd name="connsiteY6" fmla="*/ 1750695 h 1750695"/>
              <a:gd name="connsiteX7" fmla="*/ 0 w 1647190"/>
              <a:gd name="connsiteY7" fmla="*/ 1268250 h 1750695"/>
              <a:gd name="connsiteX8" fmla="*/ 0 w 1647190"/>
              <a:gd name="connsiteY8" fmla="*/ 482445 h 1750695"/>
              <a:gd name="connsiteX0" fmla="*/ 0 w 1651800"/>
              <a:gd name="connsiteY0" fmla="*/ 482445 h 1750695"/>
              <a:gd name="connsiteX1" fmla="*/ 482445 w 1651800"/>
              <a:gd name="connsiteY1" fmla="*/ 0 h 1750695"/>
              <a:gd name="connsiteX2" fmla="*/ 1164745 w 1651800"/>
              <a:gd name="connsiteY2" fmla="*/ 0 h 1750695"/>
              <a:gd name="connsiteX3" fmla="*/ 1651800 w 1651800"/>
              <a:gd name="connsiteY3" fmla="*/ 3975 h 1750695"/>
              <a:gd name="connsiteX4" fmla="*/ 1647190 w 1651800"/>
              <a:gd name="connsiteY4" fmla="*/ 1268250 h 1750695"/>
              <a:gd name="connsiteX5" fmla="*/ 1164745 w 1651800"/>
              <a:gd name="connsiteY5" fmla="*/ 1750695 h 1750695"/>
              <a:gd name="connsiteX6" fmla="*/ 482445 w 1651800"/>
              <a:gd name="connsiteY6" fmla="*/ 1750695 h 1750695"/>
              <a:gd name="connsiteX7" fmla="*/ 0 w 1651800"/>
              <a:gd name="connsiteY7" fmla="*/ 1268250 h 1750695"/>
              <a:gd name="connsiteX8" fmla="*/ 0 w 1651800"/>
              <a:gd name="connsiteY8" fmla="*/ 482445 h 1750695"/>
              <a:gd name="connsiteX0" fmla="*/ 0 w 1650120"/>
              <a:gd name="connsiteY0" fmla="*/ 482445 h 1750695"/>
              <a:gd name="connsiteX1" fmla="*/ 482445 w 1650120"/>
              <a:gd name="connsiteY1" fmla="*/ 0 h 1750695"/>
              <a:gd name="connsiteX2" fmla="*/ 1164745 w 1650120"/>
              <a:gd name="connsiteY2" fmla="*/ 0 h 1750695"/>
              <a:gd name="connsiteX3" fmla="*/ 1650120 w 1650120"/>
              <a:gd name="connsiteY3" fmla="*/ 3400 h 1750695"/>
              <a:gd name="connsiteX4" fmla="*/ 1647190 w 1650120"/>
              <a:gd name="connsiteY4" fmla="*/ 1268250 h 1750695"/>
              <a:gd name="connsiteX5" fmla="*/ 1164745 w 1650120"/>
              <a:gd name="connsiteY5" fmla="*/ 1750695 h 1750695"/>
              <a:gd name="connsiteX6" fmla="*/ 482445 w 1650120"/>
              <a:gd name="connsiteY6" fmla="*/ 1750695 h 1750695"/>
              <a:gd name="connsiteX7" fmla="*/ 0 w 1650120"/>
              <a:gd name="connsiteY7" fmla="*/ 1268250 h 1750695"/>
              <a:gd name="connsiteX8" fmla="*/ 0 w 1650120"/>
              <a:gd name="connsiteY8" fmla="*/ 482445 h 1750695"/>
              <a:gd name="connsiteX0" fmla="*/ 0 w 1650120"/>
              <a:gd name="connsiteY0" fmla="*/ 482445 h 1750695"/>
              <a:gd name="connsiteX1" fmla="*/ 482445 w 1650120"/>
              <a:gd name="connsiteY1" fmla="*/ 0 h 1750695"/>
              <a:gd name="connsiteX2" fmla="*/ 1164745 w 1650120"/>
              <a:gd name="connsiteY2" fmla="*/ 0 h 1750695"/>
              <a:gd name="connsiteX3" fmla="*/ 1650120 w 1650120"/>
              <a:gd name="connsiteY3" fmla="*/ 0 h 1750695"/>
              <a:gd name="connsiteX4" fmla="*/ 1647190 w 1650120"/>
              <a:gd name="connsiteY4" fmla="*/ 1268250 h 1750695"/>
              <a:gd name="connsiteX5" fmla="*/ 1164745 w 1650120"/>
              <a:gd name="connsiteY5" fmla="*/ 1750695 h 1750695"/>
              <a:gd name="connsiteX6" fmla="*/ 482445 w 1650120"/>
              <a:gd name="connsiteY6" fmla="*/ 1750695 h 1750695"/>
              <a:gd name="connsiteX7" fmla="*/ 0 w 1650120"/>
              <a:gd name="connsiteY7" fmla="*/ 1268250 h 1750695"/>
              <a:gd name="connsiteX8" fmla="*/ 0 w 1650120"/>
              <a:gd name="connsiteY8" fmla="*/ 482445 h 1750695"/>
              <a:gd name="connsiteX0" fmla="*/ 0 w 1649450"/>
              <a:gd name="connsiteY0" fmla="*/ 482445 h 1750695"/>
              <a:gd name="connsiteX1" fmla="*/ 482445 w 1649450"/>
              <a:gd name="connsiteY1" fmla="*/ 0 h 1750695"/>
              <a:gd name="connsiteX2" fmla="*/ 1164745 w 1649450"/>
              <a:gd name="connsiteY2" fmla="*/ 0 h 1750695"/>
              <a:gd name="connsiteX3" fmla="*/ 1649450 w 1649450"/>
              <a:gd name="connsiteY3" fmla="*/ 0 h 1750695"/>
              <a:gd name="connsiteX4" fmla="*/ 1647190 w 1649450"/>
              <a:gd name="connsiteY4" fmla="*/ 1268250 h 1750695"/>
              <a:gd name="connsiteX5" fmla="*/ 1164745 w 1649450"/>
              <a:gd name="connsiteY5" fmla="*/ 1750695 h 1750695"/>
              <a:gd name="connsiteX6" fmla="*/ 482445 w 1649450"/>
              <a:gd name="connsiteY6" fmla="*/ 1750695 h 1750695"/>
              <a:gd name="connsiteX7" fmla="*/ 0 w 1649450"/>
              <a:gd name="connsiteY7" fmla="*/ 1268250 h 1750695"/>
              <a:gd name="connsiteX8" fmla="*/ 0 w 1649450"/>
              <a:gd name="connsiteY8" fmla="*/ 482445 h 1750695"/>
              <a:gd name="connsiteX0" fmla="*/ 0 w 1649862"/>
              <a:gd name="connsiteY0" fmla="*/ 482445 h 1752565"/>
              <a:gd name="connsiteX1" fmla="*/ 482445 w 1649862"/>
              <a:gd name="connsiteY1" fmla="*/ 0 h 1752565"/>
              <a:gd name="connsiteX2" fmla="*/ 1164745 w 1649862"/>
              <a:gd name="connsiteY2" fmla="*/ 0 h 1752565"/>
              <a:gd name="connsiteX3" fmla="*/ 1649450 w 1649862"/>
              <a:gd name="connsiteY3" fmla="*/ 0 h 1752565"/>
              <a:gd name="connsiteX4" fmla="*/ 1649415 w 1649862"/>
              <a:gd name="connsiteY4" fmla="*/ 1752565 h 1752565"/>
              <a:gd name="connsiteX5" fmla="*/ 1164745 w 1649862"/>
              <a:gd name="connsiteY5" fmla="*/ 1750695 h 1752565"/>
              <a:gd name="connsiteX6" fmla="*/ 482445 w 1649862"/>
              <a:gd name="connsiteY6" fmla="*/ 1750695 h 1752565"/>
              <a:gd name="connsiteX7" fmla="*/ 0 w 1649862"/>
              <a:gd name="connsiteY7" fmla="*/ 1268250 h 1752565"/>
              <a:gd name="connsiteX8" fmla="*/ 0 w 1649862"/>
              <a:gd name="connsiteY8" fmla="*/ 482445 h 1752565"/>
              <a:gd name="connsiteX0" fmla="*/ 0 w 1650231"/>
              <a:gd name="connsiteY0" fmla="*/ 482445 h 1752565"/>
              <a:gd name="connsiteX1" fmla="*/ 482445 w 1650231"/>
              <a:gd name="connsiteY1" fmla="*/ 0 h 1752565"/>
              <a:gd name="connsiteX2" fmla="*/ 1164745 w 1650231"/>
              <a:gd name="connsiteY2" fmla="*/ 0 h 1752565"/>
              <a:gd name="connsiteX3" fmla="*/ 1649450 w 1650231"/>
              <a:gd name="connsiteY3" fmla="*/ 0 h 1752565"/>
              <a:gd name="connsiteX4" fmla="*/ 1649827 w 1650231"/>
              <a:gd name="connsiteY4" fmla="*/ 1752565 h 1752565"/>
              <a:gd name="connsiteX5" fmla="*/ 1164745 w 1650231"/>
              <a:gd name="connsiteY5" fmla="*/ 1750695 h 1752565"/>
              <a:gd name="connsiteX6" fmla="*/ 482445 w 1650231"/>
              <a:gd name="connsiteY6" fmla="*/ 1750695 h 1752565"/>
              <a:gd name="connsiteX7" fmla="*/ 0 w 1650231"/>
              <a:gd name="connsiteY7" fmla="*/ 1268250 h 1752565"/>
              <a:gd name="connsiteX8" fmla="*/ 0 w 1650231"/>
              <a:gd name="connsiteY8" fmla="*/ 482445 h 1752565"/>
              <a:gd name="connsiteX0" fmla="*/ 0 w 1649992"/>
              <a:gd name="connsiteY0" fmla="*/ 482445 h 1752565"/>
              <a:gd name="connsiteX1" fmla="*/ 482445 w 1649992"/>
              <a:gd name="connsiteY1" fmla="*/ 0 h 1752565"/>
              <a:gd name="connsiteX2" fmla="*/ 1164745 w 1649992"/>
              <a:gd name="connsiteY2" fmla="*/ 0 h 1752565"/>
              <a:gd name="connsiteX3" fmla="*/ 1649450 w 1649992"/>
              <a:gd name="connsiteY3" fmla="*/ 0 h 1752565"/>
              <a:gd name="connsiteX4" fmla="*/ 1649561 w 1649992"/>
              <a:gd name="connsiteY4" fmla="*/ 1752565 h 1752565"/>
              <a:gd name="connsiteX5" fmla="*/ 1164745 w 1649992"/>
              <a:gd name="connsiteY5" fmla="*/ 1750695 h 1752565"/>
              <a:gd name="connsiteX6" fmla="*/ 482445 w 1649992"/>
              <a:gd name="connsiteY6" fmla="*/ 1750695 h 1752565"/>
              <a:gd name="connsiteX7" fmla="*/ 0 w 1649992"/>
              <a:gd name="connsiteY7" fmla="*/ 1268250 h 1752565"/>
              <a:gd name="connsiteX8" fmla="*/ 0 w 1649992"/>
              <a:gd name="connsiteY8" fmla="*/ 482445 h 1752565"/>
              <a:gd name="connsiteX0" fmla="*/ 0 w 1650381"/>
              <a:gd name="connsiteY0" fmla="*/ 482445 h 1752565"/>
              <a:gd name="connsiteX1" fmla="*/ 482445 w 1650381"/>
              <a:gd name="connsiteY1" fmla="*/ 0 h 1752565"/>
              <a:gd name="connsiteX2" fmla="*/ 1164745 w 1650381"/>
              <a:gd name="connsiteY2" fmla="*/ 0 h 1752565"/>
              <a:gd name="connsiteX3" fmla="*/ 1649450 w 1650381"/>
              <a:gd name="connsiteY3" fmla="*/ 0 h 1752565"/>
              <a:gd name="connsiteX4" fmla="*/ 1649992 w 1650381"/>
              <a:gd name="connsiteY4" fmla="*/ 1752565 h 1752565"/>
              <a:gd name="connsiteX5" fmla="*/ 1164745 w 1650381"/>
              <a:gd name="connsiteY5" fmla="*/ 1750695 h 1752565"/>
              <a:gd name="connsiteX6" fmla="*/ 482445 w 1650381"/>
              <a:gd name="connsiteY6" fmla="*/ 1750695 h 1752565"/>
              <a:gd name="connsiteX7" fmla="*/ 0 w 1650381"/>
              <a:gd name="connsiteY7" fmla="*/ 1268250 h 1752565"/>
              <a:gd name="connsiteX8" fmla="*/ 0 w 1650381"/>
              <a:gd name="connsiteY8" fmla="*/ 482445 h 1752565"/>
              <a:gd name="connsiteX0" fmla="*/ 0 w 1650738"/>
              <a:gd name="connsiteY0" fmla="*/ 482445 h 1752565"/>
              <a:gd name="connsiteX1" fmla="*/ 482445 w 1650738"/>
              <a:gd name="connsiteY1" fmla="*/ 0 h 1752565"/>
              <a:gd name="connsiteX2" fmla="*/ 1164745 w 1650738"/>
              <a:gd name="connsiteY2" fmla="*/ 0 h 1752565"/>
              <a:gd name="connsiteX3" fmla="*/ 1649450 w 1650738"/>
              <a:gd name="connsiteY3" fmla="*/ 0 h 1752565"/>
              <a:gd name="connsiteX4" fmla="*/ 1650381 w 1650738"/>
              <a:gd name="connsiteY4" fmla="*/ 1752565 h 1752565"/>
              <a:gd name="connsiteX5" fmla="*/ 1164745 w 1650738"/>
              <a:gd name="connsiteY5" fmla="*/ 1750695 h 1752565"/>
              <a:gd name="connsiteX6" fmla="*/ 482445 w 1650738"/>
              <a:gd name="connsiteY6" fmla="*/ 1750695 h 1752565"/>
              <a:gd name="connsiteX7" fmla="*/ 0 w 1650738"/>
              <a:gd name="connsiteY7" fmla="*/ 1268250 h 1752565"/>
              <a:gd name="connsiteX8" fmla="*/ 0 w 1650738"/>
              <a:gd name="connsiteY8" fmla="*/ 482445 h 1752565"/>
              <a:gd name="connsiteX0" fmla="*/ 0 w 1651071"/>
              <a:gd name="connsiteY0" fmla="*/ 482445 h 1750695"/>
              <a:gd name="connsiteX1" fmla="*/ 482445 w 1651071"/>
              <a:gd name="connsiteY1" fmla="*/ 0 h 1750695"/>
              <a:gd name="connsiteX2" fmla="*/ 1164745 w 1651071"/>
              <a:gd name="connsiteY2" fmla="*/ 0 h 1750695"/>
              <a:gd name="connsiteX3" fmla="*/ 1649450 w 1651071"/>
              <a:gd name="connsiteY3" fmla="*/ 0 h 1750695"/>
              <a:gd name="connsiteX4" fmla="*/ 1650738 w 1651071"/>
              <a:gd name="connsiteY4" fmla="*/ 1743037 h 1750695"/>
              <a:gd name="connsiteX5" fmla="*/ 1164745 w 1651071"/>
              <a:gd name="connsiteY5" fmla="*/ 1750695 h 1750695"/>
              <a:gd name="connsiteX6" fmla="*/ 482445 w 1651071"/>
              <a:gd name="connsiteY6" fmla="*/ 1750695 h 1750695"/>
              <a:gd name="connsiteX7" fmla="*/ 0 w 1651071"/>
              <a:gd name="connsiteY7" fmla="*/ 1268250 h 1750695"/>
              <a:gd name="connsiteX8" fmla="*/ 0 w 1651071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64745 w 1651384"/>
              <a:gd name="connsiteY5" fmla="*/ 1750695 h 1750695"/>
              <a:gd name="connsiteX6" fmla="*/ 482445 w 1651384"/>
              <a:gd name="connsiteY6" fmla="*/ 175069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519048 w 1651384"/>
              <a:gd name="connsiteY5" fmla="*/ 1750695 h 1750695"/>
              <a:gd name="connsiteX6" fmla="*/ 482445 w 1651384"/>
              <a:gd name="connsiteY6" fmla="*/ 175069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519048 w 1651384"/>
              <a:gd name="connsiteY5" fmla="*/ 1750695 h 1750695"/>
              <a:gd name="connsiteX6" fmla="*/ 130073 w 1651384"/>
              <a:gd name="connsiteY6" fmla="*/ 156400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7154 w 1651384"/>
              <a:gd name="connsiteY5" fmla="*/ 1750695 h 1750695"/>
              <a:gd name="connsiteX6" fmla="*/ 130073 w 1651384"/>
              <a:gd name="connsiteY6" fmla="*/ 156400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7154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35819 w 1651384"/>
              <a:gd name="connsiteY1" fmla="*/ 196667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456118 w 1651384"/>
              <a:gd name="connsiteY0" fmla="*/ 525023 h 1750695"/>
              <a:gd name="connsiteX1" fmla="*/ 435819 w 1651384"/>
              <a:gd name="connsiteY1" fmla="*/ 196667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456118 w 1651384"/>
              <a:gd name="connsiteY8" fmla="*/ 525023 h 1750695"/>
              <a:gd name="connsiteX0" fmla="*/ 452309 w 1647575"/>
              <a:gd name="connsiteY0" fmla="*/ 525023 h 1750695"/>
              <a:gd name="connsiteX1" fmla="*/ 432010 w 1647575"/>
              <a:gd name="connsiteY1" fmla="*/ 196667 h 1750695"/>
              <a:gd name="connsiteX2" fmla="*/ 731172 w 1647575"/>
              <a:gd name="connsiteY2" fmla="*/ 0 h 1750695"/>
              <a:gd name="connsiteX3" fmla="*/ 1645641 w 1647575"/>
              <a:gd name="connsiteY3" fmla="*/ 0 h 1750695"/>
              <a:gd name="connsiteX4" fmla="*/ 1647262 w 1647575"/>
              <a:gd name="connsiteY4" fmla="*/ 1750695 h 1750695"/>
              <a:gd name="connsiteX5" fmla="*/ 0 w 1647575"/>
              <a:gd name="connsiteY5" fmla="*/ 1750695 h 1750695"/>
              <a:gd name="connsiteX6" fmla="*/ 0 w 1647575"/>
              <a:gd name="connsiteY6" fmla="*/ 1362075 h 1750695"/>
              <a:gd name="connsiteX7" fmla="*/ 423927 w 1647575"/>
              <a:gd name="connsiteY7" fmla="*/ 1164848 h 1750695"/>
              <a:gd name="connsiteX8" fmla="*/ 452309 w 1647575"/>
              <a:gd name="connsiteY8" fmla="*/ 525023 h 1750695"/>
              <a:gd name="connsiteX0" fmla="*/ 452309 w 1647575"/>
              <a:gd name="connsiteY0" fmla="*/ 525023 h 1750695"/>
              <a:gd name="connsiteX1" fmla="*/ 432010 w 1647575"/>
              <a:gd name="connsiteY1" fmla="*/ 196667 h 1750695"/>
              <a:gd name="connsiteX2" fmla="*/ 731172 w 1647575"/>
              <a:gd name="connsiteY2" fmla="*/ 0 h 1750695"/>
              <a:gd name="connsiteX3" fmla="*/ 1645641 w 1647575"/>
              <a:gd name="connsiteY3" fmla="*/ 0 h 1750695"/>
              <a:gd name="connsiteX4" fmla="*/ 1647262 w 1647575"/>
              <a:gd name="connsiteY4" fmla="*/ 1750695 h 1750695"/>
              <a:gd name="connsiteX5" fmla="*/ 0 w 1647575"/>
              <a:gd name="connsiteY5" fmla="*/ 1750695 h 1750695"/>
              <a:gd name="connsiteX6" fmla="*/ 0 w 1647575"/>
              <a:gd name="connsiteY6" fmla="*/ 1226233 h 1750695"/>
              <a:gd name="connsiteX7" fmla="*/ 423927 w 1647575"/>
              <a:gd name="connsiteY7" fmla="*/ 1164848 h 1750695"/>
              <a:gd name="connsiteX8" fmla="*/ 452309 w 1647575"/>
              <a:gd name="connsiteY8" fmla="*/ 525023 h 1750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7575" h="1750695">
                <a:moveTo>
                  <a:pt x="452309" y="525023"/>
                </a:moveTo>
                <a:lnTo>
                  <a:pt x="432010" y="196667"/>
                </a:lnTo>
                <a:lnTo>
                  <a:pt x="731172" y="0"/>
                </a:lnTo>
                <a:lnTo>
                  <a:pt x="1645641" y="0"/>
                </a:lnTo>
                <a:cubicBezTo>
                  <a:pt x="1644104" y="421425"/>
                  <a:pt x="1648799" y="1329270"/>
                  <a:pt x="1647262" y="1750695"/>
                </a:cubicBezTo>
                <a:lnTo>
                  <a:pt x="0" y="1750695"/>
                </a:lnTo>
                <a:lnTo>
                  <a:pt x="0" y="1226233"/>
                </a:lnTo>
                <a:lnTo>
                  <a:pt x="423927" y="1164848"/>
                </a:lnTo>
                <a:lnTo>
                  <a:pt x="452309" y="525023"/>
                </a:lnTo>
                <a:close/>
              </a:path>
            </a:pathLst>
          </a:custGeom>
          <a:blipFill dpi="0" rotWithShape="1"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698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00025"/>
                <a:r>
                  <a:rPr lang="ja-JP" altLang="ja-JP" kern="100" dirty="0">
                    <a:effectLst/>
                    <a:latin typeface="ＭＳ 明朝" panose="02020609040205080304" pitchFamily="17" charset="-128"/>
                    <a:ea typeface="ＭＳ ゴシック" panose="020B0609070205080204" pitchFamily="49" charset="-128"/>
                    <a:cs typeface="ＭＳ 明朝" panose="02020609040205080304" pitchFamily="17" charset="-128"/>
                  </a:rPr>
                  <a:t>⑵</a:t>
                </a:r>
                <a:r>
                  <a:rPr lang="ja-JP" altLang="ja-JP" kern="100" dirty="0">
                    <a:effectLst/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effectLst/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endParaRPr lang="en-US" altLang="ja-JP" i="1" kern="1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altLang="ja-JP" kern="100" dirty="0">
                    <a:solidFill>
                      <a:schemeClr val="accent1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ja-JP" altLang="ja-JP" i="1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ja-JP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ja-JP" altLang="ja-JP" i="1" kern="10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i="1" kern="10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ea typeface="ＭＳ ゴシック" panose="020B0609070205080204" pitchFamily="49" charset="-128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ja-JP" i="1" kern="10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ea typeface="ＭＳ ゴシック" panose="020B0609070205080204" pitchFamily="49" charset="-128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−4</m:t>
                            </m:r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+5</m:t>
                            </m:r>
                            <m:r>
                              <a:rPr lang="ja-JP" altLang="ja-JP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　</m:t>
                            </m:r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ja-JP" altLang="ja-JP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⋅⋅⋅⋅⋅⋅</m:t>
                            </m:r>
                            <m:r>
                              <a:rPr lang="ja-JP" altLang="ja-JP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③</m:t>
                            </m:r>
                          </m:e>
                          <m:e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=2</m:t>
                            </m:r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i="1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−4&amp;</m:t>
                            </m:r>
                            <m:r>
                              <a:rPr lang="ja-JP" altLang="ja-JP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⋅⋅⋅⋅⋅⋅</m:t>
                            </m:r>
                            <m:r>
                              <a:rPr lang="ja-JP" altLang="ja-JP" kern="10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Times New Roman" panose="02020603050405020304" pitchFamily="18" charset="0"/>
                              </a:rPr>
                              <m:t>④</m:t>
                            </m:r>
                          </m:e>
                        </m:eqArr>
                      </m:e>
                    </m:d>
                  </m:oMath>
                </a14:m>
                <a:endParaRPr lang="ja-JP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1333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ja-JP" kern="1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m:t>④を③に代入して整理すると</m:t>
                      </m:r>
                    </m:oMath>
                  </m:oMathPara>
                </a14:m>
                <a:endParaRPr lang="ja-JP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400050"/>
                <a:r>
                  <a:rPr lang="en-US" altLang="ja-JP" kern="100" dirty="0">
                    <a:solidFill>
                      <a:schemeClr val="accent1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kern="1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altLang="ja-JP" i="1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kern="1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rPr>
                      <m:t>+9=0</m:t>
                    </m:r>
                  </m:oMath>
                </a14:m>
                <a:endParaRPr lang="ja-JP" altLang="ja-JP" kern="100" dirty="0">
                  <a:solidFill>
                    <a:schemeClr val="accent1"/>
                  </a:solidFill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9EF05F5-8846-4514-9AEA-9A35BF4BD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63D851E-34BC-4B45-9814-3E0F01E49E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107</a:t>
            </a:r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947CB15-2F93-469B-8E7C-AC8A467B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放物線と直線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EE679-BB07-4997-8A35-BBAF8A8DBC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sz="2800" dirty="0"/>
              <a:t>発展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1E8E6CD-2289-487D-8541-86D3F2D6A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8" name="八角形 12">
            <a:extLst>
              <a:ext uri="{FF2B5EF4-FFF2-40B4-BE49-F238E27FC236}">
                <a16:creationId xmlns:a16="http://schemas.microsoft.com/office/drawing/2014/main" id="{BE7C143F-39AA-43CE-B3EB-60EC0AC50322}"/>
              </a:ext>
            </a:extLst>
          </p:cNvPr>
          <p:cNvSpPr/>
          <p:nvPr/>
        </p:nvSpPr>
        <p:spPr>
          <a:xfrm>
            <a:off x="8694427" y="3018159"/>
            <a:ext cx="3029997" cy="3219153"/>
          </a:xfrm>
          <a:custGeom>
            <a:avLst/>
            <a:gdLst>
              <a:gd name="connsiteX0" fmla="*/ 0 w 1647190"/>
              <a:gd name="connsiteY0" fmla="*/ 482445 h 1750695"/>
              <a:gd name="connsiteX1" fmla="*/ 482445 w 1647190"/>
              <a:gd name="connsiteY1" fmla="*/ 0 h 1750695"/>
              <a:gd name="connsiteX2" fmla="*/ 1164745 w 1647190"/>
              <a:gd name="connsiteY2" fmla="*/ 0 h 1750695"/>
              <a:gd name="connsiteX3" fmla="*/ 1647190 w 1647190"/>
              <a:gd name="connsiteY3" fmla="*/ 482445 h 1750695"/>
              <a:gd name="connsiteX4" fmla="*/ 1647190 w 1647190"/>
              <a:gd name="connsiteY4" fmla="*/ 1268250 h 1750695"/>
              <a:gd name="connsiteX5" fmla="*/ 1164745 w 1647190"/>
              <a:gd name="connsiteY5" fmla="*/ 1750695 h 1750695"/>
              <a:gd name="connsiteX6" fmla="*/ 482445 w 1647190"/>
              <a:gd name="connsiteY6" fmla="*/ 1750695 h 1750695"/>
              <a:gd name="connsiteX7" fmla="*/ 0 w 1647190"/>
              <a:gd name="connsiteY7" fmla="*/ 1268250 h 1750695"/>
              <a:gd name="connsiteX8" fmla="*/ 0 w 1647190"/>
              <a:gd name="connsiteY8" fmla="*/ 482445 h 1750695"/>
              <a:gd name="connsiteX0" fmla="*/ 0 w 1651800"/>
              <a:gd name="connsiteY0" fmla="*/ 482445 h 1750695"/>
              <a:gd name="connsiteX1" fmla="*/ 482445 w 1651800"/>
              <a:gd name="connsiteY1" fmla="*/ 0 h 1750695"/>
              <a:gd name="connsiteX2" fmla="*/ 1164745 w 1651800"/>
              <a:gd name="connsiteY2" fmla="*/ 0 h 1750695"/>
              <a:gd name="connsiteX3" fmla="*/ 1651800 w 1651800"/>
              <a:gd name="connsiteY3" fmla="*/ 3975 h 1750695"/>
              <a:gd name="connsiteX4" fmla="*/ 1647190 w 1651800"/>
              <a:gd name="connsiteY4" fmla="*/ 1268250 h 1750695"/>
              <a:gd name="connsiteX5" fmla="*/ 1164745 w 1651800"/>
              <a:gd name="connsiteY5" fmla="*/ 1750695 h 1750695"/>
              <a:gd name="connsiteX6" fmla="*/ 482445 w 1651800"/>
              <a:gd name="connsiteY6" fmla="*/ 1750695 h 1750695"/>
              <a:gd name="connsiteX7" fmla="*/ 0 w 1651800"/>
              <a:gd name="connsiteY7" fmla="*/ 1268250 h 1750695"/>
              <a:gd name="connsiteX8" fmla="*/ 0 w 1651800"/>
              <a:gd name="connsiteY8" fmla="*/ 482445 h 1750695"/>
              <a:gd name="connsiteX0" fmla="*/ 0 w 1650120"/>
              <a:gd name="connsiteY0" fmla="*/ 482445 h 1750695"/>
              <a:gd name="connsiteX1" fmla="*/ 482445 w 1650120"/>
              <a:gd name="connsiteY1" fmla="*/ 0 h 1750695"/>
              <a:gd name="connsiteX2" fmla="*/ 1164745 w 1650120"/>
              <a:gd name="connsiteY2" fmla="*/ 0 h 1750695"/>
              <a:gd name="connsiteX3" fmla="*/ 1650120 w 1650120"/>
              <a:gd name="connsiteY3" fmla="*/ 3400 h 1750695"/>
              <a:gd name="connsiteX4" fmla="*/ 1647190 w 1650120"/>
              <a:gd name="connsiteY4" fmla="*/ 1268250 h 1750695"/>
              <a:gd name="connsiteX5" fmla="*/ 1164745 w 1650120"/>
              <a:gd name="connsiteY5" fmla="*/ 1750695 h 1750695"/>
              <a:gd name="connsiteX6" fmla="*/ 482445 w 1650120"/>
              <a:gd name="connsiteY6" fmla="*/ 1750695 h 1750695"/>
              <a:gd name="connsiteX7" fmla="*/ 0 w 1650120"/>
              <a:gd name="connsiteY7" fmla="*/ 1268250 h 1750695"/>
              <a:gd name="connsiteX8" fmla="*/ 0 w 1650120"/>
              <a:gd name="connsiteY8" fmla="*/ 482445 h 1750695"/>
              <a:gd name="connsiteX0" fmla="*/ 0 w 1650120"/>
              <a:gd name="connsiteY0" fmla="*/ 482445 h 1750695"/>
              <a:gd name="connsiteX1" fmla="*/ 482445 w 1650120"/>
              <a:gd name="connsiteY1" fmla="*/ 0 h 1750695"/>
              <a:gd name="connsiteX2" fmla="*/ 1164745 w 1650120"/>
              <a:gd name="connsiteY2" fmla="*/ 0 h 1750695"/>
              <a:gd name="connsiteX3" fmla="*/ 1650120 w 1650120"/>
              <a:gd name="connsiteY3" fmla="*/ 0 h 1750695"/>
              <a:gd name="connsiteX4" fmla="*/ 1647190 w 1650120"/>
              <a:gd name="connsiteY4" fmla="*/ 1268250 h 1750695"/>
              <a:gd name="connsiteX5" fmla="*/ 1164745 w 1650120"/>
              <a:gd name="connsiteY5" fmla="*/ 1750695 h 1750695"/>
              <a:gd name="connsiteX6" fmla="*/ 482445 w 1650120"/>
              <a:gd name="connsiteY6" fmla="*/ 1750695 h 1750695"/>
              <a:gd name="connsiteX7" fmla="*/ 0 w 1650120"/>
              <a:gd name="connsiteY7" fmla="*/ 1268250 h 1750695"/>
              <a:gd name="connsiteX8" fmla="*/ 0 w 1650120"/>
              <a:gd name="connsiteY8" fmla="*/ 482445 h 1750695"/>
              <a:gd name="connsiteX0" fmla="*/ 0 w 1649450"/>
              <a:gd name="connsiteY0" fmla="*/ 482445 h 1750695"/>
              <a:gd name="connsiteX1" fmla="*/ 482445 w 1649450"/>
              <a:gd name="connsiteY1" fmla="*/ 0 h 1750695"/>
              <a:gd name="connsiteX2" fmla="*/ 1164745 w 1649450"/>
              <a:gd name="connsiteY2" fmla="*/ 0 h 1750695"/>
              <a:gd name="connsiteX3" fmla="*/ 1649450 w 1649450"/>
              <a:gd name="connsiteY3" fmla="*/ 0 h 1750695"/>
              <a:gd name="connsiteX4" fmla="*/ 1647190 w 1649450"/>
              <a:gd name="connsiteY4" fmla="*/ 1268250 h 1750695"/>
              <a:gd name="connsiteX5" fmla="*/ 1164745 w 1649450"/>
              <a:gd name="connsiteY5" fmla="*/ 1750695 h 1750695"/>
              <a:gd name="connsiteX6" fmla="*/ 482445 w 1649450"/>
              <a:gd name="connsiteY6" fmla="*/ 1750695 h 1750695"/>
              <a:gd name="connsiteX7" fmla="*/ 0 w 1649450"/>
              <a:gd name="connsiteY7" fmla="*/ 1268250 h 1750695"/>
              <a:gd name="connsiteX8" fmla="*/ 0 w 1649450"/>
              <a:gd name="connsiteY8" fmla="*/ 482445 h 1750695"/>
              <a:gd name="connsiteX0" fmla="*/ 0 w 1649862"/>
              <a:gd name="connsiteY0" fmla="*/ 482445 h 1752565"/>
              <a:gd name="connsiteX1" fmla="*/ 482445 w 1649862"/>
              <a:gd name="connsiteY1" fmla="*/ 0 h 1752565"/>
              <a:gd name="connsiteX2" fmla="*/ 1164745 w 1649862"/>
              <a:gd name="connsiteY2" fmla="*/ 0 h 1752565"/>
              <a:gd name="connsiteX3" fmla="*/ 1649450 w 1649862"/>
              <a:gd name="connsiteY3" fmla="*/ 0 h 1752565"/>
              <a:gd name="connsiteX4" fmla="*/ 1649415 w 1649862"/>
              <a:gd name="connsiteY4" fmla="*/ 1752565 h 1752565"/>
              <a:gd name="connsiteX5" fmla="*/ 1164745 w 1649862"/>
              <a:gd name="connsiteY5" fmla="*/ 1750695 h 1752565"/>
              <a:gd name="connsiteX6" fmla="*/ 482445 w 1649862"/>
              <a:gd name="connsiteY6" fmla="*/ 1750695 h 1752565"/>
              <a:gd name="connsiteX7" fmla="*/ 0 w 1649862"/>
              <a:gd name="connsiteY7" fmla="*/ 1268250 h 1752565"/>
              <a:gd name="connsiteX8" fmla="*/ 0 w 1649862"/>
              <a:gd name="connsiteY8" fmla="*/ 482445 h 1752565"/>
              <a:gd name="connsiteX0" fmla="*/ 0 w 1650231"/>
              <a:gd name="connsiteY0" fmla="*/ 482445 h 1752565"/>
              <a:gd name="connsiteX1" fmla="*/ 482445 w 1650231"/>
              <a:gd name="connsiteY1" fmla="*/ 0 h 1752565"/>
              <a:gd name="connsiteX2" fmla="*/ 1164745 w 1650231"/>
              <a:gd name="connsiteY2" fmla="*/ 0 h 1752565"/>
              <a:gd name="connsiteX3" fmla="*/ 1649450 w 1650231"/>
              <a:gd name="connsiteY3" fmla="*/ 0 h 1752565"/>
              <a:gd name="connsiteX4" fmla="*/ 1649827 w 1650231"/>
              <a:gd name="connsiteY4" fmla="*/ 1752565 h 1752565"/>
              <a:gd name="connsiteX5" fmla="*/ 1164745 w 1650231"/>
              <a:gd name="connsiteY5" fmla="*/ 1750695 h 1752565"/>
              <a:gd name="connsiteX6" fmla="*/ 482445 w 1650231"/>
              <a:gd name="connsiteY6" fmla="*/ 1750695 h 1752565"/>
              <a:gd name="connsiteX7" fmla="*/ 0 w 1650231"/>
              <a:gd name="connsiteY7" fmla="*/ 1268250 h 1752565"/>
              <a:gd name="connsiteX8" fmla="*/ 0 w 1650231"/>
              <a:gd name="connsiteY8" fmla="*/ 482445 h 1752565"/>
              <a:gd name="connsiteX0" fmla="*/ 0 w 1649992"/>
              <a:gd name="connsiteY0" fmla="*/ 482445 h 1752565"/>
              <a:gd name="connsiteX1" fmla="*/ 482445 w 1649992"/>
              <a:gd name="connsiteY1" fmla="*/ 0 h 1752565"/>
              <a:gd name="connsiteX2" fmla="*/ 1164745 w 1649992"/>
              <a:gd name="connsiteY2" fmla="*/ 0 h 1752565"/>
              <a:gd name="connsiteX3" fmla="*/ 1649450 w 1649992"/>
              <a:gd name="connsiteY3" fmla="*/ 0 h 1752565"/>
              <a:gd name="connsiteX4" fmla="*/ 1649561 w 1649992"/>
              <a:gd name="connsiteY4" fmla="*/ 1752565 h 1752565"/>
              <a:gd name="connsiteX5" fmla="*/ 1164745 w 1649992"/>
              <a:gd name="connsiteY5" fmla="*/ 1750695 h 1752565"/>
              <a:gd name="connsiteX6" fmla="*/ 482445 w 1649992"/>
              <a:gd name="connsiteY6" fmla="*/ 1750695 h 1752565"/>
              <a:gd name="connsiteX7" fmla="*/ 0 w 1649992"/>
              <a:gd name="connsiteY7" fmla="*/ 1268250 h 1752565"/>
              <a:gd name="connsiteX8" fmla="*/ 0 w 1649992"/>
              <a:gd name="connsiteY8" fmla="*/ 482445 h 1752565"/>
              <a:gd name="connsiteX0" fmla="*/ 0 w 1650381"/>
              <a:gd name="connsiteY0" fmla="*/ 482445 h 1752565"/>
              <a:gd name="connsiteX1" fmla="*/ 482445 w 1650381"/>
              <a:gd name="connsiteY1" fmla="*/ 0 h 1752565"/>
              <a:gd name="connsiteX2" fmla="*/ 1164745 w 1650381"/>
              <a:gd name="connsiteY2" fmla="*/ 0 h 1752565"/>
              <a:gd name="connsiteX3" fmla="*/ 1649450 w 1650381"/>
              <a:gd name="connsiteY3" fmla="*/ 0 h 1752565"/>
              <a:gd name="connsiteX4" fmla="*/ 1649992 w 1650381"/>
              <a:gd name="connsiteY4" fmla="*/ 1752565 h 1752565"/>
              <a:gd name="connsiteX5" fmla="*/ 1164745 w 1650381"/>
              <a:gd name="connsiteY5" fmla="*/ 1750695 h 1752565"/>
              <a:gd name="connsiteX6" fmla="*/ 482445 w 1650381"/>
              <a:gd name="connsiteY6" fmla="*/ 1750695 h 1752565"/>
              <a:gd name="connsiteX7" fmla="*/ 0 w 1650381"/>
              <a:gd name="connsiteY7" fmla="*/ 1268250 h 1752565"/>
              <a:gd name="connsiteX8" fmla="*/ 0 w 1650381"/>
              <a:gd name="connsiteY8" fmla="*/ 482445 h 1752565"/>
              <a:gd name="connsiteX0" fmla="*/ 0 w 1650738"/>
              <a:gd name="connsiteY0" fmla="*/ 482445 h 1752565"/>
              <a:gd name="connsiteX1" fmla="*/ 482445 w 1650738"/>
              <a:gd name="connsiteY1" fmla="*/ 0 h 1752565"/>
              <a:gd name="connsiteX2" fmla="*/ 1164745 w 1650738"/>
              <a:gd name="connsiteY2" fmla="*/ 0 h 1752565"/>
              <a:gd name="connsiteX3" fmla="*/ 1649450 w 1650738"/>
              <a:gd name="connsiteY3" fmla="*/ 0 h 1752565"/>
              <a:gd name="connsiteX4" fmla="*/ 1650381 w 1650738"/>
              <a:gd name="connsiteY4" fmla="*/ 1752565 h 1752565"/>
              <a:gd name="connsiteX5" fmla="*/ 1164745 w 1650738"/>
              <a:gd name="connsiteY5" fmla="*/ 1750695 h 1752565"/>
              <a:gd name="connsiteX6" fmla="*/ 482445 w 1650738"/>
              <a:gd name="connsiteY6" fmla="*/ 1750695 h 1752565"/>
              <a:gd name="connsiteX7" fmla="*/ 0 w 1650738"/>
              <a:gd name="connsiteY7" fmla="*/ 1268250 h 1752565"/>
              <a:gd name="connsiteX8" fmla="*/ 0 w 1650738"/>
              <a:gd name="connsiteY8" fmla="*/ 482445 h 1752565"/>
              <a:gd name="connsiteX0" fmla="*/ 0 w 1651071"/>
              <a:gd name="connsiteY0" fmla="*/ 482445 h 1750695"/>
              <a:gd name="connsiteX1" fmla="*/ 482445 w 1651071"/>
              <a:gd name="connsiteY1" fmla="*/ 0 h 1750695"/>
              <a:gd name="connsiteX2" fmla="*/ 1164745 w 1651071"/>
              <a:gd name="connsiteY2" fmla="*/ 0 h 1750695"/>
              <a:gd name="connsiteX3" fmla="*/ 1649450 w 1651071"/>
              <a:gd name="connsiteY3" fmla="*/ 0 h 1750695"/>
              <a:gd name="connsiteX4" fmla="*/ 1650738 w 1651071"/>
              <a:gd name="connsiteY4" fmla="*/ 1743037 h 1750695"/>
              <a:gd name="connsiteX5" fmla="*/ 1164745 w 1651071"/>
              <a:gd name="connsiteY5" fmla="*/ 1750695 h 1750695"/>
              <a:gd name="connsiteX6" fmla="*/ 482445 w 1651071"/>
              <a:gd name="connsiteY6" fmla="*/ 1750695 h 1750695"/>
              <a:gd name="connsiteX7" fmla="*/ 0 w 1651071"/>
              <a:gd name="connsiteY7" fmla="*/ 1268250 h 1750695"/>
              <a:gd name="connsiteX8" fmla="*/ 0 w 1651071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64745 w 1651384"/>
              <a:gd name="connsiteY5" fmla="*/ 1750695 h 1750695"/>
              <a:gd name="connsiteX6" fmla="*/ 482445 w 1651384"/>
              <a:gd name="connsiteY6" fmla="*/ 175069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519048 w 1651384"/>
              <a:gd name="connsiteY5" fmla="*/ 1750695 h 1750695"/>
              <a:gd name="connsiteX6" fmla="*/ 482445 w 1651384"/>
              <a:gd name="connsiteY6" fmla="*/ 175069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519048 w 1651384"/>
              <a:gd name="connsiteY5" fmla="*/ 1750695 h 1750695"/>
              <a:gd name="connsiteX6" fmla="*/ 130073 w 1651384"/>
              <a:gd name="connsiteY6" fmla="*/ 156400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7154 w 1651384"/>
              <a:gd name="connsiteY5" fmla="*/ 1750695 h 1750695"/>
              <a:gd name="connsiteX6" fmla="*/ 130073 w 1651384"/>
              <a:gd name="connsiteY6" fmla="*/ 156400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117154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1164745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82445 w 1651384"/>
              <a:gd name="connsiteY1" fmla="*/ 0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0 w 1651384"/>
              <a:gd name="connsiteY0" fmla="*/ 482445 h 1750695"/>
              <a:gd name="connsiteX1" fmla="*/ 435819 w 1651384"/>
              <a:gd name="connsiteY1" fmla="*/ 196667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0 w 1651384"/>
              <a:gd name="connsiteY8" fmla="*/ 482445 h 1750695"/>
              <a:gd name="connsiteX0" fmla="*/ 456118 w 1651384"/>
              <a:gd name="connsiteY0" fmla="*/ 525023 h 1750695"/>
              <a:gd name="connsiteX1" fmla="*/ 435819 w 1651384"/>
              <a:gd name="connsiteY1" fmla="*/ 196667 h 1750695"/>
              <a:gd name="connsiteX2" fmla="*/ 734981 w 1651384"/>
              <a:gd name="connsiteY2" fmla="*/ 0 h 1750695"/>
              <a:gd name="connsiteX3" fmla="*/ 1649450 w 1651384"/>
              <a:gd name="connsiteY3" fmla="*/ 0 h 1750695"/>
              <a:gd name="connsiteX4" fmla="*/ 1651071 w 1651384"/>
              <a:gd name="connsiteY4" fmla="*/ 1750695 h 1750695"/>
              <a:gd name="connsiteX5" fmla="*/ 3809 w 1651384"/>
              <a:gd name="connsiteY5" fmla="*/ 1750695 h 1750695"/>
              <a:gd name="connsiteX6" fmla="*/ 3809 w 1651384"/>
              <a:gd name="connsiteY6" fmla="*/ 1362075 h 1750695"/>
              <a:gd name="connsiteX7" fmla="*/ 0 w 1651384"/>
              <a:gd name="connsiteY7" fmla="*/ 1268250 h 1750695"/>
              <a:gd name="connsiteX8" fmla="*/ 456118 w 1651384"/>
              <a:gd name="connsiteY8" fmla="*/ 525023 h 1750695"/>
              <a:gd name="connsiteX0" fmla="*/ 452309 w 1647575"/>
              <a:gd name="connsiteY0" fmla="*/ 525023 h 1750695"/>
              <a:gd name="connsiteX1" fmla="*/ 432010 w 1647575"/>
              <a:gd name="connsiteY1" fmla="*/ 196667 h 1750695"/>
              <a:gd name="connsiteX2" fmla="*/ 731172 w 1647575"/>
              <a:gd name="connsiteY2" fmla="*/ 0 h 1750695"/>
              <a:gd name="connsiteX3" fmla="*/ 1645641 w 1647575"/>
              <a:gd name="connsiteY3" fmla="*/ 0 h 1750695"/>
              <a:gd name="connsiteX4" fmla="*/ 1647262 w 1647575"/>
              <a:gd name="connsiteY4" fmla="*/ 1750695 h 1750695"/>
              <a:gd name="connsiteX5" fmla="*/ 0 w 1647575"/>
              <a:gd name="connsiteY5" fmla="*/ 1750695 h 1750695"/>
              <a:gd name="connsiteX6" fmla="*/ 0 w 1647575"/>
              <a:gd name="connsiteY6" fmla="*/ 1362075 h 1750695"/>
              <a:gd name="connsiteX7" fmla="*/ 423927 w 1647575"/>
              <a:gd name="connsiteY7" fmla="*/ 1164848 h 1750695"/>
              <a:gd name="connsiteX8" fmla="*/ 452309 w 1647575"/>
              <a:gd name="connsiteY8" fmla="*/ 525023 h 1750695"/>
              <a:gd name="connsiteX0" fmla="*/ 452309 w 1647575"/>
              <a:gd name="connsiteY0" fmla="*/ 525023 h 1750695"/>
              <a:gd name="connsiteX1" fmla="*/ 432010 w 1647575"/>
              <a:gd name="connsiteY1" fmla="*/ 196667 h 1750695"/>
              <a:gd name="connsiteX2" fmla="*/ 731172 w 1647575"/>
              <a:gd name="connsiteY2" fmla="*/ 0 h 1750695"/>
              <a:gd name="connsiteX3" fmla="*/ 1645641 w 1647575"/>
              <a:gd name="connsiteY3" fmla="*/ 0 h 1750695"/>
              <a:gd name="connsiteX4" fmla="*/ 1647262 w 1647575"/>
              <a:gd name="connsiteY4" fmla="*/ 1750695 h 1750695"/>
              <a:gd name="connsiteX5" fmla="*/ 0 w 1647575"/>
              <a:gd name="connsiteY5" fmla="*/ 1750695 h 1750695"/>
              <a:gd name="connsiteX6" fmla="*/ 0 w 1647575"/>
              <a:gd name="connsiteY6" fmla="*/ 1226233 h 1750695"/>
              <a:gd name="connsiteX7" fmla="*/ 423927 w 1647575"/>
              <a:gd name="connsiteY7" fmla="*/ 1164848 h 1750695"/>
              <a:gd name="connsiteX8" fmla="*/ 452309 w 1647575"/>
              <a:gd name="connsiteY8" fmla="*/ 525023 h 1750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7575" h="1750695">
                <a:moveTo>
                  <a:pt x="452309" y="525023"/>
                </a:moveTo>
                <a:lnTo>
                  <a:pt x="432010" y="196667"/>
                </a:lnTo>
                <a:lnTo>
                  <a:pt x="731172" y="0"/>
                </a:lnTo>
                <a:lnTo>
                  <a:pt x="1645641" y="0"/>
                </a:lnTo>
                <a:cubicBezTo>
                  <a:pt x="1644104" y="421425"/>
                  <a:pt x="1648799" y="1329270"/>
                  <a:pt x="1647262" y="1750695"/>
                </a:cubicBezTo>
                <a:lnTo>
                  <a:pt x="0" y="1750695"/>
                </a:lnTo>
                <a:lnTo>
                  <a:pt x="0" y="1226233"/>
                </a:lnTo>
                <a:lnTo>
                  <a:pt x="423927" y="1164848"/>
                </a:lnTo>
                <a:lnTo>
                  <a:pt x="452309" y="525023"/>
                </a:lnTo>
                <a:close/>
              </a:path>
            </a:pathLst>
          </a:custGeom>
          <a:blipFill dpi="0" rotWithShape="1">
            <a:blip r:embed="rId4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816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本文">
  <a:themeElements>
    <a:clrScheme name="発展スクリーン用">
      <a:dk1>
        <a:sysClr val="windowText" lastClr="000000"/>
      </a:dk1>
      <a:lt1>
        <a:sysClr val="window" lastClr="FFFFFF"/>
      </a:lt1>
      <a:dk2>
        <a:srgbClr val="D96B66"/>
      </a:dk2>
      <a:lt2>
        <a:srgbClr val="EEB9AF"/>
      </a:lt2>
      <a:accent1>
        <a:srgbClr val="FF0000"/>
      </a:accent1>
      <a:accent2>
        <a:srgbClr val="ED7D31"/>
      </a:accent2>
      <a:accent3>
        <a:srgbClr val="D2EDFE"/>
      </a:accent3>
      <a:accent4>
        <a:srgbClr val="002060"/>
      </a:accent4>
      <a:accent5>
        <a:srgbClr val="00B050"/>
      </a:accent5>
      <a:accent6>
        <a:srgbClr val="00B0F0"/>
      </a:accent6>
      <a:hlink>
        <a:srgbClr val="0563C1"/>
      </a:hlink>
      <a:folHlink>
        <a:srgbClr val="954F72"/>
      </a:folHlink>
    </a:clrScheme>
    <a:fontScheme name="ユーザー定義 2">
      <a:majorFont>
        <a:latin typeface="Cambria"/>
        <a:ea typeface="ＭＳ ゴシック"/>
        <a:cs typeface=""/>
      </a:majorFont>
      <a:minorFont>
        <a:latin typeface="Calibri"/>
        <a:ea typeface="ＭＳ 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</TotalTime>
  <Words>916</Words>
  <PresentationFormat>ワイド画面</PresentationFormat>
  <Paragraphs>162</Paragraphs>
  <Slides>20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ＭＳ ゴシック</vt:lpstr>
      <vt:lpstr>ＭＳ 明朝</vt:lpstr>
      <vt:lpstr>Arial</vt:lpstr>
      <vt:lpstr>Calibri</vt:lpstr>
      <vt:lpstr>Cambria</vt:lpstr>
      <vt:lpstr>Cambria Math</vt:lpstr>
      <vt:lpstr>Century</vt:lpstr>
      <vt:lpstr>1_本文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  <vt:lpstr>放物線と直線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2022-02-21T01:00:00Z</dcterms:created>
  <dcterms:modified xsi:type="dcterms:W3CDTF">2022-02-28T09:27:18Z</dcterms:modified>
</cp:coreProperties>
</file>