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04" r:id="rId2"/>
    <p:sldMasterId id="2147483932" r:id="rId3"/>
    <p:sldMasterId id="2147483930" r:id="rId4"/>
    <p:sldMasterId id="2147483953" r:id="rId5"/>
    <p:sldMasterId id="2147483941" r:id="rId6"/>
    <p:sldMasterId id="2147483966" r:id="rId7"/>
    <p:sldMasterId id="2147483970" r:id="rId8"/>
  </p:sldMasterIdLst>
  <p:notesMasterIdLst>
    <p:notesMasterId r:id="rId88"/>
  </p:notesMasterIdLst>
  <p:handoutMasterIdLst>
    <p:handoutMasterId r:id="rId89"/>
  </p:handoutMasterIdLst>
  <p:sldIdLst>
    <p:sldId id="560" r:id="rId9"/>
    <p:sldId id="561" r:id="rId10"/>
    <p:sldId id="455" r:id="rId11"/>
    <p:sldId id="456" r:id="rId12"/>
    <p:sldId id="457" r:id="rId13"/>
    <p:sldId id="458" r:id="rId14"/>
    <p:sldId id="459" r:id="rId15"/>
    <p:sldId id="460" r:id="rId16"/>
    <p:sldId id="562" r:id="rId17"/>
    <p:sldId id="461" r:id="rId18"/>
    <p:sldId id="462" r:id="rId19"/>
    <p:sldId id="463" r:id="rId20"/>
    <p:sldId id="464" r:id="rId21"/>
    <p:sldId id="465" r:id="rId22"/>
    <p:sldId id="563" r:id="rId23"/>
    <p:sldId id="466" r:id="rId24"/>
    <p:sldId id="564" r:id="rId25"/>
    <p:sldId id="467" r:id="rId26"/>
    <p:sldId id="469" r:id="rId27"/>
    <p:sldId id="471" r:id="rId28"/>
    <p:sldId id="472" r:id="rId29"/>
    <p:sldId id="474" r:id="rId30"/>
    <p:sldId id="565" r:id="rId31"/>
    <p:sldId id="476" r:id="rId32"/>
    <p:sldId id="566" r:id="rId33"/>
    <p:sldId id="477" r:id="rId34"/>
    <p:sldId id="479" r:id="rId35"/>
    <p:sldId id="481" r:id="rId36"/>
    <p:sldId id="482" r:id="rId37"/>
    <p:sldId id="484" r:id="rId38"/>
    <p:sldId id="567" r:id="rId39"/>
    <p:sldId id="486" r:id="rId40"/>
    <p:sldId id="487" r:id="rId41"/>
    <p:sldId id="489" r:id="rId42"/>
    <p:sldId id="558" r:id="rId43"/>
    <p:sldId id="491" r:id="rId44"/>
    <p:sldId id="493" r:id="rId45"/>
    <p:sldId id="568" r:id="rId46"/>
    <p:sldId id="495" r:id="rId47"/>
    <p:sldId id="496" r:id="rId48"/>
    <p:sldId id="569" r:id="rId49"/>
    <p:sldId id="499" r:id="rId50"/>
    <p:sldId id="500" r:id="rId51"/>
    <p:sldId id="501" r:id="rId52"/>
    <p:sldId id="570" r:id="rId53"/>
    <p:sldId id="504" r:id="rId54"/>
    <p:sldId id="505" r:id="rId55"/>
    <p:sldId id="507" r:id="rId56"/>
    <p:sldId id="508" r:id="rId57"/>
    <p:sldId id="510" r:id="rId58"/>
    <p:sldId id="512" r:id="rId59"/>
    <p:sldId id="513" r:id="rId60"/>
    <p:sldId id="571" r:id="rId61"/>
    <p:sldId id="515" r:id="rId62"/>
    <p:sldId id="517" r:id="rId63"/>
    <p:sldId id="572" r:id="rId64"/>
    <p:sldId id="521" r:id="rId65"/>
    <p:sldId id="522" r:id="rId66"/>
    <p:sldId id="559" r:id="rId67"/>
    <p:sldId id="523" r:id="rId68"/>
    <p:sldId id="524" r:id="rId69"/>
    <p:sldId id="526" r:id="rId70"/>
    <p:sldId id="528" r:id="rId71"/>
    <p:sldId id="530" r:id="rId72"/>
    <p:sldId id="531" r:id="rId73"/>
    <p:sldId id="533" r:id="rId74"/>
    <p:sldId id="535" r:id="rId75"/>
    <p:sldId id="537" r:id="rId76"/>
    <p:sldId id="538" r:id="rId77"/>
    <p:sldId id="540" r:id="rId78"/>
    <p:sldId id="541" r:id="rId79"/>
    <p:sldId id="543" r:id="rId80"/>
    <p:sldId id="545" r:id="rId81"/>
    <p:sldId id="546" r:id="rId82"/>
    <p:sldId id="548" r:id="rId83"/>
    <p:sldId id="549" r:id="rId84"/>
    <p:sldId id="552" r:id="rId85"/>
    <p:sldId id="554" r:id="rId86"/>
    <p:sldId id="556" r:id="rId8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6F0"/>
    <a:srgbClr val="28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3" autoAdjust="0"/>
    <p:restoredTop sz="94643" autoAdjust="0"/>
  </p:normalViewPr>
  <p:slideViewPr>
    <p:cSldViewPr>
      <p:cViewPr varScale="1">
        <p:scale>
          <a:sx n="74" d="100"/>
          <a:sy n="74" d="100"/>
        </p:scale>
        <p:origin x="542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0" y="-8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DA42-AB2F-4A2C-84F9-F3D6EF8872B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1327-EDF6-4F91-A008-3ACB24E64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1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5AAE-2C75-441D-8ECA-06FB7F63A2A1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206C-96EA-4D7E-A7E5-1709A2786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58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090762"/>
            <a:ext cx="720080" cy="574675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D716AE29-827F-426F-86A0-E181DAF120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17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１）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7194"/>
            <a:ext cx="7344816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1748" y="1090762"/>
            <a:ext cx="936104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62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16632"/>
            <a:ext cx="108012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8024C31-FBD3-48B6-A591-FC17FDC03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76" y="1090762"/>
            <a:ext cx="576064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57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16632"/>
            <a:ext cx="108012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41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充練習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624" y="1090762"/>
            <a:ext cx="792088" cy="5746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9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補充練習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624" y="1090761"/>
            <a:ext cx="701316" cy="57467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2940" y="1090761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81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2025/3/21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108012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58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2025/3/21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108012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8024C31-FBD3-48B6-A591-FC17FDC03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7648" y="1090762"/>
            <a:ext cx="576064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39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番号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2025/3/21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108012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8024C31-FBD3-48B6-A591-FC17FDC03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3652" y="1090762"/>
            <a:ext cx="576064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B2193E46-FB1D-4122-B23A-A48821F197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6552" y="1092276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46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2025/3/21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6965153-484A-42C3-A0D1-B33B39EF5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79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番号無し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7194"/>
            <a:ext cx="7344816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2025/3/21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0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82962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090761"/>
            <a:ext cx="720080" cy="574675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1544" y="1090761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4AF09DA4-D14A-457A-A56A-A795E81FAA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16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問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448" y="1090762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990DE7F-1BEB-42B6-A4B9-C345A3A710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746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問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448" y="1090762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990DE7F-1BEB-42B6-A4B9-C345A3A710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3894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D78BD7A-66CF-4C3D-927C-5861D09575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69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72008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592" y="1090762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B877E837-7402-4E99-8322-186C66E48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77194"/>
            <a:ext cx="72008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83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448" y="1090762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990DE7F-1BEB-42B6-A4B9-C345A3A710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56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448" y="1087828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7528" y="1087828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4D588C66-D5C9-463F-999D-010F619212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09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例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090762"/>
            <a:ext cx="720080" cy="574675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D716AE29-827F-426F-86A0-E181DAF120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50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番号あり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1748" y="1090762"/>
            <a:ext cx="936104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3406AD46-8F10-4DBF-87CE-94E6C70E4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456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793280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8438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bg2"/>
                </a:solidFill>
              </a:rPr>
              <a:t>例題</a:t>
            </a:r>
          </a:p>
        </p:txBody>
      </p:sp>
    </p:spTree>
    <p:extLst>
      <p:ext uri="{BB962C8B-B14F-4D97-AF65-F5344CB8AC3E}">
        <p14:creationId xmlns:p14="http://schemas.microsoft.com/office/powerpoint/2010/main" val="3926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649264" cy="5746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accent1"/>
                </a:solidFill>
              </a:rPr>
              <a:t>問</a:t>
            </a:r>
          </a:p>
        </p:txBody>
      </p:sp>
    </p:spTree>
    <p:extLst>
      <p:ext uri="{BB962C8B-B14F-4D97-AF65-F5344CB8AC3E}">
        <p14:creationId xmlns:p14="http://schemas.microsoft.com/office/powerpoint/2010/main" val="24355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1389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9376" y="11663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4653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2233440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反復練習</a:t>
            </a:r>
          </a:p>
        </p:txBody>
      </p:sp>
    </p:spTree>
    <p:extLst>
      <p:ext uri="{BB962C8B-B14F-4D97-AF65-F5344CB8AC3E}">
        <p14:creationId xmlns:p14="http://schemas.microsoft.com/office/powerpoint/2010/main" val="248842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</a:rPr>
              <a:t>教科書</a:t>
            </a:r>
            <a:r>
              <a:rPr lang="en-US" altLang="ja-JP" dirty="0">
                <a:solidFill>
                  <a:srgbClr val="000000"/>
                </a:solidFill>
              </a:rPr>
              <a:t>p.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</a:rPr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33942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233248" cy="505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30177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教科書</a:t>
            </a:r>
            <a:r>
              <a:rPr lang="en-US" altLang="ja-JP" dirty="0">
                <a:solidFill>
                  <a:schemeClr val="tx1"/>
                </a:solidFill>
              </a:rPr>
              <a:t>p.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8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0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0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00.png"/><Relationship Id="rId4" Type="http://schemas.openxmlformats.org/officeDocument/2006/relationships/image" Target="../media/image15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1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6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6</a:t>
            </a:r>
            <a:r>
              <a:rPr lang="en-US" altLang="ja-JP" dirty="0"/>
              <a:t>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7</a:t>
            </a:r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13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ダイアグラム&#10;&#10;自動的に生成された説明">
            <a:extLst>
              <a:ext uri="{FF2B5EF4-FFF2-40B4-BE49-F238E27FC236}">
                <a16:creationId xmlns:a16="http://schemas.microsoft.com/office/drawing/2014/main" id="{ACA18D02-053F-4194-84E4-B228051E47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49" y="2248641"/>
            <a:ext cx="3131494" cy="36568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7128792" cy="592642"/>
              </a:xfrm>
            </p:spPr>
            <p:txBody>
              <a:bodyPr/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7128792" cy="592642"/>
              </a:xfrm>
              <a:blipFill>
                <a:blip r:embed="rId3"/>
                <a:stretch>
                  <a:fillRect l="-179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3600" dirty="0"/>
                  <a:t>一般に，関数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600" dirty="0"/>
                  <a:t> </a:t>
                </a:r>
                <a:r>
                  <a:rPr lang="ja-JP" altLang="ja-JP" sz="3600" dirty="0"/>
                  <a:t>のグラフは，原点を通り，</a:t>
                </a:r>
                <a14:m>
                  <m:oMath xmlns:m="http://schemas.openxmlformats.org/officeDocument/2006/math">
                    <m:r>
                      <a:rPr lang="en-US" altLang="ja-JP" sz="3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3600" dirty="0"/>
                  <a:t>軸について対称で，なめらかな曲線である。</a:t>
                </a:r>
              </a:p>
              <a:p>
                <a:r>
                  <a:rPr lang="ja-JP" altLang="ja-JP" sz="3600" dirty="0"/>
                  <a:t>この曲線を（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放物線</a:t>
                </a:r>
                <a:r>
                  <a:rPr lang="ja-JP" altLang="ja-JP" sz="3600" dirty="0"/>
                  <a:t>　）といい，</a:t>
                </a:r>
                <a:endParaRPr lang="en-US" altLang="ja-JP" sz="3600" dirty="0"/>
              </a:p>
              <a:p>
                <a:r>
                  <a:rPr lang="ja-JP" altLang="ja-JP" sz="3600" dirty="0"/>
                  <a:t>対称軸を</a:t>
                </a:r>
                <a:r>
                  <a:rPr lang="ja-JP" altLang="en-US" sz="3600" dirty="0"/>
                  <a:t>放物線の</a:t>
                </a:r>
                <a:r>
                  <a:rPr lang="ja-JP" altLang="ja-JP" sz="3600" dirty="0"/>
                  <a:t>（　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軸</a:t>
                </a:r>
                <a:r>
                  <a:rPr lang="ja-JP" altLang="ja-JP" sz="3600" dirty="0"/>
                  <a:t>　　）という。</a:t>
                </a:r>
              </a:p>
              <a:p>
                <a:r>
                  <a:rPr lang="ja-JP" altLang="ja-JP" sz="3600" dirty="0"/>
                  <a:t>軸と放物線との交点を（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頂　点</a:t>
                </a:r>
                <a:r>
                  <a:rPr lang="ja-JP" altLang="ja-JP" sz="3600" dirty="0"/>
                  <a:t>　）という。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3154264" y="3140968"/>
            <a:ext cx="1501576" cy="5040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/>
          <p:cNvSpPr/>
          <p:nvPr/>
        </p:nvSpPr>
        <p:spPr>
          <a:xfrm>
            <a:off x="4582534" y="4081042"/>
            <a:ext cx="1413382" cy="5244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/>
          <p:cNvSpPr/>
          <p:nvPr/>
        </p:nvSpPr>
        <p:spPr>
          <a:xfrm>
            <a:off x="5231904" y="5013176"/>
            <a:ext cx="1631054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9"/>
          <p:cNvSpPr/>
          <p:nvPr/>
        </p:nvSpPr>
        <p:spPr>
          <a:xfrm>
            <a:off x="10363596" y="2492896"/>
            <a:ext cx="1501576" cy="50405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10"/>
          <p:cNvSpPr/>
          <p:nvPr/>
        </p:nvSpPr>
        <p:spPr>
          <a:xfrm>
            <a:off x="10270237" y="3400706"/>
            <a:ext cx="578291" cy="5323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/>
          <p:cNvSpPr/>
          <p:nvPr/>
        </p:nvSpPr>
        <p:spPr>
          <a:xfrm>
            <a:off x="10485910" y="5013176"/>
            <a:ext cx="750788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0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5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052736"/>
                <a:ext cx="11712624" cy="512422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200" dirty="0"/>
                  <a:t> </a:t>
                </a:r>
                <a:r>
                  <a:rPr lang="ja-JP" altLang="ja-JP" sz="3200" dirty="0"/>
                  <a:t>のグラフは原点を頂点とし</a:t>
                </a:r>
                <a14:m>
                  <m:oMath xmlns:m="http://schemas.openxmlformats.org/officeDocument/2006/math">
                    <m:r>
                      <a:rPr lang="ja-JP" altLang="ja-JP" sz="3200" i="1" dirty="0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軸を軸とする放物線である。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052736"/>
                <a:ext cx="11712624" cy="5124227"/>
              </a:xfrm>
              <a:blipFill>
                <a:blip r:embed="rId3"/>
                <a:stretch>
                  <a:fillRect r="-2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002BD1DA-0A1B-4FD7-B19D-FA972EE09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2" y="1988841"/>
            <a:ext cx="4408196" cy="4204198"/>
          </a:xfrm>
          <a:prstGeom prst="rect">
            <a:avLst/>
          </a:prstGeom>
        </p:spPr>
      </p:pic>
      <p:pic>
        <p:nvPicPr>
          <p:cNvPr id="9" name="図 8" descr="ダイアグラム&#10;&#10;自動的に生成された説明">
            <a:extLst>
              <a:ext uri="{FF2B5EF4-FFF2-40B4-BE49-F238E27FC236}">
                <a16:creationId xmlns:a16="http://schemas.microsoft.com/office/drawing/2014/main" id="{93446568-060A-430B-A238-9BA9AE2C43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56" y="1988840"/>
            <a:ext cx="4408196" cy="42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5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2132856"/>
                <a:ext cx="9361040" cy="4044107"/>
              </a:xfrm>
            </p:spPr>
            <p:txBody>
              <a:bodyPr/>
              <a:lstStyle/>
              <a:p>
                <a:r>
                  <a:rPr lang="ja-JP" altLang="ja-JP" dirty="0"/>
                  <a:t>次の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ja-JP" dirty="0"/>
                  <a:t>次関数のグラフをかきなさい。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ja-JP" dirty="0"/>
                        <m:t>(1)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　　　　</m:t>
                      </m:r>
                      <m:r>
                        <m:rPr>
                          <m:nor/>
                        </m:rPr>
                        <a:rPr lang="en-US" altLang="ja-JP" dirty="0"/>
                        <m:t>(</m:t>
                      </m:r>
                      <m:r>
                        <m:rPr>
                          <m:nor/>
                        </m:rPr>
                        <a:rPr lang="en-US" altLang="ja-JP" b="0" i="0" dirty="0" smtClean="0"/>
                        <m:t>2</m:t>
                      </m:r>
                      <m:r>
                        <m:rPr>
                          <m:nor/>
                        </m:rPr>
                        <a:rPr lang="en-US" altLang="ja-JP" dirty="0"/>
                        <m:t>)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2132856"/>
                <a:ext cx="9361040" cy="4044107"/>
              </a:xfrm>
              <a:blipFill>
                <a:blip r:embed="rId3"/>
                <a:stretch>
                  <a:fillRect l="-2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88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5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75520" y="1844824"/>
                <a:ext cx="3096344" cy="433213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ja-JP" altLang="en-US" sz="36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20" y="1844824"/>
                <a:ext cx="3096344" cy="433213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障子, 水, 座る, 光 が含まれている画像&#10;&#10;自動的に生成された説明">
            <a:extLst>
              <a:ext uri="{FF2B5EF4-FFF2-40B4-BE49-F238E27FC236}">
                <a16:creationId xmlns:a16="http://schemas.microsoft.com/office/drawing/2014/main" id="{12EC2E7E-8340-48A3-B131-78683BFF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12" y="1556792"/>
            <a:ext cx="4609092" cy="504099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54C0C7-2EEC-4BDF-ACD7-B7533F84DEA5}"/>
              </a:ext>
            </a:extLst>
          </p:cNvPr>
          <p:cNvSpPr txBox="1"/>
          <p:nvPr/>
        </p:nvSpPr>
        <p:spPr>
          <a:xfrm>
            <a:off x="7747441" y="1164047"/>
            <a:ext cx="511696" cy="344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44FB311-30E8-46DE-8724-3626B39F9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762" y="1576781"/>
            <a:ext cx="4881182" cy="51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5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75520" y="1844824"/>
                <a:ext cx="3528392" cy="4332139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latin typeface="Cambria Math" panose="02040503050406030204" pitchFamily="18" charset="0"/>
                        </a:rPr>
                        <m:t>(2)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5520" y="1844824"/>
                <a:ext cx="3528392" cy="433213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障子, 建物, 時計 が含まれている画像&#10;&#10;自動的に生成された説明">
            <a:extLst>
              <a:ext uri="{FF2B5EF4-FFF2-40B4-BE49-F238E27FC236}">
                <a16:creationId xmlns:a16="http://schemas.microsoft.com/office/drawing/2014/main" id="{647C09E1-C540-4FD4-BD05-05AAF7B01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40" y="1551100"/>
            <a:ext cx="4620938" cy="50539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8C2840-A9A6-42CC-9B61-A99B458B0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845" y="1464748"/>
            <a:ext cx="4758595" cy="52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64</a:t>
            </a:r>
            <a:r>
              <a:rPr kumimoji="1" lang="ja-JP" altLang="en-US" dirty="0"/>
              <a:t>～</a:t>
            </a:r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>
                  <a:solidFill>
                    <a:schemeClr val="tx1"/>
                  </a:solidFill>
                </a:endParaRPr>
              </a:p>
              <a:p>
                <a:r>
                  <a:rPr lang="ja-JP" altLang="en-US" sz="3600" dirty="0">
                    <a:solidFill>
                      <a:schemeClr val="accent2"/>
                    </a:solidFill>
                  </a:rPr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accent2"/>
                    </a:solidFill>
                  </a:rPr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508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208912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208912" cy="592642"/>
              </a:xfrm>
              <a:blipFill>
                <a:blip r:embed="rId2"/>
                <a:stretch>
                  <a:fillRect l="-1559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980728"/>
                <a:ext cx="11377264" cy="519623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800" dirty="0"/>
                  <a:t> </a:t>
                </a:r>
                <a:r>
                  <a:rPr lang="ja-JP" altLang="ja-JP" sz="4800" dirty="0"/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4800" dirty="0"/>
                  <a:t> </a:t>
                </a:r>
                <a:r>
                  <a:rPr lang="ja-JP" altLang="ja-JP" sz="4800" dirty="0"/>
                  <a:t>のグラフを</a:t>
                </a:r>
                <a14:m>
                  <m:oMath xmlns:m="http://schemas.openxmlformats.org/officeDocument/2006/math">
                    <m:r>
                      <a:rPr lang="en-US" altLang="ja-JP" sz="4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8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48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4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800" dirty="0" err="1"/>
                  <a:t>だけ平</a:t>
                </a:r>
                <a:r>
                  <a:rPr lang="ja-JP" altLang="ja-JP" sz="4800" dirty="0"/>
                  <a:t>行移動した放物線</a:t>
                </a:r>
              </a:p>
              <a:p>
                <a:pPr>
                  <a:lnSpc>
                    <a:spcPct val="110000"/>
                  </a:lnSpc>
                </a:pPr>
                <a:r>
                  <a:rPr lang="ja-JP" altLang="ja-JP" sz="4800" dirty="0"/>
                  <a:t>頂点は</a:t>
                </a:r>
                <a:r>
                  <a:rPr lang="ja-JP" altLang="en-US" sz="4800" dirty="0"/>
                  <a:t> </a:t>
                </a:r>
                <a:r>
                  <a:rPr lang="ja-JP" altLang="ja-JP" sz="4800" dirty="0"/>
                  <a:t>点</a:t>
                </a:r>
                <a:r>
                  <a:rPr lang="en-US" altLang="ja-JP" sz="48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4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ja-JP" altLang="ja-JP" sz="48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800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ja-JP" altLang="ja-JP" sz="4800" dirty="0"/>
                  <a:t>軸は</a:t>
                </a:r>
                <a:r>
                  <a:rPr lang="en-US" altLang="ja-JP" sz="4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4800" dirty="0"/>
                  <a:t>軸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980728"/>
                <a:ext cx="11377264" cy="5196235"/>
              </a:xfrm>
              <a:blipFill>
                <a:blip r:embed="rId3"/>
                <a:stretch>
                  <a:fillRect l="-2465" r="-13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64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6" name="図 5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76BCDE5C-0380-44EA-B7BD-FD7304F9A6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227129"/>
            <a:ext cx="3672889" cy="36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3DD7F36B-8E03-4C0B-B437-67E03F36F8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24936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3DD7F36B-8E03-4C0B-B437-67E03F36F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24936" cy="592642"/>
              </a:xfrm>
              <a:blipFill>
                <a:blip r:embed="rId2"/>
                <a:stretch>
                  <a:fillRect l="-152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コンテンツ プレースホルダー 9">
                <a:extLst>
                  <a:ext uri="{FF2B5EF4-FFF2-40B4-BE49-F238E27FC236}">
                    <a16:creationId xmlns:a16="http://schemas.microsoft.com/office/drawing/2014/main" id="{F2CC2A22-ACB5-4448-9FF9-FF7E670A85C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1324523"/>
                  </p:ext>
                </p:extLst>
              </p:nvPr>
            </p:nvGraphicFramePr>
            <p:xfrm>
              <a:off x="695400" y="3608047"/>
              <a:ext cx="7128792" cy="2141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3524764260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1258712866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716138549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50113882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57477256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552214398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4705475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26151528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70143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254600546"/>
                        </a:ext>
                      </a:extLst>
                    </a:gridCol>
                  </a:tblGrid>
                  <a:tr h="7137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0377053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ja-JP" sz="2800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69176452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ja-JP" sz="2800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47279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コンテンツ プレースホルダー 9">
                <a:extLst>
                  <a:ext uri="{FF2B5EF4-FFF2-40B4-BE49-F238E27FC236}">
                    <a16:creationId xmlns:a16="http://schemas.microsoft.com/office/drawing/2014/main" id="{F2CC2A22-ACB5-4448-9FF9-FF7E670A85C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1324523"/>
                  </p:ext>
                </p:extLst>
              </p:nvPr>
            </p:nvGraphicFramePr>
            <p:xfrm>
              <a:off x="695400" y="3608047"/>
              <a:ext cx="7128792" cy="2141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0160">
                      <a:extLst>
                        <a:ext uri="{9D8B030D-6E8A-4147-A177-3AD203B41FA5}">
                          <a16:colId xmlns:a16="http://schemas.microsoft.com/office/drawing/2014/main" val="3524764260"/>
                        </a:ext>
                      </a:extLst>
                    </a:gridCol>
                    <a:gridCol w="360040">
                      <a:extLst>
                        <a:ext uri="{9D8B030D-6E8A-4147-A177-3AD203B41FA5}">
                          <a16:colId xmlns:a16="http://schemas.microsoft.com/office/drawing/2014/main" val="1258712866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716138549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1750113882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57477256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552214398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47054752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261515288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370143002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3254600546"/>
                        </a:ext>
                      </a:extLst>
                    </a:gridCol>
                  </a:tblGrid>
                  <a:tr h="7137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24" t="-847" r="-397458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48739" t="-847" r="-638655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1509" t="-847" r="-616981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41525" t="-847" r="-454237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41525" t="-847" r="-354237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36134" t="-847" r="-251261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26415" t="-847" r="-182075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26415" t="-847" r="-82075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0377053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24" t="-101709" r="-397458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48739" t="-101709" r="-63865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1509" t="-101709" r="-61698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41525" t="-101709" r="-45423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41525" t="-101709" r="-35423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36134" t="-101709" r="-25126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26415" t="-101709" r="-18207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26415" t="-101709" r="-8207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69176452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24" t="-200000" r="-397458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48739" t="-200000" r="-638655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1509" t="-200000" r="-616981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41525" t="-200000" r="-45423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41525" t="-200000" r="-35423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36134" t="-200000" r="-251261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26415" t="-200000" r="-182075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26415" t="-200000" r="-82075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47279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2A2FEF7B-84B1-48C2-82FE-BEBA1A768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64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B1B9D9B-4D35-408B-A5EB-2E07CBB3AB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９</a:t>
            </a:r>
            <a:endParaRPr lang="en-US" altLang="ja-JP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9C2BB53-C4DF-4EA9-AE9F-575CED6BB0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37552F42-D357-4547-8CA3-28F86C557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376" y="1759579"/>
                <a:ext cx="7056784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r>
                  <a:rPr lang="ja-JP" altLang="ja-JP" sz="3600" dirty="0">
                    <a:solidFill>
                      <a:schemeClr val="tx1"/>
                    </a:solidFill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について，次の表をつくり，この関数のグラフを右の図にかきなさい。</a:t>
                </a:r>
                <a:endParaRPr kumimoji="0" lang="ja-JP" altLang="en-US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37552F42-D357-4547-8CA3-28F86C557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1759579"/>
                <a:ext cx="7056784" cy="1754326"/>
              </a:xfrm>
              <a:prstGeom prst="rect">
                <a:avLst/>
              </a:prstGeom>
              <a:blipFill>
                <a:blip r:embed="rId4"/>
                <a:stretch>
                  <a:fillRect l="-2679" t="-5923" r="-173" b="-128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グラフ, 折れ線グラフ&#10;&#10;自動的に生成された説明">
            <a:extLst>
              <a:ext uri="{FF2B5EF4-FFF2-40B4-BE49-F238E27FC236}">
                <a16:creationId xmlns:a16="http://schemas.microsoft.com/office/drawing/2014/main" id="{CB83C334-7A8D-4E82-B378-3B4DD7BDB2D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06" y="913163"/>
            <a:ext cx="2569825" cy="5668787"/>
          </a:xfrm>
          <a:prstGeom prst="rect">
            <a:avLst/>
          </a:prstGeom>
        </p:spPr>
      </p:pic>
      <p:sp>
        <p:nvSpPr>
          <p:cNvPr id="14" name="メモ 5">
            <a:extLst>
              <a:ext uri="{FF2B5EF4-FFF2-40B4-BE49-F238E27FC236}">
                <a16:creationId xmlns:a16="http://schemas.microsoft.com/office/drawing/2014/main" id="{D5F88EBA-DDD9-4073-A845-E6E7D15C43B8}"/>
              </a:ext>
            </a:extLst>
          </p:cNvPr>
          <p:cNvSpPr/>
          <p:nvPr/>
        </p:nvSpPr>
        <p:spPr>
          <a:xfrm>
            <a:off x="2567608" y="5136696"/>
            <a:ext cx="4680520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BEC8B8-DEBE-46F9-97C0-E2CA767C178C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F65AF3-6BCD-4EC7-ADD8-22A79C382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436" y="932619"/>
            <a:ext cx="2643188" cy="59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799288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7992888" cy="592642"/>
              </a:xfrm>
              <a:blipFill>
                <a:blip r:embed="rId2"/>
                <a:stretch>
                  <a:fillRect l="-1602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5100" dirty="0"/>
                  <a:t>(1)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51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5100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sz="5100" dirty="0"/>
                  <a:t>この</a:t>
                </a:r>
                <a:r>
                  <a:rPr lang="ja-JP" altLang="ja-JP" sz="5100" dirty="0"/>
                  <a:t>関数のグラフは，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51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5100" dirty="0"/>
                  <a:t>のグラフを</a:t>
                </a:r>
                <a14:m>
                  <m:oMath xmlns:m="http://schemas.openxmlformats.org/officeDocument/2006/math">
                    <m:r>
                      <a:rPr lang="en-US" altLang="ja-JP" sz="51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51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51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51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5100" dirty="0"/>
                  <a:t>だけ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5100" dirty="0"/>
                  <a:t>平行移動した放物線で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5100" dirty="0"/>
                  <a:t>　　頂点は　点</a:t>
                </a:r>
                <a:r>
                  <a:rPr lang="en-US" altLang="ja-JP" sz="5100" dirty="0"/>
                  <a:t>(</a:t>
                </a:r>
                <a14:m>
                  <m:oMath xmlns:m="http://schemas.openxmlformats.org/officeDocument/2006/math">
                    <m:r>
                      <a:rPr lang="en-US" altLang="ja-JP" sz="51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ja-JP" altLang="ja-JP" sz="51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51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5100" dirty="0"/>
                  <a:t>)</a:t>
                </a:r>
                <a:endParaRPr lang="ja-JP" altLang="ja-JP" sz="51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5100" dirty="0"/>
                  <a:t>　　軸は　</a:t>
                </a:r>
                <a14:m>
                  <m:oMath xmlns:m="http://schemas.openxmlformats.org/officeDocument/2006/math">
                    <m:r>
                      <a:rPr lang="en-US" altLang="ja-JP" sz="51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5100" dirty="0"/>
                  <a:t>軸である。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b="-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図 7" descr="グラフ, 折れ線グラフ&#10;&#10;自動的に生成された説明">
            <a:extLst>
              <a:ext uri="{FF2B5EF4-FFF2-40B4-BE49-F238E27FC236}">
                <a16:creationId xmlns:a16="http://schemas.microsoft.com/office/drawing/2014/main" id="{36A992A2-AAE7-415C-B2BF-DF0EC2DE4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705" y="1352152"/>
            <a:ext cx="3996120" cy="5184898"/>
          </a:xfrm>
          <a:prstGeom prst="rect">
            <a:avLst/>
          </a:prstGeom>
        </p:spPr>
      </p:pic>
      <p:sp>
        <p:nvSpPr>
          <p:cNvPr id="10" name="メモ 5">
            <a:extLst>
              <a:ext uri="{FF2B5EF4-FFF2-40B4-BE49-F238E27FC236}">
                <a16:creationId xmlns:a16="http://schemas.microsoft.com/office/drawing/2014/main" id="{B0E9106D-EB67-4BAE-9AF4-D96DCF465568}"/>
              </a:ext>
            </a:extLst>
          </p:cNvPr>
          <p:cNvSpPr/>
          <p:nvPr/>
        </p:nvSpPr>
        <p:spPr>
          <a:xfrm>
            <a:off x="4655840" y="3558349"/>
            <a:ext cx="504056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5">
            <a:extLst>
              <a:ext uri="{FF2B5EF4-FFF2-40B4-BE49-F238E27FC236}">
                <a16:creationId xmlns:a16="http://schemas.microsoft.com/office/drawing/2014/main" id="{67B4C9C5-90C9-448F-B6C8-3965835EF340}"/>
              </a:ext>
            </a:extLst>
          </p:cNvPr>
          <p:cNvSpPr/>
          <p:nvPr/>
        </p:nvSpPr>
        <p:spPr>
          <a:xfrm>
            <a:off x="3431496" y="4941168"/>
            <a:ext cx="829445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D51F29-5D56-4B5C-BD80-72F4101ACD3B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0A8E679-BC5C-4F7C-92B7-F189E7E48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9184" y="1269448"/>
            <a:ext cx="4235958" cy="53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85698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856984" cy="592642"/>
              </a:xfrm>
              <a:blipFill>
                <a:blip r:embed="rId2"/>
                <a:stretch>
                  <a:fillRect l="-1445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840760" cy="433213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4200" dirty="0"/>
                  <a:t>(2)</a:t>
                </a:r>
                <a:r>
                  <a:rPr lang="ja-JP" altLang="ja-JP" sz="42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4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4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en-US" sz="4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のグラフを</a:t>
                </a:r>
                <a14:m>
                  <m:oMath xmlns:m="http://schemas.openxmlformats.org/officeDocument/2006/math">
                    <m:r>
                      <a:rPr lang="en-US" altLang="ja-JP" sz="4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4200" dirty="0"/>
                  <a:t>軸方向</a:t>
                </a:r>
                <a:r>
                  <a:rPr lang="ja-JP" altLang="ja-JP" sz="4200" dirty="0">
                    <a:latin typeface="Cambria Math" panose="02040503050406030204" pitchFamily="18" charset="0"/>
                  </a:rPr>
                  <a:t>に</a:t>
                </a:r>
                <a:r>
                  <a:rPr lang="en-US" altLang="ja-JP" sz="4200" dirty="0">
                    <a:latin typeface="Cambria Math" panose="02040503050406030204" pitchFamily="18" charset="0"/>
                  </a:rPr>
                  <a:t> </a:t>
                </a:r>
                <a:r>
                  <a:rPr lang="ja-JP" altLang="ja-JP" sz="420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－</a:t>
                </a:r>
                <a:r>
                  <a:rPr lang="en-US" altLang="ja-JP" sz="42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ja-JP" altLang="ja-JP" sz="4200" dirty="0"/>
                  <a:t>だけ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平行移動した放物線で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　　頂点は　点</a:t>
                </a:r>
                <a:r>
                  <a:rPr lang="en-US" altLang="ja-JP" sz="4200" dirty="0"/>
                  <a:t>(</a:t>
                </a:r>
                <a:r>
                  <a:rPr lang="en-US" altLang="ja-JP" sz="42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ja-JP" altLang="ja-JP" sz="4200" dirty="0" err="1">
                    <a:latin typeface="Cambria Math" panose="02040503050406030204" pitchFamily="18" charset="0"/>
                  </a:rPr>
                  <a:t>，</a:t>
                </a:r>
                <a:r>
                  <a:rPr lang="ja-JP" altLang="ja-JP" sz="4200" dirty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－</a:t>
                </a:r>
                <a:r>
                  <a:rPr lang="en-US" altLang="ja-JP" sz="42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en-US" altLang="ja-JP" sz="4200" dirty="0"/>
                  <a:t>)</a:t>
                </a:r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　　軸は　</a:t>
                </a:r>
                <a14:m>
                  <m:oMath xmlns:m="http://schemas.openxmlformats.org/officeDocument/2006/math">
                    <m:r>
                      <a:rPr lang="en-US" altLang="ja-JP" sz="4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4200" dirty="0"/>
                  <a:t>軸である。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840760" cy="4332139"/>
              </a:xfrm>
              <a:blipFill>
                <a:blip r:embed="rId3"/>
                <a:stretch>
                  <a:fillRect l="-2763" b="-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メモ 5">
            <a:extLst>
              <a:ext uri="{FF2B5EF4-FFF2-40B4-BE49-F238E27FC236}">
                <a16:creationId xmlns:a16="http://schemas.microsoft.com/office/drawing/2014/main" id="{2AFB4B12-05D2-4F6A-9D55-68B93EC030F3}"/>
              </a:ext>
            </a:extLst>
          </p:cNvPr>
          <p:cNvSpPr/>
          <p:nvPr/>
        </p:nvSpPr>
        <p:spPr>
          <a:xfrm>
            <a:off x="5519936" y="2852936"/>
            <a:ext cx="1368152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5">
            <a:extLst>
              <a:ext uri="{FF2B5EF4-FFF2-40B4-BE49-F238E27FC236}">
                <a16:creationId xmlns:a16="http://schemas.microsoft.com/office/drawing/2014/main" id="{76F3A7E7-78F3-4F73-AB79-7F990CA267DC}"/>
              </a:ext>
            </a:extLst>
          </p:cNvPr>
          <p:cNvSpPr/>
          <p:nvPr/>
        </p:nvSpPr>
        <p:spPr>
          <a:xfrm>
            <a:off x="4732794" y="3570339"/>
            <a:ext cx="722167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C3405C5-0922-4CBF-9260-67C2691CB0A0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メモ 5">
            <a:extLst>
              <a:ext uri="{FF2B5EF4-FFF2-40B4-BE49-F238E27FC236}">
                <a16:creationId xmlns:a16="http://schemas.microsoft.com/office/drawing/2014/main" id="{10E4F9E0-6DE7-4906-85C5-4F5E292859D7}"/>
              </a:ext>
            </a:extLst>
          </p:cNvPr>
          <p:cNvSpPr/>
          <p:nvPr/>
        </p:nvSpPr>
        <p:spPr>
          <a:xfrm>
            <a:off x="3440656" y="4850106"/>
            <a:ext cx="1287192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, 折れ線グラフ&#10;&#10;自動的に生成された説明">
            <a:extLst>
              <a:ext uri="{FF2B5EF4-FFF2-40B4-BE49-F238E27FC236}">
                <a16:creationId xmlns:a16="http://schemas.microsoft.com/office/drawing/2014/main" id="{3E0B112A-753C-4801-963F-8A2F84C0A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503" y="1204162"/>
            <a:ext cx="3996120" cy="518489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EA456A7-9930-4403-9C2E-DB2C8CF80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6173" y="1134564"/>
            <a:ext cx="4187381" cy="53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  <p:bldP spid="10" grpId="0"/>
      <p:bldP spid="14" grpId="0" animBg="1"/>
      <p:bldP spid="1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136560" y="230177"/>
            <a:ext cx="864096" cy="576262"/>
          </a:xfrm>
        </p:spPr>
        <p:txBody>
          <a:bodyPr/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>
                    <a:solidFill>
                      <a:schemeClr val="accent2"/>
                    </a:solidFill>
                  </a:rPr>
                  <a:t>・２次関数　</a:t>
                </a:r>
                <a:r>
                  <a:rPr lang="ja-JP" altLang="en-US" sz="3600" dirty="0"/>
                  <a:t>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19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13690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136904" cy="592642"/>
              </a:xfrm>
              <a:blipFill>
                <a:blip r:embed="rId2"/>
                <a:stretch>
                  <a:fillRect l="-157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ja-JP" dirty="0"/>
                  <a:t>次の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ja-JP" altLang="ja-JP" dirty="0"/>
                  <a:t>次関数のグラフの頂点と軸を求め，そのグラフをかきなさい。</a:t>
                </a:r>
                <a:br>
                  <a:rPr lang="en-US" altLang="ja-JP" dirty="0"/>
                </a:br>
                <a:r>
                  <a:rPr lang="en-US" altLang="ja-JP" dirty="0"/>
                  <a:t>(1)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dirty="0"/>
                  <a:t>		(2)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ja-JP" altLang="ja-JP" dirty="0"/>
              </a:p>
              <a:p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6" r="-21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99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799288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7992888" cy="592642"/>
              </a:xfrm>
              <a:blipFill>
                <a:blip r:embed="rId2"/>
                <a:stretch>
                  <a:fillRect l="-1602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77181"/>
                <a:ext cx="6840760" cy="43321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altLang="ja-JP" sz="3600" dirty="0"/>
                  <a:t>(1)</a:t>
                </a:r>
                <a:r>
                  <a:rPr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sz="3600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のグラフを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𝑦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軸方向に 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−1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だけ平行移動した放物線で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点</a:t>
                </a:r>
                <a:r>
                  <a:rPr lang="en-US" altLang="ja-JP" sz="3600" b="1" dirty="0">
                    <a:solidFill>
                      <a:schemeClr val="accent2"/>
                    </a:solidFill>
                  </a:rPr>
                  <a:t>(𝟎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，</a:t>
                </a:r>
                <a:r>
                  <a:rPr lang="en-US" altLang="ja-JP" sz="3600" b="1" dirty="0">
                    <a:solidFill>
                      <a:schemeClr val="accent2"/>
                    </a:solidFill>
                  </a:rPr>
                  <a:t>−𝟏)</a:t>
                </a:r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en-US" altLang="ja-JP" sz="3600" b="1" dirty="0">
                    <a:solidFill>
                      <a:schemeClr val="accent2"/>
                    </a:solidFill>
                  </a:rPr>
                  <a:t>𝒚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軸である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。</a:t>
                </a:r>
                <a:endParaRPr lang="en-US" altLang="ja-JP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77181"/>
                <a:ext cx="6840760" cy="4332139"/>
              </a:xfrm>
              <a:blipFill>
                <a:blip r:embed="rId3"/>
                <a:stretch>
                  <a:fillRect l="-2763" t="-2532" b="-3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5" name="図 14" descr="障子, 水, 準備, 時計 が含まれている画像&#10;&#10;自動的に生成された説明">
            <a:extLst>
              <a:ext uri="{FF2B5EF4-FFF2-40B4-BE49-F238E27FC236}">
                <a16:creationId xmlns:a16="http://schemas.microsoft.com/office/drawing/2014/main" id="{A66396B2-1DB6-44B5-A957-63FD70E0280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8" y="1131164"/>
            <a:ext cx="3892172" cy="546394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186893-5AF8-4EF9-A948-A62F06CF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779" y="1099156"/>
            <a:ext cx="40957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35292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352928" cy="592642"/>
              </a:xfrm>
              <a:blipFill>
                <a:blip r:embed="rId2"/>
                <a:stretch>
                  <a:fillRect l="-153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77181"/>
                <a:ext cx="6768752" cy="43321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600" dirty="0"/>
                  <a:t>(2)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ja-JP" altLang="ja-JP" sz="36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のグラフを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𝑦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軸方向に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4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だけ平行移動した放物線で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点</a:t>
                </a:r>
                <a:r>
                  <a:rPr lang="en-US" altLang="ja-JP" sz="3600" b="1" dirty="0">
                    <a:solidFill>
                      <a:schemeClr val="accent2"/>
                    </a:solidFill>
                  </a:rPr>
                  <a:t>(𝟎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，</a:t>
                </a:r>
                <a:r>
                  <a:rPr lang="en-US" altLang="ja-JP" sz="3600" b="1" dirty="0">
                    <a:solidFill>
                      <a:schemeClr val="accent2"/>
                    </a:solidFill>
                  </a:rPr>
                  <a:t>𝟒)</a:t>
                </a:r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en-US" altLang="ja-JP" sz="3600" b="1" dirty="0">
                    <a:solidFill>
                      <a:schemeClr val="accent2"/>
                    </a:solidFill>
                  </a:rPr>
                  <a:t>𝒚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軸である。</a:t>
                </a:r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77181"/>
                <a:ext cx="6768752" cy="4332139"/>
              </a:xfrm>
              <a:blipFill>
                <a:blip r:embed="rId3"/>
                <a:stretch>
                  <a:fillRect l="-2793" t="-25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11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 descr="障子, 時計, 水, 大きい が含まれている画像&#10;&#10;自動的に生成された説明">
            <a:extLst>
              <a:ext uri="{FF2B5EF4-FFF2-40B4-BE49-F238E27FC236}">
                <a16:creationId xmlns:a16="http://schemas.microsoft.com/office/drawing/2014/main" id="{17B2A0BB-828D-45EC-AF6E-23E3037B0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56" y="1212076"/>
            <a:ext cx="3866844" cy="538880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569410D-1E1A-4307-A7A9-019E303BA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643" y="1145312"/>
            <a:ext cx="405765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66</a:t>
            </a:r>
            <a:r>
              <a:rPr kumimoji="1" lang="ja-JP" altLang="en-US" dirty="0"/>
              <a:t>～</a:t>
            </a:r>
            <a:r>
              <a:rPr kumimoji="1" lang="en-US" altLang="ja-JP" dirty="0"/>
              <a:t>67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>
                  <a:solidFill>
                    <a:schemeClr val="tx1"/>
                  </a:solidFill>
                </a:endParaRPr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accent2"/>
                    </a:solidFill>
                  </a:rPr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6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806440"/>
                <a:ext cx="11377264" cy="537052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8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4800" dirty="0"/>
                  <a:t> </a:t>
                </a:r>
                <a:r>
                  <a:rPr lang="ja-JP" altLang="ja-JP" sz="4800" dirty="0"/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4800" dirty="0"/>
                  <a:t> </a:t>
                </a:r>
                <a:r>
                  <a:rPr lang="ja-JP" altLang="ja-JP" sz="4800" dirty="0"/>
                  <a:t>のグラフを</a:t>
                </a:r>
                <a14:m>
                  <m:oMath xmlns:m="http://schemas.openxmlformats.org/officeDocument/2006/math">
                    <m:r>
                      <a:rPr lang="ja-JP" altLang="en-US" sz="4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8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48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ja-JP" sz="4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800" dirty="0" err="1"/>
                  <a:t>だけ平</a:t>
                </a:r>
                <a:r>
                  <a:rPr lang="ja-JP" altLang="ja-JP" sz="4800" dirty="0"/>
                  <a:t>行移動した放物線</a:t>
                </a:r>
              </a:p>
              <a:p>
                <a:pPr>
                  <a:spcAft>
                    <a:spcPts val="1200"/>
                  </a:spcAft>
                </a:pPr>
                <a:r>
                  <a:rPr lang="ja-JP" altLang="ja-JP" sz="4800" dirty="0"/>
                  <a:t>頂点は</a:t>
                </a:r>
                <a:r>
                  <a:rPr lang="ja-JP" altLang="en-US" sz="4800" dirty="0"/>
                  <a:t> </a:t>
                </a:r>
                <a:r>
                  <a:rPr lang="ja-JP" altLang="ja-JP" sz="4800" dirty="0"/>
                  <a:t>点</a:t>
                </a:r>
                <a:r>
                  <a:rPr lang="en-US" altLang="ja-JP" sz="48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4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ja-JP" altLang="ja-JP" sz="48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4800" dirty="0"/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ja-JP" altLang="ja-JP" sz="4800" dirty="0"/>
                  <a:t>軸は</a:t>
                </a:r>
                <a:r>
                  <a:rPr lang="en-US" altLang="ja-JP" sz="4800" dirty="0"/>
                  <a:t> </a:t>
                </a:r>
                <a:r>
                  <a:rPr lang="ja-JP" altLang="ja-JP" sz="4800" dirty="0"/>
                  <a:t>直線</a:t>
                </a:r>
                <a:r>
                  <a:rPr lang="en-US" altLang="ja-JP" sz="4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ja-JP" altLang="ja-JP" sz="48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806440"/>
                <a:ext cx="11377264" cy="5370524"/>
              </a:xfrm>
              <a:blipFill>
                <a:blip r:embed="rId3"/>
                <a:stretch>
                  <a:fillRect l="-2412" r="-14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66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F6AAEF3F-46DB-4FA3-8BD5-7E7EFFB3A7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455" y="3219041"/>
            <a:ext cx="3923472" cy="3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3DD7F36B-8E03-4C0B-B437-67E03F36F8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7992888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" name="タイトル 4">
                <a:extLst>
                  <a:ext uri="{FF2B5EF4-FFF2-40B4-BE49-F238E27FC236}">
                    <a16:creationId xmlns:a16="http://schemas.microsoft.com/office/drawing/2014/main" id="{3DD7F36B-8E03-4C0B-B437-67E03F36F8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7992888" cy="592642"/>
              </a:xfrm>
              <a:blipFill>
                <a:blip r:embed="rId2"/>
                <a:stretch>
                  <a:fillRect l="-1602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コンテンツ プレースホルダー 9">
                <a:extLst>
                  <a:ext uri="{FF2B5EF4-FFF2-40B4-BE49-F238E27FC236}">
                    <a16:creationId xmlns:a16="http://schemas.microsoft.com/office/drawing/2014/main" id="{F2CC2A22-ACB5-4448-9FF9-FF7E670A85C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7880732"/>
                  </p:ext>
                </p:extLst>
              </p:nvPr>
            </p:nvGraphicFramePr>
            <p:xfrm>
              <a:off x="611032" y="3650133"/>
              <a:ext cx="7213161" cy="2141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6536">
                      <a:extLst>
                        <a:ext uri="{9D8B030D-6E8A-4147-A177-3AD203B41FA5}">
                          <a16:colId xmlns:a16="http://schemas.microsoft.com/office/drawing/2014/main" val="3524764260"/>
                        </a:ext>
                      </a:extLst>
                    </a:gridCol>
                    <a:gridCol w="288032">
                      <a:extLst>
                        <a:ext uri="{9D8B030D-6E8A-4147-A177-3AD203B41FA5}">
                          <a16:colId xmlns:a16="http://schemas.microsoft.com/office/drawing/2014/main" val="1258712866"/>
                        </a:ext>
                      </a:extLst>
                    </a:gridCol>
                    <a:gridCol w="665540">
                      <a:extLst>
                        <a:ext uri="{9D8B030D-6E8A-4147-A177-3AD203B41FA5}">
                          <a16:colId xmlns:a16="http://schemas.microsoft.com/office/drawing/2014/main" val="716138549"/>
                        </a:ext>
                      </a:extLst>
                    </a:gridCol>
                    <a:gridCol w="655742">
                      <a:extLst>
                        <a:ext uri="{9D8B030D-6E8A-4147-A177-3AD203B41FA5}">
                          <a16:colId xmlns:a16="http://schemas.microsoft.com/office/drawing/2014/main" val="1750113882"/>
                        </a:ext>
                      </a:extLst>
                    </a:gridCol>
                    <a:gridCol w="728602">
                      <a:extLst>
                        <a:ext uri="{9D8B030D-6E8A-4147-A177-3AD203B41FA5}">
                          <a16:colId xmlns:a16="http://schemas.microsoft.com/office/drawing/2014/main" val="2574772561"/>
                        </a:ext>
                      </a:extLst>
                    </a:gridCol>
                    <a:gridCol w="728602">
                      <a:extLst>
                        <a:ext uri="{9D8B030D-6E8A-4147-A177-3AD203B41FA5}">
                          <a16:colId xmlns:a16="http://schemas.microsoft.com/office/drawing/2014/main" val="2552214398"/>
                        </a:ext>
                      </a:extLst>
                    </a:gridCol>
                    <a:gridCol w="728602">
                      <a:extLst>
                        <a:ext uri="{9D8B030D-6E8A-4147-A177-3AD203B41FA5}">
                          <a16:colId xmlns:a16="http://schemas.microsoft.com/office/drawing/2014/main" val="2047054752"/>
                        </a:ext>
                      </a:extLst>
                    </a:gridCol>
                    <a:gridCol w="655742">
                      <a:extLst>
                        <a:ext uri="{9D8B030D-6E8A-4147-A177-3AD203B41FA5}">
                          <a16:colId xmlns:a16="http://schemas.microsoft.com/office/drawing/2014/main" val="2261515288"/>
                        </a:ext>
                      </a:extLst>
                    </a:gridCol>
                    <a:gridCol w="655742">
                      <a:extLst>
                        <a:ext uri="{9D8B030D-6E8A-4147-A177-3AD203B41FA5}">
                          <a16:colId xmlns:a16="http://schemas.microsoft.com/office/drawing/2014/main" val="370143002"/>
                        </a:ext>
                      </a:extLst>
                    </a:gridCol>
                    <a:gridCol w="510021">
                      <a:extLst>
                        <a:ext uri="{9D8B030D-6E8A-4147-A177-3AD203B41FA5}">
                          <a16:colId xmlns:a16="http://schemas.microsoft.com/office/drawing/2014/main" val="3254600546"/>
                        </a:ext>
                      </a:extLst>
                    </a:gridCol>
                  </a:tblGrid>
                  <a:tr h="7137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0377053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ja-JP" sz="2800" i="1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kern="10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69176452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2(</m:t>
                                </m:r>
                                <m:r>
                                  <a:rPr kumimoji="1" lang="en-US" altLang="ja-JP" sz="2800" b="1" i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1" lang="en-US" altLang="ja-JP" sz="2800" b="1" kern="120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+1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1" lang="en-US" altLang="ja-JP" sz="2800" b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ja-JP" sz="2800" kern="10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kern="100" smtClean="0">
                                    <a:solidFill>
                                      <a:schemeClr val="accent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𝟑𝟐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solidFill>
                              <a:schemeClr val="accent2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47279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コンテンツ プレースホルダー 9">
                <a:extLst>
                  <a:ext uri="{FF2B5EF4-FFF2-40B4-BE49-F238E27FC236}">
                    <a16:creationId xmlns:a16="http://schemas.microsoft.com/office/drawing/2014/main" id="{F2CC2A22-ACB5-4448-9FF9-FF7E670A85C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27880732"/>
                  </p:ext>
                </p:extLst>
              </p:nvPr>
            </p:nvGraphicFramePr>
            <p:xfrm>
              <a:off x="611032" y="3650133"/>
              <a:ext cx="7213161" cy="214118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6536">
                      <a:extLst>
                        <a:ext uri="{9D8B030D-6E8A-4147-A177-3AD203B41FA5}">
                          <a16:colId xmlns:a16="http://schemas.microsoft.com/office/drawing/2014/main" val="3524764260"/>
                        </a:ext>
                      </a:extLst>
                    </a:gridCol>
                    <a:gridCol w="288032">
                      <a:extLst>
                        <a:ext uri="{9D8B030D-6E8A-4147-A177-3AD203B41FA5}">
                          <a16:colId xmlns:a16="http://schemas.microsoft.com/office/drawing/2014/main" val="1258712866"/>
                        </a:ext>
                      </a:extLst>
                    </a:gridCol>
                    <a:gridCol w="665540">
                      <a:extLst>
                        <a:ext uri="{9D8B030D-6E8A-4147-A177-3AD203B41FA5}">
                          <a16:colId xmlns:a16="http://schemas.microsoft.com/office/drawing/2014/main" val="716138549"/>
                        </a:ext>
                      </a:extLst>
                    </a:gridCol>
                    <a:gridCol w="655742">
                      <a:extLst>
                        <a:ext uri="{9D8B030D-6E8A-4147-A177-3AD203B41FA5}">
                          <a16:colId xmlns:a16="http://schemas.microsoft.com/office/drawing/2014/main" val="1750113882"/>
                        </a:ext>
                      </a:extLst>
                    </a:gridCol>
                    <a:gridCol w="728602">
                      <a:extLst>
                        <a:ext uri="{9D8B030D-6E8A-4147-A177-3AD203B41FA5}">
                          <a16:colId xmlns:a16="http://schemas.microsoft.com/office/drawing/2014/main" val="2574772561"/>
                        </a:ext>
                      </a:extLst>
                    </a:gridCol>
                    <a:gridCol w="728602">
                      <a:extLst>
                        <a:ext uri="{9D8B030D-6E8A-4147-A177-3AD203B41FA5}">
                          <a16:colId xmlns:a16="http://schemas.microsoft.com/office/drawing/2014/main" val="2552214398"/>
                        </a:ext>
                      </a:extLst>
                    </a:gridCol>
                    <a:gridCol w="728602">
                      <a:extLst>
                        <a:ext uri="{9D8B030D-6E8A-4147-A177-3AD203B41FA5}">
                          <a16:colId xmlns:a16="http://schemas.microsoft.com/office/drawing/2014/main" val="2047054752"/>
                        </a:ext>
                      </a:extLst>
                    </a:gridCol>
                    <a:gridCol w="655742">
                      <a:extLst>
                        <a:ext uri="{9D8B030D-6E8A-4147-A177-3AD203B41FA5}">
                          <a16:colId xmlns:a16="http://schemas.microsoft.com/office/drawing/2014/main" val="2261515288"/>
                        </a:ext>
                      </a:extLst>
                    </a:gridCol>
                    <a:gridCol w="655742">
                      <a:extLst>
                        <a:ext uri="{9D8B030D-6E8A-4147-A177-3AD203B41FA5}">
                          <a16:colId xmlns:a16="http://schemas.microsoft.com/office/drawing/2014/main" val="370143002"/>
                        </a:ext>
                      </a:extLst>
                    </a:gridCol>
                    <a:gridCol w="510021">
                      <a:extLst>
                        <a:ext uri="{9D8B030D-6E8A-4147-A177-3AD203B41FA5}">
                          <a16:colId xmlns:a16="http://schemas.microsoft.com/office/drawing/2014/main" val="3254600546"/>
                        </a:ext>
                      </a:extLst>
                    </a:gridCol>
                  </a:tblGrid>
                  <a:tr h="7137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82" t="-847" r="-353435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81818" t="-847" r="-699091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2523" t="-847" r="-618692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39167" t="-847" r="-451667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43697" t="-847" r="-355462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38333" t="-847" r="-252500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20370" t="-847" r="-180556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28972" t="-847" r="-82243" b="-209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bg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bg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0377053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82" t="-101709" r="-353435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81818" t="-101709" r="-69909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2523" t="-101709" r="-61869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39167" t="-101709" r="-4516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43697" t="-101709" r="-355462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38333" t="-101709" r="-25250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20370" t="-101709" r="-180556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28972" t="-101709" r="-8224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269176452"/>
                      </a:ext>
                    </a:extLst>
                  </a:tr>
                  <a:tr h="7137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82" t="-200000" r="-353435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281818" t="-200000" r="-699091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392523" t="-200000" r="-618692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439167" t="-200000" r="-45166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543697" t="-200000" r="-355462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638333" t="-200000" r="-252500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820370" t="-200000" r="-180556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0" marR="0" marT="0" marB="0" anchor="ctr">
                        <a:blipFill>
                          <a:blip r:embed="rId3"/>
                          <a:stretch>
                            <a:fillRect l="-928972" t="-200000" r="-82243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ja-JP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…</a:t>
                          </a:r>
                          <a:endParaRPr lang="ja-JP" sz="2800" kern="100" dirty="0">
                            <a:solidFill>
                              <a:schemeClr val="tx1"/>
                            </a:solidFill>
                            <a:effectLst/>
                            <a:latin typeface="Century" panose="020406040505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47279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2A2FEF7B-84B1-48C2-82FE-BEBA1A768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66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2B1B9D9B-4D35-408B-A5EB-2E07CBB3AB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12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9C2BB53-C4DF-4EA9-AE9F-575CED6BB0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37552F42-D357-4547-8CA3-28F86C557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376" y="1753295"/>
                <a:ext cx="7056784" cy="17668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について，次の表をつくり，この関数のグラフを右の図にかきなさい。</a:t>
                </a:r>
              </a:p>
            </p:txBody>
          </p:sp>
        </mc:Choice>
        <mc:Fallback xmlns="">
          <p:sp>
            <p:nvSpPr>
              <p:cNvPr id="11" name="Rectangle 1">
                <a:extLst>
                  <a:ext uri="{FF2B5EF4-FFF2-40B4-BE49-F238E27FC236}">
                    <a16:creationId xmlns:a16="http://schemas.microsoft.com/office/drawing/2014/main" id="{37552F42-D357-4547-8CA3-28F86C557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1753295"/>
                <a:ext cx="7056784" cy="1766894"/>
              </a:xfrm>
              <a:prstGeom prst="rect">
                <a:avLst/>
              </a:prstGeom>
              <a:blipFill>
                <a:blip r:embed="rId4"/>
                <a:stretch>
                  <a:fillRect l="-2679" t="-5190" b="-128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メモ 5">
            <a:extLst>
              <a:ext uri="{FF2B5EF4-FFF2-40B4-BE49-F238E27FC236}">
                <a16:creationId xmlns:a16="http://schemas.microsoft.com/office/drawing/2014/main" id="{D5F88EBA-DDD9-4073-A845-E6E7D15C43B8}"/>
              </a:ext>
            </a:extLst>
          </p:cNvPr>
          <p:cNvSpPr/>
          <p:nvPr/>
        </p:nvSpPr>
        <p:spPr>
          <a:xfrm>
            <a:off x="2567608" y="5229200"/>
            <a:ext cx="4680520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4BEC8B8-DEBE-46F9-97C0-E2CA767C178C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図 15" descr="グラフ, 折れ線グラフ&#10;&#10;自動的に生成された説明">
            <a:extLst>
              <a:ext uri="{FF2B5EF4-FFF2-40B4-BE49-F238E27FC236}">
                <a16:creationId xmlns:a16="http://schemas.microsoft.com/office/drawing/2014/main" id="{02B205D9-2C62-4132-989A-BF276FA23A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1105597"/>
            <a:ext cx="3085256" cy="528807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92AFBDA-F46B-46D2-8EF5-B1279F63E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011" y="1117061"/>
            <a:ext cx="3163729" cy="57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  <a:blipFill>
                <a:blip r:embed="rId2"/>
                <a:stretch>
                  <a:fillRect l="-1494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9145016" cy="433213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4200" dirty="0"/>
                  <a:t>(1)</a:t>
                </a:r>
                <a:r>
                  <a:rPr lang="ja-JP" altLang="ja-JP" sz="4200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のグラフを</a:t>
                </a:r>
                <a14:m>
                  <m:oMath xmlns:m="http://schemas.openxmlformats.org/officeDocument/2006/math">
                    <m:r>
                      <a:rPr lang="en-US" altLang="ja-JP" sz="4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2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42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4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4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ja-JP" altLang="ja-JP" sz="4200" dirty="0"/>
                  <a:t>だけ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平行移動した放物線で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　頂点は　点 </a:t>
                </a:r>
                <a:r>
                  <a:rPr lang="en-US" altLang="ja-JP" sz="4200" dirty="0"/>
                  <a:t>(</a:t>
                </a:r>
                <a14:m>
                  <m:oMath xmlns:m="http://schemas.openxmlformats.org/officeDocument/2006/math">
                    <m:r>
                      <a:rPr lang="en-US" altLang="ja-JP" sz="42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4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ja-JP" sz="42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4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4200" dirty="0"/>
                  <a:t>)</a:t>
                </a:r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　軸は　直線 </a:t>
                </a:r>
                <a14:m>
                  <m:oMath xmlns:m="http://schemas.openxmlformats.org/officeDocument/2006/math"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4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4200" dirty="0"/>
                  <a:t> </a:t>
                </a:r>
                <a:r>
                  <a:rPr lang="ja-JP" altLang="ja-JP" sz="4200" dirty="0"/>
                  <a:t>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9145016" cy="4332139"/>
              </a:xfrm>
              <a:blipFill>
                <a:blip r:embed="rId3"/>
                <a:stretch>
                  <a:fillRect l="-2067" b="-4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13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メモ 5">
            <a:extLst>
              <a:ext uri="{FF2B5EF4-FFF2-40B4-BE49-F238E27FC236}">
                <a16:creationId xmlns:a16="http://schemas.microsoft.com/office/drawing/2014/main" id="{528FFB5B-EBD4-4C27-AF55-D2214C794794}"/>
              </a:ext>
            </a:extLst>
          </p:cNvPr>
          <p:cNvSpPr/>
          <p:nvPr/>
        </p:nvSpPr>
        <p:spPr>
          <a:xfrm>
            <a:off x="4893659" y="3434829"/>
            <a:ext cx="550830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5">
            <a:extLst>
              <a:ext uri="{FF2B5EF4-FFF2-40B4-BE49-F238E27FC236}">
                <a16:creationId xmlns:a16="http://schemas.microsoft.com/office/drawing/2014/main" id="{A5CD8465-63E9-4BB2-AA85-D9916D78D8E8}"/>
              </a:ext>
            </a:extLst>
          </p:cNvPr>
          <p:cNvSpPr/>
          <p:nvPr/>
        </p:nvSpPr>
        <p:spPr>
          <a:xfrm>
            <a:off x="3335815" y="4920672"/>
            <a:ext cx="1042490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5">
            <a:extLst>
              <a:ext uri="{FF2B5EF4-FFF2-40B4-BE49-F238E27FC236}">
                <a16:creationId xmlns:a16="http://schemas.microsoft.com/office/drawing/2014/main" id="{B12E8BCB-F9CB-48E0-B231-374F9E57B290}"/>
              </a:ext>
            </a:extLst>
          </p:cNvPr>
          <p:cNvSpPr/>
          <p:nvPr/>
        </p:nvSpPr>
        <p:spPr>
          <a:xfrm>
            <a:off x="3946257" y="5530981"/>
            <a:ext cx="432048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グラフ, 折れ線グラフ&#10;&#10;自動的に生成された説明">
            <a:extLst>
              <a:ext uri="{FF2B5EF4-FFF2-40B4-BE49-F238E27FC236}">
                <a16:creationId xmlns:a16="http://schemas.microsoft.com/office/drawing/2014/main" id="{9CF2B66B-0ACA-4D57-B8EB-EC9CA99537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268759"/>
            <a:ext cx="3986976" cy="517776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36593F-23DA-404A-87F6-0511AFF27DFF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6C4991C-E077-43E2-82C9-2FFAC41EF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425" y="1196752"/>
            <a:ext cx="4061079" cy="52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06489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064896" cy="592642"/>
              </a:xfrm>
              <a:blipFill>
                <a:blip r:embed="rId2"/>
                <a:stretch>
                  <a:fillRect l="-1587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4200" dirty="0"/>
                  <a:t>(2)</a:t>
                </a:r>
                <a:r>
                  <a:rPr lang="ja-JP" altLang="ja-JP" sz="4200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のグラフを</a:t>
                </a:r>
                <a14:m>
                  <m:oMath xmlns:m="http://schemas.openxmlformats.org/officeDocument/2006/math">
                    <m:r>
                      <a:rPr lang="en-US" altLang="ja-JP" sz="4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200" dirty="0"/>
                  <a:t>軸方向に</a:t>
                </a:r>
                <a:r>
                  <a:rPr lang="en-US" altLang="ja-JP" sz="42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2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4200" dirty="0"/>
                  <a:t> </a:t>
                </a:r>
                <a:r>
                  <a:rPr lang="ja-JP" altLang="ja-JP" sz="4200" dirty="0"/>
                  <a:t>だけ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平行移動した放物線で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　頂点は　点 </a:t>
                </a:r>
                <a:r>
                  <a:rPr lang="en-US" altLang="ja-JP" sz="4200" dirty="0"/>
                  <a:t>(</a:t>
                </a:r>
                <a14:m>
                  <m:oMath xmlns:m="http://schemas.openxmlformats.org/officeDocument/2006/math">
                    <m:r>
                      <a:rPr lang="en-US" altLang="ja-JP" sz="4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ja-JP" altLang="ja-JP" sz="42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4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4200" dirty="0"/>
                  <a:t>)</a:t>
                </a:r>
                <a:endParaRPr lang="ja-JP" altLang="ja-JP" sz="42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/>
                  <a:t>　軸は　直線 </a:t>
                </a:r>
                <a14:m>
                  <m:oMath xmlns:m="http://schemas.openxmlformats.org/officeDocument/2006/math"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4200" dirty="0"/>
                  <a:t> </a:t>
                </a:r>
                <a:r>
                  <a:rPr lang="ja-JP" altLang="ja-JP" sz="4200" dirty="0"/>
                  <a:t>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b="-4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13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図 7" descr="グラフ, 折れ線グラフ&#10;&#10;自動的に生成された説明">
            <a:extLst>
              <a:ext uri="{FF2B5EF4-FFF2-40B4-BE49-F238E27FC236}">
                <a16:creationId xmlns:a16="http://schemas.microsoft.com/office/drawing/2014/main" id="{9C10A6A1-7BBE-4723-A240-B021A8BA8A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09" y="1388353"/>
            <a:ext cx="3886279" cy="5063460"/>
          </a:xfrm>
          <a:prstGeom prst="rect">
            <a:avLst/>
          </a:prstGeom>
        </p:spPr>
      </p:pic>
      <p:sp>
        <p:nvSpPr>
          <p:cNvPr id="10" name="メモ 5">
            <a:extLst>
              <a:ext uri="{FF2B5EF4-FFF2-40B4-BE49-F238E27FC236}">
                <a16:creationId xmlns:a16="http://schemas.microsoft.com/office/drawing/2014/main" id="{66C78CD4-E98B-4972-83CA-394A5E5215D4}"/>
              </a:ext>
            </a:extLst>
          </p:cNvPr>
          <p:cNvSpPr/>
          <p:nvPr/>
        </p:nvSpPr>
        <p:spPr>
          <a:xfrm>
            <a:off x="4943872" y="3535890"/>
            <a:ext cx="682744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5">
            <a:extLst>
              <a:ext uri="{FF2B5EF4-FFF2-40B4-BE49-F238E27FC236}">
                <a16:creationId xmlns:a16="http://schemas.microsoft.com/office/drawing/2014/main" id="{6FBA6092-CFD8-4F51-9AF0-4909225DEA44}"/>
              </a:ext>
            </a:extLst>
          </p:cNvPr>
          <p:cNvSpPr/>
          <p:nvPr/>
        </p:nvSpPr>
        <p:spPr>
          <a:xfrm>
            <a:off x="3327211" y="4912880"/>
            <a:ext cx="1214212" cy="51914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5">
            <a:extLst>
              <a:ext uri="{FF2B5EF4-FFF2-40B4-BE49-F238E27FC236}">
                <a16:creationId xmlns:a16="http://schemas.microsoft.com/office/drawing/2014/main" id="{E7688BAC-4960-4601-9F41-D4C6D2469D73}"/>
              </a:ext>
            </a:extLst>
          </p:cNvPr>
          <p:cNvSpPr/>
          <p:nvPr/>
        </p:nvSpPr>
        <p:spPr>
          <a:xfrm>
            <a:off x="4082663" y="5544812"/>
            <a:ext cx="720080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メモ 5">
            <a:extLst>
              <a:ext uri="{FF2B5EF4-FFF2-40B4-BE49-F238E27FC236}">
                <a16:creationId xmlns:a16="http://schemas.microsoft.com/office/drawing/2014/main" id="{DD72BF70-63A7-4308-99CC-1858CFC14088}"/>
              </a:ext>
            </a:extLst>
          </p:cNvPr>
          <p:cNvSpPr/>
          <p:nvPr/>
        </p:nvSpPr>
        <p:spPr>
          <a:xfrm>
            <a:off x="5492120" y="2847044"/>
            <a:ext cx="891911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ECB1C9-D1D7-42CA-B431-322E24E23145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2DBA264-9DA9-491C-AF35-AEFAD7E9D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429" y="1324969"/>
            <a:ext cx="40195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  <a:blipFill>
                <a:blip r:embed="rId2"/>
                <a:stretch>
                  <a:fillRect l="-154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dirty="0"/>
                  <a:t>次の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ja-JP" altLang="ja-JP" dirty="0"/>
                  <a:t>次関数のグラフの頂点と軸を求め，そのグラフをかきなさい。</a:t>
                </a:r>
                <a:br>
                  <a:rPr lang="en-US" altLang="ja-JP" dirty="0"/>
                </a:br>
                <a:r>
                  <a:rPr lang="en-US" altLang="ja-JP" dirty="0"/>
                  <a:t>(1)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/>
                  <a:t>		(2)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6" r="-21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4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  <a:blipFill>
                <a:blip r:embed="rId2"/>
                <a:stretch>
                  <a:fillRect l="-1494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665437"/>
                <a:ext cx="6192688" cy="471589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3600" dirty="0"/>
                  <a:t>(1)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36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のグラフを</a:t>
                </a:r>
                <a14:m>
                  <m:oMath xmlns:m="http://schemas.openxmlformats.org/officeDocument/2006/math">
                    <m:r>
                      <a:rPr lang="en-US" altLang="ja-JP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3600" dirty="0">
                    <a:solidFill>
                      <a:schemeClr val="accent2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3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solidFill>
                      <a:schemeClr val="accent2"/>
                    </a:solidFill>
                  </a:rPr>
                  <a:t>だけ平行移動した放物線で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　頂点は　点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3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)</a:t>
                </a:r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　軸は　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ja-JP" sz="3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665437"/>
                <a:ext cx="6192688" cy="4715891"/>
              </a:xfrm>
              <a:blipFill>
                <a:blip r:embed="rId3"/>
                <a:stretch>
                  <a:fillRect l="-3054" b="-27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図 15" descr="障子, 水, 準備, 光 が含まれている画像&#10;&#10;自動的に生成された説明">
            <a:extLst>
              <a:ext uri="{FF2B5EF4-FFF2-40B4-BE49-F238E27FC236}">
                <a16:creationId xmlns:a16="http://schemas.microsoft.com/office/drawing/2014/main" id="{344FE6DD-7539-4601-ADED-4EC8B6C501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30" y="1120111"/>
            <a:ext cx="3870812" cy="549783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117456E-CEB3-4794-AC83-A544F675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636" y="1101043"/>
            <a:ext cx="40386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・</a:t>
            </a:r>
            <a:r>
              <a:rPr kumimoji="1" lang="en-US" altLang="ja-JP" dirty="0"/>
              <a:t>2</a:t>
            </a:r>
            <a:r>
              <a:rPr kumimoji="1" lang="ja-JP" altLang="en-US" dirty="0"/>
              <a:t>次関数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3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3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300" dirty="0"/>
                  <a:t>が</a:t>
                </a:r>
                <a14:m>
                  <m:oMath xmlns:m="http://schemas.openxmlformats.org/officeDocument/2006/math">
                    <m:r>
                      <a:rPr lang="en-US" altLang="ja-JP" sz="43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3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3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300" dirty="0"/>
                  <a:t>の</a:t>
                </a:r>
                <a:r>
                  <a:rPr lang="en-US" altLang="ja-JP" sz="4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ja-JP" sz="4300" dirty="0"/>
                  <a:t>次式で表される関数を，</a:t>
                </a:r>
                <a:endParaRPr lang="en-US" altLang="ja-JP" sz="4300" dirty="0"/>
              </a:p>
              <a:p>
                <a14:m>
                  <m:oMath xmlns:m="http://schemas.openxmlformats.org/officeDocument/2006/math">
                    <m:r>
                      <a:rPr lang="en-US" altLang="ja-JP" sz="43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3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300" dirty="0"/>
                  <a:t>の</a:t>
                </a:r>
                <a:r>
                  <a:rPr lang="en-US" altLang="ja-JP" sz="4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ja-JP" sz="4300" dirty="0"/>
                  <a:t>次関数という。</a:t>
                </a:r>
              </a:p>
              <a:p>
                <a:r>
                  <a:rPr lang="ja-JP" altLang="ja-JP" sz="4300" dirty="0"/>
                  <a:t>一般に，</a:t>
                </a:r>
                <a14:m>
                  <m:oMath xmlns:m="http://schemas.openxmlformats.org/officeDocument/2006/math">
                    <m:r>
                      <a:rPr lang="en-US" altLang="ja-JP" sz="43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3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4300" dirty="0"/>
                  <a:t>の</a:t>
                </a:r>
                <a:r>
                  <a:rPr lang="en-US" altLang="ja-JP" sz="4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ja-JP" sz="4300" dirty="0"/>
                  <a:t>次関数は，</a:t>
                </a:r>
                <a14:m>
                  <m:oMath xmlns:m="http://schemas.openxmlformats.org/officeDocument/2006/math">
                    <m:r>
                      <a:rPr lang="en-US" altLang="ja-JP" sz="43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ja-JP" altLang="ja-JP" sz="43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3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ja-JP" altLang="ja-JP" sz="43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3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43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4300" dirty="0"/>
                  <a:t>を</a:t>
                </a:r>
                <a:r>
                  <a:rPr lang="ja-JP" altLang="ja-JP" sz="4300" dirty="0"/>
                  <a:t>定数として，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2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5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ja-JP" sz="5200" b="1">
                          <a:latin typeface="Cambria Math" panose="02040503050406030204" pitchFamily="18" charset="0"/>
                        </a:rPr>
                        <m:t>　</m:t>
                      </m:r>
                      <m:sSup>
                        <m:sSupPr>
                          <m:ctrlPr>
                            <a:rPr lang="ja-JP" altLang="ja-JP" sz="5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𝒂𝒙</m:t>
                          </m:r>
                        </m:e>
                        <m:sup>
                          <m:r>
                            <a:rPr lang="en-US" altLang="ja-JP" sz="5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5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5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altLang="ja-JP" sz="5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5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ja-JP" altLang="ja-JP" sz="5200" b="1" dirty="0">
                  <a:solidFill>
                    <a:schemeClr val="accent2"/>
                  </a:solidFill>
                </a:endParaRPr>
              </a:p>
              <a:p>
                <a:r>
                  <a:rPr lang="ja-JP" altLang="ja-JP" dirty="0"/>
                  <a:t>の形で表</a:t>
                </a:r>
                <a:r>
                  <a:rPr lang="ja-JP" altLang="en-US" dirty="0"/>
                  <a:t>され</a:t>
                </a:r>
                <a:r>
                  <a:rPr lang="ja-JP" altLang="ja-JP" dirty="0"/>
                  <a:t>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9" t="-725" b="-8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メモ 5"/>
          <p:cNvSpPr/>
          <p:nvPr/>
        </p:nvSpPr>
        <p:spPr>
          <a:xfrm>
            <a:off x="4799856" y="4149080"/>
            <a:ext cx="4032448" cy="72008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67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  <a:blipFill>
                <a:blip r:embed="rId2"/>
                <a:stretch>
                  <a:fillRect l="-1494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48066"/>
                <a:ext cx="6696744" cy="46492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ja-JP" sz="3600" dirty="0">
                    <a:solidFill>
                      <a:schemeClr val="tx1"/>
                    </a:solidFill>
                  </a:rPr>
                  <a:t>(2)</a:t>
                </a:r>
                <a:r>
                  <a:rPr lang="ja-JP" altLang="ja-JP" sz="360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3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ja-JP" altLang="ja-JP" sz="3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－</m:t>
                    </m:r>
                    <m:r>
                      <a:rPr lang="en-US" altLang="ja-JP" sz="36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3600" b="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b="0" i="1" baseline="300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のグラフを</a:t>
                </a:r>
                <a14:m>
                  <m:oMath xmlns:m="http://schemas.openxmlformats.org/officeDocument/2006/math">
                    <m:r>
                      <a:rPr lang="en-US" altLang="ja-JP" sz="3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3600" dirty="0">
                    <a:solidFill>
                      <a:schemeClr val="accent2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3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solidFill>
                      <a:schemeClr val="accent2"/>
                    </a:solidFill>
                  </a:rPr>
                  <a:t>だけ平行移動した放物線で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ja-JP" sz="36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点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ja-JP" sz="3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3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)</a:t>
                </a:r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ja-JP" altLang="ja-JP" sz="3600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軸は　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48066"/>
                <a:ext cx="6696744" cy="4649286"/>
              </a:xfrm>
              <a:blipFill>
                <a:blip r:embed="rId3"/>
                <a:stretch>
                  <a:fillRect l="-2823" t="-24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14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4" name="図 13" descr="障子, 準備, 光, 時計 が含まれている画像&#10;&#10;自動的に生成された説明">
            <a:extLst>
              <a:ext uri="{FF2B5EF4-FFF2-40B4-BE49-F238E27FC236}">
                <a16:creationId xmlns:a16="http://schemas.microsoft.com/office/drawing/2014/main" id="{E7DEBA1F-2FAE-4C18-A928-3434EA7F2D3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63" y="1152518"/>
            <a:ext cx="3888432" cy="55454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59662AA-3C7E-4CF5-9C0A-01141B139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836" y="1119364"/>
            <a:ext cx="40195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3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68</a:t>
            </a:r>
            <a:r>
              <a:rPr kumimoji="1" lang="ja-JP" altLang="en-US" dirty="0"/>
              <a:t>～</a:t>
            </a:r>
            <a:r>
              <a:rPr kumimoji="1" lang="en-US" altLang="ja-JP" dirty="0"/>
              <a:t>69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>
                  <a:solidFill>
                    <a:schemeClr val="tx1"/>
                  </a:solidFill>
                </a:endParaRPr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>
                    <a:solidFill>
                      <a:schemeClr val="accent2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accent2"/>
                    </a:solidFill>
                  </a:rPr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031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600" dirty="0"/>
                  <a:t> </a:t>
                </a:r>
                <a:r>
                  <a:rPr lang="ja-JP" altLang="ja-JP" sz="4600" dirty="0"/>
                  <a:t>のグラフは，</a:t>
                </a:r>
                <a14:m>
                  <m:oMath xmlns:m="http://schemas.openxmlformats.org/officeDocument/2006/math"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4600" dirty="0"/>
                  <a:t> </a:t>
                </a:r>
                <a:r>
                  <a:rPr lang="ja-JP" altLang="ja-JP" sz="4600" dirty="0"/>
                  <a:t>のグラフを</a:t>
                </a:r>
              </a:p>
              <a:p>
                <a:r>
                  <a:rPr lang="ja-JP" altLang="en-US" sz="4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4600" dirty="0"/>
                  <a:t> </a:t>
                </a:r>
                <a:r>
                  <a:rPr lang="ja-JP" altLang="ja-JP" sz="4600" dirty="0"/>
                  <a:t>軸方向に</a:t>
                </a:r>
                <a:r>
                  <a:rPr lang="en-US" altLang="ja-JP" sz="4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ja-JP" altLang="ja-JP" sz="4600" dirty="0"/>
                  <a:t>　</a:t>
                </a:r>
              </a:p>
              <a:p>
                <a:r>
                  <a:rPr lang="ja-JP" altLang="en-US" sz="4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sz="4600" dirty="0"/>
                  <a:t> </a:t>
                </a:r>
                <a:r>
                  <a:rPr lang="ja-JP" altLang="ja-JP" sz="4600" dirty="0"/>
                  <a:t>軸方向に</a:t>
                </a:r>
                <a:r>
                  <a:rPr lang="en-US" altLang="ja-JP" sz="4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ja-JP" altLang="ja-JP" sz="4600" i="1" dirty="0"/>
                  <a:t>　</a:t>
                </a:r>
                <a:endParaRPr lang="ja-JP" altLang="ja-JP" sz="4600" dirty="0"/>
              </a:p>
              <a:p>
                <a:r>
                  <a:rPr lang="ja-JP" altLang="ja-JP" sz="4600" dirty="0" err="1"/>
                  <a:t>だけ平</a:t>
                </a:r>
                <a:r>
                  <a:rPr lang="ja-JP" altLang="ja-JP" sz="4600" dirty="0"/>
                  <a:t>行移動した放物線</a:t>
                </a:r>
              </a:p>
              <a:p>
                <a:r>
                  <a:rPr lang="ja-JP" altLang="ja-JP" sz="4600" dirty="0"/>
                  <a:t>　頂点は　点</a:t>
                </a:r>
                <a:r>
                  <a:rPr lang="en-US" altLang="ja-JP" sz="4600" dirty="0"/>
                  <a:t> (</a:t>
                </a:r>
                <a14:m>
                  <m:oMath xmlns:m="http://schemas.openxmlformats.org/officeDocument/2006/math">
                    <m:r>
                      <a:rPr lang="en-US" altLang="ja-JP" sz="4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ja-JP" altLang="ja-JP" sz="46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6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600" dirty="0"/>
                  <a:t>)</a:t>
                </a:r>
                <a:r>
                  <a:rPr lang="ja-JP" altLang="ja-JP" sz="4600" dirty="0" err="1"/>
                  <a:t>，</a:t>
                </a:r>
                <a:endParaRPr lang="ja-JP" altLang="ja-JP" sz="4600" dirty="0"/>
              </a:p>
              <a:p>
                <a:r>
                  <a:rPr lang="ja-JP" altLang="en-US" sz="4600" dirty="0"/>
                  <a:t>　</a:t>
                </a:r>
                <a:r>
                  <a:rPr lang="ja-JP" altLang="ja-JP" sz="4600" dirty="0"/>
                  <a:t>軸は　直線</a:t>
                </a:r>
                <a:r>
                  <a:rPr lang="ja-JP" altLang="en-US" sz="4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ja-JP" altLang="ja-JP" sz="46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t="-604" b="-18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68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左中かっこ 6"/>
          <p:cNvSpPr/>
          <p:nvPr/>
        </p:nvSpPr>
        <p:spPr>
          <a:xfrm>
            <a:off x="438052" y="2276872"/>
            <a:ext cx="360040" cy="1152128"/>
          </a:xfrm>
          <a:prstGeom prst="leftBrace">
            <a:avLst>
              <a:gd name="adj1" fmla="val 19916"/>
              <a:gd name="adj2" fmla="val 5000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FA030444-E155-4E9B-975C-9FB0AE909F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40" y="2500636"/>
            <a:ext cx="5472608" cy="36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  <a:blipFill>
                <a:blip r:embed="rId2"/>
                <a:stretch>
                  <a:fillRect l="-154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altLang="ja-JP" sz="3500" dirty="0"/>
                  <a:t>(1)</a:t>
                </a:r>
                <a:r>
                  <a:rPr lang="ja-JP" altLang="ja-JP" sz="35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3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5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5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5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35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3500" dirty="0"/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3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5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5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500" dirty="0"/>
                  <a:t> </a:t>
                </a:r>
                <a:r>
                  <a:rPr lang="ja-JP" altLang="ja-JP" sz="3500" dirty="0"/>
                  <a:t>のグラフを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35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5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ja-JP" sz="35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－</m:t>
                    </m:r>
                    <m:r>
                      <a:rPr lang="en-US" altLang="ja-JP" sz="35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3500" dirty="0" err="1"/>
                  <a:t>，</a:t>
                </a:r>
                <a14:m>
                  <m:oMath xmlns:m="http://schemas.openxmlformats.org/officeDocument/2006/math">
                    <m:r>
                      <a:rPr lang="en-US" altLang="ja-JP" sz="3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5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500" b="0" i="0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35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5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500" dirty="0"/>
                  <a:t>だけ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3500" dirty="0"/>
                  <a:t>平行移動した放物線で</a:t>
                </a:r>
              </a:p>
              <a:p>
                <a:pPr>
                  <a:lnSpc>
                    <a:spcPct val="120000"/>
                  </a:lnSpc>
                </a:pPr>
                <a:r>
                  <a:rPr lang="ja-JP" altLang="ja-JP" sz="3500" dirty="0"/>
                  <a:t>　頂点は　点</a:t>
                </a:r>
                <a:r>
                  <a:rPr lang="en-US" altLang="ja-JP" sz="3500" dirty="0"/>
                  <a:t>(</a:t>
                </a:r>
                <a14:m>
                  <m:oMath xmlns:m="http://schemas.openxmlformats.org/officeDocument/2006/math">
                    <m:r>
                      <a:rPr lang="en-US" altLang="ja-JP" sz="35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5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500" b="1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35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5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sz="3500" dirty="0"/>
                  <a:t>)</a:t>
                </a:r>
                <a:endParaRPr lang="ja-JP" altLang="ja-JP" sz="3500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sz="3500" dirty="0"/>
                  <a:t>　軸は　直線 </a:t>
                </a:r>
                <a14:m>
                  <m:oMath xmlns:m="http://schemas.openxmlformats.org/officeDocument/2006/math">
                    <m:r>
                      <a:rPr lang="en-US" altLang="ja-JP" sz="3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5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3500" dirty="0"/>
                  <a:t> </a:t>
                </a:r>
                <a:r>
                  <a:rPr lang="ja-JP" altLang="ja-JP" sz="3500" dirty="0"/>
                  <a:t>である。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69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15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メモ 5">
            <a:extLst>
              <a:ext uri="{FF2B5EF4-FFF2-40B4-BE49-F238E27FC236}">
                <a16:creationId xmlns:a16="http://schemas.microsoft.com/office/drawing/2014/main" id="{577154B4-54C4-4823-8CF8-6217FD846A98}"/>
              </a:ext>
            </a:extLst>
          </p:cNvPr>
          <p:cNvSpPr/>
          <p:nvPr/>
        </p:nvSpPr>
        <p:spPr>
          <a:xfrm>
            <a:off x="5734963" y="3349584"/>
            <a:ext cx="722073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5">
            <a:extLst>
              <a:ext uri="{FF2B5EF4-FFF2-40B4-BE49-F238E27FC236}">
                <a16:creationId xmlns:a16="http://schemas.microsoft.com/office/drawing/2014/main" id="{4007E452-B2AB-441B-B74B-9F277FA3098C}"/>
              </a:ext>
            </a:extLst>
          </p:cNvPr>
          <p:cNvSpPr/>
          <p:nvPr/>
        </p:nvSpPr>
        <p:spPr>
          <a:xfrm>
            <a:off x="2947773" y="4801839"/>
            <a:ext cx="1214212" cy="4525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メモ 5">
            <a:extLst>
              <a:ext uri="{FF2B5EF4-FFF2-40B4-BE49-F238E27FC236}">
                <a16:creationId xmlns:a16="http://schemas.microsoft.com/office/drawing/2014/main" id="{8C00AFF1-C136-412F-AE90-AD40DFAE942D}"/>
              </a:ext>
            </a:extLst>
          </p:cNvPr>
          <p:cNvSpPr/>
          <p:nvPr/>
        </p:nvSpPr>
        <p:spPr>
          <a:xfrm>
            <a:off x="3554879" y="5375721"/>
            <a:ext cx="720080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メモ 5">
            <a:extLst>
              <a:ext uri="{FF2B5EF4-FFF2-40B4-BE49-F238E27FC236}">
                <a16:creationId xmlns:a16="http://schemas.microsoft.com/office/drawing/2014/main" id="{293097D1-5C38-44C9-9912-038441FD46CC}"/>
              </a:ext>
            </a:extLst>
          </p:cNvPr>
          <p:cNvSpPr/>
          <p:nvPr/>
        </p:nvSpPr>
        <p:spPr>
          <a:xfrm>
            <a:off x="2837657" y="3349584"/>
            <a:ext cx="666055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8A6450-EC96-441F-A165-2655AD36C3A5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3" name="図 12" descr="グラフ, 折れ線グラフ&#10;&#10;自動的に生成された説明">
            <a:extLst>
              <a:ext uri="{FF2B5EF4-FFF2-40B4-BE49-F238E27FC236}">
                <a16:creationId xmlns:a16="http://schemas.microsoft.com/office/drawing/2014/main" id="{15A21F4E-242A-4575-A5EE-DCA6B67C7E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430" y="1321649"/>
            <a:ext cx="3909059" cy="50791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A681A4A-2FBF-4360-8205-F94CB69FB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043" y="1241849"/>
            <a:ext cx="40767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  <a:blipFill>
                <a:blip r:embed="rId2"/>
                <a:stretch>
                  <a:fillRect l="-147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408712" cy="468052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200" dirty="0"/>
                  <a:t>(2)</a:t>
                </a:r>
                <a:r>
                  <a:rPr lang="ja-JP" altLang="ja-JP" sz="32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200" dirty="0"/>
                  <a:t>この関数のグラフは，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3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32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sz="3200" dirty="0"/>
                  <a:t> </a:t>
                </a:r>
                <a:r>
                  <a:rPr lang="ja-JP" altLang="ja-JP" sz="3200" dirty="0"/>
                  <a:t>のグラフを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2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32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ja-JP" altLang="ja-JP" sz="3200" dirty="0" err="1"/>
                  <a:t>，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ja-JP" sz="3200" dirty="0"/>
                  <a:t>軸方向に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ja-JP" altLang="ja-JP" sz="3200" dirty="0"/>
                  <a:t>だけ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200" dirty="0"/>
                  <a:t>平行移動した放物線で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200" dirty="0"/>
                  <a:t>　頂点は　点</a:t>
                </a:r>
                <a:r>
                  <a:rPr lang="en-US" altLang="ja-JP" sz="3200" dirty="0"/>
                  <a:t>(</a:t>
                </a:r>
                <a14:m>
                  <m:oMath xmlns:m="http://schemas.openxmlformats.org/officeDocument/2006/math">
                    <m:r>
                      <a:rPr lang="ja-JP" alt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ja-JP" altLang="ja-JP" sz="3200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ja-JP" sz="3200" dirty="0"/>
                  <a:t>)</a:t>
                </a:r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200" dirty="0"/>
                  <a:t>　軸は　直線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ja-JP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ja-JP" sz="3200" dirty="0"/>
                  <a:t> </a:t>
                </a:r>
                <a:r>
                  <a:rPr lang="ja-JP" altLang="ja-JP" sz="3200" dirty="0"/>
                  <a:t>である。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408712" cy="4680520"/>
              </a:xfrm>
              <a:blipFill>
                <a:blip r:embed="rId3"/>
                <a:stretch>
                  <a:fillRect l="-2474" t="-2086" r="-1522" b="-7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69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15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8" name="メモ 5">
            <a:extLst>
              <a:ext uri="{FF2B5EF4-FFF2-40B4-BE49-F238E27FC236}">
                <a16:creationId xmlns:a16="http://schemas.microsoft.com/office/drawing/2014/main" id="{00EB49D4-3333-4079-9F47-CC3AB400BAFA}"/>
              </a:ext>
            </a:extLst>
          </p:cNvPr>
          <p:cNvSpPr/>
          <p:nvPr/>
        </p:nvSpPr>
        <p:spPr>
          <a:xfrm>
            <a:off x="2747628" y="3722176"/>
            <a:ext cx="516374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メモ 5">
            <a:extLst>
              <a:ext uri="{FF2B5EF4-FFF2-40B4-BE49-F238E27FC236}">
                <a16:creationId xmlns:a16="http://schemas.microsoft.com/office/drawing/2014/main" id="{3DFE556E-D34E-41E1-A929-68E728FCC255}"/>
              </a:ext>
            </a:extLst>
          </p:cNvPr>
          <p:cNvSpPr/>
          <p:nvPr/>
        </p:nvSpPr>
        <p:spPr>
          <a:xfrm>
            <a:off x="5375920" y="3722176"/>
            <a:ext cx="516374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メモ 5">
            <a:extLst>
              <a:ext uri="{FF2B5EF4-FFF2-40B4-BE49-F238E27FC236}">
                <a16:creationId xmlns:a16="http://schemas.microsoft.com/office/drawing/2014/main" id="{D4C6977B-BF45-443A-A16D-6DF9EE14D213}"/>
              </a:ext>
            </a:extLst>
          </p:cNvPr>
          <p:cNvSpPr/>
          <p:nvPr/>
        </p:nvSpPr>
        <p:spPr>
          <a:xfrm>
            <a:off x="2896203" y="5117048"/>
            <a:ext cx="1008111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メモ 5">
            <a:extLst>
              <a:ext uri="{FF2B5EF4-FFF2-40B4-BE49-F238E27FC236}">
                <a16:creationId xmlns:a16="http://schemas.microsoft.com/office/drawing/2014/main" id="{2035FE62-C3BD-4DFD-B253-889D9EE96BAB}"/>
              </a:ext>
            </a:extLst>
          </p:cNvPr>
          <p:cNvSpPr/>
          <p:nvPr/>
        </p:nvSpPr>
        <p:spPr>
          <a:xfrm>
            <a:off x="4978271" y="2559760"/>
            <a:ext cx="1011321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91EC03-0933-44BF-8CEF-3062016D0554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メモ 5">
            <a:extLst>
              <a:ext uri="{FF2B5EF4-FFF2-40B4-BE49-F238E27FC236}">
                <a16:creationId xmlns:a16="http://schemas.microsoft.com/office/drawing/2014/main" id="{451160A9-D914-47DE-9938-8F647176CF51}"/>
              </a:ext>
            </a:extLst>
          </p:cNvPr>
          <p:cNvSpPr/>
          <p:nvPr/>
        </p:nvSpPr>
        <p:spPr>
          <a:xfrm>
            <a:off x="3490422" y="5796023"/>
            <a:ext cx="576064" cy="57606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C714094D-20A0-4304-B5D5-F54C8E3022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0" y="1191665"/>
            <a:ext cx="3990412" cy="51062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ACDE18-CE17-485A-A05F-4307BD8C0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446" y="1090762"/>
            <a:ext cx="41433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 animBg="1"/>
      <p:bldP spid="2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  <a:blipFill>
                <a:blip r:embed="rId2"/>
                <a:stretch>
                  <a:fillRect l="-154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27448" y="1844824"/>
                <a:ext cx="10585176" cy="4332139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dirty="0"/>
                  <a:t>次の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ja-JP" altLang="ja-JP" dirty="0"/>
                  <a:t>次関数のグラフの頂点と軸を求め，そのグラフをかきなさい。</a:t>
                </a:r>
                <a:br>
                  <a:rPr lang="en-US" altLang="ja-JP" dirty="0"/>
                </a:br>
                <a:r>
                  <a:rPr lang="en-US" altLang="ja-JP" dirty="0"/>
                  <a:t>(1)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/>
                  <a:t>(2)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ja-JP" altLang="ja-JP" dirty="0"/>
              </a:p>
              <a:p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7448" y="1844824"/>
                <a:ext cx="10585176" cy="4332139"/>
              </a:xfrm>
              <a:blipFill>
                <a:blip r:embed="rId3"/>
                <a:stretch>
                  <a:fillRect l="-2362" b="-21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69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65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  <a:blipFill>
                <a:blip r:embed="rId2"/>
                <a:stretch>
                  <a:fillRect l="-147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904656" cy="47525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400" dirty="0"/>
                  <a:t>(1)</a:t>
                </a:r>
                <a:r>
                  <a:rPr lang="ja-JP" altLang="en-US" sz="3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40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4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3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4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3400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en-US" sz="3400" dirty="0">
                    <a:solidFill>
                      <a:schemeClr val="accent2"/>
                    </a:solidFill>
                  </a:rPr>
                  <a:t>この関数のグラフは </a:t>
                </a:r>
                <a14:m>
                  <m:oMath xmlns:m="http://schemas.openxmlformats.org/officeDocument/2006/math"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4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400" dirty="0">
                    <a:solidFill>
                      <a:schemeClr val="accent2"/>
                    </a:solidFill>
                  </a:rPr>
                  <a:t>のグラフを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400" dirty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3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solidFill>
                      <a:schemeClr val="accent2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ja-JP" altLang="ja-JP" sz="3400" dirty="0">
                    <a:solidFill>
                      <a:schemeClr val="accent2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solidFill>
                      <a:schemeClr val="accent2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ja-JP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3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400" dirty="0">
                    <a:solidFill>
                      <a:schemeClr val="accent2"/>
                    </a:solidFill>
                  </a:rPr>
                  <a:t>だけ平行移動した放物線で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400" dirty="0">
                    <a:solidFill>
                      <a:schemeClr val="accent2"/>
                    </a:solidFill>
                  </a:rPr>
                  <a:t>頂点は　点</a:t>
                </a:r>
                <a:r>
                  <a:rPr lang="en-US" altLang="ja-JP" sz="3400" b="1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ja-JP" altLang="ja-JP" sz="3400" b="1" dirty="0">
                    <a:solidFill>
                      <a:schemeClr val="accent2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ja-JP" sz="3400" b="1" dirty="0">
                    <a:solidFill>
                      <a:schemeClr val="accent2"/>
                    </a:solidFill>
                  </a:rPr>
                  <a:t>)</a:t>
                </a:r>
                <a:endParaRPr lang="ja-JP" altLang="ja-JP" sz="3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400" dirty="0">
                    <a:solidFill>
                      <a:schemeClr val="accent2"/>
                    </a:solidFill>
                  </a:rPr>
                  <a:t>軸は　直線 </a:t>
                </a:r>
                <a14:m>
                  <m:oMath xmlns:m="http://schemas.openxmlformats.org/officeDocument/2006/math"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4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sz="3400" b="1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400" dirty="0">
                    <a:solidFill>
                      <a:schemeClr val="accent2"/>
                    </a:solidFill>
                  </a:rPr>
                  <a:t>である。</a:t>
                </a:r>
                <a:endParaRPr kumimoji="1" lang="ja-JP" altLang="en-US" sz="3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904656" cy="4752528"/>
              </a:xfrm>
              <a:blipFill>
                <a:blip r:embed="rId3"/>
                <a:stretch>
                  <a:fillRect l="-2893" t="-2054" b="-4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69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64FAC3C-DA0A-432F-8D95-D7F3CEA13DB7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8" name="図 17" descr="障子, 時計, 水 が含まれている画像&#10;&#10;自動的に生成された説明">
            <a:extLst>
              <a:ext uri="{FF2B5EF4-FFF2-40B4-BE49-F238E27FC236}">
                <a16:creationId xmlns:a16="http://schemas.microsoft.com/office/drawing/2014/main" id="{C36BD05D-8282-4F73-A214-0AB7819DB4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81" y="1136482"/>
            <a:ext cx="4126229" cy="5393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109BC9A-60CE-41DB-A938-5EDFE2B8A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525" y="1144955"/>
            <a:ext cx="4195900" cy="53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en-US" altLang="ja-JP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b="1" i="1" dirty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976664" cy="4835982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400" dirty="0"/>
                  <a:t>(2)</a:t>
                </a:r>
                <a:r>
                  <a:rPr lang="ja-JP" altLang="ja-JP" sz="3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40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40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ja-JP" sz="34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en-US" sz="3400" dirty="0">
                    <a:solidFill>
                      <a:schemeClr val="accent2"/>
                    </a:solidFill>
                  </a:rPr>
                  <a:t>この関数</a:t>
                </a:r>
                <a:r>
                  <a:rPr lang="ja-JP" altLang="ja-JP" sz="3400" dirty="0">
                    <a:solidFill>
                      <a:schemeClr val="accent2"/>
                    </a:solidFill>
                  </a:rPr>
                  <a:t>のグラフは</a:t>
                </a:r>
                <a:r>
                  <a:rPr lang="en-US" altLang="ja-JP" sz="34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4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34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400" dirty="0">
                    <a:solidFill>
                      <a:schemeClr val="accent2"/>
                    </a:solidFill>
                  </a:rPr>
                  <a:t>のグラフを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400" dirty="0">
                    <a:solidFill>
                      <a:schemeClr val="accent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solidFill>
                      <a:schemeClr val="accent2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ja-JP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ja-JP" sz="3400" dirty="0">
                    <a:solidFill>
                      <a:schemeClr val="accent2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solidFill>
                      <a:schemeClr val="accent2"/>
                    </a:solidFill>
                  </a:rPr>
                  <a:t>軸方向に</a:t>
                </a:r>
                <a14:m>
                  <m:oMath xmlns:m="http://schemas.openxmlformats.org/officeDocument/2006/math">
                    <m:r>
                      <a:rPr lang="en-US" altLang="ja-JP" sz="3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4</m:t>
                    </m:r>
                  </m:oMath>
                </a14:m>
                <a:endParaRPr lang="ja-JP" altLang="ja-JP" sz="3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400" dirty="0">
                    <a:solidFill>
                      <a:schemeClr val="accent2"/>
                    </a:solidFill>
                  </a:rPr>
                  <a:t>だけ平行移動した放物線で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400" dirty="0">
                    <a:solidFill>
                      <a:schemeClr val="accent2"/>
                    </a:solidFill>
                  </a:rPr>
                  <a:t>頂点は　点</a:t>
                </a:r>
                <a:r>
                  <a:rPr lang="en-US" altLang="ja-JP" sz="3400" b="1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ja-JP" altLang="ja-JP" sz="3400" b="1" dirty="0">
                    <a:solidFill>
                      <a:schemeClr val="accent2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ja-JP" sz="3400" b="1" dirty="0">
                    <a:solidFill>
                      <a:schemeClr val="accent2"/>
                    </a:solidFill>
                  </a:rPr>
                  <a:t>)</a:t>
                </a:r>
                <a:endParaRPr lang="ja-JP" altLang="ja-JP" sz="34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400" dirty="0">
                    <a:solidFill>
                      <a:schemeClr val="accent2"/>
                    </a:solidFill>
                  </a:rPr>
                  <a:t>軸は　直線 </a:t>
                </a:r>
                <a14:m>
                  <m:oMath xmlns:m="http://schemas.openxmlformats.org/officeDocument/2006/math"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4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4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3400" b="1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400" dirty="0">
                    <a:solidFill>
                      <a:schemeClr val="accent2"/>
                    </a:solidFill>
                  </a:rPr>
                  <a:t>である。</a:t>
                </a:r>
                <a:endParaRPr kumimoji="1" lang="ja-JP" altLang="en-US" sz="3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976664" cy="4835982"/>
              </a:xfrm>
              <a:blipFill>
                <a:blip r:embed="rId3"/>
                <a:stretch>
                  <a:fillRect l="-2857" t="-2144" b="-23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69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F1A9EF-FED1-466A-BB8C-8AE0E7F33ADF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9" name="図 18" descr="障子, 時計 が含まれている画像&#10;&#10;自動的に生成された説明">
            <a:extLst>
              <a:ext uri="{FF2B5EF4-FFF2-40B4-BE49-F238E27FC236}">
                <a16:creationId xmlns:a16="http://schemas.microsoft.com/office/drawing/2014/main" id="{402C0B3D-13F4-49D6-B783-B0A6C54FB0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196752"/>
            <a:ext cx="4090168" cy="53183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B680635-051A-4C08-91CA-1C94C3DD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0853" y="1167016"/>
            <a:ext cx="4192830" cy="54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lang="en-US" altLang="ja-JP" dirty="0"/>
              <a:t>70</a:t>
            </a:r>
            <a:r>
              <a:rPr kumimoji="1" lang="ja-JP" altLang="en-US" dirty="0"/>
              <a:t>～</a:t>
            </a:r>
            <a:r>
              <a:rPr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>
                  <a:solidFill>
                    <a:schemeClr val="tx1"/>
                  </a:solidFill>
                </a:endParaRPr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>
                    <a:solidFill>
                      <a:schemeClr val="accent2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accent2"/>
                    </a:solidFill>
                  </a:rPr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636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928992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928992" cy="592642"/>
              </a:xfrm>
              <a:blipFill>
                <a:blip r:embed="rId2"/>
                <a:stretch>
                  <a:fillRect l="-143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55440" y="1257101"/>
                <a:ext cx="10058944" cy="5052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4000" dirty="0"/>
                  <a:t> </a:t>
                </a:r>
                <a:r>
                  <a:rPr lang="ja-JP" altLang="ja-JP" sz="4000" dirty="0"/>
                  <a:t>のグラフをかくには，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000" dirty="0"/>
                  <a:t> </a:t>
                </a:r>
                <a:r>
                  <a:rPr lang="ja-JP" altLang="ja-JP" sz="4000" dirty="0"/>
                  <a:t>の形に変形するとよい。</a:t>
                </a:r>
                <a:endParaRPr lang="en-US" altLang="ja-JP" sz="4000" dirty="0"/>
              </a:p>
              <a:p>
                <a:pPr>
                  <a:lnSpc>
                    <a:spcPct val="130000"/>
                  </a:lnSpc>
                </a:pPr>
                <a:endParaRPr lang="ja-JP" altLang="ja-JP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4000" dirty="0"/>
                  <a:t> </a:t>
                </a:r>
                <a:r>
                  <a:rPr lang="ja-JP" altLang="ja-JP" sz="4000" dirty="0"/>
                  <a:t>の形の式を</a:t>
                </a:r>
                <a:r>
                  <a:rPr lang="en-US" altLang="ja-JP" sz="4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000" dirty="0"/>
                  <a:t> </a:t>
                </a:r>
                <a:r>
                  <a:rPr lang="ja-JP" altLang="ja-JP" sz="4000" dirty="0"/>
                  <a:t>の形に変形することを（　</a:t>
                </a:r>
                <a:r>
                  <a:rPr lang="ja-JP" altLang="ja-JP" sz="4000" b="1" dirty="0">
                    <a:solidFill>
                      <a:schemeClr val="accent2"/>
                    </a:solidFill>
                  </a:rPr>
                  <a:t>平方完成</a:t>
                </a:r>
                <a:r>
                  <a:rPr lang="ja-JP" altLang="ja-JP" sz="4000" dirty="0"/>
                  <a:t>　）するという。</a:t>
                </a: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440" y="1257101"/>
                <a:ext cx="10058944" cy="5052219"/>
              </a:xfrm>
              <a:blipFill>
                <a:blip r:embed="rId3"/>
                <a:stretch>
                  <a:fillRect l="-2121" t="-724" r="-1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</a:p>
          <a:p>
            <a:endParaRPr kumimoji="1" lang="ja-JP" altLang="en-US" dirty="0"/>
          </a:p>
        </p:txBody>
      </p:sp>
      <p:sp>
        <p:nvSpPr>
          <p:cNvPr id="6" name="メモ 5"/>
          <p:cNvSpPr/>
          <p:nvPr/>
        </p:nvSpPr>
        <p:spPr>
          <a:xfrm>
            <a:off x="5231904" y="4713485"/>
            <a:ext cx="2304256" cy="79208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2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次関数とそのグラフ　　・</a:t>
            </a:r>
            <a:r>
              <a:rPr lang="en-US" altLang="ja-JP" dirty="0"/>
              <a:t>2</a:t>
            </a:r>
            <a:r>
              <a:rPr lang="ja-JP" altLang="en-US" dirty="0"/>
              <a:t>次関数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7704856" cy="43321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sz="3200" dirty="0"/>
                  <a:t>右の図のように，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ja-JP" altLang="ja-JP" sz="3200" dirty="0"/>
                  <a:t>辺が</a:t>
                </a:r>
                <a14:m>
                  <m:oMath xmlns:m="http://schemas.openxmlformats.org/officeDocument/2006/math">
                    <m:r>
                      <a:rPr lang="ja-JP" altLang="ja-JP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の正方形の土地の内側に幅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 2 </m:t>
                    </m:r>
                    <m:r>
                      <m:rPr>
                        <m:sty m:val="p"/>
                      </m:rPr>
                      <a:rPr lang="en-US" altLang="ja-JP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の遊歩道をつくって，中を正方形の花だんにしたい。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200" dirty="0"/>
                  <a:t>(1)</a:t>
                </a:r>
                <a:r>
                  <a:rPr lang="ja-JP" altLang="ja-JP" sz="3200" dirty="0"/>
                  <a:t>　花だんの面積を</a:t>
                </a:r>
                <a14:m>
                  <m:oMath xmlns:m="http://schemas.openxmlformats.org/officeDocument/2006/math">
                    <m:r>
                      <a:rPr lang="ja-JP" altLang="ja-JP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とするとき，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を</a:t>
                </a:r>
                <a14:m>
                  <m:oMath xmlns:m="http://schemas.openxmlformats.org/officeDocument/2006/math">
                    <m:r>
                      <a:rPr lang="ja-JP" altLang="ja-JP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の式で表してみよう。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200" dirty="0"/>
                  <a:t>(2)</a:t>
                </a:r>
                <a:r>
                  <a:rPr lang="ja-JP" altLang="ja-JP" sz="3200" dirty="0"/>
                  <a:t>　</a:t>
                </a:r>
                <a:r>
                  <a:rPr lang="en-US" altLang="ja-JP" sz="3200" dirty="0"/>
                  <a:t>(1)</a:t>
                </a:r>
                <a:r>
                  <a:rPr lang="ja-JP" altLang="ja-JP" sz="3200" dirty="0"/>
                  <a:t>の式を用いて，土地の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r>
                  <a:rPr lang="ja-JP" altLang="ja-JP" sz="3200" dirty="0"/>
                  <a:t>辺の長さが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 10 </m:t>
                    </m:r>
                    <m:r>
                      <m:rPr>
                        <m:sty m:val="p"/>
                      </m:rPr>
                      <a:rPr lang="en-US" altLang="ja-JP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のときの花だんの面積を求めてみよう</a:t>
                </a:r>
                <a:r>
                  <a:rPr lang="ja-JP" altLang="ja-JP" sz="3600" dirty="0"/>
                  <a:t>。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7704856" cy="4332139"/>
              </a:xfrm>
              <a:blipFill>
                <a:blip r:embed="rId3"/>
                <a:stretch>
                  <a:fillRect l="-2057" t="-2254" r="-6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７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F1DF677-284E-4B1F-8894-214D2EAA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75" y="2348880"/>
            <a:ext cx="42005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92899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928992" cy="592642"/>
              </a:xfrm>
              <a:blipFill>
                <a:blip r:embed="rId2"/>
                <a:stretch>
                  <a:fillRect l="-1433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984776" cy="460851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4000" dirty="0"/>
                  <a:t>(1)</a:t>
                </a:r>
                <a:r>
                  <a:rPr lang="ja-JP" altLang="en-US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4000" dirty="0"/>
                  <a:t> </a:t>
                </a:r>
              </a:p>
              <a:p>
                <a:endParaRPr lang="ja-JP" altLang="ja-JP" sz="4000" dirty="0"/>
              </a:p>
              <a:p>
                <a:r>
                  <a:rPr lang="ja-JP" altLang="en-US" sz="4000" dirty="0"/>
                  <a:t>　　　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4000" dirty="0"/>
              </a:p>
              <a:p>
                <a:r>
                  <a:rPr lang="ja-JP" altLang="en-US" sz="4000" dirty="0"/>
                  <a:t>　　　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altLang="ja-JP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endParaRPr lang="ja-JP" altLang="ja-JP" sz="4000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984776" cy="4608512"/>
              </a:xfrm>
              <a:blipFill>
                <a:blip r:embed="rId3"/>
                <a:stretch>
                  <a:fillRect l="-31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143672" y="2822007"/>
            <a:ext cx="3388965" cy="1213985"/>
            <a:chOff x="1809229" y="2575055"/>
            <a:chExt cx="3388965" cy="1213985"/>
          </a:xfrm>
        </p:grpSpPr>
        <p:cxnSp>
          <p:nvCxnSpPr>
            <p:cNvPr id="24" name="直線矢印コネクタ 23"/>
            <p:cNvCxnSpPr>
              <a:cxnSpLocks/>
            </p:cNvCxnSpPr>
            <p:nvPr/>
          </p:nvCxnSpPr>
          <p:spPr>
            <a:xfrm>
              <a:off x="2567608" y="2582896"/>
              <a:ext cx="1080120" cy="12061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cxnSpLocks/>
            </p:cNvCxnSpPr>
            <p:nvPr/>
          </p:nvCxnSpPr>
          <p:spPr>
            <a:xfrm>
              <a:off x="2567608" y="2575055"/>
              <a:ext cx="1872208" cy="12139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1809229" y="2889659"/>
              <a:ext cx="33889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lang="ja-JP" altLang="ja-JP" sz="3200" dirty="0">
                  <a:latin typeface="Cambria Math" panose="02040503050406030204" pitchFamily="18" charset="0"/>
                </a:rPr>
                <a:t>の半分の</a:t>
              </a:r>
              <a:r>
                <a:rPr lang="en-US" altLang="ja-JP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ja-JP" altLang="ja-JP" sz="3200" dirty="0"/>
                <a:t>乗</a:t>
              </a:r>
              <a:endParaRPr lang="en-US" altLang="ja-JP" sz="3200" dirty="0"/>
            </a:p>
          </p:txBody>
        </p:sp>
      </p:grpSp>
      <p:sp>
        <p:nvSpPr>
          <p:cNvPr id="14" name="左中かっこ 13"/>
          <p:cNvSpPr/>
          <p:nvPr/>
        </p:nvSpPr>
        <p:spPr>
          <a:xfrm rot="16200000">
            <a:off x="3785146" y="3681025"/>
            <a:ext cx="296640" cy="2664297"/>
          </a:xfrm>
          <a:prstGeom prst="leftBrace">
            <a:avLst>
              <a:gd name="adj1" fmla="val 34193"/>
              <a:gd name="adj2" fmla="val 2986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CF19D07F-0A40-43F3-BB0D-68DB1787DBC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4" y="3676720"/>
            <a:ext cx="3274070" cy="2376266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DC313DB3-8262-453F-B9F7-21472C55C5C6}"/>
              </a:ext>
            </a:extLst>
          </p:cNvPr>
          <p:cNvSpPr/>
          <p:nvPr/>
        </p:nvSpPr>
        <p:spPr>
          <a:xfrm>
            <a:off x="3414759" y="2084363"/>
            <a:ext cx="576064" cy="612068"/>
          </a:xfrm>
          <a:prstGeom prst="ellipse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7" name="弦 6">
            <a:extLst>
              <a:ext uri="{FF2B5EF4-FFF2-40B4-BE49-F238E27FC236}">
                <a16:creationId xmlns:a16="http://schemas.microsoft.com/office/drawing/2014/main" id="{438F78D1-C040-438A-8329-4BAB4ED78D9B}"/>
              </a:ext>
            </a:extLst>
          </p:cNvPr>
          <p:cNvSpPr/>
          <p:nvPr/>
        </p:nvSpPr>
        <p:spPr>
          <a:xfrm rot="1274667">
            <a:off x="4650373" y="4186282"/>
            <a:ext cx="519578" cy="512145"/>
          </a:xfrm>
          <a:prstGeom prst="chord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弦 15">
            <a:extLst>
              <a:ext uri="{FF2B5EF4-FFF2-40B4-BE49-F238E27FC236}">
                <a16:creationId xmlns:a16="http://schemas.microsoft.com/office/drawing/2014/main" id="{A941024F-3056-4605-81BB-679C5DE1996F}"/>
              </a:ext>
            </a:extLst>
          </p:cNvPr>
          <p:cNvSpPr/>
          <p:nvPr/>
        </p:nvSpPr>
        <p:spPr>
          <a:xfrm rot="1274667">
            <a:off x="5777384" y="4207496"/>
            <a:ext cx="519578" cy="512145"/>
          </a:xfrm>
          <a:prstGeom prst="chord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8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7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85698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856984" cy="592642"/>
              </a:xfrm>
              <a:blipFill>
                <a:blip r:embed="rId2"/>
                <a:stretch>
                  <a:fillRect l="-1445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7776864" cy="4608512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4000" dirty="0"/>
                  <a:t>(2)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0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>
                        <a:latin typeface="Cambria Math" panose="02040503050406030204" pitchFamily="18" charset="0"/>
                      </a:rPr>
                      <m:t>+18</m:t>
                    </m:r>
                  </m:oMath>
                </a14:m>
                <a:endParaRPr lang="en-US" altLang="ja-JP" sz="4000" dirty="0"/>
              </a:p>
              <a:p>
                <a:endParaRPr lang="ja-JP" altLang="ja-JP" sz="2000" dirty="0"/>
              </a:p>
              <a:p>
                <a:r>
                  <a:rPr lang="ja-JP" altLang="en-US" sz="4000" dirty="0"/>
                  <a:t>　　　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4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4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ja-JP" sz="4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+18</m:t>
                    </m:r>
                  </m:oMath>
                </a14:m>
                <a:endParaRPr lang="en-US" altLang="ja-JP" sz="4000" dirty="0"/>
              </a:p>
              <a:p>
                <a:r>
                  <a:rPr lang="ja-JP" altLang="en-US" sz="4000" dirty="0"/>
                  <a:t>　　　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40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000" b="0" i="1" smtClean="0">
                        <a:latin typeface="Cambria Math" panose="02040503050406030204" pitchFamily="18" charset="0"/>
                      </a:rPr>
                      <m:t>16+18</m:t>
                    </m:r>
                  </m:oMath>
                </a14:m>
                <a:endParaRPr lang="ja-JP" altLang="ja-JP" sz="4000" dirty="0"/>
              </a:p>
              <a:p>
                <a:r>
                  <a:rPr lang="ja-JP" altLang="en-US" sz="4000" dirty="0"/>
                  <a:t>　　　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1" i="0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ja-JP" altLang="ja-JP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4000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7776864" cy="4608512"/>
              </a:xfrm>
              <a:blipFill>
                <a:blip r:embed="rId3"/>
                <a:stretch>
                  <a:fillRect l="-2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８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386316" y="2652734"/>
            <a:ext cx="3388965" cy="1114786"/>
            <a:chOff x="1819236" y="2582896"/>
            <a:chExt cx="3388965" cy="1114786"/>
          </a:xfrm>
        </p:grpSpPr>
        <p:cxnSp>
          <p:nvCxnSpPr>
            <p:cNvPr id="24" name="直線矢印コネクタ 23"/>
            <p:cNvCxnSpPr>
              <a:cxnSpLocks/>
            </p:cNvCxnSpPr>
            <p:nvPr/>
          </p:nvCxnSpPr>
          <p:spPr>
            <a:xfrm>
              <a:off x="2224664" y="2582896"/>
              <a:ext cx="1289053" cy="11147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>
              <a:cxnSpLocks/>
            </p:cNvCxnSpPr>
            <p:nvPr/>
          </p:nvCxnSpPr>
          <p:spPr>
            <a:xfrm>
              <a:off x="2224664" y="2582896"/>
              <a:ext cx="2134762" cy="11147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1819236" y="2889660"/>
              <a:ext cx="338896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8</a:t>
              </a:r>
              <a:r>
                <a:rPr lang="ja-JP" altLang="ja-JP" sz="3200" dirty="0">
                  <a:latin typeface="Cambria Math" panose="02040503050406030204" pitchFamily="18" charset="0"/>
                </a:rPr>
                <a:t>の半分の</a:t>
              </a:r>
              <a:r>
                <a:rPr lang="en-US" altLang="ja-JP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ja-JP" altLang="ja-JP" sz="3200" dirty="0"/>
                <a:t>乗</a:t>
              </a:r>
              <a:endParaRPr lang="en-US" altLang="ja-JP" sz="3200" dirty="0"/>
            </a:p>
          </p:txBody>
        </p:sp>
      </p:grpSp>
      <p:sp>
        <p:nvSpPr>
          <p:cNvPr id="14" name="左中かっこ 13"/>
          <p:cNvSpPr/>
          <p:nvPr/>
        </p:nvSpPr>
        <p:spPr>
          <a:xfrm rot="16200000">
            <a:off x="3707833" y="3336141"/>
            <a:ext cx="484308" cy="2529647"/>
          </a:xfrm>
          <a:prstGeom prst="leftBrace">
            <a:avLst>
              <a:gd name="adj1" fmla="val 34193"/>
              <a:gd name="adj2" fmla="val 238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中かっこ 17"/>
          <p:cNvSpPr/>
          <p:nvPr/>
        </p:nvSpPr>
        <p:spPr>
          <a:xfrm rot="16200000">
            <a:off x="5335748" y="4544662"/>
            <a:ext cx="306050" cy="2215153"/>
          </a:xfrm>
          <a:prstGeom prst="leftBrace">
            <a:avLst>
              <a:gd name="adj1" fmla="val 34193"/>
              <a:gd name="adj2" fmla="val 2381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69EFFAC3-2553-417D-8E3F-A5000C9263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410061"/>
            <a:ext cx="3391972" cy="2178304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138A2177-6785-4F6C-8854-956B69261263}"/>
              </a:ext>
            </a:extLst>
          </p:cNvPr>
          <p:cNvSpPr/>
          <p:nvPr/>
        </p:nvSpPr>
        <p:spPr>
          <a:xfrm>
            <a:off x="3386316" y="2080464"/>
            <a:ext cx="576064" cy="612068"/>
          </a:xfrm>
          <a:prstGeom prst="ellipse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6" name="弦 15">
            <a:extLst>
              <a:ext uri="{FF2B5EF4-FFF2-40B4-BE49-F238E27FC236}">
                <a16:creationId xmlns:a16="http://schemas.microsoft.com/office/drawing/2014/main" id="{4DFE1932-3B60-4D7D-9F7C-FC3D39E7DA55}"/>
              </a:ext>
            </a:extLst>
          </p:cNvPr>
          <p:cNvSpPr/>
          <p:nvPr/>
        </p:nvSpPr>
        <p:spPr>
          <a:xfrm rot="1274667">
            <a:off x="4821008" y="3787469"/>
            <a:ext cx="519578" cy="512145"/>
          </a:xfrm>
          <a:prstGeom prst="chord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弦 18">
            <a:extLst>
              <a:ext uri="{FF2B5EF4-FFF2-40B4-BE49-F238E27FC236}">
                <a16:creationId xmlns:a16="http://schemas.microsoft.com/office/drawing/2014/main" id="{B31CAADD-1404-48E2-A3C3-3BDAE596E46F}"/>
              </a:ext>
            </a:extLst>
          </p:cNvPr>
          <p:cNvSpPr/>
          <p:nvPr/>
        </p:nvSpPr>
        <p:spPr>
          <a:xfrm rot="1274667">
            <a:off x="6001639" y="3760108"/>
            <a:ext cx="519578" cy="512145"/>
          </a:xfrm>
          <a:prstGeom prst="chord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0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5" grpId="0" animBg="1"/>
      <p:bldP spid="16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914501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9145016" cy="592642"/>
              </a:xfrm>
              <a:blipFill>
                <a:blip r:embed="rId2"/>
                <a:stretch>
                  <a:fillRect l="-140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ja-JP" altLang="ja-JP" dirty="0"/>
                  <a:t>次の</a:t>
                </a:r>
                <a14:m>
                  <m:oMath xmlns:m="http://schemas.openxmlformats.org/officeDocument/2006/math">
                    <m:r>
                      <a:rPr lang="ja-JP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ja-JP" altLang="ja-JP" dirty="0"/>
                  <a:t>次関数を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ja-JP" dirty="0"/>
                  <a:t>の形に変形しなさい。</a:t>
                </a:r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dirty="0"/>
                  <a:t>(1)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dirty="0"/>
                  <a:t>		</a:t>
                </a:r>
                <a:r>
                  <a:rPr lang="ja-JP" altLang="ja-JP" dirty="0"/>
                  <a:t> </a:t>
                </a:r>
                <a:r>
                  <a:rPr lang="en-US" altLang="ja-JP" dirty="0"/>
                  <a:t>(2)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dirty="0"/>
                  <a:t>(3)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ja-JP" dirty="0"/>
                  <a:t>	</a:t>
                </a:r>
                <a:r>
                  <a:rPr lang="ja-JP" altLang="ja-JP" dirty="0"/>
                  <a:t> </a:t>
                </a:r>
                <a:r>
                  <a:rPr lang="en-US" altLang="ja-JP" dirty="0"/>
                  <a:t>(4)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dirty="0"/>
                  <a:t>(5)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altLang="ja-JP" dirty="0"/>
                  <a:t>	</a:t>
                </a:r>
                <a:r>
                  <a:rPr lang="ja-JP" altLang="ja-JP" dirty="0"/>
                  <a:t> </a:t>
                </a:r>
                <a:r>
                  <a:rPr lang="en-US" altLang="ja-JP" dirty="0"/>
                  <a:t>(6)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26" t="-3099" r="-1629" b="-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4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  <a:blipFill>
                <a:blip r:embed="rId2"/>
                <a:stretch>
                  <a:fillRect l="-1457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976664" cy="433213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/>
                  <a:t>(1)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3600" dirty="0"/>
              </a:p>
              <a:p>
                <a:pPr marL="1252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dirty="0"/>
              </a:p>
              <a:p>
                <a:pPr marL="1252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976664" cy="4332139"/>
              </a:xfrm>
              <a:blipFill>
                <a:blip r:embed="rId3"/>
                <a:stretch>
                  <a:fillRect l="-3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2872EE48-1864-4287-9BC2-A052741ECF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2024" y="1844824"/>
                <a:ext cx="5616624" cy="43321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600" dirty="0"/>
                  <a:t>(2)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3600" i="1" dirty="0"/>
              </a:p>
              <a:p>
                <a:pPr marL="1165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i="1" dirty="0">
                  <a:solidFill>
                    <a:schemeClr val="accent2"/>
                  </a:solidFill>
                </a:endParaRPr>
              </a:p>
              <a:p>
                <a:pPr marL="1165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2872EE48-1864-4287-9BC2-A052741EC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024" y="1844824"/>
                <a:ext cx="5616624" cy="4332139"/>
              </a:xfrm>
              <a:prstGeom prst="rect">
                <a:avLst/>
              </a:prstGeom>
              <a:blipFill>
                <a:blip r:embed="rId4"/>
                <a:stretch>
                  <a:fillRect l="-3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280920" cy="592642"/>
              </a:xfrm>
              <a:blipFill>
                <a:blip r:embed="rId2"/>
                <a:stretch>
                  <a:fillRect l="-154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48439"/>
                <a:ext cx="7056784" cy="30756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600" dirty="0"/>
                  <a:t>(3)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ja-JP" altLang="ja-JP" sz="3600" dirty="0"/>
              </a:p>
              <a:p>
                <a:pPr marL="116522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116522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1+5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116522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48439"/>
                <a:ext cx="7056784" cy="3075696"/>
              </a:xfrm>
              <a:blipFill>
                <a:blip r:embed="rId3"/>
                <a:stretch>
                  <a:fillRect l="-2679" t="-3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8E850FD-8BAB-44B6-A90A-D5CBF22C4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968" y="3809689"/>
                <a:ext cx="6264696" cy="3075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600" dirty="0"/>
                  <a:t>(4)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3600" dirty="0"/>
              </a:p>
              <a:p>
                <a:pPr marL="357188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600" i="1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80327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9+1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803275" indent="-80327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8E850FD-8BAB-44B6-A90A-D5CBF22C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3809689"/>
                <a:ext cx="6264696" cy="3075695"/>
              </a:xfrm>
              <a:prstGeom prst="rect">
                <a:avLst/>
              </a:prstGeom>
              <a:blipFill>
                <a:blip r:embed="rId4"/>
                <a:stretch>
                  <a:fillRect l="-3019" t="-3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4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  <a:blipFill>
                <a:blip r:embed="rId2"/>
                <a:stretch>
                  <a:fillRect l="-1494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48439"/>
                <a:ext cx="7056784" cy="307569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600" dirty="0"/>
                  <a:t>(5)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sz="3600" dirty="0"/>
              </a:p>
              <a:p>
                <a:pPr marL="116522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116522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4+2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1165225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48439"/>
                <a:ext cx="7056784" cy="3075696"/>
              </a:xfrm>
              <a:blipFill>
                <a:blip r:embed="rId3"/>
                <a:stretch>
                  <a:fillRect l="-2679" t="-3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17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8E850FD-8BAB-44B6-A90A-D5CBF22C4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3952" y="3809689"/>
                <a:ext cx="6480720" cy="30756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altLang="ja-JP" sz="3600" dirty="0"/>
                  <a:t>(6)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altLang="ja-JP" sz="3600" dirty="0"/>
              </a:p>
              <a:p>
                <a:pPr marL="719138" indent="-185738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+12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719138" indent="-185738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36+8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pPr marL="719138" indent="-185738">
                  <a:lnSpc>
                    <a:spcPct val="10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6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コンテンツ プレースホルダー 2">
                <a:extLst>
                  <a:ext uri="{FF2B5EF4-FFF2-40B4-BE49-F238E27FC236}">
                    <a16:creationId xmlns:a16="http://schemas.microsoft.com/office/drawing/2014/main" id="{68E850FD-8BAB-44B6-A90A-D5CBF22C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3809689"/>
                <a:ext cx="6480720" cy="3075695"/>
              </a:xfrm>
              <a:prstGeom prst="rect">
                <a:avLst/>
              </a:prstGeom>
              <a:blipFill>
                <a:blip r:embed="rId4"/>
                <a:stretch>
                  <a:fillRect l="-2822" t="-3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5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640960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640960" cy="592642"/>
              </a:xfrm>
              <a:blipFill>
                <a:blip r:embed="rId2"/>
                <a:stretch>
                  <a:fillRect l="-1482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2420888"/>
                <a:ext cx="11233248" cy="3756075"/>
              </a:xfrm>
            </p:spPr>
            <p:txBody>
              <a:bodyPr/>
              <a:lstStyle/>
              <a:p>
                <a:r>
                  <a:rPr lang="en-US" altLang="ja-JP" dirty="0"/>
                  <a:t>2</a:t>
                </a:r>
                <a:r>
                  <a:rPr lang="ja-JP" altLang="ja-JP" dirty="0"/>
                  <a:t>次関数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ja-JP" dirty="0"/>
                  <a:t>のグラフの頂点と軸を求め，そのグラフをかきなさい。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2420888"/>
                <a:ext cx="11233248" cy="3756075"/>
              </a:xfrm>
              <a:blipFill>
                <a:blip r:embed="rId3"/>
                <a:stretch>
                  <a:fillRect l="-2226" r="-5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</a:p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3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ja-JP" altLang="ja-JP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>
                        <a:latin typeface="Cambria Math" panose="02040503050406030204" pitchFamily="18" charset="0"/>
                      </a:rPr>
                      <m:t>)+4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9+4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20000"/>
                  </a:lnSpc>
                </a:pPr>
                <a:r>
                  <a:rPr lang="ja-JP" altLang="ja-JP" dirty="0"/>
                  <a:t>よって，頂点は　</a:t>
                </a:r>
                <a:r>
                  <a:rPr lang="ja-JP" altLang="ja-JP" b="1" dirty="0"/>
                  <a:t>点</a:t>
                </a:r>
                <a14:m>
                  <m:oMath xmlns:m="http://schemas.openxmlformats.org/officeDocument/2006/math">
                    <m:r>
                      <a:rPr lang="en-US" altLang="ja-JP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ja-JP" altLang="ja-JP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dirty="0"/>
                  <a:t>　</a:t>
                </a:r>
                <a:r>
                  <a:rPr lang="ja-JP" altLang="ja-JP" dirty="0"/>
                  <a:t>　　　</a:t>
                </a:r>
                <a:r>
                  <a:rPr lang="en-US" altLang="ja-JP" dirty="0"/>
                  <a:t>  </a:t>
                </a:r>
                <a:r>
                  <a:rPr lang="ja-JP" altLang="ja-JP" dirty="0"/>
                  <a:t>軸は　</a:t>
                </a:r>
                <a:r>
                  <a:rPr lang="ja-JP" altLang="ja-JP" b="1" dirty="0"/>
                  <a:t>直線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7" b="-2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</a:p>
          <a:p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9B96273-348F-42A0-B559-D3CADB894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1468908"/>
            <a:ext cx="5048250" cy="50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  <a:blipFill>
                <a:blip r:embed="rId2"/>
                <a:stretch>
                  <a:fillRect l="-147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55440" y="1844824"/>
                <a:ext cx="10058944" cy="4332139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dirty="0"/>
                  <a:t>次</a:t>
                </a:r>
                <a:r>
                  <a:rPr lang="ja-JP" altLang="ja-JP" dirty="0">
                    <a:latin typeface="Cambria Math" panose="02040503050406030204" pitchFamily="18" charset="0"/>
                  </a:rPr>
                  <a:t>の</a:t>
                </a: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ja-JP" altLang="ja-JP" dirty="0">
                    <a:latin typeface="Cambria Math" panose="02040503050406030204" pitchFamily="18" charset="0"/>
                  </a:rPr>
                  <a:t>次</a:t>
                </a:r>
                <a:r>
                  <a:rPr lang="ja-JP" altLang="ja-JP" dirty="0"/>
                  <a:t>関数のグラフの頂点と軸を求め，そのグラフをかきなさい。</a:t>
                </a:r>
              </a:p>
              <a:p>
                <a:r>
                  <a:rPr lang="en-US" altLang="ja-JP" dirty="0"/>
                  <a:t>(1)</a:t>
                </a:r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dirty="0"/>
                  <a:t>　　</a:t>
                </a:r>
                <a:endParaRPr lang="en-US" altLang="ja-JP" dirty="0"/>
              </a:p>
              <a:p>
                <a:r>
                  <a:rPr lang="en-US" altLang="ja-JP" dirty="0"/>
                  <a:t>(2)</a:t>
                </a:r>
                <a:r>
                  <a:rPr lang="ja-JP" altLang="ja-JP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440" y="1844824"/>
                <a:ext cx="10058944" cy="4332139"/>
              </a:xfrm>
              <a:blipFill>
                <a:blip r:embed="rId3"/>
                <a:stretch>
                  <a:fillRect l="-2424" r="-1030" b="-40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67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2493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24936" cy="592642"/>
              </a:xfrm>
              <a:blipFill>
                <a:blip r:embed="rId2"/>
                <a:stretch>
                  <a:fillRect l="-152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altLang="ja-JP" sz="4200" dirty="0"/>
                  <a:t>(1)</a:t>
                </a:r>
                <a:r>
                  <a:rPr lang="ja-JP" altLang="en-US" sz="42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4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4200" dirty="0"/>
                  <a:t>　　</a:t>
                </a:r>
                <a:endParaRPr lang="en-US" altLang="ja-JP" sz="4200" dirty="0"/>
              </a:p>
              <a:p>
                <a:pPr marL="1165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42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4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ja-JP" sz="4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4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4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4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4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42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4200" i="1" dirty="0">
                  <a:solidFill>
                    <a:schemeClr val="accent2"/>
                  </a:solidFill>
                </a:endParaRPr>
              </a:p>
              <a:p>
                <a:pPr marL="11652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4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4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4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4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ja-JP" sz="4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altLang="ja-JP" sz="4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4200" dirty="0">
                    <a:solidFill>
                      <a:schemeClr val="accent2"/>
                    </a:solidFill>
                  </a:rPr>
                  <a:t>よって，頂点は　</a:t>
                </a:r>
                <a:r>
                  <a:rPr lang="ja-JP" altLang="ja-JP" sz="4200" b="1" dirty="0">
                    <a:solidFill>
                      <a:schemeClr val="accent2"/>
                    </a:solidFill>
                  </a:rPr>
                  <a:t>点</a:t>
                </a:r>
                <a:r>
                  <a:rPr lang="ja-JP" altLang="ja-JP" sz="42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4200" dirty="0">
                    <a:solidFill>
                      <a:schemeClr val="accent2"/>
                    </a:solidFill>
                  </a:rPr>
                  <a:t>　　　　　</a:t>
                </a:r>
                <a:r>
                  <a:rPr lang="ja-JP" altLang="ja-JP" sz="42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4200" b="1" dirty="0">
                    <a:solidFill>
                      <a:schemeClr val="accent2"/>
                    </a:solidFill>
                  </a:rPr>
                  <a:t>直線</a:t>
                </a:r>
                <a:r>
                  <a:rPr lang="ja-JP" altLang="ja-JP" sz="42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2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b="-19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グラフ&#10;&#10;中程度の精度で自動的に生成された説明">
            <a:extLst>
              <a:ext uri="{FF2B5EF4-FFF2-40B4-BE49-F238E27FC236}">
                <a16:creationId xmlns:a16="http://schemas.microsoft.com/office/drawing/2014/main" id="{AB1871FC-5EB2-4E2A-86CC-DE3319F17EC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63" y="1403566"/>
            <a:ext cx="4800831" cy="47733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0ED0F13-E8DD-494B-B87C-623F983BD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860" y="1356531"/>
            <a:ext cx="4848035" cy="486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次関数とそのグラフ　　・</a:t>
            </a:r>
            <a:r>
              <a:rPr lang="en-US" altLang="ja-JP" dirty="0"/>
              <a:t>2</a:t>
            </a:r>
            <a:r>
              <a:rPr lang="ja-JP" altLang="en-US" dirty="0"/>
              <a:t>次関数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11233248" cy="453650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altLang="ja-JP" sz="3200" dirty="0"/>
                  <a:t>(1)</a:t>
                </a:r>
                <a:r>
                  <a:rPr lang="ja-JP" altLang="ja-JP" sz="3200" dirty="0"/>
                  <a:t>　花だんの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 1 </m:t>
                    </m:r>
                  </m:oMath>
                </a14:m>
                <a:r>
                  <a:rPr lang="ja-JP" altLang="ja-JP" sz="3200" dirty="0"/>
                  <a:t>辺の長さは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4) </m:t>
                    </m:r>
                    <m:r>
                      <m:rPr>
                        <m:sty m:val="p"/>
                      </m:rPr>
                      <a:rPr lang="en-US" altLang="ja-JP" sz="32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だから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20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200" dirty="0"/>
                  <a:t>　　よって　　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32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altLang="ja-JP" sz="3200" dirty="0"/>
                  <a:t>(2)</a:t>
                </a:r>
                <a:r>
                  <a:rPr lang="ja-JP" altLang="ja-JP" sz="32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=10 </m:t>
                    </m:r>
                  </m:oMath>
                </a14:m>
                <a:r>
                  <a:rPr lang="ja-JP" altLang="ja-JP" sz="3200" dirty="0"/>
                  <a:t>を上の式に代入すると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200" dirty="0"/>
                  <a:t>　　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8×10+16=36</m:t>
                    </m:r>
                  </m:oMath>
                </a14:m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ja-JP" altLang="ja-JP" sz="3200" dirty="0"/>
                  <a:t>　　よって，花だんの面積は</a:t>
                </a:r>
                <a14:m>
                  <m:oMath xmlns:m="http://schemas.openxmlformats.org/officeDocument/2006/math">
                    <m:r>
                      <a:rPr lang="ja-JP" altLang="ja-JP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altLang="ja-JP" sz="3200" b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ja-JP" altLang="ja-JP" sz="32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11233248" cy="4536504"/>
              </a:xfrm>
              <a:blipFill>
                <a:blip r:embed="rId2"/>
                <a:stretch>
                  <a:fillRect l="-1412" t="-2151" b="-22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７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0E150AA-AA22-4C4E-B8C4-11474FD4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5" y="2348880"/>
            <a:ext cx="4200525" cy="2886075"/>
          </a:xfrm>
          <a:prstGeom prst="rect">
            <a:avLst/>
          </a:prstGeom>
        </p:spPr>
      </p:pic>
      <p:sp>
        <p:nvSpPr>
          <p:cNvPr id="10" name="楕円 9">
            <a:extLst>
              <a:ext uri="{FF2B5EF4-FFF2-40B4-BE49-F238E27FC236}">
                <a16:creationId xmlns:a16="http://schemas.microsoft.com/office/drawing/2014/main" id="{990B9749-F645-4075-8ECA-43351FD3D993}"/>
              </a:ext>
            </a:extLst>
          </p:cNvPr>
          <p:cNvSpPr/>
          <p:nvPr/>
        </p:nvSpPr>
        <p:spPr>
          <a:xfrm>
            <a:off x="1991544" y="4221088"/>
            <a:ext cx="576064" cy="612068"/>
          </a:xfrm>
          <a:prstGeom prst="ellipse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A538FF5-A37B-4C67-824E-5AB617F28D8B}"/>
              </a:ext>
            </a:extLst>
          </p:cNvPr>
          <p:cNvSpPr/>
          <p:nvPr/>
        </p:nvSpPr>
        <p:spPr>
          <a:xfrm>
            <a:off x="2063552" y="4988217"/>
            <a:ext cx="576064" cy="612068"/>
          </a:xfrm>
          <a:prstGeom prst="ellipse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A6AF92A4-609C-4129-B2F5-2635A0B35B01}"/>
              </a:ext>
            </a:extLst>
          </p:cNvPr>
          <p:cNvSpPr/>
          <p:nvPr/>
        </p:nvSpPr>
        <p:spPr>
          <a:xfrm>
            <a:off x="3912494" y="4988217"/>
            <a:ext cx="576064" cy="612068"/>
          </a:xfrm>
          <a:prstGeom prst="ellipse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10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06489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064896" cy="592642"/>
              </a:xfrm>
              <a:blipFill>
                <a:blip r:embed="rId2"/>
                <a:stretch>
                  <a:fillRect l="-1587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05386"/>
                <a:ext cx="6984776" cy="483598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altLang="ja-JP" sz="3900" dirty="0">
                    <a:solidFill>
                      <a:schemeClr val="tx1"/>
                    </a:solidFill>
                  </a:rPr>
                  <a:t>(2)</a:t>
                </a:r>
                <a:r>
                  <a:rPr lang="ja-JP" altLang="en-US" sz="390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3900" dirty="0">
                  <a:solidFill>
                    <a:schemeClr val="tx1"/>
                  </a:solidFill>
                </a:endParaRPr>
              </a:p>
              <a:p>
                <a:pPr marL="892175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ja-JP" altLang="en-US" sz="39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3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9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9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3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9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3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9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39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39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9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39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 marL="892175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ja-JP" altLang="en-US" sz="39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9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9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9+3</m:t>
                    </m:r>
                  </m:oMath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 marL="892175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ja-JP" altLang="en-US" sz="39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ja-JP" sz="3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9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9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en-US" sz="39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ja-JP" altLang="ja-JP" sz="3900" dirty="0">
                    <a:solidFill>
                      <a:schemeClr val="accent2"/>
                    </a:solidFill>
                  </a:rPr>
                  <a:t>よって，頂点は　</a:t>
                </a:r>
                <a:r>
                  <a:rPr lang="ja-JP" altLang="ja-JP" sz="3900" b="1" dirty="0">
                    <a:solidFill>
                      <a:schemeClr val="accent2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9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ja-JP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ja-JP" sz="39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ja-JP" altLang="en-US" sz="3900" dirty="0">
                    <a:solidFill>
                      <a:schemeClr val="accent2"/>
                    </a:solidFill>
                  </a:rPr>
                  <a:t>　　　　 </a:t>
                </a:r>
                <a:r>
                  <a:rPr lang="en-US" altLang="ja-JP" sz="39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9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9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9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05386"/>
                <a:ext cx="6984776" cy="4835982"/>
              </a:xfrm>
              <a:blipFill>
                <a:blip r:embed="rId3"/>
                <a:stretch>
                  <a:fillRect l="-2707" t="-2396" b="-11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18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4E8051E8-1DF5-4F78-9619-32478BBFF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0" y="1580497"/>
            <a:ext cx="4800831" cy="48008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B321FD-19E6-4A84-83E3-14BA88AC2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7072" y="1550771"/>
            <a:ext cx="4954905" cy="49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921702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9217024" cy="759619"/>
              </a:xfrm>
              <a:blipFill>
                <a:blip r:embed="rId2"/>
                <a:stretch>
                  <a:fillRect l="-1389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40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4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4000" dirty="0"/>
                  <a:t>次関数のグラフの頂点と軸を求め，そのグラフをかきなさい。</a:t>
                </a:r>
              </a:p>
              <a:p>
                <a:r>
                  <a:rPr lang="en-US" altLang="ja-JP" sz="4000" dirty="0"/>
                  <a:t>(1)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4000" dirty="0"/>
                  <a:t>		(2)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ja-JP" altLang="ja-JP" sz="4000" dirty="0"/>
              </a:p>
              <a:p>
                <a:r>
                  <a:rPr lang="en-US" altLang="ja-JP" sz="4000" dirty="0"/>
                  <a:t>(3)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r>
                  <a:rPr lang="ja-JP" altLang="ja-JP" sz="4000" dirty="0"/>
                  <a:t>　</a:t>
                </a:r>
                <a:r>
                  <a:rPr lang="en-US" altLang="ja-JP" sz="4000" dirty="0"/>
                  <a:t>(4)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ja-JP" altLang="ja-JP" sz="4000" dirty="0"/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334872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49694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496944" cy="759619"/>
              </a:xfrm>
              <a:blipFill>
                <a:blip r:embed="rId2"/>
                <a:stretch>
                  <a:fillRect l="-1506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768752" cy="43321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3600" dirty="0">
                    <a:solidFill>
                      <a:schemeClr val="tx1"/>
                    </a:solidFill>
                  </a:rPr>
                  <a:t>(1)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ja-JP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11652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3600" i="1" dirty="0"/>
              </a:p>
              <a:p>
                <a:pPr marL="116522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よって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3600" dirty="0"/>
                  <a:t>　</a:t>
                </a:r>
                <a:r>
                  <a:rPr lang="ja-JP" altLang="en-US" sz="3600" dirty="0"/>
                  <a:t>　　　　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768752" cy="4332139"/>
              </a:xfrm>
              <a:blipFill>
                <a:blip r:embed="rId3"/>
                <a:stretch>
                  <a:fillRect l="-2793" t="-1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 descr="白い背景と黒い文字&#10;&#10;中程度の精度で自動的に生成された説明">
            <a:extLst>
              <a:ext uri="{FF2B5EF4-FFF2-40B4-BE49-F238E27FC236}">
                <a16:creationId xmlns:a16="http://schemas.microsoft.com/office/drawing/2014/main" id="{52B14312-D4FE-4869-86F1-4500BDB3C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012" y="1607250"/>
            <a:ext cx="4672013" cy="47434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B67E9B3-C140-4209-8BA5-FCF5C1BED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2150" y="1573912"/>
            <a:ext cx="47148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49694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496944" cy="759619"/>
              </a:xfrm>
              <a:blipFill>
                <a:blip r:embed="rId2"/>
                <a:stretch>
                  <a:fillRect l="-1506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905173"/>
                <a:ext cx="6912768" cy="4332139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4200" dirty="0">
                    <a:solidFill>
                      <a:schemeClr val="tx1"/>
                    </a:solidFill>
                  </a:rPr>
                  <a:t>(2)</a:t>
                </a:r>
                <a:r>
                  <a:rPr lang="ja-JP" altLang="en-US" sz="4200" dirty="0">
                    <a:solidFill>
                      <a:schemeClr val="tx1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ja-JP" altLang="ja-JP" sz="4200" dirty="0">
                  <a:solidFill>
                    <a:schemeClr val="tx1"/>
                  </a:solidFill>
                </a:endParaRPr>
              </a:p>
              <a:p>
                <a:pPr marL="804863">
                  <a:lnSpc>
                    <a:spcPct val="120000"/>
                  </a:lnSpc>
                </a:pPr>
                <a:r>
                  <a:rPr lang="ja-JP" altLang="ja-JP" sz="42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4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42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4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42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4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2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42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pPr marL="804863">
                  <a:lnSpc>
                    <a:spcPct val="120000"/>
                  </a:lnSpc>
                </a:pPr>
                <a:r>
                  <a:rPr lang="ja-JP" altLang="ja-JP" sz="42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9+7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pPr marL="804863">
                  <a:lnSpc>
                    <a:spcPct val="120000"/>
                  </a:lnSpc>
                </a:pPr>
                <a:r>
                  <a:rPr lang="ja-JP" altLang="ja-JP" sz="42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2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2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>
                    <a:solidFill>
                      <a:schemeClr val="accent2"/>
                    </a:solidFill>
                  </a:rPr>
                  <a:t>よって</a:t>
                </a:r>
                <a:r>
                  <a:rPr lang="ja-JP" altLang="en-US" sz="42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42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42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42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ja-JP" altLang="ja-JP" sz="4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42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42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en-US" sz="4200" dirty="0">
                    <a:solidFill>
                      <a:schemeClr val="accent2"/>
                    </a:solidFill>
                  </a:rPr>
                  <a:t>　　　　</a:t>
                </a:r>
                <a:r>
                  <a:rPr lang="ja-JP" altLang="ja-JP" sz="42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42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2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2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sz="42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905173"/>
                <a:ext cx="6912768" cy="4332139"/>
              </a:xfrm>
              <a:blipFill>
                <a:blip r:embed="rId3"/>
                <a:stretch>
                  <a:fillRect l="-2734" t="-2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 descr="グラフ, 箱ひげ図&#10;&#10;自動的に生成された説明">
            <a:extLst>
              <a:ext uri="{FF2B5EF4-FFF2-40B4-BE49-F238E27FC236}">
                <a16:creationId xmlns:a16="http://schemas.microsoft.com/office/drawing/2014/main" id="{78DDD428-2CCC-4621-939B-24514AC0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317" y="1450355"/>
            <a:ext cx="4743450" cy="46863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11A904E-F21E-4462-99D0-6708062E7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317" y="1412776"/>
            <a:ext cx="46482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A056B5F8-72F0-4692-9FA5-FA255C67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416" y="1665437"/>
            <a:ext cx="4700588" cy="4714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85698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856984" cy="759619"/>
              </a:xfrm>
              <a:blipFill>
                <a:blip r:embed="rId3"/>
                <a:stretch>
                  <a:fillRect l="-1445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73BB97C-7068-4C97-974D-2ADA5FD40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416" y="1700808"/>
            <a:ext cx="4686300" cy="4676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844824"/>
                <a:ext cx="8208912" cy="4332139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3900" dirty="0">
                    <a:solidFill>
                      <a:schemeClr val="tx1"/>
                    </a:solidFill>
                  </a:rPr>
                  <a:t>（</a:t>
                </a:r>
                <a:r>
                  <a:rPr lang="en-US" altLang="ja-JP" sz="3900" dirty="0">
                    <a:solidFill>
                      <a:schemeClr val="tx1"/>
                    </a:solidFill>
                  </a:rPr>
                  <a:t>3</a:t>
                </a:r>
                <a:r>
                  <a:rPr lang="ja-JP" altLang="en-US" sz="3900" dirty="0">
                    <a:solidFill>
                      <a:schemeClr val="tx1"/>
                    </a:solidFill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39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endParaRPr lang="ja-JP" altLang="ja-JP" sz="3900" dirty="0">
                  <a:solidFill>
                    <a:schemeClr val="tx1"/>
                  </a:solidFill>
                </a:endParaRPr>
              </a:p>
              <a:p>
                <a:pPr marL="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9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9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9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9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altLang="ja-JP" sz="3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9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9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9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39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9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9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39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+13</m:t>
                      </m:r>
                    </m:oMath>
                  </m:oMathPara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 marL="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9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ja-JP" altLang="ja-JP" sz="3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9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9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16+13</m:t>
                      </m:r>
                    </m:oMath>
                  </m:oMathPara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 marL="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9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ja-JP" altLang="ja-JP" sz="39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9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9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9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9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3900" dirty="0">
                    <a:solidFill>
                      <a:schemeClr val="accent2"/>
                    </a:solidFill>
                  </a:rPr>
                  <a:t>よって</a:t>
                </a:r>
                <a:r>
                  <a:rPr lang="ja-JP" altLang="en-US" sz="39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39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900" b="1" dirty="0">
                    <a:solidFill>
                      <a:schemeClr val="accent2"/>
                    </a:solidFill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ja-JP" sz="39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ja-JP" altLang="ja-JP" sz="39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39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3900" dirty="0">
                    <a:solidFill>
                      <a:schemeClr val="accent2"/>
                    </a:solidFill>
                  </a:rPr>
                  <a:t>　　　　</a:t>
                </a:r>
                <a:r>
                  <a:rPr lang="ja-JP" altLang="ja-JP" sz="3900" dirty="0">
                    <a:solidFill>
                      <a:schemeClr val="accent2"/>
                    </a:solidFill>
                  </a:rPr>
                  <a:t>　軸は　</a:t>
                </a:r>
                <a:r>
                  <a:rPr lang="ja-JP" altLang="ja-JP" sz="39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9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ja-JP" altLang="ja-JP" sz="39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844824"/>
                <a:ext cx="8208912" cy="4332139"/>
              </a:xfrm>
              <a:blipFill>
                <a:blip r:embed="rId5"/>
                <a:stretch>
                  <a:fillRect l="-2303" t="-1690" b="-26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5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 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  <a:blipFill>
                <a:blip r:embed="rId2"/>
                <a:stretch>
                  <a:fillRect l="-1433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844824"/>
                <a:ext cx="7704856" cy="446449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ja-JP" altLang="en-US" sz="3600" dirty="0">
                    <a:solidFill>
                      <a:schemeClr val="tx1"/>
                    </a:solidFill>
                  </a:rPr>
                  <a:t>（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4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）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ja-JP" altLang="ja-JP" sz="3600" dirty="0">
                  <a:solidFill>
                    <a:schemeClr val="tx1"/>
                  </a:solidFill>
                </a:endParaRPr>
              </a:p>
              <a:p>
                <a:pPr marL="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3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3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 marL="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4+5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 marL="1349375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よって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36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　　　　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844824"/>
                <a:ext cx="7704856" cy="4464496"/>
              </a:xfrm>
              <a:blipFill>
                <a:blip r:embed="rId3"/>
                <a:stretch>
                  <a:fillRect l="-2453" t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71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9C589A6D-1A49-4453-B290-E9B88D9FE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651" y="1513565"/>
            <a:ext cx="4743450" cy="47434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F58AC07-DF9E-4D66-B331-7A9C9CC9D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368" y="1551665"/>
            <a:ext cx="47529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lang="en-US" altLang="ja-JP" dirty="0"/>
              <a:t>72</a:t>
            </a:r>
            <a:r>
              <a:rPr kumimoji="1" lang="ja-JP" altLang="en-US" dirty="0"/>
              <a:t>～</a:t>
            </a:r>
            <a:r>
              <a:rPr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>
                  <a:solidFill>
                    <a:schemeClr val="tx1"/>
                  </a:solidFill>
                </a:endParaRPr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>
                    <a:solidFill>
                      <a:schemeClr val="tx1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tx1"/>
                    </a:solidFill>
                  </a:rPr>
                  <a:t>のグラフ</a:t>
                </a:r>
                <a:r>
                  <a:rPr lang="en-US" altLang="ja-JP" sz="3600" dirty="0">
                    <a:solidFill>
                      <a:schemeClr val="tx1"/>
                    </a:solidFill>
                  </a:rPr>
                  <a:t>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・</a:t>
                </a:r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accent2"/>
                    </a:solidFill>
                  </a:rPr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484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  <a:blipFill>
                <a:blip r:embed="rId2"/>
                <a:stretch>
                  <a:fillRect l="-147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556792"/>
                <a:ext cx="11233248" cy="4620171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4800" dirty="0"/>
                  <a:t> </a:t>
                </a:r>
                <a:r>
                  <a:rPr lang="ja-JP" altLang="ja-JP" sz="4800" dirty="0"/>
                  <a:t>のグラフをかくには，</a:t>
                </a:r>
                <a:endParaRPr lang="en-US" altLang="ja-JP" sz="4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ja-JP" sz="4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8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4800" dirty="0"/>
                  <a:t> </a:t>
                </a:r>
                <a:r>
                  <a:rPr lang="ja-JP" altLang="ja-JP" sz="4800" dirty="0"/>
                  <a:t>の形</a:t>
                </a:r>
                <a:endParaRPr lang="en-US" altLang="ja-JP" sz="4800" dirty="0"/>
              </a:p>
              <a:p>
                <a:r>
                  <a:rPr lang="ja-JP" altLang="ja-JP" sz="4800" dirty="0"/>
                  <a:t>に変形するとよい。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556792"/>
                <a:ext cx="11233248" cy="4620171"/>
              </a:xfrm>
              <a:blipFill>
                <a:blip r:embed="rId3"/>
                <a:stretch>
                  <a:fillRect l="-2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91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665437"/>
                <a:ext cx="10297144" cy="5003923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sz="32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3200" dirty="0"/>
                  <a:t>次関数を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3200" dirty="0"/>
                  <a:t> </a:t>
                </a:r>
                <a:r>
                  <a:rPr lang="ja-JP" altLang="ja-JP" sz="3200" dirty="0"/>
                  <a:t>の形に変形してみよう。</a:t>
                </a:r>
              </a:p>
              <a:p>
                <a:pPr>
                  <a:lnSpc>
                    <a:spcPct val="100000"/>
                  </a:lnSpc>
                  <a:spcAft>
                    <a:spcPts val="1200"/>
                  </a:spcAft>
                </a:pPr>
                <a:r>
                  <a:rPr lang="en-US" altLang="ja-JP" sz="3200" dirty="0"/>
                  <a:t>(1)</a:t>
                </a:r>
                <a:r>
                  <a:rPr lang="ja-JP" altLang="en-US" sz="32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ja-JP" altLang="ja-JP" sz="3200" dirty="0"/>
              </a:p>
              <a:p>
                <a:pPr marL="1074738"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)+7</m:t>
                    </m:r>
                  </m:oMath>
                </a14:m>
                <a:r>
                  <a:rPr lang="ja-JP" altLang="ja-JP" sz="3200" dirty="0"/>
                  <a:t>　</a:t>
                </a:r>
                <a:r>
                  <a:rPr lang="ja-JP" altLang="en-US" sz="3200" dirty="0"/>
                  <a:t>　　</a:t>
                </a:r>
                <a:endParaRPr lang="ja-JP" altLang="ja-JP" sz="3200" dirty="0"/>
              </a:p>
              <a:p>
                <a:pPr marL="1074738"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2(</m:t>
                      </m:r>
                      <m:sSup>
                        <m:sSupPr>
                          <m:ctrlPr>
                            <a:rPr lang="ja-JP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)+7</m:t>
                      </m:r>
                    </m:oMath>
                  </m:oMathPara>
                </a14:m>
                <a:endParaRPr lang="en-US" altLang="ja-JP" sz="3200" dirty="0"/>
              </a:p>
              <a:p>
                <a:pPr marL="1074738"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{(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9}+7</m:t>
                      </m:r>
                    </m:oMath>
                  </m:oMathPara>
                </a14:m>
                <a:endParaRPr lang="ja-JP" altLang="ja-JP" sz="3200" dirty="0"/>
              </a:p>
              <a:p>
                <a:pPr marL="1074738"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2×9+7</m:t>
                      </m:r>
                    </m:oMath>
                  </m:oMathPara>
                </a14:m>
                <a:endParaRPr lang="ja-JP" altLang="ja-JP" sz="3200" dirty="0"/>
              </a:p>
              <a:p>
                <a:pPr marL="1074738">
                  <a:lnSpc>
                    <a:spcPct val="10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32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ja-JP" altLang="ja-JP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ja-JP" altLang="ja-JP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665437"/>
                <a:ext cx="10297144" cy="5003923"/>
              </a:xfrm>
              <a:blipFill>
                <a:blip r:embed="rId3"/>
                <a:stretch>
                  <a:fillRect l="-1539" r="-8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９</a:t>
            </a:r>
            <a:endParaRPr lang="en-US" altLang="ja-JP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6672064" y="2420888"/>
                <a:ext cx="5616624" cy="44101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ja-JP" sz="3200" dirty="0"/>
              </a:p>
              <a:p>
                <a:pPr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/>
                  <a:t>の係数でくくる</a:t>
                </a:r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:r>
                  <a:rPr lang="en-US" altLang="ja-JP" sz="28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/>
                  <a:t>の係数の半分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dirty="0"/>
                  <a:t> </a:t>
                </a:r>
                <a:r>
                  <a:rPr lang="ja-JP" altLang="ja-JP" sz="2800" dirty="0"/>
                  <a:t>を</a:t>
                </a:r>
                <a:r>
                  <a:rPr lang="ja-JP" altLang="en-US" sz="2800" dirty="0"/>
                  <a:t>たし</a:t>
                </a:r>
                <a:r>
                  <a:rPr lang="ja-JP" altLang="ja-JP" sz="2800" dirty="0"/>
                  <a:t>て，ひく</a:t>
                </a:r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80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ja-JP" sz="2800">
                        <a:latin typeface="Cambria Math" panose="02040503050406030204" pitchFamily="18" charset="0"/>
                      </a:rPr>
                      <m:t>●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/>
                  <a:t>をつくる</a:t>
                </a:r>
                <a:endParaRPr lang="en-US" altLang="ja-JP" sz="3200" dirty="0"/>
              </a:p>
              <a:p>
                <a:pPr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:r>
                  <a:rPr lang="en-US" altLang="ja-JP" sz="2800" dirty="0"/>
                  <a:t>{</a:t>
                </a:r>
                <a:r>
                  <a:rPr lang="ja-JP" altLang="ja-JP" sz="2800" dirty="0"/>
                  <a:t>　</a:t>
                </a:r>
                <a:r>
                  <a:rPr lang="en-US" altLang="ja-JP" sz="2800" dirty="0"/>
                  <a:t>}</a:t>
                </a:r>
                <a:r>
                  <a:rPr lang="ja-JP" altLang="ja-JP" sz="2800" dirty="0"/>
                  <a:t>をはずす</a:t>
                </a:r>
                <a:endParaRPr lang="ja-JP" altLang="ja-JP" sz="3200" dirty="0"/>
              </a:p>
              <a:p>
                <a:pPr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ja-JP" altLang="en-US" sz="3200" dirty="0">
                    <a:latin typeface="Cambria Math" panose="02040503050406030204" pitchFamily="18" charset="0"/>
                  </a:rPr>
                  <a:t>←</a:t>
                </a:r>
                <a:r>
                  <a:rPr lang="ja-JP" altLang="ja-JP" sz="2800" dirty="0"/>
                  <a:t>定数項をまとめる</a:t>
                </a:r>
                <a:endParaRPr lang="ja-JP" altLang="ja-JP" sz="3200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064" y="2420888"/>
                <a:ext cx="5616624" cy="4410174"/>
              </a:xfrm>
              <a:prstGeom prst="rect">
                <a:avLst/>
              </a:prstGeom>
              <a:blipFill>
                <a:blip r:embed="rId4"/>
                <a:stretch>
                  <a:fillRect l="-2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1092CB-2FA3-4432-85DF-95B48DC90F44}"/>
              </a:ext>
            </a:extLst>
          </p:cNvPr>
          <p:cNvSpPr/>
          <p:nvPr/>
        </p:nvSpPr>
        <p:spPr>
          <a:xfrm>
            <a:off x="2001124" y="3356992"/>
            <a:ext cx="278452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933C5EA-338E-4A3C-B83C-3EFD794EFC68}"/>
              </a:ext>
            </a:extLst>
          </p:cNvPr>
          <p:cNvSpPr/>
          <p:nvPr/>
        </p:nvSpPr>
        <p:spPr>
          <a:xfrm>
            <a:off x="3879454" y="3966592"/>
            <a:ext cx="1712490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74DA28-AF36-44D4-AA76-DD6A30245970}"/>
              </a:ext>
            </a:extLst>
          </p:cNvPr>
          <p:cNvSpPr/>
          <p:nvPr/>
        </p:nvSpPr>
        <p:spPr>
          <a:xfrm>
            <a:off x="2423592" y="4625975"/>
            <a:ext cx="1455862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22C0F60-7E53-4F19-82B2-44235D63C89F}"/>
              </a:ext>
            </a:extLst>
          </p:cNvPr>
          <p:cNvSpPr/>
          <p:nvPr/>
        </p:nvSpPr>
        <p:spPr>
          <a:xfrm>
            <a:off x="3819897" y="5265906"/>
            <a:ext cx="1455862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5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665437"/>
                <a:ext cx="11233248" cy="5003923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dirty="0"/>
                  <a:t>(2)</a:t>
                </a:r>
                <a:r>
                  <a:rPr lang="ja-JP" altLang="ja-JP" sz="32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ja-JP" altLang="ja-JP" sz="3200" dirty="0"/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altLang="ja-JP" sz="3200" dirty="0">
                  <a:latin typeface="Cambria Math" panose="02040503050406030204" pitchFamily="18" charset="0"/>
                </a:endParaRPr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ja-JP" altLang="ja-JP" sz="3200" dirty="0"/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ja-JP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16}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ja-JP" altLang="ja-JP" sz="3200" dirty="0"/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ja-JP" altLang="ja-JP" sz="3200" dirty="0"/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ja-JP" altLang="ja-JP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3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ja-JP" altLang="ja-JP" sz="3200" b="1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665437"/>
                <a:ext cx="11233248" cy="5003923"/>
              </a:xfr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９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6838728" y="2348880"/>
                <a:ext cx="5353272" cy="40324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/>
                  <a:t>の係数でくくる</a:t>
                </a:r>
              </a:p>
              <a:p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:r>
                  <a:rPr lang="en-US" altLang="ja-JP" sz="28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ja-JP" sz="2800" dirty="0"/>
                  <a:t>の係数の半分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/>
                  <a:t>を加えて，ひく</a:t>
                </a:r>
              </a:p>
              <a:p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14:m>
                  <m:oMath xmlns:m="http://schemas.openxmlformats.org/officeDocument/2006/math">
                    <m:r>
                      <a:rPr lang="ja-JP" altLang="ja-JP" sz="2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ja-JP" altLang="ja-JP" sz="2400">
                        <a:latin typeface="Cambria Math" panose="02040503050406030204" pitchFamily="18" charset="0"/>
                      </a:rPr>
                      <m:t>●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dirty="0"/>
                  <a:t>をつくる</a:t>
                </a:r>
                <a:endParaRPr lang="ja-JP" altLang="ja-JP" sz="3200" dirty="0"/>
              </a:p>
              <a:p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:r>
                  <a:rPr lang="en-US" altLang="ja-JP" sz="2800" dirty="0"/>
                  <a:t>{</a:t>
                </a:r>
                <a:r>
                  <a:rPr lang="ja-JP" altLang="ja-JP" sz="2800" dirty="0"/>
                  <a:t>　</a:t>
                </a:r>
                <a:r>
                  <a:rPr lang="en-US" altLang="ja-JP" sz="2800" dirty="0"/>
                  <a:t>}</a:t>
                </a:r>
                <a:r>
                  <a:rPr lang="ja-JP" altLang="ja-JP" sz="2800" dirty="0"/>
                  <a:t>をはずす</a:t>
                </a:r>
                <a:endParaRPr lang="ja-JP" altLang="ja-JP" sz="3200" dirty="0"/>
              </a:p>
              <a:p>
                <a:r>
                  <a:rPr lang="ja-JP" altLang="en-US" sz="2800" dirty="0">
                    <a:latin typeface="Cambria Math" panose="02040503050406030204" pitchFamily="18" charset="0"/>
                  </a:rPr>
                  <a:t>←</a:t>
                </a:r>
                <a:r>
                  <a:rPr lang="ja-JP" altLang="ja-JP" sz="2800" dirty="0"/>
                  <a:t>定数項をまとめる</a:t>
                </a:r>
                <a:endParaRPr lang="ja-JP" altLang="ja-JP" sz="3200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728" y="2348880"/>
                <a:ext cx="5353272" cy="4032448"/>
              </a:xfrm>
              <a:prstGeom prst="rect">
                <a:avLst/>
              </a:prstGeom>
              <a:blipFill>
                <a:blip r:embed="rId4"/>
                <a:stretch>
                  <a:fillRect l="-2392" r="-1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1E1879-E9BB-4424-960B-B0D7E397DD07}"/>
              </a:ext>
            </a:extLst>
          </p:cNvPr>
          <p:cNvSpPr/>
          <p:nvPr/>
        </p:nvSpPr>
        <p:spPr>
          <a:xfrm>
            <a:off x="1991544" y="2597291"/>
            <a:ext cx="278452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E118F0B-B939-4A61-8EA8-2D6D4F1EDADB}"/>
              </a:ext>
            </a:extLst>
          </p:cNvPr>
          <p:cNvSpPr/>
          <p:nvPr/>
        </p:nvSpPr>
        <p:spPr>
          <a:xfrm>
            <a:off x="3959464" y="3349372"/>
            <a:ext cx="1712490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628BBAB-D5DB-4BF3-958C-127DD497A18A}"/>
              </a:ext>
            </a:extLst>
          </p:cNvPr>
          <p:cNvSpPr/>
          <p:nvPr/>
        </p:nvSpPr>
        <p:spPr>
          <a:xfrm>
            <a:off x="2469312" y="4065905"/>
            <a:ext cx="1455862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F1DEDAE-AAEA-4CCD-9932-FE2EC9B08EFB}"/>
              </a:ext>
            </a:extLst>
          </p:cNvPr>
          <p:cNvSpPr/>
          <p:nvPr/>
        </p:nvSpPr>
        <p:spPr>
          <a:xfrm>
            <a:off x="3762747" y="4820136"/>
            <a:ext cx="965101" cy="504056"/>
          </a:xfrm>
          <a:prstGeom prst="rect">
            <a:avLst/>
          </a:prstGeom>
          <a:solidFill>
            <a:schemeClr val="accent5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3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次関数とそのグラフ　　・</a:t>
            </a:r>
            <a:r>
              <a:rPr lang="en-US" altLang="ja-JP" dirty="0"/>
              <a:t>2</a:t>
            </a:r>
            <a:r>
              <a:rPr lang="ja-JP" altLang="en-US" dirty="0"/>
              <a:t>次関数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8208912" cy="4752528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3200" dirty="0"/>
                  <a:t>底の</a:t>
                </a:r>
                <a:r>
                  <a:rPr lang="ja-JP" altLang="en-US" sz="3200" dirty="0"/>
                  <a:t>縦の長さが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200" dirty="0"/>
                  <a:t>cm</a:t>
                </a:r>
                <a:r>
                  <a:rPr lang="ja-JP" altLang="ja-JP" sz="3200" dirty="0"/>
                  <a:t>，</a:t>
                </a:r>
                <a:r>
                  <a:rPr lang="ja-JP" altLang="en-US" sz="3200" dirty="0"/>
                  <a:t>横の長さが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ja-JP" sz="3200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200" b="0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3200" dirty="0"/>
                  <a:t>cm</a:t>
                </a:r>
                <a:r>
                  <a:rPr lang="ja-JP" altLang="en-US" sz="3200" dirty="0"/>
                  <a:t>，</a:t>
                </a:r>
                <a:r>
                  <a:rPr lang="ja-JP" altLang="ja-JP" sz="3200" dirty="0"/>
                  <a:t>高さが</a:t>
                </a:r>
                <a:r>
                  <a:rPr lang="en-US" altLang="ja-JP" sz="3200" dirty="0"/>
                  <a:t> 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altLang="ja-JP" sz="3200" dirty="0"/>
                  <a:t>cm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ja-JP" altLang="ja-JP" sz="3200" dirty="0"/>
                  <a:t>の</a:t>
                </a:r>
                <a:r>
                  <a:rPr lang="ja-JP" altLang="en-US" sz="3200" dirty="0"/>
                  <a:t>箱の展開図は右の図のようになり，この図の面積</a:t>
                </a:r>
                <a:r>
                  <a:rPr lang="ja-JP" altLang="ja-JP" sz="3200" dirty="0"/>
                  <a:t>を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>
                        <a:latin typeface="Cambria Math" panose="02040503050406030204" pitchFamily="18" charset="0"/>
                      </a:rPr>
                      <m:t>c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3200" dirty="0"/>
                  <a:t>とする。</a:t>
                </a:r>
              </a:p>
              <a:p>
                <a:r>
                  <a:rPr lang="en-US" altLang="ja-JP" sz="3200" dirty="0"/>
                  <a:t>(1)</a:t>
                </a:r>
                <a:r>
                  <a:rPr lang="ja-JP" altLang="ja-JP" sz="32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を</a:t>
                </a:r>
                <a14:m>
                  <m:oMath xmlns:m="http://schemas.openxmlformats.org/officeDocument/2006/math">
                    <m:r>
                      <a:rPr lang="en-US" altLang="ja-JP" sz="32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200" dirty="0"/>
                  <a:t>の式で表しなさい。</a:t>
                </a:r>
              </a:p>
              <a:p>
                <a:r>
                  <a:rPr lang="en-US" altLang="ja-JP" sz="3200" dirty="0"/>
                  <a:t>(2)</a:t>
                </a:r>
                <a:r>
                  <a:rPr lang="ja-JP" altLang="ja-JP" sz="3200" dirty="0"/>
                  <a:t>　</a:t>
                </a:r>
                <a:r>
                  <a:rPr lang="en-US" altLang="ja-JP" sz="3200" dirty="0"/>
                  <a:t>(1)</a:t>
                </a:r>
                <a:r>
                  <a:rPr lang="ja-JP" altLang="ja-JP" sz="3200" dirty="0"/>
                  <a:t>の式を用いて，</a:t>
                </a:r>
                <a:r>
                  <a:rPr lang="ja-JP" altLang="en-US" sz="3200" dirty="0"/>
                  <a:t>縦の長さ</a:t>
                </a:r>
                <a:r>
                  <a:rPr lang="en-US" altLang="ja-JP" sz="3200" dirty="0"/>
                  <a:t> 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5cm </a:t>
                </a:r>
                <a:r>
                  <a:rPr lang="ja-JP" altLang="ja-JP" sz="3200" dirty="0"/>
                  <a:t>のときの</a:t>
                </a:r>
                <a:r>
                  <a:rPr lang="ja-JP" altLang="en-US" sz="3200" dirty="0"/>
                  <a:t>面積</a:t>
                </a:r>
                <a:r>
                  <a:rPr lang="ja-JP" altLang="ja-JP" sz="3200" dirty="0"/>
                  <a:t>を求めなさい</a:t>
                </a:r>
                <a:r>
                  <a:rPr lang="ja-JP" altLang="en-US" sz="3200" dirty="0"/>
                  <a:t>。</a:t>
                </a:r>
                <a:endParaRPr lang="ja-JP" altLang="ja-JP" sz="3200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8208912" cy="4752528"/>
              </a:xfrm>
              <a:blipFill>
                <a:blip r:embed="rId2"/>
                <a:stretch>
                  <a:fillRect l="-1932" r="-5126" b="-15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７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D4EAF89-3FE1-E255-47A4-9DEAAD92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12976"/>
            <a:ext cx="38004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96944" cy="592642"/>
              </a:xfrm>
              <a:blipFill>
                <a:blip r:embed="rId2"/>
                <a:stretch>
                  <a:fillRect l="-1506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36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36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3600" dirty="0"/>
                  <a:t>次関数を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3600" dirty="0"/>
                  <a:t> </a:t>
                </a:r>
                <a:r>
                  <a:rPr lang="ja-JP" altLang="ja-JP" sz="3600" dirty="0"/>
                  <a:t>の形に変形しなさい。</a:t>
                </a:r>
              </a:p>
              <a:p>
                <a:r>
                  <a:rPr lang="en-US" altLang="ja-JP" sz="3600" dirty="0"/>
                  <a:t>(1)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3600" dirty="0"/>
                  <a:t>		(2)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3600" dirty="0"/>
              </a:p>
              <a:p>
                <a:r>
                  <a:rPr lang="en-US" altLang="ja-JP" sz="3600" dirty="0"/>
                  <a:t>(3)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US" altLang="ja-JP" sz="3600" dirty="0"/>
                  <a:t>		(4)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sz="3600" dirty="0"/>
              </a:p>
              <a:p>
                <a:r>
                  <a:rPr lang="en-US" altLang="ja-JP" sz="3600" dirty="0"/>
                  <a:t>(5)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r>
                  <a:rPr lang="en-US" altLang="ja-JP" sz="3600" dirty="0"/>
                  <a:t>	(6)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3600" dirty="0"/>
              </a:p>
              <a:p>
                <a:endParaRPr lang="en-US" altLang="ja-JP" sz="28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r="-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036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640960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640960" cy="592642"/>
              </a:xfrm>
              <a:blipFill>
                <a:blip r:embed="rId2"/>
                <a:stretch>
                  <a:fillRect l="-1482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16549"/>
                <a:ext cx="5688632" cy="468052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5100" dirty="0"/>
                  <a:t>(1)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ja-JP" sz="5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51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51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1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ja-JP" altLang="ja-JP" sz="51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51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51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51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51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51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51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51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51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16549"/>
                <a:ext cx="5688632" cy="4680520"/>
              </a:xfrm>
              <a:blipFill>
                <a:blip r:embed="rId3"/>
                <a:stretch>
                  <a:fillRect l="-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6023992" y="1844824"/>
                <a:ext cx="6168008" cy="4680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5100" dirty="0"/>
                  <a:t>(2)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sz="5100" dirty="0"/>
              </a:p>
              <a:p>
                <a:r>
                  <a:rPr lang="ja-JP" altLang="en-US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1844824"/>
                <a:ext cx="6168008" cy="4680520"/>
              </a:xfrm>
              <a:prstGeom prst="rect">
                <a:avLst/>
              </a:prstGeom>
              <a:blipFill>
                <a:blip r:embed="rId4"/>
                <a:stretch>
                  <a:fillRect l="-2470" t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  <a:blipFill>
                <a:blip r:embed="rId2"/>
                <a:stretch>
                  <a:fillRect l="-1494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976664" cy="468052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sz="5100" dirty="0"/>
                  <a:t>(3)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endParaRPr kumimoji="1" lang="en-US" altLang="ja-JP" sz="5100" dirty="0"/>
              </a:p>
              <a:p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8+11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976664" cy="4680520"/>
              </a:xfrm>
              <a:blipFill>
                <a:blip r:embed="rId3"/>
                <a:stretch>
                  <a:fillRect l="-2653" t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6045584" y="1844824"/>
                <a:ext cx="6146415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5100" dirty="0"/>
                  <a:t>(4)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ja-JP" sz="5100" dirty="0"/>
              </a:p>
              <a:p>
                <a:r>
                  <a:rPr lang="ja-JP" altLang="en-US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+4+2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584" y="1844824"/>
                <a:ext cx="6146415" cy="4752528"/>
              </a:xfrm>
              <a:prstGeom prst="rect">
                <a:avLst/>
              </a:prstGeom>
              <a:blipFill>
                <a:blip r:embed="rId4"/>
                <a:stretch>
                  <a:fillRect l="-2579" t="-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09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568952" cy="592642"/>
              </a:xfrm>
              <a:blipFill>
                <a:blip r:embed="rId2"/>
                <a:stretch>
                  <a:fillRect l="-1494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048672" cy="475252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sz="5100" dirty="0"/>
                  <a:t>(5)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endParaRPr kumimoji="1" lang="en-US" altLang="ja-JP" sz="5100" dirty="0"/>
              </a:p>
              <a:p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18+13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048672" cy="4752528"/>
              </a:xfrm>
              <a:blipFill>
                <a:blip r:embed="rId3"/>
                <a:stretch>
                  <a:fillRect l="-2621" t="-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5951984" y="1845410"/>
                <a:ext cx="604867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5100" dirty="0"/>
                  <a:t>(6)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5100" dirty="0"/>
              </a:p>
              <a:p>
                <a:r>
                  <a:rPr lang="ja-JP" altLang="en-US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84" y="1845410"/>
                <a:ext cx="6048672" cy="4752528"/>
              </a:xfrm>
              <a:prstGeom prst="rect">
                <a:avLst/>
              </a:prstGeom>
              <a:blipFill>
                <a:blip r:embed="rId4"/>
                <a:stretch>
                  <a:fillRect l="-2518" t="-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9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49694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496944" cy="759619"/>
              </a:xfrm>
              <a:blipFill>
                <a:blip r:embed="rId2"/>
                <a:stretch>
                  <a:fillRect l="-1506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36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36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3600" dirty="0"/>
                  <a:t>次関数を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ja-JP" sz="3600" dirty="0"/>
                  <a:t> </a:t>
                </a:r>
                <a:r>
                  <a:rPr lang="ja-JP" altLang="ja-JP" sz="3600" dirty="0"/>
                  <a:t>の形に変形しなさい。</a:t>
                </a:r>
              </a:p>
              <a:p>
                <a:r>
                  <a:rPr lang="en-US" altLang="ja-JP" sz="3600" dirty="0"/>
                  <a:t>(1)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3600" dirty="0"/>
                  <a:t>　　</a:t>
                </a:r>
                <a:r>
                  <a:rPr lang="en-US" altLang="ja-JP" sz="3600" dirty="0"/>
                  <a:t>	(2)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ja-JP" altLang="ja-JP" sz="3600" dirty="0"/>
              </a:p>
              <a:p>
                <a:r>
                  <a:rPr lang="en-US" altLang="ja-JP" sz="3600" dirty="0"/>
                  <a:t>(3)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ja-JP" sz="3600" dirty="0"/>
                  <a:t>　　</a:t>
                </a:r>
                <a:r>
                  <a:rPr lang="en-US" altLang="ja-JP" sz="3600" dirty="0"/>
                  <a:t>	(4)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3600" dirty="0"/>
              </a:p>
              <a:p>
                <a:r>
                  <a:rPr lang="en-US" altLang="ja-JP" sz="3600" dirty="0"/>
                  <a:t>(5)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ja-JP" altLang="ja-JP" sz="3600" dirty="0"/>
                  <a:t>　　</a:t>
                </a:r>
                <a:r>
                  <a:rPr lang="en-US" altLang="ja-JP" sz="3600" dirty="0"/>
                  <a:t>	(6)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ja-JP" altLang="ja-JP" sz="36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r="-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９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898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  <a:blipFill>
                <a:blip r:embed="rId2"/>
                <a:stretch>
                  <a:fillRect l="-1433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760640" cy="468052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sz="5100" dirty="0"/>
                  <a:t>(1)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sz="5100" dirty="0"/>
              </a:p>
              <a:p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760640" cy="4680520"/>
              </a:xfrm>
              <a:blipFill>
                <a:blip r:embed="rId3"/>
                <a:stretch>
                  <a:fillRect l="-2751" t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９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6023992" y="1844824"/>
                <a:ext cx="5832648" cy="4680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5100" dirty="0"/>
                  <a:t>(2)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altLang="ja-JP" sz="5100" dirty="0"/>
              </a:p>
              <a:p>
                <a:r>
                  <a:rPr lang="ja-JP" altLang="en-US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8+7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1844824"/>
                <a:ext cx="5832648" cy="4680520"/>
              </a:xfrm>
              <a:prstGeom prst="rect">
                <a:avLst/>
              </a:prstGeom>
              <a:blipFill>
                <a:blip r:embed="rId4"/>
                <a:stretch>
                  <a:fillRect l="-2612" t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784976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784976" cy="759619"/>
              </a:xfrm>
              <a:blipFill>
                <a:blip r:embed="rId2"/>
                <a:stretch>
                  <a:fillRect l="-1457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616624" cy="468052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sz="5100" dirty="0"/>
                  <a:t>(3)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altLang="ja-JP" sz="5100" dirty="0"/>
              </a:p>
              <a:p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+1+1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b="1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616624" cy="4680520"/>
              </a:xfrm>
              <a:blipFill>
                <a:blip r:embed="rId3"/>
                <a:stretch>
                  <a:fillRect l="-2823" t="-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９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6023992" y="1833552"/>
                <a:ext cx="6120680" cy="46805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5100" dirty="0"/>
                  <a:t>(4)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sz="5100" dirty="0"/>
              </a:p>
              <a:p>
                <a:r>
                  <a:rPr lang="ja-JP" altLang="en-US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1833552"/>
                <a:ext cx="6120680" cy="4680520"/>
              </a:xfrm>
              <a:prstGeom prst="rect">
                <a:avLst/>
              </a:prstGeom>
              <a:blipFill>
                <a:blip r:embed="rId4"/>
                <a:stretch>
                  <a:fillRect l="-2490" t="-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85698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856984" cy="759619"/>
              </a:xfrm>
              <a:blipFill>
                <a:blip r:embed="rId2"/>
                <a:stretch>
                  <a:fillRect l="-1445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120680" cy="475252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ja-JP" sz="5100" dirty="0"/>
                  <a:t>(5)</a:t>
                </a:r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kumimoji="1" lang="en-US" altLang="ja-JP" sz="5100" dirty="0"/>
              </a:p>
              <a:p>
                <a14:m>
                  <m:oMath xmlns:m="http://schemas.openxmlformats.org/officeDocument/2006/math">
                    <m:r>
                      <a:rPr lang="en-US" altLang="ja-JP" sz="51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ja-JP" altLang="ja-JP" sz="51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51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altLang="ja-JP" sz="51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51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51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ja-JP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51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51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altLang="ja-JP" sz="5100" dirty="0">
                    <a:solidFill>
                      <a:schemeClr val="accent2"/>
                    </a:solidFill>
                  </a:rPr>
                  <a:t> </a:t>
                </a:r>
                <a:endParaRPr lang="ja-JP" altLang="ja-JP" sz="51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120680" cy="4752528"/>
              </a:xfrm>
              <a:blipFill>
                <a:blip r:embed="rId3"/>
                <a:stretch>
                  <a:fillRect l="-2590" t="-5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72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９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6023992" y="1844824"/>
                <a:ext cx="5904656" cy="47933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3800" dirty="0"/>
                  <a:t>(6)</a:t>
                </a:r>
                <a:r>
                  <a:rPr lang="ja-JP" altLang="ja-JP" sz="38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8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3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3800" dirty="0"/>
                  <a:t> </a:t>
                </a:r>
                <a:endParaRPr lang="ja-JP" altLang="ja-JP" sz="3800" dirty="0"/>
              </a:p>
              <a:p>
                <a:r>
                  <a:rPr lang="ja-JP" altLang="en-US" sz="3800" dirty="0"/>
                  <a:t>　</a:t>
                </a:r>
                <a:r>
                  <a:rPr lang="en-US" altLang="ja-JP" sz="3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ja-JP" altLang="ja-JP" sz="38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38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38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8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3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ja-JP" altLang="ja-JP" sz="38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38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38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8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3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ja-JP" altLang="ja-JP" sz="3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38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3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ja-JP" altLang="ja-JP" sz="38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38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38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80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ja-JP" sz="3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ja-JP" sz="38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8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ja-JP" altLang="ja-JP" sz="3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8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8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8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8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altLang="ja-JP" sz="3800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3800" dirty="0">
                    <a:solidFill>
                      <a:schemeClr val="accent2"/>
                    </a:solidFill>
                  </a:rPr>
                  <a:t>　</a:t>
                </a:r>
                <a:endParaRPr lang="ja-JP" altLang="ja-JP" sz="3800" dirty="0">
                  <a:solidFill>
                    <a:schemeClr val="accent2"/>
                  </a:solidFill>
                </a:endParaRPr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992" y="1844824"/>
                <a:ext cx="5904656" cy="4793302"/>
              </a:xfrm>
              <a:prstGeom prst="rect">
                <a:avLst/>
              </a:prstGeom>
              <a:blipFill>
                <a:blip r:embed="rId4"/>
                <a:stretch>
                  <a:fillRect l="-2580" t="-5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8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2</a:t>
                </a:r>
                <a:r>
                  <a:rPr kumimoji="1"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  <a:blipFill>
                <a:blip r:embed="rId2"/>
                <a:stretch>
                  <a:fillRect l="-1457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2708920"/>
                <a:ext cx="11233248" cy="34680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次</m:t>
                    </m:r>
                  </m:oMath>
                </a14:m>
                <a:r>
                  <a:rPr lang="ja-JP" altLang="ja-JP" dirty="0"/>
                  <a:t>関数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ja-JP" dirty="0"/>
                  <a:t>のグラフの頂点と軸を求め，そのグラフをかきなさい。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2708920"/>
                <a:ext cx="11233248" cy="3468043"/>
              </a:xfrm>
              <a:blipFill>
                <a:blip r:embed="rId3"/>
                <a:stretch>
                  <a:fillRect l="-2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13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FBC4794-103E-439C-81FB-2D206480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140" y="2245576"/>
            <a:ext cx="4038600" cy="440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42493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424936" cy="592642"/>
              </a:xfrm>
              <a:blipFill>
                <a:blip r:embed="rId3"/>
                <a:stretch>
                  <a:fillRect l="-152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760640" cy="4680520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51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5100" dirty="0"/>
                  <a:t> </a:t>
                </a:r>
                <a:endParaRPr lang="ja-JP" altLang="ja-JP" sz="5100" dirty="0"/>
              </a:p>
              <a:p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2(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ja-JP" altLang="ja-JP" sz="5100" dirty="0"/>
              </a:p>
              <a:p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2(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ja-JP" altLang="ja-JP" sz="5100" dirty="0"/>
              </a:p>
              <a:p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2{(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1}+1</m:t>
                    </m:r>
                  </m:oMath>
                </a14:m>
                <a:endParaRPr lang="ja-JP" altLang="ja-JP" sz="5100" dirty="0"/>
              </a:p>
              <a:p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2+1</m:t>
                    </m:r>
                  </m:oMath>
                </a14:m>
                <a:endParaRPr lang="ja-JP" altLang="ja-JP" sz="5100" dirty="0"/>
              </a:p>
              <a:p>
                <a:r>
                  <a:rPr lang="ja-JP" altLang="ja-JP" sz="51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51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5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51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51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51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ja-JP" sz="51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760640" cy="468052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6168008" y="1844824"/>
                <a:ext cx="3888432" cy="30694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ja-JP" sz="3200" dirty="0"/>
                  <a:t>頂点は　</a:t>
                </a:r>
                <a:endParaRPr lang="en-US" altLang="ja-JP" sz="3200" dirty="0"/>
              </a:p>
              <a:p>
                <a:r>
                  <a:rPr lang="en-US" altLang="ja-JP" sz="3200" b="1" dirty="0"/>
                  <a:t>  </a:t>
                </a:r>
                <a:r>
                  <a:rPr lang="ja-JP" altLang="ja-JP" sz="3200" b="1" dirty="0"/>
                  <a:t>点</a:t>
                </a:r>
                <a:r>
                  <a:rPr lang="en-US" altLang="ja-JP" sz="3200" b="1" dirty="0"/>
                  <a:t>(</a:t>
                </a:r>
                <a14:m>
                  <m:oMath xmlns:m="http://schemas.openxmlformats.org/officeDocument/2006/math">
                    <m:r>
                      <a:rPr lang="en-US" altLang="ja-JP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ja-JP" sz="3200" b="1" i="1" dirty="0" err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ja-JP" altLang="ja-JP" sz="3200" b="1" i="1" dirty="0">
                        <a:latin typeface="Cambria Math" panose="02040503050406030204" pitchFamily="18" charset="0"/>
                      </a:rPr>
                      <m:t>－</m:t>
                    </m:r>
                    <m:r>
                      <a:rPr lang="en-US" altLang="ja-JP" sz="32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3200" b="1" dirty="0"/>
                  <a:t>)</a:t>
                </a:r>
                <a:endParaRPr lang="ja-JP" altLang="ja-JP" sz="3200" dirty="0"/>
              </a:p>
              <a:p>
                <a:r>
                  <a:rPr lang="ja-JP" altLang="ja-JP" sz="3200" dirty="0"/>
                  <a:t>軸は　</a:t>
                </a:r>
                <a:endParaRPr lang="en-US" altLang="ja-JP" sz="3200" dirty="0"/>
              </a:p>
              <a:p>
                <a:r>
                  <a:rPr lang="en-US" altLang="ja-JP" sz="3200" b="1" dirty="0"/>
                  <a:t>  </a:t>
                </a:r>
                <a:r>
                  <a:rPr lang="ja-JP" altLang="ja-JP" sz="3200" b="1" dirty="0"/>
                  <a:t>直線</a:t>
                </a:r>
                <a:r>
                  <a:rPr lang="en-US" altLang="ja-JP" sz="3200" b="1" dirty="0"/>
                  <a:t> 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2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1844824"/>
                <a:ext cx="3888432" cy="3069494"/>
              </a:xfrm>
              <a:prstGeom prst="rect">
                <a:avLst/>
              </a:prstGeom>
              <a:blipFill>
                <a:blip r:embed="rId5"/>
                <a:stretch>
                  <a:fillRect l="-3762" b="-1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次関数とそのグラフ　　・</a:t>
            </a:r>
            <a:r>
              <a:rPr lang="en-US" altLang="ja-JP" dirty="0"/>
              <a:t>2</a:t>
            </a:r>
            <a:r>
              <a:rPr lang="ja-JP" altLang="en-US" dirty="0"/>
              <a:t>次関数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ja-JP" sz="3500" dirty="0"/>
                  <a:t>(1)</a:t>
                </a:r>
                <a:r>
                  <a:rPr lang="ja-JP" altLang="ja-JP" sz="35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5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500" dirty="0"/>
                  <a:t>を</a:t>
                </a:r>
                <a14:m>
                  <m:oMath xmlns:m="http://schemas.openxmlformats.org/officeDocument/2006/math">
                    <m:r>
                      <a:rPr lang="en-US" altLang="ja-JP" sz="3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5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sz="3500" dirty="0"/>
                  <a:t>の式で表しなさい。</a:t>
                </a:r>
              </a:p>
              <a:p>
                <a:r>
                  <a:rPr lang="en-US" altLang="ja-JP" sz="3500" dirty="0">
                    <a:solidFill>
                      <a:schemeClr val="accent2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ja-JP" sz="35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5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2×4</m:t>
                    </m:r>
                    <m:r>
                      <a:rPr lang="en-US" altLang="ja-JP" sz="35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2×</m:t>
                    </m:r>
                    <m:r>
                      <a:rPr lang="en-US" altLang="ja-JP" sz="3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ja-JP" sz="3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ja-JP" sz="35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ja-JP" sz="35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endParaRPr lang="en-US" altLang="ja-JP" sz="3500" b="0" dirty="0">
                  <a:solidFill>
                    <a:schemeClr val="accent2"/>
                  </a:solidFill>
                </a:endParaRPr>
              </a:p>
              <a:p>
                <a:pPr marL="8937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+16+</m:t>
                      </m:r>
                      <m:sSup>
                        <m:sSupPr>
                          <m:ctrlPr>
                            <a:rPr lang="en-US" altLang="ja-JP" sz="3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5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ja-JP" sz="35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35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893763"/>
                <a14:m>
                  <m:oMath xmlns:m="http://schemas.openxmlformats.org/officeDocument/2006/math"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5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5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r>
                  <a:rPr lang="en-US" altLang="ja-JP" sz="3500" dirty="0">
                    <a:solidFill>
                      <a:schemeClr val="accent2"/>
                    </a:solidFill>
                  </a:rPr>
                  <a:t> </a:t>
                </a:r>
                <a:endParaRPr lang="ja-JP" altLang="ja-JP" sz="3500" dirty="0">
                  <a:solidFill>
                    <a:schemeClr val="accent2"/>
                  </a:solidFill>
                </a:endParaRPr>
              </a:p>
              <a:p>
                <a:r>
                  <a:rPr lang="en-US" altLang="ja-JP" sz="3500" dirty="0">
                    <a:solidFill>
                      <a:schemeClr val="accent2"/>
                    </a:solidFill>
                  </a:rPr>
                  <a:t>  </a:t>
                </a:r>
                <a:r>
                  <a:rPr lang="ja-JP" altLang="ja-JP" sz="3500" dirty="0">
                    <a:solidFill>
                      <a:schemeClr val="accent2"/>
                    </a:solidFill>
                  </a:rPr>
                  <a:t>　よって　</a:t>
                </a:r>
                <a14:m>
                  <m:oMath xmlns:m="http://schemas.openxmlformats.org/officeDocument/2006/math">
                    <m:r>
                      <a:rPr lang="en-US" altLang="ja-JP" sz="35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sz="35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5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5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35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3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altLang="ja-JP" sz="3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5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altLang="ja-JP" sz="3500" b="1" dirty="0">
                    <a:solidFill>
                      <a:schemeClr val="accent2"/>
                    </a:solidFill>
                  </a:rPr>
                  <a:t> </a:t>
                </a:r>
                <a:endParaRPr lang="ja-JP" altLang="ja-JP" sz="35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9" b="-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 dirty="0"/>
              <a:t>７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135BD65-29F4-55B9-910D-D36BAC28F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12976"/>
            <a:ext cx="38004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  <a:blipFill>
                <a:blip r:embed="rId2"/>
                <a:stretch>
                  <a:fillRect l="-1457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1844824"/>
                <a:ext cx="9073008" cy="4332139"/>
              </a:xfrm>
            </p:spPr>
            <p:txBody>
              <a:bodyPr/>
              <a:lstStyle/>
              <a:p>
                <a:r>
                  <a:rPr lang="ja-JP" altLang="ja-JP" sz="40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4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4000" dirty="0"/>
                  <a:t>次関数のグラフの頂点と軸を求め，そのグラフをかきなさい。</a:t>
                </a:r>
              </a:p>
              <a:p>
                <a:r>
                  <a:rPr lang="en-US" altLang="ja-JP" sz="4000" dirty="0"/>
                  <a:t>(1)</a:t>
                </a:r>
                <a:r>
                  <a:rPr lang="ja-JP" altLang="en-US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ja-JP" sz="4000" dirty="0"/>
              </a:p>
              <a:p>
                <a:r>
                  <a:rPr lang="en-US" altLang="ja-JP" sz="4000" dirty="0"/>
                  <a:t>(2)</a:t>
                </a:r>
                <a:r>
                  <a:rPr lang="ja-JP" altLang="ja-JP" sz="40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40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1844824"/>
                <a:ext cx="9073008" cy="4332139"/>
              </a:xfrm>
              <a:blipFill>
                <a:blip r:embed="rId3"/>
                <a:stretch>
                  <a:fillRect l="-2351" r="-13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3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12968" cy="592642"/>
              </a:xfrm>
              <a:blipFill>
                <a:blip r:embed="rId2"/>
                <a:stretch>
                  <a:fillRect l="-1470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グラフ, 折れ線グラフ&#10;&#10;自動的に生成された説明">
            <a:extLst>
              <a:ext uri="{FF2B5EF4-FFF2-40B4-BE49-F238E27FC236}">
                <a16:creationId xmlns:a16="http://schemas.microsoft.com/office/drawing/2014/main" id="{E6F7D4D2-C224-4591-8EA1-CCE0EEB02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84" y="1378099"/>
            <a:ext cx="4904540" cy="48697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96300C-60CB-4FC5-8233-606F7F782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017" y="1340768"/>
            <a:ext cx="5050631" cy="5040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8280920" cy="460851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4600" dirty="0"/>
                  <a:t>(1)</a:t>
                </a:r>
                <a:r>
                  <a:rPr lang="ja-JP" altLang="ja-JP" sz="4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4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60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altLang="ja-JP" sz="4600" dirty="0"/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4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2+1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ja-JP" sz="4600" b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6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600" b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6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 b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600" b="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600" b="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4600" dirty="0">
                    <a:solidFill>
                      <a:schemeClr val="accent2"/>
                    </a:solidFill>
                  </a:rPr>
                  <a:t> </a:t>
                </a:r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4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4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ja-JP" sz="4600" dirty="0">
                    <a:solidFill>
                      <a:schemeClr val="accent2"/>
                    </a:solidFill>
                  </a:rPr>
                  <a:t>　軸は　</a:t>
                </a:r>
                <a:r>
                  <a:rPr lang="ja-JP" altLang="ja-JP" sz="4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8280920" cy="4608512"/>
              </a:xfrm>
              <a:blipFill>
                <a:blip r:embed="rId5"/>
                <a:stretch>
                  <a:fillRect l="-1915" b="-18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27448" y="177194"/>
                <a:ext cx="8784976" cy="592642"/>
              </a:xfrm>
              <a:blipFill>
                <a:blip r:embed="rId2"/>
                <a:stretch>
                  <a:fillRect l="-1457" t="-10309" b="-175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7128792" cy="4536504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ja-JP" sz="4600" dirty="0"/>
                  <a:t>(2)</a:t>
                </a:r>
                <a:r>
                  <a:rPr lang="ja-JP" altLang="ja-JP" sz="4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4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6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ja-JP" sz="4600" dirty="0"/>
              </a:p>
              <a:p>
                <a:pPr>
                  <a:lnSpc>
                    <a:spcPct val="120000"/>
                  </a:lnSpc>
                </a:pPr>
                <a:r>
                  <a:rPr kumimoji="1" lang="ja-JP" altLang="en-US" sz="4600" dirty="0"/>
                  <a:t>　　</a:t>
                </a:r>
                <a14:m>
                  <m:oMath xmlns:m="http://schemas.openxmlformats.org/officeDocument/2006/math">
                    <m:r>
                      <a:rPr lang="en-US" altLang="ja-JP" sz="4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　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　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ja-JP" altLang="ja-JP" sz="4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46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d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　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6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altLang="ja-JP" sz="4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en-US" sz="4600" dirty="0">
                    <a:solidFill>
                      <a:schemeClr val="accent2"/>
                    </a:solidFill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4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ja-JP" altLang="ja-JP" sz="4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6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altLang="ja-JP" sz="4600" dirty="0">
                    <a:solidFill>
                      <a:schemeClr val="accent2"/>
                    </a:solidFill>
                  </a:rPr>
                  <a:t> </a:t>
                </a:r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4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4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4600" dirty="0">
                    <a:solidFill>
                      <a:schemeClr val="accent2"/>
                    </a:solidFill>
                  </a:rPr>
                  <a:t>  </a:t>
                </a:r>
                <a:r>
                  <a:rPr lang="ja-JP" altLang="ja-JP" sz="4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4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4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sz="4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7128792" cy="4536504"/>
              </a:xfrm>
              <a:blipFill>
                <a:blip r:embed="rId3"/>
                <a:stretch>
                  <a:fillRect l="-2224" b="-37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20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 descr="グラフ, 折れ線グラフ&#10;&#10;自動的に生成された説明">
            <a:extLst>
              <a:ext uri="{FF2B5EF4-FFF2-40B4-BE49-F238E27FC236}">
                <a16:creationId xmlns:a16="http://schemas.microsoft.com/office/drawing/2014/main" id="{10214447-011A-4569-B1D9-113ADCD861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82" y="1378099"/>
            <a:ext cx="4984234" cy="49182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DA032E6-B8BF-4780-87EE-5CA8F4432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990" y="1324368"/>
            <a:ext cx="5090636" cy="504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9073008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9073008" cy="759619"/>
              </a:xfrm>
              <a:blipFill>
                <a:blip r:embed="rId2"/>
                <a:stretch>
                  <a:fillRect l="-1411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ja-JP" altLang="ja-JP" sz="3900" dirty="0"/>
                  <a:t>次の</a:t>
                </a:r>
                <a14:m>
                  <m:oMath xmlns:m="http://schemas.openxmlformats.org/officeDocument/2006/math">
                    <m:r>
                      <a:rPr lang="en-US" altLang="ja-JP" sz="39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ja-JP" sz="3900" dirty="0"/>
                  <a:t>次関数のグラフの頂点と軸を求め，そのグラフをかきなさい。</a:t>
                </a:r>
              </a:p>
              <a:p>
                <a:r>
                  <a:rPr lang="en-US" altLang="ja-JP" sz="3900" dirty="0"/>
                  <a:t>(1)</a:t>
                </a:r>
                <a:r>
                  <a:rPr lang="ja-JP" altLang="ja-JP" sz="39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9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ja-JP" sz="3900" dirty="0"/>
                  <a:t>　　</a:t>
                </a:r>
                <a:r>
                  <a:rPr lang="en-US" altLang="ja-JP" sz="3900" dirty="0"/>
                  <a:t>	(2)</a:t>
                </a:r>
                <a:r>
                  <a:rPr lang="ja-JP" altLang="ja-JP" sz="39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ja-JP" altLang="ja-JP" sz="3900" dirty="0"/>
              </a:p>
              <a:p>
                <a:r>
                  <a:rPr lang="en-US" altLang="ja-JP" sz="3900" dirty="0"/>
                  <a:t>(3)</a:t>
                </a:r>
                <a:r>
                  <a:rPr lang="ja-JP" altLang="ja-JP" sz="39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ja-JP" altLang="ja-JP" sz="3900" dirty="0"/>
                  <a:t>　　</a:t>
                </a:r>
                <a:r>
                  <a:rPr lang="en-US" altLang="ja-JP" sz="3900" dirty="0"/>
                  <a:t>	(4)</a:t>
                </a:r>
                <a:r>
                  <a:rPr lang="ja-JP" altLang="en-US" sz="39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ja-JP" altLang="ja-JP" sz="3900" dirty="0"/>
              </a:p>
              <a:p>
                <a:r>
                  <a:rPr lang="en-US" altLang="ja-JP" sz="3900" dirty="0"/>
                  <a:t>(5)</a:t>
                </a:r>
                <a:r>
                  <a:rPr lang="ja-JP" altLang="ja-JP" sz="39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ja-JP" altLang="ja-JP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ja-JP" altLang="ja-JP" sz="3900" dirty="0"/>
                  <a:t>　</a:t>
                </a:r>
                <a:r>
                  <a:rPr lang="en-US" altLang="ja-JP" sz="3900" dirty="0"/>
                  <a:t>	(6)</a:t>
                </a:r>
                <a:r>
                  <a:rPr lang="ja-JP" altLang="ja-JP" sz="39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ja-JP" altLang="ja-JP" sz="3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9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9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ja-JP" altLang="ja-JP" sz="39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 b="-23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12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9001000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9001000" cy="759619"/>
              </a:xfrm>
              <a:blipFill>
                <a:blip r:embed="rId2"/>
                <a:stretch>
                  <a:fillRect l="-1423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5976664" cy="433213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/>
                  <a:t>(1)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sz="3600" dirty="0"/>
              </a:p>
              <a:p>
                <a:r>
                  <a:rPr kumimoji="1"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だから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ja-JP" altLang="en-US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5976664" cy="4332139"/>
              </a:xfrm>
              <a:blipFill>
                <a:blip r:embed="rId3"/>
                <a:stretch>
                  <a:fillRect l="-31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6099BFC3-56DF-4D9C-ABEF-09C798C6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648" y="1433513"/>
            <a:ext cx="4648242" cy="47343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7FA0E65-E9AE-48C0-9FAA-300A90C98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1433513"/>
            <a:ext cx="4705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957706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9577064" cy="759619"/>
              </a:xfrm>
              <a:blipFill>
                <a:blip r:embed="rId2"/>
                <a:stretch>
                  <a:fillRect l="-1337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192688" cy="4332139"/>
              </a:xfrm>
            </p:spPr>
            <p:txBody>
              <a:bodyPr/>
              <a:lstStyle/>
              <a:p>
                <a:r>
                  <a:rPr lang="en-US" altLang="ja-JP" sz="3600" dirty="0"/>
                  <a:t>(2)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en-US" altLang="ja-JP" sz="3600" dirty="0"/>
              </a:p>
              <a:p>
                <a:r>
                  <a:rPr kumimoji="1"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だから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en-US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 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192688" cy="4332139"/>
              </a:xfrm>
              <a:blipFill>
                <a:blip r:embed="rId3"/>
                <a:stretch>
                  <a:fillRect l="-3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白い背景と黒い文字&#10;&#10;低い精度で自動的に生成された説明">
            <a:extLst>
              <a:ext uri="{FF2B5EF4-FFF2-40B4-BE49-F238E27FC236}">
                <a16:creationId xmlns:a16="http://schemas.microsoft.com/office/drawing/2014/main" id="{1C6D9CAE-0D31-43EE-A27E-89AB62DAF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1643740"/>
            <a:ext cx="4720109" cy="46313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B1F5A13-F7C1-436D-9C70-A534FCBB3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1587680"/>
            <a:ext cx="46386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9073008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9073008" cy="759619"/>
              </a:xfrm>
              <a:blipFill>
                <a:blip r:embed="rId2"/>
                <a:stretch>
                  <a:fillRect l="-1411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3600" dirty="0"/>
                  <a:t>(3)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kumimoji="1" lang="en-US" altLang="ja-JP" sz="3600" dirty="0"/>
              </a:p>
              <a:p>
                <a:r>
                  <a:rPr kumimoji="1"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だから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ja-JP" altLang="en-US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アンテナ, 電車 が含まれている画像&#10;&#10;自動的に生成された説明">
            <a:extLst>
              <a:ext uri="{FF2B5EF4-FFF2-40B4-BE49-F238E27FC236}">
                <a16:creationId xmlns:a16="http://schemas.microsoft.com/office/drawing/2014/main" id="{50BAB7BE-52CC-491A-831E-FB5C4C74E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974" y="1665437"/>
            <a:ext cx="4755544" cy="466543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9319A6A-7558-4A40-B765-B8955CD1A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1628800"/>
            <a:ext cx="4724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856984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856984" cy="759619"/>
              </a:xfrm>
              <a:blipFill>
                <a:blip r:embed="rId3"/>
                <a:stretch>
                  <a:fillRect l="-1445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048672" cy="433213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/>
                  <a:t>(4)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1" lang="en-US" altLang="ja-JP" sz="3600" dirty="0"/>
              </a:p>
              <a:p>
                <a:r>
                  <a:rPr kumimoji="1"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だから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ja-JP" altLang="en-US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 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048672" cy="4332139"/>
              </a:xfrm>
              <a:blipFill>
                <a:blip r:embed="rId4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2CA3CA0C-B456-4E2B-B5C8-29EEED2A1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128" y="1761653"/>
            <a:ext cx="4705350" cy="470107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75BCBFC-54AC-4ACE-861D-DE4F99F41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128" y="1719411"/>
            <a:ext cx="47053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  <a:blipFill>
                <a:blip r:embed="rId2"/>
                <a:stretch>
                  <a:fillRect l="-1433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408712" cy="433213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/>
                  <a:t>(5)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kumimoji="1" lang="en-US" altLang="ja-JP" sz="3600" dirty="0"/>
              </a:p>
              <a:p>
                <a:r>
                  <a:rPr kumimoji="1"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だから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ja-JP" altLang="en-US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3600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altLang="ja-JP" sz="3600" dirty="0">
                  <a:solidFill>
                    <a:schemeClr val="accent2"/>
                  </a:solidFill>
                </a:endParaRP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408712" cy="4332139"/>
              </a:xfrm>
              <a:blipFill>
                <a:blip r:embed="rId3"/>
                <a:stretch>
                  <a:fillRect l="-29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B53FA117-9316-44EA-BC2C-F37F8AEBA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630" y="1611555"/>
            <a:ext cx="4713492" cy="47986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0C6F2F7-FEB7-4729-BF3D-882D29786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551" y="1742326"/>
            <a:ext cx="48196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2</a:t>
                </a:r>
                <a:r>
                  <a:rPr lang="ja-JP" altLang="en-US" dirty="0"/>
                  <a:t>次関数とそのグラフ　　・</a:t>
                </a:r>
                <a14:m>
                  <m:oMath xmlns:m="http://schemas.openxmlformats.org/officeDocument/2006/math"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altLang="ja-JP" b="1" i="1" baseline="30000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 err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ja-JP" altLang="ja-JP" i="1" dirty="0">
                        <a:latin typeface="Cambria Math" panose="02040503050406030204" pitchFamily="18" charset="0"/>
                      </a:rPr>
                      <m:t>＋</m:t>
                    </m:r>
                    <m:r>
                      <a:rPr lang="en-US" altLang="ja-JP" b="1" i="1" dirty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ja-JP" dirty="0"/>
                  <a:t>のグラフ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07368" y="10217"/>
                <a:ext cx="8928992" cy="759619"/>
              </a:xfrm>
              <a:blipFill>
                <a:blip r:embed="rId2"/>
                <a:stretch>
                  <a:fillRect l="-1433" b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6048672" cy="4332139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/>
                  <a:t>(6)</a:t>
                </a:r>
                <a:r>
                  <a:rPr lang="ja-JP" altLang="ja-JP" sz="3600" dirty="0"/>
                  <a:t>　</a:t>
                </a:r>
                <a14:m>
                  <m:oMath xmlns:m="http://schemas.openxmlformats.org/officeDocument/2006/math">
                    <m:r>
                      <a:rPr lang="ja-JP" altLang="ja-JP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kumimoji="1" lang="en-US" altLang="ja-JP" sz="3600" dirty="0"/>
              </a:p>
              <a:p>
                <a:r>
                  <a:rPr kumimoji="1" lang="ja-JP" altLang="en-US" sz="36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600" dirty="0">
                    <a:solidFill>
                      <a:schemeClr val="accent2"/>
                    </a:solidFill>
                  </a:rPr>
                  <a:t>だから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頂点は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点 </a:t>
                </a:r>
                <a14:m>
                  <m:oMath xmlns:m="http://schemas.openxmlformats.org/officeDocument/2006/math"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ja-JP" altLang="en-US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ja-JP" sz="36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3600" dirty="0">
                    <a:solidFill>
                      <a:schemeClr val="accent2"/>
                    </a:solidFill>
                  </a:rPr>
                  <a:t>  </a:t>
                </a:r>
              </a:p>
              <a:p>
                <a:r>
                  <a:rPr lang="ja-JP" altLang="ja-JP" sz="3600" dirty="0">
                    <a:solidFill>
                      <a:schemeClr val="accent2"/>
                    </a:solidFill>
                  </a:rPr>
                  <a:t>軸は　</a:t>
                </a:r>
                <a:r>
                  <a:rPr lang="ja-JP" altLang="ja-JP" sz="3600" b="1" dirty="0">
                    <a:solidFill>
                      <a:schemeClr val="accent2"/>
                    </a:solidFill>
                  </a:rPr>
                  <a:t>直線 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3600" b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3600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3600" dirty="0">
                  <a:solidFill>
                    <a:schemeClr val="accent2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6048672" cy="4332139"/>
              </a:xfrm>
              <a:blipFill>
                <a:blip r:embed="rId3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73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10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08540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12055BA-CFA9-4DED-B5A0-7F57F0D17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712" y="1655129"/>
            <a:ext cx="4721440" cy="466054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7005A85-E4A4-469B-9B5B-C42E1BC01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3712" y="1691735"/>
            <a:ext cx="47625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ja-JP" altLang="en-US" dirty="0"/>
              <a:t>次関数とそのグラフ　　・</a:t>
            </a:r>
            <a:r>
              <a:rPr lang="en-US" altLang="ja-JP" dirty="0"/>
              <a:t>2</a:t>
            </a:r>
            <a:r>
              <a:rPr lang="ja-JP" altLang="en-US" dirty="0"/>
              <a:t>次関数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7272808" cy="43321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ja-JP" sz="3200" dirty="0"/>
                  <a:t>(2)</a:t>
                </a:r>
                <a:r>
                  <a:rPr lang="ja-JP" altLang="ja-JP" sz="3200" dirty="0"/>
                  <a:t>　</a:t>
                </a:r>
                <a:r>
                  <a:rPr lang="en-US" altLang="ja-JP" sz="3200" dirty="0"/>
                  <a:t>(1)</a:t>
                </a:r>
                <a:r>
                  <a:rPr lang="ja-JP" altLang="ja-JP" sz="3200" dirty="0"/>
                  <a:t>の式を用いて，</a:t>
                </a:r>
                <a:r>
                  <a:rPr lang="ja-JP" altLang="en-US" sz="3200" dirty="0"/>
                  <a:t>縦の長さが</a:t>
                </a:r>
                <a:r>
                  <a:rPr lang="en-US" altLang="ja-JP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5cm</a:t>
                </a:r>
                <a:r>
                  <a:rPr lang="ja-JP" altLang="ja-JP" sz="3200" dirty="0"/>
                  <a:t>のと</a:t>
                </a:r>
                <a:r>
                  <a:rPr lang="ja-JP" altLang="en-US" sz="3200" dirty="0"/>
                  <a:t>きの面積を</a:t>
                </a:r>
                <a:r>
                  <a:rPr lang="ja-JP" altLang="ja-JP" sz="3200" dirty="0"/>
                  <a:t>求めなさい。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ja-JP" sz="32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altLang="ja-JP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+16</m:t>
                    </m:r>
                  </m:oMath>
                </a14:m>
                <a:r>
                  <a:rPr lang="en-US" altLang="ja-JP" sz="32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200" dirty="0">
                    <a:solidFill>
                      <a:schemeClr val="accent2"/>
                    </a:solidFill>
                  </a:rPr>
                  <a:t>に</a:t>
                </a:r>
                <a:r>
                  <a:rPr lang="en-US" altLang="ja-JP" sz="32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ja-JP" sz="3200" dirty="0">
                    <a:solidFill>
                      <a:schemeClr val="accent2"/>
                    </a:solidFill>
                  </a:rPr>
                  <a:t> </a:t>
                </a:r>
                <a:r>
                  <a:rPr lang="ja-JP" altLang="ja-JP" sz="3200" dirty="0">
                    <a:solidFill>
                      <a:schemeClr val="accent2"/>
                    </a:solidFill>
                  </a:rPr>
                  <a:t>を代入して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ja-JP" sz="32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+18×5+16</m:t>
                      </m:r>
                    </m:oMath>
                  </m:oMathPara>
                </a14:m>
                <a:endParaRPr lang="en-US" altLang="ja-JP" sz="32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363538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ja-JP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25+90+16=131</m:t>
                    </m:r>
                  </m:oMath>
                </a14:m>
                <a:r>
                  <a:rPr lang="en-US" altLang="ja-JP" sz="3200" dirty="0">
                    <a:solidFill>
                      <a:schemeClr val="accent2"/>
                    </a:solidFill>
                  </a:rPr>
                  <a:t> </a:t>
                </a:r>
                <a:endParaRPr lang="ja-JP" altLang="ja-JP" sz="3200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3200" dirty="0">
                    <a:solidFill>
                      <a:schemeClr val="accent2"/>
                    </a:solidFill>
                  </a:rPr>
                  <a:t>よって　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𝟏𝟑𝟏</m:t>
                    </m:r>
                  </m:oMath>
                </a14:m>
                <a:r>
                  <a:rPr lang="en-US" altLang="ja-JP" sz="3200" b="1" dirty="0">
                    <a:solidFill>
                      <a:schemeClr val="accent2"/>
                    </a:solidFill>
                  </a:rPr>
                  <a:t> cm</a:t>
                </a:r>
                <a14:m>
                  <m:oMath xmlns:m="http://schemas.openxmlformats.org/officeDocument/2006/math">
                    <m:r>
                      <a:rPr lang="en-US" altLang="ja-JP" sz="3200" b="1" i="1" baseline="3000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ja-JP" altLang="ja-JP" sz="32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7272808" cy="4332139"/>
              </a:xfrm>
              <a:blipFill>
                <a:blip r:embed="rId2"/>
                <a:stretch>
                  <a:fillRect l="-2179" t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60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 dirty="0"/>
              <a:t>７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55AF661-2AE0-A4DD-0CAB-FC9E0AE9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3212976"/>
            <a:ext cx="38004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次関数とそのグラフ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980728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② ２次関数とそのグラフ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61</a:t>
            </a:r>
            <a:r>
              <a:rPr kumimoji="1" lang="ja-JP" altLang="en-US" dirty="0"/>
              <a:t>～</a:t>
            </a:r>
            <a:r>
              <a:rPr kumimoji="1" lang="en-US" altLang="ja-JP" dirty="0"/>
              <a:t>63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4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/>
                  <a:t>・２次関数　　　　　　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</a:t>
                </a:r>
                <a:r>
                  <a:rPr lang="ja-JP" altLang="en-US" sz="3600" dirty="0">
                    <a:solidFill>
                      <a:schemeClr val="accent2"/>
                    </a:solidFill>
                  </a:rPr>
                  <a:t>・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>
                    <a:solidFill>
                      <a:schemeClr val="accent2"/>
                    </a:solidFill>
                  </a:rPr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</a:p>
              <a:p>
                <a:r>
                  <a:rPr lang="ja-JP" altLang="en-US" sz="3600" dirty="0"/>
                  <a:t>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r>
                  <a:rPr lang="en-US" altLang="ja-JP" sz="3600" dirty="0"/>
                  <a:t>	</a:t>
                </a:r>
                <a:r>
                  <a:rPr lang="ja-JP" altLang="en-US" sz="3600" dirty="0"/>
                  <a:t>　・</a:t>
                </a:r>
                <a:r>
                  <a:rPr lang="en-US" altLang="ja-JP" sz="3600" dirty="0"/>
                  <a:t> 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36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ja-JP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ja-JP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3600" dirty="0"/>
                  <a:t>のグラフ</a:t>
                </a:r>
                <a:endParaRPr lang="en-US" altLang="ja-JP" sz="36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21DC9810-1D5D-48E2-9393-0B67F7A24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2564904"/>
                <a:ext cx="11593288" cy="3600400"/>
              </a:xfrm>
              <a:prstGeom prst="rect">
                <a:avLst/>
              </a:prstGeom>
              <a:blipFill>
                <a:blip r:embed="rId2"/>
                <a:stretch>
                  <a:fillRect l="-1630" r="-631" b="-7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511776"/>
      </p:ext>
    </p:extLst>
  </p:cSld>
  <p:clrMapOvr>
    <a:masterClrMapping/>
  </p:clrMapOvr>
</p:sld>
</file>

<file path=ppt/theme/theme1.xml><?xml version="1.0" encoding="utf-8"?>
<a:theme xmlns:a="http://schemas.openxmlformats.org/drawingml/2006/main" name="例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例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問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解答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大判問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補充練習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大判問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本文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3732</TotalTime>
  <Words>5964</Words>
  <Application>Microsoft Office PowerPoint</Application>
  <PresentationFormat>ワイド画面</PresentationFormat>
  <Paragraphs>793</Paragraphs>
  <Slides>79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79</vt:i4>
      </vt:variant>
    </vt:vector>
  </HeadingPairs>
  <TitlesOfParts>
    <vt:vector size="94" baseType="lpstr">
      <vt:lpstr>ＭＳ Ｐゴシック</vt:lpstr>
      <vt:lpstr>ＭＳ ゴシック</vt:lpstr>
      <vt:lpstr>Arial</vt:lpstr>
      <vt:lpstr>Calibri</vt:lpstr>
      <vt:lpstr>Calibri Light</vt:lpstr>
      <vt:lpstr>Cambria Math</vt:lpstr>
      <vt:lpstr>Century</vt:lpstr>
      <vt:lpstr>例</vt:lpstr>
      <vt:lpstr>例題</vt:lpstr>
      <vt:lpstr>問</vt:lpstr>
      <vt:lpstr>解答</vt:lpstr>
      <vt:lpstr>大判問題</vt:lpstr>
      <vt:lpstr>補充練習</vt:lpstr>
      <vt:lpstr>1_大判問題</vt:lpstr>
      <vt:lpstr>本文</vt:lpstr>
      <vt:lpstr>2次関数とそのグラフ　　</vt:lpstr>
      <vt:lpstr>2次関数とそのグラフ　　</vt:lpstr>
      <vt:lpstr>2次関数とそのグラフ　　・2次関数</vt:lpstr>
      <vt:lpstr>2次関数とそのグラフ　　・2次関数</vt:lpstr>
      <vt:lpstr>2次関数とそのグラフ　　・2次関数</vt:lpstr>
      <vt:lpstr>2次関数とそのグラフ　　・2次関数</vt:lpstr>
      <vt:lpstr>2次関数とそのグラフ　　・2次関数</vt:lpstr>
      <vt:lpstr>2次関数とそのグラフ　　・2次関数</vt:lpstr>
      <vt:lpstr>2次関数とそのグラフ　　</vt:lpstr>
      <vt:lpstr>2次関数とそのグラフ　　・y＝ax2 のグラフ</vt:lpstr>
      <vt:lpstr>2次関数とそのグラフ　　・y＝ax2 のグラフ</vt:lpstr>
      <vt:lpstr>2次関数とそのグラフ　　・y＝ax2 のグラフ</vt:lpstr>
      <vt:lpstr>2次関数とそのグラフ　　・y＝ax2 のグラフ</vt:lpstr>
      <vt:lpstr>2次関数とそのグラフ　　・y＝ax2 のグラフ</vt:lpstr>
      <vt:lpstr>2次関数とそのグラフ　　</vt:lpstr>
      <vt:lpstr>2次関数とそのグラフ　　・y＝ax2＋q のグラフ</vt:lpstr>
      <vt:lpstr>2次関数とそのグラフ　　・y＝ax2＋q のグラフ</vt:lpstr>
      <vt:lpstr>2次関数とそのグラフ　　・y＝ax2＋q のグラフ</vt:lpstr>
      <vt:lpstr>2次関数とそのグラフ　　・y＝ax2＋q のグラフ</vt:lpstr>
      <vt:lpstr>2次関数とそのグラフ　　・y＝ax2＋q のグラフ</vt:lpstr>
      <vt:lpstr>2次関数とそのグラフ　　・y＝ax2＋q のグラフ</vt:lpstr>
      <vt:lpstr>2次関数とそのグラフ　　・y＝ax2＋q のグラフ</vt:lpstr>
      <vt:lpstr>2次関数とそのグラフ　　</vt:lpstr>
      <vt:lpstr>2次関数とそのグラフ　　・y=a(x-p)2 のグラフ</vt:lpstr>
      <vt:lpstr>2次関数とそのグラフ　　・y=a(x-p)2 のグラフ</vt:lpstr>
      <vt:lpstr>2次関数とそのグラフ　　・y=a(x-p)2 のグラフ</vt:lpstr>
      <vt:lpstr>2次関数とそのグラフ　　・y=a(x-p)2 のグラフ</vt:lpstr>
      <vt:lpstr>2次関数とそのグラフ　　・y=a(x-p)2 のグラフ</vt:lpstr>
      <vt:lpstr>2次関数とそのグラフ　　・y=a(x-p)2 のグラフ</vt:lpstr>
      <vt:lpstr>2次関数とそのグラフ　　・y=a(x-p)2 のグラフ</vt:lpstr>
      <vt:lpstr>2次関数とそのグラフ　　</vt:lpstr>
      <vt:lpstr>2次関数とそのグラフ　　・y=a(x-p)2+q のグラフ</vt:lpstr>
      <vt:lpstr>2次関数とそのグラフ　　・y=a(x-p)2+q のグラフ</vt:lpstr>
      <vt:lpstr>2次関数とそのグラフ　　・y=a(x-p)2+q のグラフ</vt:lpstr>
      <vt:lpstr>2次関数とそのグラフ　　・y=a(x-p)2+q のグラフ</vt:lpstr>
      <vt:lpstr>2次関数とそのグラフ　　・y=a(x-p)2+q のグラフ</vt:lpstr>
      <vt:lpstr>2次関数とそのグラフ　　・y=a(x-p)2+q のグラフ</vt:lpstr>
      <vt:lpstr>2次関数とそのグラフ　　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・ y=x2+bx+c のグラフ</vt:lpstr>
      <vt:lpstr>2次関数とそのグラフ　　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・y＝ax2＋bx＋c のグラフ</vt:lpstr>
      <vt:lpstr>2次関数とそのグラフ　　・y＝ax2＋bx＋c のグラフ</vt:lpstr>
      <vt:lpstr>2次関数とそのグラフ　　・y＝ax2＋bx＋c のグラフ</vt:lpstr>
      <vt:lpstr>2次関数とそのグラフ　　・y＝ax2＋bx＋c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  <vt:lpstr>2次関数とそのグラフ　　・y=ax2＋bx＋c のグラフ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2次関数とそのグラフ　　</dc:title>
  <cp:lastPrinted>2017-07-24T05:48:47Z</cp:lastPrinted>
  <dcterms:created xsi:type="dcterms:W3CDTF">2016-11-04T07:32:27Z</dcterms:created>
  <dcterms:modified xsi:type="dcterms:W3CDTF">2025-03-21T04:15:05Z</dcterms:modified>
</cp:coreProperties>
</file>