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2" r:id="rId1"/>
  </p:sldMasterIdLst>
  <p:notesMasterIdLst>
    <p:notesMasterId r:id="rId15"/>
  </p:notesMasterIdLst>
  <p:handoutMasterIdLst>
    <p:handoutMasterId r:id="rId16"/>
  </p:handoutMasterIdLst>
  <p:sldIdLst>
    <p:sldId id="532" r:id="rId2"/>
    <p:sldId id="533" r:id="rId3"/>
    <p:sldId id="487" r:id="rId4"/>
    <p:sldId id="534" r:id="rId5"/>
    <p:sldId id="535" r:id="rId6"/>
    <p:sldId id="536" r:id="rId7"/>
    <p:sldId id="537" r:id="rId8"/>
    <p:sldId id="538" r:id="rId9"/>
    <p:sldId id="539" r:id="rId10"/>
    <p:sldId id="540" r:id="rId11"/>
    <p:sldId id="541" r:id="rId12"/>
    <p:sldId id="542" r:id="rId13"/>
    <p:sldId id="543" r:id="rId14"/>
  </p:sldIdLst>
  <p:sldSz cx="6858000" cy="12192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  <p15:guide id="3" orient="horz" pos="2121">
          <p15:clr>
            <a:srgbClr val="A4A3A4"/>
          </p15:clr>
        </p15:guide>
        <p15:guide id="4" pos="31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C8DC"/>
    <a:srgbClr val="00B050"/>
    <a:srgbClr val="96E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77" autoAdjust="0"/>
  </p:normalViewPr>
  <p:slideViewPr>
    <p:cSldViewPr>
      <p:cViewPr varScale="1">
        <p:scale>
          <a:sx n="52" d="100"/>
          <a:sy n="52" d="100"/>
        </p:scale>
        <p:origin x="2664" y="62"/>
      </p:cViewPr>
      <p:guideLst>
        <p:guide orient="horz" pos="384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1896" y="72"/>
      </p:cViewPr>
      <p:guideLst>
        <p:guide orient="horz" pos="3107"/>
        <p:guide pos="2121"/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733" y="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FDA42-AB2F-4A2C-84F9-F3D6EF8872BB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762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733" y="639762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91327-EDF6-4F91-A008-3ACB24E64D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918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7733" y="1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05AAE-2C75-441D-8ECA-06FB7F63A2A1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0" y="504825"/>
            <a:ext cx="142081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5934" y="3199352"/>
            <a:ext cx="7894446" cy="30313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7620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7733" y="6397620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A206C-96EA-4D7E-A7E5-1709A27865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807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メニュー例番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649" y="1747697"/>
            <a:ext cx="6318702" cy="10109295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3600" baseline="0">
                <a:latin typeface="游明朝" panose="02020400000000000000" pitchFamily="18" charset="-128"/>
                <a:ea typeface="游明朝" panose="02020400000000000000" pitchFamily="18" charset="-128"/>
              </a:defRPr>
            </a:lvl1pPr>
            <a:lvl2pPr marL="0" indent="0">
              <a:buNone/>
              <a:defRPr sz="3600" baseline="0">
                <a:latin typeface="游明朝" panose="02020400000000000000" pitchFamily="18" charset="-128"/>
                <a:ea typeface="游明朝" panose="02020400000000000000" pitchFamily="18" charset="-128"/>
              </a:defRPr>
            </a:lvl2pPr>
            <a:lvl3pPr>
              <a:defRPr sz="3600" baseline="0">
                <a:latin typeface="游明朝" panose="02020400000000000000" pitchFamily="18" charset="-128"/>
                <a:ea typeface="游明朝" panose="02020400000000000000" pitchFamily="18" charset="-128"/>
              </a:defRPr>
            </a:lvl3pPr>
            <a:lvl4pPr>
              <a:defRPr sz="3600" baseline="0">
                <a:latin typeface="游明朝" panose="02020400000000000000" pitchFamily="18" charset="-128"/>
                <a:ea typeface="游明朝" panose="02020400000000000000" pitchFamily="18" charset="-128"/>
              </a:defRPr>
            </a:lvl4pPr>
            <a:lvl5pPr>
              <a:defRPr sz="3600" baseline="0">
                <a:latin typeface="游明朝" panose="02020400000000000000" pitchFamily="18" charset="-128"/>
                <a:ea typeface="游明朝" panose="02020400000000000000" pitchFamily="18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endParaRPr 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92FC03A-1AA7-413A-BCCC-3E04C372F84D}"/>
              </a:ext>
            </a:extLst>
          </p:cNvPr>
          <p:cNvSpPr txBox="1"/>
          <p:nvPr userDrawn="1"/>
        </p:nvSpPr>
        <p:spPr>
          <a:xfrm>
            <a:off x="269648" y="983432"/>
            <a:ext cx="631870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800" baseline="0" dirty="0">
                <a:latin typeface="ＭＳ Ｐゴシック" panose="020B0600070205080204" pitchFamily="50" charset="-128"/>
                <a:ea typeface="ＭＳ ゴシック" panose="020B0609070205080204" pitchFamily="49" charset="-128"/>
              </a:rPr>
              <a:t>p.</a:t>
            </a:r>
            <a:r>
              <a:rPr kumimoji="1" lang="ja-JP" altLang="en-US" sz="3800" baseline="0" dirty="0">
                <a:latin typeface="ＭＳ Ｐゴシック" panose="020B0600070205080204" pitchFamily="50" charset="-128"/>
                <a:ea typeface="ＭＳ ゴシック" panose="020B0609070205080204" pitchFamily="49" charset="-128"/>
              </a:rPr>
              <a:t>　　 練習　　補充問題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9C72E6-1989-499B-9752-3F0939513A97}"/>
              </a:ext>
            </a:extLst>
          </p:cNvPr>
          <p:cNvSpPr txBox="1"/>
          <p:nvPr userDrawn="1"/>
        </p:nvSpPr>
        <p:spPr>
          <a:xfrm>
            <a:off x="2137356" y="105543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>
              <a:ea typeface="ＭＳ ゴシック" panose="020B0609070205080204" pitchFamily="49" charset="-128"/>
            </a:endParaRPr>
          </a:p>
        </p:txBody>
      </p:sp>
      <p:sp>
        <p:nvSpPr>
          <p:cNvPr id="6" name="テキスト プレースホルダー 8">
            <a:extLst>
              <a:ext uri="{FF2B5EF4-FFF2-40B4-BE49-F238E27FC236}">
                <a16:creationId xmlns:a16="http://schemas.microsoft.com/office/drawing/2014/main" id="{7959DE14-5899-4508-82BD-3022E902683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815042" y="1084800"/>
            <a:ext cx="725676" cy="547200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ts val="3800"/>
              </a:lnSpc>
              <a:spcBef>
                <a:spcPts val="0"/>
              </a:spcBef>
              <a:buFontTx/>
              <a:buNone/>
              <a:defRPr sz="38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7" name="テキスト プレースホルダー 9">
            <a:extLst>
              <a:ext uri="{FF2B5EF4-FFF2-40B4-BE49-F238E27FC236}">
                <a16:creationId xmlns:a16="http://schemas.microsoft.com/office/drawing/2014/main" id="{EF83F353-C24A-4CF9-B9D2-32773CBF6B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58263" y="1048378"/>
            <a:ext cx="1014633" cy="630700"/>
          </a:xfrm>
        </p:spPr>
        <p:txBody>
          <a:bodyPr anchor="ctr">
            <a:noAutofit/>
          </a:bodyPr>
          <a:lstStyle>
            <a:lvl1pPr marL="0" indent="0" algn="l">
              <a:lnSpc>
                <a:spcPts val="3800"/>
              </a:lnSpc>
              <a:spcBef>
                <a:spcPts val="0"/>
              </a:spcBef>
              <a:buNone/>
              <a:defRPr sz="3800" baseline="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1761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メニューベー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649" y="767408"/>
            <a:ext cx="6318702" cy="11089584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3600" baseline="0">
                <a:latin typeface="游明朝" panose="02020400000000000000" pitchFamily="18" charset="-128"/>
                <a:ea typeface="游明朝" panose="02020400000000000000" pitchFamily="18" charset="-128"/>
              </a:defRPr>
            </a:lvl1pPr>
            <a:lvl2pPr marL="0" indent="0">
              <a:buNone/>
              <a:defRPr sz="3600" baseline="0">
                <a:latin typeface="游明朝" panose="02020400000000000000" pitchFamily="18" charset="-128"/>
                <a:ea typeface="游明朝" panose="02020400000000000000" pitchFamily="18" charset="-128"/>
              </a:defRPr>
            </a:lvl2pPr>
            <a:lvl3pPr>
              <a:defRPr sz="3600" baseline="0">
                <a:latin typeface="ＭＳ Ｐゴシック" panose="020B0600070205080204" pitchFamily="50" charset="-128"/>
                <a:ea typeface="ＭＳ ゴシック" panose="020B0609070205080204" pitchFamily="49" charset="-128"/>
              </a:defRPr>
            </a:lvl3pPr>
            <a:lvl4pPr>
              <a:defRPr sz="3600" baseline="0">
                <a:latin typeface="ＭＳ Ｐゴシック" panose="020B0600070205080204" pitchFamily="50" charset="-128"/>
                <a:ea typeface="ＭＳ ゴシック" panose="020B0609070205080204" pitchFamily="49" charset="-128"/>
              </a:defRPr>
            </a:lvl4pPr>
            <a:lvl5pPr>
              <a:defRPr sz="3600" baseline="0">
                <a:latin typeface="ＭＳ Ｐゴシック" panose="020B0600070205080204" pitchFamily="50" charset="-128"/>
                <a:ea typeface="ＭＳ ゴシック" panose="020B0609070205080204" pitchFamily="49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166824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49" y="767408"/>
            <a:ext cx="6318702" cy="10046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3ADC4BCD-ACA4-4B8B-8F47-CD8ACB928108}"/>
              </a:ext>
            </a:extLst>
          </p:cNvPr>
          <p:cNvCxnSpPr/>
          <p:nvPr userDrawn="1"/>
        </p:nvCxnSpPr>
        <p:spPr>
          <a:xfrm>
            <a:off x="89843" y="695400"/>
            <a:ext cx="6498508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プレースホルダー 7">
            <a:extLst>
              <a:ext uri="{FF2B5EF4-FFF2-40B4-BE49-F238E27FC236}">
                <a16:creationId xmlns:a16="http://schemas.microsoft.com/office/drawing/2014/main" id="{51139DE1-E2F6-4ED0-94E3-3326A027E706}"/>
              </a:ext>
            </a:extLst>
          </p:cNvPr>
          <p:cNvSpPr txBox="1">
            <a:spLocks/>
          </p:cNvSpPr>
          <p:nvPr userDrawn="1"/>
        </p:nvSpPr>
        <p:spPr>
          <a:xfrm>
            <a:off x="269649" y="129810"/>
            <a:ext cx="6318701" cy="56559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ts val="4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３章１節</a:t>
            </a:r>
            <a:endParaRPr lang="ja-JP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endParaRPr lang="ja-JP" altLang="en-US" sz="3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コンテンツ プレースホルダー 3">
            <a:extLst>
              <a:ext uri="{FF2B5EF4-FFF2-40B4-BE49-F238E27FC236}">
                <a16:creationId xmlns:a16="http://schemas.microsoft.com/office/drawing/2014/main" id="{377567AF-77F8-4D65-94E2-01652E97F441}"/>
              </a:ext>
            </a:extLst>
          </p:cNvPr>
          <p:cNvSpPr txBox="1">
            <a:spLocks/>
          </p:cNvSpPr>
          <p:nvPr userDrawn="1"/>
        </p:nvSpPr>
        <p:spPr>
          <a:xfrm>
            <a:off x="5317829" y="186212"/>
            <a:ext cx="1450327" cy="468525"/>
          </a:xfrm>
          <a:prstGeom prst="rect">
            <a:avLst/>
          </a:prstGeom>
        </p:spPr>
        <p:txBody>
          <a:bodyPr>
            <a:noAutofit/>
          </a:bodyPr>
          <a:lstStyle>
            <a:lvl1pPr marL="128589" indent="-128589" algn="l" defTabSz="514356" rtl="0" eaLnBrk="1" latinLnBrk="0" hangingPunct="1">
              <a:lnSpc>
                <a:spcPct val="15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385767" indent="-128589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2pPr>
            <a:lvl3pPr marL="642945" indent="-128589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125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900124" indent="-128589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4pPr>
            <a:lvl5pPr marL="1157302" indent="-128589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5pPr>
            <a:lvl6pPr marL="1414481" indent="-128589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58" indent="-128589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89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89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新編数学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Ⅰ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7280C4BA-D49C-4878-AC17-B9BC0D3803CC}"/>
              </a:ext>
            </a:extLst>
          </p:cNvPr>
          <p:cNvSpPr txBox="1">
            <a:spLocks/>
          </p:cNvSpPr>
          <p:nvPr userDrawn="1"/>
        </p:nvSpPr>
        <p:spPr>
          <a:xfrm>
            <a:off x="2497720" y="213360"/>
            <a:ext cx="2587464" cy="382977"/>
          </a:xfrm>
          <a:prstGeom prst="rect">
            <a:avLst/>
          </a:prstGeom>
          <a:noFill/>
          <a:ln>
            <a:noFill/>
          </a:ln>
        </p:spPr>
        <p:txBody>
          <a:bodyPr wrap="none" lIns="0" rIns="0">
            <a:prstTxWarp prst="textPlain">
              <a:avLst/>
            </a:prstTxWarp>
            <a:sp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2730500" algn="l"/>
              </a:tabLst>
            </a:pPr>
            <a:r>
              <a:rPr lang="ja-JP" altLang="ja-JP" sz="3200" b="1" baseline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２次関数とそのグラフ</a:t>
            </a:r>
          </a:p>
        </p:txBody>
      </p:sp>
    </p:spTree>
    <p:extLst>
      <p:ext uri="{BB962C8B-B14F-4D97-AF65-F5344CB8AC3E}">
        <p14:creationId xmlns:p14="http://schemas.microsoft.com/office/powerpoint/2010/main" val="100552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954" r:id="rId2"/>
  </p:sldLayoutIdLst>
  <p:txStyles>
    <p:titleStyle>
      <a:lvl1pPr algn="l" defTabSz="514356" rtl="0" eaLnBrk="1" latinLnBrk="0" hangingPunct="1">
        <a:lnSpc>
          <a:spcPct val="90000"/>
        </a:lnSpc>
        <a:spcBef>
          <a:spcPct val="0"/>
        </a:spcBef>
        <a:buNone/>
        <a:defRPr kumimoji="1"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514356" rtl="0" eaLnBrk="1" latinLnBrk="0" hangingPunct="1">
        <a:lnSpc>
          <a:spcPct val="150000"/>
        </a:lnSpc>
        <a:spcBef>
          <a:spcPts val="563"/>
        </a:spcBef>
        <a:buFont typeface="Arial" panose="020B0604020202020204" pitchFamily="34" charset="0"/>
        <a:buNone/>
        <a:defRPr kumimoji="1" sz="3600" kern="1200" baseline="0">
          <a:solidFill>
            <a:schemeClr val="tx1"/>
          </a:solidFill>
          <a:latin typeface="ＭＳ Ｐゴシック" panose="020B0600070205080204" pitchFamily="50" charset="-128"/>
          <a:ea typeface="ＭＳ ゴシック" panose="020B0609070205080204" pitchFamily="49" charset="-128"/>
          <a:cs typeface="+mn-cs"/>
        </a:defRPr>
      </a:lvl1pPr>
      <a:lvl2pPr marL="257178" indent="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None/>
        <a:defRPr kumimoji="1" sz="3600" kern="1200" baseline="0">
          <a:solidFill>
            <a:schemeClr val="tx1"/>
          </a:solidFill>
          <a:latin typeface="ＭＳ Ｐゴシック" panose="020B0600070205080204" pitchFamily="50" charset="-128"/>
          <a:ea typeface="ＭＳ ゴシック" panose="020B0609070205080204" pitchFamily="49" charset="-128"/>
          <a:cs typeface="+mn-cs"/>
        </a:defRPr>
      </a:lvl2pPr>
      <a:lvl3pPr marL="514356" indent="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None/>
        <a:defRPr kumimoji="1" sz="3600" kern="1200" baseline="0">
          <a:solidFill>
            <a:schemeClr val="tx1"/>
          </a:solidFill>
          <a:latin typeface="ＭＳ Ｐゴシック" panose="020B0600070205080204" pitchFamily="50" charset="-128"/>
          <a:ea typeface="ＭＳ ゴシック" panose="020B0609070205080204" pitchFamily="49" charset="-128"/>
          <a:cs typeface="+mn-cs"/>
        </a:defRPr>
      </a:lvl3pPr>
      <a:lvl4pPr marL="771535" indent="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None/>
        <a:defRPr kumimoji="1" sz="3600" kern="1200" baseline="0">
          <a:solidFill>
            <a:schemeClr val="tx1"/>
          </a:solidFill>
          <a:latin typeface="ＭＳ Ｐゴシック" panose="020B0600070205080204" pitchFamily="50" charset="-128"/>
          <a:ea typeface="ＭＳ ゴシック" panose="020B0609070205080204" pitchFamily="49" charset="-128"/>
          <a:cs typeface="+mn-cs"/>
        </a:defRPr>
      </a:lvl4pPr>
      <a:lvl5pPr marL="1028713" indent="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None/>
        <a:defRPr kumimoji="1" sz="3600" kern="1200" baseline="0">
          <a:solidFill>
            <a:schemeClr val="tx1"/>
          </a:solidFill>
          <a:latin typeface="ＭＳ Ｐゴシック" panose="020B0600070205080204" pitchFamily="50" charset="-128"/>
          <a:ea typeface="ＭＳ ゴシック" panose="020B0609070205080204" pitchFamily="49" charset="-128"/>
          <a:cs typeface="+mn-cs"/>
        </a:defRPr>
      </a:lvl5pPr>
      <a:lvl6pPr marL="1414481" indent="-128589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58" indent="-128589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37" indent="-128589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015" indent="-128589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8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6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35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13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91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69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48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26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1.png"/><Relationship Id="rId7" Type="http://schemas.openxmlformats.org/officeDocument/2006/relationships/slide" Target="slide7.xml"/><Relationship Id="rId12" Type="http://schemas.openxmlformats.org/officeDocument/2006/relationships/slide" Target="slide1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B204DF80-0E1C-41F6-9CA4-5B227D389A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529550"/>
              </p:ext>
            </p:extLst>
          </p:nvPr>
        </p:nvGraphicFramePr>
        <p:xfrm>
          <a:off x="269650" y="839416"/>
          <a:ext cx="6321600" cy="10944096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664800">
                  <a:extLst>
                    <a:ext uri="{9D8B030D-6E8A-4147-A177-3AD203B41FA5}">
                      <a16:colId xmlns:a16="http://schemas.microsoft.com/office/drawing/2014/main" val="3179993387"/>
                    </a:ext>
                  </a:extLst>
                </a:gridCol>
                <a:gridCol w="2656800">
                  <a:extLst>
                    <a:ext uri="{9D8B030D-6E8A-4147-A177-3AD203B41FA5}">
                      <a16:colId xmlns:a16="http://schemas.microsoft.com/office/drawing/2014/main" val="1046945167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/>
                        <a:t>対応問題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/>
                        <a:t>補充問題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82373656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marL="0" algn="l" defTabSz="514356" rtl="0" eaLnBrk="1" latinLnBrk="0" hangingPunct="1">
                        <a:tabLst>
                          <a:tab pos="1440000" algn="l"/>
                        </a:tabLst>
                      </a:pPr>
                      <a:r>
                        <a:rPr kumimoji="1" lang="en-US" altLang="ja-JP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 p.73	</a:t>
                      </a:r>
                      <a:r>
                        <a:rPr kumimoji="1" lang="ja-JP" altLang="en-US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練</a:t>
                      </a:r>
                      <a:r>
                        <a:rPr kumimoji="1" lang="ja-JP" altLang="en-US" sz="3600" kern="1200" spc="3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習</a:t>
                      </a:r>
                      <a:r>
                        <a:rPr kumimoji="1" lang="en-US" altLang="ja-JP" sz="3600" kern="12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3</a:t>
                      </a:r>
                      <a:endParaRPr kumimoji="1" lang="ja-JP" altLang="en-US" sz="3600" kern="12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77120074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marL="0" algn="l" defTabSz="514356" rtl="0" eaLnBrk="1" latinLnBrk="0" hangingPunct="1">
                        <a:tabLst>
                          <a:tab pos="1440000" algn="l"/>
                        </a:tabLst>
                      </a:pPr>
                      <a:r>
                        <a:rPr kumimoji="1" lang="en-US" altLang="ja-JP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 p.84	</a:t>
                      </a:r>
                      <a:r>
                        <a:rPr kumimoji="1" lang="ja-JP" altLang="en-US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練</a:t>
                      </a:r>
                      <a:r>
                        <a:rPr kumimoji="1" lang="ja-JP" altLang="en-US" sz="3600" kern="1200" spc="3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習</a:t>
                      </a:r>
                      <a:r>
                        <a:rPr kumimoji="1" lang="en-US" altLang="ja-JP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11</a:t>
                      </a:r>
                      <a:endParaRPr kumimoji="1" lang="ja-JP" altLang="en-US" sz="3600" kern="12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R w="6350" cap="flat" cmpd="sng" algn="ctr">
                      <a:noFill/>
                      <a:prstDash val="solid"/>
                      <a:miter lim="8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38076447"/>
                  </a:ext>
                </a:extLst>
              </a:tr>
              <a:tr h="2016000">
                <a:tc>
                  <a:txBody>
                    <a:bodyPr/>
                    <a:lstStyle/>
                    <a:p>
                      <a:pPr marL="0" algn="l" defTabSz="514356" rtl="0" eaLnBrk="1" latinLnBrk="0" hangingPunct="1">
                        <a:tabLst>
                          <a:tab pos="1440000" algn="l"/>
                        </a:tabLst>
                      </a:pPr>
                      <a:r>
                        <a:rPr kumimoji="1" lang="en-US" altLang="ja-JP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 p.85	</a:t>
                      </a:r>
                      <a:r>
                        <a:rPr kumimoji="1" lang="ja-JP" altLang="en-US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練</a:t>
                      </a:r>
                      <a:r>
                        <a:rPr kumimoji="1" lang="ja-JP" altLang="en-US" sz="3600" kern="1200" spc="3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習</a:t>
                      </a:r>
                      <a:r>
                        <a:rPr kumimoji="1" lang="en-US" altLang="ja-JP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12</a:t>
                      </a:r>
                    </a:p>
                    <a:p>
                      <a:pPr marL="0" marR="0" lvl="0" indent="0" algn="l" defTabSz="514356" rtl="0" eaLnBrk="1" fontAlgn="auto" latinLnBrk="0" hangingPunct="1">
                        <a:lnSpc>
                          <a:spcPts val="5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40000" algn="l"/>
                        </a:tabLst>
                        <a:defRPr/>
                      </a:pPr>
                      <a:r>
                        <a:rPr kumimoji="1" lang="en-US" altLang="ja-JP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	</a:t>
                      </a:r>
                      <a:r>
                        <a:rPr kumimoji="1" lang="ja-JP" altLang="en-US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練</a:t>
                      </a:r>
                      <a:r>
                        <a:rPr kumimoji="1" lang="ja-JP" altLang="en-US" sz="3600" kern="1200" spc="3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習</a:t>
                      </a:r>
                      <a:r>
                        <a:rPr kumimoji="1" lang="en-US" altLang="ja-JP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13</a:t>
                      </a:r>
                      <a:endParaRPr kumimoji="1" lang="ja-JP" altLang="en-US" sz="3600" kern="12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R w="6350" cap="flat" cmpd="sng" algn="ctr">
                      <a:noFill/>
                      <a:prstDash val="solid"/>
                      <a:miter lim="800000"/>
                    </a:lnR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398267"/>
                  </a:ext>
                </a:extLst>
              </a:tr>
              <a:tr h="2016000">
                <a:tc>
                  <a:txBody>
                    <a:bodyPr/>
                    <a:lstStyle/>
                    <a:p>
                      <a:pPr marL="0" algn="l" defTabSz="514356" rtl="0" eaLnBrk="1" latinLnBrk="0" hangingPunct="1">
                        <a:tabLst>
                          <a:tab pos="1440000" algn="l"/>
                        </a:tabLst>
                      </a:pPr>
                      <a:r>
                        <a:rPr kumimoji="1" lang="en-US" altLang="ja-JP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 p.86	</a:t>
                      </a:r>
                      <a:r>
                        <a:rPr kumimoji="1" lang="ja-JP" altLang="en-US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練</a:t>
                      </a:r>
                      <a:r>
                        <a:rPr kumimoji="1" lang="ja-JP" altLang="en-US" sz="3600" kern="1200" spc="3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習</a:t>
                      </a:r>
                      <a:r>
                        <a:rPr kumimoji="1" lang="en-US" altLang="ja-JP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14</a:t>
                      </a:r>
                    </a:p>
                    <a:p>
                      <a:pPr marL="0" marR="0" lvl="0" indent="0" algn="l" defTabSz="514356" rtl="0" eaLnBrk="1" fontAlgn="auto" latinLnBrk="0" hangingPunct="1">
                        <a:lnSpc>
                          <a:spcPts val="5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40000" algn="l"/>
                        </a:tabLst>
                        <a:defRPr/>
                      </a:pPr>
                      <a:r>
                        <a:rPr kumimoji="1" lang="en-US" altLang="ja-JP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	</a:t>
                      </a:r>
                      <a:r>
                        <a:rPr kumimoji="1" lang="ja-JP" altLang="en-US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練</a:t>
                      </a:r>
                      <a:r>
                        <a:rPr kumimoji="1" lang="ja-JP" altLang="en-US" sz="3600" kern="1200" spc="3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習</a:t>
                      </a:r>
                      <a:r>
                        <a:rPr kumimoji="1" lang="en-US" altLang="ja-JP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15</a:t>
                      </a:r>
                      <a:endParaRPr kumimoji="1" lang="ja-JP" altLang="en-US" sz="3600" kern="12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008797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marL="0" algn="l" defTabSz="514356" rtl="0" eaLnBrk="1" latinLnBrk="0" hangingPunct="1">
                        <a:tabLst>
                          <a:tab pos="1440000" algn="l"/>
                        </a:tabLst>
                      </a:pPr>
                      <a:r>
                        <a:rPr kumimoji="1" lang="en-US" altLang="ja-JP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 p.91	</a:t>
                      </a:r>
                      <a:r>
                        <a:rPr kumimoji="1" lang="ja-JP" altLang="en-US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練</a:t>
                      </a:r>
                      <a:r>
                        <a:rPr kumimoji="1" lang="ja-JP" altLang="en-US" sz="3600" kern="1200" spc="3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習</a:t>
                      </a:r>
                      <a:r>
                        <a:rPr kumimoji="1" lang="en-US" altLang="ja-JP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18</a:t>
                      </a:r>
                      <a:endParaRPr kumimoji="1" lang="ja-JP" altLang="en-US" sz="3600" kern="12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02428849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marL="0" marR="0" lvl="0" indent="0" algn="l" defTabSz="514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40000" algn="l"/>
                        </a:tabLst>
                        <a:defRPr/>
                      </a:pPr>
                      <a:r>
                        <a:rPr kumimoji="1" lang="en-US" altLang="ja-JP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 p.93	</a:t>
                      </a:r>
                      <a:r>
                        <a:rPr kumimoji="1" lang="ja-JP" altLang="en-US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練</a:t>
                      </a:r>
                      <a:r>
                        <a:rPr kumimoji="1" lang="ja-JP" altLang="en-US" sz="3600" kern="1200" spc="3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習</a:t>
                      </a:r>
                      <a:r>
                        <a:rPr kumimoji="1" lang="en-US" altLang="ja-JP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20</a:t>
                      </a:r>
                      <a:endParaRPr kumimoji="1" lang="ja-JP" altLang="en-US" sz="3600" kern="12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R w="6350" cap="flat" cmpd="sng" algn="ctr">
                      <a:noFill/>
                      <a:prstDash val="solid"/>
                      <a:miter lim="8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41602855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marL="0" marR="0" lvl="0" indent="0" algn="l" defTabSz="514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40000" algn="l"/>
                        </a:tabLst>
                        <a:defRPr/>
                      </a:pPr>
                      <a:r>
                        <a:rPr kumimoji="1" lang="en-US" altLang="ja-JP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 p.96	</a:t>
                      </a:r>
                      <a:r>
                        <a:rPr kumimoji="1" lang="ja-JP" altLang="en-US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練</a:t>
                      </a:r>
                      <a:r>
                        <a:rPr kumimoji="1" lang="ja-JP" altLang="en-US" sz="3600" kern="1200" spc="3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習</a:t>
                      </a:r>
                      <a:r>
                        <a:rPr kumimoji="1" lang="en-US" altLang="ja-JP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22</a:t>
                      </a:r>
                      <a:endParaRPr kumimoji="1" lang="ja-JP" altLang="en-US" sz="3600" kern="12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R w="6350" cap="flat" cmpd="sng" algn="ctr">
                      <a:noFill/>
                      <a:prstDash val="solid"/>
                      <a:miter lim="8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08993848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marL="0" marR="0" lvl="0" indent="0" algn="l" defTabSz="514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40000" algn="l"/>
                        </a:tabLst>
                        <a:defRPr/>
                      </a:pPr>
                      <a:r>
                        <a:rPr kumimoji="1" lang="en-US" altLang="ja-JP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 p.97	</a:t>
                      </a:r>
                      <a:r>
                        <a:rPr kumimoji="1" lang="ja-JP" altLang="en-US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練</a:t>
                      </a:r>
                      <a:r>
                        <a:rPr kumimoji="1" lang="ja-JP" altLang="en-US" sz="3600" kern="1200" spc="3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習</a:t>
                      </a:r>
                      <a:r>
                        <a:rPr kumimoji="1" lang="en-US" altLang="ja-JP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23</a:t>
                      </a:r>
                      <a:endParaRPr kumimoji="1" lang="ja-JP" altLang="en-US" sz="3600" kern="12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R w="6350" cap="flat" cmpd="sng" algn="ctr">
                      <a:noFill/>
                      <a:prstDash val="solid"/>
                      <a:miter lim="8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61142946"/>
                  </a:ext>
                </a:extLst>
              </a:tr>
            </a:tbl>
          </a:graphicData>
        </a:graphic>
      </p:graphicFrame>
      <p:pic>
        <p:nvPicPr>
          <p:cNvPr id="6" name="図 5">
            <a:hlinkClick r:id="rId2" action="ppaction://hlinksldjump"/>
            <a:extLst>
              <a:ext uri="{FF2B5EF4-FFF2-40B4-BE49-F238E27FC236}">
                <a16:creationId xmlns:a16="http://schemas.microsoft.com/office/drawing/2014/main" id="{882EAC6B-3F1C-479F-90B2-59A78E6038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2047" y="1783140"/>
            <a:ext cx="863217" cy="863217"/>
          </a:xfrm>
          <a:prstGeom prst="rect">
            <a:avLst/>
          </a:prstGeom>
        </p:spPr>
      </p:pic>
      <p:pic>
        <p:nvPicPr>
          <p:cNvPr id="28" name="図 27">
            <a:hlinkClick r:id="rId4" action="ppaction://hlinksldjump"/>
            <a:extLst>
              <a:ext uri="{FF2B5EF4-FFF2-40B4-BE49-F238E27FC236}">
                <a16:creationId xmlns:a16="http://schemas.microsoft.com/office/drawing/2014/main" id="{27588793-E2AC-409B-B661-4AAC4BF2D8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2047" y="2790665"/>
            <a:ext cx="863217" cy="863217"/>
          </a:xfrm>
          <a:prstGeom prst="rect">
            <a:avLst/>
          </a:prstGeom>
        </p:spPr>
      </p:pic>
      <p:pic>
        <p:nvPicPr>
          <p:cNvPr id="29" name="図 28">
            <a:hlinkClick r:id="rId5" action="ppaction://hlinksldjump"/>
            <a:extLst>
              <a:ext uri="{FF2B5EF4-FFF2-40B4-BE49-F238E27FC236}">
                <a16:creationId xmlns:a16="http://schemas.microsoft.com/office/drawing/2014/main" id="{02376E91-A357-44DB-BABF-140FFA8E14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2047" y="3798190"/>
            <a:ext cx="863217" cy="863217"/>
          </a:xfrm>
          <a:prstGeom prst="rect">
            <a:avLst/>
          </a:prstGeom>
        </p:spPr>
      </p:pic>
      <p:pic>
        <p:nvPicPr>
          <p:cNvPr id="30" name="図 29">
            <a:hlinkClick r:id="rId6" action="ppaction://hlinksldjump"/>
            <a:extLst>
              <a:ext uri="{FF2B5EF4-FFF2-40B4-BE49-F238E27FC236}">
                <a16:creationId xmlns:a16="http://schemas.microsoft.com/office/drawing/2014/main" id="{6F66768E-C634-48AA-AE86-29537F8C82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2047" y="4805715"/>
            <a:ext cx="863217" cy="863217"/>
          </a:xfrm>
          <a:prstGeom prst="rect">
            <a:avLst/>
          </a:prstGeom>
        </p:spPr>
      </p:pic>
      <p:pic>
        <p:nvPicPr>
          <p:cNvPr id="31" name="図 30">
            <a:hlinkClick r:id="rId7" action="ppaction://hlinksldjump"/>
            <a:extLst>
              <a:ext uri="{FF2B5EF4-FFF2-40B4-BE49-F238E27FC236}">
                <a16:creationId xmlns:a16="http://schemas.microsoft.com/office/drawing/2014/main" id="{0D2C380A-CAFA-446E-AFFF-E2622252AC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2047" y="5813240"/>
            <a:ext cx="863217" cy="863217"/>
          </a:xfrm>
          <a:prstGeom prst="rect">
            <a:avLst/>
          </a:prstGeom>
        </p:spPr>
      </p:pic>
      <p:pic>
        <p:nvPicPr>
          <p:cNvPr id="32" name="図 31">
            <a:hlinkClick r:id="rId8" action="ppaction://hlinksldjump"/>
            <a:extLst>
              <a:ext uri="{FF2B5EF4-FFF2-40B4-BE49-F238E27FC236}">
                <a16:creationId xmlns:a16="http://schemas.microsoft.com/office/drawing/2014/main" id="{3BCE0524-00AE-4C06-BEDA-DC1810D3A5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2047" y="6820765"/>
            <a:ext cx="863217" cy="863217"/>
          </a:xfrm>
          <a:prstGeom prst="rect">
            <a:avLst/>
          </a:prstGeom>
        </p:spPr>
      </p:pic>
      <p:pic>
        <p:nvPicPr>
          <p:cNvPr id="33" name="図 32">
            <a:hlinkClick r:id="rId9" action="ppaction://hlinksldjump"/>
            <a:extLst>
              <a:ext uri="{FF2B5EF4-FFF2-40B4-BE49-F238E27FC236}">
                <a16:creationId xmlns:a16="http://schemas.microsoft.com/office/drawing/2014/main" id="{06FA84A1-88F6-42FE-AA33-2994C8120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2047" y="7828290"/>
            <a:ext cx="863217" cy="863217"/>
          </a:xfrm>
          <a:prstGeom prst="rect">
            <a:avLst/>
          </a:prstGeom>
        </p:spPr>
      </p:pic>
      <p:pic>
        <p:nvPicPr>
          <p:cNvPr id="34" name="図 33">
            <a:hlinkClick r:id="rId10" action="ppaction://hlinksldjump"/>
            <a:extLst>
              <a:ext uri="{FF2B5EF4-FFF2-40B4-BE49-F238E27FC236}">
                <a16:creationId xmlns:a16="http://schemas.microsoft.com/office/drawing/2014/main" id="{F62FE858-434D-4F92-BE80-EEB45E0216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2047" y="8835815"/>
            <a:ext cx="863217" cy="863217"/>
          </a:xfrm>
          <a:prstGeom prst="rect">
            <a:avLst/>
          </a:prstGeom>
        </p:spPr>
      </p:pic>
      <p:pic>
        <p:nvPicPr>
          <p:cNvPr id="35" name="図 34">
            <a:hlinkClick r:id="rId11" action="ppaction://hlinksldjump"/>
            <a:extLst>
              <a:ext uri="{FF2B5EF4-FFF2-40B4-BE49-F238E27FC236}">
                <a16:creationId xmlns:a16="http://schemas.microsoft.com/office/drawing/2014/main" id="{150721AA-F074-4D52-815D-7361666C30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2047" y="9843340"/>
            <a:ext cx="863217" cy="863217"/>
          </a:xfrm>
          <a:prstGeom prst="rect">
            <a:avLst/>
          </a:prstGeom>
        </p:spPr>
      </p:pic>
      <p:pic>
        <p:nvPicPr>
          <p:cNvPr id="36" name="図 35">
            <a:hlinkClick r:id="rId12" action="ppaction://hlinksldjump"/>
            <a:extLst>
              <a:ext uri="{FF2B5EF4-FFF2-40B4-BE49-F238E27FC236}">
                <a16:creationId xmlns:a16="http://schemas.microsoft.com/office/drawing/2014/main" id="{19097427-DFCB-4CDD-98A5-32C97D6A91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2047" y="10850868"/>
            <a:ext cx="863217" cy="863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226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algn="just"/>
                <a:r>
                  <a:rPr lang="ja-JP" altLang="ja-JP" dirty="0"/>
                  <a:t>次の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 2 </m:t>
                    </m:r>
                  </m:oMath>
                </a14:m>
                <a:r>
                  <a:rPr lang="ja-JP" altLang="ja-JP" dirty="0"/>
                  <a:t>次関数の最大値，最小値を求めよ。</a:t>
                </a:r>
              </a:p>
              <a:p>
                <a:r>
                  <a:rPr lang="ja-JP" altLang="ja-JP" dirty="0"/>
                  <a:t>⑴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ja-JP" altLang="ja-JP" dirty="0"/>
              </a:p>
              <a:p>
                <a:pPr marL="137160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ja-JP" altLang="ja-JP">
                              <a:latin typeface="Cambria Math" panose="02040503050406030204" pitchFamily="18" charset="0"/>
                            </a:rPr>
                            <m:t>≦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ja-JP" altLang="ja-JP">
                              <a:latin typeface="Cambria Math" panose="02040503050406030204" pitchFamily="18" charset="0"/>
                            </a:rPr>
                            <m:t>≦</m:t>
                          </m:r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ja-JP" altLang="ja-JP" dirty="0"/>
              </a:p>
              <a:p>
                <a:r>
                  <a:rPr lang="ja-JP" altLang="ja-JP" dirty="0"/>
                  <a:t>⑵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endParaRPr lang="ja-JP" altLang="ja-JP" dirty="0"/>
              </a:p>
              <a:p>
                <a:pPr marL="137160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ja-JP" altLang="ja-JP">
                              <a:latin typeface="Cambria Math" panose="02040503050406030204" pitchFamily="18" charset="0"/>
                            </a:rPr>
                            <m:t>≦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ja-JP" altLang="ja-JP">
                              <a:latin typeface="Cambria Math" panose="02040503050406030204" pitchFamily="18" charset="0"/>
                            </a:rPr>
                            <m:t>≦</m:t>
                          </m:r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ja-JP" altLang="ja-JP" dirty="0"/>
              </a:p>
              <a:p>
                <a:r>
                  <a:rPr lang="ja-JP" altLang="ja-JP" dirty="0"/>
                  <a:t>⑶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ja-JP" altLang="ja-JP" dirty="0"/>
              </a:p>
              <a:p>
                <a:pPr marL="137160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ja-JP" altLang="ja-JP">
                              <a:latin typeface="Cambria Math" panose="02040503050406030204" pitchFamily="18" charset="0"/>
                            </a:rPr>
                            <m:t>≦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ja-JP" altLang="ja-JP">
                              <a:latin typeface="Cambria Math" panose="02040503050406030204" pitchFamily="18" charset="0"/>
                            </a:rPr>
                            <m:t>≦</m:t>
                          </m:r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ja-JP" altLang="ja-JP" dirty="0"/>
              </a:p>
              <a:p>
                <a:r>
                  <a:rPr lang="en-US" altLang="ja-JP" dirty="0"/>
                  <a:t> </a:t>
                </a:r>
                <a:endParaRPr lang="ja-JP" altLang="ja-JP" dirty="0"/>
              </a:p>
              <a:p>
                <a:pPr algn="just"/>
                <a:endParaRPr lang="ja-JP" altLang="ja-JP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93" r="-298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1630CDC-6DC5-4F54-B6FB-1410AF0F9F3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en-US" altLang="ja-JP" dirty="0"/>
              <a:t>20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F53DAF-9BCA-4E9D-B8D7-527F5DCD3B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93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6743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algn="just"/>
                <a:r>
                  <a:rPr lang="ja-JP" altLang="ja-JP" dirty="0"/>
                  <a:t>次の条件を満たす放物線をグラフとする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/>
                  <a:t>次関数を求めよ。</a:t>
                </a:r>
              </a:p>
              <a:p>
                <a:r>
                  <a:rPr lang="ja-JP" altLang="ja-JP" dirty="0"/>
                  <a:t>⑴　頂点が点</a:t>
                </a:r>
                <a14:m>
                  <m:oMath xmlns:m="http://schemas.openxmlformats.org/officeDocument/2006/math">
                    <m:r>
                      <a:rPr lang="ja-JP" altLang="ja-JP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ja-JP" altLang="ja-JP"/>
                          <m:t>，</m:t>
                        </m:r>
                        <m:r>
                          <m:rPr>
                            <m:nor/>
                          </m:rPr>
                          <a:rPr lang="en-US" altLang="ja-JP"/>
                          <m:t>4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/>
                  <a:t>で，</a:t>
                </a:r>
              </a:p>
              <a:p>
                <a:pPr marL="457200"/>
                <a:r>
                  <a:rPr lang="ja-JP" altLang="ja-JP" dirty="0"/>
                  <a:t>点</a:t>
                </a:r>
                <a14:m>
                  <m:oMath xmlns:m="http://schemas.openxmlformats.org/officeDocument/2006/math">
                    <m:r>
                      <a:rPr lang="ja-JP" altLang="ja-JP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ja-JP" altLang="ja-JP"/>
                          <m:t>，</m:t>
                        </m:r>
                        <m:r>
                          <m:rPr>
                            <m:nor/>
                          </m:rPr>
                          <a:rPr lang="en-US" altLang="ja-JP"/>
                          <m:t>5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/>
                  <a:t>を通る</a:t>
                </a:r>
              </a:p>
              <a:p>
                <a:r>
                  <a:rPr lang="ja-JP" altLang="ja-JP" dirty="0"/>
                  <a:t>⑵　頂点が点</a:t>
                </a:r>
                <a14:m>
                  <m:oMath xmlns:m="http://schemas.openxmlformats.org/officeDocument/2006/math">
                    <m:r>
                      <a:rPr lang="ja-JP" altLang="ja-JP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ja-JP" altLang="ja-JP"/>
                          <m:t>，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/>
                  <a:t>で，</a:t>
                </a:r>
              </a:p>
              <a:p>
                <a:pPr marL="457200"/>
                <a:r>
                  <a:rPr lang="ja-JP" altLang="ja-JP" dirty="0"/>
                  <a:t>点</a:t>
                </a:r>
                <a14:m>
                  <m:oMath xmlns:m="http://schemas.openxmlformats.org/officeDocument/2006/math">
                    <m:r>
                      <a:rPr lang="ja-JP" altLang="ja-JP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ja-JP" altLang="ja-JP"/>
                          <m:t>，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/>
                  <a:t>を通る</a:t>
                </a:r>
              </a:p>
              <a:p>
                <a:r>
                  <a:rPr lang="ja-JP" altLang="ja-JP" dirty="0"/>
                  <a:t>⑶　頂点が点</a:t>
                </a:r>
                <a14:m>
                  <m:oMath xmlns:m="http://schemas.openxmlformats.org/officeDocument/2006/math">
                    <m:r>
                      <a:rPr lang="ja-JP" altLang="ja-JP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ja-JP" altLang="ja-JP"/>
                          <m:t>，</m:t>
                        </m:r>
                        <m:r>
                          <m:rPr>
                            <m:nor/>
                          </m:rPr>
                          <a:rPr lang="en-US" altLang="ja-JP"/>
                          <m:t>2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/>
                  <a:t>で，</a:t>
                </a:r>
              </a:p>
              <a:p>
                <a:pPr marL="457200"/>
                <a:r>
                  <a:rPr lang="ja-JP" altLang="ja-JP" dirty="0"/>
                  <a:t>原点を通る</a:t>
                </a:r>
              </a:p>
              <a:p>
                <a:endParaRPr lang="ja-JP" altLang="ja-JP" dirty="0"/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93" r="-103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1630CDC-6DC5-4F54-B6FB-1410AF0F9F3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en-US" altLang="ja-JP" dirty="0"/>
              <a:t>22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F53DAF-9BCA-4E9D-B8D7-527F5DCD3B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96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6960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algn="just"/>
                <a:r>
                  <a:rPr lang="ja-JP" altLang="ja-JP" dirty="0"/>
                  <a:t>次の条件を満たす放物線をグラフとする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 2 </m:t>
                    </m:r>
                  </m:oMath>
                </a14:m>
                <a:r>
                  <a:rPr lang="ja-JP" altLang="ja-JP" dirty="0"/>
                  <a:t>次関数を求めよ。</a:t>
                </a:r>
              </a:p>
              <a:p>
                <a:pPr marL="457200" indent="-457200" algn="just"/>
                <a:r>
                  <a:rPr lang="ja-JP" altLang="ja-JP" dirty="0">
                    <a:latin typeface="Cambria" panose="02040503050406030204" pitchFamily="18" charset="0"/>
                  </a:rPr>
                  <a:t>⑴　軸が直線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altLang="ja-JP" dirty="0">
                    <a:latin typeface="Cambria" panose="02040503050406030204" pitchFamily="18" charset="0"/>
                  </a:rPr>
                  <a:t> </a:t>
                </a:r>
                <a:r>
                  <a:rPr lang="ja-JP" altLang="ja-JP" dirty="0">
                    <a:latin typeface="Cambria" panose="02040503050406030204" pitchFamily="18" charset="0"/>
                  </a:rPr>
                  <a:t>で，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ja-JP" altLang="ja-JP" dirty="0">
                    <a:latin typeface="Cambria" panose="02040503050406030204" pitchFamily="18" charset="0"/>
                  </a:rPr>
                  <a:t>点</a:t>
                </a:r>
                <a14:m>
                  <m:oMath xmlns:m="http://schemas.openxmlformats.org/officeDocument/2006/math">
                    <m:r>
                      <a:rPr lang="ja-JP" altLang="ja-JP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ja-JP" altLang="ja-JP">
                            <a:latin typeface="Cambria" panose="02040503050406030204" pitchFamily="18" charset="0"/>
                          </a:rPr>
                          <m:t>，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m:rPr>
                        <m:nor/>
                      </m:rPr>
                      <a:rPr lang="ja-JP" altLang="ja-JP">
                        <a:latin typeface="Cambria" panose="02040503050406030204" pitchFamily="18" charset="0"/>
                      </a:rPr>
                      <m:t>，</m:t>
                    </m:r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−1</m:t>
                        </m:r>
                        <m:r>
                          <m:rPr>
                            <m:nor/>
                          </m:rPr>
                          <a:rPr lang="ja-JP" altLang="ja-JP">
                            <a:latin typeface="Cambria" panose="02040503050406030204" pitchFamily="18" charset="0"/>
                          </a:rPr>
                          <m:t>，</m:t>
                        </m:r>
                        <m:r>
                          <m:rPr>
                            <m:nor/>
                          </m:rPr>
                          <a:rPr lang="en-US" altLang="ja-JP">
                            <a:latin typeface="Cambria" panose="02040503050406030204" pitchFamily="18" charset="0"/>
                          </a:rPr>
                          <m:t>7</m:t>
                        </m:r>
                      </m:e>
                    </m:d>
                    <m:r>
                      <a:rPr lang="en-US" altLang="ja-JP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>
                    <a:latin typeface="Cambria" panose="02040503050406030204" pitchFamily="18" charset="0"/>
                  </a:rPr>
                  <a:t>を通る</a:t>
                </a:r>
              </a:p>
              <a:p>
                <a:pPr marL="457200" indent="-457200" algn="just"/>
                <a:r>
                  <a:rPr lang="ja-JP" altLang="ja-JP" dirty="0">
                    <a:latin typeface="Cambria" panose="02040503050406030204" pitchFamily="18" charset="0"/>
                  </a:rPr>
                  <a:t>⑵　軸が直線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" panose="02040503050406030204" pitchFamily="18" charset="0"/>
                      </a:rPr>
                      <m:t>𝑥</m:t>
                    </m:r>
                    <m:r>
                      <a:rPr lang="en-US" altLang="ja-JP">
                        <a:latin typeface="Cambria" panose="02040503050406030204" pitchFamily="18" charset="0"/>
                      </a:rPr>
                      <m:t>=−2</m:t>
                    </m:r>
                  </m:oMath>
                </a14:m>
                <a:r>
                  <a:rPr lang="en-US" altLang="ja-JP" dirty="0">
                    <a:latin typeface="Cambria" panose="02040503050406030204" pitchFamily="18" charset="0"/>
                  </a:rPr>
                  <a:t> </a:t>
                </a:r>
                <a:r>
                  <a:rPr lang="ja-JP" altLang="ja-JP" dirty="0">
                    <a:latin typeface="Cambria" panose="02040503050406030204" pitchFamily="18" charset="0"/>
                  </a:rPr>
                  <a:t>で，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" panose="02040503050406030204" pitchFamily="18" charset="0"/>
                      </a:rPr>
                      <m:t>2 </m:t>
                    </m:r>
                  </m:oMath>
                </a14:m>
                <a:r>
                  <a:rPr lang="ja-JP" altLang="ja-JP" dirty="0">
                    <a:latin typeface="Cambria" panose="02040503050406030204" pitchFamily="18" charset="0"/>
                  </a:rPr>
                  <a:t>点</a:t>
                </a:r>
                <a14:m>
                  <m:oMath xmlns:m="http://schemas.openxmlformats.org/officeDocument/2006/math">
                    <m:r>
                      <a:rPr lang="ja-JP" altLang="ja-JP">
                        <a:latin typeface="Cambria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ja-JP" altLang="ja-JP">
                            <a:latin typeface="Cambria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ja-JP">
                            <a:latin typeface="Cambria" panose="02040503050406030204" pitchFamily="18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ja-JP" altLang="ja-JP">
                            <a:latin typeface="Cambria" panose="02040503050406030204" pitchFamily="18" charset="0"/>
                          </a:rPr>
                          <m:t>，</m:t>
                        </m:r>
                        <m:r>
                          <m:rPr>
                            <m:nor/>
                          </m:rPr>
                          <a:rPr lang="en-US" altLang="ja-JP">
                            <a:latin typeface="Cambria" panose="02040503050406030204" pitchFamily="18" charset="0"/>
                          </a:rPr>
                          <m:t>9</m:t>
                        </m:r>
                      </m:e>
                    </m:d>
                    <m:r>
                      <m:rPr>
                        <m:nor/>
                      </m:rPr>
                      <a:rPr lang="ja-JP" altLang="ja-JP">
                        <a:latin typeface="Cambria" panose="02040503050406030204" pitchFamily="18" charset="0"/>
                      </a:rPr>
                      <m:t>，</m:t>
                    </m:r>
                    <m:d>
                      <m:dPr>
                        <m:ctrlPr>
                          <a:rPr lang="ja-JP" altLang="ja-JP">
                            <a:latin typeface="Cambria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>
                            <a:latin typeface="Cambria" panose="02040503050406030204" pitchFamily="18" charset="0"/>
                          </a:rPr>
                          <m:t>−3</m:t>
                        </m:r>
                        <m:r>
                          <m:rPr>
                            <m:nor/>
                          </m:rPr>
                          <a:rPr lang="ja-JP" altLang="ja-JP">
                            <a:latin typeface="Cambria" panose="02040503050406030204" pitchFamily="18" charset="0"/>
                          </a:rPr>
                          <m:t>，</m:t>
                        </m:r>
                        <m:r>
                          <a:rPr lang="en-US" altLang="ja-JP">
                            <a:latin typeface="Cambria" panose="02040503050406030204" pitchFamily="18" charset="0"/>
                          </a:rPr>
                          <m:t>6</m:t>
                        </m:r>
                      </m:e>
                    </m:d>
                    <m:r>
                      <a:rPr lang="en-US" altLang="ja-JP">
                        <a:latin typeface="Cambria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>
                    <a:latin typeface="Cambria" panose="02040503050406030204" pitchFamily="18" charset="0"/>
                  </a:rPr>
                  <a:t>を通る</a:t>
                </a:r>
              </a:p>
              <a:p>
                <a:pPr marL="457200" indent="-457200" algn="just"/>
                <a:r>
                  <a:rPr lang="ja-JP" altLang="ja-JP" dirty="0">
                    <a:latin typeface="Cambria" panose="02040503050406030204" pitchFamily="18" charset="0"/>
                  </a:rPr>
                  <a:t>⑶　軸が直線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" panose="02040503050406030204" pitchFamily="18" charset="0"/>
                      </a:rPr>
                      <m:t>𝑥</m:t>
                    </m:r>
                    <m:r>
                      <a:rPr lang="en-US" altLang="ja-JP">
                        <a:latin typeface="Cambria" panose="02040503050406030204" pitchFamily="18" charset="0"/>
                      </a:rPr>
                      <m:t>=3</m:t>
                    </m:r>
                  </m:oMath>
                </a14:m>
                <a:r>
                  <a:rPr lang="en-US" altLang="ja-JP" dirty="0">
                    <a:latin typeface="Cambria" panose="02040503050406030204" pitchFamily="18" charset="0"/>
                  </a:rPr>
                  <a:t> </a:t>
                </a:r>
                <a:r>
                  <a:rPr lang="ja-JP" altLang="ja-JP" dirty="0">
                    <a:latin typeface="Cambria" panose="02040503050406030204" pitchFamily="18" charset="0"/>
                  </a:rPr>
                  <a:t>で，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" panose="02040503050406030204" pitchFamily="18" charset="0"/>
                      </a:rPr>
                      <m:t>2 </m:t>
                    </m:r>
                  </m:oMath>
                </a14:m>
                <a:r>
                  <a:rPr lang="ja-JP" altLang="ja-JP" dirty="0">
                    <a:latin typeface="Cambria" panose="02040503050406030204" pitchFamily="18" charset="0"/>
                  </a:rPr>
                  <a:t>点</a:t>
                </a:r>
                <a14:m>
                  <m:oMath xmlns:m="http://schemas.openxmlformats.org/officeDocument/2006/math">
                    <m:r>
                      <a:rPr lang="ja-JP" altLang="ja-JP">
                        <a:latin typeface="Cambria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ja-JP" altLang="ja-JP" spc="-100">
                            <a:latin typeface="Cambria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ja-JP" spc="-100">
                            <a:latin typeface="Cambria" panose="02040503050406030204" pitchFamily="18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ja-JP" altLang="ja-JP" spc="-100">
                            <a:latin typeface="Cambria" panose="02040503050406030204" pitchFamily="18" charset="0"/>
                          </a:rPr>
                          <m:t>，</m:t>
                        </m:r>
                        <m:r>
                          <a:rPr lang="en-US" altLang="ja-JP" spc="-100">
                            <a:latin typeface="Cambria" panose="02040503050406030204" pitchFamily="18" charset="0"/>
                          </a:rPr>
                          <m:t>−7</m:t>
                        </m:r>
                      </m:e>
                    </m:d>
                    <m:r>
                      <m:rPr>
                        <m:nor/>
                      </m:rPr>
                      <a:rPr lang="ja-JP" altLang="ja-JP" spc="-100">
                        <a:latin typeface="Cambria" panose="02040503050406030204" pitchFamily="18" charset="0"/>
                      </a:rPr>
                      <m:t>，</m:t>
                    </m:r>
                    <m:d>
                      <m:dPr>
                        <m:ctrlPr>
                          <a:rPr lang="ja-JP" altLang="ja-JP" spc="-100">
                            <a:latin typeface="Cambria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pc="-100">
                            <a:latin typeface="Cambria" panose="020405030504060302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ja-JP" altLang="ja-JP" spc="-100">
                            <a:latin typeface="Cambria" panose="02040503050406030204" pitchFamily="18" charset="0"/>
                          </a:rPr>
                          <m:t>，</m:t>
                        </m:r>
                        <m:r>
                          <a:rPr lang="en-US" altLang="ja-JP" spc="-100">
                            <a:latin typeface="Cambria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US" altLang="ja-JP" spc="-100">
                        <a:latin typeface="Cambria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spc="-100" dirty="0">
                    <a:latin typeface="Cambria" panose="02040503050406030204" pitchFamily="18" charset="0"/>
                  </a:rPr>
                  <a:t>を通る</a:t>
                </a:r>
              </a:p>
              <a:p>
                <a:r>
                  <a:rPr lang="en-US" altLang="ja-JP" dirty="0"/>
                  <a:t> </a:t>
                </a:r>
                <a:endParaRPr lang="ja-JP" altLang="ja-JP" dirty="0"/>
              </a:p>
              <a:p>
                <a:endParaRPr lang="ja-JP" altLang="ja-JP" dirty="0"/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93" r="-103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1630CDC-6DC5-4F54-B6FB-1410AF0F9F3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en-US" altLang="ja-JP" dirty="0"/>
              <a:t>23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F53DAF-9BCA-4E9D-B8D7-527F5DCD3B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97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4266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algn="just"/>
                <a:r>
                  <a:rPr lang="ja-JP" altLang="ja-JP" dirty="0"/>
                  <a:t>次の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/>
                  <a:t>点を通る放物線をグラフとする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/>
                  <a:t>次関数を求めよ。</a:t>
                </a:r>
              </a:p>
              <a:p>
                <a:r>
                  <a:rPr lang="ja-JP" altLang="ja-JP" dirty="0"/>
                  <a:t>⑴　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ja-JP" altLang="ja-JP" spc="-1000"/>
                          <m:t>，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m:rPr>
                        <m:nor/>
                      </m:rPr>
                      <a:rPr lang="ja-JP" altLang="ja-JP" spc="-1000"/>
                      <m:t>，</m:t>
                    </m:r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ja-JP" altLang="ja-JP" spc="-1000"/>
                          <m:t>，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d>
                    <m:r>
                      <m:rPr>
                        <m:nor/>
                      </m:rPr>
                      <a:rPr lang="ja-JP" altLang="ja-JP" spc="-1000"/>
                      <m:t>，</m:t>
                    </m:r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ja-JP" altLang="ja-JP" spc="-1000"/>
                          <m:t>，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endParaRPr lang="ja-JP" altLang="ja-JP" dirty="0"/>
              </a:p>
              <a:p>
                <a:r>
                  <a:rPr lang="ja-JP" altLang="ja-JP" dirty="0"/>
                  <a:t>⑵　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ja-JP" altLang="ja-JP" spc="-1000"/>
                          <m:t>，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  <m:r>
                      <m:rPr>
                        <m:nor/>
                      </m:rPr>
                      <a:rPr lang="ja-JP" altLang="ja-JP" spc="-1000"/>
                      <m:t>，</m:t>
                    </m:r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ja-JP" altLang="ja-JP" spc="-1000"/>
                          <m:t>，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m:rPr>
                        <m:nor/>
                      </m:rPr>
                      <a:rPr lang="ja-JP" altLang="ja-JP" spc="-1000"/>
                      <m:t>，</m:t>
                    </m:r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ja-JP" altLang="ja-JP" spc="-1000"/>
                          <m:t>，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ja-JP" altLang="ja-JP" dirty="0"/>
              </a:p>
              <a:p>
                <a:r>
                  <a:rPr lang="ja-JP" altLang="ja-JP" dirty="0"/>
                  <a:t>⑶　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ja-JP" altLang="ja-JP" spc="-1000"/>
                          <m:t>，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m:rPr>
                        <m:nor/>
                      </m:rPr>
                      <a:rPr lang="ja-JP" altLang="ja-JP" spc="-1000"/>
                      <m:t>，</m:t>
                    </m:r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ja-JP" altLang="ja-JP" spc="-1000"/>
                          <m:t>，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m:rPr>
                        <m:nor/>
                      </m:rPr>
                      <a:rPr lang="ja-JP" altLang="ja-JP" spc="-1000"/>
                      <m:t>，</m:t>
                    </m:r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ja-JP" altLang="ja-JP" spc="-1000"/>
                          <m:t>，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ja-JP" altLang="ja-JP" dirty="0"/>
              </a:p>
              <a:p>
                <a:endParaRPr lang="ja-JP" altLang="ja-JP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93" r="-298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1630CDC-6DC5-4F54-B6FB-1410AF0F9F3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en-US" altLang="ja-JP" dirty="0"/>
              <a:t>24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F53DAF-9BCA-4E9D-B8D7-527F5DCD3B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98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6036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B204DF80-0E1C-41F6-9CA4-5B227D389A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839817"/>
              </p:ext>
            </p:extLst>
          </p:nvPr>
        </p:nvGraphicFramePr>
        <p:xfrm>
          <a:off x="269650" y="839416"/>
          <a:ext cx="6318700" cy="1872096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663406">
                  <a:extLst>
                    <a:ext uri="{9D8B030D-6E8A-4147-A177-3AD203B41FA5}">
                      <a16:colId xmlns:a16="http://schemas.microsoft.com/office/drawing/2014/main" val="3179993387"/>
                    </a:ext>
                  </a:extLst>
                </a:gridCol>
                <a:gridCol w="2655294">
                  <a:extLst>
                    <a:ext uri="{9D8B030D-6E8A-4147-A177-3AD203B41FA5}">
                      <a16:colId xmlns:a16="http://schemas.microsoft.com/office/drawing/2014/main" val="1046945167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/>
                        <a:t>対応問題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/>
                        <a:t>補充問題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82373656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marL="0" algn="l" defTabSz="514356" rtl="0" eaLnBrk="1" latinLnBrk="0" hangingPunct="1">
                        <a:tabLst>
                          <a:tab pos="1440000" algn="l"/>
                        </a:tabLst>
                      </a:pPr>
                      <a:r>
                        <a:rPr kumimoji="1" lang="ja-JP" altLang="en-US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 </a:t>
                      </a:r>
                      <a:r>
                        <a:rPr kumimoji="1" lang="en-US" altLang="ja-JP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p.98	</a:t>
                      </a:r>
                      <a:r>
                        <a:rPr kumimoji="1" lang="ja-JP" altLang="en-US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練</a:t>
                      </a:r>
                      <a:r>
                        <a:rPr kumimoji="1" lang="ja-JP" altLang="en-US" sz="3600" kern="1200" spc="3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習</a:t>
                      </a:r>
                      <a:r>
                        <a:rPr kumimoji="1" lang="en-US" altLang="ja-JP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24</a:t>
                      </a:r>
                      <a:r>
                        <a:rPr kumimoji="1" lang="ja-JP" altLang="en-US" sz="3600" kern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ゴシック" panose="020B0609070205080204" pitchFamily="49" charset="-128"/>
                          <a:cs typeface="+mn-cs"/>
                        </a:rPr>
                        <a:t>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77120074"/>
                  </a:ext>
                </a:extLst>
              </a:tr>
            </a:tbl>
          </a:graphicData>
        </a:graphic>
      </p:graphicFrame>
      <p:pic>
        <p:nvPicPr>
          <p:cNvPr id="6" name="図 5">
            <a:hlinkClick r:id="rId2" action="ppaction://hlinksldjump"/>
            <a:extLst>
              <a:ext uri="{FF2B5EF4-FFF2-40B4-BE49-F238E27FC236}">
                <a16:creationId xmlns:a16="http://schemas.microsoft.com/office/drawing/2014/main" id="{882EAC6B-3F1C-479F-90B2-59A78E6038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2047" y="1783140"/>
            <a:ext cx="863217" cy="863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602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ja-JP" altLang="ja-JP" dirty="0"/>
                  <a:t>関数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ja-JP" altLang="ja-JP" dirty="0"/>
                  <a:t>において，</a:t>
                </a:r>
                <a:endParaRPr lang="en-US" altLang="ja-JP" dirty="0"/>
              </a:p>
              <a:p>
                <a:r>
                  <a:rPr lang="ja-JP" altLang="ja-JP" dirty="0"/>
                  <a:t>次の値を求めよ。</a:t>
                </a:r>
              </a:p>
              <a:p>
                <a:r>
                  <a:rPr lang="ja-JP" altLang="ja-JP" dirty="0"/>
                  <a:t>⑴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endParaRPr lang="ja-JP" altLang="ja-JP" dirty="0"/>
              </a:p>
              <a:p>
                <a:r>
                  <a:rPr lang="ja-JP" altLang="ja-JP" dirty="0"/>
                  <a:t>⑵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ja-JP" altLang="ja-JP" dirty="0"/>
              </a:p>
              <a:p>
                <a:r>
                  <a:rPr lang="ja-JP" altLang="ja-JP" dirty="0"/>
                  <a:t>⑶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ja-JP" altLang="ja-JP" dirty="0"/>
              </a:p>
              <a:p>
                <a:r>
                  <a:rPr lang="ja-JP" altLang="ja-JP" dirty="0"/>
                  <a:t>⑷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endParaRPr lang="ja-JP" altLang="ja-JP" dirty="0"/>
              </a:p>
              <a:p>
                <a:r>
                  <a:rPr lang="ja-JP" altLang="ja-JP" dirty="0"/>
                  <a:t>⑸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endParaRPr lang="ja-JP" altLang="ja-JP" dirty="0"/>
              </a:p>
              <a:p>
                <a:r>
                  <a:rPr lang="ja-JP" altLang="ja-JP" dirty="0"/>
                  <a:t>⑹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</m:oMath>
                </a14:m>
                <a:endParaRPr lang="ja-JP" altLang="ja-JP" dirty="0"/>
              </a:p>
              <a:p>
                <a:endParaRPr lang="ja-JP" altLang="ja-JP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93" r="-1022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1630CDC-6DC5-4F54-B6FB-1410AF0F9F3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en-US" altLang="ja-JP" dirty="0"/>
              <a:t>3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F53DAF-9BCA-4E9D-B8D7-527F5DCD3B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ja-JP" dirty="0"/>
              <a:t>73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3303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ja-JP" altLang="ja-JP" dirty="0"/>
                  <a:t>次の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/>
                  <a:t>次関数を</a:t>
                </a:r>
                <a:endParaRPr lang="en-US" altLang="ja-JP" dirty="0"/>
              </a:p>
              <a:p>
                <a:pPr marL="914400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altLang="ja-JP" dirty="0"/>
              </a:p>
              <a:p>
                <a:r>
                  <a:rPr lang="ja-JP" altLang="ja-JP" dirty="0"/>
                  <a:t>の形に変形せよ。</a:t>
                </a:r>
              </a:p>
              <a:p>
                <a:r>
                  <a:rPr lang="ja-JP" altLang="ja-JP" dirty="0"/>
                  <a:t>⑴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ja-JP" altLang="ja-JP" dirty="0"/>
              </a:p>
              <a:p>
                <a:r>
                  <a:rPr lang="ja-JP" altLang="ja-JP" dirty="0"/>
                  <a:t>⑵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ja-JP" altLang="ja-JP" dirty="0"/>
              </a:p>
              <a:p>
                <a:r>
                  <a:rPr lang="ja-JP" altLang="ja-JP" dirty="0"/>
                  <a:t>⑶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+10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ja-JP" altLang="ja-JP" dirty="0"/>
              </a:p>
              <a:p>
                <a:r>
                  <a:rPr lang="ja-JP" altLang="ja-JP" dirty="0"/>
                  <a:t>⑷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ja-JP" altLang="ja-JP" dirty="0"/>
              </a:p>
              <a:p>
                <a:endParaRPr lang="ja-JP" altLang="ja-JP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9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1630CDC-6DC5-4F54-B6FB-1410AF0F9F3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en-US" altLang="ja-JP" dirty="0"/>
              <a:t>11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F53DAF-9BCA-4E9D-B8D7-527F5DCD3B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84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1858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ja-JP" altLang="ja-JP" dirty="0"/>
                  <a:t>次の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/>
                  <a:t>次関数を</a:t>
                </a:r>
                <a:endParaRPr lang="en-US" altLang="ja-JP" dirty="0"/>
              </a:p>
              <a:p>
                <a:pPr marL="914400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altLang="ja-JP" dirty="0"/>
              </a:p>
              <a:p>
                <a:r>
                  <a:rPr lang="ja-JP" altLang="ja-JP" dirty="0"/>
                  <a:t>の形に変形せよ。</a:t>
                </a:r>
              </a:p>
              <a:p>
                <a:r>
                  <a:rPr lang="ja-JP" altLang="ja-JP" dirty="0"/>
                  <a:t>⑴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ja-JP" altLang="ja-JP" dirty="0"/>
              </a:p>
              <a:p>
                <a:r>
                  <a:rPr lang="ja-JP" altLang="ja-JP" dirty="0"/>
                  <a:t>⑵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ja-JP" altLang="ja-JP" dirty="0"/>
              </a:p>
              <a:p>
                <a:r>
                  <a:rPr lang="ja-JP" altLang="ja-JP" dirty="0"/>
                  <a:t>⑶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ja-JP" altLang="ja-JP" dirty="0"/>
              </a:p>
              <a:p>
                <a:r>
                  <a:rPr lang="ja-JP" altLang="ja-JP" dirty="0"/>
                  <a:t>⑷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endParaRPr lang="ja-JP" altLang="ja-JP" dirty="0"/>
              </a:p>
              <a:p>
                <a:endParaRPr lang="ja-JP" altLang="ja-JP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9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1630CDC-6DC5-4F54-B6FB-1410AF0F9F3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en-US" altLang="ja-JP" dirty="0"/>
              <a:t>12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F53DAF-9BCA-4E9D-B8D7-527F5DCD3B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85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0130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ja-JP" altLang="ja-JP" dirty="0"/>
                  <a:t>次の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/>
                  <a:t>次関数を</a:t>
                </a:r>
                <a:endParaRPr lang="en-US" altLang="ja-JP" dirty="0"/>
              </a:p>
              <a:p>
                <a:pPr marL="914400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altLang="ja-JP" dirty="0"/>
              </a:p>
              <a:p>
                <a:r>
                  <a:rPr lang="ja-JP" altLang="ja-JP" dirty="0"/>
                  <a:t>の形に変形せよ。</a:t>
                </a:r>
              </a:p>
              <a:p>
                <a:r>
                  <a:rPr lang="ja-JP" altLang="ja-JP" dirty="0"/>
                  <a:t>⑴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ja-JP" altLang="ja-JP" dirty="0"/>
              </a:p>
              <a:p>
                <a:r>
                  <a:rPr lang="ja-JP" altLang="ja-JP" dirty="0"/>
                  <a:t>⑵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ja-JP" altLang="ja-JP" dirty="0"/>
              </a:p>
              <a:p>
                <a:r>
                  <a:rPr lang="ja-JP" altLang="ja-JP" dirty="0"/>
                  <a:t>⑶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altLang="ja-JP"/>
                      <m:t>7</m:t>
                    </m:r>
                  </m:oMath>
                </a14:m>
                <a:endParaRPr lang="ja-JP" altLang="ja-JP" dirty="0"/>
              </a:p>
              <a:p>
                <a:r>
                  <a:rPr lang="ja-JP" altLang="ja-JP" dirty="0"/>
                  <a:t>⑷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ja-JP" altLang="ja-JP" dirty="0"/>
              </a:p>
              <a:p>
                <a:r>
                  <a:rPr lang="ja-JP" altLang="ja-JP" dirty="0"/>
                  <a:t>⑸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ja-JP" altLang="ja-JP" dirty="0"/>
              </a:p>
              <a:p>
                <a:r>
                  <a:rPr lang="ja-JP" altLang="ja-JP" dirty="0"/>
                  <a:t>⑹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>
                        <a:latin typeface="Cambria Math" panose="02040503050406030204" pitchFamily="18" charset="0"/>
                      </a:rPr>
                      <m:t>+8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ja-JP" altLang="ja-JP" dirty="0"/>
              </a:p>
              <a:p>
                <a:r>
                  <a:rPr lang="ja-JP" altLang="ja-JP" dirty="0"/>
                  <a:t>⑺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ja-JP" altLang="ja-JP" dirty="0"/>
              </a:p>
              <a:p>
                <a:r>
                  <a:rPr lang="ja-JP" altLang="ja-JP" dirty="0"/>
                  <a:t>⑻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endParaRPr lang="ja-JP" altLang="ja-JP" dirty="0"/>
              </a:p>
              <a:p>
                <a:endParaRPr lang="ja-JP" altLang="ja-JP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93" b="-12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1630CDC-6DC5-4F54-B6FB-1410AF0F9F3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en-US" altLang="ja-JP" dirty="0"/>
              <a:t>13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F53DAF-9BCA-4E9D-B8D7-527F5DCD3B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85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7650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algn="just"/>
                <a:r>
                  <a:rPr lang="ja-JP" altLang="ja-JP" dirty="0"/>
                  <a:t>次の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/>
                  <a:t>次関数のグラフの軸と頂点を求め，そのグラフをかけ。</a:t>
                </a:r>
              </a:p>
              <a:p>
                <a:r>
                  <a:rPr lang="ja-JP" altLang="ja-JP" dirty="0"/>
                  <a:t>⑴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altLang="ja-JP" dirty="0"/>
              </a:p>
              <a:p>
                <a:r>
                  <a:rPr lang="ja-JP" altLang="ja-JP" dirty="0"/>
                  <a:t>⑵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+15</m:t>
                    </m:r>
                  </m:oMath>
                </a14:m>
                <a:endParaRPr lang="ja-JP" altLang="ja-JP" dirty="0"/>
              </a:p>
              <a:p>
                <a:endParaRPr lang="ja-JP" altLang="ja-JP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93" r="-298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1630CDC-6DC5-4F54-B6FB-1410AF0F9F3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en-US" altLang="ja-JP" dirty="0"/>
              <a:t>14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F53DAF-9BCA-4E9D-B8D7-527F5DCD3B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86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0775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algn="just"/>
                <a:r>
                  <a:rPr lang="ja-JP" altLang="ja-JP" dirty="0"/>
                  <a:t>次の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 2 </m:t>
                    </m:r>
                  </m:oMath>
                </a14:m>
                <a:r>
                  <a:rPr lang="ja-JP" altLang="ja-JP" dirty="0"/>
                  <a:t>次関数のグラフの軸と頂点を求め，そのグラフをかけ。</a:t>
                </a:r>
              </a:p>
              <a:p>
                <a:r>
                  <a:rPr lang="ja-JP" altLang="ja-JP" dirty="0"/>
                  <a:t>⑴</a:t>
                </a:r>
                <a:r>
                  <a:rPr lang="ja-JP" altLang="en-US" dirty="0"/>
                  <a:t>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US" altLang="ja-JP" dirty="0"/>
              </a:p>
              <a:p>
                <a:r>
                  <a:rPr lang="ja-JP" altLang="ja-JP" dirty="0"/>
                  <a:t>⑵</a:t>
                </a:r>
                <a:r>
                  <a:rPr lang="ja-JP" altLang="en-US" dirty="0"/>
                  <a:t>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ja-JP" altLang="ja-JP" dirty="0"/>
              </a:p>
              <a:p>
                <a:r>
                  <a:rPr lang="ja-JP" altLang="ja-JP" dirty="0"/>
                  <a:t>⑶</a:t>
                </a:r>
                <a:r>
                  <a:rPr lang="ja-JP" altLang="en-US" dirty="0"/>
                  <a:t>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endParaRPr lang="en-US" altLang="ja-JP" dirty="0"/>
              </a:p>
              <a:p>
                <a:r>
                  <a:rPr lang="ja-JP" altLang="ja-JP" dirty="0"/>
                  <a:t>⑷</a:t>
                </a:r>
                <a:r>
                  <a:rPr lang="ja-JP" altLang="en-US" dirty="0"/>
                  <a:t>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ja-JP" altLang="ja-JP" dirty="0"/>
              </a:p>
              <a:p>
                <a:endParaRPr lang="ja-JP" altLang="ja-JP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93" r="-298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1630CDC-6DC5-4F54-B6FB-1410AF0F9F3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en-US" altLang="ja-JP" dirty="0"/>
              <a:t>15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F53DAF-9BCA-4E9D-B8D7-527F5DCD3B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86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9316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algn="just"/>
                <a:r>
                  <a:rPr lang="ja-JP" altLang="ja-JP" dirty="0"/>
                  <a:t>次の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 2 </m:t>
                    </m:r>
                  </m:oMath>
                </a14:m>
                <a:r>
                  <a:rPr lang="ja-JP" altLang="ja-JP" dirty="0"/>
                  <a:t>次関数に最大値，最小値があれば，それを求めよ。</a:t>
                </a:r>
              </a:p>
              <a:p>
                <a:pPr algn="just"/>
                <a:r>
                  <a:rPr lang="ja-JP" altLang="ja-JP" dirty="0"/>
                  <a:t>⑴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altLang="ja-JP" dirty="0"/>
              </a:p>
              <a:p>
                <a:pPr algn="just"/>
                <a:r>
                  <a:rPr lang="ja-JP" altLang="ja-JP" dirty="0"/>
                  <a:t>⑵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altLang="ja-JP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ja-JP" altLang="ja-JP" dirty="0"/>
              </a:p>
              <a:p>
                <a:pPr algn="just"/>
                <a:r>
                  <a:rPr lang="ja-JP" altLang="ja-JP" dirty="0"/>
                  <a:t>⑶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altLang="ja-JP" dirty="0"/>
              </a:p>
              <a:p>
                <a:pPr algn="just"/>
                <a:r>
                  <a:rPr lang="ja-JP" altLang="ja-JP" dirty="0"/>
                  <a:t>⑷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endParaRPr lang="ja-JP" altLang="ja-JP" dirty="0"/>
              </a:p>
              <a:p>
                <a:endParaRPr lang="ja-JP" altLang="ja-JP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93" r="-298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1630CDC-6DC5-4F54-B6FB-1410AF0F9F3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en-US" altLang="ja-JP" dirty="0"/>
              <a:t>18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F53DAF-9BCA-4E9D-B8D7-527F5DCD3B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91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865524"/>
      </p:ext>
    </p:extLst>
  </p:cSld>
  <p:clrMapOvr>
    <a:masterClrMapping/>
  </p:clrMapOvr>
</p:sld>
</file>

<file path=ppt/theme/theme1.xml><?xml version="1.0" encoding="utf-8"?>
<a:theme xmlns:a="http://schemas.openxmlformats.org/drawingml/2006/main" name="2_チェック問題">
  <a:themeElements>
    <a:clrScheme name="ユーザー定義 1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00B050"/>
      </a:accent1>
      <a:accent2>
        <a:srgbClr val="7AA49F"/>
      </a:accent2>
      <a:accent3>
        <a:srgbClr val="FFCC66"/>
      </a:accent3>
      <a:accent4>
        <a:srgbClr val="7B93E1"/>
      </a:accent4>
      <a:accent5>
        <a:srgbClr val="FF0000"/>
      </a:accent5>
      <a:accent6>
        <a:srgbClr val="FFFF0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0</TotalTime>
  <Words>683</Words>
  <Application>Microsoft Office PowerPoint</Application>
  <PresentationFormat>ワイド画面</PresentationFormat>
  <Paragraphs>107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1" baseType="lpstr">
      <vt:lpstr>ＭＳ Ｐゴシック</vt:lpstr>
      <vt:lpstr>ＭＳ ゴシック</vt:lpstr>
      <vt:lpstr>游明朝</vt:lpstr>
      <vt:lpstr>Arial</vt:lpstr>
      <vt:lpstr>Calibri</vt:lpstr>
      <vt:lpstr>Cambria</vt:lpstr>
      <vt:lpstr>Cambria Math</vt:lpstr>
      <vt:lpstr>2_チェック問題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/>
  <dcterms:created xsi:type="dcterms:W3CDTF">2021-12-17T01:00:00Z</dcterms:created>
  <dcterms:modified xsi:type="dcterms:W3CDTF">2021-12-17T01:00:00Z</dcterms:modified>
</cp:coreProperties>
</file>