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9" r:id="rId2"/>
  </p:sldMasterIdLst>
  <p:sldIdLst>
    <p:sldId id="267" r:id="rId3"/>
    <p:sldId id="263" r:id="rId4"/>
    <p:sldId id="285" r:id="rId5"/>
    <p:sldId id="286" r:id="rId6"/>
    <p:sldId id="287" r:id="rId7"/>
    <p:sldId id="288" r:id="rId8"/>
    <p:sldId id="289" r:id="rId9"/>
    <p:sldId id="290" r:id="rId10"/>
    <p:sldId id="298" r:id="rId11"/>
    <p:sldId id="291" r:id="rId12"/>
    <p:sldId id="296" r:id="rId13"/>
    <p:sldId id="295" r:id="rId14"/>
    <p:sldId id="297" r:id="rId15"/>
    <p:sldId id="294" r:id="rId1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9966"/>
    <a:srgbClr val="FF7C80"/>
    <a:srgbClr val="FF6600"/>
    <a:srgbClr val="FF9933"/>
    <a:srgbClr val="FEE8FB"/>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6" autoAdjust="0"/>
    <p:restoredTop sz="94343" autoAdjust="0"/>
  </p:normalViewPr>
  <p:slideViewPr>
    <p:cSldViewPr snapToGrid="0">
      <p:cViewPr varScale="1">
        <p:scale>
          <a:sx n="60" d="100"/>
          <a:sy n="60" d="100"/>
        </p:scale>
        <p:origin x="102"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9F99C662-AFDC-492E-97F0-6BB92D896FAA}"/>
              </a:ext>
            </a:extLst>
          </p:cNvPr>
          <p:cNvSpPr>
            <a:spLocks noGrp="1"/>
          </p:cNvSpPr>
          <p:nvPr>
            <p:ph type="sldNum" sz="quarter" idx="10"/>
          </p:nvPr>
        </p:nvSpPr>
        <p:spPr/>
        <p:txBody>
          <a:bodyPr/>
          <a:lstStyle/>
          <a:p>
            <a:fld id="{48748E41-2657-4BA3-9719-81A8F58BBF14}" type="slidenum">
              <a:rPr kumimoji="1" lang="ja-JP" altLang="en-US" smtClean="0"/>
              <a:t>‹#›</a:t>
            </a:fld>
            <a:endParaRPr kumimoji="1" lang="ja-JP" altLang="en-US"/>
          </a:p>
        </p:txBody>
      </p:sp>
      <p:sp>
        <p:nvSpPr>
          <p:cNvPr id="6" name="コンテンツ プレースホルダー 2">
            <a:extLst>
              <a:ext uri="{FF2B5EF4-FFF2-40B4-BE49-F238E27FC236}">
                <a16:creationId xmlns:a16="http://schemas.microsoft.com/office/drawing/2014/main" id="{595A699E-2B61-40FD-A04C-67EDE9BE34B5}"/>
              </a:ext>
            </a:extLst>
          </p:cNvPr>
          <p:cNvSpPr>
            <a:spLocks noGrp="1"/>
          </p:cNvSpPr>
          <p:nvPr>
            <p:ph idx="1" hasCustomPrompt="1"/>
          </p:nvPr>
        </p:nvSpPr>
        <p:spPr>
          <a:xfrm>
            <a:off x="838200" y="2266682"/>
            <a:ext cx="10515600" cy="3910280"/>
          </a:xfrm>
        </p:spPr>
        <p:txBody>
          <a:bodyPr>
            <a:normAutofit/>
          </a:bodyPr>
          <a:lstStyle>
            <a:lvl1pPr>
              <a:defRPr sz="3600"/>
            </a:lvl1pPr>
            <a:lvl2pPr>
              <a:defRPr sz="3200"/>
            </a:lvl2pPr>
            <a:lvl3pPr>
              <a:defRPr sz="2800"/>
            </a:lvl3pPr>
            <a:lvl4pPr>
              <a:defRPr sz="2400"/>
            </a:lvl4pPr>
            <a:lvl5pPr>
              <a:defRPr sz="2400"/>
            </a:lvl5pPr>
          </a:lstStyle>
          <a:p>
            <a:pPr lvl="0"/>
            <a:r>
              <a:rPr kumimoji="1" lang="ja-JP" altLang="en-US" dirty="0"/>
              <a:t>項のはじめ（項タイトルはコピペして使用）</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1816179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8DC14D4-08FE-4DCC-BA6B-1ACC2D41959C}"/>
              </a:ext>
            </a:extLst>
          </p:cNvPr>
          <p:cNvSpPr>
            <a:spLocks noGrp="1"/>
          </p:cNvSpPr>
          <p:nvPr>
            <p:ph idx="1" hasCustomPrompt="1"/>
          </p:nvPr>
        </p:nvSpPr>
        <p:spPr>
          <a:xfrm>
            <a:off x="838200" y="1390919"/>
            <a:ext cx="10515600" cy="4786044"/>
          </a:xfrm>
        </p:spPr>
        <p:txBody>
          <a:bodyPr/>
          <a:lstStyle/>
          <a:p>
            <a:pPr lvl="0"/>
            <a:r>
              <a:rPr kumimoji="1" lang="ja-JP" altLang="en-US" dirty="0"/>
              <a:t>テキスト中心のスライド</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p:txBody>
      </p:sp>
      <p:sp>
        <p:nvSpPr>
          <p:cNvPr id="6" name="スライド番号プレースホルダー 5">
            <a:extLst>
              <a:ext uri="{FF2B5EF4-FFF2-40B4-BE49-F238E27FC236}">
                <a16:creationId xmlns:a16="http://schemas.microsoft.com/office/drawing/2014/main" id="{932992C0-F97B-4AEA-AA5F-5BBB647BF2D3}"/>
              </a:ext>
            </a:extLst>
          </p:cNvPr>
          <p:cNvSpPr>
            <a:spLocks noGrp="1"/>
          </p:cNvSpPr>
          <p:nvPr>
            <p:ph type="sldNum" sz="quarter" idx="12"/>
          </p:nvPr>
        </p:nvSpPr>
        <p:spPr>
          <a:xfrm>
            <a:off x="8610600" y="6356350"/>
            <a:ext cx="2743200" cy="365125"/>
          </a:xfrm>
          <a:prstGeom prst="rect">
            <a:avLst/>
          </a:prstGeom>
        </p:spPr>
        <p:txBody>
          <a:bodyPr/>
          <a:lstStyle/>
          <a:p>
            <a:fld id="{48748E41-2657-4BA3-9719-81A8F58BBF14}" type="slidenum">
              <a:rPr kumimoji="1" lang="ja-JP" altLang="en-US" smtClean="0"/>
              <a:t>‹#›</a:t>
            </a:fld>
            <a:endParaRPr kumimoji="1" lang="ja-JP" altLang="en-US"/>
          </a:p>
        </p:txBody>
      </p:sp>
    </p:spTree>
    <p:extLst>
      <p:ext uri="{BB962C8B-B14F-4D97-AF65-F5344CB8AC3E}">
        <p14:creationId xmlns:p14="http://schemas.microsoft.com/office/powerpoint/2010/main" val="787896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2DF7A7A-44D1-4D48-BAF1-E9F182CB402B}"/>
              </a:ext>
            </a:extLst>
          </p:cNvPr>
          <p:cNvSpPr>
            <a:spLocks noGrp="1"/>
          </p:cNvSpPr>
          <p:nvPr>
            <p:ph sz="half" idx="1" hasCustomPrompt="1"/>
          </p:nvPr>
        </p:nvSpPr>
        <p:spPr>
          <a:xfrm>
            <a:off x="838200" y="1390918"/>
            <a:ext cx="5181600" cy="4786045"/>
          </a:xfrm>
        </p:spPr>
        <p:txBody>
          <a:bodyPr/>
          <a:lstStyle/>
          <a:p>
            <a:pPr lvl="0"/>
            <a:r>
              <a:rPr kumimoji="1" lang="ja-JP" altLang="en-US" dirty="0"/>
              <a:t>図など中心のスライド</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p:txBody>
      </p:sp>
      <p:sp>
        <p:nvSpPr>
          <p:cNvPr id="4" name="コンテンツ プレースホルダー 3">
            <a:extLst>
              <a:ext uri="{FF2B5EF4-FFF2-40B4-BE49-F238E27FC236}">
                <a16:creationId xmlns:a16="http://schemas.microsoft.com/office/drawing/2014/main" id="{78A01120-09AB-4B7B-B810-51342C8ECD22}"/>
              </a:ext>
            </a:extLst>
          </p:cNvPr>
          <p:cNvSpPr>
            <a:spLocks noGrp="1"/>
          </p:cNvSpPr>
          <p:nvPr>
            <p:ph sz="half" idx="2" hasCustomPrompt="1"/>
          </p:nvPr>
        </p:nvSpPr>
        <p:spPr>
          <a:xfrm>
            <a:off x="6172200" y="1390919"/>
            <a:ext cx="5181600" cy="4786044"/>
          </a:xfrm>
        </p:spPr>
        <p:txBody>
          <a:bodyPr/>
          <a:lstStyle/>
          <a:p>
            <a:pPr lvl="0"/>
            <a:r>
              <a:rPr kumimoji="1" lang="ja-JP" altLang="en-US" dirty="0"/>
              <a:t>マスターテキストの書式設定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p:txBody>
      </p:sp>
      <p:sp>
        <p:nvSpPr>
          <p:cNvPr id="7" name="スライド番号プレースホルダー 6">
            <a:extLst>
              <a:ext uri="{FF2B5EF4-FFF2-40B4-BE49-F238E27FC236}">
                <a16:creationId xmlns:a16="http://schemas.microsoft.com/office/drawing/2014/main" id="{2AC24D1C-0D67-434B-9070-2D9BB73525D8}"/>
              </a:ext>
            </a:extLst>
          </p:cNvPr>
          <p:cNvSpPr>
            <a:spLocks noGrp="1"/>
          </p:cNvSpPr>
          <p:nvPr>
            <p:ph type="sldNum" sz="quarter" idx="12"/>
          </p:nvPr>
        </p:nvSpPr>
        <p:spPr>
          <a:xfrm>
            <a:off x="8610600" y="6356350"/>
            <a:ext cx="2743200" cy="365125"/>
          </a:xfrm>
          <a:prstGeom prst="rect">
            <a:avLst/>
          </a:prstGeom>
        </p:spPr>
        <p:txBody>
          <a:bodyPr/>
          <a:lstStyle/>
          <a:p>
            <a:fld id="{48748E41-2657-4BA3-9719-81A8F58BBF14}" type="slidenum">
              <a:rPr kumimoji="1" lang="ja-JP" altLang="en-US" smtClean="0"/>
              <a:t>‹#›</a:t>
            </a:fld>
            <a:endParaRPr kumimoji="1" lang="ja-JP" altLang="en-US"/>
          </a:p>
        </p:txBody>
      </p:sp>
    </p:spTree>
    <p:extLst>
      <p:ext uri="{BB962C8B-B14F-4D97-AF65-F5344CB8AC3E}">
        <p14:creationId xmlns:p14="http://schemas.microsoft.com/office/powerpoint/2010/main" val="1161532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F2A8C165-046B-403C-B90C-86569601D382}"/>
              </a:ext>
            </a:extLst>
          </p:cNvPr>
          <p:cNvSpPr>
            <a:spLocks noGrp="1"/>
          </p:cNvSpPr>
          <p:nvPr>
            <p:ph type="sldNum" sz="quarter" idx="10"/>
          </p:nvPr>
        </p:nvSpPr>
        <p:spPr/>
        <p:txBody>
          <a:bodyPr/>
          <a:lstStyle/>
          <a:p>
            <a:fld id="{48748E41-2657-4BA3-9719-81A8F58BBF14}" type="slidenum">
              <a:rPr kumimoji="1" lang="ja-JP" altLang="en-US" smtClean="0"/>
              <a:t>‹#›</a:t>
            </a:fld>
            <a:endParaRPr kumimoji="1" lang="ja-JP" altLang="en-US"/>
          </a:p>
        </p:txBody>
      </p:sp>
    </p:spTree>
    <p:extLst>
      <p:ext uri="{BB962C8B-B14F-4D97-AF65-F5344CB8AC3E}">
        <p14:creationId xmlns:p14="http://schemas.microsoft.com/office/powerpoint/2010/main" val="426602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8437F15-32F3-4384-A51E-2A9F98106FE5}"/>
              </a:ext>
            </a:extLst>
          </p:cNvPr>
          <p:cNvSpPr>
            <a:spLocks noGrp="1"/>
          </p:cNvSpPr>
          <p:nvPr>
            <p:ph type="sldNum" sz="quarter" idx="12"/>
          </p:nvPr>
        </p:nvSpPr>
        <p:spPr/>
        <p:txBody>
          <a:bodyPr/>
          <a:lstStyle/>
          <a:p>
            <a:fld id="{D159AC9A-8B97-4D15-80C0-5D693EDAA164}" type="slidenum">
              <a:rPr kumimoji="1" lang="ja-JP" altLang="en-US" smtClean="0"/>
              <a:t>‹#›</a:t>
            </a:fld>
            <a:endParaRPr kumimoji="1" lang="ja-JP" altLang="en-US"/>
          </a:p>
        </p:txBody>
      </p:sp>
    </p:spTree>
    <p:extLst>
      <p:ext uri="{BB962C8B-B14F-4D97-AF65-F5344CB8AC3E}">
        <p14:creationId xmlns:p14="http://schemas.microsoft.com/office/powerpoint/2010/main" val="9746133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43913FC5-D867-4AD9-995B-E150283B93EE}"/>
              </a:ext>
            </a:extLst>
          </p:cNvPr>
          <p:cNvSpPr>
            <a:spLocks noGrp="1"/>
          </p:cNvSpPr>
          <p:nvPr>
            <p:ph type="body" idx="1"/>
          </p:nvPr>
        </p:nvSpPr>
        <p:spPr>
          <a:xfrm>
            <a:off x="838200" y="1401576"/>
            <a:ext cx="10515600" cy="4775387"/>
          </a:xfrm>
          <a:prstGeom prst="rect">
            <a:avLst/>
          </a:prstGeom>
        </p:spPr>
        <p:txBody>
          <a:bodyPr vert="horz" lIns="91440" tIns="45720" rIns="91440" bIns="45720" rtlCol="0">
            <a:normAutofit/>
          </a:bodyPr>
          <a:lstStyle/>
          <a:p>
            <a:pPr lvl="0"/>
            <a:r>
              <a:rPr kumimoji="1" lang="ja-JP" altLang="en-US" dirty="0"/>
              <a:t>マスターテキストの書式設定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p:txBody>
      </p:sp>
      <p:sp>
        <p:nvSpPr>
          <p:cNvPr id="6" name="スライド番号プレースホルダー 5">
            <a:extLst>
              <a:ext uri="{FF2B5EF4-FFF2-40B4-BE49-F238E27FC236}">
                <a16:creationId xmlns:a16="http://schemas.microsoft.com/office/drawing/2014/main" id="{A4CF9305-7AFD-4FB6-AE1B-F267A3A1E4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748E41-2657-4BA3-9719-81A8F58BBF14}" type="slidenum">
              <a:rPr kumimoji="1" lang="ja-JP" altLang="en-US" smtClean="0"/>
              <a:t>‹#›</a:t>
            </a:fld>
            <a:endParaRPr kumimoji="1" lang="ja-JP" altLang="en-US"/>
          </a:p>
        </p:txBody>
      </p:sp>
      <p:sp>
        <p:nvSpPr>
          <p:cNvPr id="7" name="四角形: 角を丸くする 6">
            <a:extLst>
              <a:ext uri="{FF2B5EF4-FFF2-40B4-BE49-F238E27FC236}">
                <a16:creationId xmlns:a16="http://schemas.microsoft.com/office/drawing/2014/main" id="{79E1B226-4741-401A-B9A7-81617D4BE27E}"/>
              </a:ext>
            </a:extLst>
          </p:cNvPr>
          <p:cNvSpPr/>
          <p:nvPr userDrawn="1"/>
        </p:nvSpPr>
        <p:spPr>
          <a:xfrm>
            <a:off x="838200" y="360608"/>
            <a:ext cx="10515600" cy="862885"/>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3200" dirty="0">
                <a:latin typeface="ＭＳ ゴシック" panose="020B0609070205080204" pitchFamily="49" charset="-128"/>
                <a:ea typeface="ＭＳ ゴシック" panose="020B0609070205080204" pitchFamily="49" charset="-128"/>
              </a:rPr>
              <a:t> １章２節　情報モラルと法規</a:t>
            </a:r>
          </a:p>
        </p:txBody>
      </p:sp>
    </p:spTree>
    <p:extLst>
      <p:ext uri="{BB962C8B-B14F-4D97-AF65-F5344CB8AC3E}">
        <p14:creationId xmlns:p14="http://schemas.microsoft.com/office/powerpoint/2010/main" val="1091035677"/>
      </p:ext>
    </p:extLst>
  </p:cSld>
  <p:clrMap bg1="lt1" tx1="dk1" bg2="lt2" tx2="dk2" accent1="accent1" accent2="accent2" accent3="accent3" accent4="accent4" accent5="accent5" accent6="accent6" hlink="hlink" folHlink="folHlink"/>
  <p:sldLayoutIdLst>
    <p:sldLayoutId id="2147483655" r:id="rId1"/>
    <p:sldLayoutId id="2147483650" r:id="rId2"/>
    <p:sldLayoutId id="2147483652" r:id="rId3"/>
    <p:sldLayoutId id="2147483658" r:id="rId4"/>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ＭＳ ゴシック" panose="020B0609070205080204" pitchFamily="49" charset="-128"/>
          <a:ea typeface="ＭＳ ゴシック" panose="020B0609070205080204" pitchFamily="49"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3200" kern="1200">
          <a:solidFill>
            <a:schemeClr val="tx1"/>
          </a:solidFill>
          <a:latin typeface="ＭＳ ゴシック" panose="020B0609070205080204" pitchFamily="49" charset="-128"/>
          <a:ea typeface="ＭＳ ゴシック" panose="020B0609070205080204" pitchFamily="49"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800" kern="1200">
          <a:solidFill>
            <a:schemeClr val="tx1"/>
          </a:solidFill>
          <a:latin typeface="ＭＳ ゴシック" panose="020B0609070205080204" pitchFamily="49" charset="-128"/>
          <a:ea typeface="ＭＳ ゴシック" panose="020B0609070205080204" pitchFamily="49"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ＭＳ ゴシック" panose="020B0609070205080204" pitchFamily="49" charset="-128"/>
          <a:ea typeface="ＭＳ ゴシック" panose="020B0609070205080204" pitchFamily="49"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2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F51BEAB-4F84-4C0B-B6C9-6A0FE835D3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E0D4E50-7C42-4AD2-965C-5ED1E19AB6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EB5BF308-5BAB-4ADB-872A-78638FEE76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59AC9A-8B97-4D15-80C0-5D693EDAA164}" type="slidenum">
              <a:rPr kumimoji="1" lang="ja-JP" altLang="en-US" smtClean="0"/>
              <a:t>‹#›</a:t>
            </a:fld>
            <a:endParaRPr kumimoji="1" lang="ja-JP" altLang="en-US"/>
          </a:p>
        </p:txBody>
      </p:sp>
    </p:spTree>
    <p:extLst>
      <p:ext uri="{BB962C8B-B14F-4D97-AF65-F5344CB8AC3E}">
        <p14:creationId xmlns:p14="http://schemas.microsoft.com/office/powerpoint/2010/main" val="2177561609"/>
      </p:ext>
    </p:extLst>
  </p:cSld>
  <p:clrMap bg1="lt1" tx1="dk1" bg2="lt2" tx2="dk2" accent1="accent1" accent2="accent2" accent3="accent3" accent4="accent4" accent5="accent5" accent6="accent6" hlink="hlink" folHlink="folHlink"/>
  <p:sldLayoutIdLst>
    <p:sldLayoutId id="2147483666"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8295C2A-D04B-4A0C-A888-15D557B78496}"/>
              </a:ext>
            </a:extLst>
          </p:cNvPr>
          <p:cNvSpPr txBox="1">
            <a:spLocks/>
          </p:cNvSpPr>
          <p:nvPr/>
        </p:nvSpPr>
        <p:spPr>
          <a:xfrm>
            <a:off x="838200" y="543422"/>
            <a:ext cx="10515600" cy="961639"/>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600" dirty="0">
                <a:latin typeface="ＭＳ ゴシック" panose="020B0609070205080204" pitchFamily="49" charset="-128"/>
                <a:ea typeface="ＭＳ ゴシック" panose="020B0609070205080204" pitchFamily="49" charset="-128"/>
              </a:rPr>
              <a:t>　１章　企業活動と情報処理</a:t>
            </a:r>
          </a:p>
        </p:txBody>
      </p:sp>
      <p:sp>
        <p:nvSpPr>
          <p:cNvPr id="3" name="テキスト プレースホルダー 2">
            <a:extLst>
              <a:ext uri="{FF2B5EF4-FFF2-40B4-BE49-F238E27FC236}">
                <a16:creationId xmlns:a16="http://schemas.microsoft.com/office/drawing/2014/main" id="{11DD5FA6-7877-4B1C-B884-457666F69FB1}"/>
              </a:ext>
            </a:extLst>
          </p:cNvPr>
          <p:cNvSpPr txBox="1">
            <a:spLocks/>
          </p:cNvSpPr>
          <p:nvPr/>
        </p:nvSpPr>
        <p:spPr>
          <a:xfrm>
            <a:off x="838200" y="3540034"/>
            <a:ext cx="10515600" cy="263692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highlight>
                  <a:srgbClr val="FF7C80"/>
                </a:highlight>
                <a:latin typeface="ＭＳ ゴシック" panose="020B0609070205080204" pitchFamily="49" charset="-128"/>
                <a:ea typeface="ＭＳ ゴシック" panose="020B0609070205080204" pitchFamily="49" charset="-128"/>
              </a:rPr>
              <a:t>本節のポイント</a:t>
            </a:r>
            <a:endParaRPr lang="en-US" altLang="ja-JP" sz="3200" dirty="0">
              <a:highlight>
                <a:srgbClr val="FF7C80"/>
              </a:highlight>
              <a:latin typeface="ＭＳ ゴシック" panose="020B0609070205080204" pitchFamily="49" charset="-128"/>
              <a:ea typeface="ＭＳ ゴシック" panose="020B0609070205080204" pitchFamily="49" charset="-128"/>
            </a:endParaRPr>
          </a:p>
          <a:p>
            <a:pPr marL="342900" indent="-342900" algn="l">
              <a:buFont typeface="Wingdings" panose="05000000000000000000" pitchFamily="2" charset="2"/>
              <a:buChar char="l"/>
            </a:pPr>
            <a:r>
              <a:rPr lang="ja-JP" altLang="en-US" dirty="0">
                <a:solidFill>
                  <a:schemeClr val="accent5">
                    <a:lumMod val="75000"/>
                  </a:schemeClr>
                </a:solidFill>
                <a:latin typeface="ＭＳ ゴシック" panose="020B0609070205080204" pitchFamily="49" charset="-128"/>
                <a:ea typeface="ＭＳ ゴシック" panose="020B0609070205080204" pitchFamily="49" charset="-128"/>
              </a:rPr>
              <a:t>情報が社会で果たす役割や社会に及ぼす影響を理解する。</a:t>
            </a:r>
          </a:p>
          <a:p>
            <a:pPr marL="342900" indent="-342900" algn="l">
              <a:buFont typeface="Wingdings" panose="05000000000000000000" pitchFamily="2" charset="2"/>
              <a:buChar char="l"/>
            </a:pPr>
            <a:r>
              <a:rPr lang="ja-JP" altLang="en-US" dirty="0">
                <a:solidFill>
                  <a:schemeClr val="accent5">
                    <a:lumMod val="75000"/>
                  </a:schemeClr>
                </a:solidFill>
                <a:latin typeface="ＭＳ ゴシック" panose="020B0609070205080204" pitchFamily="49" charset="-128"/>
                <a:ea typeface="ＭＳ ゴシック" panose="020B0609070205080204" pitchFamily="49" charset="-128"/>
              </a:rPr>
              <a:t>情報に対する個人や企業の責任及び情報を取り扱う際に留意するべきことを理解する。</a:t>
            </a:r>
          </a:p>
          <a:p>
            <a:pPr marL="342900" indent="-342900" algn="l">
              <a:buFont typeface="Wingdings" panose="05000000000000000000" pitchFamily="2" charset="2"/>
              <a:buChar char="l"/>
            </a:pPr>
            <a:r>
              <a:rPr lang="ja-JP" altLang="en-US" dirty="0">
                <a:solidFill>
                  <a:schemeClr val="accent5">
                    <a:lumMod val="75000"/>
                  </a:schemeClr>
                </a:solidFill>
                <a:latin typeface="ＭＳ ゴシック" panose="020B0609070205080204" pitchFamily="49" charset="-128"/>
                <a:ea typeface="ＭＳ ゴシック" panose="020B0609070205080204" pitchFamily="49" charset="-128"/>
              </a:rPr>
              <a:t>人々が情報社会で安全，安心に活動するために規定されている法規の概要を理解し，法令を遵守する態度を身に付ける。</a:t>
            </a:r>
            <a:endParaRPr lang="en-US" altLang="ja-JP" sz="2400" dirty="0">
              <a:solidFill>
                <a:schemeClr val="accent5">
                  <a:lumMod val="75000"/>
                </a:schemeClr>
              </a:solidFill>
              <a:latin typeface="ＭＳ ゴシック" panose="020B0609070205080204" pitchFamily="49" charset="-128"/>
              <a:ea typeface="ＭＳ ゴシック" panose="020B0609070205080204" pitchFamily="49" charset="-128"/>
            </a:endParaRPr>
          </a:p>
          <a:p>
            <a:pPr marL="342900" indent="-342900" algn="l">
              <a:buFont typeface="Wingdings" panose="05000000000000000000" pitchFamily="2" charset="2"/>
              <a:buChar char="l"/>
            </a:pPr>
            <a:endParaRPr lang="ja-JP" altLang="en-US" dirty="0">
              <a:solidFill>
                <a:schemeClr val="accent5">
                  <a:lumMod val="75000"/>
                </a:schemeClr>
              </a:solidFill>
              <a:latin typeface="ＭＳ ゴシック" panose="020B0609070205080204" pitchFamily="49" charset="-128"/>
              <a:ea typeface="ＭＳ ゴシック" panose="020B0609070205080204" pitchFamily="49" charset="-128"/>
            </a:endParaRPr>
          </a:p>
        </p:txBody>
      </p:sp>
      <p:sp>
        <p:nvSpPr>
          <p:cNvPr id="4" name="四角形: 角を丸くする 3">
            <a:extLst>
              <a:ext uri="{FF2B5EF4-FFF2-40B4-BE49-F238E27FC236}">
                <a16:creationId xmlns:a16="http://schemas.microsoft.com/office/drawing/2014/main" id="{1ABB997B-6E24-43A0-8B6B-615CAE7A6EDB}"/>
              </a:ext>
            </a:extLst>
          </p:cNvPr>
          <p:cNvSpPr/>
          <p:nvPr/>
        </p:nvSpPr>
        <p:spPr>
          <a:xfrm>
            <a:off x="838200" y="1505062"/>
            <a:ext cx="10515600" cy="1812904"/>
          </a:xfrm>
          <a:prstGeom prst="roundRect">
            <a:avLst/>
          </a:prstGeom>
          <a:ln>
            <a:no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4800" dirty="0">
                <a:latin typeface="ＭＳ ゴシック" panose="020B0609070205080204" pitchFamily="49" charset="-128"/>
                <a:ea typeface="ＭＳ ゴシック" panose="020B0609070205080204" pitchFamily="49" charset="-128"/>
              </a:rPr>
              <a:t> </a:t>
            </a:r>
            <a:r>
              <a:rPr lang="ja-JP" altLang="en-US" sz="4800" dirty="0">
                <a:latin typeface="ＭＳ ゴシック" panose="020B0609070205080204" pitchFamily="49" charset="-128"/>
                <a:ea typeface="ＭＳ ゴシック" panose="020B0609070205080204" pitchFamily="49" charset="-128"/>
              </a:rPr>
              <a:t>２</a:t>
            </a:r>
            <a:r>
              <a:rPr kumimoji="1" lang="ja-JP" altLang="en-US" sz="4800" dirty="0">
                <a:latin typeface="ＭＳ ゴシック" panose="020B0609070205080204" pitchFamily="49" charset="-128"/>
                <a:ea typeface="ＭＳ ゴシック" panose="020B0609070205080204" pitchFamily="49" charset="-128"/>
              </a:rPr>
              <a:t>節</a:t>
            </a:r>
          </a:p>
        </p:txBody>
      </p:sp>
      <p:sp>
        <p:nvSpPr>
          <p:cNvPr id="5" name="テキスト ボックス 4">
            <a:extLst>
              <a:ext uri="{FF2B5EF4-FFF2-40B4-BE49-F238E27FC236}">
                <a16:creationId xmlns:a16="http://schemas.microsoft.com/office/drawing/2014/main" id="{CBCDBF28-CA5A-4283-BC09-725A2D2B3C7D}"/>
              </a:ext>
            </a:extLst>
          </p:cNvPr>
          <p:cNvSpPr txBox="1"/>
          <p:nvPr/>
        </p:nvSpPr>
        <p:spPr>
          <a:xfrm>
            <a:off x="3004457" y="1996015"/>
            <a:ext cx="5109091" cy="830997"/>
          </a:xfrm>
          <a:prstGeom prst="rect">
            <a:avLst/>
          </a:prstGeom>
          <a:noFill/>
        </p:spPr>
        <p:txBody>
          <a:bodyPr wrap="none" rtlCol="0">
            <a:spAutoFit/>
          </a:bodyPr>
          <a:lstStyle/>
          <a:p>
            <a:r>
              <a:rPr kumimoji="1" lang="ja-JP" altLang="en-US" sz="4800" dirty="0">
                <a:solidFill>
                  <a:schemeClr val="bg1"/>
                </a:solidFill>
                <a:latin typeface="ＭＳ ゴシック" panose="020B0609070205080204" pitchFamily="49" charset="-128"/>
                <a:ea typeface="ＭＳ ゴシック" panose="020B0609070205080204" pitchFamily="49" charset="-128"/>
              </a:rPr>
              <a:t>情報モラルと法規</a:t>
            </a:r>
          </a:p>
        </p:txBody>
      </p:sp>
    </p:spTree>
    <p:extLst>
      <p:ext uri="{BB962C8B-B14F-4D97-AF65-F5344CB8AC3E}">
        <p14:creationId xmlns:p14="http://schemas.microsoft.com/office/powerpoint/2010/main" val="1680386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70CCD6C-461D-4DCF-80F1-3226C8709F7A}"/>
              </a:ext>
            </a:extLst>
          </p:cNvPr>
          <p:cNvSpPr/>
          <p:nvPr/>
        </p:nvSpPr>
        <p:spPr>
          <a:xfrm>
            <a:off x="856487" y="1298861"/>
            <a:ext cx="5646491" cy="695459"/>
          </a:xfrm>
          <a:prstGeom prst="rect">
            <a:avLst/>
          </a:prstGeom>
          <a:solidFill>
            <a:srgbClr val="FF7C80"/>
          </a:solidFill>
          <a:ln>
            <a:noFill/>
          </a:ln>
          <a:effectLst>
            <a:innerShdw blurRad="63500" dist="50800" dir="2700000">
              <a:prstClr val="black">
                <a:alpha val="50000"/>
              </a:prstClr>
            </a:inn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3200" dirty="0">
                <a:solidFill>
                  <a:schemeClr val="tx1"/>
                </a:solidFill>
                <a:latin typeface="ＭＳ ゴシック" panose="020B0609070205080204" pitchFamily="49" charset="-128"/>
                <a:ea typeface="ＭＳ ゴシック" panose="020B0609070205080204" pitchFamily="49" charset="-128"/>
              </a:rPr>
              <a:t>４ 知的財産の保護</a:t>
            </a:r>
          </a:p>
        </p:txBody>
      </p:sp>
      <p:sp>
        <p:nvSpPr>
          <p:cNvPr id="17" name="テキスト ボックス 16">
            <a:extLst>
              <a:ext uri="{FF2B5EF4-FFF2-40B4-BE49-F238E27FC236}">
                <a16:creationId xmlns:a16="http://schemas.microsoft.com/office/drawing/2014/main" id="{336A568D-33F8-4A7B-97C8-C52943465399}"/>
              </a:ext>
            </a:extLst>
          </p:cNvPr>
          <p:cNvSpPr txBox="1"/>
          <p:nvPr/>
        </p:nvSpPr>
        <p:spPr>
          <a:xfrm>
            <a:off x="562356" y="2173597"/>
            <a:ext cx="11702796" cy="4601260"/>
          </a:xfrm>
          <a:prstGeom prst="rect">
            <a:avLst/>
          </a:prstGeom>
          <a:noFill/>
        </p:spPr>
        <p:txBody>
          <a:bodyPr wrap="square">
            <a:spAutoFit/>
          </a:bodyPr>
          <a:lstStyle/>
          <a:p>
            <a:pPr algn="just"/>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１　知的財産権</a:t>
            </a:r>
          </a:p>
          <a:p>
            <a:pPr algn="just"/>
            <a:r>
              <a:rPr lang="ja-JP" altLang="en-US"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知的財産</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　人間の創造活動により生み出された無形の価値</a:t>
            </a:r>
            <a:endParaRPr lang="en-US"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知的財産権</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　知的財産を創造した人が持つ権利</a:t>
            </a:r>
            <a:endPar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endParaRPr lang="en-US"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２　著作権</a:t>
            </a:r>
          </a:p>
          <a:p>
            <a:pPr indent="127000" algn="just"/>
            <a:r>
              <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著作権</a:t>
            </a:r>
            <a:r>
              <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絵画や小説，音楽，プログラムなどの著者物に対する著作者の権利</a:t>
            </a:r>
          </a:p>
          <a:p>
            <a:pPr indent="127000" algn="just"/>
            <a:r>
              <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著作権法</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　著作権を保護する法律</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27000" algn="just"/>
            <a:endParaRPr lang="ja-JP" altLang="ja-JP" sz="11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１）著作財産権　　</a:t>
            </a:r>
            <a:r>
              <a:rPr lang="en-US"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著作物の財産としての価値を保護する権利</a:t>
            </a:r>
          </a:p>
          <a:p>
            <a:pPr algn="just"/>
            <a:r>
              <a:rPr lang="ja-JP" altLang="en-US"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（２）著作者人格権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著作者の人格を保護する権利</a:t>
            </a:r>
          </a:p>
          <a:p>
            <a:pPr algn="just"/>
            <a:r>
              <a:rPr lang="ja-JP" altLang="en-US"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（３）著作権の例外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例外的に著作権者の許可無く著作物を使用できる</a:t>
            </a:r>
          </a:p>
          <a:p>
            <a:pPr algn="just"/>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私的複製，営利を目的としない上演，引用</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など</a:t>
            </a:r>
          </a:p>
        </p:txBody>
      </p:sp>
    </p:spTree>
    <p:extLst>
      <p:ext uri="{BB962C8B-B14F-4D97-AF65-F5344CB8AC3E}">
        <p14:creationId xmlns:p14="http://schemas.microsoft.com/office/powerpoint/2010/main" val="1353081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xEl>
                                              <p:pRg st="4" end="4"/>
                                            </p:txEl>
                                          </p:spTgt>
                                        </p:tgtEl>
                                        <p:attrNameLst>
                                          <p:attrName>style.visibility</p:attrName>
                                        </p:attrNameLst>
                                      </p:cBhvr>
                                      <p:to>
                                        <p:strVal val="visible"/>
                                      </p:to>
                                    </p:set>
                                    <p:animEffect transition="in" filter="fade">
                                      <p:cBhvr>
                                        <p:cTn id="7" dur="500"/>
                                        <p:tgtEl>
                                          <p:spTgt spid="17">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
                                            <p:txEl>
                                              <p:pRg st="5" end="5"/>
                                            </p:txEl>
                                          </p:spTgt>
                                        </p:tgtEl>
                                        <p:attrNameLst>
                                          <p:attrName>style.visibility</p:attrName>
                                        </p:attrNameLst>
                                      </p:cBhvr>
                                      <p:to>
                                        <p:strVal val="visible"/>
                                      </p:to>
                                    </p:set>
                                    <p:animEffect transition="in" filter="fade">
                                      <p:cBhvr>
                                        <p:cTn id="10" dur="500"/>
                                        <p:tgtEl>
                                          <p:spTgt spid="17">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xEl>
                                              <p:pRg st="6" end="6"/>
                                            </p:txEl>
                                          </p:spTgt>
                                        </p:tgtEl>
                                        <p:attrNameLst>
                                          <p:attrName>style.visibility</p:attrName>
                                        </p:attrNameLst>
                                      </p:cBhvr>
                                      <p:to>
                                        <p:strVal val="visible"/>
                                      </p:to>
                                    </p:set>
                                    <p:animEffect transition="in" filter="fade">
                                      <p:cBhvr>
                                        <p:cTn id="13" dur="500"/>
                                        <p:tgtEl>
                                          <p:spTgt spid="17">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7">
                                            <p:txEl>
                                              <p:pRg st="8" end="8"/>
                                            </p:txEl>
                                          </p:spTgt>
                                        </p:tgtEl>
                                        <p:attrNameLst>
                                          <p:attrName>style.visibility</p:attrName>
                                        </p:attrNameLst>
                                      </p:cBhvr>
                                      <p:to>
                                        <p:strVal val="visible"/>
                                      </p:to>
                                    </p:set>
                                    <p:animEffect transition="in" filter="fade">
                                      <p:cBhvr>
                                        <p:cTn id="18" dur="500"/>
                                        <p:tgtEl>
                                          <p:spTgt spid="17">
                                            <p:txEl>
                                              <p:pRg st="8" end="8"/>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7">
                                            <p:txEl>
                                              <p:pRg st="9" end="9"/>
                                            </p:txEl>
                                          </p:spTgt>
                                        </p:tgtEl>
                                        <p:attrNameLst>
                                          <p:attrName>style.visibility</p:attrName>
                                        </p:attrNameLst>
                                      </p:cBhvr>
                                      <p:to>
                                        <p:strVal val="visible"/>
                                      </p:to>
                                    </p:set>
                                    <p:animEffect transition="in" filter="fade">
                                      <p:cBhvr>
                                        <p:cTn id="21" dur="500"/>
                                        <p:tgtEl>
                                          <p:spTgt spid="17">
                                            <p:txEl>
                                              <p:pRg st="9" end="9"/>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7">
                                            <p:txEl>
                                              <p:pRg st="10" end="10"/>
                                            </p:txEl>
                                          </p:spTgt>
                                        </p:tgtEl>
                                        <p:attrNameLst>
                                          <p:attrName>style.visibility</p:attrName>
                                        </p:attrNameLst>
                                      </p:cBhvr>
                                      <p:to>
                                        <p:strVal val="visible"/>
                                      </p:to>
                                    </p:set>
                                    <p:animEffect transition="in" filter="fade">
                                      <p:cBhvr>
                                        <p:cTn id="24" dur="500"/>
                                        <p:tgtEl>
                                          <p:spTgt spid="17">
                                            <p:txEl>
                                              <p:pRg st="10" end="10"/>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7">
                                            <p:txEl>
                                              <p:pRg st="11" end="11"/>
                                            </p:txEl>
                                          </p:spTgt>
                                        </p:tgtEl>
                                        <p:attrNameLst>
                                          <p:attrName>style.visibility</p:attrName>
                                        </p:attrNameLst>
                                      </p:cBhvr>
                                      <p:to>
                                        <p:strVal val="visible"/>
                                      </p:to>
                                    </p:set>
                                    <p:animEffect transition="in" filter="fade">
                                      <p:cBhvr>
                                        <p:cTn id="27" dur="500"/>
                                        <p:tgtEl>
                                          <p:spTgt spid="1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a:extLst>
              <a:ext uri="{FF2B5EF4-FFF2-40B4-BE49-F238E27FC236}">
                <a16:creationId xmlns:a16="http://schemas.microsoft.com/office/drawing/2014/main" id="{336A568D-33F8-4A7B-97C8-C52943465399}"/>
              </a:ext>
            </a:extLst>
          </p:cNvPr>
          <p:cNvSpPr txBox="1"/>
          <p:nvPr/>
        </p:nvSpPr>
        <p:spPr>
          <a:xfrm>
            <a:off x="666093" y="1464204"/>
            <a:ext cx="11702796" cy="1754326"/>
          </a:xfrm>
          <a:prstGeom prst="rect">
            <a:avLst/>
          </a:prstGeom>
          <a:noFill/>
        </p:spPr>
        <p:txBody>
          <a:bodyPr wrap="square">
            <a:spAutoFit/>
          </a:bodyPr>
          <a:lstStyle/>
          <a:p>
            <a:pPr algn="just"/>
            <a:r>
              <a:rPr lang="ja-JP" altLang="en-US" sz="28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３</a:t>
            </a:r>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産業財産権</a:t>
            </a:r>
            <a:endPar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産業財産権　　</a:t>
            </a:r>
            <a:r>
              <a:rPr lang="ja-JP" altLang="en-US"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産業上の知的財産を保護する権利</a:t>
            </a:r>
          </a:p>
          <a:p>
            <a:pPr algn="just"/>
            <a:r>
              <a:rPr lang="ja-JP" altLang="en-US"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産業財産権法　</a:t>
            </a:r>
            <a:r>
              <a:rPr lang="en-US"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産業財産権を守るための法律の総称</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特許法，実用新案法，意匠法，商標法</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grpSp>
        <p:nvGrpSpPr>
          <p:cNvPr id="8" name="グループ化 7">
            <a:extLst>
              <a:ext uri="{FF2B5EF4-FFF2-40B4-BE49-F238E27FC236}">
                <a16:creationId xmlns:a16="http://schemas.microsoft.com/office/drawing/2014/main" id="{DD1DB09E-0A42-4E44-BEAC-A16C5C35A3B9}"/>
              </a:ext>
            </a:extLst>
          </p:cNvPr>
          <p:cNvGrpSpPr/>
          <p:nvPr/>
        </p:nvGrpSpPr>
        <p:grpSpPr>
          <a:xfrm>
            <a:off x="666093" y="3275832"/>
            <a:ext cx="10936695" cy="3378321"/>
            <a:chOff x="666093" y="3275832"/>
            <a:chExt cx="10936695" cy="3378321"/>
          </a:xfrm>
        </p:grpSpPr>
        <p:pic>
          <p:nvPicPr>
            <p:cNvPr id="2" name="図 1">
              <a:extLst>
                <a:ext uri="{FF2B5EF4-FFF2-40B4-BE49-F238E27FC236}">
                  <a16:creationId xmlns:a16="http://schemas.microsoft.com/office/drawing/2014/main" id="{762A47FF-CD72-469E-9B77-D9F71E2C7C68}"/>
                </a:ext>
              </a:extLst>
            </p:cNvPr>
            <p:cNvPicPr>
              <a:picLocks noChangeAspect="1"/>
            </p:cNvPicPr>
            <p:nvPr/>
          </p:nvPicPr>
          <p:blipFill>
            <a:blip r:embed="rId2"/>
            <a:stretch>
              <a:fillRect/>
            </a:stretch>
          </p:blipFill>
          <p:spPr>
            <a:xfrm>
              <a:off x="8734761" y="3742551"/>
              <a:ext cx="2868027" cy="2911602"/>
            </a:xfrm>
            <a:prstGeom prst="rect">
              <a:avLst/>
            </a:prstGeom>
          </p:spPr>
        </p:pic>
        <p:sp>
          <p:nvSpPr>
            <p:cNvPr id="5" name="テキスト ボックス 4">
              <a:extLst>
                <a:ext uri="{FF2B5EF4-FFF2-40B4-BE49-F238E27FC236}">
                  <a16:creationId xmlns:a16="http://schemas.microsoft.com/office/drawing/2014/main" id="{755D3F3D-BC1E-47E5-9D73-F9E4ACBA94E6}"/>
                </a:ext>
              </a:extLst>
            </p:cNvPr>
            <p:cNvSpPr txBox="1"/>
            <p:nvPr/>
          </p:nvSpPr>
          <p:spPr>
            <a:xfrm>
              <a:off x="666093" y="4664648"/>
              <a:ext cx="7513054" cy="1261884"/>
            </a:xfrm>
            <a:prstGeom prst="rect">
              <a:avLst/>
            </a:prstGeom>
            <a:noFill/>
          </p:spPr>
          <p:txBody>
            <a:bodyPr wrap="square">
              <a:spAutoFit/>
            </a:bodyPr>
            <a:lstStyle/>
            <a:p>
              <a:pPr algn="just"/>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（１）特許権</a:t>
              </a:r>
              <a:endParaRPr lang="en-US" altLang="ja-JP" sz="28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発明に対して認められる権利</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特許法</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で保護（特許庁の審査が必要）</a:t>
              </a:r>
            </a:p>
          </p:txBody>
        </p:sp>
        <p:sp>
          <p:nvSpPr>
            <p:cNvPr id="7" name="正方形/長方形 6">
              <a:extLst>
                <a:ext uri="{FF2B5EF4-FFF2-40B4-BE49-F238E27FC236}">
                  <a16:creationId xmlns:a16="http://schemas.microsoft.com/office/drawing/2014/main" id="{D76B7CFD-AAA4-4A69-BB6E-73B0B44B2FFD}"/>
                </a:ext>
              </a:extLst>
            </p:cNvPr>
            <p:cNvSpPr/>
            <p:nvPr/>
          </p:nvSpPr>
          <p:spPr>
            <a:xfrm>
              <a:off x="4864608" y="3583308"/>
              <a:ext cx="4025578" cy="1226436"/>
            </a:xfrm>
            <a:prstGeom prst="rect">
              <a:avLst/>
            </a:prstGeom>
            <a:solidFill>
              <a:schemeClr val="bg1"/>
            </a:solidFill>
            <a:ln w="381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500" dirty="0">
                <a:solidFill>
                  <a:schemeClr val="tx1"/>
                </a:solidFill>
                <a:latin typeface="ＭＳ Ｐゴシック" panose="020B0600070205080204" pitchFamily="50" charset="-128"/>
                <a:ea typeface="ＭＳ Ｐゴシック" panose="020B0600070205080204" pitchFamily="50" charset="-128"/>
              </a:endParaRPr>
            </a:p>
            <a:p>
              <a:r>
                <a:rPr lang="ja-JP" altLang="en-US" sz="2000" dirty="0">
                  <a:solidFill>
                    <a:schemeClr val="tx1"/>
                  </a:solidFill>
                  <a:latin typeface="ＭＳ Ｐゴシック" panose="020B0600070205080204" pitchFamily="50" charset="-128"/>
                  <a:ea typeface="ＭＳ Ｐゴシック" panose="020B0600070205080204" pitchFamily="50" charset="-128"/>
                </a:rPr>
                <a:t>　</a:t>
              </a:r>
              <a:r>
                <a:rPr lang="ja-JP" altLang="en-US" sz="2400" dirty="0">
                  <a:solidFill>
                    <a:schemeClr val="tx1"/>
                  </a:solidFill>
                  <a:latin typeface="ＭＳ Ｐゴシック" panose="020B0600070205080204" pitchFamily="50" charset="-128"/>
                  <a:ea typeface="ＭＳ Ｐゴシック" panose="020B0600070205080204" pitchFamily="50" charset="-128"/>
                </a:rPr>
                <a:t>・ディスプレイに関する発明</a:t>
              </a:r>
              <a:endParaRPr lang="en-US" altLang="ja-JP" sz="24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　・バッテリーに関する発明</a:t>
              </a:r>
              <a:endParaRPr kumimoji="1" lang="en-US" altLang="ja-JP" sz="2400" dirty="0">
                <a:solidFill>
                  <a:schemeClr val="tx1"/>
                </a:solidFill>
                <a:latin typeface="ＭＳ Ｐゴシック" panose="020B0600070205080204" pitchFamily="50" charset="-128"/>
                <a:ea typeface="ＭＳ Ｐゴシック" panose="020B0600070205080204" pitchFamily="50" charset="-128"/>
              </a:endParaRPr>
            </a:p>
            <a:p>
              <a:r>
                <a:rPr lang="ja-JP" altLang="en-US" sz="2400" dirty="0">
                  <a:solidFill>
                    <a:schemeClr val="tx1"/>
                  </a:solidFill>
                  <a:latin typeface="ＭＳ Ｐゴシック" panose="020B0600070205080204" pitchFamily="50" charset="-128"/>
                  <a:ea typeface="ＭＳ Ｐゴシック" panose="020B0600070205080204" pitchFamily="50" charset="-128"/>
                </a:rPr>
                <a:t>　・通信に関する発明　　</a:t>
              </a:r>
              <a:r>
                <a:rPr kumimoji="1" lang="ja-JP" altLang="en-US" sz="2400" dirty="0">
                  <a:solidFill>
                    <a:schemeClr val="tx1"/>
                  </a:solidFill>
                  <a:latin typeface="ＭＳ Ｐゴシック" panose="020B0600070205080204" pitchFamily="50" charset="-128"/>
                  <a:ea typeface="ＭＳ Ｐゴシック" panose="020B0600070205080204" pitchFamily="50" charset="-128"/>
                </a:rPr>
                <a:t>など</a:t>
              </a:r>
            </a:p>
          </p:txBody>
        </p:sp>
        <p:pic>
          <p:nvPicPr>
            <p:cNvPr id="6" name="図 5">
              <a:extLst>
                <a:ext uri="{FF2B5EF4-FFF2-40B4-BE49-F238E27FC236}">
                  <a16:creationId xmlns:a16="http://schemas.microsoft.com/office/drawing/2014/main" id="{AB2500E0-E928-4182-BDE9-BEF008571365}"/>
                </a:ext>
              </a:extLst>
            </p:cNvPr>
            <p:cNvPicPr>
              <a:picLocks noChangeAspect="1"/>
            </p:cNvPicPr>
            <p:nvPr/>
          </p:nvPicPr>
          <p:blipFill>
            <a:blip r:embed="rId3"/>
            <a:stretch>
              <a:fillRect/>
            </a:stretch>
          </p:blipFill>
          <p:spPr>
            <a:xfrm>
              <a:off x="5464545" y="3275832"/>
              <a:ext cx="2670279" cy="646232"/>
            </a:xfrm>
            <a:prstGeom prst="rect">
              <a:avLst/>
            </a:prstGeom>
          </p:spPr>
        </p:pic>
      </p:grpSp>
    </p:spTree>
    <p:extLst>
      <p:ext uri="{BB962C8B-B14F-4D97-AF65-F5344CB8AC3E}">
        <p14:creationId xmlns:p14="http://schemas.microsoft.com/office/powerpoint/2010/main" val="1646724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a:extLst>
              <a:ext uri="{FF2B5EF4-FFF2-40B4-BE49-F238E27FC236}">
                <a16:creationId xmlns:a16="http://schemas.microsoft.com/office/drawing/2014/main" id="{8E26D598-2CE1-4D12-8DB2-59DAC4D7337B}"/>
              </a:ext>
            </a:extLst>
          </p:cNvPr>
          <p:cNvPicPr>
            <a:picLocks noChangeAspect="1"/>
          </p:cNvPicPr>
          <p:nvPr/>
        </p:nvPicPr>
        <p:blipFill>
          <a:blip r:embed="rId2"/>
          <a:stretch>
            <a:fillRect/>
          </a:stretch>
        </p:blipFill>
        <p:spPr>
          <a:xfrm>
            <a:off x="4549800" y="4304408"/>
            <a:ext cx="2453812" cy="2395387"/>
          </a:xfrm>
          <a:prstGeom prst="rect">
            <a:avLst/>
          </a:prstGeom>
        </p:spPr>
      </p:pic>
      <p:sp>
        <p:nvSpPr>
          <p:cNvPr id="18" name="テキスト ボックス 17">
            <a:extLst>
              <a:ext uri="{FF2B5EF4-FFF2-40B4-BE49-F238E27FC236}">
                <a16:creationId xmlns:a16="http://schemas.microsoft.com/office/drawing/2014/main" id="{7C96F39A-27D8-4A98-99D2-50DE6C4090B2}"/>
              </a:ext>
            </a:extLst>
          </p:cNvPr>
          <p:cNvSpPr txBox="1"/>
          <p:nvPr/>
        </p:nvSpPr>
        <p:spPr>
          <a:xfrm>
            <a:off x="933274" y="1457239"/>
            <a:ext cx="9787855" cy="1323439"/>
          </a:xfrm>
          <a:prstGeom prst="rect">
            <a:avLst/>
          </a:prstGeom>
          <a:noFill/>
        </p:spPr>
        <p:txBody>
          <a:bodyPr wrap="square">
            <a:spAutoFit/>
          </a:bodyPr>
          <a:lstStyle/>
          <a:p>
            <a:pPr algn="just"/>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（２）実用新案権</a:t>
            </a:r>
            <a:endParaRPr lang="en-US" altLang="ja-JP" sz="28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製</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品の形状，構造，組合せに関する考案（実用新案）を保護する権利</a:t>
            </a:r>
          </a:p>
          <a:p>
            <a:pPr algn="just"/>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実用新案法</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で保護（特許庁への登録が必要）</a:t>
            </a:r>
          </a:p>
        </p:txBody>
      </p:sp>
      <p:sp>
        <p:nvSpPr>
          <p:cNvPr id="28" name="テキスト ボックス 27">
            <a:extLst>
              <a:ext uri="{FF2B5EF4-FFF2-40B4-BE49-F238E27FC236}">
                <a16:creationId xmlns:a16="http://schemas.microsoft.com/office/drawing/2014/main" id="{03CBBABB-ACF3-44D2-9E5D-ABE1EACA3B18}"/>
              </a:ext>
            </a:extLst>
          </p:cNvPr>
          <p:cNvSpPr txBox="1"/>
          <p:nvPr/>
        </p:nvSpPr>
        <p:spPr>
          <a:xfrm>
            <a:off x="933274" y="2911601"/>
            <a:ext cx="9544575" cy="1261884"/>
          </a:xfrm>
          <a:prstGeom prst="rect">
            <a:avLst/>
          </a:prstGeom>
          <a:noFill/>
        </p:spPr>
        <p:txBody>
          <a:bodyPr wrap="square">
            <a:spAutoFit/>
          </a:bodyPr>
          <a:lstStyle/>
          <a:p>
            <a:pPr algn="just"/>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（３）意匠権</a:t>
            </a:r>
            <a:endParaRPr lang="en-US"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工業製品などのデザイン（意匠）を保護する権利</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意匠法</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で保護（特許庁への登録が必要）</a:t>
            </a:r>
          </a:p>
        </p:txBody>
      </p:sp>
      <p:sp>
        <p:nvSpPr>
          <p:cNvPr id="29" name="正方形/長方形 28">
            <a:extLst>
              <a:ext uri="{FF2B5EF4-FFF2-40B4-BE49-F238E27FC236}">
                <a16:creationId xmlns:a16="http://schemas.microsoft.com/office/drawing/2014/main" id="{13F31E66-4F94-496B-BDAC-A2711118261A}"/>
              </a:ext>
            </a:extLst>
          </p:cNvPr>
          <p:cNvSpPr/>
          <p:nvPr/>
        </p:nvSpPr>
        <p:spPr>
          <a:xfrm>
            <a:off x="1143000" y="5268638"/>
            <a:ext cx="3542749" cy="937310"/>
          </a:xfrm>
          <a:prstGeom prst="rect">
            <a:avLst/>
          </a:prstGeom>
          <a:solidFill>
            <a:schemeClr val="bg1"/>
          </a:solid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600" dirty="0">
                <a:solidFill>
                  <a:schemeClr val="tx1"/>
                </a:solidFill>
                <a:latin typeface="ＭＳ Ｐゴシック" panose="020B0600070205080204" pitchFamily="50" charset="-128"/>
                <a:ea typeface="ＭＳ Ｐゴシック" panose="020B0600070205080204" pitchFamily="50" charset="-128"/>
              </a:rPr>
              <a:t>　</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r>
              <a:rPr lang="ja-JP" altLang="en-US" sz="2400" dirty="0">
                <a:solidFill>
                  <a:schemeClr val="tx1"/>
                </a:solidFill>
                <a:latin typeface="ＭＳ Ｐゴシック" panose="020B0600070205080204" pitchFamily="50" charset="-128"/>
                <a:ea typeface="ＭＳ Ｐゴシック" panose="020B0600070205080204" pitchFamily="50" charset="-128"/>
              </a:rPr>
              <a:t>　・製品の</a:t>
            </a:r>
            <a:r>
              <a:rPr lang="ja-JP" altLang="en-US" sz="2400" dirty="0">
                <a:solidFill>
                  <a:srgbClr val="0070C0"/>
                </a:solidFill>
                <a:latin typeface="ＭＳ Ｐゴシック" panose="020B0600070205080204" pitchFamily="50" charset="-128"/>
                <a:ea typeface="ＭＳ Ｐゴシック" panose="020B0600070205080204" pitchFamily="50" charset="-128"/>
              </a:rPr>
              <a:t>色</a:t>
            </a:r>
            <a:r>
              <a:rPr lang="ja-JP" altLang="en-US" sz="2400" dirty="0">
                <a:solidFill>
                  <a:schemeClr val="tx1"/>
                </a:solidFill>
                <a:latin typeface="ＭＳ Ｐゴシック" panose="020B0600070205080204" pitchFamily="50" charset="-128"/>
                <a:ea typeface="ＭＳ Ｐゴシック" panose="020B0600070205080204" pitchFamily="50" charset="-128"/>
              </a:rPr>
              <a:t>や</a:t>
            </a:r>
            <a:r>
              <a:rPr lang="ja-JP" altLang="en-US" sz="2400" dirty="0">
                <a:solidFill>
                  <a:srgbClr val="0070C0"/>
                </a:solidFill>
                <a:latin typeface="ＭＳ Ｐゴシック" panose="020B0600070205080204" pitchFamily="50" charset="-128"/>
                <a:ea typeface="ＭＳ Ｐゴシック" panose="020B0600070205080204" pitchFamily="50" charset="-128"/>
              </a:rPr>
              <a:t>形</a:t>
            </a:r>
            <a:r>
              <a:rPr lang="ja-JP" altLang="en-US" sz="2400" dirty="0">
                <a:solidFill>
                  <a:schemeClr val="tx1"/>
                </a:solidFill>
                <a:latin typeface="ＭＳ Ｐゴシック" panose="020B0600070205080204" pitchFamily="50" charset="-128"/>
                <a:ea typeface="ＭＳ Ｐゴシック" panose="020B0600070205080204" pitchFamily="50" charset="-128"/>
              </a:rPr>
              <a:t>などの</a:t>
            </a:r>
            <a:endParaRPr lang="en-US" altLang="ja-JP" sz="24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　</a:t>
            </a:r>
            <a:r>
              <a:rPr lang="ja-JP" altLang="en-US" sz="2400" dirty="0">
                <a:solidFill>
                  <a:srgbClr val="0070C0"/>
                </a:solidFill>
                <a:latin typeface="ＭＳ Ｐゴシック" panose="020B0600070205080204" pitchFamily="50" charset="-128"/>
                <a:ea typeface="ＭＳ Ｐゴシック" panose="020B0600070205080204" pitchFamily="50" charset="-128"/>
              </a:rPr>
              <a:t> </a:t>
            </a:r>
            <a:r>
              <a:rPr kumimoji="1" lang="ja-JP" altLang="en-US" sz="2400" dirty="0">
                <a:solidFill>
                  <a:srgbClr val="0070C0"/>
                </a:solidFill>
                <a:latin typeface="ＭＳ Ｐゴシック" panose="020B0600070205080204" pitchFamily="50" charset="-128"/>
                <a:ea typeface="ＭＳ Ｐゴシック" panose="020B0600070205080204" pitchFamily="50" charset="-128"/>
              </a:rPr>
              <a:t>デザイン</a:t>
            </a:r>
          </a:p>
        </p:txBody>
      </p:sp>
      <p:sp>
        <p:nvSpPr>
          <p:cNvPr id="30" name="テキスト ボックス 29">
            <a:extLst>
              <a:ext uri="{FF2B5EF4-FFF2-40B4-BE49-F238E27FC236}">
                <a16:creationId xmlns:a16="http://schemas.microsoft.com/office/drawing/2014/main" id="{78F4127F-BD3A-4506-B799-F32F0C29D016}"/>
              </a:ext>
            </a:extLst>
          </p:cNvPr>
          <p:cNvSpPr txBox="1"/>
          <p:nvPr/>
        </p:nvSpPr>
        <p:spPr>
          <a:xfrm>
            <a:off x="1619494" y="5083972"/>
            <a:ext cx="2453812" cy="369332"/>
          </a:xfrm>
          <a:prstGeom prst="rect">
            <a:avLst/>
          </a:prstGeom>
          <a:solidFill>
            <a:schemeClr val="bg1"/>
          </a:solidFill>
        </p:spPr>
        <p:txBody>
          <a:bodyPr wrap="square" lIns="0" tIns="0" rIns="0" bIns="0" rtlCol="0">
            <a:spAutoFit/>
          </a:bodyPr>
          <a:lstStyle/>
          <a:p>
            <a:pPr algn="ctr"/>
            <a:r>
              <a:rPr lang="ja-JP" altLang="en-US" sz="2400" dirty="0">
                <a:solidFill>
                  <a:srgbClr val="FF0000"/>
                </a:solidFill>
                <a:latin typeface="ＭＳ Ｐゴシック" panose="020B0600070205080204" pitchFamily="50" charset="-128"/>
                <a:ea typeface="ＭＳ Ｐゴシック" panose="020B0600070205080204" pitchFamily="50" charset="-128"/>
              </a:rPr>
              <a:t>意匠</a:t>
            </a:r>
            <a:r>
              <a:rPr kumimoji="1" lang="ja-JP" altLang="en-US" sz="2400" dirty="0">
                <a:solidFill>
                  <a:srgbClr val="FF0000"/>
                </a:solidFill>
                <a:latin typeface="ＭＳ Ｐゴシック" panose="020B0600070205080204" pitchFamily="50" charset="-128"/>
                <a:ea typeface="ＭＳ Ｐゴシック" panose="020B0600070205080204" pitchFamily="50" charset="-128"/>
              </a:rPr>
              <a:t>権</a:t>
            </a:r>
            <a:r>
              <a:rPr kumimoji="1" lang="ja-JP" altLang="en-US" sz="2000" dirty="0">
                <a:latin typeface="ＭＳ Ｐゴシック" panose="020B0600070205080204" pitchFamily="50" charset="-128"/>
                <a:ea typeface="ＭＳ Ｐゴシック" panose="020B0600070205080204" pitchFamily="50" charset="-128"/>
              </a:rPr>
              <a:t>によって保護</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1" name="正方形/長方形 30">
            <a:extLst>
              <a:ext uri="{FF2B5EF4-FFF2-40B4-BE49-F238E27FC236}">
                <a16:creationId xmlns:a16="http://schemas.microsoft.com/office/drawing/2014/main" id="{95901D5A-BDEA-467D-B22E-5E7E21476B32}"/>
              </a:ext>
            </a:extLst>
          </p:cNvPr>
          <p:cNvSpPr/>
          <p:nvPr/>
        </p:nvSpPr>
        <p:spPr>
          <a:xfrm>
            <a:off x="6794122" y="5268638"/>
            <a:ext cx="3465445" cy="937310"/>
          </a:xfrm>
          <a:prstGeom prst="rect">
            <a:avLst/>
          </a:prstGeom>
          <a:solidFill>
            <a:schemeClr val="bg1"/>
          </a:solidFill>
          <a:ln w="38100">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00" dirty="0">
              <a:solidFill>
                <a:schemeClr val="tx1"/>
              </a:solidFill>
              <a:latin typeface="ＭＳ Ｐゴシック" panose="020B0600070205080204" pitchFamily="50" charset="-128"/>
              <a:ea typeface="ＭＳ Ｐゴシック" panose="020B0600070205080204" pitchFamily="50" charset="-128"/>
            </a:endParaRPr>
          </a:p>
          <a:p>
            <a:r>
              <a:rPr lang="ja-JP" altLang="en-US" sz="2000" dirty="0">
                <a:solidFill>
                  <a:schemeClr val="tx1"/>
                </a:solidFill>
                <a:latin typeface="ＭＳ Ｐゴシック" panose="020B0600070205080204" pitchFamily="50" charset="-128"/>
                <a:ea typeface="ＭＳ Ｐゴシック" panose="020B0600070205080204" pitchFamily="50" charset="-128"/>
              </a:rPr>
              <a:t>　</a:t>
            </a:r>
            <a:r>
              <a:rPr lang="ja-JP" altLang="en-US" sz="2400" dirty="0">
                <a:solidFill>
                  <a:schemeClr val="tx1"/>
                </a:solidFill>
                <a:latin typeface="ＭＳ Ｐゴシック" panose="020B0600070205080204" pitchFamily="50" charset="-128"/>
                <a:ea typeface="ＭＳ Ｐゴシック" panose="020B0600070205080204" pitchFamily="50" charset="-128"/>
              </a:rPr>
              <a:t>　・操作部の配置</a:t>
            </a:r>
            <a:endParaRPr lang="en-US" altLang="ja-JP" sz="24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2400" dirty="0">
                <a:solidFill>
                  <a:schemeClr val="tx1"/>
                </a:solidFill>
                <a:latin typeface="ＭＳ Ｐゴシック" panose="020B0600070205080204" pitchFamily="50" charset="-128"/>
                <a:ea typeface="ＭＳ Ｐゴシック" panose="020B0600070205080204" pitchFamily="50" charset="-128"/>
              </a:rPr>
              <a:t>　　・ベルトの構造　など</a:t>
            </a:r>
          </a:p>
        </p:txBody>
      </p:sp>
      <p:sp>
        <p:nvSpPr>
          <p:cNvPr id="32" name="テキスト ボックス 31">
            <a:extLst>
              <a:ext uri="{FF2B5EF4-FFF2-40B4-BE49-F238E27FC236}">
                <a16:creationId xmlns:a16="http://schemas.microsoft.com/office/drawing/2014/main" id="{58847675-6C33-4D23-B651-4BFFCF8584D4}"/>
              </a:ext>
            </a:extLst>
          </p:cNvPr>
          <p:cNvSpPr txBox="1"/>
          <p:nvPr/>
        </p:nvSpPr>
        <p:spPr>
          <a:xfrm>
            <a:off x="6965285" y="5083972"/>
            <a:ext cx="3072555" cy="369332"/>
          </a:xfrm>
          <a:prstGeom prst="rect">
            <a:avLst/>
          </a:prstGeom>
          <a:solidFill>
            <a:schemeClr val="bg1"/>
          </a:solidFill>
        </p:spPr>
        <p:txBody>
          <a:bodyPr wrap="square" lIns="0" tIns="0" rIns="0" bIns="0" rtlCol="0">
            <a:spAutoFit/>
          </a:bodyPr>
          <a:lstStyle/>
          <a:p>
            <a:pPr algn="ctr"/>
            <a:r>
              <a:rPr kumimoji="1" lang="ja-JP" altLang="en-US" sz="2400" dirty="0">
                <a:solidFill>
                  <a:srgbClr val="FF0000"/>
                </a:solidFill>
                <a:latin typeface="ＭＳ Ｐゴシック" panose="020B0600070205080204" pitchFamily="50" charset="-128"/>
                <a:ea typeface="ＭＳ Ｐゴシック" panose="020B0600070205080204" pitchFamily="50" charset="-128"/>
              </a:rPr>
              <a:t>実用新案権</a:t>
            </a:r>
            <a:r>
              <a:rPr kumimoji="1" lang="ja-JP" altLang="en-US" sz="2000" dirty="0">
                <a:latin typeface="ＭＳ Ｐゴシック" panose="020B0600070205080204" pitchFamily="50" charset="-128"/>
                <a:ea typeface="ＭＳ Ｐゴシック" panose="020B0600070205080204" pitchFamily="50" charset="-128"/>
              </a:rPr>
              <a:t>によって保護</a:t>
            </a:r>
            <a:endParaRPr kumimoji="1"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135886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animBg="1"/>
      <p:bldP spid="3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7C96F39A-27D8-4A98-99D2-50DE6C4090B2}"/>
              </a:ext>
            </a:extLst>
          </p:cNvPr>
          <p:cNvSpPr txBox="1"/>
          <p:nvPr/>
        </p:nvSpPr>
        <p:spPr>
          <a:xfrm>
            <a:off x="933274" y="1457239"/>
            <a:ext cx="9787855" cy="2062103"/>
          </a:xfrm>
          <a:prstGeom prst="rect">
            <a:avLst/>
          </a:prstGeom>
          <a:noFill/>
        </p:spPr>
        <p:txBody>
          <a:bodyPr wrap="square">
            <a:spAutoFit/>
          </a:bodyPr>
          <a:lstStyle/>
          <a:p>
            <a:pPr algn="just"/>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（４）商標権</a:t>
            </a:r>
            <a:endParaRPr lang="en-US"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en-US"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商品などに付けるマーク（商標：</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Trademark</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）を保護する権利</a:t>
            </a:r>
          </a:p>
          <a:p>
            <a:pPr algn="just"/>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商標法</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で保護（特許庁への登録が必要）</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endPar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登録商標（</a:t>
            </a:r>
            <a:r>
              <a:rPr lang="en-US"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Registered Trademark</a:t>
            </a:r>
            <a:r>
              <a:rPr lang="ja-JP"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特許庁に登録された商標</a:t>
            </a:r>
          </a:p>
        </p:txBody>
      </p:sp>
      <p:pic>
        <p:nvPicPr>
          <p:cNvPr id="3" name="図 2">
            <a:extLst>
              <a:ext uri="{FF2B5EF4-FFF2-40B4-BE49-F238E27FC236}">
                <a16:creationId xmlns:a16="http://schemas.microsoft.com/office/drawing/2014/main" id="{D07234B0-549D-4DA1-BD42-98C5F2314277}"/>
              </a:ext>
            </a:extLst>
          </p:cNvPr>
          <p:cNvPicPr>
            <a:picLocks noChangeAspect="1"/>
          </p:cNvPicPr>
          <p:nvPr/>
        </p:nvPicPr>
        <p:blipFill>
          <a:blip r:embed="rId2"/>
          <a:stretch>
            <a:fillRect/>
          </a:stretch>
        </p:blipFill>
        <p:spPr>
          <a:xfrm>
            <a:off x="2142534" y="3756794"/>
            <a:ext cx="2250772" cy="2942415"/>
          </a:xfrm>
          <a:prstGeom prst="rect">
            <a:avLst/>
          </a:prstGeom>
        </p:spPr>
      </p:pic>
      <p:sp>
        <p:nvSpPr>
          <p:cNvPr id="11" name="正方形/長方形 10">
            <a:extLst>
              <a:ext uri="{FF2B5EF4-FFF2-40B4-BE49-F238E27FC236}">
                <a16:creationId xmlns:a16="http://schemas.microsoft.com/office/drawing/2014/main" id="{7E7D2121-578E-4B3C-B55C-C5F3DDF6505E}"/>
              </a:ext>
            </a:extLst>
          </p:cNvPr>
          <p:cNvSpPr/>
          <p:nvPr/>
        </p:nvSpPr>
        <p:spPr>
          <a:xfrm>
            <a:off x="4313678" y="3756794"/>
            <a:ext cx="4235962" cy="688865"/>
          </a:xfrm>
          <a:prstGeom prst="rect">
            <a:avLst/>
          </a:prstGeom>
          <a:solidFill>
            <a:schemeClr val="bg1"/>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endParaRPr lang="en-US" altLang="ja-JP" sz="1000" dirty="0">
              <a:solidFill>
                <a:schemeClr val="tx1"/>
              </a:solidFill>
              <a:latin typeface="ＭＳ Ｐゴシック" panose="020B0600070205080204" pitchFamily="50" charset="-128"/>
              <a:ea typeface="ＭＳ Ｐゴシック" panose="020B0600070205080204" pitchFamily="50" charset="-128"/>
            </a:endParaRPr>
          </a:p>
          <a:p>
            <a:r>
              <a:rPr lang="ja-JP" altLang="en-US" sz="2400" dirty="0">
                <a:solidFill>
                  <a:schemeClr val="tx1"/>
                </a:solidFill>
                <a:latin typeface="ＭＳ Ｐゴシック" panose="020B0600070205080204" pitchFamily="50" charset="-128"/>
                <a:ea typeface="ＭＳ Ｐゴシック" panose="020B0600070205080204" pitchFamily="50" charset="-128"/>
              </a:rPr>
              <a:t>　・製品の</a:t>
            </a:r>
            <a:r>
              <a:rPr lang="ja-JP" altLang="en-US" sz="2400" dirty="0">
                <a:solidFill>
                  <a:srgbClr val="0070C0"/>
                </a:solidFill>
                <a:latin typeface="ＭＳ Ｐゴシック" panose="020B0600070205080204" pitchFamily="50" charset="-128"/>
                <a:ea typeface="ＭＳ Ｐゴシック" panose="020B0600070205080204" pitchFamily="50" charset="-128"/>
              </a:rPr>
              <a:t>名称</a:t>
            </a:r>
            <a:r>
              <a:rPr lang="ja-JP" altLang="en-US" sz="2400" dirty="0">
                <a:solidFill>
                  <a:schemeClr val="tx1"/>
                </a:solidFill>
                <a:latin typeface="ＭＳ Ｐゴシック" panose="020B0600070205080204" pitchFamily="50" charset="-128"/>
                <a:ea typeface="ＭＳ Ｐゴシック" panose="020B0600070205080204" pitchFamily="50" charset="-128"/>
              </a:rPr>
              <a:t>や</a:t>
            </a:r>
            <a:r>
              <a:rPr lang="ja-JP" altLang="en-US" sz="2400" dirty="0">
                <a:solidFill>
                  <a:srgbClr val="0070C0"/>
                </a:solidFill>
                <a:latin typeface="ＭＳ Ｐゴシック" panose="020B0600070205080204" pitchFamily="50" charset="-128"/>
                <a:ea typeface="ＭＳ Ｐゴシック" panose="020B0600070205080204" pitchFamily="50" charset="-128"/>
              </a:rPr>
              <a:t>マーク</a:t>
            </a:r>
            <a:r>
              <a:rPr kumimoji="1" lang="ja-JP" altLang="en-US" sz="2400" dirty="0">
                <a:solidFill>
                  <a:schemeClr val="tx1"/>
                </a:solidFill>
                <a:latin typeface="ＭＳ Ｐゴシック" panose="020B0600070205080204" pitchFamily="50" charset="-128"/>
                <a:ea typeface="ＭＳ Ｐゴシック" panose="020B0600070205080204" pitchFamily="50" charset="-128"/>
              </a:rPr>
              <a:t>　など</a:t>
            </a:r>
          </a:p>
        </p:txBody>
      </p:sp>
      <p:sp>
        <p:nvSpPr>
          <p:cNvPr id="12" name="テキスト ボックス 11">
            <a:extLst>
              <a:ext uri="{FF2B5EF4-FFF2-40B4-BE49-F238E27FC236}">
                <a16:creationId xmlns:a16="http://schemas.microsoft.com/office/drawing/2014/main" id="{E72B8703-FF9D-4FCF-B734-1109AF0453E7}"/>
              </a:ext>
            </a:extLst>
          </p:cNvPr>
          <p:cNvSpPr txBox="1"/>
          <p:nvPr/>
        </p:nvSpPr>
        <p:spPr>
          <a:xfrm>
            <a:off x="5278180" y="3572128"/>
            <a:ext cx="2386585" cy="369332"/>
          </a:xfrm>
          <a:prstGeom prst="rect">
            <a:avLst/>
          </a:prstGeom>
          <a:solidFill>
            <a:schemeClr val="bg1"/>
          </a:solidFill>
        </p:spPr>
        <p:txBody>
          <a:bodyPr wrap="square" lIns="0" tIns="0" rIns="0" bIns="0" rtlCol="0">
            <a:spAutoFit/>
          </a:bodyPr>
          <a:lstStyle/>
          <a:p>
            <a:pPr algn="ctr"/>
            <a:r>
              <a:rPr lang="ja-JP" altLang="en-US" sz="2400" dirty="0">
                <a:solidFill>
                  <a:srgbClr val="FF0000"/>
                </a:solidFill>
                <a:latin typeface="ＭＳ Ｐゴシック" panose="020B0600070205080204" pitchFamily="50" charset="-128"/>
                <a:ea typeface="ＭＳ Ｐゴシック" panose="020B0600070205080204" pitchFamily="50" charset="-128"/>
              </a:rPr>
              <a:t>商標</a:t>
            </a:r>
            <a:r>
              <a:rPr kumimoji="1" lang="ja-JP" altLang="en-US" sz="2400" dirty="0">
                <a:solidFill>
                  <a:srgbClr val="FF0000"/>
                </a:solidFill>
                <a:latin typeface="ＭＳ Ｐゴシック" panose="020B0600070205080204" pitchFamily="50" charset="-128"/>
                <a:ea typeface="ＭＳ Ｐゴシック" panose="020B0600070205080204" pitchFamily="50" charset="-128"/>
              </a:rPr>
              <a:t>権</a:t>
            </a:r>
            <a:r>
              <a:rPr kumimoji="1" lang="ja-JP" altLang="en-US" sz="2000" dirty="0">
                <a:latin typeface="ＭＳ Ｐゴシック" panose="020B0600070205080204" pitchFamily="50" charset="-128"/>
                <a:ea typeface="ＭＳ Ｐゴシック" panose="020B0600070205080204" pitchFamily="50" charset="-128"/>
              </a:rPr>
              <a:t>によって保護</a:t>
            </a:r>
            <a:endParaRPr kumimoji="1" lang="ja-JP" altLang="en-US" dirty="0">
              <a:latin typeface="ＭＳ Ｐゴシック" panose="020B0600070205080204" pitchFamily="50" charset="-128"/>
              <a:ea typeface="ＭＳ Ｐゴシック" panose="020B0600070205080204" pitchFamily="50" charset="-128"/>
            </a:endParaRPr>
          </a:p>
        </p:txBody>
      </p:sp>
      <p:pic>
        <p:nvPicPr>
          <p:cNvPr id="5" name="図 4">
            <a:extLst>
              <a:ext uri="{FF2B5EF4-FFF2-40B4-BE49-F238E27FC236}">
                <a16:creationId xmlns:a16="http://schemas.microsoft.com/office/drawing/2014/main" id="{2F018726-EF68-41D2-BC3C-1E7E015440AB}"/>
              </a:ext>
            </a:extLst>
          </p:cNvPr>
          <p:cNvPicPr>
            <a:picLocks noChangeAspect="1"/>
          </p:cNvPicPr>
          <p:nvPr/>
        </p:nvPicPr>
        <p:blipFill>
          <a:blip r:embed="rId3"/>
          <a:stretch>
            <a:fillRect/>
          </a:stretch>
        </p:blipFill>
        <p:spPr>
          <a:xfrm>
            <a:off x="4756579" y="5228001"/>
            <a:ext cx="6311153" cy="1192306"/>
          </a:xfrm>
          <a:prstGeom prst="rect">
            <a:avLst/>
          </a:prstGeom>
        </p:spPr>
      </p:pic>
    </p:spTree>
    <p:extLst>
      <p:ext uri="{BB962C8B-B14F-4D97-AF65-F5344CB8AC3E}">
        <p14:creationId xmlns:p14="http://schemas.microsoft.com/office/powerpoint/2010/main" val="821621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xEl>
                                              <p:pRg st="4" end="4"/>
                                            </p:txEl>
                                          </p:spTgt>
                                        </p:tgtEl>
                                        <p:attrNameLst>
                                          <p:attrName>style.visibility</p:attrName>
                                        </p:attrNameLst>
                                      </p:cBhvr>
                                      <p:to>
                                        <p:strVal val="visible"/>
                                      </p:to>
                                    </p:set>
                                    <p:animEffect transition="in" filter="fade">
                                      <p:cBhvr>
                                        <p:cTn id="7" dur="500"/>
                                        <p:tgtEl>
                                          <p:spTgt spid="18">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par>
                                <p:cTn id="17" presetID="10"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8602A58-A4A2-4AAD-AF6C-15617EDA2E77}"/>
              </a:ext>
            </a:extLst>
          </p:cNvPr>
          <p:cNvSpPr txBox="1"/>
          <p:nvPr/>
        </p:nvSpPr>
        <p:spPr>
          <a:xfrm>
            <a:off x="618572" y="1425466"/>
            <a:ext cx="5039958" cy="523220"/>
          </a:xfrm>
          <a:prstGeom prst="rect">
            <a:avLst/>
          </a:prstGeom>
          <a:noFill/>
        </p:spPr>
        <p:txBody>
          <a:bodyPr wrap="square" rtlCol="0">
            <a:spAutoFit/>
          </a:bodyPr>
          <a:lstStyle/>
          <a:p>
            <a:r>
              <a:rPr kumimoji="1" lang="ja-JP" altLang="en-US" sz="2800" b="1" dirty="0">
                <a:latin typeface="ＭＳ Ｐゴシック" panose="020B0600070205080204" pitchFamily="50" charset="-128"/>
                <a:ea typeface="ＭＳ Ｐゴシック" panose="020B0600070205080204" pitchFamily="50" charset="-128"/>
              </a:rPr>
              <a:t>ウェアラブル端末の産業財産権</a:t>
            </a:r>
          </a:p>
        </p:txBody>
      </p:sp>
      <p:grpSp>
        <p:nvGrpSpPr>
          <p:cNvPr id="26" name="グループ化 25">
            <a:extLst>
              <a:ext uri="{FF2B5EF4-FFF2-40B4-BE49-F238E27FC236}">
                <a16:creationId xmlns:a16="http://schemas.microsoft.com/office/drawing/2014/main" id="{1D6C5A32-2578-4CFA-9F5C-119085471DB3}"/>
              </a:ext>
            </a:extLst>
          </p:cNvPr>
          <p:cNvGrpSpPr/>
          <p:nvPr/>
        </p:nvGrpSpPr>
        <p:grpSpPr>
          <a:xfrm>
            <a:off x="299804" y="2182863"/>
            <a:ext cx="10717452" cy="4675137"/>
            <a:chOff x="471840" y="2074180"/>
            <a:chExt cx="10717452" cy="4675137"/>
          </a:xfrm>
        </p:grpSpPr>
        <p:pic>
          <p:nvPicPr>
            <p:cNvPr id="10" name="図 9">
              <a:extLst>
                <a:ext uri="{FF2B5EF4-FFF2-40B4-BE49-F238E27FC236}">
                  <a16:creationId xmlns:a16="http://schemas.microsoft.com/office/drawing/2014/main" id="{B28EF140-4864-40CA-B6A2-601FA9B19A50}"/>
                </a:ext>
              </a:extLst>
            </p:cNvPr>
            <p:cNvPicPr>
              <a:picLocks noChangeAspect="1"/>
            </p:cNvPicPr>
            <p:nvPr/>
          </p:nvPicPr>
          <p:blipFill>
            <a:blip r:embed="rId2"/>
            <a:stretch>
              <a:fillRect/>
            </a:stretch>
          </p:blipFill>
          <p:spPr>
            <a:xfrm>
              <a:off x="1340905" y="2148840"/>
              <a:ext cx="9036978" cy="4600477"/>
            </a:xfrm>
            <a:prstGeom prst="rect">
              <a:avLst/>
            </a:prstGeom>
          </p:spPr>
        </p:pic>
        <p:sp>
          <p:nvSpPr>
            <p:cNvPr id="13" name="正方形/長方形 12">
              <a:extLst>
                <a:ext uri="{FF2B5EF4-FFF2-40B4-BE49-F238E27FC236}">
                  <a16:creationId xmlns:a16="http://schemas.microsoft.com/office/drawing/2014/main" id="{27C7705C-735A-4DCF-97A9-E69743DAA0B6}"/>
                </a:ext>
              </a:extLst>
            </p:cNvPr>
            <p:cNvSpPr/>
            <p:nvPr/>
          </p:nvSpPr>
          <p:spPr>
            <a:xfrm>
              <a:off x="7921494" y="4681728"/>
              <a:ext cx="3267798" cy="937310"/>
            </a:xfrm>
            <a:prstGeom prst="rect">
              <a:avLst/>
            </a:prstGeom>
            <a:solidFill>
              <a:schemeClr val="bg1"/>
            </a:solidFill>
            <a:ln w="38100">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00" dirty="0">
                <a:solidFill>
                  <a:schemeClr val="tx1"/>
                </a:solidFill>
                <a:latin typeface="ＭＳ Ｐゴシック" panose="020B0600070205080204" pitchFamily="50" charset="-128"/>
                <a:ea typeface="ＭＳ Ｐゴシック" panose="020B0600070205080204" pitchFamily="50" charset="-128"/>
              </a:endParaRPr>
            </a:p>
            <a:p>
              <a:r>
                <a:rPr lang="ja-JP" altLang="en-US" sz="2000" dirty="0">
                  <a:solidFill>
                    <a:schemeClr val="tx1"/>
                  </a:solidFill>
                  <a:latin typeface="ＭＳ Ｐゴシック" panose="020B0600070205080204" pitchFamily="50" charset="-128"/>
                  <a:ea typeface="ＭＳ Ｐゴシック" panose="020B0600070205080204" pitchFamily="50" charset="-128"/>
                </a:rPr>
                <a:t>　　・操作部の配置</a:t>
              </a:r>
              <a:endParaRPr lang="en-US" altLang="ja-JP" sz="20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2000" dirty="0">
                  <a:solidFill>
                    <a:schemeClr val="tx1"/>
                  </a:solidFill>
                  <a:latin typeface="ＭＳ Ｐゴシック" panose="020B0600070205080204" pitchFamily="50" charset="-128"/>
                  <a:ea typeface="ＭＳ Ｐゴシック" panose="020B0600070205080204" pitchFamily="50" charset="-128"/>
                </a:rPr>
                <a:t>　　・ベルトの構造　など</a:t>
              </a:r>
            </a:p>
          </p:txBody>
        </p:sp>
        <p:sp>
          <p:nvSpPr>
            <p:cNvPr id="9" name="テキスト ボックス 8">
              <a:extLst>
                <a:ext uri="{FF2B5EF4-FFF2-40B4-BE49-F238E27FC236}">
                  <a16:creationId xmlns:a16="http://schemas.microsoft.com/office/drawing/2014/main" id="{17A56FEE-F81C-41FA-BE00-D2B3C1E9242B}"/>
                </a:ext>
              </a:extLst>
            </p:cNvPr>
            <p:cNvSpPr txBox="1"/>
            <p:nvPr/>
          </p:nvSpPr>
          <p:spPr>
            <a:xfrm>
              <a:off x="8028260" y="4491261"/>
              <a:ext cx="3072555" cy="369332"/>
            </a:xfrm>
            <a:prstGeom prst="rect">
              <a:avLst/>
            </a:prstGeom>
            <a:solidFill>
              <a:schemeClr val="bg1"/>
            </a:solidFill>
          </p:spPr>
          <p:txBody>
            <a:bodyPr wrap="square" lIns="0" tIns="0" rIns="0" bIns="0" rtlCol="0">
              <a:spAutoFit/>
            </a:bodyPr>
            <a:lstStyle/>
            <a:p>
              <a:pPr algn="ctr"/>
              <a:r>
                <a:rPr kumimoji="1" lang="ja-JP" altLang="en-US" sz="2400" dirty="0">
                  <a:solidFill>
                    <a:srgbClr val="FF0000"/>
                  </a:solidFill>
                  <a:latin typeface="ＭＳ Ｐゴシック" panose="020B0600070205080204" pitchFamily="50" charset="-128"/>
                  <a:ea typeface="ＭＳ Ｐゴシック" panose="020B0600070205080204" pitchFamily="50" charset="-128"/>
                </a:rPr>
                <a:t>実用新案権</a:t>
              </a:r>
              <a:r>
                <a:rPr kumimoji="1" lang="ja-JP" altLang="en-US" sz="2000" dirty="0">
                  <a:latin typeface="ＭＳ Ｐゴシック" panose="020B0600070205080204" pitchFamily="50" charset="-128"/>
                  <a:ea typeface="ＭＳ Ｐゴシック" panose="020B0600070205080204" pitchFamily="50" charset="-128"/>
                </a:rPr>
                <a:t>によって保護</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16" name="正方形/長方形 15">
              <a:extLst>
                <a:ext uri="{FF2B5EF4-FFF2-40B4-BE49-F238E27FC236}">
                  <a16:creationId xmlns:a16="http://schemas.microsoft.com/office/drawing/2014/main" id="{1A74E708-B528-4E24-8BD6-93273E7A9CE0}"/>
                </a:ext>
              </a:extLst>
            </p:cNvPr>
            <p:cNvSpPr/>
            <p:nvPr/>
          </p:nvSpPr>
          <p:spPr>
            <a:xfrm>
              <a:off x="1276940" y="4709159"/>
              <a:ext cx="2453811" cy="896112"/>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BB4B586E-97D4-4DF8-B851-4D97D4DA3F38}"/>
                </a:ext>
              </a:extLst>
            </p:cNvPr>
            <p:cNvSpPr/>
            <p:nvPr/>
          </p:nvSpPr>
          <p:spPr>
            <a:xfrm>
              <a:off x="471840" y="2439720"/>
              <a:ext cx="3267798" cy="1208736"/>
            </a:xfrm>
            <a:prstGeom prst="rect">
              <a:avLst/>
            </a:prstGeom>
            <a:solidFill>
              <a:schemeClr val="bg1"/>
            </a:solidFill>
            <a:ln w="381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500" dirty="0">
                <a:solidFill>
                  <a:schemeClr val="tx1"/>
                </a:solidFill>
                <a:latin typeface="ＭＳ Ｐゴシック" panose="020B0600070205080204" pitchFamily="50" charset="-128"/>
                <a:ea typeface="ＭＳ Ｐゴシック" panose="020B0600070205080204" pitchFamily="50" charset="-128"/>
              </a:endParaRPr>
            </a:p>
            <a:p>
              <a:r>
                <a:rPr lang="ja-JP" altLang="en-US" sz="2000" dirty="0">
                  <a:solidFill>
                    <a:schemeClr val="tx1"/>
                  </a:solidFill>
                  <a:latin typeface="ＭＳ Ｐゴシック" panose="020B0600070205080204" pitchFamily="50" charset="-128"/>
                  <a:ea typeface="ＭＳ Ｐゴシック" panose="020B0600070205080204" pitchFamily="50" charset="-128"/>
                </a:rPr>
                <a:t>　・ディスプレイに関する発明</a:t>
              </a:r>
              <a:endParaRPr lang="en-US" altLang="ja-JP" sz="20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2000" dirty="0">
                  <a:solidFill>
                    <a:schemeClr val="tx1"/>
                  </a:solidFill>
                  <a:latin typeface="ＭＳ Ｐゴシック" panose="020B0600070205080204" pitchFamily="50" charset="-128"/>
                  <a:ea typeface="ＭＳ Ｐゴシック" panose="020B0600070205080204" pitchFamily="50" charset="-128"/>
                </a:rPr>
                <a:t>　・バッテリーに関する発明</a:t>
              </a:r>
              <a:endParaRPr kumimoji="1" lang="en-US" altLang="ja-JP" sz="2000" dirty="0">
                <a:solidFill>
                  <a:schemeClr val="tx1"/>
                </a:solidFill>
                <a:latin typeface="ＭＳ Ｐゴシック" panose="020B0600070205080204" pitchFamily="50" charset="-128"/>
                <a:ea typeface="ＭＳ Ｐゴシック" panose="020B0600070205080204" pitchFamily="50" charset="-128"/>
              </a:endParaRPr>
            </a:p>
            <a:p>
              <a:r>
                <a:rPr lang="ja-JP" altLang="en-US" sz="2000" dirty="0">
                  <a:solidFill>
                    <a:schemeClr val="tx1"/>
                  </a:solidFill>
                  <a:latin typeface="ＭＳ Ｐゴシック" panose="020B0600070205080204" pitchFamily="50" charset="-128"/>
                  <a:ea typeface="ＭＳ Ｐゴシック" panose="020B0600070205080204" pitchFamily="50" charset="-128"/>
                </a:rPr>
                <a:t>　・通信に関する発明　　</a:t>
              </a:r>
              <a:r>
                <a:rPr kumimoji="1" lang="ja-JP" altLang="en-US" sz="2000" dirty="0">
                  <a:solidFill>
                    <a:schemeClr val="tx1"/>
                  </a:solidFill>
                  <a:latin typeface="ＭＳ Ｐゴシック" panose="020B0600070205080204" pitchFamily="50" charset="-128"/>
                  <a:ea typeface="ＭＳ Ｐゴシック" panose="020B0600070205080204" pitchFamily="50" charset="-128"/>
                </a:rPr>
                <a:t>など</a:t>
              </a:r>
            </a:p>
          </p:txBody>
        </p:sp>
        <p:sp>
          <p:nvSpPr>
            <p:cNvPr id="20" name="テキスト ボックス 19">
              <a:extLst>
                <a:ext uri="{FF2B5EF4-FFF2-40B4-BE49-F238E27FC236}">
                  <a16:creationId xmlns:a16="http://schemas.microsoft.com/office/drawing/2014/main" id="{8E1BE5BD-F955-4116-8DD0-E5501F64BD52}"/>
                </a:ext>
              </a:extLst>
            </p:cNvPr>
            <p:cNvSpPr txBox="1"/>
            <p:nvPr/>
          </p:nvSpPr>
          <p:spPr>
            <a:xfrm>
              <a:off x="841249" y="2203533"/>
              <a:ext cx="2386584" cy="369332"/>
            </a:xfrm>
            <a:prstGeom prst="rect">
              <a:avLst/>
            </a:prstGeom>
            <a:solidFill>
              <a:schemeClr val="bg1"/>
            </a:solidFill>
          </p:spPr>
          <p:txBody>
            <a:bodyPr wrap="square" lIns="0" tIns="0" rIns="0" bIns="0" rtlCol="0">
              <a:spAutoFit/>
            </a:bodyPr>
            <a:lstStyle/>
            <a:p>
              <a:pPr algn="ctr"/>
              <a:r>
                <a:rPr kumimoji="1" lang="ja-JP" altLang="en-US" sz="2400" dirty="0">
                  <a:solidFill>
                    <a:srgbClr val="FF0000"/>
                  </a:solidFill>
                  <a:latin typeface="ＭＳ Ｐゴシック" panose="020B0600070205080204" pitchFamily="50" charset="-128"/>
                  <a:ea typeface="ＭＳ Ｐゴシック" panose="020B0600070205080204" pitchFamily="50" charset="-128"/>
                </a:rPr>
                <a:t>特許権</a:t>
              </a:r>
              <a:r>
                <a:rPr kumimoji="1" lang="ja-JP" altLang="en-US" sz="2000" dirty="0">
                  <a:latin typeface="ＭＳ Ｐゴシック" panose="020B0600070205080204" pitchFamily="50" charset="-128"/>
                  <a:ea typeface="ＭＳ Ｐゴシック" panose="020B0600070205080204" pitchFamily="50" charset="-128"/>
                </a:rPr>
                <a:t>によって保護</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21" name="正方形/長方形 20">
              <a:extLst>
                <a:ext uri="{FF2B5EF4-FFF2-40B4-BE49-F238E27FC236}">
                  <a16:creationId xmlns:a16="http://schemas.microsoft.com/office/drawing/2014/main" id="{A6E2612B-7991-4AE1-939C-6DD1F7EDFB95}"/>
                </a:ext>
              </a:extLst>
            </p:cNvPr>
            <p:cNvSpPr/>
            <p:nvPr/>
          </p:nvSpPr>
          <p:spPr>
            <a:xfrm>
              <a:off x="618572" y="4709159"/>
              <a:ext cx="3170177" cy="937310"/>
            </a:xfrm>
            <a:prstGeom prst="rect">
              <a:avLst/>
            </a:prstGeom>
            <a:solidFill>
              <a:schemeClr val="bg1"/>
            </a:solid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600" dirty="0">
                  <a:solidFill>
                    <a:schemeClr val="tx1"/>
                  </a:solidFill>
                  <a:latin typeface="ＭＳ Ｐゴシック" panose="020B0600070205080204" pitchFamily="50" charset="-128"/>
                  <a:ea typeface="ＭＳ Ｐゴシック" panose="020B0600070205080204" pitchFamily="50" charset="-128"/>
                </a:rPr>
                <a:t>　</a:t>
              </a:r>
              <a:endParaRPr lang="en-US" altLang="ja-JP" sz="600" dirty="0">
                <a:solidFill>
                  <a:schemeClr val="tx1"/>
                </a:solidFill>
                <a:latin typeface="ＭＳ Ｐゴシック" panose="020B0600070205080204" pitchFamily="50" charset="-128"/>
                <a:ea typeface="ＭＳ Ｐゴシック" panose="020B0600070205080204" pitchFamily="50" charset="-128"/>
              </a:endParaRPr>
            </a:p>
            <a:p>
              <a:r>
                <a:rPr lang="ja-JP" altLang="en-US" sz="2000" dirty="0">
                  <a:solidFill>
                    <a:schemeClr val="tx1"/>
                  </a:solidFill>
                  <a:latin typeface="ＭＳ Ｐゴシック" panose="020B0600070205080204" pitchFamily="50" charset="-128"/>
                  <a:ea typeface="ＭＳ Ｐゴシック" panose="020B0600070205080204" pitchFamily="50" charset="-128"/>
                </a:rPr>
                <a:t>　・製品の</a:t>
              </a:r>
              <a:r>
                <a:rPr lang="ja-JP" altLang="en-US" sz="2000" dirty="0">
                  <a:solidFill>
                    <a:srgbClr val="0070C0"/>
                  </a:solidFill>
                  <a:latin typeface="ＭＳ Ｐゴシック" panose="020B0600070205080204" pitchFamily="50" charset="-128"/>
                  <a:ea typeface="ＭＳ Ｐゴシック" panose="020B0600070205080204" pitchFamily="50" charset="-128"/>
                </a:rPr>
                <a:t>色</a:t>
              </a:r>
              <a:r>
                <a:rPr lang="ja-JP" altLang="en-US" sz="2000" dirty="0">
                  <a:solidFill>
                    <a:schemeClr val="tx1"/>
                  </a:solidFill>
                  <a:latin typeface="ＭＳ Ｐゴシック" panose="020B0600070205080204" pitchFamily="50" charset="-128"/>
                  <a:ea typeface="ＭＳ Ｐゴシック" panose="020B0600070205080204" pitchFamily="50" charset="-128"/>
                </a:rPr>
                <a:t>や</a:t>
              </a:r>
              <a:r>
                <a:rPr lang="ja-JP" altLang="en-US" sz="2000" dirty="0">
                  <a:solidFill>
                    <a:srgbClr val="0070C0"/>
                  </a:solidFill>
                  <a:latin typeface="ＭＳ Ｐゴシック" panose="020B0600070205080204" pitchFamily="50" charset="-128"/>
                  <a:ea typeface="ＭＳ Ｐゴシック" panose="020B0600070205080204" pitchFamily="50" charset="-128"/>
                </a:rPr>
                <a:t>形</a:t>
              </a:r>
              <a:r>
                <a:rPr lang="ja-JP" altLang="en-US" sz="2000" dirty="0">
                  <a:solidFill>
                    <a:schemeClr val="tx1"/>
                  </a:solidFill>
                  <a:latin typeface="ＭＳ Ｐゴシック" panose="020B0600070205080204" pitchFamily="50" charset="-128"/>
                  <a:ea typeface="ＭＳ Ｐゴシック" panose="020B0600070205080204" pitchFamily="50" charset="-128"/>
                </a:rPr>
                <a:t>などの</a:t>
              </a:r>
              <a:endParaRPr lang="en-US" altLang="ja-JP" sz="20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2000" dirty="0">
                  <a:solidFill>
                    <a:schemeClr val="tx1"/>
                  </a:solidFill>
                  <a:latin typeface="ＭＳ Ｐゴシック" panose="020B0600070205080204" pitchFamily="50" charset="-128"/>
                  <a:ea typeface="ＭＳ Ｐゴシック" panose="020B0600070205080204" pitchFamily="50" charset="-128"/>
                </a:rPr>
                <a:t>　</a:t>
              </a:r>
              <a:r>
                <a:rPr lang="ja-JP" altLang="en-US" sz="2000" dirty="0">
                  <a:solidFill>
                    <a:srgbClr val="0070C0"/>
                  </a:solidFill>
                  <a:latin typeface="ＭＳ Ｐゴシック" panose="020B0600070205080204" pitchFamily="50" charset="-128"/>
                  <a:ea typeface="ＭＳ Ｐゴシック" panose="020B0600070205080204" pitchFamily="50" charset="-128"/>
                </a:rPr>
                <a:t> </a:t>
              </a:r>
              <a:r>
                <a:rPr kumimoji="1" lang="ja-JP" altLang="en-US" sz="2000" dirty="0">
                  <a:solidFill>
                    <a:srgbClr val="0070C0"/>
                  </a:solidFill>
                  <a:latin typeface="ＭＳ Ｐゴシック" panose="020B0600070205080204" pitchFamily="50" charset="-128"/>
                  <a:ea typeface="ＭＳ Ｐゴシック" panose="020B0600070205080204" pitchFamily="50" charset="-128"/>
                </a:rPr>
                <a:t>デザイン</a:t>
              </a:r>
            </a:p>
          </p:txBody>
        </p:sp>
        <p:sp>
          <p:nvSpPr>
            <p:cNvPr id="22" name="テキスト ボックス 21">
              <a:extLst>
                <a:ext uri="{FF2B5EF4-FFF2-40B4-BE49-F238E27FC236}">
                  <a16:creationId xmlns:a16="http://schemas.microsoft.com/office/drawing/2014/main" id="{04CB9330-FA45-41FD-915B-691B8100189F}"/>
                </a:ext>
              </a:extLst>
            </p:cNvPr>
            <p:cNvSpPr txBox="1"/>
            <p:nvPr/>
          </p:nvSpPr>
          <p:spPr>
            <a:xfrm>
              <a:off x="906393" y="4483295"/>
              <a:ext cx="2453812" cy="369332"/>
            </a:xfrm>
            <a:prstGeom prst="rect">
              <a:avLst/>
            </a:prstGeom>
            <a:solidFill>
              <a:schemeClr val="bg1"/>
            </a:solidFill>
          </p:spPr>
          <p:txBody>
            <a:bodyPr wrap="square" lIns="0" tIns="0" rIns="0" bIns="0" rtlCol="0">
              <a:spAutoFit/>
            </a:bodyPr>
            <a:lstStyle/>
            <a:p>
              <a:pPr algn="ctr"/>
              <a:r>
                <a:rPr lang="ja-JP" altLang="en-US" sz="2400" dirty="0">
                  <a:solidFill>
                    <a:srgbClr val="FF0000"/>
                  </a:solidFill>
                  <a:latin typeface="ＭＳ Ｐゴシック" panose="020B0600070205080204" pitchFamily="50" charset="-128"/>
                  <a:ea typeface="ＭＳ Ｐゴシック" panose="020B0600070205080204" pitchFamily="50" charset="-128"/>
                </a:rPr>
                <a:t>意匠</a:t>
              </a:r>
              <a:r>
                <a:rPr kumimoji="1" lang="ja-JP" altLang="en-US" sz="2400" dirty="0">
                  <a:solidFill>
                    <a:srgbClr val="FF0000"/>
                  </a:solidFill>
                  <a:latin typeface="ＭＳ Ｐゴシック" panose="020B0600070205080204" pitchFamily="50" charset="-128"/>
                  <a:ea typeface="ＭＳ Ｐゴシック" panose="020B0600070205080204" pitchFamily="50" charset="-128"/>
                </a:rPr>
                <a:t>権</a:t>
              </a:r>
              <a:r>
                <a:rPr kumimoji="1" lang="ja-JP" altLang="en-US" sz="2000" dirty="0">
                  <a:latin typeface="ＭＳ Ｐゴシック" panose="020B0600070205080204" pitchFamily="50" charset="-128"/>
                  <a:ea typeface="ＭＳ Ｐゴシック" panose="020B0600070205080204" pitchFamily="50" charset="-128"/>
                </a:rPr>
                <a:t>によって保護</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23" name="正方形/長方形 22">
              <a:extLst>
                <a:ext uri="{FF2B5EF4-FFF2-40B4-BE49-F238E27FC236}">
                  <a16:creationId xmlns:a16="http://schemas.microsoft.com/office/drawing/2014/main" id="{2E689758-2A18-49D1-8E02-0B9D182D92A6}"/>
                </a:ext>
              </a:extLst>
            </p:cNvPr>
            <p:cNvSpPr/>
            <p:nvPr/>
          </p:nvSpPr>
          <p:spPr>
            <a:xfrm>
              <a:off x="7832418" y="2310367"/>
              <a:ext cx="3356874" cy="688865"/>
            </a:xfrm>
            <a:prstGeom prst="rect">
              <a:avLst/>
            </a:prstGeom>
            <a:solidFill>
              <a:schemeClr val="bg1"/>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endParaRPr lang="en-US" altLang="ja-JP" sz="1000" dirty="0">
                <a:solidFill>
                  <a:schemeClr val="tx1"/>
                </a:solidFill>
                <a:latin typeface="ＭＳ Ｐゴシック" panose="020B0600070205080204" pitchFamily="50" charset="-128"/>
                <a:ea typeface="ＭＳ Ｐゴシック" panose="020B0600070205080204" pitchFamily="50" charset="-128"/>
              </a:endParaRPr>
            </a:p>
            <a:p>
              <a:r>
                <a:rPr lang="ja-JP" altLang="en-US" sz="2000" dirty="0">
                  <a:solidFill>
                    <a:schemeClr val="tx1"/>
                  </a:solidFill>
                  <a:latin typeface="ＭＳ Ｐゴシック" panose="020B0600070205080204" pitchFamily="50" charset="-128"/>
                  <a:ea typeface="ＭＳ Ｐゴシック" panose="020B0600070205080204" pitchFamily="50" charset="-128"/>
                </a:rPr>
                <a:t>　・製品の</a:t>
              </a:r>
              <a:r>
                <a:rPr lang="ja-JP" altLang="en-US" sz="2000" dirty="0">
                  <a:solidFill>
                    <a:srgbClr val="0070C0"/>
                  </a:solidFill>
                  <a:latin typeface="ＭＳ Ｐゴシック" panose="020B0600070205080204" pitchFamily="50" charset="-128"/>
                  <a:ea typeface="ＭＳ Ｐゴシック" panose="020B0600070205080204" pitchFamily="50" charset="-128"/>
                </a:rPr>
                <a:t>名称</a:t>
              </a:r>
              <a:r>
                <a:rPr lang="ja-JP" altLang="en-US" sz="2000" dirty="0">
                  <a:solidFill>
                    <a:schemeClr val="tx1"/>
                  </a:solidFill>
                  <a:latin typeface="ＭＳ Ｐゴシック" panose="020B0600070205080204" pitchFamily="50" charset="-128"/>
                  <a:ea typeface="ＭＳ Ｐゴシック" panose="020B0600070205080204" pitchFamily="50" charset="-128"/>
                </a:rPr>
                <a:t>や</a:t>
              </a:r>
              <a:r>
                <a:rPr lang="ja-JP" altLang="en-US" sz="2000" dirty="0">
                  <a:solidFill>
                    <a:srgbClr val="0070C0"/>
                  </a:solidFill>
                  <a:latin typeface="ＭＳ Ｐゴシック" panose="020B0600070205080204" pitchFamily="50" charset="-128"/>
                  <a:ea typeface="ＭＳ Ｐゴシック" panose="020B0600070205080204" pitchFamily="50" charset="-128"/>
                </a:rPr>
                <a:t>マーク</a:t>
              </a:r>
              <a:r>
                <a:rPr kumimoji="1" lang="ja-JP" altLang="en-US" sz="2000" dirty="0">
                  <a:solidFill>
                    <a:schemeClr val="tx1"/>
                  </a:solidFill>
                  <a:latin typeface="ＭＳ Ｐゴシック" panose="020B0600070205080204" pitchFamily="50" charset="-128"/>
                  <a:ea typeface="ＭＳ Ｐゴシック" panose="020B0600070205080204" pitchFamily="50" charset="-128"/>
                </a:rPr>
                <a:t>　など</a:t>
              </a:r>
            </a:p>
          </p:txBody>
        </p:sp>
        <p:sp>
          <p:nvSpPr>
            <p:cNvPr id="24" name="テキスト ボックス 23">
              <a:extLst>
                <a:ext uri="{FF2B5EF4-FFF2-40B4-BE49-F238E27FC236}">
                  <a16:creationId xmlns:a16="http://schemas.microsoft.com/office/drawing/2014/main" id="{BCFD9FEF-A098-49F3-A72B-48BD4475ACF9}"/>
                </a:ext>
              </a:extLst>
            </p:cNvPr>
            <p:cNvSpPr txBox="1"/>
            <p:nvPr/>
          </p:nvSpPr>
          <p:spPr>
            <a:xfrm>
              <a:off x="8275319" y="2074180"/>
              <a:ext cx="2386585" cy="369332"/>
            </a:xfrm>
            <a:prstGeom prst="rect">
              <a:avLst/>
            </a:prstGeom>
            <a:solidFill>
              <a:schemeClr val="bg1"/>
            </a:solidFill>
          </p:spPr>
          <p:txBody>
            <a:bodyPr wrap="square" lIns="0" tIns="0" rIns="0" bIns="0" rtlCol="0">
              <a:spAutoFit/>
            </a:bodyPr>
            <a:lstStyle/>
            <a:p>
              <a:pPr algn="ctr"/>
              <a:r>
                <a:rPr lang="ja-JP" altLang="en-US" sz="2400" dirty="0">
                  <a:solidFill>
                    <a:srgbClr val="FF0000"/>
                  </a:solidFill>
                  <a:latin typeface="ＭＳ Ｐゴシック" panose="020B0600070205080204" pitchFamily="50" charset="-128"/>
                  <a:ea typeface="ＭＳ Ｐゴシック" panose="020B0600070205080204" pitchFamily="50" charset="-128"/>
                </a:rPr>
                <a:t>商標</a:t>
              </a:r>
              <a:r>
                <a:rPr kumimoji="1" lang="ja-JP" altLang="en-US" sz="2400" dirty="0">
                  <a:solidFill>
                    <a:srgbClr val="FF0000"/>
                  </a:solidFill>
                  <a:latin typeface="ＭＳ Ｐゴシック" panose="020B0600070205080204" pitchFamily="50" charset="-128"/>
                  <a:ea typeface="ＭＳ Ｐゴシック" panose="020B0600070205080204" pitchFamily="50" charset="-128"/>
                </a:rPr>
                <a:t>権</a:t>
              </a:r>
              <a:r>
                <a:rPr kumimoji="1" lang="ja-JP" altLang="en-US" sz="2000" dirty="0">
                  <a:latin typeface="ＭＳ Ｐゴシック" panose="020B0600070205080204" pitchFamily="50" charset="-128"/>
                  <a:ea typeface="ＭＳ Ｐゴシック" panose="020B0600070205080204" pitchFamily="50" charset="-128"/>
                </a:rPr>
                <a:t>によって保護</a:t>
              </a:r>
              <a:endParaRPr kumimoji="1" lang="ja-JP" altLang="en-US" dirty="0">
                <a:latin typeface="ＭＳ Ｐゴシック" panose="020B0600070205080204" pitchFamily="50" charset="-128"/>
                <a:ea typeface="ＭＳ Ｐゴシック" panose="020B0600070205080204" pitchFamily="50" charset="-128"/>
              </a:endParaRPr>
            </a:p>
          </p:txBody>
        </p:sp>
      </p:grpSp>
      <p:sp>
        <p:nvSpPr>
          <p:cNvPr id="25" name="テキスト ボックス 24">
            <a:extLst>
              <a:ext uri="{FF2B5EF4-FFF2-40B4-BE49-F238E27FC236}">
                <a16:creationId xmlns:a16="http://schemas.microsoft.com/office/drawing/2014/main" id="{9053512C-26C3-4FB9-B113-33D0CE8E006D}"/>
              </a:ext>
            </a:extLst>
          </p:cNvPr>
          <p:cNvSpPr txBox="1"/>
          <p:nvPr/>
        </p:nvSpPr>
        <p:spPr>
          <a:xfrm>
            <a:off x="6479538" y="5877362"/>
            <a:ext cx="4811698" cy="830997"/>
          </a:xfrm>
          <a:prstGeom prst="rect">
            <a:avLst/>
          </a:prstGeom>
          <a:noFill/>
        </p:spPr>
        <p:txBody>
          <a:bodyPr wrap="square">
            <a:spAutoFit/>
          </a:bodyPr>
          <a:lstStyle/>
          <a:p>
            <a:r>
              <a:rPr kumimoji="1" lang="ja-JP" altLang="en-US" sz="2400" dirty="0">
                <a:solidFill>
                  <a:srgbClr val="0070C0"/>
                </a:solidFill>
                <a:latin typeface="ＭＳ Ｐゴシック" panose="020B0600070205080204" pitchFamily="50" charset="-128"/>
                <a:ea typeface="ＭＳ Ｐゴシック" panose="020B0600070205080204" pitchFamily="50" charset="-128"/>
              </a:rPr>
              <a:t>ウェアラブル端末　</a:t>
            </a:r>
            <a:r>
              <a:rPr kumimoji="1" lang="en-US" altLang="ja-JP" sz="2400" dirty="0">
                <a:latin typeface="ＭＳ Ｐゴシック" panose="020B0600070205080204" pitchFamily="50" charset="-128"/>
                <a:ea typeface="ＭＳ Ｐゴシック" panose="020B0600070205080204" pitchFamily="50" charset="-128"/>
              </a:rPr>
              <a:t>-</a:t>
            </a:r>
            <a:r>
              <a:rPr kumimoji="1" lang="ja-JP" altLang="en-US" sz="2400" dirty="0">
                <a:latin typeface="ＭＳ Ｐゴシック" panose="020B0600070205080204" pitchFamily="50" charset="-128"/>
                <a:ea typeface="ＭＳ Ｐゴシック" panose="020B0600070205080204" pitchFamily="50" charset="-128"/>
              </a:rPr>
              <a:t>　身に付けて</a:t>
            </a:r>
            <a:endParaRPr kumimoji="1"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　　　</a:t>
            </a:r>
            <a:r>
              <a:rPr kumimoji="1" lang="ja-JP" altLang="en-US" sz="2400" dirty="0">
                <a:latin typeface="ＭＳ Ｐゴシック" panose="020B0600070205080204" pitchFamily="50" charset="-128"/>
                <a:ea typeface="ＭＳ Ｐゴシック" panose="020B0600070205080204" pitchFamily="50" charset="-128"/>
              </a:rPr>
              <a:t>持ち歩くことができる情報端末</a:t>
            </a:r>
            <a:endParaRPr lang="ja-JP" altLang="en-US" sz="2400" dirty="0">
              <a:solidFill>
                <a:srgbClr val="0070C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51910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70CCD6C-461D-4DCF-80F1-3226C8709F7A}"/>
              </a:ext>
            </a:extLst>
          </p:cNvPr>
          <p:cNvSpPr/>
          <p:nvPr/>
        </p:nvSpPr>
        <p:spPr>
          <a:xfrm>
            <a:off x="838199" y="1372013"/>
            <a:ext cx="5646491" cy="695459"/>
          </a:xfrm>
          <a:prstGeom prst="rect">
            <a:avLst/>
          </a:prstGeom>
          <a:solidFill>
            <a:srgbClr val="FF7C80"/>
          </a:solidFill>
          <a:ln>
            <a:noFill/>
          </a:ln>
          <a:effectLst>
            <a:innerShdw blurRad="63500" dist="50800" dir="2700000">
              <a:prstClr val="black">
                <a:alpha val="50000"/>
              </a:prstClr>
            </a:inn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3200" dirty="0">
                <a:solidFill>
                  <a:schemeClr val="tx1"/>
                </a:solidFill>
                <a:latin typeface="ＭＳ ゴシック" panose="020B0609070205080204" pitchFamily="49" charset="-128"/>
                <a:ea typeface="ＭＳ ゴシック" panose="020B0609070205080204" pitchFamily="49" charset="-128"/>
              </a:rPr>
              <a:t>１ 情報社会の価値とモラル</a:t>
            </a:r>
          </a:p>
        </p:txBody>
      </p:sp>
      <p:sp>
        <p:nvSpPr>
          <p:cNvPr id="17" name="テキスト ボックス 16">
            <a:extLst>
              <a:ext uri="{FF2B5EF4-FFF2-40B4-BE49-F238E27FC236}">
                <a16:creationId xmlns:a16="http://schemas.microsoft.com/office/drawing/2014/main" id="{336A568D-33F8-4A7B-97C8-C52943465399}"/>
              </a:ext>
            </a:extLst>
          </p:cNvPr>
          <p:cNvSpPr txBox="1"/>
          <p:nvPr/>
        </p:nvSpPr>
        <p:spPr>
          <a:xfrm>
            <a:off x="838199" y="2357852"/>
            <a:ext cx="10728961" cy="3970318"/>
          </a:xfrm>
          <a:prstGeom prst="rect">
            <a:avLst/>
          </a:prstGeom>
          <a:noFill/>
        </p:spPr>
        <p:txBody>
          <a:bodyPr wrap="square">
            <a:spAutoFit/>
          </a:bodyPr>
          <a:lstStyle/>
          <a:p>
            <a:pPr marL="0" indent="0" fontAlgn="ctr">
              <a:buNone/>
            </a:pPr>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１　情報の信頼性</a:t>
            </a:r>
            <a:endParaRPr lang="en-US"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1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情報の信頼性を確保することの必要性</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誤った</a:t>
            </a:r>
            <a:r>
              <a:rPr lang="ja-JP"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情報の発信は社会に影響や損害を与え，</a:t>
            </a:r>
            <a:r>
              <a:rPr lang="ja-JP" altLang="ja-JP" sz="2400" u="sng" kern="100" dirty="0">
                <a:uFill>
                  <a:solidFill>
                    <a:srgbClr val="FF0000"/>
                  </a:solidFill>
                </a:uFill>
                <a:latin typeface="ＭＳ Ｐゴシック" panose="020B0600070205080204" pitchFamily="50" charset="-128"/>
                <a:ea typeface="ＭＳ Ｐゴシック" panose="020B0600070205080204" pitchFamily="50" charset="-128"/>
                <a:cs typeface="Times New Roman" panose="02020603050405020304" pitchFamily="18" charset="0"/>
              </a:rPr>
              <a:t>発信者の責任が問われ</a:t>
            </a:r>
            <a:r>
              <a:rPr lang="ja-JP" altLang="en-US" sz="2400" u="sng" kern="100" dirty="0">
                <a:uFill>
                  <a:solidFill>
                    <a:srgbClr val="FF0000"/>
                  </a:solidFill>
                </a:uFill>
                <a:latin typeface="ＭＳ Ｐゴシック" panose="020B0600070205080204" pitchFamily="50" charset="-128"/>
                <a:ea typeface="ＭＳ Ｐゴシック" panose="020B0600070205080204" pitchFamily="50" charset="-128"/>
                <a:cs typeface="Times New Roman" panose="02020603050405020304" pitchFamily="18" charset="0"/>
              </a:rPr>
              <a:t>る</a:t>
            </a:r>
            <a:endParaRPr lang="en-US" altLang="ja-JP" sz="2400" u="sng" kern="100" dirty="0">
              <a:uFill>
                <a:solidFill>
                  <a:srgbClr val="FF0000"/>
                </a:solidFill>
              </a:u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■も</a:t>
            </a:r>
            <a:r>
              <a:rPr lang="ja-JP"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し，誤った情報を社会に発信したら</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社会に対する影響の例</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・信用した人に誤った行動を起こさせる</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・他人の人格や信用，活動などに損害を与える</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24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en-US" altLang="ja-JP" sz="24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情報の価値を評価することの必要性</a:t>
            </a:r>
            <a:endParaRPr lang="en-US"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0">
              <a:buNone/>
            </a:pP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正しい情報を元に正しい行動をするには，情報の信頼性を確認する能力を持</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0">
              <a:buNone/>
            </a:pP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つことが大切である。</a:t>
            </a:r>
          </a:p>
        </p:txBody>
      </p:sp>
      <p:pic>
        <p:nvPicPr>
          <p:cNvPr id="19" name="図 18">
            <a:extLst>
              <a:ext uri="{FF2B5EF4-FFF2-40B4-BE49-F238E27FC236}">
                <a16:creationId xmlns:a16="http://schemas.microsoft.com/office/drawing/2014/main" id="{D4D48A43-1B01-46F7-96A2-73F9E9375D54}"/>
              </a:ext>
            </a:extLst>
          </p:cNvPr>
          <p:cNvPicPr>
            <a:picLocks noChangeAspect="1"/>
          </p:cNvPicPr>
          <p:nvPr/>
        </p:nvPicPr>
        <p:blipFill>
          <a:blip r:embed="rId2"/>
          <a:stretch>
            <a:fillRect/>
          </a:stretch>
        </p:blipFill>
        <p:spPr>
          <a:xfrm>
            <a:off x="9881795" y="3740338"/>
            <a:ext cx="1685365" cy="1676400"/>
          </a:xfrm>
          <a:prstGeom prst="rect">
            <a:avLst/>
          </a:prstGeom>
        </p:spPr>
      </p:pic>
    </p:spTree>
    <p:extLst>
      <p:ext uri="{BB962C8B-B14F-4D97-AF65-F5344CB8AC3E}">
        <p14:creationId xmlns:p14="http://schemas.microsoft.com/office/powerpoint/2010/main" val="307316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xEl>
                                              <p:pRg st="7" end="7"/>
                                            </p:txEl>
                                          </p:spTgt>
                                        </p:tgtEl>
                                        <p:attrNameLst>
                                          <p:attrName>style.visibility</p:attrName>
                                        </p:attrNameLst>
                                      </p:cBhvr>
                                      <p:to>
                                        <p:strVal val="visible"/>
                                      </p:to>
                                    </p:set>
                                    <p:animEffect transition="in" filter="fade">
                                      <p:cBhvr>
                                        <p:cTn id="7" dur="500"/>
                                        <p:tgtEl>
                                          <p:spTgt spid="17">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
                                            <p:txEl>
                                              <p:pRg st="8" end="8"/>
                                            </p:txEl>
                                          </p:spTgt>
                                        </p:tgtEl>
                                        <p:attrNameLst>
                                          <p:attrName>style.visibility</p:attrName>
                                        </p:attrNameLst>
                                      </p:cBhvr>
                                      <p:to>
                                        <p:strVal val="visible"/>
                                      </p:to>
                                    </p:set>
                                    <p:animEffect transition="in" filter="fade">
                                      <p:cBhvr>
                                        <p:cTn id="10" dur="500"/>
                                        <p:tgtEl>
                                          <p:spTgt spid="17">
                                            <p:txEl>
                                              <p:pRg st="8" end="8"/>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xEl>
                                              <p:pRg st="9" end="9"/>
                                            </p:txEl>
                                          </p:spTgt>
                                        </p:tgtEl>
                                        <p:attrNameLst>
                                          <p:attrName>style.visibility</p:attrName>
                                        </p:attrNameLst>
                                      </p:cBhvr>
                                      <p:to>
                                        <p:strVal val="visible"/>
                                      </p:to>
                                    </p:set>
                                    <p:animEffect transition="in" filter="fade">
                                      <p:cBhvr>
                                        <p:cTn id="13" dur="500"/>
                                        <p:tgtEl>
                                          <p:spTgt spid="1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FD7FC503-4C98-4052-AF40-366B8902D95B}"/>
              </a:ext>
            </a:extLst>
          </p:cNvPr>
          <p:cNvPicPr>
            <a:picLocks noChangeAspect="1"/>
          </p:cNvPicPr>
          <p:nvPr/>
        </p:nvPicPr>
        <p:blipFill>
          <a:blip r:embed="rId2"/>
          <a:stretch>
            <a:fillRect/>
          </a:stretch>
        </p:blipFill>
        <p:spPr>
          <a:xfrm>
            <a:off x="375330" y="2505635"/>
            <a:ext cx="1147482" cy="923365"/>
          </a:xfrm>
          <a:prstGeom prst="rect">
            <a:avLst/>
          </a:prstGeom>
        </p:spPr>
      </p:pic>
      <p:sp>
        <p:nvSpPr>
          <p:cNvPr id="5" name="テキスト ボックス 4">
            <a:extLst>
              <a:ext uri="{FF2B5EF4-FFF2-40B4-BE49-F238E27FC236}">
                <a16:creationId xmlns:a16="http://schemas.microsoft.com/office/drawing/2014/main" id="{882E1F0B-79E0-4DD3-B359-05BB8B312C6C}"/>
              </a:ext>
            </a:extLst>
          </p:cNvPr>
          <p:cNvSpPr txBox="1"/>
          <p:nvPr/>
        </p:nvSpPr>
        <p:spPr>
          <a:xfrm>
            <a:off x="834390" y="1535522"/>
            <a:ext cx="6094476" cy="392415"/>
          </a:xfrm>
          <a:prstGeom prst="rect">
            <a:avLst/>
          </a:prstGeom>
          <a:noFill/>
        </p:spPr>
        <p:txBody>
          <a:bodyPr wrap="square">
            <a:spAutoFit/>
          </a:bodyPr>
          <a:lstStyle/>
          <a:p>
            <a:pPr marL="0" indent="0" fontAlgn="ctr">
              <a:lnSpc>
                <a:spcPts val="2000"/>
              </a:lnSpc>
              <a:buNone/>
            </a:pPr>
            <a:r>
              <a:rPr lang="ja-JP" altLang="en-US" sz="28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２</a:t>
            </a:r>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ネットワーク社会の特性とモラル</a:t>
            </a:r>
            <a:endPar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721001EA-865B-4B2A-8D3F-543C021EBBFF}"/>
              </a:ext>
            </a:extLst>
          </p:cNvPr>
          <p:cNvSpPr txBox="1"/>
          <p:nvPr/>
        </p:nvSpPr>
        <p:spPr>
          <a:xfrm>
            <a:off x="565023" y="1927937"/>
            <a:ext cx="11061954" cy="4893647"/>
          </a:xfrm>
          <a:prstGeom prst="rect">
            <a:avLst/>
          </a:prstGeom>
          <a:noFill/>
        </p:spPr>
        <p:txBody>
          <a:bodyPr wrap="square">
            <a:spAutoFit/>
          </a:bodyPr>
          <a:lstStyle/>
          <a:p>
            <a:pPr indent="381000"/>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ネットワークを利用したコミュニケーションの特徴</a:t>
            </a:r>
          </a:p>
          <a:p>
            <a:pPr indent="381000"/>
            <a:r>
              <a:rPr lang="ja-JP" altLang="en-US"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（１）匿名性</a:t>
            </a:r>
            <a:r>
              <a:rPr lang="ja-JP" altLang="en-US"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発信者の氏名などを隠して情報発信ができる</a:t>
            </a:r>
          </a:p>
          <a:p>
            <a:pPr indent="381000"/>
            <a:r>
              <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利点</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自由なコミュニケーションができる</a:t>
            </a:r>
          </a:p>
          <a:p>
            <a:pPr indent="381000"/>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課題</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無責任な情報発信やなりすましなどが発生する</a:t>
            </a:r>
          </a:p>
          <a:p>
            <a:pPr indent="381000"/>
            <a:r>
              <a:rPr lang="ja-JP" altLang="en-US"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（２）不特定多数性</a:t>
            </a:r>
            <a:r>
              <a:rPr lang="ja-JP" altLang="en-US"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不特定多数の人に，同時に情報を発信できる。</a:t>
            </a:r>
          </a:p>
          <a:p>
            <a:pPr marL="1651000" indent="-1270000">
              <a:spcAft>
                <a:spcPts val="0"/>
              </a:spcAft>
            </a:pPr>
            <a:r>
              <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利点</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相手を限定せず多くの人に情報を発信したり，多くの人</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1651000" indent="-1270000">
              <a:spcAft>
                <a:spcPts val="0"/>
              </a:spcAft>
            </a:pPr>
            <a:r>
              <a:rPr lang="en-US"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から情報を得たりすることができる</a:t>
            </a:r>
          </a:p>
          <a:p>
            <a:pPr indent="381000"/>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課題</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誤った情報や個人を傷つける情報でも，瞬時に拡散する</a:t>
            </a:r>
            <a:r>
              <a:rPr lang="ja-JP" altLang="en-US"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en-US"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381000"/>
            <a:r>
              <a:rPr lang="ja-JP" altLang="en-US"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en-US" altLang="ja-JP"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381000"/>
            <a:r>
              <a:rPr lang="ja-JP" altLang="en-US" sz="24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情報モラル</a:t>
            </a:r>
            <a:r>
              <a:rPr lang="ja-JP" altLang="en-US" sz="24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ネットワークの利用上の課題を解消し，安心して利用できる</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381000"/>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ように</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するために，一人一人が守るべき正しい行動の基準</a:t>
            </a:r>
          </a:p>
          <a:p>
            <a:pPr indent="381000"/>
            <a:r>
              <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法令遵守（コンプライアンス）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企業が法令などのルールに従って，正し</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381000"/>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く活動すること</a:t>
            </a:r>
          </a:p>
        </p:txBody>
      </p:sp>
      <p:pic>
        <p:nvPicPr>
          <p:cNvPr id="10" name="図 9">
            <a:extLst>
              <a:ext uri="{FF2B5EF4-FFF2-40B4-BE49-F238E27FC236}">
                <a16:creationId xmlns:a16="http://schemas.microsoft.com/office/drawing/2014/main" id="{F869C753-7587-460E-8155-54416843AD94}"/>
              </a:ext>
            </a:extLst>
          </p:cNvPr>
          <p:cNvPicPr>
            <a:picLocks noChangeAspect="1"/>
          </p:cNvPicPr>
          <p:nvPr/>
        </p:nvPicPr>
        <p:blipFill>
          <a:blip r:embed="rId3"/>
          <a:stretch>
            <a:fillRect/>
          </a:stretch>
        </p:blipFill>
        <p:spPr>
          <a:xfrm>
            <a:off x="375330" y="3882766"/>
            <a:ext cx="1689186" cy="1242526"/>
          </a:xfrm>
          <a:prstGeom prst="rect">
            <a:avLst/>
          </a:prstGeom>
        </p:spPr>
      </p:pic>
    </p:spTree>
    <p:extLst>
      <p:ext uri="{BB962C8B-B14F-4D97-AF65-F5344CB8AC3E}">
        <p14:creationId xmlns:p14="http://schemas.microsoft.com/office/powerpoint/2010/main" val="665251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Effect transition="in" filter="fade">
                                      <p:cBhvr>
                                        <p:cTn id="7" dur="500"/>
                                        <p:tgtEl>
                                          <p:spTgt spid="7">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5" end="5"/>
                                            </p:txEl>
                                          </p:spTgt>
                                        </p:tgtEl>
                                        <p:attrNameLst>
                                          <p:attrName>style.visibility</p:attrName>
                                        </p:attrNameLst>
                                      </p:cBhvr>
                                      <p:to>
                                        <p:strVal val="visible"/>
                                      </p:to>
                                    </p:set>
                                    <p:animEffect transition="in" filter="fade">
                                      <p:cBhvr>
                                        <p:cTn id="10" dur="500"/>
                                        <p:tgtEl>
                                          <p:spTgt spid="7">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xEl>
                                              <p:pRg st="6" end="6"/>
                                            </p:txEl>
                                          </p:spTgt>
                                        </p:tgtEl>
                                        <p:attrNameLst>
                                          <p:attrName>style.visibility</p:attrName>
                                        </p:attrNameLst>
                                      </p:cBhvr>
                                      <p:to>
                                        <p:strVal val="visible"/>
                                      </p:to>
                                    </p:set>
                                    <p:animEffect transition="in" filter="fade">
                                      <p:cBhvr>
                                        <p:cTn id="13" dur="500"/>
                                        <p:tgtEl>
                                          <p:spTgt spid="7">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7">
                                            <p:txEl>
                                              <p:pRg st="7" end="7"/>
                                            </p:txEl>
                                          </p:spTgt>
                                        </p:tgtEl>
                                        <p:attrNameLst>
                                          <p:attrName>style.visibility</p:attrName>
                                        </p:attrNameLst>
                                      </p:cBhvr>
                                      <p:to>
                                        <p:strVal val="visible"/>
                                      </p:to>
                                    </p:set>
                                    <p:animEffect transition="in" filter="fade">
                                      <p:cBhvr>
                                        <p:cTn id="16" dur="500"/>
                                        <p:tgtEl>
                                          <p:spTgt spid="7">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7">
                                            <p:txEl>
                                              <p:pRg st="8" end="8"/>
                                            </p:txEl>
                                          </p:spTgt>
                                        </p:tgtEl>
                                        <p:attrNameLst>
                                          <p:attrName>style.visibility</p:attrName>
                                        </p:attrNameLst>
                                      </p:cBhvr>
                                      <p:to>
                                        <p:strVal val="visible"/>
                                      </p:to>
                                    </p:set>
                                    <p:animEffect transition="in" filter="fade">
                                      <p:cBhvr>
                                        <p:cTn id="19" dur="500"/>
                                        <p:tgtEl>
                                          <p:spTgt spid="7">
                                            <p:txEl>
                                              <p:pRg st="8" end="8"/>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9" end="9"/>
                                            </p:txEl>
                                          </p:spTgt>
                                        </p:tgtEl>
                                        <p:attrNameLst>
                                          <p:attrName>style.visibility</p:attrName>
                                        </p:attrNameLst>
                                      </p:cBhvr>
                                      <p:to>
                                        <p:strVal val="visible"/>
                                      </p:to>
                                    </p:set>
                                    <p:animEffect transition="in" filter="fade">
                                      <p:cBhvr>
                                        <p:cTn id="27" dur="500"/>
                                        <p:tgtEl>
                                          <p:spTgt spid="7">
                                            <p:txEl>
                                              <p:pRg st="9" end="9"/>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7">
                                            <p:txEl>
                                              <p:pRg st="10" end="10"/>
                                            </p:txEl>
                                          </p:spTgt>
                                        </p:tgtEl>
                                        <p:attrNameLst>
                                          <p:attrName>style.visibility</p:attrName>
                                        </p:attrNameLst>
                                      </p:cBhvr>
                                      <p:to>
                                        <p:strVal val="visible"/>
                                      </p:to>
                                    </p:set>
                                    <p:animEffect transition="in" filter="fade">
                                      <p:cBhvr>
                                        <p:cTn id="30" dur="500"/>
                                        <p:tgtEl>
                                          <p:spTgt spid="7">
                                            <p:txEl>
                                              <p:pRg st="10" end="10"/>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7">
                                            <p:txEl>
                                              <p:pRg st="11" end="11"/>
                                            </p:txEl>
                                          </p:spTgt>
                                        </p:tgtEl>
                                        <p:attrNameLst>
                                          <p:attrName>style.visibility</p:attrName>
                                        </p:attrNameLst>
                                      </p:cBhvr>
                                      <p:to>
                                        <p:strVal val="visible"/>
                                      </p:to>
                                    </p:set>
                                    <p:animEffect transition="in" filter="fade">
                                      <p:cBhvr>
                                        <p:cTn id="33" dur="500"/>
                                        <p:tgtEl>
                                          <p:spTgt spid="7">
                                            <p:txEl>
                                              <p:pRg st="11" end="11"/>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7">
                                            <p:txEl>
                                              <p:pRg st="12" end="12"/>
                                            </p:txEl>
                                          </p:spTgt>
                                        </p:tgtEl>
                                        <p:attrNameLst>
                                          <p:attrName>style.visibility</p:attrName>
                                        </p:attrNameLst>
                                      </p:cBhvr>
                                      <p:to>
                                        <p:strVal val="visible"/>
                                      </p:to>
                                    </p:set>
                                    <p:animEffect transition="in" filter="fade">
                                      <p:cBhvr>
                                        <p:cTn id="36" dur="500"/>
                                        <p:tgtEl>
                                          <p:spTgt spid="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882E1F0B-79E0-4DD3-B359-05BB8B312C6C}"/>
              </a:ext>
            </a:extLst>
          </p:cNvPr>
          <p:cNvSpPr txBox="1"/>
          <p:nvPr/>
        </p:nvSpPr>
        <p:spPr>
          <a:xfrm>
            <a:off x="834390" y="1535522"/>
            <a:ext cx="6094476" cy="392415"/>
          </a:xfrm>
          <a:prstGeom prst="rect">
            <a:avLst/>
          </a:prstGeom>
          <a:noFill/>
        </p:spPr>
        <p:txBody>
          <a:bodyPr wrap="square">
            <a:spAutoFit/>
          </a:bodyPr>
          <a:lstStyle/>
          <a:p>
            <a:pPr marL="0" indent="0" fontAlgn="ctr">
              <a:lnSpc>
                <a:spcPts val="2000"/>
              </a:lnSpc>
              <a:buNone/>
            </a:pPr>
            <a:r>
              <a:rPr lang="ja-JP" altLang="en-US"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３</a:t>
            </a:r>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ネットワーク社会の危険性と対応</a:t>
            </a:r>
            <a:endPar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721001EA-865B-4B2A-8D3F-543C021EBBFF}"/>
              </a:ext>
            </a:extLst>
          </p:cNvPr>
          <p:cNvSpPr txBox="1"/>
          <p:nvPr/>
        </p:nvSpPr>
        <p:spPr>
          <a:xfrm>
            <a:off x="565022" y="1927937"/>
            <a:ext cx="11212449" cy="4862870"/>
          </a:xfrm>
          <a:prstGeom prst="rect">
            <a:avLst/>
          </a:prstGeom>
          <a:noFill/>
        </p:spPr>
        <p:txBody>
          <a:bodyPr wrap="square">
            <a:spAutoFit/>
          </a:bodyPr>
          <a:lstStyle/>
          <a:p>
            <a:pPr algn="just"/>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（１）</a:t>
            </a:r>
            <a:r>
              <a:rPr lang="en-US"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ID,</a:t>
            </a:r>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パスワードの保護</a:t>
            </a:r>
          </a:p>
          <a:p>
            <a:pPr algn="just"/>
            <a:r>
              <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ID</a:t>
            </a:r>
            <a:r>
              <a:rPr lang="ja-JP"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identification</a:t>
            </a:r>
            <a:r>
              <a:rPr lang="ja-JP"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利用者や機器を識別するために，個別に割り振られた記号</a:t>
            </a:r>
          </a:p>
          <a:p>
            <a:pPr algn="just"/>
            <a:r>
              <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パスワード</a:t>
            </a:r>
            <a:r>
              <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ID</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を割り振られた人とか知らない秘密の文字列</a:t>
            </a:r>
          </a:p>
          <a:p>
            <a:pPr algn="just"/>
            <a:r>
              <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本人認証</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ID</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を割り振られた本人であるかどうかを確認する）の手段</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　</a:t>
            </a:r>
            <a:r>
              <a:rPr lang="en-US" altLang="ja-JP" sz="24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rPr>
              <a:t>ID</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に対応する正しい</a:t>
            </a:r>
            <a:r>
              <a:rPr lang="ja-JP" altLang="en-US" sz="24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rPr>
              <a:t>パスワード</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を知っている人は</a:t>
            </a:r>
            <a:r>
              <a:rPr lang="ja-JP" altLang="en-US" sz="24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rPr>
              <a:t>本人</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とみなす</a:t>
            </a:r>
            <a:endPar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508000" algn="just"/>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ＩＤ</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とパスワードを盗まれると，</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他人が，</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本人に</a:t>
            </a:r>
            <a:r>
              <a:rPr lang="ja-JP" altLang="ja-JP"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なりすま</a:t>
            </a:r>
            <a:r>
              <a:rPr lang="ja-JP" altLang="en-US" sz="2400" kern="1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す</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ことができる</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p>
          <a:p>
            <a:pPr algn="just"/>
            <a:r>
              <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en-US"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sz="2400" b="1"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ID</a:t>
            </a:r>
            <a:r>
              <a:rPr lang="ja-JP" altLang="ja-JP" sz="2400" b="1"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，パスワードの保護</a:t>
            </a:r>
            <a:endParaRPr lang="ja-JP" altLang="ja-JP" sz="1800" b="1"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508000" algn="just"/>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・他人に知られない対策</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508000" algn="just"/>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想像されるパスワードをつけない，パスワードを見られない</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508000" algn="just"/>
            <a:endParaRPr lang="ja-JP" altLang="en-US"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508000" algn="just"/>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マルウェア</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対策　－　コンピュータに害を与える目的で作成されたソフトウェア</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508000" algn="just"/>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セキュリティ対策ソフトウェアの導入</a:t>
            </a:r>
            <a:endPar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Tree>
    <p:extLst>
      <p:ext uri="{BB962C8B-B14F-4D97-AF65-F5344CB8AC3E}">
        <p14:creationId xmlns:p14="http://schemas.microsoft.com/office/powerpoint/2010/main" val="159882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fade">
                                      <p:cBhvr>
                                        <p:cTn id="7" dur="500"/>
                                        <p:tgtEl>
                                          <p:spTgt spid="7">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4" end="4"/>
                                            </p:txEl>
                                          </p:spTgt>
                                        </p:tgtEl>
                                        <p:attrNameLst>
                                          <p:attrName>style.visibility</p:attrName>
                                        </p:attrNameLst>
                                      </p:cBhvr>
                                      <p:to>
                                        <p:strVal val="visible"/>
                                      </p:to>
                                    </p:set>
                                    <p:animEffect transition="in" filter="fade">
                                      <p:cBhvr>
                                        <p:cTn id="10" dur="500"/>
                                        <p:tgtEl>
                                          <p:spTgt spid="7">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xEl>
                                              <p:pRg st="5" end="5"/>
                                            </p:txEl>
                                          </p:spTgt>
                                        </p:tgtEl>
                                        <p:attrNameLst>
                                          <p:attrName>style.visibility</p:attrName>
                                        </p:attrNameLst>
                                      </p:cBhvr>
                                      <p:to>
                                        <p:strVal val="visible"/>
                                      </p:to>
                                    </p:set>
                                    <p:animEffect transition="in" filter="fade">
                                      <p:cBhvr>
                                        <p:cTn id="13" dur="500"/>
                                        <p:tgtEl>
                                          <p:spTgt spid="7">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7">
                                            <p:txEl>
                                              <p:pRg st="7" end="7"/>
                                            </p:txEl>
                                          </p:spTgt>
                                        </p:tgtEl>
                                        <p:attrNameLst>
                                          <p:attrName>style.visibility</p:attrName>
                                        </p:attrNameLst>
                                      </p:cBhvr>
                                      <p:to>
                                        <p:strVal val="visible"/>
                                      </p:to>
                                    </p:set>
                                    <p:animEffect transition="in" filter="fade">
                                      <p:cBhvr>
                                        <p:cTn id="18" dur="500"/>
                                        <p:tgtEl>
                                          <p:spTgt spid="7">
                                            <p:txEl>
                                              <p:pRg st="7" end="7"/>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
                                            <p:txEl>
                                              <p:pRg st="8" end="8"/>
                                            </p:txEl>
                                          </p:spTgt>
                                        </p:tgtEl>
                                        <p:attrNameLst>
                                          <p:attrName>style.visibility</p:attrName>
                                        </p:attrNameLst>
                                      </p:cBhvr>
                                      <p:to>
                                        <p:strVal val="visible"/>
                                      </p:to>
                                    </p:set>
                                    <p:animEffect transition="in" filter="fade">
                                      <p:cBhvr>
                                        <p:cTn id="21" dur="500"/>
                                        <p:tgtEl>
                                          <p:spTgt spid="7">
                                            <p:txEl>
                                              <p:pRg st="8" end="8"/>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7">
                                            <p:txEl>
                                              <p:pRg st="9" end="9"/>
                                            </p:txEl>
                                          </p:spTgt>
                                        </p:tgtEl>
                                        <p:attrNameLst>
                                          <p:attrName>style.visibility</p:attrName>
                                        </p:attrNameLst>
                                      </p:cBhvr>
                                      <p:to>
                                        <p:strVal val="visible"/>
                                      </p:to>
                                    </p:set>
                                    <p:animEffect transition="in" filter="fade">
                                      <p:cBhvr>
                                        <p:cTn id="24" dur="500"/>
                                        <p:tgtEl>
                                          <p:spTgt spid="7">
                                            <p:txEl>
                                              <p:pRg st="9" end="9"/>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7">
                                            <p:txEl>
                                              <p:pRg st="11" end="11"/>
                                            </p:txEl>
                                          </p:spTgt>
                                        </p:tgtEl>
                                        <p:attrNameLst>
                                          <p:attrName>style.visibility</p:attrName>
                                        </p:attrNameLst>
                                      </p:cBhvr>
                                      <p:to>
                                        <p:strVal val="visible"/>
                                      </p:to>
                                    </p:set>
                                    <p:animEffect transition="in" filter="fade">
                                      <p:cBhvr>
                                        <p:cTn id="27" dur="500"/>
                                        <p:tgtEl>
                                          <p:spTgt spid="7">
                                            <p:txEl>
                                              <p:pRg st="11" end="11"/>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7">
                                            <p:txEl>
                                              <p:pRg st="12" end="12"/>
                                            </p:txEl>
                                          </p:spTgt>
                                        </p:tgtEl>
                                        <p:attrNameLst>
                                          <p:attrName>style.visibility</p:attrName>
                                        </p:attrNameLst>
                                      </p:cBhvr>
                                      <p:to>
                                        <p:strVal val="visible"/>
                                      </p:to>
                                    </p:set>
                                    <p:animEffect transition="in" filter="fade">
                                      <p:cBhvr>
                                        <p:cTn id="30" dur="500"/>
                                        <p:tgtEl>
                                          <p:spTgt spid="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21001EA-865B-4B2A-8D3F-543C021EBBFF}"/>
              </a:ext>
            </a:extLst>
          </p:cNvPr>
          <p:cNvSpPr txBox="1"/>
          <p:nvPr/>
        </p:nvSpPr>
        <p:spPr>
          <a:xfrm>
            <a:off x="592454" y="1662761"/>
            <a:ext cx="11212449" cy="4185761"/>
          </a:xfrm>
          <a:prstGeom prst="rect">
            <a:avLst/>
          </a:prstGeom>
          <a:noFill/>
        </p:spPr>
        <p:txBody>
          <a:bodyPr wrap="square">
            <a:spAutoFit/>
          </a:bodyPr>
          <a:lstStyle/>
          <a:p>
            <a:pPr algn="just"/>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２</a:t>
            </a:r>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）有害サイト</a:t>
            </a:r>
          </a:p>
          <a:p>
            <a:pPr algn="just"/>
            <a:endParaRPr lang="en-US" alt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詐欺</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や</a:t>
            </a:r>
            <a:r>
              <a:rPr lang="ja-JP" altLang="ja-JP"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違法行為</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を目的としたサイト</a:t>
            </a:r>
          </a:p>
          <a:p>
            <a:pPr algn="just"/>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・ページを開いただけで</a:t>
            </a:r>
            <a:r>
              <a:rPr lang="ja-JP" altLang="en-US"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コンピュータウィルス</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に感染するサイト</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endParaRPr lang="ja-JP" alt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対策</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発信者の確認，セキュリティ対策ソフトの導入</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など</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endPar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（３）不特定多数とのコミュニケーション</a:t>
            </a:r>
            <a:r>
              <a:rPr lang="ja-JP" altLang="en-US"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の危険性</a:t>
            </a:r>
            <a:endPar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endParaRPr lang="en-US" alt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・匿名性を利用した</a:t>
            </a:r>
            <a:r>
              <a:rPr lang="ja-JP" altLang="ja-JP"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詐欺被害</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ja-JP"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個人情報の漏洩</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などの危険性</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endParaRPr lang="ja-JP" alt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対策</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取引や個人情報の発信にあたっては，必ず</a:t>
            </a:r>
            <a:r>
              <a:rPr lang="ja-JP" altLang="ja-JP"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相手</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が信用できるか</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を</a:t>
            </a:r>
            <a:r>
              <a:rPr lang="ja-JP" altLang="ja-JP"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確認</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する</a:t>
            </a:r>
            <a:r>
              <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p>
        </p:txBody>
      </p:sp>
    </p:spTree>
    <p:extLst>
      <p:ext uri="{BB962C8B-B14F-4D97-AF65-F5344CB8AC3E}">
        <p14:creationId xmlns:p14="http://schemas.microsoft.com/office/powerpoint/2010/main" val="3634384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7" end="7"/>
                                            </p:txEl>
                                          </p:spTgt>
                                        </p:tgtEl>
                                        <p:attrNameLst>
                                          <p:attrName>style.visibility</p:attrName>
                                        </p:attrNameLst>
                                      </p:cBhvr>
                                      <p:to>
                                        <p:strVal val="visible"/>
                                      </p:to>
                                    </p:set>
                                    <p:animEffect transition="in" filter="fade">
                                      <p:cBhvr>
                                        <p:cTn id="7" dur="500"/>
                                        <p:tgtEl>
                                          <p:spTgt spid="7">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9" end="9"/>
                                            </p:txEl>
                                          </p:spTgt>
                                        </p:tgtEl>
                                        <p:attrNameLst>
                                          <p:attrName>style.visibility</p:attrName>
                                        </p:attrNameLst>
                                      </p:cBhvr>
                                      <p:to>
                                        <p:strVal val="visible"/>
                                      </p:to>
                                    </p:set>
                                    <p:animEffect transition="in" filter="fade">
                                      <p:cBhvr>
                                        <p:cTn id="10" dur="500"/>
                                        <p:tgtEl>
                                          <p:spTgt spid="7">
                                            <p:txEl>
                                              <p:pRg st="9" end="9"/>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xEl>
                                              <p:pRg st="11" end="11"/>
                                            </p:txEl>
                                          </p:spTgt>
                                        </p:tgtEl>
                                        <p:attrNameLst>
                                          <p:attrName>style.visibility</p:attrName>
                                        </p:attrNameLst>
                                      </p:cBhvr>
                                      <p:to>
                                        <p:strVal val="visible"/>
                                      </p:to>
                                    </p:set>
                                    <p:animEffect transition="in" filter="fade">
                                      <p:cBhvr>
                                        <p:cTn id="13" dur="500"/>
                                        <p:tgtEl>
                                          <p:spTgt spid="7">
                                            <p:txEl>
                                              <p:pRg st="11" end="1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7">
                                            <p:txEl>
                                              <p:pRg st="12" end="12"/>
                                            </p:txEl>
                                          </p:spTgt>
                                        </p:tgtEl>
                                        <p:attrNameLst>
                                          <p:attrName>style.visibility</p:attrName>
                                        </p:attrNameLst>
                                      </p:cBhvr>
                                      <p:to>
                                        <p:strVal val="visible"/>
                                      </p:to>
                                    </p:set>
                                    <p:animEffect transition="in" filter="fade">
                                      <p:cBhvr>
                                        <p:cTn id="16" dur="500"/>
                                        <p:tgtEl>
                                          <p:spTgt spid="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70CCD6C-461D-4DCF-80F1-3226C8709F7A}"/>
              </a:ext>
            </a:extLst>
          </p:cNvPr>
          <p:cNvSpPr/>
          <p:nvPr/>
        </p:nvSpPr>
        <p:spPr>
          <a:xfrm>
            <a:off x="838199" y="1372013"/>
            <a:ext cx="5646491" cy="695459"/>
          </a:xfrm>
          <a:prstGeom prst="rect">
            <a:avLst/>
          </a:prstGeom>
          <a:solidFill>
            <a:srgbClr val="FF7C80"/>
          </a:solidFill>
          <a:ln>
            <a:noFill/>
          </a:ln>
          <a:effectLst>
            <a:innerShdw blurRad="63500" dist="50800" dir="2700000">
              <a:prstClr val="black">
                <a:alpha val="50000"/>
              </a:prstClr>
            </a:inn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3200" dirty="0">
                <a:solidFill>
                  <a:schemeClr val="tx1"/>
                </a:solidFill>
                <a:latin typeface="ＭＳ ゴシック" panose="020B0609070205080204" pitchFamily="49" charset="-128"/>
                <a:ea typeface="ＭＳ ゴシック" panose="020B0609070205080204" pitchFamily="49" charset="-128"/>
              </a:rPr>
              <a:t>２</a:t>
            </a:r>
            <a:r>
              <a:rPr kumimoji="1" lang="ja-JP" altLang="en-US" sz="3200" dirty="0">
                <a:solidFill>
                  <a:schemeClr val="tx1"/>
                </a:solidFill>
                <a:latin typeface="ＭＳ ゴシック" panose="020B0609070205080204" pitchFamily="49" charset="-128"/>
                <a:ea typeface="ＭＳ ゴシック" panose="020B0609070205080204" pitchFamily="49" charset="-128"/>
              </a:rPr>
              <a:t> 情報社会と法規</a:t>
            </a:r>
          </a:p>
        </p:txBody>
      </p:sp>
      <p:sp>
        <p:nvSpPr>
          <p:cNvPr id="17" name="テキスト ボックス 16">
            <a:extLst>
              <a:ext uri="{FF2B5EF4-FFF2-40B4-BE49-F238E27FC236}">
                <a16:creationId xmlns:a16="http://schemas.microsoft.com/office/drawing/2014/main" id="{336A568D-33F8-4A7B-97C8-C52943465399}"/>
              </a:ext>
            </a:extLst>
          </p:cNvPr>
          <p:cNvSpPr txBox="1"/>
          <p:nvPr/>
        </p:nvSpPr>
        <p:spPr>
          <a:xfrm>
            <a:off x="420624" y="2186344"/>
            <a:ext cx="11603736" cy="4555093"/>
          </a:xfrm>
          <a:prstGeom prst="rect">
            <a:avLst/>
          </a:prstGeom>
          <a:noFill/>
        </p:spPr>
        <p:txBody>
          <a:bodyPr wrap="square">
            <a:spAutoFit/>
          </a:bodyPr>
          <a:lstStyle/>
          <a:p>
            <a:pPr algn="just"/>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１　サイバー犯罪と法規</a:t>
            </a:r>
            <a:endPar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サイバー犯罪</a:t>
            </a:r>
            <a:r>
              <a:rPr lang="en-US"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u="heavy" kern="100" dirty="0">
                <a:effectLst/>
                <a:uFill>
                  <a:solidFill>
                    <a:srgbClr val="0070C0"/>
                  </a:solidFill>
                </a:uFill>
                <a:latin typeface="ＭＳ Ｐゴシック" panose="020B0600070205080204" pitchFamily="50" charset="-128"/>
                <a:ea typeface="ＭＳ Ｐゴシック" panose="020B0600070205080204" pitchFamily="50" charset="-128"/>
                <a:cs typeface="Times New Roman" panose="02020603050405020304" pitchFamily="18" charset="0"/>
              </a:rPr>
              <a:t>インターネットを対象とした犯罪</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や</a:t>
            </a:r>
            <a:r>
              <a:rPr lang="ja-JP" altLang="ja-JP" sz="2400" u="heavy" kern="100" dirty="0">
                <a:effectLst/>
                <a:uFill>
                  <a:solidFill>
                    <a:srgbClr val="0070C0"/>
                  </a:solidFill>
                </a:uFill>
                <a:latin typeface="ＭＳ Ｐゴシック" panose="020B0600070205080204" pitchFamily="50" charset="-128"/>
                <a:ea typeface="ＭＳ Ｐゴシック" panose="020B0600070205080204" pitchFamily="50" charset="-128"/>
                <a:cs typeface="Times New Roman" panose="02020603050405020304" pitchFamily="18" charset="0"/>
              </a:rPr>
              <a:t>インターネットを利用した犯罪</a:t>
            </a:r>
          </a:p>
          <a:p>
            <a:pPr algn="just"/>
            <a:r>
              <a:rPr lang="ja-JP"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en-US" altLang="ja-JP" sz="1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ja-JP" sz="2400" u="sng"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刑法に規定された</a:t>
            </a:r>
            <a:r>
              <a:rPr lang="ja-JP" altLang="en-US" sz="2400" u="sng"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rPr>
              <a:t>サイバー</a:t>
            </a:r>
            <a:r>
              <a:rPr lang="ja-JP" altLang="ja-JP" sz="2400" u="sng"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犯罪</a:t>
            </a:r>
            <a:endParaRPr lang="en-US" altLang="ja-JP" sz="2400" u="sng"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ct val="150000"/>
              </a:lnSpc>
            </a:pP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①データの偽造，改ざん</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電磁的記録不正作出及び供用罪（第</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161</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条の</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2</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ct val="150000"/>
              </a:lnSpc>
            </a:pP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②コンピュータウィルスの作成，取得，保存</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不正指令電磁的記録作成等罪（第</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168</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条の</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2</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p>
          <a:p>
            <a:pPr algn="just"/>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③コンピュータやデータの破壊，妨害</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電子計算機損壊等業務妨害罪（第</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234</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条の</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2</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④コンピュータの不正操作による詐欺</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電子計算機使用詐欺罪（第</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246</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条の２）</a:t>
            </a:r>
          </a:p>
        </p:txBody>
      </p:sp>
    </p:spTree>
    <p:extLst>
      <p:ext uri="{BB962C8B-B14F-4D97-AF65-F5344CB8AC3E}">
        <p14:creationId xmlns:p14="http://schemas.microsoft.com/office/powerpoint/2010/main" val="650930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xEl>
                                              <p:pRg st="3" end="3"/>
                                            </p:txEl>
                                          </p:spTgt>
                                        </p:tgtEl>
                                        <p:attrNameLst>
                                          <p:attrName>style.visibility</p:attrName>
                                        </p:attrNameLst>
                                      </p:cBhvr>
                                      <p:to>
                                        <p:strVal val="visible"/>
                                      </p:to>
                                    </p:set>
                                    <p:animEffect transition="in" filter="fade">
                                      <p:cBhvr>
                                        <p:cTn id="7" dur="500"/>
                                        <p:tgtEl>
                                          <p:spTgt spid="17">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
                                            <p:txEl>
                                              <p:pRg st="4" end="4"/>
                                            </p:txEl>
                                          </p:spTgt>
                                        </p:tgtEl>
                                        <p:attrNameLst>
                                          <p:attrName>style.visibility</p:attrName>
                                        </p:attrNameLst>
                                      </p:cBhvr>
                                      <p:to>
                                        <p:strVal val="visible"/>
                                      </p:to>
                                    </p:set>
                                    <p:animEffect transition="in" filter="fade">
                                      <p:cBhvr>
                                        <p:cTn id="10" dur="500"/>
                                        <p:tgtEl>
                                          <p:spTgt spid="17">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xEl>
                                              <p:pRg st="5" end="5"/>
                                            </p:txEl>
                                          </p:spTgt>
                                        </p:tgtEl>
                                        <p:attrNameLst>
                                          <p:attrName>style.visibility</p:attrName>
                                        </p:attrNameLst>
                                      </p:cBhvr>
                                      <p:to>
                                        <p:strVal val="visible"/>
                                      </p:to>
                                    </p:set>
                                    <p:animEffect transition="in" filter="fade">
                                      <p:cBhvr>
                                        <p:cTn id="13" dur="500"/>
                                        <p:tgtEl>
                                          <p:spTgt spid="17">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7">
                                            <p:txEl>
                                              <p:pRg st="6" end="6"/>
                                            </p:txEl>
                                          </p:spTgt>
                                        </p:tgtEl>
                                        <p:attrNameLst>
                                          <p:attrName>style.visibility</p:attrName>
                                        </p:attrNameLst>
                                      </p:cBhvr>
                                      <p:to>
                                        <p:strVal val="visible"/>
                                      </p:to>
                                    </p:set>
                                    <p:animEffect transition="in" filter="fade">
                                      <p:cBhvr>
                                        <p:cTn id="16" dur="500"/>
                                        <p:tgtEl>
                                          <p:spTgt spid="17">
                                            <p:txEl>
                                              <p:pRg st="6" end="6"/>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7">
                                            <p:txEl>
                                              <p:pRg st="7" end="7"/>
                                            </p:txEl>
                                          </p:spTgt>
                                        </p:tgtEl>
                                        <p:attrNameLst>
                                          <p:attrName>style.visibility</p:attrName>
                                        </p:attrNameLst>
                                      </p:cBhvr>
                                      <p:to>
                                        <p:strVal val="visible"/>
                                      </p:to>
                                    </p:set>
                                    <p:animEffect transition="in" filter="fade">
                                      <p:cBhvr>
                                        <p:cTn id="19" dur="500"/>
                                        <p:tgtEl>
                                          <p:spTgt spid="17">
                                            <p:txEl>
                                              <p:pRg st="7" end="7"/>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7">
                                            <p:txEl>
                                              <p:pRg st="8" end="8"/>
                                            </p:txEl>
                                          </p:spTgt>
                                        </p:tgtEl>
                                        <p:attrNameLst>
                                          <p:attrName>style.visibility</p:attrName>
                                        </p:attrNameLst>
                                      </p:cBhvr>
                                      <p:to>
                                        <p:strVal val="visible"/>
                                      </p:to>
                                    </p:set>
                                    <p:animEffect transition="in" filter="fade">
                                      <p:cBhvr>
                                        <p:cTn id="22" dur="500"/>
                                        <p:tgtEl>
                                          <p:spTgt spid="17">
                                            <p:txEl>
                                              <p:pRg st="8" end="8"/>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7">
                                            <p:txEl>
                                              <p:pRg st="9" end="9"/>
                                            </p:txEl>
                                          </p:spTgt>
                                        </p:tgtEl>
                                        <p:attrNameLst>
                                          <p:attrName>style.visibility</p:attrName>
                                        </p:attrNameLst>
                                      </p:cBhvr>
                                      <p:to>
                                        <p:strVal val="visible"/>
                                      </p:to>
                                    </p:set>
                                    <p:animEffect transition="in" filter="fade">
                                      <p:cBhvr>
                                        <p:cTn id="25" dur="500"/>
                                        <p:tgtEl>
                                          <p:spTgt spid="17">
                                            <p:txEl>
                                              <p:pRg st="9" end="9"/>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7">
                                            <p:txEl>
                                              <p:pRg st="10" end="10"/>
                                            </p:txEl>
                                          </p:spTgt>
                                        </p:tgtEl>
                                        <p:attrNameLst>
                                          <p:attrName>style.visibility</p:attrName>
                                        </p:attrNameLst>
                                      </p:cBhvr>
                                      <p:to>
                                        <p:strVal val="visible"/>
                                      </p:to>
                                    </p:set>
                                    <p:animEffect transition="in" filter="fade">
                                      <p:cBhvr>
                                        <p:cTn id="28" dur="500"/>
                                        <p:tgtEl>
                                          <p:spTgt spid="1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a:extLst>
              <a:ext uri="{FF2B5EF4-FFF2-40B4-BE49-F238E27FC236}">
                <a16:creationId xmlns:a16="http://schemas.microsoft.com/office/drawing/2014/main" id="{336A568D-33F8-4A7B-97C8-C52943465399}"/>
              </a:ext>
            </a:extLst>
          </p:cNvPr>
          <p:cNvSpPr txBox="1"/>
          <p:nvPr/>
        </p:nvSpPr>
        <p:spPr>
          <a:xfrm>
            <a:off x="384048" y="1290232"/>
            <a:ext cx="11667744" cy="5570756"/>
          </a:xfrm>
          <a:prstGeom prst="rect">
            <a:avLst/>
          </a:prstGeom>
          <a:noFill/>
        </p:spPr>
        <p:txBody>
          <a:bodyPr wrap="square">
            <a:spAutoFit/>
          </a:bodyPr>
          <a:lstStyle/>
          <a:p>
            <a:pPr algn="just"/>
            <a:r>
              <a:rPr lang="ja-JP" altLang="en-US" sz="28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rPr>
              <a:t>２　不正アクセス</a:t>
            </a:r>
            <a:endParaRPr lang="en-US" altLang="ja-JP" sz="28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en-US" altLang="ja-JP"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アクセス権を持たない者が不正な手段で</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システムを</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使用する行為</a:t>
            </a:r>
          </a:p>
          <a:p>
            <a:pPr algn="just"/>
            <a:r>
              <a:rPr lang="ja-JP" altLang="en-US"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アクセス権</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　ネットワークなどを通じて情報システムに接続して利用する権限</a:t>
            </a:r>
            <a:r>
              <a:rPr lang="ja-JP" altLang="en-US" sz="105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ja-JP" altLang="en-US"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105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en-US" altLang="ja-JP" sz="105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不正アクセス禁止法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不正アクセスを違法行為として禁止する法律</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endPar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8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rPr>
              <a:t>３　インターネット詐欺</a:t>
            </a:r>
            <a:endParaRPr lang="en-US" altLang="ja-JP" sz="28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en-US" altLang="ja-JP" sz="28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インターネットを利用した詐欺</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正規の商品を送らず代金を搾取するなど）</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endParaRPr lang="ja-JP" altLang="en-US"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ワンクリック詐欺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特定のページをクリックしただけで，契約成立と見せかけて</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金銭をだまし取る詐欺行為</a:t>
            </a:r>
          </a:p>
          <a:p>
            <a:pPr algn="just"/>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特定商取引法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インターネットを利用した通信販売のトラブル防止</a:t>
            </a:r>
          </a:p>
          <a:p>
            <a:pPr algn="just"/>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（業者の氏名や所在地，取引の条件等の販売サイトへの表示義務　など）</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endParaRPr lang="ja-JP" altLang="en-US" sz="7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電子契約法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インターネット上の契約での操作ミス等に関する消費者の保護</a:t>
            </a:r>
          </a:p>
          <a:p>
            <a:pPr algn="just"/>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（確認画面の表示義務　など）</a:t>
            </a:r>
            <a:endPar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Tree>
    <p:extLst>
      <p:ext uri="{BB962C8B-B14F-4D97-AF65-F5344CB8AC3E}">
        <p14:creationId xmlns:p14="http://schemas.microsoft.com/office/powerpoint/2010/main" val="2360950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xEl>
                                              <p:pRg st="6" end="6"/>
                                            </p:txEl>
                                          </p:spTgt>
                                        </p:tgtEl>
                                        <p:attrNameLst>
                                          <p:attrName>style.visibility</p:attrName>
                                        </p:attrNameLst>
                                      </p:cBhvr>
                                      <p:to>
                                        <p:strVal val="visible"/>
                                      </p:to>
                                    </p:set>
                                    <p:animEffect transition="in" filter="fade">
                                      <p:cBhvr>
                                        <p:cTn id="7" dur="500"/>
                                        <p:tgtEl>
                                          <p:spTgt spid="17">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
                                            <p:txEl>
                                              <p:pRg st="7" end="7"/>
                                            </p:txEl>
                                          </p:spTgt>
                                        </p:tgtEl>
                                        <p:attrNameLst>
                                          <p:attrName>style.visibility</p:attrName>
                                        </p:attrNameLst>
                                      </p:cBhvr>
                                      <p:to>
                                        <p:strVal val="visible"/>
                                      </p:to>
                                    </p:set>
                                    <p:animEffect transition="in" filter="fade">
                                      <p:cBhvr>
                                        <p:cTn id="10" dur="500"/>
                                        <p:tgtEl>
                                          <p:spTgt spid="17">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xEl>
                                              <p:pRg st="9" end="9"/>
                                            </p:txEl>
                                          </p:spTgt>
                                        </p:tgtEl>
                                        <p:attrNameLst>
                                          <p:attrName>style.visibility</p:attrName>
                                        </p:attrNameLst>
                                      </p:cBhvr>
                                      <p:to>
                                        <p:strVal val="visible"/>
                                      </p:to>
                                    </p:set>
                                    <p:animEffect transition="in" filter="fade">
                                      <p:cBhvr>
                                        <p:cTn id="13" dur="500"/>
                                        <p:tgtEl>
                                          <p:spTgt spid="17">
                                            <p:txEl>
                                              <p:pRg st="9" end="9"/>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7">
                                            <p:txEl>
                                              <p:pRg st="10" end="10"/>
                                            </p:txEl>
                                          </p:spTgt>
                                        </p:tgtEl>
                                        <p:attrNameLst>
                                          <p:attrName>style.visibility</p:attrName>
                                        </p:attrNameLst>
                                      </p:cBhvr>
                                      <p:to>
                                        <p:strVal val="visible"/>
                                      </p:to>
                                    </p:set>
                                    <p:animEffect transition="in" filter="fade">
                                      <p:cBhvr>
                                        <p:cTn id="16" dur="500"/>
                                        <p:tgtEl>
                                          <p:spTgt spid="17">
                                            <p:txEl>
                                              <p:pRg st="10" end="10"/>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7">
                                            <p:txEl>
                                              <p:pRg st="11" end="11"/>
                                            </p:txEl>
                                          </p:spTgt>
                                        </p:tgtEl>
                                        <p:attrNameLst>
                                          <p:attrName>style.visibility</p:attrName>
                                        </p:attrNameLst>
                                      </p:cBhvr>
                                      <p:to>
                                        <p:strVal val="visible"/>
                                      </p:to>
                                    </p:set>
                                    <p:animEffect transition="in" filter="fade">
                                      <p:cBhvr>
                                        <p:cTn id="19" dur="500"/>
                                        <p:tgtEl>
                                          <p:spTgt spid="17">
                                            <p:txEl>
                                              <p:pRg st="11" end="11"/>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7">
                                            <p:txEl>
                                              <p:pRg st="12" end="12"/>
                                            </p:txEl>
                                          </p:spTgt>
                                        </p:tgtEl>
                                        <p:attrNameLst>
                                          <p:attrName>style.visibility</p:attrName>
                                        </p:attrNameLst>
                                      </p:cBhvr>
                                      <p:to>
                                        <p:strVal val="visible"/>
                                      </p:to>
                                    </p:set>
                                    <p:animEffect transition="in" filter="fade">
                                      <p:cBhvr>
                                        <p:cTn id="22" dur="500"/>
                                        <p:tgtEl>
                                          <p:spTgt spid="17">
                                            <p:txEl>
                                              <p:pRg st="12" end="12"/>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7">
                                            <p:txEl>
                                              <p:pRg st="14" end="14"/>
                                            </p:txEl>
                                          </p:spTgt>
                                        </p:tgtEl>
                                        <p:attrNameLst>
                                          <p:attrName>style.visibility</p:attrName>
                                        </p:attrNameLst>
                                      </p:cBhvr>
                                      <p:to>
                                        <p:strVal val="visible"/>
                                      </p:to>
                                    </p:set>
                                    <p:animEffect transition="in" filter="fade">
                                      <p:cBhvr>
                                        <p:cTn id="25" dur="500"/>
                                        <p:tgtEl>
                                          <p:spTgt spid="17">
                                            <p:txEl>
                                              <p:pRg st="14" end="1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7">
                                            <p:txEl>
                                              <p:pRg st="15" end="15"/>
                                            </p:txEl>
                                          </p:spTgt>
                                        </p:tgtEl>
                                        <p:attrNameLst>
                                          <p:attrName>style.visibility</p:attrName>
                                        </p:attrNameLst>
                                      </p:cBhvr>
                                      <p:to>
                                        <p:strVal val="visible"/>
                                      </p:to>
                                    </p:set>
                                    <p:animEffect transition="in" filter="fade">
                                      <p:cBhvr>
                                        <p:cTn id="28" dur="500"/>
                                        <p:tgtEl>
                                          <p:spTgt spid="17">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70CCD6C-461D-4DCF-80F1-3226C8709F7A}"/>
              </a:ext>
            </a:extLst>
          </p:cNvPr>
          <p:cNvSpPr/>
          <p:nvPr/>
        </p:nvSpPr>
        <p:spPr>
          <a:xfrm>
            <a:off x="856487" y="1298861"/>
            <a:ext cx="5646491" cy="695459"/>
          </a:xfrm>
          <a:prstGeom prst="rect">
            <a:avLst/>
          </a:prstGeom>
          <a:solidFill>
            <a:srgbClr val="FF7C80"/>
          </a:solidFill>
          <a:ln>
            <a:noFill/>
          </a:ln>
          <a:effectLst>
            <a:innerShdw blurRad="63500" dist="50800" dir="2700000">
              <a:prstClr val="black">
                <a:alpha val="50000"/>
              </a:prstClr>
            </a:inn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3200" dirty="0">
                <a:solidFill>
                  <a:schemeClr val="tx1"/>
                </a:solidFill>
                <a:latin typeface="ＭＳ ゴシック" panose="020B0609070205080204" pitchFamily="49" charset="-128"/>
                <a:ea typeface="ＭＳ ゴシック" panose="020B0609070205080204" pitchFamily="49" charset="-128"/>
              </a:rPr>
              <a:t>３</a:t>
            </a:r>
            <a:r>
              <a:rPr kumimoji="1" lang="ja-JP" altLang="en-US" sz="3200" dirty="0">
                <a:solidFill>
                  <a:schemeClr val="tx1"/>
                </a:solidFill>
                <a:latin typeface="ＭＳ ゴシック" panose="020B0609070205080204" pitchFamily="49" charset="-128"/>
                <a:ea typeface="ＭＳ ゴシック" panose="020B0609070205080204" pitchFamily="49" charset="-128"/>
              </a:rPr>
              <a:t> 個人情報の保護</a:t>
            </a:r>
          </a:p>
        </p:txBody>
      </p:sp>
      <p:sp>
        <p:nvSpPr>
          <p:cNvPr id="17" name="テキスト ボックス 16">
            <a:extLst>
              <a:ext uri="{FF2B5EF4-FFF2-40B4-BE49-F238E27FC236}">
                <a16:creationId xmlns:a16="http://schemas.microsoft.com/office/drawing/2014/main" id="{336A568D-33F8-4A7B-97C8-C52943465399}"/>
              </a:ext>
            </a:extLst>
          </p:cNvPr>
          <p:cNvSpPr txBox="1"/>
          <p:nvPr/>
        </p:nvSpPr>
        <p:spPr>
          <a:xfrm>
            <a:off x="348996" y="1921168"/>
            <a:ext cx="11702796" cy="4085734"/>
          </a:xfrm>
          <a:prstGeom prst="rect">
            <a:avLst/>
          </a:prstGeom>
          <a:noFill/>
        </p:spPr>
        <p:txBody>
          <a:bodyPr wrap="square">
            <a:spAutoFit/>
          </a:bodyPr>
          <a:lstStyle/>
          <a:p>
            <a:pPr algn="just"/>
            <a:r>
              <a:rPr lang="ja-JP" altLang="en-US"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１　インターネットと個人情報</a:t>
            </a:r>
          </a:p>
          <a:p>
            <a:pPr algn="just"/>
            <a:r>
              <a:rPr lang="ja-JP" altLang="en-US"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個人情報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特定できる個人と関連付けられる情報</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endPar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個人情報保護の必要性</a:t>
            </a:r>
            <a:endParaRPr lang="en-US" altLang="ja-JP" sz="2400" kern="100" dirty="0">
              <a:solidFill>
                <a:srgbClr val="0070C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もし，個人の情報が不特定の人に知られたら</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endParaRPr lang="en-US" alt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 犯罪に利用される可能性</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（なりすましや，クレジットカードの不正使用，脅迫など）</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endParaRPr lang="ja-JP" altLang="en-US"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個人の私生活や秘密が公開され，平穏な生活ができなくなる可能性</a:t>
            </a:r>
            <a:endParaRPr lang="ja-JP" altLang="en-US"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p>
          <a:p>
            <a:pPr algn="just"/>
            <a:endPar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Tree>
    <p:extLst>
      <p:ext uri="{BB962C8B-B14F-4D97-AF65-F5344CB8AC3E}">
        <p14:creationId xmlns:p14="http://schemas.microsoft.com/office/powerpoint/2010/main" val="42988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xEl>
                                              <p:pRg st="3" end="3"/>
                                            </p:txEl>
                                          </p:spTgt>
                                        </p:tgtEl>
                                        <p:attrNameLst>
                                          <p:attrName>style.visibility</p:attrName>
                                        </p:attrNameLst>
                                      </p:cBhvr>
                                      <p:to>
                                        <p:strVal val="visible"/>
                                      </p:to>
                                    </p:set>
                                    <p:animEffect transition="in" filter="fade">
                                      <p:cBhvr>
                                        <p:cTn id="7" dur="500"/>
                                        <p:tgtEl>
                                          <p:spTgt spid="17">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
                                            <p:txEl>
                                              <p:pRg st="4" end="4"/>
                                            </p:txEl>
                                          </p:spTgt>
                                        </p:tgtEl>
                                        <p:attrNameLst>
                                          <p:attrName>style.visibility</p:attrName>
                                        </p:attrNameLst>
                                      </p:cBhvr>
                                      <p:to>
                                        <p:strVal val="visible"/>
                                      </p:to>
                                    </p:set>
                                    <p:animEffect transition="in" filter="fade">
                                      <p:cBhvr>
                                        <p:cTn id="10" dur="500"/>
                                        <p:tgtEl>
                                          <p:spTgt spid="17">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xEl>
                                              <p:pRg st="6" end="6"/>
                                            </p:txEl>
                                          </p:spTgt>
                                        </p:tgtEl>
                                        <p:attrNameLst>
                                          <p:attrName>style.visibility</p:attrName>
                                        </p:attrNameLst>
                                      </p:cBhvr>
                                      <p:to>
                                        <p:strVal val="visible"/>
                                      </p:to>
                                    </p:set>
                                    <p:animEffect transition="in" filter="fade">
                                      <p:cBhvr>
                                        <p:cTn id="13" dur="500"/>
                                        <p:tgtEl>
                                          <p:spTgt spid="17">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7">
                                            <p:txEl>
                                              <p:pRg st="7" end="7"/>
                                            </p:txEl>
                                          </p:spTgt>
                                        </p:tgtEl>
                                        <p:attrNameLst>
                                          <p:attrName>style.visibility</p:attrName>
                                        </p:attrNameLst>
                                      </p:cBhvr>
                                      <p:to>
                                        <p:strVal val="visible"/>
                                      </p:to>
                                    </p:set>
                                    <p:animEffect transition="in" filter="fade">
                                      <p:cBhvr>
                                        <p:cTn id="16" dur="500"/>
                                        <p:tgtEl>
                                          <p:spTgt spid="17">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7">
                                            <p:txEl>
                                              <p:pRg st="9" end="9"/>
                                            </p:txEl>
                                          </p:spTgt>
                                        </p:tgtEl>
                                        <p:attrNameLst>
                                          <p:attrName>style.visibility</p:attrName>
                                        </p:attrNameLst>
                                      </p:cBhvr>
                                      <p:to>
                                        <p:strVal val="visible"/>
                                      </p:to>
                                    </p:set>
                                    <p:animEffect transition="in" filter="fade">
                                      <p:cBhvr>
                                        <p:cTn id="19" dur="500"/>
                                        <p:tgtEl>
                                          <p:spTgt spid="1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70CCD6C-461D-4DCF-80F1-3226C8709F7A}"/>
              </a:ext>
            </a:extLst>
          </p:cNvPr>
          <p:cNvSpPr/>
          <p:nvPr/>
        </p:nvSpPr>
        <p:spPr>
          <a:xfrm>
            <a:off x="856487" y="1298861"/>
            <a:ext cx="5646491" cy="695459"/>
          </a:xfrm>
          <a:prstGeom prst="rect">
            <a:avLst/>
          </a:prstGeom>
          <a:solidFill>
            <a:srgbClr val="FF7C80"/>
          </a:solidFill>
          <a:ln>
            <a:noFill/>
          </a:ln>
          <a:effectLst>
            <a:innerShdw blurRad="63500" dist="50800" dir="2700000">
              <a:prstClr val="black">
                <a:alpha val="50000"/>
              </a:prstClr>
            </a:inn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3200" dirty="0">
                <a:solidFill>
                  <a:schemeClr val="tx1"/>
                </a:solidFill>
                <a:latin typeface="ＭＳ ゴシック" panose="020B0609070205080204" pitchFamily="49" charset="-128"/>
                <a:ea typeface="ＭＳ ゴシック" panose="020B0609070205080204" pitchFamily="49" charset="-128"/>
              </a:rPr>
              <a:t>３</a:t>
            </a:r>
            <a:r>
              <a:rPr kumimoji="1" lang="ja-JP" altLang="en-US" sz="3200" dirty="0">
                <a:solidFill>
                  <a:schemeClr val="tx1"/>
                </a:solidFill>
                <a:latin typeface="ＭＳ ゴシック" panose="020B0609070205080204" pitchFamily="49" charset="-128"/>
                <a:ea typeface="ＭＳ ゴシック" panose="020B0609070205080204" pitchFamily="49" charset="-128"/>
              </a:rPr>
              <a:t> 個人情報の保護</a:t>
            </a:r>
          </a:p>
        </p:txBody>
      </p:sp>
      <p:sp>
        <p:nvSpPr>
          <p:cNvPr id="17" name="テキスト ボックス 16">
            <a:extLst>
              <a:ext uri="{FF2B5EF4-FFF2-40B4-BE49-F238E27FC236}">
                <a16:creationId xmlns:a16="http://schemas.microsoft.com/office/drawing/2014/main" id="{336A568D-33F8-4A7B-97C8-C52943465399}"/>
              </a:ext>
            </a:extLst>
          </p:cNvPr>
          <p:cNvSpPr txBox="1"/>
          <p:nvPr/>
        </p:nvSpPr>
        <p:spPr>
          <a:xfrm>
            <a:off x="348996" y="1921168"/>
            <a:ext cx="11702796" cy="4662815"/>
          </a:xfrm>
          <a:prstGeom prst="rect">
            <a:avLst/>
          </a:prstGeom>
          <a:noFill/>
        </p:spPr>
        <p:txBody>
          <a:bodyPr wrap="square">
            <a:spAutoFit/>
          </a:bodyPr>
          <a:lstStyle/>
          <a:p>
            <a:pPr algn="just"/>
            <a:r>
              <a:rPr lang="ja-JP" altLang="en-US"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１　インターネットと個人情報</a:t>
            </a:r>
          </a:p>
          <a:p>
            <a:pPr algn="just"/>
            <a:r>
              <a:rPr lang="ja-JP" altLang="en-US"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80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個人情報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特定できる個人と関連付けられる情報</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endPar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p>
          <a:p>
            <a:pPr algn="just"/>
            <a:r>
              <a:rPr lang="ja-JP" altLang="en-US"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２　個人情報保護法</a:t>
            </a:r>
            <a:endPar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個人情報を保護するための国や地方公共団体の責務や企業の義務を定めた法律</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endParaRPr lang="ja-JP" altLang="en-US"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利用目的の特定，適正な取得</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情報を取得する目的の明示，本人の了承</a:t>
            </a:r>
          </a:p>
          <a:p>
            <a:pPr algn="just"/>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 利用目的の制限</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明示した目的以外に使用しない</a:t>
            </a:r>
          </a:p>
          <a:p>
            <a:pPr algn="just"/>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 正確性の確保</a:t>
            </a:r>
            <a:r>
              <a:rPr lang="en-US"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正確な個人情報を保つ</a:t>
            </a:r>
          </a:p>
          <a:p>
            <a:pPr algn="just"/>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 安全性の確保</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流出，盗難，紛失防止の対策を講じる</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en-US"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など</a:t>
            </a:r>
          </a:p>
          <a:p>
            <a:pPr algn="just"/>
            <a:endPar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Tree>
    <p:extLst>
      <p:ext uri="{BB962C8B-B14F-4D97-AF65-F5344CB8AC3E}">
        <p14:creationId xmlns:p14="http://schemas.microsoft.com/office/powerpoint/2010/main" val="3664095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7">
                                            <p:txEl>
                                              <p:pRg st="4" end="4"/>
                                            </p:txEl>
                                          </p:spTgt>
                                        </p:tgtEl>
                                        <p:attrNameLst>
                                          <p:attrName>style.visibility</p:attrName>
                                        </p:attrNameLst>
                                      </p:cBhvr>
                                      <p:to>
                                        <p:strVal val="visible"/>
                                      </p:to>
                                    </p:set>
                                    <p:animEffect transition="in" filter="fade">
                                      <p:cBhvr>
                                        <p:cTn id="7" dur="500"/>
                                        <p:tgtEl>
                                          <p:spTgt spid="17">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
                                            <p:txEl>
                                              <p:pRg st="5" end="5"/>
                                            </p:txEl>
                                          </p:spTgt>
                                        </p:tgtEl>
                                        <p:attrNameLst>
                                          <p:attrName>style.visibility</p:attrName>
                                        </p:attrNameLst>
                                      </p:cBhvr>
                                      <p:to>
                                        <p:strVal val="visible"/>
                                      </p:to>
                                    </p:set>
                                    <p:animEffect transition="in" filter="fade">
                                      <p:cBhvr>
                                        <p:cTn id="10" dur="500"/>
                                        <p:tgtEl>
                                          <p:spTgt spid="17">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xEl>
                                              <p:pRg st="7" end="7"/>
                                            </p:txEl>
                                          </p:spTgt>
                                        </p:tgtEl>
                                        <p:attrNameLst>
                                          <p:attrName>style.visibility</p:attrName>
                                        </p:attrNameLst>
                                      </p:cBhvr>
                                      <p:to>
                                        <p:strVal val="visible"/>
                                      </p:to>
                                    </p:set>
                                    <p:animEffect transition="in" filter="fade">
                                      <p:cBhvr>
                                        <p:cTn id="13" dur="500"/>
                                        <p:tgtEl>
                                          <p:spTgt spid="17">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7">
                                            <p:txEl>
                                              <p:pRg st="8" end="8"/>
                                            </p:txEl>
                                          </p:spTgt>
                                        </p:tgtEl>
                                        <p:attrNameLst>
                                          <p:attrName>style.visibility</p:attrName>
                                        </p:attrNameLst>
                                      </p:cBhvr>
                                      <p:to>
                                        <p:strVal val="visible"/>
                                      </p:to>
                                    </p:set>
                                    <p:animEffect transition="in" filter="fade">
                                      <p:cBhvr>
                                        <p:cTn id="16" dur="500"/>
                                        <p:tgtEl>
                                          <p:spTgt spid="17">
                                            <p:txEl>
                                              <p:pRg st="8" end="8"/>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7">
                                            <p:txEl>
                                              <p:pRg st="9" end="9"/>
                                            </p:txEl>
                                          </p:spTgt>
                                        </p:tgtEl>
                                        <p:attrNameLst>
                                          <p:attrName>style.visibility</p:attrName>
                                        </p:attrNameLst>
                                      </p:cBhvr>
                                      <p:to>
                                        <p:strVal val="visible"/>
                                      </p:to>
                                    </p:set>
                                    <p:animEffect transition="in" filter="fade">
                                      <p:cBhvr>
                                        <p:cTn id="19" dur="500"/>
                                        <p:tgtEl>
                                          <p:spTgt spid="17">
                                            <p:txEl>
                                              <p:pRg st="9" end="9"/>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7">
                                            <p:txEl>
                                              <p:pRg st="10" end="10"/>
                                            </p:txEl>
                                          </p:spTgt>
                                        </p:tgtEl>
                                        <p:attrNameLst>
                                          <p:attrName>style.visibility</p:attrName>
                                        </p:attrNameLst>
                                      </p:cBhvr>
                                      <p:to>
                                        <p:strVal val="visible"/>
                                      </p:to>
                                    </p:set>
                                    <p:animEffect transition="in" filter="fade">
                                      <p:cBhvr>
                                        <p:cTn id="22" dur="500"/>
                                        <p:tgtEl>
                                          <p:spTgt spid="17">
                                            <p:txEl>
                                              <p:pRg st="10" end="10"/>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7">
                                            <p:txEl>
                                              <p:pRg st="11" end="11"/>
                                            </p:txEl>
                                          </p:spTgt>
                                        </p:tgtEl>
                                        <p:attrNameLst>
                                          <p:attrName>style.visibility</p:attrName>
                                        </p:attrNameLst>
                                      </p:cBhvr>
                                      <p:to>
                                        <p:strVal val="visible"/>
                                      </p:to>
                                    </p:set>
                                    <p:animEffect transition="in" filter="fade">
                                      <p:cBhvr>
                                        <p:cTn id="25" dur="500"/>
                                        <p:tgtEl>
                                          <p:spTgt spid="1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2064</TotalTime>
  <Words>1555</Words>
  <PresentationFormat>ワイド画面</PresentationFormat>
  <Paragraphs>177</Paragraphs>
  <Slides>14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14</vt:i4>
      </vt:variant>
    </vt:vector>
  </HeadingPairs>
  <TitlesOfParts>
    <vt:vector size="22" baseType="lpstr">
      <vt:lpstr>ＭＳ Ｐゴシック</vt:lpstr>
      <vt:lpstr>ＭＳ ゴシック</vt:lpstr>
      <vt:lpstr>游ゴシック</vt:lpstr>
      <vt:lpstr>游ゴシック Light</vt:lpstr>
      <vt:lpstr>Arial</vt:lpstr>
      <vt:lpstr>Wingdings</vt:lpstr>
      <vt:lpstr>Office テーマ</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2021-03-29T01:10:38Z</dcterms:created>
  <dcterms:modified xsi:type="dcterms:W3CDTF">2022-02-07T05:45:18Z</dcterms:modified>
</cp:coreProperties>
</file>