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6"/>
  </p:notesMasterIdLst>
  <p:handoutMasterIdLst>
    <p:handoutMasterId r:id="rId17"/>
  </p:handoutMasterIdLst>
  <p:sldIdLst>
    <p:sldId id="261" r:id="rId2"/>
    <p:sldId id="259" r:id="rId3"/>
    <p:sldId id="337" r:id="rId4"/>
    <p:sldId id="358" r:id="rId5"/>
    <p:sldId id="357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8" r:id="rId14"/>
    <p:sldId id="367" r:id="rId1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3EA"/>
    <a:srgbClr val="CC99FF"/>
    <a:srgbClr val="CCCCFF"/>
    <a:srgbClr val="FED2E6"/>
    <a:srgbClr val="FFFFCC"/>
    <a:srgbClr val="FFCC99"/>
    <a:srgbClr val="91FDB8"/>
    <a:srgbClr val="FFE6CD"/>
    <a:srgbClr val="FDFD8D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5" autoAdjust="0"/>
    <p:restoredTop sz="81738" autoAdjust="0"/>
  </p:normalViewPr>
  <p:slideViewPr>
    <p:cSldViewPr snapToGrid="0">
      <p:cViewPr varScale="1">
        <p:scale>
          <a:sx n="70" d="100"/>
          <a:sy n="70" d="100"/>
        </p:scale>
        <p:origin x="11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dirty="0"/>
              <a:t>第４章　仕訳と転記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04458-9FD9-4785-AC37-EBCCCE12380E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77200-18F4-4131-93E4-9C79A777B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38083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dirty="0"/>
              <a:t>第４章　仕訳と転記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67805-C64D-4F42-AA7A-9EEFB45012CB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97BC-545F-4D8F-ABC6-C8479A018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40196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4470491E-E312-4174-AE90-A69AB68AA04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2070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⓪</a:t>
            </a:r>
            <a:r>
              <a:rPr kumimoji="1" lang="en-US" altLang="ja-JP" dirty="0"/>
              <a:t>13</a:t>
            </a:r>
            <a:r>
              <a:rPr kumimoji="1" lang="ja-JP" altLang="en-US" dirty="0"/>
              <a:t>日の取引です。</a:t>
            </a:r>
            <a:endParaRPr kumimoji="1" lang="en-US" altLang="ja-JP" dirty="0"/>
          </a:p>
          <a:p>
            <a:r>
              <a:rPr kumimoji="1" lang="ja-JP" altLang="en-US" dirty="0"/>
              <a:t>①仕訳は借方現金￥</a:t>
            </a:r>
            <a:r>
              <a:rPr kumimoji="1" lang="en-US" altLang="ja-JP" dirty="0"/>
              <a:t>290,000</a:t>
            </a:r>
            <a:r>
              <a:rPr kumimoji="1" lang="ja-JP" altLang="en-US" dirty="0"/>
              <a:t>，貸方商品￥</a:t>
            </a:r>
            <a:r>
              <a:rPr kumimoji="1" lang="en-US" altLang="ja-JP" dirty="0"/>
              <a:t>200,000</a:t>
            </a:r>
            <a:r>
              <a:rPr kumimoji="1" lang="ja-JP" altLang="en-US" dirty="0"/>
              <a:t>，貸方商品売買益￥</a:t>
            </a:r>
            <a:r>
              <a:rPr kumimoji="1" lang="en-US" altLang="ja-JP" dirty="0"/>
              <a:t>90,000</a:t>
            </a:r>
            <a:r>
              <a:rPr kumimoji="1" lang="ja-JP" altLang="en-US" dirty="0"/>
              <a:t>です。</a:t>
            </a:r>
          </a:p>
          <a:p>
            <a:r>
              <a:rPr kumimoji="1" lang="ja-JP" altLang="en-US" dirty="0"/>
              <a:t>②勘定口座への転記は，</a:t>
            </a:r>
          </a:p>
          <a:p>
            <a:r>
              <a:rPr kumimoji="1" lang="ja-JP" altLang="en-US" dirty="0"/>
              <a:t>③現金勘定の借方と，</a:t>
            </a:r>
          </a:p>
          <a:p>
            <a:r>
              <a:rPr kumimoji="1" lang="ja-JP" altLang="en-US" dirty="0"/>
              <a:t>④商品勘定の貸方と，</a:t>
            </a:r>
            <a:endParaRPr kumimoji="1" lang="en-US" altLang="ja-JP" dirty="0"/>
          </a:p>
          <a:p>
            <a:r>
              <a:rPr kumimoji="1" lang="ja-JP" altLang="en-US" dirty="0"/>
              <a:t>⑤商品売買益勘定の貸方に行います。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C88D8AA9-84D6-4F3F-89DA-2D27F7B6CB2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863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⓪</a:t>
            </a:r>
            <a:r>
              <a:rPr kumimoji="1" lang="en-US" altLang="ja-JP" dirty="0"/>
              <a:t>24</a:t>
            </a:r>
            <a:r>
              <a:rPr kumimoji="1" lang="ja-JP" altLang="en-US" dirty="0"/>
              <a:t>日の取引です。</a:t>
            </a:r>
            <a:endParaRPr kumimoji="1" lang="en-US" altLang="ja-JP" dirty="0"/>
          </a:p>
          <a:p>
            <a:r>
              <a:rPr kumimoji="1" lang="ja-JP" altLang="en-US" dirty="0"/>
              <a:t>①仕訳は借方給料￥</a:t>
            </a:r>
            <a:r>
              <a:rPr kumimoji="1" lang="en-US" altLang="ja-JP" dirty="0"/>
              <a:t>80,000</a:t>
            </a:r>
            <a:r>
              <a:rPr kumimoji="1" lang="ja-JP" altLang="en-US" dirty="0"/>
              <a:t>，貸方現金￥</a:t>
            </a:r>
            <a:r>
              <a:rPr kumimoji="1" lang="en-US" altLang="ja-JP" dirty="0"/>
              <a:t>80,000</a:t>
            </a:r>
            <a:r>
              <a:rPr kumimoji="1" lang="ja-JP" altLang="en-US" dirty="0"/>
              <a:t>です。</a:t>
            </a:r>
          </a:p>
          <a:p>
            <a:r>
              <a:rPr kumimoji="1" lang="ja-JP" altLang="en-US" dirty="0"/>
              <a:t>②勘定口座への転記は，</a:t>
            </a:r>
          </a:p>
          <a:p>
            <a:r>
              <a:rPr kumimoji="1" lang="ja-JP" altLang="en-US" dirty="0"/>
              <a:t>③給料勘定の借方と，</a:t>
            </a:r>
          </a:p>
          <a:p>
            <a:r>
              <a:rPr kumimoji="1" lang="ja-JP" altLang="en-US" dirty="0"/>
              <a:t>④現金勘定の貸方に行います。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C0167342-83A1-482D-9CA5-332DD8EFC36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4574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⓪</a:t>
            </a:r>
            <a:r>
              <a:rPr kumimoji="1" lang="en-US" altLang="ja-JP" dirty="0"/>
              <a:t>25</a:t>
            </a:r>
            <a:r>
              <a:rPr kumimoji="1" lang="ja-JP" altLang="en-US" dirty="0"/>
              <a:t>日の取引です。</a:t>
            </a:r>
            <a:endParaRPr kumimoji="1" lang="en-US" altLang="ja-JP" dirty="0"/>
          </a:p>
          <a:p>
            <a:r>
              <a:rPr kumimoji="1" lang="ja-JP" altLang="en-US" dirty="0"/>
              <a:t>①仕訳は借方買掛金￥</a:t>
            </a:r>
            <a:r>
              <a:rPr kumimoji="1" lang="en-US" altLang="ja-JP" dirty="0"/>
              <a:t>150,000</a:t>
            </a:r>
            <a:r>
              <a:rPr kumimoji="1" lang="ja-JP" altLang="en-US" dirty="0"/>
              <a:t>，貸方現金￥</a:t>
            </a:r>
            <a:r>
              <a:rPr kumimoji="1" lang="en-US" altLang="ja-JP" dirty="0"/>
              <a:t>150,000</a:t>
            </a:r>
            <a:r>
              <a:rPr kumimoji="1" lang="ja-JP" altLang="en-US" dirty="0"/>
              <a:t>です。</a:t>
            </a:r>
          </a:p>
          <a:p>
            <a:r>
              <a:rPr kumimoji="1" lang="ja-JP" altLang="en-US" dirty="0"/>
              <a:t>②勘定口座への転記は，</a:t>
            </a:r>
          </a:p>
          <a:p>
            <a:r>
              <a:rPr kumimoji="1" lang="ja-JP" altLang="en-US" dirty="0"/>
              <a:t>③買掛金勘定の借方と，</a:t>
            </a:r>
          </a:p>
          <a:p>
            <a:r>
              <a:rPr kumimoji="1" lang="ja-JP" altLang="en-US" dirty="0"/>
              <a:t>④現金勘定の貸方に行います。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E99AC652-FCB0-42A8-A598-48E5824D912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9853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①以上の仕訳をまとめるとこのようになります。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B0719A6E-5EBA-4DE0-B3BC-AFE57129E9C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6165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①勘定口座への転記をまとめるとこのようになります。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4CA97036-BF55-4A8B-9F58-437E969CF9A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9532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ea"/>
                <a:ea typeface="+mn-ea"/>
              </a:rPr>
              <a:t>①取引の分解にもとづいて，勘定科目と金額を借方と貸方に並べて記入することを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②仕訳といいます。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③仕訳は，取引を勘定口座に記入するための準備作業であり，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④次の手順で行います。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⑤手順１　取引を分解します。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⑥手順２　借方の要素の勘定科目と金額を借方側に記入します。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⑦手順３　貸方の要素の勘定科目と金額を貸方側に記入します。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⑧上の手順からわかるように，仕訳ができるかどうかは，取引の分解が正確にできるかどうかにかかっています。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10D65679-788E-46B1-802B-BB2FF6EC95D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5274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①例１では仕訳の手順１～３にしたがって，仕訳を行いましょう。</a:t>
            </a:r>
            <a:endParaRPr kumimoji="1" lang="en-US" altLang="ja-JP" dirty="0"/>
          </a:p>
          <a:p>
            <a:r>
              <a:rPr kumimoji="1" lang="ja-JP" altLang="en-US" dirty="0"/>
              <a:t>②手順１で，取引を分解すると，現金という資産が￥</a:t>
            </a:r>
            <a:r>
              <a:rPr kumimoji="1" lang="en-US" altLang="ja-JP" dirty="0"/>
              <a:t>600,000</a:t>
            </a:r>
            <a:r>
              <a:rPr kumimoji="1" lang="ja-JP" altLang="en-US" dirty="0"/>
              <a:t>増加し，借入金という負債が￥</a:t>
            </a:r>
            <a:r>
              <a:rPr kumimoji="1" lang="en-US" altLang="ja-JP" dirty="0"/>
              <a:t>600,000</a:t>
            </a:r>
            <a:r>
              <a:rPr kumimoji="1" lang="ja-JP" altLang="en-US" dirty="0"/>
              <a:t>増加しています。</a:t>
            </a:r>
            <a:endParaRPr kumimoji="1" lang="en-US" altLang="ja-JP" dirty="0"/>
          </a:p>
          <a:p>
            <a:r>
              <a:rPr kumimoji="1" lang="ja-JP" altLang="en-US" dirty="0"/>
              <a:t>③手順２で，借方の要素の勘定科目「現金」と金額</a:t>
            </a:r>
            <a:r>
              <a:rPr kumimoji="1" lang="en-US" altLang="ja-JP" dirty="0"/>
              <a:t>\600,000 </a:t>
            </a:r>
            <a:r>
              <a:rPr kumimoji="1" lang="ja-JP" altLang="en-US" dirty="0"/>
              <a:t>を借方側に記入します。</a:t>
            </a:r>
          </a:p>
          <a:p>
            <a:r>
              <a:rPr kumimoji="1" lang="ja-JP" altLang="en-US" dirty="0"/>
              <a:t>④手順３で，貸方の要素の勘定科目「借入金」と金額</a:t>
            </a:r>
            <a:r>
              <a:rPr kumimoji="1" lang="en-US" altLang="ja-JP" dirty="0"/>
              <a:t>\600,000 </a:t>
            </a:r>
            <a:r>
              <a:rPr kumimoji="1" lang="ja-JP" altLang="en-US" dirty="0"/>
              <a:t>を貸方側に記入します。以上の手順にしたがうと，</a:t>
            </a:r>
            <a:endParaRPr kumimoji="1" lang="en-US" altLang="ja-JP" dirty="0"/>
          </a:p>
          <a:p>
            <a:r>
              <a:rPr kumimoji="1" lang="ja-JP" altLang="en-US" dirty="0"/>
              <a:t>⑤借方現金</a:t>
            </a:r>
            <a:r>
              <a:rPr kumimoji="1" lang="en-US" altLang="ja-JP" dirty="0"/>
              <a:t>\600,000</a:t>
            </a:r>
            <a:r>
              <a:rPr kumimoji="1" lang="ja-JP" altLang="en-US" dirty="0"/>
              <a:t>，貸方借入金</a:t>
            </a:r>
            <a:r>
              <a:rPr kumimoji="1" lang="en-US" altLang="ja-JP" dirty="0"/>
              <a:t>\600,000</a:t>
            </a:r>
            <a:r>
              <a:rPr kumimoji="1" lang="ja-JP" altLang="en-US" dirty="0"/>
              <a:t>という仕訳になります。</a:t>
            </a:r>
          </a:p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44729DC3-C50F-4392-8580-B701D4C596F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1481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ea"/>
                <a:ea typeface="+mn-ea"/>
              </a:rPr>
              <a:t>①取引が仕訳されたら，続いてその仕訳にもとづいて勘定口座へ記入します。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②借方に仕訳した勘定について，その勘定口座の借方に，日付と金額を記入します。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③貸方に仕訳した勘定について，その勘定口座の貸方に，日付と金額を記入します。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1F10CDFF-04CE-49BA-9594-36F3783685B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7417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ea"/>
                <a:ea typeface="+mn-ea"/>
              </a:rPr>
              <a:t>①勘定口座へ記入するこの手続きを 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②転記といいます。仕訳と転記の関係を示すと，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③このようになります。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④取引は「</a:t>
            </a:r>
            <a:r>
              <a:rPr kumimoji="1" lang="en-US" altLang="ja-JP" dirty="0">
                <a:latin typeface="+mn-ea"/>
                <a:ea typeface="+mn-ea"/>
              </a:rPr>
              <a:t>4</a:t>
            </a:r>
            <a:r>
              <a:rPr kumimoji="1" lang="ja-JP" altLang="en-US" dirty="0">
                <a:latin typeface="+mn-ea"/>
                <a:ea typeface="+mn-ea"/>
              </a:rPr>
              <a:t>月</a:t>
            </a:r>
            <a:r>
              <a:rPr kumimoji="1" lang="en-US" altLang="ja-JP" dirty="0">
                <a:latin typeface="+mn-ea"/>
                <a:ea typeface="+mn-ea"/>
              </a:rPr>
              <a:t>26</a:t>
            </a:r>
            <a:r>
              <a:rPr kumimoji="1" lang="ja-JP" altLang="en-US" dirty="0">
                <a:latin typeface="+mn-ea"/>
                <a:ea typeface="+mn-ea"/>
              </a:rPr>
              <a:t>日　銀行から現金</a:t>
            </a:r>
            <a:r>
              <a:rPr kumimoji="1" lang="en-US" altLang="ja-JP" dirty="0">
                <a:latin typeface="+mn-ea"/>
                <a:ea typeface="+mn-ea"/>
              </a:rPr>
              <a:t>\600,000</a:t>
            </a:r>
            <a:r>
              <a:rPr kumimoji="1" lang="ja-JP" altLang="en-US" dirty="0">
                <a:latin typeface="+mn-ea"/>
                <a:ea typeface="+mn-ea"/>
              </a:rPr>
              <a:t>を借り入れた。」です。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⑤借方現金</a:t>
            </a:r>
            <a:r>
              <a:rPr kumimoji="1" lang="en-US" altLang="ja-JP" dirty="0">
                <a:latin typeface="+mn-ea"/>
                <a:ea typeface="+mn-ea"/>
              </a:rPr>
              <a:t>\600,000</a:t>
            </a:r>
            <a:r>
              <a:rPr kumimoji="1" lang="ja-JP" altLang="en-US" dirty="0">
                <a:latin typeface="+mn-ea"/>
                <a:ea typeface="+mn-ea"/>
              </a:rPr>
              <a:t>，貸方借入金</a:t>
            </a:r>
            <a:r>
              <a:rPr kumimoji="1" lang="en-US" altLang="ja-JP" dirty="0">
                <a:latin typeface="+mn-ea"/>
                <a:ea typeface="+mn-ea"/>
              </a:rPr>
              <a:t>\600,000</a:t>
            </a:r>
            <a:r>
              <a:rPr kumimoji="1" lang="ja-JP" altLang="en-US" dirty="0">
                <a:latin typeface="+mn-ea"/>
                <a:ea typeface="+mn-ea"/>
              </a:rPr>
              <a:t>という仕訳になります。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⑥仕訳の借方は勘定の借方に記入します。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⑦仕訳の貸方は勘定の貸方に記入します。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D430496A-CB2D-4D29-8593-65528D57E9B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8052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⓪例２の取引を仕訳して，勘定口座に転記しましょう。仕訳をしたらそのつど転記しましょう。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4586B6C3-4AD9-4F60-A9A8-5E2300AE84A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2348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⓪まず，</a:t>
            </a:r>
            <a:r>
              <a:rPr kumimoji="1" lang="en-US" altLang="ja-JP" dirty="0"/>
              <a:t>1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日の取引です。</a:t>
            </a:r>
            <a:endParaRPr kumimoji="1" lang="en-US" altLang="ja-JP" dirty="0"/>
          </a:p>
          <a:p>
            <a:r>
              <a:rPr kumimoji="1" lang="ja-JP" altLang="en-US" dirty="0"/>
              <a:t>①仕訳は借方現金￥</a:t>
            </a:r>
            <a:r>
              <a:rPr kumimoji="1" lang="en-US" altLang="ja-JP" dirty="0"/>
              <a:t>500,000</a:t>
            </a:r>
            <a:r>
              <a:rPr kumimoji="1" lang="ja-JP" altLang="en-US" dirty="0"/>
              <a:t>，貸方資本金￥</a:t>
            </a:r>
            <a:r>
              <a:rPr kumimoji="1" lang="en-US" altLang="ja-JP" dirty="0"/>
              <a:t>500,000</a:t>
            </a:r>
            <a:r>
              <a:rPr kumimoji="1" lang="ja-JP" altLang="en-US" dirty="0"/>
              <a:t>です。</a:t>
            </a:r>
            <a:endParaRPr kumimoji="1" lang="en-US" altLang="ja-JP" dirty="0"/>
          </a:p>
          <a:p>
            <a:r>
              <a:rPr kumimoji="1" lang="ja-JP" altLang="en-US" dirty="0"/>
              <a:t>②勘定口座への転記は，</a:t>
            </a:r>
            <a:endParaRPr kumimoji="1" lang="en-US" altLang="ja-JP" dirty="0"/>
          </a:p>
          <a:p>
            <a:r>
              <a:rPr kumimoji="1" lang="ja-JP" altLang="en-US" dirty="0"/>
              <a:t>③現金勘定の借方と，</a:t>
            </a:r>
            <a:endParaRPr kumimoji="1" lang="en-US" altLang="ja-JP" dirty="0"/>
          </a:p>
          <a:p>
            <a:r>
              <a:rPr kumimoji="1" lang="ja-JP" altLang="en-US" dirty="0"/>
              <a:t>④資本金勘定の貸方に行います。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553EDE85-5210-4618-971B-FC18334430D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028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⓪次に，</a:t>
            </a:r>
            <a:r>
              <a:rPr kumimoji="1" lang="en-US" altLang="ja-JP" dirty="0"/>
              <a:t>5</a:t>
            </a:r>
            <a:r>
              <a:rPr kumimoji="1" lang="ja-JP" altLang="en-US" dirty="0"/>
              <a:t>日の取引です。</a:t>
            </a:r>
            <a:endParaRPr kumimoji="1" lang="en-US" altLang="ja-JP" dirty="0"/>
          </a:p>
          <a:p>
            <a:r>
              <a:rPr kumimoji="1" lang="ja-JP" altLang="en-US" dirty="0"/>
              <a:t>①仕訳は借方商品￥</a:t>
            </a:r>
            <a:r>
              <a:rPr kumimoji="1" lang="en-US" altLang="ja-JP" dirty="0"/>
              <a:t>100,000</a:t>
            </a:r>
            <a:r>
              <a:rPr kumimoji="1" lang="ja-JP" altLang="en-US" dirty="0"/>
              <a:t>，貸方現金￥</a:t>
            </a:r>
            <a:r>
              <a:rPr kumimoji="1" lang="en-US" altLang="ja-JP" dirty="0"/>
              <a:t>100,000</a:t>
            </a:r>
            <a:r>
              <a:rPr kumimoji="1" lang="ja-JP" altLang="en-US" dirty="0"/>
              <a:t>です。</a:t>
            </a:r>
          </a:p>
          <a:p>
            <a:r>
              <a:rPr kumimoji="1" lang="ja-JP" altLang="en-US" dirty="0"/>
              <a:t>②勘定口座への転記は，</a:t>
            </a:r>
          </a:p>
          <a:p>
            <a:r>
              <a:rPr kumimoji="1" lang="ja-JP" altLang="en-US" dirty="0"/>
              <a:t>③商品勘定の借方と，</a:t>
            </a:r>
          </a:p>
          <a:p>
            <a:r>
              <a:rPr kumimoji="1" lang="ja-JP" altLang="en-US" dirty="0"/>
              <a:t>④現金勘定の貸方に行います。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E1F84255-A6D2-4278-BAE6-E94D75F2390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0108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⓪</a:t>
            </a:r>
            <a:r>
              <a:rPr kumimoji="1" lang="en-US" altLang="ja-JP" dirty="0"/>
              <a:t>8</a:t>
            </a:r>
            <a:r>
              <a:rPr kumimoji="1" lang="ja-JP" altLang="en-US" dirty="0"/>
              <a:t>日の取引です。</a:t>
            </a:r>
            <a:endParaRPr kumimoji="1" lang="en-US" altLang="ja-JP" dirty="0"/>
          </a:p>
          <a:p>
            <a:r>
              <a:rPr kumimoji="1" lang="ja-JP" altLang="en-US" dirty="0"/>
              <a:t>①仕訳は借方商品￥</a:t>
            </a:r>
            <a:r>
              <a:rPr kumimoji="1" lang="en-US" altLang="ja-JP" dirty="0"/>
              <a:t>200,000</a:t>
            </a:r>
            <a:r>
              <a:rPr kumimoji="1" lang="ja-JP" altLang="en-US" dirty="0"/>
              <a:t>，貸方買掛金￥</a:t>
            </a:r>
            <a:r>
              <a:rPr kumimoji="1" lang="en-US" altLang="ja-JP" dirty="0"/>
              <a:t>200,000</a:t>
            </a:r>
            <a:r>
              <a:rPr kumimoji="1" lang="ja-JP" altLang="en-US" dirty="0"/>
              <a:t>です。</a:t>
            </a:r>
          </a:p>
          <a:p>
            <a:r>
              <a:rPr kumimoji="1" lang="ja-JP" altLang="en-US" dirty="0"/>
              <a:t>②勘定口座への転記は，</a:t>
            </a:r>
          </a:p>
          <a:p>
            <a:r>
              <a:rPr kumimoji="1" lang="ja-JP" altLang="en-US" dirty="0"/>
              <a:t>③商品勘定の借方と，</a:t>
            </a:r>
          </a:p>
          <a:p>
            <a:r>
              <a:rPr kumimoji="1" lang="ja-JP" altLang="en-US" dirty="0"/>
              <a:t>④買掛金勘定の貸方に行います。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597BC-545F-4D8F-ABC6-C8479A01831E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44904E39-990F-4AFB-9C79-501A48D33A4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第４章　仕訳と転記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81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152"/>
            <a:ext cx="7772400" cy="2387600"/>
          </a:xfrm>
        </p:spPr>
        <p:txBody>
          <a:bodyPr anchor="b">
            <a:normAutofit/>
          </a:bodyPr>
          <a:lstStyle>
            <a:lvl1pPr algn="ctr">
              <a:defRPr sz="5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685800" y="3221269"/>
            <a:ext cx="7772400" cy="20773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82935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73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44"/>
            <a:ext cx="7886700" cy="114050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14500"/>
            <a:ext cx="7886700" cy="4432985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D01F-94C7-4F37-83F3-5170360720A9}" type="slidenum">
              <a:rPr lang="ja-JP" altLang="en-US" smtClean="0"/>
              <a:pPr/>
              <a:t>‹#›</a:t>
            </a:fld>
            <a:r>
              <a:rPr lang="en-US" altLang="ja-JP"/>
              <a:t>/10</a:t>
            </a:r>
            <a:endParaRPr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628650" y="828000"/>
            <a:ext cx="7886700" cy="16192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04697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44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59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3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65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13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15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00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D8D0-0E4D-4E6B-87F5-5FF0DAF0E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11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第４章</a:t>
            </a:r>
            <a:br>
              <a:rPr kumimoji="1" lang="en-US" altLang="ja-JP" dirty="0"/>
            </a:br>
            <a:r>
              <a:rPr kumimoji="1" lang="ja-JP" altLang="en-US" sz="4000" dirty="0"/>
              <a:t>仕訳と転記</a:t>
            </a:r>
          </a:p>
        </p:txBody>
      </p:sp>
    </p:spTree>
    <p:extLst>
      <p:ext uri="{BB962C8B-B14F-4D97-AF65-F5344CB8AC3E}">
        <p14:creationId xmlns:p14="http://schemas.microsoft.com/office/powerpoint/2010/main" val="541367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6987E95-21FC-4031-AAA6-D2A9603FC09C}"/>
              </a:ext>
            </a:extLst>
          </p:cNvPr>
          <p:cNvGrpSpPr/>
          <p:nvPr/>
        </p:nvGrpSpPr>
        <p:grpSpPr>
          <a:xfrm>
            <a:off x="445624" y="1498190"/>
            <a:ext cx="8502871" cy="3612290"/>
            <a:chOff x="445625" y="302797"/>
            <a:chExt cx="8502871" cy="3612290"/>
          </a:xfrm>
          <a:noFill/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EBE3A976-3F25-4A0B-BFD5-3E76F1E35E1A}"/>
                </a:ext>
              </a:extLst>
            </p:cNvPr>
            <p:cNvSpPr txBox="1"/>
            <p:nvPr/>
          </p:nvSpPr>
          <p:spPr>
            <a:xfrm>
              <a:off x="445625" y="302797"/>
              <a:ext cx="1296000" cy="5847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1000">
                  <a:schemeClr val="bg1">
                    <a:lumMod val="85000"/>
                  </a:schemeClr>
                </a:gs>
                <a:gs pos="75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解答４　</a:t>
              </a: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99740AF4-990E-4B70-AB4E-D514F8E41785}"/>
                </a:ext>
              </a:extLst>
            </p:cNvPr>
            <p:cNvSpPr/>
            <p:nvPr/>
          </p:nvSpPr>
          <p:spPr>
            <a:xfrm>
              <a:off x="445627" y="302797"/>
              <a:ext cx="8502869" cy="3612290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grpFill/>
            <a:ln w="381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9B9974A-BF0E-4A9C-B30E-34EBA33A1784}"/>
              </a:ext>
            </a:extLst>
          </p:cNvPr>
          <p:cNvGraphicFramePr>
            <a:graphicFrameLocks noGrp="1"/>
          </p:cNvGraphicFramePr>
          <p:nvPr/>
        </p:nvGraphicFramePr>
        <p:xfrm>
          <a:off x="445624" y="596560"/>
          <a:ext cx="792307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4125614980"/>
                    </a:ext>
                  </a:extLst>
                </a:gridCol>
                <a:gridCol w="6449870">
                  <a:extLst>
                    <a:ext uri="{9D8B030D-6E8A-4147-A177-3AD203B41FA5}">
                      <a16:colId xmlns:a16="http://schemas.microsoft.com/office/drawing/2014/main" val="3633501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13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原価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\200,000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の商品を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\290,000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で売り渡し，代金は現金で受け取った。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68688"/>
                  </a:ext>
                </a:extLst>
              </a:tr>
            </a:tbl>
          </a:graphicData>
        </a:graphic>
      </p:graphicFrame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A8C58B8-ECBA-4F3A-B487-7DC37A9A973B}"/>
              </a:ext>
            </a:extLst>
          </p:cNvPr>
          <p:cNvCxnSpPr>
            <a:cxnSpLocks/>
          </p:cNvCxnSpPr>
          <p:nvPr/>
        </p:nvCxnSpPr>
        <p:spPr>
          <a:xfrm>
            <a:off x="445624" y="589280"/>
            <a:ext cx="0" cy="76928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CD1193-EF1B-4F8B-832C-6E662558E6C7}"/>
              </a:ext>
            </a:extLst>
          </p:cNvPr>
          <p:cNvGrpSpPr/>
          <p:nvPr/>
        </p:nvGrpSpPr>
        <p:grpSpPr>
          <a:xfrm>
            <a:off x="864000" y="3600000"/>
            <a:ext cx="3708000" cy="1440000"/>
            <a:chOff x="864000" y="3600000"/>
            <a:chExt cx="3708000" cy="1440000"/>
          </a:xfrm>
        </p:grpSpPr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623A93CA-3696-4C02-99A8-B2F6A315AEAB}"/>
                </a:ext>
              </a:extLst>
            </p:cNvPr>
            <p:cNvGrpSpPr/>
            <p:nvPr/>
          </p:nvGrpSpPr>
          <p:grpSpPr>
            <a:xfrm>
              <a:off x="972000" y="3600000"/>
              <a:ext cx="3528000" cy="1440000"/>
              <a:chOff x="576000" y="1476000"/>
              <a:chExt cx="3528000" cy="1440000"/>
            </a:xfrm>
          </p:grpSpPr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A795EB1A-F447-428F-A6DB-031DFD37E754}"/>
                  </a:ext>
                </a:extLst>
              </p:cNvPr>
              <p:cNvSpPr txBox="1"/>
              <p:nvPr/>
            </p:nvSpPr>
            <p:spPr>
              <a:xfrm>
                <a:off x="1728000" y="1476000"/>
                <a:ext cx="129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現金</a:t>
                </a:r>
              </a:p>
            </p:txBody>
          </p:sp>
          <p:cxnSp>
            <p:nvCxnSpPr>
              <p:cNvPr id="77" name="直線コネクタ 76">
                <a:extLst>
                  <a:ext uri="{FF2B5EF4-FFF2-40B4-BE49-F238E27FC236}">
                    <a16:creationId xmlns:a16="http://schemas.microsoft.com/office/drawing/2014/main" id="{3117F422-B0B5-4205-87B6-4C7098F7BB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6000" y="1908000"/>
                <a:ext cx="3528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E2AE1297-E47A-452F-A1F8-456450D57B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0000" y="1908000"/>
                <a:ext cx="0" cy="1008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0266F2BB-D3BC-4601-A9D8-94092598E569}"/>
                </a:ext>
              </a:extLst>
            </p:cNvPr>
            <p:cNvGrpSpPr/>
            <p:nvPr/>
          </p:nvGrpSpPr>
          <p:grpSpPr>
            <a:xfrm>
              <a:off x="864000" y="3996000"/>
              <a:ext cx="1908000" cy="400110"/>
              <a:chOff x="468000" y="1872000"/>
              <a:chExt cx="1908000" cy="400110"/>
            </a:xfrm>
          </p:grpSpPr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0F833E0E-EE04-49C2-AF69-D6A53971EF1A}"/>
                  </a:ext>
                </a:extLst>
              </p:cNvPr>
              <p:cNvSpPr txBox="1"/>
              <p:nvPr/>
            </p:nvSpPr>
            <p:spPr>
              <a:xfrm>
                <a:off x="468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1/1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8822B2CB-0D89-423D-AC1A-AEB57A39108D}"/>
                  </a:ext>
                </a:extLst>
              </p:cNvPr>
              <p:cNvSpPr txBox="1"/>
              <p:nvPr/>
            </p:nvSpPr>
            <p:spPr>
              <a:xfrm>
                <a:off x="1152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500,000</a:t>
                </a:r>
              </a:p>
            </p:txBody>
          </p:sp>
        </p:grp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62887CA2-0E39-489F-A17E-86FCEAE202A3}"/>
                </a:ext>
              </a:extLst>
            </p:cNvPr>
            <p:cNvGrpSpPr/>
            <p:nvPr/>
          </p:nvGrpSpPr>
          <p:grpSpPr>
            <a:xfrm>
              <a:off x="2664000" y="3996000"/>
              <a:ext cx="1908000" cy="400110"/>
              <a:chOff x="2268000" y="1872000"/>
              <a:chExt cx="1908000" cy="400110"/>
            </a:xfrm>
          </p:grpSpPr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AB11722C-F6C2-4904-8453-3F9D14F4A897}"/>
                  </a:ext>
                </a:extLst>
              </p:cNvPr>
              <p:cNvSpPr txBox="1"/>
              <p:nvPr/>
            </p:nvSpPr>
            <p:spPr>
              <a:xfrm>
                <a:off x="2268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1/5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0BCBC740-B33A-4205-9081-CD1BDBAF8CCE}"/>
                  </a:ext>
                </a:extLst>
              </p:cNvPr>
              <p:cNvSpPr txBox="1"/>
              <p:nvPr/>
            </p:nvSpPr>
            <p:spPr>
              <a:xfrm>
                <a:off x="2952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100,000</a:t>
                </a:r>
              </a:p>
            </p:txBody>
          </p:sp>
        </p:grp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7E23FF70-7945-4309-B820-E21AF7F1BC74}"/>
              </a:ext>
            </a:extLst>
          </p:cNvPr>
          <p:cNvGrpSpPr/>
          <p:nvPr/>
        </p:nvGrpSpPr>
        <p:grpSpPr>
          <a:xfrm>
            <a:off x="864000" y="4284000"/>
            <a:ext cx="1908000" cy="400110"/>
            <a:chOff x="468000" y="2160000"/>
            <a:chExt cx="1908000" cy="400110"/>
          </a:xfrm>
        </p:grpSpPr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612DD304-4217-4A83-9C4E-087EBB38DAD8}"/>
                </a:ext>
              </a:extLst>
            </p:cNvPr>
            <p:cNvSpPr txBox="1"/>
            <p:nvPr/>
          </p:nvSpPr>
          <p:spPr>
            <a:xfrm>
              <a:off x="1152000" y="2160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290,000</a:t>
              </a: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4981A5E9-3E70-48C0-87BE-76B3965AC2BD}"/>
                </a:ext>
              </a:extLst>
            </p:cNvPr>
            <p:cNvSpPr txBox="1"/>
            <p:nvPr/>
          </p:nvSpPr>
          <p:spPr>
            <a:xfrm>
              <a:off x="468000" y="2160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13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155C4B2-8947-42F9-A984-795B74D56C18}"/>
              </a:ext>
            </a:extLst>
          </p:cNvPr>
          <p:cNvGrpSpPr/>
          <p:nvPr/>
        </p:nvGrpSpPr>
        <p:grpSpPr>
          <a:xfrm>
            <a:off x="5112000" y="3600000"/>
            <a:ext cx="3636000" cy="1116000"/>
            <a:chOff x="5112000" y="3600000"/>
            <a:chExt cx="3636000" cy="1116000"/>
          </a:xfrm>
        </p:grpSpPr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183B1299-B206-42E0-95C1-AB382D122CF9}"/>
                </a:ext>
              </a:extLst>
            </p:cNvPr>
            <p:cNvGrpSpPr/>
            <p:nvPr/>
          </p:nvGrpSpPr>
          <p:grpSpPr>
            <a:xfrm>
              <a:off x="5220000" y="3600000"/>
              <a:ext cx="3528000" cy="1116000"/>
              <a:chOff x="4860000" y="1476000"/>
              <a:chExt cx="3528000" cy="1116000"/>
            </a:xfrm>
          </p:grpSpPr>
          <p:sp>
            <p:nvSpPr>
              <p:cNvPr id="103" name="テキスト ボックス 102">
                <a:extLst>
                  <a:ext uri="{FF2B5EF4-FFF2-40B4-BE49-F238E27FC236}">
                    <a16:creationId xmlns:a16="http://schemas.microsoft.com/office/drawing/2014/main" id="{BD5974BB-FE82-49F8-9237-96399FE9D528}"/>
                  </a:ext>
                </a:extLst>
              </p:cNvPr>
              <p:cNvSpPr txBox="1"/>
              <p:nvPr/>
            </p:nvSpPr>
            <p:spPr>
              <a:xfrm>
                <a:off x="5975095" y="1476000"/>
                <a:ext cx="129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商品</a:t>
                </a:r>
              </a:p>
            </p:txBody>
          </p:sp>
          <p:cxnSp>
            <p:nvCxnSpPr>
              <p:cNvPr id="104" name="直線コネクタ 103">
                <a:extLst>
                  <a:ext uri="{FF2B5EF4-FFF2-40B4-BE49-F238E27FC236}">
                    <a16:creationId xmlns:a16="http://schemas.microsoft.com/office/drawing/2014/main" id="{F2809E57-9387-498F-8663-0A7E3760FE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60000" y="1908000"/>
                <a:ext cx="3528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>
                <a:extLst>
                  <a:ext uri="{FF2B5EF4-FFF2-40B4-BE49-F238E27FC236}">
                    <a16:creationId xmlns:a16="http://schemas.microsoft.com/office/drawing/2014/main" id="{7FCE420B-FAC5-4DE0-B596-A7AC2256DD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24000" y="1908000"/>
                <a:ext cx="0" cy="684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23CE6034-989C-4D21-B461-8559E6FBDFD8}"/>
                </a:ext>
              </a:extLst>
            </p:cNvPr>
            <p:cNvGrpSpPr/>
            <p:nvPr/>
          </p:nvGrpSpPr>
          <p:grpSpPr>
            <a:xfrm>
              <a:off x="5112000" y="4284000"/>
              <a:ext cx="1908000" cy="400110"/>
              <a:chOff x="4752000" y="2160000"/>
              <a:chExt cx="1908000" cy="400110"/>
            </a:xfrm>
          </p:grpSpPr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7EF60768-4BA5-4C4C-8479-14971BBDD23B}"/>
                  </a:ext>
                </a:extLst>
              </p:cNvPr>
              <p:cNvSpPr txBox="1"/>
              <p:nvPr/>
            </p:nvSpPr>
            <p:spPr>
              <a:xfrm>
                <a:off x="4752000" y="2160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8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2" name="テキスト ボックス 101">
                <a:extLst>
                  <a:ext uri="{FF2B5EF4-FFF2-40B4-BE49-F238E27FC236}">
                    <a16:creationId xmlns:a16="http://schemas.microsoft.com/office/drawing/2014/main" id="{E4116723-781E-4EE1-8FEA-D6D1DA15F6FB}"/>
                  </a:ext>
                </a:extLst>
              </p:cNvPr>
              <p:cNvSpPr txBox="1"/>
              <p:nvPr/>
            </p:nvSpPr>
            <p:spPr>
              <a:xfrm>
                <a:off x="5436000" y="2160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200,000</a:t>
                </a:r>
              </a:p>
            </p:txBody>
          </p:sp>
        </p:grpSp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6C1B5BAB-7129-4D3C-A04D-90D0D141B6BD}"/>
                </a:ext>
              </a:extLst>
            </p:cNvPr>
            <p:cNvGrpSpPr/>
            <p:nvPr/>
          </p:nvGrpSpPr>
          <p:grpSpPr>
            <a:xfrm>
              <a:off x="5112000" y="3996000"/>
              <a:ext cx="1908000" cy="400110"/>
              <a:chOff x="4752000" y="1872000"/>
              <a:chExt cx="1908000" cy="400110"/>
            </a:xfrm>
          </p:grpSpPr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525CF6F6-C358-4736-92E7-C828554C2638}"/>
                  </a:ext>
                </a:extLst>
              </p:cNvPr>
              <p:cNvSpPr txBox="1"/>
              <p:nvPr/>
            </p:nvSpPr>
            <p:spPr>
              <a:xfrm>
                <a:off x="4752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1/5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1B0F7A05-5639-42D2-AA53-C56A20814CEA}"/>
                  </a:ext>
                </a:extLst>
              </p:cNvPr>
              <p:cNvSpPr txBox="1"/>
              <p:nvPr/>
            </p:nvSpPr>
            <p:spPr>
              <a:xfrm>
                <a:off x="5436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100,000</a:t>
                </a:r>
              </a:p>
            </p:txBody>
          </p:sp>
        </p:grpSp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3DC03969-CDD9-4D0E-94C3-A5D6CC23A468}"/>
              </a:ext>
            </a:extLst>
          </p:cNvPr>
          <p:cNvGrpSpPr/>
          <p:nvPr/>
        </p:nvGrpSpPr>
        <p:grpSpPr>
          <a:xfrm>
            <a:off x="6912000" y="3996000"/>
            <a:ext cx="1872000" cy="400110"/>
            <a:chOff x="6552000" y="1872000"/>
            <a:chExt cx="1872000" cy="400110"/>
          </a:xfrm>
        </p:grpSpPr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4E57F7EF-8946-4E57-89B3-DFD0ABC29968}"/>
                </a:ext>
              </a:extLst>
            </p:cNvPr>
            <p:cNvSpPr txBox="1"/>
            <p:nvPr/>
          </p:nvSpPr>
          <p:spPr>
            <a:xfrm>
              <a:off x="6552000" y="1872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1/13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537C73FD-70BC-496C-B4BA-41033EEB4E22}"/>
                </a:ext>
              </a:extLst>
            </p:cNvPr>
            <p:cNvSpPr txBox="1"/>
            <p:nvPr/>
          </p:nvSpPr>
          <p:spPr>
            <a:xfrm>
              <a:off x="7200000" y="1872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200,000</a:t>
              </a: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6F724489-D5E0-4A8B-9865-16CC468BD830}"/>
              </a:ext>
            </a:extLst>
          </p:cNvPr>
          <p:cNvGrpSpPr/>
          <p:nvPr/>
        </p:nvGrpSpPr>
        <p:grpSpPr>
          <a:xfrm>
            <a:off x="5220000" y="5040000"/>
            <a:ext cx="3528000" cy="756000"/>
            <a:chOff x="576000" y="3960000"/>
            <a:chExt cx="3528000" cy="756000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1AEDC714-53E5-4AB5-A03F-20F486AFBB66}"/>
                </a:ext>
              </a:extLst>
            </p:cNvPr>
            <p:cNvSpPr txBox="1"/>
            <p:nvPr/>
          </p:nvSpPr>
          <p:spPr>
            <a:xfrm>
              <a:off x="1620000" y="3960000"/>
              <a:ext cx="147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商品売買益</a:t>
              </a:r>
            </a:p>
          </p:txBody>
        </p: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DC3B690C-2DBE-45A7-AF62-B0BD8452EBFF}"/>
                </a:ext>
              </a:extLst>
            </p:cNvPr>
            <p:cNvCxnSpPr>
              <a:cxnSpLocks/>
            </p:cNvCxnSpPr>
            <p:nvPr/>
          </p:nvCxnSpPr>
          <p:spPr>
            <a:xfrm>
              <a:off x="576000" y="4356000"/>
              <a:ext cx="352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91CE1E29-42E5-413E-ACC4-50190A72A19E}"/>
                </a:ext>
              </a:extLst>
            </p:cNvPr>
            <p:cNvCxnSpPr>
              <a:cxnSpLocks/>
            </p:cNvCxnSpPr>
            <p:nvPr/>
          </p:nvCxnSpPr>
          <p:spPr>
            <a:xfrm>
              <a:off x="2340000" y="4356000"/>
              <a:ext cx="0" cy="360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D64C2751-8ABF-42BB-B6DE-3D21B7722492}"/>
              </a:ext>
            </a:extLst>
          </p:cNvPr>
          <p:cNvGrpSpPr/>
          <p:nvPr/>
        </p:nvGrpSpPr>
        <p:grpSpPr>
          <a:xfrm>
            <a:off x="6912000" y="5400000"/>
            <a:ext cx="1908000" cy="400110"/>
            <a:chOff x="2268000" y="4320000"/>
            <a:chExt cx="1908000" cy="400110"/>
          </a:xfrm>
        </p:grpSpPr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6608CE42-3932-473A-8B8E-A9A4D9724918}"/>
                </a:ext>
              </a:extLst>
            </p:cNvPr>
            <p:cNvSpPr txBox="1"/>
            <p:nvPr/>
          </p:nvSpPr>
          <p:spPr>
            <a:xfrm>
              <a:off x="2952000" y="4320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90,000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EE405740-8E8A-415D-8D31-7D7FD527ECB5}"/>
                </a:ext>
              </a:extLst>
            </p:cNvPr>
            <p:cNvSpPr txBox="1"/>
            <p:nvPr/>
          </p:nvSpPr>
          <p:spPr>
            <a:xfrm>
              <a:off x="2268000" y="4320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1/13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aphicFrame>
        <p:nvGraphicFramePr>
          <p:cNvPr id="47" name="表 7">
            <a:extLst>
              <a:ext uri="{FF2B5EF4-FFF2-40B4-BE49-F238E27FC236}">
                <a16:creationId xmlns:a16="http://schemas.microsoft.com/office/drawing/2014/main" id="{2DA3C75A-7D71-4045-B6B6-939168C45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096935"/>
              </p:ext>
            </p:extLst>
          </p:nvPr>
        </p:nvGraphicFramePr>
        <p:xfrm>
          <a:off x="677465" y="2534037"/>
          <a:ext cx="79560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13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290,000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商品</a:t>
                      </a:r>
                      <a:endParaRPr kumimoji="1" lang="en-US" altLang="ja-JP" sz="2400" dirty="0">
                        <a:latin typeface="+mn-ea"/>
                        <a:ea typeface="+mn-ea"/>
                      </a:endParaRPr>
                    </a:p>
                    <a:p>
                      <a:pPr algn="dist"/>
                      <a:r>
                        <a:rPr kumimoji="1" lang="ja-JP" altLang="en-US" sz="2400" spc="-300" dirty="0">
                          <a:latin typeface="+mn-ea"/>
                          <a:ea typeface="+mn-ea"/>
                        </a:rPr>
                        <a:t>商品売買益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200,000</a:t>
                      </a:r>
                    </a:p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90,000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17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6987E95-21FC-4031-AAA6-D2A9603FC09C}"/>
              </a:ext>
            </a:extLst>
          </p:cNvPr>
          <p:cNvGrpSpPr/>
          <p:nvPr/>
        </p:nvGrpSpPr>
        <p:grpSpPr>
          <a:xfrm>
            <a:off x="445624" y="1498190"/>
            <a:ext cx="8502871" cy="3612290"/>
            <a:chOff x="445625" y="302797"/>
            <a:chExt cx="8502871" cy="3612290"/>
          </a:xfrm>
          <a:noFill/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EBE3A976-3F25-4A0B-BFD5-3E76F1E35E1A}"/>
                </a:ext>
              </a:extLst>
            </p:cNvPr>
            <p:cNvSpPr txBox="1"/>
            <p:nvPr/>
          </p:nvSpPr>
          <p:spPr>
            <a:xfrm>
              <a:off x="445625" y="302797"/>
              <a:ext cx="1296000" cy="5847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1000">
                  <a:schemeClr val="bg1">
                    <a:lumMod val="85000"/>
                  </a:schemeClr>
                </a:gs>
                <a:gs pos="75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解答５　</a:t>
              </a: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99740AF4-990E-4B70-AB4E-D514F8E41785}"/>
                </a:ext>
              </a:extLst>
            </p:cNvPr>
            <p:cNvSpPr/>
            <p:nvPr/>
          </p:nvSpPr>
          <p:spPr>
            <a:xfrm>
              <a:off x="445627" y="302797"/>
              <a:ext cx="8502869" cy="3612290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grpFill/>
            <a:ln w="381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9B9974A-BF0E-4A9C-B30E-34EBA33A1784}"/>
              </a:ext>
            </a:extLst>
          </p:cNvPr>
          <p:cNvGraphicFramePr>
            <a:graphicFrameLocks noGrp="1"/>
          </p:cNvGraphicFramePr>
          <p:nvPr/>
        </p:nvGraphicFramePr>
        <p:xfrm>
          <a:off x="445624" y="596560"/>
          <a:ext cx="7923070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4125614980"/>
                    </a:ext>
                  </a:extLst>
                </a:gridCol>
                <a:gridCol w="6449870">
                  <a:extLst>
                    <a:ext uri="{9D8B030D-6E8A-4147-A177-3AD203B41FA5}">
                      <a16:colId xmlns:a16="http://schemas.microsoft.com/office/drawing/2014/main" val="3633501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24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本月分の給料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\80,000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を現金で支払った。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68688"/>
                  </a:ext>
                </a:extLst>
              </a:tr>
            </a:tbl>
          </a:graphicData>
        </a:graphic>
      </p:graphicFrame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A8C58B8-ECBA-4F3A-B487-7DC37A9A973B}"/>
              </a:ext>
            </a:extLst>
          </p:cNvPr>
          <p:cNvCxnSpPr>
            <a:cxnSpLocks/>
          </p:cNvCxnSpPr>
          <p:nvPr/>
        </p:nvCxnSpPr>
        <p:spPr>
          <a:xfrm>
            <a:off x="445624" y="589280"/>
            <a:ext cx="0" cy="76928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F72C234D-ECB3-411D-9C57-A2D27CA4356D}"/>
              </a:ext>
            </a:extLst>
          </p:cNvPr>
          <p:cNvGrpSpPr/>
          <p:nvPr/>
        </p:nvGrpSpPr>
        <p:grpSpPr>
          <a:xfrm>
            <a:off x="6912000" y="4284000"/>
            <a:ext cx="1908000" cy="400110"/>
            <a:chOff x="2268000" y="2160000"/>
            <a:chExt cx="1908000" cy="400110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A09434CA-E2B1-4CC6-9797-B7556BC412D8}"/>
                </a:ext>
              </a:extLst>
            </p:cNvPr>
            <p:cNvSpPr txBox="1"/>
            <p:nvPr/>
          </p:nvSpPr>
          <p:spPr>
            <a:xfrm>
              <a:off x="2952000" y="2160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80,000</a:t>
              </a: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272EE2FF-35DB-4D11-B274-A52EC76B7434}"/>
                </a:ext>
              </a:extLst>
            </p:cNvPr>
            <p:cNvSpPr txBox="1"/>
            <p:nvPr/>
          </p:nvSpPr>
          <p:spPr>
            <a:xfrm>
              <a:off x="2268000" y="2160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24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B64109-7BB8-4F52-AD06-81F236F0CABF}"/>
              </a:ext>
            </a:extLst>
          </p:cNvPr>
          <p:cNvGrpSpPr/>
          <p:nvPr/>
        </p:nvGrpSpPr>
        <p:grpSpPr>
          <a:xfrm>
            <a:off x="5112000" y="3600000"/>
            <a:ext cx="3708000" cy="1440000"/>
            <a:chOff x="864000" y="3600000"/>
            <a:chExt cx="3708000" cy="1440000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60647645-9356-4DD3-8E07-E64D598715A6}"/>
                </a:ext>
              </a:extLst>
            </p:cNvPr>
            <p:cNvGrpSpPr/>
            <p:nvPr/>
          </p:nvGrpSpPr>
          <p:grpSpPr>
            <a:xfrm>
              <a:off x="972000" y="3600000"/>
              <a:ext cx="3528000" cy="1440000"/>
              <a:chOff x="576000" y="1476000"/>
              <a:chExt cx="3528000" cy="1440000"/>
            </a:xfrm>
          </p:grpSpPr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355D74D2-09BF-403E-B3F2-6D162FCDA89B}"/>
                  </a:ext>
                </a:extLst>
              </p:cNvPr>
              <p:cNvSpPr txBox="1"/>
              <p:nvPr/>
            </p:nvSpPr>
            <p:spPr>
              <a:xfrm>
                <a:off x="1728000" y="1476000"/>
                <a:ext cx="129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現金</a:t>
                </a:r>
              </a:p>
            </p:txBody>
          </p:sp>
          <p:cxnSp>
            <p:nvCxnSpPr>
              <p:cNvPr id="70" name="直線コネクタ 69">
                <a:extLst>
                  <a:ext uri="{FF2B5EF4-FFF2-40B4-BE49-F238E27FC236}">
                    <a16:creationId xmlns:a16="http://schemas.microsoft.com/office/drawing/2014/main" id="{D1DE99D4-9747-4259-B3CE-C236B191D7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6000" y="1908000"/>
                <a:ext cx="3528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>
                <a:extLst>
                  <a:ext uri="{FF2B5EF4-FFF2-40B4-BE49-F238E27FC236}">
                    <a16:creationId xmlns:a16="http://schemas.microsoft.com/office/drawing/2014/main" id="{D8A68F6B-7E81-4DB7-8F2E-0775A51B06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0000" y="1908000"/>
                <a:ext cx="0" cy="1008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818CA0FE-FF49-4DFB-8583-B27FB7E527E6}"/>
                </a:ext>
              </a:extLst>
            </p:cNvPr>
            <p:cNvGrpSpPr/>
            <p:nvPr/>
          </p:nvGrpSpPr>
          <p:grpSpPr>
            <a:xfrm>
              <a:off x="864000" y="3996000"/>
              <a:ext cx="1908000" cy="400110"/>
              <a:chOff x="468000" y="1872000"/>
              <a:chExt cx="1908000" cy="400110"/>
            </a:xfrm>
          </p:grpSpPr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E2F8FB4C-8066-40F6-819B-012266048D28}"/>
                  </a:ext>
                </a:extLst>
              </p:cNvPr>
              <p:cNvSpPr txBox="1"/>
              <p:nvPr/>
            </p:nvSpPr>
            <p:spPr>
              <a:xfrm>
                <a:off x="468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1/1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F0F1C209-5421-4D4C-91B1-523D796520CA}"/>
                  </a:ext>
                </a:extLst>
              </p:cNvPr>
              <p:cNvSpPr txBox="1"/>
              <p:nvPr/>
            </p:nvSpPr>
            <p:spPr>
              <a:xfrm>
                <a:off x="1152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500,000</a:t>
                </a:r>
              </a:p>
            </p:txBody>
          </p:sp>
        </p:grp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BF0A63DA-BA1B-4902-B25E-2C48FE460815}"/>
                </a:ext>
              </a:extLst>
            </p:cNvPr>
            <p:cNvGrpSpPr/>
            <p:nvPr/>
          </p:nvGrpSpPr>
          <p:grpSpPr>
            <a:xfrm>
              <a:off x="2664000" y="3996000"/>
              <a:ext cx="1908000" cy="400110"/>
              <a:chOff x="2268000" y="1872000"/>
              <a:chExt cx="1908000" cy="400110"/>
            </a:xfrm>
          </p:grpSpPr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BC4876B-A691-4058-BDDB-D348F470D82F}"/>
                  </a:ext>
                </a:extLst>
              </p:cNvPr>
              <p:cNvSpPr txBox="1"/>
              <p:nvPr/>
            </p:nvSpPr>
            <p:spPr>
              <a:xfrm>
                <a:off x="2268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1/5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50478CE1-0ADF-4785-9575-15CF34503243}"/>
                  </a:ext>
                </a:extLst>
              </p:cNvPr>
              <p:cNvSpPr txBox="1"/>
              <p:nvPr/>
            </p:nvSpPr>
            <p:spPr>
              <a:xfrm>
                <a:off x="2952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100,000</a:t>
                </a:r>
              </a:p>
            </p:txBody>
          </p:sp>
        </p:grpSp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5F8B3CC1-E6F7-47EA-B656-5C6570B98E6E}"/>
                </a:ext>
              </a:extLst>
            </p:cNvPr>
            <p:cNvGrpSpPr/>
            <p:nvPr/>
          </p:nvGrpSpPr>
          <p:grpSpPr>
            <a:xfrm>
              <a:off x="864000" y="4284000"/>
              <a:ext cx="1908000" cy="400110"/>
              <a:chOff x="468000" y="2160000"/>
              <a:chExt cx="1908000" cy="400110"/>
            </a:xfrm>
          </p:grpSpPr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82B8E478-7C73-402F-AB37-D5D0FAE1F59A}"/>
                  </a:ext>
                </a:extLst>
              </p:cNvPr>
              <p:cNvSpPr txBox="1"/>
              <p:nvPr/>
            </p:nvSpPr>
            <p:spPr>
              <a:xfrm>
                <a:off x="1152000" y="2160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290,000</a:t>
                </a:r>
              </a:p>
            </p:txBody>
          </p:sp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E5558012-9F27-4AF8-914E-41B3AC4C3EE1}"/>
                  </a:ext>
                </a:extLst>
              </p:cNvPr>
              <p:cNvSpPr txBox="1"/>
              <p:nvPr/>
            </p:nvSpPr>
            <p:spPr>
              <a:xfrm>
                <a:off x="468000" y="2160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13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B409D468-6442-418B-8EF4-C2E32C4B7097}"/>
              </a:ext>
            </a:extLst>
          </p:cNvPr>
          <p:cNvGrpSpPr/>
          <p:nvPr/>
        </p:nvGrpSpPr>
        <p:grpSpPr>
          <a:xfrm>
            <a:off x="972000" y="3600000"/>
            <a:ext cx="3528000" cy="787788"/>
            <a:chOff x="4860000" y="3928212"/>
            <a:chExt cx="3528000" cy="787788"/>
          </a:xfrm>
        </p:grpSpPr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7E4337F8-5775-40BF-8C73-9EC6CE155CA0}"/>
                </a:ext>
              </a:extLst>
            </p:cNvPr>
            <p:cNvSpPr txBox="1"/>
            <p:nvPr/>
          </p:nvSpPr>
          <p:spPr>
            <a:xfrm>
              <a:off x="5976000" y="3928212"/>
              <a:ext cx="129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給料</a:t>
              </a:r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60CC5472-3004-4F0D-9D05-01B7D8E2CF5C}"/>
                </a:ext>
              </a:extLst>
            </p:cNvPr>
            <p:cNvCxnSpPr>
              <a:cxnSpLocks/>
            </p:cNvCxnSpPr>
            <p:nvPr/>
          </p:nvCxnSpPr>
          <p:spPr>
            <a:xfrm>
              <a:off x="4860000" y="4356000"/>
              <a:ext cx="352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9D3D28AA-50BC-4BFB-A510-A54D21592149}"/>
                </a:ext>
              </a:extLst>
            </p:cNvPr>
            <p:cNvCxnSpPr>
              <a:cxnSpLocks/>
            </p:cNvCxnSpPr>
            <p:nvPr/>
          </p:nvCxnSpPr>
          <p:spPr>
            <a:xfrm>
              <a:off x="6624000" y="4356000"/>
              <a:ext cx="0" cy="360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B4E994A9-03E2-42E5-8BC2-8997F9708550}"/>
              </a:ext>
            </a:extLst>
          </p:cNvPr>
          <p:cNvGrpSpPr/>
          <p:nvPr/>
        </p:nvGrpSpPr>
        <p:grpSpPr>
          <a:xfrm>
            <a:off x="864000" y="3991788"/>
            <a:ext cx="1908000" cy="400110"/>
            <a:chOff x="4752000" y="4320000"/>
            <a:chExt cx="1908000" cy="400110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28185066-5A39-4A70-8B59-F6216E079E76}"/>
                </a:ext>
              </a:extLst>
            </p:cNvPr>
            <p:cNvSpPr txBox="1"/>
            <p:nvPr/>
          </p:nvSpPr>
          <p:spPr>
            <a:xfrm>
              <a:off x="5436000" y="4320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80,000</a:t>
              </a: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986782BF-0721-414D-A1F2-F764C171DB7D}"/>
                </a:ext>
              </a:extLst>
            </p:cNvPr>
            <p:cNvSpPr txBox="1"/>
            <p:nvPr/>
          </p:nvSpPr>
          <p:spPr>
            <a:xfrm>
              <a:off x="4752000" y="4320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1/24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aphicFrame>
        <p:nvGraphicFramePr>
          <p:cNvPr id="32" name="表 7">
            <a:extLst>
              <a:ext uri="{FF2B5EF4-FFF2-40B4-BE49-F238E27FC236}">
                <a16:creationId xmlns:a16="http://schemas.microsoft.com/office/drawing/2014/main" id="{18BA052E-CADA-4529-B04C-40AEBBAAE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719336"/>
              </p:ext>
            </p:extLst>
          </p:nvPr>
        </p:nvGraphicFramePr>
        <p:xfrm>
          <a:off x="677465" y="2534037"/>
          <a:ext cx="795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24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給料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60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899F4A22-3DCE-4FA4-8B8E-BF7E400DADD2}"/>
              </a:ext>
            </a:extLst>
          </p:cNvPr>
          <p:cNvGrpSpPr/>
          <p:nvPr/>
        </p:nvGrpSpPr>
        <p:grpSpPr>
          <a:xfrm>
            <a:off x="6912000" y="4572000"/>
            <a:ext cx="1908000" cy="400110"/>
            <a:chOff x="2268000" y="2448000"/>
            <a:chExt cx="1908000" cy="400110"/>
          </a:xfrm>
        </p:grpSpPr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BA84BE42-C7DA-49D5-B96B-8B8CA48D8621}"/>
                </a:ext>
              </a:extLst>
            </p:cNvPr>
            <p:cNvSpPr txBox="1"/>
            <p:nvPr/>
          </p:nvSpPr>
          <p:spPr>
            <a:xfrm>
              <a:off x="2952000" y="2448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150,000</a:t>
              </a: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5E67B00C-1195-45D9-91D7-E786521FBC55}"/>
                </a:ext>
              </a:extLst>
            </p:cNvPr>
            <p:cNvSpPr txBox="1"/>
            <p:nvPr/>
          </p:nvSpPr>
          <p:spPr>
            <a:xfrm>
              <a:off x="2268000" y="2448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25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6987E95-21FC-4031-AAA6-D2A9603FC09C}"/>
              </a:ext>
            </a:extLst>
          </p:cNvPr>
          <p:cNvGrpSpPr/>
          <p:nvPr/>
        </p:nvGrpSpPr>
        <p:grpSpPr>
          <a:xfrm>
            <a:off x="445624" y="1498190"/>
            <a:ext cx="8502871" cy="3612290"/>
            <a:chOff x="445625" y="302797"/>
            <a:chExt cx="8502871" cy="3612290"/>
          </a:xfrm>
          <a:noFill/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EBE3A976-3F25-4A0B-BFD5-3E76F1E35E1A}"/>
                </a:ext>
              </a:extLst>
            </p:cNvPr>
            <p:cNvSpPr txBox="1"/>
            <p:nvPr/>
          </p:nvSpPr>
          <p:spPr>
            <a:xfrm>
              <a:off x="445625" y="302797"/>
              <a:ext cx="1296000" cy="5847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1000">
                  <a:schemeClr val="bg1">
                    <a:lumMod val="85000"/>
                  </a:schemeClr>
                </a:gs>
                <a:gs pos="75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解答６　</a:t>
              </a: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99740AF4-990E-4B70-AB4E-D514F8E41785}"/>
                </a:ext>
              </a:extLst>
            </p:cNvPr>
            <p:cNvSpPr/>
            <p:nvPr/>
          </p:nvSpPr>
          <p:spPr>
            <a:xfrm>
              <a:off x="445627" y="302797"/>
              <a:ext cx="8502869" cy="3612290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grpFill/>
            <a:ln w="381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9B9974A-BF0E-4A9C-B30E-34EBA33A1784}"/>
              </a:ext>
            </a:extLst>
          </p:cNvPr>
          <p:cNvGraphicFramePr>
            <a:graphicFrameLocks noGrp="1"/>
          </p:cNvGraphicFramePr>
          <p:nvPr/>
        </p:nvGraphicFramePr>
        <p:xfrm>
          <a:off x="445624" y="596560"/>
          <a:ext cx="7923070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4125614980"/>
                    </a:ext>
                  </a:extLst>
                </a:gridCol>
                <a:gridCol w="6449870">
                  <a:extLst>
                    <a:ext uri="{9D8B030D-6E8A-4147-A177-3AD203B41FA5}">
                      <a16:colId xmlns:a16="http://schemas.microsoft.com/office/drawing/2014/main" val="3633501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買掛金のうち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\150,000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を現金で支払った。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68688"/>
                  </a:ext>
                </a:extLst>
              </a:tr>
            </a:tbl>
          </a:graphicData>
        </a:graphic>
      </p:graphicFrame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A8C58B8-ECBA-4F3A-B487-7DC37A9A973B}"/>
              </a:ext>
            </a:extLst>
          </p:cNvPr>
          <p:cNvCxnSpPr>
            <a:cxnSpLocks/>
          </p:cNvCxnSpPr>
          <p:nvPr/>
        </p:nvCxnSpPr>
        <p:spPr>
          <a:xfrm>
            <a:off x="445624" y="589280"/>
            <a:ext cx="0" cy="76928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1E5BFD6-CA0C-4A25-9FAD-BA81F36B4796}"/>
              </a:ext>
            </a:extLst>
          </p:cNvPr>
          <p:cNvGrpSpPr/>
          <p:nvPr/>
        </p:nvGrpSpPr>
        <p:grpSpPr>
          <a:xfrm>
            <a:off x="5112000" y="3600000"/>
            <a:ext cx="3708000" cy="1440000"/>
            <a:chOff x="5112000" y="3600000"/>
            <a:chExt cx="3708000" cy="1440000"/>
          </a:xfrm>
        </p:grpSpPr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3CF5A376-C05B-4048-854D-810AE91FDB56}"/>
                </a:ext>
              </a:extLst>
            </p:cNvPr>
            <p:cNvGrpSpPr/>
            <p:nvPr/>
          </p:nvGrpSpPr>
          <p:grpSpPr>
            <a:xfrm>
              <a:off x="5220000" y="3600000"/>
              <a:ext cx="3528000" cy="1440000"/>
              <a:chOff x="576000" y="1476000"/>
              <a:chExt cx="3528000" cy="1440000"/>
            </a:xfrm>
          </p:grpSpPr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6AF027B7-CBFA-4410-938C-BED90FD52F9F}"/>
                  </a:ext>
                </a:extLst>
              </p:cNvPr>
              <p:cNvSpPr txBox="1"/>
              <p:nvPr/>
            </p:nvSpPr>
            <p:spPr>
              <a:xfrm>
                <a:off x="1728000" y="1476000"/>
                <a:ext cx="129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現金</a:t>
                </a:r>
              </a:p>
            </p:txBody>
          </p:sp>
          <p:cxnSp>
            <p:nvCxnSpPr>
              <p:cNvPr id="81" name="直線コネクタ 80">
                <a:extLst>
                  <a:ext uri="{FF2B5EF4-FFF2-40B4-BE49-F238E27FC236}">
                    <a16:creationId xmlns:a16="http://schemas.microsoft.com/office/drawing/2014/main" id="{C147CE90-EA6E-4E41-B08E-41D80A2943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6000" y="1908000"/>
                <a:ext cx="3528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>
                <a:extLst>
                  <a:ext uri="{FF2B5EF4-FFF2-40B4-BE49-F238E27FC236}">
                    <a16:creationId xmlns:a16="http://schemas.microsoft.com/office/drawing/2014/main" id="{BB529C26-EA17-46A1-AD85-23E58A2FE7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0000" y="1908000"/>
                <a:ext cx="0" cy="1008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69DA11D3-0125-443F-BAE3-F6DFADAE0E98}"/>
                </a:ext>
              </a:extLst>
            </p:cNvPr>
            <p:cNvGrpSpPr/>
            <p:nvPr/>
          </p:nvGrpSpPr>
          <p:grpSpPr>
            <a:xfrm>
              <a:off x="5112000" y="3996000"/>
              <a:ext cx="1908000" cy="400110"/>
              <a:chOff x="468000" y="1872000"/>
              <a:chExt cx="1908000" cy="400110"/>
            </a:xfrm>
          </p:grpSpPr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EF9FA033-2182-4C0B-96DD-C0D6E63F18AC}"/>
                  </a:ext>
                </a:extLst>
              </p:cNvPr>
              <p:cNvSpPr txBox="1"/>
              <p:nvPr/>
            </p:nvSpPr>
            <p:spPr>
              <a:xfrm>
                <a:off x="468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1/1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F0FE94FD-AB80-4AC4-9920-FE9F26D744F3}"/>
                  </a:ext>
                </a:extLst>
              </p:cNvPr>
              <p:cNvSpPr txBox="1"/>
              <p:nvPr/>
            </p:nvSpPr>
            <p:spPr>
              <a:xfrm>
                <a:off x="1152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500,000</a:t>
                </a:r>
              </a:p>
            </p:txBody>
          </p:sp>
        </p:grpSp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94A56AFF-43D6-4A09-B01D-378458D45352}"/>
                </a:ext>
              </a:extLst>
            </p:cNvPr>
            <p:cNvGrpSpPr/>
            <p:nvPr/>
          </p:nvGrpSpPr>
          <p:grpSpPr>
            <a:xfrm>
              <a:off x="6912000" y="3996000"/>
              <a:ext cx="1908000" cy="400110"/>
              <a:chOff x="2268000" y="1872000"/>
              <a:chExt cx="1908000" cy="400110"/>
            </a:xfrm>
          </p:grpSpPr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7415F7D2-1D9F-45F4-904F-47D9DBCE4841}"/>
                  </a:ext>
                </a:extLst>
              </p:cNvPr>
              <p:cNvSpPr txBox="1"/>
              <p:nvPr/>
            </p:nvSpPr>
            <p:spPr>
              <a:xfrm>
                <a:off x="2268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1/5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B41CEB09-0334-4385-8F0F-4256BF733416}"/>
                  </a:ext>
                </a:extLst>
              </p:cNvPr>
              <p:cNvSpPr txBox="1"/>
              <p:nvPr/>
            </p:nvSpPr>
            <p:spPr>
              <a:xfrm>
                <a:off x="2952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100,000</a:t>
                </a:r>
              </a:p>
            </p:txBody>
          </p:sp>
        </p:grp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A26849D1-9529-410E-AB62-1655B3941FFA}"/>
                </a:ext>
              </a:extLst>
            </p:cNvPr>
            <p:cNvGrpSpPr/>
            <p:nvPr/>
          </p:nvGrpSpPr>
          <p:grpSpPr>
            <a:xfrm>
              <a:off x="6912000" y="4284000"/>
              <a:ext cx="1908000" cy="400110"/>
              <a:chOff x="2268000" y="2160000"/>
              <a:chExt cx="1908000" cy="400110"/>
            </a:xfrm>
          </p:grpSpPr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FF9ED318-B337-45F4-BC58-56A220D28BE6}"/>
                  </a:ext>
                </a:extLst>
              </p:cNvPr>
              <p:cNvSpPr txBox="1"/>
              <p:nvPr/>
            </p:nvSpPr>
            <p:spPr>
              <a:xfrm>
                <a:off x="2952000" y="2160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80,000</a:t>
                </a: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387992A8-1BF9-4199-9396-5C9A884226A6}"/>
                  </a:ext>
                </a:extLst>
              </p:cNvPr>
              <p:cNvSpPr txBox="1"/>
              <p:nvPr/>
            </p:nvSpPr>
            <p:spPr>
              <a:xfrm>
                <a:off x="2268000" y="2160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24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A3F727CB-0276-4F24-B08D-17A7BC6CF00F}"/>
                </a:ext>
              </a:extLst>
            </p:cNvPr>
            <p:cNvGrpSpPr/>
            <p:nvPr/>
          </p:nvGrpSpPr>
          <p:grpSpPr>
            <a:xfrm>
              <a:off x="5112000" y="4284000"/>
              <a:ext cx="1908000" cy="400110"/>
              <a:chOff x="468000" y="2160000"/>
              <a:chExt cx="1908000" cy="400110"/>
            </a:xfrm>
          </p:grpSpPr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F3C41ED-C3E0-4A2E-B4CF-8012F6AC88A6}"/>
                  </a:ext>
                </a:extLst>
              </p:cNvPr>
              <p:cNvSpPr txBox="1"/>
              <p:nvPr/>
            </p:nvSpPr>
            <p:spPr>
              <a:xfrm>
                <a:off x="1152000" y="2160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290,000</a:t>
                </a:r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09EDC91-7B20-4812-801C-29A26E748545}"/>
                  </a:ext>
                </a:extLst>
              </p:cNvPr>
              <p:cNvSpPr txBox="1"/>
              <p:nvPr/>
            </p:nvSpPr>
            <p:spPr>
              <a:xfrm>
                <a:off x="468000" y="2160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13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9A3F9C05-A89E-45E2-9587-3591BCA4B1D9}"/>
              </a:ext>
            </a:extLst>
          </p:cNvPr>
          <p:cNvGrpSpPr/>
          <p:nvPr/>
        </p:nvGrpSpPr>
        <p:grpSpPr>
          <a:xfrm>
            <a:off x="864000" y="3960000"/>
            <a:ext cx="1908000" cy="400110"/>
            <a:chOff x="468000" y="3420000"/>
            <a:chExt cx="1908000" cy="400110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AE226B63-949B-429D-81E4-F17F8900CE33}"/>
                </a:ext>
              </a:extLst>
            </p:cNvPr>
            <p:cNvSpPr txBox="1"/>
            <p:nvPr/>
          </p:nvSpPr>
          <p:spPr>
            <a:xfrm>
              <a:off x="1152000" y="3420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150,000</a:t>
              </a: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1A0CF958-F4CE-4F4C-A827-BB3788D8785F}"/>
                </a:ext>
              </a:extLst>
            </p:cNvPr>
            <p:cNvSpPr txBox="1"/>
            <p:nvPr/>
          </p:nvSpPr>
          <p:spPr>
            <a:xfrm>
              <a:off x="468000" y="3420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1/25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650B910-9F4E-4DC5-B06A-1E882B31C4DB}"/>
              </a:ext>
            </a:extLst>
          </p:cNvPr>
          <p:cNvGrpSpPr/>
          <p:nvPr/>
        </p:nvGrpSpPr>
        <p:grpSpPr>
          <a:xfrm>
            <a:off x="972000" y="3600000"/>
            <a:ext cx="3600000" cy="760110"/>
            <a:chOff x="972000" y="3600000"/>
            <a:chExt cx="3600000" cy="760110"/>
          </a:xfrm>
        </p:grpSpPr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FBD56B17-E7B3-485B-B99D-64BEC09D5941}"/>
                </a:ext>
              </a:extLst>
            </p:cNvPr>
            <p:cNvGrpSpPr/>
            <p:nvPr/>
          </p:nvGrpSpPr>
          <p:grpSpPr>
            <a:xfrm>
              <a:off x="972000" y="3600000"/>
              <a:ext cx="3528000" cy="756000"/>
              <a:chOff x="576000" y="3060000"/>
              <a:chExt cx="3528000" cy="756000"/>
            </a:xfrm>
          </p:grpSpPr>
          <p:sp>
            <p:nvSpPr>
              <p:cNvPr id="91" name="テキスト ボックス 90">
                <a:extLst>
                  <a:ext uri="{FF2B5EF4-FFF2-40B4-BE49-F238E27FC236}">
                    <a16:creationId xmlns:a16="http://schemas.microsoft.com/office/drawing/2014/main" id="{F236732B-8F52-43F4-8FEF-228BB2A5CC08}"/>
                  </a:ext>
                </a:extLst>
              </p:cNvPr>
              <p:cNvSpPr txBox="1"/>
              <p:nvPr/>
            </p:nvSpPr>
            <p:spPr>
              <a:xfrm>
                <a:off x="1728000" y="3060000"/>
                <a:ext cx="129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買掛金</a:t>
                </a:r>
              </a:p>
            </p:txBody>
          </p: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9B163C7F-D3E1-4C76-80AB-DF2E6B671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6000" y="3456000"/>
                <a:ext cx="3528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>
                <a:extLst>
                  <a:ext uri="{FF2B5EF4-FFF2-40B4-BE49-F238E27FC236}">
                    <a16:creationId xmlns:a16="http://schemas.microsoft.com/office/drawing/2014/main" id="{DD4664CC-FBE7-47C1-A4E8-44B968AAA4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0000" y="3456000"/>
                <a:ext cx="0" cy="360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40C07C7E-1047-4D2C-BEEC-2E11D2C93FF9}"/>
                </a:ext>
              </a:extLst>
            </p:cNvPr>
            <p:cNvGrpSpPr/>
            <p:nvPr/>
          </p:nvGrpSpPr>
          <p:grpSpPr>
            <a:xfrm>
              <a:off x="2664000" y="3960000"/>
              <a:ext cx="1908000" cy="400110"/>
              <a:chOff x="2268000" y="3420000"/>
              <a:chExt cx="1908000" cy="400110"/>
            </a:xfrm>
          </p:grpSpPr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9A56EF4E-E3EF-4789-B202-8DD443E5F66E}"/>
                  </a:ext>
                </a:extLst>
              </p:cNvPr>
              <p:cNvSpPr txBox="1"/>
              <p:nvPr/>
            </p:nvSpPr>
            <p:spPr>
              <a:xfrm>
                <a:off x="2268000" y="3420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1/8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37F02EDE-16E1-4310-912B-003CC86CE945}"/>
                  </a:ext>
                </a:extLst>
              </p:cNvPr>
              <p:cNvSpPr txBox="1"/>
              <p:nvPr/>
            </p:nvSpPr>
            <p:spPr>
              <a:xfrm>
                <a:off x="2952000" y="3420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200,000</a:t>
                </a:r>
              </a:p>
            </p:txBody>
          </p:sp>
        </p:grpSp>
      </p:grpSp>
      <p:graphicFrame>
        <p:nvGraphicFramePr>
          <p:cNvPr id="39" name="表 7">
            <a:extLst>
              <a:ext uri="{FF2B5EF4-FFF2-40B4-BE49-F238E27FC236}">
                <a16:creationId xmlns:a16="http://schemas.microsoft.com/office/drawing/2014/main" id="{C7855D82-FDD9-4A66-B0F4-16B5218C7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565496"/>
              </p:ext>
            </p:extLst>
          </p:nvPr>
        </p:nvGraphicFramePr>
        <p:xfrm>
          <a:off x="677465" y="2534037"/>
          <a:ext cx="795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買掛金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150,000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150,000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5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7F970223-C83B-4250-8003-5DFF175E4C9C}"/>
              </a:ext>
            </a:extLst>
          </p:cNvPr>
          <p:cNvGrpSpPr/>
          <p:nvPr/>
        </p:nvGrpSpPr>
        <p:grpSpPr>
          <a:xfrm>
            <a:off x="445624" y="302400"/>
            <a:ext cx="8502871" cy="6454000"/>
            <a:chOff x="445625" y="302797"/>
            <a:chExt cx="8502871" cy="6454000"/>
          </a:xfrm>
          <a:noFill/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0E6FE0E7-9767-4BEE-9C72-45ABABDEEA94}"/>
                </a:ext>
              </a:extLst>
            </p:cNvPr>
            <p:cNvSpPr txBox="1"/>
            <p:nvPr/>
          </p:nvSpPr>
          <p:spPr>
            <a:xfrm>
              <a:off x="445625" y="302797"/>
              <a:ext cx="1015314" cy="5847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1000">
                  <a:schemeClr val="bg1">
                    <a:lumMod val="85000"/>
                  </a:schemeClr>
                </a:gs>
                <a:gs pos="75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解答　</a:t>
              </a:r>
            </a:p>
          </p:txBody>
        </p:sp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D695DD34-D81A-444E-A76C-0A16EA6DABB9}"/>
                </a:ext>
              </a:extLst>
            </p:cNvPr>
            <p:cNvSpPr/>
            <p:nvPr/>
          </p:nvSpPr>
          <p:spPr>
            <a:xfrm>
              <a:off x="445627" y="302797"/>
              <a:ext cx="8502869" cy="6454000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grpFill/>
            <a:ln w="381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81F048C4-2CB8-4264-9EAB-81666887E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91883"/>
              </p:ext>
            </p:extLst>
          </p:nvPr>
        </p:nvGraphicFramePr>
        <p:xfrm>
          <a:off x="677465" y="1162437"/>
          <a:ext cx="7956000" cy="403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-15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2400" spc="-15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2400" spc="-15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2400" spc="-15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500,000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資本金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500,000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５日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spc="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商品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100,000</a:t>
                      </a:r>
                      <a:endParaRPr kumimoji="1" lang="ja-JP" altLang="en-US" sz="2400" spc="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spc="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100,000</a:t>
                      </a:r>
                      <a:endParaRPr kumimoji="1" lang="ja-JP" altLang="en-US" sz="2400" spc="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340267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８日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商品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買掛金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9615068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13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290,000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商品</a:t>
                      </a:r>
                      <a:endParaRPr kumimoji="1" lang="en-US" altLang="ja-JP" sz="2400" dirty="0">
                        <a:latin typeface="+mn-ea"/>
                        <a:ea typeface="+mn-ea"/>
                      </a:endParaRPr>
                    </a:p>
                    <a:p>
                      <a:pPr algn="dist"/>
                      <a:r>
                        <a:rPr kumimoji="1" lang="ja-JP" altLang="en-US" sz="2400" spc="-300" dirty="0">
                          <a:latin typeface="+mn-ea"/>
                          <a:ea typeface="+mn-ea"/>
                        </a:rPr>
                        <a:t>商品売買益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200,000</a:t>
                      </a:r>
                    </a:p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90,000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732767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24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給料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8893123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買掛金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150,000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150,000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93186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3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16B0173-0C9E-40EF-AF66-D9471530F1C5}"/>
              </a:ext>
            </a:extLst>
          </p:cNvPr>
          <p:cNvCxnSpPr>
            <a:cxnSpLocks/>
          </p:cNvCxnSpPr>
          <p:nvPr/>
        </p:nvCxnSpPr>
        <p:spPr>
          <a:xfrm>
            <a:off x="446400" y="609600"/>
            <a:ext cx="0" cy="5679440"/>
          </a:xfrm>
          <a:prstGeom prst="line">
            <a:avLst/>
          </a:prstGeom>
          <a:ln w="38100">
            <a:gradFill>
              <a:gsLst>
                <a:gs pos="0">
                  <a:schemeClr val="bg1">
                    <a:lumMod val="85000"/>
                  </a:schemeClr>
                </a:gs>
                <a:gs pos="74000">
                  <a:schemeClr val="bg1">
                    <a:lumMod val="7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602AA85-56F2-435B-B7E4-4DE5447E9336}"/>
              </a:ext>
            </a:extLst>
          </p:cNvPr>
          <p:cNvGrpSpPr/>
          <p:nvPr/>
        </p:nvGrpSpPr>
        <p:grpSpPr>
          <a:xfrm>
            <a:off x="653059" y="1476000"/>
            <a:ext cx="7956000" cy="3244110"/>
            <a:chOff x="653059" y="1476000"/>
            <a:chExt cx="7956000" cy="3244110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6A2B5CE1-CCB1-4C05-BC0E-BA8905C37487}"/>
                </a:ext>
              </a:extLst>
            </p:cNvPr>
            <p:cNvGrpSpPr/>
            <p:nvPr/>
          </p:nvGrpSpPr>
          <p:grpSpPr>
            <a:xfrm>
              <a:off x="653059" y="1476000"/>
              <a:ext cx="3708000" cy="1440000"/>
              <a:chOff x="468000" y="1476000"/>
              <a:chExt cx="3708000" cy="1440000"/>
            </a:xfrm>
          </p:grpSpPr>
          <p:grpSp>
            <p:nvGrpSpPr>
              <p:cNvPr id="75" name="グループ化 74">
                <a:extLst>
                  <a:ext uri="{FF2B5EF4-FFF2-40B4-BE49-F238E27FC236}">
                    <a16:creationId xmlns:a16="http://schemas.microsoft.com/office/drawing/2014/main" id="{341806F6-367F-4A09-B72C-EDA56AB6A7D3}"/>
                  </a:ext>
                </a:extLst>
              </p:cNvPr>
              <p:cNvGrpSpPr/>
              <p:nvPr/>
            </p:nvGrpSpPr>
            <p:grpSpPr>
              <a:xfrm>
                <a:off x="576000" y="1476000"/>
                <a:ext cx="3528000" cy="1440000"/>
                <a:chOff x="576000" y="1476000"/>
                <a:chExt cx="3528000" cy="1440000"/>
              </a:xfrm>
            </p:grpSpPr>
            <p:sp>
              <p:nvSpPr>
                <p:cNvPr id="91" name="テキスト ボックス 90">
                  <a:extLst>
                    <a:ext uri="{FF2B5EF4-FFF2-40B4-BE49-F238E27FC236}">
                      <a16:creationId xmlns:a16="http://schemas.microsoft.com/office/drawing/2014/main" id="{CF6BE58D-0048-47F0-BF99-7D30B5188137}"/>
                    </a:ext>
                  </a:extLst>
                </p:cNvPr>
                <p:cNvSpPr txBox="1"/>
                <p:nvPr/>
              </p:nvSpPr>
              <p:spPr>
                <a:xfrm>
                  <a:off x="1728000" y="1476000"/>
                  <a:ext cx="1296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現金</a:t>
                  </a:r>
                </a:p>
              </p:txBody>
            </p:sp>
            <p:cxnSp>
              <p:nvCxnSpPr>
                <p:cNvPr id="92" name="直線コネクタ 91">
                  <a:extLst>
                    <a:ext uri="{FF2B5EF4-FFF2-40B4-BE49-F238E27FC236}">
                      <a16:creationId xmlns:a16="http://schemas.microsoft.com/office/drawing/2014/main" id="{59CFCC5C-D09D-44E0-9D19-1FC15A781B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6000" y="1908000"/>
                  <a:ext cx="352800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直線コネクタ 92">
                  <a:extLst>
                    <a:ext uri="{FF2B5EF4-FFF2-40B4-BE49-F238E27FC236}">
                      <a16:creationId xmlns:a16="http://schemas.microsoft.com/office/drawing/2014/main" id="{1C0DF1BB-B6DF-4003-81E0-E59078978D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40000" y="1908000"/>
                  <a:ext cx="0" cy="1008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8E7CE905-5299-4A36-9EAD-C32D2FAF4C18}"/>
                  </a:ext>
                </a:extLst>
              </p:cNvPr>
              <p:cNvGrpSpPr/>
              <p:nvPr/>
            </p:nvGrpSpPr>
            <p:grpSpPr>
              <a:xfrm>
                <a:off x="468000" y="1872000"/>
                <a:ext cx="1908000" cy="400110"/>
                <a:chOff x="468000" y="1872000"/>
                <a:chExt cx="1908000" cy="400110"/>
              </a:xfrm>
            </p:grpSpPr>
            <p:sp>
              <p:nvSpPr>
                <p:cNvPr id="89" name="テキスト ボックス 88">
                  <a:extLst>
                    <a:ext uri="{FF2B5EF4-FFF2-40B4-BE49-F238E27FC236}">
                      <a16:creationId xmlns:a16="http://schemas.microsoft.com/office/drawing/2014/main" id="{67CD87B2-FE36-467D-B28D-5682BEFB8EAA}"/>
                    </a:ext>
                  </a:extLst>
                </p:cNvPr>
                <p:cNvSpPr txBox="1"/>
                <p:nvPr/>
              </p:nvSpPr>
              <p:spPr>
                <a:xfrm>
                  <a:off x="468000" y="1872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1/1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90" name="テキスト ボックス 89">
                  <a:extLst>
                    <a:ext uri="{FF2B5EF4-FFF2-40B4-BE49-F238E27FC236}">
                      <a16:creationId xmlns:a16="http://schemas.microsoft.com/office/drawing/2014/main" id="{308E1049-7884-49EE-B6C5-7FCF127E35B5}"/>
                    </a:ext>
                  </a:extLst>
                </p:cNvPr>
                <p:cNvSpPr txBox="1"/>
                <p:nvPr/>
              </p:nvSpPr>
              <p:spPr>
                <a:xfrm>
                  <a:off x="1152000" y="1872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500,000</a:t>
                  </a:r>
                </a:p>
              </p:txBody>
            </p:sp>
          </p:grpSp>
          <p:grpSp>
            <p:nvGrpSpPr>
              <p:cNvPr id="77" name="グループ化 76">
                <a:extLst>
                  <a:ext uri="{FF2B5EF4-FFF2-40B4-BE49-F238E27FC236}">
                    <a16:creationId xmlns:a16="http://schemas.microsoft.com/office/drawing/2014/main" id="{6DB5E499-5C0D-4176-80B4-090135E911C8}"/>
                  </a:ext>
                </a:extLst>
              </p:cNvPr>
              <p:cNvGrpSpPr/>
              <p:nvPr/>
            </p:nvGrpSpPr>
            <p:grpSpPr>
              <a:xfrm>
                <a:off x="2268000" y="1872000"/>
                <a:ext cx="1908000" cy="400110"/>
                <a:chOff x="2268000" y="1872000"/>
                <a:chExt cx="1908000" cy="400110"/>
              </a:xfrm>
            </p:grpSpPr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C9689515-A76E-4459-BA49-32D165DDC086}"/>
                    </a:ext>
                  </a:extLst>
                </p:cNvPr>
                <p:cNvSpPr txBox="1"/>
                <p:nvPr/>
              </p:nvSpPr>
              <p:spPr>
                <a:xfrm>
                  <a:off x="2268000" y="1872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1/5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88" name="テキスト ボックス 87">
                  <a:extLst>
                    <a:ext uri="{FF2B5EF4-FFF2-40B4-BE49-F238E27FC236}">
                      <a16:creationId xmlns:a16="http://schemas.microsoft.com/office/drawing/2014/main" id="{31EC1C0A-E7C3-4699-9BED-A21D050B22B3}"/>
                    </a:ext>
                  </a:extLst>
                </p:cNvPr>
                <p:cNvSpPr txBox="1"/>
                <p:nvPr/>
              </p:nvSpPr>
              <p:spPr>
                <a:xfrm>
                  <a:off x="2952000" y="1872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100,000</a:t>
                  </a:r>
                </a:p>
              </p:txBody>
            </p:sp>
          </p:grpSp>
          <p:grpSp>
            <p:nvGrpSpPr>
              <p:cNvPr id="78" name="グループ化 77">
                <a:extLst>
                  <a:ext uri="{FF2B5EF4-FFF2-40B4-BE49-F238E27FC236}">
                    <a16:creationId xmlns:a16="http://schemas.microsoft.com/office/drawing/2014/main" id="{ED1E898B-41A7-4E9B-85CB-40A28F9AE14D}"/>
                  </a:ext>
                </a:extLst>
              </p:cNvPr>
              <p:cNvGrpSpPr/>
              <p:nvPr/>
            </p:nvGrpSpPr>
            <p:grpSpPr>
              <a:xfrm>
                <a:off x="2268000" y="2160000"/>
                <a:ext cx="1908000" cy="400110"/>
                <a:chOff x="2268000" y="2160000"/>
                <a:chExt cx="1908000" cy="400110"/>
              </a:xfrm>
            </p:grpSpPr>
            <p:sp>
              <p:nvSpPr>
                <p:cNvPr id="85" name="テキスト ボックス 84">
                  <a:extLst>
                    <a:ext uri="{FF2B5EF4-FFF2-40B4-BE49-F238E27FC236}">
                      <a16:creationId xmlns:a16="http://schemas.microsoft.com/office/drawing/2014/main" id="{44D04B80-3CAD-4F81-90B5-AF0031234A8D}"/>
                    </a:ext>
                  </a:extLst>
                </p:cNvPr>
                <p:cNvSpPr txBox="1"/>
                <p:nvPr/>
              </p:nvSpPr>
              <p:spPr>
                <a:xfrm>
                  <a:off x="2952000" y="2160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80,000</a:t>
                  </a:r>
                </a:p>
              </p:txBody>
            </p:sp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450E3517-9C87-4A1F-89F1-4E00AFF46573}"/>
                    </a:ext>
                  </a:extLst>
                </p:cNvPr>
                <p:cNvSpPr txBox="1"/>
                <p:nvPr/>
              </p:nvSpPr>
              <p:spPr>
                <a:xfrm>
                  <a:off x="2268000" y="2160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24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79" name="グループ化 78">
                <a:extLst>
                  <a:ext uri="{FF2B5EF4-FFF2-40B4-BE49-F238E27FC236}">
                    <a16:creationId xmlns:a16="http://schemas.microsoft.com/office/drawing/2014/main" id="{A356E629-E15A-475E-A590-1E5DF8F40BB8}"/>
                  </a:ext>
                </a:extLst>
              </p:cNvPr>
              <p:cNvGrpSpPr/>
              <p:nvPr/>
            </p:nvGrpSpPr>
            <p:grpSpPr>
              <a:xfrm>
                <a:off x="2268000" y="2448000"/>
                <a:ext cx="1908000" cy="400110"/>
                <a:chOff x="2268000" y="2448000"/>
                <a:chExt cx="1908000" cy="400110"/>
              </a:xfrm>
            </p:grpSpPr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3C2E21FC-74A2-4E44-B504-341867941DA7}"/>
                    </a:ext>
                  </a:extLst>
                </p:cNvPr>
                <p:cNvSpPr txBox="1"/>
                <p:nvPr/>
              </p:nvSpPr>
              <p:spPr>
                <a:xfrm>
                  <a:off x="2952000" y="2448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150,000</a:t>
                  </a:r>
                </a:p>
              </p:txBody>
            </p:sp>
            <p:sp>
              <p:nvSpPr>
                <p:cNvPr id="84" name="テキスト ボックス 83">
                  <a:extLst>
                    <a:ext uri="{FF2B5EF4-FFF2-40B4-BE49-F238E27FC236}">
                      <a16:creationId xmlns:a16="http://schemas.microsoft.com/office/drawing/2014/main" id="{DC004ABD-7237-46A3-80D3-E3F89E31B34F}"/>
                    </a:ext>
                  </a:extLst>
                </p:cNvPr>
                <p:cNvSpPr txBox="1"/>
                <p:nvPr/>
              </p:nvSpPr>
              <p:spPr>
                <a:xfrm>
                  <a:off x="2268000" y="2448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25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80" name="グループ化 79">
                <a:extLst>
                  <a:ext uri="{FF2B5EF4-FFF2-40B4-BE49-F238E27FC236}">
                    <a16:creationId xmlns:a16="http://schemas.microsoft.com/office/drawing/2014/main" id="{50550AAC-21D5-484C-9BBA-2C7D70F715A8}"/>
                  </a:ext>
                </a:extLst>
              </p:cNvPr>
              <p:cNvGrpSpPr/>
              <p:nvPr/>
            </p:nvGrpSpPr>
            <p:grpSpPr>
              <a:xfrm>
                <a:off x="468000" y="2160000"/>
                <a:ext cx="1908000" cy="400110"/>
                <a:chOff x="468000" y="2160000"/>
                <a:chExt cx="1908000" cy="400110"/>
              </a:xfrm>
            </p:grpSpPr>
            <p:sp>
              <p:nvSpPr>
                <p:cNvPr id="81" name="テキスト ボックス 80">
                  <a:extLst>
                    <a:ext uri="{FF2B5EF4-FFF2-40B4-BE49-F238E27FC236}">
                      <a16:creationId xmlns:a16="http://schemas.microsoft.com/office/drawing/2014/main" id="{CADA91FB-2DED-49BF-B0D7-FA850D3DD42B}"/>
                    </a:ext>
                  </a:extLst>
                </p:cNvPr>
                <p:cNvSpPr txBox="1"/>
                <p:nvPr/>
              </p:nvSpPr>
              <p:spPr>
                <a:xfrm>
                  <a:off x="1152000" y="2160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290,000</a:t>
                  </a:r>
                </a:p>
              </p:txBody>
            </p:sp>
            <p:sp>
              <p:nvSpPr>
                <p:cNvPr id="82" name="テキスト ボックス 81">
                  <a:extLst>
                    <a:ext uri="{FF2B5EF4-FFF2-40B4-BE49-F238E27FC236}">
                      <a16:creationId xmlns:a16="http://schemas.microsoft.com/office/drawing/2014/main" id="{F150C34C-6BE5-4C7F-B223-991AA21513B4}"/>
                    </a:ext>
                  </a:extLst>
                </p:cNvPr>
                <p:cNvSpPr txBox="1"/>
                <p:nvPr/>
              </p:nvSpPr>
              <p:spPr>
                <a:xfrm>
                  <a:off x="468000" y="2160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13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</p:grpSp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D8E28705-F316-4067-BA72-CDFF1D7D0D86}"/>
                </a:ext>
              </a:extLst>
            </p:cNvPr>
            <p:cNvGrpSpPr/>
            <p:nvPr/>
          </p:nvGrpSpPr>
          <p:grpSpPr>
            <a:xfrm>
              <a:off x="653059" y="3060000"/>
              <a:ext cx="3708000" cy="760110"/>
              <a:chOff x="468000" y="3060000"/>
              <a:chExt cx="3708000" cy="760110"/>
            </a:xfrm>
          </p:grpSpPr>
          <p:grpSp>
            <p:nvGrpSpPr>
              <p:cNvPr id="95" name="グループ化 94">
                <a:extLst>
                  <a:ext uri="{FF2B5EF4-FFF2-40B4-BE49-F238E27FC236}">
                    <a16:creationId xmlns:a16="http://schemas.microsoft.com/office/drawing/2014/main" id="{3A84B296-0C89-433D-A793-D8FC27C10F50}"/>
                  </a:ext>
                </a:extLst>
              </p:cNvPr>
              <p:cNvGrpSpPr/>
              <p:nvPr/>
            </p:nvGrpSpPr>
            <p:grpSpPr>
              <a:xfrm>
                <a:off x="576000" y="3060000"/>
                <a:ext cx="3528000" cy="756000"/>
                <a:chOff x="576000" y="3060000"/>
                <a:chExt cx="3528000" cy="756000"/>
              </a:xfrm>
            </p:grpSpPr>
            <p:sp>
              <p:nvSpPr>
                <p:cNvPr id="102" name="テキスト ボックス 101">
                  <a:extLst>
                    <a:ext uri="{FF2B5EF4-FFF2-40B4-BE49-F238E27FC236}">
                      <a16:creationId xmlns:a16="http://schemas.microsoft.com/office/drawing/2014/main" id="{160EACAA-42E2-42FC-9BF8-8446B5F1D2B8}"/>
                    </a:ext>
                  </a:extLst>
                </p:cNvPr>
                <p:cNvSpPr txBox="1"/>
                <p:nvPr/>
              </p:nvSpPr>
              <p:spPr>
                <a:xfrm>
                  <a:off x="1728000" y="3060000"/>
                  <a:ext cx="1296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買掛金</a:t>
                  </a:r>
                </a:p>
              </p:txBody>
            </p: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834773FC-4B53-4EA3-B8A7-E9B658078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6000" y="3456000"/>
                  <a:ext cx="352800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225F7A54-F0E5-4911-8442-681CF3DED1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40000" y="3456000"/>
                  <a:ext cx="0" cy="360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グループ化 95">
                <a:extLst>
                  <a:ext uri="{FF2B5EF4-FFF2-40B4-BE49-F238E27FC236}">
                    <a16:creationId xmlns:a16="http://schemas.microsoft.com/office/drawing/2014/main" id="{8F57598A-09B0-4635-8F56-BEDEEE42A59B}"/>
                  </a:ext>
                </a:extLst>
              </p:cNvPr>
              <p:cNvGrpSpPr/>
              <p:nvPr/>
            </p:nvGrpSpPr>
            <p:grpSpPr>
              <a:xfrm>
                <a:off x="468000" y="3420000"/>
                <a:ext cx="1908000" cy="400110"/>
                <a:chOff x="468000" y="3420000"/>
                <a:chExt cx="1908000" cy="400110"/>
              </a:xfrm>
            </p:grpSpPr>
            <p:sp>
              <p:nvSpPr>
                <p:cNvPr id="100" name="テキスト ボックス 99">
                  <a:extLst>
                    <a:ext uri="{FF2B5EF4-FFF2-40B4-BE49-F238E27FC236}">
                      <a16:creationId xmlns:a16="http://schemas.microsoft.com/office/drawing/2014/main" id="{AA7E6D01-66A2-408A-950F-C330506387F0}"/>
                    </a:ext>
                  </a:extLst>
                </p:cNvPr>
                <p:cNvSpPr txBox="1"/>
                <p:nvPr/>
              </p:nvSpPr>
              <p:spPr>
                <a:xfrm>
                  <a:off x="1152000" y="3420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150,000</a:t>
                  </a:r>
                </a:p>
              </p:txBody>
            </p:sp>
            <p:sp>
              <p:nvSpPr>
                <p:cNvPr id="101" name="テキスト ボックス 100">
                  <a:extLst>
                    <a:ext uri="{FF2B5EF4-FFF2-40B4-BE49-F238E27FC236}">
                      <a16:creationId xmlns:a16="http://schemas.microsoft.com/office/drawing/2014/main" id="{7078F8A8-3BA9-4327-9AA3-EED1C766C0A0}"/>
                    </a:ext>
                  </a:extLst>
                </p:cNvPr>
                <p:cNvSpPr txBox="1"/>
                <p:nvPr/>
              </p:nvSpPr>
              <p:spPr>
                <a:xfrm>
                  <a:off x="468000" y="3420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1/25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97" name="グループ化 96">
                <a:extLst>
                  <a:ext uri="{FF2B5EF4-FFF2-40B4-BE49-F238E27FC236}">
                    <a16:creationId xmlns:a16="http://schemas.microsoft.com/office/drawing/2014/main" id="{8C9F72D5-0C01-449E-8768-C097AB80225B}"/>
                  </a:ext>
                </a:extLst>
              </p:cNvPr>
              <p:cNvGrpSpPr/>
              <p:nvPr/>
            </p:nvGrpSpPr>
            <p:grpSpPr>
              <a:xfrm>
                <a:off x="2268000" y="3420000"/>
                <a:ext cx="1908000" cy="400110"/>
                <a:chOff x="2268000" y="3420000"/>
                <a:chExt cx="1908000" cy="400110"/>
              </a:xfrm>
            </p:grpSpPr>
            <p:sp>
              <p:nvSpPr>
                <p:cNvPr id="98" name="テキスト ボックス 97">
                  <a:extLst>
                    <a:ext uri="{FF2B5EF4-FFF2-40B4-BE49-F238E27FC236}">
                      <a16:creationId xmlns:a16="http://schemas.microsoft.com/office/drawing/2014/main" id="{C9040A7D-7BCD-4F0B-AF2A-EFC70ED179BF}"/>
                    </a:ext>
                  </a:extLst>
                </p:cNvPr>
                <p:cNvSpPr txBox="1"/>
                <p:nvPr/>
              </p:nvSpPr>
              <p:spPr>
                <a:xfrm>
                  <a:off x="2268000" y="3420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1/8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99" name="テキスト ボックス 98">
                  <a:extLst>
                    <a:ext uri="{FF2B5EF4-FFF2-40B4-BE49-F238E27FC236}">
                      <a16:creationId xmlns:a16="http://schemas.microsoft.com/office/drawing/2014/main" id="{2F875853-0227-45FC-BD0A-E31F61D0E58F}"/>
                    </a:ext>
                  </a:extLst>
                </p:cNvPr>
                <p:cNvSpPr txBox="1"/>
                <p:nvPr/>
              </p:nvSpPr>
              <p:spPr>
                <a:xfrm>
                  <a:off x="2952000" y="3420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200,000</a:t>
                  </a:r>
                </a:p>
              </p:txBody>
            </p:sp>
          </p:grpSp>
        </p:grpSp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id="{423AD6D9-ABCF-4074-83A1-4DA7A428F88B}"/>
                </a:ext>
              </a:extLst>
            </p:cNvPr>
            <p:cNvGrpSpPr/>
            <p:nvPr/>
          </p:nvGrpSpPr>
          <p:grpSpPr>
            <a:xfrm>
              <a:off x="4937059" y="1476000"/>
              <a:ext cx="3672000" cy="1116000"/>
              <a:chOff x="4752000" y="1476000"/>
              <a:chExt cx="3672000" cy="1116000"/>
            </a:xfrm>
          </p:grpSpPr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47814429-2E05-4125-9A0D-FEDCE41207A8}"/>
                  </a:ext>
                </a:extLst>
              </p:cNvPr>
              <p:cNvGrpSpPr/>
              <p:nvPr/>
            </p:nvGrpSpPr>
            <p:grpSpPr>
              <a:xfrm>
                <a:off x="4860000" y="1476000"/>
                <a:ext cx="3528000" cy="1116000"/>
                <a:chOff x="4860000" y="1476000"/>
                <a:chExt cx="3528000" cy="1116000"/>
              </a:xfrm>
            </p:grpSpPr>
            <p:sp>
              <p:nvSpPr>
                <p:cNvPr id="116" name="テキスト ボックス 115">
                  <a:extLst>
                    <a:ext uri="{FF2B5EF4-FFF2-40B4-BE49-F238E27FC236}">
                      <a16:creationId xmlns:a16="http://schemas.microsoft.com/office/drawing/2014/main" id="{78973F2C-F615-4A47-9758-7A9B62D9597F}"/>
                    </a:ext>
                  </a:extLst>
                </p:cNvPr>
                <p:cNvSpPr txBox="1"/>
                <p:nvPr/>
              </p:nvSpPr>
              <p:spPr>
                <a:xfrm>
                  <a:off x="5975095" y="1476000"/>
                  <a:ext cx="1296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商品</a:t>
                  </a:r>
                </a:p>
              </p:txBody>
            </p: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F8E0E399-D8C1-4FFE-84A7-9A88BE0886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60000" y="1908000"/>
                  <a:ext cx="352800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コネクタ 117">
                  <a:extLst>
                    <a:ext uri="{FF2B5EF4-FFF2-40B4-BE49-F238E27FC236}">
                      <a16:creationId xmlns:a16="http://schemas.microsoft.com/office/drawing/2014/main" id="{C73D8B65-31DC-45ED-AD45-54E9C5FDB1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24000" y="1908000"/>
                  <a:ext cx="0" cy="684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4DE1558F-43BF-4AC7-9A71-99971BCBAF4D}"/>
                  </a:ext>
                </a:extLst>
              </p:cNvPr>
              <p:cNvGrpSpPr/>
              <p:nvPr/>
            </p:nvGrpSpPr>
            <p:grpSpPr>
              <a:xfrm>
                <a:off x="4752000" y="2160000"/>
                <a:ext cx="1908000" cy="400110"/>
                <a:chOff x="4752000" y="2160000"/>
                <a:chExt cx="1908000" cy="400110"/>
              </a:xfrm>
            </p:grpSpPr>
            <p:sp>
              <p:nvSpPr>
                <p:cNvPr id="114" name="テキスト ボックス 113">
                  <a:extLst>
                    <a:ext uri="{FF2B5EF4-FFF2-40B4-BE49-F238E27FC236}">
                      <a16:creationId xmlns:a16="http://schemas.microsoft.com/office/drawing/2014/main" id="{79A74BA0-A984-497B-81C4-7C1622677666}"/>
                    </a:ext>
                  </a:extLst>
                </p:cNvPr>
                <p:cNvSpPr txBox="1"/>
                <p:nvPr/>
              </p:nvSpPr>
              <p:spPr>
                <a:xfrm>
                  <a:off x="4752000" y="2160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8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115" name="テキスト ボックス 114">
                  <a:extLst>
                    <a:ext uri="{FF2B5EF4-FFF2-40B4-BE49-F238E27FC236}">
                      <a16:creationId xmlns:a16="http://schemas.microsoft.com/office/drawing/2014/main" id="{E791DBA3-12B6-4AE1-B0F1-083FF2F6BCEF}"/>
                    </a:ext>
                  </a:extLst>
                </p:cNvPr>
                <p:cNvSpPr txBox="1"/>
                <p:nvPr/>
              </p:nvSpPr>
              <p:spPr>
                <a:xfrm>
                  <a:off x="5436000" y="2160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200,000</a:t>
                  </a:r>
                </a:p>
              </p:txBody>
            </p:sp>
          </p:grpSp>
          <p:grpSp>
            <p:nvGrpSpPr>
              <p:cNvPr id="108" name="グループ化 107">
                <a:extLst>
                  <a:ext uri="{FF2B5EF4-FFF2-40B4-BE49-F238E27FC236}">
                    <a16:creationId xmlns:a16="http://schemas.microsoft.com/office/drawing/2014/main" id="{7163C958-D4D8-4C3E-8636-130BE9BB9A0B}"/>
                  </a:ext>
                </a:extLst>
              </p:cNvPr>
              <p:cNvGrpSpPr/>
              <p:nvPr/>
            </p:nvGrpSpPr>
            <p:grpSpPr>
              <a:xfrm>
                <a:off x="4752000" y="1872000"/>
                <a:ext cx="1908000" cy="400110"/>
                <a:chOff x="4752000" y="1872000"/>
                <a:chExt cx="1908000" cy="400110"/>
              </a:xfrm>
            </p:grpSpPr>
            <p:sp>
              <p:nvSpPr>
                <p:cNvPr id="112" name="テキスト ボックス 111">
                  <a:extLst>
                    <a:ext uri="{FF2B5EF4-FFF2-40B4-BE49-F238E27FC236}">
                      <a16:creationId xmlns:a16="http://schemas.microsoft.com/office/drawing/2014/main" id="{CE6BDC01-8148-404C-98EA-65A8FBDBCEC7}"/>
                    </a:ext>
                  </a:extLst>
                </p:cNvPr>
                <p:cNvSpPr txBox="1"/>
                <p:nvPr/>
              </p:nvSpPr>
              <p:spPr>
                <a:xfrm>
                  <a:off x="4752000" y="1872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1/5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113" name="テキスト ボックス 112">
                  <a:extLst>
                    <a:ext uri="{FF2B5EF4-FFF2-40B4-BE49-F238E27FC236}">
                      <a16:creationId xmlns:a16="http://schemas.microsoft.com/office/drawing/2014/main" id="{917FA5CA-E792-4326-A780-577890C248F6}"/>
                    </a:ext>
                  </a:extLst>
                </p:cNvPr>
                <p:cNvSpPr txBox="1"/>
                <p:nvPr/>
              </p:nvSpPr>
              <p:spPr>
                <a:xfrm>
                  <a:off x="5436000" y="1872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100,000</a:t>
                  </a:r>
                </a:p>
              </p:txBody>
            </p:sp>
          </p:grpSp>
          <p:grpSp>
            <p:nvGrpSpPr>
              <p:cNvPr id="109" name="グループ化 108">
                <a:extLst>
                  <a:ext uri="{FF2B5EF4-FFF2-40B4-BE49-F238E27FC236}">
                    <a16:creationId xmlns:a16="http://schemas.microsoft.com/office/drawing/2014/main" id="{EFC0490A-B67C-4F08-A46A-3446B6448D9F}"/>
                  </a:ext>
                </a:extLst>
              </p:cNvPr>
              <p:cNvGrpSpPr/>
              <p:nvPr/>
            </p:nvGrpSpPr>
            <p:grpSpPr>
              <a:xfrm>
                <a:off x="6552000" y="1872000"/>
                <a:ext cx="1872000" cy="400110"/>
                <a:chOff x="6552000" y="1872000"/>
                <a:chExt cx="1872000" cy="400110"/>
              </a:xfrm>
            </p:grpSpPr>
            <p:sp>
              <p:nvSpPr>
                <p:cNvPr id="110" name="テキスト ボックス 109">
                  <a:extLst>
                    <a:ext uri="{FF2B5EF4-FFF2-40B4-BE49-F238E27FC236}">
                      <a16:creationId xmlns:a16="http://schemas.microsoft.com/office/drawing/2014/main" id="{8D9DCE10-FDED-46C7-9090-D8BD9ABDCE19}"/>
                    </a:ext>
                  </a:extLst>
                </p:cNvPr>
                <p:cNvSpPr txBox="1"/>
                <p:nvPr/>
              </p:nvSpPr>
              <p:spPr>
                <a:xfrm>
                  <a:off x="6552000" y="1872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1/13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111" name="テキスト ボックス 110">
                  <a:extLst>
                    <a:ext uri="{FF2B5EF4-FFF2-40B4-BE49-F238E27FC236}">
                      <a16:creationId xmlns:a16="http://schemas.microsoft.com/office/drawing/2014/main" id="{1CBC09AE-3AAA-4DE6-8752-BC5777BF3F81}"/>
                    </a:ext>
                  </a:extLst>
                </p:cNvPr>
                <p:cNvSpPr txBox="1"/>
                <p:nvPr/>
              </p:nvSpPr>
              <p:spPr>
                <a:xfrm>
                  <a:off x="7200000" y="1872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200,000</a:t>
                  </a:r>
                </a:p>
              </p:txBody>
            </p:sp>
          </p:grpSp>
        </p:grpSp>
        <p:grpSp>
          <p:nvGrpSpPr>
            <p:cNvPr id="119" name="グループ化 118">
              <a:extLst>
                <a:ext uri="{FF2B5EF4-FFF2-40B4-BE49-F238E27FC236}">
                  <a16:creationId xmlns:a16="http://schemas.microsoft.com/office/drawing/2014/main" id="{418CFF22-E8DC-473C-82EC-79E4A52BAA4F}"/>
                </a:ext>
              </a:extLst>
            </p:cNvPr>
            <p:cNvGrpSpPr/>
            <p:nvPr/>
          </p:nvGrpSpPr>
          <p:grpSpPr>
            <a:xfrm>
              <a:off x="5045059" y="3060000"/>
              <a:ext cx="3564000" cy="760110"/>
              <a:chOff x="4860000" y="3060000"/>
              <a:chExt cx="3564000" cy="760110"/>
            </a:xfrm>
          </p:grpSpPr>
          <p:grpSp>
            <p:nvGrpSpPr>
              <p:cNvPr id="120" name="グループ化 119">
                <a:extLst>
                  <a:ext uri="{FF2B5EF4-FFF2-40B4-BE49-F238E27FC236}">
                    <a16:creationId xmlns:a16="http://schemas.microsoft.com/office/drawing/2014/main" id="{80C67FC7-ED37-4042-825A-E3594B3162E4}"/>
                  </a:ext>
                </a:extLst>
              </p:cNvPr>
              <p:cNvGrpSpPr/>
              <p:nvPr/>
            </p:nvGrpSpPr>
            <p:grpSpPr>
              <a:xfrm>
                <a:off x="4860000" y="3060000"/>
                <a:ext cx="3528000" cy="756000"/>
                <a:chOff x="4860000" y="3060000"/>
                <a:chExt cx="3528000" cy="756000"/>
              </a:xfrm>
            </p:grpSpPr>
            <p:sp>
              <p:nvSpPr>
                <p:cNvPr id="124" name="テキスト ボックス 123">
                  <a:extLst>
                    <a:ext uri="{FF2B5EF4-FFF2-40B4-BE49-F238E27FC236}">
                      <a16:creationId xmlns:a16="http://schemas.microsoft.com/office/drawing/2014/main" id="{E0AE4EEB-774E-486D-86C2-B508012DDC44}"/>
                    </a:ext>
                  </a:extLst>
                </p:cNvPr>
                <p:cNvSpPr txBox="1"/>
                <p:nvPr/>
              </p:nvSpPr>
              <p:spPr>
                <a:xfrm>
                  <a:off x="5976000" y="3060000"/>
                  <a:ext cx="1296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資本金</a:t>
                  </a:r>
                </a:p>
              </p:txBody>
            </p: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C917D306-8D2C-4B6A-BF0D-94C725F11B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60000" y="3456000"/>
                  <a:ext cx="352800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コネクタ 125">
                  <a:extLst>
                    <a:ext uri="{FF2B5EF4-FFF2-40B4-BE49-F238E27FC236}">
                      <a16:creationId xmlns:a16="http://schemas.microsoft.com/office/drawing/2014/main" id="{F540E679-0767-434C-A8B8-8FB1CA3935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24000" y="3456000"/>
                  <a:ext cx="0" cy="360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" name="グループ化 120">
                <a:extLst>
                  <a:ext uri="{FF2B5EF4-FFF2-40B4-BE49-F238E27FC236}">
                    <a16:creationId xmlns:a16="http://schemas.microsoft.com/office/drawing/2014/main" id="{29628738-ADDE-4A36-9A70-BD72EA8B87DC}"/>
                  </a:ext>
                </a:extLst>
              </p:cNvPr>
              <p:cNvGrpSpPr/>
              <p:nvPr/>
            </p:nvGrpSpPr>
            <p:grpSpPr>
              <a:xfrm>
                <a:off x="6552000" y="3420000"/>
                <a:ext cx="1872000" cy="400110"/>
                <a:chOff x="6552000" y="3420000"/>
                <a:chExt cx="1872000" cy="400110"/>
              </a:xfrm>
            </p:grpSpPr>
            <p:sp>
              <p:nvSpPr>
                <p:cNvPr id="122" name="テキスト ボックス 121">
                  <a:extLst>
                    <a:ext uri="{FF2B5EF4-FFF2-40B4-BE49-F238E27FC236}">
                      <a16:creationId xmlns:a16="http://schemas.microsoft.com/office/drawing/2014/main" id="{0924B6F0-A594-4D5B-B356-F2236BA6A28E}"/>
                    </a:ext>
                  </a:extLst>
                </p:cNvPr>
                <p:cNvSpPr txBox="1"/>
                <p:nvPr/>
              </p:nvSpPr>
              <p:spPr>
                <a:xfrm>
                  <a:off x="6552000" y="3420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1/1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123" name="テキスト ボックス 122">
                  <a:extLst>
                    <a:ext uri="{FF2B5EF4-FFF2-40B4-BE49-F238E27FC236}">
                      <a16:creationId xmlns:a16="http://schemas.microsoft.com/office/drawing/2014/main" id="{926E684A-FBF6-417B-8589-DF9FC5BF6B86}"/>
                    </a:ext>
                  </a:extLst>
                </p:cNvPr>
                <p:cNvSpPr txBox="1"/>
                <p:nvPr/>
              </p:nvSpPr>
              <p:spPr>
                <a:xfrm>
                  <a:off x="7200000" y="3420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 500,000</a:t>
                  </a:r>
                </a:p>
              </p:txBody>
            </p:sp>
          </p:grpSp>
        </p:grpSp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8560E6C4-2B5A-4CC8-A465-926BEE026F14}"/>
                </a:ext>
              </a:extLst>
            </p:cNvPr>
            <p:cNvGrpSpPr/>
            <p:nvPr/>
          </p:nvGrpSpPr>
          <p:grpSpPr>
            <a:xfrm>
              <a:off x="761059" y="3960000"/>
              <a:ext cx="3600000" cy="760110"/>
              <a:chOff x="576000" y="3960000"/>
              <a:chExt cx="3600000" cy="760110"/>
            </a:xfrm>
          </p:grpSpPr>
          <p:grpSp>
            <p:nvGrpSpPr>
              <p:cNvPr id="128" name="グループ化 127">
                <a:extLst>
                  <a:ext uri="{FF2B5EF4-FFF2-40B4-BE49-F238E27FC236}">
                    <a16:creationId xmlns:a16="http://schemas.microsoft.com/office/drawing/2014/main" id="{0EE252FD-34A7-4B92-A7A7-3B8E29D89F92}"/>
                  </a:ext>
                </a:extLst>
              </p:cNvPr>
              <p:cNvGrpSpPr/>
              <p:nvPr/>
            </p:nvGrpSpPr>
            <p:grpSpPr>
              <a:xfrm>
                <a:off x="576000" y="3960000"/>
                <a:ext cx="3528000" cy="756000"/>
                <a:chOff x="576000" y="3960000"/>
                <a:chExt cx="3528000" cy="756000"/>
              </a:xfrm>
            </p:grpSpPr>
            <p:sp>
              <p:nvSpPr>
                <p:cNvPr id="132" name="テキスト ボックス 131">
                  <a:extLst>
                    <a:ext uri="{FF2B5EF4-FFF2-40B4-BE49-F238E27FC236}">
                      <a16:creationId xmlns:a16="http://schemas.microsoft.com/office/drawing/2014/main" id="{916B7FF8-A0CE-4E32-8BE7-0A1EBD23F2D0}"/>
                    </a:ext>
                  </a:extLst>
                </p:cNvPr>
                <p:cNvSpPr txBox="1"/>
                <p:nvPr/>
              </p:nvSpPr>
              <p:spPr>
                <a:xfrm>
                  <a:off x="1620000" y="3960000"/>
                  <a:ext cx="1476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商品売買益</a:t>
                  </a:r>
                </a:p>
              </p:txBody>
            </p:sp>
            <p:cxnSp>
              <p:nvCxnSpPr>
                <p:cNvPr id="133" name="直線コネクタ 132">
                  <a:extLst>
                    <a:ext uri="{FF2B5EF4-FFF2-40B4-BE49-F238E27FC236}">
                      <a16:creationId xmlns:a16="http://schemas.microsoft.com/office/drawing/2014/main" id="{0AB07004-B354-42F0-8806-20F5071F7E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6000" y="4356000"/>
                  <a:ext cx="352800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線コネクタ 133">
                  <a:extLst>
                    <a:ext uri="{FF2B5EF4-FFF2-40B4-BE49-F238E27FC236}">
                      <a16:creationId xmlns:a16="http://schemas.microsoft.com/office/drawing/2014/main" id="{35B4F7F6-79A6-40EE-A01B-828598E4E5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40000" y="4356000"/>
                  <a:ext cx="0" cy="360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グループ化 128">
                <a:extLst>
                  <a:ext uri="{FF2B5EF4-FFF2-40B4-BE49-F238E27FC236}">
                    <a16:creationId xmlns:a16="http://schemas.microsoft.com/office/drawing/2014/main" id="{58B2ADF8-7738-4B5C-873E-0C34CBD7F81C}"/>
                  </a:ext>
                </a:extLst>
              </p:cNvPr>
              <p:cNvGrpSpPr/>
              <p:nvPr/>
            </p:nvGrpSpPr>
            <p:grpSpPr>
              <a:xfrm>
                <a:off x="2268000" y="4320000"/>
                <a:ext cx="1908000" cy="400110"/>
                <a:chOff x="2268000" y="4320000"/>
                <a:chExt cx="1908000" cy="400110"/>
              </a:xfrm>
            </p:grpSpPr>
            <p:sp>
              <p:nvSpPr>
                <p:cNvPr id="130" name="テキスト ボックス 129">
                  <a:extLst>
                    <a:ext uri="{FF2B5EF4-FFF2-40B4-BE49-F238E27FC236}">
                      <a16:creationId xmlns:a16="http://schemas.microsoft.com/office/drawing/2014/main" id="{36EBDF1A-A4B1-49DD-A870-FA0EBF282638}"/>
                    </a:ext>
                  </a:extLst>
                </p:cNvPr>
                <p:cNvSpPr txBox="1"/>
                <p:nvPr/>
              </p:nvSpPr>
              <p:spPr>
                <a:xfrm>
                  <a:off x="2952000" y="4320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90,000</a:t>
                  </a:r>
                </a:p>
              </p:txBody>
            </p:sp>
            <p:sp>
              <p:nvSpPr>
                <p:cNvPr id="131" name="テキスト ボックス 130">
                  <a:extLst>
                    <a:ext uri="{FF2B5EF4-FFF2-40B4-BE49-F238E27FC236}">
                      <a16:creationId xmlns:a16="http://schemas.microsoft.com/office/drawing/2014/main" id="{1A8A4BD1-38A6-40AE-99FD-441A973B8926}"/>
                    </a:ext>
                  </a:extLst>
                </p:cNvPr>
                <p:cNvSpPr txBox="1"/>
                <p:nvPr/>
              </p:nvSpPr>
              <p:spPr>
                <a:xfrm>
                  <a:off x="2268000" y="4320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1/13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</p:grpSp>
        <p:grpSp>
          <p:nvGrpSpPr>
            <p:cNvPr id="135" name="グループ化 134">
              <a:extLst>
                <a:ext uri="{FF2B5EF4-FFF2-40B4-BE49-F238E27FC236}">
                  <a16:creationId xmlns:a16="http://schemas.microsoft.com/office/drawing/2014/main" id="{F3AA7F94-6433-495E-B684-6A46D9F476EA}"/>
                </a:ext>
              </a:extLst>
            </p:cNvPr>
            <p:cNvGrpSpPr/>
            <p:nvPr/>
          </p:nvGrpSpPr>
          <p:grpSpPr>
            <a:xfrm>
              <a:off x="4937059" y="3928212"/>
              <a:ext cx="3636000" cy="791898"/>
              <a:chOff x="4752000" y="3928212"/>
              <a:chExt cx="3636000" cy="791898"/>
            </a:xfrm>
          </p:grpSpPr>
          <p:grpSp>
            <p:nvGrpSpPr>
              <p:cNvPr id="136" name="グループ化 135">
                <a:extLst>
                  <a:ext uri="{FF2B5EF4-FFF2-40B4-BE49-F238E27FC236}">
                    <a16:creationId xmlns:a16="http://schemas.microsoft.com/office/drawing/2014/main" id="{FA46F8DC-5532-4809-9267-CAA8430385CB}"/>
                  </a:ext>
                </a:extLst>
              </p:cNvPr>
              <p:cNvGrpSpPr/>
              <p:nvPr/>
            </p:nvGrpSpPr>
            <p:grpSpPr>
              <a:xfrm>
                <a:off x="4860000" y="3928212"/>
                <a:ext cx="3528000" cy="787788"/>
                <a:chOff x="4860000" y="3928212"/>
                <a:chExt cx="3528000" cy="787788"/>
              </a:xfrm>
            </p:grpSpPr>
            <p:sp>
              <p:nvSpPr>
                <p:cNvPr id="140" name="テキスト ボックス 139">
                  <a:extLst>
                    <a:ext uri="{FF2B5EF4-FFF2-40B4-BE49-F238E27FC236}">
                      <a16:creationId xmlns:a16="http://schemas.microsoft.com/office/drawing/2014/main" id="{10B0B11D-BE42-4D50-9FC6-98EBEC816730}"/>
                    </a:ext>
                  </a:extLst>
                </p:cNvPr>
                <p:cNvSpPr txBox="1"/>
                <p:nvPr/>
              </p:nvSpPr>
              <p:spPr>
                <a:xfrm>
                  <a:off x="5976000" y="3928212"/>
                  <a:ext cx="1296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給料</a:t>
                  </a:r>
                </a:p>
              </p:txBody>
            </p:sp>
            <p:cxnSp>
              <p:nvCxnSpPr>
                <p:cNvPr id="141" name="直線コネクタ 140">
                  <a:extLst>
                    <a:ext uri="{FF2B5EF4-FFF2-40B4-BE49-F238E27FC236}">
                      <a16:creationId xmlns:a16="http://schemas.microsoft.com/office/drawing/2014/main" id="{3C8F17C5-4D29-452F-897A-79AAA17E11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60000" y="4356000"/>
                  <a:ext cx="352800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直線コネクタ 141">
                  <a:extLst>
                    <a:ext uri="{FF2B5EF4-FFF2-40B4-BE49-F238E27FC236}">
                      <a16:creationId xmlns:a16="http://schemas.microsoft.com/office/drawing/2014/main" id="{6329F258-9D72-404E-9AEA-1E25B6AFF9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24000" y="4356000"/>
                  <a:ext cx="0" cy="360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7" name="グループ化 136">
                <a:extLst>
                  <a:ext uri="{FF2B5EF4-FFF2-40B4-BE49-F238E27FC236}">
                    <a16:creationId xmlns:a16="http://schemas.microsoft.com/office/drawing/2014/main" id="{D6CAA989-4A14-4822-AE2E-57F26EFF80FB}"/>
                  </a:ext>
                </a:extLst>
              </p:cNvPr>
              <p:cNvGrpSpPr/>
              <p:nvPr/>
            </p:nvGrpSpPr>
            <p:grpSpPr>
              <a:xfrm>
                <a:off x="4752000" y="4320000"/>
                <a:ext cx="1908000" cy="400110"/>
                <a:chOff x="4752000" y="4320000"/>
                <a:chExt cx="1908000" cy="400110"/>
              </a:xfrm>
            </p:grpSpPr>
            <p:sp>
              <p:nvSpPr>
                <p:cNvPr id="138" name="テキスト ボックス 137">
                  <a:extLst>
                    <a:ext uri="{FF2B5EF4-FFF2-40B4-BE49-F238E27FC236}">
                      <a16:creationId xmlns:a16="http://schemas.microsoft.com/office/drawing/2014/main" id="{80AEE937-9FAF-4702-ABDB-B53817E718F2}"/>
                    </a:ext>
                  </a:extLst>
                </p:cNvPr>
                <p:cNvSpPr txBox="1"/>
                <p:nvPr/>
              </p:nvSpPr>
              <p:spPr>
                <a:xfrm>
                  <a:off x="5436000" y="4320000"/>
                  <a:ext cx="1224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8</a:t>
                  </a:r>
                  <a:r>
                    <a:rPr kumimoji="1" lang="en-US" altLang="ja-JP" sz="200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0,000</a:t>
                  </a:r>
                  <a:endPara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139" name="テキスト ボックス 138">
                  <a:extLst>
                    <a:ext uri="{FF2B5EF4-FFF2-40B4-BE49-F238E27FC236}">
                      <a16:creationId xmlns:a16="http://schemas.microsoft.com/office/drawing/2014/main" id="{72A007CC-41F2-4411-B732-9E9D4A8BBE46}"/>
                    </a:ext>
                  </a:extLst>
                </p:cNvPr>
                <p:cNvSpPr txBox="1"/>
                <p:nvPr/>
              </p:nvSpPr>
              <p:spPr>
                <a:xfrm>
                  <a:off x="4752000" y="4320000"/>
                  <a:ext cx="720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en-US" altLang="ja-JP" sz="2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1/24</a:t>
                  </a:r>
                  <a:endPara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3270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608B1E9-F691-41EC-A2DF-2C92D5FFB0D8}"/>
              </a:ext>
            </a:extLst>
          </p:cNvPr>
          <p:cNvSpPr txBox="1"/>
          <p:nvPr/>
        </p:nvSpPr>
        <p:spPr>
          <a:xfrm>
            <a:off x="630000" y="1080000"/>
            <a:ext cx="8034087" cy="95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2400" dirty="0"/>
              <a:t>　取引の分解にもとづき，勘定科目と金額を借方と貸方</a:t>
            </a:r>
          </a:p>
          <a:p>
            <a:pPr>
              <a:lnSpc>
                <a:spcPts val="3500"/>
              </a:lnSpc>
            </a:pPr>
            <a:r>
              <a:rPr lang="ja-JP" altLang="en-US" sz="2400" dirty="0"/>
              <a:t>に並べて記入することを </a:t>
            </a:r>
            <a:r>
              <a:rPr lang="ja-JP" altLang="en-US" sz="2400" spc="600" dirty="0">
                <a:solidFill>
                  <a:srgbClr val="FF0000"/>
                </a:solidFill>
              </a:rPr>
              <a:t>仕訳</a:t>
            </a:r>
            <a:r>
              <a:rPr lang="ja-JP" altLang="en-US" sz="2400" dirty="0"/>
              <a:t>という。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DFBFE0-51D7-42CD-AE34-CBE1E3B2399C}"/>
              </a:ext>
            </a:extLst>
          </p:cNvPr>
          <p:cNvSpPr txBox="1"/>
          <p:nvPr/>
        </p:nvSpPr>
        <p:spPr>
          <a:xfrm>
            <a:off x="3797349" y="1565224"/>
            <a:ext cx="795264" cy="39241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endParaRPr lang="ja-JP" altLang="en-US" sz="1950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F55F7204-5C93-48BE-AE97-613DDC505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１　仕訳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ED31C5-4E74-4FE3-8A7B-859C70CF6281}"/>
              </a:ext>
            </a:extLst>
          </p:cNvPr>
          <p:cNvSpPr txBox="1"/>
          <p:nvPr/>
        </p:nvSpPr>
        <p:spPr>
          <a:xfrm>
            <a:off x="630000" y="1957639"/>
            <a:ext cx="8034087" cy="95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2400" dirty="0"/>
              <a:t>　仕訳は，取引を勘定口座に記入するための準備作業であり，</a:t>
            </a:r>
          </a:p>
          <a:p>
            <a:pPr>
              <a:lnSpc>
                <a:spcPts val="3500"/>
              </a:lnSpc>
            </a:pPr>
            <a:r>
              <a:rPr lang="ja-JP" altLang="en-US" sz="2400" dirty="0"/>
              <a:t>次の手順で行う。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9163E53-CA33-4823-AB48-5F1B0C83BEB4}"/>
              </a:ext>
            </a:extLst>
          </p:cNvPr>
          <p:cNvGrpSpPr/>
          <p:nvPr/>
        </p:nvGrpSpPr>
        <p:grpSpPr>
          <a:xfrm>
            <a:off x="628650" y="3052761"/>
            <a:ext cx="1001486" cy="1676861"/>
            <a:chOff x="628650" y="3052761"/>
            <a:chExt cx="1001486" cy="1676861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92DB12D5-2A4A-4B11-B6E9-58DAA6B3484B}"/>
                </a:ext>
              </a:extLst>
            </p:cNvPr>
            <p:cNvSpPr txBox="1"/>
            <p:nvPr/>
          </p:nvSpPr>
          <p:spPr>
            <a:xfrm>
              <a:off x="628650" y="3052761"/>
              <a:ext cx="1001486" cy="461665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/>
                <a:t>手順１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385CB841-7984-4CD8-949A-3D985C501E0B}"/>
                </a:ext>
              </a:extLst>
            </p:cNvPr>
            <p:cNvSpPr txBox="1"/>
            <p:nvPr/>
          </p:nvSpPr>
          <p:spPr>
            <a:xfrm>
              <a:off x="628650" y="3660359"/>
              <a:ext cx="1001486" cy="461665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/>
                <a:t>手順２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E7E736B8-FDCE-4E14-9842-7EC1F2F394AB}"/>
                </a:ext>
              </a:extLst>
            </p:cNvPr>
            <p:cNvSpPr txBox="1"/>
            <p:nvPr/>
          </p:nvSpPr>
          <p:spPr>
            <a:xfrm>
              <a:off x="628650" y="4267957"/>
              <a:ext cx="1001486" cy="461665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/>
                <a:t>手順３</a:t>
              </a: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EE465F9-0D23-493A-9301-9F11AEDCD459}"/>
              </a:ext>
            </a:extLst>
          </p:cNvPr>
          <p:cNvSpPr txBox="1"/>
          <p:nvPr/>
        </p:nvSpPr>
        <p:spPr>
          <a:xfrm>
            <a:off x="1945821" y="3052761"/>
            <a:ext cx="6768000" cy="46166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取引を分解する。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86E4537-AC91-44F3-81E4-DF73ED37F048}"/>
              </a:ext>
            </a:extLst>
          </p:cNvPr>
          <p:cNvSpPr txBox="1"/>
          <p:nvPr/>
        </p:nvSpPr>
        <p:spPr>
          <a:xfrm>
            <a:off x="1945821" y="3660475"/>
            <a:ext cx="6768000" cy="46166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借方の要素の勘定科目と金額を借方側に記入する</a:t>
            </a:r>
            <a:r>
              <a:rPr lang="ja-JP" altLang="en-US" sz="2400" dirty="0"/>
              <a:t>。</a:t>
            </a:r>
            <a:endParaRPr kumimoji="1" lang="ja-JP" altLang="en-US" sz="24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83AAE3E-3D6B-42D7-B3D6-EC769D920467}"/>
              </a:ext>
            </a:extLst>
          </p:cNvPr>
          <p:cNvSpPr txBox="1"/>
          <p:nvPr/>
        </p:nvSpPr>
        <p:spPr>
          <a:xfrm>
            <a:off x="1945821" y="4268875"/>
            <a:ext cx="6768000" cy="46166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貸方の要素の勘定科目と金額を貸方側に記入する。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1328202-C9B0-4925-A54C-D902C45C8A6F}"/>
              </a:ext>
            </a:extLst>
          </p:cNvPr>
          <p:cNvGrpSpPr/>
          <p:nvPr/>
        </p:nvGrpSpPr>
        <p:grpSpPr>
          <a:xfrm>
            <a:off x="1242905" y="4896671"/>
            <a:ext cx="6518609" cy="1806728"/>
            <a:chOff x="1242905" y="4896671"/>
            <a:chExt cx="6518609" cy="1806728"/>
          </a:xfrm>
        </p:grpSpPr>
        <p:sp>
          <p:nvSpPr>
            <p:cNvPr id="18" name="角丸四角形吹き出し 15">
              <a:extLst>
                <a:ext uri="{FF2B5EF4-FFF2-40B4-BE49-F238E27FC236}">
                  <a16:creationId xmlns:a16="http://schemas.microsoft.com/office/drawing/2014/main" id="{15CD0695-474A-4A6C-82EF-FCE4E8831884}"/>
                </a:ext>
              </a:extLst>
            </p:cNvPr>
            <p:cNvSpPr/>
            <p:nvPr/>
          </p:nvSpPr>
          <p:spPr>
            <a:xfrm>
              <a:off x="3496030" y="5152996"/>
              <a:ext cx="4265484" cy="1102733"/>
            </a:xfrm>
            <a:prstGeom prst="wedgeRoundRectCallout">
              <a:avLst>
                <a:gd name="adj1" fmla="val -73233"/>
                <a:gd name="adj2" fmla="val -33769"/>
                <a:gd name="adj3" fmla="val 16667"/>
              </a:avLst>
            </a:prstGeom>
            <a:solidFill>
              <a:srgbClr val="FDD3EA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20000"/>
                </a:lnSpc>
              </a:pPr>
              <a:r>
                <a:rPr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上の手順からわかるように，仕訳ができるかどうかは，取引の分解が正確にできるかどうかにかかっています。</a:t>
              </a:r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21F3CCEF-36E6-457E-A78F-E663C8D65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2905" y="4896671"/>
              <a:ext cx="1205459" cy="18067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614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3" grpId="0" animBg="1"/>
      <p:bldP spid="13" grpId="1" animBg="1"/>
      <p:bldP spid="8" grpId="0"/>
      <p:bldP spid="12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92DF66-6D41-4AA2-BB9F-63084827E624}"/>
              </a:ext>
            </a:extLst>
          </p:cNvPr>
          <p:cNvSpPr txBox="1"/>
          <p:nvPr/>
        </p:nvSpPr>
        <p:spPr>
          <a:xfrm>
            <a:off x="570690" y="1114806"/>
            <a:ext cx="8296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　次の取引を分解し，仕訳の手順１～３にしたがって，仕訳を行いなさい。</a:t>
            </a:r>
          </a:p>
          <a:p>
            <a:r>
              <a:rPr lang="ja-JP" altLang="en-US" sz="2400" dirty="0">
                <a:latin typeface="+mn-ea"/>
              </a:rPr>
              <a:t>　取　引　４月</a:t>
            </a:r>
            <a:r>
              <a:rPr lang="en-US" altLang="ja-JP" sz="2400" dirty="0">
                <a:latin typeface="+mn-ea"/>
              </a:rPr>
              <a:t>26</a:t>
            </a:r>
            <a:r>
              <a:rPr lang="ja-JP" altLang="en-US" sz="2400" dirty="0">
                <a:latin typeface="+mn-ea"/>
              </a:rPr>
              <a:t>日に銀行から現金</a:t>
            </a:r>
            <a:r>
              <a:rPr lang="en-US" altLang="ja-JP" sz="2400" dirty="0">
                <a:latin typeface="+mn-ea"/>
              </a:rPr>
              <a:t>\600,000 </a:t>
            </a:r>
            <a:r>
              <a:rPr lang="ja-JP" altLang="en-US" sz="2400" dirty="0">
                <a:latin typeface="+mn-ea"/>
              </a:rPr>
              <a:t>を借り入れた。</a:t>
            </a:r>
            <a:endParaRPr kumimoji="1" lang="ja-JP" altLang="en-US" sz="2400" dirty="0">
              <a:latin typeface="+mn-ea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97AEC9E-305A-4FC4-982F-5CED10206F41}"/>
              </a:ext>
            </a:extLst>
          </p:cNvPr>
          <p:cNvGrpSpPr/>
          <p:nvPr/>
        </p:nvGrpSpPr>
        <p:grpSpPr>
          <a:xfrm>
            <a:off x="445627" y="302797"/>
            <a:ext cx="8502869" cy="2012338"/>
            <a:chOff x="445627" y="302797"/>
            <a:chExt cx="8502869" cy="2012338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72BE8C45-FB72-4380-A5E6-E7567997FECE}"/>
                </a:ext>
              </a:extLst>
            </p:cNvPr>
            <p:cNvSpPr txBox="1"/>
            <p:nvPr/>
          </p:nvSpPr>
          <p:spPr>
            <a:xfrm>
              <a:off x="445627" y="302797"/>
              <a:ext cx="903838" cy="584775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例</a:t>
              </a:r>
              <a:r>
                <a:rPr lang="ja-JP" altLang="en-US" sz="3200" b="1" dirty="0"/>
                <a:t>１</a:t>
              </a:r>
              <a:r>
                <a:rPr kumimoji="1" lang="ja-JP" altLang="en-US" sz="3200" b="1" dirty="0"/>
                <a:t>　</a:t>
              </a:r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651F9F14-07E9-4B44-9EDA-4597172E62B4}"/>
                </a:ext>
              </a:extLst>
            </p:cNvPr>
            <p:cNvSpPr/>
            <p:nvPr/>
          </p:nvSpPr>
          <p:spPr>
            <a:xfrm>
              <a:off x="445627" y="302798"/>
              <a:ext cx="8502869" cy="2012337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noFill/>
            <a:ln w="38100"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6987E95-21FC-4031-AAA6-D2A9603FC09C}"/>
              </a:ext>
            </a:extLst>
          </p:cNvPr>
          <p:cNvGrpSpPr/>
          <p:nvPr/>
        </p:nvGrpSpPr>
        <p:grpSpPr>
          <a:xfrm>
            <a:off x="445624" y="2481520"/>
            <a:ext cx="8502871" cy="4213194"/>
            <a:chOff x="445625" y="302797"/>
            <a:chExt cx="8502871" cy="4213194"/>
          </a:xfrm>
          <a:noFill/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EBE3A976-3F25-4A0B-BFD5-3E76F1E35E1A}"/>
                </a:ext>
              </a:extLst>
            </p:cNvPr>
            <p:cNvSpPr txBox="1"/>
            <p:nvPr/>
          </p:nvSpPr>
          <p:spPr>
            <a:xfrm>
              <a:off x="445625" y="302797"/>
              <a:ext cx="1015314" cy="5847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1000">
                  <a:schemeClr val="bg1">
                    <a:lumMod val="85000"/>
                  </a:schemeClr>
                </a:gs>
                <a:gs pos="75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解答　</a:t>
              </a: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99740AF4-990E-4B70-AB4E-D514F8E41785}"/>
                </a:ext>
              </a:extLst>
            </p:cNvPr>
            <p:cNvSpPr/>
            <p:nvPr/>
          </p:nvSpPr>
          <p:spPr>
            <a:xfrm>
              <a:off x="445627" y="302797"/>
              <a:ext cx="8502869" cy="4213194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grpFill/>
            <a:ln w="381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6222969E-ABB8-455E-B7FD-91DB7BCE9750}"/>
              </a:ext>
            </a:extLst>
          </p:cNvPr>
          <p:cNvCxnSpPr>
            <a:cxnSpLocks/>
          </p:cNvCxnSpPr>
          <p:nvPr/>
        </p:nvCxnSpPr>
        <p:spPr>
          <a:xfrm>
            <a:off x="783772" y="2271591"/>
            <a:ext cx="94705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4FDBEC6-970D-4126-BF3A-59746115D9D7}"/>
              </a:ext>
            </a:extLst>
          </p:cNvPr>
          <p:cNvGrpSpPr/>
          <p:nvPr/>
        </p:nvGrpSpPr>
        <p:grpSpPr>
          <a:xfrm>
            <a:off x="613203" y="3204000"/>
            <a:ext cx="1001486" cy="2333665"/>
            <a:chOff x="613203" y="3204000"/>
            <a:chExt cx="1001486" cy="2333665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CADA9C7A-B9B8-4F0C-A319-383426BC062D}"/>
                </a:ext>
              </a:extLst>
            </p:cNvPr>
            <p:cNvSpPr txBox="1"/>
            <p:nvPr/>
          </p:nvSpPr>
          <p:spPr>
            <a:xfrm>
              <a:off x="613203" y="3204000"/>
              <a:ext cx="1001486" cy="461665"/>
            </a:xfrm>
            <a:prstGeom prst="rect">
              <a:avLst/>
            </a:prstGeom>
            <a:solidFill>
              <a:srgbClr val="FED2E6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+mn-ea"/>
                </a:rPr>
                <a:t>手順１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A74FAF75-B140-4695-95FA-306C7DB1AA84}"/>
                </a:ext>
              </a:extLst>
            </p:cNvPr>
            <p:cNvSpPr txBox="1"/>
            <p:nvPr/>
          </p:nvSpPr>
          <p:spPr>
            <a:xfrm>
              <a:off x="613203" y="4176000"/>
              <a:ext cx="1001486" cy="461665"/>
            </a:xfrm>
            <a:prstGeom prst="rect">
              <a:avLst/>
            </a:prstGeom>
            <a:solidFill>
              <a:srgbClr val="FED2E6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+mn-ea"/>
                </a:rPr>
                <a:t>手順２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C9949863-626F-4055-84A0-6A40AF428FB8}"/>
                </a:ext>
              </a:extLst>
            </p:cNvPr>
            <p:cNvSpPr txBox="1"/>
            <p:nvPr/>
          </p:nvSpPr>
          <p:spPr>
            <a:xfrm>
              <a:off x="613203" y="5076000"/>
              <a:ext cx="1001486" cy="461665"/>
            </a:xfrm>
            <a:prstGeom prst="rect">
              <a:avLst/>
            </a:prstGeom>
            <a:solidFill>
              <a:srgbClr val="FED2E6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+mn-ea"/>
                </a:rPr>
                <a:t>手順３</a:t>
              </a: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1C192FE-1878-4BCD-96CB-BEE12E289108}"/>
              </a:ext>
            </a:extLst>
          </p:cNvPr>
          <p:cNvSpPr txBox="1"/>
          <p:nvPr/>
        </p:nvSpPr>
        <p:spPr>
          <a:xfrm>
            <a:off x="1930374" y="3204000"/>
            <a:ext cx="6768000" cy="830997"/>
          </a:xfrm>
          <a:prstGeom prst="rect">
            <a:avLst/>
          </a:prstGeom>
          <a:solidFill>
            <a:srgbClr val="FED2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現金（資産）の増加</a:t>
            </a:r>
            <a:r>
              <a:rPr lang="en-US" altLang="ja-JP" sz="2400" dirty="0">
                <a:latin typeface="+mn-ea"/>
              </a:rPr>
              <a:t>\600,000 </a:t>
            </a:r>
          </a:p>
          <a:p>
            <a:pPr algn="r"/>
            <a:r>
              <a:rPr lang="ja-JP" altLang="en-US" sz="2400" dirty="0">
                <a:latin typeface="+mn-ea"/>
              </a:rPr>
              <a:t>⇔借入金（負債）の増加</a:t>
            </a:r>
            <a:r>
              <a:rPr lang="en-US" altLang="ja-JP" sz="2400" dirty="0">
                <a:latin typeface="+mn-ea"/>
              </a:rPr>
              <a:t>\600,000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A994BCA-E0FC-44C5-87AE-98E9A680808F}"/>
              </a:ext>
            </a:extLst>
          </p:cNvPr>
          <p:cNvSpPr txBox="1"/>
          <p:nvPr/>
        </p:nvSpPr>
        <p:spPr>
          <a:xfrm>
            <a:off x="1930374" y="4140000"/>
            <a:ext cx="6768000" cy="830997"/>
          </a:xfrm>
          <a:prstGeom prst="rect">
            <a:avLst/>
          </a:prstGeom>
          <a:solidFill>
            <a:srgbClr val="FED2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借方の要素の勘定科目「現金」と金額</a:t>
            </a:r>
            <a:r>
              <a:rPr lang="en-US" altLang="ja-JP" sz="2400" dirty="0">
                <a:latin typeface="+mn-ea"/>
              </a:rPr>
              <a:t>\600,000</a:t>
            </a:r>
            <a:r>
              <a:rPr lang="ja-JP" altLang="en-US" sz="2400" dirty="0">
                <a:latin typeface="+mn-ea"/>
              </a:rPr>
              <a:t>を</a:t>
            </a:r>
            <a:endParaRPr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借方側に記入する。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12334ED-A597-4951-80B9-63E8B9522052}"/>
              </a:ext>
            </a:extLst>
          </p:cNvPr>
          <p:cNvSpPr txBox="1"/>
          <p:nvPr/>
        </p:nvSpPr>
        <p:spPr>
          <a:xfrm>
            <a:off x="1930374" y="5076000"/>
            <a:ext cx="6768000" cy="830997"/>
          </a:xfrm>
          <a:prstGeom prst="rect">
            <a:avLst/>
          </a:prstGeom>
          <a:solidFill>
            <a:srgbClr val="FED2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貸方の要素の勘定科目「借入金」と金額</a:t>
            </a:r>
            <a:r>
              <a:rPr lang="en-US" altLang="ja-JP" sz="2400" dirty="0">
                <a:latin typeface="+mn-ea"/>
              </a:rPr>
              <a:t>\600,000</a:t>
            </a:r>
          </a:p>
          <a:p>
            <a:r>
              <a:rPr lang="ja-JP" altLang="en-US" sz="2400" dirty="0">
                <a:latin typeface="+mn-ea"/>
              </a:rPr>
              <a:t>を貸方側に記入する。</a:t>
            </a:r>
            <a:endParaRPr kumimoji="1" lang="ja-JP" altLang="en-US" sz="2400" dirty="0">
              <a:latin typeface="+mn-ea"/>
            </a:endParaRP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947853FC-2DF0-46F4-A2DA-BE08E6D34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390124"/>
              </p:ext>
            </p:extLst>
          </p:nvPr>
        </p:nvGraphicFramePr>
        <p:xfrm>
          <a:off x="677465" y="6115435"/>
          <a:ext cx="795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4/26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600,000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借入金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600,000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83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608B1E9-F691-41EC-A2DF-2C92D5FFB0D8}"/>
              </a:ext>
            </a:extLst>
          </p:cNvPr>
          <p:cNvSpPr txBox="1"/>
          <p:nvPr/>
        </p:nvSpPr>
        <p:spPr>
          <a:xfrm>
            <a:off x="630000" y="1080000"/>
            <a:ext cx="8034087" cy="95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2400" dirty="0"/>
              <a:t>　取引が仕訳されたら，続いてその仕訳にもとづいて勘定口座へ記入する。記入は次のように行う。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F55F7204-5C93-48BE-AE97-613DDC505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　転記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044B607-8EEC-4D63-9882-1053D7B10359}"/>
              </a:ext>
            </a:extLst>
          </p:cNvPr>
          <p:cNvGrpSpPr/>
          <p:nvPr/>
        </p:nvGrpSpPr>
        <p:grpSpPr>
          <a:xfrm>
            <a:off x="392121" y="2164445"/>
            <a:ext cx="8316214" cy="2005185"/>
            <a:chOff x="392121" y="2164445"/>
            <a:chExt cx="8316214" cy="2005185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6C1B696-8F8C-4A42-9916-D46E3C58B2E7}"/>
                </a:ext>
              </a:extLst>
            </p:cNvPr>
            <p:cNvSpPr/>
            <p:nvPr/>
          </p:nvSpPr>
          <p:spPr>
            <a:xfrm>
              <a:off x="630826" y="2460171"/>
              <a:ext cx="8077509" cy="1709459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E4A64E9D-590A-40D7-923E-FD133F999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92121" y="2164445"/>
              <a:ext cx="282249" cy="1084895"/>
            </a:xfrm>
            <a:prstGeom prst="rect">
              <a:avLst/>
            </a:prstGeom>
          </p:spPr>
        </p:pic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AF22D80-33D0-4805-AB8E-B25AEB5340F8}"/>
              </a:ext>
            </a:extLst>
          </p:cNvPr>
          <p:cNvSpPr txBox="1"/>
          <p:nvPr/>
        </p:nvSpPr>
        <p:spPr>
          <a:xfrm>
            <a:off x="674370" y="2547353"/>
            <a:ext cx="798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400" b="0" i="0" u="none" strike="noStrike" baseline="0" dirty="0">
                <a:latin typeface="GothicMB101Pr5-Light"/>
              </a:rPr>
              <a:t>①　借方に仕訳した勘定について，その勘定口座の借方に，</a:t>
            </a:r>
            <a:endParaRPr lang="en-US" altLang="ja-JP" sz="2400" b="0" i="0" u="none" strike="noStrike" baseline="0" dirty="0">
              <a:latin typeface="GothicMB101Pr5-Light"/>
            </a:endParaRPr>
          </a:p>
          <a:p>
            <a:pPr algn="l"/>
            <a:r>
              <a:rPr lang="ja-JP" altLang="en-US" sz="2400" dirty="0">
                <a:latin typeface="GothicMB101Pr5-Light"/>
              </a:rPr>
              <a:t>　</a:t>
            </a:r>
            <a:r>
              <a:rPr lang="ja-JP" altLang="en-US" sz="2400" b="0" i="0" u="none" strike="noStrike" baseline="0" dirty="0">
                <a:latin typeface="GothicMB101Pr5-Light"/>
              </a:rPr>
              <a:t>日付と金額を記入する。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1094250-AEC8-41F1-8EA7-26475E59C493}"/>
              </a:ext>
            </a:extLst>
          </p:cNvPr>
          <p:cNvSpPr txBox="1"/>
          <p:nvPr/>
        </p:nvSpPr>
        <p:spPr>
          <a:xfrm>
            <a:off x="674370" y="3338633"/>
            <a:ext cx="798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GothicMB101Pr5-Light"/>
              </a:rPr>
              <a:t>②　貸方に仕訳した勘定について，その勘定口座の貸方に，</a:t>
            </a:r>
            <a:endParaRPr lang="en-US" altLang="ja-JP" sz="2400" dirty="0">
              <a:latin typeface="GothicMB101Pr5-Light"/>
            </a:endParaRPr>
          </a:p>
          <a:p>
            <a:r>
              <a:rPr lang="ja-JP" altLang="en-US" sz="2400" dirty="0">
                <a:latin typeface="GothicMB101Pr5-Light"/>
              </a:rPr>
              <a:t>　日付と金額を記入する。</a:t>
            </a:r>
            <a:endParaRPr lang="ja-JP" altLang="en-US" sz="2400" b="0" i="0" u="none" strike="noStrike" baseline="0" dirty="0">
              <a:latin typeface="GothicMB101Pr5-Light"/>
            </a:endParaRPr>
          </a:p>
        </p:txBody>
      </p:sp>
    </p:spTree>
    <p:extLst>
      <p:ext uri="{BB962C8B-B14F-4D97-AF65-F5344CB8AC3E}">
        <p14:creationId xmlns:p14="http://schemas.microsoft.com/office/powerpoint/2010/main" val="144880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608B1E9-F691-41EC-A2DF-2C92D5FFB0D8}"/>
              </a:ext>
            </a:extLst>
          </p:cNvPr>
          <p:cNvSpPr txBox="1"/>
          <p:nvPr/>
        </p:nvSpPr>
        <p:spPr>
          <a:xfrm>
            <a:off x="630000" y="1080000"/>
            <a:ext cx="8034087" cy="95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2400" dirty="0"/>
              <a:t>　勘定口座へ記入するこの手続きを </a:t>
            </a:r>
            <a:r>
              <a:rPr lang="ja-JP" altLang="en-US" sz="2400" spc="600" dirty="0">
                <a:solidFill>
                  <a:srgbClr val="FF0000"/>
                </a:solidFill>
              </a:rPr>
              <a:t>転記</a:t>
            </a:r>
            <a:r>
              <a:rPr lang="ja-JP" altLang="en-US" sz="2400" dirty="0"/>
              <a:t>という。仕訳と転記の関係を示すと，次のようになる。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DFBFE0-51D7-42CD-AE34-CBE1E3B2399C}"/>
              </a:ext>
            </a:extLst>
          </p:cNvPr>
          <p:cNvSpPr txBox="1"/>
          <p:nvPr/>
        </p:nvSpPr>
        <p:spPr>
          <a:xfrm>
            <a:off x="5310461" y="1141652"/>
            <a:ext cx="795264" cy="39241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endParaRPr lang="ja-JP" altLang="en-US" sz="1950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F55F7204-5C93-48BE-AE97-613DDC505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　転記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D9B729E-48F1-4382-80EC-00FA4B18D6C2}"/>
              </a:ext>
            </a:extLst>
          </p:cNvPr>
          <p:cNvSpPr txBox="1"/>
          <p:nvPr/>
        </p:nvSpPr>
        <p:spPr>
          <a:xfrm>
            <a:off x="247647" y="2606445"/>
            <a:ext cx="1260000" cy="46166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400" dirty="0">
                <a:latin typeface="+mn-ea"/>
              </a:rPr>
              <a:t>取引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2737F28-F852-4F3E-A31F-3EB4375A4753}"/>
              </a:ext>
            </a:extLst>
          </p:cNvPr>
          <p:cNvSpPr txBox="1"/>
          <p:nvPr/>
        </p:nvSpPr>
        <p:spPr>
          <a:xfrm>
            <a:off x="247647" y="3660359"/>
            <a:ext cx="1260000" cy="46166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400" dirty="0">
                <a:latin typeface="+mn-ea"/>
              </a:rPr>
              <a:t>仕訳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1568D-D713-463E-B1C7-9EFC22433330}"/>
              </a:ext>
            </a:extLst>
          </p:cNvPr>
          <p:cNvSpPr txBox="1"/>
          <p:nvPr/>
        </p:nvSpPr>
        <p:spPr>
          <a:xfrm>
            <a:off x="247647" y="5358709"/>
            <a:ext cx="1260000" cy="46166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spc="-300" dirty="0">
                <a:latin typeface="+mn-ea"/>
              </a:rPr>
              <a:t>勘定記入</a:t>
            </a:r>
            <a:endParaRPr kumimoji="1" lang="ja-JP" altLang="en-US" sz="2400" spc="-300" dirty="0">
              <a:latin typeface="+mn-ea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04ED55D-3C34-49D5-9893-561CB37A5F10}"/>
              </a:ext>
            </a:extLst>
          </p:cNvPr>
          <p:cNvSpPr txBox="1"/>
          <p:nvPr/>
        </p:nvSpPr>
        <p:spPr>
          <a:xfrm>
            <a:off x="1945821" y="2606445"/>
            <a:ext cx="676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+mn-ea"/>
              </a:rPr>
              <a:t>4</a:t>
            </a:r>
            <a:r>
              <a:rPr lang="ja-JP" altLang="en-US" sz="2400" dirty="0">
                <a:latin typeface="+mn-ea"/>
              </a:rPr>
              <a:t>月</a:t>
            </a:r>
            <a:r>
              <a:rPr lang="en-US" altLang="ja-JP" sz="2400" dirty="0">
                <a:latin typeface="+mn-ea"/>
              </a:rPr>
              <a:t>26</a:t>
            </a:r>
            <a:r>
              <a:rPr lang="ja-JP" altLang="en-US" sz="2400" dirty="0">
                <a:latin typeface="+mn-ea"/>
              </a:rPr>
              <a:t>日　銀行から現金</a:t>
            </a:r>
            <a:r>
              <a:rPr lang="en-US" altLang="ja-JP" sz="2400" dirty="0">
                <a:latin typeface="+mn-ea"/>
              </a:rPr>
              <a:t>\600,000</a:t>
            </a:r>
            <a:r>
              <a:rPr lang="ja-JP" altLang="en-US" sz="2400" dirty="0">
                <a:latin typeface="+mn-ea"/>
              </a:rPr>
              <a:t>を借り入れた。</a:t>
            </a:r>
            <a:endParaRPr kumimoji="1" lang="ja-JP" altLang="en-US" sz="2400" dirty="0">
              <a:latin typeface="+mn-ea"/>
            </a:endParaRPr>
          </a:p>
        </p:txBody>
      </p:sp>
      <p:graphicFrame>
        <p:nvGraphicFramePr>
          <p:cNvPr id="29" name="表 7">
            <a:extLst>
              <a:ext uri="{FF2B5EF4-FFF2-40B4-BE49-F238E27FC236}">
                <a16:creationId xmlns:a16="http://schemas.microsoft.com/office/drawing/2014/main" id="{C1036E4F-4C5C-42F6-A080-745DAB66C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132368"/>
              </p:ext>
            </p:extLst>
          </p:nvPr>
        </p:nvGraphicFramePr>
        <p:xfrm>
          <a:off x="1945821" y="3660359"/>
          <a:ext cx="6660000" cy="46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46080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4/26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600,000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借入金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600,000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</a:tbl>
          </a:graphicData>
        </a:graphic>
      </p:graphicFrame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9C764B8A-9E1A-43B6-AB31-D201DE03F94C}"/>
              </a:ext>
            </a:extLst>
          </p:cNvPr>
          <p:cNvGrpSpPr/>
          <p:nvPr/>
        </p:nvGrpSpPr>
        <p:grpSpPr>
          <a:xfrm>
            <a:off x="1934873" y="5155325"/>
            <a:ext cx="3170369" cy="828000"/>
            <a:chOff x="1934873" y="5155325"/>
            <a:chExt cx="3170369" cy="828000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CE2E249A-E24F-4BF1-AC03-4299373C87C3}"/>
                </a:ext>
              </a:extLst>
            </p:cNvPr>
            <p:cNvSpPr txBox="1"/>
            <p:nvPr/>
          </p:nvSpPr>
          <p:spPr>
            <a:xfrm>
              <a:off x="2970096" y="5155325"/>
              <a:ext cx="1164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現金</a:t>
              </a:r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92733B31-B3B4-4BB5-8C36-2335781E4A31}"/>
                </a:ext>
              </a:extLst>
            </p:cNvPr>
            <p:cNvCxnSpPr>
              <a:cxnSpLocks/>
            </p:cNvCxnSpPr>
            <p:nvPr/>
          </p:nvCxnSpPr>
          <p:spPr>
            <a:xfrm>
              <a:off x="1934873" y="5587325"/>
              <a:ext cx="317036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59817E26-4DA9-450A-AF87-A3006473F74D}"/>
                </a:ext>
              </a:extLst>
            </p:cNvPr>
            <p:cNvCxnSpPr>
              <a:cxnSpLocks/>
            </p:cNvCxnSpPr>
            <p:nvPr/>
          </p:nvCxnSpPr>
          <p:spPr>
            <a:xfrm>
              <a:off x="3520058" y="5587325"/>
              <a:ext cx="0" cy="396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7C8E1658-291C-41EE-9A32-69951634E05A}"/>
              </a:ext>
            </a:extLst>
          </p:cNvPr>
          <p:cNvGrpSpPr/>
          <p:nvPr/>
        </p:nvGrpSpPr>
        <p:grpSpPr>
          <a:xfrm>
            <a:off x="1837821" y="5551325"/>
            <a:ext cx="1714587" cy="400110"/>
            <a:chOff x="1837821" y="5551325"/>
            <a:chExt cx="1714587" cy="400110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8382D822-E578-426A-8FC3-AF6BB48D61B3}"/>
                </a:ext>
              </a:extLst>
            </p:cNvPr>
            <p:cNvSpPr txBox="1"/>
            <p:nvPr/>
          </p:nvSpPr>
          <p:spPr>
            <a:xfrm>
              <a:off x="1837821" y="5551325"/>
              <a:ext cx="6470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spc="-1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4/26</a:t>
              </a:r>
              <a:endParaRPr kumimoji="1" lang="ja-JP" altLang="en-US" sz="2000" spc="-1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9705741C-84FC-4E5D-B8A1-6548A4889483}"/>
                </a:ext>
              </a:extLst>
            </p:cNvPr>
            <p:cNvSpPr txBox="1"/>
            <p:nvPr/>
          </p:nvSpPr>
          <p:spPr>
            <a:xfrm>
              <a:off x="2452484" y="5551325"/>
              <a:ext cx="10999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600,000</a:t>
              </a:r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8CF63A29-8CD0-40A6-BFC5-3CA8434CF0E5}"/>
              </a:ext>
            </a:extLst>
          </p:cNvPr>
          <p:cNvGrpSpPr/>
          <p:nvPr/>
        </p:nvGrpSpPr>
        <p:grpSpPr>
          <a:xfrm>
            <a:off x="5403101" y="5155325"/>
            <a:ext cx="3170369" cy="828000"/>
            <a:chOff x="5403101" y="5155325"/>
            <a:chExt cx="3170369" cy="828000"/>
          </a:xfrm>
        </p:grpSpPr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B6F1F1E0-A69C-47F3-8EC2-D2D64BC2885A}"/>
                </a:ext>
              </a:extLst>
            </p:cNvPr>
            <p:cNvSpPr txBox="1"/>
            <p:nvPr/>
          </p:nvSpPr>
          <p:spPr>
            <a:xfrm>
              <a:off x="6405160" y="5155325"/>
              <a:ext cx="1164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借入金</a:t>
              </a: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9D3276A5-8055-46AF-AFEB-1A96574F7902}"/>
                </a:ext>
              </a:extLst>
            </p:cNvPr>
            <p:cNvCxnSpPr>
              <a:cxnSpLocks/>
            </p:cNvCxnSpPr>
            <p:nvPr/>
          </p:nvCxnSpPr>
          <p:spPr>
            <a:xfrm>
              <a:off x="5403101" y="5587325"/>
              <a:ext cx="317036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37D74A10-A83F-43AF-9A97-9EC8F040A178}"/>
                </a:ext>
              </a:extLst>
            </p:cNvPr>
            <p:cNvCxnSpPr>
              <a:cxnSpLocks/>
            </p:cNvCxnSpPr>
            <p:nvPr/>
          </p:nvCxnSpPr>
          <p:spPr>
            <a:xfrm>
              <a:off x="6988286" y="5587325"/>
              <a:ext cx="0" cy="396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84F082D5-7EEE-45FF-BE15-DAF2F10B78CC}"/>
              </a:ext>
            </a:extLst>
          </p:cNvPr>
          <p:cNvGrpSpPr/>
          <p:nvPr/>
        </p:nvGrpSpPr>
        <p:grpSpPr>
          <a:xfrm>
            <a:off x="6923584" y="5551325"/>
            <a:ext cx="1682237" cy="400110"/>
            <a:chOff x="6923584" y="5551325"/>
            <a:chExt cx="1682237" cy="400110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AEF1006-0826-42D7-AC26-2D1C5C9A31F3}"/>
                </a:ext>
              </a:extLst>
            </p:cNvPr>
            <p:cNvSpPr txBox="1"/>
            <p:nvPr/>
          </p:nvSpPr>
          <p:spPr>
            <a:xfrm>
              <a:off x="6923584" y="5551325"/>
              <a:ext cx="6470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spc="-1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4/26</a:t>
              </a:r>
              <a:endParaRPr kumimoji="1" lang="ja-JP" altLang="en-US" sz="2000" spc="-1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A2D73CAA-E647-4191-94A3-0F8BEF65E733}"/>
                </a:ext>
              </a:extLst>
            </p:cNvPr>
            <p:cNvSpPr txBox="1"/>
            <p:nvPr/>
          </p:nvSpPr>
          <p:spPr>
            <a:xfrm>
              <a:off x="7505897" y="5551325"/>
              <a:ext cx="10999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600,000</a:t>
              </a: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A0750629-E83C-48BB-9A70-F9E85C949302}"/>
              </a:ext>
            </a:extLst>
          </p:cNvPr>
          <p:cNvGrpSpPr/>
          <p:nvPr/>
        </p:nvGrpSpPr>
        <p:grpSpPr>
          <a:xfrm>
            <a:off x="1600200" y="4121159"/>
            <a:ext cx="3320143" cy="1623446"/>
            <a:chOff x="1600200" y="4121159"/>
            <a:chExt cx="3320143" cy="1623446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0E39C6F2-9FFE-4ECB-8D0D-98C123A3FFD3}"/>
                </a:ext>
              </a:extLst>
            </p:cNvPr>
            <p:cNvSpPr txBox="1"/>
            <p:nvPr/>
          </p:nvSpPr>
          <p:spPr>
            <a:xfrm>
              <a:off x="1837821" y="4290023"/>
              <a:ext cx="15696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7030A0"/>
                  </a:solidFill>
                </a:rPr>
                <a:t>仕訳の借方は</a:t>
              </a:r>
              <a:endParaRPr lang="en-US" altLang="ja-JP" dirty="0">
                <a:solidFill>
                  <a:srgbClr val="7030A0"/>
                </a:solidFill>
              </a:endParaRPr>
            </a:p>
            <a:p>
              <a:r>
                <a:rPr lang="ja-JP" altLang="en-US" dirty="0">
                  <a:solidFill>
                    <a:srgbClr val="7030A0"/>
                  </a:solidFill>
                </a:rPr>
                <a:t>勘定の借方に</a:t>
              </a:r>
              <a:endParaRPr kumimoji="1" lang="ja-JP" altLang="en-US" dirty="0">
                <a:solidFill>
                  <a:srgbClr val="7030A0"/>
                </a:solidFill>
              </a:endParaRPr>
            </a:p>
          </p:txBody>
        </p:sp>
        <p:sp>
          <p:nvSpPr>
            <p:cNvPr id="44" name="フリーフォーム: 図形 43">
              <a:extLst>
                <a:ext uri="{FF2B5EF4-FFF2-40B4-BE49-F238E27FC236}">
                  <a16:creationId xmlns:a16="http://schemas.microsoft.com/office/drawing/2014/main" id="{81E0BB99-1E56-422C-B1C7-9EE414F1BD83}"/>
                </a:ext>
              </a:extLst>
            </p:cNvPr>
            <p:cNvSpPr/>
            <p:nvPr/>
          </p:nvSpPr>
          <p:spPr>
            <a:xfrm>
              <a:off x="1600200" y="4121159"/>
              <a:ext cx="3320143" cy="1623446"/>
            </a:xfrm>
            <a:custGeom>
              <a:avLst/>
              <a:gdLst>
                <a:gd name="connsiteX0" fmla="*/ 3320143 w 3320143"/>
                <a:gd name="connsiteY0" fmla="*/ 0 h 1328057"/>
                <a:gd name="connsiteX1" fmla="*/ 3320143 w 3320143"/>
                <a:gd name="connsiteY1" fmla="*/ 664028 h 1328057"/>
                <a:gd name="connsiteX2" fmla="*/ 0 w 3320143"/>
                <a:gd name="connsiteY2" fmla="*/ 664028 h 1328057"/>
                <a:gd name="connsiteX3" fmla="*/ 0 w 3320143"/>
                <a:gd name="connsiteY3" fmla="*/ 1328057 h 1328057"/>
                <a:gd name="connsiteX4" fmla="*/ 315686 w 3320143"/>
                <a:gd name="connsiteY4" fmla="*/ 1328057 h 1328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0143" h="1328057">
                  <a:moveTo>
                    <a:pt x="3320143" y="0"/>
                  </a:moveTo>
                  <a:lnTo>
                    <a:pt x="3320143" y="664028"/>
                  </a:lnTo>
                  <a:lnTo>
                    <a:pt x="0" y="664028"/>
                  </a:lnTo>
                  <a:lnTo>
                    <a:pt x="0" y="1328057"/>
                  </a:lnTo>
                  <a:lnTo>
                    <a:pt x="315686" y="1328057"/>
                  </a:lnTo>
                </a:path>
              </a:pathLst>
            </a:custGeom>
            <a:noFill/>
            <a:ln w="38100">
              <a:solidFill>
                <a:srgbClr val="CC99FF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7705DBCC-329F-4857-84BE-B74CB19F2111}"/>
              </a:ext>
            </a:extLst>
          </p:cNvPr>
          <p:cNvGrpSpPr/>
          <p:nvPr/>
        </p:nvGrpSpPr>
        <p:grpSpPr>
          <a:xfrm>
            <a:off x="6560131" y="4093029"/>
            <a:ext cx="2322612" cy="1623446"/>
            <a:chOff x="6560131" y="4093029"/>
            <a:chExt cx="2322612" cy="1623446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CF6BA9F7-78C0-4B99-9EC5-BE8A441AFA6E}"/>
                </a:ext>
              </a:extLst>
            </p:cNvPr>
            <p:cNvSpPr txBox="1"/>
            <p:nvPr/>
          </p:nvSpPr>
          <p:spPr>
            <a:xfrm>
              <a:off x="6560131" y="4253264"/>
              <a:ext cx="15696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7030A0"/>
                  </a:solidFill>
                </a:rPr>
                <a:t>仕訳の貸方は</a:t>
              </a:r>
              <a:endParaRPr lang="en-US" altLang="ja-JP" dirty="0">
                <a:solidFill>
                  <a:srgbClr val="7030A0"/>
                </a:solidFill>
              </a:endParaRPr>
            </a:p>
            <a:p>
              <a:r>
                <a:rPr lang="ja-JP" altLang="en-US" dirty="0">
                  <a:solidFill>
                    <a:srgbClr val="7030A0"/>
                  </a:solidFill>
                </a:rPr>
                <a:t>勘定の貸方に</a:t>
              </a:r>
              <a:endParaRPr kumimoji="1" lang="ja-JP" altLang="en-US" dirty="0">
                <a:solidFill>
                  <a:srgbClr val="7030A0"/>
                </a:solidFill>
              </a:endParaRPr>
            </a:p>
          </p:txBody>
        </p:sp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87AD8C82-7A41-4596-B282-3CF41B0324F4}"/>
                </a:ext>
              </a:extLst>
            </p:cNvPr>
            <p:cNvSpPr/>
            <p:nvPr/>
          </p:nvSpPr>
          <p:spPr>
            <a:xfrm>
              <a:off x="8109857" y="4093029"/>
              <a:ext cx="772886" cy="1623446"/>
            </a:xfrm>
            <a:custGeom>
              <a:avLst/>
              <a:gdLst>
                <a:gd name="connsiteX0" fmla="*/ 0 w 772886"/>
                <a:gd name="connsiteY0" fmla="*/ 0 h 1328057"/>
                <a:gd name="connsiteX1" fmla="*/ 0 w 772886"/>
                <a:gd name="connsiteY1" fmla="*/ 674914 h 1328057"/>
                <a:gd name="connsiteX2" fmla="*/ 772886 w 772886"/>
                <a:gd name="connsiteY2" fmla="*/ 674914 h 1328057"/>
                <a:gd name="connsiteX3" fmla="*/ 772886 w 772886"/>
                <a:gd name="connsiteY3" fmla="*/ 1328057 h 1328057"/>
                <a:gd name="connsiteX4" fmla="*/ 478972 w 772886"/>
                <a:gd name="connsiteY4" fmla="*/ 1328057 h 1328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2886" h="1328057">
                  <a:moveTo>
                    <a:pt x="0" y="0"/>
                  </a:moveTo>
                  <a:lnTo>
                    <a:pt x="0" y="674914"/>
                  </a:lnTo>
                  <a:lnTo>
                    <a:pt x="772886" y="674914"/>
                  </a:lnTo>
                  <a:lnTo>
                    <a:pt x="772886" y="1328057"/>
                  </a:lnTo>
                  <a:lnTo>
                    <a:pt x="478972" y="1328057"/>
                  </a:lnTo>
                </a:path>
              </a:pathLst>
            </a:custGeom>
            <a:noFill/>
            <a:ln w="38100">
              <a:solidFill>
                <a:srgbClr val="CC99FF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F84242D0-1E37-4067-91C2-C830FD729531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>
            <a:off x="877647" y="3068110"/>
            <a:ext cx="0" cy="5922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AB80BFA0-D0C0-4944-B513-4010932B6FB6}"/>
              </a:ext>
            </a:extLst>
          </p:cNvPr>
          <p:cNvGrpSpPr/>
          <p:nvPr/>
        </p:nvGrpSpPr>
        <p:grpSpPr>
          <a:xfrm>
            <a:off x="431425" y="4122024"/>
            <a:ext cx="892444" cy="1236685"/>
            <a:chOff x="431425" y="4122024"/>
            <a:chExt cx="892444" cy="1236685"/>
          </a:xfrm>
        </p:grpSpPr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5449720D-28DE-4C1F-9D5A-9F088F5D2AD3}"/>
                </a:ext>
              </a:extLst>
            </p:cNvPr>
            <p:cNvCxnSpPr>
              <a:cxnSpLocks/>
              <a:stCxn id="26" idx="2"/>
              <a:endCxn id="27" idx="0"/>
            </p:cNvCxnSpPr>
            <p:nvPr/>
          </p:nvCxnSpPr>
          <p:spPr>
            <a:xfrm>
              <a:off x="877647" y="4122024"/>
              <a:ext cx="0" cy="123668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C95C7E46-8E71-49F4-A883-2718B166DF9C}"/>
                </a:ext>
              </a:extLst>
            </p:cNvPr>
            <p:cNvSpPr txBox="1"/>
            <p:nvPr/>
          </p:nvSpPr>
          <p:spPr>
            <a:xfrm>
              <a:off x="431425" y="4582824"/>
              <a:ext cx="892444" cy="39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ja-JP" altLang="en-US" sz="2000" spc="-1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（転記）</a:t>
              </a:r>
              <a:endParaRPr kumimoji="1" lang="ja-JP" altLang="en-US" sz="2000" spc="-1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393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3" grpId="0" animBg="1"/>
      <p:bldP spid="13" grpId="1" animBg="1"/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92DF66-6D41-4AA2-BB9F-63084827E624}"/>
              </a:ext>
            </a:extLst>
          </p:cNvPr>
          <p:cNvSpPr txBox="1"/>
          <p:nvPr/>
        </p:nvSpPr>
        <p:spPr>
          <a:xfrm>
            <a:off x="570690" y="1114806"/>
            <a:ext cx="8296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　次の取引の仕訳を示し，勘定口座に転記しなさい。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97AEC9E-305A-4FC4-982F-5CED10206F41}"/>
              </a:ext>
            </a:extLst>
          </p:cNvPr>
          <p:cNvGrpSpPr/>
          <p:nvPr/>
        </p:nvGrpSpPr>
        <p:grpSpPr>
          <a:xfrm>
            <a:off x="445627" y="302798"/>
            <a:ext cx="8502869" cy="4745378"/>
            <a:chOff x="445627" y="302797"/>
            <a:chExt cx="8502869" cy="5173443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72BE8C45-FB72-4380-A5E6-E7567997FECE}"/>
                </a:ext>
              </a:extLst>
            </p:cNvPr>
            <p:cNvSpPr txBox="1"/>
            <p:nvPr/>
          </p:nvSpPr>
          <p:spPr>
            <a:xfrm>
              <a:off x="445627" y="302797"/>
              <a:ext cx="903838" cy="584775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例２　</a:t>
              </a:r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651F9F14-07E9-4B44-9EDA-4597172E62B4}"/>
                </a:ext>
              </a:extLst>
            </p:cNvPr>
            <p:cNvSpPr/>
            <p:nvPr/>
          </p:nvSpPr>
          <p:spPr>
            <a:xfrm>
              <a:off x="445627" y="302798"/>
              <a:ext cx="8502869" cy="5173442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noFill/>
            <a:ln w="38100"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50B7CABA-8F50-4F99-A5C3-84545EE2DC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727229"/>
              </p:ext>
            </p:extLst>
          </p:nvPr>
        </p:nvGraphicFramePr>
        <p:xfrm>
          <a:off x="650240" y="2152575"/>
          <a:ext cx="7923070" cy="289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2611840478"/>
                    </a:ext>
                  </a:extLst>
                </a:gridCol>
                <a:gridCol w="6449870">
                  <a:extLst>
                    <a:ext uri="{9D8B030D-6E8A-4147-A177-3AD203B41FA5}">
                      <a16:colId xmlns:a16="http://schemas.microsoft.com/office/drawing/2014/main" val="344315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１月１日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現金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\500,000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の出資を受けて開業した。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898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５日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商品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\100,000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を仕入れ，代金は現金で支払った。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627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８日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商品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\200,000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を仕入れ，代金は掛けとした。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681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13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原価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\200,000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の商品を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\290,000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で売り渡し，代金は現金で受け取った。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03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24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本月分の給料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\80,000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を現金で支払った。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08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買掛金のうち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\150,000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を現金で支払った。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9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04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6987E95-21FC-4031-AAA6-D2A9603FC09C}"/>
              </a:ext>
            </a:extLst>
          </p:cNvPr>
          <p:cNvGrpSpPr/>
          <p:nvPr/>
        </p:nvGrpSpPr>
        <p:grpSpPr>
          <a:xfrm>
            <a:off x="445624" y="1498190"/>
            <a:ext cx="8502871" cy="3612290"/>
            <a:chOff x="445625" y="302797"/>
            <a:chExt cx="8502871" cy="3612290"/>
          </a:xfrm>
          <a:noFill/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EBE3A976-3F25-4A0B-BFD5-3E76F1E35E1A}"/>
                </a:ext>
              </a:extLst>
            </p:cNvPr>
            <p:cNvSpPr txBox="1"/>
            <p:nvPr/>
          </p:nvSpPr>
          <p:spPr>
            <a:xfrm>
              <a:off x="445625" y="302797"/>
              <a:ext cx="1296000" cy="5847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1000">
                  <a:schemeClr val="bg1">
                    <a:lumMod val="85000"/>
                  </a:schemeClr>
                </a:gs>
                <a:gs pos="75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解答１　</a:t>
              </a: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99740AF4-990E-4B70-AB4E-D514F8E41785}"/>
                </a:ext>
              </a:extLst>
            </p:cNvPr>
            <p:cNvSpPr/>
            <p:nvPr/>
          </p:nvSpPr>
          <p:spPr>
            <a:xfrm>
              <a:off x="445627" y="302797"/>
              <a:ext cx="8502869" cy="3612290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grpFill/>
            <a:ln w="381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9B9974A-BF0E-4A9C-B30E-34EBA33A1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6805"/>
              </p:ext>
            </p:extLst>
          </p:nvPr>
        </p:nvGraphicFramePr>
        <p:xfrm>
          <a:off x="445624" y="596560"/>
          <a:ext cx="7923070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4125614980"/>
                    </a:ext>
                  </a:extLst>
                </a:gridCol>
                <a:gridCol w="6449870">
                  <a:extLst>
                    <a:ext uri="{9D8B030D-6E8A-4147-A177-3AD203B41FA5}">
                      <a16:colId xmlns:a16="http://schemas.microsoft.com/office/drawing/2014/main" val="3633501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１月１日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現金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\500,000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の出資を受けて開業した。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68688"/>
                  </a:ext>
                </a:extLst>
              </a:tr>
            </a:tbl>
          </a:graphicData>
        </a:graphic>
      </p:graphicFrame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A8C58B8-ECBA-4F3A-B487-7DC37A9A973B}"/>
              </a:ext>
            </a:extLst>
          </p:cNvPr>
          <p:cNvCxnSpPr>
            <a:cxnSpLocks/>
          </p:cNvCxnSpPr>
          <p:nvPr/>
        </p:nvCxnSpPr>
        <p:spPr>
          <a:xfrm>
            <a:off x="445624" y="589280"/>
            <a:ext cx="0" cy="76928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7">
            <a:extLst>
              <a:ext uri="{FF2B5EF4-FFF2-40B4-BE49-F238E27FC236}">
                <a16:creationId xmlns:a16="http://schemas.microsoft.com/office/drawing/2014/main" id="{C97FD817-71E8-40FE-8FBA-2312E3BD5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157350"/>
              </p:ext>
            </p:extLst>
          </p:nvPr>
        </p:nvGraphicFramePr>
        <p:xfrm>
          <a:off x="677465" y="2534037"/>
          <a:ext cx="795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-15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2400" spc="-15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2400" spc="-15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2400" spc="-15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500,000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資本金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500,000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</a:tbl>
          </a:graphicData>
        </a:graphic>
      </p:graphicFrame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BF8689BB-98CB-4074-AB18-3CFBDAEBD0CE}"/>
              </a:ext>
            </a:extLst>
          </p:cNvPr>
          <p:cNvGrpSpPr/>
          <p:nvPr/>
        </p:nvGrpSpPr>
        <p:grpSpPr>
          <a:xfrm>
            <a:off x="972000" y="3600000"/>
            <a:ext cx="3528000" cy="1440000"/>
            <a:chOff x="576000" y="1476000"/>
            <a:chExt cx="3528000" cy="1440000"/>
          </a:xfrm>
        </p:grpSpPr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CC8E78FF-5248-4777-81A2-EE38EF1E5DBF}"/>
                </a:ext>
              </a:extLst>
            </p:cNvPr>
            <p:cNvSpPr txBox="1"/>
            <p:nvPr/>
          </p:nvSpPr>
          <p:spPr>
            <a:xfrm>
              <a:off x="1728000" y="1476000"/>
              <a:ext cx="129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現金</a:t>
              </a: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19BAD005-FC00-48D6-8FC3-D2247B999337}"/>
                </a:ext>
              </a:extLst>
            </p:cNvPr>
            <p:cNvCxnSpPr>
              <a:cxnSpLocks/>
            </p:cNvCxnSpPr>
            <p:nvPr/>
          </p:nvCxnSpPr>
          <p:spPr>
            <a:xfrm>
              <a:off x="576000" y="1908000"/>
              <a:ext cx="352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26B5DE5-105A-4B8A-997F-16F30128EFC7}"/>
                </a:ext>
              </a:extLst>
            </p:cNvPr>
            <p:cNvCxnSpPr>
              <a:cxnSpLocks/>
            </p:cNvCxnSpPr>
            <p:nvPr/>
          </p:nvCxnSpPr>
          <p:spPr>
            <a:xfrm>
              <a:off x="2340000" y="1908000"/>
              <a:ext cx="0" cy="1008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BE1B63B4-6F20-4856-937F-AB8F5FEF567E}"/>
              </a:ext>
            </a:extLst>
          </p:cNvPr>
          <p:cNvGrpSpPr/>
          <p:nvPr/>
        </p:nvGrpSpPr>
        <p:grpSpPr>
          <a:xfrm>
            <a:off x="864000" y="3996000"/>
            <a:ext cx="1908000" cy="400110"/>
            <a:chOff x="468000" y="1872000"/>
            <a:chExt cx="1908000" cy="400110"/>
          </a:xfrm>
        </p:grpSpPr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96DE3B33-F63A-42F0-9132-E787449B8BC3}"/>
                </a:ext>
              </a:extLst>
            </p:cNvPr>
            <p:cNvSpPr txBox="1"/>
            <p:nvPr/>
          </p:nvSpPr>
          <p:spPr>
            <a:xfrm>
              <a:off x="468000" y="1872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1/1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3CD9CCF-DAB9-43F4-AEB1-EC6B5A4567CA}"/>
                </a:ext>
              </a:extLst>
            </p:cNvPr>
            <p:cNvSpPr txBox="1"/>
            <p:nvPr/>
          </p:nvSpPr>
          <p:spPr>
            <a:xfrm>
              <a:off x="1152000" y="1872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500,000</a:t>
              </a: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9B638572-D2FE-44CE-913D-41F0D89C8493}"/>
              </a:ext>
            </a:extLst>
          </p:cNvPr>
          <p:cNvGrpSpPr/>
          <p:nvPr/>
        </p:nvGrpSpPr>
        <p:grpSpPr>
          <a:xfrm>
            <a:off x="5112000" y="3600000"/>
            <a:ext cx="3528000" cy="756000"/>
            <a:chOff x="4860000" y="3060000"/>
            <a:chExt cx="3528000" cy="756000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BE8A8E5-3933-4659-8996-59685EA54004}"/>
                </a:ext>
              </a:extLst>
            </p:cNvPr>
            <p:cNvSpPr txBox="1"/>
            <p:nvPr/>
          </p:nvSpPr>
          <p:spPr>
            <a:xfrm>
              <a:off x="5976000" y="3060000"/>
              <a:ext cx="129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資本金</a:t>
              </a: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44270A6D-507D-4A3B-BB29-F3A36206F62C}"/>
                </a:ext>
              </a:extLst>
            </p:cNvPr>
            <p:cNvCxnSpPr>
              <a:cxnSpLocks/>
            </p:cNvCxnSpPr>
            <p:nvPr/>
          </p:nvCxnSpPr>
          <p:spPr>
            <a:xfrm>
              <a:off x="4860000" y="3456000"/>
              <a:ext cx="352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7B677C32-AEBE-429B-AD20-8CEF85D920D2}"/>
                </a:ext>
              </a:extLst>
            </p:cNvPr>
            <p:cNvCxnSpPr>
              <a:cxnSpLocks/>
            </p:cNvCxnSpPr>
            <p:nvPr/>
          </p:nvCxnSpPr>
          <p:spPr>
            <a:xfrm>
              <a:off x="6624000" y="3456000"/>
              <a:ext cx="0" cy="360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12BA590C-6E7A-46C7-B3F6-76B852EA7868}"/>
              </a:ext>
            </a:extLst>
          </p:cNvPr>
          <p:cNvGrpSpPr/>
          <p:nvPr/>
        </p:nvGrpSpPr>
        <p:grpSpPr>
          <a:xfrm>
            <a:off x="6804000" y="3960000"/>
            <a:ext cx="1872000" cy="400110"/>
            <a:chOff x="6552000" y="3420000"/>
            <a:chExt cx="1872000" cy="400110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88AF63A-F788-43F8-AFA1-91C0F2665E51}"/>
                </a:ext>
              </a:extLst>
            </p:cNvPr>
            <p:cNvSpPr txBox="1"/>
            <p:nvPr/>
          </p:nvSpPr>
          <p:spPr>
            <a:xfrm>
              <a:off x="6552000" y="3420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1/1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556C21BE-3B42-41D1-8430-BA0C9842F718}"/>
                </a:ext>
              </a:extLst>
            </p:cNvPr>
            <p:cNvSpPr txBox="1"/>
            <p:nvPr/>
          </p:nvSpPr>
          <p:spPr>
            <a:xfrm>
              <a:off x="7200000" y="3420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500,000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772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6987E95-21FC-4031-AAA6-D2A9603FC09C}"/>
              </a:ext>
            </a:extLst>
          </p:cNvPr>
          <p:cNvGrpSpPr/>
          <p:nvPr/>
        </p:nvGrpSpPr>
        <p:grpSpPr>
          <a:xfrm>
            <a:off x="445624" y="1498190"/>
            <a:ext cx="8502871" cy="3612290"/>
            <a:chOff x="445625" y="302797"/>
            <a:chExt cx="8502871" cy="3612290"/>
          </a:xfrm>
          <a:noFill/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EBE3A976-3F25-4A0B-BFD5-3E76F1E35E1A}"/>
                </a:ext>
              </a:extLst>
            </p:cNvPr>
            <p:cNvSpPr txBox="1"/>
            <p:nvPr/>
          </p:nvSpPr>
          <p:spPr>
            <a:xfrm>
              <a:off x="445625" y="302797"/>
              <a:ext cx="1296000" cy="5847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1000">
                  <a:schemeClr val="bg1">
                    <a:lumMod val="85000"/>
                  </a:schemeClr>
                </a:gs>
                <a:gs pos="75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解答２　</a:t>
              </a: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99740AF4-990E-4B70-AB4E-D514F8E41785}"/>
                </a:ext>
              </a:extLst>
            </p:cNvPr>
            <p:cNvSpPr/>
            <p:nvPr/>
          </p:nvSpPr>
          <p:spPr>
            <a:xfrm>
              <a:off x="445627" y="302797"/>
              <a:ext cx="8502869" cy="3612290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grpFill/>
            <a:ln w="381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9B9974A-BF0E-4A9C-B30E-34EBA33A1784}"/>
              </a:ext>
            </a:extLst>
          </p:cNvPr>
          <p:cNvGraphicFramePr>
            <a:graphicFrameLocks noGrp="1"/>
          </p:cNvGraphicFramePr>
          <p:nvPr/>
        </p:nvGraphicFramePr>
        <p:xfrm>
          <a:off x="445624" y="596560"/>
          <a:ext cx="7923070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4125614980"/>
                    </a:ext>
                  </a:extLst>
                </a:gridCol>
                <a:gridCol w="6449870">
                  <a:extLst>
                    <a:ext uri="{9D8B030D-6E8A-4147-A177-3AD203B41FA5}">
                      <a16:colId xmlns:a16="http://schemas.microsoft.com/office/drawing/2014/main" val="3633501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５日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商品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\100,000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を仕入れ，代金は現金で支払った。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68688"/>
                  </a:ext>
                </a:extLst>
              </a:tr>
            </a:tbl>
          </a:graphicData>
        </a:graphic>
      </p:graphicFrame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A8C58B8-ECBA-4F3A-B487-7DC37A9A973B}"/>
              </a:ext>
            </a:extLst>
          </p:cNvPr>
          <p:cNvCxnSpPr>
            <a:cxnSpLocks/>
          </p:cNvCxnSpPr>
          <p:nvPr/>
        </p:nvCxnSpPr>
        <p:spPr>
          <a:xfrm>
            <a:off x="445624" y="589280"/>
            <a:ext cx="0" cy="76928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C8D4CB8-89FD-42D4-97F5-970356F69F9B}"/>
              </a:ext>
            </a:extLst>
          </p:cNvPr>
          <p:cNvGrpSpPr/>
          <p:nvPr/>
        </p:nvGrpSpPr>
        <p:grpSpPr>
          <a:xfrm>
            <a:off x="5040000" y="3600000"/>
            <a:ext cx="3636000" cy="1440000"/>
            <a:chOff x="5040000" y="3600000"/>
            <a:chExt cx="3636000" cy="1440000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A4C6ACDE-670F-434A-AD6C-D806A11D2D73}"/>
                </a:ext>
              </a:extLst>
            </p:cNvPr>
            <p:cNvGrpSpPr/>
            <p:nvPr/>
          </p:nvGrpSpPr>
          <p:grpSpPr>
            <a:xfrm>
              <a:off x="5148000" y="3600000"/>
              <a:ext cx="3528000" cy="1440000"/>
              <a:chOff x="576000" y="1476000"/>
              <a:chExt cx="3528000" cy="1440000"/>
            </a:xfrm>
          </p:grpSpPr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598EE1F-A7B4-4893-887D-4D62C6DB1440}"/>
                  </a:ext>
                </a:extLst>
              </p:cNvPr>
              <p:cNvSpPr txBox="1"/>
              <p:nvPr/>
            </p:nvSpPr>
            <p:spPr>
              <a:xfrm>
                <a:off x="1728000" y="1476000"/>
                <a:ext cx="129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現金</a:t>
                </a:r>
              </a:p>
            </p:txBody>
          </p: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147BF9DE-247B-4B08-89E4-B102F5FCD9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6000" y="1908000"/>
                <a:ext cx="3528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DEC66842-4C5E-45F4-86E2-98D2A1A942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0000" y="1908000"/>
                <a:ext cx="0" cy="1008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9717381C-2E92-49CF-A1BE-3597AB7BA49F}"/>
                </a:ext>
              </a:extLst>
            </p:cNvPr>
            <p:cNvGrpSpPr/>
            <p:nvPr/>
          </p:nvGrpSpPr>
          <p:grpSpPr>
            <a:xfrm>
              <a:off x="5040000" y="3996000"/>
              <a:ext cx="1908000" cy="400110"/>
              <a:chOff x="468000" y="1872000"/>
              <a:chExt cx="1908000" cy="400110"/>
            </a:xfrm>
          </p:grpSpPr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9BDC1EDB-3776-4176-917B-8D6B23DACA8B}"/>
                  </a:ext>
                </a:extLst>
              </p:cNvPr>
              <p:cNvSpPr txBox="1"/>
              <p:nvPr/>
            </p:nvSpPr>
            <p:spPr>
              <a:xfrm>
                <a:off x="468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1/1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16D5F54-F31B-4E73-A884-D748F565C48E}"/>
                  </a:ext>
                </a:extLst>
              </p:cNvPr>
              <p:cNvSpPr txBox="1"/>
              <p:nvPr/>
            </p:nvSpPr>
            <p:spPr>
              <a:xfrm>
                <a:off x="1152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500,000</a:t>
                </a:r>
              </a:p>
            </p:txBody>
          </p:sp>
        </p:grp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09F54FFE-1D28-4E0C-B330-85BC93B22F21}"/>
              </a:ext>
            </a:extLst>
          </p:cNvPr>
          <p:cNvGrpSpPr/>
          <p:nvPr/>
        </p:nvGrpSpPr>
        <p:grpSpPr>
          <a:xfrm>
            <a:off x="6840000" y="3996000"/>
            <a:ext cx="1908000" cy="400110"/>
            <a:chOff x="2268000" y="1872000"/>
            <a:chExt cx="1908000" cy="400110"/>
          </a:xfrm>
        </p:grpSpPr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1E628816-17C7-4C88-BC50-C0673B8BE14E}"/>
                </a:ext>
              </a:extLst>
            </p:cNvPr>
            <p:cNvSpPr txBox="1"/>
            <p:nvPr/>
          </p:nvSpPr>
          <p:spPr>
            <a:xfrm>
              <a:off x="2268000" y="1872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1/5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68FE7F14-8B54-478E-9842-CECA02B71530}"/>
                </a:ext>
              </a:extLst>
            </p:cNvPr>
            <p:cNvSpPr txBox="1"/>
            <p:nvPr/>
          </p:nvSpPr>
          <p:spPr>
            <a:xfrm>
              <a:off x="2952000" y="1872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100,000</a:t>
              </a:r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0CFCBF54-8B46-46FF-921E-C16C7AFA1299}"/>
              </a:ext>
            </a:extLst>
          </p:cNvPr>
          <p:cNvGrpSpPr/>
          <p:nvPr/>
        </p:nvGrpSpPr>
        <p:grpSpPr>
          <a:xfrm>
            <a:off x="972000" y="3600000"/>
            <a:ext cx="3528000" cy="1116000"/>
            <a:chOff x="4860000" y="1476000"/>
            <a:chExt cx="3528000" cy="1116000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6BFD3F8-F98E-4144-8F90-5239B64E90F9}"/>
                </a:ext>
              </a:extLst>
            </p:cNvPr>
            <p:cNvSpPr txBox="1"/>
            <p:nvPr/>
          </p:nvSpPr>
          <p:spPr>
            <a:xfrm>
              <a:off x="5975095" y="1476000"/>
              <a:ext cx="129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商品</a:t>
              </a:r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E507ED0A-5025-476E-BBE3-AD0A6B47560F}"/>
                </a:ext>
              </a:extLst>
            </p:cNvPr>
            <p:cNvCxnSpPr>
              <a:cxnSpLocks/>
            </p:cNvCxnSpPr>
            <p:nvPr/>
          </p:nvCxnSpPr>
          <p:spPr>
            <a:xfrm>
              <a:off x="4860000" y="1908000"/>
              <a:ext cx="352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8B84FF38-1405-473E-8F7C-C897493D4EA7}"/>
                </a:ext>
              </a:extLst>
            </p:cNvPr>
            <p:cNvCxnSpPr>
              <a:cxnSpLocks/>
            </p:cNvCxnSpPr>
            <p:nvPr/>
          </p:nvCxnSpPr>
          <p:spPr>
            <a:xfrm>
              <a:off x="6624000" y="1908000"/>
              <a:ext cx="0" cy="684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B8F1C6EB-4421-4145-951D-3D79C02A16A0}"/>
              </a:ext>
            </a:extLst>
          </p:cNvPr>
          <p:cNvGrpSpPr/>
          <p:nvPr/>
        </p:nvGrpSpPr>
        <p:grpSpPr>
          <a:xfrm>
            <a:off x="864000" y="3996000"/>
            <a:ext cx="1908000" cy="400110"/>
            <a:chOff x="4752000" y="1872000"/>
            <a:chExt cx="1908000" cy="400110"/>
          </a:xfrm>
        </p:grpSpPr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E34FA732-5972-4647-9755-F510AC9A7467}"/>
                </a:ext>
              </a:extLst>
            </p:cNvPr>
            <p:cNvSpPr txBox="1"/>
            <p:nvPr/>
          </p:nvSpPr>
          <p:spPr>
            <a:xfrm>
              <a:off x="4752000" y="1872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1/5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74301C0A-E803-402D-BAE7-D3430FB6E945}"/>
                </a:ext>
              </a:extLst>
            </p:cNvPr>
            <p:cNvSpPr txBox="1"/>
            <p:nvPr/>
          </p:nvSpPr>
          <p:spPr>
            <a:xfrm>
              <a:off x="5436000" y="1872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100,000</a:t>
              </a:r>
            </a:p>
          </p:txBody>
        </p:sp>
      </p:grpSp>
      <p:graphicFrame>
        <p:nvGraphicFramePr>
          <p:cNvPr id="26" name="表 7">
            <a:extLst>
              <a:ext uri="{FF2B5EF4-FFF2-40B4-BE49-F238E27FC236}">
                <a16:creationId xmlns:a16="http://schemas.microsoft.com/office/drawing/2014/main" id="{B521BC0A-BFF5-41C0-BDFE-69924CD1D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541190"/>
              </p:ext>
            </p:extLst>
          </p:nvPr>
        </p:nvGraphicFramePr>
        <p:xfrm>
          <a:off x="677465" y="2534037"/>
          <a:ext cx="795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５日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spc="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商品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100,000</a:t>
                      </a:r>
                      <a:endParaRPr kumimoji="1" lang="ja-JP" altLang="en-US" sz="2400" spc="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spc="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現金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spc="0" dirty="0">
                          <a:latin typeface="+mn-ea"/>
                          <a:ea typeface="+mn-ea"/>
                        </a:rPr>
                        <a:t>100,000</a:t>
                      </a:r>
                      <a:endParaRPr kumimoji="1" lang="ja-JP" altLang="en-US" sz="2400" spc="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49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6987E95-21FC-4031-AAA6-D2A9603FC09C}"/>
              </a:ext>
            </a:extLst>
          </p:cNvPr>
          <p:cNvGrpSpPr/>
          <p:nvPr/>
        </p:nvGrpSpPr>
        <p:grpSpPr>
          <a:xfrm>
            <a:off x="445624" y="1498190"/>
            <a:ext cx="8502871" cy="3612290"/>
            <a:chOff x="445625" y="302797"/>
            <a:chExt cx="8502871" cy="3612290"/>
          </a:xfrm>
          <a:noFill/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EBE3A976-3F25-4A0B-BFD5-3E76F1E35E1A}"/>
                </a:ext>
              </a:extLst>
            </p:cNvPr>
            <p:cNvSpPr txBox="1"/>
            <p:nvPr/>
          </p:nvSpPr>
          <p:spPr>
            <a:xfrm>
              <a:off x="445625" y="302797"/>
              <a:ext cx="1296000" cy="5847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1000">
                  <a:schemeClr val="bg1">
                    <a:lumMod val="85000"/>
                  </a:schemeClr>
                </a:gs>
                <a:gs pos="75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解答３　</a:t>
              </a: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99740AF4-990E-4B70-AB4E-D514F8E41785}"/>
                </a:ext>
              </a:extLst>
            </p:cNvPr>
            <p:cNvSpPr/>
            <p:nvPr/>
          </p:nvSpPr>
          <p:spPr>
            <a:xfrm>
              <a:off x="445627" y="302797"/>
              <a:ext cx="8502869" cy="3612290"/>
            </a:xfrm>
            <a:custGeom>
              <a:avLst/>
              <a:gdLst>
                <a:gd name="connsiteX0" fmla="*/ 0 w 8502869"/>
                <a:gd name="connsiteY0" fmla="*/ 3195144 h 3195144"/>
                <a:gd name="connsiteX1" fmla="*/ 0 w 8502869"/>
                <a:gd name="connsiteY1" fmla="*/ 0 h 3195144"/>
                <a:gd name="connsiteX2" fmla="*/ 8502869 w 8502869"/>
                <a:gd name="connsiteY2" fmla="*/ 0 h 3195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02869" h="3195144">
                  <a:moveTo>
                    <a:pt x="0" y="3195144"/>
                  </a:moveTo>
                  <a:lnTo>
                    <a:pt x="0" y="0"/>
                  </a:lnTo>
                  <a:lnTo>
                    <a:pt x="8502869" y="0"/>
                  </a:lnTo>
                </a:path>
              </a:pathLst>
            </a:custGeom>
            <a:grpFill/>
            <a:ln w="3810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74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9B9974A-BF0E-4A9C-B30E-34EBA33A1784}"/>
              </a:ext>
            </a:extLst>
          </p:cNvPr>
          <p:cNvGraphicFramePr>
            <a:graphicFrameLocks noGrp="1"/>
          </p:cNvGraphicFramePr>
          <p:nvPr/>
        </p:nvGraphicFramePr>
        <p:xfrm>
          <a:off x="445624" y="596560"/>
          <a:ext cx="7923070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4125614980"/>
                    </a:ext>
                  </a:extLst>
                </a:gridCol>
                <a:gridCol w="6449870">
                  <a:extLst>
                    <a:ext uri="{9D8B030D-6E8A-4147-A177-3AD203B41FA5}">
                      <a16:colId xmlns:a16="http://schemas.microsoft.com/office/drawing/2014/main" val="3633501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８日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商品</a:t>
                      </a:r>
                      <a:r>
                        <a:rPr kumimoji="1" lang="en-US" altLang="ja-JP" sz="2200" dirty="0">
                          <a:latin typeface="+mn-ea"/>
                          <a:ea typeface="+mn-ea"/>
                        </a:rPr>
                        <a:t>\200,000 </a:t>
                      </a:r>
                      <a:r>
                        <a:rPr kumimoji="1" lang="ja-JP" altLang="en-US" sz="2200" dirty="0">
                          <a:latin typeface="+mn-ea"/>
                          <a:ea typeface="+mn-ea"/>
                        </a:rPr>
                        <a:t>を仕入れ，代金は掛けとした。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68688"/>
                  </a:ext>
                </a:extLst>
              </a:tr>
            </a:tbl>
          </a:graphicData>
        </a:graphic>
      </p:graphicFrame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A8C58B8-ECBA-4F3A-B487-7DC37A9A973B}"/>
              </a:ext>
            </a:extLst>
          </p:cNvPr>
          <p:cNvCxnSpPr>
            <a:cxnSpLocks/>
          </p:cNvCxnSpPr>
          <p:nvPr/>
        </p:nvCxnSpPr>
        <p:spPr>
          <a:xfrm>
            <a:off x="445624" y="589280"/>
            <a:ext cx="0" cy="76928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927DEB0-1351-4BF5-BE87-9B8BEA96AB66}"/>
              </a:ext>
            </a:extLst>
          </p:cNvPr>
          <p:cNvGrpSpPr/>
          <p:nvPr/>
        </p:nvGrpSpPr>
        <p:grpSpPr>
          <a:xfrm>
            <a:off x="5148000" y="3600000"/>
            <a:ext cx="3528000" cy="756000"/>
            <a:chOff x="576000" y="3060000"/>
            <a:chExt cx="3528000" cy="756000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C3290896-C5B1-4FF8-B901-2A6E4B60F641}"/>
                </a:ext>
              </a:extLst>
            </p:cNvPr>
            <p:cNvSpPr txBox="1"/>
            <p:nvPr/>
          </p:nvSpPr>
          <p:spPr>
            <a:xfrm>
              <a:off x="1728000" y="3060000"/>
              <a:ext cx="129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買掛金</a:t>
              </a:r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C114A4D2-A067-4431-A495-26F7568E7304}"/>
                </a:ext>
              </a:extLst>
            </p:cNvPr>
            <p:cNvCxnSpPr>
              <a:cxnSpLocks/>
            </p:cNvCxnSpPr>
            <p:nvPr/>
          </p:nvCxnSpPr>
          <p:spPr>
            <a:xfrm>
              <a:off x="576000" y="3456000"/>
              <a:ext cx="352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73273F46-DE39-49DE-81C0-1C4C8D35BC52}"/>
                </a:ext>
              </a:extLst>
            </p:cNvPr>
            <p:cNvCxnSpPr>
              <a:cxnSpLocks/>
            </p:cNvCxnSpPr>
            <p:nvPr/>
          </p:nvCxnSpPr>
          <p:spPr>
            <a:xfrm>
              <a:off x="2340000" y="3456000"/>
              <a:ext cx="0" cy="360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431E42E-C351-4D56-AADC-F45A1F1709E6}"/>
              </a:ext>
            </a:extLst>
          </p:cNvPr>
          <p:cNvGrpSpPr/>
          <p:nvPr/>
        </p:nvGrpSpPr>
        <p:grpSpPr>
          <a:xfrm>
            <a:off x="6840000" y="3960000"/>
            <a:ext cx="1908000" cy="400110"/>
            <a:chOff x="2268000" y="3420000"/>
            <a:chExt cx="1908000" cy="400110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CB126F8C-AFA7-4BD5-955D-EACC4BAC8076}"/>
                </a:ext>
              </a:extLst>
            </p:cNvPr>
            <p:cNvSpPr txBox="1"/>
            <p:nvPr/>
          </p:nvSpPr>
          <p:spPr>
            <a:xfrm>
              <a:off x="2268000" y="3420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1/8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E8A97E57-5DD5-4692-83E2-70C048FDA9A3}"/>
                </a:ext>
              </a:extLst>
            </p:cNvPr>
            <p:cNvSpPr txBox="1"/>
            <p:nvPr/>
          </p:nvSpPr>
          <p:spPr>
            <a:xfrm>
              <a:off x="2952000" y="3420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200,000</a:t>
              </a: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3E882BF1-2531-4D08-A292-9F5E40DA4439}"/>
              </a:ext>
            </a:extLst>
          </p:cNvPr>
          <p:cNvGrpSpPr/>
          <p:nvPr/>
        </p:nvGrpSpPr>
        <p:grpSpPr>
          <a:xfrm>
            <a:off x="864000" y="4284000"/>
            <a:ext cx="1908000" cy="400110"/>
            <a:chOff x="4752000" y="2160000"/>
            <a:chExt cx="1908000" cy="400110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F12A4D9E-895C-44CA-806A-665137E177FF}"/>
                </a:ext>
              </a:extLst>
            </p:cNvPr>
            <p:cNvSpPr txBox="1"/>
            <p:nvPr/>
          </p:nvSpPr>
          <p:spPr>
            <a:xfrm>
              <a:off x="4752000" y="2160000"/>
              <a:ext cx="72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8</a:t>
              </a:r>
              <a:endPara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FB1A0D6A-1972-455B-BAD0-CDF1FBBA3F92}"/>
                </a:ext>
              </a:extLst>
            </p:cNvPr>
            <p:cNvSpPr txBox="1"/>
            <p:nvPr/>
          </p:nvSpPr>
          <p:spPr>
            <a:xfrm>
              <a:off x="5436000" y="2160000"/>
              <a:ext cx="12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200,000</a:t>
              </a: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435B41D-2367-4CF4-983C-260C76DE6487}"/>
              </a:ext>
            </a:extLst>
          </p:cNvPr>
          <p:cNvGrpSpPr/>
          <p:nvPr/>
        </p:nvGrpSpPr>
        <p:grpSpPr>
          <a:xfrm>
            <a:off x="864000" y="3600000"/>
            <a:ext cx="3636000" cy="1116000"/>
            <a:chOff x="864000" y="3600000"/>
            <a:chExt cx="3636000" cy="1116000"/>
          </a:xfrm>
        </p:grpSpPr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3B680E54-32D5-4DB8-B888-7F4B3E569EB1}"/>
                </a:ext>
              </a:extLst>
            </p:cNvPr>
            <p:cNvGrpSpPr/>
            <p:nvPr/>
          </p:nvGrpSpPr>
          <p:grpSpPr>
            <a:xfrm>
              <a:off x="972000" y="3600000"/>
              <a:ext cx="3528000" cy="1116000"/>
              <a:chOff x="4860000" y="1476000"/>
              <a:chExt cx="3528000" cy="1116000"/>
            </a:xfrm>
          </p:grpSpPr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3279E34-9F4F-4988-A7BD-A4198545E0C0}"/>
                  </a:ext>
                </a:extLst>
              </p:cNvPr>
              <p:cNvSpPr txBox="1"/>
              <p:nvPr/>
            </p:nvSpPr>
            <p:spPr>
              <a:xfrm>
                <a:off x="5975095" y="1476000"/>
                <a:ext cx="129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商品</a:t>
                </a:r>
              </a:p>
            </p:txBody>
          </p:sp>
          <p:cxnSp>
            <p:nvCxnSpPr>
              <p:cNvPr id="66" name="直線コネクタ 65">
                <a:extLst>
                  <a:ext uri="{FF2B5EF4-FFF2-40B4-BE49-F238E27FC236}">
                    <a16:creationId xmlns:a16="http://schemas.microsoft.com/office/drawing/2014/main" id="{341366A5-345B-4852-81D7-EB2BBBB799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60000" y="1908000"/>
                <a:ext cx="3528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71F10B25-D60E-4A00-BC43-01DA772C16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24000" y="1908000"/>
                <a:ext cx="0" cy="684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4A5FDEFE-5768-4B8B-A3D7-43C9636356C0}"/>
                </a:ext>
              </a:extLst>
            </p:cNvPr>
            <p:cNvGrpSpPr/>
            <p:nvPr/>
          </p:nvGrpSpPr>
          <p:grpSpPr>
            <a:xfrm>
              <a:off x="864000" y="3996000"/>
              <a:ext cx="1908000" cy="400110"/>
              <a:chOff x="4752000" y="1872000"/>
              <a:chExt cx="1908000" cy="400110"/>
            </a:xfrm>
          </p:grpSpPr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6267F907-2EBD-4630-8667-CFDAB0EE79EE}"/>
                  </a:ext>
                </a:extLst>
              </p:cNvPr>
              <p:cNvSpPr txBox="1"/>
              <p:nvPr/>
            </p:nvSpPr>
            <p:spPr>
              <a:xfrm>
                <a:off x="4752000" y="1872000"/>
                <a:ext cx="72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1/5</a:t>
                </a:r>
                <a:endPara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BBC57A7E-92BC-45FC-B195-B25FDA2D78B3}"/>
                  </a:ext>
                </a:extLst>
              </p:cNvPr>
              <p:cNvSpPr txBox="1"/>
              <p:nvPr/>
            </p:nvSpPr>
            <p:spPr>
              <a:xfrm>
                <a:off x="5436000" y="1872000"/>
                <a:ext cx="12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100,000</a:t>
                </a:r>
              </a:p>
            </p:txBody>
          </p:sp>
        </p:grpSp>
      </p:grpSp>
      <p:graphicFrame>
        <p:nvGraphicFramePr>
          <p:cNvPr id="26" name="表 7">
            <a:extLst>
              <a:ext uri="{FF2B5EF4-FFF2-40B4-BE49-F238E27FC236}">
                <a16:creationId xmlns:a16="http://schemas.microsoft.com/office/drawing/2014/main" id="{04C8F987-3A36-421E-889D-DEB051119E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850643"/>
              </p:ext>
            </p:extLst>
          </p:nvPr>
        </p:nvGraphicFramePr>
        <p:xfrm>
          <a:off x="677465" y="2534037"/>
          <a:ext cx="795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80423455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6255616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734630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3037543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1175492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6837282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16561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spc="0" dirty="0">
                          <a:latin typeface="+mn-ea"/>
                          <a:ea typeface="+mn-ea"/>
                        </a:rPr>
                        <a:t>８日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借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商品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貸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買掛金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200,000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58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67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 10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FFCC00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>
          <a:solidFill>
            <a:schemeClr val="accent1">
              <a:lumMod val="60000"/>
              <a:lumOff val="40000"/>
            </a:schemeClr>
          </a:solidFill>
          <a:tailEnd type="triangle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2146</TotalTime>
  <Words>1692</Words>
  <PresentationFormat>画面に合わせる (4:3)</PresentationFormat>
  <Paragraphs>368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GothicMB101Pr5-Light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第４章 仕訳と転記</vt:lpstr>
      <vt:lpstr>１　仕訳</vt:lpstr>
      <vt:lpstr>PowerPoint プレゼンテーション</vt:lpstr>
      <vt:lpstr>２　転記</vt:lpstr>
      <vt:lpstr>２　転記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2016-01-07T04:54:25Z</cp:lastPrinted>
  <dcterms:created xsi:type="dcterms:W3CDTF">2016-01-06T07:00:16Z</dcterms:created>
  <dcterms:modified xsi:type="dcterms:W3CDTF">2022-03-04T10:24:05Z</dcterms:modified>
</cp:coreProperties>
</file>