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3" r:id="rId1"/>
    <p:sldMasterId id="2147483942" r:id="rId2"/>
  </p:sldMasterIdLst>
  <p:notesMasterIdLst>
    <p:notesMasterId r:id="rId14"/>
  </p:notesMasterIdLst>
  <p:handoutMasterIdLst>
    <p:handoutMasterId r:id="rId15"/>
  </p:handoutMasterIdLst>
  <p:sldIdLst>
    <p:sldId id="334" r:id="rId3"/>
    <p:sldId id="350" r:id="rId4"/>
    <p:sldId id="352" r:id="rId5"/>
    <p:sldId id="354" r:id="rId6"/>
    <p:sldId id="361" r:id="rId7"/>
    <p:sldId id="362" r:id="rId8"/>
    <p:sldId id="356" r:id="rId9"/>
    <p:sldId id="365" r:id="rId10"/>
    <p:sldId id="366" r:id="rId11"/>
    <p:sldId id="367" r:id="rId12"/>
    <p:sldId id="368" r:id="rId13"/>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orient="horz" pos="2931" userDrawn="1">
          <p15:clr>
            <a:srgbClr val="A4A3A4"/>
          </p15:clr>
        </p15:guide>
        <p15:guide id="3" pos="5171" userDrawn="1">
          <p15:clr>
            <a:srgbClr val="A4A3A4"/>
          </p15:clr>
        </p15:guide>
        <p15:guide id="4" pos="2631"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前田 栞那" initials="前田" lastIdx="1" clrIdx="0">
    <p:extLst>
      <p:ext uri="{19B8F6BF-5375-455C-9EA6-DF929625EA0E}">
        <p15:presenceInfo xmlns:p15="http://schemas.microsoft.com/office/powerpoint/2012/main" userId="S::maeda.k@jikkyo365.onmicrosoft.com::967dfa52-cc85-4971-83f0-8b56ec124a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4FAB97"/>
    <a:srgbClr val="FF0066"/>
    <a:srgbClr val="595959"/>
    <a:srgbClr val="E6B91E"/>
    <a:srgbClr val="F0D578"/>
    <a:srgbClr val="F9F9F9"/>
    <a:srgbClr val="FFFF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238" autoAdjust="0"/>
  </p:normalViewPr>
  <p:slideViewPr>
    <p:cSldViewPr>
      <p:cViewPr varScale="1">
        <p:scale>
          <a:sx n="75" d="100"/>
          <a:sy n="75" d="100"/>
        </p:scale>
        <p:origin x="91" y="163"/>
      </p:cViewPr>
      <p:guideLst>
        <p:guide orient="horz" pos="1434"/>
        <p:guide orient="horz" pos="2931"/>
        <p:guide pos="5171"/>
        <p:guide pos="263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4" d="100"/>
          <a:sy n="74" d="100"/>
        </p:scale>
        <p:origin x="1752" y="6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9EF471EB-85AB-4687-B961-B58FD244E7A8}" type="datetimeFigureOut">
              <a:rPr lang="ja-JP" altLang="en-US"/>
              <a:pPr>
                <a:defRPr/>
              </a:pPr>
              <a:t>2022/3/7</a:t>
            </a:fld>
            <a:endParaRPr lang="ja-JP" altLang="en-US"/>
          </a:p>
        </p:txBody>
      </p:sp>
      <p:sp>
        <p:nvSpPr>
          <p:cNvPr id="4" name="フッター プレースホルダー 3"/>
          <p:cNvSpPr>
            <a:spLocks noGrp="1"/>
          </p:cNvSpPr>
          <p:nvPr>
            <p:ph type="ftr" sz="quarter" idx="2"/>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1589A66C-48DC-475D-8907-2939B23B810E}" type="slidenum">
              <a:rPr lang="ja-JP" altLang="en-US"/>
              <a:pPr>
                <a:defRPr/>
              </a:pPr>
              <a:t>‹#›</a:t>
            </a:fld>
            <a:endParaRPr lang="ja-JP" altLang="en-US"/>
          </a:p>
        </p:txBody>
      </p:sp>
    </p:spTree>
    <p:extLst>
      <p:ext uri="{BB962C8B-B14F-4D97-AF65-F5344CB8AC3E}">
        <p14:creationId xmlns:p14="http://schemas.microsoft.com/office/powerpoint/2010/main" val="2208467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3" name="日付プレースホルダー 2"/>
          <p:cNvSpPr>
            <a:spLocks noGrp="1"/>
          </p:cNvSpPr>
          <p:nvPr>
            <p:ph type="dt"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4AC9DB06-F1EA-435D-B04A-01FE6D5AC3D2}" type="datetimeFigureOut">
              <a:rPr lang="ja-JP" altLang="en-US"/>
              <a:pPr>
                <a:defRPr/>
              </a:pPr>
              <a:t>2022/3/7</a:t>
            </a:fld>
            <a:endParaRPr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1425" tIns="45713" rIns="91425" bIns="45713" rtlCol="0" anchor="ctr"/>
          <a:lstStyle/>
          <a:p>
            <a:pPr lvl="0"/>
            <a:endParaRPr lang="ja-JP" altLang="en-US" noProof="0"/>
          </a:p>
        </p:txBody>
      </p:sp>
      <p:sp>
        <p:nvSpPr>
          <p:cNvPr id="5" name="ノート プレースホルダー 4"/>
          <p:cNvSpPr>
            <a:spLocks noGrp="1"/>
          </p:cNvSpPr>
          <p:nvPr>
            <p:ph type="body" sz="quarter" idx="3"/>
          </p:nvPr>
        </p:nvSpPr>
        <p:spPr>
          <a:xfrm>
            <a:off x="986191" y="3199149"/>
            <a:ext cx="7893933" cy="3031981"/>
          </a:xfrm>
          <a:prstGeom prst="rect">
            <a:avLst/>
          </a:prstGeom>
        </p:spPr>
        <p:txBody>
          <a:bodyPr vert="horz" lIns="91425" tIns="45713" rIns="91425"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89CEB7CB-9B21-44BD-8D15-7ECF69CAE460}" type="slidenum">
              <a:rPr lang="ja-JP" altLang="en-US"/>
              <a:pPr>
                <a:defRPr/>
              </a:pPr>
              <a:t>‹#›</a:t>
            </a:fld>
            <a:endParaRPr lang="ja-JP" altLang="en-US"/>
          </a:p>
        </p:txBody>
      </p:sp>
    </p:spTree>
    <p:extLst>
      <p:ext uri="{BB962C8B-B14F-4D97-AF65-F5344CB8AC3E}">
        <p14:creationId xmlns:p14="http://schemas.microsoft.com/office/powerpoint/2010/main" val="9981581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1705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286293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126689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262914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119066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3078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64219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148438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86022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4049757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347930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縦書きコンテンツ プレースホルダー 13">
            <a:extLst>
              <a:ext uri="{FF2B5EF4-FFF2-40B4-BE49-F238E27FC236}">
                <a16:creationId xmlns:a16="http://schemas.microsoft.com/office/drawing/2014/main" id="{FA00F5AE-5002-6C4F-AF25-73E5D32A3840}"/>
              </a:ext>
            </a:extLst>
          </p:cNvPr>
          <p:cNvSpPr>
            <a:spLocks noGrp="1"/>
          </p:cNvSpPr>
          <p:nvPr>
            <p:ph orient="vert" sz="quarter" idx="10" hasCustomPrompt="1"/>
          </p:nvPr>
        </p:nvSpPr>
        <p:spPr>
          <a:xfrm>
            <a:off x="11856640" y="0"/>
            <a:ext cx="335360" cy="5805264"/>
          </a:xfrm>
          <a:prstGeom prst="rect">
            <a:avLst/>
          </a:prstGeom>
        </p:spPr>
        <p:txBody>
          <a:bodyPr vert="eaVert" lIns="72000" tIns="108000" rIns="108000"/>
          <a:lstStyle>
            <a:lvl1pPr algn="ctr">
              <a:buNone/>
              <a:defRPr sz="1200" b="0" baseline="0">
                <a:solidFill>
                  <a:schemeClr val="tx1"/>
                </a:solidFill>
                <a:latin typeface="MS PGothic" panose="020B0600070205080204" pitchFamily="34" charset="-128"/>
                <a:ea typeface="MS PGothic" panose="020B0600070205080204" pitchFamily="34" charset="-128"/>
              </a:defRPr>
            </a:lvl1pPr>
          </a:lstStyle>
          <a:p>
            <a:pPr lvl="0"/>
            <a:r>
              <a:rPr kumimoji="1" lang="ja-JP" altLang="en-US" dirty="0"/>
              <a:t>オブジェクト</a:t>
            </a:r>
          </a:p>
        </p:txBody>
      </p:sp>
    </p:spTree>
    <p:extLst>
      <p:ext uri="{BB962C8B-B14F-4D97-AF65-F5344CB8AC3E}">
        <p14:creationId xmlns:p14="http://schemas.microsoft.com/office/powerpoint/2010/main" val="15736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lstStyle/>
          <a:p>
            <a:r>
              <a:rPr kumimoji="1" lang="ja-JP" altLang="en-US"/>
              <a:t>マスタータイトルの書式設定</a:t>
            </a:r>
            <a:endParaRPr kumimoji="1" lang="ja-IS" altLang="en-US" dirty="0"/>
          </a:p>
        </p:txBody>
      </p:sp>
      <p:sp>
        <p:nvSpPr>
          <p:cNvPr id="19" name="縦書きコンテンツ プレースホルダー 13">
            <a:extLst>
              <a:ext uri="{FF2B5EF4-FFF2-40B4-BE49-F238E27FC236}">
                <a16:creationId xmlns:a16="http://schemas.microsoft.com/office/drawing/2014/main" id="{E256A370-69ED-BE4E-9AAE-7530B391AFAD}"/>
              </a:ext>
            </a:extLst>
          </p:cNvPr>
          <p:cNvSpPr>
            <a:spLocks noGrp="1"/>
          </p:cNvSpPr>
          <p:nvPr>
            <p:ph orient="vert" sz="quarter" idx="10" hasCustomPrompt="1"/>
          </p:nvPr>
        </p:nvSpPr>
        <p:spPr>
          <a:xfrm>
            <a:off x="11856640" y="0"/>
            <a:ext cx="335360" cy="5805264"/>
          </a:xfrm>
          <a:prstGeom prst="rect">
            <a:avLst/>
          </a:prstGeom>
        </p:spPr>
        <p:txBody>
          <a:bodyPr vert="eaVert" lIns="72000" tIns="108000" rIns="108000"/>
          <a:lstStyle>
            <a:lvl1pPr algn="ctr">
              <a:buNone/>
              <a:defRPr sz="1200" b="0" baseline="0">
                <a:solidFill>
                  <a:schemeClr val="tx1"/>
                </a:solidFill>
                <a:latin typeface="MS PGothic" panose="020B0600070205080204" pitchFamily="34" charset="-128"/>
                <a:ea typeface="MS PGothic" panose="020B0600070205080204" pitchFamily="34" charset="-128"/>
              </a:defRPr>
            </a:lvl1pPr>
          </a:lstStyle>
          <a:p>
            <a:pPr lvl="0"/>
            <a:r>
              <a:rPr kumimoji="1" lang="ja-JP" altLang="en-US"/>
              <a:t>オブジェクト</a:t>
            </a:r>
          </a:p>
        </p:txBody>
      </p:sp>
    </p:spTree>
    <p:extLst>
      <p:ext uri="{BB962C8B-B14F-4D97-AF65-F5344CB8AC3E}">
        <p14:creationId xmlns:p14="http://schemas.microsoft.com/office/powerpoint/2010/main" val="2743714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4AC4313-328D-0443-A649-9CF1C78836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519"/>
            <a:ext cx="12240496" cy="6858000"/>
          </a:xfrm>
          <a:prstGeom prst="rect">
            <a:avLst/>
          </a:prstGeom>
        </p:spPr>
      </p:pic>
      <p:pic>
        <p:nvPicPr>
          <p:cNvPr id="6" name="図 2">
            <a:extLst>
              <a:ext uri="{FF2B5EF4-FFF2-40B4-BE49-F238E27FC236}">
                <a16:creationId xmlns:a16="http://schemas.microsoft.com/office/drawing/2014/main" id="{7A01DDFF-731F-994C-BEB8-EB92A3C24A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8E989895-9411-6E4D-B23B-8BAA4A26FF71}"/>
              </a:ext>
            </a:extLst>
          </p:cNvPr>
          <p:cNvSpPr txBox="1"/>
          <p:nvPr userDrawn="1"/>
        </p:nvSpPr>
        <p:spPr>
          <a:xfrm>
            <a:off x="11449679" y="6553795"/>
            <a:ext cx="742321" cy="276999"/>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生基</a:t>
            </a:r>
            <a:r>
              <a:rPr lang="en-US" altLang="ja-JP" sz="1200" dirty="0">
                <a:solidFill>
                  <a:schemeClr val="tx1"/>
                </a:solidFill>
                <a:latin typeface="MS PGothic" panose="020B0600070205080204" pitchFamily="34" charset="-128"/>
                <a:ea typeface="MS PGothic" panose="020B0600070205080204" pitchFamily="34" charset="-128"/>
              </a:rPr>
              <a:t>704</a:t>
            </a:r>
            <a:endParaRPr lang="ja-JP" altLang="en-US" sz="1200" dirty="0">
              <a:solidFill>
                <a:schemeClr val="tx1"/>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1DBE7A9B-A6B0-C84F-B4C6-3021240EAFCF}"/>
              </a:ext>
            </a:extLst>
          </p:cNvPr>
          <p:cNvSpPr/>
          <p:nvPr userDrawn="1"/>
        </p:nvSpPr>
        <p:spPr>
          <a:xfrm>
            <a:off x="26636" y="3135278"/>
            <a:ext cx="452740" cy="451406"/>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AC7908C2-E3EA-6649-8680-614F63986064}"/>
              </a:ext>
            </a:extLst>
          </p:cNvPr>
          <p:cNvSpPr txBox="1"/>
          <p:nvPr userDrawn="1"/>
        </p:nvSpPr>
        <p:spPr>
          <a:xfrm>
            <a:off x="3575720" y="1196752"/>
            <a:ext cx="184731" cy="369332"/>
          </a:xfrm>
          <a:prstGeom prst="rect">
            <a:avLst/>
          </a:prstGeom>
          <a:noFill/>
        </p:spPr>
        <p:txBody>
          <a:bodyPr wrap="none" rtlCol="0">
            <a:spAutoFit/>
          </a:bodyPr>
          <a:lstStyle/>
          <a:p>
            <a:endParaRPr kumimoji="1" lang="ja-IS" altLang="en-US" dirty="0"/>
          </a:p>
        </p:txBody>
      </p:sp>
      <p:sp>
        <p:nvSpPr>
          <p:cNvPr id="74" name="スライド番号プレースホルダー 4">
            <a:extLst>
              <a:ext uri="{FF2B5EF4-FFF2-40B4-BE49-F238E27FC236}">
                <a16:creationId xmlns:a16="http://schemas.microsoft.com/office/drawing/2014/main" id="{DDEC1F7B-7F34-9E4B-A320-251603F827C7}"/>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2" name="スライド番号プレースホルダー 1">
            <a:extLst>
              <a:ext uri="{FF2B5EF4-FFF2-40B4-BE49-F238E27FC236}">
                <a16:creationId xmlns:a16="http://schemas.microsoft.com/office/drawing/2014/main" id="{6DF28194-E8DF-41AD-B1DE-EB754F253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353F7-577D-483D-BCF5-05841E88EAA6}" type="slidenum">
              <a:rPr kumimoji="1" lang="ja-JP" altLang="en-US" smtClean="0"/>
              <a:t>‹#›</a:t>
            </a:fld>
            <a:endParaRPr kumimoji="1" lang="ja-JP" altLang="en-US"/>
          </a:p>
        </p:txBody>
      </p:sp>
      <p:sp>
        <p:nvSpPr>
          <p:cNvPr id="12" name="テキスト プレースホルダー 27">
            <a:extLst>
              <a:ext uri="{FF2B5EF4-FFF2-40B4-BE49-F238E27FC236}">
                <a16:creationId xmlns:a16="http://schemas.microsoft.com/office/drawing/2014/main" id="{3A9CBC1A-5338-49D2-80F0-5322739C035B}"/>
              </a:ext>
            </a:extLst>
          </p:cNvPr>
          <p:cNvSpPr txBox="1">
            <a:spLocks/>
          </p:cNvSpPr>
          <p:nvPr userDrawn="1"/>
        </p:nvSpPr>
        <p:spPr>
          <a:xfrm>
            <a:off x="21826" y="3423173"/>
            <a:ext cx="523239" cy="360040"/>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11</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3056840918"/>
      </p:ext>
    </p:extLst>
  </p:cSld>
  <p:clrMap bg1="lt1" tx1="dk1" bg2="lt2" tx2="dk2" accent1="accent1" accent2="accent2" accent3="accent3" accent4="accent4" accent5="accent5" accent6="accent6" hlink="hlink" folHlink="folHlink"/>
  <p:sldLayoutIdLst>
    <p:sldLayoutId id="2147483940" r:id="rId1"/>
  </p:sldLayoutIdLst>
  <p:hf hdr="0" ftr="0" dt="0"/>
  <p:txStyles>
    <p:titleStyle>
      <a:lvl1pPr algn="ctr" defTabSz="457200" rtl="0" eaLnBrk="1" latinLnBrk="0" hangingPunct="1">
        <a:spcBef>
          <a:spcPct val="0"/>
        </a:spcBef>
        <a:buNone/>
        <a:defRPr kumimoji="1" sz="2800" kern="1200">
          <a:solidFill>
            <a:schemeClr val="accent4"/>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図 5" descr="グラフィカル ユーザー インターフェイス&#10;&#10;中程度の精度で自動的に生成された説明">
            <a:extLst>
              <a:ext uri="{FF2B5EF4-FFF2-40B4-BE49-F238E27FC236}">
                <a16:creationId xmlns:a16="http://schemas.microsoft.com/office/drawing/2014/main" id="{B9EC0FDC-AFAB-724F-AE7B-C539047A2B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図 2">
            <a:extLst>
              <a:ext uri="{FF2B5EF4-FFF2-40B4-BE49-F238E27FC236}">
                <a16:creationId xmlns:a16="http://schemas.microsoft.com/office/drawing/2014/main" id="{CAE58B18-AC1C-ED4D-9902-F43F9D681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8061F2A4-F9EE-1F4C-978E-C9E9F39B9E19}"/>
              </a:ext>
            </a:extLst>
          </p:cNvPr>
          <p:cNvSpPr txBox="1"/>
          <p:nvPr userDrawn="1"/>
        </p:nvSpPr>
        <p:spPr>
          <a:xfrm>
            <a:off x="11449679" y="6553795"/>
            <a:ext cx="742321" cy="461665"/>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生基</a:t>
            </a:r>
            <a:r>
              <a:rPr lang="en-US" altLang="ja-JP" sz="1200" dirty="0">
                <a:solidFill>
                  <a:schemeClr val="tx1"/>
                </a:solidFill>
                <a:latin typeface="MS PGothic" panose="020B0600070205080204" pitchFamily="34" charset="-128"/>
                <a:ea typeface="MS PGothic" panose="020B0600070205080204" pitchFamily="34" charset="-128"/>
              </a:rPr>
              <a:t>704</a:t>
            </a:r>
            <a:endParaRPr lang="ja-JP" altLang="en-US" sz="1200" dirty="0">
              <a:solidFill>
                <a:schemeClr val="tx1"/>
              </a:solidFill>
              <a:latin typeface="MS PGothic" panose="020B0600070205080204" pitchFamily="34" charset="-128"/>
              <a:ea typeface="MS PGothic" panose="020B0600070205080204" pitchFamily="34" charset="-128"/>
            </a:endParaRPr>
          </a:p>
          <a:p>
            <a:pPr>
              <a:defRPr/>
            </a:pP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7D8EA201-6C2D-2C40-82A4-348A9794045B}"/>
              </a:ext>
            </a:extLst>
          </p:cNvPr>
          <p:cNvSpPr/>
          <p:nvPr userDrawn="1"/>
        </p:nvSpPr>
        <p:spPr>
          <a:xfrm>
            <a:off x="26636" y="3135278"/>
            <a:ext cx="452740" cy="630942"/>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a:p>
            <a:pPr>
              <a:lnSpc>
                <a:spcPts val="1420"/>
              </a:lnSpc>
            </a:pPr>
            <a:endParaRPr lang="ja-IS" altLang="en-US" sz="16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a:t>マスタータイトルの書式設定</a:t>
            </a:r>
            <a:endParaRPr kumimoji="1" lang="ja-IS" altLang="en-US" dirty="0"/>
          </a:p>
        </p:txBody>
      </p:sp>
      <p:sp>
        <p:nvSpPr>
          <p:cNvPr id="36" name="スライド番号プレースホルダー 4">
            <a:extLst>
              <a:ext uri="{FF2B5EF4-FFF2-40B4-BE49-F238E27FC236}">
                <a16:creationId xmlns:a16="http://schemas.microsoft.com/office/drawing/2014/main" id="{4DA81D93-01E9-FC4A-933D-05AA13B37B2D}"/>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2" name="テキスト プレースホルダー 27">
            <a:extLst>
              <a:ext uri="{FF2B5EF4-FFF2-40B4-BE49-F238E27FC236}">
                <a16:creationId xmlns:a16="http://schemas.microsoft.com/office/drawing/2014/main" id="{F31990B9-F8ED-8043-8784-16D07517DBAE}"/>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
        <p:nvSpPr>
          <p:cNvPr id="10" name="テキスト プレースホルダー 27">
            <a:extLst>
              <a:ext uri="{FF2B5EF4-FFF2-40B4-BE49-F238E27FC236}">
                <a16:creationId xmlns:a16="http://schemas.microsoft.com/office/drawing/2014/main" id="{3E5F5841-A3C5-405D-A0B7-71D17329824B}"/>
              </a:ext>
            </a:extLst>
          </p:cNvPr>
          <p:cNvSpPr txBox="1">
            <a:spLocks/>
          </p:cNvSpPr>
          <p:nvPr userDrawn="1"/>
        </p:nvSpPr>
        <p:spPr>
          <a:xfrm>
            <a:off x="25636" y="3423173"/>
            <a:ext cx="523239" cy="360040"/>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11</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346858600"/>
      </p:ext>
    </p:extLst>
  </p:cSld>
  <p:clrMap bg1="lt1" tx1="dk1" bg2="lt2" tx2="dk2" accent1="accent1" accent2="accent2" accent3="accent3" accent4="accent4" accent5="accent5" accent6="accent6" hlink="hlink" folHlink="folHlink"/>
  <p:sldLayoutIdLst>
    <p:sldLayoutId id="2147483943" r:id="rId1"/>
  </p:sldLayoutIdLst>
  <p:hf hdr="0" ftr="0" dt="0"/>
  <p:txStyles>
    <p:titleStyle>
      <a:lvl1pPr algn="ctr" defTabSz="914400" rtl="0" eaLnBrk="1" latinLnBrk="0" hangingPunct="1">
        <a:lnSpc>
          <a:spcPct val="90000"/>
        </a:lnSpc>
        <a:spcBef>
          <a:spcPct val="0"/>
        </a:spcBef>
        <a:buNone/>
        <a:defRPr sz="3200" kern="1200">
          <a:solidFill>
            <a:srgbClr val="00B050"/>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3196A7F4-2F6E-9A4B-A5C1-53067FFCDBB9}"/>
              </a:ext>
            </a:extLst>
          </p:cNvPr>
          <p:cNvSpPr txBox="1">
            <a:spLocks noChangeArrowheads="1"/>
          </p:cNvSpPr>
          <p:nvPr/>
        </p:nvSpPr>
        <p:spPr bwMode="auto">
          <a:xfrm>
            <a:off x="1667508" y="2055425"/>
            <a:ext cx="88569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4000" dirty="0">
                <a:latin typeface="+mn-ea"/>
                <a:ea typeface="+mn-ea"/>
              </a:rPr>
              <a:t>３節　免疫</a:t>
            </a:r>
            <a:endParaRPr lang="en-US" altLang="ja-JP" sz="4000" dirty="0">
              <a:latin typeface="+mn-ea"/>
              <a:ea typeface="+mn-ea"/>
            </a:endParaRPr>
          </a:p>
        </p:txBody>
      </p:sp>
      <p:sp>
        <p:nvSpPr>
          <p:cNvPr id="16" name="テキスト ボックス 2">
            <a:extLst>
              <a:ext uri="{FF2B5EF4-FFF2-40B4-BE49-F238E27FC236}">
                <a16:creationId xmlns:a16="http://schemas.microsoft.com/office/drawing/2014/main" id="{DEA9FF3A-72EF-5141-BC20-0768137316B9}"/>
              </a:ext>
            </a:extLst>
          </p:cNvPr>
          <p:cNvSpPr txBox="1">
            <a:spLocks noChangeArrowheads="1"/>
          </p:cNvSpPr>
          <p:nvPr/>
        </p:nvSpPr>
        <p:spPr bwMode="auto">
          <a:xfrm>
            <a:off x="1595500" y="2921168"/>
            <a:ext cx="88569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6000" dirty="0">
                <a:latin typeface="+mn-ea"/>
                <a:ea typeface="+mn-ea"/>
              </a:rPr>
              <a:t>１　生体防御と免疫</a:t>
            </a:r>
            <a:endParaRPr lang="en-US" altLang="ja-JP" sz="6000" dirty="0">
              <a:latin typeface="+mn-ea"/>
              <a:ea typeface="+mn-ea"/>
            </a:endParaRPr>
          </a:p>
        </p:txBody>
      </p:sp>
      <p:sp>
        <p:nvSpPr>
          <p:cNvPr id="17" name="テキスト ボックス 1">
            <a:extLst>
              <a:ext uri="{FF2B5EF4-FFF2-40B4-BE49-F238E27FC236}">
                <a16:creationId xmlns:a16="http://schemas.microsoft.com/office/drawing/2014/main" id="{CEE96736-B23E-5F43-B948-136D8E995C42}"/>
              </a:ext>
            </a:extLst>
          </p:cNvPr>
          <p:cNvSpPr txBox="1">
            <a:spLocks noChangeArrowheads="1"/>
          </p:cNvSpPr>
          <p:nvPr/>
        </p:nvSpPr>
        <p:spPr bwMode="auto">
          <a:xfrm>
            <a:off x="4187788" y="4689530"/>
            <a:ext cx="3816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全</a:t>
            </a:r>
            <a:r>
              <a:rPr lang="en-US" altLang="ja-JP" sz="2800" dirty="0">
                <a:latin typeface="ＭＳ ゴシック" panose="020B0609070205080204" pitchFamily="49" charset="-128"/>
                <a:ea typeface="ＭＳ ゴシック" panose="020B0609070205080204" pitchFamily="49" charset="-128"/>
              </a:rPr>
              <a:t>11</a:t>
            </a:r>
            <a:r>
              <a:rPr lang="ja-JP" altLang="en-US" sz="2800" dirty="0">
                <a:latin typeface="ＭＳ ゴシック" panose="020B0609070205080204" pitchFamily="49" charset="-128"/>
                <a:ea typeface="ＭＳ ゴシック" panose="020B0609070205080204" pitchFamily="49" charset="-128"/>
              </a:rPr>
              <a:t>スライド</a:t>
            </a:r>
            <a:r>
              <a:rPr lang="en-US" altLang="ja-JP" sz="2800" dirty="0">
                <a:latin typeface="ＭＳ ゴシック" panose="020B0609070205080204" pitchFamily="49" charset="-128"/>
                <a:ea typeface="ＭＳ ゴシック" panose="020B0609070205080204" pitchFamily="49" charset="-128"/>
              </a:rPr>
              <a:t>)</a:t>
            </a:r>
          </a:p>
        </p:txBody>
      </p:sp>
      <p:sp>
        <p:nvSpPr>
          <p:cNvPr id="18" name="正方形/長方形 17">
            <a:extLst>
              <a:ext uri="{FF2B5EF4-FFF2-40B4-BE49-F238E27FC236}">
                <a16:creationId xmlns:a16="http://schemas.microsoft.com/office/drawing/2014/main" id="{708D72C1-BC74-754D-AD9E-51EED56C6427}"/>
              </a:ext>
            </a:extLst>
          </p:cNvPr>
          <p:cNvSpPr/>
          <p:nvPr/>
        </p:nvSpPr>
        <p:spPr>
          <a:xfrm>
            <a:off x="6960096" y="3789040"/>
            <a:ext cx="2714216" cy="584775"/>
          </a:xfrm>
          <a:prstGeom prst="rect">
            <a:avLst/>
          </a:prstGeom>
        </p:spPr>
        <p:txBody>
          <a:bodyPr wrap="square">
            <a:spAutoFit/>
          </a:bodyPr>
          <a:lstStyle/>
          <a:p>
            <a:pPr algn="ct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p.106</a:t>
            </a: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108</a:t>
            </a:r>
          </a:p>
        </p:txBody>
      </p:sp>
      <p:sp>
        <p:nvSpPr>
          <p:cNvPr id="22" name="縦書きコンテンツ プレースホルダー 7">
            <a:extLst>
              <a:ext uri="{FF2B5EF4-FFF2-40B4-BE49-F238E27FC236}">
                <a16:creationId xmlns:a16="http://schemas.microsoft.com/office/drawing/2014/main" id="{A814A0A2-CC75-2341-BCFA-B4D527720C11}"/>
              </a:ext>
            </a:extLst>
          </p:cNvPr>
          <p:cNvSpPr>
            <a:spLocks noGrp="1"/>
          </p:cNvSpPr>
          <p:nvPr>
            <p:ph orient="vert" sz="quarter" idx="10"/>
          </p:nvPr>
        </p:nvSpPr>
        <p:spPr>
          <a:xfrm>
            <a:off x="11856640" y="0"/>
            <a:ext cx="335360" cy="5805264"/>
          </a:xfrm>
        </p:spPr>
        <p:txBody>
          <a:bodyPr tIns="108000" rIns="93600"/>
          <a:lstStyle/>
          <a:p>
            <a:r>
              <a:rPr lang="ja-JP" altLang="en-US" dirty="0"/>
              <a:t>３章　３節　</a:t>
            </a:r>
            <a:r>
              <a:rPr lang="en-US" altLang="ja-JP" dirty="0"/>
              <a:t>|</a:t>
            </a:r>
            <a:r>
              <a:rPr lang="ja-JP" altLang="en-US" dirty="0"/>
              <a:t>　１　生体防御と免疫</a:t>
            </a:r>
            <a:endParaRPr lang="en-US" altLang="ja-JP" dirty="0"/>
          </a:p>
        </p:txBody>
      </p:sp>
    </p:spTree>
    <p:extLst>
      <p:ext uri="{BB962C8B-B14F-4D97-AF65-F5344CB8AC3E}">
        <p14:creationId xmlns:p14="http://schemas.microsoft.com/office/powerpoint/2010/main" val="7819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394964CA-4B1E-44A4-ABCA-ECBB1EF26EB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64668" y="723645"/>
            <a:ext cx="3786771" cy="5877270"/>
          </a:xfrm>
          <a:prstGeom prst="rect">
            <a:avLst/>
          </a:prstGeom>
        </p:spPr>
      </p:pic>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免疫に関する細胞・器官</a:t>
            </a:r>
          </a:p>
        </p:txBody>
      </p:sp>
      <p:sp>
        <p:nvSpPr>
          <p:cNvPr id="31" name="テキスト ボックス 30">
            <a:extLst>
              <a:ext uri="{FF2B5EF4-FFF2-40B4-BE49-F238E27FC236}">
                <a16:creationId xmlns:a16="http://schemas.microsoft.com/office/drawing/2014/main" id="{00693DEB-1121-4840-A093-3A9592CC4C13}"/>
              </a:ext>
            </a:extLst>
          </p:cNvPr>
          <p:cNvSpPr txBox="1"/>
          <p:nvPr/>
        </p:nvSpPr>
        <p:spPr>
          <a:xfrm>
            <a:off x="816813" y="1660750"/>
            <a:ext cx="5021406" cy="5045548"/>
          </a:xfrm>
          <a:prstGeom prst="rect">
            <a:avLst/>
          </a:prstGeom>
          <a:noFill/>
        </p:spPr>
        <p:txBody>
          <a:bodyPr wrap="square">
            <a:spAutoFit/>
          </a:bodyPr>
          <a:lstStyle/>
          <a:p>
            <a:pPr marL="450850" indent="-450850" algn="just">
              <a:lnSpc>
                <a:spcPts val="5600"/>
              </a:lnSpc>
            </a:pPr>
            <a:r>
              <a:rPr lang="ja-JP" altLang="en-US" sz="3800" dirty="0"/>
              <a:t>〇リンパ球には，</a:t>
            </a:r>
            <a:endParaRPr lang="en-US" altLang="ja-JP" sz="3800" dirty="0"/>
          </a:p>
          <a:p>
            <a:pPr marL="450850" indent="80963" algn="just">
              <a:lnSpc>
                <a:spcPts val="5600"/>
              </a:lnSpc>
            </a:pPr>
            <a:r>
              <a:rPr lang="ja-JP" altLang="en-US" sz="3800" dirty="0">
                <a:solidFill>
                  <a:srgbClr val="FF0000"/>
                </a:solidFill>
              </a:rPr>
              <a:t>ヘルパーＴ細胞 </a:t>
            </a:r>
            <a:r>
              <a:rPr lang="ja-JP" altLang="en-US" sz="3800" dirty="0"/>
              <a:t>，</a:t>
            </a:r>
            <a:endParaRPr lang="en-US" altLang="ja-JP" sz="3800" dirty="0"/>
          </a:p>
          <a:p>
            <a:pPr marL="450850" indent="80963" algn="just">
              <a:lnSpc>
                <a:spcPts val="5600"/>
              </a:lnSpc>
            </a:pPr>
            <a:r>
              <a:rPr lang="ja-JP" altLang="en-US" sz="3800" dirty="0">
                <a:solidFill>
                  <a:srgbClr val="FF0000"/>
                </a:solidFill>
              </a:rPr>
              <a:t>キラーＴ細胞 </a:t>
            </a:r>
            <a:r>
              <a:rPr lang="ja-JP" altLang="en-US" sz="3800" dirty="0"/>
              <a:t>，</a:t>
            </a:r>
            <a:endParaRPr lang="en-US" altLang="ja-JP" sz="3800" dirty="0"/>
          </a:p>
          <a:p>
            <a:pPr marL="450850" indent="80963" algn="just">
              <a:lnSpc>
                <a:spcPts val="5600"/>
              </a:lnSpc>
            </a:pPr>
            <a:r>
              <a:rPr lang="ja-JP" altLang="en-US" sz="3800" dirty="0">
                <a:solidFill>
                  <a:srgbClr val="FF0000"/>
                </a:solidFill>
              </a:rPr>
              <a:t>Ｂ細胞 </a:t>
            </a:r>
            <a:r>
              <a:rPr lang="ja-JP" altLang="en-US" sz="3800" dirty="0"/>
              <a:t>，</a:t>
            </a:r>
            <a:r>
              <a:rPr lang="en-US" altLang="ja-JP" sz="3800" dirty="0"/>
              <a:t>NK</a:t>
            </a:r>
            <a:r>
              <a:rPr lang="ja-JP" altLang="en-US" sz="3800" dirty="0"/>
              <a:t>細胞</a:t>
            </a:r>
            <a:r>
              <a:rPr lang="en-US" altLang="ja-JP" sz="3800" dirty="0">
                <a:latin typeface="+mn-ea"/>
              </a:rPr>
              <a:t>(</a:t>
            </a:r>
            <a:r>
              <a:rPr lang="ja-JP" altLang="en-US" sz="3800" dirty="0">
                <a:latin typeface="+mn-ea"/>
              </a:rPr>
              <a:t>ナチュラルキラー細胞</a:t>
            </a:r>
            <a:r>
              <a:rPr lang="en-US" altLang="ja-JP" sz="3800" dirty="0">
                <a:latin typeface="+mn-ea"/>
              </a:rPr>
              <a:t>)</a:t>
            </a:r>
            <a:r>
              <a:rPr lang="ja-JP" altLang="en-US" sz="3800" dirty="0">
                <a:latin typeface="+mn-ea"/>
              </a:rPr>
              <a:t>などがあり，それぞ</a:t>
            </a:r>
            <a:r>
              <a:rPr lang="ja-JP" altLang="en-US" sz="3800" dirty="0"/>
              <a:t>れ特定の働きをもつ。</a:t>
            </a:r>
          </a:p>
        </p:txBody>
      </p:sp>
      <p:sp>
        <p:nvSpPr>
          <p:cNvPr id="33" name="正方形/長方形 32">
            <a:extLst>
              <a:ext uri="{FF2B5EF4-FFF2-40B4-BE49-F238E27FC236}">
                <a16:creationId xmlns:a16="http://schemas.microsoft.com/office/drawing/2014/main" id="{ABB21961-21E0-49C5-94C3-C1EA0361BE58}"/>
              </a:ext>
            </a:extLst>
          </p:cNvPr>
          <p:cNvSpPr/>
          <p:nvPr/>
        </p:nvSpPr>
        <p:spPr>
          <a:xfrm>
            <a:off x="1427054" y="2454120"/>
            <a:ext cx="3243987"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(23)</a:t>
            </a:r>
            <a:endParaRPr kumimoji="1" lang="ja-JP" altLang="en-US" b="1" dirty="0">
              <a:solidFill>
                <a:schemeClr val="tx1"/>
              </a:solidFill>
              <a:latin typeface="+mj-ea"/>
            </a:endParaRPr>
          </a:p>
        </p:txBody>
      </p:sp>
      <p:sp>
        <p:nvSpPr>
          <p:cNvPr id="24" name="テキスト ボックス 4">
            <a:extLst>
              <a:ext uri="{FF2B5EF4-FFF2-40B4-BE49-F238E27FC236}">
                <a16:creationId xmlns:a16="http://schemas.microsoft.com/office/drawing/2014/main" id="{613F5E8F-FCCE-4E32-84F9-28501762156C}"/>
              </a:ext>
            </a:extLst>
          </p:cNvPr>
          <p:cNvSpPr txBox="1">
            <a:spLocks noChangeArrowheads="1"/>
          </p:cNvSpPr>
          <p:nvPr/>
        </p:nvSpPr>
        <p:spPr bwMode="auto">
          <a:xfrm>
            <a:off x="766422" y="764704"/>
            <a:ext cx="48255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4400" b="1" dirty="0">
                <a:solidFill>
                  <a:srgbClr val="FF0066"/>
                </a:solidFill>
              </a:rPr>
              <a:t>❚</a:t>
            </a:r>
            <a:r>
              <a:rPr lang="ja-JP" altLang="en-US" sz="4000" b="1" dirty="0"/>
              <a:t>白血球の種類</a:t>
            </a:r>
            <a:r>
              <a:rPr lang="ja-JP" altLang="en-US" sz="4400" b="1" dirty="0">
                <a:solidFill>
                  <a:srgbClr val="FF0066"/>
                </a:solidFill>
              </a:rPr>
              <a:t>❚</a:t>
            </a:r>
            <a:endParaRPr lang="en-US" altLang="ja-JP" sz="4400" b="1" dirty="0">
              <a:solidFill>
                <a:srgbClr val="FF0066"/>
              </a:solidFill>
            </a:endParaRPr>
          </a:p>
        </p:txBody>
      </p:sp>
      <p:sp>
        <p:nvSpPr>
          <p:cNvPr id="35" name="正方形/長方形 34">
            <a:extLst>
              <a:ext uri="{FF2B5EF4-FFF2-40B4-BE49-F238E27FC236}">
                <a16:creationId xmlns:a16="http://schemas.microsoft.com/office/drawing/2014/main" id="{2A480DE3-B312-4249-81E2-2C628E6A0695}"/>
              </a:ext>
            </a:extLst>
          </p:cNvPr>
          <p:cNvSpPr/>
          <p:nvPr/>
        </p:nvSpPr>
        <p:spPr>
          <a:xfrm>
            <a:off x="1427054" y="3159508"/>
            <a:ext cx="272473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(24)</a:t>
            </a:r>
            <a:endParaRPr kumimoji="1" lang="ja-JP" altLang="en-US" b="1" dirty="0">
              <a:solidFill>
                <a:schemeClr val="tx1"/>
              </a:solidFill>
              <a:latin typeface="+mj-ea"/>
            </a:endParaRPr>
          </a:p>
        </p:txBody>
      </p:sp>
      <p:sp>
        <p:nvSpPr>
          <p:cNvPr id="36" name="正方形/長方形 35">
            <a:extLst>
              <a:ext uri="{FF2B5EF4-FFF2-40B4-BE49-F238E27FC236}">
                <a16:creationId xmlns:a16="http://schemas.microsoft.com/office/drawing/2014/main" id="{A405105C-0DC2-46FC-B332-4A9C2F4B944F}"/>
              </a:ext>
            </a:extLst>
          </p:cNvPr>
          <p:cNvSpPr/>
          <p:nvPr/>
        </p:nvSpPr>
        <p:spPr>
          <a:xfrm>
            <a:off x="1427054" y="3904790"/>
            <a:ext cx="1572602"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(25)</a:t>
            </a:r>
            <a:endParaRPr kumimoji="1" lang="ja-JP" altLang="en-US" b="1" dirty="0">
              <a:solidFill>
                <a:schemeClr val="tx1"/>
              </a:solidFill>
              <a:latin typeface="+mj-ea"/>
            </a:endParaRPr>
          </a:p>
        </p:txBody>
      </p:sp>
      <p:sp>
        <p:nvSpPr>
          <p:cNvPr id="38" name="テキスト ボックス 37">
            <a:extLst>
              <a:ext uri="{FF2B5EF4-FFF2-40B4-BE49-F238E27FC236}">
                <a16:creationId xmlns:a16="http://schemas.microsoft.com/office/drawing/2014/main" id="{E8B37B01-1F9A-45A3-A21E-AE06B8B0AC5A}"/>
              </a:ext>
            </a:extLst>
          </p:cNvPr>
          <p:cNvSpPr txBox="1"/>
          <p:nvPr/>
        </p:nvSpPr>
        <p:spPr>
          <a:xfrm>
            <a:off x="6399692" y="616554"/>
            <a:ext cx="1496635" cy="584775"/>
          </a:xfrm>
          <a:prstGeom prst="rect">
            <a:avLst/>
          </a:prstGeom>
          <a:noFill/>
        </p:spPr>
        <p:txBody>
          <a:bodyPr wrap="square">
            <a:spAutoFit/>
          </a:bodyPr>
          <a:lstStyle/>
          <a:p>
            <a:r>
              <a:rPr lang="ja-JP" altLang="en-US" sz="3200" dirty="0">
                <a:solidFill>
                  <a:srgbClr val="FF0000"/>
                </a:solidFill>
              </a:rPr>
              <a:t>骨髄</a:t>
            </a:r>
            <a:endParaRPr lang="ja-JP" altLang="en-US" sz="3200" dirty="0"/>
          </a:p>
        </p:txBody>
      </p:sp>
      <p:sp>
        <p:nvSpPr>
          <p:cNvPr id="39" name="テキスト ボックス 38">
            <a:extLst>
              <a:ext uri="{FF2B5EF4-FFF2-40B4-BE49-F238E27FC236}">
                <a16:creationId xmlns:a16="http://schemas.microsoft.com/office/drawing/2014/main" id="{C78D65FC-4A54-40C4-B78B-FA1BFF5671F8}"/>
              </a:ext>
            </a:extLst>
          </p:cNvPr>
          <p:cNvSpPr txBox="1"/>
          <p:nvPr/>
        </p:nvSpPr>
        <p:spPr>
          <a:xfrm>
            <a:off x="6096000" y="3904540"/>
            <a:ext cx="1496635" cy="1015663"/>
          </a:xfrm>
          <a:prstGeom prst="rect">
            <a:avLst/>
          </a:prstGeom>
          <a:noFill/>
        </p:spPr>
        <p:txBody>
          <a:bodyPr wrap="square">
            <a:spAutoFit/>
          </a:bodyPr>
          <a:lstStyle/>
          <a:p>
            <a:r>
              <a:rPr lang="ja-JP" altLang="en-US" sz="3000" dirty="0">
                <a:solidFill>
                  <a:srgbClr val="FF0000"/>
                </a:solidFill>
              </a:rPr>
              <a:t>造血</a:t>
            </a:r>
            <a:endParaRPr lang="en-US" altLang="ja-JP" sz="3000" dirty="0">
              <a:solidFill>
                <a:srgbClr val="FF0000"/>
              </a:solidFill>
            </a:endParaRPr>
          </a:p>
          <a:p>
            <a:r>
              <a:rPr lang="ja-JP" altLang="en-US" sz="3000" dirty="0">
                <a:solidFill>
                  <a:srgbClr val="FF0000"/>
                </a:solidFill>
              </a:rPr>
              <a:t>幹細胞</a:t>
            </a:r>
            <a:endParaRPr lang="ja-JP" altLang="en-US" sz="3000" dirty="0"/>
          </a:p>
        </p:txBody>
      </p:sp>
      <p:sp>
        <p:nvSpPr>
          <p:cNvPr id="41" name="テキスト ボックス 40">
            <a:extLst>
              <a:ext uri="{FF2B5EF4-FFF2-40B4-BE49-F238E27FC236}">
                <a16:creationId xmlns:a16="http://schemas.microsoft.com/office/drawing/2014/main" id="{249273F9-27F6-4052-8A06-B32EF544FA52}"/>
              </a:ext>
            </a:extLst>
          </p:cNvPr>
          <p:cNvSpPr txBox="1"/>
          <p:nvPr/>
        </p:nvSpPr>
        <p:spPr>
          <a:xfrm>
            <a:off x="7382955" y="4447882"/>
            <a:ext cx="1496635" cy="584775"/>
          </a:xfrm>
          <a:prstGeom prst="rect">
            <a:avLst/>
          </a:prstGeom>
          <a:noFill/>
        </p:spPr>
        <p:txBody>
          <a:bodyPr wrap="square">
            <a:spAutoFit/>
          </a:bodyPr>
          <a:lstStyle/>
          <a:p>
            <a:r>
              <a:rPr lang="ja-JP" altLang="en-US" sz="3200" dirty="0">
                <a:solidFill>
                  <a:srgbClr val="FF0000"/>
                </a:solidFill>
              </a:rPr>
              <a:t>胸腺</a:t>
            </a:r>
            <a:endParaRPr lang="ja-JP" altLang="en-US" sz="3200" dirty="0"/>
          </a:p>
        </p:txBody>
      </p:sp>
      <p:sp>
        <p:nvSpPr>
          <p:cNvPr id="43" name="テキスト ボックス 42">
            <a:extLst>
              <a:ext uri="{FF2B5EF4-FFF2-40B4-BE49-F238E27FC236}">
                <a16:creationId xmlns:a16="http://schemas.microsoft.com/office/drawing/2014/main" id="{C4A38516-6129-41B8-952E-4B3D344AB8EF}"/>
              </a:ext>
            </a:extLst>
          </p:cNvPr>
          <p:cNvSpPr txBox="1"/>
          <p:nvPr/>
        </p:nvSpPr>
        <p:spPr>
          <a:xfrm>
            <a:off x="9369822" y="920339"/>
            <a:ext cx="2063785" cy="584775"/>
          </a:xfrm>
          <a:prstGeom prst="rect">
            <a:avLst/>
          </a:prstGeom>
          <a:noFill/>
        </p:spPr>
        <p:txBody>
          <a:bodyPr wrap="square">
            <a:spAutoFit/>
          </a:bodyPr>
          <a:lstStyle/>
          <a:p>
            <a:r>
              <a:rPr lang="ja-JP" altLang="en-US" sz="3200" dirty="0">
                <a:solidFill>
                  <a:srgbClr val="FF0000"/>
                </a:solidFill>
              </a:rPr>
              <a:t>樹状細胞</a:t>
            </a:r>
            <a:endParaRPr lang="ja-JP" altLang="en-US" sz="3200" dirty="0"/>
          </a:p>
        </p:txBody>
      </p:sp>
      <p:sp>
        <p:nvSpPr>
          <p:cNvPr id="44" name="テキスト ボックス 43">
            <a:extLst>
              <a:ext uri="{FF2B5EF4-FFF2-40B4-BE49-F238E27FC236}">
                <a16:creationId xmlns:a16="http://schemas.microsoft.com/office/drawing/2014/main" id="{C6DC3A10-D099-40A9-888C-E3D0084D2D8B}"/>
              </a:ext>
            </a:extLst>
          </p:cNvPr>
          <p:cNvSpPr txBox="1"/>
          <p:nvPr/>
        </p:nvSpPr>
        <p:spPr>
          <a:xfrm>
            <a:off x="9236458" y="2127008"/>
            <a:ext cx="2692190" cy="584775"/>
          </a:xfrm>
          <a:prstGeom prst="rect">
            <a:avLst/>
          </a:prstGeom>
          <a:noFill/>
        </p:spPr>
        <p:txBody>
          <a:bodyPr wrap="square">
            <a:spAutoFit/>
          </a:bodyPr>
          <a:lstStyle/>
          <a:p>
            <a:r>
              <a:rPr lang="ja-JP" altLang="en-US" sz="3200" dirty="0">
                <a:solidFill>
                  <a:srgbClr val="FF0000"/>
                </a:solidFill>
              </a:rPr>
              <a:t>マクロファージ</a:t>
            </a:r>
            <a:endParaRPr lang="ja-JP" altLang="en-US" sz="3200" dirty="0"/>
          </a:p>
        </p:txBody>
      </p:sp>
      <p:sp>
        <p:nvSpPr>
          <p:cNvPr id="45" name="テキスト ボックス 44">
            <a:extLst>
              <a:ext uri="{FF2B5EF4-FFF2-40B4-BE49-F238E27FC236}">
                <a16:creationId xmlns:a16="http://schemas.microsoft.com/office/drawing/2014/main" id="{1D4BD190-50C1-43E1-8C42-02E75E6546BA}"/>
              </a:ext>
            </a:extLst>
          </p:cNvPr>
          <p:cNvSpPr txBox="1"/>
          <p:nvPr/>
        </p:nvSpPr>
        <p:spPr>
          <a:xfrm>
            <a:off x="9236458" y="3145276"/>
            <a:ext cx="2692190" cy="584775"/>
          </a:xfrm>
          <a:prstGeom prst="rect">
            <a:avLst/>
          </a:prstGeom>
          <a:noFill/>
        </p:spPr>
        <p:txBody>
          <a:bodyPr wrap="square">
            <a:spAutoFit/>
          </a:bodyPr>
          <a:lstStyle/>
          <a:p>
            <a:r>
              <a:rPr lang="ja-JP" altLang="en-US" sz="3200" dirty="0">
                <a:solidFill>
                  <a:srgbClr val="FF0000"/>
                </a:solidFill>
              </a:rPr>
              <a:t>好中球　</a:t>
            </a:r>
            <a:r>
              <a:rPr lang="ja-JP" altLang="en-US" sz="2400" dirty="0"/>
              <a:t>など</a:t>
            </a:r>
            <a:endParaRPr lang="ja-JP" altLang="en-US" sz="3200" dirty="0"/>
          </a:p>
        </p:txBody>
      </p:sp>
      <p:sp>
        <p:nvSpPr>
          <p:cNvPr id="46" name="テキスト ボックス 45">
            <a:extLst>
              <a:ext uri="{FF2B5EF4-FFF2-40B4-BE49-F238E27FC236}">
                <a16:creationId xmlns:a16="http://schemas.microsoft.com/office/drawing/2014/main" id="{EAABE1F7-6F96-4106-B79D-1D6D7C19EB17}"/>
              </a:ext>
            </a:extLst>
          </p:cNvPr>
          <p:cNvSpPr txBox="1"/>
          <p:nvPr/>
        </p:nvSpPr>
        <p:spPr>
          <a:xfrm>
            <a:off x="9074100" y="4110443"/>
            <a:ext cx="1850063" cy="584775"/>
          </a:xfrm>
          <a:prstGeom prst="rect">
            <a:avLst/>
          </a:prstGeom>
          <a:noFill/>
        </p:spPr>
        <p:txBody>
          <a:bodyPr wrap="square">
            <a:spAutoFit/>
          </a:bodyPr>
          <a:lstStyle/>
          <a:p>
            <a:r>
              <a:rPr lang="en-US" altLang="ja-JP" sz="3200" dirty="0">
                <a:solidFill>
                  <a:srgbClr val="FF0000"/>
                </a:solidFill>
              </a:rPr>
              <a:t>T</a:t>
            </a:r>
            <a:r>
              <a:rPr lang="ja-JP" altLang="en-US" sz="3200" dirty="0">
                <a:solidFill>
                  <a:srgbClr val="FF0000"/>
                </a:solidFill>
              </a:rPr>
              <a:t>細胞</a:t>
            </a:r>
            <a:endParaRPr lang="ja-JP" altLang="en-US" sz="3200" dirty="0"/>
          </a:p>
        </p:txBody>
      </p:sp>
      <p:sp>
        <p:nvSpPr>
          <p:cNvPr id="47" name="テキスト ボックス 46">
            <a:extLst>
              <a:ext uri="{FF2B5EF4-FFF2-40B4-BE49-F238E27FC236}">
                <a16:creationId xmlns:a16="http://schemas.microsoft.com/office/drawing/2014/main" id="{E555A673-199C-4CDE-9EBB-7B763E3325E9}"/>
              </a:ext>
            </a:extLst>
          </p:cNvPr>
          <p:cNvSpPr txBox="1"/>
          <p:nvPr/>
        </p:nvSpPr>
        <p:spPr>
          <a:xfrm>
            <a:off x="9079700" y="5075155"/>
            <a:ext cx="1850063" cy="584775"/>
          </a:xfrm>
          <a:prstGeom prst="rect">
            <a:avLst/>
          </a:prstGeom>
          <a:noFill/>
        </p:spPr>
        <p:txBody>
          <a:bodyPr wrap="square">
            <a:spAutoFit/>
          </a:bodyPr>
          <a:lstStyle/>
          <a:p>
            <a:r>
              <a:rPr lang="en-US" altLang="ja-JP" sz="3200" dirty="0">
                <a:solidFill>
                  <a:srgbClr val="FF0000"/>
                </a:solidFill>
              </a:rPr>
              <a:t>B</a:t>
            </a:r>
            <a:r>
              <a:rPr lang="ja-JP" altLang="en-US" sz="3200" dirty="0">
                <a:solidFill>
                  <a:srgbClr val="FF0000"/>
                </a:solidFill>
              </a:rPr>
              <a:t>細胞</a:t>
            </a:r>
            <a:endParaRPr lang="ja-JP" altLang="en-US" sz="3200" dirty="0"/>
          </a:p>
        </p:txBody>
      </p:sp>
      <p:sp>
        <p:nvSpPr>
          <p:cNvPr id="50" name="正方形/長方形 49">
            <a:extLst>
              <a:ext uri="{FF2B5EF4-FFF2-40B4-BE49-F238E27FC236}">
                <a16:creationId xmlns:a16="http://schemas.microsoft.com/office/drawing/2014/main" id="{8697287B-C218-4BB5-956F-1A71658FC21B}"/>
              </a:ext>
            </a:extLst>
          </p:cNvPr>
          <p:cNvSpPr/>
          <p:nvPr/>
        </p:nvSpPr>
        <p:spPr>
          <a:xfrm>
            <a:off x="9117973" y="4160321"/>
            <a:ext cx="144143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(28)</a:t>
            </a:r>
            <a:endParaRPr kumimoji="1" lang="ja-JP" altLang="en-US" b="1" dirty="0">
              <a:solidFill>
                <a:schemeClr val="tx1"/>
              </a:solidFill>
              <a:latin typeface="+mj-ea"/>
            </a:endParaRPr>
          </a:p>
        </p:txBody>
      </p:sp>
      <p:sp>
        <p:nvSpPr>
          <p:cNvPr id="51" name="正方形/長方形 50">
            <a:extLst>
              <a:ext uri="{FF2B5EF4-FFF2-40B4-BE49-F238E27FC236}">
                <a16:creationId xmlns:a16="http://schemas.microsoft.com/office/drawing/2014/main" id="{F7A47BF8-EA4C-44CC-A5BE-21D331CDCF16}"/>
              </a:ext>
            </a:extLst>
          </p:cNvPr>
          <p:cNvSpPr/>
          <p:nvPr/>
        </p:nvSpPr>
        <p:spPr>
          <a:xfrm>
            <a:off x="9117973" y="5115542"/>
            <a:ext cx="144143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(25)</a:t>
            </a:r>
            <a:endParaRPr kumimoji="1" lang="ja-JP" altLang="en-US" b="1" dirty="0">
              <a:solidFill>
                <a:schemeClr val="tx1"/>
              </a:solidFill>
              <a:latin typeface="+mj-ea"/>
            </a:endParaRPr>
          </a:p>
        </p:txBody>
      </p:sp>
      <p:sp>
        <p:nvSpPr>
          <p:cNvPr id="29" name="テキスト ボックス 28">
            <a:extLst>
              <a:ext uri="{FF2B5EF4-FFF2-40B4-BE49-F238E27FC236}">
                <a16:creationId xmlns:a16="http://schemas.microsoft.com/office/drawing/2014/main" id="{8F6D1DBA-F371-498A-B9E9-965BCBBAAA87}"/>
              </a:ext>
            </a:extLst>
          </p:cNvPr>
          <p:cNvSpPr txBox="1"/>
          <p:nvPr/>
        </p:nvSpPr>
        <p:spPr>
          <a:xfrm>
            <a:off x="9153976" y="5977942"/>
            <a:ext cx="1850063" cy="584775"/>
          </a:xfrm>
          <a:prstGeom prst="rect">
            <a:avLst/>
          </a:prstGeom>
          <a:noFill/>
        </p:spPr>
        <p:txBody>
          <a:bodyPr wrap="square">
            <a:spAutoFit/>
          </a:bodyPr>
          <a:lstStyle/>
          <a:p>
            <a:r>
              <a:rPr lang="en-US" altLang="ja-JP" sz="3200" dirty="0"/>
              <a:t>NK</a:t>
            </a:r>
            <a:r>
              <a:rPr lang="ja-JP" altLang="en-US" sz="3200" dirty="0"/>
              <a:t>細胞</a:t>
            </a:r>
          </a:p>
        </p:txBody>
      </p:sp>
    </p:spTree>
    <p:extLst>
      <p:ext uri="{BB962C8B-B14F-4D97-AF65-F5344CB8AC3E}">
        <p14:creationId xmlns:p14="http://schemas.microsoft.com/office/powerpoint/2010/main" val="7795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0"/>
                                        </p:tgtEl>
                                      </p:cBhvr>
                                    </p:animEffect>
                                    <p:set>
                                      <p:cBhvr>
                                        <p:cTn id="17" dur="1" fill="hold">
                                          <p:stCondLst>
                                            <p:cond delay="499"/>
                                          </p:stCondLst>
                                        </p:cTn>
                                        <p:tgtEl>
                                          <p:spTgt spid="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ABB5A35-D4FE-4124-8BED-B7D3EA8552D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64668" y="723645"/>
            <a:ext cx="3786771" cy="5877270"/>
          </a:xfrm>
          <a:prstGeom prst="rect">
            <a:avLst/>
          </a:prstGeom>
        </p:spPr>
      </p:pic>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免疫に関する細胞・器官</a:t>
            </a:r>
          </a:p>
        </p:txBody>
      </p:sp>
      <p:sp>
        <p:nvSpPr>
          <p:cNvPr id="31" name="テキスト ボックス 30">
            <a:extLst>
              <a:ext uri="{FF2B5EF4-FFF2-40B4-BE49-F238E27FC236}">
                <a16:creationId xmlns:a16="http://schemas.microsoft.com/office/drawing/2014/main" id="{00693DEB-1121-4840-A093-3A9592CC4C13}"/>
              </a:ext>
            </a:extLst>
          </p:cNvPr>
          <p:cNvSpPr txBox="1"/>
          <p:nvPr/>
        </p:nvSpPr>
        <p:spPr>
          <a:xfrm>
            <a:off x="816813" y="2276872"/>
            <a:ext cx="5021406" cy="2172967"/>
          </a:xfrm>
          <a:prstGeom prst="rect">
            <a:avLst/>
          </a:prstGeom>
          <a:noFill/>
        </p:spPr>
        <p:txBody>
          <a:bodyPr wrap="square">
            <a:spAutoFit/>
          </a:bodyPr>
          <a:lstStyle/>
          <a:p>
            <a:pPr marL="450850" indent="-450850" algn="just">
              <a:lnSpc>
                <a:spcPts val="5600"/>
              </a:lnSpc>
            </a:pPr>
            <a:r>
              <a:rPr lang="ja-JP" altLang="en-US" sz="3800" dirty="0"/>
              <a:t>〇白血球は，その働きから， </a:t>
            </a:r>
            <a:r>
              <a:rPr lang="ja-JP" altLang="en-US" sz="3800" dirty="0">
                <a:solidFill>
                  <a:srgbClr val="FF0000"/>
                </a:solidFill>
              </a:rPr>
              <a:t>免疫担当細胞</a:t>
            </a:r>
            <a:r>
              <a:rPr lang="ja-JP" altLang="en-US" sz="3800" dirty="0">
                <a:latin typeface="+mn-ea"/>
              </a:rPr>
              <a:t>ともよばれる。</a:t>
            </a:r>
            <a:endParaRPr lang="ja-JP" altLang="en-US" sz="3800" dirty="0"/>
          </a:p>
        </p:txBody>
      </p:sp>
      <p:sp>
        <p:nvSpPr>
          <p:cNvPr id="24" name="テキスト ボックス 4">
            <a:extLst>
              <a:ext uri="{FF2B5EF4-FFF2-40B4-BE49-F238E27FC236}">
                <a16:creationId xmlns:a16="http://schemas.microsoft.com/office/drawing/2014/main" id="{613F5E8F-FCCE-4E32-84F9-28501762156C}"/>
              </a:ext>
            </a:extLst>
          </p:cNvPr>
          <p:cNvSpPr txBox="1">
            <a:spLocks noChangeArrowheads="1"/>
          </p:cNvSpPr>
          <p:nvPr/>
        </p:nvSpPr>
        <p:spPr bwMode="auto">
          <a:xfrm>
            <a:off x="766422" y="764704"/>
            <a:ext cx="48255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4400" b="1" dirty="0">
                <a:solidFill>
                  <a:srgbClr val="FF0066"/>
                </a:solidFill>
              </a:rPr>
              <a:t>❚</a:t>
            </a:r>
            <a:r>
              <a:rPr lang="ja-JP" altLang="en-US" sz="4000" b="1" dirty="0"/>
              <a:t>白血球の種類</a:t>
            </a:r>
            <a:r>
              <a:rPr lang="ja-JP" altLang="en-US" sz="4400" b="1" dirty="0">
                <a:solidFill>
                  <a:srgbClr val="FF0066"/>
                </a:solidFill>
              </a:rPr>
              <a:t>❚</a:t>
            </a:r>
            <a:endParaRPr lang="en-US" altLang="ja-JP" sz="4400" b="1" dirty="0">
              <a:solidFill>
                <a:srgbClr val="FF0066"/>
              </a:solidFill>
            </a:endParaRPr>
          </a:p>
        </p:txBody>
      </p:sp>
      <p:sp>
        <p:nvSpPr>
          <p:cNvPr id="35" name="正方形/長方形 34">
            <a:extLst>
              <a:ext uri="{FF2B5EF4-FFF2-40B4-BE49-F238E27FC236}">
                <a16:creationId xmlns:a16="http://schemas.microsoft.com/office/drawing/2014/main" id="{2A480DE3-B312-4249-81E2-2C628E6A0695}"/>
              </a:ext>
            </a:extLst>
          </p:cNvPr>
          <p:cNvSpPr/>
          <p:nvPr/>
        </p:nvSpPr>
        <p:spPr>
          <a:xfrm>
            <a:off x="2787337" y="3095166"/>
            <a:ext cx="3050881"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(26)</a:t>
            </a:r>
            <a:endParaRPr kumimoji="1" lang="ja-JP" altLang="en-US" b="1" dirty="0">
              <a:solidFill>
                <a:schemeClr val="tx1"/>
              </a:solidFill>
              <a:latin typeface="+mj-ea"/>
            </a:endParaRPr>
          </a:p>
        </p:txBody>
      </p:sp>
      <p:sp>
        <p:nvSpPr>
          <p:cNvPr id="38" name="テキスト ボックス 37">
            <a:extLst>
              <a:ext uri="{FF2B5EF4-FFF2-40B4-BE49-F238E27FC236}">
                <a16:creationId xmlns:a16="http://schemas.microsoft.com/office/drawing/2014/main" id="{E8B37B01-1F9A-45A3-A21E-AE06B8B0AC5A}"/>
              </a:ext>
            </a:extLst>
          </p:cNvPr>
          <p:cNvSpPr txBox="1"/>
          <p:nvPr/>
        </p:nvSpPr>
        <p:spPr>
          <a:xfrm>
            <a:off x="6399692" y="616554"/>
            <a:ext cx="1496635" cy="584775"/>
          </a:xfrm>
          <a:prstGeom prst="rect">
            <a:avLst/>
          </a:prstGeom>
          <a:noFill/>
        </p:spPr>
        <p:txBody>
          <a:bodyPr wrap="square">
            <a:spAutoFit/>
          </a:bodyPr>
          <a:lstStyle/>
          <a:p>
            <a:r>
              <a:rPr lang="ja-JP" altLang="en-US" sz="3200" dirty="0">
                <a:solidFill>
                  <a:srgbClr val="FF0000"/>
                </a:solidFill>
              </a:rPr>
              <a:t>骨髄</a:t>
            </a:r>
            <a:endParaRPr lang="ja-JP" altLang="en-US" sz="3200" dirty="0"/>
          </a:p>
        </p:txBody>
      </p:sp>
      <p:sp>
        <p:nvSpPr>
          <p:cNvPr id="39" name="テキスト ボックス 38">
            <a:extLst>
              <a:ext uri="{FF2B5EF4-FFF2-40B4-BE49-F238E27FC236}">
                <a16:creationId xmlns:a16="http://schemas.microsoft.com/office/drawing/2014/main" id="{C78D65FC-4A54-40C4-B78B-FA1BFF5671F8}"/>
              </a:ext>
            </a:extLst>
          </p:cNvPr>
          <p:cNvSpPr txBox="1"/>
          <p:nvPr/>
        </p:nvSpPr>
        <p:spPr>
          <a:xfrm>
            <a:off x="6096000" y="3904540"/>
            <a:ext cx="1496635" cy="1015663"/>
          </a:xfrm>
          <a:prstGeom prst="rect">
            <a:avLst/>
          </a:prstGeom>
          <a:noFill/>
        </p:spPr>
        <p:txBody>
          <a:bodyPr wrap="square">
            <a:spAutoFit/>
          </a:bodyPr>
          <a:lstStyle/>
          <a:p>
            <a:r>
              <a:rPr lang="ja-JP" altLang="en-US" sz="3000" dirty="0">
                <a:solidFill>
                  <a:srgbClr val="FF0000"/>
                </a:solidFill>
              </a:rPr>
              <a:t>造血</a:t>
            </a:r>
            <a:endParaRPr lang="en-US" altLang="ja-JP" sz="3000" dirty="0">
              <a:solidFill>
                <a:srgbClr val="FF0000"/>
              </a:solidFill>
            </a:endParaRPr>
          </a:p>
          <a:p>
            <a:r>
              <a:rPr lang="ja-JP" altLang="en-US" sz="3000" dirty="0">
                <a:solidFill>
                  <a:srgbClr val="FF0000"/>
                </a:solidFill>
              </a:rPr>
              <a:t>幹細胞</a:t>
            </a:r>
            <a:endParaRPr lang="ja-JP" altLang="en-US" sz="3000" dirty="0"/>
          </a:p>
        </p:txBody>
      </p:sp>
      <p:sp>
        <p:nvSpPr>
          <p:cNvPr id="41" name="テキスト ボックス 40">
            <a:extLst>
              <a:ext uri="{FF2B5EF4-FFF2-40B4-BE49-F238E27FC236}">
                <a16:creationId xmlns:a16="http://schemas.microsoft.com/office/drawing/2014/main" id="{249273F9-27F6-4052-8A06-B32EF544FA52}"/>
              </a:ext>
            </a:extLst>
          </p:cNvPr>
          <p:cNvSpPr txBox="1"/>
          <p:nvPr/>
        </p:nvSpPr>
        <p:spPr>
          <a:xfrm>
            <a:off x="7382955" y="4447882"/>
            <a:ext cx="1496635" cy="584775"/>
          </a:xfrm>
          <a:prstGeom prst="rect">
            <a:avLst/>
          </a:prstGeom>
          <a:noFill/>
        </p:spPr>
        <p:txBody>
          <a:bodyPr wrap="square">
            <a:spAutoFit/>
          </a:bodyPr>
          <a:lstStyle/>
          <a:p>
            <a:r>
              <a:rPr lang="ja-JP" altLang="en-US" sz="3200" dirty="0">
                <a:solidFill>
                  <a:srgbClr val="FF0000"/>
                </a:solidFill>
              </a:rPr>
              <a:t>胸腺</a:t>
            </a:r>
            <a:endParaRPr lang="ja-JP" altLang="en-US" sz="3200" dirty="0"/>
          </a:p>
        </p:txBody>
      </p:sp>
      <p:sp>
        <p:nvSpPr>
          <p:cNvPr id="43" name="テキスト ボックス 42">
            <a:extLst>
              <a:ext uri="{FF2B5EF4-FFF2-40B4-BE49-F238E27FC236}">
                <a16:creationId xmlns:a16="http://schemas.microsoft.com/office/drawing/2014/main" id="{C4A38516-6129-41B8-952E-4B3D344AB8EF}"/>
              </a:ext>
            </a:extLst>
          </p:cNvPr>
          <p:cNvSpPr txBox="1"/>
          <p:nvPr/>
        </p:nvSpPr>
        <p:spPr>
          <a:xfrm>
            <a:off x="9369822" y="920339"/>
            <a:ext cx="2063785" cy="584775"/>
          </a:xfrm>
          <a:prstGeom prst="rect">
            <a:avLst/>
          </a:prstGeom>
          <a:noFill/>
        </p:spPr>
        <p:txBody>
          <a:bodyPr wrap="square">
            <a:spAutoFit/>
          </a:bodyPr>
          <a:lstStyle/>
          <a:p>
            <a:r>
              <a:rPr lang="ja-JP" altLang="en-US" sz="3200" dirty="0">
                <a:solidFill>
                  <a:srgbClr val="FF0000"/>
                </a:solidFill>
              </a:rPr>
              <a:t>樹状細胞</a:t>
            </a:r>
            <a:endParaRPr lang="ja-JP" altLang="en-US" sz="3200" dirty="0"/>
          </a:p>
        </p:txBody>
      </p:sp>
      <p:sp>
        <p:nvSpPr>
          <p:cNvPr id="44" name="テキスト ボックス 43">
            <a:extLst>
              <a:ext uri="{FF2B5EF4-FFF2-40B4-BE49-F238E27FC236}">
                <a16:creationId xmlns:a16="http://schemas.microsoft.com/office/drawing/2014/main" id="{C6DC3A10-D099-40A9-888C-E3D0084D2D8B}"/>
              </a:ext>
            </a:extLst>
          </p:cNvPr>
          <p:cNvSpPr txBox="1"/>
          <p:nvPr/>
        </p:nvSpPr>
        <p:spPr>
          <a:xfrm>
            <a:off x="9236458" y="2127008"/>
            <a:ext cx="2692190" cy="584775"/>
          </a:xfrm>
          <a:prstGeom prst="rect">
            <a:avLst/>
          </a:prstGeom>
          <a:noFill/>
        </p:spPr>
        <p:txBody>
          <a:bodyPr wrap="square">
            <a:spAutoFit/>
          </a:bodyPr>
          <a:lstStyle/>
          <a:p>
            <a:r>
              <a:rPr lang="ja-JP" altLang="en-US" sz="3200" dirty="0">
                <a:solidFill>
                  <a:srgbClr val="FF0000"/>
                </a:solidFill>
              </a:rPr>
              <a:t>マクロファージ</a:t>
            </a:r>
            <a:endParaRPr lang="ja-JP" altLang="en-US" sz="3200" dirty="0"/>
          </a:p>
        </p:txBody>
      </p:sp>
      <p:sp>
        <p:nvSpPr>
          <p:cNvPr id="45" name="テキスト ボックス 44">
            <a:extLst>
              <a:ext uri="{FF2B5EF4-FFF2-40B4-BE49-F238E27FC236}">
                <a16:creationId xmlns:a16="http://schemas.microsoft.com/office/drawing/2014/main" id="{1D4BD190-50C1-43E1-8C42-02E75E6546BA}"/>
              </a:ext>
            </a:extLst>
          </p:cNvPr>
          <p:cNvSpPr txBox="1"/>
          <p:nvPr/>
        </p:nvSpPr>
        <p:spPr>
          <a:xfrm>
            <a:off x="9236458" y="3145276"/>
            <a:ext cx="2692190" cy="584775"/>
          </a:xfrm>
          <a:prstGeom prst="rect">
            <a:avLst/>
          </a:prstGeom>
          <a:noFill/>
        </p:spPr>
        <p:txBody>
          <a:bodyPr wrap="square">
            <a:spAutoFit/>
          </a:bodyPr>
          <a:lstStyle/>
          <a:p>
            <a:r>
              <a:rPr lang="ja-JP" altLang="en-US" sz="3200" dirty="0">
                <a:solidFill>
                  <a:srgbClr val="FF0000"/>
                </a:solidFill>
              </a:rPr>
              <a:t>好中球　</a:t>
            </a:r>
            <a:r>
              <a:rPr lang="ja-JP" altLang="en-US" sz="2400" dirty="0"/>
              <a:t>など</a:t>
            </a:r>
            <a:endParaRPr lang="ja-JP" altLang="en-US" sz="3200" dirty="0"/>
          </a:p>
        </p:txBody>
      </p:sp>
      <p:sp>
        <p:nvSpPr>
          <p:cNvPr id="46" name="テキスト ボックス 45">
            <a:extLst>
              <a:ext uri="{FF2B5EF4-FFF2-40B4-BE49-F238E27FC236}">
                <a16:creationId xmlns:a16="http://schemas.microsoft.com/office/drawing/2014/main" id="{EAABE1F7-6F96-4106-B79D-1D6D7C19EB17}"/>
              </a:ext>
            </a:extLst>
          </p:cNvPr>
          <p:cNvSpPr txBox="1"/>
          <p:nvPr/>
        </p:nvSpPr>
        <p:spPr>
          <a:xfrm>
            <a:off x="9074100" y="4110443"/>
            <a:ext cx="1850063" cy="584775"/>
          </a:xfrm>
          <a:prstGeom prst="rect">
            <a:avLst/>
          </a:prstGeom>
          <a:noFill/>
        </p:spPr>
        <p:txBody>
          <a:bodyPr wrap="square">
            <a:spAutoFit/>
          </a:bodyPr>
          <a:lstStyle/>
          <a:p>
            <a:r>
              <a:rPr lang="en-US" altLang="ja-JP" sz="3200" dirty="0">
                <a:solidFill>
                  <a:srgbClr val="FF0000"/>
                </a:solidFill>
              </a:rPr>
              <a:t>T</a:t>
            </a:r>
            <a:r>
              <a:rPr lang="ja-JP" altLang="en-US" sz="3200" dirty="0">
                <a:solidFill>
                  <a:srgbClr val="FF0000"/>
                </a:solidFill>
              </a:rPr>
              <a:t>細胞</a:t>
            </a:r>
            <a:endParaRPr lang="ja-JP" altLang="en-US" sz="3200" dirty="0"/>
          </a:p>
        </p:txBody>
      </p:sp>
      <p:sp>
        <p:nvSpPr>
          <p:cNvPr id="47" name="テキスト ボックス 46">
            <a:extLst>
              <a:ext uri="{FF2B5EF4-FFF2-40B4-BE49-F238E27FC236}">
                <a16:creationId xmlns:a16="http://schemas.microsoft.com/office/drawing/2014/main" id="{E555A673-199C-4CDE-9EBB-7B763E3325E9}"/>
              </a:ext>
            </a:extLst>
          </p:cNvPr>
          <p:cNvSpPr txBox="1"/>
          <p:nvPr/>
        </p:nvSpPr>
        <p:spPr>
          <a:xfrm>
            <a:off x="9079700" y="5075155"/>
            <a:ext cx="1850063" cy="584775"/>
          </a:xfrm>
          <a:prstGeom prst="rect">
            <a:avLst/>
          </a:prstGeom>
          <a:noFill/>
        </p:spPr>
        <p:txBody>
          <a:bodyPr wrap="square">
            <a:spAutoFit/>
          </a:bodyPr>
          <a:lstStyle/>
          <a:p>
            <a:r>
              <a:rPr lang="en-US" altLang="ja-JP" sz="3200" dirty="0">
                <a:solidFill>
                  <a:srgbClr val="FF0000"/>
                </a:solidFill>
              </a:rPr>
              <a:t>B</a:t>
            </a:r>
            <a:r>
              <a:rPr lang="ja-JP" altLang="en-US" sz="3200" dirty="0">
                <a:solidFill>
                  <a:srgbClr val="FF0000"/>
                </a:solidFill>
              </a:rPr>
              <a:t>細胞</a:t>
            </a:r>
            <a:endParaRPr lang="ja-JP" altLang="en-US" sz="3200" dirty="0"/>
          </a:p>
        </p:txBody>
      </p:sp>
      <p:sp>
        <p:nvSpPr>
          <p:cNvPr id="21" name="テキスト ボックス 20">
            <a:extLst>
              <a:ext uri="{FF2B5EF4-FFF2-40B4-BE49-F238E27FC236}">
                <a16:creationId xmlns:a16="http://schemas.microsoft.com/office/drawing/2014/main" id="{D818DE25-165A-4B9A-9D3D-517ED71E56DC}"/>
              </a:ext>
            </a:extLst>
          </p:cNvPr>
          <p:cNvSpPr txBox="1"/>
          <p:nvPr/>
        </p:nvSpPr>
        <p:spPr>
          <a:xfrm>
            <a:off x="9153976" y="5977942"/>
            <a:ext cx="1850063" cy="584775"/>
          </a:xfrm>
          <a:prstGeom prst="rect">
            <a:avLst/>
          </a:prstGeom>
          <a:noFill/>
        </p:spPr>
        <p:txBody>
          <a:bodyPr wrap="square">
            <a:spAutoFit/>
          </a:bodyPr>
          <a:lstStyle/>
          <a:p>
            <a:r>
              <a:rPr lang="en-US" altLang="ja-JP" sz="3200" dirty="0"/>
              <a:t>NK</a:t>
            </a:r>
            <a:r>
              <a:rPr lang="ja-JP" altLang="en-US" sz="3200" dirty="0"/>
              <a:t>細胞</a:t>
            </a:r>
          </a:p>
        </p:txBody>
      </p:sp>
    </p:spTree>
    <p:extLst>
      <p:ext uri="{BB962C8B-B14F-4D97-AF65-F5344CB8AC3E}">
        <p14:creationId xmlns:p14="http://schemas.microsoft.com/office/powerpoint/2010/main" val="30255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E2F5971-2DC4-4FE7-983F-4D9F8F30B88A}"/>
              </a:ext>
            </a:extLst>
          </p:cNvPr>
          <p:cNvSpPr txBox="1"/>
          <p:nvPr/>
        </p:nvSpPr>
        <p:spPr>
          <a:xfrm>
            <a:off x="1069347" y="2492896"/>
            <a:ext cx="9864508" cy="1460400"/>
          </a:xfrm>
          <a:prstGeom prst="rect">
            <a:avLst/>
          </a:prstGeom>
          <a:noFill/>
        </p:spPr>
        <p:txBody>
          <a:bodyPr wrap="square">
            <a:spAutoFit/>
          </a:bodyPr>
          <a:lstStyle/>
          <a:p>
            <a:pPr marL="542925" indent="-542925" algn="just">
              <a:lnSpc>
                <a:spcPts val="5600"/>
              </a:lnSpc>
            </a:pPr>
            <a:r>
              <a:rPr lang="ja-JP" altLang="en-US" sz="4000" dirty="0"/>
              <a:t>〇生物は，まず皮膚などによって　</a:t>
            </a:r>
            <a:r>
              <a:rPr lang="ja-JP" altLang="en-US" sz="4000" dirty="0">
                <a:solidFill>
                  <a:srgbClr val="FF0000"/>
                </a:solidFill>
              </a:rPr>
              <a:t>外界</a:t>
            </a:r>
            <a:r>
              <a:rPr lang="ja-JP" altLang="en-US" sz="4000" dirty="0"/>
              <a:t>　からの異物の侵入を防いでいる。</a:t>
            </a:r>
          </a:p>
        </p:txBody>
      </p:sp>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異物を排除するしくみ</a:t>
            </a:r>
          </a:p>
        </p:txBody>
      </p:sp>
      <p:sp>
        <p:nvSpPr>
          <p:cNvPr id="7" name="テキスト ボックス 6">
            <a:extLst>
              <a:ext uri="{FF2B5EF4-FFF2-40B4-BE49-F238E27FC236}">
                <a16:creationId xmlns:a16="http://schemas.microsoft.com/office/drawing/2014/main" id="{3F3D42A3-53A1-4F46-882E-2E1205296A9D}"/>
              </a:ext>
            </a:extLst>
          </p:cNvPr>
          <p:cNvSpPr txBox="1"/>
          <p:nvPr/>
        </p:nvSpPr>
        <p:spPr>
          <a:xfrm>
            <a:off x="1125624" y="840389"/>
            <a:ext cx="9808230" cy="1460400"/>
          </a:xfrm>
          <a:prstGeom prst="rect">
            <a:avLst/>
          </a:prstGeom>
          <a:noFill/>
        </p:spPr>
        <p:txBody>
          <a:bodyPr wrap="square">
            <a:spAutoFit/>
          </a:bodyPr>
          <a:lstStyle/>
          <a:p>
            <a:pPr marL="542925" indent="-542925" algn="just">
              <a:lnSpc>
                <a:spcPts val="5600"/>
              </a:lnSpc>
            </a:pPr>
            <a:r>
              <a:rPr lang="ja-JP" altLang="en-US" sz="4000" dirty="0"/>
              <a:t>〇生物には， </a:t>
            </a:r>
            <a:r>
              <a:rPr lang="ja-JP" altLang="en-US" sz="4000" dirty="0">
                <a:solidFill>
                  <a:srgbClr val="FF0000"/>
                </a:solidFill>
              </a:rPr>
              <a:t>病原体</a:t>
            </a:r>
            <a:r>
              <a:rPr lang="ja-JP" altLang="en-US" sz="4000" dirty="0"/>
              <a:t>　などの異物から身を守ろうとする働きがある。</a:t>
            </a:r>
          </a:p>
        </p:txBody>
      </p:sp>
      <p:sp>
        <p:nvSpPr>
          <p:cNvPr id="8" name="正方形/長方形 7">
            <a:extLst>
              <a:ext uri="{FF2B5EF4-FFF2-40B4-BE49-F238E27FC236}">
                <a16:creationId xmlns:a16="http://schemas.microsoft.com/office/drawing/2014/main" id="{8EEB7F3D-887C-4CD2-9B43-2F6233EADA99}"/>
              </a:ext>
            </a:extLst>
          </p:cNvPr>
          <p:cNvSpPr/>
          <p:nvPr/>
        </p:nvSpPr>
        <p:spPr>
          <a:xfrm>
            <a:off x="4247820" y="933167"/>
            <a:ext cx="2016224"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a:t>
            </a:r>
            <a:endParaRPr kumimoji="1" lang="ja-JP" altLang="en-US" b="1" dirty="0">
              <a:solidFill>
                <a:schemeClr val="tx1"/>
              </a:solidFill>
              <a:latin typeface="+mj-ea"/>
            </a:endParaRPr>
          </a:p>
        </p:txBody>
      </p:sp>
      <p:sp>
        <p:nvSpPr>
          <p:cNvPr id="9" name="正方形/長方形 8">
            <a:extLst>
              <a:ext uri="{FF2B5EF4-FFF2-40B4-BE49-F238E27FC236}">
                <a16:creationId xmlns:a16="http://schemas.microsoft.com/office/drawing/2014/main" id="{FE6AFD3F-3357-4B1B-9C19-3478A4744DA2}"/>
              </a:ext>
            </a:extLst>
          </p:cNvPr>
          <p:cNvSpPr/>
          <p:nvPr/>
        </p:nvSpPr>
        <p:spPr>
          <a:xfrm>
            <a:off x="8333581" y="2633682"/>
            <a:ext cx="1512168"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a:t>
            </a:r>
            <a:endParaRPr kumimoji="1" lang="ja-JP" altLang="en-US" b="1" dirty="0">
              <a:solidFill>
                <a:schemeClr val="tx1"/>
              </a:solidFill>
              <a:latin typeface="+mj-ea"/>
            </a:endParaRPr>
          </a:p>
        </p:txBody>
      </p:sp>
      <p:pic>
        <p:nvPicPr>
          <p:cNvPr id="4" name="図 3" descr="手の上に置かれている&#10;&#10;低い精度で自動的に生成された説明">
            <a:extLst>
              <a:ext uri="{FF2B5EF4-FFF2-40B4-BE49-F238E27FC236}">
                <a16:creationId xmlns:a16="http://schemas.microsoft.com/office/drawing/2014/main" id="{1E801FFE-8832-4DF1-A371-E6721ACCAC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01" t="12254" r="10101" b="15350"/>
          <a:stretch/>
        </p:blipFill>
        <p:spPr>
          <a:xfrm>
            <a:off x="6744072" y="4231470"/>
            <a:ext cx="4272500" cy="2653913"/>
          </a:xfrm>
          <a:prstGeom prst="rect">
            <a:avLst/>
          </a:prstGeom>
        </p:spPr>
      </p:pic>
      <p:sp>
        <p:nvSpPr>
          <p:cNvPr id="11" name="テキスト ボックス 10">
            <a:extLst>
              <a:ext uri="{FF2B5EF4-FFF2-40B4-BE49-F238E27FC236}">
                <a16:creationId xmlns:a16="http://schemas.microsoft.com/office/drawing/2014/main" id="{5D334A7A-B0DF-4C60-AC94-E37975BABF29}"/>
              </a:ext>
            </a:extLst>
          </p:cNvPr>
          <p:cNvSpPr txBox="1"/>
          <p:nvPr/>
        </p:nvSpPr>
        <p:spPr>
          <a:xfrm>
            <a:off x="1072398" y="4028981"/>
            <a:ext cx="5302921" cy="2178545"/>
          </a:xfrm>
          <a:prstGeom prst="rect">
            <a:avLst/>
          </a:prstGeom>
          <a:noFill/>
        </p:spPr>
        <p:txBody>
          <a:bodyPr wrap="square">
            <a:spAutoFit/>
          </a:bodyPr>
          <a:lstStyle/>
          <a:p>
            <a:pPr marL="542925" indent="-542925" algn="just">
              <a:lnSpc>
                <a:spcPts val="5600"/>
              </a:lnSpc>
            </a:pPr>
            <a:r>
              <a:rPr lang="ja-JP" altLang="en-US" sz="4000" dirty="0"/>
              <a:t>→しかし，ケガをしたときなどは体内へ異物が侵入することもある。</a:t>
            </a:r>
          </a:p>
        </p:txBody>
      </p:sp>
    </p:spTree>
    <p:extLst>
      <p:ext uri="{BB962C8B-B14F-4D97-AF65-F5344CB8AC3E}">
        <p14:creationId xmlns:p14="http://schemas.microsoft.com/office/powerpoint/2010/main" val="217454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17B38E5-761B-41AB-9CDA-CB202BCB84B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960096" y="2420888"/>
            <a:ext cx="4801926" cy="4248472"/>
          </a:xfrm>
          <a:prstGeom prst="rect">
            <a:avLst/>
          </a:prstGeom>
        </p:spPr>
      </p:pic>
      <p:sp>
        <p:nvSpPr>
          <p:cNvPr id="15" name="テキスト ボックス 14">
            <a:extLst>
              <a:ext uri="{FF2B5EF4-FFF2-40B4-BE49-F238E27FC236}">
                <a16:creationId xmlns:a16="http://schemas.microsoft.com/office/drawing/2014/main" id="{02748447-AC8D-4BC8-8757-99FAA48A544B}"/>
              </a:ext>
            </a:extLst>
          </p:cNvPr>
          <p:cNvSpPr txBox="1"/>
          <p:nvPr/>
        </p:nvSpPr>
        <p:spPr>
          <a:xfrm>
            <a:off x="911422" y="2933981"/>
            <a:ext cx="5832649" cy="3879395"/>
          </a:xfrm>
          <a:prstGeom prst="rect">
            <a:avLst/>
          </a:prstGeom>
          <a:noFill/>
        </p:spPr>
        <p:txBody>
          <a:bodyPr wrap="square">
            <a:spAutoFit/>
          </a:bodyPr>
          <a:lstStyle/>
          <a:p>
            <a:pPr marL="447675" indent="-447675" algn="just">
              <a:lnSpc>
                <a:spcPts val="5000"/>
              </a:lnSpc>
            </a:pPr>
            <a:r>
              <a:rPr lang="ja-JP" altLang="en-US" sz="3600" dirty="0"/>
              <a:t>〇ヒトは， </a:t>
            </a:r>
            <a:r>
              <a:rPr lang="ja-JP" altLang="en-US" sz="3600" dirty="0">
                <a:solidFill>
                  <a:srgbClr val="FF0000"/>
                </a:solidFill>
              </a:rPr>
              <a:t>白血球</a:t>
            </a:r>
            <a:r>
              <a:rPr lang="ja-JP" altLang="en-US" sz="3600" dirty="0"/>
              <a:t>　の働きによって　</a:t>
            </a:r>
            <a:r>
              <a:rPr lang="ja-JP" altLang="en-US" sz="3600" dirty="0">
                <a:solidFill>
                  <a:srgbClr val="FF0000"/>
                </a:solidFill>
              </a:rPr>
              <a:t>異物　</a:t>
            </a:r>
            <a:r>
              <a:rPr lang="ja-JP" altLang="en-US" sz="3600" dirty="0"/>
              <a:t>を排除しており，また， </a:t>
            </a:r>
            <a:r>
              <a:rPr lang="ja-JP" altLang="en-US" sz="3600" dirty="0">
                <a:solidFill>
                  <a:srgbClr val="FF0000"/>
                </a:solidFill>
              </a:rPr>
              <a:t>異物</a:t>
            </a:r>
            <a:r>
              <a:rPr lang="ja-JP" altLang="en-US" sz="3600" dirty="0"/>
              <a:t>　の侵入をきっかけに　</a:t>
            </a:r>
            <a:r>
              <a:rPr lang="ja-JP" altLang="en-US" sz="3600" dirty="0">
                <a:solidFill>
                  <a:srgbClr val="FF0000"/>
                </a:solidFill>
              </a:rPr>
              <a:t>白血球</a:t>
            </a:r>
            <a:r>
              <a:rPr lang="ja-JP" altLang="en-US" sz="3600" dirty="0"/>
              <a:t>　の数を増やし，効果的に対処しているといえる。</a:t>
            </a:r>
          </a:p>
        </p:txBody>
      </p:sp>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異物を排除するしくみ</a:t>
            </a:r>
          </a:p>
        </p:txBody>
      </p:sp>
      <p:sp>
        <p:nvSpPr>
          <p:cNvPr id="4" name="テキスト ボックス 4">
            <a:extLst>
              <a:ext uri="{FF2B5EF4-FFF2-40B4-BE49-F238E27FC236}">
                <a16:creationId xmlns:a16="http://schemas.microsoft.com/office/drawing/2014/main" id="{8B07F037-2B0B-4485-AE6B-47A563CCF19E}"/>
              </a:ext>
            </a:extLst>
          </p:cNvPr>
          <p:cNvSpPr txBox="1">
            <a:spLocks noChangeArrowheads="1"/>
          </p:cNvSpPr>
          <p:nvPr/>
        </p:nvSpPr>
        <p:spPr bwMode="auto">
          <a:xfrm>
            <a:off x="767330" y="690364"/>
            <a:ext cx="72008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4400" b="1" dirty="0">
                <a:solidFill>
                  <a:srgbClr val="FF0066"/>
                </a:solidFill>
              </a:rPr>
              <a:t>❚</a:t>
            </a:r>
            <a:r>
              <a:rPr lang="ja-JP" altLang="en-US" sz="4000" b="1" dirty="0"/>
              <a:t>白血球による異物の排除</a:t>
            </a:r>
            <a:r>
              <a:rPr lang="ja-JP" altLang="en-US" sz="4400" b="1" dirty="0">
                <a:solidFill>
                  <a:srgbClr val="FF0066"/>
                </a:solidFill>
              </a:rPr>
              <a:t>❚</a:t>
            </a:r>
            <a:endParaRPr lang="en-US" altLang="ja-JP" sz="4400" b="1" dirty="0">
              <a:solidFill>
                <a:srgbClr val="FF0066"/>
              </a:solidFill>
            </a:endParaRPr>
          </a:p>
        </p:txBody>
      </p:sp>
      <p:sp>
        <p:nvSpPr>
          <p:cNvPr id="6" name="テキスト ボックス 5">
            <a:extLst>
              <a:ext uri="{FF2B5EF4-FFF2-40B4-BE49-F238E27FC236}">
                <a16:creationId xmlns:a16="http://schemas.microsoft.com/office/drawing/2014/main" id="{457CF087-F0EC-4468-B3B7-D2EA64E63565}"/>
              </a:ext>
            </a:extLst>
          </p:cNvPr>
          <p:cNvSpPr txBox="1"/>
          <p:nvPr/>
        </p:nvSpPr>
        <p:spPr>
          <a:xfrm>
            <a:off x="911422" y="1512976"/>
            <a:ext cx="10575695" cy="1292341"/>
          </a:xfrm>
          <a:prstGeom prst="rect">
            <a:avLst/>
          </a:prstGeom>
          <a:noFill/>
        </p:spPr>
        <p:txBody>
          <a:bodyPr wrap="square">
            <a:spAutoFit/>
          </a:bodyPr>
          <a:lstStyle/>
          <a:p>
            <a:pPr marL="447675" indent="-447675" algn="just">
              <a:lnSpc>
                <a:spcPts val="5000"/>
              </a:lnSpc>
            </a:pPr>
            <a:r>
              <a:rPr lang="ja-JP" altLang="en-US" sz="3600" dirty="0"/>
              <a:t>〇 </a:t>
            </a:r>
            <a:r>
              <a:rPr lang="ja-JP" altLang="en-US" sz="3600" dirty="0">
                <a:solidFill>
                  <a:srgbClr val="FF0000"/>
                </a:solidFill>
              </a:rPr>
              <a:t>白血球</a:t>
            </a:r>
            <a:r>
              <a:rPr lang="ja-JP" altLang="en-US" sz="3600" dirty="0"/>
              <a:t>　には，病原体などの　</a:t>
            </a:r>
            <a:r>
              <a:rPr lang="ja-JP" altLang="en-US" sz="3600" dirty="0">
                <a:solidFill>
                  <a:srgbClr val="FF0000"/>
                </a:solidFill>
              </a:rPr>
              <a:t>異物　</a:t>
            </a:r>
            <a:r>
              <a:rPr lang="en-US" altLang="ja-JP" sz="3600" dirty="0">
                <a:latin typeface="+mn-ea"/>
              </a:rPr>
              <a:t>(</a:t>
            </a:r>
            <a:r>
              <a:rPr lang="ja-JP" altLang="en-US" sz="3600" dirty="0">
                <a:latin typeface="+mn-ea"/>
              </a:rPr>
              <a:t>非自己</a:t>
            </a:r>
            <a:r>
              <a:rPr lang="en-US" altLang="ja-JP" sz="3600" dirty="0">
                <a:latin typeface="+mn-ea"/>
              </a:rPr>
              <a:t>)</a:t>
            </a:r>
            <a:r>
              <a:rPr lang="ja-JP" altLang="en-US" sz="3600" dirty="0">
                <a:latin typeface="+mn-ea"/>
              </a:rPr>
              <a:t>をとり込み，分解する働きがある。</a:t>
            </a:r>
          </a:p>
        </p:txBody>
      </p:sp>
      <p:sp>
        <p:nvSpPr>
          <p:cNvPr id="7" name="正方形/長方形 6">
            <a:extLst>
              <a:ext uri="{FF2B5EF4-FFF2-40B4-BE49-F238E27FC236}">
                <a16:creationId xmlns:a16="http://schemas.microsoft.com/office/drawing/2014/main" id="{498BF10B-A847-43B9-99DF-A71FFD98E6F6}"/>
              </a:ext>
            </a:extLst>
          </p:cNvPr>
          <p:cNvSpPr/>
          <p:nvPr/>
        </p:nvSpPr>
        <p:spPr>
          <a:xfrm>
            <a:off x="1591308" y="1576974"/>
            <a:ext cx="1480356"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(3)</a:t>
            </a:r>
            <a:endParaRPr kumimoji="1" lang="ja-JP" altLang="en-US" b="1" dirty="0">
              <a:solidFill>
                <a:schemeClr val="tx1"/>
              </a:solidFill>
              <a:latin typeface="+mj-ea"/>
            </a:endParaRPr>
          </a:p>
        </p:txBody>
      </p:sp>
      <p:sp>
        <p:nvSpPr>
          <p:cNvPr id="8" name="正方形/長方形 7">
            <a:extLst>
              <a:ext uri="{FF2B5EF4-FFF2-40B4-BE49-F238E27FC236}">
                <a16:creationId xmlns:a16="http://schemas.microsoft.com/office/drawing/2014/main" id="{C15BFCF3-DBE8-4B73-8052-8DBCC0289E3B}"/>
              </a:ext>
            </a:extLst>
          </p:cNvPr>
          <p:cNvSpPr/>
          <p:nvPr/>
        </p:nvSpPr>
        <p:spPr>
          <a:xfrm>
            <a:off x="7416028" y="1556065"/>
            <a:ext cx="110436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(4)</a:t>
            </a:r>
            <a:endParaRPr kumimoji="1" lang="ja-JP" altLang="en-US" b="1" dirty="0">
              <a:solidFill>
                <a:schemeClr val="tx1"/>
              </a:solidFill>
              <a:latin typeface="+mj-ea"/>
            </a:endParaRPr>
          </a:p>
        </p:txBody>
      </p:sp>
      <p:sp>
        <p:nvSpPr>
          <p:cNvPr id="9" name="正方形/長方形 8">
            <a:extLst>
              <a:ext uri="{FF2B5EF4-FFF2-40B4-BE49-F238E27FC236}">
                <a16:creationId xmlns:a16="http://schemas.microsoft.com/office/drawing/2014/main" id="{4F7A45DB-66A4-40B0-9326-B560168A41B2}"/>
              </a:ext>
            </a:extLst>
          </p:cNvPr>
          <p:cNvSpPr/>
          <p:nvPr/>
        </p:nvSpPr>
        <p:spPr>
          <a:xfrm>
            <a:off x="3071664" y="2995642"/>
            <a:ext cx="1663385"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(3)</a:t>
            </a:r>
            <a:endParaRPr kumimoji="1" lang="ja-JP" altLang="en-US" b="1" dirty="0">
              <a:solidFill>
                <a:schemeClr val="tx1"/>
              </a:solidFill>
              <a:latin typeface="+mj-ea"/>
            </a:endParaRPr>
          </a:p>
        </p:txBody>
      </p:sp>
      <p:sp>
        <p:nvSpPr>
          <p:cNvPr id="10" name="正方形/長方形 9">
            <a:extLst>
              <a:ext uri="{FF2B5EF4-FFF2-40B4-BE49-F238E27FC236}">
                <a16:creationId xmlns:a16="http://schemas.microsoft.com/office/drawing/2014/main" id="{8A2E5743-CA28-4419-9E50-F2D58F257FEE}"/>
              </a:ext>
            </a:extLst>
          </p:cNvPr>
          <p:cNvSpPr/>
          <p:nvPr/>
        </p:nvSpPr>
        <p:spPr>
          <a:xfrm>
            <a:off x="2768774" y="3628673"/>
            <a:ext cx="1224136"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(4)</a:t>
            </a:r>
            <a:endParaRPr kumimoji="1" lang="ja-JP" altLang="en-US" b="1" dirty="0">
              <a:solidFill>
                <a:schemeClr val="tx1"/>
              </a:solidFill>
              <a:latin typeface="+mj-ea"/>
            </a:endParaRPr>
          </a:p>
        </p:txBody>
      </p:sp>
      <p:sp>
        <p:nvSpPr>
          <p:cNvPr id="11" name="正方形/長方形 10">
            <a:extLst>
              <a:ext uri="{FF2B5EF4-FFF2-40B4-BE49-F238E27FC236}">
                <a16:creationId xmlns:a16="http://schemas.microsoft.com/office/drawing/2014/main" id="{0974D3DD-9F72-413F-8025-CFDD73C328A6}"/>
              </a:ext>
            </a:extLst>
          </p:cNvPr>
          <p:cNvSpPr/>
          <p:nvPr/>
        </p:nvSpPr>
        <p:spPr>
          <a:xfrm>
            <a:off x="3416845" y="4292766"/>
            <a:ext cx="1261053"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(4)</a:t>
            </a:r>
            <a:endParaRPr kumimoji="1" lang="ja-JP" altLang="en-US" b="1" dirty="0">
              <a:solidFill>
                <a:schemeClr val="tx1"/>
              </a:solidFill>
              <a:latin typeface="+mj-ea"/>
            </a:endParaRPr>
          </a:p>
        </p:txBody>
      </p:sp>
      <p:sp>
        <p:nvSpPr>
          <p:cNvPr id="12" name="正方形/長方形 11">
            <a:extLst>
              <a:ext uri="{FF2B5EF4-FFF2-40B4-BE49-F238E27FC236}">
                <a16:creationId xmlns:a16="http://schemas.microsoft.com/office/drawing/2014/main" id="{97A7CA52-6135-4142-8D5D-E2F8AC4AE60F}"/>
              </a:ext>
            </a:extLst>
          </p:cNvPr>
          <p:cNvSpPr/>
          <p:nvPr/>
        </p:nvSpPr>
        <p:spPr>
          <a:xfrm>
            <a:off x="3832120" y="4913315"/>
            <a:ext cx="1584439"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(3)</a:t>
            </a:r>
            <a:endParaRPr kumimoji="1" lang="ja-JP" altLang="en-US" b="1" dirty="0">
              <a:solidFill>
                <a:schemeClr val="tx1"/>
              </a:solidFill>
              <a:latin typeface="+mj-ea"/>
            </a:endParaRPr>
          </a:p>
        </p:txBody>
      </p:sp>
    </p:spTree>
    <p:extLst>
      <p:ext uri="{BB962C8B-B14F-4D97-AF65-F5344CB8AC3E}">
        <p14:creationId xmlns:p14="http://schemas.microsoft.com/office/powerpoint/2010/main" val="33431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３段階の生体防御</a:t>
            </a:r>
          </a:p>
        </p:txBody>
      </p:sp>
      <p:sp>
        <p:nvSpPr>
          <p:cNvPr id="5" name="テキスト ボックス 4">
            <a:extLst>
              <a:ext uri="{FF2B5EF4-FFF2-40B4-BE49-F238E27FC236}">
                <a16:creationId xmlns:a16="http://schemas.microsoft.com/office/drawing/2014/main" id="{67278364-F7F6-4C33-AC21-F2701477844D}"/>
              </a:ext>
            </a:extLst>
          </p:cNvPr>
          <p:cNvSpPr txBox="1"/>
          <p:nvPr/>
        </p:nvSpPr>
        <p:spPr>
          <a:xfrm>
            <a:off x="838200" y="780795"/>
            <a:ext cx="10415689" cy="1454822"/>
          </a:xfrm>
          <a:prstGeom prst="rect">
            <a:avLst/>
          </a:prstGeom>
          <a:noFill/>
        </p:spPr>
        <p:txBody>
          <a:bodyPr wrap="square">
            <a:spAutoFit/>
          </a:bodyPr>
          <a:lstStyle/>
          <a:p>
            <a:pPr marL="2951163" indent="-2951163" algn="just">
              <a:lnSpc>
                <a:spcPts val="5600"/>
              </a:lnSpc>
            </a:pPr>
            <a:r>
              <a:rPr lang="ja-JP" altLang="en-US" sz="3800" dirty="0">
                <a:solidFill>
                  <a:srgbClr val="FF0000"/>
                </a:solidFill>
              </a:rPr>
              <a:t>生体防御 </a:t>
            </a:r>
            <a:r>
              <a:rPr lang="ja-JP" altLang="en-US" sz="3800" dirty="0"/>
              <a:t>・・・</a:t>
            </a:r>
            <a:r>
              <a:rPr lang="en-US" altLang="ja-JP" sz="3800" dirty="0"/>
              <a:t> </a:t>
            </a:r>
            <a:r>
              <a:rPr lang="ja-JP" altLang="en-US" sz="3800" dirty="0"/>
              <a:t>生物が異物の侵入や体内の異常細胞からからだを守ろうとする働き。</a:t>
            </a:r>
          </a:p>
        </p:txBody>
      </p:sp>
      <p:sp>
        <p:nvSpPr>
          <p:cNvPr id="6" name="正方形/長方形 5">
            <a:extLst>
              <a:ext uri="{FF2B5EF4-FFF2-40B4-BE49-F238E27FC236}">
                <a16:creationId xmlns:a16="http://schemas.microsoft.com/office/drawing/2014/main" id="{61DBBF1C-B93A-4323-8F5E-0448071B84C9}"/>
              </a:ext>
            </a:extLst>
          </p:cNvPr>
          <p:cNvSpPr/>
          <p:nvPr/>
        </p:nvSpPr>
        <p:spPr>
          <a:xfrm>
            <a:off x="938111" y="891451"/>
            <a:ext cx="1989537"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(5)</a:t>
            </a:r>
            <a:endParaRPr kumimoji="1" lang="ja-JP" altLang="en-US" b="1" dirty="0">
              <a:solidFill>
                <a:schemeClr val="tx1"/>
              </a:solidFill>
              <a:latin typeface="+mj-ea"/>
            </a:endParaRPr>
          </a:p>
        </p:txBody>
      </p:sp>
      <p:pic>
        <p:nvPicPr>
          <p:cNvPr id="4" name="図 3">
            <a:extLst>
              <a:ext uri="{FF2B5EF4-FFF2-40B4-BE49-F238E27FC236}">
                <a16:creationId xmlns:a16="http://schemas.microsoft.com/office/drawing/2014/main" id="{DDAD689B-441B-4CB4-8DB5-531830184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6369" y="2460773"/>
            <a:ext cx="10339816" cy="4365103"/>
          </a:xfrm>
          <a:prstGeom prst="rect">
            <a:avLst/>
          </a:prstGeom>
        </p:spPr>
      </p:pic>
      <p:sp>
        <p:nvSpPr>
          <p:cNvPr id="11" name="テキスト ボックス 10">
            <a:extLst>
              <a:ext uri="{FF2B5EF4-FFF2-40B4-BE49-F238E27FC236}">
                <a16:creationId xmlns:a16="http://schemas.microsoft.com/office/drawing/2014/main" id="{C4913D89-B6E5-4642-8EAF-CF8E0CB16994}"/>
              </a:ext>
            </a:extLst>
          </p:cNvPr>
          <p:cNvSpPr txBox="1"/>
          <p:nvPr/>
        </p:nvSpPr>
        <p:spPr>
          <a:xfrm>
            <a:off x="3071664" y="2667117"/>
            <a:ext cx="2736304" cy="646331"/>
          </a:xfrm>
          <a:prstGeom prst="rect">
            <a:avLst/>
          </a:prstGeom>
          <a:noFill/>
        </p:spPr>
        <p:txBody>
          <a:bodyPr wrap="square">
            <a:spAutoFit/>
          </a:bodyPr>
          <a:lstStyle/>
          <a:p>
            <a:r>
              <a:rPr lang="ja-JP" altLang="en-US" sz="3600" dirty="0">
                <a:solidFill>
                  <a:srgbClr val="FF0000"/>
                </a:solidFill>
              </a:rPr>
              <a:t>自然　</a:t>
            </a:r>
            <a:r>
              <a:rPr lang="ja-JP" altLang="en-US" sz="3600" dirty="0"/>
              <a:t>免疫</a:t>
            </a:r>
          </a:p>
        </p:txBody>
      </p:sp>
      <p:sp>
        <p:nvSpPr>
          <p:cNvPr id="12" name="テキスト ボックス 11">
            <a:extLst>
              <a:ext uri="{FF2B5EF4-FFF2-40B4-BE49-F238E27FC236}">
                <a16:creationId xmlns:a16="http://schemas.microsoft.com/office/drawing/2014/main" id="{30C61ED9-257B-4E47-BAA5-28DAA4F0E94B}"/>
              </a:ext>
            </a:extLst>
          </p:cNvPr>
          <p:cNvSpPr txBox="1"/>
          <p:nvPr/>
        </p:nvSpPr>
        <p:spPr>
          <a:xfrm>
            <a:off x="8256240" y="2656230"/>
            <a:ext cx="2736304" cy="646331"/>
          </a:xfrm>
          <a:prstGeom prst="rect">
            <a:avLst/>
          </a:prstGeom>
          <a:noFill/>
        </p:spPr>
        <p:txBody>
          <a:bodyPr wrap="square">
            <a:spAutoFit/>
          </a:bodyPr>
          <a:lstStyle/>
          <a:p>
            <a:r>
              <a:rPr lang="ja-JP" altLang="en-US" sz="3600" dirty="0">
                <a:solidFill>
                  <a:srgbClr val="FF0000"/>
                </a:solidFill>
              </a:rPr>
              <a:t>獲得　</a:t>
            </a:r>
            <a:r>
              <a:rPr lang="ja-JP" altLang="en-US" sz="3600" dirty="0"/>
              <a:t>免疫</a:t>
            </a:r>
          </a:p>
        </p:txBody>
      </p:sp>
      <p:sp>
        <p:nvSpPr>
          <p:cNvPr id="13" name="テキスト ボックス 12">
            <a:extLst>
              <a:ext uri="{FF2B5EF4-FFF2-40B4-BE49-F238E27FC236}">
                <a16:creationId xmlns:a16="http://schemas.microsoft.com/office/drawing/2014/main" id="{5F263F28-EFCF-4878-8F23-FAA2E07516CB}"/>
              </a:ext>
            </a:extLst>
          </p:cNvPr>
          <p:cNvSpPr txBox="1"/>
          <p:nvPr/>
        </p:nvSpPr>
        <p:spPr>
          <a:xfrm>
            <a:off x="4799856" y="3789039"/>
            <a:ext cx="2736304" cy="523220"/>
          </a:xfrm>
          <a:prstGeom prst="rect">
            <a:avLst/>
          </a:prstGeom>
          <a:noFill/>
        </p:spPr>
        <p:txBody>
          <a:bodyPr wrap="square">
            <a:spAutoFit/>
          </a:bodyPr>
          <a:lstStyle/>
          <a:p>
            <a:r>
              <a:rPr lang="ja-JP" altLang="en-US" sz="2400" dirty="0">
                <a:solidFill>
                  <a:srgbClr val="FF0000"/>
                </a:solidFill>
              </a:rPr>
              <a:t>赤血球</a:t>
            </a:r>
            <a:r>
              <a:rPr lang="ja-JP" altLang="en-US" sz="2800" dirty="0">
                <a:solidFill>
                  <a:srgbClr val="FF0000"/>
                </a:solidFill>
              </a:rPr>
              <a:t> </a:t>
            </a:r>
            <a:r>
              <a:rPr lang="ja-JP" altLang="en-US" dirty="0"/>
              <a:t>による防御</a:t>
            </a:r>
            <a:endParaRPr lang="ja-JP" altLang="en-US" sz="2800" dirty="0"/>
          </a:p>
        </p:txBody>
      </p:sp>
      <p:sp>
        <p:nvSpPr>
          <p:cNvPr id="14" name="テキスト ボックス 13">
            <a:extLst>
              <a:ext uri="{FF2B5EF4-FFF2-40B4-BE49-F238E27FC236}">
                <a16:creationId xmlns:a16="http://schemas.microsoft.com/office/drawing/2014/main" id="{FB331124-1B8C-48CA-969E-4E8A87E357DF}"/>
              </a:ext>
            </a:extLst>
          </p:cNvPr>
          <p:cNvSpPr txBox="1"/>
          <p:nvPr/>
        </p:nvSpPr>
        <p:spPr>
          <a:xfrm>
            <a:off x="7742024" y="3809359"/>
            <a:ext cx="3744416" cy="430887"/>
          </a:xfrm>
          <a:prstGeom prst="rect">
            <a:avLst/>
          </a:prstGeom>
          <a:noFill/>
        </p:spPr>
        <p:txBody>
          <a:bodyPr wrap="square">
            <a:spAutoFit/>
          </a:bodyPr>
          <a:lstStyle/>
          <a:p>
            <a:r>
              <a:rPr lang="ja-JP" altLang="en-US" sz="2200" dirty="0">
                <a:solidFill>
                  <a:srgbClr val="FF0000"/>
                </a:solidFill>
              </a:rPr>
              <a:t>白血球</a:t>
            </a:r>
            <a:r>
              <a:rPr lang="en-US" altLang="ja-JP" sz="2200" dirty="0">
                <a:solidFill>
                  <a:srgbClr val="FF0000"/>
                </a:solidFill>
                <a:latin typeface="+mn-ea"/>
              </a:rPr>
              <a:t>(</a:t>
            </a:r>
            <a:r>
              <a:rPr lang="ja-JP" altLang="en-US" sz="2200" dirty="0">
                <a:solidFill>
                  <a:srgbClr val="FF0000"/>
                </a:solidFill>
                <a:latin typeface="+mn-ea"/>
              </a:rPr>
              <a:t>リンパ球</a:t>
            </a:r>
            <a:r>
              <a:rPr lang="en-US" altLang="ja-JP" sz="2200" dirty="0">
                <a:solidFill>
                  <a:srgbClr val="FF0000"/>
                </a:solidFill>
                <a:latin typeface="+mn-ea"/>
              </a:rPr>
              <a:t>)</a:t>
            </a:r>
            <a:r>
              <a:rPr lang="ja-JP" altLang="en-US" sz="2200" dirty="0">
                <a:solidFill>
                  <a:srgbClr val="FF0000"/>
                </a:solidFill>
                <a:latin typeface="+mn-ea"/>
              </a:rPr>
              <a:t> </a:t>
            </a:r>
            <a:r>
              <a:rPr lang="ja-JP" altLang="en-US" dirty="0"/>
              <a:t>による防御</a:t>
            </a:r>
            <a:endParaRPr lang="ja-JP" altLang="en-US" sz="2800" dirty="0"/>
          </a:p>
        </p:txBody>
      </p:sp>
      <p:sp>
        <p:nvSpPr>
          <p:cNvPr id="15" name="テキスト ボックス 14">
            <a:extLst>
              <a:ext uri="{FF2B5EF4-FFF2-40B4-BE49-F238E27FC236}">
                <a16:creationId xmlns:a16="http://schemas.microsoft.com/office/drawing/2014/main" id="{D44D9501-D81F-4A01-B56E-0194C30BF09D}"/>
              </a:ext>
            </a:extLst>
          </p:cNvPr>
          <p:cNvSpPr txBox="1"/>
          <p:nvPr/>
        </p:nvSpPr>
        <p:spPr>
          <a:xfrm>
            <a:off x="922871" y="3819816"/>
            <a:ext cx="3491545" cy="461665"/>
          </a:xfrm>
          <a:prstGeom prst="rect">
            <a:avLst/>
          </a:prstGeom>
          <a:noFill/>
        </p:spPr>
        <p:txBody>
          <a:bodyPr wrap="square">
            <a:spAutoFit/>
          </a:bodyPr>
          <a:lstStyle/>
          <a:p>
            <a:r>
              <a:rPr lang="ja-JP" altLang="en-US" sz="2400" dirty="0">
                <a:solidFill>
                  <a:srgbClr val="FF0000"/>
                </a:solidFill>
              </a:rPr>
              <a:t>皮膚　</a:t>
            </a:r>
            <a:r>
              <a:rPr lang="ja-JP" altLang="en-US" sz="2400" dirty="0"/>
              <a:t>や</a:t>
            </a:r>
            <a:r>
              <a:rPr lang="ja-JP" altLang="en-US" sz="2400" dirty="0">
                <a:solidFill>
                  <a:srgbClr val="FF0000"/>
                </a:solidFill>
              </a:rPr>
              <a:t>　粘膜　</a:t>
            </a:r>
            <a:r>
              <a:rPr lang="ja-JP" altLang="en-US" dirty="0"/>
              <a:t>による防御</a:t>
            </a:r>
            <a:endParaRPr lang="ja-JP" altLang="en-US" sz="2800" dirty="0"/>
          </a:p>
        </p:txBody>
      </p:sp>
      <p:sp>
        <p:nvSpPr>
          <p:cNvPr id="16" name="正方形/長方形 15">
            <a:extLst>
              <a:ext uri="{FF2B5EF4-FFF2-40B4-BE49-F238E27FC236}">
                <a16:creationId xmlns:a16="http://schemas.microsoft.com/office/drawing/2014/main" id="{F6F8B1CB-A78F-46B6-8A45-EE3500638951}"/>
              </a:ext>
            </a:extLst>
          </p:cNvPr>
          <p:cNvSpPr/>
          <p:nvPr/>
        </p:nvSpPr>
        <p:spPr>
          <a:xfrm>
            <a:off x="3075400" y="2734136"/>
            <a:ext cx="12204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(8)</a:t>
            </a:r>
            <a:endParaRPr kumimoji="1" lang="ja-JP" altLang="en-US" b="1" dirty="0">
              <a:solidFill>
                <a:schemeClr val="tx1"/>
              </a:solidFill>
              <a:latin typeface="+mj-ea"/>
            </a:endParaRPr>
          </a:p>
        </p:txBody>
      </p:sp>
      <p:sp>
        <p:nvSpPr>
          <p:cNvPr id="17" name="正方形/長方形 16">
            <a:extLst>
              <a:ext uri="{FF2B5EF4-FFF2-40B4-BE49-F238E27FC236}">
                <a16:creationId xmlns:a16="http://schemas.microsoft.com/office/drawing/2014/main" id="{D14A56C6-E6D8-41D5-99DA-5F0FA417BFBF}"/>
              </a:ext>
            </a:extLst>
          </p:cNvPr>
          <p:cNvSpPr/>
          <p:nvPr/>
        </p:nvSpPr>
        <p:spPr>
          <a:xfrm>
            <a:off x="8184232" y="2734136"/>
            <a:ext cx="12204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(9)</a:t>
            </a:r>
            <a:endParaRPr kumimoji="1" lang="ja-JP" altLang="en-US" b="1" dirty="0">
              <a:solidFill>
                <a:schemeClr val="tx1"/>
              </a:solidFill>
              <a:latin typeface="+mj-ea"/>
            </a:endParaRPr>
          </a:p>
        </p:txBody>
      </p:sp>
      <p:sp>
        <p:nvSpPr>
          <p:cNvPr id="18" name="正方形/長方形 17">
            <a:extLst>
              <a:ext uri="{FF2B5EF4-FFF2-40B4-BE49-F238E27FC236}">
                <a16:creationId xmlns:a16="http://schemas.microsoft.com/office/drawing/2014/main" id="{C9203389-1139-4E8E-977B-117F79294323}"/>
              </a:ext>
            </a:extLst>
          </p:cNvPr>
          <p:cNvSpPr/>
          <p:nvPr/>
        </p:nvSpPr>
        <p:spPr>
          <a:xfrm>
            <a:off x="1034282" y="3880098"/>
            <a:ext cx="2060242"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(10)</a:t>
            </a:r>
            <a:endParaRPr kumimoji="1" lang="ja-JP" altLang="en-US" b="1" dirty="0">
              <a:solidFill>
                <a:schemeClr val="tx1"/>
              </a:solidFill>
              <a:latin typeface="+mj-ea"/>
            </a:endParaRPr>
          </a:p>
        </p:txBody>
      </p:sp>
      <p:sp>
        <p:nvSpPr>
          <p:cNvPr id="19" name="正方形/長方形 18">
            <a:extLst>
              <a:ext uri="{FF2B5EF4-FFF2-40B4-BE49-F238E27FC236}">
                <a16:creationId xmlns:a16="http://schemas.microsoft.com/office/drawing/2014/main" id="{ABE91228-A975-4567-B973-2CA50DFEEBFE}"/>
              </a:ext>
            </a:extLst>
          </p:cNvPr>
          <p:cNvSpPr/>
          <p:nvPr/>
        </p:nvSpPr>
        <p:spPr>
          <a:xfrm>
            <a:off x="4784616" y="3875018"/>
            <a:ext cx="1095360"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(11)</a:t>
            </a:r>
            <a:endParaRPr kumimoji="1" lang="ja-JP" altLang="en-US" b="1" dirty="0">
              <a:solidFill>
                <a:schemeClr val="tx1"/>
              </a:solidFill>
              <a:latin typeface="+mj-ea"/>
            </a:endParaRPr>
          </a:p>
        </p:txBody>
      </p:sp>
      <p:sp>
        <p:nvSpPr>
          <p:cNvPr id="20" name="正方形/長方形 19">
            <a:extLst>
              <a:ext uri="{FF2B5EF4-FFF2-40B4-BE49-F238E27FC236}">
                <a16:creationId xmlns:a16="http://schemas.microsoft.com/office/drawing/2014/main" id="{CE400B84-949B-4C8B-91BB-F6B360E1108D}"/>
              </a:ext>
            </a:extLst>
          </p:cNvPr>
          <p:cNvSpPr/>
          <p:nvPr/>
        </p:nvSpPr>
        <p:spPr>
          <a:xfrm>
            <a:off x="7847842" y="3871454"/>
            <a:ext cx="2056961"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(12)</a:t>
            </a:r>
            <a:endParaRPr kumimoji="1" lang="ja-JP" altLang="en-US" b="1" dirty="0">
              <a:solidFill>
                <a:schemeClr val="tx1"/>
              </a:solidFill>
              <a:latin typeface="+mj-ea"/>
            </a:endParaRPr>
          </a:p>
        </p:txBody>
      </p:sp>
    </p:spTree>
    <p:extLst>
      <p:ext uri="{BB962C8B-B14F-4D97-AF65-F5344CB8AC3E}">
        <p14:creationId xmlns:p14="http://schemas.microsoft.com/office/powerpoint/2010/main" val="13765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３段階の生体防御</a:t>
            </a:r>
          </a:p>
        </p:txBody>
      </p:sp>
      <p:sp>
        <p:nvSpPr>
          <p:cNvPr id="5" name="テキスト ボックス 4">
            <a:extLst>
              <a:ext uri="{FF2B5EF4-FFF2-40B4-BE49-F238E27FC236}">
                <a16:creationId xmlns:a16="http://schemas.microsoft.com/office/drawing/2014/main" id="{67278364-F7F6-4C33-AC21-F2701477844D}"/>
              </a:ext>
            </a:extLst>
          </p:cNvPr>
          <p:cNvSpPr txBox="1"/>
          <p:nvPr/>
        </p:nvSpPr>
        <p:spPr>
          <a:xfrm>
            <a:off x="838200" y="780795"/>
            <a:ext cx="10515600" cy="736677"/>
          </a:xfrm>
          <a:prstGeom prst="rect">
            <a:avLst/>
          </a:prstGeom>
          <a:noFill/>
        </p:spPr>
        <p:txBody>
          <a:bodyPr wrap="square">
            <a:spAutoFit/>
          </a:bodyPr>
          <a:lstStyle/>
          <a:p>
            <a:pPr marL="3048000" indent="-3048000">
              <a:lnSpc>
                <a:spcPts val="5600"/>
              </a:lnSpc>
            </a:pPr>
            <a:r>
              <a:rPr lang="ja-JP" altLang="en-US" sz="3800" dirty="0">
                <a:solidFill>
                  <a:srgbClr val="FF0000"/>
                </a:solidFill>
              </a:rPr>
              <a:t>生体防御 </a:t>
            </a:r>
            <a:r>
              <a:rPr lang="ja-JP" altLang="en-US" sz="3800" dirty="0"/>
              <a:t>・・・</a:t>
            </a:r>
            <a:r>
              <a:rPr lang="en-US" altLang="ja-JP" sz="3800" dirty="0"/>
              <a:t> </a:t>
            </a:r>
            <a:r>
              <a:rPr lang="ja-JP" altLang="en-US" sz="3800" dirty="0"/>
              <a:t>大きくわけて　</a:t>
            </a:r>
            <a:r>
              <a:rPr lang="ja-JP" altLang="en-US" sz="3800" dirty="0">
                <a:solidFill>
                  <a:srgbClr val="FF0000"/>
                </a:solidFill>
              </a:rPr>
              <a:t>３</a:t>
            </a:r>
            <a:r>
              <a:rPr lang="ja-JP" altLang="en-US" sz="3800" dirty="0"/>
              <a:t>　段階で働く。</a:t>
            </a:r>
          </a:p>
        </p:txBody>
      </p:sp>
      <p:sp>
        <p:nvSpPr>
          <p:cNvPr id="6" name="正方形/長方形 5">
            <a:extLst>
              <a:ext uri="{FF2B5EF4-FFF2-40B4-BE49-F238E27FC236}">
                <a16:creationId xmlns:a16="http://schemas.microsoft.com/office/drawing/2014/main" id="{61DBBF1C-B93A-4323-8F5E-0448071B84C9}"/>
              </a:ext>
            </a:extLst>
          </p:cNvPr>
          <p:cNvSpPr/>
          <p:nvPr/>
        </p:nvSpPr>
        <p:spPr>
          <a:xfrm>
            <a:off x="6528048" y="869109"/>
            <a:ext cx="782388"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(6)</a:t>
            </a:r>
            <a:endParaRPr kumimoji="1" lang="ja-JP" altLang="en-US" b="1" dirty="0">
              <a:solidFill>
                <a:schemeClr val="tx1"/>
              </a:solidFill>
              <a:latin typeface="+mj-ea"/>
            </a:endParaRPr>
          </a:p>
        </p:txBody>
      </p:sp>
      <p:pic>
        <p:nvPicPr>
          <p:cNvPr id="4" name="図 3">
            <a:extLst>
              <a:ext uri="{FF2B5EF4-FFF2-40B4-BE49-F238E27FC236}">
                <a16:creationId xmlns:a16="http://schemas.microsoft.com/office/drawing/2014/main" id="{DDAD689B-441B-4CB4-8DB5-531830184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6369" y="2460773"/>
            <a:ext cx="10339816" cy="4365103"/>
          </a:xfrm>
          <a:prstGeom prst="rect">
            <a:avLst/>
          </a:prstGeom>
        </p:spPr>
      </p:pic>
      <p:sp>
        <p:nvSpPr>
          <p:cNvPr id="11" name="テキスト ボックス 10">
            <a:extLst>
              <a:ext uri="{FF2B5EF4-FFF2-40B4-BE49-F238E27FC236}">
                <a16:creationId xmlns:a16="http://schemas.microsoft.com/office/drawing/2014/main" id="{C4913D89-B6E5-4642-8EAF-CF8E0CB16994}"/>
              </a:ext>
            </a:extLst>
          </p:cNvPr>
          <p:cNvSpPr txBox="1"/>
          <p:nvPr/>
        </p:nvSpPr>
        <p:spPr>
          <a:xfrm>
            <a:off x="3071664" y="2667117"/>
            <a:ext cx="2736304" cy="646331"/>
          </a:xfrm>
          <a:prstGeom prst="rect">
            <a:avLst/>
          </a:prstGeom>
          <a:noFill/>
        </p:spPr>
        <p:txBody>
          <a:bodyPr wrap="square">
            <a:spAutoFit/>
          </a:bodyPr>
          <a:lstStyle/>
          <a:p>
            <a:r>
              <a:rPr lang="ja-JP" altLang="en-US" sz="3600" dirty="0">
                <a:solidFill>
                  <a:srgbClr val="FF0000"/>
                </a:solidFill>
              </a:rPr>
              <a:t>自然　</a:t>
            </a:r>
            <a:r>
              <a:rPr lang="ja-JP" altLang="en-US" sz="3600" dirty="0"/>
              <a:t>免疫</a:t>
            </a:r>
          </a:p>
        </p:txBody>
      </p:sp>
      <p:sp>
        <p:nvSpPr>
          <p:cNvPr id="12" name="テキスト ボックス 11">
            <a:extLst>
              <a:ext uri="{FF2B5EF4-FFF2-40B4-BE49-F238E27FC236}">
                <a16:creationId xmlns:a16="http://schemas.microsoft.com/office/drawing/2014/main" id="{30C61ED9-257B-4E47-BAA5-28DAA4F0E94B}"/>
              </a:ext>
            </a:extLst>
          </p:cNvPr>
          <p:cNvSpPr txBox="1"/>
          <p:nvPr/>
        </p:nvSpPr>
        <p:spPr>
          <a:xfrm>
            <a:off x="8256240" y="2656230"/>
            <a:ext cx="2736304" cy="646331"/>
          </a:xfrm>
          <a:prstGeom prst="rect">
            <a:avLst/>
          </a:prstGeom>
          <a:noFill/>
        </p:spPr>
        <p:txBody>
          <a:bodyPr wrap="square">
            <a:spAutoFit/>
          </a:bodyPr>
          <a:lstStyle/>
          <a:p>
            <a:r>
              <a:rPr lang="ja-JP" altLang="en-US" sz="3600" dirty="0">
                <a:solidFill>
                  <a:srgbClr val="FF0000"/>
                </a:solidFill>
              </a:rPr>
              <a:t>獲得　</a:t>
            </a:r>
            <a:r>
              <a:rPr lang="ja-JP" altLang="en-US" sz="3600" dirty="0"/>
              <a:t>免疫</a:t>
            </a:r>
          </a:p>
        </p:txBody>
      </p:sp>
      <p:sp>
        <p:nvSpPr>
          <p:cNvPr id="13" name="テキスト ボックス 12">
            <a:extLst>
              <a:ext uri="{FF2B5EF4-FFF2-40B4-BE49-F238E27FC236}">
                <a16:creationId xmlns:a16="http://schemas.microsoft.com/office/drawing/2014/main" id="{5F263F28-EFCF-4878-8F23-FAA2E07516CB}"/>
              </a:ext>
            </a:extLst>
          </p:cNvPr>
          <p:cNvSpPr txBox="1"/>
          <p:nvPr/>
        </p:nvSpPr>
        <p:spPr>
          <a:xfrm>
            <a:off x="4799856" y="3789039"/>
            <a:ext cx="2736304" cy="523220"/>
          </a:xfrm>
          <a:prstGeom prst="rect">
            <a:avLst/>
          </a:prstGeom>
          <a:noFill/>
        </p:spPr>
        <p:txBody>
          <a:bodyPr wrap="square">
            <a:spAutoFit/>
          </a:bodyPr>
          <a:lstStyle/>
          <a:p>
            <a:r>
              <a:rPr lang="ja-JP" altLang="en-US" sz="2400" dirty="0">
                <a:solidFill>
                  <a:srgbClr val="FF0000"/>
                </a:solidFill>
              </a:rPr>
              <a:t>赤血球</a:t>
            </a:r>
            <a:r>
              <a:rPr lang="ja-JP" altLang="en-US" sz="2800" dirty="0">
                <a:solidFill>
                  <a:srgbClr val="FF0000"/>
                </a:solidFill>
              </a:rPr>
              <a:t> </a:t>
            </a:r>
            <a:r>
              <a:rPr lang="ja-JP" altLang="en-US" dirty="0"/>
              <a:t>による防御</a:t>
            </a:r>
            <a:endParaRPr lang="ja-JP" altLang="en-US" sz="2800" dirty="0"/>
          </a:p>
        </p:txBody>
      </p:sp>
      <p:sp>
        <p:nvSpPr>
          <p:cNvPr id="14" name="テキスト ボックス 13">
            <a:extLst>
              <a:ext uri="{FF2B5EF4-FFF2-40B4-BE49-F238E27FC236}">
                <a16:creationId xmlns:a16="http://schemas.microsoft.com/office/drawing/2014/main" id="{FB331124-1B8C-48CA-969E-4E8A87E357DF}"/>
              </a:ext>
            </a:extLst>
          </p:cNvPr>
          <p:cNvSpPr txBox="1"/>
          <p:nvPr/>
        </p:nvSpPr>
        <p:spPr>
          <a:xfrm>
            <a:off x="7742024" y="3809359"/>
            <a:ext cx="3744416" cy="430887"/>
          </a:xfrm>
          <a:prstGeom prst="rect">
            <a:avLst/>
          </a:prstGeom>
          <a:noFill/>
        </p:spPr>
        <p:txBody>
          <a:bodyPr wrap="square">
            <a:spAutoFit/>
          </a:bodyPr>
          <a:lstStyle/>
          <a:p>
            <a:r>
              <a:rPr lang="ja-JP" altLang="en-US" sz="2200" dirty="0">
                <a:solidFill>
                  <a:srgbClr val="FF0000"/>
                </a:solidFill>
              </a:rPr>
              <a:t>白血球</a:t>
            </a:r>
            <a:r>
              <a:rPr lang="en-US" altLang="ja-JP" sz="2200" dirty="0">
                <a:solidFill>
                  <a:srgbClr val="FF0000"/>
                </a:solidFill>
                <a:latin typeface="+mn-ea"/>
              </a:rPr>
              <a:t>(</a:t>
            </a:r>
            <a:r>
              <a:rPr lang="ja-JP" altLang="en-US" sz="2200" dirty="0">
                <a:solidFill>
                  <a:srgbClr val="FF0000"/>
                </a:solidFill>
                <a:latin typeface="+mn-ea"/>
              </a:rPr>
              <a:t>リンパ球</a:t>
            </a:r>
            <a:r>
              <a:rPr lang="en-US" altLang="ja-JP" sz="2200" dirty="0">
                <a:solidFill>
                  <a:srgbClr val="FF0000"/>
                </a:solidFill>
                <a:latin typeface="+mn-ea"/>
              </a:rPr>
              <a:t>)</a:t>
            </a:r>
            <a:r>
              <a:rPr lang="ja-JP" altLang="en-US" sz="2200" dirty="0">
                <a:solidFill>
                  <a:srgbClr val="FF0000"/>
                </a:solidFill>
                <a:latin typeface="+mn-ea"/>
              </a:rPr>
              <a:t> </a:t>
            </a:r>
            <a:r>
              <a:rPr lang="ja-JP" altLang="en-US" dirty="0"/>
              <a:t>による防御</a:t>
            </a:r>
            <a:endParaRPr lang="ja-JP" altLang="en-US" sz="2800" dirty="0"/>
          </a:p>
        </p:txBody>
      </p:sp>
      <p:sp>
        <p:nvSpPr>
          <p:cNvPr id="15" name="テキスト ボックス 14">
            <a:extLst>
              <a:ext uri="{FF2B5EF4-FFF2-40B4-BE49-F238E27FC236}">
                <a16:creationId xmlns:a16="http://schemas.microsoft.com/office/drawing/2014/main" id="{D44D9501-D81F-4A01-B56E-0194C30BF09D}"/>
              </a:ext>
            </a:extLst>
          </p:cNvPr>
          <p:cNvSpPr txBox="1"/>
          <p:nvPr/>
        </p:nvSpPr>
        <p:spPr>
          <a:xfrm>
            <a:off x="922871" y="3819816"/>
            <a:ext cx="3491545" cy="461665"/>
          </a:xfrm>
          <a:prstGeom prst="rect">
            <a:avLst/>
          </a:prstGeom>
          <a:noFill/>
        </p:spPr>
        <p:txBody>
          <a:bodyPr wrap="square">
            <a:spAutoFit/>
          </a:bodyPr>
          <a:lstStyle/>
          <a:p>
            <a:r>
              <a:rPr lang="ja-JP" altLang="en-US" sz="2400" dirty="0">
                <a:solidFill>
                  <a:srgbClr val="FF0000"/>
                </a:solidFill>
              </a:rPr>
              <a:t>皮膚　</a:t>
            </a:r>
            <a:r>
              <a:rPr lang="ja-JP" altLang="en-US" sz="2400" dirty="0"/>
              <a:t>や</a:t>
            </a:r>
            <a:r>
              <a:rPr lang="ja-JP" altLang="en-US" sz="2400" dirty="0">
                <a:solidFill>
                  <a:srgbClr val="FF0000"/>
                </a:solidFill>
              </a:rPr>
              <a:t>　粘膜　</a:t>
            </a:r>
            <a:r>
              <a:rPr lang="ja-JP" altLang="en-US" dirty="0"/>
              <a:t>による防御</a:t>
            </a:r>
            <a:endParaRPr lang="ja-JP" altLang="en-US" sz="2800" dirty="0"/>
          </a:p>
        </p:txBody>
      </p:sp>
      <p:sp>
        <p:nvSpPr>
          <p:cNvPr id="16" name="正方形/長方形 15">
            <a:extLst>
              <a:ext uri="{FF2B5EF4-FFF2-40B4-BE49-F238E27FC236}">
                <a16:creationId xmlns:a16="http://schemas.microsoft.com/office/drawing/2014/main" id="{F6F8B1CB-A78F-46B6-8A45-EE3500638951}"/>
              </a:ext>
            </a:extLst>
          </p:cNvPr>
          <p:cNvSpPr/>
          <p:nvPr/>
        </p:nvSpPr>
        <p:spPr>
          <a:xfrm>
            <a:off x="3075400" y="2734136"/>
            <a:ext cx="12204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(8)</a:t>
            </a:r>
            <a:endParaRPr kumimoji="1" lang="ja-JP" altLang="en-US" b="1" dirty="0">
              <a:solidFill>
                <a:schemeClr val="tx1"/>
              </a:solidFill>
              <a:latin typeface="+mj-ea"/>
            </a:endParaRPr>
          </a:p>
        </p:txBody>
      </p:sp>
      <p:sp>
        <p:nvSpPr>
          <p:cNvPr id="17" name="正方形/長方形 16">
            <a:extLst>
              <a:ext uri="{FF2B5EF4-FFF2-40B4-BE49-F238E27FC236}">
                <a16:creationId xmlns:a16="http://schemas.microsoft.com/office/drawing/2014/main" id="{D14A56C6-E6D8-41D5-99DA-5F0FA417BFBF}"/>
              </a:ext>
            </a:extLst>
          </p:cNvPr>
          <p:cNvSpPr/>
          <p:nvPr/>
        </p:nvSpPr>
        <p:spPr>
          <a:xfrm>
            <a:off x="8184232" y="2734136"/>
            <a:ext cx="12204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(9)</a:t>
            </a:r>
            <a:endParaRPr kumimoji="1" lang="ja-JP" altLang="en-US" b="1" dirty="0">
              <a:solidFill>
                <a:schemeClr val="tx1"/>
              </a:solidFill>
              <a:latin typeface="+mj-ea"/>
            </a:endParaRPr>
          </a:p>
        </p:txBody>
      </p:sp>
      <p:sp>
        <p:nvSpPr>
          <p:cNvPr id="18" name="正方形/長方形 17">
            <a:extLst>
              <a:ext uri="{FF2B5EF4-FFF2-40B4-BE49-F238E27FC236}">
                <a16:creationId xmlns:a16="http://schemas.microsoft.com/office/drawing/2014/main" id="{C9203389-1139-4E8E-977B-117F79294323}"/>
              </a:ext>
            </a:extLst>
          </p:cNvPr>
          <p:cNvSpPr/>
          <p:nvPr/>
        </p:nvSpPr>
        <p:spPr>
          <a:xfrm>
            <a:off x="1034282" y="3880098"/>
            <a:ext cx="2060242"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(10)</a:t>
            </a:r>
            <a:endParaRPr kumimoji="1" lang="ja-JP" altLang="en-US" b="1" dirty="0">
              <a:solidFill>
                <a:schemeClr val="tx1"/>
              </a:solidFill>
              <a:latin typeface="+mj-ea"/>
            </a:endParaRPr>
          </a:p>
        </p:txBody>
      </p:sp>
      <p:sp>
        <p:nvSpPr>
          <p:cNvPr id="19" name="正方形/長方形 18">
            <a:extLst>
              <a:ext uri="{FF2B5EF4-FFF2-40B4-BE49-F238E27FC236}">
                <a16:creationId xmlns:a16="http://schemas.microsoft.com/office/drawing/2014/main" id="{ABE91228-A975-4567-B973-2CA50DFEEBFE}"/>
              </a:ext>
            </a:extLst>
          </p:cNvPr>
          <p:cNvSpPr/>
          <p:nvPr/>
        </p:nvSpPr>
        <p:spPr>
          <a:xfrm>
            <a:off x="4784616" y="3875018"/>
            <a:ext cx="1095360"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(11)</a:t>
            </a:r>
            <a:endParaRPr kumimoji="1" lang="ja-JP" altLang="en-US" b="1" dirty="0">
              <a:solidFill>
                <a:schemeClr val="tx1"/>
              </a:solidFill>
              <a:latin typeface="+mj-ea"/>
            </a:endParaRPr>
          </a:p>
        </p:txBody>
      </p:sp>
      <p:sp>
        <p:nvSpPr>
          <p:cNvPr id="20" name="正方形/長方形 19">
            <a:extLst>
              <a:ext uri="{FF2B5EF4-FFF2-40B4-BE49-F238E27FC236}">
                <a16:creationId xmlns:a16="http://schemas.microsoft.com/office/drawing/2014/main" id="{CE400B84-949B-4C8B-91BB-F6B360E1108D}"/>
              </a:ext>
            </a:extLst>
          </p:cNvPr>
          <p:cNvSpPr/>
          <p:nvPr/>
        </p:nvSpPr>
        <p:spPr>
          <a:xfrm>
            <a:off x="7847842" y="3871454"/>
            <a:ext cx="2056961"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(12)</a:t>
            </a:r>
            <a:endParaRPr kumimoji="1" lang="ja-JP" altLang="en-US" b="1" dirty="0">
              <a:solidFill>
                <a:schemeClr val="tx1"/>
              </a:solidFill>
              <a:latin typeface="+mj-ea"/>
            </a:endParaRPr>
          </a:p>
        </p:txBody>
      </p:sp>
    </p:spTree>
    <p:extLst>
      <p:ext uri="{BB962C8B-B14F-4D97-AF65-F5344CB8AC3E}">
        <p14:creationId xmlns:p14="http://schemas.microsoft.com/office/powerpoint/2010/main" val="8863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３段階の生体防御</a:t>
            </a:r>
          </a:p>
        </p:txBody>
      </p:sp>
      <p:sp>
        <p:nvSpPr>
          <p:cNvPr id="5" name="テキスト ボックス 4">
            <a:extLst>
              <a:ext uri="{FF2B5EF4-FFF2-40B4-BE49-F238E27FC236}">
                <a16:creationId xmlns:a16="http://schemas.microsoft.com/office/drawing/2014/main" id="{67278364-F7F6-4C33-AC21-F2701477844D}"/>
              </a:ext>
            </a:extLst>
          </p:cNvPr>
          <p:cNvSpPr txBox="1"/>
          <p:nvPr/>
        </p:nvSpPr>
        <p:spPr>
          <a:xfrm>
            <a:off x="838200" y="780795"/>
            <a:ext cx="10515600" cy="1454822"/>
          </a:xfrm>
          <a:prstGeom prst="rect">
            <a:avLst/>
          </a:prstGeom>
          <a:noFill/>
        </p:spPr>
        <p:txBody>
          <a:bodyPr wrap="square">
            <a:spAutoFit/>
          </a:bodyPr>
          <a:lstStyle/>
          <a:p>
            <a:pPr marL="2060575" indent="-2060575" algn="just">
              <a:lnSpc>
                <a:spcPts val="5600"/>
              </a:lnSpc>
            </a:pPr>
            <a:r>
              <a:rPr lang="ja-JP" altLang="en-US" sz="3800" dirty="0">
                <a:solidFill>
                  <a:srgbClr val="FF0000"/>
                </a:solidFill>
              </a:rPr>
              <a:t>免疫 </a:t>
            </a:r>
            <a:r>
              <a:rPr lang="ja-JP" altLang="en-US" sz="3800" dirty="0"/>
              <a:t>・・・</a:t>
            </a:r>
            <a:r>
              <a:rPr lang="en-US" altLang="ja-JP" sz="3800" dirty="0"/>
              <a:t> </a:t>
            </a:r>
            <a:r>
              <a:rPr lang="ja-JP" altLang="en-US" sz="3800" dirty="0"/>
              <a:t>病原体などの異物に対する，白血球を中心とした　</a:t>
            </a:r>
            <a:r>
              <a:rPr lang="ja-JP" altLang="en-US" sz="3800" dirty="0">
                <a:solidFill>
                  <a:srgbClr val="FF0000"/>
                </a:solidFill>
              </a:rPr>
              <a:t>生体防御</a:t>
            </a:r>
            <a:r>
              <a:rPr lang="ja-JP" altLang="en-US" sz="3800" dirty="0"/>
              <a:t>　のしくみ。</a:t>
            </a:r>
          </a:p>
        </p:txBody>
      </p:sp>
      <p:sp>
        <p:nvSpPr>
          <p:cNvPr id="6" name="正方形/長方形 5">
            <a:extLst>
              <a:ext uri="{FF2B5EF4-FFF2-40B4-BE49-F238E27FC236}">
                <a16:creationId xmlns:a16="http://schemas.microsoft.com/office/drawing/2014/main" id="{61DBBF1C-B93A-4323-8F5E-0448071B84C9}"/>
              </a:ext>
            </a:extLst>
          </p:cNvPr>
          <p:cNvSpPr/>
          <p:nvPr/>
        </p:nvSpPr>
        <p:spPr>
          <a:xfrm>
            <a:off x="922870" y="906342"/>
            <a:ext cx="1068673"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(7)</a:t>
            </a:r>
            <a:endParaRPr kumimoji="1" lang="ja-JP" altLang="en-US" b="1" dirty="0">
              <a:solidFill>
                <a:schemeClr val="tx1"/>
              </a:solidFill>
              <a:latin typeface="+mj-ea"/>
            </a:endParaRPr>
          </a:p>
        </p:txBody>
      </p:sp>
      <p:pic>
        <p:nvPicPr>
          <p:cNvPr id="4" name="図 3">
            <a:extLst>
              <a:ext uri="{FF2B5EF4-FFF2-40B4-BE49-F238E27FC236}">
                <a16:creationId xmlns:a16="http://schemas.microsoft.com/office/drawing/2014/main" id="{DDAD689B-441B-4CB4-8DB5-531830184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6369" y="2460773"/>
            <a:ext cx="10339816" cy="4365103"/>
          </a:xfrm>
          <a:prstGeom prst="rect">
            <a:avLst/>
          </a:prstGeom>
        </p:spPr>
      </p:pic>
      <p:sp>
        <p:nvSpPr>
          <p:cNvPr id="11" name="テキスト ボックス 10">
            <a:extLst>
              <a:ext uri="{FF2B5EF4-FFF2-40B4-BE49-F238E27FC236}">
                <a16:creationId xmlns:a16="http://schemas.microsoft.com/office/drawing/2014/main" id="{C4913D89-B6E5-4642-8EAF-CF8E0CB16994}"/>
              </a:ext>
            </a:extLst>
          </p:cNvPr>
          <p:cNvSpPr txBox="1"/>
          <p:nvPr/>
        </p:nvSpPr>
        <p:spPr>
          <a:xfrm>
            <a:off x="3071664" y="2667117"/>
            <a:ext cx="2736304" cy="646331"/>
          </a:xfrm>
          <a:prstGeom prst="rect">
            <a:avLst/>
          </a:prstGeom>
          <a:noFill/>
        </p:spPr>
        <p:txBody>
          <a:bodyPr wrap="square">
            <a:spAutoFit/>
          </a:bodyPr>
          <a:lstStyle/>
          <a:p>
            <a:r>
              <a:rPr lang="ja-JP" altLang="en-US" sz="3600" dirty="0">
                <a:solidFill>
                  <a:srgbClr val="FF0000"/>
                </a:solidFill>
              </a:rPr>
              <a:t>自然　</a:t>
            </a:r>
            <a:r>
              <a:rPr lang="ja-JP" altLang="en-US" sz="3600" dirty="0"/>
              <a:t>免疫</a:t>
            </a:r>
          </a:p>
        </p:txBody>
      </p:sp>
      <p:sp>
        <p:nvSpPr>
          <p:cNvPr id="12" name="テキスト ボックス 11">
            <a:extLst>
              <a:ext uri="{FF2B5EF4-FFF2-40B4-BE49-F238E27FC236}">
                <a16:creationId xmlns:a16="http://schemas.microsoft.com/office/drawing/2014/main" id="{30C61ED9-257B-4E47-BAA5-28DAA4F0E94B}"/>
              </a:ext>
            </a:extLst>
          </p:cNvPr>
          <p:cNvSpPr txBox="1"/>
          <p:nvPr/>
        </p:nvSpPr>
        <p:spPr>
          <a:xfrm>
            <a:off x="8256240" y="2656230"/>
            <a:ext cx="2736304" cy="646331"/>
          </a:xfrm>
          <a:prstGeom prst="rect">
            <a:avLst/>
          </a:prstGeom>
          <a:noFill/>
        </p:spPr>
        <p:txBody>
          <a:bodyPr wrap="square">
            <a:spAutoFit/>
          </a:bodyPr>
          <a:lstStyle/>
          <a:p>
            <a:r>
              <a:rPr lang="ja-JP" altLang="en-US" sz="3600" dirty="0">
                <a:solidFill>
                  <a:srgbClr val="FF0000"/>
                </a:solidFill>
              </a:rPr>
              <a:t>獲得　</a:t>
            </a:r>
            <a:r>
              <a:rPr lang="ja-JP" altLang="en-US" sz="3600" dirty="0"/>
              <a:t>免疫</a:t>
            </a:r>
          </a:p>
        </p:txBody>
      </p:sp>
      <p:sp>
        <p:nvSpPr>
          <p:cNvPr id="13" name="テキスト ボックス 12">
            <a:extLst>
              <a:ext uri="{FF2B5EF4-FFF2-40B4-BE49-F238E27FC236}">
                <a16:creationId xmlns:a16="http://schemas.microsoft.com/office/drawing/2014/main" id="{5F263F28-EFCF-4878-8F23-FAA2E07516CB}"/>
              </a:ext>
            </a:extLst>
          </p:cNvPr>
          <p:cNvSpPr txBox="1"/>
          <p:nvPr/>
        </p:nvSpPr>
        <p:spPr>
          <a:xfrm>
            <a:off x="4799856" y="3789039"/>
            <a:ext cx="2736304" cy="523220"/>
          </a:xfrm>
          <a:prstGeom prst="rect">
            <a:avLst/>
          </a:prstGeom>
          <a:noFill/>
        </p:spPr>
        <p:txBody>
          <a:bodyPr wrap="square">
            <a:spAutoFit/>
          </a:bodyPr>
          <a:lstStyle/>
          <a:p>
            <a:r>
              <a:rPr lang="ja-JP" altLang="en-US" sz="2400" dirty="0">
                <a:solidFill>
                  <a:srgbClr val="FF0000"/>
                </a:solidFill>
              </a:rPr>
              <a:t>白血球</a:t>
            </a:r>
            <a:r>
              <a:rPr lang="ja-JP" altLang="en-US" sz="2800" dirty="0">
                <a:solidFill>
                  <a:srgbClr val="FF0000"/>
                </a:solidFill>
              </a:rPr>
              <a:t> </a:t>
            </a:r>
            <a:r>
              <a:rPr lang="ja-JP" altLang="en-US" dirty="0"/>
              <a:t>による防御</a:t>
            </a:r>
            <a:endParaRPr lang="ja-JP" altLang="en-US" sz="2800" dirty="0"/>
          </a:p>
        </p:txBody>
      </p:sp>
      <p:sp>
        <p:nvSpPr>
          <p:cNvPr id="14" name="テキスト ボックス 13">
            <a:extLst>
              <a:ext uri="{FF2B5EF4-FFF2-40B4-BE49-F238E27FC236}">
                <a16:creationId xmlns:a16="http://schemas.microsoft.com/office/drawing/2014/main" id="{FB331124-1B8C-48CA-969E-4E8A87E357DF}"/>
              </a:ext>
            </a:extLst>
          </p:cNvPr>
          <p:cNvSpPr txBox="1"/>
          <p:nvPr/>
        </p:nvSpPr>
        <p:spPr>
          <a:xfrm>
            <a:off x="7742024" y="3809359"/>
            <a:ext cx="3744416" cy="430887"/>
          </a:xfrm>
          <a:prstGeom prst="rect">
            <a:avLst/>
          </a:prstGeom>
          <a:noFill/>
        </p:spPr>
        <p:txBody>
          <a:bodyPr wrap="square">
            <a:spAutoFit/>
          </a:bodyPr>
          <a:lstStyle/>
          <a:p>
            <a:r>
              <a:rPr lang="ja-JP" altLang="en-US" sz="2200" dirty="0">
                <a:solidFill>
                  <a:srgbClr val="FF0000"/>
                </a:solidFill>
              </a:rPr>
              <a:t>白血球</a:t>
            </a:r>
            <a:r>
              <a:rPr lang="en-US" altLang="ja-JP" sz="2200" dirty="0">
                <a:solidFill>
                  <a:srgbClr val="FF0000"/>
                </a:solidFill>
                <a:latin typeface="+mn-ea"/>
              </a:rPr>
              <a:t>(</a:t>
            </a:r>
            <a:r>
              <a:rPr lang="ja-JP" altLang="en-US" sz="2200" dirty="0">
                <a:solidFill>
                  <a:srgbClr val="FF0000"/>
                </a:solidFill>
                <a:latin typeface="+mn-ea"/>
              </a:rPr>
              <a:t>リンパ球</a:t>
            </a:r>
            <a:r>
              <a:rPr lang="en-US" altLang="ja-JP" sz="2200" dirty="0">
                <a:solidFill>
                  <a:srgbClr val="FF0000"/>
                </a:solidFill>
                <a:latin typeface="+mn-ea"/>
              </a:rPr>
              <a:t>)</a:t>
            </a:r>
            <a:r>
              <a:rPr lang="ja-JP" altLang="en-US" sz="2200" dirty="0">
                <a:solidFill>
                  <a:srgbClr val="FF0000"/>
                </a:solidFill>
                <a:latin typeface="+mn-ea"/>
              </a:rPr>
              <a:t> </a:t>
            </a:r>
            <a:r>
              <a:rPr lang="ja-JP" altLang="en-US" dirty="0"/>
              <a:t>による防御</a:t>
            </a:r>
            <a:endParaRPr lang="ja-JP" altLang="en-US" sz="2800" dirty="0"/>
          </a:p>
        </p:txBody>
      </p:sp>
      <p:sp>
        <p:nvSpPr>
          <p:cNvPr id="15" name="テキスト ボックス 14">
            <a:extLst>
              <a:ext uri="{FF2B5EF4-FFF2-40B4-BE49-F238E27FC236}">
                <a16:creationId xmlns:a16="http://schemas.microsoft.com/office/drawing/2014/main" id="{D44D9501-D81F-4A01-B56E-0194C30BF09D}"/>
              </a:ext>
            </a:extLst>
          </p:cNvPr>
          <p:cNvSpPr txBox="1"/>
          <p:nvPr/>
        </p:nvSpPr>
        <p:spPr>
          <a:xfrm>
            <a:off x="922871" y="3819816"/>
            <a:ext cx="3491545" cy="461665"/>
          </a:xfrm>
          <a:prstGeom prst="rect">
            <a:avLst/>
          </a:prstGeom>
          <a:noFill/>
        </p:spPr>
        <p:txBody>
          <a:bodyPr wrap="square">
            <a:spAutoFit/>
          </a:bodyPr>
          <a:lstStyle/>
          <a:p>
            <a:r>
              <a:rPr lang="ja-JP" altLang="en-US" sz="2400" dirty="0">
                <a:solidFill>
                  <a:srgbClr val="FF0000"/>
                </a:solidFill>
              </a:rPr>
              <a:t>皮膚　</a:t>
            </a:r>
            <a:r>
              <a:rPr lang="ja-JP" altLang="en-US" sz="2400" dirty="0"/>
              <a:t>や</a:t>
            </a:r>
            <a:r>
              <a:rPr lang="ja-JP" altLang="en-US" sz="2400" dirty="0">
                <a:solidFill>
                  <a:srgbClr val="FF0000"/>
                </a:solidFill>
              </a:rPr>
              <a:t>　粘膜　</a:t>
            </a:r>
            <a:r>
              <a:rPr lang="ja-JP" altLang="en-US" dirty="0"/>
              <a:t>による防御</a:t>
            </a:r>
            <a:endParaRPr lang="ja-JP" altLang="en-US" sz="2800" dirty="0"/>
          </a:p>
        </p:txBody>
      </p:sp>
      <p:sp>
        <p:nvSpPr>
          <p:cNvPr id="16" name="正方形/長方形 15">
            <a:extLst>
              <a:ext uri="{FF2B5EF4-FFF2-40B4-BE49-F238E27FC236}">
                <a16:creationId xmlns:a16="http://schemas.microsoft.com/office/drawing/2014/main" id="{F6F8B1CB-A78F-46B6-8A45-EE3500638951}"/>
              </a:ext>
            </a:extLst>
          </p:cNvPr>
          <p:cNvSpPr/>
          <p:nvPr/>
        </p:nvSpPr>
        <p:spPr>
          <a:xfrm>
            <a:off x="3075400" y="2734136"/>
            <a:ext cx="12204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(8)</a:t>
            </a:r>
            <a:endParaRPr kumimoji="1" lang="ja-JP" altLang="en-US" b="1" dirty="0">
              <a:solidFill>
                <a:schemeClr val="tx1"/>
              </a:solidFill>
              <a:latin typeface="+mj-ea"/>
            </a:endParaRPr>
          </a:p>
        </p:txBody>
      </p:sp>
      <p:sp>
        <p:nvSpPr>
          <p:cNvPr id="17" name="正方形/長方形 16">
            <a:extLst>
              <a:ext uri="{FF2B5EF4-FFF2-40B4-BE49-F238E27FC236}">
                <a16:creationId xmlns:a16="http://schemas.microsoft.com/office/drawing/2014/main" id="{D14A56C6-E6D8-41D5-99DA-5F0FA417BFBF}"/>
              </a:ext>
            </a:extLst>
          </p:cNvPr>
          <p:cNvSpPr/>
          <p:nvPr/>
        </p:nvSpPr>
        <p:spPr>
          <a:xfrm>
            <a:off x="8184232" y="2734136"/>
            <a:ext cx="122040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(9)</a:t>
            </a:r>
            <a:endParaRPr kumimoji="1" lang="ja-JP" altLang="en-US" b="1" dirty="0">
              <a:solidFill>
                <a:schemeClr val="tx1"/>
              </a:solidFill>
              <a:latin typeface="+mj-ea"/>
            </a:endParaRPr>
          </a:p>
        </p:txBody>
      </p:sp>
      <p:sp>
        <p:nvSpPr>
          <p:cNvPr id="18" name="正方形/長方形 17">
            <a:extLst>
              <a:ext uri="{FF2B5EF4-FFF2-40B4-BE49-F238E27FC236}">
                <a16:creationId xmlns:a16="http://schemas.microsoft.com/office/drawing/2014/main" id="{C9203389-1139-4E8E-977B-117F79294323}"/>
              </a:ext>
            </a:extLst>
          </p:cNvPr>
          <p:cNvSpPr/>
          <p:nvPr/>
        </p:nvSpPr>
        <p:spPr>
          <a:xfrm>
            <a:off x="1034282" y="3880098"/>
            <a:ext cx="2060242"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(10)</a:t>
            </a:r>
            <a:endParaRPr kumimoji="1" lang="ja-JP" altLang="en-US" b="1" dirty="0">
              <a:solidFill>
                <a:schemeClr val="tx1"/>
              </a:solidFill>
              <a:latin typeface="+mj-ea"/>
            </a:endParaRPr>
          </a:p>
        </p:txBody>
      </p:sp>
      <p:sp>
        <p:nvSpPr>
          <p:cNvPr id="19" name="正方形/長方形 18">
            <a:extLst>
              <a:ext uri="{FF2B5EF4-FFF2-40B4-BE49-F238E27FC236}">
                <a16:creationId xmlns:a16="http://schemas.microsoft.com/office/drawing/2014/main" id="{ABE91228-A975-4567-B973-2CA50DFEEBFE}"/>
              </a:ext>
            </a:extLst>
          </p:cNvPr>
          <p:cNvSpPr/>
          <p:nvPr/>
        </p:nvSpPr>
        <p:spPr>
          <a:xfrm>
            <a:off x="4767493" y="3872478"/>
            <a:ext cx="1095360"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(11)</a:t>
            </a:r>
            <a:endParaRPr kumimoji="1" lang="ja-JP" altLang="en-US" b="1" dirty="0">
              <a:solidFill>
                <a:schemeClr val="tx1"/>
              </a:solidFill>
              <a:latin typeface="+mj-ea"/>
            </a:endParaRPr>
          </a:p>
        </p:txBody>
      </p:sp>
      <p:sp>
        <p:nvSpPr>
          <p:cNvPr id="20" name="正方形/長方形 19">
            <a:extLst>
              <a:ext uri="{FF2B5EF4-FFF2-40B4-BE49-F238E27FC236}">
                <a16:creationId xmlns:a16="http://schemas.microsoft.com/office/drawing/2014/main" id="{CE400B84-949B-4C8B-91BB-F6B360E1108D}"/>
              </a:ext>
            </a:extLst>
          </p:cNvPr>
          <p:cNvSpPr/>
          <p:nvPr/>
        </p:nvSpPr>
        <p:spPr>
          <a:xfrm>
            <a:off x="7847842" y="3871454"/>
            <a:ext cx="2056961"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(12)</a:t>
            </a:r>
            <a:endParaRPr kumimoji="1" lang="ja-JP" altLang="en-US" b="1" dirty="0">
              <a:solidFill>
                <a:schemeClr val="tx1"/>
              </a:solidFill>
              <a:latin typeface="+mj-ea"/>
            </a:endParaRPr>
          </a:p>
        </p:txBody>
      </p:sp>
      <p:sp>
        <p:nvSpPr>
          <p:cNvPr id="21" name="正方形/長方形 20">
            <a:extLst>
              <a:ext uri="{FF2B5EF4-FFF2-40B4-BE49-F238E27FC236}">
                <a16:creationId xmlns:a16="http://schemas.microsoft.com/office/drawing/2014/main" id="{DAD34FEE-C348-4764-A4BF-CFC29A5FA8DD}"/>
              </a:ext>
            </a:extLst>
          </p:cNvPr>
          <p:cNvSpPr/>
          <p:nvPr/>
        </p:nvSpPr>
        <p:spPr>
          <a:xfrm>
            <a:off x="4822351" y="1600047"/>
            <a:ext cx="2281761"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(5)</a:t>
            </a:r>
            <a:endParaRPr kumimoji="1" lang="ja-JP" altLang="en-US" b="1" dirty="0">
              <a:solidFill>
                <a:schemeClr val="tx1"/>
              </a:solidFill>
              <a:latin typeface="+mj-ea"/>
            </a:endParaRPr>
          </a:p>
        </p:txBody>
      </p:sp>
    </p:spTree>
    <p:extLst>
      <p:ext uri="{BB962C8B-B14F-4D97-AF65-F5344CB8AC3E}">
        <p14:creationId xmlns:p14="http://schemas.microsoft.com/office/powerpoint/2010/main" val="7347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免疫に関する細胞・器官</a:t>
            </a:r>
          </a:p>
        </p:txBody>
      </p:sp>
      <p:sp>
        <p:nvSpPr>
          <p:cNvPr id="5" name="テキスト ボックス 4">
            <a:extLst>
              <a:ext uri="{FF2B5EF4-FFF2-40B4-BE49-F238E27FC236}">
                <a16:creationId xmlns:a16="http://schemas.microsoft.com/office/drawing/2014/main" id="{81D06C57-EF5A-4E4A-9D18-90BEB516AA1B}"/>
              </a:ext>
            </a:extLst>
          </p:cNvPr>
          <p:cNvSpPr txBox="1"/>
          <p:nvPr/>
        </p:nvSpPr>
        <p:spPr>
          <a:xfrm>
            <a:off x="871941" y="908720"/>
            <a:ext cx="5076562" cy="5763694"/>
          </a:xfrm>
          <a:prstGeom prst="rect">
            <a:avLst/>
          </a:prstGeom>
          <a:noFill/>
        </p:spPr>
        <p:txBody>
          <a:bodyPr wrap="square">
            <a:spAutoFit/>
          </a:bodyPr>
          <a:lstStyle/>
          <a:p>
            <a:pPr marL="450850" indent="-450850" algn="just">
              <a:lnSpc>
                <a:spcPts val="5600"/>
              </a:lnSpc>
            </a:pPr>
            <a:r>
              <a:rPr lang="ja-JP" altLang="en-US" sz="3800" dirty="0"/>
              <a:t>〇免疫の中心的な役割を担うのは　</a:t>
            </a:r>
            <a:r>
              <a:rPr lang="ja-JP" altLang="en-US" sz="3800" dirty="0">
                <a:solidFill>
                  <a:srgbClr val="FF0000"/>
                </a:solidFill>
              </a:rPr>
              <a:t>白血球</a:t>
            </a:r>
            <a:r>
              <a:rPr lang="ja-JP" altLang="en-US" sz="3800" dirty="0"/>
              <a:t>　である。</a:t>
            </a:r>
            <a:endParaRPr lang="en-US" altLang="ja-JP" sz="3800" dirty="0"/>
          </a:p>
          <a:p>
            <a:pPr marL="450850" algn="just">
              <a:lnSpc>
                <a:spcPts val="5600"/>
              </a:lnSpc>
            </a:pPr>
            <a:r>
              <a:rPr lang="ja-JP" altLang="en-US" sz="3800" dirty="0">
                <a:solidFill>
                  <a:srgbClr val="FF0000"/>
                </a:solidFill>
              </a:rPr>
              <a:t>白血球</a:t>
            </a:r>
            <a:r>
              <a:rPr lang="ja-JP" altLang="en-US" sz="3800" dirty="0"/>
              <a:t>　は　</a:t>
            </a:r>
            <a:r>
              <a:rPr lang="ja-JP" altLang="en-US" sz="3800" dirty="0">
                <a:solidFill>
                  <a:srgbClr val="FF0000"/>
                </a:solidFill>
              </a:rPr>
              <a:t>骨髄</a:t>
            </a:r>
            <a:r>
              <a:rPr lang="ja-JP" altLang="en-US" sz="3800" dirty="0"/>
              <a:t>　にある　</a:t>
            </a:r>
            <a:r>
              <a:rPr lang="ja-JP" altLang="en-US" sz="3800" dirty="0">
                <a:solidFill>
                  <a:srgbClr val="FF0000"/>
                </a:solidFill>
              </a:rPr>
              <a:t>造血幹細胞　</a:t>
            </a:r>
            <a:r>
              <a:rPr lang="ja-JP" altLang="en-US" sz="3800" dirty="0"/>
              <a:t>からつくられ，血管やリンパ管を経由して全身を移動する。</a:t>
            </a:r>
          </a:p>
        </p:txBody>
      </p:sp>
      <p:sp>
        <p:nvSpPr>
          <p:cNvPr id="6" name="正方形/長方形 5">
            <a:extLst>
              <a:ext uri="{FF2B5EF4-FFF2-40B4-BE49-F238E27FC236}">
                <a16:creationId xmlns:a16="http://schemas.microsoft.com/office/drawing/2014/main" id="{B74A13BD-BE43-4F76-9BBA-1757A9D61142}"/>
              </a:ext>
            </a:extLst>
          </p:cNvPr>
          <p:cNvSpPr/>
          <p:nvPr/>
        </p:nvSpPr>
        <p:spPr>
          <a:xfrm>
            <a:off x="4097780" y="1735599"/>
            <a:ext cx="1872208"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(13)</a:t>
            </a:r>
            <a:endParaRPr kumimoji="1" lang="ja-JP" altLang="en-US" b="1" dirty="0">
              <a:solidFill>
                <a:schemeClr val="tx1"/>
              </a:solidFill>
              <a:latin typeface="+mj-ea"/>
            </a:endParaRPr>
          </a:p>
        </p:txBody>
      </p:sp>
      <p:sp>
        <p:nvSpPr>
          <p:cNvPr id="7" name="正方形/長方形 6">
            <a:extLst>
              <a:ext uri="{FF2B5EF4-FFF2-40B4-BE49-F238E27FC236}">
                <a16:creationId xmlns:a16="http://schemas.microsoft.com/office/drawing/2014/main" id="{A80EC871-E14B-4FE4-B844-9F6D2ED6AEF1}"/>
              </a:ext>
            </a:extLst>
          </p:cNvPr>
          <p:cNvSpPr/>
          <p:nvPr/>
        </p:nvSpPr>
        <p:spPr>
          <a:xfrm>
            <a:off x="1415480" y="3141000"/>
            <a:ext cx="1665253"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(13)</a:t>
            </a:r>
            <a:endParaRPr kumimoji="1" lang="ja-JP" altLang="en-US" b="1" dirty="0">
              <a:solidFill>
                <a:schemeClr val="tx1"/>
              </a:solidFill>
              <a:latin typeface="+mj-ea"/>
            </a:endParaRPr>
          </a:p>
        </p:txBody>
      </p:sp>
      <p:sp>
        <p:nvSpPr>
          <p:cNvPr id="8" name="正方形/長方形 7">
            <a:extLst>
              <a:ext uri="{FF2B5EF4-FFF2-40B4-BE49-F238E27FC236}">
                <a16:creationId xmlns:a16="http://schemas.microsoft.com/office/drawing/2014/main" id="{A9706905-AA7F-4155-B6F6-5357FBB94259}"/>
              </a:ext>
            </a:extLst>
          </p:cNvPr>
          <p:cNvSpPr/>
          <p:nvPr/>
        </p:nvSpPr>
        <p:spPr>
          <a:xfrm>
            <a:off x="3798305" y="3138478"/>
            <a:ext cx="1512168"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(14)</a:t>
            </a:r>
            <a:endParaRPr kumimoji="1" lang="ja-JP" altLang="en-US" b="1" dirty="0">
              <a:solidFill>
                <a:schemeClr val="tx1"/>
              </a:solidFill>
              <a:latin typeface="+mj-ea"/>
            </a:endParaRPr>
          </a:p>
        </p:txBody>
      </p:sp>
      <p:sp>
        <p:nvSpPr>
          <p:cNvPr id="9" name="正方形/長方形 8">
            <a:extLst>
              <a:ext uri="{FF2B5EF4-FFF2-40B4-BE49-F238E27FC236}">
                <a16:creationId xmlns:a16="http://schemas.microsoft.com/office/drawing/2014/main" id="{5CA3233A-E45D-4A25-A102-2CB3566F854B}"/>
              </a:ext>
            </a:extLst>
          </p:cNvPr>
          <p:cNvSpPr/>
          <p:nvPr/>
        </p:nvSpPr>
        <p:spPr>
          <a:xfrm>
            <a:off x="2432687" y="3886088"/>
            <a:ext cx="2727209"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(15)</a:t>
            </a:r>
            <a:endParaRPr kumimoji="1" lang="ja-JP" altLang="en-US" b="1" dirty="0">
              <a:solidFill>
                <a:schemeClr val="tx1"/>
              </a:solidFill>
              <a:latin typeface="+mj-ea"/>
            </a:endParaRPr>
          </a:p>
        </p:txBody>
      </p:sp>
      <p:grpSp>
        <p:nvGrpSpPr>
          <p:cNvPr id="13" name="グループ化 12">
            <a:extLst>
              <a:ext uri="{FF2B5EF4-FFF2-40B4-BE49-F238E27FC236}">
                <a16:creationId xmlns:a16="http://schemas.microsoft.com/office/drawing/2014/main" id="{828C63C3-98B4-4BC1-A490-B793F72E7984}"/>
              </a:ext>
            </a:extLst>
          </p:cNvPr>
          <p:cNvGrpSpPr/>
          <p:nvPr/>
        </p:nvGrpSpPr>
        <p:grpSpPr>
          <a:xfrm>
            <a:off x="6260413" y="665376"/>
            <a:ext cx="5486886" cy="6220008"/>
            <a:chOff x="6764469" y="665376"/>
            <a:chExt cx="5486886" cy="6220008"/>
          </a:xfrm>
        </p:grpSpPr>
        <p:pic>
          <p:nvPicPr>
            <p:cNvPr id="4" name="図 3">
              <a:extLst>
                <a:ext uri="{FF2B5EF4-FFF2-40B4-BE49-F238E27FC236}">
                  <a16:creationId xmlns:a16="http://schemas.microsoft.com/office/drawing/2014/main" id="{F17AD024-A308-4554-A105-CF0A1F1A1F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139752" y="732027"/>
              <a:ext cx="2348736" cy="6153357"/>
            </a:xfrm>
            <a:prstGeom prst="rect">
              <a:avLst/>
            </a:prstGeom>
          </p:spPr>
        </p:pic>
        <p:sp>
          <p:nvSpPr>
            <p:cNvPr id="14" name="テキスト ボックス 13">
              <a:extLst>
                <a:ext uri="{FF2B5EF4-FFF2-40B4-BE49-F238E27FC236}">
                  <a16:creationId xmlns:a16="http://schemas.microsoft.com/office/drawing/2014/main" id="{6C027FCF-35D0-48F7-A3D0-761466FA4EB6}"/>
                </a:ext>
              </a:extLst>
            </p:cNvPr>
            <p:cNvSpPr txBox="1"/>
            <p:nvPr/>
          </p:nvSpPr>
          <p:spPr>
            <a:xfrm>
              <a:off x="10287339" y="665376"/>
              <a:ext cx="1964016" cy="584775"/>
            </a:xfrm>
            <a:prstGeom prst="rect">
              <a:avLst/>
            </a:prstGeom>
            <a:noFill/>
          </p:spPr>
          <p:txBody>
            <a:bodyPr wrap="square">
              <a:spAutoFit/>
            </a:bodyPr>
            <a:lstStyle/>
            <a:p>
              <a:r>
                <a:rPr lang="ja-JP" altLang="en-US" sz="3200" dirty="0">
                  <a:solidFill>
                    <a:srgbClr val="FF0000"/>
                  </a:solidFill>
                </a:rPr>
                <a:t>リンパ節</a:t>
              </a:r>
              <a:endParaRPr lang="ja-JP" altLang="en-US" sz="3200" dirty="0"/>
            </a:p>
          </p:txBody>
        </p:sp>
        <p:sp>
          <p:nvSpPr>
            <p:cNvPr id="15" name="テキスト ボックス 14">
              <a:extLst>
                <a:ext uri="{FF2B5EF4-FFF2-40B4-BE49-F238E27FC236}">
                  <a16:creationId xmlns:a16="http://schemas.microsoft.com/office/drawing/2014/main" id="{2DCF69F5-DC61-4195-88F6-9DDF579C49AB}"/>
                </a:ext>
              </a:extLst>
            </p:cNvPr>
            <p:cNvSpPr txBox="1"/>
            <p:nvPr/>
          </p:nvSpPr>
          <p:spPr>
            <a:xfrm>
              <a:off x="7032104" y="796198"/>
              <a:ext cx="1512168" cy="523220"/>
            </a:xfrm>
            <a:prstGeom prst="rect">
              <a:avLst/>
            </a:prstGeom>
            <a:noFill/>
          </p:spPr>
          <p:txBody>
            <a:bodyPr wrap="square">
              <a:spAutoFit/>
            </a:bodyPr>
            <a:lstStyle/>
            <a:p>
              <a:r>
                <a:rPr lang="ja-JP" altLang="en-US" sz="2800" dirty="0"/>
                <a:t>甲状腺</a:t>
              </a:r>
            </a:p>
          </p:txBody>
        </p:sp>
        <p:sp>
          <p:nvSpPr>
            <p:cNvPr id="16" name="テキスト ボックス 15">
              <a:extLst>
                <a:ext uri="{FF2B5EF4-FFF2-40B4-BE49-F238E27FC236}">
                  <a16:creationId xmlns:a16="http://schemas.microsoft.com/office/drawing/2014/main" id="{D3033288-7E19-446A-90FB-F5131B6927E0}"/>
                </a:ext>
              </a:extLst>
            </p:cNvPr>
            <p:cNvSpPr txBox="1"/>
            <p:nvPr/>
          </p:nvSpPr>
          <p:spPr>
            <a:xfrm>
              <a:off x="10379197" y="2738614"/>
              <a:ext cx="1512168" cy="523220"/>
            </a:xfrm>
            <a:prstGeom prst="rect">
              <a:avLst/>
            </a:prstGeom>
            <a:noFill/>
          </p:spPr>
          <p:txBody>
            <a:bodyPr wrap="square">
              <a:spAutoFit/>
            </a:bodyPr>
            <a:lstStyle/>
            <a:p>
              <a:r>
                <a:rPr lang="ja-JP" altLang="en-US" sz="2800" dirty="0"/>
                <a:t>心臓</a:t>
              </a:r>
            </a:p>
          </p:txBody>
        </p:sp>
        <p:sp>
          <p:nvSpPr>
            <p:cNvPr id="18" name="テキスト ボックス 17">
              <a:extLst>
                <a:ext uri="{FF2B5EF4-FFF2-40B4-BE49-F238E27FC236}">
                  <a16:creationId xmlns:a16="http://schemas.microsoft.com/office/drawing/2014/main" id="{B5578024-D806-466B-A098-2639F64228CC}"/>
                </a:ext>
              </a:extLst>
            </p:cNvPr>
            <p:cNvSpPr txBox="1"/>
            <p:nvPr/>
          </p:nvSpPr>
          <p:spPr>
            <a:xfrm>
              <a:off x="7713726" y="2248606"/>
              <a:ext cx="888421" cy="523220"/>
            </a:xfrm>
            <a:prstGeom prst="rect">
              <a:avLst/>
            </a:prstGeom>
            <a:noFill/>
          </p:spPr>
          <p:txBody>
            <a:bodyPr wrap="square">
              <a:spAutoFit/>
            </a:bodyPr>
            <a:lstStyle/>
            <a:p>
              <a:r>
                <a:rPr lang="ja-JP" altLang="en-US" sz="2800" dirty="0"/>
                <a:t>胃</a:t>
              </a:r>
            </a:p>
          </p:txBody>
        </p:sp>
        <p:sp>
          <p:nvSpPr>
            <p:cNvPr id="19" name="テキスト ボックス 18">
              <a:extLst>
                <a:ext uri="{FF2B5EF4-FFF2-40B4-BE49-F238E27FC236}">
                  <a16:creationId xmlns:a16="http://schemas.microsoft.com/office/drawing/2014/main" id="{06FFE5EA-9B8E-45DB-9DFA-A6A35A0B8CCA}"/>
                </a:ext>
              </a:extLst>
            </p:cNvPr>
            <p:cNvSpPr txBox="1"/>
            <p:nvPr/>
          </p:nvSpPr>
          <p:spPr>
            <a:xfrm>
              <a:off x="7376062" y="2664578"/>
              <a:ext cx="1121910" cy="523220"/>
            </a:xfrm>
            <a:prstGeom prst="rect">
              <a:avLst/>
            </a:prstGeom>
            <a:noFill/>
          </p:spPr>
          <p:txBody>
            <a:bodyPr wrap="square">
              <a:spAutoFit/>
            </a:bodyPr>
            <a:lstStyle/>
            <a:p>
              <a:r>
                <a:rPr lang="ja-JP" altLang="en-US" sz="2800" dirty="0"/>
                <a:t>血管</a:t>
              </a:r>
            </a:p>
          </p:txBody>
        </p:sp>
        <p:sp>
          <p:nvSpPr>
            <p:cNvPr id="20" name="テキスト ボックス 19">
              <a:extLst>
                <a:ext uri="{FF2B5EF4-FFF2-40B4-BE49-F238E27FC236}">
                  <a16:creationId xmlns:a16="http://schemas.microsoft.com/office/drawing/2014/main" id="{92FB2DD2-8FC2-43A9-8D36-B8CDF50E078A}"/>
                </a:ext>
              </a:extLst>
            </p:cNvPr>
            <p:cNvSpPr txBox="1"/>
            <p:nvPr/>
          </p:nvSpPr>
          <p:spPr>
            <a:xfrm>
              <a:off x="10270170" y="3252092"/>
              <a:ext cx="1964016" cy="584775"/>
            </a:xfrm>
            <a:prstGeom prst="rect">
              <a:avLst/>
            </a:prstGeom>
            <a:noFill/>
          </p:spPr>
          <p:txBody>
            <a:bodyPr wrap="square">
              <a:spAutoFit/>
            </a:bodyPr>
            <a:lstStyle/>
            <a:p>
              <a:r>
                <a:rPr lang="ja-JP" altLang="en-US" sz="3200" dirty="0">
                  <a:solidFill>
                    <a:srgbClr val="FF0000"/>
                  </a:solidFill>
                </a:rPr>
                <a:t>ひ臓</a:t>
              </a:r>
              <a:endParaRPr lang="ja-JP" altLang="en-US" sz="3200" dirty="0"/>
            </a:p>
          </p:txBody>
        </p:sp>
        <p:sp>
          <p:nvSpPr>
            <p:cNvPr id="21" name="テキスト ボックス 20">
              <a:extLst>
                <a:ext uri="{FF2B5EF4-FFF2-40B4-BE49-F238E27FC236}">
                  <a16:creationId xmlns:a16="http://schemas.microsoft.com/office/drawing/2014/main" id="{4F049F9F-76EC-436D-BF9C-75D17789F72A}"/>
                </a:ext>
              </a:extLst>
            </p:cNvPr>
            <p:cNvSpPr txBox="1"/>
            <p:nvPr/>
          </p:nvSpPr>
          <p:spPr>
            <a:xfrm>
              <a:off x="10252664" y="5264625"/>
              <a:ext cx="1964016" cy="584775"/>
            </a:xfrm>
            <a:prstGeom prst="rect">
              <a:avLst/>
            </a:prstGeom>
            <a:noFill/>
          </p:spPr>
          <p:txBody>
            <a:bodyPr wrap="square">
              <a:spAutoFit/>
            </a:bodyPr>
            <a:lstStyle/>
            <a:p>
              <a:r>
                <a:rPr lang="ja-JP" altLang="en-US" sz="3200" dirty="0">
                  <a:solidFill>
                    <a:srgbClr val="FF0000"/>
                  </a:solidFill>
                </a:rPr>
                <a:t>リンパ管</a:t>
              </a:r>
              <a:endParaRPr lang="ja-JP" altLang="en-US" sz="3200" dirty="0"/>
            </a:p>
          </p:txBody>
        </p:sp>
        <p:sp>
          <p:nvSpPr>
            <p:cNvPr id="22" name="テキスト ボックス 21">
              <a:extLst>
                <a:ext uri="{FF2B5EF4-FFF2-40B4-BE49-F238E27FC236}">
                  <a16:creationId xmlns:a16="http://schemas.microsoft.com/office/drawing/2014/main" id="{33393D62-0BE9-4314-8BE9-2DE017A410C2}"/>
                </a:ext>
              </a:extLst>
            </p:cNvPr>
            <p:cNvSpPr txBox="1"/>
            <p:nvPr/>
          </p:nvSpPr>
          <p:spPr>
            <a:xfrm>
              <a:off x="7295661" y="4361733"/>
              <a:ext cx="1964016" cy="584775"/>
            </a:xfrm>
            <a:prstGeom prst="rect">
              <a:avLst/>
            </a:prstGeom>
            <a:noFill/>
          </p:spPr>
          <p:txBody>
            <a:bodyPr wrap="square">
              <a:spAutoFit/>
            </a:bodyPr>
            <a:lstStyle/>
            <a:p>
              <a:r>
                <a:rPr lang="ja-JP" altLang="en-US" sz="3200" dirty="0">
                  <a:solidFill>
                    <a:srgbClr val="FF0000"/>
                  </a:solidFill>
                </a:rPr>
                <a:t>骨髄</a:t>
              </a:r>
              <a:endParaRPr lang="ja-JP" altLang="en-US" sz="3200" dirty="0"/>
            </a:p>
          </p:txBody>
        </p:sp>
        <p:sp>
          <p:nvSpPr>
            <p:cNvPr id="23" name="テキスト ボックス 22">
              <a:extLst>
                <a:ext uri="{FF2B5EF4-FFF2-40B4-BE49-F238E27FC236}">
                  <a16:creationId xmlns:a16="http://schemas.microsoft.com/office/drawing/2014/main" id="{5E27528B-EB85-4442-A64B-59B239817545}"/>
                </a:ext>
              </a:extLst>
            </p:cNvPr>
            <p:cNvSpPr txBox="1"/>
            <p:nvPr/>
          </p:nvSpPr>
          <p:spPr>
            <a:xfrm>
              <a:off x="6764469" y="5009339"/>
              <a:ext cx="2001998" cy="892552"/>
            </a:xfrm>
            <a:prstGeom prst="rect">
              <a:avLst/>
            </a:prstGeom>
            <a:noFill/>
          </p:spPr>
          <p:txBody>
            <a:bodyPr wrap="square">
              <a:spAutoFit/>
            </a:bodyPr>
            <a:lstStyle/>
            <a:p>
              <a:r>
                <a:rPr lang="ja-JP" altLang="en-US" sz="2800" dirty="0">
                  <a:solidFill>
                    <a:srgbClr val="FF0000"/>
                  </a:solidFill>
                </a:rPr>
                <a:t>造血幹細胞</a:t>
              </a:r>
              <a:endParaRPr lang="en-US" altLang="ja-JP" sz="2800" dirty="0">
                <a:solidFill>
                  <a:srgbClr val="FF0000"/>
                </a:solidFill>
              </a:endParaRPr>
            </a:p>
            <a:p>
              <a:r>
                <a:rPr lang="ja-JP" altLang="en-US" sz="2400" dirty="0"/>
                <a:t>がつくられる</a:t>
              </a:r>
              <a:endParaRPr lang="ja-JP" altLang="en-US" sz="3200" dirty="0"/>
            </a:p>
          </p:txBody>
        </p:sp>
        <p:sp>
          <p:nvSpPr>
            <p:cNvPr id="27" name="テキスト ボックス 26">
              <a:extLst>
                <a:ext uri="{FF2B5EF4-FFF2-40B4-BE49-F238E27FC236}">
                  <a16:creationId xmlns:a16="http://schemas.microsoft.com/office/drawing/2014/main" id="{D2F496A1-29E7-4117-AF43-3775E3BB1411}"/>
                </a:ext>
              </a:extLst>
            </p:cNvPr>
            <p:cNvSpPr txBox="1"/>
            <p:nvPr/>
          </p:nvSpPr>
          <p:spPr>
            <a:xfrm>
              <a:off x="7295661" y="1368363"/>
              <a:ext cx="1450409" cy="584775"/>
            </a:xfrm>
            <a:prstGeom prst="rect">
              <a:avLst/>
            </a:prstGeom>
            <a:noFill/>
          </p:spPr>
          <p:txBody>
            <a:bodyPr wrap="square">
              <a:spAutoFit/>
            </a:bodyPr>
            <a:lstStyle/>
            <a:p>
              <a:r>
                <a:rPr lang="ja-JP" altLang="en-US" sz="3200" dirty="0">
                  <a:solidFill>
                    <a:srgbClr val="FF0000"/>
                  </a:solidFill>
                </a:rPr>
                <a:t>胸腺</a:t>
              </a:r>
              <a:endParaRPr lang="ja-JP" altLang="en-US" sz="3200" dirty="0"/>
            </a:p>
          </p:txBody>
        </p:sp>
      </p:grpSp>
      <p:sp>
        <p:nvSpPr>
          <p:cNvPr id="24" name="正方形/長方形 23">
            <a:extLst>
              <a:ext uri="{FF2B5EF4-FFF2-40B4-BE49-F238E27FC236}">
                <a16:creationId xmlns:a16="http://schemas.microsoft.com/office/drawing/2014/main" id="{ADF9D348-0F0E-4B61-9806-7E84CD25B062}"/>
              </a:ext>
            </a:extLst>
          </p:cNvPr>
          <p:cNvSpPr/>
          <p:nvPr/>
        </p:nvSpPr>
        <p:spPr>
          <a:xfrm>
            <a:off x="6678471" y="4381672"/>
            <a:ext cx="1003574"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(14)</a:t>
            </a:r>
            <a:endParaRPr kumimoji="1" lang="ja-JP" altLang="en-US" b="1" dirty="0">
              <a:solidFill>
                <a:schemeClr val="tx1"/>
              </a:solidFill>
              <a:latin typeface="+mj-ea"/>
            </a:endParaRPr>
          </a:p>
        </p:txBody>
      </p:sp>
      <p:sp>
        <p:nvSpPr>
          <p:cNvPr id="25" name="正方形/長方形 24">
            <a:extLst>
              <a:ext uri="{FF2B5EF4-FFF2-40B4-BE49-F238E27FC236}">
                <a16:creationId xmlns:a16="http://schemas.microsoft.com/office/drawing/2014/main" id="{ABB6F7C8-BEEA-466A-B0AC-D3E248A2C21B}"/>
              </a:ext>
            </a:extLst>
          </p:cNvPr>
          <p:cNvSpPr/>
          <p:nvPr/>
        </p:nvSpPr>
        <p:spPr>
          <a:xfrm>
            <a:off x="6270686" y="4977333"/>
            <a:ext cx="1938669"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(15)</a:t>
            </a:r>
            <a:endParaRPr kumimoji="1" lang="ja-JP" altLang="en-US" b="1" dirty="0">
              <a:solidFill>
                <a:schemeClr val="tx1"/>
              </a:solidFill>
              <a:latin typeface="+mj-ea"/>
            </a:endParaRPr>
          </a:p>
        </p:txBody>
      </p:sp>
      <p:sp>
        <p:nvSpPr>
          <p:cNvPr id="26" name="正方形/長方形 25">
            <a:extLst>
              <a:ext uri="{FF2B5EF4-FFF2-40B4-BE49-F238E27FC236}">
                <a16:creationId xmlns:a16="http://schemas.microsoft.com/office/drawing/2014/main" id="{FA4FDE97-0F5D-491D-917F-E0E7D6A8F820}"/>
              </a:ext>
            </a:extLst>
          </p:cNvPr>
          <p:cNvSpPr/>
          <p:nvPr/>
        </p:nvSpPr>
        <p:spPr>
          <a:xfrm>
            <a:off x="6671350" y="1402385"/>
            <a:ext cx="1003574"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(16)</a:t>
            </a:r>
            <a:endParaRPr kumimoji="1" lang="ja-JP" altLang="en-US" b="1" dirty="0">
              <a:solidFill>
                <a:schemeClr val="tx1"/>
              </a:solidFill>
              <a:latin typeface="+mj-ea"/>
            </a:endParaRPr>
          </a:p>
        </p:txBody>
      </p:sp>
      <p:sp>
        <p:nvSpPr>
          <p:cNvPr id="28" name="正方形/長方形 27">
            <a:extLst>
              <a:ext uri="{FF2B5EF4-FFF2-40B4-BE49-F238E27FC236}">
                <a16:creationId xmlns:a16="http://schemas.microsoft.com/office/drawing/2014/main" id="{8D107A0B-0ADC-4151-A653-1E8A43A63C85}"/>
              </a:ext>
            </a:extLst>
          </p:cNvPr>
          <p:cNvSpPr/>
          <p:nvPr/>
        </p:nvSpPr>
        <p:spPr>
          <a:xfrm>
            <a:off x="9890673" y="697329"/>
            <a:ext cx="1496635"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(17)</a:t>
            </a:r>
            <a:endParaRPr kumimoji="1" lang="ja-JP" altLang="en-US" b="1" dirty="0">
              <a:solidFill>
                <a:schemeClr val="tx1"/>
              </a:solidFill>
              <a:latin typeface="+mj-ea"/>
            </a:endParaRPr>
          </a:p>
        </p:txBody>
      </p:sp>
      <p:sp>
        <p:nvSpPr>
          <p:cNvPr id="29" name="正方形/長方形 28">
            <a:extLst>
              <a:ext uri="{FF2B5EF4-FFF2-40B4-BE49-F238E27FC236}">
                <a16:creationId xmlns:a16="http://schemas.microsoft.com/office/drawing/2014/main" id="{CD247B85-7BFF-498C-A073-A612C9DD2DFA}"/>
              </a:ext>
            </a:extLst>
          </p:cNvPr>
          <p:cNvSpPr/>
          <p:nvPr/>
        </p:nvSpPr>
        <p:spPr>
          <a:xfrm>
            <a:off x="9823425" y="3286567"/>
            <a:ext cx="1097112"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(18)</a:t>
            </a:r>
            <a:endParaRPr kumimoji="1" lang="ja-JP" altLang="en-US" b="1" dirty="0">
              <a:solidFill>
                <a:schemeClr val="tx1"/>
              </a:solidFill>
              <a:latin typeface="+mj-ea"/>
            </a:endParaRPr>
          </a:p>
        </p:txBody>
      </p:sp>
      <p:sp>
        <p:nvSpPr>
          <p:cNvPr id="30" name="正方形/長方形 29">
            <a:extLst>
              <a:ext uri="{FF2B5EF4-FFF2-40B4-BE49-F238E27FC236}">
                <a16:creationId xmlns:a16="http://schemas.microsoft.com/office/drawing/2014/main" id="{EEE6B7AA-FC2F-4CD8-9115-F9D96CED8436}"/>
              </a:ext>
            </a:extLst>
          </p:cNvPr>
          <p:cNvSpPr/>
          <p:nvPr/>
        </p:nvSpPr>
        <p:spPr>
          <a:xfrm>
            <a:off x="9837304" y="5305012"/>
            <a:ext cx="1550004"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(27)</a:t>
            </a:r>
            <a:endParaRPr kumimoji="1" lang="ja-JP" altLang="en-US" b="1" dirty="0">
              <a:solidFill>
                <a:schemeClr val="tx1"/>
              </a:solidFill>
              <a:latin typeface="+mj-ea"/>
            </a:endParaRPr>
          </a:p>
        </p:txBody>
      </p:sp>
    </p:spTree>
    <p:extLst>
      <p:ext uri="{BB962C8B-B14F-4D97-AF65-F5344CB8AC3E}">
        <p14:creationId xmlns:p14="http://schemas.microsoft.com/office/powerpoint/2010/main" val="23026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22" presetClass="exit" presetSubtype="8" fill="hold" grpId="0" nodeType="withEffect">
                                  <p:stCondLst>
                                    <p:cond delay="0"/>
                                  </p:stCondLst>
                                  <p:childTnLst>
                                    <p:animEffect transition="out" filter="wipe(left)">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0" nodeType="clickEffect">
                                  <p:stCondLst>
                                    <p:cond delay="0"/>
                                  </p:stCondLst>
                                  <p:childTnLst>
                                    <p:animEffect transition="out" filter="wipe(left)">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免疫に関する細胞・器官</a:t>
            </a:r>
          </a:p>
        </p:txBody>
      </p:sp>
      <p:grpSp>
        <p:nvGrpSpPr>
          <p:cNvPr id="13" name="グループ化 12">
            <a:extLst>
              <a:ext uri="{FF2B5EF4-FFF2-40B4-BE49-F238E27FC236}">
                <a16:creationId xmlns:a16="http://schemas.microsoft.com/office/drawing/2014/main" id="{828C63C3-98B4-4BC1-A490-B793F72E7984}"/>
              </a:ext>
            </a:extLst>
          </p:cNvPr>
          <p:cNvGrpSpPr/>
          <p:nvPr/>
        </p:nvGrpSpPr>
        <p:grpSpPr>
          <a:xfrm>
            <a:off x="6260413" y="665376"/>
            <a:ext cx="5486886" cy="6220008"/>
            <a:chOff x="6764469" y="665376"/>
            <a:chExt cx="5486886" cy="6220008"/>
          </a:xfrm>
        </p:grpSpPr>
        <p:pic>
          <p:nvPicPr>
            <p:cNvPr id="4" name="図 3">
              <a:extLst>
                <a:ext uri="{FF2B5EF4-FFF2-40B4-BE49-F238E27FC236}">
                  <a16:creationId xmlns:a16="http://schemas.microsoft.com/office/drawing/2014/main" id="{F17AD024-A308-4554-A105-CF0A1F1A1F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139752" y="732027"/>
              <a:ext cx="2348736" cy="6153357"/>
            </a:xfrm>
            <a:prstGeom prst="rect">
              <a:avLst/>
            </a:prstGeom>
          </p:spPr>
        </p:pic>
        <p:sp>
          <p:nvSpPr>
            <p:cNvPr id="14" name="テキスト ボックス 13">
              <a:extLst>
                <a:ext uri="{FF2B5EF4-FFF2-40B4-BE49-F238E27FC236}">
                  <a16:creationId xmlns:a16="http://schemas.microsoft.com/office/drawing/2014/main" id="{6C027FCF-35D0-48F7-A3D0-761466FA4EB6}"/>
                </a:ext>
              </a:extLst>
            </p:cNvPr>
            <p:cNvSpPr txBox="1"/>
            <p:nvPr/>
          </p:nvSpPr>
          <p:spPr>
            <a:xfrm>
              <a:off x="10287339" y="665376"/>
              <a:ext cx="1964016" cy="584775"/>
            </a:xfrm>
            <a:prstGeom prst="rect">
              <a:avLst/>
            </a:prstGeom>
            <a:noFill/>
          </p:spPr>
          <p:txBody>
            <a:bodyPr wrap="square">
              <a:spAutoFit/>
            </a:bodyPr>
            <a:lstStyle/>
            <a:p>
              <a:r>
                <a:rPr lang="ja-JP" altLang="en-US" sz="3200" dirty="0">
                  <a:solidFill>
                    <a:srgbClr val="FF0000"/>
                  </a:solidFill>
                </a:rPr>
                <a:t>リンパ節</a:t>
              </a:r>
              <a:endParaRPr lang="ja-JP" altLang="en-US" sz="3200" dirty="0"/>
            </a:p>
          </p:txBody>
        </p:sp>
        <p:sp>
          <p:nvSpPr>
            <p:cNvPr id="15" name="テキスト ボックス 14">
              <a:extLst>
                <a:ext uri="{FF2B5EF4-FFF2-40B4-BE49-F238E27FC236}">
                  <a16:creationId xmlns:a16="http://schemas.microsoft.com/office/drawing/2014/main" id="{2DCF69F5-DC61-4195-88F6-9DDF579C49AB}"/>
                </a:ext>
              </a:extLst>
            </p:cNvPr>
            <p:cNvSpPr txBox="1"/>
            <p:nvPr/>
          </p:nvSpPr>
          <p:spPr>
            <a:xfrm>
              <a:off x="7032104" y="796198"/>
              <a:ext cx="1512168" cy="523220"/>
            </a:xfrm>
            <a:prstGeom prst="rect">
              <a:avLst/>
            </a:prstGeom>
            <a:noFill/>
          </p:spPr>
          <p:txBody>
            <a:bodyPr wrap="square">
              <a:spAutoFit/>
            </a:bodyPr>
            <a:lstStyle/>
            <a:p>
              <a:r>
                <a:rPr lang="ja-JP" altLang="en-US" sz="2800" dirty="0"/>
                <a:t>甲状腺</a:t>
              </a:r>
            </a:p>
          </p:txBody>
        </p:sp>
        <p:sp>
          <p:nvSpPr>
            <p:cNvPr id="16" name="テキスト ボックス 15">
              <a:extLst>
                <a:ext uri="{FF2B5EF4-FFF2-40B4-BE49-F238E27FC236}">
                  <a16:creationId xmlns:a16="http://schemas.microsoft.com/office/drawing/2014/main" id="{D3033288-7E19-446A-90FB-F5131B6927E0}"/>
                </a:ext>
              </a:extLst>
            </p:cNvPr>
            <p:cNvSpPr txBox="1"/>
            <p:nvPr/>
          </p:nvSpPr>
          <p:spPr>
            <a:xfrm>
              <a:off x="10379197" y="2738614"/>
              <a:ext cx="1512168" cy="523220"/>
            </a:xfrm>
            <a:prstGeom prst="rect">
              <a:avLst/>
            </a:prstGeom>
            <a:noFill/>
          </p:spPr>
          <p:txBody>
            <a:bodyPr wrap="square">
              <a:spAutoFit/>
            </a:bodyPr>
            <a:lstStyle/>
            <a:p>
              <a:r>
                <a:rPr lang="ja-JP" altLang="en-US" sz="2800" dirty="0"/>
                <a:t>心臓</a:t>
              </a:r>
            </a:p>
          </p:txBody>
        </p:sp>
        <p:sp>
          <p:nvSpPr>
            <p:cNvPr id="18" name="テキスト ボックス 17">
              <a:extLst>
                <a:ext uri="{FF2B5EF4-FFF2-40B4-BE49-F238E27FC236}">
                  <a16:creationId xmlns:a16="http://schemas.microsoft.com/office/drawing/2014/main" id="{B5578024-D806-466B-A098-2639F64228CC}"/>
                </a:ext>
              </a:extLst>
            </p:cNvPr>
            <p:cNvSpPr txBox="1"/>
            <p:nvPr/>
          </p:nvSpPr>
          <p:spPr>
            <a:xfrm>
              <a:off x="7713726" y="2248606"/>
              <a:ext cx="888421" cy="523220"/>
            </a:xfrm>
            <a:prstGeom prst="rect">
              <a:avLst/>
            </a:prstGeom>
            <a:noFill/>
          </p:spPr>
          <p:txBody>
            <a:bodyPr wrap="square">
              <a:spAutoFit/>
            </a:bodyPr>
            <a:lstStyle/>
            <a:p>
              <a:r>
                <a:rPr lang="ja-JP" altLang="en-US" sz="2800" dirty="0"/>
                <a:t>胃</a:t>
              </a:r>
            </a:p>
          </p:txBody>
        </p:sp>
        <p:sp>
          <p:nvSpPr>
            <p:cNvPr id="19" name="テキスト ボックス 18">
              <a:extLst>
                <a:ext uri="{FF2B5EF4-FFF2-40B4-BE49-F238E27FC236}">
                  <a16:creationId xmlns:a16="http://schemas.microsoft.com/office/drawing/2014/main" id="{06FFE5EA-9B8E-45DB-9DFA-A6A35A0B8CCA}"/>
                </a:ext>
              </a:extLst>
            </p:cNvPr>
            <p:cNvSpPr txBox="1"/>
            <p:nvPr/>
          </p:nvSpPr>
          <p:spPr>
            <a:xfrm>
              <a:off x="7376062" y="2664578"/>
              <a:ext cx="1121910" cy="523220"/>
            </a:xfrm>
            <a:prstGeom prst="rect">
              <a:avLst/>
            </a:prstGeom>
            <a:noFill/>
          </p:spPr>
          <p:txBody>
            <a:bodyPr wrap="square">
              <a:spAutoFit/>
            </a:bodyPr>
            <a:lstStyle/>
            <a:p>
              <a:r>
                <a:rPr lang="ja-JP" altLang="en-US" sz="2800" dirty="0"/>
                <a:t>血管</a:t>
              </a:r>
            </a:p>
          </p:txBody>
        </p:sp>
        <p:sp>
          <p:nvSpPr>
            <p:cNvPr id="20" name="テキスト ボックス 19">
              <a:extLst>
                <a:ext uri="{FF2B5EF4-FFF2-40B4-BE49-F238E27FC236}">
                  <a16:creationId xmlns:a16="http://schemas.microsoft.com/office/drawing/2014/main" id="{92FB2DD2-8FC2-43A9-8D36-B8CDF50E078A}"/>
                </a:ext>
              </a:extLst>
            </p:cNvPr>
            <p:cNvSpPr txBox="1"/>
            <p:nvPr/>
          </p:nvSpPr>
          <p:spPr>
            <a:xfrm>
              <a:off x="10270170" y="3252092"/>
              <a:ext cx="1964016" cy="584775"/>
            </a:xfrm>
            <a:prstGeom prst="rect">
              <a:avLst/>
            </a:prstGeom>
            <a:noFill/>
          </p:spPr>
          <p:txBody>
            <a:bodyPr wrap="square">
              <a:spAutoFit/>
            </a:bodyPr>
            <a:lstStyle/>
            <a:p>
              <a:r>
                <a:rPr lang="ja-JP" altLang="en-US" sz="3200" dirty="0">
                  <a:solidFill>
                    <a:srgbClr val="FF0000"/>
                  </a:solidFill>
                </a:rPr>
                <a:t>ひ臓</a:t>
              </a:r>
              <a:endParaRPr lang="ja-JP" altLang="en-US" sz="3200" dirty="0"/>
            </a:p>
          </p:txBody>
        </p:sp>
        <p:sp>
          <p:nvSpPr>
            <p:cNvPr id="21" name="テキスト ボックス 20">
              <a:extLst>
                <a:ext uri="{FF2B5EF4-FFF2-40B4-BE49-F238E27FC236}">
                  <a16:creationId xmlns:a16="http://schemas.microsoft.com/office/drawing/2014/main" id="{4F049F9F-76EC-436D-BF9C-75D17789F72A}"/>
                </a:ext>
              </a:extLst>
            </p:cNvPr>
            <p:cNvSpPr txBox="1"/>
            <p:nvPr/>
          </p:nvSpPr>
          <p:spPr>
            <a:xfrm>
              <a:off x="10252664" y="5264625"/>
              <a:ext cx="1964016" cy="584775"/>
            </a:xfrm>
            <a:prstGeom prst="rect">
              <a:avLst/>
            </a:prstGeom>
            <a:noFill/>
          </p:spPr>
          <p:txBody>
            <a:bodyPr wrap="square">
              <a:spAutoFit/>
            </a:bodyPr>
            <a:lstStyle/>
            <a:p>
              <a:r>
                <a:rPr lang="ja-JP" altLang="en-US" sz="3200" dirty="0">
                  <a:solidFill>
                    <a:srgbClr val="FF0000"/>
                  </a:solidFill>
                </a:rPr>
                <a:t>リンパ管</a:t>
              </a:r>
              <a:endParaRPr lang="ja-JP" altLang="en-US" sz="3200" dirty="0"/>
            </a:p>
          </p:txBody>
        </p:sp>
        <p:sp>
          <p:nvSpPr>
            <p:cNvPr id="22" name="テキスト ボックス 21">
              <a:extLst>
                <a:ext uri="{FF2B5EF4-FFF2-40B4-BE49-F238E27FC236}">
                  <a16:creationId xmlns:a16="http://schemas.microsoft.com/office/drawing/2014/main" id="{33393D62-0BE9-4314-8BE9-2DE017A410C2}"/>
                </a:ext>
              </a:extLst>
            </p:cNvPr>
            <p:cNvSpPr txBox="1"/>
            <p:nvPr/>
          </p:nvSpPr>
          <p:spPr>
            <a:xfrm>
              <a:off x="7295661" y="4361733"/>
              <a:ext cx="1964016" cy="584775"/>
            </a:xfrm>
            <a:prstGeom prst="rect">
              <a:avLst/>
            </a:prstGeom>
            <a:noFill/>
          </p:spPr>
          <p:txBody>
            <a:bodyPr wrap="square">
              <a:spAutoFit/>
            </a:bodyPr>
            <a:lstStyle/>
            <a:p>
              <a:r>
                <a:rPr lang="ja-JP" altLang="en-US" sz="3200" dirty="0">
                  <a:solidFill>
                    <a:srgbClr val="FF0000"/>
                  </a:solidFill>
                </a:rPr>
                <a:t>骨髄</a:t>
              </a:r>
              <a:endParaRPr lang="ja-JP" altLang="en-US" sz="3200" dirty="0"/>
            </a:p>
          </p:txBody>
        </p:sp>
        <p:sp>
          <p:nvSpPr>
            <p:cNvPr id="23" name="テキスト ボックス 22">
              <a:extLst>
                <a:ext uri="{FF2B5EF4-FFF2-40B4-BE49-F238E27FC236}">
                  <a16:creationId xmlns:a16="http://schemas.microsoft.com/office/drawing/2014/main" id="{5E27528B-EB85-4442-A64B-59B239817545}"/>
                </a:ext>
              </a:extLst>
            </p:cNvPr>
            <p:cNvSpPr txBox="1"/>
            <p:nvPr/>
          </p:nvSpPr>
          <p:spPr>
            <a:xfrm>
              <a:off x="6764469" y="5009339"/>
              <a:ext cx="2001998" cy="892552"/>
            </a:xfrm>
            <a:prstGeom prst="rect">
              <a:avLst/>
            </a:prstGeom>
            <a:noFill/>
          </p:spPr>
          <p:txBody>
            <a:bodyPr wrap="square">
              <a:spAutoFit/>
            </a:bodyPr>
            <a:lstStyle/>
            <a:p>
              <a:r>
                <a:rPr lang="ja-JP" altLang="en-US" sz="2800" dirty="0">
                  <a:solidFill>
                    <a:srgbClr val="FF0000"/>
                  </a:solidFill>
                </a:rPr>
                <a:t>造血幹細胞</a:t>
              </a:r>
              <a:endParaRPr lang="en-US" altLang="ja-JP" sz="2800" dirty="0">
                <a:solidFill>
                  <a:srgbClr val="FF0000"/>
                </a:solidFill>
              </a:endParaRPr>
            </a:p>
            <a:p>
              <a:r>
                <a:rPr lang="ja-JP" altLang="en-US" sz="2400" dirty="0"/>
                <a:t>がつくられる</a:t>
              </a:r>
              <a:endParaRPr lang="ja-JP" altLang="en-US" sz="3200" dirty="0"/>
            </a:p>
          </p:txBody>
        </p:sp>
        <p:sp>
          <p:nvSpPr>
            <p:cNvPr id="27" name="テキスト ボックス 26">
              <a:extLst>
                <a:ext uri="{FF2B5EF4-FFF2-40B4-BE49-F238E27FC236}">
                  <a16:creationId xmlns:a16="http://schemas.microsoft.com/office/drawing/2014/main" id="{D2F496A1-29E7-4117-AF43-3775E3BB1411}"/>
                </a:ext>
              </a:extLst>
            </p:cNvPr>
            <p:cNvSpPr txBox="1"/>
            <p:nvPr/>
          </p:nvSpPr>
          <p:spPr>
            <a:xfrm>
              <a:off x="7295661" y="1368363"/>
              <a:ext cx="1450409" cy="584775"/>
            </a:xfrm>
            <a:prstGeom prst="rect">
              <a:avLst/>
            </a:prstGeom>
            <a:noFill/>
          </p:spPr>
          <p:txBody>
            <a:bodyPr wrap="square">
              <a:spAutoFit/>
            </a:bodyPr>
            <a:lstStyle/>
            <a:p>
              <a:r>
                <a:rPr lang="ja-JP" altLang="en-US" sz="3200" dirty="0">
                  <a:solidFill>
                    <a:srgbClr val="FF0000"/>
                  </a:solidFill>
                </a:rPr>
                <a:t>胸腺</a:t>
              </a:r>
              <a:endParaRPr lang="ja-JP" altLang="en-US" sz="3200" dirty="0"/>
            </a:p>
          </p:txBody>
        </p:sp>
      </p:grpSp>
      <p:sp>
        <p:nvSpPr>
          <p:cNvPr id="26" name="正方形/長方形 25">
            <a:extLst>
              <a:ext uri="{FF2B5EF4-FFF2-40B4-BE49-F238E27FC236}">
                <a16:creationId xmlns:a16="http://schemas.microsoft.com/office/drawing/2014/main" id="{FA4FDE97-0F5D-491D-917F-E0E7D6A8F820}"/>
              </a:ext>
            </a:extLst>
          </p:cNvPr>
          <p:cNvSpPr/>
          <p:nvPr/>
        </p:nvSpPr>
        <p:spPr>
          <a:xfrm>
            <a:off x="6671350" y="1402385"/>
            <a:ext cx="1003574"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(16)</a:t>
            </a:r>
            <a:endParaRPr kumimoji="1" lang="ja-JP" altLang="en-US" b="1" dirty="0">
              <a:solidFill>
                <a:schemeClr val="tx1"/>
              </a:solidFill>
              <a:latin typeface="+mj-ea"/>
            </a:endParaRPr>
          </a:p>
        </p:txBody>
      </p:sp>
      <p:sp>
        <p:nvSpPr>
          <p:cNvPr id="28" name="正方形/長方形 27">
            <a:extLst>
              <a:ext uri="{FF2B5EF4-FFF2-40B4-BE49-F238E27FC236}">
                <a16:creationId xmlns:a16="http://schemas.microsoft.com/office/drawing/2014/main" id="{8D107A0B-0ADC-4151-A653-1E8A43A63C85}"/>
              </a:ext>
            </a:extLst>
          </p:cNvPr>
          <p:cNvSpPr/>
          <p:nvPr/>
        </p:nvSpPr>
        <p:spPr>
          <a:xfrm>
            <a:off x="9890673" y="697329"/>
            <a:ext cx="1496635"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(17)</a:t>
            </a:r>
            <a:endParaRPr kumimoji="1" lang="ja-JP" altLang="en-US" b="1" dirty="0">
              <a:solidFill>
                <a:schemeClr val="tx1"/>
              </a:solidFill>
              <a:latin typeface="+mj-ea"/>
            </a:endParaRPr>
          </a:p>
        </p:txBody>
      </p:sp>
      <p:sp>
        <p:nvSpPr>
          <p:cNvPr id="29" name="正方形/長方形 28">
            <a:extLst>
              <a:ext uri="{FF2B5EF4-FFF2-40B4-BE49-F238E27FC236}">
                <a16:creationId xmlns:a16="http://schemas.microsoft.com/office/drawing/2014/main" id="{CD247B85-7BFF-498C-A073-A612C9DD2DFA}"/>
              </a:ext>
            </a:extLst>
          </p:cNvPr>
          <p:cNvSpPr/>
          <p:nvPr/>
        </p:nvSpPr>
        <p:spPr>
          <a:xfrm>
            <a:off x="9823425" y="3286567"/>
            <a:ext cx="1097112"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(18)</a:t>
            </a:r>
            <a:endParaRPr kumimoji="1" lang="ja-JP" altLang="en-US" b="1" dirty="0">
              <a:solidFill>
                <a:schemeClr val="tx1"/>
              </a:solidFill>
              <a:latin typeface="+mj-ea"/>
            </a:endParaRPr>
          </a:p>
        </p:txBody>
      </p:sp>
      <p:sp>
        <p:nvSpPr>
          <p:cNvPr id="30" name="正方形/長方形 29">
            <a:extLst>
              <a:ext uri="{FF2B5EF4-FFF2-40B4-BE49-F238E27FC236}">
                <a16:creationId xmlns:a16="http://schemas.microsoft.com/office/drawing/2014/main" id="{EEE6B7AA-FC2F-4CD8-9115-F9D96CED8436}"/>
              </a:ext>
            </a:extLst>
          </p:cNvPr>
          <p:cNvSpPr/>
          <p:nvPr/>
        </p:nvSpPr>
        <p:spPr>
          <a:xfrm>
            <a:off x="9837304" y="5305012"/>
            <a:ext cx="1550004"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(27)</a:t>
            </a:r>
            <a:endParaRPr kumimoji="1" lang="ja-JP" altLang="en-US" b="1" dirty="0">
              <a:solidFill>
                <a:schemeClr val="tx1"/>
              </a:solidFill>
              <a:latin typeface="+mj-ea"/>
            </a:endParaRPr>
          </a:p>
        </p:txBody>
      </p:sp>
      <p:sp>
        <p:nvSpPr>
          <p:cNvPr id="31" name="テキスト ボックス 30">
            <a:extLst>
              <a:ext uri="{FF2B5EF4-FFF2-40B4-BE49-F238E27FC236}">
                <a16:creationId xmlns:a16="http://schemas.microsoft.com/office/drawing/2014/main" id="{00693DEB-1121-4840-A093-3A9592CC4C13}"/>
              </a:ext>
            </a:extLst>
          </p:cNvPr>
          <p:cNvSpPr txBox="1"/>
          <p:nvPr/>
        </p:nvSpPr>
        <p:spPr>
          <a:xfrm>
            <a:off x="871941" y="908720"/>
            <a:ext cx="4609537" cy="4327403"/>
          </a:xfrm>
          <a:prstGeom prst="rect">
            <a:avLst/>
          </a:prstGeom>
          <a:noFill/>
        </p:spPr>
        <p:txBody>
          <a:bodyPr wrap="square">
            <a:spAutoFit/>
          </a:bodyPr>
          <a:lstStyle/>
          <a:p>
            <a:pPr marL="450850" indent="-450850" algn="just">
              <a:lnSpc>
                <a:spcPts val="5600"/>
              </a:lnSpc>
            </a:pPr>
            <a:r>
              <a:rPr lang="ja-JP" altLang="en-US" sz="3800" dirty="0"/>
              <a:t>〇白血球の種類によっては， </a:t>
            </a:r>
            <a:r>
              <a:rPr lang="ja-JP" altLang="en-US" sz="3800" dirty="0">
                <a:solidFill>
                  <a:srgbClr val="FF0000"/>
                </a:solidFill>
              </a:rPr>
              <a:t>胸腺</a:t>
            </a:r>
            <a:r>
              <a:rPr lang="ja-JP" altLang="en-US" sz="3800" dirty="0"/>
              <a:t>　， </a:t>
            </a:r>
            <a:r>
              <a:rPr lang="ja-JP" altLang="en-US" sz="3800" dirty="0">
                <a:solidFill>
                  <a:srgbClr val="FF0000"/>
                </a:solidFill>
              </a:rPr>
              <a:t>リンパ節</a:t>
            </a:r>
            <a:r>
              <a:rPr lang="ja-JP" altLang="en-US" sz="3800" dirty="0"/>
              <a:t> ， </a:t>
            </a:r>
            <a:r>
              <a:rPr lang="ja-JP" altLang="en-US" sz="3800" dirty="0">
                <a:solidFill>
                  <a:srgbClr val="FF0000"/>
                </a:solidFill>
              </a:rPr>
              <a:t>ひ臓</a:t>
            </a:r>
            <a:r>
              <a:rPr lang="ja-JP" altLang="en-US" sz="3800" dirty="0"/>
              <a:t>　などで，さまざまな働きをもつものへと成熟する。</a:t>
            </a:r>
          </a:p>
        </p:txBody>
      </p:sp>
      <p:sp>
        <p:nvSpPr>
          <p:cNvPr id="32" name="正方形/長方形 31">
            <a:extLst>
              <a:ext uri="{FF2B5EF4-FFF2-40B4-BE49-F238E27FC236}">
                <a16:creationId xmlns:a16="http://schemas.microsoft.com/office/drawing/2014/main" id="{A0660411-E090-4FB5-AC0C-B688BCDB8A98}"/>
              </a:ext>
            </a:extLst>
          </p:cNvPr>
          <p:cNvSpPr/>
          <p:nvPr/>
        </p:nvSpPr>
        <p:spPr>
          <a:xfrm>
            <a:off x="3617487" y="1742762"/>
            <a:ext cx="1265927"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(16)</a:t>
            </a:r>
            <a:endParaRPr kumimoji="1" lang="ja-JP" altLang="en-US" b="1" dirty="0">
              <a:solidFill>
                <a:schemeClr val="tx1"/>
              </a:solidFill>
              <a:latin typeface="+mj-ea"/>
            </a:endParaRPr>
          </a:p>
        </p:txBody>
      </p:sp>
      <p:sp>
        <p:nvSpPr>
          <p:cNvPr id="33" name="正方形/長方形 32">
            <a:extLst>
              <a:ext uri="{FF2B5EF4-FFF2-40B4-BE49-F238E27FC236}">
                <a16:creationId xmlns:a16="http://schemas.microsoft.com/office/drawing/2014/main" id="{ABB21961-21E0-49C5-94C3-C1EA0361BE58}"/>
              </a:ext>
            </a:extLst>
          </p:cNvPr>
          <p:cNvSpPr/>
          <p:nvPr/>
        </p:nvSpPr>
        <p:spPr>
          <a:xfrm>
            <a:off x="1415480" y="2438664"/>
            <a:ext cx="2088232"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(17)</a:t>
            </a:r>
            <a:endParaRPr kumimoji="1" lang="ja-JP" altLang="en-US" b="1" dirty="0">
              <a:solidFill>
                <a:schemeClr val="tx1"/>
              </a:solidFill>
              <a:latin typeface="+mj-ea"/>
            </a:endParaRPr>
          </a:p>
        </p:txBody>
      </p:sp>
      <p:sp>
        <p:nvSpPr>
          <p:cNvPr id="34" name="正方形/長方形 33">
            <a:extLst>
              <a:ext uri="{FF2B5EF4-FFF2-40B4-BE49-F238E27FC236}">
                <a16:creationId xmlns:a16="http://schemas.microsoft.com/office/drawing/2014/main" id="{063B25F1-D0C2-4E30-A4AD-7E7BAD92D417}"/>
              </a:ext>
            </a:extLst>
          </p:cNvPr>
          <p:cNvSpPr/>
          <p:nvPr/>
        </p:nvSpPr>
        <p:spPr>
          <a:xfrm>
            <a:off x="4047251" y="2438664"/>
            <a:ext cx="1434228"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(18)</a:t>
            </a:r>
            <a:endParaRPr kumimoji="1" lang="ja-JP" altLang="en-US" b="1" dirty="0">
              <a:solidFill>
                <a:schemeClr val="tx1"/>
              </a:solidFill>
              <a:latin typeface="+mj-ea"/>
            </a:endParaRPr>
          </a:p>
        </p:txBody>
      </p:sp>
    </p:spTree>
    <p:extLst>
      <p:ext uri="{BB962C8B-B14F-4D97-AF65-F5344CB8AC3E}">
        <p14:creationId xmlns:p14="http://schemas.microsoft.com/office/powerpoint/2010/main" val="36971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22" presetClass="exit" presetSubtype="8" fill="hold" grpId="0" nodeType="withEffect">
                                  <p:stCondLst>
                                    <p:cond delay="0"/>
                                  </p:stCondLst>
                                  <p:childTnLst>
                                    <p:animEffect transition="out" filter="wipe(left)">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0" nodeType="clickEffect">
                                  <p:stCondLst>
                                    <p:cond delay="0"/>
                                  </p:stCondLst>
                                  <p:childTnLst>
                                    <p:animEffect transition="out" filter="wipe(left)">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par>
                                <p:cTn id="24" presetID="22" presetClass="exit" presetSubtype="8" fill="hold" grpId="0" nodeType="withEffect">
                                  <p:stCondLst>
                                    <p:cond delay="0"/>
                                  </p:stCondLst>
                                  <p:childTnLst>
                                    <p:animEffect transition="out" filter="wipe(left)">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D8162F2-A03E-478C-AF3F-9A481652865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64668" y="723645"/>
            <a:ext cx="3786771" cy="5877270"/>
          </a:xfrm>
          <a:prstGeom prst="rect">
            <a:avLst/>
          </a:prstGeom>
        </p:spPr>
      </p:pic>
      <p:sp>
        <p:nvSpPr>
          <p:cNvPr id="72" name="縦書きコンテンツ プレースホルダー 7">
            <a:extLst>
              <a:ext uri="{FF2B5EF4-FFF2-40B4-BE49-F238E27FC236}">
                <a16:creationId xmlns:a16="http://schemas.microsoft.com/office/drawing/2014/main" id="{3D62FF4C-AEEF-4F4A-B4FA-CF6F2A62BBCB}"/>
              </a:ext>
            </a:extLst>
          </p:cNvPr>
          <p:cNvSpPr>
            <a:spLocks noGrp="1"/>
          </p:cNvSpPr>
          <p:nvPr>
            <p:ph orient="vert" sz="quarter" idx="10"/>
          </p:nvPr>
        </p:nvSpPr>
        <p:spPr/>
        <p:txBody>
          <a:bodyPr tIns="108000" rIns="108000"/>
          <a:lstStyle/>
          <a:p>
            <a:r>
              <a:rPr lang="ja-JP" altLang="en-US" dirty="0"/>
              <a:t>３章　３節　</a:t>
            </a:r>
            <a:r>
              <a:rPr lang="en-US" altLang="ja-JP" dirty="0"/>
              <a:t>|</a:t>
            </a:r>
            <a:r>
              <a:rPr lang="ja-JP" altLang="en-US" dirty="0"/>
              <a:t>　１　生体防御と免疫</a:t>
            </a:r>
            <a:endParaRPr lang="en-US" altLang="ja-JP" dirty="0"/>
          </a:p>
          <a:p>
            <a:endParaRPr lang="en-US" altLang="ja-JP" dirty="0"/>
          </a:p>
        </p:txBody>
      </p:sp>
      <p:sp>
        <p:nvSpPr>
          <p:cNvPr id="3" name="タイトル 2">
            <a:extLst>
              <a:ext uri="{FF2B5EF4-FFF2-40B4-BE49-F238E27FC236}">
                <a16:creationId xmlns:a16="http://schemas.microsoft.com/office/drawing/2014/main" id="{8EF08AB8-15C8-4938-BB11-8F841EF0E693}"/>
              </a:ext>
            </a:extLst>
          </p:cNvPr>
          <p:cNvSpPr>
            <a:spLocks noGrp="1"/>
          </p:cNvSpPr>
          <p:nvPr>
            <p:ph type="title"/>
          </p:nvPr>
        </p:nvSpPr>
        <p:spPr/>
        <p:txBody>
          <a:bodyPr/>
          <a:lstStyle/>
          <a:p>
            <a:r>
              <a:rPr lang="ja-JP" altLang="en-US" dirty="0"/>
              <a:t>免疫に関する細胞・器官</a:t>
            </a:r>
          </a:p>
        </p:txBody>
      </p:sp>
      <p:sp>
        <p:nvSpPr>
          <p:cNvPr id="31" name="テキスト ボックス 30">
            <a:extLst>
              <a:ext uri="{FF2B5EF4-FFF2-40B4-BE49-F238E27FC236}">
                <a16:creationId xmlns:a16="http://schemas.microsoft.com/office/drawing/2014/main" id="{00693DEB-1121-4840-A093-3A9592CC4C13}"/>
              </a:ext>
            </a:extLst>
          </p:cNvPr>
          <p:cNvSpPr txBox="1"/>
          <p:nvPr/>
        </p:nvSpPr>
        <p:spPr>
          <a:xfrm>
            <a:off x="816813" y="1660750"/>
            <a:ext cx="5021406" cy="3609258"/>
          </a:xfrm>
          <a:prstGeom prst="rect">
            <a:avLst/>
          </a:prstGeom>
          <a:noFill/>
        </p:spPr>
        <p:txBody>
          <a:bodyPr wrap="square">
            <a:spAutoFit/>
          </a:bodyPr>
          <a:lstStyle/>
          <a:p>
            <a:pPr marL="450850" indent="-450850" algn="just">
              <a:lnSpc>
                <a:spcPts val="5600"/>
              </a:lnSpc>
            </a:pPr>
            <a:r>
              <a:rPr lang="ja-JP" altLang="en-US" sz="3800" dirty="0"/>
              <a:t>〇白血球には，</a:t>
            </a:r>
            <a:endParaRPr lang="en-US" altLang="ja-JP" sz="3800" dirty="0"/>
          </a:p>
          <a:p>
            <a:pPr marL="450850" indent="-4763" algn="just">
              <a:lnSpc>
                <a:spcPts val="5600"/>
              </a:lnSpc>
            </a:pPr>
            <a:r>
              <a:rPr lang="ja-JP" altLang="en-US" sz="3800" dirty="0">
                <a:solidFill>
                  <a:srgbClr val="FF0000"/>
                </a:solidFill>
              </a:rPr>
              <a:t>樹状細胞</a:t>
            </a:r>
            <a:r>
              <a:rPr lang="ja-JP" altLang="en-US" sz="3800" dirty="0"/>
              <a:t>　，</a:t>
            </a:r>
            <a:endParaRPr lang="en-US" altLang="ja-JP" sz="3800" dirty="0"/>
          </a:p>
          <a:p>
            <a:pPr marL="450850" indent="-4763" algn="just">
              <a:lnSpc>
                <a:spcPts val="5600"/>
              </a:lnSpc>
            </a:pPr>
            <a:r>
              <a:rPr lang="ja-JP" altLang="en-US" sz="3800" dirty="0">
                <a:solidFill>
                  <a:srgbClr val="FF0000"/>
                </a:solidFill>
              </a:rPr>
              <a:t>マクロファージ</a:t>
            </a:r>
            <a:r>
              <a:rPr lang="ja-JP" altLang="en-US" sz="3800" dirty="0"/>
              <a:t> ，</a:t>
            </a:r>
            <a:endParaRPr lang="en-US" altLang="ja-JP" sz="3800" dirty="0"/>
          </a:p>
          <a:p>
            <a:pPr marL="450850" indent="-4763" algn="just">
              <a:lnSpc>
                <a:spcPts val="5600"/>
              </a:lnSpc>
            </a:pPr>
            <a:r>
              <a:rPr lang="ja-JP" altLang="en-US" sz="3800" dirty="0">
                <a:solidFill>
                  <a:srgbClr val="FF0000"/>
                </a:solidFill>
              </a:rPr>
              <a:t>好中球 </a:t>
            </a:r>
            <a:r>
              <a:rPr lang="ja-JP" altLang="en-US" sz="3800" dirty="0"/>
              <a:t>，</a:t>
            </a:r>
            <a:r>
              <a:rPr lang="ja-JP" altLang="en-US" sz="3800" dirty="0">
                <a:solidFill>
                  <a:srgbClr val="FF0000"/>
                </a:solidFill>
              </a:rPr>
              <a:t>リンパ球　</a:t>
            </a:r>
            <a:r>
              <a:rPr lang="ja-JP" altLang="en-US" sz="3800" dirty="0"/>
              <a:t>などがある。</a:t>
            </a:r>
          </a:p>
        </p:txBody>
      </p:sp>
      <p:sp>
        <p:nvSpPr>
          <p:cNvPr id="33" name="正方形/長方形 32">
            <a:extLst>
              <a:ext uri="{FF2B5EF4-FFF2-40B4-BE49-F238E27FC236}">
                <a16:creationId xmlns:a16="http://schemas.microsoft.com/office/drawing/2014/main" id="{ABB21961-21E0-49C5-94C3-C1EA0361BE58}"/>
              </a:ext>
            </a:extLst>
          </p:cNvPr>
          <p:cNvSpPr/>
          <p:nvPr/>
        </p:nvSpPr>
        <p:spPr>
          <a:xfrm>
            <a:off x="1343472" y="2492896"/>
            <a:ext cx="2088232"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(19)</a:t>
            </a:r>
            <a:endParaRPr kumimoji="1" lang="ja-JP" altLang="en-US" b="1" dirty="0">
              <a:solidFill>
                <a:schemeClr val="tx1"/>
              </a:solidFill>
              <a:latin typeface="+mj-ea"/>
            </a:endParaRPr>
          </a:p>
        </p:txBody>
      </p:sp>
      <p:sp>
        <p:nvSpPr>
          <p:cNvPr id="24" name="テキスト ボックス 4">
            <a:extLst>
              <a:ext uri="{FF2B5EF4-FFF2-40B4-BE49-F238E27FC236}">
                <a16:creationId xmlns:a16="http://schemas.microsoft.com/office/drawing/2014/main" id="{613F5E8F-FCCE-4E32-84F9-28501762156C}"/>
              </a:ext>
            </a:extLst>
          </p:cNvPr>
          <p:cNvSpPr txBox="1">
            <a:spLocks noChangeArrowheads="1"/>
          </p:cNvSpPr>
          <p:nvPr/>
        </p:nvSpPr>
        <p:spPr bwMode="auto">
          <a:xfrm>
            <a:off x="766422" y="764704"/>
            <a:ext cx="48255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4400" b="1" dirty="0">
                <a:solidFill>
                  <a:srgbClr val="FF0066"/>
                </a:solidFill>
              </a:rPr>
              <a:t>❚</a:t>
            </a:r>
            <a:r>
              <a:rPr lang="ja-JP" altLang="en-US" sz="4000" b="1" dirty="0"/>
              <a:t>白血球の種類</a:t>
            </a:r>
            <a:r>
              <a:rPr lang="ja-JP" altLang="en-US" sz="4400" b="1" dirty="0">
                <a:solidFill>
                  <a:srgbClr val="FF0066"/>
                </a:solidFill>
              </a:rPr>
              <a:t>❚</a:t>
            </a:r>
            <a:endParaRPr lang="en-US" altLang="ja-JP" sz="4400" b="1" dirty="0">
              <a:solidFill>
                <a:srgbClr val="FF0066"/>
              </a:solidFill>
            </a:endParaRPr>
          </a:p>
        </p:txBody>
      </p:sp>
      <p:sp>
        <p:nvSpPr>
          <p:cNvPr id="35" name="正方形/長方形 34">
            <a:extLst>
              <a:ext uri="{FF2B5EF4-FFF2-40B4-BE49-F238E27FC236}">
                <a16:creationId xmlns:a16="http://schemas.microsoft.com/office/drawing/2014/main" id="{2A480DE3-B312-4249-81E2-2C628E6A0695}"/>
              </a:ext>
            </a:extLst>
          </p:cNvPr>
          <p:cNvSpPr/>
          <p:nvPr/>
        </p:nvSpPr>
        <p:spPr>
          <a:xfrm>
            <a:off x="1332586" y="3203626"/>
            <a:ext cx="2952328"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(20)</a:t>
            </a:r>
            <a:endParaRPr kumimoji="1" lang="ja-JP" altLang="en-US" b="1" dirty="0">
              <a:solidFill>
                <a:schemeClr val="tx1"/>
              </a:solidFill>
              <a:latin typeface="+mj-ea"/>
            </a:endParaRPr>
          </a:p>
        </p:txBody>
      </p:sp>
      <p:sp>
        <p:nvSpPr>
          <p:cNvPr id="36" name="正方形/長方形 35">
            <a:extLst>
              <a:ext uri="{FF2B5EF4-FFF2-40B4-BE49-F238E27FC236}">
                <a16:creationId xmlns:a16="http://schemas.microsoft.com/office/drawing/2014/main" id="{A405105C-0DC2-46FC-B332-4A9C2F4B944F}"/>
              </a:ext>
            </a:extLst>
          </p:cNvPr>
          <p:cNvSpPr/>
          <p:nvPr/>
        </p:nvSpPr>
        <p:spPr>
          <a:xfrm>
            <a:off x="1343472" y="3904540"/>
            <a:ext cx="1728192"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(21)</a:t>
            </a:r>
            <a:endParaRPr kumimoji="1" lang="ja-JP" altLang="en-US" b="1" dirty="0">
              <a:solidFill>
                <a:schemeClr val="tx1"/>
              </a:solidFill>
              <a:latin typeface="+mj-ea"/>
            </a:endParaRPr>
          </a:p>
        </p:txBody>
      </p:sp>
      <p:sp>
        <p:nvSpPr>
          <p:cNvPr id="37" name="正方形/長方形 36">
            <a:extLst>
              <a:ext uri="{FF2B5EF4-FFF2-40B4-BE49-F238E27FC236}">
                <a16:creationId xmlns:a16="http://schemas.microsoft.com/office/drawing/2014/main" id="{1CA35325-00EE-4A11-8D7B-F11FDEF0F826}"/>
              </a:ext>
            </a:extLst>
          </p:cNvPr>
          <p:cNvSpPr/>
          <p:nvPr/>
        </p:nvSpPr>
        <p:spPr>
          <a:xfrm>
            <a:off x="3714950" y="3904540"/>
            <a:ext cx="2091112"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(22)</a:t>
            </a:r>
            <a:endParaRPr kumimoji="1" lang="ja-JP" altLang="en-US" b="1" dirty="0">
              <a:solidFill>
                <a:schemeClr val="tx1"/>
              </a:solidFill>
              <a:latin typeface="+mj-ea"/>
            </a:endParaRPr>
          </a:p>
        </p:txBody>
      </p:sp>
      <p:sp>
        <p:nvSpPr>
          <p:cNvPr id="38" name="テキスト ボックス 37">
            <a:extLst>
              <a:ext uri="{FF2B5EF4-FFF2-40B4-BE49-F238E27FC236}">
                <a16:creationId xmlns:a16="http://schemas.microsoft.com/office/drawing/2014/main" id="{E8B37B01-1F9A-45A3-A21E-AE06B8B0AC5A}"/>
              </a:ext>
            </a:extLst>
          </p:cNvPr>
          <p:cNvSpPr txBox="1"/>
          <p:nvPr/>
        </p:nvSpPr>
        <p:spPr>
          <a:xfrm>
            <a:off x="6399692" y="616554"/>
            <a:ext cx="1496635" cy="584775"/>
          </a:xfrm>
          <a:prstGeom prst="rect">
            <a:avLst/>
          </a:prstGeom>
          <a:noFill/>
        </p:spPr>
        <p:txBody>
          <a:bodyPr wrap="square">
            <a:spAutoFit/>
          </a:bodyPr>
          <a:lstStyle/>
          <a:p>
            <a:r>
              <a:rPr lang="ja-JP" altLang="en-US" sz="3200" dirty="0">
                <a:solidFill>
                  <a:srgbClr val="FF0000"/>
                </a:solidFill>
              </a:rPr>
              <a:t>骨髄</a:t>
            </a:r>
            <a:endParaRPr lang="ja-JP" altLang="en-US" sz="3200" dirty="0"/>
          </a:p>
        </p:txBody>
      </p:sp>
      <p:sp>
        <p:nvSpPr>
          <p:cNvPr id="39" name="テキスト ボックス 38">
            <a:extLst>
              <a:ext uri="{FF2B5EF4-FFF2-40B4-BE49-F238E27FC236}">
                <a16:creationId xmlns:a16="http://schemas.microsoft.com/office/drawing/2014/main" id="{C78D65FC-4A54-40C4-B78B-FA1BFF5671F8}"/>
              </a:ext>
            </a:extLst>
          </p:cNvPr>
          <p:cNvSpPr txBox="1"/>
          <p:nvPr/>
        </p:nvSpPr>
        <p:spPr>
          <a:xfrm>
            <a:off x="6096000" y="3904540"/>
            <a:ext cx="1496635" cy="1015663"/>
          </a:xfrm>
          <a:prstGeom prst="rect">
            <a:avLst/>
          </a:prstGeom>
          <a:noFill/>
        </p:spPr>
        <p:txBody>
          <a:bodyPr wrap="square">
            <a:spAutoFit/>
          </a:bodyPr>
          <a:lstStyle/>
          <a:p>
            <a:r>
              <a:rPr lang="ja-JP" altLang="en-US" sz="3000" dirty="0">
                <a:solidFill>
                  <a:srgbClr val="FF0000"/>
                </a:solidFill>
              </a:rPr>
              <a:t>造血</a:t>
            </a:r>
            <a:endParaRPr lang="en-US" altLang="ja-JP" sz="3000" dirty="0">
              <a:solidFill>
                <a:srgbClr val="FF0000"/>
              </a:solidFill>
            </a:endParaRPr>
          </a:p>
          <a:p>
            <a:r>
              <a:rPr lang="ja-JP" altLang="en-US" sz="3000" dirty="0">
                <a:solidFill>
                  <a:srgbClr val="FF0000"/>
                </a:solidFill>
              </a:rPr>
              <a:t>幹細胞</a:t>
            </a:r>
            <a:endParaRPr lang="ja-JP" altLang="en-US" sz="3000" dirty="0"/>
          </a:p>
        </p:txBody>
      </p:sp>
      <p:sp>
        <p:nvSpPr>
          <p:cNvPr id="26" name="正方形/長方形 25">
            <a:extLst>
              <a:ext uri="{FF2B5EF4-FFF2-40B4-BE49-F238E27FC236}">
                <a16:creationId xmlns:a16="http://schemas.microsoft.com/office/drawing/2014/main" id="{FA4FDE97-0F5D-491D-917F-E0E7D6A8F820}"/>
              </a:ext>
            </a:extLst>
          </p:cNvPr>
          <p:cNvSpPr/>
          <p:nvPr/>
        </p:nvSpPr>
        <p:spPr>
          <a:xfrm>
            <a:off x="6456030" y="645424"/>
            <a:ext cx="89257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(14)</a:t>
            </a:r>
            <a:endParaRPr kumimoji="1" lang="ja-JP" altLang="en-US" b="1" dirty="0">
              <a:solidFill>
                <a:schemeClr val="tx1"/>
              </a:solidFill>
              <a:latin typeface="+mj-ea"/>
            </a:endParaRPr>
          </a:p>
        </p:txBody>
      </p:sp>
      <p:sp>
        <p:nvSpPr>
          <p:cNvPr id="40" name="正方形/長方形 39">
            <a:extLst>
              <a:ext uri="{FF2B5EF4-FFF2-40B4-BE49-F238E27FC236}">
                <a16:creationId xmlns:a16="http://schemas.microsoft.com/office/drawing/2014/main" id="{D2FDE434-A9F0-4A57-A3C9-4B4E63B431AA}"/>
              </a:ext>
            </a:extLst>
          </p:cNvPr>
          <p:cNvSpPr/>
          <p:nvPr/>
        </p:nvSpPr>
        <p:spPr>
          <a:xfrm>
            <a:off x="6132500" y="3993634"/>
            <a:ext cx="1216099" cy="9151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(15)</a:t>
            </a:r>
            <a:endParaRPr kumimoji="1" lang="ja-JP" altLang="en-US" b="1" dirty="0">
              <a:solidFill>
                <a:schemeClr val="tx1"/>
              </a:solidFill>
              <a:latin typeface="+mj-ea"/>
            </a:endParaRPr>
          </a:p>
        </p:txBody>
      </p:sp>
      <p:sp>
        <p:nvSpPr>
          <p:cNvPr id="41" name="テキスト ボックス 40">
            <a:extLst>
              <a:ext uri="{FF2B5EF4-FFF2-40B4-BE49-F238E27FC236}">
                <a16:creationId xmlns:a16="http://schemas.microsoft.com/office/drawing/2014/main" id="{249273F9-27F6-4052-8A06-B32EF544FA52}"/>
              </a:ext>
            </a:extLst>
          </p:cNvPr>
          <p:cNvSpPr txBox="1"/>
          <p:nvPr/>
        </p:nvSpPr>
        <p:spPr>
          <a:xfrm>
            <a:off x="7382955" y="4447882"/>
            <a:ext cx="1496635" cy="584775"/>
          </a:xfrm>
          <a:prstGeom prst="rect">
            <a:avLst/>
          </a:prstGeom>
          <a:noFill/>
        </p:spPr>
        <p:txBody>
          <a:bodyPr wrap="square">
            <a:spAutoFit/>
          </a:bodyPr>
          <a:lstStyle/>
          <a:p>
            <a:r>
              <a:rPr lang="ja-JP" altLang="en-US" sz="3200" dirty="0">
                <a:solidFill>
                  <a:srgbClr val="FF0000"/>
                </a:solidFill>
              </a:rPr>
              <a:t>胸腺</a:t>
            </a:r>
            <a:endParaRPr lang="ja-JP" altLang="en-US" sz="3200" dirty="0"/>
          </a:p>
        </p:txBody>
      </p:sp>
      <p:sp>
        <p:nvSpPr>
          <p:cNvPr id="42" name="正方形/長方形 41">
            <a:extLst>
              <a:ext uri="{FF2B5EF4-FFF2-40B4-BE49-F238E27FC236}">
                <a16:creationId xmlns:a16="http://schemas.microsoft.com/office/drawing/2014/main" id="{D967353B-8AA1-4F39-9852-2641544BEA70}"/>
              </a:ext>
            </a:extLst>
          </p:cNvPr>
          <p:cNvSpPr/>
          <p:nvPr/>
        </p:nvSpPr>
        <p:spPr>
          <a:xfrm>
            <a:off x="7449508" y="4526750"/>
            <a:ext cx="89257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(16)</a:t>
            </a:r>
            <a:endParaRPr kumimoji="1" lang="ja-JP" altLang="en-US" b="1" dirty="0">
              <a:solidFill>
                <a:schemeClr val="tx1"/>
              </a:solidFill>
              <a:latin typeface="+mj-ea"/>
            </a:endParaRPr>
          </a:p>
        </p:txBody>
      </p:sp>
      <p:sp>
        <p:nvSpPr>
          <p:cNvPr id="43" name="テキスト ボックス 42">
            <a:extLst>
              <a:ext uri="{FF2B5EF4-FFF2-40B4-BE49-F238E27FC236}">
                <a16:creationId xmlns:a16="http://schemas.microsoft.com/office/drawing/2014/main" id="{C4A38516-6129-41B8-952E-4B3D344AB8EF}"/>
              </a:ext>
            </a:extLst>
          </p:cNvPr>
          <p:cNvSpPr txBox="1"/>
          <p:nvPr/>
        </p:nvSpPr>
        <p:spPr>
          <a:xfrm>
            <a:off x="9369822" y="920339"/>
            <a:ext cx="2063785" cy="584775"/>
          </a:xfrm>
          <a:prstGeom prst="rect">
            <a:avLst/>
          </a:prstGeom>
          <a:noFill/>
        </p:spPr>
        <p:txBody>
          <a:bodyPr wrap="square">
            <a:spAutoFit/>
          </a:bodyPr>
          <a:lstStyle/>
          <a:p>
            <a:r>
              <a:rPr lang="ja-JP" altLang="en-US" sz="3200" dirty="0">
                <a:solidFill>
                  <a:srgbClr val="FF0000"/>
                </a:solidFill>
              </a:rPr>
              <a:t>樹状細胞</a:t>
            </a:r>
            <a:endParaRPr lang="ja-JP" altLang="en-US" sz="3200" dirty="0"/>
          </a:p>
        </p:txBody>
      </p:sp>
      <p:sp>
        <p:nvSpPr>
          <p:cNvPr id="44" name="テキスト ボックス 43">
            <a:extLst>
              <a:ext uri="{FF2B5EF4-FFF2-40B4-BE49-F238E27FC236}">
                <a16:creationId xmlns:a16="http://schemas.microsoft.com/office/drawing/2014/main" id="{C6DC3A10-D099-40A9-888C-E3D0084D2D8B}"/>
              </a:ext>
            </a:extLst>
          </p:cNvPr>
          <p:cNvSpPr txBox="1"/>
          <p:nvPr/>
        </p:nvSpPr>
        <p:spPr>
          <a:xfrm>
            <a:off x="9236458" y="2127008"/>
            <a:ext cx="2692190" cy="584775"/>
          </a:xfrm>
          <a:prstGeom prst="rect">
            <a:avLst/>
          </a:prstGeom>
          <a:noFill/>
        </p:spPr>
        <p:txBody>
          <a:bodyPr wrap="square">
            <a:spAutoFit/>
          </a:bodyPr>
          <a:lstStyle/>
          <a:p>
            <a:r>
              <a:rPr lang="ja-JP" altLang="en-US" sz="3200" dirty="0">
                <a:solidFill>
                  <a:srgbClr val="FF0000"/>
                </a:solidFill>
              </a:rPr>
              <a:t>マクロファージ</a:t>
            </a:r>
            <a:endParaRPr lang="ja-JP" altLang="en-US" sz="3200" dirty="0"/>
          </a:p>
        </p:txBody>
      </p:sp>
      <p:sp>
        <p:nvSpPr>
          <p:cNvPr id="45" name="テキスト ボックス 44">
            <a:extLst>
              <a:ext uri="{FF2B5EF4-FFF2-40B4-BE49-F238E27FC236}">
                <a16:creationId xmlns:a16="http://schemas.microsoft.com/office/drawing/2014/main" id="{1D4BD190-50C1-43E1-8C42-02E75E6546BA}"/>
              </a:ext>
            </a:extLst>
          </p:cNvPr>
          <p:cNvSpPr txBox="1"/>
          <p:nvPr/>
        </p:nvSpPr>
        <p:spPr>
          <a:xfrm>
            <a:off x="9236458" y="3145276"/>
            <a:ext cx="2692190" cy="584775"/>
          </a:xfrm>
          <a:prstGeom prst="rect">
            <a:avLst/>
          </a:prstGeom>
          <a:noFill/>
        </p:spPr>
        <p:txBody>
          <a:bodyPr wrap="square">
            <a:spAutoFit/>
          </a:bodyPr>
          <a:lstStyle/>
          <a:p>
            <a:r>
              <a:rPr lang="ja-JP" altLang="en-US" sz="3200" dirty="0">
                <a:solidFill>
                  <a:srgbClr val="FF0000"/>
                </a:solidFill>
              </a:rPr>
              <a:t>好中球　</a:t>
            </a:r>
            <a:r>
              <a:rPr lang="ja-JP" altLang="en-US" sz="2400" dirty="0"/>
              <a:t>など</a:t>
            </a:r>
            <a:endParaRPr lang="ja-JP" altLang="en-US" sz="3200" dirty="0"/>
          </a:p>
        </p:txBody>
      </p:sp>
      <p:sp>
        <p:nvSpPr>
          <p:cNvPr id="46" name="テキスト ボックス 45">
            <a:extLst>
              <a:ext uri="{FF2B5EF4-FFF2-40B4-BE49-F238E27FC236}">
                <a16:creationId xmlns:a16="http://schemas.microsoft.com/office/drawing/2014/main" id="{EAABE1F7-6F96-4106-B79D-1D6D7C19EB17}"/>
              </a:ext>
            </a:extLst>
          </p:cNvPr>
          <p:cNvSpPr txBox="1"/>
          <p:nvPr/>
        </p:nvSpPr>
        <p:spPr>
          <a:xfrm>
            <a:off x="9074100" y="4110443"/>
            <a:ext cx="1850063" cy="584775"/>
          </a:xfrm>
          <a:prstGeom prst="rect">
            <a:avLst/>
          </a:prstGeom>
          <a:noFill/>
        </p:spPr>
        <p:txBody>
          <a:bodyPr wrap="square">
            <a:spAutoFit/>
          </a:bodyPr>
          <a:lstStyle/>
          <a:p>
            <a:r>
              <a:rPr lang="en-US" altLang="ja-JP" sz="3200" dirty="0">
                <a:solidFill>
                  <a:srgbClr val="FF0000"/>
                </a:solidFill>
              </a:rPr>
              <a:t>T</a:t>
            </a:r>
            <a:r>
              <a:rPr lang="ja-JP" altLang="en-US" sz="3200" dirty="0">
                <a:solidFill>
                  <a:srgbClr val="FF0000"/>
                </a:solidFill>
              </a:rPr>
              <a:t>細胞</a:t>
            </a:r>
            <a:endParaRPr lang="ja-JP" altLang="en-US" sz="3200" dirty="0"/>
          </a:p>
        </p:txBody>
      </p:sp>
      <p:sp>
        <p:nvSpPr>
          <p:cNvPr id="47" name="テキスト ボックス 46">
            <a:extLst>
              <a:ext uri="{FF2B5EF4-FFF2-40B4-BE49-F238E27FC236}">
                <a16:creationId xmlns:a16="http://schemas.microsoft.com/office/drawing/2014/main" id="{E555A673-199C-4CDE-9EBB-7B763E3325E9}"/>
              </a:ext>
            </a:extLst>
          </p:cNvPr>
          <p:cNvSpPr txBox="1"/>
          <p:nvPr/>
        </p:nvSpPr>
        <p:spPr>
          <a:xfrm>
            <a:off x="9153976" y="5977942"/>
            <a:ext cx="1850063" cy="584775"/>
          </a:xfrm>
          <a:prstGeom prst="rect">
            <a:avLst/>
          </a:prstGeom>
          <a:noFill/>
        </p:spPr>
        <p:txBody>
          <a:bodyPr wrap="square">
            <a:spAutoFit/>
          </a:bodyPr>
          <a:lstStyle/>
          <a:p>
            <a:r>
              <a:rPr lang="en-US" altLang="ja-JP" sz="3200" dirty="0"/>
              <a:t>NK</a:t>
            </a:r>
            <a:r>
              <a:rPr lang="ja-JP" altLang="en-US" sz="3200" dirty="0"/>
              <a:t>細胞</a:t>
            </a:r>
          </a:p>
        </p:txBody>
      </p:sp>
      <p:sp>
        <p:nvSpPr>
          <p:cNvPr id="28" name="正方形/長方形 27">
            <a:extLst>
              <a:ext uri="{FF2B5EF4-FFF2-40B4-BE49-F238E27FC236}">
                <a16:creationId xmlns:a16="http://schemas.microsoft.com/office/drawing/2014/main" id="{8D107A0B-0ADC-4151-A653-1E8A43A63C85}"/>
              </a:ext>
            </a:extLst>
          </p:cNvPr>
          <p:cNvSpPr/>
          <p:nvPr/>
        </p:nvSpPr>
        <p:spPr>
          <a:xfrm>
            <a:off x="9427528" y="952876"/>
            <a:ext cx="1757145"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(19)</a:t>
            </a:r>
            <a:endParaRPr kumimoji="1" lang="ja-JP" altLang="en-US" b="1" dirty="0">
              <a:solidFill>
                <a:schemeClr val="tx1"/>
              </a:solidFill>
              <a:latin typeface="+mj-ea"/>
            </a:endParaRPr>
          </a:p>
        </p:txBody>
      </p:sp>
      <p:sp>
        <p:nvSpPr>
          <p:cNvPr id="48" name="正方形/長方形 47">
            <a:extLst>
              <a:ext uri="{FF2B5EF4-FFF2-40B4-BE49-F238E27FC236}">
                <a16:creationId xmlns:a16="http://schemas.microsoft.com/office/drawing/2014/main" id="{A30DA10B-6122-4BD8-AF14-61F958C00A30}"/>
              </a:ext>
            </a:extLst>
          </p:cNvPr>
          <p:cNvSpPr/>
          <p:nvPr/>
        </p:nvSpPr>
        <p:spPr>
          <a:xfrm>
            <a:off x="9321171" y="2180520"/>
            <a:ext cx="2535469"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(20)</a:t>
            </a:r>
            <a:endParaRPr kumimoji="1" lang="ja-JP" altLang="en-US" b="1" dirty="0">
              <a:solidFill>
                <a:schemeClr val="tx1"/>
              </a:solidFill>
              <a:latin typeface="+mj-ea"/>
            </a:endParaRPr>
          </a:p>
        </p:txBody>
      </p:sp>
      <p:sp>
        <p:nvSpPr>
          <p:cNvPr id="49" name="正方形/長方形 48">
            <a:extLst>
              <a:ext uri="{FF2B5EF4-FFF2-40B4-BE49-F238E27FC236}">
                <a16:creationId xmlns:a16="http://schemas.microsoft.com/office/drawing/2014/main" id="{642E7EE9-A069-4C9B-A242-93C0C0493CE7}"/>
              </a:ext>
            </a:extLst>
          </p:cNvPr>
          <p:cNvSpPr/>
          <p:nvPr/>
        </p:nvSpPr>
        <p:spPr>
          <a:xfrm>
            <a:off x="9236459" y="3213379"/>
            <a:ext cx="144143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(21)</a:t>
            </a:r>
            <a:endParaRPr kumimoji="1" lang="ja-JP" altLang="en-US" b="1" dirty="0">
              <a:solidFill>
                <a:schemeClr val="tx1"/>
              </a:solidFill>
              <a:latin typeface="+mj-ea"/>
            </a:endParaRPr>
          </a:p>
        </p:txBody>
      </p:sp>
      <p:sp>
        <p:nvSpPr>
          <p:cNvPr id="50" name="正方形/長方形 49">
            <a:extLst>
              <a:ext uri="{FF2B5EF4-FFF2-40B4-BE49-F238E27FC236}">
                <a16:creationId xmlns:a16="http://schemas.microsoft.com/office/drawing/2014/main" id="{8697287B-C218-4BB5-956F-1A71658FC21B}"/>
              </a:ext>
            </a:extLst>
          </p:cNvPr>
          <p:cNvSpPr/>
          <p:nvPr/>
        </p:nvSpPr>
        <p:spPr>
          <a:xfrm>
            <a:off x="9117973" y="4160321"/>
            <a:ext cx="144143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(28)</a:t>
            </a:r>
            <a:endParaRPr kumimoji="1" lang="ja-JP" altLang="en-US" b="1" dirty="0">
              <a:solidFill>
                <a:schemeClr val="tx1"/>
              </a:solidFill>
              <a:latin typeface="+mj-ea"/>
            </a:endParaRPr>
          </a:p>
        </p:txBody>
      </p:sp>
      <p:sp>
        <p:nvSpPr>
          <p:cNvPr id="51" name="正方形/長方形 50">
            <a:extLst>
              <a:ext uri="{FF2B5EF4-FFF2-40B4-BE49-F238E27FC236}">
                <a16:creationId xmlns:a16="http://schemas.microsoft.com/office/drawing/2014/main" id="{F7A47BF8-EA4C-44CC-A5BE-21D331CDCF16}"/>
              </a:ext>
            </a:extLst>
          </p:cNvPr>
          <p:cNvSpPr/>
          <p:nvPr/>
        </p:nvSpPr>
        <p:spPr>
          <a:xfrm>
            <a:off x="9117973" y="5115542"/>
            <a:ext cx="1441430" cy="50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j-ea"/>
              </a:rPr>
              <a:t>(25)</a:t>
            </a:r>
            <a:endParaRPr kumimoji="1" lang="ja-JP" altLang="en-US" b="1" dirty="0">
              <a:solidFill>
                <a:schemeClr val="tx1"/>
              </a:solidFill>
              <a:latin typeface="+mj-ea"/>
            </a:endParaRPr>
          </a:p>
        </p:txBody>
      </p:sp>
    </p:spTree>
    <p:extLst>
      <p:ext uri="{BB962C8B-B14F-4D97-AF65-F5344CB8AC3E}">
        <p14:creationId xmlns:p14="http://schemas.microsoft.com/office/powerpoint/2010/main" val="10167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0" nodeType="clickEffect">
                                  <p:stCondLst>
                                    <p:cond delay="0"/>
                                  </p:stCondLst>
                                  <p:childTnLst>
                                    <p:animEffect transition="out" filter="wipe(left)">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22" presetClass="exit" presetSubtype="8" fill="hold" grpId="0" nodeType="withEffect">
                                  <p:stCondLst>
                                    <p:cond delay="0"/>
                                  </p:stCondLst>
                                  <p:childTnLst>
                                    <p:animEffect transition="out" filter="wipe(left)">
                                      <p:cBhvr>
                                        <p:cTn id="32" dur="500"/>
                                        <p:tgtEl>
                                          <p:spTgt spid="48"/>
                                        </p:tgtEl>
                                      </p:cBhvr>
                                    </p:animEffect>
                                    <p:set>
                                      <p:cBhvr>
                                        <p:cTn id="33" dur="1" fill="hold">
                                          <p:stCondLst>
                                            <p:cond delay="499"/>
                                          </p:stCondLst>
                                        </p:cTn>
                                        <p:tgtEl>
                                          <p:spTgt spid="4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8" fill="hold" grpId="0" nodeType="clickEffect">
                                  <p:stCondLst>
                                    <p:cond delay="0"/>
                                  </p:stCondLst>
                                  <p:childTnLst>
                                    <p:animEffect transition="out" filter="wipe(left)">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par>
                                <p:cTn id="39" presetID="22" presetClass="exit" presetSubtype="8" fill="hold" grpId="0" nodeType="withEffect">
                                  <p:stCondLst>
                                    <p:cond delay="0"/>
                                  </p:stCondLst>
                                  <p:childTnLst>
                                    <p:animEffect transition="out" filter="wipe(left)">
                                      <p:cBhvr>
                                        <p:cTn id="40" dur="500"/>
                                        <p:tgtEl>
                                          <p:spTgt spid="49"/>
                                        </p:tgtEl>
                                      </p:cBhvr>
                                    </p:animEffect>
                                    <p:set>
                                      <p:cBhvr>
                                        <p:cTn id="41" dur="1" fill="hold">
                                          <p:stCondLst>
                                            <p:cond delay="499"/>
                                          </p:stCondLst>
                                        </p:cTn>
                                        <p:tgtEl>
                                          <p:spTgt spid="4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8" fill="hold" grpId="0" nodeType="clickEffect">
                                  <p:stCondLst>
                                    <p:cond delay="0"/>
                                  </p:stCondLst>
                                  <p:childTnLst>
                                    <p:animEffect transition="out" filter="wipe(left)">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26" grpId="0" animBg="1"/>
      <p:bldP spid="40" grpId="0" animBg="1"/>
      <p:bldP spid="42" grpId="0" animBg="1"/>
      <p:bldP spid="28" grpId="0" animBg="1"/>
      <p:bldP spid="48" grpId="0" animBg="1"/>
      <p:bldP spid="49"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17698</TotalTime>
  <Words>812</Words>
  <PresentationFormat>ワイド画面</PresentationFormat>
  <Paragraphs>177</Paragraphs>
  <Slides>11</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11</vt:i4>
      </vt:variant>
    </vt:vector>
  </HeadingPairs>
  <TitlesOfParts>
    <vt:vector size="22" baseType="lpstr">
      <vt:lpstr>MS PGothic</vt:lpstr>
      <vt:lpstr>MS PGothic</vt:lpstr>
      <vt:lpstr>ＭＳ ゴシック</vt:lpstr>
      <vt:lpstr>Meiryo</vt:lpstr>
      <vt:lpstr>Meiryo</vt:lpstr>
      <vt:lpstr>Arial</vt:lpstr>
      <vt:lpstr>Calibri</vt:lpstr>
      <vt:lpstr>Trebuchet MS</vt:lpstr>
      <vt:lpstr>Wingdings 3</vt:lpstr>
      <vt:lpstr>ファセット</vt:lpstr>
      <vt:lpstr>デザインの設定</vt:lpstr>
      <vt:lpstr>PowerPoint プレゼンテーション</vt:lpstr>
      <vt:lpstr>異物を排除するしくみ</vt:lpstr>
      <vt:lpstr>異物を排除するしくみ</vt:lpstr>
      <vt:lpstr>３段階の生体防御</vt:lpstr>
      <vt:lpstr>３段階の生体防御</vt:lpstr>
      <vt:lpstr>３段階の生体防御</vt:lpstr>
      <vt:lpstr>免疫に関する細胞・器官</vt:lpstr>
      <vt:lpstr>免疫に関する細胞・器官</vt:lpstr>
      <vt:lpstr>免疫に関する細胞・器官</vt:lpstr>
      <vt:lpstr>免疫に関する細胞・器官</vt:lpstr>
      <vt:lpstr>免疫に関する細胞・器官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2020-11-27T05:04:08Z</cp:lastPrinted>
  <dcterms:created xsi:type="dcterms:W3CDTF">2011-09-19T09:10:40Z</dcterms:created>
  <dcterms:modified xsi:type="dcterms:W3CDTF">2022-03-07T02:11:16Z</dcterms:modified>
</cp:coreProperties>
</file>