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23" r:id="rId1"/>
    <p:sldMasterId id="2147483942" r:id="rId2"/>
  </p:sldMasterIdLst>
  <p:notesMasterIdLst>
    <p:notesMasterId r:id="rId26"/>
  </p:notesMasterIdLst>
  <p:handoutMasterIdLst>
    <p:handoutMasterId r:id="rId27"/>
  </p:handoutMasterIdLst>
  <p:sldIdLst>
    <p:sldId id="334" r:id="rId3"/>
    <p:sldId id="335" r:id="rId4"/>
    <p:sldId id="347" r:id="rId5"/>
    <p:sldId id="348" r:id="rId6"/>
    <p:sldId id="343" r:id="rId7"/>
    <p:sldId id="346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64" r:id="rId19"/>
    <p:sldId id="365" r:id="rId20"/>
    <p:sldId id="359" r:id="rId21"/>
    <p:sldId id="360" r:id="rId22"/>
    <p:sldId id="361" r:id="rId23"/>
    <p:sldId id="362" r:id="rId24"/>
    <p:sldId id="363" r:id="rId25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4" userDrawn="1">
          <p15:clr>
            <a:srgbClr val="A4A3A4"/>
          </p15:clr>
        </p15:guide>
        <p15:guide id="2" orient="horz" pos="2931" userDrawn="1">
          <p15:clr>
            <a:srgbClr val="A4A3A4"/>
          </p15:clr>
        </p15:guide>
        <p15:guide id="3" pos="5171" userDrawn="1">
          <p15:clr>
            <a:srgbClr val="A4A3A4"/>
          </p15:clr>
        </p15:guide>
        <p15:guide id="4" pos="26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396C"/>
    <a:srgbClr val="D0C295"/>
    <a:srgbClr val="DEEBF7"/>
    <a:srgbClr val="EDF7FD"/>
    <a:srgbClr val="95A2D3"/>
    <a:srgbClr val="D9D9CB"/>
    <a:srgbClr val="F0F9FE"/>
    <a:srgbClr val="66CCFF"/>
    <a:srgbClr val="797873"/>
    <a:srgbClr val="FFD961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743" autoAdjust="0"/>
  </p:normalViewPr>
  <p:slideViewPr>
    <p:cSldViewPr>
      <p:cViewPr>
        <p:scale>
          <a:sx n="75" d="100"/>
          <a:sy n="75" d="100"/>
        </p:scale>
        <p:origin x="974" y="254"/>
      </p:cViewPr>
      <p:guideLst>
        <p:guide orient="horz" pos="1434"/>
        <p:guide orient="horz" pos="2931"/>
        <p:guide pos="5171"/>
        <p:guide pos="26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2" d="100"/>
          <a:sy n="132" d="100"/>
        </p:scale>
        <p:origin x="2304" y="160"/>
      </p:cViewPr>
      <p:guideLst>
        <p:guide orient="horz" pos="2122"/>
        <p:guide pos="31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9EF471EB-85AB-4687-B961-B58FD244E7A8}" type="datetimeFigureOut">
              <a:rPr lang="ja-JP" altLang="en-US"/>
              <a:pPr>
                <a:defRPr/>
              </a:pPr>
              <a:t>2022/8/5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251"/>
            <a:ext cx="4275696" cy="33746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412" y="6397251"/>
            <a:ext cx="4275696" cy="337467"/>
          </a:xfrm>
          <a:prstGeom prst="rect">
            <a:avLst/>
          </a:prstGeom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1589A66C-48DC-475D-8907-2939B23B81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8467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4AC9DB06-F1EA-435D-B04A-01FE6D5AC3D2}" type="datetimeFigureOut">
              <a:rPr lang="ja-JP" altLang="en-US"/>
              <a:pPr>
                <a:defRPr/>
              </a:pPr>
              <a:t>2022/8/5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191" y="3199149"/>
            <a:ext cx="7893933" cy="303198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251"/>
            <a:ext cx="4275696" cy="337467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 eaLnBrk="1" hangingPunct="1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412" y="6397251"/>
            <a:ext cx="4275696" cy="337467"/>
          </a:xfrm>
          <a:prstGeom prst="rect">
            <a:avLst/>
          </a:prstGeom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89CEB7CB-9B21-44BD-8D15-7ECF69CAE4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81581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CEB7CB-9B21-44BD-8D15-7ECF69CAE460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7053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縦書きコンテンツ プレースホルダー 13">
            <a:extLst>
              <a:ext uri="{FF2B5EF4-FFF2-40B4-BE49-F238E27FC236}">
                <a16:creationId xmlns="" xmlns:a16="http://schemas.microsoft.com/office/drawing/2014/main" id="{FA00F5AE-5002-6C4F-AF25-73E5D32A3840}"/>
              </a:ext>
            </a:extLst>
          </p:cNvPr>
          <p:cNvSpPr>
            <a:spLocks noGrp="1"/>
          </p:cNvSpPr>
          <p:nvPr>
            <p:ph orient="vert" sz="quarter" idx="10" hasCustomPrompt="1"/>
          </p:nvPr>
        </p:nvSpPr>
        <p:spPr>
          <a:xfrm>
            <a:off x="11856640" y="0"/>
            <a:ext cx="335360" cy="5805264"/>
          </a:xfrm>
          <a:prstGeom prst="rect">
            <a:avLst/>
          </a:prstGeom>
        </p:spPr>
        <p:txBody>
          <a:bodyPr vert="eaVert" lIns="72000" tIns="108000" rIns="108000"/>
          <a:lstStyle>
            <a:lvl1pPr algn="ctr">
              <a:buNone/>
              <a:defRPr sz="1200" b="0" baseline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pPr lvl="0"/>
            <a:r>
              <a:rPr kumimoji="1" lang="ja-JP" altLang="en-US"/>
              <a:t>オブジェクト</a:t>
            </a:r>
          </a:p>
        </p:txBody>
      </p:sp>
    </p:spTree>
    <p:extLst>
      <p:ext uri="{BB962C8B-B14F-4D97-AF65-F5344CB8AC3E}">
        <p14:creationId xmlns:p14="http://schemas.microsoft.com/office/powerpoint/2010/main" val="157362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1424" y="1700808"/>
            <a:ext cx="10515600" cy="1325563"/>
          </a:xfrm>
          <a:prstGeom prst="rect">
            <a:avLst/>
          </a:prstGeom>
        </p:spPr>
        <p:txBody>
          <a:bodyPr/>
          <a:lstStyle>
            <a:lvl1pPr algn="just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タイトル 1"/>
          <p:cNvSpPr txBox="1">
            <a:spLocks/>
          </p:cNvSpPr>
          <p:nvPr userDrawn="1"/>
        </p:nvSpPr>
        <p:spPr>
          <a:xfrm>
            <a:off x="623392" y="404664"/>
            <a:ext cx="10515600" cy="50405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3200" b="1" dirty="0">
                <a:solidFill>
                  <a:srgbClr val="0070C0"/>
                </a:solidFill>
              </a:rPr>
              <a:t>《</a:t>
            </a:r>
            <a:r>
              <a:rPr lang="ja-JP" altLang="en-US" sz="3200" b="1" dirty="0">
                <a:solidFill>
                  <a:srgbClr val="0070C0"/>
                </a:solidFill>
              </a:rPr>
              <a:t>目標</a:t>
            </a:r>
            <a:r>
              <a:rPr lang="en-US" altLang="ja-JP" sz="3200" b="1" dirty="0">
                <a:solidFill>
                  <a:srgbClr val="0070C0"/>
                </a:solidFill>
              </a:rPr>
              <a:t>》</a:t>
            </a:r>
            <a:endParaRPr lang="ja-JP" alt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67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0"/>
          </p:nvPr>
        </p:nvSpPr>
        <p:spPr>
          <a:xfrm>
            <a:off x="838200" y="1340768"/>
            <a:ext cx="10874424" cy="2592388"/>
          </a:xfrm>
          <a:prstGeom prst="rect">
            <a:avLst/>
          </a:prstGeom>
        </p:spPr>
        <p:txBody>
          <a:bodyPr/>
          <a:lstStyle>
            <a:lvl1pPr>
              <a:defRPr kumimoji="1" lang="ja-JP" altLang="en-US" sz="32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 kumimoji="1" lang="ja-JP" altLang="en-US" sz="32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>
              <a:defRPr kumimoji="1" lang="ja-JP" altLang="en-US" sz="32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>
              <a:defRPr kumimoji="1" lang="ja-JP" altLang="en-US" sz="32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>
              <a:defRPr kumimoji="1" lang="ja-JP" alt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7" name="タイトル 1"/>
          <p:cNvSpPr txBox="1">
            <a:spLocks/>
          </p:cNvSpPr>
          <p:nvPr userDrawn="1"/>
        </p:nvSpPr>
        <p:spPr>
          <a:xfrm>
            <a:off x="623392" y="404664"/>
            <a:ext cx="10515600" cy="50405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2800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3200" b="1" dirty="0">
                <a:solidFill>
                  <a:srgbClr val="00B050"/>
                </a:solidFill>
              </a:rPr>
              <a:t>《</a:t>
            </a:r>
            <a:r>
              <a:rPr lang="ja-JP" altLang="en-US" sz="3200" b="1" dirty="0">
                <a:solidFill>
                  <a:srgbClr val="00B050"/>
                </a:solidFill>
              </a:rPr>
              <a:t>目次</a:t>
            </a:r>
            <a:r>
              <a:rPr lang="en-US" altLang="ja-JP" sz="3200" b="1" dirty="0">
                <a:solidFill>
                  <a:srgbClr val="00B050"/>
                </a:solidFill>
              </a:rPr>
              <a:t>》</a:t>
            </a:r>
            <a:endParaRPr lang="ja-JP" alt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86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6">
            <a:extLst>
              <a:ext uri="{FF2B5EF4-FFF2-40B4-BE49-F238E27FC236}">
                <a16:creationId xmlns="" xmlns:a16="http://schemas.microsoft.com/office/drawing/2014/main" id="{D3844554-E61F-F44B-B294-497E78F30E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/>
              <a:t>マスタータイトルの書式設定</a:t>
            </a:r>
            <a:endParaRPr kumimoji="1" lang="x-none" altLang="en-US" dirty="0"/>
          </a:p>
        </p:txBody>
      </p:sp>
      <p:sp>
        <p:nvSpPr>
          <p:cNvPr id="19" name="縦書きコンテンツ プレースホルダー 13">
            <a:extLst>
              <a:ext uri="{FF2B5EF4-FFF2-40B4-BE49-F238E27FC236}">
                <a16:creationId xmlns="" xmlns:a16="http://schemas.microsoft.com/office/drawing/2014/main" id="{E256A370-69ED-BE4E-9AAE-7530B391AFAD}"/>
              </a:ext>
            </a:extLst>
          </p:cNvPr>
          <p:cNvSpPr>
            <a:spLocks noGrp="1"/>
          </p:cNvSpPr>
          <p:nvPr>
            <p:ph orient="vert" sz="quarter" idx="10" hasCustomPrompt="1"/>
          </p:nvPr>
        </p:nvSpPr>
        <p:spPr>
          <a:xfrm>
            <a:off x="11856640" y="0"/>
            <a:ext cx="335360" cy="5805264"/>
          </a:xfrm>
          <a:prstGeom prst="rect">
            <a:avLst/>
          </a:prstGeom>
        </p:spPr>
        <p:txBody>
          <a:bodyPr vert="eaVert" lIns="72000" tIns="108000" rIns="108000"/>
          <a:lstStyle>
            <a:lvl1pPr algn="ctr">
              <a:buNone/>
              <a:defRPr sz="1200" b="0" baseline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pPr lvl="0"/>
            <a:r>
              <a:rPr kumimoji="1" lang="ja-JP" altLang="en-US"/>
              <a:t>オブジェクト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1"/>
          </p:nvPr>
        </p:nvSpPr>
        <p:spPr>
          <a:xfrm>
            <a:off x="775043" y="1196752"/>
            <a:ext cx="10512495" cy="259228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2pPr>
            <a:lvl3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3pPr>
            <a:lvl4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4pPr>
            <a:lvl5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" name="コンテンツ プレースホルダー 6"/>
          <p:cNvSpPr>
            <a:spLocks noGrp="1"/>
          </p:cNvSpPr>
          <p:nvPr>
            <p:ph sz="quarter" idx="12"/>
          </p:nvPr>
        </p:nvSpPr>
        <p:spPr>
          <a:xfrm>
            <a:off x="771939" y="4005064"/>
            <a:ext cx="10512495" cy="2592288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  <a:lvl2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2pPr>
            <a:lvl3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3pPr>
            <a:lvl4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4pPr>
            <a:lvl5pPr>
              <a:defRPr sz="3200">
                <a:latin typeface="ＭＳ 明朝" panose="02020609040205080304" pitchFamily="17" charset="-128"/>
                <a:ea typeface="ＭＳ 明朝" panose="02020609040205080304" pitchFamily="17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43714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メモ 2"/>
          <p:cNvSpPr/>
          <p:nvPr userDrawn="1"/>
        </p:nvSpPr>
        <p:spPr>
          <a:xfrm>
            <a:off x="771939" y="908720"/>
            <a:ext cx="10580646" cy="5685640"/>
          </a:xfrm>
          <a:prstGeom prst="foldedCorner">
            <a:avLst/>
          </a:prstGeom>
          <a:solidFill>
            <a:srgbClr val="FFFFEB"/>
          </a:solidFill>
          <a:ln>
            <a:noFill/>
          </a:ln>
          <a:effectLst>
            <a:outerShdw blurRad="241300" dist="152400" dir="2700000" sx="101000" sy="101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="" xmlns:a16="http://schemas.microsoft.com/office/drawing/2014/main" id="{3801C576-2647-4854-85DF-E37D84D474EC}"/>
              </a:ext>
            </a:extLst>
          </p:cNvPr>
          <p:cNvGrpSpPr/>
          <p:nvPr userDrawn="1"/>
        </p:nvGrpSpPr>
        <p:grpSpPr>
          <a:xfrm>
            <a:off x="911424" y="1124744"/>
            <a:ext cx="1332000" cy="1332000"/>
            <a:chOff x="1263761" y="2620325"/>
            <a:chExt cx="1332000" cy="1332000"/>
          </a:xfrm>
        </p:grpSpPr>
        <p:sp>
          <p:nvSpPr>
            <p:cNvPr id="5" name="楕円 4">
              <a:extLst>
                <a:ext uri="{FF2B5EF4-FFF2-40B4-BE49-F238E27FC236}">
                  <a16:creationId xmlns="" xmlns:a16="http://schemas.microsoft.com/office/drawing/2014/main" id="{CB9B3924-4158-4654-B79D-2E1E2810AF06}"/>
                </a:ext>
              </a:extLst>
            </p:cNvPr>
            <p:cNvSpPr/>
            <p:nvPr/>
          </p:nvSpPr>
          <p:spPr>
            <a:xfrm>
              <a:off x="1367107" y="2728325"/>
              <a:ext cx="1116000" cy="1116000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楕円 5">
              <a:extLst>
                <a:ext uri="{FF2B5EF4-FFF2-40B4-BE49-F238E27FC236}">
                  <a16:creationId xmlns="" xmlns:a16="http://schemas.microsoft.com/office/drawing/2014/main" id="{C8E507C3-1CC2-4B39-8064-2A09D514C60B}"/>
                </a:ext>
              </a:extLst>
            </p:cNvPr>
            <p:cNvSpPr/>
            <p:nvPr/>
          </p:nvSpPr>
          <p:spPr>
            <a:xfrm>
              <a:off x="1453987" y="2818325"/>
              <a:ext cx="936000" cy="936000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="" xmlns:a16="http://schemas.microsoft.com/office/drawing/2014/main" id="{EEA603CC-BA2B-4222-A8E4-329E4991275F}"/>
                </a:ext>
              </a:extLst>
            </p:cNvPr>
            <p:cNvSpPr txBox="1"/>
            <p:nvPr/>
          </p:nvSpPr>
          <p:spPr>
            <a:xfrm rot="20420359">
              <a:off x="1449220" y="3195964"/>
              <a:ext cx="1008000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kumimoji="1" lang="en-US" altLang="ja-JP" sz="1050" b="1" dirty="0">
                  <a:solidFill>
                    <a:srgbClr val="FF6600"/>
                  </a:solidFill>
                </a:rPr>
                <a:t>CHECK</a:t>
              </a:r>
              <a:r>
                <a:rPr kumimoji="1" lang="ja-JP" altLang="en-US" sz="1050" b="1" dirty="0">
                  <a:solidFill>
                    <a:srgbClr val="FF6600"/>
                  </a:solidFill>
                </a:rPr>
                <a:t> </a:t>
              </a:r>
              <a:r>
                <a:rPr kumimoji="1" lang="en-US" altLang="ja-JP" sz="1050" b="1" dirty="0">
                  <a:solidFill>
                    <a:srgbClr val="FF6600"/>
                  </a:solidFill>
                </a:rPr>
                <a:t>POINT</a:t>
              </a:r>
              <a:endParaRPr kumimoji="1" lang="ja-JP" altLang="en-US" sz="1050" b="1" dirty="0">
                <a:solidFill>
                  <a:srgbClr val="FF6600"/>
                </a:solidFill>
              </a:endParaRP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="" xmlns:a16="http://schemas.microsoft.com/office/drawing/2014/main" id="{60EDEF1B-07CC-4DFA-9040-DF478D67B2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0681" y="3024787"/>
              <a:ext cx="867866" cy="330750"/>
            </a:xfrm>
            <a:prstGeom prst="line">
              <a:avLst/>
            </a:prstGeom>
            <a:ln w="2857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楕円 3">
              <a:extLst>
                <a:ext uri="{FF2B5EF4-FFF2-40B4-BE49-F238E27FC236}">
                  <a16:creationId xmlns="" xmlns:a16="http://schemas.microsoft.com/office/drawing/2014/main" id="{6BD5A71D-A7A2-449B-A951-57A7E4F21E40}"/>
                </a:ext>
              </a:extLst>
            </p:cNvPr>
            <p:cNvSpPr/>
            <p:nvPr/>
          </p:nvSpPr>
          <p:spPr>
            <a:xfrm>
              <a:off x="1263761" y="2620325"/>
              <a:ext cx="1332000" cy="1332000"/>
            </a:xfrm>
            <a:prstGeom prst="ellipse">
              <a:avLst/>
            </a:prstGeom>
            <a:noFill/>
            <a:ln w="762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="" xmlns:a16="http://schemas.microsoft.com/office/drawing/2014/main" id="{73A7BBE9-7100-4518-96C0-1FE8A0F565C9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522121" y="3198252"/>
              <a:ext cx="867866" cy="330750"/>
            </a:xfrm>
            <a:prstGeom prst="line">
              <a:avLst/>
            </a:prstGeom>
            <a:ln w="2857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直線コネクタ 10"/>
          <p:cNvCxnSpPr/>
          <p:nvPr userDrawn="1"/>
        </p:nvCxnSpPr>
        <p:spPr>
          <a:xfrm>
            <a:off x="3143672" y="1683424"/>
            <a:ext cx="7380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3143672" y="2502754"/>
            <a:ext cx="7380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1268257" y="3429000"/>
            <a:ext cx="9288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1235672" y="4293096"/>
            <a:ext cx="9288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 userDrawn="1"/>
        </p:nvCxnSpPr>
        <p:spPr>
          <a:xfrm>
            <a:off x="1235672" y="5157192"/>
            <a:ext cx="9288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 userDrawn="1"/>
        </p:nvCxnSpPr>
        <p:spPr>
          <a:xfrm>
            <a:off x="1243685" y="6021288"/>
            <a:ext cx="92880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63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ユーザー設定レイアウト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="" xmlns:a16="http://schemas.microsoft.com/office/drawing/2014/main" id="{0CBF97EF-888D-4433-9E55-234CB5F8E44B}"/>
              </a:ext>
            </a:extLst>
          </p:cNvPr>
          <p:cNvSpPr/>
          <p:nvPr userDrawn="1"/>
        </p:nvSpPr>
        <p:spPr>
          <a:xfrm>
            <a:off x="0" y="0"/>
            <a:ext cx="12192000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◆</a:t>
            </a:r>
            <a:r>
              <a:rPr kumimoji="1" lang="ja-JP" altLang="en-US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◆</a:t>
            </a:r>
            <a:r>
              <a:rPr kumimoji="1" lang="ja-JP" altLang="en-US" sz="2000" dirty="0">
                <a:solidFill>
                  <a:srgbClr val="0070C0"/>
                </a:solidFill>
              </a:rPr>
              <a:t>◆</a:t>
            </a:r>
            <a:r>
              <a:rPr kumimoji="1" lang="en-US" altLang="ja-JP" sz="2000" b="1" dirty="0">
                <a:solidFill>
                  <a:srgbClr val="0070C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Challenge</a:t>
            </a:r>
            <a:r>
              <a:rPr kumimoji="1" lang="ja-JP" altLang="en-US" sz="2000" dirty="0">
                <a:solidFill>
                  <a:srgbClr val="0070C0"/>
                </a:solidFill>
              </a:rPr>
              <a:t>◆</a:t>
            </a:r>
            <a:r>
              <a:rPr kumimoji="1" lang="ja-JP" altLang="en-US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◆</a:t>
            </a:r>
            <a:r>
              <a:rPr kumimoji="1" lang="ja-JP" altLang="en-US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◆</a:t>
            </a:r>
            <a:endParaRPr kumimoji="1" lang="en-US" altLang="ja-JP" sz="20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="" xmlns:a16="http://schemas.microsoft.com/office/drawing/2014/main" id="{25030871-E645-4859-B9AC-D66BA0303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1" y="0"/>
            <a:ext cx="9408369" cy="692696"/>
          </a:xfrm>
        </p:spPr>
        <p:txBody>
          <a:bodyPr/>
          <a:lstStyle>
            <a:lvl1pPr>
              <a:lnSpc>
                <a:spcPct val="100000"/>
              </a:lnSpc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テキスト プレースホルダー 27">
            <a:extLst>
              <a:ext uri="{FF2B5EF4-FFF2-40B4-BE49-F238E27FC236}">
                <a16:creationId xmlns="" xmlns:a16="http://schemas.microsoft.com/office/drawing/2014/main" id="{43B9A941-54F3-4E3D-ABA5-98E69E200D67}"/>
              </a:ext>
            </a:extLst>
          </p:cNvPr>
          <p:cNvSpPr txBox="1">
            <a:spLocks/>
          </p:cNvSpPr>
          <p:nvPr userDrawn="1"/>
        </p:nvSpPr>
        <p:spPr>
          <a:xfrm>
            <a:off x="33338" y="3429000"/>
            <a:ext cx="431800" cy="287338"/>
          </a:xfrm>
          <a:prstGeom prst="rect">
            <a:avLst/>
          </a:prstGeom>
        </p:spPr>
        <p:txBody>
          <a:bodyPr lIns="90000" rIns="10800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23</a:t>
            </a:r>
            <a:endParaRPr kumimoji="1" lang="x-none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スライド番号プレースホルダー 4">
            <a:extLst>
              <a:ext uri="{FF2B5EF4-FFF2-40B4-BE49-F238E27FC236}">
                <a16:creationId xmlns="" xmlns:a16="http://schemas.microsoft.com/office/drawing/2014/main" id="{6E24C0B3-49DE-4188-818F-28D450A5304D}"/>
              </a:ext>
            </a:extLst>
          </p:cNvPr>
          <p:cNvSpPr txBox="1">
            <a:spLocks/>
          </p:cNvSpPr>
          <p:nvPr userDrawn="1"/>
        </p:nvSpPr>
        <p:spPr>
          <a:xfrm>
            <a:off x="-96688" y="3068960"/>
            <a:ext cx="648072" cy="360040"/>
          </a:xfrm>
          <a:prstGeom prst="rect">
            <a:avLst/>
          </a:prstGeom>
        </p:spPr>
        <p:txBody>
          <a:bodyPr vert="horz" lIns="91440" tIns="45720" rIns="10800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1A798A1-9894-D942-AEE8-B0397A80ED19}" type="slidenum">
              <a:rPr kumimoji="1" lang="x-none" altLang="en-US" smtClean="0">
                <a:solidFill>
                  <a:schemeClr val="tx1"/>
                </a:solidFill>
              </a:rPr>
              <a:pPr/>
              <a:t>‹#›</a:t>
            </a:fld>
            <a:endParaRPr kumimoji="1" lang="x-none" altLang="en-US" dirty="0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="" xmlns:a16="http://schemas.microsoft.com/office/drawing/2014/main" id="{4857ACC4-DA90-4D2D-9401-2F09EBED9A2A}"/>
              </a:ext>
            </a:extLst>
          </p:cNvPr>
          <p:cNvCxnSpPr/>
          <p:nvPr userDrawn="1"/>
        </p:nvCxnSpPr>
        <p:spPr>
          <a:xfrm>
            <a:off x="33338" y="342964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コンテンツ プレースホルダー 10">
            <a:extLst>
              <a:ext uri="{FF2B5EF4-FFF2-40B4-BE49-F238E27FC236}">
                <a16:creationId xmlns="" xmlns:a16="http://schemas.microsoft.com/office/drawing/2014/main" id="{88C1D948-1E6A-4B97-A226-9A88E19BB92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55688" y="1341438"/>
            <a:ext cx="10296525" cy="439102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defRPr sz="3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pic>
        <p:nvPicPr>
          <p:cNvPr id="8" name="図 2">
            <a:extLst>
              <a:ext uri="{FF2B5EF4-FFF2-40B4-BE49-F238E27FC236}">
                <a16:creationId xmlns="" xmlns:a16="http://schemas.microsoft.com/office/drawing/2014/main" id="{CAE58B18-AC1C-ED4D-9902-F43F9D681A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9777" y="6309320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8061F2A4-F9EE-1F4C-978E-C9E9F39B9E19}"/>
              </a:ext>
            </a:extLst>
          </p:cNvPr>
          <p:cNvSpPr txBox="1"/>
          <p:nvPr userDrawn="1"/>
        </p:nvSpPr>
        <p:spPr>
          <a:xfrm>
            <a:off x="11449679" y="6553795"/>
            <a:ext cx="742321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生基</a:t>
            </a:r>
            <a:r>
              <a:rPr lang="en-US" altLang="ja-JP" sz="12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703</a:t>
            </a:r>
            <a:endParaRPr lang="ja-JP" altLang="en-US" sz="12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defRPr/>
            </a:pPr>
            <a:endParaRPr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2884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emf"/><Relationship Id="rId5" Type="http://schemas.openxmlformats.org/officeDocument/2006/relationships/image" Target="../media/image3.jp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背景パターン&#10;&#10;自動的に生成された説明">
            <a:extLst>
              <a:ext uri="{FF2B5EF4-FFF2-40B4-BE49-F238E27FC236}">
                <a16:creationId xmlns="" xmlns:a16="http://schemas.microsoft.com/office/drawing/2014/main" id="{54AC4313-328D-0443-A649-9CF1C788369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図 2">
            <a:extLst>
              <a:ext uri="{FF2B5EF4-FFF2-40B4-BE49-F238E27FC236}">
                <a16:creationId xmlns="" xmlns:a16="http://schemas.microsoft.com/office/drawing/2014/main" id="{7A01DDFF-731F-994C-BEB8-EB92A3C24AD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9777" y="6309320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8E989895-9411-6E4D-B23B-8BAA4A26FF71}"/>
              </a:ext>
            </a:extLst>
          </p:cNvPr>
          <p:cNvSpPr txBox="1"/>
          <p:nvPr userDrawn="1"/>
        </p:nvSpPr>
        <p:spPr>
          <a:xfrm>
            <a:off x="11449679" y="6553795"/>
            <a:ext cx="742321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生基</a:t>
            </a:r>
            <a:r>
              <a:rPr lang="en-US" altLang="ja-JP" sz="12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703</a:t>
            </a:r>
            <a:endParaRPr lang="ja-JP" altLang="en-US" sz="12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defRPr/>
            </a:pPr>
            <a:endParaRPr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="" xmlns:a16="http://schemas.microsoft.com/office/drawing/2014/main" id="{1DBE7A9B-A6B0-C84F-B4C6-3021240EAFCF}"/>
              </a:ext>
            </a:extLst>
          </p:cNvPr>
          <p:cNvSpPr/>
          <p:nvPr userDrawn="1"/>
        </p:nvSpPr>
        <p:spPr>
          <a:xfrm>
            <a:off x="26636" y="3135278"/>
            <a:ext cx="45274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20"/>
              </a:lnSpc>
            </a:pPr>
            <a:endParaRPr lang="en-US" altLang="x-none" sz="1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lnSpc>
                <a:spcPts val="142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―</a:t>
            </a:r>
            <a:endParaRPr lang="en-US" altLang="x-none" sz="16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="" xmlns:a16="http://schemas.microsoft.com/office/drawing/2014/main" id="{AC7908C2-E3EA-6649-8680-614F63986064}"/>
              </a:ext>
            </a:extLst>
          </p:cNvPr>
          <p:cNvSpPr txBox="1"/>
          <p:nvPr userDrawn="1"/>
        </p:nvSpPr>
        <p:spPr>
          <a:xfrm>
            <a:off x="3575720" y="11967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x-none" altLang="en-US" dirty="0"/>
          </a:p>
        </p:txBody>
      </p:sp>
      <p:sp>
        <p:nvSpPr>
          <p:cNvPr id="74" name="スライド番号プレースホルダー 4">
            <a:extLst>
              <a:ext uri="{FF2B5EF4-FFF2-40B4-BE49-F238E27FC236}">
                <a16:creationId xmlns="" xmlns:a16="http://schemas.microsoft.com/office/drawing/2014/main" id="{DDEC1F7B-7F34-9E4B-A320-251603F827C7}"/>
              </a:ext>
            </a:extLst>
          </p:cNvPr>
          <p:cNvSpPr txBox="1">
            <a:spLocks/>
          </p:cNvSpPr>
          <p:nvPr userDrawn="1"/>
        </p:nvSpPr>
        <p:spPr>
          <a:xfrm>
            <a:off x="-96688" y="3068960"/>
            <a:ext cx="648072" cy="360040"/>
          </a:xfrm>
          <a:prstGeom prst="rect">
            <a:avLst/>
          </a:prstGeom>
        </p:spPr>
        <p:txBody>
          <a:bodyPr vert="horz" lIns="91440" tIns="45720" rIns="10800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1A798A1-9894-D942-AEE8-B0397A80ED19}" type="slidenum">
              <a:rPr kumimoji="1" lang="x-none" altLang="en-US" smtClean="0">
                <a:solidFill>
                  <a:schemeClr val="tx1"/>
                </a:solidFill>
              </a:rPr>
              <a:pPr/>
              <a:t>‹#›</a:t>
            </a:fld>
            <a:endParaRPr kumimoji="1" lang="x-none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プレースホルダー 27">
            <a:extLst>
              <a:ext uri="{FF2B5EF4-FFF2-40B4-BE49-F238E27FC236}">
                <a16:creationId xmlns="" xmlns:a16="http://schemas.microsoft.com/office/drawing/2014/main" id="{BADE64CE-DE77-B343-A107-3E98F1533317}"/>
              </a:ext>
            </a:extLst>
          </p:cNvPr>
          <p:cNvSpPr txBox="1">
            <a:spLocks/>
          </p:cNvSpPr>
          <p:nvPr userDrawn="1"/>
        </p:nvSpPr>
        <p:spPr>
          <a:xfrm>
            <a:off x="33338" y="3429000"/>
            <a:ext cx="431800" cy="287338"/>
          </a:xfrm>
          <a:prstGeom prst="rect">
            <a:avLst/>
          </a:prstGeom>
        </p:spPr>
        <p:txBody>
          <a:bodyPr lIns="90000" rIns="10800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23</a:t>
            </a:r>
            <a:endParaRPr kumimoji="1" lang="x-none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84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6" r:id="rId2"/>
    <p:sldLayoutId id="2147483948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2800" kern="1200">
          <a:solidFill>
            <a:schemeClr val="accent4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グラフィカル ユーザー インターフェイス&#10;&#10;中程度の精度で自動的に生成された説明">
            <a:extLst>
              <a:ext uri="{FF2B5EF4-FFF2-40B4-BE49-F238E27FC236}">
                <a16:creationId xmlns="" xmlns:a16="http://schemas.microsoft.com/office/drawing/2014/main" id="{B9EC0FDC-AFAB-724F-AE7B-C539047A2B8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図 2">
            <a:extLst>
              <a:ext uri="{FF2B5EF4-FFF2-40B4-BE49-F238E27FC236}">
                <a16:creationId xmlns="" xmlns:a16="http://schemas.microsoft.com/office/drawing/2014/main" id="{CAE58B18-AC1C-ED4D-9902-F43F9D681AC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9777" y="6309320"/>
            <a:ext cx="2428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8061F2A4-F9EE-1F4C-978E-C9E9F39B9E19}"/>
              </a:ext>
            </a:extLst>
          </p:cNvPr>
          <p:cNvSpPr txBox="1"/>
          <p:nvPr userDrawn="1"/>
        </p:nvSpPr>
        <p:spPr>
          <a:xfrm>
            <a:off x="11449679" y="6553795"/>
            <a:ext cx="742321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生基</a:t>
            </a:r>
            <a:r>
              <a:rPr lang="en-US" altLang="ja-JP" sz="1200" dirty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703</a:t>
            </a:r>
            <a:endParaRPr lang="ja-JP" altLang="en-US" sz="1200" dirty="0">
              <a:solidFill>
                <a:schemeClr val="tx1"/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defRPr/>
            </a:pPr>
            <a:endParaRPr lang="ja-JP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="" xmlns:a16="http://schemas.microsoft.com/office/drawing/2014/main" id="{7D8EA201-6C2D-2C40-82A4-348A9794045B}"/>
              </a:ext>
            </a:extLst>
          </p:cNvPr>
          <p:cNvSpPr/>
          <p:nvPr userDrawn="1"/>
        </p:nvSpPr>
        <p:spPr>
          <a:xfrm>
            <a:off x="26636" y="3135278"/>
            <a:ext cx="45274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20"/>
              </a:lnSpc>
            </a:pPr>
            <a:endParaRPr lang="en-US" altLang="x-none" sz="1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  <a:p>
            <a:pPr>
              <a:lnSpc>
                <a:spcPts val="1420"/>
              </a:lnSpc>
            </a:pPr>
            <a:r>
              <a:rPr lang="en-US" altLang="ja-JP" sz="1600" dirty="0" smtClean="0">
                <a:solidFill>
                  <a:schemeClr val="tx1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―</a:t>
            </a:r>
            <a:endParaRPr lang="x-none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4" name="タイトル プレースホルダー 23">
            <a:extLst>
              <a:ext uri="{FF2B5EF4-FFF2-40B4-BE49-F238E27FC236}">
                <a16:creationId xmlns="" xmlns:a16="http://schemas.microsoft.com/office/drawing/2014/main" id="{46E7E43E-7C9B-D44F-96D9-25390A116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39" y="0"/>
            <a:ext cx="105156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マスタータイトルの書式設定</a:t>
            </a:r>
            <a:endParaRPr kumimoji="1" lang="x-none" altLang="en-US" dirty="0"/>
          </a:p>
        </p:txBody>
      </p:sp>
      <p:sp>
        <p:nvSpPr>
          <p:cNvPr id="36" name="スライド番号プレースホルダー 4">
            <a:extLst>
              <a:ext uri="{FF2B5EF4-FFF2-40B4-BE49-F238E27FC236}">
                <a16:creationId xmlns="" xmlns:a16="http://schemas.microsoft.com/office/drawing/2014/main" id="{4DA81D93-01E9-FC4A-933D-05AA13B37B2D}"/>
              </a:ext>
            </a:extLst>
          </p:cNvPr>
          <p:cNvSpPr txBox="1">
            <a:spLocks/>
          </p:cNvSpPr>
          <p:nvPr userDrawn="1"/>
        </p:nvSpPr>
        <p:spPr>
          <a:xfrm>
            <a:off x="-96688" y="3068960"/>
            <a:ext cx="648072" cy="360040"/>
          </a:xfrm>
          <a:prstGeom prst="rect">
            <a:avLst/>
          </a:prstGeom>
        </p:spPr>
        <p:txBody>
          <a:bodyPr vert="horz" lIns="91440" tIns="45720" rIns="10800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1A798A1-9894-D942-AEE8-B0397A80ED19}" type="slidenum">
              <a:rPr kumimoji="1" lang="x-none" altLang="en-US" smtClean="0">
                <a:solidFill>
                  <a:schemeClr val="tx1"/>
                </a:solidFill>
              </a:rPr>
              <a:pPr/>
              <a:t>‹#›</a:t>
            </a:fld>
            <a:endParaRPr kumimoji="1" lang="x-none" altLang="en-US" dirty="0">
              <a:solidFill>
                <a:schemeClr val="tx1"/>
              </a:solidFill>
            </a:endParaRPr>
          </a:p>
        </p:txBody>
      </p:sp>
      <p:sp>
        <p:nvSpPr>
          <p:cNvPr id="12" name="テキスト プレースホルダー 27">
            <a:extLst>
              <a:ext uri="{FF2B5EF4-FFF2-40B4-BE49-F238E27FC236}">
                <a16:creationId xmlns="" xmlns:a16="http://schemas.microsoft.com/office/drawing/2014/main" id="{F31990B9-F8ED-8043-8784-16D07517DBAE}"/>
              </a:ext>
            </a:extLst>
          </p:cNvPr>
          <p:cNvSpPr txBox="1">
            <a:spLocks/>
          </p:cNvSpPr>
          <p:nvPr userDrawn="1"/>
        </p:nvSpPr>
        <p:spPr>
          <a:xfrm>
            <a:off x="33338" y="3429000"/>
            <a:ext cx="431800" cy="287338"/>
          </a:xfrm>
          <a:prstGeom prst="rect">
            <a:avLst/>
          </a:prstGeom>
        </p:spPr>
        <p:txBody>
          <a:bodyPr lIns="90000" rIns="108000"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1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 PGothic" panose="020B0600070205080204" pitchFamily="34" charset="-128"/>
                <a:ea typeface="MS PGothic" panose="020B0600070205080204" pitchFamily="34" charset="-128"/>
                <a:cs typeface="+mn-cs"/>
              </a:rPr>
              <a:t>23</a:t>
            </a:r>
            <a:endParaRPr kumimoji="1" lang="x-none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S PGothic" panose="020B0600070205080204" pitchFamily="34" charset="-128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85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7" r:id="rId2"/>
    <p:sldLayoutId id="2147483949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B050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9.png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">
            <a:extLst>
              <a:ext uri="{FF2B5EF4-FFF2-40B4-BE49-F238E27FC236}">
                <a16:creationId xmlns="" xmlns:a16="http://schemas.microsoft.com/office/drawing/2014/main" id="{3196A7F4-2F6E-9A4B-A5C1-53067FFCD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576" y="1888718"/>
            <a:ext cx="91450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4000" dirty="0">
                <a:latin typeface="+mn-ea"/>
                <a:ea typeface="+mn-ea"/>
              </a:rPr>
              <a:t>2</a:t>
            </a:r>
            <a:r>
              <a:rPr lang="ja-JP" altLang="en-US" sz="4000" dirty="0">
                <a:latin typeface="+mn-ea"/>
                <a:ea typeface="+mn-ea"/>
              </a:rPr>
              <a:t>章</a:t>
            </a:r>
            <a:r>
              <a:rPr lang="en-US" altLang="ja-JP" sz="4000" dirty="0">
                <a:latin typeface="+mn-ea"/>
                <a:ea typeface="+mn-ea"/>
              </a:rPr>
              <a:t>1</a:t>
            </a:r>
            <a:r>
              <a:rPr lang="ja-JP" altLang="en-US" sz="4000" dirty="0">
                <a:latin typeface="+mn-ea"/>
                <a:ea typeface="+mn-ea"/>
              </a:rPr>
              <a:t>節　遺伝情報と</a:t>
            </a:r>
            <a:r>
              <a:rPr lang="en-US" altLang="ja-JP" sz="4000" dirty="0">
                <a:latin typeface="+mn-ea"/>
                <a:ea typeface="+mn-ea"/>
              </a:rPr>
              <a:t>DNA</a:t>
            </a:r>
            <a:endParaRPr lang="ja-JP" altLang="en-US" sz="4000" dirty="0">
              <a:latin typeface="+mn-ea"/>
              <a:ea typeface="+mn-ea"/>
            </a:endParaRPr>
          </a:p>
        </p:txBody>
      </p:sp>
      <p:sp>
        <p:nvSpPr>
          <p:cNvPr id="16" name="テキスト ボックス 2">
            <a:extLst>
              <a:ext uri="{FF2B5EF4-FFF2-40B4-BE49-F238E27FC236}">
                <a16:creationId xmlns="" xmlns:a16="http://schemas.microsoft.com/office/drawing/2014/main" id="{DEA9FF3A-72EF-5141-BC20-076813731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424" y="2921169"/>
            <a:ext cx="1051316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/>
            <a:r>
              <a:rPr lang="en-US" altLang="ja-JP" sz="6000" dirty="0">
                <a:latin typeface="+mn-ea"/>
                <a:ea typeface="+mn-ea"/>
              </a:rPr>
              <a:t>1 </a:t>
            </a:r>
            <a:r>
              <a:rPr lang="ja-JP" altLang="en-US" sz="6000" dirty="0">
                <a:latin typeface="+mn-ea"/>
                <a:ea typeface="+mn-ea"/>
              </a:rPr>
              <a:t>遺伝子の本体</a:t>
            </a:r>
            <a:endParaRPr lang="en-US" altLang="ja-JP" sz="6000" dirty="0">
              <a:latin typeface="+mn-ea"/>
              <a:ea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="" xmlns:a16="http://schemas.microsoft.com/office/drawing/2014/main" id="{708D72C1-BC74-754D-AD9E-51EED56C6427}"/>
              </a:ext>
            </a:extLst>
          </p:cNvPr>
          <p:cNvSpPr/>
          <p:nvPr/>
        </p:nvSpPr>
        <p:spPr>
          <a:xfrm>
            <a:off x="7176120" y="3780329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教科書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p.50</a:t>
            </a:r>
            <a:r>
              <a:rPr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53</a:t>
            </a:r>
          </a:p>
        </p:txBody>
      </p:sp>
      <p:sp>
        <p:nvSpPr>
          <p:cNvPr id="22" name="縦書きコンテンツ プレースホルダー 7">
            <a:extLst>
              <a:ext uri="{FF2B5EF4-FFF2-40B4-BE49-F238E27FC236}">
                <a16:creationId xmlns="" xmlns:a16="http://schemas.microsoft.com/office/drawing/2014/main" id="{A814A0A2-CC75-2341-BCFA-B4D527720C11}"/>
              </a:ext>
            </a:extLst>
          </p:cNvPr>
          <p:cNvSpPr>
            <a:spLocks noGrp="1"/>
          </p:cNvSpPr>
          <p:nvPr>
            <p:ph orient="vert" sz="quarter" idx="10"/>
          </p:nvPr>
        </p:nvSpPr>
        <p:spPr>
          <a:xfrm>
            <a:off x="11856640" y="0"/>
            <a:ext cx="335360" cy="5805264"/>
          </a:xfrm>
        </p:spPr>
        <p:txBody>
          <a:bodyPr tIns="108000" rIns="93600"/>
          <a:lstStyle/>
          <a:p>
            <a:r>
              <a:rPr lang="en-US" altLang="ja-JP" dirty="0"/>
              <a:t>2</a:t>
            </a:r>
            <a:r>
              <a:rPr lang="ja-JP" altLang="en-US" dirty="0"/>
              <a:t>章　遺伝子とその働き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8192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551384" y="908720"/>
            <a:ext cx="11377264" cy="583264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2800" dirty="0"/>
              <a:t>実験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3200" dirty="0"/>
              <a:t>・</a:t>
            </a:r>
            <a:r>
              <a:rPr kumimoji="1" lang="en-US" altLang="ja-JP" sz="3200" dirty="0"/>
              <a:t>S</a:t>
            </a:r>
            <a:r>
              <a:rPr kumimoji="1" lang="ja-JP" altLang="en-US" sz="3200" dirty="0"/>
              <a:t>型菌をネズミに注射する。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</a:t>
            </a:r>
            <a:r>
              <a:rPr kumimoji="1" lang="en-US" altLang="ja-JP" sz="3200" dirty="0"/>
              <a:t>R</a:t>
            </a:r>
            <a:r>
              <a:rPr kumimoji="1" lang="ja-JP" altLang="en-US" sz="3200" dirty="0"/>
              <a:t>型菌をネズミに注射する。</a:t>
            </a:r>
            <a:endParaRPr kumimoji="1" lang="en-US" altLang="ja-JP" sz="2400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612" y="2761653"/>
            <a:ext cx="2137113" cy="1368152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/>
          <a:srcRect l="15321" b="24988"/>
          <a:stretch/>
        </p:blipFill>
        <p:spPr>
          <a:xfrm>
            <a:off x="2168366" y="2216870"/>
            <a:ext cx="1086341" cy="856576"/>
          </a:xfrm>
          <a:prstGeom prst="rect">
            <a:avLst/>
          </a:prstGeom>
        </p:spPr>
      </p:pic>
      <p:grpSp>
        <p:nvGrpSpPr>
          <p:cNvPr id="31" name="グループ化 30"/>
          <p:cNvGrpSpPr/>
          <p:nvPr/>
        </p:nvGrpSpPr>
        <p:grpSpPr>
          <a:xfrm>
            <a:off x="879676" y="2732721"/>
            <a:ext cx="2079850" cy="1440000"/>
            <a:chOff x="895322" y="3005902"/>
            <a:chExt cx="2079850" cy="1440000"/>
          </a:xfrm>
        </p:grpSpPr>
        <p:sp>
          <p:nvSpPr>
            <p:cNvPr id="29" name="二等辺三角形 28"/>
            <p:cNvSpPr/>
            <p:nvPr/>
          </p:nvSpPr>
          <p:spPr>
            <a:xfrm rot="3304923">
              <a:off x="2401249" y="2999869"/>
              <a:ext cx="320738" cy="82710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895322" y="3005902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32176" y="3563719"/>
              <a:ext cx="341406" cy="521253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911379">
              <a:off x="1550488" y="3158211"/>
              <a:ext cx="341406" cy="521253"/>
            </a:xfrm>
            <a:prstGeom prst="rect">
              <a:avLst/>
            </a:prstGeom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3249066">
              <a:off x="1692265" y="3689795"/>
              <a:ext cx="341406" cy="521253"/>
            </a:xfrm>
            <a:prstGeom prst="rect">
              <a:avLst/>
            </a:prstGeom>
          </p:spPr>
        </p:pic>
      </p:grpSp>
      <p:sp>
        <p:nvSpPr>
          <p:cNvPr id="30" name="右矢印 29"/>
          <p:cNvSpPr/>
          <p:nvPr/>
        </p:nvSpPr>
        <p:spPr>
          <a:xfrm>
            <a:off x="4601936" y="3213282"/>
            <a:ext cx="1584176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371691" y="3018173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</a:rPr>
              <a:t>発病する</a:t>
            </a:r>
          </a:p>
        </p:txBody>
      </p:sp>
      <p:sp>
        <p:nvSpPr>
          <p:cNvPr id="33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6394779" y="3073446"/>
            <a:ext cx="1879459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17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847" y="5462219"/>
            <a:ext cx="2137113" cy="1368152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 rotWithShape="1">
          <a:blip r:embed="rId3"/>
          <a:srcRect l="15321" b="24988"/>
          <a:stretch/>
        </p:blipFill>
        <p:spPr>
          <a:xfrm>
            <a:off x="2398601" y="4917436"/>
            <a:ext cx="1086341" cy="856576"/>
          </a:xfrm>
          <a:prstGeom prst="rect">
            <a:avLst/>
          </a:prstGeom>
        </p:spPr>
      </p:pic>
      <p:grpSp>
        <p:nvGrpSpPr>
          <p:cNvPr id="45" name="グループ化 44"/>
          <p:cNvGrpSpPr/>
          <p:nvPr/>
        </p:nvGrpSpPr>
        <p:grpSpPr>
          <a:xfrm>
            <a:off x="1128441" y="5345724"/>
            <a:ext cx="2079850" cy="1440000"/>
            <a:chOff x="1128441" y="5345724"/>
            <a:chExt cx="2079850" cy="1440000"/>
          </a:xfrm>
        </p:grpSpPr>
        <p:grpSp>
          <p:nvGrpSpPr>
            <p:cNvPr id="36" name="グループ化 35"/>
            <p:cNvGrpSpPr/>
            <p:nvPr/>
          </p:nvGrpSpPr>
          <p:grpSpPr>
            <a:xfrm>
              <a:off x="1128441" y="5345724"/>
              <a:ext cx="2079850" cy="1440000"/>
              <a:chOff x="895322" y="3005902"/>
              <a:chExt cx="2079850" cy="1440000"/>
            </a:xfrm>
          </p:grpSpPr>
          <p:sp>
            <p:nvSpPr>
              <p:cNvPr id="37" name="二等辺三角形 36"/>
              <p:cNvSpPr/>
              <p:nvPr/>
            </p:nvSpPr>
            <p:spPr>
              <a:xfrm rot="3304923">
                <a:off x="2401249" y="2999869"/>
                <a:ext cx="320738" cy="827109"/>
              </a:xfrm>
              <a:prstGeom prst="triangl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円/楕円 37"/>
              <p:cNvSpPr/>
              <p:nvPr/>
            </p:nvSpPr>
            <p:spPr>
              <a:xfrm>
                <a:off x="895322" y="3005902"/>
                <a:ext cx="1440000" cy="14400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520505">
              <a:off x="1414283" y="5844321"/>
              <a:ext cx="305879" cy="494385"/>
            </a:xfrm>
            <a:prstGeom prst="rect">
              <a:avLst/>
            </a:prstGeom>
          </p:spPr>
        </p:pic>
        <p:pic>
          <p:nvPicPr>
            <p:cNvPr id="43" name="図 4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1305644">
              <a:off x="1831827" y="6094385"/>
              <a:ext cx="305879" cy="494385"/>
            </a:xfrm>
            <a:prstGeom prst="rect">
              <a:avLst/>
            </a:prstGeom>
          </p:spPr>
        </p:pic>
        <p:pic>
          <p:nvPicPr>
            <p:cNvPr id="44" name="図 4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653907">
              <a:off x="1960885" y="5553662"/>
              <a:ext cx="305879" cy="494385"/>
            </a:xfrm>
            <a:prstGeom prst="rect">
              <a:avLst/>
            </a:prstGeom>
          </p:spPr>
        </p:pic>
      </p:grpSp>
      <p:sp>
        <p:nvSpPr>
          <p:cNvPr id="46" name="右矢印 45"/>
          <p:cNvSpPr/>
          <p:nvPr/>
        </p:nvSpPr>
        <p:spPr>
          <a:xfrm>
            <a:off x="4935776" y="5842961"/>
            <a:ext cx="1584176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561719" y="5631176"/>
            <a:ext cx="2556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</a:rPr>
              <a:t>発病しない</a:t>
            </a:r>
          </a:p>
        </p:txBody>
      </p:sp>
      <p:sp>
        <p:nvSpPr>
          <p:cNvPr id="48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6650159" y="5747898"/>
            <a:ext cx="2178425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18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41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0" grpId="0" animBg="1"/>
      <p:bldP spid="32" grpId="0"/>
      <p:bldP spid="33" grpId="0" animBg="1"/>
      <p:bldP spid="33" grpId="1" animBg="1"/>
      <p:bldP spid="46" grpId="0" animBg="1"/>
      <p:bldP spid="47" grpId="0"/>
      <p:bldP spid="48" grpId="0" animBg="1"/>
      <p:bldP spid="4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623392" y="836712"/>
            <a:ext cx="11377264" cy="583264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2800" dirty="0"/>
              <a:t>実験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ja-JP" altLang="en-US" sz="3200" dirty="0"/>
              <a:t>煮沸した</a:t>
            </a:r>
            <a:r>
              <a:rPr kumimoji="1" lang="en-US" altLang="ja-JP" sz="3200" dirty="0"/>
              <a:t>S</a:t>
            </a:r>
            <a:r>
              <a:rPr kumimoji="1" lang="ja-JP" altLang="en-US" sz="3200" dirty="0"/>
              <a:t>型菌をネズミに注射する。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・煮沸した</a:t>
            </a:r>
            <a:r>
              <a:rPr kumimoji="1" lang="en-US" altLang="ja-JP" sz="3200" dirty="0"/>
              <a:t>S</a:t>
            </a:r>
            <a:r>
              <a:rPr kumimoji="1" lang="ja-JP" altLang="en-US" sz="3200" dirty="0"/>
              <a:t>型菌と生きた</a:t>
            </a:r>
            <a:r>
              <a:rPr kumimoji="1" lang="en-US" altLang="ja-JP" sz="3200" dirty="0"/>
              <a:t>R</a:t>
            </a:r>
            <a:r>
              <a:rPr kumimoji="1" lang="ja-JP" altLang="en-US" sz="3200" dirty="0"/>
              <a:t>型菌を混ぜてネズミに注射する。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616" y="2594292"/>
            <a:ext cx="2137113" cy="136815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/>
          <a:srcRect l="15321" b="24988"/>
          <a:stretch/>
        </p:blipFill>
        <p:spPr>
          <a:xfrm>
            <a:off x="2332370" y="2049509"/>
            <a:ext cx="1086341" cy="856576"/>
          </a:xfrm>
          <a:prstGeom prst="rect">
            <a:avLst/>
          </a:prstGeom>
        </p:spPr>
      </p:pic>
      <p:sp>
        <p:nvSpPr>
          <p:cNvPr id="12" name="右矢印 11"/>
          <p:cNvSpPr/>
          <p:nvPr/>
        </p:nvSpPr>
        <p:spPr>
          <a:xfrm>
            <a:off x="4765940" y="3045921"/>
            <a:ext cx="1584176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1043680" y="2565360"/>
            <a:ext cx="2079850" cy="1440000"/>
            <a:chOff x="2784368" y="2656227"/>
            <a:chExt cx="2079850" cy="1440000"/>
          </a:xfrm>
        </p:grpSpPr>
        <p:sp>
          <p:nvSpPr>
            <p:cNvPr id="7" name="二等辺三角形 6"/>
            <p:cNvSpPr/>
            <p:nvPr/>
          </p:nvSpPr>
          <p:spPr>
            <a:xfrm rot="3304923">
              <a:off x="4290295" y="2650194"/>
              <a:ext cx="320738" cy="82710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2784368" y="2656227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39420">
              <a:off x="3063294" y="2915611"/>
              <a:ext cx="324981" cy="492205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0144609">
              <a:off x="3341877" y="3434892"/>
              <a:ext cx="324981" cy="492205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878420">
              <a:off x="3637856" y="2979361"/>
              <a:ext cx="324981" cy="492205"/>
            </a:xfrm>
            <a:prstGeom prst="rect">
              <a:avLst/>
            </a:prstGeom>
          </p:spPr>
        </p:pic>
      </p:grpSp>
      <p:sp>
        <p:nvSpPr>
          <p:cNvPr id="25" name="テキスト ボックス 24"/>
          <p:cNvSpPr txBox="1"/>
          <p:nvPr/>
        </p:nvSpPr>
        <p:spPr>
          <a:xfrm>
            <a:off x="217246" y="2067313"/>
            <a:ext cx="22664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2800" dirty="0"/>
              <a:t>S</a:t>
            </a:r>
            <a:r>
              <a:rPr kumimoji="1" lang="ja-JP" altLang="en-US" sz="2800" dirty="0"/>
              <a:t>型菌を加熱殺菌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350116" y="2891926"/>
            <a:ext cx="2388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</a:rPr>
              <a:t>発病しない</a:t>
            </a:r>
          </a:p>
        </p:txBody>
      </p:sp>
      <p:sp>
        <p:nvSpPr>
          <p:cNvPr id="13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6434153" y="2939392"/>
            <a:ext cx="2304568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19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653" y="5385888"/>
            <a:ext cx="2137113" cy="1368152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3"/>
          <a:srcRect l="15321" b="24988"/>
          <a:stretch/>
        </p:blipFill>
        <p:spPr>
          <a:xfrm>
            <a:off x="2332407" y="4841105"/>
            <a:ext cx="1086341" cy="856576"/>
          </a:xfrm>
          <a:prstGeom prst="rect">
            <a:avLst/>
          </a:prstGeom>
        </p:spPr>
      </p:pic>
      <p:sp>
        <p:nvSpPr>
          <p:cNvPr id="29" name="右矢印 28"/>
          <p:cNvSpPr/>
          <p:nvPr/>
        </p:nvSpPr>
        <p:spPr>
          <a:xfrm>
            <a:off x="4765977" y="5837517"/>
            <a:ext cx="1584176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8" name="グループ化 37"/>
          <p:cNvGrpSpPr/>
          <p:nvPr/>
        </p:nvGrpSpPr>
        <p:grpSpPr>
          <a:xfrm>
            <a:off x="1043717" y="5356956"/>
            <a:ext cx="2079850" cy="1440000"/>
            <a:chOff x="1043717" y="5356956"/>
            <a:chExt cx="2079850" cy="1440000"/>
          </a:xfrm>
        </p:grpSpPr>
        <p:sp>
          <p:nvSpPr>
            <p:cNvPr id="31" name="二等辺三角形 30"/>
            <p:cNvSpPr/>
            <p:nvPr/>
          </p:nvSpPr>
          <p:spPr>
            <a:xfrm rot="3304923">
              <a:off x="2549644" y="5350923"/>
              <a:ext cx="320738" cy="827109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1043717" y="5356956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839420">
              <a:off x="1322643" y="5616340"/>
              <a:ext cx="324981" cy="492205"/>
            </a:xfrm>
            <a:prstGeom prst="rect">
              <a:avLst/>
            </a:prstGeom>
          </p:spPr>
        </p:pic>
        <p:pic>
          <p:nvPicPr>
            <p:cNvPr id="34" name="図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0144609">
              <a:off x="1428502" y="6177724"/>
              <a:ext cx="324981" cy="492205"/>
            </a:xfrm>
            <a:prstGeom prst="rect">
              <a:avLst/>
            </a:prstGeom>
          </p:spPr>
        </p:pic>
        <p:pic>
          <p:nvPicPr>
            <p:cNvPr id="36" name="図 3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653907">
              <a:off x="1859085" y="5547556"/>
              <a:ext cx="305879" cy="494385"/>
            </a:xfrm>
            <a:prstGeom prst="rect">
              <a:avLst/>
            </a:prstGeom>
          </p:spPr>
        </p:pic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9653907">
              <a:off x="1845967" y="6049141"/>
              <a:ext cx="305879" cy="494385"/>
            </a:xfrm>
            <a:prstGeom prst="rect">
              <a:avLst/>
            </a:prstGeom>
          </p:spPr>
        </p:pic>
      </p:grpSp>
      <p:sp>
        <p:nvSpPr>
          <p:cNvPr id="40" name="テキスト ボックス 39"/>
          <p:cNvSpPr txBox="1"/>
          <p:nvPr/>
        </p:nvSpPr>
        <p:spPr>
          <a:xfrm>
            <a:off x="6350115" y="5593471"/>
            <a:ext cx="2388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</a:rPr>
              <a:t>発病する</a:t>
            </a:r>
          </a:p>
        </p:txBody>
      </p:sp>
      <p:sp>
        <p:nvSpPr>
          <p:cNvPr id="41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6406870" y="5662789"/>
            <a:ext cx="2304568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20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13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  <p:bldP spid="25" grpId="0"/>
      <p:bldP spid="26" grpId="0"/>
      <p:bldP spid="13" grpId="0" animBg="1"/>
      <p:bldP spid="13" grpId="1" animBg="1"/>
      <p:bldP spid="29" grpId="0" animBg="1"/>
      <p:bldP spid="40" grpId="0"/>
      <p:bldP spid="41" grpId="0" animBg="1"/>
      <p:bldP spid="4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836712"/>
            <a:ext cx="11593288" cy="4895751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2800" dirty="0"/>
              <a:t>結果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dirty="0"/>
              <a:t>・加熱殺菌した</a:t>
            </a:r>
            <a:r>
              <a:rPr kumimoji="1" lang="en-US" altLang="ja-JP" dirty="0"/>
              <a:t>S</a:t>
            </a:r>
            <a:r>
              <a:rPr kumimoji="1" lang="ja-JP" altLang="en-US" dirty="0"/>
              <a:t>型菌に含まれる物質が</a:t>
            </a:r>
            <a:r>
              <a:rPr kumimoji="1" lang="en-US" altLang="ja-JP" dirty="0"/>
              <a:t>R</a:t>
            </a:r>
            <a:r>
              <a:rPr kumimoji="1" lang="ja-JP" altLang="en-US" dirty="0"/>
              <a:t>型菌にとり込まれ，</a:t>
            </a:r>
            <a:r>
              <a:rPr kumimoji="1" lang="en-US" altLang="ja-JP" dirty="0"/>
              <a:t>R</a:t>
            </a:r>
            <a:r>
              <a:rPr kumimoji="1" lang="ja-JP" altLang="en-US" dirty="0"/>
              <a:t>型菌の形質を</a:t>
            </a:r>
            <a:r>
              <a:rPr kumimoji="1" lang="en-US" altLang="ja-JP" dirty="0"/>
              <a:t>S</a:t>
            </a:r>
            <a:r>
              <a:rPr kumimoji="1" lang="ja-JP" altLang="en-US" dirty="0"/>
              <a:t>型菌の形質に変化させる，</a:t>
            </a:r>
            <a:r>
              <a:rPr kumimoji="1" lang="ja-JP" altLang="en-US" b="1" dirty="0">
                <a:solidFill>
                  <a:srgbClr val="FF0000"/>
                </a:solidFill>
              </a:rPr>
              <a:t>形質転換 </a:t>
            </a:r>
            <a:r>
              <a:rPr kumimoji="1" lang="ja-JP" altLang="en-US" dirty="0"/>
              <a:t>という現象を発見した。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・形質転換させる物質は</a:t>
            </a:r>
            <a:r>
              <a:rPr kumimoji="1" lang="ja-JP" altLang="en-US" b="1" dirty="0">
                <a:solidFill>
                  <a:srgbClr val="FF0000"/>
                </a:solidFill>
              </a:rPr>
              <a:t>遺伝子</a:t>
            </a:r>
            <a:r>
              <a:rPr kumimoji="1" lang="ja-JP" altLang="en-US" dirty="0"/>
              <a:t> であると考えられた。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8976320" y="2204864"/>
            <a:ext cx="1944216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21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5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5159896" y="3429000"/>
            <a:ext cx="1440160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22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99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60486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3200" dirty="0"/>
              <a:t>≪エイブリーらの実験</a:t>
            </a:r>
            <a:r>
              <a:rPr kumimoji="1" lang="en-US" altLang="ja-JP" sz="3200" dirty="0"/>
              <a:t>(1944)</a:t>
            </a:r>
            <a:r>
              <a:rPr kumimoji="1" lang="ja-JP" altLang="en-US" sz="3200" dirty="0"/>
              <a:t>≫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目的：形質転換を利用して，遺伝子がどのような物質かを調べる。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実験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➊</a:t>
            </a:r>
            <a:r>
              <a:rPr kumimoji="1" lang="en-US" altLang="ja-JP" sz="3200" dirty="0"/>
              <a:t>S</a:t>
            </a:r>
            <a:r>
              <a:rPr kumimoji="1" lang="ja-JP" altLang="en-US" sz="3200" dirty="0"/>
              <a:t>型菌の抽出液を</a:t>
            </a:r>
            <a:r>
              <a:rPr kumimoji="1" lang="en-US" altLang="ja-JP" sz="3200" dirty="0"/>
              <a:t>R</a:t>
            </a:r>
            <a:r>
              <a:rPr kumimoji="1" lang="ja-JP" altLang="en-US" sz="3200" dirty="0"/>
              <a:t>型菌に混ぜて培養する。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43" y="3747509"/>
            <a:ext cx="539067" cy="2575048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1487488" y="4797152"/>
            <a:ext cx="2412000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81419" y="4653144"/>
            <a:ext cx="1224137" cy="5107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無処理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78861" y="4538737"/>
            <a:ext cx="2379280" cy="130075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617997">
            <a:off x="4433066" y="3802154"/>
            <a:ext cx="335790" cy="1604024"/>
          </a:xfrm>
          <a:prstGeom prst="rect">
            <a:avLst/>
          </a:prstGeom>
        </p:spPr>
      </p:pic>
      <p:sp>
        <p:nvSpPr>
          <p:cNvPr id="14" name="フリーフォーム 13"/>
          <p:cNvSpPr/>
          <p:nvPr/>
        </p:nvSpPr>
        <p:spPr>
          <a:xfrm>
            <a:off x="5137017" y="4028088"/>
            <a:ext cx="833445" cy="875291"/>
          </a:xfrm>
          <a:custGeom>
            <a:avLst/>
            <a:gdLst>
              <a:gd name="connsiteX0" fmla="*/ 0 w 833445"/>
              <a:gd name="connsiteY0" fmla="*/ 1531 h 875291"/>
              <a:gd name="connsiteX1" fmla="*/ 284480 w 833445"/>
              <a:gd name="connsiteY1" fmla="*/ 21851 h 875291"/>
              <a:gd name="connsiteX2" fmla="*/ 528320 w 833445"/>
              <a:gd name="connsiteY2" fmla="*/ 153931 h 875291"/>
              <a:gd name="connsiteX3" fmla="*/ 701040 w 833445"/>
              <a:gd name="connsiteY3" fmla="*/ 377451 h 875291"/>
              <a:gd name="connsiteX4" fmla="*/ 812800 w 833445"/>
              <a:gd name="connsiteY4" fmla="*/ 682251 h 875291"/>
              <a:gd name="connsiteX5" fmla="*/ 833120 w 833445"/>
              <a:gd name="connsiteY5" fmla="*/ 875291 h 875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3445" h="875291">
                <a:moveTo>
                  <a:pt x="0" y="1531"/>
                </a:moveTo>
                <a:cubicBezTo>
                  <a:pt x="98213" y="-1009"/>
                  <a:pt x="196427" y="-3549"/>
                  <a:pt x="284480" y="21851"/>
                </a:cubicBezTo>
                <a:cubicBezTo>
                  <a:pt x="372533" y="47251"/>
                  <a:pt x="458893" y="94664"/>
                  <a:pt x="528320" y="153931"/>
                </a:cubicBezTo>
                <a:cubicBezTo>
                  <a:pt x="597747" y="213198"/>
                  <a:pt x="653627" y="289398"/>
                  <a:pt x="701040" y="377451"/>
                </a:cubicBezTo>
                <a:cubicBezTo>
                  <a:pt x="748453" y="465504"/>
                  <a:pt x="790787" y="599278"/>
                  <a:pt x="812800" y="682251"/>
                </a:cubicBezTo>
                <a:cubicBezTo>
                  <a:pt x="834813" y="765224"/>
                  <a:pt x="833966" y="820257"/>
                  <a:pt x="833120" y="875291"/>
                </a:cubicBezTo>
              </a:path>
            </a:pathLst>
          </a:custGeom>
          <a:noFill/>
          <a:ln w="28575">
            <a:solidFill>
              <a:schemeClr val="tx1">
                <a:lumMod val="65000"/>
                <a:lumOff val="35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91760" y="4077072"/>
            <a:ext cx="2258537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R</a:t>
            </a:r>
            <a:r>
              <a:rPr kumimoji="1" lang="ja-JP" altLang="en-US" sz="2400" dirty="0"/>
              <a:t>型菌に混ぜる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9336" y="6277267"/>
            <a:ext cx="2258537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S</a:t>
            </a:r>
            <a:r>
              <a:rPr kumimoji="1" lang="ja-JP" altLang="en-US" sz="2400" dirty="0"/>
              <a:t>型菌の抽出液</a:t>
            </a:r>
          </a:p>
        </p:txBody>
      </p:sp>
      <p:sp>
        <p:nvSpPr>
          <p:cNvPr id="17" name="右矢印 16"/>
          <p:cNvSpPr/>
          <p:nvPr/>
        </p:nvSpPr>
        <p:spPr>
          <a:xfrm>
            <a:off x="7203402" y="4790493"/>
            <a:ext cx="2412000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897334" y="4947555"/>
            <a:ext cx="978875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培養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0611" y="4465733"/>
            <a:ext cx="2383743" cy="1298561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9572043" y="3972118"/>
            <a:ext cx="2402311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S</a:t>
            </a:r>
            <a:r>
              <a:rPr kumimoji="1" lang="ja-JP" altLang="en-US" sz="2400" dirty="0"/>
              <a:t>型菌が現れる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92344" y="5929847"/>
            <a:ext cx="2669835" cy="58477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形質転換 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する</a:t>
            </a:r>
          </a:p>
        </p:txBody>
      </p:sp>
      <p:sp>
        <p:nvSpPr>
          <p:cNvPr id="30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11035351" y="5968387"/>
            <a:ext cx="826828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23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="" xmlns:a16="http://schemas.microsoft.com/office/drawing/2014/main" id="{0CD9B229-68F2-F077-ED61-68129B090770}"/>
              </a:ext>
            </a:extLst>
          </p:cNvPr>
          <p:cNvCxnSpPr/>
          <p:nvPr/>
        </p:nvCxnSpPr>
        <p:spPr>
          <a:xfrm flipH="1">
            <a:off x="6240016" y="4465733"/>
            <a:ext cx="360040" cy="698189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="" xmlns:a16="http://schemas.microsoft.com/office/drawing/2014/main" id="{432A4F77-C9F4-4A0D-BF11-1E8FC76126FF}"/>
              </a:ext>
            </a:extLst>
          </p:cNvPr>
          <p:cNvCxnSpPr>
            <a:cxnSpLocks/>
          </p:cNvCxnSpPr>
          <p:nvPr/>
        </p:nvCxnSpPr>
        <p:spPr>
          <a:xfrm flipH="1">
            <a:off x="10992544" y="4420123"/>
            <a:ext cx="163172" cy="1077853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255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4" grpId="0" animBg="1"/>
      <p:bldP spid="15" grpId="0"/>
      <p:bldP spid="16" grpId="0"/>
      <p:bldP spid="17" grpId="0" animBg="1"/>
      <p:bldP spid="18" grpId="0"/>
      <p:bldP spid="28" grpId="0"/>
      <p:bldP spid="29" grpId="0"/>
      <p:bldP spid="30" grpId="0" animBg="1"/>
      <p:bldP spid="3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60486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実験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❷</a:t>
            </a:r>
            <a:r>
              <a:rPr kumimoji="1" lang="en-US" altLang="ja-JP" sz="3200" dirty="0"/>
              <a:t>S</a:t>
            </a:r>
            <a:r>
              <a:rPr kumimoji="1" lang="ja-JP" altLang="en-US" sz="3200" dirty="0"/>
              <a:t>型菌の抽出液をタンパク質分解酵素で処理後，</a:t>
            </a:r>
            <a:r>
              <a:rPr kumimoji="1" lang="en-US" altLang="ja-JP" sz="3200" dirty="0"/>
              <a:t>R</a:t>
            </a:r>
            <a:r>
              <a:rPr kumimoji="1" lang="ja-JP" altLang="en-US" sz="3200" dirty="0"/>
              <a:t>型菌に混ぜて培養する。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868" y="3785247"/>
            <a:ext cx="539067" cy="2575048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1248604" y="4882794"/>
            <a:ext cx="2556000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97476" y="4330163"/>
            <a:ext cx="2193706" cy="1260630"/>
          </a:xfrm>
          <a:prstGeom prst="roundRect">
            <a:avLst>
              <a:gd name="adj" fmla="val 10988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2400" dirty="0"/>
              <a:t>タンパク質分解酵素で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処理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78861" y="4538737"/>
            <a:ext cx="2379280" cy="130075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617997">
            <a:off x="4433066" y="3802154"/>
            <a:ext cx="335790" cy="1604024"/>
          </a:xfrm>
          <a:prstGeom prst="rect">
            <a:avLst/>
          </a:prstGeom>
        </p:spPr>
      </p:pic>
      <p:sp>
        <p:nvSpPr>
          <p:cNvPr id="14" name="フリーフォーム 13"/>
          <p:cNvSpPr/>
          <p:nvPr/>
        </p:nvSpPr>
        <p:spPr>
          <a:xfrm>
            <a:off x="5137017" y="4028088"/>
            <a:ext cx="833445" cy="875291"/>
          </a:xfrm>
          <a:custGeom>
            <a:avLst/>
            <a:gdLst>
              <a:gd name="connsiteX0" fmla="*/ 0 w 833445"/>
              <a:gd name="connsiteY0" fmla="*/ 1531 h 875291"/>
              <a:gd name="connsiteX1" fmla="*/ 284480 w 833445"/>
              <a:gd name="connsiteY1" fmla="*/ 21851 h 875291"/>
              <a:gd name="connsiteX2" fmla="*/ 528320 w 833445"/>
              <a:gd name="connsiteY2" fmla="*/ 153931 h 875291"/>
              <a:gd name="connsiteX3" fmla="*/ 701040 w 833445"/>
              <a:gd name="connsiteY3" fmla="*/ 377451 h 875291"/>
              <a:gd name="connsiteX4" fmla="*/ 812800 w 833445"/>
              <a:gd name="connsiteY4" fmla="*/ 682251 h 875291"/>
              <a:gd name="connsiteX5" fmla="*/ 833120 w 833445"/>
              <a:gd name="connsiteY5" fmla="*/ 875291 h 875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3445" h="875291">
                <a:moveTo>
                  <a:pt x="0" y="1531"/>
                </a:moveTo>
                <a:cubicBezTo>
                  <a:pt x="98213" y="-1009"/>
                  <a:pt x="196427" y="-3549"/>
                  <a:pt x="284480" y="21851"/>
                </a:cubicBezTo>
                <a:cubicBezTo>
                  <a:pt x="372533" y="47251"/>
                  <a:pt x="458893" y="94664"/>
                  <a:pt x="528320" y="153931"/>
                </a:cubicBezTo>
                <a:cubicBezTo>
                  <a:pt x="597747" y="213198"/>
                  <a:pt x="653627" y="289398"/>
                  <a:pt x="701040" y="377451"/>
                </a:cubicBezTo>
                <a:cubicBezTo>
                  <a:pt x="748453" y="465504"/>
                  <a:pt x="790787" y="599278"/>
                  <a:pt x="812800" y="682251"/>
                </a:cubicBezTo>
                <a:cubicBezTo>
                  <a:pt x="834813" y="765224"/>
                  <a:pt x="833966" y="820257"/>
                  <a:pt x="833120" y="875291"/>
                </a:cubicBezTo>
              </a:path>
            </a:pathLst>
          </a:custGeom>
          <a:noFill/>
          <a:ln w="28575">
            <a:solidFill>
              <a:schemeClr val="tx1">
                <a:lumMod val="65000"/>
                <a:lumOff val="35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91760" y="4077072"/>
            <a:ext cx="2258537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R</a:t>
            </a:r>
            <a:r>
              <a:rPr kumimoji="1" lang="ja-JP" altLang="en-US" sz="2400" dirty="0"/>
              <a:t>型菌に混ぜる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9336" y="6277267"/>
            <a:ext cx="2258537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S</a:t>
            </a:r>
            <a:r>
              <a:rPr kumimoji="1" lang="ja-JP" altLang="en-US" sz="2400" dirty="0"/>
              <a:t>型菌の抽出液</a:t>
            </a:r>
          </a:p>
        </p:txBody>
      </p:sp>
      <p:sp>
        <p:nvSpPr>
          <p:cNvPr id="17" name="右矢印 16"/>
          <p:cNvSpPr/>
          <p:nvPr/>
        </p:nvSpPr>
        <p:spPr>
          <a:xfrm>
            <a:off x="7203402" y="4790493"/>
            <a:ext cx="2412000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897334" y="4947555"/>
            <a:ext cx="978875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培養</a:t>
            </a: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90611" y="4465733"/>
            <a:ext cx="2383743" cy="1298561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9572043" y="3972118"/>
            <a:ext cx="2402311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S</a:t>
            </a:r>
            <a:r>
              <a:rPr kumimoji="1" lang="ja-JP" altLang="en-US" sz="2400" dirty="0"/>
              <a:t>型菌が現れる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92344" y="5929847"/>
            <a:ext cx="2669835" cy="58477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形質転換 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する</a:t>
            </a:r>
          </a:p>
        </p:txBody>
      </p:sp>
      <p:sp>
        <p:nvSpPr>
          <p:cNvPr id="30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11035351" y="5968387"/>
            <a:ext cx="826828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24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7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4" grpId="0" animBg="1"/>
      <p:bldP spid="15" grpId="0"/>
      <p:bldP spid="16" grpId="0"/>
      <p:bldP spid="17" grpId="0" animBg="1"/>
      <p:bldP spid="18" grpId="0"/>
      <p:bldP spid="28" grpId="0"/>
      <p:bldP spid="29" grpId="0"/>
      <p:bldP spid="30" grpId="0" animBg="1"/>
      <p:bldP spid="3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60486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実験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❸</a:t>
            </a:r>
            <a:r>
              <a:rPr kumimoji="1" lang="en-US" altLang="ja-JP" sz="3200" dirty="0"/>
              <a:t>S</a:t>
            </a:r>
            <a:r>
              <a:rPr kumimoji="1" lang="ja-JP" altLang="en-US" sz="3200" dirty="0"/>
              <a:t>型菌の抽出液を</a:t>
            </a:r>
            <a:r>
              <a:rPr kumimoji="1" lang="en-US" altLang="ja-JP" sz="3200" dirty="0"/>
              <a:t>DNA</a:t>
            </a:r>
            <a:r>
              <a:rPr kumimoji="1" lang="ja-JP" altLang="en-US" sz="3200" dirty="0"/>
              <a:t>分解酵素で処理後，</a:t>
            </a:r>
            <a:r>
              <a:rPr kumimoji="1" lang="en-US" altLang="ja-JP" sz="3200" dirty="0"/>
              <a:t>R</a:t>
            </a:r>
            <a:r>
              <a:rPr kumimoji="1" lang="ja-JP" altLang="en-US" sz="3200" dirty="0"/>
              <a:t>型菌に混ぜて培養する。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868" y="3785247"/>
            <a:ext cx="539067" cy="2575048"/>
          </a:xfrm>
          <a:prstGeom prst="rect">
            <a:avLst/>
          </a:prstGeom>
        </p:spPr>
      </p:pic>
      <p:sp>
        <p:nvSpPr>
          <p:cNvPr id="10" name="右矢印 9"/>
          <p:cNvSpPr/>
          <p:nvPr/>
        </p:nvSpPr>
        <p:spPr>
          <a:xfrm>
            <a:off x="1248604" y="4882794"/>
            <a:ext cx="2556000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69393" y="4442456"/>
            <a:ext cx="1564927" cy="1260630"/>
          </a:xfrm>
          <a:prstGeom prst="roundRect">
            <a:avLst>
              <a:gd name="adj" fmla="val 10988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en-US" altLang="ja-JP" sz="2400" dirty="0"/>
              <a:t>DNA</a:t>
            </a:r>
            <a:r>
              <a:rPr kumimoji="1" lang="ja-JP" altLang="en-US" sz="2400" dirty="0"/>
              <a:t>分解酵素で処理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78861" y="4538737"/>
            <a:ext cx="2379280" cy="130075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617997">
            <a:off x="4433066" y="3802154"/>
            <a:ext cx="335790" cy="1604024"/>
          </a:xfrm>
          <a:prstGeom prst="rect">
            <a:avLst/>
          </a:prstGeom>
        </p:spPr>
      </p:pic>
      <p:sp>
        <p:nvSpPr>
          <p:cNvPr id="14" name="フリーフォーム 13"/>
          <p:cNvSpPr/>
          <p:nvPr/>
        </p:nvSpPr>
        <p:spPr>
          <a:xfrm>
            <a:off x="5137017" y="4028088"/>
            <a:ext cx="833445" cy="875291"/>
          </a:xfrm>
          <a:custGeom>
            <a:avLst/>
            <a:gdLst>
              <a:gd name="connsiteX0" fmla="*/ 0 w 833445"/>
              <a:gd name="connsiteY0" fmla="*/ 1531 h 875291"/>
              <a:gd name="connsiteX1" fmla="*/ 284480 w 833445"/>
              <a:gd name="connsiteY1" fmla="*/ 21851 h 875291"/>
              <a:gd name="connsiteX2" fmla="*/ 528320 w 833445"/>
              <a:gd name="connsiteY2" fmla="*/ 153931 h 875291"/>
              <a:gd name="connsiteX3" fmla="*/ 701040 w 833445"/>
              <a:gd name="connsiteY3" fmla="*/ 377451 h 875291"/>
              <a:gd name="connsiteX4" fmla="*/ 812800 w 833445"/>
              <a:gd name="connsiteY4" fmla="*/ 682251 h 875291"/>
              <a:gd name="connsiteX5" fmla="*/ 833120 w 833445"/>
              <a:gd name="connsiteY5" fmla="*/ 875291 h 875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3445" h="875291">
                <a:moveTo>
                  <a:pt x="0" y="1531"/>
                </a:moveTo>
                <a:cubicBezTo>
                  <a:pt x="98213" y="-1009"/>
                  <a:pt x="196427" y="-3549"/>
                  <a:pt x="284480" y="21851"/>
                </a:cubicBezTo>
                <a:cubicBezTo>
                  <a:pt x="372533" y="47251"/>
                  <a:pt x="458893" y="94664"/>
                  <a:pt x="528320" y="153931"/>
                </a:cubicBezTo>
                <a:cubicBezTo>
                  <a:pt x="597747" y="213198"/>
                  <a:pt x="653627" y="289398"/>
                  <a:pt x="701040" y="377451"/>
                </a:cubicBezTo>
                <a:cubicBezTo>
                  <a:pt x="748453" y="465504"/>
                  <a:pt x="790787" y="599278"/>
                  <a:pt x="812800" y="682251"/>
                </a:cubicBezTo>
                <a:cubicBezTo>
                  <a:pt x="834813" y="765224"/>
                  <a:pt x="833966" y="820257"/>
                  <a:pt x="833120" y="875291"/>
                </a:cubicBezTo>
              </a:path>
            </a:pathLst>
          </a:custGeom>
          <a:noFill/>
          <a:ln w="28575">
            <a:solidFill>
              <a:schemeClr val="tx1">
                <a:lumMod val="65000"/>
                <a:lumOff val="35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91760" y="4077072"/>
            <a:ext cx="2258537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R</a:t>
            </a:r>
            <a:r>
              <a:rPr kumimoji="1" lang="ja-JP" altLang="en-US" sz="2400" dirty="0"/>
              <a:t>型菌に混ぜる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9336" y="6277267"/>
            <a:ext cx="2258537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/>
              <a:t>S</a:t>
            </a:r>
            <a:r>
              <a:rPr kumimoji="1" lang="ja-JP" altLang="en-US" sz="2400" dirty="0"/>
              <a:t>型菌の抽出液</a:t>
            </a:r>
          </a:p>
        </p:txBody>
      </p:sp>
      <p:sp>
        <p:nvSpPr>
          <p:cNvPr id="17" name="右矢印 16"/>
          <p:cNvSpPr/>
          <p:nvPr/>
        </p:nvSpPr>
        <p:spPr>
          <a:xfrm>
            <a:off x="7203402" y="4790493"/>
            <a:ext cx="2412000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897334" y="4947555"/>
            <a:ext cx="978875" cy="46166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培養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328248" y="5929847"/>
            <a:ext cx="3533931" cy="58477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形質転換 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しない</a:t>
            </a:r>
          </a:p>
        </p:txBody>
      </p:sp>
      <p:sp>
        <p:nvSpPr>
          <p:cNvPr id="30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10375884" y="5929847"/>
            <a:ext cx="1264732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25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99658" y="4476104"/>
            <a:ext cx="2379280" cy="13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98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1" grpId="0" animBg="1"/>
      <p:bldP spid="14" grpId="0" animBg="1"/>
      <p:bldP spid="15" grpId="0"/>
      <p:bldP spid="16" grpId="0"/>
      <p:bldP spid="17" grpId="0" animBg="1"/>
      <p:bldP spid="18" grpId="0"/>
      <p:bldP spid="29" grpId="0"/>
      <p:bldP spid="30" grpId="0" animBg="1"/>
      <p:bldP spid="3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60486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結果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dirty="0"/>
              <a:t>形質転換を引き起こす物質は，</a:t>
            </a:r>
            <a:r>
              <a:rPr kumimoji="1" lang="en-US" altLang="ja-JP" b="1" dirty="0">
                <a:solidFill>
                  <a:srgbClr val="FF0000"/>
                </a:solidFill>
              </a:rPr>
              <a:t>DNA</a:t>
            </a:r>
            <a:r>
              <a:rPr kumimoji="1" lang="ja-JP" altLang="en-US" dirty="0"/>
              <a:t>　であると考えられた。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課題</a:t>
            </a:r>
            <a:r>
              <a:rPr kumimoji="1" lang="en-US" altLang="ja-JP" sz="3200" dirty="0"/>
              <a:t>1</a:t>
            </a:r>
          </a:p>
          <a:p>
            <a:pPr marL="0" indent="0">
              <a:buNone/>
            </a:pPr>
            <a:r>
              <a:rPr kumimoji="1" lang="ja-JP" altLang="en-US" sz="3200" dirty="0"/>
              <a:t>糖が形質転換を起こす物質ではないことを証明するには，どのような実験をする必要があるだろうか。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課題</a:t>
            </a:r>
            <a:r>
              <a:rPr kumimoji="1" lang="en-US" altLang="ja-JP" sz="3200" dirty="0"/>
              <a:t>2</a:t>
            </a:r>
          </a:p>
          <a:p>
            <a:pPr marL="0" indent="0">
              <a:buNone/>
            </a:pPr>
            <a:r>
              <a:rPr kumimoji="1" lang="en-US" altLang="ja-JP" sz="3200" dirty="0"/>
              <a:t>DNA</a:t>
            </a:r>
            <a:r>
              <a:rPr kumimoji="1" lang="ja-JP" altLang="en-US" sz="3200" dirty="0"/>
              <a:t>分解酵素を作用させると形質転換が起こらないことから，何がわかるか。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0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6456040" y="1396296"/>
            <a:ext cx="1368152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26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99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468052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課題</a:t>
            </a:r>
            <a:r>
              <a:rPr kumimoji="1" lang="en-US" altLang="ja-JP" sz="3200" dirty="0"/>
              <a:t>1</a:t>
            </a:r>
          </a:p>
          <a:p>
            <a:pPr marL="0" indent="0">
              <a:buNone/>
            </a:pPr>
            <a:r>
              <a:rPr kumimoji="1" lang="ja-JP" altLang="en-US" sz="3200" dirty="0"/>
              <a:t>糖が形質転換を起こす物質ではないことを証明するには，どのような実験をする必要があるだろうか。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→</a:t>
            </a:r>
            <a:r>
              <a:rPr kumimoji="1" lang="en-US" altLang="ja-JP" sz="3200" dirty="0">
                <a:solidFill>
                  <a:srgbClr val="FF0000"/>
                </a:solidFill>
              </a:rPr>
              <a:t>S</a:t>
            </a:r>
            <a:r>
              <a:rPr kumimoji="1" lang="ja-JP" altLang="en-US" sz="3200" dirty="0">
                <a:solidFill>
                  <a:srgbClr val="FF0000"/>
                </a:solidFill>
              </a:rPr>
              <a:t>型菌の抽出液を，糖分解酵素で処理して</a:t>
            </a:r>
            <a:r>
              <a:rPr kumimoji="1" lang="en-US" altLang="ja-JP" sz="3200" dirty="0">
                <a:solidFill>
                  <a:srgbClr val="FF0000"/>
                </a:solidFill>
              </a:rPr>
              <a:t>R</a:t>
            </a:r>
            <a:r>
              <a:rPr kumimoji="1" lang="ja-JP" altLang="en-US" sz="3200" dirty="0">
                <a:solidFill>
                  <a:srgbClr val="FF0000"/>
                </a:solidFill>
              </a:rPr>
              <a:t>型菌に混ぜて培養し，形質転換が起こるかどうかを確かめる。</a:t>
            </a:r>
            <a:endParaRPr kumimoji="1" lang="en-US" altLang="ja-JP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3200" dirty="0">
                <a:solidFill>
                  <a:srgbClr val="FF0000"/>
                </a:solidFill>
              </a:rPr>
              <a:t>形質転換が確認されれば，糖は形質転換を起こす物質ではないことが証明される。</a:t>
            </a:r>
            <a:endParaRPr kumimoji="1" lang="en-US" altLang="ja-JP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410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532859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課題</a:t>
            </a:r>
            <a:r>
              <a:rPr kumimoji="1" lang="en-US" altLang="ja-JP" sz="3200" dirty="0"/>
              <a:t>2</a:t>
            </a:r>
          </a:p>
          <a:p>
            <a:pPr marL="0" indent="0">
              <a:buNone/>
            </a:pPr>
            <a:r>
              <a:rPr kumimoji="1" lang="en-US" altLang="ja-JP" sz="3200" dirty="0"/>
              <a:t>DNA</a:t>
            </a:r>
            <a:r>
              <a:rPr kumimoji="1" lang="ja-JP" altLang="en-US" sz="3200" dirty="0"/>
              <a:t>分解酵素を作用させると形質転換が起こらないことから，何がわかるか。</a:t>
            </a:r>
          </a:p>
          <a:p>
            <a:pPr marL="0" indent="0">
              <a:buNone/>
            </a:pPr>
            <a:r>
              <a:rPr kumimoji="1" lang="ja-JP" altLang="en-US" sz="3200" dirty="0"/>
              <a:t>→</a:t>
            </a:r>
            <a:r>
              <a:rPr kumimoji="1" lang="ja-JP" altLang="en-US" sz="3200" dirty="0">
                <a:solidFill>
                  <a:srgbClr val="FF0000"/>
                </a:solidFill>
              </a:rPr>
              <a:t>形質転換が起こらないということは，</a:t>
            </a:r>
            <a:r>
              <a:rPr kumimoji="1" lang="en-US" altLang="ja-JP" sz="3200" dirty="0">
                <a:solidFill>
                  <a:srgbClr val="FF0000"/>
                </a:solidFill>
              </a:rPr>
              <a:t>S</a:t>
            </a:r>
            <a:r>
              <a:rPr kumimoji="1" lang="ja-JP" altLang="en-US" sz="3200" dirty="0">
                <a:solidFill>
                  <a:srgbClr val="FF0000"/>
                </a:solidFill>
              </a:rPr>
              <a:t>型の遺伝子がないことを示す。</a:t>
            </a:r>
            <a:endParaRPr kumimoji="1" lang="en-US" altLang="ja-JP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sz="3200" dirty="0">
                <a:solidFill>
                  <a:srgbClr val="FF0000"/>
                </a:solidFill>
              </a:rPr>
              <a:t>S</a:t>
            </a:r>
            <a:r>
              <a:rPr kumimoji="1" lang="ja-JP" altLang="en-US" sz="3200">
                <a:solidFill>
                  <a:srgbClr val="FF0000"/>
                </a:solidFill>
              </a:rPr>
              <a:t>型菌の抽出</a:t>
            </a:r>
            <a:r>
              <a:rPr kumimoji="1" lang="ja-JP" altLang="en-US" sz="3200" dirty="0">
                <a:solidFill>
                  <a:srgbClr val="FF0000"/>
                </a:solidFill>
              </a:rPr>
              <a:t>液の</a:t>
            </a:r>
            <a:r>
              <a:rPr kumimoji="1" lang="en-US" altLang="ja-JP" sz="3200" dirty="0">
                <a:solidFill>
                  <a:srgbClr val="FF0000"/>
                </a:solidFill>
              </a:rPr>
              <a:t>DNA</a:t>
            </a:r>
            <a:r>
              <a:rPr kumimoji="1" lang="ja-JP" altLang="en-US" sz="3200" dirty="0">
                <a:solidFill>
                  <a:srgbClr val="FF0000"/>
                </a:solidFill>
              </a:rPr>
              <a:t>を</a:t>
            </a:r>
            <a:r>
              <a:rPr kumimoji="1" lang="en-US" altLang="ja-JP" sz="3200" dirty="0">
                <a:solidFill>
                  <a:srgbClr val="FF0000"/>
                </a:solidFill>
              </a:rPr>
              <a:t>DNA</a:t>
            </a:r>
            <a:r>
              <a:rPr kumimoji="1" lang="ja-JP" altLang="en-US" sz="3200" dirty="0">
                <a:solidFill>
                  <a:srgbClr val="FF0000"/>
                </a:solidFill>
              </a:rPr>
              <a:t>分解酵素で分解したときに形質転換が起こらなかったことは，分解された</a:t>
            </a:r>
            <a:r>
              <a:rPr kumimoji="1" lang="en-US" altLang="ja-JP" sz="3200" dirty="0">
                <a:solidFill>
                  <a:srgbClr val="FF0000"/>
                </a:solidFill>
              </a:rPr>
              <a:t>DNA</a:t>
            </a:r>
            <a:r>
              <a:rPr kumimoji="1" lang="ja-JP" altLang="en-US" sz="3200" dirty="0">
                <a:solidFill>
                  <a:srgbClr val="FF0000"/>
                </a:solidFill>
              </a:rPr>
              <a:t>が遺伝子であったということを示す。</a:t>
            </a:r>
            <a:endParaRPr kumimoji="1" lang="en-US" altLang="ja-JP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47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60486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dirty="0"/>
              <a:t>≪ハーシーとチェイスの実験</a:t>
            </a:r>
            <a:r>
              <a:rPr kumimoji="1" lang="en-US" altLang="ja-JP" sz="2800" dirty="0"/>
              <a:t>(1952)</a:t>
            </a:r>
            <a:r>
              <a:rPr kumimoji="1" lang="ja-JP" altLang="en-US" sz="2800" dirty="0"/>
              <a:t>≫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目的：</a:t>
            </a:r>
            <a:r>
              <a:rPr kumimoji="1" lang="ja-JP" altLang="en-US" dirty="0"/>
              <a:t>形質転換を引き起こす遺伝子の本体が</a:t>
            </a:r>
            <a:r>
              <a:rPr kumimoji="1" lang="en-US" altLang="ja-JP" b="1" dirty="0">
                <a:solidFill>
                  <a:srgbClr val="FF0000"/>
                </a:solidFill>
              </a:rPr>
              <a:t>DNA </a:t>
            </a:r>
            <a:r>
              <a:rPr kumimoji="1" lang="ja-JP" altLang="en-US" dirty="0"/>
              <a:t>であることを示す。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0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9336360" y="1414326"/>
            <a:ext cx="1080120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27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89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1424" y="1700808"/>
            <a:ext cx="10585176" cy="2736304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kumimoji="1" lang="ja-JP" altLang="en-US" dirty="0"/>
              <a:t>・</a:t>
            </a:r>
            <a:r>
              <a:rPr lang="en-US" altLang="ja-JP" dirty="0"/>
              <a:t>DNA</a:t>
            </a:r>
            <a:r>
              <a:rPr lang="ja-JP" altLang="en-US" dirty="0"/>
              <a:t>と染色体の関係を理解する。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dirty="0"/>
              <a:t>・ゲノムがどのようなものか説明できる。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60486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dirty="0"/>
              <a:t>≪ハーシーとチェイスの実験</a:t>
            </a:r>
            <a:r>
              <a:rPr kumimoji="1" lang="en-US" altLang="ja-JP" sz="2800" dirty="0"/>
              <a:t>(1952)</a:t>
            </a:r>
            <a:r>
              <a:rPr kumimoji="1" lang="ja-JP" altLang="en-US" sz="2800" dirty="0"/>
              <a:t>≫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実験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➊</a:t>
            </a:r>
            <a:r>
              <a:rPr kumimoji="1" lang="en-US" altLang="ja-JP" sz="3200" dirty="0"/>
              <a:t>T2</a:t>
            </a:r>
            <a:r>
              <a:rPr kumimoji="1" lang="ja-JP" altLang="en-US" sz="3200" dirty="0"/>
              <a:t>ファージのタンパク質，</a:t>
            </a:r>
            <a:r>
              <a:rPr kumimoji="1" lang="en-US" altLang="ja-JP" sz="3200" dirty="0"/>
              <a:t>DNA</a:t>
            </a:r>
            <a:r>
              <a:rPr kumimoji="1" lang="ja-JP" altLang="en-US" sz="3200" dirty="0"/>
              <a:t>にそれぞれ目印をつける。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CDB"/>
              </a:clrFrom>
              <a:clrTo>
                <a:srgbClr val="FFFCD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9416" y="3284984"/>
            <a:ext cx="1584177" cy="3053702"/>
          </a:xfrm>
          <a:prstGeom prst="rect">
            <a:avLst/>
          </a:prstGeom>
        </p:spPr>
      </p:pic>
      <p:sp>
        <p:nvSpPr>
          <p:cNvPr id="5" name="フリーフォーム 4"/>
          <p:cNvSpPr/>
          <p:nvPr/>
        </p:nvSpPr>
        <p:spPr>
          <a:xfrm>
            <a:off x="1898248" y="3576577"/>
            <a:ext cx="902825" cy="358815"/>
          </a:xfrm>
          <a:custGeom>
            <a:avLst/>
            <a:gdLst>
              <a:gd name="connsiteX0" fmla="*/ 0 w 902825"/>
              <a:gd name="connsiteY0" fmla="*/ 358815 h 358815"/>
              <a:gd name="connsiteX1" fmla="*/ 439838 w 902825"/>
              <a:gd name="connsiteY1" fmla="*/ 0 h 358815"/>
              <a:gd name="connsiteX2" fmla="*/ 902825 w 902825"/>
              <a:gd name="connsiteY2" fmla="*/ 0 h 358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2825" h="358815">
                <a:moveTo>
                  <a:pt x="0" y="358815"/>
                </a:moveTo>
                <a:lnTo>
                  <a:pt x="439838" y="0"/>
                </a:lnTo>
                <a:lnTo>
                  <a:pt x="902825" y="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50499" y="3284984"/>
            <a:ext cx="1257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0000"/>
                </a:solidFill>
              </a:rPr>
              <a:t>DNA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2060294" y="4120587"/>
            <a:ext cx="706055" cy="1481560"/>
          </a:xfrm>
          <a:custGeom>
            <a:avLst/>
            <a:gdLst>
              <a:gd name="connsiteX0" fmla="*/ 0 w 706055"/>
              <a:gd name="connsiteY0" fmla="*/ 0 h 1481560"/>
              <a:gd name="connsiteX1" fmla="*/ 706055 w 706055"/>
              <a:gd name="connsiteY1" fmla="*/ 775504 h 1481560"/>
              <a:gd name="connsiteX2" fmla="*/ 46298 w 706055"/>
              <a:gd name="connsiteY2" fmla="*/ 1481560 h 148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6055" h="1481560">
                <a:moveTo>
                  <a:pt x="0" y="0"/>
                </a:moveTo>
                <a:lnTo>
                  <a:pt x="706055" y="775504"/>
                </a:lnTo>
                <a:lnTo>
                  <a:pt x="46298" y="1481560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60262" y="4610210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FF0000"/>
                </a:solidFill>
              </a:rPr>
              <a:t>タンパク質</a:t>
            </a:r>
          </a:p>
        </p:txBody>
      </p:sp>
      <p:sp>
        <p:nvSpPr>
          <p:cNvPr id="20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2832270" y="3374016"/>
            <a:ext cx="1080120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28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10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2784446" y="4679528"/>
            <a:ext cx="2232248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29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708907" y="3945892"/>
            <a:ext cx="4539221" cy="813816"/>
            <a:chOff x="3326631" y="3907776"/>
            <a:chExt cx="4539221" cy="813816"/>
          </a:xfrm>
        </p:grpSpPr>
        <p:sp>
          <p:nvSpPr>
            <p:cNvPr id="11" name="右矢印 10"/>
            <p:cNvSpPr/>
            <p:nvPr/>
          </p:nvSpPr>
          <p:spPr>
            <a:xfrm rot="20239372">
              <a:off x="6369120" y="3907776"/>
              <a:ext cx="1496731" cy="22276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326631" y="4254017"/>
              <a:ext cx="3201417" cy="11108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右矢印 12"/>
            <p:cNvSpPr/>
            <p:nvPr/>
          </p:nvSpPr>
          <p:spPr>
            <a:xfrm rot="1360628" flipV="1">
              <a:off x="6369121" y="4498829"/>
              <a:ext cx="1496731" cy="222763"/>
            </a:xfrm>
            <a:prstGeom prst="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62295" y="2843962"/>
            <a:ext cx="1590307" cy="1523388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60652" y="4664332"/>
            <a:ext cx="1691950" cy="1589408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8628826" y="3453852"/>
            <a:ext cx="2965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800" dirty="0"/>
              <a:t>タンパク質に目印をつけたファージ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710812" y="5309302"/>
            <a:ext cx="2965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2800" dirty="0"/>
              <a:t>DNA</a:t>
            </a:r>
            <a:r>
              <a:rPr kumimoji="1" lang="ja-JP" altLang="en-US" sz="2800" dirty="0"/>
              <a:t>に目印をつけたファージ</a:t>
            </a:r>
          </a:p>
        </p:txBody>
      </p:sp>
    </p:spTree>
    <p:extLst>
      <p:ext uri="{BB962C8B-B14F-4D97-AF65-F5344CB8AC3E}">
        <p14:creationId xmlns:p14="http://schemas.microsoft.com/office/powerpoint/2010/main" val="247531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  <p:bldP spid="20" grpId="0" animBg="1"/>
      <p:bldP spid="20" grpId="1" animBg="1"/>
      <p:bldP spid="10" grpId="0" animBg="1"/>
      <p:bldP spid="10" grpId="1" animBg="1"/>
      <p:bldP spid="19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11593288" cy="604867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dirty="0"/>
              <a:t>≪ハーシーとチェイスの実験</a:t>
            </a:r>
            <a:r>
              <a:rPr kumimoji="1" lang="en-US" altLang="ja-JP" sz="2800" dirty="0"/>
              <a:t>(1952)</a:t>
            </a:r>
            <a:r>
              <a:rPr kumimoji="1" lang="ja-JP" altLang="en-US" sz="2800" dirty="0"/>
              <a:t>≫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実験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❷目印をつけたそれぞれのファージを，異なる大腸菌に感染させる。ファージを大腸菌表面からはがすため，</a:t>
            </a:r>
            <a:r>
              <a:rPr kumimoji="1" lang="en-US" altLang="ja-JP" sz="3200" dirty="0"/>
              <a:t>5</a:t>
            </a:r>
            <a:r>
              <a:rPr kumimoji="1" lang="ja-JP" altLang="en-US" sz="3200" dirty="0"/>
              <a:t>分後にミキサーで撹拌。</a:t>
            </a:r>
            <a:endParaRPr kumimoji="1" lang="en-US" altLang="ja-JP" sz="3200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475" y="3356992"/>
            <a:ext cx="1590307" cy="1523388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clrChange>
              <a:clrFrom>
                <a:srgbClr val="F0F9FE"/>
              </a:clrFrom>
              <a:clrTo>
                <a:srgbClr val="F0F9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5019" y="5151960"/>
            <a:ext cx="1691950" cy="1589408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2013914" y="4017148"/>
            <a:ext cx="2965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2800" dirty="0"/>
              <a:t>タンパク質に目印をつけたファージ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30571" y="5869530"/>
            <a:ext cx="2965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en-US" altLang="ja-JP" sz="2800" dirty="0"/>
              <a:t>DNA</a:t>
            </a:r>
            <a:r>
              <a:rPr kumimoji="1" lang="ja-JP" altLang="en-US" sz="2800" dirty="0"/>
              <a:t>に目印をつけたファージ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7392144" y="3473204"/>
            <a:ext cx="1694355" cy="1498051"/>
            <a:chOff x="5249000" y="3453510"/>
            <a:chExt cx="1694355" cy="1498051"/>
          </a:xfrm>
        </p:grpSpPr>
        <p:pic>
          <p:nvPicPr>
            <p:cNvPr id="22" name="図 21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49000" y="3453510"/>
              <a:ext cx="1694355" cy="149805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</p:pic>
        <p:sp>
          <p:nvSpPr>
            <p:cNvPr id="14" name="角丸四角形 13"/>
            <p:cNvSpPr/>
            <p:nvPr/>
          </p:nvSpPr>
          <p:spPr>
            <a:xfrm rot="20314701">
              <a:off x="5624379" y="4171629"/>
              <a:ext cx="977077" cy="42992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D9D9CB"/>
                </a:gs>
                <a:gs pos="83000">
                  <a:srgbClr val="D9D9CB"/>
                </a:gs>
                <a:gs pos="100000">
                  <a:srgbClr val="D9D9CB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0F9FE"/>
                </a:clrFrom>
                <a:clrTo>
                  <a:srgbClr val="F0F9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9943690">
              <a:off x="5483466" y="3799644"/>
              <a:ext cx="530578" cy="508252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0F9FE"/>
                </a:clrFrom>
                <a:clrTo>
                  <a:srgbClr val="F0F9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20591950">
              <a:off x="5981766" y="3624666"/>
              <a:ext cx="530578" cy="508252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7408884" y="5287280"/>
            <a:ext cx="1694355" cy="1498051"/>
            <a:chOff x="5265740" y="5267586"/>
            <a:chExt cx="1694355" cy="1498051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65740" y="5267586"/>
              <a:ext cx="1694355" cy="1498051"/>
            </a:xfrm>
            <a:prstGeom prst="rect">
              <a:avLst/>
            </a:prstGeom>
          </p:spPr>
        </p:pic>
        <p:sp>
          <p:nvSpPr>
            <p:cNvPr id="24" name="角丸四角形 23"/>
            <p:cNvSpPr/>
            <p:nvPr/>
          </p:nvSpPr>
          <p:spPr>
            <a:xfrm rot="20314701">
              <a:off x="5632422" y="6029536"/>
              <a:ext cx="977077" cy="42992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D9D9CB"/>
                </a:gs>
                <a:gs pos="83000">
                  <a:srgbClr val="D9D9CB"/>
                </a:gs>
                <a:gs pos="100000">
                  <a:srgbClr val="D9D9CB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0F9FE"/>
                </a:clrFrom>
                <a:clrTo>
                  <a:srgbClr val="F0F9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20077570">
              <a:off x="5547251" y="5703824"/>
              <a:ext cx="515727" cy="484471"/>
            </a:xfrm>
            <a:prstGeom prst="rect">
              <a:avLst/>
            </a:prstGeom>
          </p:spPr>
        </p:pic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0F9FE"/>
                </a:clrFrom>
                <a:clrTo>
                  <a:srgbClr val="F0F9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050421" y="5549932"/>
              <a:ext cx="515727" cy="484471"/>
            </a:xfrm>
            <a:prstGeom prst="rect">
              <a:avLst/>
            </a:prstGeom>
          </p:spPr>
        </p:pic>
      </p:grpSp>
      <p:sp>
        <p:nvSpPr>
          <p:cNvPr id="29" name="右矢印 28"/>
          <p:cNvSpPr/>
          <p:nvPr/>
        </p:nvSpPr>
        <p:spPr>
          <a:xfrm>
            <a:off x="5082842" y="4073464"/>
            <a:ext cx="2412000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5075815" y="6041429"/>
            <a:ext cx="2412000" cy="22276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84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2696"/>
            <a:ext cx="6971565" cy="6048672"/>
          </a:xfrm>
        </p:spPr>
        <p:txBody>
          <a:bodyPr/>
          <a:lstStyle/>
          <a:p>
            <a:pPr marL="0" indent="0" algn="just">
              <a:buNone/>
            </a:pPr>
            <a:r>
              <a:rPr kumimoji="1" lang="ja-JP" altLang="en-US" sz="2800" dirty="0"/>
              <a:t>≪ハーシーとチェイスの実験</a:t>
            </a:r>
            <a:r>
              <a:rPr kumimoji="1" lang="en-US" altLang="ja-JP" sz="2800" dirty="0"/>
              <a:t>(1952)</a:t>
            </a:r>
            <a:r>
              <a:rPr kumimoji="1" lang="ja-JP" altLang="en-US" sz="2800" dirty="0"/>
              <a:t>≫</a:t>
            </a:r>
            <a:endParaRPr kumimoji="1" lang="en-US" altLang="ja-JP" sz="2800" dirty="0"/>
          </a:p>
          <a:p>
            <a:pPr marL="0" indent="0" algn="just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実験</a:t>
            </a:r>
            <a:endParaRPr kumimoji="1" lang="en-US" altLang="ja-JP" sz="3200" dirty="0"/>
          </a:p>
          <a:p>
            <a:pPr marL="0" indent="0" algn="just">
              <a:buNone/>
            </a:pPr>
            <a:r>
              <a:rPr kumimoji="1" lang="ja-JP" altLang="en-US" sz="3200" dirty="0"/>
              <a:t>❸遠心分離をして大腸菌を沈殿させる。</a:t>
            </a:r>
            <a:endParaRPr kumimoji="1" lang="en-US" altLang="ja-JP" sz="3200" dirty="0"/>
          </a:p>
          <a:p>
            <a:pPr marL="0" indent="0" algn="just">
              <a:buNone/>
            </a:pPr>
            <a:r>
              <a:rPr kumimoji="1" lang="ja-JP" altLang="en-US" sz="3200" dirty="0"/>
              <a:t>❹上澄み，沈殿物についてどちらに目印が検出されるか調べる。</a:t>
            </a:r>
            <a:endParaRPr kumimoji="1" lang="en-US" altLang="ja-JP" sz="3200" dirty="0"/>
          </a:p>
          <a:p>
            <a:pPr marL="0" indent="0" algn="just">
              <a:buNone/>
            </a:pPr>
            <a:r>
              <a:rPr kumimoji="1" lang="ja-JP" altLang="en-US" sz="3200" dirty="0"/>
              <a:t>❺上澄みを除去したあと，大腸菌からファージが生じることを確認。</a:t>
            </a:r>
            <a:endParaRPr kumimoji="1" lang="en-US" altLang="ja-JP" sz="3200" dirty="0"/>
          </a:p>
          <a:p>
            <a:pPr marL="0" indent="0" algn="just">
              <a:buNone/>
            </a:pP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9693961" y="1592217"/>
            <a:ext cx="2160240" cy="2248351"/>
            <a:chOff x="7680176" y="4159950"/>
            <a:chExt cx="2160240" cy="2248351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7680176" y="4159950"/>
              <a:ext cx="2160240" cy="2248351"/>
              <a:chOff x="7680176" y="2852936"/>
              <a:chExt cx="2750622" cy="3555365"/>
            </a:xfrm>
          </p:grpSpPr>
          <p:pic>
            <p:nvPicPr>
              <p:cNvPr id="20" name="図 19">
                <a:extLst>
                  <a:ext uri="{FF2B5EF4-FFF2-40B4-BE49-F238E27FC236}">
                    <a16:creationId xmlns="" xmlns:a16="http://schemas.microsoft.com/office/drawing/2014/main" id="{8E396F4A-29C5-4A6E-8C33-1757ABACAB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60188"/>
              <a:stretch/>
            </p:blipFill>
            <p:spPr>
              <a:xfrm>
                <a:off x="7680176" y="2852936"/>
                <a:ext cx="2750622" cy="3555365"/>
              </a:xfrm>
              <a:prstGeom prst="rect">
                <a:avLst/>
              </a:prstGeom>
            </p:spPr>
          </p:pic>
          <p:sp>
            <p:nvSpPr>
              <p:cNvPr id="34" name="フリーフォーム 33">
                <a:extLst>
                  <a:ext uri="{FF2B5EF4-FFF2-40B4-BE49-F238E27FC236}">
                    <a16:creationId xmlns="" xmlns:a16="http://schemas.microsoft.com/office/drawing/2014/main" id="{62E5A45B-50F2-49AB-972A-D549C766A37D}"/>
                  </a:ext>
                </a:extLst>
              </p:cNvPr>
              <p:cNvSpPr/>
              <p:nvPr/>
            </p:nvSpPr>
            <p:spPr>
              <a:xfrm>
                <a:off x="8184232" y="4293096"/>
                <a:ext cx="1728192" cy="1872208"/>
              </a:xfrm>
              <a:custGeom>
                <a:avLst/>
                <a:gdLst>
                  <a:gd name="connsiteX0" fmla="*/ 0 w 1728192"/>
                  <a:gd name="connsiteY0" fmla="*/ 0 h 1872208"/>
                  <a:gd name="connsiteX1" fmla="*/ 1728192 w 1728192"/>
                  <a:gd name="connsiteY1" fmla="*/ 0 h 1872208"/>
                  <a:gd name="connsiteX2" fmla="*/ 1728192 w 1728192"/>
                  <a:gd name="connsiteY2" fmla="*/ 1240333 h 1872208"/>
                  <a:gd name="connsiteX3" fmla="*/ 1728192 w 1728192"/>
                  <a:gd name="connsiteY3" fmla="*/ 1240405 h 1872208"/>
                  <a:gd name="connsiteX4" fmla="*/ 1728185 w 1728192"/>
                  <a:gd name="connsiteY4" fmla="*/ 1240405 h 1872208"/>
                  <a:gd name="connsiteX5" fmla="*/ 1710637 w 1728192"/>
                  <a:gd name="connsiteY5" fmla="*/ 1367678 h 1872208"/>
                  <a:gd name="connsiteX6" fmla="*/ 864096 w 1728192"/>
                  <a:gd name="connsiteY6" fmla="*/ 1872208 h 1872208"/>
                  <a:gd name="connsiteX7" fmla="*/ 17555 w 1728192"/>
                  <a:gd name="connsiteY7" fmla="*/ 1367678 h 1872208"/>
                  <a:gd name="connsiteX8" fmla="*/ 8 w 1728192"/>
                  <a:gd name="connsiteY8" fmla="*/ 1240405 h 1872208"/>
                  <a:gd name="connsiteX9" fmla="*/ 0 w 1728192"/>
                  <a:gd name="connsiteY9" fmla="*/ 1240405 h 1872208"/>
                  <a:gd name="connsiteX10" fmla="*/ 0 w 1728192"/>
                  <a:gd name="connsiteY10" fmla="*/ 1240333 h 1872208"/>
                  <a:gd name="connsiteX11" fmla="*/ 0 w 1728192"/>
                  <a:gd name="connsiteY11" fmla="*/ 0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28192" h="1872208">
                    <a:moveTo>
                      <a:pt x="0" y="0"/>
                    </a:moveTo>
                    <a:lnTo>
                      <a:pt x="1728192" y="0"/>
                    </a:lnTo>
                    <a:lnTo>
                      <a:pt x="1728192" y="1240333"/>
                    </a:lnTo>
                    <a:lnTo>
                      <a:pt x="1728192" y="1240405"/>
                    </a:lnTo>
                    <a:lnTo>
                      <a:pt x="1728185" y="1240405"/>
                    </a:lnTo>
                    <a:lnTo>
                      <a:pt x="1710637" y="1367678"/>
                    </a:lnTo>
                    <a:cubicBezTo>
                      <a:pt x="1630065" y="1655613"/>
                      <a:pt x="1281668" y="1872208"/>
                      <a:pt x="864096" y="1872208"/>
                    </a:cubicBezTo>
                    <a:cubicBezTo>
                      <a:pt x="446523" y="1872208"/>
                      <a:pt x="98131" y="1655613"/>
                      <a:pt x="17555" y="1367678"/>
                    </a:cubicBezTo>
                    <a:lnTo>
                      <a:pt x="8" y="1240405"/>
                    </a:lnTo>
                    <a:lnTo>
                      <a:pt x="0" y="1240405"/>
                    </a:lnTo>
                    <a:lnTo>
                      <a:pt x="0" y="12403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9CB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7" name="角丸四角形 36"/>
            <p:cNvSpPr/>
            <p:nvPr/>
          </p:nvSpPr>
          <p:spPr>
            <a:xfrm rot="20314701">
              <a:off x="8266134" y="5367959"/>
              <a:ext cx="977077" cy="42992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D9D9CB"/>
                </a:gs>
                <a:gs pos="83000">
                  <a:srgbClr val="D9D9CB"/>
                </a:gs>
                <a:gs pos="100000">
                  <a:srgbClr val="D9D9CB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フリーフォーム 6"/>
            <p:cNvSpPr/>
            <p:nvPr/>
          </p:nvSpPr>
          <p:spPr>
            <a:xfrm rot="4038081">
              <a:off x="8477883" y="5581542"/>
              <a:ext cx="108407" cy="240451"/>
            </a:xfrm>
            <a:custGeom>
              <a:avLst/>
              <a:gdLst>
                <a:gd name="connsiteX0" fmla="*/ 12700 w 289563"/>
                <a:gd name="connsiteY0" fmla="*/ 0 h 482600"/>
                <a:gd name="connsiteX1" fmla="*/ 279400 w 289563"/>
                <a:gd name="connsiteY1" fmla="*/ 58420 h 482600"/>
                <a:gd name="connsiteX2" fmla="*/ 7620 w 289563"/>
                <a:gd name="connsiteY2" fmla="*/ 114300 h 482600"/>
                <a:gd name="connsiteX3" fmla="*/ 281940 w 289563"/>
                <a:gd name="connsiteY3" fmla="*/ 180340 h 482600"/>
                <a:gd name="connsiteX4" fmla="*/ 0 w 289563"/>
                <a:gd name="connsiteY4" fmla="*/ 241300 h 482600"/>
                <a:gd name="connsiteX5" fmla="*/ 284480 w 289563"/>
                <a:gd name="connsiteY5" fmla="*/ 302260 h 482600"/>
                <a:gd name="connsiteX6" fmla="*/ 10160 w 289563"/>
                <a:gd name="connsiteY6" fmla="*/ 363220 h 482600"/>
                <a:gd name="connsiteX7" fmla="*/ 289560 w 289563"/>
                <a:gd name="connsiteY7" fmla="*/ 424180 h 482600"/>
                <a:gd name="connsiteX8" fmla="*/ 15240 w 289563"/>
                <a:gd name="connsiteY8" fmla="*/ 48260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9563" h="482600">
                  <a:moveTo>
                    <a:pt x="12700" y="0"/>
                  </a:moveTo>
                  <a:cubicBezTo>
                    <a:pt x="146473" y="19685"/>
                    <a:pt x="280247" y="39370"/>
                    <a:pt x="279400" y="58420"/>
                  </a:cubicBezTo>
                  <a:cubicBezTo>
                    <a:pt x="278553" y="77470"/>
                    <a:pt x="7197" y="93980"/>
                    <a:pt x="7620" y="114300"/>
                  </a:cubicBezTo>
                  <a:cubicBezTo>
                    <a:pt x="8043" y="134620"/>
                    <a:pt x="283210" y="159173"/>
                    <a:pt x="281940" y="180340"/>
                  </a:cubicBezTo>
                  <a:cubicBezTo>
                    <a:pt x="280670" y="201507"/>
                    <a:pt x="-423" y="220980"/>
                    <a:pt x="0" y="241300"/>
                  </a:cubicBezTo>
                  <a:cubicBezTo>
                    <a:pt x="423" y="261620"/>
                    <a:pt x="282787" y="281940"/>
                    <a:pt x="284480" y="302260"/>
                  </a:cubicBezTo>
                  <a:cubicBezTo>
                    <a:pt x="286173" y="322580"/>
                    <a:pt x="9313" y="342900"/>
                    <a:pt x="10160" y="363220"/>
                  </a:cubicBezTo>
                  <a:cubicBezTo>
                    <a:pt x="11007" y="383540"/>
                    <a:pt x="288713" y="404283"/>
                    <a:pt x="289560" y="424180"/>
                  </a:cubicBezTo>
                  <a:cubicBezTo>
                    <a:pt x="290407" y="444077"/>
                    <a:pt x="152823" y="463338"/>
                    <a:pt x="15240" y="482600"/>
                  </a:cubicBezTo>
                </a:path>
              </a:pathLst>
            </a:custGeom>
            <a:noFill/>
            <a:ln w="28575">
              <a:solidFill>
                <a:srgbClr val="95A2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フリーフォーム 40"/>
            <p:cNvSpPr/>
            <p:nvPr/>
          </p:nvSpPr>
          <p:spPr>
            <a:xfrm rot="6608120">
              <a:off x="8892154" y="5416179"/>
              <a:ext cx="108407" cy="240451"/>
            </a:xfrm>
            <a:custGeom>
              <a:avLst/>
              <a:gdLst>
                <a:gd name="connsiteX0" fmla="*/ 12700 w 289563"/>
                <a:gd name="connsiteY0" fmla="*/ 0 h 482600"/>
                <a:gd name="connsiteX1" fmla="*/ 279400 w 289563"/>
                <a:gd name="connsiteY1" fmla="*/ 58420 h 482600"/>
                <a:gd name="connsiteX2" fmla="*/ 7620 w 289563"/>
                <a:gd name="connsiteY2" fmla="*/ 114300 h 482600"/>
                <a:gd name="connsiteX3" fmla="*/ 281940 w 289563"/>
                <a:gd name="connsiteY3" fmla="*/ 180340 h 482600"/>
                <a:gd name="connsiteX4" fmla="*/ 0 w 289563"/>
                <a:gd name="connsiteY4" fmla="*/ 241300 h 482600"/>
                <a:gd name="connsiteX5" fmla="*/ 284480 w 289563"/>
                <a:gd name="connsiteY5" fmla="*/ 302260 h 482600"/>
                <a:gd name="connsiteX6" fmla="*/ 10160 w 289563"/>
                <a:gd name="connsiteY6" fmla="*/ 363220 h 482600"/>
                <a:gd name="connsiteX7" fmla="*/ 289560 w 289563"/>
                <a:gd name="connsiteY7" fmla="*/ 424180 h 482600"/>
                <a:gd name="connsiteX8" fmla="*/ 15240 w 289563"/>
                <a:gd name="connsiteY8" fmla="*/ 48260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9563" h="482600">
                  <a:moveTo>
                    <a:pt x="12700" y="0"/>
                  </a:moveTo>
                  <a:cubicBezTo>
                    <a:pt x="146473" y="19685"/>
                    <a:pt x="280247" y="39370"/>
                    <a:pt x="279400" y="58420"/>
                  </a:cubicBezTo>
                  <a:cubicBezTo>
                    <a:pt x="278553" y="77470"/>
                    <a:pt x="7197" y="93980"/>
                    <a:pt x="7620" y="114300"/>
                  </a:cubicBezTo>
                  <a:cubicBezTo>
                    <a:pt x="8043" y="134620"/>
                    <a:pt x="283210" y="159173"/>
                    <a:pt x="281940" y="180340"/>
                  </a:cubicBezTo>
                  <a:cubicBezTo>
                    <a:pt x="280670" y="201507"/>
                    <a:pt x="-423" y="220980"/>
                    <a:pt x="0" y="241300"/>
                  </a:cubicBezTo>
                  <a:cubicBezTo>
                    <a:pt x="423" y="261620"/>
                    <a:pt x="282787" y="281940"/>
                    <a:pt x="284480" y="302260"/>
                  </a:cubicBezTo>
                  <a:cubicBezTo>
                    <a:pt x="286173" y="322580"/>
                    <a:pt x="9313" y="342900"/>
                    <a:pt x="10160" y="363220"/>
                  </a:cubicBezTo>
                  <a:cubicBezTo>
                    <a:pt x="11007" y="383540"/>
                    <a:pt x="288713" y="404283"/>
                    <a:pt x="289560" y="424180"/>
                  </a:cubicBezTo>
                  <a:cubicBezTo>
                    <a:pt x="290407" y="444077"/>
                    <a:pt x="152823" y="463338"/>
                    <a:pt x="15240" y="482600"/>
                  </a:cubicBezTo>
                </a:path>
              </a:pathLst>
            </a:custGeom>
            <a:noFill/>
            <a:ln w="28575">
              <a:solidFill>
                <a:srgbClr val="95A2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DEEBF7"/>
                </a:clrFrom>
                <a:clrTo>
                  <a:srgbClr val="DEEB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8149118">
              <a:off x="8252992" y="4294082"/>
              <a:ext cx="492042" cy="471304"/>
            </a:xfrm>
            <a:prstGeom prst="rect">
              <a:avLst/>
            </a:prstGeom>
          </p:spPr>
        </p:pic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DEEBF7"/>
                </a:clrFrom>
                <a:clrTo>
                  <a:srgbClr val="DEEB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21027206">
              <a:off x="8775934" y="4461593"/>
              <a:ext cx="492042" cy="471304"/>
            </a:xfrm>
            <a:prstGeom prst="rect">
              <a:avLst/>
            </a:prstGeom>
          </p:spPr>
        </p:pic>
      </p:grpSp>
      <p:grpSp>
        <p:nvGrpSpPr>
          <p:cNvPr id="51" name="グループ化 50"/>
          <p:cNvGrpSpPr/>
          <p:nvPr/>
        </p:nvGrpSpPr>
        <p:grpSpPr>
          <a:xfrm>
            <a:off x="9694067" y="4601434"/>
            <a:ext cx="2160240" cy="2248351"/>
            <a:chOff x="9742775" y="4159950"/>
            <a:chExt cx="2160240" cy="2248351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9742775" y="4159950"/>
              <a:ext cx="2160240" cy="2248351"/>
              <a:chOff x="7680176" y="2852936"/>
              <a:chExt cx="2750622" cy="3555365"/>
            </a:xfrm>
          </p:grpSpPr>
          <p:pic>
            <p:nvPicPr>
              <p:cNvPr id="45" name="図 44">
                <a:extLst>
                  <a:ext uri="{FF2B5EF4-FFF2-40B4-BE49-F238E27FC236}">
                    <a16:creationId xmlns="" xmlns:a16="http://schemas.microsoft.com/office/drawing/2014/main" id="{8E396F4A-29C5-4A6E-8C33-1757ABACAB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60188"/>
              <a:stretch/>
            </p:blipFill>
            <p:spPr>
              <a:xfrm>
                <a:off x="7680176" y="2852936"/>
                <a:ext cx="2750622" cy="3555365"/>
              </a:xfrm>
              <a:prstGeom prst="rect">
                <a:avLst/>
              </a:prstGeom>
            </p:spPr>
          </p:pic>
          <p:sp>
            <p:nvSpPr>
              <p:cNvPr id="46" name="フリーフォーム 45">
                <a:extLst>
                  <a:ext uri="{FF2B5EF4-FFF2-40B4-BE49-F238E27FC236}">
                    <a16:creationId xmlns="" xmlns:a16="http://schemas.microsoft.com/office/drawing/2014/main" id="{62E5A45B-50F2-49AB-972A-D549C766A37D}"/>
                  </a:ext>
                </a:extLst>
              </p:cNvPr>
              <p:cNvSpPr/>
              <p:nvPr/>
            </p:nvSpPr>
            <p:spPr>
              <a:xfrm>
                <a:off x="8184232" y="4293096"/>
                <a:ext cx="1728192" cy="1872208"/>
              </a:xfrm>
              <a:custGeom>
                <a:avLst/>
                <a:gdLst>
                  <a:gd name="connsiteX0" fmla="*/ 0 w 1728192"/>
                  <a:gd name="connsiteY0" fmla="*/ 0 h 1872208"/>
                  <a:gd name="connsiteX1" fmla="*/ 1728192 w 1728192"/>
                  <a:gd name="connsiteY1" fmla="*/ 0 h 1872208"/>
                  <a:gd name="connsiteX2" fmla="*/ 1728192 w 1728192"/>
                  <a:gd name="connsiteY2" fmla="*/ 1240333 h 1872208"/>
                  <a:gd name="connsiteX3" fmla="*/ 1728192 w 1728192"/>
                  <a:gd name="connsiteY3" fmla="*/ 1240405 h 1872208"/>
                  <a:gd name="connsiteX4" fmla="*/ 1728185 w 1728192"/>
                  <a:gd name="connsiteY4" fmla="*/ 1240405 h 1872208"/>
                  <a:gd name="connsiteX5" fmla="*/ 1710637 w 1728192"/>
                  <a:gd name="connsiteY5" fmla="*/ 1367678 h 1872208"/>
                  <a:gd name="connsiteX6" fmla="*/ 864096 w 1728192"/>
                  <a:gd name="connsiteY6" fmla="*/ 1872208 h 1872208"/>
                  <a:gd name="connsiteX7" fmla="*/ 17555 w 1728192"/>
                  <a:gd name="connsiteY7" fmla="*/ 1367678 h 1872208"/>
                  <a:gd name="connsiteX8" fmla="*/ 8 w 1728192"/>
                  <a:gd name="connsiteY8" fmla="*/ 1240405 h 1872208"/>
                  <a:gd name="connsiteX9" fmla="*/ 0 w 1728192"/>
                  <a:gd name="connsiteY9" fmla="*/ 1240405 h 1872208"/>
                  <a:gd name="connsiteX10" fmla="*/ 0 w 1728192"/>
                  <a:gd name="connsiteY10" fmla="*/ 1240333 h 1872208"/>
                  <a:gd name="connsiteX11" fmla="*/ 0 w 1728192"/>
                  <a:gd name="connsiteY11" fmla="*/ 0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28192" h="1872208">
                    <a:moveTo>
                      <a:pt x="0" y="0"/>
                    </a:moveTo>
                    <a:lnTo>
                      <a:pt x="1728192" y="0"/>
                    </a:lnTo>
                    <a:lnTo>
                      <a:pt x="1728192" y="1240333"/>
                    </a:lnTo>
                    <a:lnTo>
                      <a:pt x="1728192" y="1240405"/>
                    </a:lnTo>
                    <a:lnTo>
                      <a:pt x="1728185" y="1240405"/>
                    </a:lnTo>
                    <a:lnTo>
                      <a:pt x="1710637" y="1367678"/>
                    </a:lnTo>
                    <a:cubicBezTo>
                      <a:pt x="1630065" y="1655613"/>
                      <a:pt x="1281668" y="1872208"/>
                      <a:pt x="864096" y="1872208"/>
                    </a:cubicBezTo>
                    <a:cubicBezTo>
                      <a:pt x="446523" y="1872208"/>
                      <a:pt x="98131" y="1655613"/>
                      <a:pt x="17555" y="1367678"/>
                    </a:cubicBezTo>
                    <a:lnTo>
                      <a:pt x="8" y="1240405"/>
                    </a:lnTo>
                    <a:lnTo>
                      <a:pt x="0" y="1240405"/>
                    </a:lnTo>
                    <a:lnTo>
                      <a:pt x="0" y="12403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9D9CB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7" name="角丸四角形 46"/>
            <p:cNvSpPr/>
            <p:nvPr/>
          </p:nvSpPr>
          <p:spPr>
            <a:xfrm rot="20314701">
              <a:off x="10391169" y="5433971"/>
              <a:ext cx="977077" cy="42992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D9D9CB"/>
                </a:gs>
                <a:gs pos="83000">
                  <a:srgbClr val="D9D9CB"/>
                </a:gs>
                <a:gs pos="100000">
                  <a:srgbClr val="D9D9CB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フリーフォーム 47"/>
            <p:cNvSpPr/>
            <p:nvPr/>
          </p:nvSpPr>
          <p:spPr>
            <a:xfrm rot="4038081">
              <a:off x="10633844" y="5625105"/>
              <a:ext cx="108407" cy="240451"/>
            </a:xfrm>
            <a:custGeom>
              <a:avLst/>
              <a:gdLst>
                <a:gd name="connsiteX0" fmla="*/ 12700 w 289563"/>
                <a:gd name="connsiteY0" fmla="*/ 0 h 482600"/>
                <a:gd name="connsiteX1" fmla="*/ 279400 w 289563"/>
                <a:gd name="connsiteY1" fmla="*/ 58420 h 482600"/>
                <a:gd name="connsiteX2" fmla="*/ 7620 w 289563"/>
                <a:gd name="connsiteY2" fmla="*/ 114300 h 482600"/>
                <a:gd name="connsiteX3" fmla="*/ 281940 w 289563"/>
                <a:gd name="connsiteY3" fmla="*/ 180340 h 482600"/>
                <a:gd name="connsiteX4" fmla="*/ 0 w 289563"/>
                <a:gd name="connsiteY4" fmla="*/ 241300 h 482600"/>
                <a:gd name="connsiteX5" fmla="*/ 284480 w 289563"/>
                <a:gd name="connsiteY5" fmla="*/ 302260 h 482600"/>
                <a:gd name="connsiteX6" fmla="*/ 10160 w 289563"/>
                <a:gd name="connsiteY6" fmla="*/ 363220 h 482600"/>
                <a:gd name="connsiteX7" fmla="*/ 289560 w 289563"/>
                <a:gd name="connsiteY7" fmla="*/ 424180 h 482600"/>
                <a:gd name="connsiteX8" fmla="*/ 15240 w 289563"/>
                <a:gd name="connsiteY8" fmla="*/ 48260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9563" h="482600">
                  <a:moveTo>
                    <a:pt x="12700" y="0"/>
                  </a:moveTo>
                  <a:cubicBezTo>
                    <a:pt x="146473" y="19685"/>
                    <a:pt x="280247" y="39370"/>
                    <a:pt x="279400" y="58420"/>
                  </a:cubicBezTo>
                  <a:cubicBezTo>
                    <a:pt x="278553" y="77470"/>
                    <a:pt x="7197" y="93980"/>
                    <a:pt x="7620" y="114300"/>
                  </a:cubicBezTo>
                  <a:cubicBezTo>
                    <a:pt x="8043" y="134620"/>
                    <a:pt x="283210" y="159173"/>
                    <a:pt x="281940" y="180340"/>
                  </a:cubicBezTo>
                  <a:cubicBezTo>
                    <a:pt x="280670" y="201507"/>
                    <a:pt x="-423" y="220980"/>
                    <a:pt x="0" y="241300"/>
                  </a:cubicBezTo>
                  <a:cubicBezTo>
                    <a:pt x="423" y="261620"/>
                    <a:pt x="282787" y="281940"/>
                    <a:pt x="284480" y="302260"/>
                  </a:cubicBezTo>
                  <a:cubicBezTo>
                    <a:pt x="286173" y="322580"/>
                    <a:pt x="9313" y="342900"/>
                    <a:pt x="10160" y="363220"/>
                  </a:cubicBezTo>
                  <a:cubicBezTo>
                    <a:pt x="11007" y="383540"/>
                    <a:pt x="288713" y="404283"/>
                    <a:pt x="289560" y="424180"/>
                  </a:cubicBezTo>
                  <a:cubicBezTo>
                    <a:pt x="290407" y="444077"/>
                    <a:pt x="152823" y="463338"/>
                    <a:pt x="15240" y="48260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DEEBF7"/>
                </a:clrFrom>
                <a:clrTo>
                  <a:srgbClr val="DEEB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928108">
              <a:off x="10199165" y="4432844"/>
              <a:ext cx="565161" cy="530600"/>
            </a:xfrm>
            <a:prstGeom prst="rect">
              <a:avLst/>
            </a:prstGeom>
          </p:spPr>
        </p:pic>
        <p:sp>
          <p:nvSpPr>
            <p:cNvPr id="49" name="フリーフォーム 48"/>
            <p:cNvSpPr/>
            <p:nvPr/>
          </p:nvSpPr>
          <p:spPr>
            <a:xfrm rot="6937840">
              <a:off x="11032216" y="5462695"/>
              <a:ext cx="108407" cy="240451"/>
            </a:xfrm>
            <a:custGeom>
              <a:avLst/>
              <a:gdLst>
                <a:gd name="connsiteX0" fmla="*/ 12700 w 289563"/>
                <a:gd name="connsiteY0" fmla="*/ 0 h 482600"/>
                <a:gd name="connsiteX1" fmla="*/ 279400 w 289563"/>
                <a:gd name="connsiteY1" fmla="*/ 58420 h 482600"/>
                <a:gd name="connsiteX2" fmla="*/ 7620 w 289563"/>
                <a:gd name="connsiteY2" fmla="*/ 114300 h 482600"/>
                <a:gd name="connsiteX3" fmla="*/ 281940 w 289563"/>
                <a:gd name="connsiteY3" fmla="*/ 180340 h 482600"/>
                <a:gd name="connsiteX4" fmla="*/ 0 w 289563"/>
                <a:gd name="connsiteY4" fmla="*/ 241300 h 482600"/>
                <a:gd name="connsiteX5" fmla="*/ 284480 w 289563"/>
                <a:gd name="connsiteY5" fmla="*/ 302260 h 482600"/>
                <a:gd name="connsiteX6" fmla="*/ 10160 w 289563"/>
                <a:gd name="connsiteY6" fmla="*/ 363220 h 482600"/>
                <a:gd name="connsiteX7" fmla="*/ 289560 w 289563"/>
                <a:gd name="connsiteY7" fmla="*/ 424180 h 482600"/>
                <a:gd name="connsiteX8" fmla="*/ 15240 w 289563"/>
                <a:gd name="connsiteY8" fmla="*/ 482600 h 482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9563" h="482600">
                  <a:moveTo>
                    <a:pt x="12700" y="0"/>
                  </a:moveTo>
                  <a:cubicBezTo>
                    <a:pt x="146473" y="19685"/>
                    <a:pt x="280247" y="39370"/>
                    <a:pt x="279400" y="58420"/>
                  </a:cubicBezTo>
                  <a:cubicBezTo>
                    <a:pt x="278553" y="77470"/>
                    <a:pt x="7197" y="93980"/>
                    <a:pt x="7620" y="114300"/>
                  </a:cubicBezTo>
                  <a:cubicBezTo>
                    <a:pt x="8043" y="134620"/>
                    <a:pt x="283210" y="159173"/>
                    <a:pt x="281940" y="180340"/>
                  </a:cubicBezTo>
                  <a:cubicBezTo>
                    <a:pt x="280670" y="201507"/>
                    <a:pt x="-423" y="220980"/>
                    <a:pt x="0" y="241300"/>
                  </a:cubicBezTo>
                  <a:cubicBezTo>
                    <a:pt x="423" y="261620"/>
                    <a:pt x="282787" y="281940"/>
                    <a:pt x="284480" y="302260"/>
                  </a:cubicBezTo>
                  <a:cubicBezTo>
                    <a:pt x="286173" y="322580"/>
                    <a:pt x="9313" y="342900"/>
                    <a:pt x="10160" y="363220"/>
                  </a:cubicBezTo>
                  <a:cubicBezTo>
                    <a:pt x="11007" y="383540"/>
                    <a:pt x="288713" y="404283"/>
                    <a:pt x="289560" y="424180"/>
                  </a:cubicBezTo>
                  <a:cubicBezTo>
                    <a:pt x="290407" y="444077"/>
                    <a:pt x="152823" y="463338"/>
                    <a:pt x="15240" y="48260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0" name="図 4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DEEBF7"/>
                </a:clrFrom>
                <a:clrTo>
                  <a:srgbClr val="DEEBF7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8509751">
              <a:off x="10700139" y="4254872"/>
              <a:ext cx="565161" cy="530600"/>
            </a:xfrm>
            <a:prstGeom prst="rect">
              <a:avLst/>
            </a:prstGeom>
          </p:spPr>
        </p:pic>
      </p:grpSp>
      <p:grpSp>
        <p:nvGrpSpPr>
          <p:cNvPr id="52" name="グループ化 51"/>
          <p:cNvGrpSpPr/>
          <p:nvPr/>
        </p:nvGrpSpPr>
        <p:grpSpPr>
          <a:xfrm>
            <a:off x="7475881" y="2073584"/>
            <a:ext cx="1694355" cy="1498051"/>
            <a:chOff x="5249000" y="3453510"/>
            <a:chExt cx="1694355" cy="1498051"/>
          </a:xfrm>
        </p:grpSpPr>
        <p:pic>
          <p:nvPicPr>
            <p:cNvPr id="53" name="図 52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49000" y="3453510"/>
              <a:ext cx="1694355" cy="149805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</p:pic>
        <p:sp>
          <p:nvSpPr>
            <p:cNvPr id="54" name="角丸四角形 53"/>
            <p:cNvSpPr/>
            <p:nvPr/>
          </p:nvSpPr>
          <p:spPr>
            <a:xfrm rot="20314701">
              <a:off x="5624379" y="4171629"/>
              <a:ext cx="977077" cy="42992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D9D9CB"/>
                </a:gs>
                <a:gs pos="83000">
                  <a:srgbClr val="D9D9CB"/>
                </a:gs>
                <a:gs pos="100000">
                  <a:srgbClr val="D9D9CB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5" name="図 54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0F9FE"/>
                </a:clrFrom>
                <a:clrTo>
                  <a:srgbClr val="F0F9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19943690">
              <a:off x="5483466" y="3799644"/>
              <a:ext cx="530578" cy="508252"/>
            </a:xfrm>
            <a:prstGeom prst="rect">
              <a:avLst/>
            </a:prstGeom>
          </p:spPr>
        </p:pic>
        <p:pic>
          <p:nvPicPr>
            <p:cNvPr id="56" name="図 55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0F9FE"/>
                </a:clrFrom>
                <a:clrTo>
                  <a:srgbClr val="F0F9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20591950">
              <a:off x="5981766" y="3624666"/>
              <a:ext cx="530578" cy="508252"/>
            </a:xfrm>
            <a:prstGeom prst="rect">
              <a:avLst/>
            </a:prstGeom>
          </p:spPr>
        </p:pic>
      </p:grpSp>
      <p:grpSp>
        <p:nvGrpSpPr>
          <p:cNvPr id="57" name="グループ化 56"/>
          <p:cNvGrpSpPr/>
          <p:nvPr/>
        </p:nvGrpSpPr>
        <p:grpSpPr>
          <a:xfrm>
            <a:off x="7460175" y="4952523"/>
            <a:ext cx="1694355" cy="1498051"/>
            <a:chOff x="5265740" y="5267586"/>
            <a:chExt cx="1694355" cy="1498051"/>
          </a:xfrm>
        </p:grpSpPr>
        <p:pic>
          <p:nvPicPr>
            <p:cNvPr id="58" name="図 57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65740" y="5267586"/>
              <a:ext cx="1694355" cy="1498051"/>
            </a:xfrm>
            <a:prstGeom prst="rect">
              <a:avLst/>
            </a:prstGeom>
          </p:spPr>
        </p:pic>
        <p:sp>
          <p:nvSpPr>
            <p:cNvPr id="59" name="角丸四角形 58"/>
            <p:cNvSpPr/>
            <p:nvPr/>
          </p:nvSpPr>
          <p:spPr>
            <a:xfrm rot="20314701">
              <a:off x="5632422" y="6029536"/>
              <a:ext cx="977077" cy="42992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D9D9CB"/>
                </a:gs>
                <a:gs pos="83000">
                  <a:srgbClr val="D9D9CB"/>
                </a:gs>
                <a:gs pos="100000">
                  <a:srgbClr val="D9D9CB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0" name="図 59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0F9FE"/>
                </a:clrFrom>
                <a:clrTo>
                  <a:srgbClr val="F0F9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rot="20077570">
              <a:off x="5547251" y="5703824"/>
              <a:ext cx="515727" cy="484471"/>
            </a:xfrm>
            <a:prstGeom prst="rect">
              <a:avLst/>
            </a:prstGeom>
          </p:spPr>
        </p:pic>
        <p:pic>
          <p:nvPicPr>
            <p:cNvPr id="61" name="図 60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0F9FE"/>
                </a:clrFrom>
                <a:clrTo>
                  <a:srgbClr val="F0F9FE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050421" y="5549932"/>
              <a:ext cx="515727" cy="484471"/>
            </a:xfrm>
            <a:prstGeom prst="rect">
              <a:avLst/>
            </a:prstGeom>
          </p:spPr>
        </p:pic>
      </p:grpSp>
      <p:sp>
        <p:nvSpPr>
          <p:cNvPr id="62" name="右矢印 61"/>
          <p:cNvSpPr/>
          <p:nvPr/>
        </p:nvSpPr>
        <p:spPr>
          <a:xfrm>
            <a:off x="9192675" y="2618672"/>
            <a:ext cx="581110" cy="21963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右矢印 62"/>
          <p:cNvSpPr/>
          <p:nvPr/>
        </p:nvSpPr>
        <p:spPr>
          <a:xfrm>
            <a:off x="9185895" y="5612164"/>
            <a:ext cx="581110" cy="21963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角丸四角形吹き出し 63"/>
          <p:cNvSpPr/>
          <p:nvPr/>
        </p:nvSpPr>
        <p:spPr>
          <a:xfrm>
            <a:off x="6577014" y="751552"/>
            <a:ext cx="4191443" cy="1076776"/>
          </a:xfrm>
          <a:prstGeom prst="wedgeRoundRectCallout">
            <a:avLst>
              <a:gd name="adj1" fmla="val 40196"/>
              <a:gd name="adj2" fmla="val 78624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上澄みから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タンパク質</a:t>
            </a:r>
            <a:r>
              <a:rPr kumimoji="1" lang="ja-JP" altLang="en-US" sz="3200" dirty="0">
                <a:solidFill>
                  <a:schemeClr val="tx1"/>
                </a:solidFill>
              </a:rPr>
              <a:t>を検出</a:t>
            </a:r>
          </a:p>
        </p:txBody>
      </p:sp>
      <p:sp>
        <p:nvSpPr>
          <p:cNvPr id="65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8730138" y="834398"/>
            <a:ext cx="1874105" cy="456335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30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66" name="角丸四角形吹き出し 65"/>
          <p:cNvSpPr/>
          <p:nvPr/>
        </p:nvSpPr>
        <p:spPr>
          <a:xfrm>
            <a:off x="5852078" y="6153861"/>
            <a:ext cx="4401345" cy="593181"/>
          </a:xfrm>
          <a:prstGeom prst="wedgeRoundRectCallout">
            <a:avLst>
              <a:gd name="adj1" fmla="val 52819"/>
              <a:gd name="adj2" fmla="val -10870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solidFill>
                  <a:schemeClr val="tx1"/>
                </a:solidFill>
              </a:rPr>
              <a:t>沈殿物から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DNA </a:t>
            </a:r>
            <a:r>
              <a:rPr kumimoji="1" lang="ja-JP" altLang="en-US" sz="3200" dirty="0" err="1">
                <a:solidFill>
                  <a:schemeClr val="tx1"/>
                </a:solidFill>
              </a:rPr>
              <a:t>を検</a:t>
            </a:r>
            <a:r>
              <a:rPr kumimoji="1" lang="ja-JP" altLang="en-US" sz="3200" dirty="0">
                <a:solidFill>
                  <a:schemeClr val="tx1"/>
                </a:solidFill>
              </a:rPr>
              <a:t>出</a:t>
            </a:r>
          </a:p>
        </p:txBody>
      </p:sp>
      <p:sp>
        <p:nvSpPr>
          <p:cNvPr id="67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7962003" y="6255005"/>
            <a:ext cx="941160" cy="427907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31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5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2" grpId="0" uiExpand="1" animBg="1"/>
      <p:bldP spid="63" grpId="0" uiExpand="1" animBg="1"/>
      <p:bldP spid="64" grpId="0" animBg="1"/>
      <p:bldP spid="65" grpId="0" animBg="1"/>
      <p:bldP spid="65" grpId="1" animBg="1"/>
      <p:bldP spid="66" grpId="0" animBg="1"/>
      <p:bldP spid="67" grpId="0" animBg="1"/>
      <p:bldP spid="6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479376" y="694255"/>
            <a:ext cx="11712624" cy="6048672"/>
          </a:xfrm>
        </p:spPr>
        <p:txBody>
          <a:bodyPr/>
          <a:lstStyle/>
          <a:p>
            <a:pPr marL="0" indent="0" algn="just">
              <a:buNone/>
            </a:pPr>
            <a:r>
              <a:rPr kumimoji="1" lang="ja-JP" altLang="en-US" sz="2800" dirty="0"/>
              <a:t>≪ハーシーとチェイスの実験</a:t>
            </a:r>
            <a:r>
              <a:rPr kumimoji="1" lang="en-US" altLang="ja-JP" sz="2800" dirty="0"/>
              <a:t>(1952)</a:t>
            </a:r>
            <a:r>
              <a:rPr kumimoji="1" lang="ja-JP" altLang="en-US" sz="2800" dirty="0"/>
              <a:t>≫</a:t>
            </a:r>
            <a:endParaRPr kumimoji="1" lang="en-US" altLang="ja-JP" sz="2800" dirty="0"/>
          </a:p>
          <a:p>
            <a:pPr marL="0" indent="0" algn="just">
              <a:buNone/>
            </a:pPr>
            <a:r>
              <a:rPr kumimoji="1" lang="ja-JP" altLang="en-US" dirty="0">
                <a:solidFill>
                  <a:srgbClr val="FFC000"/>
                </a:solidFill>
              </a:rPr>
              <a:t>▶</a:t>
            </a:r>
            <a:r>
              <a:rPr kumimoji="1" lang="ja-JP" altLang="en-US" sz="3200" dirty="0"/>
              <a:t>課題</a:t>
            </a:r>
            <a:r>
              <a:rPr kumimoji="1" lang="en-US" altLang="ja-JP" sz="3200" dirty="0"/>
              <a:t>3</a:t>
            </a:r>
          </a:p>
          <a:p>
            <a:pPr marL="0" indent="0" algn="just">
              <a:buNone/>
            </a:pPr>
            <a:r>
              <a:rPr kumimoji="1" lang="ja-JP" altLang="en-US" sz="3200" dirty="0"/>
              <a:t>❹の結果から，大腸菌内に入ったのはファージの</a:t>
            </a:r>
            <a:r>
              <a:rPr kumimoji="1" lang="en-US" altLang="ja-JP" sz="3200" dirty="0"/>
              <a:t>DNA</a:t>
            </a:r>
            <a:r>
              <a:rPr kumimoji="1" lang="ja-JP" altLang="en-US" sz="3200" dirty="0"/>
              <a:t>とタンパク質のどちらと考えられるか。また，その理由を答えよ。</a:t>
            </a:r>
            <a:endParaRPr kumimoji="1" lang="en-US" altLang="ja-JP" sz="3200" dirty="0"/>
          </a:p>
          <a:p>
            <a:pPr marL="0" indent="0" algn="just">
              <a:buNone/>
            </a:pPr>
            <a:r>
              <a:rPr kumimoji="1" lang="ja-JP" altLang="en-US" sz="3200" dirty="0"/>
              <a:t>大腸菌に入った物質：</a:t>
            </a:r>
            <a:r>
              <a:rPr kumimoji="1" lang="en-US" altLang="ja-JP" sz="3200" dirty="0">
                <a:solidFill>
                  <a:srgbClr val="FF0000"/>
                </a:solidFill>
              </a:rPr>
              <a:t>DNA</a:t>
            </a:r>
          </a:p>
          <a:p>
            <a:pPr marL="0" indent="0" algn="just">
              <a:buNone/>
            </a:pPr>
            <a:r>
              <a:rPr kumimoji="1" lang="ja-JP" altLang="en-US" sz="3200" dirty="0"/>
              <a:t>理由：</a:t>
            </a:r>
            <a:r>
              <a:rPr kumimoji="1" lang="ja-JP" altLang="en-US" sz="3200" dirty="0">
                <a:solidFill>
                  <a:srgbClr val="FF0000"/>
                </a:solidFill>
              </a:rPr>
              <a:t>沈殿物（大腸菌）から</a:t>
            </a:r>
            <a:r>
              <a:rPr kumimoji="1" lang="en-US" altLang="ja-JP" sz="3200" dirty="0">
                <a:solidFill>
                  <a:srgbClr val="FF0000"/>
                </a:solidFill>
              </a:rPr>
              <a:t>DNA</a:t>
            </a:r>
            <a:r>
              <a:rPr kumimoji="1" lang="ja-JP" altLang="en-US" sz="3200" dirty="0" err="1">
                <a:solidFill>
                  <a:srgbClr val="FF0000"/>
                </a:solidFill>
              </a:rPr>
              <a:t>が検</a:t>
            </a:r>
            <a:r>
              <a:rPr kumimoji="1" lang="ja-JP" altLang="en-US" sz="3200" dirty="0">
                <a:solidFill>
                  <a:srgbClr val="FF0000"/>
                </a:solidFill>
              </a:rPr>
              <a:t>出されたことから，大腸菌に入ったのはファージのＤＮＡであり，ファージのＤＮＡをもとに多数の子ファージができたと判断できる。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73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="" xmlns:a16="http://schemas.microsoft.com/office/drawing/2014/main" id="{6A14F6B2-E6DE-4AB8-8D0B-81287AC255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40768"/>
            <a:ext cx="9578280" cy="2592388"/>
          </a:xfrm>
        </p:spPr>
        <p:txBody>
          <a:bodyPr/>
          <a:lstStyle/>
          <a:p>
            <a:r>
              <a:rPr kumimoji="1" lang="en-US" altLang="ja-JP" dirty="0"/>
              <a:t>A</a:t>
            </a:r>
            <a:r>
              <a:rPr kumimoji="1" lang="ja-JP" altLang="en-US" dirty="0"/>
              <a:t>　</a:t>
            </a:r>
            <a:r>
              <a:rPr kumimoji="1" lang="en-US" altLang="ja-JP" dirty="0"/>
              <a:t>DNA</a:t>
            </a:r>
            <a:r>
              <a:rPr kumimoji="1" lang="ja-JP" altLang="en-US" dirty="0"/>
              <a:t>は細胞内でどのように存在しているか？</a:t>
            </a:r>
            <a:endParaRPr kumimoji="1" lang="en-US" altLang="ja-JP" dirty="0"/>
          </a:p>
          <a:p>
            <a:r>
              <a:rPr lang="en-US" altLang="ja-JP" dirty="0"/>
              <a:t>B</a:t>
            </a:r>
            <a:r>
              <a:rPr lang="ja-JP" altLang="en-US" dirty="0"/>
              <a:t>　ゲノムとは何だろうか？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95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>
            <a:extLst>
              <a:ext uri="{FF2B5EF4-FFF2-40B4-BE49-F238E27FC236}">
                <a16:creationId xmlns="" xmlns:a16="http://schemas.microsoft.com/office/drawing/2014/main" id="{17477C49-6EED-4BF6-96FB-4CDAD6196409}"/>
              </a:ext>
            </a:extLst>
          </p:cNvPr>
          <p:cNvSpPr/>
          <p:nvPr/>
        </p:nvSpPr>
        <p:spPr>
          <a:xfrm>
            <a:off x="838200" y="1340768"/>
            <a:ext cx="9434264" cy="504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="" xmlns:a16="http://schemas.microsoft.com/office/drawing/2014/main" id="{6A14F6B2-E6DE-4AB8-8D0B-81287AC255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40768"/>
            <a:ext cx="9362256" cy="2592388"/>
          </a:xfrm>
        </p:spPr>
        <p:txBody>
          <a:bodyPr/>
          <a:lstStyle/>
          <a:p>
            <a:r>
              <a:rPr kumimoji="1" lang="en-US" altLang="ja-JP" b="1" dirty="0"/>
              <a:t>A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DNA</a:t>
            </a:r>
            <a:r>
              <a:rPr kumimoji="1" lang="ja-JP" altLang="en-US" b="1" dirty="0"/>
              <a:t>は細胞内でどのように存在しているか？</a:t>
            </a:r>
            <a:endParaRPr kumimoji="1" lang="en-US" altLang="ja-JP" b="1" dirty="0"/>
          </a:p>
          <a:p>
            <a:r>
              <a:rPr lang="en-US" altLang="ja-JP" dirty="0">
                <a:solidFill>
                  <a:schemeClr val="bg1">
                    <a:lumMod val="75000"/>
                  </a:schemeClr>
                </a:solidFill>
              </a:rPr>
              <a:t>B</a:t>
            </a:r>
            <a:r>
              <a:rPr lang="ja-JP" altLang="en-US" dirty="0">
                <a:solidFill>
                  <a:schemeClr val="bg1">
                    <a:lumMod val="75000"/>
                  </a:schemeClr>
                </a:solidFill>
              </a:rPr>
              <a:t>　ゲノムとは何だろうか？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b="1" dirty="0"/>
              <a:t>A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DNA</a:t>
            </a:r>
            <a:r>
              <a:rPr kumimoji="1" lang="ja-JP" altLang="en-US" b="1" dirty="0"/>
              <a:t>は細胞内でどのように存在しているか？</a:t>
            </a:r>
            <a:endParaRPr kumimoji="1" lang="en-US" altLang="ja-JP" b="1" dirty="0"/>
          </a:p>
        </p:txBody>
      </p:sp>
      <p:sp>
        <p:nvSpPr>
          <p:cNvPr id="3" name="縦書きコンテンツ プレースホルダー 2"/>
          <p:cNvSpPr>
            <a:spLocks noGrp="1"/>
          </p:cNvSpPr>
          <p:nvPr>
            <p:ph orient="vert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1"/>
          </p:nvPr>
        </p:nvSpPr>
        <p:spPr>
          <a:xfrm>
            <a:off x="437311" y="700618"/>
            <a:ext cx="11275313" cy="5805263"/>
          </a:xfrm>
        </p:spPr>
        <p:txBody>
          <a:bodyPr/>
          <a:lstStyle/>
          <a:p>
            <a:pPr marL="0" indent="0" algn="just">
              <a:lnSpc>
                <a:spcPts val="4500"/>
              </a:lnSpc>
              <a:buNone/>
            </a:pP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en-US" altLang="ja-JP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DNA 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：遺伝情報を担う物質。染色体に含まれる。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lnSpc>
                <a:spcPts val="4500"/>
              </a:lnSpc>
              <a:buNone/>
            </a:pP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染色体 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DNA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タンパク質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からなる。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lnSpc>
                <a:spcPts val="4500"/>
              </a:lnSpc>
              <a:buNone/>
            </a:pP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タンパク質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DNA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の保護などの役割をはたす。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lnSpc>
                <a:spcPts val="4500"/>
              </a:lnSpc>
              <a:buNone/>
            </a:pP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lnSpc>
                <a:spcPts val="4500"/>
              </a:lnSpc>
              <a:buNone/>
            </a:pP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相同染色体 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：大きさや形が同じ染色体。ヒトでは</a:t>
            </a:r>
            <a:r>
              <a:rPr kumimoji="1" lang="en-US" altLang="ja-JP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対。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lnSpc>
                <a:spcPts val="4500"/>
              </a:lnSpc>
              <a:buNone/>
            </a:pP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一方は母親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卵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，もう一方は父親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精子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に由来し，全体で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本が母親，残り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本が父親から受け継いだもの。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lnSpc>
                <a:spcPts val="4500"/>
              </a:lnSpc>
              <a:buNone/>
            </a:pP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46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本の染色体にはそれぞれ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DNA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が含まれる。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lnSpc>
                <a:spcPts val="4320"/>
              </a:lnSpc>
              <a:buNone/>
            </a:pP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四角形: メモ 34">
            <a:extLst>
              <a:ext uri="{FF2B5EF4-FFF2-40B4-BE49-F238E27FC236}">
                <a16:creationId xmlns="" xmlns:a16="http://schemas.microsoft.com/office/drawing/2014/main" id="{D3479145-8FEF-4273-9C07-A2CBC0A29DEE}"/>
              </a:ext>
            </a:extLst>
          </p:cNvPr>
          <p:cNvSpPr/>
          <p:nvPr/>
        </p:nvSpPr>
        <p:spPr>
          <a:xfrm>
            <a:off x="771939" y="748969"/>
            <a:ext cx="1003581" cy="576054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800" dirty="0">
                <a:solidFill>
                  <a:sysClr val="windowText" lastClr="000000"/>
                </a:solidFill>
              </a:rPr>
              <a:t>１</a:t>
            </a:r>
          </a:p>
        </p:txBody>
      </p:sp>
      <p:sp>
        <p:nvSpPr>
          <p:cNvPr id="36" name="四角形: メモ 35">
            <a:extLst>
              <a:ext uri="{FF2B5EF4-FFF2-40B4-BE49-F238E27FC236}">
                <a16:creationId xmlns="" xmlns:a16="http://schemas.microsoft.com/office/drawing/2014/main" id="{7718F408-4DFE-4E13-B624-C99AC046672D}"/>
              </a:ext>
            </a:extLst>
          </p:cNvPr>
          <p:cNvSpPr/>
          <p:nvPr/>
        </p:nvSpPr>
        <p:spPr>
          <a:xfrm>
            <a:off x="771938" y="1431853"/>
            <a:ext cx="1507637" cy="576054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2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37" name="四角形: メモ 36">
            <a:extLst>
              <a:ext uri="{FF2B5EF4-FFF2-40B4-BE49-F238E27FC236}">
                <a16:creationId xmlns="" xmlns:a16="http://schemas.microsoft.com/office/drawing/2014/main" id="{C7495579-6C71-4F94-ACA8-CC3043D80AB0}"/>
              </a:ext>
            </a:extLst>
          </p:cNvPr>
          <p:cNvSpPr/>
          <p:nvPr/>
        </p:nvSpPr>
        <p:spPr>
          <a:xfrm>
            <a:off x="3791744" y="1436483"/>
            <a:ext cx="2088232" cy="576054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3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38" name="四角形: メモ 37">
            <a:extLst>
              <a:ext uri="{FF2B5EF4-FFF2-40B4-BE49-F238E27FC236}">
                <a16:creationId xmlns="" xmlns:a16="http://schemas.microsoft.com/office/drawing/2014/main" id="{79B9D5EC-AC16-4939-9960-2BFD2A813289}"/>
              </a:ext>
            </a:extLst>
          </p:cNvPr>
          <p:cNvSpPr/>
          <p:nvPr/>
        </p:nvSpPr>
        <p:spPr>
          <a:xfrm>
            <a:off x="2639616" y="2108262"/>
            <a:ext cx="2088233" cy="576054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4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39" name="四角形: メモ 38">
            <a:extLst>
              <a:ext uri="{FF2B5EF4-FFF2-40B4-BE49-F238E27FC236}">
                <a16:creationId xmlns="" xmlns:a16="http://schemas.microsoft.com/office/drawing/2014/main" id="{BA26563A-EED8-4E7D-8F61-E3A6265CC93E}"/>
              </a:ext>
            </a:extLst>
          </p:cNvPr>
          <p:cNvSpPr/>
          <p:nvPr/>
        </p:nvSpPr>
        <p:spPr>
          <a:xfrm>
            <a:off x="771938" y="3565553"/>
            <a:ext cx="2371734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5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40" name="四角形: メモ 39">
            <a:extLst>
              <a:ext uri="{FF2B5EF4-FFF2-40B4-BE49-F238E27FC236}">
                <a16:creationId xmlns="" xmlns:a16="http://schemas.microsoft.com/office/drawing/2014/main" id="{AA669D09-5557-438A-8948-4C2A7E5CC36C}"/>
              </a:ext>
            </a:extLst>
          </p:cNvPr>
          <p:cNvSpPr/>
          <p:nvPr/>
        </p:nvSpPr>
        <p:spPr>
          <a:xfrm>
            <a:off x="9984432" y="3565553"/>
            <a:ext cx="576064" cy="506634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6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10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F42975E1-A403-4AFF-AB53-B8198DE34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/>
              <a:t>A</a:t>
            </a:r>
            <a:r>
              <a:rPr kumimoji="1" lang="ja-JP" altLang="en-US" b="1" dirty="0"/>
              <a:t>　</a:t>
            </a:r>
            <a:r>
              <a:rPr kumimoji="1" lang="en-US" altLang="ja-JP" b="1" dirty="0"/>
              <a:t>DNA</a:t>
            </a:r>
            <a:r>
              <a:rPr kumimoji="1" lang="ja-JP" altLang="en-US" b="1" dirty="0"/>
              <a:t>は細胞内でどのように存在しているか？</a:t>
            </a:r>
          </a:p>
        </p:txBody>
      </p:sp>
      <p:sp>
        <p:nvSpPr>
          <p:cNvPr id="3" name="コンテンツ プレースホルダー 4">
            <a:extLst>
              <a:ext uri="{FF2B5EF4-FFF2-40B4-BE49-F238E27FC236}">
                <a16:creationId xmlns="" xmlns:a16="http://schemas.microsoft.com/office/drawing/2014/main" id="{B0213E9A-D7CC-4D03-83D0-48769AC0BF3C}"/>
              </a:ext>
            </a:extLst>
          </p:cNvPr>
          <p:cNvSpPr txBox="1">
            <a:spLocks/>
          </p:cNvSpPr>
          <p:nvPr/>
        </p:nvSpPr>
        <p:spPr>
          <a:xfrm>
            <a:off x="2351584" y="1772816"/>
            <a:ext cx="8712968" cy="47120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kumimoji="1" lang="ja-JP" altLang="en-US" sz="3600" dirty="0">
                <a:latin typeface="+mn-ea"/>
              </a:rPr>
              <a:t>・</a:t>
            </a:r>
            <a:r>
              <a:rPr kumimoji="1" lang="en-US" altLang="ja-JP" sz="3600" dirty="0">
                <a:latin typeface="+mn-ea"/>
              </a:rPr>
              <a:t>DNA</a:t>
            </a:r>
            <a:r>
              <a:rPr kumimoji="1" lang="ja-JP" altLang="en-US" sz="3600" dirty="0">
                <a:latin typeface="+mn-ea"/>
              </a:rPr>
              <a:t>は核内の</a:t>
            </a:r>
            <a:r>
              <a:rPr kumimoji="1" lang="ja-JP" altLang="en-US" sz="3600" b="1" dirty="0">
                <a:solidFill>
                  <a:srgbClr val="FF0000"/>
                </a:solidFill>
                <a:latin typeface="+mn-ea"/>
              </a:rPr>
              <a:t>染色体</a:t>
            </a:r>
            <a:r>
              <a:rPr kumimoji="1" lang="ja-JP" altLang="en-US" sz="3600" dirty="0">
                <a:latin typeface="+mn-ea"/>
              </a:rPr>
              <a:t> に含まれる。染色体は，</a:t>
            </a:r>
            <a:r>
              <a:rPr kumimoji="1" lang="en-US" altLang="ja-JP" sz="3600" dirty="0">
                <a:latin typeface="+mn-ea"/>
              </a:rPr>
              <a:t>DNA</a:t>
            </a:r>
            <a:r>
              <a:rPr kumimoji="1" lang="ja-JP" altLang="en-US" sz="3600" dirty="0">
                <a:latin typeface="+mn-ea"/>
              </a:rPr>
              <a:t>と</a:t>
            </a:r>
            <a:r>
              <a:rPr kumimoji="1" lang="ja-JP" altLang="en-US" sz="3600" b="1" dirty="0">
                <a:solidFill>
                  <a:srgbClr val="FF0000"/>
                </a:solidFill>
                <a:latin typeface="+mn-ea"/>
              </a:rPr>
              <a:t>タンパク質 </a:t>
            </a:r>
            <a:r>
              <a:rPr kumimoji="1" lang="ja-JP" altLang="en-US" sz="3600" dirty="0">
                <a:latin typeface="+mn-ea"/>
              </a:rPr>
              <a:t>からなる。</a:t>
            </a:r>
            <a:endParaRPr kumimoji="1" lang="en-US" altLang="ja-JP" sz="3600" dirty="0">
              <a:latin typeface="+mn-ea"/>
            </a:endParaRP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kumimoji="1" lang="ja-JP" altLang="en-US" sz="3600" dirty="0">
                <a:latin typeface="+mn-ea"/>
              </a:rPr>
              <a:t>・大きさや形が同じ染色体を</a:t>
            </a:r>
            <a:r>
              <a:rPr kumimoji="1" lang="ja-JP" altLang="en-US" sz="3600" b="1" dirty="0">
                <a:solidFill>
                  <a:srgbClr val="FF0000"/>
                </a:solidFill>
                <a:latin typeface="+mn-ea"/>
              </a:rPr>
              <a:t>相同染色体</a:t>
            </a:r>
            <a:r>
              <a:rPr kumimoji="1" lang="ja-JP" altLang="en-US" sz="3600" dirty="0">
                <a:latin typeface="+mn-ea"/>
              </a:rPr>
              <a:t> といい，ヒトの体細胞には</a:t>
            </a:r>
            <a:r>
              <a:rPr kumimoji="1" lang="en-US" altLang="ja-JP" sz="3600" dirty="0">
                <a:latin typeface="+mn-ea"/>
              </a:rPr>
              <a:t>23</a:t>
            </a:r>
            <a:r>
              <a:rPr kumimoji="1" lang="ja-JP" altLang="en-US" sz="3600" dirty="0">
                <a:latin typeface="+mn-ea"/>
              </a:rPr>
              <a:t>対ある。</a:t>
            </a:r>
            <a:r>
              <a:rPr kumimoji="1" lang="en-US" altLang="ja-JP" sz="3600" dirty="0">
                <a:latin typeface="+mn-ea"/>
              </a:rPr>
              <a:t>46</a:t>
            </a:r>
            <a:r>
              <a:rPr kumimoji="1" lang="ja-JP" altLang="en-US" sz="3600" dirty="0">
                <a:latin typeface="+mn-ea"/>
              </a:rPr>
              <a:t>本の染色体にはそれぞれ</a:t>
            </a:r>
            <a:r>
              <a:rPr kumimoji="1" lang="en-US" altLang="ja-JP" sz="3600" b="1" dirty="0">
                <a:solidFill>
                  <a:srgbClr val="FF0000"/>
                </a:solidFill>
                <a:latin typeface="+mn-ea"/>
              </a:rPr>
              <a:t>DNA</a:t>
            </a:r>
            <a:r>
              <a:rPr kumimoji="1" lang="ja-JP" altLang="en-US" sz="3600" dirty="0">
                <a:latin typeface="+mn-ea"/>
              </a:rPr>
              <a:t> が含まれている。</a:t>
            </a:r>
            <a:endParaRPr kumimoji="1" lang="en-US" altLang="ja-JP" sz="3600" dirty="0">
              <a:latin typeface="+mn-ea"/>
            </a:endParaRPr>
          </a:p>
        </p:txBody>
      </p:sp>
      <p:sp>
        <p:nvSpPr>
          <p:cNvPr id="4" name="四角形: メモ 3">
            <a:extLst>
              <a:ext uri="{FF2B5EF4-FFF2-40B4-BE49-F238E27FC236}">
                <a16:creationId xmlns="" xmlns:a16="http://schemas.microsoft.com/office/drawing/2014/main" id="{DB0712C2-5997-45A2-9B07-64E5540064B1}"/>
              </a:ext>
            </a:extLst>
          </p:cNvPr>
          <p:cNvSpPr/>
          <p:nvPr/>
        </p:nvSpPr>
        <p:spPr>
          <a:xfrm>
            <a:off x="5447928" y="1986319"/>
            <a:ext cx="1440160" cy="493885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7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5" name="四角形: メモ 4">
            <a:extLst>
              <a:ext uri="{FF2B5EF4-FFF2-40B4-BE49-F238E27FC236}">
                <a16:creationId xmlns="" xmlns:a16="http://schemas.microsoft.com/office/drawing/2014/main" id="{D608E707-4B18-42E3-AA1D-5B69E9A096FB}"/>
              </a:ext>
            </a:extLst>
          </p:cNvPr>
          <p:cNvSpPr/>
          <p:nvPr/>
        </p:nvSpPr>
        <p:spPr>
          <a:xfrm>
            <a:off x="4439816" y="2819114"/>
            <a:ext cx="2160240" cy="493885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8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6" name="四角形: メモ 5">
            <a:extLst>
              <a:ext uri="{FF2B5EF4-FFF2-40B4-BE49-F238E27FC236}">
                <a16:creationId xmlns="" xmlns:a16="http://schemas.microsoft.com/office/drawing/2014/main" id="{985C61DC-B511-4EDD-8C22-0EE27A154493}"/>
              </a:ext>
            </a:extLst>
          </p:cNvPr>
          <p:cNvSpPr/>
          <p:nvPr/>
        </p:nvSpPr>
        <p:spPr>
          <a:xfrm>
            <a:off x="8040216" y="3789040"/>
            <a:ext cx="2448272" cy="493885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9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7" name="四角形: メモ 6">
            <a:extLst>
              <a:ext uri="{FF2B5EF4-FFF2-40B4-BE49-F238E27FC236}">
                <a16:creationId xmlns="" xmlns:a16="http://schemas.microsoft.com/office/drawing/2014/main" id="{3237668B-E3DB-4410-AE5A-188AF8F65BCB}"/>
              </a:ext>
            </a:extLst>
          </p:cNvPr>
          <p:cNvSpPr/>
          <p:nvPr/>
        </p:nvSpPr>
        <p:spPr>
          <a:xfrm>
            <a:off x="6009092" y="5445224"/>
            <a:ext cx="951004" cy="493885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10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2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6" grpId="1" animBg="1"/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>
            <a:extLst>
              <a:ext uri="{FF2B5EF4-FFF2-40B4-BE49-F238E27FC236}">
                <a16:creationId xmlns="" xmlns:a16="http://schemas.microsoft.com/office/drawing/2014/main" id="{655719AA-434A-47EA-9AE5-138432E511F2}"/>
              </a:ext>
            </a:extLst>
          </p:cNvPr>
          <p:cNvSpPr/>
          <p:nvPr/>
        </p:nvSpPr>
        <p:spPr>
          <a:xfrm>
            <a:off x="838200" y="1916832"/>
            <a:ext cx="10082336" cy="504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プレースホルダー 1">
            <a:extLst>
              <a:ext uri="{FF2B5EF4-FFF2-40B4-BE49-F238E27FC236}">
                <a16:creationId xmlns="" xmlns:a16="http://schemas.microsoft.com/office/drawing/2014/main" id="{E50EF135-2DB3-40A2-84AE-98A687AEF9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ja-JP" altLang="en-US" dirty="0">
                <a:solidFill>
                  <a:schemeClr val="bg1">
                    <a:lumMod val="75000"/>
                  </a:schemeClr>
                </a:solidFill>
              </a:rPr>
              <a:t>　</a:t>
            </a:r>
            <a:r>
              <a:rPr lang="en-US" altLang="ja-JP" dirty="0">
                <a:solidFill>
                  <a:schemeClr val="bg1">
                    <a:lumMod val="75000"/>
                  </a:schemeClr>
                </a:solidFill>
              </a:rPr>
              <a:t>DNA</a:t>
            </a:r>
            <a:r>
              <a:rPr lang="ja-JP" altLang="en-US" dirty="0">
                <a:solidFill>
                  <a:schemeClr val="bg1">
                    <a:lumMod val="75000"/>
                  </a:schemeClr>
                </a:solidFill>
              </a:rPr>
              <a:t>は細胞内でどのように存在しているか？</a:t>
            </a:r>
            <a:endParaRPr lang="en-US" altLang="ja-JP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ja-JP" b="1" dirty="0"/>
              <a:t>B</a:t>
            </a:r>
            <a:r>
              <a:rPr lang="ja-JP" altLang="en-US" b="1" dirty="0"/>
              <a:t>　ゲノムとは何だろうか？</a:t>
            </a:r>
            <a:endParaRPr kumimoji="1" lang="ja-JP" altLang="en-US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282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7361CFAF-76E2-4C68-B7C4-946C62408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B</a:t>
            </a:r>
            <a:r>
              <a:rPr kumimoji="1" lang="ja-JP" altLang="en-US" dirty="0"/>
              <a:t>　ゲノムとは何だろうか？</a:t>
            </a:r>
          </a:p>
        </p:txBody>
      </p:sp>
      <p:sp>
        <p:nvSpPr>
          <p:cNvPr id="3" name="縦書きコンテンツ プレースホルダー 2">
            <a:extLst>
              <a:ext uri="{FF2B5EF4-FFF2-40B4-BE49-F238E27FC236}">
                <a16:creationId xmlns="" xmlns:a16="http://schemas.microsoft.com/office/drawing/2014/main" id="{1E445E4D-07B5-457E-A0A4-30BE85F75EA1}"/>
              </a:ext>
            </a:extLst>
          </p:cNvPr>
          <p:cNvSpPr>
            <a:spLocks noGrp="1"/>
          </p:cNvSpPr>
          <p:nvPr>
            <p:ph orient="vert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EE570835-6237-45B3-8E8F-5D31A56F9E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75044" y="848900"/>
            <a:ext cx="10512495" cy="2592288"/>
          </a:xfrm>
        </p:spPr>
        <p:txBody>
          <a:bodyPr/>
          <a:lstStyle/>
          <a:p>
            <a:pPr marL="0" indent="0">
              <a:lnSpc>
                <a:spcPts val="4500"/>
              </a:lnSpc>
              <a:buNone/>
            </a:pPr>
            <a:r>
              <a:rPr kumimoji="1"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ゲノム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：１つの生殖細胞に含まれる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DNA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すべての遺伝情報。</a:t>
            </a:r>
            <a:endParaRPr kumimoji="1"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 algn="just">
              <a:lnSpc>
                <a:spcPts val="4500"/>
              </a:lnSpc>
              <a:buNone/>
            </a:pP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ヒトの体細胞は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種類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×2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本の染色体をもつので，</a:t>
            </a:r>
            <a:r>
              <a:rPr kumimoji="1"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組の</a:t>
            </a:r>
            <a:r>
              <a:rPr kumimoji="1" lang="ja-JP" altLang="en-US" sz="36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ゲノム</a:t>
            </a:r>
            <a:r>
              <a:rPr kumimoji="1"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をもつ。</a:t>
            </a:r>
          </a:p>
        </p:txBody>
      </p:sp>
      <p:sp>
        <p:nvSpPr>
          <p:cNvPr id="6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877986" y="848900"/>
            <a:ext cx="1257575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11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7" name="四角形: メモ 6">
            <a:extLst>
              <a:ext uri="{FF2B5EF4-FFF2-40B4-BE49-F238E27FC236}">
                <a16:creationId xmlns="" xmlns:a16="http://schemas.microsoft.com/office/drawing/2014/main" id="{EA9BF1AE-DD01-4934-AF68-58E567510CAB}"/>
              </a:ext>
            </a:extLst>
          </p:cNvPr>
          <p:cNvSpPr/>
          <p:nvPr/>
        </p:nvSpPr>
        <p:spPr>
          <a:xfrm>
            <a:off x="1793904" y="2737354"/>
            <a:ext cx="1257575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12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="" xmlns:a16="http://schemas.microsoft.com/office/drawing/2014/main" id="{2FBD3DC2-26FB-4EFF-AEFE-EAAFECC193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631"/>
          <a:stretch>
            <a:fillRect/>
          </a:stretch>
        </p:blipFill>
        <p:spPr>
          <a:xfrm>
            <a:off x="263352" y="4657537"/>
            <a:ext cx="2361737" cy="2171679"/>
          </a:xfrm>
          <a:custGeom>
            <a:avLst/>
            <a:gdLst>
              <a:gd name="connsiteX0" fmla="*/ 0 w 4042335"/>
              <a:gd name="connsiteY0" fmla="*/ 0 h 3717032"/>
              <a:gd name="connsiteX1" fmla="*/ 4042335 w 4042335"/>
              <a:gd name="connsiteY1" fmla="*/ 0 h 3717032"/>
              <a:gd name="connsiteX2" fmla="*/ 4042335 w 4042335"/>
              <a:gd name="connsiteY2" fmla="*/ 3717032 h 3717032"/>
              <a:gd name="connsiteX3" fmla="*/ 0 w 4042335"/>
              <a:gd name="connsiteY3" fmla="*/ 3717032 h 3717032"/>
              <a:gd name="connsiteX4" fmla="*/ 0 w 4042335"/>
              <a:gd name="connsiteY4" fmla="*/ 0 h 3717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42335" h="3717032">
                <a:moveTo>
                  <a:pt x="0" y="0"/>
                </a:moveTo>
                <a:lnTo>
                  <a:pt x="4042335" y="0"/>
                </a:lnTo>
                <a:lnTo>
                  <a:pt x="4042335" y="3717032"/>
                </a:lnTo>
                <a:lnTo>
                  <a:pt x="0" y="3717032"/>
                </a:lnTo>
                <a:lnTo>
                  <a:pt x="0" y="0"/>
                </a:lnTo>
                <a:close/>
              </a:path>
            </a:pathLst>
          </a:custGeom>
          <a:effectLst>
            <a:outerShdw blurRad="127000" dist="889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フリーフォーム 8"/>
          <p:cNvSpPr/>
          <p:nvPr/>
        </p:nvSpPr>
        <p:spPr>
          <a:xfrm>
            <a:off x="1454172" y="4150405"/>
            <a:ext cx="1597307" cy="1446835"/>
          </a:xfrm>
          <a:custGeom>
            <a:avLst/>
            <a:gdLst>
              <a:gd name="connsiteX0" fmla="*/ 0 w 1597307"/>
              <a:gd name="connsiteY0" fmla="*/ 1446835 h 1446835"/>
              <a:gd name="connsiteX1" fmla="*/ 300942 w 1597307"/>
              <a:gd name="connsiteY1" fmla="*/ 925974 h 1446835"/>
              <a:gd name="connsiteX2" fmla="*/ 625033 w 1597307"/>
              <a:gd name="connsiteY2" fmla="*/ 544010 h 1446835"/>
              <a:gd name="connsiteX3" fmla="*/ 1064871 w 1597307"/>
              <a:gd name="connsiteY3" fmla="*/ 219919 h 1446835"/>
              <a:gd name="connsiteX4" fmla="*/ 1597307 w 1597307"/>
              <a:gd name="connsiteY4" fmla="*/ 0 h 1446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307" h="1446835">
                <a:moveTo>
                  <a:pt x="0" y="1446835"/>
                </a:moveTo>
                <a:cubicBezTo>
                  <a:pt x="98385" y="1261640"/>
                  <a:pt x="196770" y="1076445"/>
                  <a:pt x="300942" y="925974"/>
                </a:cubicBezTo>
                <a:cubicBezTo>
                  <a:pt x="405114" y="775503"/>
                  <a:pt x="497711" y="661686"/>
                  <a:pt x="625033" y="544010"/>
                </a:cubicBezTo>
                <a:cubicBezTo>
                  <a:pt x="752355" y="426334"/>
                  <a:pt x="902825" y="310587"/>
                  <a:pt x="1064871" y="219919"/>
                </a:cubicBezTo>
                <a:cubicBezTo>
                  <a:pt x="1226917" y="129251"/>
                  <a:pt x="1412112" y="64625"/>
                  <a:pt x="1597307" y="0"/>
                </a:cubicBezTo>
              </a:path>
            </a:pathLst>
          </a:custGeom>
          <a:noFill/>
          <a:ln w="76200">
            <a:solidFill>
              <a:srgbClr val="D0C29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6817" y="3550986"/>
            <a:ext cx="7343849" cy="139578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094" y="5524382"/>
            <a:ext cx="7399719" cy="1344554"/>
          </a:xfrm>
          <a:prstGeom prst="rect">
            <a:avLst/>
          </a:prstGeom>
        </p:spPr>
      </p:pic>
      <p:sp>
        <p:nvSpPr>
          <p:cNvPr id="12" name="右中かっこ 11"/>
          <p:cNvSpPr/>
          <p:nvPr/>
        </p:nvSpPr>
        <p:spPr>
          <a:xfrm rot="16200000">
            <a:off x="6510594" y="-145179"/>
            <a:ext cx="376298" cy="7343851"/>
          </a:xfrm>
          <a:prstGeom prst="rightBrace">
            <a:avLst>
              <a:gd name="adj1" fmla="val 75995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97026" y="2876611"/>
            <a:ext cx="2803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母親由来の染色体</a:t>
            </a:r>
          </a:p>
        </p:txBody>
      </p:sp>
      <p:sp>
        <p:nvSpPr>
          <p:cNvPr id="14" name="右中かっこ 13"/>
          <p:cNvSpPr/>
          <p:nvPr/>
        </p:nvSpPr>
        <p:spPr>
          <a:xfrm rot="16200000">
            <a:off x="6419351" y="1791022"/>
            <a:ext cx="376298" cy="7343851"/>
          </a:xfrm>
          <a:prstGeom prst="rightBrace">
            <a:avLst>
              <a:gd name="adj1" fmla="val 75995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20137" y="4904322"/>
            <a:ext cx="2803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父親由来の染色体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3026817" y="3526746"/>
            <a:ext cx="7343849" cy="1486430"/>
          </a:xfrm>
          <a:prstGeom prst="roundRect">
            <a:avLst/>
          </a:prstGeom>
          <a:noFill/>
          <a:ln w="28575">
            <a:solidFill>
              <a:srgbClr val="E8396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2935574" y="5392985"/>
            <a:ext cx="7470759" cy="1486430"/>
          </a:xfrm>
          <a:prstGeom prst="roundRect">
            <a:avLst/>
          </a:prstGeom>
          <a:noFill/>
          <a:ln w="28575">
            <a:solidFill>
              <a:srgbClr val="E8396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308356" y="4325918"/>
            <a:ext cx="1555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ゲノム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429809" y="5896270"/>
            <a:ext cx="1555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ゲノム</a:t>
            </a:r>
          </a:p>
        </p:txBody>
      </p:sp>
      <p:sp>
        <p:nvSpPr>
          <p:cNvPr id="21" name="四角形: メモ 6">
            <a:extLst>
              <a:ext uri="{FF2B5EF4-FFF2-40B4-BE49-F238E27FC236}">
                <a16:creationId xmlns="" xmlns:a16="http://schemas.microsoft.com/office/drawing/2014/main" id="{EA9BF1AE-DD01-4934-AF68-58E567510CAB}"/>
              </a:ext>
            </a:extLst>
          </p:cNvPr>
          <p:cNvSpPr/>
          <p:nvPr/>
        </p:nvSpPr>
        <p:spPr>
          <a:xfrm>
            <a:off x="10406333" y="4390294"/>
            <a:ext cx="1122541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13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22" name="四角形: メモ 6">
            <a:extLst>
              <a:ext uri="{FF2B5EF4-FFF2-40B4-BE49-F238E27FC236}">
                <a16:creationId xmlns="" xmlns:a16="http://schemas.microsoft.com/office/drawing/2014/main" id="{EA9BF1AE-DD01-4934-AF68-58E567510CAB}"/>
              </a:ext>
            </a:extLst>
          </p:cNvPr>
          <p:cNvSpPr/>
          <p:nvPr/>
        </p:nvSpPr>
        <p:spPr>
          <a:xfrm>
            <a:off x="10467225" y="5934810"/>
            <a:ext cx="1122541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14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3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animBg="1"/>
      <p:bldP spid="7" grpId="0" animBg="1"/>
      <p:bldP spid="7" grpId="1" animBg="1"/>
      <p:bldP spid="9" grpId="0" animBg="1"/>
      <p:bldP spid="12" grpId="0" animBg="1"/>
      <p:bldP spid="12" grpId="1" animBg="1"/>
      <p:bldP spid="13" grpId="0"/>
      <p:bldP spid="13" grpId="1"/>
      <p:bldP spid="14" grpId="0" animBg="1"/>
      <p:bldP spid="14" grpId="1" animBg="1"/>
      <p:bldP spid="15" grpId="0"/>
      <p:bldP spid="15" grpId="1"/>
      <p:bldP spid="16" grpId="0" animBg="1"/>
      <p:bldP spid="17" grpId="0" animBg="1"/>
      <p:bldP spid="18" grpId="0"/>
      <p:bldP spid="19" grpId="0"/>
      <p:bldP spid="21" grpId="0" animBg="1"/>
      <p:bldP spid="21" grpId="1" animBg="1"/>
      <p:bldP spid="22" grpId="0" animBg="1"/>
      <p:bldP spid="2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遺伝子の本体はどのようにして解明されたのだろうか？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>
          <a:xfrm>
            <a:off x="551384" y="836712"/>
            <a:ext cx="11449272" cy="590465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3200" dirty="0"/>
              <a:t>≪グリフィスの実験</a:t>
            </a:r>
            <a:r>
              <a:rPr kumimoji="1" lang="en-US" altLang="ja-JP" sz="3200" dirty="0"/>
              <a:t>(1928)</a:t>
            </a:r>
            <a:r>
              <a:rPr kumimoji="1" lang="ja-JP" altLang="en-US" sz="3200" dirty="0"/>
              <a:t> ≫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dirty="0"/>
              <a:t>グリフィスは，当時の死因の上位を占めていた肺炎の研究をしていた。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肺炎の病原体である肺炎双球菌</a:t>
            </a:r>
            <a:r>
              <a:rPr kumimoji="1" lang="en-US" altLang="ja-JP" dirty="0"/>
              <a:t>(</a:t>
            </a:r>
            <a:r>
              <a:rPr kumimoji="1" lang="ja-JP" altLang="en-US" dirty="0"/>
              <a:t>肺炎連鎖球菌</a:t>
            </a:r>
            <a:r>
              <a:rPr kumimoji="1" lang="en-US" altLang="ja-JP" dirty="0"/>
              <a:t>)</a:t>
            </a:r>
            <a:r>
              <a:rPr kumimoji="1" lang="ja-JP" altLang="en-US" dirty="0"/>
              <a:t>には，</a:t>
            </a:r>
            <a:r>
              <a:rPr kumimoji="1" lang="en-US" altLang="ja-JP" dirty="0"/>
              <a:t>2</a:t>
            </a:r>
            <a:r>
              <a:rPr kumimoji="1" lang="ja-JP" altLang="en-US" dirty="0" err="1"/>
              <a:t>つの</a:t>
            </a:r>
            <a:r>
              <a:rPr kumimoji="1" lang="ja-JP" altLang="en-US" dirty="0"/>
              <a:t>型がある。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98151"/>
              </p:ext>
            </p:extLst>
          </p:nvPr>
        </p:nvGraphicFramePr>
        <p:xfrm>
          <a:off x="695400" y="4221088"/>
          <a:ext cx="8136903" cy="23042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23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123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23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80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型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aseline="0" dirty="0"/>
                        <a:t>莢膜</a:t>
                      </a:r>
                    </a:p>
                  </a:txBody>
                  <a:tcPr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病原性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3200" b="1" baseline="0" dirty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kumimoji="1" lang="en-US" altLang="ja-JP" sz="3200" b="1" dirty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kumimoji="1" lang="ja-JP" altLang="en-US" sz="3200" b="1" dirty="0">
                          <a:solidFill>
                            <a:srgbClr val="FF0000"/>
                          </a:solidFill>
                        </a:rPr>
                        <a:t>型菌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あり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あり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3200" dirty="0"/>
                        <a:t>   </a:t>
                      </a:r>
                      <a:r>
                        <a:rPr kumimoji="1" lang="en-US" altLang="ja-JP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kumimoji="1" lang="ja-JP" altLang="en-US" sz="3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型菌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なし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なし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295800" y="422044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きょうまく</a:t>
            </a:r>
          </a:p>
        </p:txBody>
      </p:sp>
      <p:sp>
        <p:nvSpPr>
          <p:cNvPr id="6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839416" y="5119368"/>
            <a:ext cx="1584176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15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7" name="四角形: メモ 5">
            <a:extLst>
              <a:ext uri="{FF2B5EF4-FFF2-40B4-BE49-F238E27FC236}">
                <a16:creationId xmlns="" xmlns:a16="http://schemas.microsoft.com/office/drawing/2014/main" id="{0FEE47FD-44F2-41B1-A599-5581B8B036E1}"/>
              </a:ext>
            </a:extLst>
          </p:cNvPr>
          <p:cNvSpPr/>
          <p:nvPr/>
        </p:nvSpPr>
        <p:spPr>
          <a:xfrm>
            <a:off x="839416" y="5886640"/>
            <a:ext cx="1584176" cy="507693"/>
          </a:xfrm>
          <a:prstGeom prst="foldedCorner">
            <a:avLst>
              <a:gd name="adj" fmla="val 26225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dirty="0">
                <a:solidFill>
                  <a:sysClr val="windowText" lastClr="000000"/>
                </a:solidFill>
              </a:rPr>
              <a:t>16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4" y="5784637"/>
            <a:ext cx="467144" cy="751726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3168" y="4943044"/>
            <a:ext cx="504056" cy="76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51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 animBg="1"/>
      <p:bldP spid="6" grpId="1" animBg="1"/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1197</Words>
  <Application>Microsoft Office PowerPoint</Application>
  <PresentationFormat>ワイド画面</PresentationFormat>
  <Paragraphs>178</Paragraphs>
  <Slides>23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23</vt:i4>
      </vt:variant>
    </vt:vector>
  </HeadingPairs>
  <TitlesOfParts>
    <vt:vector size="36" baseType="lpstr">
      <vt:lpstr>MS PGothic</vt:lpstr>
      <vt:lpstr>MS PGothic</vt:lpstr>
      <vt:lpstr>ＭＳ Ｐ明朝</vt:lpstr>
      <vt:lpstr>ＭＳ ゴシック</vt:lpstr>
      <vt:lpstr>ＭＳ 明朝</vt:lpstr>
      <vt:lpstr>メイリオ</vt:lpstr>
      <vt:lpstr>メイリオ</vt:lpstr>
      <vt:lpstr>Arial</vt:lpstr>
      <vt:lpstr>Calibri</vt:lpstr>
      <vt:lpstr>Trebuchet MS</vt:lpstr>
      <vt:lpstr>Wingdings 3</vt:lpstr>
      <vt:lpstr>ファセット</vt:lpstr>
      <vt:lpstr>デザインの設定</vt:lpstr>
      <vt:lpstr>PowerPoint プレゼンテーション</vt:lpstr>
      <vt:lpstr>・DNAと染色体の関係を理解する。  ・ゲノムがどのようなものか説明できる。</vt:lpstr>
      <vt:lpstr>PowerPoint プレゼンテーション</vt:lpstr>
      <vt:lpstr>PowerPoint プレゼンテーション</vt:lpstr>
      <vt:lpstr>A　DNAは細胞内でどのように存在しているか？</vt:lpstr>
      <vt:lpstr>A　DNAは細胞内でどのように存在しているか？</vt:lpstr>
      <vt:lpstr>PowerPoint プレゼンテーション</vt:lpstr>
      <vt:lpstr>B　ゲノムとは何だろうか？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  <vt:lpstr>遺伝子の本体はどのようにして解明されたのだろうか？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2022-02-28T01:32:19Z</dcterms:created>
  <dcterms:modified xsi:type="dcterms:W3CDTF">2022-08-05T00:51:02Z</dcterms:modified>
</cp:coreProperties>
</file>