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23" r:id="rId1"/>
    <p:sldMasterId id="2147483942" r:id="rId2"/>
  </p:sldMasterIdLst>
  <p:notesMasterIdLst>
    <p:notesMasterId r:id="rId19"/>
  </p:notesMasterIdLst>
  <p:handoutMasterIdLst>
    <p:handoutMasterId r:id="rId20"/>
  </p:handoutMasterIdLst>
  <p:sldIdLst>
    <p:sldId id="334" r:id="rId3"/>
    <p:sldId id="335" r:id="rId4"/>
    <p:sldId id="360" r:id="rId5"/>
    <p:sldId id="361" r:id="rId6"/>
    <p:sldId id="338" r:id="rId7"/>
    <p:sldId id="372" r:id="rId8"/>
    <p:sldId id="373" r:id="rId9"/>
    <p:sldId id="374" r:id="rId10"/>
    <p:sldId id="375" r:id="rId11"/>
    <p:sldId id="376" r:id="rId12"/>
    <p:sldId id="377" r:id="rId13"/>
    <p:sldId id="362" r:id="rId14"/>
    <p:sldId id="343" r:id="rId15"/>
    <p:sldId id="378" r:id="rId16"/>
    <p:sldId id="379" r:id="rId17"/>
    <p:sldId id="346" r:id="rId18"/>
  </p:sldIdLst>
  <p:sldSz cx="12192000" cy="6858000"/>
  <p:notesSz cx="986631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 userDrawn="1">
          <p15:clr>
            <a:srgbClr val="A4A3A4"/>
          </p15:clr>
        </p15:guide>
        <p15:guide id="2" orient="horz" pos="2931" userDrawn="1">
          <p15:clr>
            <a:srgbClr val="A4A3A4"/>
          </p15:clr>
        </p15:guide>
        <p15:guide id="3" pos="5171" userDrawn="1">
          <p15:clr>
            <a:srgbClr val="A4A3A4"/>
          </p15:clr>
        </p15:guide>
        <p15:guide id="4" pos="26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2" userDrawn="1">
          <p15:clr>
            <a:srgbClr val="A4A3A4"/>
          </p15:clr>
        </p15:guide>
        <p15:guide id="2" pos="31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CC"/>
    <a:srgbClr val="FFFFEB"/>
    <a:srgbClr val="F2DFFB"/>
    <a:srgbClr val="F8DFDD"/>
    <a:srgbClr val="E3D057"/>
    <a:srgbClr val="CDB71E"/>
    <a:srgbClr val="D4BF41"/>
    <a:srgbClr val="D1BA1E"/>
    <a:srgbClr val="F4E88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9" autoAdjust="0"/>
    <p:restoredTop sz="94118" autoAdjust="0"/>
  </p:normalViewPr>
  <p:slideViewPr>
    <p:cSldViewPr>
      <p:cViewPr varScale="1">
        <p:scale>
          <a:sx n="91" d="100"/>
          <a:sy n="91" d="100"/>
        </p:scale>
        <p:origin x="336" y="30"/>
      </p:cViewPr>
      <p:guideLst>
        <p:guide orient="horz" pos="1434"/>
        <p:guide orient="horz" pos="2931"/>
        <p:guide pos="5171"/>
        <p:guide pos="26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2" d="100"/>
          <a:sy n="132" d="100"/>
        </p:scale>
        <p:origin x="2304" y="160"/>
      </p:cViewPr>
      <p:guideLst>
        <p:guide orient="horz" pos="2122"/>
        <p:guide pos="31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696" cy="337467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412" y="1"/>
            <a:ext cx="4275696" cy="337467"/>
          </a:xfrm>
          <a:prstGeom prst="rect">
            <a:avLst/>
          </a:prstGeom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9EF471EB-85AB-4687-B961-B58FD244E7A8}" type="datetimeFigureOut">
              <a:rPr lang="ja-JP" altLang="en-US"/>
              <a:pPr>
                <a:defRPr/>
              </a:pPr>
              <a:t>2023/2/2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397251"/>
            <a:ext cx="4275696" cy="337467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412" y="6397251"/>
            <a:ext cx="4275696" cy="337467"/>
          </a:xfrm>
          <a:prstGeom prst="rect">
            <a:avLst/>
          </a:prstGeom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1589A66C-48DC-475D-8907-2939B23B810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8467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696" cy="337467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 eaLnBrk="1" hangingPunct="1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412" y="1"/>
            <a:ext cx="4275696" cy="337467"/>
          </a:xfrm>
          <a:prstGeom prst="rect">
            <a:avLst/>
          </a:prstGeom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4AC9DB06-F1EA-435D-B04A-01FE6D5AC3D2}" type="datetimeFigureOut">
              <a:rPr lang="ja-JP" altLang="en-US"/>
              <a:pPr>
                <a:defRPr/>
              </a:pPr>
              <a:t>2023/2/2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191" y="3199149"/>
            <a:ext cx="7893933" cy="3031981"/>
          </a:xfrm>
          <a:prstGeom prst="rect">
            <a:avLst/>
          </a:prstGeom>
        </p:spPr>
        <p:txBody>
          <a:bodyPr vert="horz" lIns="91425" tIns="45713" rIns="91425" bIns="45713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397251"/>
            <a:ext cx="4275696" cy="337467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 eaLnBrk="1" hangingPunct="1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412" y="6397251"/>
            <a:ext cx="4275696" cy="337467"/>
          </a:xfrm>
          <a:prstGeom prst="rect">
            <a:avLst/>
          </a:prstGeom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89CEB7CB-9B21-44BD-8D15-7ECF69CAE46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81581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705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縦書きコンテンツ プレースホルダー 13">
            <a:extLst>
              <a:ext uri="{FF2B5EF4-FFF2-40B4-BE49-F238E27FC236}">
                <a16:creationId xmlns:a16="http://schemas.microsoft.com/office/drawing/2014/main" id="{FA00F5AE-5002-6C4F-AF25-73E5D32A3840}"/>
              </a:ext>
            </a:extLst>
          </p:cNvPr>
          <p:cNvSpPr>
            <a:spLocks noGrp="1"/>
          </p:cNvSpPr>
          <p:nvPr>
            <p:ph orient="vert" sz="quarter" idx="10" hasCustomPrompt="1"/>
          </p:nvPr>
        </p:nvSpPr>
        <p:spPr>
          <a:xfrm>
            <a:off x="11856640" y="0"/>
            <a:ext cx="335360" cy="5805264"/>
          </a:xfrm>
          <a:prstGeom prst="rect">
            <a:avLst/>
          </a:prstGeom>
        </p:spPr>
        <p:txBody>
          <a:bodyPr vert="eaVert" lIns="72000" tIns="108000" rIns="108000"/>
          <a:lstStyle>
            <a:lvl1pPr algn="ctr">
              <a:buNone/>
              <a:defRPr sz="1200" b="0" baseline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</a:lstStyle>
          <a:p>
            <a:pPr lvl="0"/>
            <a:r>
              <a:rPr kumimoji="1" lang="ja-JP" altLang="en-US"/>
              <a:t>オブジェクト</a:t>
            </a:r>
          </a:p>
        </p:txBody>
      </p:sp>
    </p:spTree>
    <p:extLst>
      <p:ext uri="{BB962C8B-B14F-4D97-AF65-F5344CB8AC3E}">
        <p14:creationId xmlns:p14="http://schemas.microsoft.com/office/powerpoint/2010/main" val="157362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1424" y="1700808"/>
            <a:ext cx="10515600" cy="1325563"/>
          </a:xfrm>
          <a:prstGeom prst="rect">
            <a:avLst/>
          </a:prstGeom>
        </p:spPr>
        <p:txBody>
          <a:bodyPr/>
          <a:lstStyle>
            <a:lvl1pPr algn="just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タイトル 1"/>
          <p:cNvSpPr txBox="1">
            <a:spLocks/>
          </p:cNvSpPr>
          <p:nvPr userDrawn="1"/>
        </p:nvSpPr>
        <p:spPr>
          <a:xfrm>
            <a:off x="623392" y="404664"/>
            <a:ext cx="10515600" cy="50405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28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3200" b="1" dirty="0">
                <a:solidFill>
                  <a:srgbClr val="0070C0"/>
                </a:solidFill>
              </a:rPr>
              <a:t>《</a:t>
            </a:r>
            <a:r>
              <a:rPr lang="ja-JP" altLang="en-US" sz="3200" b="1" dirty="0">
                <a:solidFill>
                  <a:srgbClr val="0070C0"/>
                </a:solidFill>
              </a:rPr>
              <a:t>目標</a:t>
            </a:r>
            <a:r>
              <a:rPr lang="en-US" altLang="ja-JP" sz="3200" b="1" dirty="0">
                <a:solidFill>
                  <a:srgbClr val="0070C0"/>
                </a:solidFill>
              </a:rPr>
              <a:t>》</a:t>
            </a:r>
            <a:endParaRPr lang="ja-JP" alt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7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>
          <a:xfrm>
            <a:off x="838200" y="1340768"/>
            <a:ext cx="10874424" cy="2592388"/>
          </a:xfrm>
          <a:prstGeom prst="rect">
            <a:avLst/>
          </a:prstGeom>
        </p:spPr>
        <p:txBody>
          <a:bodyPr/>
          <a:lstStyle>
            <a:lvl1pPr>
              <a:defRPr kumimoji="1" lang="ja-JP" altLang="en-US" sz="32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kumimoji="1" lang="ja-JP" altLang="en-US" sz="32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>
              <a:defRPr kumimoji="1" lang="ja-JP" altLang="en-US" sz="32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>
              <a:defRPr kumimoji="1" lang="ja-JP" altLang="en-US" sz="32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>
              <a:defRPr kumimoji="1" lang="ja-JP" alt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7" name="タイトル 1"/>
          <p:cNvSpPr txBox="1">
            <a:spLocks/>
          </p:cNvSpPr>
          <p:nvPr userDrawn="1"/>
        </p:nvSpPr>
        <p:spPr>
          <a:xfrm>
            <a:off x="623392" y="404664"/>
            <a:ext cx="10515600" cy="50405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28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3200" b="1" dirty="0">
                <a:solidFill>
                  <a:srgbClr val="00B050"/>
                </a:solidFill>
              </a:rPr>
              <a:t>《</a:t>
            </a:r>
            <a:r>
              <a:rPr lang="ja-JP" altLang="en-US" sz="3200" b="1" dirty="0">
                <a:solidFill>
                  <a:srgbClr val="00B050"/>
                </a:solidFill>
              </a:rPr>
              <a:t>目次</a:t>
            </a:r>
            <a:r>
              <a:rPr lang="en-US" altLang="ja-JP" sz="3200" b="1" dirty="0">
                <a:solidFill>
                  <a:srgbClr val="00B050"/>
                </a:solidFill>
              </a:rPr>
              <a:t>》</a:t>
            </a:r>
            <a:endParaRPr lang="ja-JP" alt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41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>
            <a:extLst>
              <a:ext uri="{FF2B5EF4-FFF2-40B4-BE49-F238E27FC236}">
                <a16:creationId xmlns:a16="http://schemas.microsoft.com/office/drawing/2014/main" id="{D3844554-E61F-F44B-B294-497E78F30E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1" lang="ja-JP" altLang="en-US"/>
              <a:t>マスタータイトルの書式設定</a:t>
            </a:r>
            <a:endParaRPr kumimoji="1" lang="x-none" altLang="en-US" dirty="0"/>
          </a:p>
        </p:txBody>
      </p:sp>
      <p:sp>
        <p:nvSpPr>
          <p:cNvPr id="19" name="縦書きコンテンツ プレースホルダー 13">
            <a:extLst>
              <a:ext uri="{FF2B5EF4-FFF2-40B4-BE49-F238E27FC236}">
                <a16:creationId xmlns:a16="http://schemas.microsoft.com/office/drawing/2014/main" id="{E256A370-69ED-BE4E-9AAE-7530B391AFAD}"/>
              </a:ext>
            </a:extLst>
          </p:cNvPr>
          <p:cNvSpPr>
            <a:spLocks noGrp="1"/>
          </p:cNvSpPr>
          <p:nvPr>
            <p:ph orient="vert" sz="quarter" idx="10" hasCustomPrompt="1"/>
          </p:nvPr>
        </p:nvSpPr>
        <p:spPr>
          <a:xfrm>
            <a:off x="11856640" y="0"/>
            <a:ext cx="335360" cy="5805264"/>
          </a:xfrm>
          <a:prstGeom prst="rect">
            <a:avLst/>
          </a:prstGeom>
        </p:spPr>
        <p:txBody>
          <a:bodyPr vert="eaVert" lIns="72000" tIns="108000" rIns="108000"/>
          <a:lstStyle>
            <a:lvl1pPr algn="ctr">
              <a:buNone/>
              <a:defRPr sz="1200" b="0" baseline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</a:lstStyle>
          <a:p>
            <a:pPr lvl="0"/>
            <a:r>
              <a:rPr kumimoji="1" lang="ja-JP" altLang="en-US"/>
              <a:t>オブジェクト</a:t>
            </a:r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1"/>
          </p:nvPr>
        </p:nvSpPr>
        <p:spPr>
          <a:xfrm>
            <a:off x="775043" y="1196752"/>
            <a:ext cx="10512495" cy="259228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>
              <a:defRPr sz="3200">
                <a:latin typeface="ＭＳ 明朝" panose="02020609040205080304" pitchFamily="17" charset="-128"/>
                <a:ea typeface="ＭＳ 明朝" panose="02020609040205080304" pitchFamily="17" charset="-128"/>
              </a:defRPr>
            </a:lvl2pPr>
            <a:lvl3pPr>
              <a:defRPr sz="3200">
                <a:latin typeface="ＭＳ 明朝" panose="02020609040205080304" pitchFamily="17" charset="-128"/>
                <a:ea typeface="ＭＳ 明朝" panose="02020609040205080304" pitchFamily="17" charset="-128"/>
              </a:defRPr>
            </a:lvl3pPr>
            <a:lvl4pPr>
              <a:defRPr sz="3200">
                <a:latin typeface="ＭＳ 明朝" panose="02020609040205080304" pitchFamily="17" charset="-128"/>
                <a:ea typeface="ＭＳ 明朝" panose="02020609040205080304" pitchFamily="17" charset="-128"/>
              </a:defRPr>
            </a:lvl4pPr>
            <a:lvl5pPr>
              <a:defRPr sz="3200">
                <a:latin typeface="ＭＳ 明朝" panose="02020609040205080304" pitchFamily="17" charset="-128"/>
                <a:ea typeface="ＭＳ 明朝" panose="02020609040205080304" pitchFamily="17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0" name="コンテンツ プレースホルダー 6"/>
          <p:cNvSpPr>
            <a:spLocks noGrp="1"/>
          </p:cNvSpPr>
          <p:nvPr>
            <p:ph sz="quarter" idx="12"/>
          </p:nvPr>
        </p:nvSpPr>
        <p:spPr>
          <a:xfrm>
            <a:off x="771939" y="4005064"/>
            <a:ext cx="10512495" cy="259228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>
              <a:defRPr sz="3200">
                <a:latin typeface="ＭＳ 明朝" panose="02020609040205080304" pitchFamily="17" charset="-128"/>
                <a:ea typeface="ＭＳ 明朝" panose="02020609040205080304" pitchFamily="17" charset="-128"/>
              </a:defRPr>
            </a:lvl2pPr>
            <a:lvl3pPr>
              <a:defRPr sz="3200">
                <a:latin typeface="ＭＳ 明朝" panose="02020609040205080304" pitchFamily="17" charset="-128"/>
                <a:ea typeface="ＭＳ 明朝" panose="02020609040205080304" pitchFamily="17" charset="-128"/>
              </a:defRPr>
            </a:lvl3pPr>
            <a:lvl4pPr>
              <a:defRPr sz="3200">
                <a:latin typeface="ＭＳ 明朝" panose="02020609040205080304" pitchFamily="17" charset="-128"/>
                <a:ea typeface="ＭＳ 明朝" panose="02020609040205080304" pitchFamily="17" charset="-128"/>
              </a:defRPr>
            </a:lvl4pPr>
            <a:lvl5pPr>
              <a:defRPr sz="3200">
                <a:latin typeface="ＭＳ 明朝" panose="02020609040205080304" pitchFamily="17" charset="-128"/>
                <a:ea typeface="ＭＳ 明朝" panose="02020609040205080304" pitchFamily="17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74371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ユーザー設定レイアウト">
    <p:bg>
      <p:bgPr>
        <a:solidFill>
          <a:srgbClr val="FFF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9209" y="188640"/>
            <a:ext cx="10511447" cy="764704"/>
          </a:xfrm>
        </p:spPr>
        <p:txBody>
          <a:bodyPr/>
          <a:lstStyle>
            <a:lvl1pPr>
              <a:lnSpc>
                <a:spcPct val="100000"/>
              </a:lnSpc>
              <a:defRPr b="1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119336" y="78549"/>
            <a:ext cx="194421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kumimoji="1" lang="en-US" altLang="ja-JP" sz="3200" b="1" dirty="0">
                <a:solidFill>
                  <a:schemeClr val="bg1"/>
                </a:solidFill>
              </a:rPr>
              <a:t>COLUMN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51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メモ 2"/>
          <p:cNvSpPr/>
          <p:nvPr userDrawn="1"/>
        </p:nvSpPr>
        <p:spPr>
          <a:xfrm>
            <a:off x="771939" y="908720"/>
            <a:ext cx="10580646" cy="5685640"/>
          </a:xfrm>
          <a:prstGeom prst="foldedCorner">
            <a:avLst/>
          </a:prstGeom>
          <a:solidFill>
            <a:srgbClr val="FFFFEB"/>
          </a:solidFill>
          <a:ln>
            <a:noFill/>
          </a:ln>
          <a:effectLst>
            <a:outerShdw blurRad="241300" dist="152400" dir="2700000" sx="101000" sy="101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801C576-2647-4854-85DF-E37D84D474EC}"/>
              </a:ext>
            </a:extLst>
          </p:cNvPr>
          <p:cNvGrpSpPr/>
          <p:nvPr userDrawn="1"/>
        </p:nvGrpSpPr>
        <p:grpSpPr>
          <a:xfrm>
            <a:off x="911424" y="1124744"/>
            <a:ext cx="1332000" cy="1332000"/>
            <a:chOff x="1263761" y="2620325"/>
            <a:chExt cx="1332000" cy="1332000"/>
          </a:xfrm>
        </p:grpSpPr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CB9B3924-4158-4654-B79D-2E1E2810AF06}"/>
                </a:ext>
              </a:extLst>
            </p:cNvPr>
            <p:cNvSpPr/>
            <p:nvPr/>
          </p:nvSpPr>
          <p:spPr>
            <a:xfrm>
              <a:off x="1367107" y="2728325"/>
              <a:ext cx="1116000" cy="1116000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C8E507C3-1CC2-4B39-8064-2A09D514C60B}"/>
                </a:ext>
              </a:extLst>
            </p:cNvPr>
            <p:cNvSpPr/>
            <p:nvPr/>
          </p:nvSpPr>
          <p:spPr>
            <a:xfrm>
              <a:off x="1453987" y="2818325"/>
              <a:ext cx="936000" cy="936000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EEA603CC-BA2B-4222-A8E4-329E4991275F}"/>
                </a:ext>
              </a:extLst>
            </p:cNvPr>
            <p:cNvSpPr txBox="1"/>
            <p:nvPr/>
          </p:nvSpPr>
          <p:spPr>
            <a:xfrm rot="20420359">
              <a:off x="1449220" y="3195964"/>
              <a:ext cx="1008000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kumimoji="1" lang="en-US" altLang="ja-JP" sz="1050" b="1" dirty="0">
                  <a:solidFill>
                    <a:srgbClr val="FF6600"/>
                  </a:solidFill>
                </a:rPr>
                <a:t>CHECK</a:t>
              </a:r>
              <a:r>
                <a:rPr kumimoji="1" lang="ja-JP" altLang="en-US" sz="1050" b="1" dirty="0">
                  <a:solidFill>
                    <a:srgbClr val="FF6600"/>
                  </a:solidFill>
                </a:rPr>
                <a:t> </a:t>
              </a:r>
              <a:r>
                <a:rPr kumimoji="1" lang="en-US" altLang="ja-JP" sz="1050" b="1" dirty="0">
                  <a:solidFill>
                    <a:srgbClr val="FF6600"/>
                  </a:solidFill>
                </a:rPr>
                <a:t>POINT</a:t>
              </a:r>
              <a:endParaRPr kumimoji="1" lang="ja-JP" altLang="en-US" sz="1050" b="1" dirty="0">
                <a:solidFill>
                  <a:srgbClr val="FF6600"/>
                </a:solidFill>
              </a:endParaRPr>
            </a:p>
          </p:txBody>
        </p: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60EDEF1B-07CC-4DFA-9040-DF478D67B2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60681" y="3024787"/>
              <a:ext cx="867866" cy="330750"/>
            </a:xfrm>
            <a:prstGeom prst="line">
              <a:avLst/>
            </a:prstGeom>
            <a:ln w="28575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楕円 3">
              <a:extLst>
                <a:ext uri="{FF2B5EF4-FFF2-40B4-BE49-F238E27FC236}">
                  <a16:creationId xmlns:a16="http://schemas.microsoft.com/office/drawing/2014/main" id="{6BD5A71D-A7A2-449B-A951-57A7E4F21E40}"/>
                </a:ext>
              </a:extLst>
            </p:cNvPr>
            <p:cNvSpPr/>
            <p:nvPr/>
          </p:nvSpPr>
          <p:spPr>
            <a:xfrm>
              <a:off x="1263761" y="2620325"/>
              <a:ext cx="1332000" cy="1332000"/>
            </a:xfrm>
            <a:prstGeom prst="ellipse">
              <a:avLst/>
            </a:prstGeom>
            <a:noFill/>
            <a:ln w="762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73A7BBE9-7100-4518-96C0-1FE8A0F565C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522121" y="3198252"/>
              <a:ext cx="867866" cy="330750"/>
            </a:xfrm>
            <a:prstGeom prst="line">
              <a:avLst/>
            </a:prstGeom>
            <a:ln w="28575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直線コネクタ 10"/>
          <p:cNvCxnSpPr/>
          <p:nvPr userDrawn="1"/>
        </p:nvCxnSpPr>
        <p:spPr>
          <a:xfrm>
            <a:off x="3143672" y="1683424"/>
            <a:ext cx="7380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 userDrawn="1"/>
        </p:nvCxnSpPr>
        <p:spPr>
          <a:xfrm>
            <a:off x="3143672" y="2502754"/>
            <a:ext cx="7380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 userDrawn="1"/>
        </p:nvCxnSpPr>
        <p:spPr>
          <a:xfrm>
            <a:off x="1268257" y="3429000"/>
            <a:ext cx="9288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 userDrawn="1"/>
        </p:nvCxnSpPr>
        <p:spPr>
          <a:xfrm>
            <a:off x="1235672" y="4293096"/>
            <a:ext cx="9288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 userDrawn="1"/>
        </p:nvCxnSpPr>
        <p:spPr>
          <a:xfrm>
            <a:off x="1235672" y="5157192"/>
            <a:ext cx="9288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 userDrawn="1"/>
        </p:nvCxnSpPr>
        <p:spPr>
          <a:xfrm>
            <a:off x="1243685" y="6021288"/>
            <a:ext cx="9288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コンテンツ プレースホルダー 17"/>
          <p:cNvSpPr>
            <a:spLocks noGrp="1"/>
          </p:cNvSpPr>
          <p:nvPr>
            <p:ph sz="quarter" idx="10"/>
          </p:nvPr>
        </p:nvSpPr>
        <p:spPr>
          <a:xfrm>
            <a:off x="2927350" y="1233488"/>
            <a:ext cx="7993063" cy="471646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02631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ユーザー設定レイアウト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CBF97EF-888D-4433-9E55-234CB5F8E44B}"/>
              </a:ext>
            </a:extLst>
          </p:cNvPr>
          <p:cNvSpPr/>
          <p:nvPr userDrawn="1"/>
        </p:nvSpPr>
        <p:spPr>
          <a:xfrm>
            <a:off x="0" y="0"/>
            <a:ext cx="12192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◆</a:t>
            </a:r>
            <a:r>
              <a:rPr kumimoji="1" lang="ja-JP" alt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◆</a:t>
            </a:r>
            <a:r>
              <a:rPr kumimoji="1" lang="ja-JP" altLang="en-US" sz="2000" dirty="0">
                <a:solidFill>
                  <a:srgbClr val="0070C0"/>
                </a:solidFill>
              </a:rPr>
              <a:t>◆</a:t>
            </a:r>
            <a:r>
              <a:rPr kumimoji="1" lang="en-US" altLang="ja-JP" sz="2000" b="1" dirty="0">
                <a:solidFill>
                  <a:srgbClr val="0070C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Challenge</a:t>
            </a:r>
            <a:r>
              <a:rPr kumimoji="1" lang="ja-JP" altLang="en-US" sz="2000" dirty="0">
                <a:solidFill>
                  <a:srgbClr val="0070C0"/>
                </a:solidFill>
              </a:rPr>
              <a:t>◆</a:t>
            </a:r>
            <a:r>
              <a:rPr kumimoji="1" lang="ja-JP" alt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◆</a:t>
            </a:r>
            <a:r>
              <a:rPr kumimoji="1" lang="ja-JP" alt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◆</a:t>
            </a:r>
            <a:endParaRPr kumimoji="1" lang="en-US" altLang="ja-JP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25030871-E645-4859-B9AC-D66BA0303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31" y="0"/>
            <a:ext cx="9408369" cy="692696"/>
          </a:xfrm>
        </p:spPr>
        <p:txBody>
          <a:bodyPr/>
          <a:lstStyle>
            <a:lvl1pPr>
              <a:lnSpc>
                <a:spcPct val="100000"/>
              </a:lnSpc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6" name="テキスト プレースホルダー 27">
            <a:extLst>
              <a:ext uri="{FF2B5EF4-FFF2-40B4-BE49-F238E27FC236}">
                <a16:creationId xmlns:a16="http://schemas.microsoft.com/office/drawing/2014/main" id="{43B9A941-54F3-4E3D-ABA5-98E69E200D67}"/>
              </a:ext>
            </a:extLst>
          </p:cNvPr>
          <p:cNvSpPr txBox="1">
            <a:spLocks/>
          </p:cNvSpPr>
          <p:nvPr userDrawn="1"/>
        </p:nvSpPr>
        <p:spPr>
          <a:xfrm>
            <a:off x="11448" y="3430270"/>
            <a:ext cx="431800" cy="287338"/>
          </a:xfrm>
          <a:prstGeom prst="rect">
            <a:avLst/>
          </a:prstGeom>
        </p:spPr>
        <p:txBody>
          <a:bodyPr lIns="90000" rIns="10800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16</a:t>
            </a:r>
            <a:endParaRPr kumimoji="1" lang="x-none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スライド番号プレースホルダー 4">
            <a:extLst>
              <a:ext uri="{FF2B5EF4-FFF2-40B4-BE49-F238E27FC236}">
                <a16:creationId xmlns:a16="http://schemas.microsoft.com/office/drawing/2014/main" id="{6E24C0B3-49DE-4188-818F-28D450A5304D}"/>
              </a:ext>
            </a:extLst>
          </p:cNvPr>
          <p:cNvSpPr txBox="1">
            <a:spLocks/>
          </p:cNvSpPr>
          <p:nvPr userDrawn="1"/>
        </p:nvSpPr>
        <p:spPr>
          <a:xfrm>
            <a:off x="-96688" y="3068960"/>
            <a:ext cx="648072" cy="360040"/>
          </a:xfrm>
          <a:prstGeom prst="rect">
            <a:avLst/>
          </a:prstGeom>
        </p:spPr>
        <p:txBody>
          <a:bodyPr vert="horz" lIns="91440" tIns="45720" rIns="10800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A798A1-9894-D942-AEE8-B0397A80ED19}" type="slidenum">
              <a:rPr kumimoji="1" lang="x-none" altLang="en-US" smtClean="0">
                <a:solidFill>
                  <a:schemeClr val="tx1"/>
                </a:solidFill>
              </a:rPr>
              <a:pPr/>
              <a:t>‹#›</a:t>
            </a:fld>
            <a:endParaRPr kumimoji="1" lang="x-none" altLang="en-US" dirty="0">
              <a:solidFill>
                <a:schemeClr val="tx1"/>
              </a:solidFill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4857ACC4-DA90-4D2D-9401-2F09EBED9A2A}"/>
              </a:ext>
            </a:extLst>
          </p:cNvPr>
          <p:cNvCxnSpPr/>
          <p:nvPr userDrawn="1"/>
        </p:nvCxnSpPr>
        <p:spPr>
          <a:xfrm>
            <a:off x="83348" y="3429000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88C1D948-1E6A-4B97-A226-9A88E19BB92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5688" y="1341438"/>
            <a:ext cx="10296525" cy="4391025"/>
          </a:xfrm>
          <a:prstGeom prst="rect">
            <a:avLst/>
          </a:prstGeom>
        </p:spPr>
        <p:txBody>
          <a:bodyPr/>
          <a:lstStyle>
            <a:lvl1pPr>
              <a:lnSpc>
                <a:spcPts val="4500"/>
              </a:lnSpc>
              <a:defRPr sz="3600"/>
            </a:lvl1pPr>
            <a:lvl2pPr marL="457200" indent="0">
              <a:buNone/>
              <a:defRPr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15927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54AC4313-328D-0443-A649-9CF1C788369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図 2">
            <a:extLst>
              <a:ext uri="{FF2B5EF4-FFF2-40B4-BE49-F238E27FC236}">
                <a16:creationId xmlns:a16="http://schemas.microsoft.com/office/drawing/2014/main" id="{7A01DDFF-731F-994C-BEB8-EB92A3C24AD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777" y="6309320"/>
            <a:ext cx="2428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E989895-9411-6E4D-B23B-8BAA4A26FF71}"/>
              </a:ext>
            </a:extLst>
          </p:cNvPr>
          <p:cNvSpPr txBox="1"/>
          <p:nvPr userDrawn="1"/>
        </p:nvSpPr>
        <p:spPr>
          <a:xfrm>
            <a:off x="11449679" y="6553795"/>
            <a:ext cx="742321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defRPr/>
            </a:pPr>
            <a:r>
              <a:rPr lang="ja-JP" altLang="en-US" sz="12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生物</a:t>
            </a:r>
            <a:r>
              <a:rPr lang="en-US" altLang="ja-JP" sz="12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702</a:t>
            </a:r>
            <a:endParaRPr lang="ja-JP" altLang="en-US" sz="1200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defRPr/>
            </a:pPr>
            <a:endParaRPr lang="ja-JP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DBE7A9B-A6B0-C84F-B4C6-3021240EAFCF}"/>
              </a:ext>
            </a:extLst>
          </p:cNvPr>
          <p:cNvSpPr/>
          <p:nvPr userDrawn="1"/>
        </p:nvSpPr>
        <p:spPr>
          <a:xfrm>
            <a:off x="26636" y="3135278"/>
            <a:ext cx="45274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20"/>
              </a:lnSpc>
            </a:pPr>
            <a:endParaRPr lang="en-US" altLang="x-none" sz="16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lnSpc>
                <a:spcPts val="1420"/>
              </a:lnSpc>
            </a:pPr>
            <a:r>
              <a:rPr lang="en-US" altLang="ja-JP" sz="16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―</a:t>
            </a:r>
            <a:endParaRPr lang="en-US" altLang="x-none" sz="1600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C7908C2-E3EA-6649-8680-614F63986064}"/>
              </a:ext>
            </a:extLst>
          </p:cNvPr>
          <p:cNvSpPr txBox="1"/>
          <p:nvPr userDrawn="1"/>
        </p:nvSpPr>
        <p:spPr>
          <a:xfrm>
            <a:off x="3575720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x-none" altLang="en-US" dirty="0"/>
          </a:p>
        </p:txBody>
      </p:sp>
      <p:sp>
        <p:nvSpPr>
          <p:cNvPr id="74" name="スライド番号プレースホルダー 4">
            <a:extLst>
              <a:ext uri="{FF2B5EF4-FFF2-40B4-BE49-F238E27FC236}">
                <a16:creationId xmlns:a16="http://schemas.microsoft.com/office/drawing/2014/main" id="{DDEC1F7B-7F34-9E4B-A320-251603F827C7}"/>
              </a:ext>
            </a:extLst>
          </p:cNvPr>
          <p:cNvSpPr txBox="1">
            <a:spLocks/>
          </p:cNvSpPr>
          <p:nvPr userDrawn="1"/>
        </p:nvSpPr>
        <p:spPr>
          <a:xfrm>
            <a:off x="-96688" y="3068960"/>
            <a:ext cx="648072" cy="360040"/>
          </a:xfrm>
          <a:prstGeom prst="rect">
            <a:avLst/>
          </a:prstGeom>
        </p:spPr>
        <p:txBody>
          <a:bodyPr vert="horz" lIns="91440" tIns="45720" rIns="10800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A798A1-9894-D942-AEE8-B0397A80ED19}" type="slidenum">
              <a:rPr kumimoji="1" lang="x-none" altLang="en-US" smtClean="0">
                <a:solidFill>
                  <a:schemeClr val="tx1"/>
                </a:solidFill>
              </a:rPr>
              <a:pPr/>
              <a:t>‹#›</a:t>
            </a:fld>
            <a:endParaRPr kumimoji="1" lang="x-none" altLang="en-US" dirty="0">
              <a:solidFill>
                <a:schemeClr val="tx1"/>
              </a:solidFill>
            </a:endParaRPr>
          </a:p>
        </p:txBody>
      </p:sp>
      <p:sp>
        <p:nvSpPr>
          <p:cNvPr id="10" name="テキスト プレースホルダー 27">
            <a:extLst>
              <a:ext uri="{FF2B5EF4-FFF2-40B4-BE49-F238E27FC236}">
                <a16:creationId xmlns:a16="http://schemas.microsoft.com/office/drawing/2014/main" id="{BADE64CE-DE77-B343-A107-3E98F1533317}"/>
              </a:ext>
            </a:extLst>
          </p:cNvPr>
          <p:cNvSpPr txBox="1">
            <a:spLocks/>
          </p:cNvSpPr>
          <p:nvPr userDrawn="1"/>
        </p:nvSpPr>
        <p:spPr>
          <a:xfrm>
            <a:off x="33338" y="3429000"/>
            <a:ext cx="431800" cy="287338"/>
          </a:xfrm>
          <a:prstGeom prst="rect">
            <a:avLst/>
          </a:prstGeom>
        </p:spPr>
        <p:txBody>
          <a:bodyPr lIns="90000" rIns="10800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16</a:t>
            </a:r>
            <a:endParaRPr kumimoji="1" lang="x-none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84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6" r:id="rId2"/>
    <p:sldLayoutId id="2147483948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2800" kern="1200">
          <a:solidFill>
            <a:schemeClr val="accent4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B9EC0FDC-AFAB-724F-AE7B-C539047A2B8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図 2">
            <a:extLst>
              <a:ext uri="{FF2B5EF4-FFF2-40B4-BE49-F238E27FC236}">
                <a16:creationId xmlns:a16="http://schemas.microsoft.com/office/drawing/2014/main" id="{CAE58B18-AC1C-ED4D-9902-F43F9D681AC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777" y="6309320"/>
            <a:ext cx="2428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061F2A4-F9EE-1F4C-978E-C9E9F39B9E19}"/>
              </a:ext>
            </a:extLst>
          </p:cNvPr>
          <p:cNvSpPr txBox="1"/>
          <p:nvPr userDrawn="1"/>
        </p:nvSpPr>
        <p:spPr>
          <a:xfrm>
            <a:off x="11449679" y="6553795"/>
            <a:ext cx="742321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defRPr/>
            </a:pPr>
            <a:r>
              <a:rPr lang="ja-JP" altLang="en-US" sz="12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生物</a:t>
            </a:r>
            <a:r>
              <a:rPr lang="en-US" altLang="ja-JP" sz="12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702</a:t>
            </a:r>
            <a:endParaRPr lang="ja-JP" altLang="en-US" sz="1200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defRPr/>
            </a:pPr>
            <a:endParaRPr lang="ja-JP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D8EA201-6C2D-2C40-82A4-348A9794045B}"/>
              </a:ext>
            </a:extLst>
          </p:cNvPr>
          <p:cNvSpPr/>
          <p:nvPr userDrawn="1"/>
        </p:nvSpPr>
        <p:spPr>
          <a:xfrm>
            <a:off x="26636" y="3135278"/>
            <a:ext cx="45274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20"/>
              </a:lnSpc>
            </a:pPr>
            <a:endParaRPr lang="en-US" altLang="x-none" sz="16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lnSpc>
                <a:spcPts val="1420"/>
              </a:lnSpc>
            </a:pPr>
            <a:r>
              <a:rPr lang="en-US" altLang="ja-JP" sz="16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―</a:t>
            </a:r>
            <a:endParaRPr lang="en-US" altLang="x-none" sz="1600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lnSpc>
                <a:spcPts val="1420"/>
              </a:lnSpc>
            </a:pPr>
            <a:endParaRPr lang="x-none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4" name="タイトル プレースホルダー 23">
            <a:extLst>
              <a:ext uri="{FF2B5EF4-FFF2-40B4-BE49-F238E27FC236}">
                <a16:creationId xmlns:a16="http://schemas.microsoft.com/office/drawing/2014/main" id="{46E7E43E-7C9B-D44F-96D9-25390A116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39" y="0"/>
            <a:ext cx="105156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マスタータイトルの書式設定</a:t>
            </a:r>
            <a:endParaRPr kumimoji="1" lang="x-none" altLang="en-US" dirty="0"/>
          </a:p>
        </p:txBody>
      </p:sp>
      <p:sp>
        <p:nvSpPr>
          <p:cNvPr id="36" name="スライド番号プレースホルダー 4">
            <a:extLst>
              <a:ext uri="{FF2B5EF4-FFF2-40B4-BE49-F238E27FC236}">
                <a16:creationId xmlns:a16="http://schemas.microsoft.com/office/drawing/2014/main" id="{4DA81D93-01E9-FC4A-933D-05AA13B37B2D}"/>
              </a:ext>
            </a:extLst>
          </p:cNvPr>
          <p:cNvSpPr txBox="1">
            <a:spLocks/>
          </p:cNvSpPr>
          <p:nvPr userDrawn="1"/>
        </p:nvSpPr>
        <p:spPr>
          <a:xfrm>
            <a:off x="-96688" y="3068960"/>
            <a:ext cx="648072" cy="360040"/>
          </a:xfrm>
          <a:prstGeom prst="rect">
            <a:avLst/>
          </a:prstGeom>
        </p:spPr>
        <p:txBody>
          <a:bodyPr vert="horz" lIns="91440" tIns="45720" rIns="10800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A798A1-9894-D942-AEE8-B0397A80ED19}" type="slidenum">
              <a:rPr kumimoji="1" lang="x-none" altLang="en-US" smtClean="0">
                <a:solidFill>
                  <a:schemeClr val="tx1"/>
                </a:solidFill>
              </a:rPr>
              <a:pPr/>
              <a:t>‹#›</a:t>
            </a:fld>
            <a:endParaRPr kumimoji="1" lang="x-none" altLang="en-US" dirty="0">
              <a:solidFill>
                <a:schemeClr val="tx1"/>
              </a:solidFill>
            </a:endParaRPr>
          </a:p>
        </p:txBody>
      </p:sp>
      <p:sp>
        <p:nvSpPr>
          <p:cNvPr id="12" name="テキスト プレースホルダー 27">
            <a:extLst>
              <a:ext uri="{FF2B5EF4-FFF2-40B4-BE49-F238E27FC236}">
                <a16:creationId xmlns:a16="http://schemas.microsoft.com/office/drawing/2014/main" id="{F31990B9-F8ED-8043-8784-16D07517DBAE}"/>
              </a:ext>
            </a:extLst>
          </p:cNvPr>
          <p:cNvSpPr txBox="1">
            <a:spLocks/>
          </p:cNvSpPr>
          <p:nvPr userDrawn="1"/>
        </p:nvSpPr>
        <p:spPr>
          <a:xfrm>
            <a:off x="33338" y="3429000"/>
            <a:ext cx="431800" cy="287338"/>
          </a:xfrm>
          <a:prstGeom prst="rect">
            <a:avLst/>
          </a:prstGeom>
        </p:spPr>
        <p:txBody>
          <a:bodyPr lIns="90000" rIns="10800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16</a:t>
            </a:r>
            <a:endParaRPr kumimoji="1" lang="x-none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5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7" r:id="rId3"/>
    <p:sldLayoutId id="2147483949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B050"/>
          </a:solidFill>
          <a:latin typeface="Meiryo" panose="020B0604030504040204" pitchFamily="34" charset="-128"/>
          <a:ea typeface="Meiryo" panose="020B060403050404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">
            <a:extLst>
              <a:ext uri="{FF2B5EF4-FFF2-40B4-BE49-F238E27FC236}">
                <a16:creationId xmlns:a16="http://schemas.microsoft.com/office/drawing/2014/main" id="{3196A7F4-2F6E-9A4B-A5C1-53067FFCD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576" y="1888718"/>
            <a:ext cx="91450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4000" dirty="0">
                <a:latin typeface="+mn-ea"/>
                <a:ea typeface="+mn-ea"/>
              </a:rPr>
              <a:t>3</a:t>
            </a:r>
            <a:r>
              <a:rPr lang="ja-JP" altLang="en-US" sz="4000" dirty="0">
                <a:latin typeface="+mn-ea"/>
                <a:ea typeface="+mn-ea"/>
              </a:rPr>
              <a:t>章</a:t>
            </a:r>
            <a:r>
              <a:rPr lang="en-US" altLang="ja-JP" sz="4000" dirty="0">
                <a:latin typeface="+mn-ea"/>
                <a:ea typeface="+mn-ea"/>
              </a:rPr>
              <a:t>1</a:t>
            </a:r>
            <a:r>
              <a:rPr lang="ja-JP" altLang="en-US" sz="4000" dirty="0">
                <a:latin typeface="+mn-ea"/>
                <a:ea typeface="+mn-ea"/>
              </a:rPr>
              <a:t>節　遺伝情報とその発現</a:t>
            </a:r>
          </a:p>
        </p:txBody>
      </p:sp>
      <p:sp>
        <p:nvSpPr>
          <p:cNvPr id="16" name="テキスト ボックス 2">
            <a:extLst>
              <a:ext uri="{FF2B5EF4-FFF2-40B4-BE49-F238E27FC236}">
                <a16:creationId xmlns:a16="http://schemas.microsoft.com/office/drawing/2014/main" id="{DEA9FF3A-72EF-5141-BC20-076813731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2921169"/>
            <a:ext cx="105131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6000" dirty="0">
                <a:latin typeface="+mn-ea"/>
                <a:ea typeface="+mn-ea"/>
              </a:rPr>
              <a:t>1 DNA</a:t>
            </a:r>
            <a:r>
              <a:rPr lang="ja-JP" altLang="en-US" sz="6000" dirty="0">
                <a:latin typeface="+mn-ea"/>
                <a:ea typeface="+mn-ea"/>
              </a:rPr>
              <a:t>と染色体</a:t>
            </a:r>
            <a:endParaRPr lang="en-US" altLang="ja-JP" sz="6000" dirty="0">
              <a:latin typeface="+mn-ea"/>
              <a:ea typeface="+mn-ea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08D72C1-BC74-754D-AD9E-51EED56C6427}"/>
              </a:ext>
            </a:extLst>
          </p:cNvPr>
          <p:cNvSpPr/>
          <p:nvPr/>
        </p:nvSpPr>
        <p:spPr>
          <a:xfrm>
            <a:off x="7176120" y="3780329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教科書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p.116</a:t>
            </a: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lang="en-US" altLang="ja-JP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117</a:t>
            </a:r>
          </a:p>
        </p:txBody>
      </p:sp>
      <p:sp>
        <p:nvSpPr>
          <p:cNvPr id="22" name="縦書きコンテンツ プレースホルダー 7">
            <a:extLst>
              <a:ext uri="{FF2B5EF4-FFF2-40B4-BE49-F238E27FC236}">
                <a16:creationId xmlns:a16="http://schemas.microsoft.com/office/drawing/2014/main" id="{A814A0A2-CC75-2341-BCFA-B4D527720C11}"/>
              </a:ext>
            </a:extLst>
          </p:cNvPr>
          <p:cNvSpPr>
            <a:spLocks noGrp="1"/>
          </p:cNvSpPr>
          <p:nvPr>
            <p:ph orient="vert" sz="quarter" idx="10"/>
          </p:nvPr>
        </p:nvSpPr>
        <p:spPr>
          <a:xfrm>
            <a:off x="11856640" y="0"/>
            <a:ext cx="335360" cy="5805264"/>
          </a:xfrm>
        </p:spPr>
        <p:txBody>
          <a:bodyPr tIns="108000" rIns="93600"/>
          <a:lstStyle/>
          <a:p>
            <a:r>
              <a:rPr lang="en-US" altLang="ja-JP" dirty="0"/>
              <a:t>3</a:t>
            </a:r>
            <a:r>
              <a:rPr lang="ja-JP" altLang="en-US" dirty="0"/>
              <a:t>章　遺伝情報の発現と発生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81922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A</a:t>
            </a:r>
            <a:r>
              <a:rPr kumimoji="1" lang="ja-JP" altLang="en-US" dirty="0"/>
              <a:t>　</a:t>
            </a:r>
            <a:r>
              <a:rPr kumimoji="1" lang="en-US" altLang="ja-JP" dirty="0"/>
              <a:t>DNA</a:t>
            </a:r>
            <a:r>
              <a:rPr kumimoji="1" lang="ja-JP" altLang="en-US" dirty="0"/>
              <a:t>の分子構造はどうなっているのだろうか？</a:t>
            </a:r>
          </a:p>
        </p:txBody>
      </p:sp>
      <p:sp>
        <p:nvSpPr>
          <p:cNvPr id="3" name="縦書きコンテンツ プレースホルダー 2"/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下矢印 5"/>
          <p:cNvSpPr/>
          <p:nvPr/>
        </p:nvSpPr>
        <p:spPr>
          <a:xfrm>
            <a:off x="6737108" y="764704"/>
            <a:ext cx="1584176" cy="5472608"/>
          </a:xfrm>
          <a:prstGeom prst="downArrow">
            <a:avLst>
              <a:gd name="adj1" fmla="val 75560"/>
              <a:gd name="adj2" fmla="val 36973"/>
            </a:avLst>
          </a:prstGeom>
          <a:solidFill>
            <a:srgbClr val="F2D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下矢印 112"/>
          <p:cNvSpPr/>
          <p:nvPr/>
        </p:nvSpPr>
        <p:spPr>
          <a:xfrm flipV="1">
            <a:off x="9296874" y="950756"/>
            <a:ext cx="1584176" cy="5472608"/>
          </a:xfrm>
          <a:prstGeom prst="downArrow">
            <a:avLst>
              <a:gd name="adj1" fmla="val 75560"/>
              <a:gd name="adj2" fmla="val 36973"/>
            </a:avLst>
          </a:prstGeom>
          <a:solidFill>
            <a:srgbClr val="F2D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410403" y="705012"/>
            <a:ext cx="6326705" cy="5100252"/>
          </a:xfrm>
          <a:noFill/>
        </p:spPr>
        <p:txBody>
          <a:bodyPr/>
          <a:lstStyle/>
          <a:p>
            <a:pPr marL="0" indent="0" algn="just">
              <a:lnSpc>
                <a:spcPts val="4500"/>
              </a:lnSpc>
              <a:buNone/>
            </a:pPr>
            <a:r>
              <a:rPr kumimoji="1" lang="ja-JP" altLang="en-US" sz="3600" dirty="0">
                <a:solidFill>
                  <a:srgbClr val="0070C0"/>
                </a:solidFill>
                <a:latin typeface="+mn-ea"/>
                <a:ea typeface="+mn-ea"/>
              </a:rPr>
              <a:t>◆</a:t>
            </a:r>
            <a:r>
              <a:rPr kumimoji="1" lang="ja-JP" altLang="en-US" sz="3600" dirty="0">
                <a:latin typeface="+mn-ea"/>
                <a:ea typeface="+mn-ea"/>
              </a:rPr>
              <a:t>ヌクレオチド鎖の方向性</a:t>
            </a:r>
            <a:endParaRPr kumimoji="1" lang="en-US" altLang="ja-JP" sz="3600" dirty="0">
              <a:latin typeface="+mn-ea"/>
              <a:ea typeface="+mn-ea"/>
            </a:endParaRPr>
          </a:p>
          <a:p>
            <a:pPr marL="0" indent="0" algn="just">
              <a:lnSpc>
                <a:spcPts val="4500"/>
              </a:lnSpc>
              <a:buNone/>
            </a:pPr>
            <a:r>
              <a:rPr kumimoji="1" lang="ja-JP" altLang="en-US" sz="3600" dirty="0">
                <a:latin typeface="+mn-ea"/>
                <a:ea typeface="+mn-ea"/>
              </a:rPr>
              <a:t>・ヌクレオチド鎖には方向性があり，末端がリン酸側を</a:t>
            </a:r>
            <a:r>
              <a:rPr kumimoji="1" lang="en-US" altLang="ja-JP" sz="3600" b="1" dirty="0">
                <a:solidFill>
                  <a:srgbClr val="FF0000"/>
                </a:solidFill>
                <a:latin typeface="+mn-ea"/>
                <a:ea typeface="+mn-ea"/>
              </a:rPr>
              <a:t>5′</a:t>
            </a:r>
            <a:r>
              <a:rPr kumimoji="1" lang="ja-JP" altLang="en-US" sz="3600" b="1" dirty="0">
                <a:solidFill>
                  <a:srgbClr val="FF0000"/>
                </a:solidFill>
                <a:latin typeface="+mn-ea"/>
                <a:ea typeface="+mn-ea"/>
              </a:rPr>
              <a:t>末端</a:t>
            </a:r>
            <a:r>
              <a:rPr kumimoji="1" lang="ja-JP" altLang="en-US" sz="3600" dirty="0">
                <a:latin typeface="+mn-ea"/>
                <a:ea typeface="+mn-ea"/>
              </a:rPr>
              <a:t>，糖の側を</a:t>
            </a:r>
            <a:r>
              <a:rPr kumimoji="1" lang="en-US" altLang="ja-JP" sz="3600" b="1" dirty="0">
                <a:solidFill>
                  <a:srgbClr val="FF0000"/>
                </a:solidFill>
                <a:latin typeface="+mn-ea"/>
                <a:ea typeface="+mn-ea"/>
              </a:rPr>
              <a:t>3′</a:t>
            </a:r>
            <a:r>
              <a:rPr kumimoji="1" lang="ja-JP" altLang="en-US" sz="3600" b="1" dirty="0">
                <a:solidFill>
                  <a:srgbClr val="FF0000"/>
                </a:solidFill>
                <a:latin typeface="+mn-ea"/>
                <a:ea typeface="+mn-ea"/>
              </a:rPr>
              <a:t>末端</a:t>
            </a:r>
            <a:r>
              <a:rPr kumimoji="1" lang="ja-JP" altLang="en-US" sz="3600" dirty="0">
                <a:latin typeface="+mn-ea"/>
                <a:ea typeface="+mn-ea"/>
              </a:rPr>
              <a:t>とよぶ。</a:t>
            </a:r>
            <a:endParaRPr kumimoji="1" lang="en-US" altLang="ja-JP" sz="3600" dirty="0">
              <a:latin typeface="+mn-ea"/>
              <a:ea typeface="+mn-ea"/>
            </a:endParaRPr>
          </a:p>
          <a:p>
            <a:pPr marL="0" indent="0" algn="just">
              <a:lnSpc>
                <a:spcPts val="4500"/>
              </a:lnSpc>
              <a:buNone/>
            </a:pPr>
            <a:r>
              <a:rPr kumimoji="1" lang="ja-JP" altLang="en-US" sz="3600" dirty="0">
                <a:latin typeface="+mn-ea"/>
                <a:ea typeface="+mn-ea"/>
              </a:rPr>
              <a:t>→</a:t>
            </a:r>
            <a:r>
              <a:rPr kumimoji="1" lang="en-US" altLang="ja-JP" sz="3600" dirty="0">
                <a:latin typeface="+mn-ea"/>
                <a:ea typeface="+mn-ea"/>
              </a:rPr>
              <a:t>2</a:t>
            </a:r>
            <a:r>
              <a:rPr kumimoji="1" lang="ja-JP" altLang="en-US" sz="3600" dirty="0">
                <a:latin typeface="+mn-ea"/>
                <a:ea typeface="+mn-ea"/>
              </a:rPr>
              <a:t>本のヌクレオチド鎖は逆方向を向いている。</a:t>
            </a:r>
            <a:endParaRPr kumimoji="1" lang="en-US" altLang="ja-JP" sz="3600" dirty="0">
              <a:latin typeface="+mn-ea"/>
              <a:ea typeface="+mn-ea"/>
            </a:endParaRPr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7371443" y="657369"/>
            <a:ext cx="1584176" cy="50270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kumimoji="1" lang="en-US" altLang="ja-JP" sz="3000" b="1" dirty="0">
                <a:effectLst/>
                <a:latin typeface="+mn-ea"/>
              </a:rPr>
              <a:t>5′</a:t>
            </a:r>
            <a:r>
              <a:rPr kumimoji="1" lang="ja-JP" altLang="en-US" sz="3000" b="1" dirty="0">
                <a:effectLst/>
                <a:latin typeface="+mn-ea"/>
              </a:rPr>
              <a:t>末端</a:t>
            </a:r>
            <a:endParaRPr kumimoji="1" lang="en-US" altLang="ja-JP" sz="3000" b="1" dirty="0">
              <a:effectLst/>
              <a:latin typeface="+mn-ea"/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9824215" y="6281924"/>
            <a:ext cx="1584176" cy="50270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kumimoji="1" lang="en-US" altLang="ja-JP" sz="3000" b="1" dirty="0">
                <a:effectLst/>
                <a:latin typeface="+mn-ea"/>
              </a:rPr>
              <a:t>5′</a:t>
            </a:r>
            <a:r>
              <a:rPr kumimoji="1" lang="ja-JP" altLang="en-US" sz="3000" b="1" dirty="0">
                <a:effectLst/>
                <a:latin typeface="+mn-ea"/>
              </a:rPr>
              <a:t>末端</a:t>
            </a:r>
            <a:endParaRPr kumimoji="1" lang="en-US" altLang="ja-JP" sz="3000" b="1" dirty="0">
              <a:effectLst/>
              <a:latin typeface="+mn-ea"/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10012515" y="1160071"/>
            <a:ext cx="1584176" cy="50270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kumimoji="1" lang="en-US" altLang="ja-JP" sz="3000" b="1" dirty="0">
                <a:effectLst/>
                <a:latin typeface="+mn-ea"/>
              </a:rPr>
              <a:t>3′</a:t>
            </a:r>
            <a:r>
              <a:rPr kumimoji="1" lang="ja-JP" altLang="en-US" sz="3000" b="1" dirty="0">
                <a:effectLst/>
                <a:latin typeface="+mn-ea"/>
              </a:rPr>
              <a:t>末端</a:t>
            </a:r>
            <a:endParaRPr kumimoji="1" lang="en-US" altLang="ja-JP" sz="3000" b="1" dirty="0">
              <a:effectLst/>
              <a:latin typeface="+mn-ea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6977828" y="5841945"/>
            <a:ext cx="1584175" cy="50270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kumimoji="1" lang="en-US" altLang="ja-JP" sz="3000" b="1" dirty="0">
                <a:effectLst/>
                <a:latin typeface="+mn-ea"/>
              </a:rPr>
              <a:t>3</a:t>
            </a:r>
            <a:r>
              <a:rPr kumimoji="1" lang="en-US" altLang="ja-JP" sz="3000" b="1" dirty="0">
                <a:latin typeface="+mn-ea"/>
              </a:rPr>
              <a:t>′</a:t>
            </a:r>
            <a:r>
              <a:rPr kumimoji="1" lang="ja-JP" altLang="en-US" sz="3000" b="1" dirty="0">
                <a:effectLst/>
                <a:latin typeface="+mn-ea"/>
              </a:rPr>
              <a:t>末端</a:t>
            </a:r>
            <a:endParaRPr kumimoji="1" lang="en-US" altLang="ja-JP" sz="3000" b="1" dirty="0">
              <a:effectLst/>
              <a:latin typeface="+mn-ea"/>
            </a:endParaRPr>
          </a:p>
        </p:txBody>
      </p:sp>
      <p:sp>
        <p:nvSpPr>
          <p:cNvPr id="120" name="四角形: メモ 34">
            <a:extLst>
              <a:ext uri="{FF2B5EF4-FFF2-40B4-BE49-F238E27FC236}">
                <a16:creationId xmlns:a16="http://schemas.microsoft.com/office/drawing/2014/main" id="{D3479145-8FEF-4273-9C07-A2CBC0A29DEE}"/>
              </a:ext>
            </a:extLst>
          </p:cNvPr>
          <p:cNvSpPr/>
          <p:nvPr/>
        </p:nvSpPr>
        <p:spPr>
          <a:xfrm>
            <a:off x="4703024" y="2016655"/>
            <a:ext cx="1584176" cy="576054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14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21" name="四角形: メモ 34">
            <a:extLst>
              <a:ext uri="{FF2B5EF4-FFF2-40B4-BE49-F238E27FC236}">
                <a16:creationId xmlns:a16="http://schemas.microsoft.com/office/drawing/2014/main" id="{D3479145-8FEF-4273-9C07-A2CBC0A29DEE}"/>
              </a:ext>
            </a:extLst>
          </p:cNvPr>
          <p:cNvSpPr/>
          <p:nvPr/>
        </p:nvSpPr>
        <p:spPr>
          <a:xfrm>
            <a:off x="2215628" y="2577004"/>
            <a:ext cx="1648124" cy="576054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15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pic>
        <p:nvPicPr>
          <p:cNvPr id="122" name="図 12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55" y="814376"/>
            <a:ext cx="4065718" cy="560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0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16" grpId="0"/>
      <p:bldP spid="117" grpId="0"/>
      <p:bldP spid="118" grpId="0"/>
      <p:bldP spid="119" grpId="0"/>
      <p:bldP spid="120" grpId="0" animBg="1"/>
      <p:bldP spid="1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A</a:t>
            </a:r>
            <a:r>
              <a:rPr kumimoji="1" lang="ja-JP" altLang="en-US" b="1" dirty="0"/>
              <a:t>　</a:t>
            </a:r>
            <a:r>
              <a:rPr kumimoji="1" lang="en-US" altLang="ja-JP" b="1" dirty="0"/>
              <a:t>DNA</a:t>
            </a:r>
            <a:r>
              <a:rPr kumimoji="1" lang="ja-JP" altLang="en-US" b="1" dirty="0"/>
              <a:t>の分子構造はどうなっているのだろうか？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>
          <a:xfrm>
            <a:off x="2134720" y="1052736"/>
            <a:ext cx="8857824" cy="4716462"/>
          </a:xfrm>
        </p:spPr>
        <p:txBody>
          <a:bodyPr/>
          <a:lstStyle/>
          <a:p>
            <a:pPr algn="just"/>
            <a:r>
              <a:rPr kumimoji="1" lang="en-US" altLang="ja-JP" dirty="0"/>
              <a:t>2</a:t>
            </a:r>
            <a:r>
              <a:rPr kumimoji="1" lang="ja-JP" altLang="en-US" dirty="0"/>
              <a:t>本のヌクレオチド鎖が互いに逆方向を向き，</a:t>
            </a:r>
            <a:r>
              <a:rPr kumimoji="1" lang="ja-JP" altLang="en-US" b="1" dirty="0">
                <a:solidFill>
                  <a:srgbClr val="FF0000"/>
                </a:solidFill>
              </a:rPr>
              <a:t>二重らせん構造 </a:t>
            </a:r>
            <a:r>
              <a:rPr kumimoji="1" lang="ja-JP" altLang="en-US" dirty="0"/>
              <a:t>をつくっている。</a:t>
            </a:r>
            <a:endParaRPr kumimoji="1" lang="en-US" altLang="ja-JP" dirty="0"/>
          </a:p>
          <a:p>
            <a:pPr algn="just"/>
            <a:r>
              <a:rPr kumimoji="1" lang="ja-JP" altLang="en-US" dirty="0"/>
              <a:t>ヌクレオチドの塩基には，アデニン（</a:t>
            </a:r>
            <a:r>
              <a:rPr kumimoji="1" lang="en-US" altLang="ja-JP" dirty="0"/>
              <a:t>A</a:t>
            </a:r>
            <a:r>
              <a:rPr kumimoji="1" lang="ja-JP" altLang="en-US" dirty="0"/>
              <a:t>），グアニン（</a:t>
            </a:r>
            <a:r>
              <a:rPr kumimoji="1" lang="en-US" altLang="ja-JP" dirty="0"/>
              <a:t>G)</a:t>
            </a:r>
            <a:r>
              <a:rPr kumimoji="1" lang="ja-JP" altLang="en-US" dirty="0"/>
              <a:t>，シトシン（</a:t>
            </a:r>
            <a:r>
              <a:rPr kumimoji="1" lang="en-US" altLang="ja-JP" dirty="0"/>
              <a:t>C</a:t>
            </a:r>
            <a:r>
              <a:rPr kumimoji="1" lang="ja-JP" altLang="en-US" dirty="0"/>
              <a:t>），チミン（</a:t>
            </a:r>
            <a:r>
              <a:rPr kumimoji="1" lang="en-US" altLang="ja-JP" dirty="0"/>
              <a:t>T)</a:t>
            </a:r>
            <a:r>
              <a:rPr kumimoji="1" lang="ja-JP" altLang="en-US" dirty="0"/>
              <a:t>の</a:t>
            </a:r>
            <a:r>
              <a:rPr kumimoji="1" lang="en-US" altLang="ja-JP" dirty="0"/>
              <a:t>4</a:t>
            </a:r>
            <a:r>
              <a:rPr kumimoji="1" lang="ja-JP" altLang="en-US" dirty="0"/>
              <a:t>種類があり，</a:t>
            </a:r>
            <a:r>
              <a:rPr kumimoji="1" lang="ja-JP" altLang="en-US" b="1" dirty="0">
                <a:solidFill>
                  <a:srgbClr val="FF0000"/>
                </a:solidFill>
              </a:rPr>
              <a:t>二重らせん構造 </a:t>
            </a:r>
            <a:r>
              <a:rPr kumimoji="1" lang="ja-JP" altLang="en-US" dirty="0"/>
              <a:t>の中では，これらは塩基の </a:t>
            </a:r>
            <a:r>
              <a:rPr kumimoji="1" lang="ja-JP" altLang="en-US" b="1" dirty="0">
                <a:solidFill>
                  <a:srgbClr val="FF0000"/>
                </a:solidFill>
              </a:rPr>
              <a:t>相補性 </a:t>
            </a:r>
            <a:r>
              <a:rPr kumimoji="1" lang="ja-JP" altLang="en-US" dirty="0"/>
              <a:t>に基づいて結合している。</a:t>
            </a:r>
          </a:p>
        </p:txBody>
      </p:sp>
      <p:sp>
        <p:nvSpPr>
          <p:cNvPr id="4" name="四角形: メモ 34">
            <a:extLst>
              <a:ext uri="{FF2B5EF4-FFF2-40B4-BE49-F238E27FC236}">
                <a16:creationId xmlns:a16="http://schemas.microsoft.com/office/drawing/2014/main" id="{D3479145-8FEF-4273-9C07-A2CBC0A29DEE}"/>
              </a:ext>
            </a:extLst>
          </p:cNvPr>
          <p:cNvSpPr/>
          <p:nvPr/>
        </p:nvSpPr>
        <p:spPr>
          <a:xfrm>
            <a:off x="2438355" y="2060848"/>
            <a:ext cx="3138825" cy="576054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16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5" name="四角形: メモ 34">
            <a:extLst>
              <a:ext uri="{FF2B5EF4-FFF2-40B4-BE49-F238E27FC236}">
                <a16:creationId xmlns:a16="http://schemas.microsoft.com/office/drawing/2014/main" id="{D3479145-8FEF-4273-9C07-A2CBC0A29DEE}"/>
              </a:ext>
            </a:extLst>
          </p:cNvPr>
          <p:cNvSpPr/>
          <p:nvPr/>
        </p:nvSpPr>
        <p:spPr>
          <a:xfrm>
            <a:off x="3863752" y="5517237"/>
            <a:ext cx="1512168" cy="576054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17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7" name="四角形: メモ 34">
            <a:extLst>
              <a:ext uri="{FF2B5EF4-FFF2-40B4-BE49-F238E27FC236}">
                <a16:creationId xmlns:a16="http://schemas.microsoft.com/office/drawing/2014/main" id="{F3BC4BD2-A2B2-12D2-0BAC-75CF3A364414}"/>
              </a:ext>
            </a:extLst>
          </p:cNvPr>
          <p:cNvSpPr/>
          <p:nvPr/>
        </p:nvSpPr>
        <p:spPr>
          <a:xfrm>
            <a:off x="3575720" y="4662385"/>
            <a:ext cx="3240360" cy="576054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16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1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>
            <a:extLst>
              <a:ext uri="{FF2B5EF4-FFF2-40B4-BE49-F238E27FC236}">
                <a16:creationId xmlns:a16="http://schemas.microsoft.com/office/drawing/2014/main" id="{17477C49-6EED-4BF6-96FB-4CDAD6196409}"/>
              </a:ext>
            </a:extLst>
          </p:cNvPr>
          <p:cNvSpPr/>
          <p:nvPr/>
        </p:nvSpPr>
        <p:spPr>
          <a:xfrm>
            <a:off x="811584" y="1988840"/>
            <a:ext cx="10730408" cy="504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838200" y="1340768"/>
            <a:ext cx="10226352" cy="2592388"/>
          </a:xfrm>
        </p:spPr>
        <p:txBody>
          <a:bodyPr/>
          <a:lstStyle/>
          <a:p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A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　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DNA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の分子構造はどうなっているのだろうか？</a:t>
            </a:r>
            <a:endParaRPr lang="en-US" altLang="ja-JP" dirty="0">
              <a:solidFill>
                <a:schemeClr val="bg1">
                  <a:lumMod val="85000"/>
                </a:schemeClr>
              </a:solidFill>
              <a:latin typeface="ＭＳ Ｐゴシック" panose="020B0600070205080204" pitchFamily="34" charset="-128"/>
              <a:ea typeface="ＭＳ Ｐゴシック" panose="020B0600070205080204" pitchFamily="34" charset="-128"/>
            </a:endParaRPr>
          </a:p>
          <a:p>
            <a:r>
              <a:rPr lang="en-US" altLang="ja-JP" b="1" dirty="0"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B</a:t>
            </a:r>
            <a:r>
              <a:rPr lang="ja-JP" altLang="en-US" b="1" dirty="0"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　染色体はどのような構造をしているか？</a:t>
            </a:r>
            <a:endParaRPr lang="en-US" altLang="ja-JP" b="1" dirty="0">
              <a:latin typeface="ＭＳ Ｐゴシック" panose="020B0600070205080204" pitchFamily="34" charset="-128"/>
              <a:ea typeface="ＭＳ Ｐゴシック" panose="020B0600070205080204" pitchFamily="34" charset="-128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0644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B</a:t>
            </a:r>
            <a:r>
              <a:rPr kumimoji="1" lang="ja-JP" altLang="en-US" dirty="0"/>
              <a:t>　</a:t>
            </a:r>
            <a:r>
              <a:rPr kumimoji="1" lang="en-US" altLang="ja-JP" dirty="0"/>
              <a:t> </a:t>
            </a:r>
            <a:r>
              <a:rPr kumimoji="1" lang="ja-JP" altLang="en-US" dirty="0"/>
              <a:t>染色体はどのような構造をしているか？</a:t>
            </a:r>
          </a:p>
        </p:txBody>
      </p:sp>
      <p:sp>
        <p:nvSpPr>
          <p:cNvPr id="3" name="縦書きコンテンツ プレースホルダー 2"/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623392" y="771177"/>
            <a:ext cx="11233248" cy="2520280"/>
          </a:xfrm>
        </p:spPr>
        <p:txBody>
          <a:bodyPr/>
          <a:lstStyle/>
          <a:p>
            <a:pPr marL="0" indent="0" algn="just">
              <a:lnSpc>
                <a:spcPts val="4320"/>
              </a:lnSpc>
              <a:buNone/>
            </a:pPr>
            <a:r>
              <a:rPr kumimoji="1" lang="ja-JP" altLang="en-US" sz="3600" dirty="0">
                <a:solidFill>
                  <a:srgbClr val="0070C0"/>
                </a:solidFill>
                <a:latin typeface="+mn-ea"/>
                <a:ea typeface="+mn-ea"/>
              </a:rPr>
              <a:t>◆</a:t>
            </a:r>
            <a:r>
              <a:rPr kumimoji="1" lang="ja-JP" altLang="en-US" sz="3600" dirty="0">
                <a:latin typeface="+mn-ea"/>
                <a:ea typeface="+mn-ea"/>
              </a:rPr>
              <a:t>真核生物の染色体</a:t>
            </a:r>
            <a:endParaRPr kumimoji="1" lang="en-US" altLang="ja-JP" sz="3600" dirty="0">
              <a:latin typeface="+mn-ea"/>
              <a:ea typeface="+mn-ea"/>
            </a:endParaRPr>
          </a:p>
          <a:p>
            <a:pPr marL="0" indent="0" algn="just">
              <a:lnSpc>
                <a:spcPts val="4320"/>
              </a:lnSpc>
              <a:buNone/>
            </a:pPr>
            <a:r>
              <a:rPr kumimoji="1" lang="ja-JP" altLang="en-US" sz="3600" dirty="0">
                <a:latin typeface="+mn-ea"/>
                <a:ea typeface="+mn-ea"/>
              </a:rPr>
              <a:t>真核生物の染色体は，</a:t>
            </a:r>
            <a:r>
              <a:rPr kumimoji="1" lang="en-US" altLang="ja-JP" sz="3600" b="1" dirty="0">
                <a:solidFill>
                  <a:srgbClr val="FF0000"/>
                </a:solidFill>
                <a:latin typeface="+mn-ea"/>
                <a:ea typeface="+mn-ea"/>
              </a:rPr>
              <a:t>DNA</a:t>
            </a:r>
            <a:r>
              <a:rPr kumimoji="1" lang="ja-JP" altLang="en-US" sz="3600" dirty="0">
                <a:latin typeface="+mn-ea"/>
                <a:ea typeface="+mn-ea"/>
              </a:rPr>
              <a:t> と</a:t>
            </a:r>
            <a:r>
              <a:rPr kumimoji="1" lang="ja-JP" altLang="en-US" sz="3600" b="1" dirty="0">
                <a:solidFill>
                  <a:srgbClr val="FF0000"/>
                </a:solidFill>
                <a:latin typeface="+mn-ea"/>
                <a:ea typeface="+mn-ea"/>
              </a:rPr>
              <a:t>タンパク質 </a:t>
            </a:r>
            <a:r>
              <a:rPr kumimoji="1" lang="ja-JP" altLang="en-US" sz="3600" dirty="0">
                <a:latin typeface="+mn-ea"/>
                <a:ea typeface="+mn-ea"/>
              </a:rPr>
              <a:t>で構成される。</a:t>
            </a:r>
            <a:endParaRPr kumimoji="1" lang="en-US" altLang="ja-JP" sz="3600" dirty="0">
              <a:latin typeface="+mn-ea"/>
              <a:ea typeface="+mn-ea"/>
            </a:endParaRPr>
          </a:p>
          <a:p>
            <a:pPr marL="0" indent="0" algn="just">
              <a:lnSpc>
                <a:spcPts val="4320"/>
              </a:lnSpc>
              <a:buNone/>
            </a:pPr>
            <a:r>
              <a:rPr kumimoji="1" lang="ja-JP" altLang="en-US" sz="3600" dirty="0">
                <a:latin typeface="+mn-ea"/>
                <a:ea typeface="+mn-ea"/>
              </a:rPr>
              <a:t>→</a:t>
            </a:r>
            <a:r>
              <a:rPr kumimoji="1" lang="ja-JP" altLang="en-US" sz="3600" b="1" dirty="0">
                <a:solidFill>
                  <a:srgbClr val="FF0000"/>
                </a:solidFill>
                <a:latin typeface="+mn-ea"/>
                <a:ea typeface="+mn-ea"/>
              </a:rPr>
              <a:t>ヒストン </a:t>
            </a:r>
            <a:r>
              <a:rPr kumimoji="1" lang="ja-JP" altLang="en-US" sz="3600" dirty="0">
                <a:latin typeface="+mn-ea"/>
                <a:ea typeface="+mn-ea"/>
              </a:rPr>
              <a:t>というタンパク質のまわりに</a:t>
            </a:r>
            <a:r>
              <a:rPr kumimoji="1" lang="en-US" altLang="ja-JP" sz="3600" dirty="0">
                <a:latin typeface="+mn-ea"/>
                <a:ea typeface="+mn-ea"/>
              </a:rPr>
              <a:t>DNA</a:t>
            </a:r>
            <a:r>
              <a:rPr kumimoji="1" lang="ja-JP" altLang="en-US" sz="3600" dirty="0">
                <a:latin typeface="+mn-ea"/>
                <a:ea typeface="+mn-ea"/>
              </a:rPr>
              <a:t>が巻きついて</a:t>
            </a:r>
            <a:r>
              <a:rPr kumimoji="1" lang="ja-JP" altLang="en-US" sz="3600" b="1" dirty="0">
                <a:solidFill>
                  <a:srgbClr val="FF0000"/>
                </a:solidFill>
                <a:latin typeface="+mn-ea"/>
                <a:ea typeface="+mn-ea"/>
              </a:rPr>
              <a:t>ヌクレオソーム </a:t>
            </a:r>
            <a:r>
              <a:rPr kumimoji="1" lang="ja-JP" altLang="en-US" sz="3600" dirty="0">
                <a:latin typeface="+mn-ea"/>
                <a:ea typeface="+mn-ea"/>
              </a:rPr>
              <a:t>を形成する。</a:t>
            </a:r>
            <a:endParaRPr kumimoji="1" lang="en-US" altLang="ja-JP" sz="3600" dirty="0">
              <a:latin typeface="+mn-ea"/>
              <a:ea typeface="+mn-ea"/>
            </a:endParaRPr>
          </a:p>
        </p:txBody>
      </p:sp>
      <p:sp>
        <p:nvSpPr>
          <p:cNvPr id="17" name="四角形: メモ 34">
            <a:extLst>
              <a:ext uri="{FF2B5EF4-FFF2-40B4-BE49-F238E27FC236}">
                <a16:creationId xmlns:a16="http://schemas.microsoft.com/office/drawing/2014/main" id="{D3479145-8FEF-4273-9C07-A2CBC0A29DEE}"/>
              </a:ext>
            </a:extLst>
          </p:cNvPr>
          <p:cNvSpPr/>
          <p:nvPr/>
        </p:nvSpPr>
        <p:spPr>
          <a:xfrm>
            <a:off x="5087887" y="1532053"/>
            <a:ext cx="1008112" cy="576054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18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8" name="四角形: メモ 34">
            <a:extLst>
              <a:ext uri="{FF2B5EF4-FFF2-40B4-BE49-F238E27FC236}">
                <a16:creationId xmlns:a16="http://schemas.microsoft.com/office/drawing/2014/main" id="{D3479145-8FEF-4273-9C07-A2CBC0A29DEE}"/>
              </a:ext>
            </a:extLst>
          </p:cNvPr>
          <p:cNvSpPr/>
          <p:nvPr/>
        </p:nvSpPr>
        <p:spPr>
          <a:xfrm>
            <a:off x="6528048" y="1510831"/>
            <a:ext cx="2160240" cy="576054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19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1504" y="3501008"/>
            <a:ext cx="4176464" cy="3240360"/>
          </a:xfrm>
          <a:prstGeom prst="rect">
            <a:avLst/>
          </a:prstGeom>
        </p:spPr>
      </p:pic>
      <p:sp>
        <p:nvSpPr>
          <p:cNvPr id="20" name="四角形: メモ 34">
            <a:extLst>
              <a:ext uri="{FF2B5EF4-FFF2-40B4-BE49-F238E27FC236}">
                <a16:creationId xmlns:a16="http://schemas.microsoft.com/office/drawing/2014/main" id="{D3479145-8FEF-4273-9C07-A2CBC0A29DEE}"/>
              </a:ext>
            </a:extLst>
          </p:cNvPr>
          <p:cNvSpPr/>
          <p:nvPr/>
        </p:nvSpPr>
        <p:spPr>
          <a:xfrm>
            <a:off x="1162688" y="2191183"/>
            <a:ext cx="1512168" cy="504056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20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21" name="四角形: メモ 34">
            <a:extLst>
              <a:ext uri="{FF2B5EF4-FFF2-40B4-BE49-F238E27FC236}">
                <a16:creationId xmlns:a16="http://schemas.microsoft.com/office/drawing/2014/main" id="{D3479145-8FEF-4273-9C07-A2CBC0A29DEE}"/>
              </a:ext>
            </a:extLst>
          </p:cNvPr>
          <p:cNvSpPr/>
          <p:nvPr/>
        </p:nvSpPr>
        <p:spPr>
          <a:xfrm>
            <a:off x="633151" y="2787401"/>
            <a:ext cx="3024336" cy="504056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21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53339" y="6000432"/>
            <a:ext cx="1356330" cy="620078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kumimoji="1" lang="en-US" altLang="ja-JP" sz="3000" b="1" dirty="0">
                <a:effectLst/>
                <a:latin typeface="+mn-ea"/>
              </a:rPr>
              <a:t>DNA</a:t>
            </a:r>
          </a:p>
        </p:txBody>
      </p:sp>
      <p:sp>
        <p:nvSpPr>
          <p:cNvPr id="5" name="正方形/長方形 4"/>
          <p:cNvSpPr/>
          <p:nvPr/>
        </p:nvSpPr>
        <p:spPr>
          <a:xfrm rot="1046618">
            <a:off x="4907867" y="4674817"/>
            <a:ext cx="36004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>
            <a:off x="1775520" y="4253240"/>
            <a:ext cx="3096344" cy="57605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V="1">
            <a:off x="3160569" y="4947337"/>
            <a:ext cx="2071335" cy="152314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フリーフォーム 14"/>
          <p:cNvSpPr/>
          <p:nvPr/>
        </p:nvSpPr>
        <p:spPr>
          <a:xfrm>
            <a:off x="4831080" y="3779520"/>
            <a:ext cx="655320" cy="266700"/>
          </a:xfrm>
          <a:custGeom>
            <a:avLst/>
            <a:gdLst>
              <a:gd name="connsiteX0" fmla="*/ 0 w 655320"/>
              <a:gd name="connsiteY0" fmla="*/ 266700 h 266700"/>
              <a:gd name="connsiteX1" fmla="*/ 251460 w 655320"/>
              <a:gd name="connsiteY1" fmla="*/ 0 h 266700"/>
              <a:gd name="connsiteX2" fmla="*/ 655320 w 655320"/>
              <a:gd name="connsiteY2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5320" h="266700">
                <a:moveTo>
                  <a:pt x="0" y="266700"/>
                </a:moveTo>
                <a:lnTo>
                  <a:pt x="251460" y="0"/>
                </a:lnTo>
                <a:lnTo>
                  <a:pt x="655320" y="0"/>
                </a:lnTo>
              </a:path>
            </a:pathLst>
          </a:cu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467320" y="3594303"/>
            <a:ext cx="1494435" cy="50270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kumimoji="1" lang="ja-JP" altLang="en-US" sz="3200" b="1" dirty="0">
                <a:solidFill>
                  <a:srgbClr val="FF0000"/>
                </a:solidFill>
                <a:effectLst/>
                <a:latin typeface="+mn-ea"/>
              </a:rPr>
              <a:t>ヒストン</a:t>
            </a:r>
            <a:endParaRPr kumimoji="1" lang="en-US" altLang="ja-JP" sz="3200" b="1" dirty="0">
              <a:solidFill>
                <a:srgbClr val="FF0000"/>
              </a:solidFill>
              <a:effectLst/>
              <a:latin typeface="+mn-ea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102691" y="3665438"/>
            <a:ext cx="2701959" cy="50270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ts val="3200"/>
              </a:lnSpc>
            </a:pPr>
            <a:r>
              <a:rPr kumimoji="1" lang="ja-JP" altLang="en-US" sz="3200" b="1" dirty="0">
                <a:solidFill>
                  <a:srgbClr val="FF0000"/>
                </a:solidFill>
                <a:effectLst/>
                <a:latin typeface="+mn-ea"/>
              </a:rPr>
              <a:t>ヌクレオソーム</a:t>
            </a:r>
            <a:endParaRPr kumimoji="1" lang="en-US" altLang="ja-JP" sz="3200" b="1" dirty="0">
              <a:solidFill>
                <a:srgbClr val="FF0000"/>
              </a:solidFill>
              <a:effectLst/>
              <a:latin typeface="+mn-ea"/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3505655" y="3787140"/>
            <a:ext cx="852985" cy="762000"/>
            <a:chOff x="3505655" y="3787140"/>
            <a:chExt cx="852985" cy="762000"/>
          </a:xfrm>
        </p:grpSpPr>
        <p:sp>
          <p:nvSpPr>
            <p:cNvPr id="16" name="フリーフォーム 15"/>
            <p:cNvSpPr/>
            <p:nvPr/>
          </p:nvSpPr>
          <p:spPr>
            <a:xfrm>
              <a:off x="4076700" y="3787140"/>
              <a:ext cx="281940" cy="762000"/>
            </a:xfrm>
            <a:custGeom>
              <a:avLst/>
              <a:gdLst>
                <a:gd name="connsiteX0" fmla="*/ 274320 w 281940"/>
                <a:gd name="connsiteY0" fmla="*/ 0 h 762000"/>
                <a:gd name="connsiteX1" fmla="*/ 0 w 281940"/>
                <a:gd name="connsiteY1" fmla="*/ 0 h 762000"/>
                <a:gd name="connsiteX2" fmla="*/ 0 w 281940"/>
                <a:gd name="connsiteY2" fmla="*/ 762000 h 762000"/>
                <a:gd name="connsiteX3" fmla="*/ 68580 w 281940"/>
                <a:gd name="connsiteY3" fmla="*/ 762000 h 762000"/>
                <a:gd name="connsiteX4" fmla="*/ 281940 w 281940"/>
                <a:gd name="connsiteY4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940" h="762000">
                  <a:moveTo>
                    <a:pt x="27432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68580" y="762000"/>
                  </a:lnTo>
                  <a:lnTo>
                    <a:pt x="281940" y="7620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/>
            <p:cNvSpPr/>
            <p:nvPr/>
          </p:nvSpPr>
          <p:spPr>
            <a:xfrm>
              <a:off x="3505655" y="4073530"/>
              <a:ext cx="563880" cy="274320"/>
            </a:xfrm>
            <a:custGeom>
              <a:avLst/>
              <a:gdLst>
                <a:gd name="connsiteX0" fmla="*/ 563880 w 563880"/>
                <a:gd name="connsiteY0" fmla="*/ 274320 h 274320"/>
                <a:gd name="connsiteX1" fmla="*/ 0 w 563880"/>
                <a:gd name="connsiteY1" fmla="*/ 274320 h 274320"/>
                <a:gd name="connsiteX2" fmla="*/ 0 w 563880"/>
                <a:gd name="connsiteY2" fmla="*/ 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880" h="274320">
                  <a:moveTo>
                    <a:pt x="563880" y="274320"/>
                  </a:moveTo>
                  <a:lnTo>
                    <a:pt x="0" y="27432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6" name="四角形: メモ 34">
            <a:extLst>
              <a:ext uri="{FF2B5EF4-FFF2-40B4-BE49-F238E27FC236}">
                <a16:creationId xmlns:a16="http://schemas.microsoft.com/office/drawing/2014/main" id="{D3479145-8FEF-4273-9C07-A2CBC0A29DEE}"/>
              </a:ext>
            </a:extLst>
          </p:cNvPr>
          <p:cNvSpPr/>
          <p:nvPr/>
        </p:nvSpPr>
        <p:spPr>
          <a:xfrm>
            <a:off x="5495861" y="3594303"/>
            <a:ext cx="1420787" cy="496735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20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37" name="四角形: メモ 34">
            <a:extLst>
              <a:ext uri="{FF2B5EF4-FFF2-40B4-BE49-F238E27FC236}">
                <a16:creationId xmlns:a16="http://schemas.microsoft.com/office/drawing/2014/main" id="{D3479145-8FEF-4273-9C07-A2CBC0A29DEE}"/>
              </a:ext>
            </a:extLst>
          </p:cNvPr>
          <p:cNvSpPr/>
          <p:nvPr/>
        </p:nvSpPr>
        <p:spPr>
          <a:xfrm>
            <a:off x="1162688" y="3635647"/>
            <a:ext cx="2664515" cy="496735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21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0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7" grpId="0" animBg="1"/>
      <p:bldP spid="18" grpId="0" animBg="1"/>
      <p:bldP spid="20" grpId="0" animBg="1"/>
      <p:bldP spid="20" grpId="1" animBg="1"/>
      <p:bldP spid="21" grpId="0" animBg="1"/>
      <p:bldP spid="21" grpId="1" animBg="1"/>
      <p:bldP spid="3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B</a:t>
            </a:r>
            <a:r>
              <a:rPr kumimoji="1" lang="ja-JP" altLang="en-US" dirty="0"/>
              <a:t>　</a:t>
            </a:r>
            <a:r>
              <a:rPr kumimoji="1" lang="en-US" altLang="ja-JP" dirty="0"/>
              <a:t> </a:t>
            </a:r>
            <a:r>
              <a:rPr kumimoji="1" lang="ja-JP" altLang="en-US" dirty="0"/>
              <a:t>染色体はどのような構造をしているか？</a:t>
            </a:r>
          </a:p>
        </p:txBody>
      </p:sp>
      <p:sp>
        <p:nvSpPr>
          <p:cNvPr id="3" name="縦書きコンテンツ プレースホルダー 2"/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623392" y="764704"/>
            <a:ext cx="11233248" cy="2520280"/>
          </a:xfrm>
        </p:spPr>
        <p:txBody>
          <a:bodyPr/>
          <a:lstStyle/>
          <a:p>
            <a:pPr marL="0" indent="0" algn="just">
              <a:lnSpc>
                <a:spcPts val="4320"/>
              </a:lnSpc>
              <a:buNone/>
            </a:pPr>
            <a:r>
              <a:rPr kumimoji="1" lang="ja-JP" altLang="en-US" sz="3600" dirty="0">
                <a:solidFill>
                  <a:srgbClr val="0070C0"/>
                </a:solidFill>
                <a:latin typeface="+mn-ea"/>
                <a:ea typeface="+mn-ea"/>
              </a:rPr>
              <a:t>◆</a:t>
            </a:r>
            <a:r>
              <a:rPr kumimoji="1" lang="ja-JP" altLang="en-US" sz="3600" dirty="0">
                <a:latin typeface="+mn-ea"/>
                <a:ea typeface="+mn-ea"/>
              </a:rPr>
              <a:t>真核生物の染色体</a:t>
            </a:r>
            <a:endParaRPr kumimoji="1" lang="en-US" altLang="ja-JP" sz="3600" dirty="0">
              <a:latin typeface="+mn-ea"/>
              <a:ea typeface="+mn-ea"/>
            </a:endParaRPr>
          </a:p>
          <a:p>
            <a:pPr marL="0" indent="0" algn="just">
              <a:lnSpc>
                <a:spcPts val="4320"/>
              </a:lnSpc>
              <a:buNone/>
            </a:pPr>
            <a:r>
              <a:rPr kumimoji="1" lang="ja-JP" altLang="en-US" sz="3600" dirty="0">
                <a:latin typeface="+mn-ea"/>
                <a:ea typeface="+mn-ea"/>
              </a:rPr>
              <a:t>→</a:t>
            </a:r>
            <a:r>
              <a:rPr kumimoji="1" lang="ja-JP" altLang="en-US" sz="3600" b="1" dirty="0">
                <a:solidFill>
                  <a:srgbClr val="FF0000"/>
                </a:solidFill>
                <a:latin typeface="+mn-ea"/>
                <a:ea typeface="+mn-ea"/>
              </a:rPr>
              <a:t>ヌクレオソーム</a:t>
            </a:r>
            <a:r>
              <a:rPr kumimoji="1" lang="ja-JP" altLang="en-US" sz="3600" dirty="0">
                <a:latin typeface="+mn-ea"/>
                <a:ea typeface="+mn-ea"/>
              </a:rPr>
              <a:t> は </a:t>
            </a:r>
            <a:r>
              <a:rPr kumimoji="1" lang="ja-JP" altLang="en-US" sz="3600" b="1" dirty="0">
                <a:solidFill>
                  <a:srgbClr val="FF0000"/>
                </a:solidFill>
                <a:latin typeface="+mn-ea"/>
                <a:ea typeface="+mn-ea"/>
              </a:rPr>
              <a:t>クロマチン </a:t>
            </a:r>
            <a:r>
              <a:rPr kumimoji="1" lang="ja-JP" altLang="en-US" sz="3600" dirty="0">
                <a:latin typeface="+mn-ea"/>
                <a:ea typeface="+mn-ea"/>
              </a:rPr>
              <a:t>という構造を形成し，核内に分散している。</a:t>
            </a:r>
            <a:endParaRPr kumimoji="1" lang="en-US" altLang="ja-JP" sz="3600" dirty="0">
              <a:latin typeface="+mn-ea"/>
              <a:ea typeface="+mn-ea"/>
            </a:endParaRPr>
          </a:p>
        </p:txBody>
      </p:sp>
      <p:sp>
        <p:nvSpPr>
          <p:cNvPr id="17" name="四角形: メモ 34">
            <a:extLst>
              <a:ext uri="{FF2B5EF4-FFF2-40B4-BE49-F238E27FC236}">
                <a16:creationId xmlns:a16="http://schemas.microsoft.com/office/drawing/2014/main" id="{D3479145-8FEF-4273-9C07-A2CBC0A29DEE}"/>
              </a:ext>
            </a:extLst>
          </p:cNvPr>
          <p:cNvSpPr/>
          <p:nvPr/>
        </p:nvSpPr>
        <p:spPr>
          <a:xfrm>
            <a:off x="1199456" y="1506285"/>
            <a:ext cx="3024336" cy="482555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21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8" name="四角形: メモ 34">
            <a:extLst>
              <a:ext uri="{FF2B5EF4-FFF2-40B4-BE49-F238E27FC236}">
                <a16:creationId xmlns:a16="http://schemas.microsoft.com/office/drawing/2014/main" id="{D3479145-8FEF-4273-9C07-A2CBC0A29DEE}"/>
              </a:ext>
            </a:extLst>
          </p:cNvPr>
          <p:cNvSpPr/>
          <p:nvPr/>
        </p:nvSpPr>
        <p:spPr>
          <a:xfrm>
            <a:off x="4949619" y="1529408"/>
            <a:ext cx="2160240" cy="487451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22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1504" y="3501008"/>
            <a:ext cx="4248472" cy="3240360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 rot="1046618">
            <a:off x="4907867" y="4674817"/>
            <a:ext cx="36004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>
            <a:off x="1775520" y="4253240"/>
            <a:ext cx="3096344" cy="57605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3160569" y="4947337"/>
            <a:ext cx="2071335" cy="152314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953339" y="6000432"/>
            <a:ext cx="1356330" cy="620078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kumimoji="1" lang="en-US" altLang="ja-JP" sz="3000" b="1" dirty="0">
                <a:effectLst/>
                <a:latin typeface="+mn-ea"/>
              </a:rPr>
              <a:t>DNA</a:t>
            </a:r>
          </a:p>
        </p:txBody>
      </p:sp>
      <p:sp>
        <p:nvSpPr>
          <p:cNvPr id="13" name="フリーフォーム 12"/>
          <p:cNvSpPr/>
          <p:nvPr/>
        </p:nvSpPr>
        <p:spPr>
          <a:xfrm>
            <a:off x="4831080" y="3779520"/>
            <a:ext cx="655320" cy="266700"/>
          </a:xfrm>
          <a:custGeom>
            <a:avLst/>
            <a:gdLst>
              <a:gd name="connsiteX0" fmla="*/ 0 w 655320"/>
              <a:gd name="connsiteY0" fmla="*/ 266700 h 266700"/>
              <a:gd name="connsiteX1" fmla="*/ 251460 w 655320"/>
              <a:gd name="connsiteY1" fmla="*/ 0 h 266700"/>
              <a:gd name="connsiteX2" fmla="*/ 655320 w 655320"/>
              <a:gd name="connsiteY2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5320" h="266700">
                <a:moveTo>
                  <a:pt x="0" y="266700"/>
                </a:moveTo>
                <a:lnTo>
                  <a:pt x="251460" y="0"/>
                </a:lnTo>
                <a:lnTo>
                  <a:pt x="655320" y="0"/>
                </a:lnTo>
              </a:path>
            </a:pathLst>
          </a:cu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27127" y="3543518"/>
            <a:ext cx="1494435" cy="50270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kumimoji="1" lang="ja-JP" altLang="en-US" sz="2800" dirty="0">
                <a:effectLst/>
                <a:latin typeface="+mn-ea"/>
              </a:rPr>
              <a:t>ヒストン</a:t>
            </a:r>
            <a:endParaRPr kumimoji="1" lang="en-US" altLang="ja-JP" sz="2800" dirty="0">
              <a:effectLst/>
              <a:latin typeface="+mn-ea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3505655" y="3787140"/>
            <a:ext cx="852985" cy="762000"/>
            <a:chOff x="3505655" y="3787140"/>
            <a:chExt cx="852985" cy="762000"/>
          </a:xfrm>
        </p:grpSpPr>
        <p:sp>
          <p:nvSpPr>
            <p:cNvPr id="15" name="フリーフォーム 14"/>
            <p:cNvSpPr/>
            <p:nvPr/>
          </p:nvSpPr>
          <p:spPr>
            <a:xfrm>
              <a:off x="4076700" y="3787140"/>
              <a:ext cx="281940" cy="762000"/>
            </a:xfrm>
            <a:custGeom>
              <a:avLst/>
              <a:gdLst>
                <a:gd name="connsiteX0" fmla="*/ 274320 w 281940"/>
                <a:gd name="connsiteY0" fmla="*/ 0 h 762000"/>
                <a:gd name="connsiteX1" fmla="*/ 0 w 281940"/>
                <a:gd name="connsiteY1" fmla="*/ 0 h 762000"/>
                <a:gd name="connsiteX2" fmla="*/ 0 w 281940"/>
                <a:gd name="connsiteY2" fmla="*/ 762000 h 762000"/>
                <a:gd name="connsiteX3" fmla="*/ 68580 w 281940"/>
                <a:gd name="connsiteY3" fmla="*/ 762000 h 762000"/>
                <a:gd name="connsiteX4" fmla="*/ 281940 w 281940"/>
                <a:gd name="connsiteY4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940" h="762000">
                  <a:moveTo>
                    <a:pt x="27432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68580" y="762000"/>
                  </a:lnTo>
                  <a:lnTo>
                    <a:pt x="281940" y="76200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/>
            <p:cNvSpPr/>
            <p:nvPr/>
          </p:nvSpPr>
          <p:spPr>
            <a:xfrm>
              <a:off x="3505655" y="4073530"/>
              <a:ext cx="563880" cy="274320"/>
            </a:xfrm>
            <a:custGeom>
              <a:avLst/>
              <a:gdLst>
                <a:gd name="connsiteX0" fmla="*/ 563880 w 563880"/>
                <a:gd name="connsiteY0" fmla="*/ 274320 h 274320"/>
                <a:gd name="connsiteX1" fmla="*/ 0 w 563880"/>
                <a:gd name="connsiteY1" fmla="*/ 274320 h 274320"/>
                <a:gd name="connsiteX2" fmla="*/ 0 w 563880"/>
                <a:gd name="connsiteY2" fmla="*/ 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880" h="274320">
                  <a:moveTo>
                    <a:pt x="563880" y="274320"/>
                  </a:moveTo>
                  <a:lnTo>
                    <a:pt x="0" y="27432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1438131" y="3599484"/>
            <a:ext cx="2402964" cy="50270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ts val="3200"/>
              </a:lnSpc>
            </a:pPr>
            <a:r>
              <a:rPr kumimoji="1" lang="ja-JP" altLang="en-US" sz="2800" dirty="0">
                <a:effectLst/>
                <a:latin typeface="+mn-ea"/>
              </a:rPr>
              <a:t>ヌクレオソーム</a:t>
            </a:r>
            <a:endParaRPr kumimoji="1" lang="en-US" altLang="ja-JP" sz="2800" dirty="0">
              <a:effectLst/>
              <a:latin typeface="+mn-ea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3685" y="3501008"/>
            <a:ext cx="2088233" cy="324036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41089" y="4438262"/>
            <a:ext cx="1768390" cy="1872209"/>
          </a:xfrm>
          <a:prstGeom prst="rect">
            <a:avLst/>
          </a:prstGeom>
        </p:spPr>
      </p:pic>
      <p:cxnSp>
        <p:nvCxnSpPr>
          <p:cNvPr id="23" name="直線コネクタ 22"/>
          <p:cNvCxnSpPr/>
          <p:nvPr/>
        </p:nvCxnSpPr>
        <p:spPr>
          <a:xfrm>
            <a:off x="4816048" y="3861433"/>
            <a:ext cx="2174284" cy="49350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4583832" y="5374366"/>
            <a:ext cx="2406500" cy="100908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8403978" y="3180007"/>
            <a:ext cx="2274222" cy="670828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kumimoji="1" lang="ja-JP" altLang="en-US" sz="3000" b="1" dirty="0">
                <a:solidFill>
                  <a:srgbClr val="FF0000"/>
                </a:solidFill>
                <a:effectLst/>
                <a:latin typeface="+mn-ea"/>
              </a:rPr>
              <a:t>クロマチン</a:t>
            </a:r>
            <a:endParaRPr kumimoji="1" lang="en-US" altLang="ja-JP" sz="3000" b="1" dirty="0">
              <a:solidFill>
                <a:srgbClr val="FF0000"/>
              </a:solidFill>
              <a:effectLst/>
              <a:latin typeface="+mn-ea"/>
            </a:endParaRPr>
          </a:p>
        </p:txBody>
      </p:sp>
      <p:sp>
        <p:nvSpPr>
          <p:cNvPr id="28" name="四角形: メモ 34">
            <a:extLst>
              <a:ext uri="{FF2B5EF4-FFF2-40B4-BE49-F238E27FC236}">
                <a16:creationId xmlns:a16="http://schemas.microsoft.com/office/drawing/2014/main" id="{D3479145-8FEF-4273-9C07-A2CBC0A29DEE}"/>
              </a:ext>
            </a:extLst>
          </p:cNvPr>
          <p:cNvSpPr/>
          <p:nvPr/>
        </p:nvSpPr>
        <p:spPr>
          <a:xfrm>
            <a:off x="8581952" y="3259730"/>
            <a:ext cx="1910259" cy="482555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22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1130928" y="4374469"/>
            <a:ext cx="452131" cy="50270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kumimoji="1" lang="ja-JP" altLang="en-US" sz="2800" dirty="0">
                <a:effectLst/>
                <a:latin typeface="+mn-ea"/>
              </a:rPr>
              <a:t>核</a:t>
            </a:r>
            <a:endParaRPr kumimoji="1" lang="en-US" altLang="ja-JP" sz="2800" dirty="0">
              <a:effectLst/>
              <a:latin typeface="+mn-ea"/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>
            <a:off x="8511671" y="3979683"/>
            <a:ext cx="1791586" cy="84961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V="1">
            <a:off x="8273356" y="4939838"/>
            <a:ext cx="2029901" cy="117428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07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7" grpId="0" animBg="1"/>
      <p:bldP spid="28" grpId="0" animBg="1"/>
      <p:bldP spid="28" grpId="1" animBg="1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B</a:t>
            </a:r>
            <a:r>
              <a:rPr kumimoji="1" lang="ja-JP" altLang="en-US" dirty="0"/>
              <a:t>　</a:t>
            </a:r>
            <a:r>
              <a:rPr kumimoji="1" lang="en-US" altLang="ja-JP" dirty="0"/>
              <a:t> </a:t>
            </a:r>
            <a:r>
              <a:rPr kumimoji="1" lang="ja-JP" altLang="en-US" dirty="0"/>
              <a:t>染色体はどのような構造をしているか？</a:t>
            </a:r>
          </a:p>
        </p:txBody>
      </p:sp>
      <p:sp>
        <p:nvSpPr>
          <p:cNvPr id="3" name="縦書きコンテンツ プレースホルダー 2"/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623392" y="771177"/>
            <a:ext cx="11233248" cy="2520280"/>
          </a:xfrm>
        </p:spPr>
        <p:txBody>
          <a:bodyPr/>
          <a:lstStyle/>
          <a:p>
            <a:pPr marL="0" indent="0" algn="just">
              <a:lnSpc>
                <a:spcPts val="4320"/>
              </a:lnSpc>
              <a:buNone/>
            </a:pPr>
            <a:r>
              <a:rPr kumimoji="1" lang="ja-JP" altLang="en-US" sz="3600" dirty="0">
                <a:solidFill>
                  <a:srgbClr val="0070C0"/>
                </a:solidFill>
                <a:latin typeface="+mn-ea"/>
                <a:ea typeface="+mn-ea"/>
              </a:rPr>
              <a:t>◆</a:t>
            </a:r>
            <a:r>
              <a:rPr kumimoji="1" lang="ja-JP" altLang="en-US" sz="3600" dirty="0">
                <a:latin typeface="+mn-ea"/>
                <a:ea typeface="+mn-ea"/>
              </a:rPr>
              <a:t>原核生物の染色体</a:t>
            </a:r>
            <a:endParaRPr kumimoji="1" lang="en-US" altLang="ja-JP" sz="3600" dirty="0">
              <a:latin typeface="+mn-ea"/>
              <a:ea typeface="+mn-ea"/>
            </a:endParaRPr>
          </a:p>
          <a:p>
            <a:pPr marL="0" indent="0" algn="just">
              <a:lnSpc>
                <a:spcPts val="4320"/>
              </a:lnSpc>
              <a:buNone/>
            </a:pPr>
            <a:r>
              <a:rPr kumimoji="1" lang="ja-JP" altLang="en-US" sz="3600" dirty="0">
                <a:latin typeface="+mn-ea"/>
                <a:ea typeface="+mn-ea"/>
              </a:rPr>
              <a:t>・</a:t>
            </a:r>
            <a:r>
              <a:rPr kumimoji="1" lang="en-US" altLang="ja-JP" sz="3600" dirty="0">
                <a:latin typeface="+mn-ea"/>
                <a:ea typeface="+mn-ea"/>
              </a:rPr>
              <a:t>1</a:t>
            </a:r>
            <a:r>
              <a:rPr kumimoji="1" lang="ja-JP" altLang="en-US" sz="3600" dirty="0">
                <a:latin typeface="+mn-ea"/>
                <a:ea typeface="+mn-ea"/>
              </a:rPr>
              <a:t>本の </a:t>
            </a:r>
            <a:r>
              <a:rPr kumimoji="1" lang="ja-JP" altLang="en-US" sz="3600" b="1" dirty="0">
                <a:solidFill>
                  <a:srgbClr val="FF0000"/>
                </a:solidFill>
                <a:latin typeface="+mn-ea"/>
                <a:ea typeface="+mn-ea"/>
              </a:rPr>
              <a:t>環状</a:t>
            </a:r>
            <a:r>
              <a:rPr kumimoji="1" lang="ja-JP" altLang="en-US" sz="3600" dirty="0">
                <a:latin typeface="+mn-ea"/>
                <a:ea typeface="+mn-ea"/>
              </a:rPr>
              <a:t> </a:t>
            </a:r>
            <a:r>
              <a:rPr kumimoji="1" lang="en-US" altLang="ja-JP" sz="3600" dirty="0">
                <a:latin typeface="+mn-ea"/>
                <a:ea typeface="+mn-ea"/>
              </a:rPr>
              <a:t>DNA </a:t>
            </a:r>
            <a:r>
              <a:rPr kumimoji="1" lang="ja-JP" altLang="en-US" sz="3600" dirty="0">
                <a:latin typeface="+mn-ea"/>
                <a:ea typeface="+mn-ea"/>
              </a:rPr>
              <a:t>となっている。</a:t>
            </a:r>
            <a:endParaRPr kumimoji="1" lang="en-US" altLang="ja-JP" sz="3600" dirty="0">
              <a:latin typeface="+mn-ea"/>
              <a:ea typeface="+mn-ea"/>
            </a:endParaRPr>
          </a:p>
          <a:p>
            <a:pPr marL="0" indent="0" algn="just">
              <a:lnSpc>
                <a:spcPts val="4320"/>
              </a:lnSpc>
              <a:buNone/>
            </a:pPr>
            <a:r>
              <a:rPr kumimoji="1" lang="ja-JP" altLang="en-US" sz="3600" dirty="0">
                <a:latin typeface="+mn-ea"/>
                <a:ea typeface="+mn-ea"/>
              </a:rPr>
              <a:t>・</a:t>
            </a:r>
            <a:r>
              <a:rPr kumimoji="1" lang="ja-JP" altLang="en-US" sz="3600" b="1" dirty="0">
                <a:solidFill>
                  <a:srgbClr val="FF0000"/>
                </a:solidFill>
                <a:latin typeface="+mn-ea"/>
                <a:ea typeface="+mn-ea"/>
              </a:rPr>
              <a:t>核膜 </a:t>
            </a:r>
            <a:r>
              <a:rPr kumimoji="1" lang="ja-JP" altLang="en-US" sz="3600" dirty="0">
                <a:latin typeface="+mn-ea"/>
                <a:ea typeface="+mn-ea"/>
              </a:rPr>
              <a:t>がなく，染色体は </a:t>
            </a:r>
            <a:r>
              <a:rPr kumimoji="1" lang="ja-JP" altLang="en-US" sz="3600" b="1" dirty="0">
                <a:solidFill>
                  <a:srgbClr val="FF0000"/>
                </a:solidFill>
                <a:latin typeface="+mn-ea"/>
                <a:ea typeface="+mn-ea"/>
              </a:rPr>
              <a:t>細胞質基質 </a:t>
            </a:r>
            <a:r>
              <a:rPr kumimoji="1" lang="ja-JP" altLang="en-US" sz="3600" dirty="0">
                <a:latin typeface="+mn-ea"/>
                <a:ea typeface="+mn-ea"/>
              </a:rPr>
              <a:t>中に存在している。</a:t>
            </a:r>
            <a:endParaRPr kumimoji="1" lang="en-US" altLang="ja-JP" sz="3600" dirty="0">
              <a:latin typeface="+mn-ea"/>
              <a:ea typeface="+mn-ea"/>
            </a:endParaRPr>
          </a:p>
        </p:txBody>
      </p:sp>
      <p:sp>
        <p:nvSpPr>
          <p:cNvPr id="17" name="四角形: メモ 34">
            <a:extLst>
              <a:ext uri="{FF2B5EF4-FFF2-40B4-BE49-F238E27FC236}">
                <a16:creationId xmlns:a16="http://schemas.microsoft.com/office/drawing/2014/main" id="{D3479145-8FEF-4273-9C07-A2CBC0A29DEE}"/>
              </a:ext>
            </a:extLst>
          </p:cNvPr>
          <p:cNvSpPr/>
          <p:nvPr/>
        </p:nvSpPr>
        <p:spPr>
          <a:xfrm>
            <a:off x="2135560" y="1544087"/>
            <a:ext cx="1008112" cy="505788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23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8" name="四角形: メモ 34">
            <a:extLst>
              <a:ext uri="{FF2B5EF4-FFF2-40B4-BE49-F238E27FC236}">
                <a16:creationId xmlns:a16="http://schemas.microsoft.com/office/drawing/2014/main" id="{D3479145-8FEF-4273-9C07-A2CBC0A29DEE}"/>
              </a:ext>
            </a:extLst>
          </p:cNvPr>
          <p:cNvSpPr/>
          <p:nvPr/>
        </p:nvSpPr>
        <p:spPr>
          <a:xfrm>
            <a:off x="984107" y="2217117"/>
            <a:ext cx="935429" cy="491803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24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20" name="四角形: メモ 34">
            <a:extLst>
              <a:ext uri="{FF2B5EF4-FFF2-40B4-BE49-F238E27FC236}">
                <a16:creationId xmlns:a16="http://schemas.microsoft.com/office/drawing/2014/main" id="{D3479145-8FEF-4273-9C07-A2CBC0A29DEE}"/>
              </a:ext>
            </a:extLst>
          </p:cNvPr>
          <p:cNvSpPr/>
          <p:nvPr/>
        </p:nvSpPr>
        <p:spPr>
          <a:xfrm>
            <a:off x="5375920" y="2210990"/>
            <a:ext cx="2406521" cy="504056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25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0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2975E1-A403-4AFF-AB53-B8198DE34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B</a:t>
            </a:r>
            <a:r>
              <a:rPr kumimoji="1" lang="ja-JP" altLang="en-US" b="1" dirty="0"/>
              <a:t>　</a:t>
            </a:r>
            <a:r>
              <a:rPr kumimoji="1" lang="en-US" altLang="ja-JP" b="1" dirty="0"/>
              <a:t> </a:t>
            </a:r>
            <a:r>
              <a:rPr kumimoji="1" lang="ja-JP" altLang="en-US" b="1" dirty="0"/>
              <a:t>染色体はどのような構造をしているか？</a:t>
            </a:r>
          </a:p>
        </p:txBody>
      </p:sp>
      <p:sp>
        <p:nvSpPr>
          <p:cNvPr id="3" name="コンテンツ プレースホルダー 4">
            <a:extLst>
              <a:ext uri="{FF2B5EF4-FFF2-40B4-BE49-F238E27FC236}">
                <a16:creationId xmlns:a16="http://schemas.microsoft.com/office/drawing/2014/main" id="{B0213E9A-D7CC-4D03-83D0-48769AC0BF3C}"/>
              </a:ext>
            </a:extLst>
          </p:cNvPr>
          <p:cNvSpPr txBox="1">
            <a:spLocks/>
          </p:cNvSpPr>
          <p:nvPr/>
        </p:nvSpPr>
        <p:spPr>
          <a:xfrm>
            <a:off x="1494451" y="980728"/>
            <a:ext cx="9793088" cy="50766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kumimoji="1" lang="ja-JP" altLang="en-US" sz="3600" dirty="0">
                <a:effectLst>
                  <a:glow rad="228600">
                    <a:srgbClr val="FFFFEB"/>
                  </a:glow>
                </a:effectLst>
              </a:rPr>
              <a:t>真</a:t>
            </a:r>
            <a:r>
              <a:rPr kumimoji="1" lang="ja-JP" altLang="en-US" sz="3600" dirty="0"/>
              <a:t>核生物の</a:t>
            </a:r>
            <a:r>
              <a:rPr kumimoji="1" lang="en-US" altLang="ja-JP" sz="3600" dirty="0"/>
              <a:t>DNA</a:t>
            </a:r>
            <a:r>
              <a:rPr kumimoji="1" lang="ja-JP" altLang="en-US" sz="3600" dirty="0"/>
              <a:t>は </a:t>
            </a:r>
            <a:r>
              <a:rPr kumimoji="1" lang="ja-JP" altLang="en-US" sz="3600" b="1" dirty="0">
                <a:solidFill>
                  <a:srgbClr val="FF0000"/>
                </a:solidFill>
              </a:rPr>
              <a:t>ヒストン </a:t>
            </a:r>
            <a:r>
              <a:rPr kumimoji="1" lang="ja-JP" altLang="en-US" sz="3600" dirty="0"/>
              <a:t>とよばれるタンパク質</a:t>
            </a:r>
            <a:r>
              <a:rPr kumimoji="1" lang="ja-JP" altLang="en-US" sz="3600" dirty="0">
                <a:effectLst>
                  <a:glow rad="228600">
                    <a:srgbClr val="FFFFEB"/>
                  </a:glow>
                </a:effectLst>
              </a:rPr>
              <a:t>に巻</a:t>
            </a:r>
            <a:r>
              <a:rPr kumimoji="1" lang="ja-JP" altLang="en-US" sz="3600" dirty="0"/>
              <a:t>きついて，ヌクレオソームを形成している。ヌクレオソームは </a:t>
            </a:r>
            <a:r>
              <a:rPr kumimoji="1" lang="ja-JP" altLang="en-US" sz="3600" b="1" dirty="0">
                <a:solidFill>
                  <a:srgbClr val="FF0000"/>
                </a:solidFill>
              </a:rPr>
              <a:t>クロマチン </a:t>
            </a:r>
            <a:r>
              <a:rPr kumimoji="1" lang="ja-JP" altLang="en-US" sz="3600" dirty="0"/>
              <a:t>とよばれる構造を形成し，核内に分散している。</a:t>
            </a:r>
            <a:endParaRPr kumimoji="1" lang="en-US" altLang="ja-JP" sz="3600" dirty="0"/>
          </a:p>
          <a:p>
            <a:pPr algn="just">
              <a:lnSpc>
                <a:spcPct val="150000"/>
              </a:lnSpc>
            </a:pPr>
            <a:r>
              <a:rPr kumimoji="1" lang="ja-JP" altLang="en-US" sz="3600" dirty="0"/>
              <a:t>原核生物の染色体は，</a:t>
            </a:r>
            <a:r>
              <a:rPr kumimoji="1" lang="en-US" altLang="ja-JP" sz="3600" dirty="0"/>
              <a:t>1</a:t>
            </a:r>
            <a:r>
              <a:rPr kumimoji="1" lang="ja-JP" altLang="en-US" sz="3600" dirty="0"/>
              <a:t>本の </a:t>
            </a:r>
            <a:r>
              <a:rPr kumimoji="1" lang="ja-JP" altLang="en-US" sz="3600" b="1" dirty="0">
                <a:solidFill>
                  <a:srgbClr val="FF0000"/>
                </a:solidFill>
              </a:rPr>
              <a:t>環状 </a:t>
            </a:r>
            <a:r>
              <a:rPr kumimoji="1" lang="ja-JP" altLang="en-US" sz="3600" dirty="0"/>
              <a:t>の</a:t>
            </a:r>
            <a:r>
              <a:rPr kumimoji="1" lang="en-US" altLang="ja-JP" sz="3600" dirty="0"/>
              <a:t>DNA</a:t>
            </a:r>
            <a:r>
              <a:rPr kumimoji="1" lang="ja-JP" altLang="en-US" sz="3600" dirty="0"/>
              <a:t>で，細胞質基質中に存在している。</a:t>
            </a:r>
          </a:p>
          <a:p>
            <a:pPr marL="0" indent="-72000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kumimoji="1" lang="en-US" altLang="ja-JP" sz="3600" dirty="0"/>
          </a:p>
        </p:txBody>
      </p:sp>
      <p:sp>
        <p:nvSpPr>
          <p:cNvPr id="6" name="四角形: メモ 34">
            <a:extLst>
              <a:ext uri="{FF2B5EF4-FFF2-40B4-BE49-F238E27FC236}">
                <a16:creationId xmlns:a16="http://schemas.microsoft.com/office/drawing/2014/main" id="{D3479145-8FEF-4273-9C07-A2CBC0A29DEE}"/>
              </a:ext>
            </a:extLst>
          </p:cNvPr>
          <p:cNvSpPr/>
          <p:nvPr/>
        </p:nvSpPr>
        <p:spPr>
          <a:xfrm>
            <a:off x="5735960" y="1196752"/>
            <a:ext cx="1584176" cy="482555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26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7" name="四角形: メモ 34">
            <a:extLst>
              <a:ext uri="{FF2B5EF4-FFF2-40B4-BE49-F238E27FC236}">
                <a16:creationId xmlns:a16="http://schemas.microsoft.com/office/drawing/2014/main" id="{D3479145-8FEF-4273-9C07-A2CBC0A29DEE}"/>
              </a:ext>
            </a:extLst>
          </p:cNvPr>
          <p:cNvSpPr/>
          <p:nvPr/>
        </p:nvSpPr>
        <p:spPr>
          <a:xfrm>
            <a:off x="5231904" y="2852936"/>
            <a:ext cx="2088232" cy="482555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27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8" name="四角形: メモ 34">
            <a:extLst>
              <a:ext uri="{FF2B5EF4-FFF2-40B4-BE49-F238E27FC236}">
                <a16:creationId xmlns:a16="http://schemas.microsoft.com/office/drawing/2014/main" id="{D3479145-8FEF-4273-9C07-A2CBC0A29DEE}"/>
              </a:ext>
            </a:extLst>
          </p:cNvPr>
          <p:cNvSpPr/>
          <p:nvPr/>
        </p:nvSpPr>
        <p:spPr>
          <a:xfrm>
            <a:off x="7464152" y="4653136"/>
            <a:ext cx="1080120" cy="482555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28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32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1424" y="1700808"/>
            <a:ext cx="10945216" cy="2736304"/>
          </a:xfrm>
        </p:spPr>
        <p:txBody>
          <a:bodyPr>
            <a:noAutofit/>
          </a:bodyPr>
          <a:lstStyle/>
          <a:p>
            <a:pPr algn="l">
              <a:lnSpc>
                <a:spcPts val="4000"/>
              </a:lnSpc>
            </a:pPr>
            <a:r>
              <a:rPr kumimoji="1" lang="ja-JP" altLang="en-US" dirty="0"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・</a:t>
            </a:r>
            <a:r>
              <a:rPr lang="ja-JP" altLang="en-US" dirty="0"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ヌクレオチド鎖の構造とその方向性について理解する。</a:t>
            </a:r>
            <a:br>
              <a:rPr lang="en-US" altLang="ja-JP" dirty="0"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</a:br>
            <a:r>
              <a:rPr lang="ja-JP" altLang="en-US" dirty="0"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・真核生物の染色体の構造について理解する。</a:t>
            </a:r>
            <a:endParaRPr kumimoji="1" lang="ja-JP" altLang="en-US" dirty="0">
              <a:latin typeface="ＭＳ Ｐゴシック" panose="020B0600070205080204" pitchFamily="34" charset="-128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5093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838200" y="1340768"/>
            <a:ext cx="10874424" cy="1224136"/>
          </a:xfrm>
        </p:spPr>
        <p:txBody>
          <a:bodyPr/>
          <a:lstStyle/>
          <a:p>
            <a:r>
              <a:rPr kumimoji="1" lang="en-US" altLang="ja-JP" dirty="0"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A</a:t>
            </a:r>
            <a:r>
              <a:rPr kumimoji="1" lang="ja-JP" altLang="en-US" dirty="0"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　</a:t>
            </a:r>
            <a:r>
              <a:rPr kumimoji="1" lang="en-US" altLang="ja-JP" dirty="0"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DNA</a:t>
            </a:r>
            <a:r>
              <a:rPr kumimoji="1" lang="ja-JP" altLang="en-US" dirty="0"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の分子構造はどうなっているのだろうか？</a:t>
            </a:r>
            <a:endParaRPr kumimoji="1" lang="en-US" altLang="ja-JP" dirty="0">
              <a:latin typeface="ＭＳ Ｐゴシック" panose="020B0600070205080204" pitchFamily="34" charset="-128"/>
              <a:ea typeface="ＭＳ Ｐゴシック" panose="020B0600070205080204" pitchFamily="34" charset="-128"/>
            </a:endParaRPr>
          </a:p>
          <a:p>
            <a:r>
              <a:rPr lang="en-US" altLang="ja-JP" dirty="0"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B</a:t>
            </a:r>
            <a:r>
              <a:rPr lang="ja-JP" altLang="en-US" dirty="0"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　染色体はどのような構造をしているか？</a:t>
            </a:r>
            <a:endParaRPr lang="en-US" altLang="ja-JP" dirty="0">
              <a:latin typeface="ＭＳ Ｐゴシック" panose="020B0600070205080204" pitchFamily="34" charset="-128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7144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>
            <a:extLst>
              <a:ext uri="{FF2B5EF4-FFF2-40B4-BE49-F238E27FC236}">
                <a16:creationId xmlns:a16="http://schemas.microsoft.com/office/drawing/2014/main" id="{17477C49-6EED-4BF6-96FB-4CDAD6196409}"/>
              </a:ext>
            </a:extLst>
          </p:cNvPr>
          <p:cNvSpPr/>
          <p:nvPr/>
        </p:nvSpPr>
        <p:spPr>
          <a:xfrm>
            <a:off x="867537" y="1412776"/>
            <a:ext cx="9938320" cy="504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838200" y="1340768"/>
            <a:ext cx="10874424" cy="2952328"/>
          </a:xfrm>
        </p:spPr>
        <p:txBody>
          <a:bodyPr/>
          <a:lstStyle/>
          <a:p>
            <a:r>
              <a:rPr lang="en-US" altLang="ja-JP" b="1" dirty="0"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A</a:t>
            </a:r>
            <a:r>
              <a:rPr lang="ja-JP" altLang="en-US" b="1" dirty="0"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　</a:t>
            </a:r>
            <a:r>
              <a:rPr lang="en-US" altLang="ja-JP" b="1" dirty="0"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DNA</a:t>
            </a:r>
            <a:r>
              <a:rPr lang="ja-JP" altLang="en-US" b="1" dirty="0"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の分子構造はどうなっているのだろうか？</a:t>
            </a:r>
            <a:endParaRPr lang="en-US" altLang="ja-JP" b="1" dirty="0">
              <a:latin typeface="ＭＳ Ｐゴシック" panose="020B0600070205080204" pitchFamily="34" charset="-128"/>
              <a:ea typeface="ＭＳ Ｐゴシック" panose="020B0600070205080204" pitchFamily="34" charset="-128"/>
            </a:endParaRPr>
          </a:p>
          <a:p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B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　染色体はどのような構造をしているか？</a:t>
            </a:r>
            <a:endParaRPr lang="en-US" altLang="ja-JP" dirty="0">
              <a:solidFill>
                <a:schemeClr val="bg1">
                  <a:lumMod val="85000"/>
                </a:schemeClr>
              </a:solidFill>
              <a:latin typeface="ＭＳ Ｐゴシック" panose="020B0600070205080204" pitchFamily="34" charset="-128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6678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A</a:t>
            </a:r>
            <a:r>
              <a:rPr kumimoji="1" lang="ja-JP" altLang="en-US" dirty="0"/>
              <a:t>　</a:t>
            </a:r>
            <a:r>
              <a:rPr kumimoji="1" lang="en-US" altLang="ja-JP" dirty="0"/>
              <a:t>DNA</a:t>
            </a:r>
            <a:r>
              <a:rPr kumimoji="1" lang="ja-JP" altLang="en-US" dirty="0"/>
              <a:t>の分子構造はどうなっているのだろうか？</a:t>
            </a:r>
          </a:p>
        </p:txBody>
      </p:sp>
      <p:sp>
        <p:nvSpPr>
          <p:cNvPr id="3" name="縦書きコンテンツ プレースホルダー 2"/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911423" y="880442"/>
            <a:ext cx="10873209" cy="1396430"/>
          </a:xfrm>
          <a:noFill/>
        </p:spPr>
        <p:txBody>
          <a:bodyPr/>
          <a:lstStyle/>
          <a:p>
            <a:pPr marL="0" indent="0" algn="just">
              <a:lnSpc>
                <a:spcPts val="4500"/>
              </a:lnSpc>
              <a:buNone/>
            </a:pPr>
            <a:r>
              <a:rPr kumimoji="1" lang="ja-JP" altLang="en-US" sz="3600" dirty="0">
                <a:latin typeface="+mn-ea"/>
                <a:ea typeface="+mn-ea"/>
              </a:rPr>
              <a:t>・</a:t>
            </a:r>
            <a:r>
              <a:rPr kumimoji="1" lang="en-US" altLang="ja-JP" sz="3600" dirty="0">
                <a:latin typeface="+mn-ea"/>
                <a:ea typeface="+mn-ea"/>
              </a:rPr>
              <a:t>DNA</a:t>
            </a:r>
            <a:r>
              <a:rPr kumimoji="1" lang="ja-JP" altLang="en-US" sz="3600" dirty="0">
                <a:latin typeface="+mn-ea"/>
                <a:ea typeface="+mn-ea"/>
              </a:rPr>
              <a:t>は，</a:t>
            </a:r>
            <a:r>
              <a:rPr kumimoji="1" lang="ja-JP" altLang="en-US" sz="3600" b="1" dirty="0">
                <a:solidFill>
                  <a:srgbClr val="FF0000"/>
                </a:solidFill>
                <a:latin typeface="+mn-ea"/>
                <a:ea typeface="+mn-ea"/>
              </a:rPr>
              <a:t>ヌクレオチド</a:t>
            </a:r>
            <a:r>
              <a:rPr kumimoji="1" lang="ja-JP" altLang="en-US" sz="3600" dirty="0">
                <a:latin typeface="+mn-ea"/>
                <a:ea typeface="+mn-ea"/>
              </a:rPr>
              <a:t>が連なってできている。</a:t>
            </a:r>
            <a:endParaRPr kumimoji="1" lang="en-US" altLang="ja-JP" sz="3600" dirty="0">
              <a:latin typeface="+mn-ea"/>
              <a:ea typeface="+mn-ea"/>
            </a:endParaRPr>
          </a:p>
          <a:p>
            <a:pPr marL="0" indent="0" algn="just">
              <a:lnSpc>
                <a:spcPts val="4500"/>
              </a:lnSpc>
              <a:buNone/>
            </a:pPr>
            <a:r>
              <a:rPr kumimoji="1" lang="ja-JP" altLang="en-US" sz="3600" dirty="0">
                <a:latin typeface="+mn-ea"/>
                <a:ea typeface="+mn-ea"/>
              </a:rPr>
              <a:t>　ヌクレオチドは，</a:t>
            </a:r>
            <a:r>
              <a:rPr kumimoji="1" lang="ja-JP" altLang="en-US" sz="3600" b="1" dirty="0">
                <a:solidFill>
                  <a:srgbClr val="FF0000"/>
                </a:solidFill>
                <a:latin typeface="+mn-ea"/>
                <a:ea typeface="+mn-ea"/>
              </a:rPr>
              <a:t>リン酸 </a:t>
            </a:r>
            <a:r>
              <a:rPr kumimoji="1" lang="ja-JP" altLang="en-US" sz="3600" dirty="0">
                <a:latin typeface="+mn-ea"/>
                <a:ea typeface="+mn-ea"/>
              </a:rPr>
              <a:t>，</a:t>
            </a:r>
            <a:r>
              <a:rPr kumimoji="1" lang="ja-JP" altLang="en-US" sz="3600" b="1" dirty="0">
                <a:solidFill>
                  <a:srgbClr val="FF0000"/>
                </a:solidFill>
                <a:latin typeface="+mn-ea"/>
                <a:ea typeface="+mn-ea"/>
              </a:rPr>
              <a:t>糖 </a:t>
            </a:r>
            <a:r>
              <a:rPr kumimoji="1" lang="ja-JP" altLang="en-US" sz="3600" dirty="0">
                <a:latin typeface="+mn-ea"/>
                <a:ea typeface="+mn-ea"/>
              </a:rPr>
              <a:t>，</a:t>
            </a:r>
            <a:r>
              <a:rPr kumimoji="1" lang="ja-JP" altLang="en-US" sz="3600" b="1" dirty="0">
                <a:solidFill>
                  <a:srgbClr val="FF0000"/>
                </a:solidFill>
                <a:latin typeface="+mn-ea"/>
                <a:ea typeface="+mn-ea"/>
              </a:rPr>
              <a:t>塩基 </a:t>
            </a:r>
            <a:r>
              <a:rPr kumimoji="1" lang="ja-JP" altLang="en-US" sz="3600" dirty="0">
                <a:latin typeface="+mn-ea"/>
                <a:ea typeface="+mn-ea"/>
              </a:rPr>
              <a:t>からなる。</a:t>
            </a:r>
            <a:endParaRPr kumimoji="1" lang="en-US" altLang="ja-JP" sz="3600" dirty="0">
              <a:latin typeface="+mn-ea"/>
              <a:ea typeface="+mn-ea"/>
            </a:endParaRPr>
          </a:p>
        </p:txBody>
      </p:sp>
      <p:sp>
        <p:nvSpPr>
          <p:cNvPr id="1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1127447" y="2892189"/>
            <a:ext cx="2664297" cy="2808312"/>
          </a:xfrm>
          <a:noFill/>
        </p:spPr>
        <p:txBody>
          <a:bodyPr/>
          <a:lstStyle/>
          <a:p>
            <a:pPr marL="0" indent="0" algn="just">
              <a:lnSpc>
                <a:spcPts val="4500"/>
              </a:lnSpc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+mn-ea"/>
                <a:ea typeface="+mn-ea"/>
              </a:rPr>
              <a:t>ヌクレオチド</a:t>
            </a:r>
            <a:endParaRPr kumimoji="1" lang="en-US" altLang="ja-JP" sz="36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marL="0" indent="0" algn="just">
              <a:lnSpc>
                <a:spcPts val="4500"/>
              </a:lnSpc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+mn-ea"/>
                <a:ea typeface="+mn-ea"/>
              </a:rPr>
              <a:t>　　リン酸</a:t>
            </a:r>
            <a:endParaRPr kumimoji="1" lang="en-US" altLang="ja-JP" sz="36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marL="0" indent="0" algn="just">
              <a:lnSpc>
                <a:spcPts val="4500"/>
              </a:lnSpc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+mn-ea"/>
                <a:ea typeface="+mn-ea"/>
              </a:rPr>
              <a:t>　　糖</a:t>
            </a:r>
            <a:endParaRPr kumimoji="1" lang="en-US" altLang="ja-JP" sz="36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marL="0" indent="0" algn="just">
              <a:lnSpc>
                <a:spcPts val="4500"/>
              </a:lnSpc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+mn-ea"/>
                <a:ea typeface="+mn-ea"/>
              </a:rPr>
              <a:t>　　塩基</a:t>
            </a:r>
            <a:endParaRPr kumimoji="1" lang="en-US" altLang="ja-JP" sz="3600" dirty="0">
              <a:latin typeface="+mn-ea"/>
              <a:ea typeface="+mn-ea"/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5159896" y="2492896"/>
            <a:ext cx="6336704" cy="4192124"/>
            <a:chOff x="5159896" y="2492896"/>
            <a:chExt cx="6336704" cy="4192124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576"/>
            <a:stretch/>
          </p:blipFill>
          <p:spPr>
            <a:xfrm>
              <a:off x="5159896" y="2492896"/>
              <a:ext cx="6336704" cy="4055491"/>
            </a:xfrm>
            <a:custGeom>
              <a:avLst/>
              <a:gdLst>
                <a:gd name="connsiteX0" fmla="*/ 4182211 w 5400600"/>
                <a:gd name="connsiteY0" fmla="*/ 3436586 h 3456384"/>
                <a:gd name="connsiteX1" fmla="*/ 5400600 w 5400600"/>
                <a:gd name="connsiteY1" fmla="*/ 3436586 h 3456384"/>
                <a:gd name="connsiteX2" fmla="*/ 5400600 w 5400600"/>
                <a:gd name="connsiteY2" fmla="*/ 3456384 h 3456384"/>
                <a:gd name="connsiteX3" fmla="*/ 4182211 w 5400600"/>
                <a:gd name="connsiteY3" fmla="*/ 3456384 h 3456384"/>
                <a:gd name="connsiteX4" fmla="*/ 0 w 5400600"/>
                <a:gd name="connsiteY4" fmla="*/ 0 h 3456384"/>
                <a:gd name="connsiteX5" fmla="*/ 5400600 w 5400600"/>
                <a:gd name="connsiteY5" fmla="*/ 0 h 3456384"/>
                <a:gd name="connsiteX6" fmla="*/ 5400600 w 5400600"/>
                <a:gd name="connsiteY6" fmla="*/ 2232248 h 3456384"/>
                <a:gd name="connsiteX7" fmla="*/ 4182211 w 5400600"/>
                <a:gd name="connsiteY7" fmla="*/ 2232248 h 3456384"/>
                <a:gd name="connsiteX8" fmla="*/ 4182211 w 5400600"/>
                <a:gd name="connsiteY8" fmla="*/ 3436586 h 3456384"/>
                <a:gd name="connsiteX9" fmla="*/ 0 w 5400600"/>
                <a:gd name="connsiteY9" fmla="*/ 3436586 h 345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00600" h="3456384">
                  <a:moveTo>
                    <a:pt x="4182211" y="3436586"/>
                  </a:moveTo>
                  <a:lnTo>
                    <a:pt x="5400600" y="3436586"/>
                  </a:lnTo>
                  <a:lnTo>
                    <a:pt x="5400600" y="3456384"/>
                  </a:lnTo>
                  <a:lnTo>
                    <a:pt x="4182211" y="3456384"/>
                  </a:lnTo>
                  <a:close/>
                  <a:moveTo>
                    <a:pt x="0" y="0"/>
                  </a:moveTo>
                  <a:lnTo>
                    <a:pt x="5400600" y="0"/>
                  </a:lnTo>
                  <a:lnTo>
                    <a:pt x="5400600" y="2232248"/>
                  </a:lnTo>
                  <a:lnTo>
                    <a:pt x="4182211" y="2232248"/>
                  </a:lnTo>
                  <a:lnTo>
                    <a:pt x="4182211" y="3436586"/>
                  </a:lnTo>
                  <a:lnTo>
                    <a:pt x="0" y="3436586"/>
                  </a:lnTo>
                  <a:close/>
                </a:path>
              </a:pathLst>
            </a:custGeom>
          </p:spPr>
        </p:pic>
        <p:sp>
          <p:nvSpPr>
            <p:cNvPr id="21" name="テキスト ボックス 20"/>
            <p:cNvSpPr txBox="1"/>
            <p:nvPr/>
          </p:nvSpPr>
          <p:spPr>
            <a:xfrm>
              <a:off x="5267907" y="4098439"/>
              <a:ext cx="216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>
                  <a:solidFill>
                    <a:srgbClr val="FF0000"/>
                  </a:solidFill>
                  <a:latin typeface="+mn-ea"/>
                </a:rPr>
                <a:t>リン酸</a:t>
              </a: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6319719" y="6015606"/>
              <a:ext cx="4680520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500"/>
                </a:lnSpc>
              </a:pPr>
              <a:r>
                <a:rPr kumimoji="1" lang="ja-JP" altLang="en-US" sz="3600" b="1" dirty="0">
                  <a:solidFill>
                    <a:srgbClr val="FF0000"/>
                  </a:solidFill>
                  <a:latin typeface="+mn-ea"/>
                </a:rPr>
                <a:t>糖（デオキシリボース）</a:t>
              </a:r>
              <a:endParaRPr kumimoji="1" lang="en-US" altLang="ja-JP" sz="3600" b="1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9945529" y="3284755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>
                  <a:solidFill>
                    <a:srgbClr val="FF0000"/>
                  </a:solidFill>
                  <a:latin typeface="+mn-ea"/>
                </a:rPr>
                <a:t>塩基</a:t>
              </a:r>
            </a:p>
          </p:txBody>
        </p:sp>
      </p:grpSp>
      <p:sp>
        <p:nvSpPr>
          <p:cNvPr id="11" name="四角形: メモ 34">
            <a:extLst>
              <a:ext uri="{FF2B5EF4-FFF2-40B4-BE49-F238E27FC236}">
                <a16:creationId xmlns:a16="http://schemas.microsoft.com/office/drawing/2014/main" id="{D3479145-8FEF-4273-9C07-A2CBC0A29DEE}"/>
              </a:ext>
            </a:extLst>
          </p:cNvPr>
          <p:cNvSpPr/>
          <p:nvPr/>
        </p:nvSpPr>
        <p:spPr>
          <a:xfrm>
            <a:off x="2783632" y="958280"/>
            <a:ext cx="2376264" cy="499579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1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2" name="四角形: メモ 34">
            <a:extLst>
              <a:ext uri="{FF2B5EF4-FFF2-40B4-BE49-F238E27FC236}">
                <a16:creationId xmlns:a16="http://schemas.microsoft.com/office/drawing/2014/main" id="{D3479145-8FEF-4273-9C07-A2CBC0A29DEE}"/>
              </a:ext>
            </a:extLst>
          </p:cNvPr>
          <p:cNvSpPr/>
          <p:nvPr/>
        </p:nvSpPr>
        <p:spPr>
          <a:xfrm>
            <a:off x="4295800" y="1635516"/>
            <a:ext cx="1296144" cy="499579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2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5" name="四角形: メモ 34">
            <a:extLst>
              <a:ext uri="{FF2B5EF4-FFF2-40B4-BE49-F238E27FC236}">
                <a16:creationId xmlns:a16="http://schemas.microsoft.com/office/drawing/2014/main" id="{D3479145-8FEF-4273-9C07-A2CBC0A29DEE}"/>
              </a:ext>
            </a:extLst>
          </p:cNvPr>
          <p:cNvSpPr/>
          <p:nvPr/>
        </p:nvSpPr>
        <p:spPr>
          <a:xfrm>
            <a:off x="5951984" y="1607689"/>
            <a:ext cx="576064" cy="499579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3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6" name="四角形: メモ 34">
            <a:extLst>
              <a:ext uri="{FF2B5EF4-FFF2-40B4-BE49-F238E27FC236}">
                <a16:creationId xmlns:a16="http://schemas.microsoft.com/office/drawing/2014/main" id="{D3479145-8FEF-4273-9C07-A2CBC0A29DEE}"/>
              </a:ext>
            </a:extLst>
          </p:cNvPr>
          <p:cNvSpPr/>
          <p:nvPr/>
        </p:nvSpPr>
        <p:spPr>
          <a:xfrm>
            <a:off x="6888088" y="1607689"/>
            <a:ext cx="1008112" cy="499579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4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7" name="四角形: メモ 34">
            <a:extLst>
              <a:ext uri="{FF2B5EF4-FFF2-40B4-BE49-F238E27FC236}">
                <a16:creationId xmlns:a16="http://schemas.microsoft.com/office/drawing/2014/main" id="{D3479145-8FEF-4273-9C07-A2CBC0A29DEE}"/>
              </a:ext>
            </a:extLst>
          </p:cNvPr>
          <p:cNvSpPr/>
          <p:nvPr/>
        </p:nvSpPr>
        <p:spPr>
          <a:xfrm>
            <a:off x="1236243" y="2918493"/>
            <a:ext cx="2592289" cy="499579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1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8" name="四角形: メモ 34">
            <a:extLst>
              <a:ext uri="{FF2B5EF4-FFF2-40B4-BE49-F238E27FC236}">
                <a16:creationId xmlns:a16="http://schemas.microsoft.com/office/drawing/2014/main" id="{D3479145-8FEF-4273-9C07-A2CBC0A29DEE}"/>
              </a:ext>
            </a:extLst>
          </p:cNvPr>
          <p:cNvSpPr/>
          <p:nvPr/>
        </p:nvSpPr>
        <p:spPr>
          <a:xfrm>
            <a:off x="1815769" y="3625309"/>
            <a:ext cx="1312697" cy="499579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2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9" name="四角形: メモ 34">
            <a:extLst>
              <a:ext uri="{FF2B5EF4-FFF2-40B4-BE49-F238E27FC236}">
                <a16:creationId xmlns:a16="http://schemas.microsoft.com/office/drawing/2014/main" id="{D3479145-8FEF-4273-9C07-A2CBC0A29DEE}"/>
              </a:ext>
            </a:extLst>
          </p:cNvPr>
          <p:cNvSpPr/>
          <p:nvPr/>
        </p:nvSpPr>
        <p:spPr>
          <a:xfrm>
            <a:off x="1815768" y="4331338"/>
            <a:ext cx="1312697" cy="499579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20" name="四角形: メモ 34">
            <a:extLst>
              <a:ext uri="{FF2B5EF4-FFF2-40B4-BE49-F238E27FC236}">
                <a16:creationId xmlns:a16="http://schemas.microsoft.com/office/drawing/2014/main" id="{D3479145-8FEF-4273-9C07-A2CBC0A29DEE}"/>
              </a:ext>
            </a:extLst>
          </p:cNvPr>
          <p:cNvSpPr/>
          <p:nvPr/>
        </p:nvSpPr>
        <p:spPr>
          <a:xfrm>
            <a:off x="1815768" y="5070219"/>
            <a:ext cx="1312697" cy="499579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4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442720" y="3454400"/>
            <a:ext cx="335280" cy="1838960"/>
            <a:chOff x="1442720" y="3454400"/>
            <a:chExt cx="335280" cy="1838960"/>
          </a:xfrm>
        </p:grpSpPr>
        <p:sp>
          <p:nvSpPr>
            <p:cNvPr id="5" name="フリーフォーム 4"/>
            <p:cNvSpPr/>
            <p:nvPr/>
          </p:nvSpPr>
          <p:spPr>
            <a:xfrm>
              <a:off x="1442720" y="3454400"/>
              <a:ext cx="335280" cy="1838960"/>
            </a:xfrm>
            <a:custGeom>
              <a:avLst/>
              <a:gdLst>
                <a:gd name="connsiteX0" fmla="*/ 0 w 335280"/>
                <a:gd name="connsiteY0" fmla="*/ 0 h 1838960"/>
                <a:gd name="connsiteX1" fmla="*/ 0 w 335280"/>
                <a:gd name="connsiteY1" fmla="*/ 1838960 h 1838960"/>
                <a:gd name="connsiteX2" fmla="*/ 335280 w 335280"/>
                <a:gd name="connsiteY2" fmla="*/ 1838960 h 183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280" h="1838960">
                  <a:moveTo>
                    <a:pt x="0" y="0"/>
                  </a:moveTo>
                  <a:lnTo>
                    <a:pt x="0" y="1838960"/>
                  </a:lnTo>
                  <a:lnTo>
                    <a:pt x="335280" y="183896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/>
            <p:cNvSpPr/>
            <p:nvPr/>
          </p:nvSpPr>
          <p:spPr>
            <a:xfrm>
              <a:off x="1442720" y="3911600"/>
              <a:ext cx="325120" cy="0"/>
            </a:xfrm>
            <a:custGeom>
              <a:avLst/>
              <a:gdLst>
                <a:gd name="connsiteX0" fmla="*/ 0 w 325120"/>
                <a:gd name="connsiteY0" fmla="*/ 0 h 0"/>
                <a:gd name="connsiteX1" fmla="*/ 325120 w 32512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5120">
                  <a:moveTo>
                    <a:pt x="0" y="0"/>
                  </a:moveTo>
                  <a:lnTo>
                    <a:pt x="32512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/>
            <p:cNvSpPr/>
            <p:nvPr/>
          </p:nvSpPr>
          <p:spPr>
            <a:xfrm>
              <a:off x="1452880" y="4581128"/>
              <a:ext cx="325120" cy="0"/>
            </a:xfrm>
            <a:custGeom>
              <a:avLst/>
              <a:gdLst>
                <a:gd name="connsiteX0" fmla="*/ 0 w 325120"/>
                <a:gd name="connsiteY0" fmla="*/ 0 h 0"/>
                <a:gd name="connsiteX1" fmla="*/ 325120 w 32512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5120">
                  <a:moveTo>
                    <a:pt x="0" y="0"/>
                  </a:moveTo>
                  <a:lnTo>
                    <a:pt x="32512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" name="四角形: メモ 34">
            <a:extLst>
              <a:ext uri="{FF2B5EF4-FFF2-40B4-BE49-F238E27FC236}">
                <a16:creationId xmlns:a16="http://schemas.microsoft.com/office/drawing/2014/main" id="{D3479145-8FEF-4273-9C07-A2CBC0A29DEE}"/>
              </a:ext>
            </a:extLst>
          </p:cNvPr>
          <p:cNvSpPr/>
          <p:nvPr/>
        </p:nvSpPr>
        <p:spPr>
          <a:xfrm>
            <a:off x="5303912" y="4191788"/>
            <a:ext cx="1296144" cy="499579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2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25" name="四角形: メモ 34">
            <a:extLst>
              <a:ext uri="{FF2B5EF4-FFF2-40B4-BE49-F238E27FC236}">
                <a16:creationId xmlns:a16="http://schemas.microsoft.com/office/drawing/2014/main" id="{D3479145-8FEF-4273-9C07-A2CBC0A29DEE}"/>
              </a:ext>
            </a:extLst>
          </p:cNvPr>
          <p:cNvSpPr/>
          <p:nvPr/>
        </p:nvSpPr>
        <p:spPr>
          <a:xfrm>
            <a:off x="6348026" y="6048808"/>
            <a:ext cx="4428493" cy="499579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3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28" name="四角形: メモ 34">
            <a:extLst>
              <a:ext uri="{FF2B5EF4-FFF2-40B4-BE49-F238E27FC236}">
                <a16:creationId xmlns:a16="http://schemas.microsoft.com/office/drawing/2014/main" id="{D3479145-8FEF-4273-9C07-A2CBC0A29DEE}"/>
              </a:ext>
            </a:extLst>
          </p:cNvPr>
          <p:cNvSpPr/>
          <p:nvPr/>
        </p:nvSpPr>
        <p:spPr>
          <a:xfrm>
            <a:off x="9906900" y="3375519"/>
            <a:ext cx="1296144" cy="499579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4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8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A</a:t>
            </a:r>
            <a:r>
              <a:rPr kumimoji="1" lang="ja-JP" altLang="en-US" dirty="0"/>
              <a:t>　</a:t>
            </a:r>
            <a:r>
              <a:rPr kumimoji="1" lang="en-US" altLang="ja-JP" dirty="0"/>
              <a:t>DNA</a:t>
            </a:r>
            <a:r>
              <a:rPr kumimoji="1" lang="ja-JP" altLang="en-US" dirty="0"/>
              <a:t>の分子構造はどうなっているのだろうか？</a:t>
            </a:r>
          </a:p>
        </p:txBody>
      </p:sp>
      <p:sp>
        <p:nvSpPr>
          <p:cNvPr id="3" name="縦書きコンテンツ プレースホルダー 2"/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263353" y="880442"/>
            <a:ext cx="11521280" cy="1155098"/>
          </a:xfrm>
          <a:noFill/>
        </p:spPr>
        <p:txBody>
          <a:bodyPr/>
          <a:lstStyle/>
          <a:p>
            <a:pPr marL="0" indent="0" algn="just">
              <a:lnSpc>
                <a:spcPts val="4500"/>
              </a:lnSpc>
              <a:buNone/>
            </a:pPr>
            <a:r>
              <a:rPr kumimoji="1" lang="ja-JP" altLang="en-US" sz="3600" dirty="0">
                <a:latin typeface="+mn-ea"/>
                <a:ea typeface="+mn-ea"/>
              </a:rPr>
              <a:t>塩基には，</a:t>
            </a:r>
            <a:r>
              <a:rPr kumimoji="1" lang="ja-JP" altLang="en-US" sz="3600" b="1" dirty="0">
                <a:solidFill>
                  <a:srgbClr val="FF0000"/>
                </a:solidFill>
                <a:latin typeface="+mn-ea"/>
                <a:ea typeface="+mn-ea"/>
              </a:rPr>
              <a:t>アデニン</a:t>
            </a:r>
            <a:r>
              <a:rPr kumimoji="1" lang="en-US" altLang="ja-JP" sz="3600" dirty="0">
                <a:latin typeface="+mn-ea"/>
                <a:ea typeface="+mn-ea"/>
              </a:rPr>
              <a:t>(A)</a:t>
            </a:r>
            <a:r>
              <a:rPr kumimoji="1" lang="ja-JP" altLang="en-US" sz="3600" dirty="0" err="1">
                <a:latin typeface="+mn-ea"/>
                <a:ea typeface="+mn-ea"/>
              </a:rPr>
              <a:t>，</a:t>
            </a:r>
            <a:r>
              <a:rPr kumimoji="1" lang="ja-JP" altLang="en-US" sz="3600" b="1" dirty="0">
                <a:solidFill>
                  <a:srgbClr val="FF0000"/>
                </a:solidFill>
                <a:latin typeface="+mn-ea"/>
                <a:ea typeface="+mn-ea"/>
              </a:rPr>
              <a:t>チミン</a:t>
            </a:r>
            <a:r>
              <a:rPr kumimoji="1" lang="en-US" altLang="ja-JP" sz="3600" dirty="0">
                <a:latin typeface="+mn-ea"/>
                <a:ea typeface="+mn-ea"/>
              </a:rPr>
              <a:t>(T)</a:t>
            </a:r>
            <a:r>
              <a:rPr kumimoji="1" lang="ja-JP" altLang="en-US" sz="3600" dirty="0" err="1">
                <a:latin typeface="+mn-ea"/>
                <a:ea typeface="+mn-ea"/>
              </a:rPr>
              <a:t>，</a:t>
            </a:r>
            <a:r>
              <a:rPr kumimoji="1" lang="ja-JP" altLang="en-US" sz="3600" b="1" dirty="0">
                <a:solidFill>
                  <a:srgbClr val="FF0000"/>
                </a:solidFill>
                <a:latin typeface="+mn-ea"/>
                <a:ea typeface="+mn-ea"/>
              </a:rPr>
              <a:t>グアニン</a:t>
            </a:r>
            <a:r>
              <a:rPr kumimoji="1" lang="en-US" altLang="ja-JP" sz="3600" dirty="0">
                <a:latin typeface="+mn-ea"/>
                <a:ea typeface="+mn-ea"/>
              </a:rPr>
              <a:t>(G)</a:t>
            </a:r>
            <a:r>
              <a:rPr kumimoji="1" lang="ja-JP" altLang="en-US" sz="3600" dirty="0" err="1">
                <a:latin typeface="+mn-ea"/>
                <a:ea typeface="+mn-ea"/>
              </a:rPr>
              <a:t>，</a:t>
            </a:r>
            <a:r>
              <a:rPr kumimoji="1" lang="ja-JP" altLang="en-US" sz="3600" b="1" dirty="0">
                <a:solidFill>
                  <a:srgbClr val="FF0000"/>
                </a:solidFill>
                <a:latin typeface="+mn-ea"/>
                <a:ea typeface="+mn-ea"/>
              </a:rPr>
              <a:t>シトシン</a:t>
            </a:r>
            <a:r>
              <a:rPr kumimoji="1" lang="en-US" altLang="ja-JP" sz="3600" dirty="0">
                <a:latin typeface="+mn-ea"/>
                <a:ea typeface="+mn-ea"/>
              </a:rPr>
              <a:t>(C)</a:t>
            </a:r>
            <a:r>
              <a:rPr kumimoji="1" lang="ja-JP" altLang="en-US" sz="3600" dirty="0">
                <a:latin typeface="+mn-ea"/>
                <a:ea typeface="+mn-ea"/>
              </a:rPr>
              <a:t>の</a:t>
            </a:r>
            <a:r>
              <a:rPr kumimoji="1" lang="en-US" altLang="ja-JP" sz="3600" dirty="0">
                <a:latin typeface="+mn-ea"/>
                <a:ea typeface="+mn-ea"/>
              </a:rPr>
              <a:t>4</a:t>
            </a:r>
            <a:r>
              <a:rPr kumimoji="1" lang="ja-JP" altLang="en-US" sz="3600" dirty="0">
                <a:latin typeface="+mn-ea"/>
                <a:ea typeface="+mn-ea"/>
              </a:rPr>
              <a:t>種類がある。</a:t>
            </a:r>
            <a:endParaRPr kumimoji="1" lang="en-US" altLang="ja-JP" sz="3600" dirty="0">
              <a:latin typeface="+mn-ea"/>
              <a:ea typeface="+mn-ea"/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551383" y="2348880"/>
            <a:ext cx="6033161" cy="3928158"/>
            <a:chOff x="5159896" y="2492896"/>
            <a:chExt cx="6336704" cy="4125760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576"/>
            <a:stretch/>
          </p:blipFill>
          <p:spPr>
            <a:xfrm>
              <a:off x="5159896" y="2492896"/>
              <a:ext cx="6336704" cy="4055491"/>
            </a:xfrm>
            <a:custGeom>
              <a:avLst/>
              <a:gdLst>
                <a:gd name="connsiteX0" fmla="*/ 4182211 w 5400600"/>
                <a:gd name="connsiteY0" fmla="*/ 3436586 h 3456384"/>
                <a:gd name="connsiteX1" fmla="*/ 5400600 w 5400600"/>
                <a:gd name="connsiteY1" fmla="*/ 3436586 h 3456384"/>
                <a:gd name="connsiteX2" fmla="*/ 5400600 w 5400600"/>
                <a:gd name="connsiteY2" fmla="*/ 3456384 h 3456384"/>
                <a:gd name="connsiteX3" fmla="*/ 4182211 w 5400600"/>
                <a:gd name="connsiteY3" fmla="*/ 3456384 h 3456384"/>
                <a:gd name="connsiteX4" fmla="*/ 0 w 5400600"/>
                <a:gd name="connsiteY4" fmla="*/ 0 h 3456384"/>
                <a:gd name="connsiteX5" fmla="*/ 5400600 w 5400600"/>
                <a:gd name="connsiteY5" fmla="*/ 0 h 3456384"/>
                <a:gd name="connsiteX6" fmla="*/ 5400600 w 5400600"/>
                <a:gd name="connsiteY6" fmla="*/ 2232248 h 3456384"/>
                <a:gd name="connsiteX7" fmla="*/ 4182211 w 5400600"/>
                <a:gd name="connsiteY7" fmla="*/ 2232248 h 3456384"/>
                <a:gd name="connsiteX8" fmla="*/ 4182211 w 5400600"/>
                <a:gd name="connsiteY8" fmla="*/ 3436586 h 3456384"/>
                <a:gd name="connsiteX9" fmla="*/ 0 w 5400600"/>
                <a:gd name="connsiteY9" fmla="*/ 3436586 h 345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00600" h="3456384">
                  <a:moveTo>
                    <a:pt x="4182211" y="3436586"/>
                  </a:moveTo>
                  <a:lnTo>
                    <a:pt x="5400600" y="3436586"/>
                  </a:lnTo>
                  <a:lnTo>
                    <a:pt x="5400600" y="3456384"/>
                  </a:lnTo>
                  <a:lnTo>
                    <a:pt x="4182211" y="3456384"/>
                  </a:lnTo>
                  <a:close/>
                  <a:moveTo>
                    <a:pt x="0" y="0"/>
                  </a:moveTo>
                  <a:lnTo>
                    <a:pt x="5400600" y="0"/>
                  </a:lnTo>
                  <a:lnTo>
                    <a:pt x="5400600" y="2232248"/>
                  </a:lnTo>
                  <a:lnTo>
                    <a:pt x="4182211" y="2232248"/>
                  </a:lnTo>
                  <a:lnTo>
                    <a:pt x="4182211" y="3436586"/>
                  </a:lnTo>
                  <a:lnTo>
                    <a:pt x="0" y="3436586"/>
                  </a:lnTo>
                  <a:close/>
                </a:path>
              </a:pathLst>
            </a:custGeom>
          </p:spPr>
        </p:pic>
        <p:sp>
          <p:nvSpPr>
            <p:cNvPr id="21" name="テキスト ボックス 20"/>
            <p:cNvSpPr txBox="1"/>
            <p:nvPr/>
          </p:nvSpPr>
          <p:spPr>
            <a:xfrm>
              <a:off x="5267907" y="4098439"/>
              <a:ext cx="216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dirty="0">
                  <a:latin typeface="+mn-ea"/>
                </a:rPr>
                <a:t>リン酸</a:t>
              </a: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6319719" y="6015606"/>
              <a:ext cx="4680520" cy="603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kumimoji="1" lang="ja-JP" altLang="en-US" sz="3600" dirty="0">
                  <a:latin typeface="+mn-ea"/>
                </a:rPr>
                <a:t>糖（デオキシリボース）</a:t>
              </a:r>
              <a:endParaRPr kumimoji="1" lang="en-US" altLang="ja-JP" sz="3600" dirty="0">
                <a:latin typeface="+mn-ea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9945529" y="3284755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dirty="0">
                  <a:latin typeface="+mn-ea"/>
                </a:rPr>
                <a:t>塩基</a:t>
              </a: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7095105" y="3284984"/>
            <a:ext cx="4702994" cy="3240360"/>
            <a:chOff x="7095105" y="3284984"/>
            <a:chExt cx="4702994" cy="3240360"/>
          </a:xfrm>
        </p:grpSpPr>
        <p:sp>
          <p:nvSpPr>
            <p:cNvPr id="7" name="角丸四角形吹き出し 6"/>
            <p:cNvSpPr/>
            <p:nvPr/>
          </p:nvSpPr>
          <p:spPr>
            <a:xfrm>
              <a:off x="7095105" y="3284984"/>
              <a:ext cx="4702994" cy="3240360"/>
            </a:xfrm>
            <a:prstGeom prst="wedgeRoundRectCallout">
              <a:avLst>
                <a:gd name="adj1" fmla="val -62614"/>
                <a:gd name="adj2" fmla="val -29693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5" name="図 14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47638" y="4944523"/>
              <a:ext cx="3319332" cy="372780"/>
            </a:xfrm>
            <a:prstGeom prst="rect">
              <a:avLst/>
            </a:prstGeom>
          </p:spPr>
        </p:pic>
        <p:pic>
          <p:nvPicPr>
            <p:cNvPr id="16" name="図 1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99751" y="3359906"/>
              <a:ext cx="3319332" cy="448182"/>
            </a:xfrm>
            <a:prstGeom prst="rect">
              <a:avLst/>
            </a:prstGeom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7483383" y="3789350"/>
              <a:ext cx="178747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3300"/>
                </a:lnSpc>
              </a:pPr>
              <a:r>
                <a:rPr kumimoji="1" lang="ja-JP" altLang="en-US" sz="3200" b="1" dirty="0">
                  <a:solidFill>
                    <a:srgbClr val="FF0000"/>
                  </a:solidFill>
                  <a:latin typeface="+mn-ea"/>
                </a:rPr>
                <a:t>アデニン</a:t>
              </a:r>
              <a:endParaRPr kumimoji="1" lang="en-US" altLang="ja-JP" sz="3200" b="1" dirty="0">
                <a:solidFill>
                  <a:srgbClr val="FF0000"/>
                </a:solidFill>
                <a:latin typeface="+mn-ea"/>
              </a:endParaRPr>
            </a:p>
            <a:p>
              <a:pPr algn="just">
                <a:lnSpc>
                  <a:spcPts val="3300"/>
                </a:lnSpc>
              </a:pPr>
              <a:r>
                <a:rPr kumimoji="1" lang="en-US" altLang="ja-JP" sz="3200" dirty="0">
                  <a:latin typeface="+mn-ea"/>
                </a:rPr>
                <a:t>Adenine</a:t>
              </a:r>
              <a:endParaRPr kumimoji="1" lang="ja-JP" altLang="en-US" sz="3200" dirty="0">
                <a:latin typeface="+mn-ea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9659135" y="3789350"/>
              <a:ext cx="178747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3300"/>
                </a:lnSpc>
              </a:pPr>
              <a:r>
                <a:rPr kumimoji="1" lang="ja-JP" altLang="en-US" sz="3200" b="1" dirty="0">
                  <a:solidFill>
                    <a:srgbClr val="FF0000"/>
                  </a:solidFill>
                  <a:latin typeface="+mn-ea"/>
                </a:rPr>
                <a:t>グアニン</a:t>
              </a:r>
              <a:endParaRPr kumimoji="1" lang="en-US" altLang="ja-JP" sz="3200" b="1" dirty="0">
                <a:solidFill>
                  <a:srgbClr val="FF0000"/>
                </a:solidFill>
                <a:latin typeface="+mn-ea"/>
              </a:endParaRPr>
            </a:p>
            <a:p>
              <a:pPr algn="just">
                <a:lnSpc>
                  <a:spcPts val="3300"/>
                </a:lnSpc>
              </a:pPr>
              <a:r>
                <a:rPr kumimoji="1" lang="en-US" altLang="ja-JP" sz="3200" dirty="0">
                  <a:latin typeface="+mn-ea"/>
                </a:rPr>
                <a:t>Guanine</a:t>
              </a:r>
              <a:endParaRPr kumimoji="1" lang="ja-JP" altLang="en-US" sz="3200" dirty="0">
                <a:latin typeface="+mn-ea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7472454" y="5370171"/>
              <a:ext cx="178747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3300"/>
                </a:lnSpc>
              </a:pPr>
              <a:r>
                <a:rPr kumimoji="1" lang="ja-JP" altLang="en-US" sz="3200" b="1" dirty="0">
                  <a:solidFill>
                    <a:srgbClr val="FF0000"/>
                  </a:solidFill>
                  <a:latin typeface="+mn-ea"/>
                </a:rPr>
                <a:t>チミン</a:t>
              </a:r>
              <a:endParaRPr kumimoji="1" lang="en-US" altLang="ja-JP" sz="3200" b="1" dirty="0">
                <a:solidFill>
                  <a:srgbClr val="FF0000"/>
                </a:solidFill>
                <a:latin typeface="+mn-ea"/>
              </a:endParaRPr>
            </a:p>
            <a:p>
              <a:pPr algn="just">
                <a:lnSpc>
                  <a:spcPts val="3300"/>
                </a:lnSpc>
              </a:pPr>
              <a:r>
                <a:rPr kumimoji="1" lang="en-US" altLang="ja-JP" sz="3200" dirty="0">
                  <a:latin typeface="+mn-ea"/>
                </a:rPr>
                <a:t>Thymine</a:t>
              </a:r>
              <a:endParaRPr kumimoji="1" lang="ja-JP" altLang="en-US" sz="3200" dirty="0">
                <a:latin typeface="+mn-ea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9698340" y="5346354"/>
              <a:ext cx="178747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3300"/>
                </a:lnSpc>
              </a:pPr>
              <a:r>
                <a:rPr kumimoji="1" lang="ja-JP" altLang="en-US" sz="3200" b="1" dirty="0">
                  <a:solidFill>
                    <a:srgbClr val="FF0000"/>
                  </a:solidFill>
                  <a:latin typeface="+mn-ea"/>
                </a:rPr>
                <a:t>シトシン</a:t>
              </a:r>
              <a:endParaRPr kumimoji="1" lang="en-US" altLang="ja-JP" sz="3200" b="1" dirty="0">
                <a:solidFill>
                  <a:srgbClr val="FF0000"/>
                </a:solidFill>
                <a:latin typeface="+mn-ea"/>
              </a:endParaRPr>
            </a:p>
            <a:p>
              <a:pPr algn="just">
                <a:lnSpc>
                  <a:spcPts val="3300"/>
                </a:lnSpc>
              </a:pPr>
              <a:r>
                <a:rPr kumimoji="1" lang="en-US" altLang="ja-JP" sz="3200" dirty="0">
                  <a:latin typeface="+mn-ea"/>
                </a:rPr>
                <a:t>Cytosine</a:t>
              </a:r>
              <a:endParaRPr kumimoji="1" lang="ja-JP" altLang="en-US" sz="3200" dirty="0">
                <a:latin typeface="+mn-ea"/>
              </a:endParaRPr>
            </a:p>
          </p:txBody>
        </p:sp>
      </p:grpSp>
      <p:sp>
        <p:nvSpPr>
          <p:cNvPr id="22" name="四角形: メモ 34">
            <a:extLst>
              <a:ext uri="{FF2B5EF4-FFF2-40B4-BE49-F238E27FC236}">
                <a16:creationId xmlns:a16="http://schemas.microsoft.com/office/drawing/2014/main" id="{D3479145-8FEF-4273-9C07-A2CBC0A29DEE}"/>
              </a:ext>
            </a:extLst>
          </p:cNvPr>
          <p:cNvSpPr/>
          <p:nvPr/>
        </p:nvSpPr>
        <p:spPr>
          <a:xfrm>
            <a:off x="2420804" y="933168"/>
            <a:ext cx="1730980" cy="499579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5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24" name="四角形: メモ 34">
            <a:extLst>
              <a:ext uri="{FF2B5EF4-FFF2-40B4-BE49-F238E27FC236}">
                <a16:creationId xmlns:a16="http://schemas.microsoft.com/office/drawing/2014/main" id="{D3479145-8FEF-4273-9C07-A2CBC0A29DEE}"/>
              </a:ext>
            </a:extLst>
          </p:cNvPr>
          <p:cNvSpPr/>
          <p:nvPr/>
        </p:nvSpPr>
        <p:spPr>
          <a:xfrm>
            <a:off x="4883445" y="933168"/>
            <a:ext cx="1284563" cy="499579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6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25" name="四角形: メモ 34">
            <a:extLst>
              <a:ext uri="{FF2B5EF4-FFF2-40B4-BE49-F238E27FC236}">
                <a16:creationId xmlns:a16="http://schemas.microsoft.com/office/drawing/2014/main" id="{D3479145-8FEF-4273-9C07-A2CBC0A29DEE}"/>
              </a:ext>
            </a:extLst>
          </p:cNvPr>
          <p:cNvSpPr/>
          <p:nvPr/>
        </p:nvSpPr>
        <p:spPr>
          <a:xfrm>
            <a:off x="6960096" y="920880"/>
            <a:ext cx="1730980" cy="499579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7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28" name="四角形: メモ 34">
            <a:extLst>
              <a:ext uri="{FF2B5EF4-FFF2-40B4-BE49-F238E27FC236}">
                <a16:creationId xmlns:a16="http://schemas.microsoft.com/office/drawing/2014/main" id="{D3479145-8FEF-4273-9C07-A2CBC0A29DEE}"/>
              </a:ext>
            </a:extLst>
          </p:cNvPr>
          <p:cNvSpPr/>
          <p:nvPr/>
        </p:nvSpPr>
        <p:spPr>
          <a:xfrm>
            <a:off x="9502934" y="920880"/>
            <a:ext cx="1566804" cy="499579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8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29" name="四角形: メモ 34">
            <a:extLst>
              <a:ext uri="{FF2B5EF4-FFF2-40B4-BE49-F238E27FC236}">
                <a16:creationId xmlns:a16="http://schemas.microsoft.com/office/drawing/2014/main" id="{D3479145-8FEF-4273-9C07-A2CBC0A29DEE}"/>
              </a:ext>
            </a:extLst>
          </p:cNvPr>
          <p:cNvSpPr/>
          <p:nvPr/>
        </p:nvSpPr>
        <p:spPr>
          <a:xfrm>
            <a:off x="7449023" y="3853821"/>
            <a:ext cx="1730980" cy="383712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5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30" name="四角形: メモ 34">
            <a:extLst>
              <a:ext uri="{FF2B5EF4-FFF2-40B4-BE49-F238E27FC236}">
                <a16:creationId xmlns:a16="http://schemas.microsoft.com/office/drawing/2014/main" id="{D3479145-8FEF-4273-9C07-A2CBC0A29DEE}"/>
              </a:ext>
            </a:extLst>
          </p:cNvPr>
          <p:cNvSpPr/>
          <p:nvPr/>
        </p:nvSpPr>
        <p:spPr>
          <a:xfrm>
            <a:off x="9715629" y="3837139"/>
            <a:ext cx="1730980" cy="383712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7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31" name="四角形: メモ 34">
            <a:extLst>
              <a:ext uri="{FF2B5EF4-FFF2-40B4-BE49-F238E27FC236}">
                <a16:creationId xmlns:a16="http://schemas.microsoft.com/office/drawing/2014/main" id="{D3479145-8FEF-4273-9C07-A2CBC0A29DEE}"/>
              </a:ext>
            </a:extLst>
          </p:cNvPr>
          <p:cNvSpPr/>
          <p:nvPr/>
        </p:nvSpPr>
        <p:spPr>
          <a:xfrm>
            <a:off x="7500701" y="5421552"/>
            <a:ext cx="1730980" cy="383712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6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32" name="四角形: メモ 34">
            <a:extLst>
              <a:ext uri="{FF2B5EF4-FFF2-40B4-BE49-F238E27FC236}">
                <a16:creationId xmlns:a16="http://schemas.microsoft.com/office/drawing/2014/main" id="{D3479145-8FEF-4273-9C07-A2CBC0A29DEE}"/>
              </a:ext>
            </a:extLst>
          </p:cNvPr>
          <p:cNvSpPr/>
          <p:nvPr/>
        </p:nvSpPr>
        <p:spPr>
          <a:xfrm>
            <a:off x="9721529" y="5421552"/>
            <a:ext cx="1730980" cy="383712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8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2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A</a:t>
            </a:r>
            <a:r>
              <a:rPr kumimoji="1" lang="ja-JP" altLang="en-US" dirty="0"/>
              <a:t>　</a:t>
            </a:r>
            <a:r>
              <a:rPr kumimoji="1" lang="en-US" altLang="ja-JP" dirty="0"/>
              <a:t>DNA</a:t>
            </a:r>
            <a:r>
              <a:rPr kumimoji="1" lang="ja-JP" altLang="en-US" dirty="0"/>
              <a:t>の分子構造はどうなっているのだろうか？</a:t>
            </a:r>
          </a:p>
        </p:txBody>
      </p:sp>
      <p:sp>
        <p:nvSpPr>
          <p:cNvPr id="3" name="縦書きコンテンツ プレースホルダー 2"/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263353" y="880442"/>
            <a:ext cx="10945215" cy="2620566"/>
          </a:xfrm>
          <a:noFill/>
        </p:spPr>
        <p:txBody>
          <a:bodyPr/>
          <a:lstStyle/>
          <a:p>
            <a:pPr marL="0" indent="0" algn="just">
              <a:lnSpc>
                <a:spcPts val="4500"/>
              </a:lnSpc>
              <a:buNone/>
            </a:pPr>
            <a:r>
              <a:rPr kumimoji="1" lang="ja-JP" altLang="en-US" sz="3600" dirty="0">
                <a:latin typeface="+mn-ea"/>
                <a:ea typeface="+mn-ea"/>
              </a:rPr>
              <a:t>・</a:t>
            </a:r>
            <a:r>
              <a:rPr kumimoji="1" lang="en-US" altLang="ja-JP" sz="3600" dirty="0">
                <a:latin typeface="+mn-ea"/>
                <a:ea typeface="+mn-ea"/>
              </a:rPr>
              <a:t>2</a:t>
            </a:r>
            <a:r>
              <a:rPr kumimoji="1" lang="ja-JP" altLang="en-US" sz="3600" dirty="0">
                <a:latin typeface="+mn-ea"/>
                <a:ea typeface="+mn-ea"/>
              </a:rPr>
              <a:t>本のヌクレオチド鎖は，特定の塩基どうしが結合する</a:t>
            </a:r>
            <a:endParaRPr kumimoji="1" lang="en-US" altLang="ja-JP" sz="3600" dirty="0">
              <a:latin typeface="+mn-ea"/>
              <a:ea typeface="+mn-ea"/>
            </a:endParaRPr>
          </a:p>
          <a:p>
            <a:pPr marL="0" indent="0" algn="just">
              <a:lnSpc>
                <a:spcPts val="4500"/>
              </a:lnSpc>
              <a:buNone/>
            </a:pPr>
            <a:r>
              <a:rPr kumimoji="1" lang="ja-JP" altLang="en-US" sz="3600" dirty="0">
                <a:latin typeface="+mn-ea"/>
                <a:ea typeface="+mn-ea"/>
              </a:rPr>
              <a:t>   </a:t>
            </a:r>
            <a:r>
              <a:rPr kumimoji="1" lang="ja-JP" altLang="en-US" sz="3600" b="1" dirty="0">
                <a:solidFill>
                  <a:srgbClr val="FF0000"/>
                </a:solidFill>
                <a:latin typeface="+mn-ea"/>
                <a:ea typeface="+mn-ea"/>
              </a:rPr>
              <a:t>相補性</a:t>
            </a:r>
            <a:r>
              <a:rPr kumimoji="1" lang="ja-JP" altLang="en-US" sz="3600" dirty="0">
                <a:latin typeface="+mn-ea"/>
                <a:ea typeface="+mn-ea"/>
              </a:rPr>
              <a:t> がある。</a:t>
            </a:r>
            <a:endParaRPr kumimoji="1" lang="en-US" altLang="ja-JP" sz="3600" dirty="0">
              <a:latin typeface="+mn-ea"/>
              <a:ea typeface="+mn-ea"/>
            </a:endParaRPr>
          </a:p>
          <a:p>
            <a:pPr marL="0" indent="0" algn="just">
              <a:lnSpc>
                <a:spcPts val="4500"/>
              </a:lnSpc>
              <a:buNone/>
            </a:pPr>
            <a:r>
              <a:rPr kumimoji="1" lang="ja-JP" altLang="en-US" sz="3600" dirty="0">
                <a:latin typeface="+mn-ea"/>
                <a:ea typeface="+mn-ea"/>
              </a:rPr>
              <a:t>→アデニンと</a:t>
            </a:r>
            <a:r>
              <a:rPr kumimoji="1" lang="ja-JP" altLang="en-US" sz="3600" b="1" dirty="0">
                <a:solidFill>
                  <a:srgbClr val="FF0000"/>
                </a:solidFill>
                <a:latin typeface="+mn-ea"/>
                <a:ea typeface="+mn-ea"/>
              </a:rPr>
              <a:t>チミン</a:t>
            </a:r>
            <a:r>
              <a:rPr kumimoji="1" lang="ja-JP" altLang="en-US" sz="3600" dirty="0">
                <a:latin typeface="+mn-ea"/>
                <a:ea typeface="+mn-ea"/>
              </a:rPr>
              <a:t>，シトシンと</a:t>
            </a:r>
            <a:r>
              <a:rPr kumimoji="1" lang="ja-JP" altLang="en-US" sz="3600" b="1" dirty="0">
                <a:solidFill>
                  <a:srgbClr val="FF0000"/>
                </a:solidFill>
                <a:latin typeface="+mn-ea"/>
                <a:ea typeface="+mn-ea"/>
              </a:rPr>
              <a:t>グアニン</a:t>
            </a:r>
            <a:r>
              <a:rPr kumimoji="1" lang="ja-JP" altLang="en-US" sz="3600" dirty="0">
                <a:latin typeface="+mn-ea"/>
                <a:ea typeface="+mn-ea"/>
              </a:rPr>
              <a:t>が </a:t>
            </a:r>
            <a:r>
              <a:rPr kumimoji="1" lang="ja-JP" altLang="en-US" sz="3600" b="1" dirty="0">
                <a:solidFill>
                  <a:srgbClr val="FF0000"/>
                </a:solidFill>
                <a:latin typeface="+mn-ea"/>
                <a:ea typeface="+mn-ea"/>
              </a:rPr>
              <a:t>水素結合</a:t>
            </a:r>
            <a:r>
              <a:rPr kumimoji="1" lang="ja-JP" altLang="en-US" sz="3600" dirty="0">
                <a:latin typeface="+mn-ea"/>
                <a:ea typeface="+mn-ea"/>
              </a:rPr>
              <a:t> でつながり，全体がねじれた </a:t>
            </a:r>
            <a:r>
              <a:rPr kumimoji="1" lang="ja-JP" altLang="en-US" sz="3600" b="1" dirty="0">
                <a:solidFill>
                  <a:srgbClr val="FF0000"/>
                </a:solidFill>
                <a:latin typeface="+mn-ea"/>
                <a:ea typeface="+mn-ea"/>
              </a:rPr>
              <a:t>二重らせん構造 </a:t>
            </a:r>
            <a:r>
              <a:rPr kumimoji="1" lang="ja-JP" altLang="en-US" sz="3600" dirty="0">
                <a:latin typeface="+mn-ea"/>
                <a:ea typeface="+mn-ea"/>
              </a:rPr>
              <a:t>をとる。</a:t>
            </a:r>
            <a:endParaRPr kumimoji="1" lang="en-US" altLang="ja-JP" sz="3600" dirty="0">
              <a:latin typeface="+mn-ea"/>
              <a:ea typeface="+mn-ea"/>
            </a:endParaRPr>
          </a:p>
        </p:txBody>
      </p:sp>
      <p:sp>
        <p:nvSpPr>
          <p:cNvPr id="5" name="四角形: メモ 34">
            <a:extLst>
              <a:ext uri="{FF2B5EF4-FFF2-40B4-BE49-F238E27FC236}">
                <a16:creationId xmlns:a16="http://schemas.microsoft.com/office/drawing/2014/main" id="{D3479145-8FEF-4273-9C07-A2CBC0A29DEE}"/>
              </a:ext>
            </a:extLst>
          </p:cNvPr>
          <p:cNvSpPr/>
          <p:nvPr/>
        </p:nvSpPr>
        <p:spPr>
          <a:xfrm>
            <a:off x="695400" y="1620004"/>
            <a:ext cx="1582583" cy="499579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9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6" name="四角形: メモ 34">
            <a:extLst>
              <a:ext uri="{FF2B5EF4-FFF2-40B4-BE49-F238E27FC236}">
                <a16:creationId xmlns:a16="http://schemas.microsoft.com/office/drawing/2014/main" id="{D3479145-8FEF-4273-9C07-A2CBC0A29DEE}"/>
              </a:ext>
            </a:extLst>
          </p:cNvPr>
          <p:cNvSpPr/>
          <p:nvPr/>
        </p:nvSpPr>
        <p:spPr>
          <a:xfrm>
            <a:off x="2898940" y="2347050"/>
            <a:ext cx="1080120" cy="499579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6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7" name="四角形: メモ 34">
            <a:extLst>
              <a:ext uri="{FF2B5EF4-FFF2-40B4-BE49-F238E27FC236}">
                <a16:creationId xmlns:a16="http://schemas.microsoft.com/office/drawing/2014/main" id="{D3479145-8FEF-4273-9C07-A2CBC0A29DEE}"/>
              </a:ext>
            </a:extLst>
          </p:cNvPr>
          <p:cNvSpPr/>
          <p:nvPr/>
        </p:nvSpPr>
        <p:spPr>
          <a:xfrm>
            <a:off x="6208876" y="2347050"/>
            <a:ext cx="1689756" cy="499579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7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8" name="四角形: メモ 34">
            <a:extLst>
              <a:ext uri="{FF2B5EF4-FFF2-40B4-BE49-F238E27FC236}">
                <a16:creationId xmlns:a16="http://schemas.microsoft.com/office/drawing/2014/main" id="{D3479145-8FEF-4273-9C07-A2CBC0A29DEE}"/>
              </a:ext>
            </a:extLst>
          </p:cNvPr>
          <p:cNvSpPr/>
          <p:nvPr/>
        </p:nvSpPr>
        <p:spPr>
          <a:xfrm>
            <a:off x="5545285" y="2924944"/>
            <a:ext cx="3096344" cy="499579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11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pic>
        <p:nvPicPr>
          <p:cNvPr id="164" name="図 1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0" y="3829112"/>
            <a:ext cx="3051198" cy="2102261"/>
          </a:xfrm>
          <a:prstGeom prst="rect">
            <a:avLst/>
          </a:prstGeom>
        </p:spPr>
      </p:pic>
      <p:pic>
        <p:nvPicPr>
          <p:cNvPr id="242" name="図 2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301" y="3998177"/>
            <a:ext cx="2611267" cy="2383540"/>
          </a:xfrm>
          <a:prstGeom prst="rect">
            <a:avLst/>
          </a:prstGeom>
        </p:spPr>
      </p:pic>
      <p:pic>
        <p:nvPicPr>
          <p:cNvPr id="249" name="図 2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331" y="3571492"/>
            <a:ext cx="3266834" cy="2768240"/>
          </a:xfrm>
          <a:prstGeom prst="rect">
            <a:avLst/>
          </a:prstGeom>
        </p:spPr>
      </p:pic>
      <p:pic>
        <p:nvPicPr>
          <p:cNvPr id="250" name="図 2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9701" y="3317545"/>
            <a:ext cx="2566939" cy="2736304"/>
          </a:xfrm>
          <a:prstGeom prst="rect">
            <a:avLst/>
          </a:prstGeom>
        </p:spPr>
      </p:pic>
      <p:cxnSp>
        <p:nvCxnSpPr>
          <p:cNvPr id="123" name="直線コネクタ 122"/>
          <p:cNvCxnSpPr/>
          <p:nvPr/>
        </p:nvCxnSpPr>
        <p:spPr>
          <a:xfrm>
            <a:off x="2495649" y="5085184"/>
            <a:ext cx="864000" cy="0"/>
          </a:xfrm>
          <a:prstGeom prst="line">
            <a:avLst/>
          </a:prstGeom>
          <a:ln w="28575"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/>
          <p:cNvCxnSpPr/>
          <p:nvPr/>
        </p:nvCxnSpPr>
        <p:spPr>
          <a:xfrm>
            <a:off x="3033141" y="4293096"/>
            <a:ext cx="864000" cy="0"/>
          </a:xfrm>
          <a:prstGeom prst="line">
            <a:avLst/>
          </a:prstGeom>
          <a:ln w="28575"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直線コネクタ 250"/>
          <p:cNvCxnSpPr/>
          <p:nvPr/>
        </p:nvCxnSpPr>
        <p:spPr>
          <a:xfrm>
            <a:off x="8616280" y="3811053"/>
            <a:ext cx="864000" cy="0"/>
          </a:xfrm>
          <a:prstGeom prst="line">
            <a:avLst/>
          </a:prstGeom>
          <a:ln w="28575"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線コネクタ 251"/>
          <p:cNvCxnSpPr/>
          <p:nvPr/>
        </p:nvCxnSpPr>
        <p:spPr>
          <a:xfrm>
            <a:off x="9120432" y="4797152"/>
            <a:ext cx="864000" cy="0"/>
          </a:xfrm>
          <a:prstGeom prst="line">
            <a:avLst/>
          </a:prstGeom>
          <a:ln w="28575"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直線コネクタ 252"/>
          <p:cNvCxnSpPr/>
          <p:nvPr/>
        </p:nvCxnSpPr>
        <p:spPr>
          <a:xfrm>
            <a:off x="9120336" y="5661248"/>
            <a:ext cx="864000" cy="0"/>
          </a:xfrm>
          <a:prstGeom prst="line">
            <a:avLst/>
          </a:prstGeom>
          <a:ln w="28575"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771939" y="6089329"/>
            <a:ext cx="1719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3200" b="1" dirty="0">
                <a:solidFill>
                  <a:srgbClr val="00B050"/>
                </a:solidFill>
                <a:latin typeface="+mn-ea"/>
              </a:rPr>
              <a:t>アデニン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465141" y="6141150"/>
            <a:ext cx="1719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3200" b="1" dirty="0">
                <a:solidFill>
                  <a:srgbClr val="FF0066"/>
                </a:solidFill>
                <a:latin typeface="+mn-ea"/>
              </a:rPr>
              <a:t>チミン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456040" y="6141150"/>
            <a:ext cx="1719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32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グアニン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842645" y="6100703"/>
            <a:ext cx="1719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3200" b="1" dirty="0">
                <a:solidFill>
                  <a:srgbClr val="0070C0"/>
                </a:solidFill>
                <a:latin typeface="+mn-ea"/>
              </a:rPr>
              <a:t>シトシン</a:t>
            </a:r>
          </a:p>
        </p:txBody>
      </p:sp>
      <p:sp>
        <p:nvSpPr>
          <p:cNvPr id="9" name="四角形: メモ 34">
            <a:extLst>
              <a:ext uri="{FF2B5EF4-FFF2-40B4-BE49-F238E27FC236}">
                <a16:creationId xmlns:a16="http://schemas.microsoft.com/office/drawing/2014/main" id="{D49754AF-CB18-1140-0DCC-0ECE6A02C128}"/>
              </a:ext>
            </a:extLst>
          </p:cNvPr>
          <p:cNvSpPr/>
          <p:nvPr/>
        </p:nvSpPr>
        <p:spPr>
          <a:xfrm>
            <a:off x="8562393" y="2347049"/>
            <a:ext cx="1950007" cy="499579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10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3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8" grpId="0"/>
      <p:bldP spid="19" grpId="0"/>
      <p:bldP spid="20" grpId="0"/>
      <p:bldP spid="21" grpId="0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A</a:t>
            </a:r>
            <a:r>
              <a:rPr kumimoji="1" lang="ja-JP" altLang="en-US" dirty="0"/>
              <a:t>　</a:t>
            </a:r>
            <a:r>
              <a:rPr kumimoji="1" lang="en-US" altLang="ja-JP" dirty="0"/>
              <a:t>DNA</a:t>
            </a:r>
            <a:r>
              <a:rPr kumimoji="1" lang="ja-JP" altLang="en-US" dirty="0"/>
              <a:t>の分子構造はどうなっているのだろうか？</a:t>
            </a:r>
          </a:p>
        </p:txBody>
      </p:sp>
      <p:sp>
        <p:nvSpPr>
          <p:cNvPr id="3" name="縦書きコンテンツ プレースホルダー 2"/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63396" y="705012"/>
            <a:ext cx="11809311" cy="6036356"/>
          </a:xfrm>
          <a:noFill/>
        </p:spPr>
        <p:txBody>
          <a:bodyPr/>
          <a:lstStyle/>
          <a:p>
            <a:pPr marL="0" indent="0" algn="just">
              <a:lnSpc>
                <a:spcPts val="4500"/>
              </a:lnSpc>
              <a:buNone/>
            </a:pPr>
            <a:r>
              <a:rPr kumimoji="1" lang="ja-JP" altLang="en-US" sz="3600" dirty="0">
                <a:solidFill>
                  <a:srgbClr val="0070C0"/>
                </a:solidFill>
                <a:latin typeface="+mn-ea"/>
                <a:ea typeface="+mn-ea"/>
              </a:rPr>
              <a:t>◆</a:t>
            </a:r>
            <a:r>
              <a:rPr kumimoji="1" lang="ja-JP" altLang="en-US" sz="3600" dirty="0">
                <a:latin typeface="+mn-ea"/>
                <a:ea typeface="+mn-ea"/>
              </a:rPr>
              <a:t>ヌクレオチド鎖の方向性</a:t>
            </a:r>
            <a:endParaRPr kumimoji="1" lang="en-US" altLang="ja-JP" sz="3600" dirty="0">
              <a:latin typeface="+mn-ea"/>
              <a:ea typeface="+mn-ea"/>
            </a:endParaRPr>
          </a:p>
          <a:p>
            <a:pPr marL="0" indent="0" algn="just">
              <a:lnSpc>
                <a:spcPts val="4500"/>
              </a:lnSpc>
              <a:buNone/>
            </a:pPr>
            <a:endParaRPr kumimoji="1" lang="en-US" altLang="ja-JP" sz="3600" dirty="0">
              <a:latin typeface="+mn-ea"/>
              <a:ea typeface="+mn-ea"/>
            </a:endParaRPr>
          </a:p>
          <a:p>
            <a:pPr marL="0" indent="0" algn="just">
              <a:lnSpc>
                <a:spcPts val="4500"/>
              </a:lnSpc>
              <a:buNone/>
            </a:pPr>
            <a:endParaRPr kumimoji="1" lang="en-US" altLang="ja-JP" sz="3600" dirty="0">
              <a:latin typeface="+mn-ea"/>
              <a:ea typeface="+mn-ea"/>
            </a:endParaRPr>
          </a:p>
          <a:p>
            <a:pPr marL="0" indent="0" algn="just">
              <a:lnSpc>
                <a:spcPts val="4500"/>
              </a:lnSpc>
              <a:buNone/>
            </a:pPr>
            <a:endParaRPr kumimoji="1" lang="en-US" altLang="ja-JP" sz="3600" dirty="0">
              <a:latin typeface="+mn-ea"/>
              <a:ea typeface="+mn-ea"/>
            </a:endParaRPr>
          </a:p>
          <a:p>
            <a:pPr marL="0" indent="0" algn="just">
              <a:lnSpc>
                <a:spcPts val="4500"/>
              </a:lnSpc>
              <a:buNone/>
            </a:pPr>
            <a:endParaRPr kumimoji="1" lang="en-US" altLang="ja-JP" sz="3600" dirty="0">
              <a:latin typeface="+mn-ea"/>
              <a:ea typeface="+mn-ea"/>
            </a:endParaRPr>
          </a:p>
          <a:p>
            <a:pPr marL="0" indent="0" algn="just">
              <a:lnSpc>
                <a:spcPts val="4500"/>
              </a:lnSpc>
              <a:buNone/>
            </a:pPr>
            <a:endParaRPr kumimoji="1" lang="en-US" altLang="ja-JP" sz="3600" dirty="0">
              <a:latin typeface="+mn-ea"/>
              <a:ea typeface="+mn-ea"/>
            </a:endParaRPr>
          </a:p>
          <a:p>
            <a:pPr marL="0" indent="0" algn="just">
              <a:lnSpc>
                <a:spcPts val="4500"/>
              </a:lnSpc>
              <a:buNone/>
            </a:pPr>
            <a:r>
              <a:rPr kumimoji="1" lang="ja-JP" altLang="en-US" sz="3600" dirty="0">
                <a:latin typeface="+mn-ea"/>
                <a:ea typeface="+mn-ea"/>
              </a:rPr>
              <a:t>・ヌクレオチド単体では，</a:t>
            </a:r>
            <a:r>
              <a:rPr kumimoji="1" lang="en-US" altLang="ja-JP" sz="3600" b="1" dirty="0">
                <a:solidFill>
                  <a:srgbClr val="FF0000"/>
                </a:solidFill>
                <a:latin typeface="+mn-ea"/>
                <a:ea typeface="+mn-ea"/>
              </a:rPr>
              <a:t>5′</a:t>
            </a:r>
            <a:r>
              <a:rPr kumimoji="1" lang="ja-JP" altLang="en-US" sz="3600" dirty="0">
                <a:latin typeface="+mn-ea"/>
                <a:ea typeface="+mn-ea"/>
              </a:rPr>
              <a:t>の炭素にリン酸が結合。</a:t>
            </a:r>
            <a:endParaRPr kumimoji="1" lang="en-US" altLang="ja-JP" sz="3600" dirty="0">
              <a:latin typeface="+mn-ea"/>
              <a:ea typeface="+mn-ea"/>
            </a:endParaRPr>
          </a:p>
          <a:p>
            <a:pPr marL="0" indent="0" algn="just">
              <a:lnSpc>
                <a:spcPts val="4500"/>
              </a:lnSpc>
              <a:buNone/>
            </a:pPr>
            <a:r>
              <a:rPr kumimoji="1" lang="ja-JP" altLang="en-US" sz="3600" dirty="0">
                <a:latin typeface="+mn-ea"/>
                <a:ea typeface="+mn-ea"/>
              </a:rPr>
              <a:t>→このリン酸が，他のヌクレオチドの糖の </a:t>
            </a:r>
            <a:r>
              <a:rPr kumimoji="1" lang="en-US" altLang="ja-JP" sz="3600" b="1" dirty="0">
                <a:solidFill>
                  <a:srgbClr val="FF0000"/>
                </a:solidFill>
                <a:latin typeface="+mn-ea"/>
                <a:ea typeface="+mn-ea"/>
              </a:rPr>
              <a:t>3′</a:t>
            </a:r>
            <a:r>
              <a:rPr kumimoji="1" lang="ja-JP" altLang="en-US" sz="3600" dirty="0">
                <a:latin typeface="+mn-ea"/>
                <a:ea typeface="+mn-ea"/>
              </a:rPr>
              <a:t>の炭素に結合することでヌクレオチドどうしが結合する。</a:t>
            </a:r>
            <a:endParaRPr kumimoji="1" lang="en-US" altLang="ja-JP" sz="3600" dirty="0">
              <a:latin typeface="+mn-ea"/>
              <a:ea typeface="+mn-ea"/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1631504" y="1469909"/>
            <a:ext cx="6115695" cy="3298107"/>
            <a:chOff x="6251059" y="1823209"/>
            <a:chExt cx="6115695" cy="3298107"/>
          </a:xfrm>
        </p:grpSpPr>
        <p:sp>
          <p:nvSpPr>
            <p:cNvPr id="8" name="五角形 7"/>
            <p:cNvSpPr/>
            <p:nvPr/>
          </p:nvSpPr>
          <p:spPr>
            <a:xfrm>
              <a:off x="7829625" y="2132856"/>
              <a:ext cx="2171106" cy="1944216"/>
            </a:xfrm>
            <a:prstGeom prst="pentagon">
              <a:avLst/>
            </a:prstGeom>
            <a:gradFill flip="none" rotWithShape="1">
              <a:gsLst>
                <a:gs pos="0">
                  <a:srgbClr val="F8DFDD"/>
                </a:gs>
                <a:gs pos="74000">
                  <a:srgbClr val="DAB1CD"/>
                </a:gs>
                <a:gs pos="81000">
                  <a:srgbClr val="D1A2C7"/>
                </a:gs>
                <a:gs pos="100000">
                  <a:srgbClr val="E4BFD3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scene3d>
              <a:camera prst="orthographicFront"/>
              <a:lightRig rig="threePt" dir="t"/>
            </a:scene3d>
            <a:sp3d contourW="6350">
              <a:bevelT w="120650" h="120650"/>
              <a:bevelB w="57150"/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96000" rIns="0" bIns="0" rtlCol="0" anchor="t"/>
            <a:lstStyle/>
            <a:p>
              <a:pPr algn="ctr">
                <a:lnSpc>
                  <a:spcPts val="3300"/>
                </a:lnSpc>
              </a:pPr>
              <a:r>
                <a:rPr kumimoji="1" lang="en-US" altLang="ja-JP" sz="4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dR</a:t>
              </a:r>
              <a:endParaRPr kumimoji="1" lang="ja-JP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9" name="円/楕円 8"/>
            <p:cNvSpPr/>
            <p:nvPr/>
          </p:nvSpPr>
          <p:spPr>
            <a:xfrm>
              <a:off x="6251059" y="1823209"/>
              <a:ext cx="648072" cy="648072"/>
            </a:xfrm>
            <a:prstGeom prst="ellipse">
              <a:avLst/>
            </a:prstGeom>
            <a:gradFill flip="none" rotWithShape="1">
              <a:gsLst>
                <a:gs pos="0">
                  <a:srgbClr val="FFFDEB"/>
                </a:gs>
                <a:gs pos="74000">
                  <a:srgbClr val="E3D057"/>
                </a:gs>
                <a:gs pos="81000">
                  <a:srgbClr val="D4BF41"/>
                </a:gs>
                <a:gs pos="100000">
                  <a:srgbClr val="CDB71E"/>
                </a:gs>
              </a:gsLst>
              <a:path path="rect">
                <a:fillToRect r="100000" b="100000"/>
              </a:path>
              <a:tileRect l="-100000" t="-100000"/>
            </a:gradFill>
            <a:scene3d>
              <a:camera prst="orthographicFront"/>
              <a:lightRig rig="threePt" dir="t"/>
            </a:scene3d>
            <a:sp3d contourW="6350">
              <a:bevelT w="120650" h="120650"/>
              <a:bevelB w="57150"/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3600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3200"/>
                </a:lnSpc>
              </a:pPr>
              <a:r>
                <a:rPr kumimoji="1" lang="en-US" altLang="ja-JP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P</a:t>
              </a: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8645440" y="1987606"/>
              <a:ext cx="576064" cy="50270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kumimoji="1" lang="en-US" altLang="ja-JP" sz="2800" dirty="0">
                  <a:effectLst>
                    <a:glow rad="317500">
                      <a:schemeClr val="bg1"/>
                    </a:glow>
                  </a:effectLst>
                </a:rPr>
                <a:t>O</a:t>
              </a:r>
              <a:endParaRPr kumimoji="1" lang="ja-JP" altLang="en-US" sz="2800" dirty="0">
                <a:effectLst>
                  <a:glow rad="317500">
                    <a:schemeClr val="bg1"/>
                  </a:glow>
                </a:effectLst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9732495" y="2664229"/>
              <a:ext cx="576064" cy="50270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kumimoji="1" lang="en-US" altLang="ja-JP" sz="2800" dirty="0">
                  <a:effectLst>
                    <a:glow rad="317500">
                      <a:schemeClr val="bg1"/>
                    </a:glow>
                  </a:effectLst>
                </a:rPr>
                <a:t>C</a:t>
              </a: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7579934" y="2651281"/>
              <a:ext cx="576064" cy="50270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kumimoji="1" lang="en-US" altLang="ja-JP" sz="2800" dirty="0">
                  <a:effectLst>
                    <a:glow rad="317500">
                      <a:schemeClr val="bg1"/>
                    </a:glow>
                  </a:effectLst>
                </a:rPr>
                <a:t>C</a:t>
              </a:r>
            </a:p>
          </p:txBody>
        </p:sp>
        <p:cxnSp>
          <p:nvCxnSpPr>
            <p:cNvPr id="16" name="直線コネクタ 15"/>
            <p:cNvCxnSpPr/>
            <p:nvPr/>
          </p:nvCxnSpPr>
          <p:spPr>
            <a:xfrm flipV="1">
              <a:off x="10223264" y="2887712"/>
              <a:ext cx="755993" cy="12948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rot="5400000">
              <a:off x="9840527" y="3312027"/>
              <a:ext cx="36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/>
            <p:cNvSpPr txBox="1"/>
            <p:nvPr/>
          </p:nvSpPr>
          <p:spPr>
            <a:xfrm>
              <a:off x="9732495" y="3457122"/>
              <a:ext cx="576064" cy="50270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kumimoji="1" lang="en-US" altLang="ja-JP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glow rad="317500">
                      <a:schemeClr val="bg1"/>
                    </a:glow>
                  </a:effectLst>
                </a:rPr>
                <a:t>H</a:t>
              </a: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9732495" y="1871335"/>
              <a:ext cx="576064" cy="50270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kumimoji="1" lang="en-US" altLang="ja-JP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glow rad="317500">
                      <a:schemeClr val="bg1"/>
                    </a:glow>
                  </a:effectLst>
                </a:rPr>
                <a:t>H</a:t>
              </a:r>
            </a:p>
          </p:txBody>
        </p:sp>
        <p:cxnSp>
          <p:nvCxnSpPr>
            <p:cNvPr id="20" name="直線コネクタ 19"/>
            <p:cNvCxnSpPr/>
            <p:nvPr/>
          </p:nvCxnSpPr>
          <p:spPr>
            <a:xfrm rot="5400000">
              <a:off x="9840527" y="2519133"/>
              <a:ext cx="36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/>
            <p:cNvSpPr txBox="1"/>
            <p:nvPr/>
          </p:nvSpPr>
          <p:spPr>
            <a:xfrm>
              <a:off x="9239033" y="3825721"/>
              <a:ext cx="576064" cy="50270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kumimoji="1" lang="en-US" altLang="ja-JP" sz="2800" dirty="0">
                  <a:effectLst>
                    <a:glow rad="317500">
                      <a:schemeClr val="bg1"/>
                    </a:glow>
                  </a:effectLst>
                </a:rPr>
                <a:t>C</a:t>
              </a:r>
            </a:p>
          </p:txBody>
        </p:sp>
        <p:cxnSp>
          <p:nvCxnSpPr>
            <p:cNvPr id="22" name="直線コネクタ 21"/>
            <p:cNvCxnSpPr/>
            <p:nvPr/>
          </p:nvCxnSpPr>
          <p:spPr>
            <a:xfrm rot="5400000">
              <a:off x="9347065" y="4473519"/>
              <a:ext cx="360000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9239033" y="4618614"/>
              <a:ext cx="576064" cy="50270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kumimoji="1" lang="en-US" altLang="ja-JP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glow rad="317500">
                      <a:schemeClr val="bg1"/>
                    </a:glow>
                  </a:effectLst>
                </a:rPr>
                <a:t>H</a:t>
              </a: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9239033" y="3032827"/>
              <a:ext cx="576064" cy="50270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kumimoji="1" lang="en-US" altLang="ja-JP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</a:rPr>
                <a:t>H</a:t>
              </a:r>
            </a:p>
          </p:txBody>
        </p:sp>
        <p:cxnSp>
          <p:nvCxnSpPr>
            <p:cNvPr id="25" name="直線コネクタ 24"/>
            <p:cNvCxnSpPr/>
            <p:nvPr/>
          </p:nvCxnSpPr>
          <p:spPr>
            <a:xfrm rot="5400000">
              <a:off x="9347065" y="3680625"/>
              <a:ext cx="360000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テキスト ボックス 25"/>
            <p:cNvSpPr txBox="1"/>
            <p:nvPr/>
          </p:nvSpPr>
          <p:spPr>
            <a:xfrm>
              <a:off x="7997022" y="3825721"/>
              <a:ext cx="576064" cy="50270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kumimoji="1" lang="en-US" altLang="ja-JP" sz="2800" dirty="0">
                  <a:effectLst>
                    <a:glow rad="317500">
                      <a:schemeClr val="bg1"/>
                    </a:glow>
                  </a:effectLst>
                </a:rPr>
                <a:t>C</a:t>
              </a:r>
            </a:p>
          </p:txBody>
        </p:sp>
        <p:cxnSp>
          <p:nvCxnSpPr>
            <p:cNvPr id="27" name="直線コネクタ 26"/>
            <p:cNvCxnSpPr/>
            <p:nvPr/>
          </p:nvCxnSpPr>
          <p:spPr>
            <a:xfrm rot="5400000">
              <a:off x="8105054" y="4473519"/>
              <a:ext cx="360000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/>
            <p:cNvSpPr txBox="1"/>
            <p:nvPr/>
          </p:nvSpPr>
          <p:spPr>
            <a:xfrm>
              <a:off x="7997021" y="4618614"/>
              <a:ext cx="812021" cy="50270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kumimoji="1" lang="en-US" altLang="ja-JP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glow rad="317500">
                      <a:schemeClr val="bg1"/>
                    </a:glow>
                  </a:effectLst>
                </a:rPr>
                <a:t>OH</a:t>
              </a: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7997022" y="3032827"/>
              <a:ext cx="576064" cy="50270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kumimoji="1" lang="en-US" altLang="ja-JP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</a:rPr>
                <a:t>H</a:t>
              </a:r>
            </a:p>
          </p:txBody>
        </p:sp>
        <p:cxnSp>
          <p:nvCxnSpPr>
            <p:cNvPr id="30" name="直線コネクタ 29"/>
            <p:cNvCxnSpPr/>
            <p:nvPr/>
          </p:nvCxnSpPr>
          <p:spPr>
            <a:xfrm rot="5400000">
              <a:off x="8105054" y="3680625"/>
              <a:ext cx="360000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rot="5400000">
              <a:off x="7652117" y="3277122"/>
              <a:ext cx="360000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31"/>
            <p:cNvSpPr txBox="1"/>
            <p:nvPr/>
          </p:nvSpPr>
          <p:spPr>
            <a:xfrm>
              <a:off x="7546686" y="3414373"/>
              <a:ext cx="576064" cy="50270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kumimoji="1" lang="en-US" altLang="ja-JP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glow rad="317500">
                      <a:schemeClr val="bg1"/>
                    </a:glow>
                  </a:effectLst>
                </a:rPr>
                <a:t>H</a:t>
              </a:r>
            </a:p>
          </p:txBody>
        </p:sp>
        <p:cxnSp>
          <p:nvCxnSpPr>
            <p:cNvPr id="33" name="直線コネクタ 32"/>
            <p:cNvCxnSpPr/>
            <p:nvPr/>
          </p:nvCxnSpPr>
          <p:spPr>
            <a:xfrm rot="5400000">
              <a:off x="7670585" y="2471281"/>
              <a:ext cx="360000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テキスト ボックス 33"/>
            <p:cNvSpPr txBox="1"/>
            <p:nvPr/>
          </p:nvSpPr>
          <p:spPr>
            <a:xfrm>
              <a:off x="7605985" y="1871335"/>
              <a:ext cx="858948" cy="50270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kumimoji="1" lang="en-US" altLang="ja-JP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</a:rPr>
                <a:t>CH</a:t>
              </a:r>
              <a:r>
                <a:rPr kumimoji="1" lang="en-US" altLang="ja-JP" sz="2800" baseline="-100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</a:rPr>
                <a:t>2</a:t>
              </a:r>
            </a:p>
          </p:txBody>
        </p:sp>
        <p:cxnSp>
          <p:nvCxnSpPr>
            <p:cNvPr id="35" name="直線コネクタ 34"/>
            <p:cNvCxnSpPr/>
            <p:nvPr/>
          </p:nvCxnSpPr>
          <p:spPr>
            <a:xfrm flipV="1">
              <a:off x="6912036" y="2106671"/>
              <a:ext cx="755993" cy="12948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図 35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5627"/>
            <a:stretch/>
          </p:blipFill>
          <p:spPr>
            <a:xfrm>
              <a:off x="10777499" y="2565172"/>
              <a:ext cx="1589255" cy="623228"/>
            </a:xfrm>
            <a:prstGeom prst="rect">
              <a:avLst/>
            </a:prstGeom>
          </p:spPr>
        </p:pic>
      </p:grpSp>
      <p:sp>
        <p:nvSpPr>
          <p:cNvPr id="39" name="テキスト ボックス 38"/>
          <p:cNvSpPr txBox="1"/>
          <p:nvPr/>
        </p:nvSpPr>
        <p:spPr>
          <a:xfrm>
            <a:off x="5463876" y="2031752"/>
            <a:ext cx="847794" cy="50270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kumimoji="1" lang="en-US" altLang="ja-JP" sz="3000" b="1" dirty="0">
                <a:solidFill>
                  <a:srgbClr val="00B0F0"/>
                </a:solidFill>
                <a:latin typeface="+mn-ea"/>
              </a:rPr>
              <a:t>1′</a:t>
            </a:r>
            <a:endParaRPr kumimoji="1" lang="en-US" altLang="ja-JP" sz="3000" b="1" dirty="0">
              <a:solidFill>
                <a:srgbClr val="00B0F0"/>
              </a:solidFill>
              <a:effectLst/>
              <a:latin typeface="+mn-ea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996168" y="3688868"/>
            <a:ext cx="914949" cy="50270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kumimoji="1" lang="en-US" altLang="ja-JP" sz="3000" b="1" dirty="0">
                <a:solidFill>
                  <a:srgbClr val="00B0F0"/>
                </a:solidFill>
                <a:latin typeface="+mn-ea"/>
              </a:rPr>
              <a:t>2′</a:t>
            </a:r>
            <a:endParaRPr kumimoji="1" lang="en-US" altLang="ja-JP" sz="3000" b="1" dirty="0">
              <a:solidFill>
                <a:srgbClr val="00B0F0"/>
              </a:solidFill>
              <a:effectLst/>
              <a:latin typeface="+mn-ea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016650" y="3654389"/>
            <a:ext cx="887254" cy="50270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kumimoji="1" lang="en-US" altLang="ja-JP" sz="3000" b="1" dirty="0">
                <a:solidFill>
                  <a:srgbClr val="00B0F0"/>
                </a:solidFill>
                <a:latin typeface="+mn-ea"/>
              </a:rPr>
              <a:t>3′</a:t>
            </a:r>
            <a:endParaRPr kumimoji="1" lang="en-US" altLang="ja-JP" sz="3000" b="1" dirty="0">
              <a:solidFill>
                <a:srgbClr val="00B0F0"/>
              </a:solidFill>
              <a:effectLst/>
              <a:latin typeface="+mn-ea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645427" y="2276024"/>
            <a:ext cx="885508" cy="50270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kumimoji="1" lang="en-US" altLang="ja-JP" sz="3000" b="1" dirty="0">
                <a:solidFill>
                  <a:srgbClr val="00B0F0"/>
                </a:solidFill>
                <a:latin typeface="+mn-ea"/>
              </a:rPr>
              <a:t>4′</a:t>
            </a:r>
            <a:endParaRPr kumimoji="1" lang="en-US" altLang="ja-JP" sz="3000" b="1" dirty="0">
              <a:solidFill>
                <a:srgbClr val="00B0F0"/>
              </a:solidFill>
              <a:effectLst/>
              <a:latin typeface="+mn-ea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048474" y="1214533"/>
            <a:ext cx="794854" cy="50270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kumimoji="1" lang="en-US" altLang="ja-JP" sz="3000" b="1" dirty="0">
                <a:solidFill>
                  <a:srgbClr val="00B0F0"/>
                </a:solidFill>
                <a:effectLst/>
                <a:latin typeface="+mn-ea"/>
              </a:rPr>
              <a:t>5′</a:t>
            </a:r>
          </a:p>
        </p:txBody>
      </p:sp>
      <p:sp>
        <p:nvSpPr>
          <p:cNvPr id="44" name="角丸四角形吹き出し 43"/>
          <p:cNvSpPr/>
          <p:nvPr/>
        </p:nvSpPr>
        <p:spPr>
          <a:xfrm>
            <a:off x="6695149" y="2912707"/>
            <a:ext cx="4702994" cy="1780124"/>
          </a:xfrm>
          <a:prstGeom prst="wedgeRoundRectCallout">
            <a:avLst>
              <a:gd name="adj1" fmla="val -74026"/>
              <a:gd name="adj2" fmla="val 422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1" lang="ja-JP" altLang="en-US" sz="3200" dirty="0">
                <a:solidFill>
                  <a:schemeClr val="tx1"/>
                </a:solidFill>
              </a:rPr>
              <a:t>デオキシリボースの炭素原子には，</a:t>
            </a:r>
            <a:r>
              <a:rPr kumimoji="1" lang="en-US" altLang="ja-JP" sz="3200" dirty="0">
                <a:solidFill>
                  <a:schemeClr val="tx1"/>
                </a:solidFill>
              </a:rPr>
              <a:t>1′</a:t>
            </a:r>
            <a:r>
              <a:rPr kumimoji="1" lang="ja-JP" altLang="en-US" sz="3200" dirty="0">
                <a:solidFill>
                  <a:schemeClr val="tx1"/>
                </a:solidFill>
              </a:rPr>
              <a:t>から</a:t>
            </a:r>
            <a:r>
              <a:rPr kumimoji="1" lang="en-US" altLang="ja-JP" sz="3200" dirty="0">
                <a:solidFill>
                  <a:schemeClr val="tx1"/>
                </a:solidFill>
              </a:rPr>
              <a:t>5′</a:t>
            </a:r>
            <a:r>
              <a:rPr kumimoji="1" lang="ja-JP" altLang="en-US" sz="3200" dirty="0">
                <a:solidFill>
                  <a:schemeClr val="tx1"/>
                </a:solidFill>
              </a:rPr>
              <a:t>までの番号が振られている。</a:t>
            </a:r>
          </a:p>
        </p:txBody>
      </p:sp>
      <p:sp>
        <p:nvSpPr>
          <p:cNvPr id="45" name="四角形: メモ 34">
            <a:extLst>
              <a:ext uri="{FF2B5EF4-FFF2-40B4-BE49-F238E27FC236}">
                <a16:creationId xmlns:a16="http://schemas.microsoft.com/office/drawing/2014/main" id="{D3479145-8FEF-4273-9C07-A2CBC0A29DEE}"/>
              </a:ext>
            </a:extLst>
          </p:cNvPr>
          <p:cNvSpPr/>
          <p:nvPr/>
        </p:nvSpPr>
        <p:spPr>
          <a:xfrm>
            <a:off x="4700703" y="4890611"/>
            <a:ext cx="680473" cy="576054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12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46" name="四角形: メモ 34">
            <a:extLst>
              <a:ext uri="{FF2B5EF4-FFF2-40B4-BE49-F238E27FC236}">
                <a16:creationId xmlns:a16="http://schemas.microsoft.com/office/drawing/2014/main" id="{D3479145-8FEF-4273-9C07-A2CBC0A29DEE}"/>
              </a:ext>
            </a:extLst>
          </p:cNvPr>
          <p:cNvSpPr/>
          <p:nvPr/>
        </p:nvSpPr>
        <p:spPr>
          <a:xfrm>
            <a:off x="8194945" y="5576934"/>
            <a:ext cx="662292" cy="576054"/>
          </a:xfrm>
          <a:prstGeom prst="foldedCorner">
            <a:avLst>
              <a:gd name="adj" fmla="val 26225"/>
            </a:avLst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>
                <a:solidFill>
                  <a:sysClr val="windowText" lastClr="000000"/>
                </a:solidFill>
              </a:rPr>
              <a:t>13</a:t>
            </a:r>
            <a:endParaRPr kumimoji="1" lang="ja-JP" altLang="en-US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0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9" grpId="0"/>
      <p:bldP spid="40" grpId="0"/>
      <p:bldP spid="41" grpId="0"/>
      <p:bldP spid="42" grpId="0"/>
      <p:bldP spid="43" grpId="0"/>
      <p:bldP spid="44" grpId="0" animBg="1"/>
      <p:bldP spid="45" grpId="0" animBg="1"/>
      <p:bldP spid="45" grpId="1" animBg="1"/>
      <p:bldP spid="46" grpId="0" animBg="1"/>
      <p:bldP spid="4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A</a:t>
            </a:r>
            <a:r>
              <a:rPr kumimoji="1" lang="ja-JP" altLang="en-US" dirty="0"/>
              <a:t>　</a:t>
            </a:r>
            <a:r>
              <a:rPr kumimoji="1" lang="en-US" altLang="ja-JP" dirty="0"/>
              <a:t>DNA</a:t>
            </a:r>
            <a:r>
              <a:rPr kumimoji="1" lang="ja-JP" altLang="en-US" dirty="0"/>
              <a:t>の分子構造はどうなっているのだろうか？</a:t>
            </a:r>
          </a:p>
        </p:txBody>
      </p:sp>
      <p:sp>
        <p:nvSpPr>
          <p:cNvPr id="3" name="縦書きコンテンツ プレースホルダー 2"/>
          <p:cNvSpPr>
            <a:spLocks noGrp="1"/>
          </p:cNvSpPr>
          <p:nvPr>
            <p:ph orient="vert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63397" y="705012"/>
            <a:ext cx="5317780" cy="612648"/>
          </a:xfrm>
          <a:noFill/>
        </p:spPr>
        <p:txBody>
          <a:bodyPr/>
          <a:lstStyle/>
          <a:p>
            <a:pPr marL="0" indent="0" algn="just">
              <a:lnSpc>
                <a:spcPts val="4500"/>
              </a:lnSpc>
              <a:buNone/>
            </a:pPr>
            <a:r>
              <a:rPr kumimoji="1" lang="ja-JP" altLang="en-US" sz="3600" dirty="0">
                <a:solidFill>
                  <a:srgbClr val="0070C0"/>
                </a:solidFill>
                <a:latin typeface="+mn-ea"/>
                <a:ea typeface="+mn-ea"/>
              </a:rPr>
              <a:t>◆</a:t>
            </a:r>
            <a:r>
              <a:rPr kumimoji="1" lang="ja-JP" altLang="en-US" sz="3600" dirty="0">
                <a:latin typeface="+mn-ea"/>
                <a:ea typeface="+mn-ea"/>
              </a:rPr>
              <a:t>ヌクレオチド鎖の方向性</a:t>
            </a:r>
            <a:endParaRPr kumimoji="1" lang="en-US" altLang="ja-JP" sz="3600" dirty="0">
              <a:latin typeface="+mn-ea"/>
              <a:ea typeface="+mn-ea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199456" y="1427749"/>
            <a:ext cx="4413578" cy="2447821"/>
            <a:chOff x="6207173" y="1275369"/>
            <a:chExt cx="4413578" cy="2447821"/>
          </a:xfrm>
        </p:grpSpPr>
        <p:grpSp>
          <p:nvGrpSpPr>
            <p:cNvPr id="38" name="グループ化 37"/>
            <p:cNvGrpSpPr/>
            <p:nvPr/>
          </p:nvGrpSpPr>
          <p:grpSpPr>
            <a:xfrm>
              <a:off x="6207173" y="1275369"/>
              <a:ext cx="4413578" cy="2266650"/>
              <a:chOff x="6771948" y="1381343"/>
              <a:chExt cx="4413578" cy="2266650"/>
            </a:xfrm>
          </p:grpSpPr>
          <p:sp>
            <p:nvSpPr>
              <p:cNvPr id="8" name="五角形 7"/>
              <p:cNvSpPr/>
              <p:nvPr/>
            </p:nvSpPr>
            <p:spPr>
              <a:xfrm>
                <a:off x="7829625" y="2132856"/>
                <a:ext cx="1675824" cy="1515137"/>
              </a:xfrm>
              <a:prstGeom prst="pentagon">
                <a:avLst/>
              </a:prstGeom>
              <a:gradFill flip="none" rotWithShape="1">
                <a:gsLst>
                  <a:gs pos="0">
                    <a:srgbClr val="F8DFDD"/>
                  </a:gs>
                  <a:gs pos="74000">
                    <a:srgbClr val="DAB1CD"/>
                  </a:gs>
                  <a:gs pos="81000">
                    <a:srgbClr val="D1A2C7"/>
                  </a:gs>
                  <a:gs pos="100000">
                    <a:srgbClr val="E4BFD3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contourW="6350">
                <a:bevelT w="120650" h="120650"/>
                <a:bevelB w="57150"/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288000" rIns="0" bIns="0" rtlCol="0" anchor="t"/>
              <a:lstStyle/>
              <a:p>
                <a:pPr algn="ctr">
                  <a:lnSpc>
                    <a:spcPts val="3300"/>
                  </a:lnSpc>
                </a:pPr>
                <a:r>
                  <a:rPr kumimoji="1" lang="en-US" altLang="ja-JP" sz="40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dR</a:t>
                </a:r>
                <a:endParaRPr kumimoji="1" lang="ja-JP" altLang="en-US" sz="4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9" name="円/楕円 8"/>
              <p:cNvSpPr/>
              <p:nvPr/>
            </p:nvSpPr>
            <p:spPr>
              <a:xfrm>
                <a:off x="6771948" y="1381343"/>
                <a:ext cx="540000" cy="540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DEB"/>
                  </a:gs>
                  <a:gs pos="74000">
                    <a:srgbClr val="E3D057"/>
                  </a:gs>
                  <a:gs pos="81000">
                    <a:srgbClr val="D4BF41"/>
                  </a:gs>
                  <a:gs pos="100000">
                    <a:srgbClr val="CDB71E"/>
                  </a:gs>
                </a:gsLst>
                <a:path path="rect">
                  <a:fillToRect r="100000" b="100000"/>
                </a:path>
                <a:tileRect l="-100000" t="-100000"/>
              </a:gradFill>
              <a:scene3d>
                <a:camera prst="orthographicFront"/>
                <a:lightRig rig="threePt" dir="t"/>
              </a:scene3d>
              <a:sp3d contourW="6350">
                <a:bevelT w="120650" h="120650"/>
                <a:bevelB w="57150"/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kumimoji="1" lang="en-US" altLang="ja-JP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P</a:t>
                </a:r>
              </a:p>
            </p:txBody>
          </p:sp>
          <p:cxnSp>
            <p:nvCxnSpPr>
              <p:cNvPr id="16" name="直線コネクタ 15"/>
              <p:cNvCxnSpPr/>
              <p:nvPr/>
            </p:nvCxnSpPr>
            <p:spPr>
              <a:xfrm flipV="1">
                <a:off x="9474363" y="2729938"/>
                <a:ext cx="755993" cy="12948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/>
              <p:cNvCxnSpPr/>
              <p:nvPr/>
            </p:nvCxnSpPr>
            <p:spPr>
              <a:xfrm>
                <a:off x="7736789" y="2339133"/>
                <a:ext cx="113796" cy="312148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テキスト ボックス 33"/>
              <p:cNvSpPr txBox="1"/>
              <p:nvPr/>
            </p:nvSpPr>
            <p:spPr>
              <a:xfrm>
                <a:off x="7468232" y="1921343"/>
                <a:ext cx="858948" cy="50270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3200"/>
                  </a:lnSpc>
                </a:pPr>
                <a:r>
                  <a:rPr kumimoji="1" lang="en-US" altLang="ja-JP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</a:rPr>
                  <a:t>CH</a:t>
                </a:r>
                <a:r>
                  <a:rPr kumimoji="1" lang="en-US" altLang="ja-JP" sz="2800" baseline="-10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</a:rPr>
                  <a:t>2</a:t>
                </a:r>
              </a:p>
            </p:txBody>
          </p:sp>
          <p:cxnSp>
            <p:nvCxnSpPr>
              <p:cNvPr id="35" name="直線コネクタ 34"/>
              <p:cNvCxnSpPr/>
              <p:nvPr/>
            </p:nvCxnSpPr>
            <p:spPr>
              <a:xfrm>
                <a:off x="7311948" y="1718340"/>
                <a:ext cx="257907" cy="32171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図 35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-5627"/>
              <a:stretch/>
            </p:blipFill>
            <p:spPr>
              <a:xfrm>
                <a:off x="10016431" y="2513655"/>
                <a:ext cx="1169095" cy="458462"/>
              </a:xfrm>
              <a:prstGeom prst="rect">
                <a:avLst/>
              </a:prstGeom>
            </p:spPr>
          </p:pic>
        </p:grpSp>
        <p:sp>
          <p:nvSpPr>
            <p:cNvPr id="41" name="テキスト ボックス 40"/>
            <p:cNvSpPr txBox="1"/>
            <p:nvPr/>
          </p:nvSpPr>
          <p:spPr>
            <a:xfrm>
              <a:off x="7043419" y="3220488"/>
              <a:ext cx="579023" cy="50270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kumimoji="1" lang="en-US" altLang="ja-JP" sz="3000" b="1" dirty="0">
                  <a:solidFill>
                    <a:srgbClr val="00B0F0"/>
                  </a:solidFill>
                  <a:effectLst/>
                  <a:latin typeface="+mn-ea"/>
                </a:rPr>
                <a:t>3’</a:t>
              </a: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6939400" y="1503221"/>
              <a:ext cx="807696" cy="50270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kumimoji="1" lang="en-US" altLang="ja-JP" sz="3000" b="1" dirty="0">
                  <a:solidFill>
                    <a:srgbClr val="00B0F0"/>
                  </a:solidFill>
                  <a:effectLst/>
                  <a:latin typeface="+mn-ea"/>
                </a:rPr>
                <a:t>5′</a:t>
              </a: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1199456" y="4369580"/>
            <a:ext cx="4412374" cy="2447821"/>
            <a:chOff x="6528048" y="3363646"/>
            <a:chExt cx="4412374" cy="2447821"/>
          </a:xfrm>
        </p:grpSpPr>
        <p:grpSp>
          <p:nvGrpSpPr>
            <p:cNvPr id="45" name="グループ化 44"/>
            <p:cNvGrpSpPr/>
            <p:nvPr/>
          </p:nvGrpSpPr>
          <p:grpSpPr>
            <a:xfrm>
              <a:off x="6528048" y="3363646"/>
              <a:ext cx="3458408" cy="2447821"/>
              <a:chOff x="6207173" y="1275369"/>
              <a:chExt cx="3458408" cy="2447821"/>
            </a:xfrm>
          </p:grpSpPr>
          <p:grpSp>
            <p:nvGrpSpPr>
              <p:cNvPr id="46" name="グループ化 45"/>
              <p:cNvGrpSpPr/>
              <p:nvPr/>
            </p:nvGrpSpPr>
            <p:grpSpPr>
              <a:xfrm>
                <a:off x="6207173" y="1275369"/>
                <a:ext cx="3458408" cy="2266650"/>
                <a:chOff x="6771948" y="1381343"/>
                <a:chExt cx="3458408" cy="2266650"/>
              </a:xfrm>
            </p:grpSpPr>
            <p:sp>
              <p:nvSpPr>
                <p:cNvPr id="49" name="五角形 48"/>
                <p:cNvSpPr/>
                <p:nvPr/>
              </p:nvSpPr>
              <p:spPr>
                <a:xfrm>
                  <a:off x="7829625" y="2132856"/>
                  <a:ext cx="1675824" cy="1515137"/>
                </a:xfrm>
                <a:prstGeom prst="pentagon">
                  <a:avLst/>
                </a:prstGeom>
                <a:gradFill flip="none" rotWithShape="1">
                  <a:gsLst>
                    <a:gs pos="0">
                      <a:srgbClr val="F8DFDD"/>
                    </a:gs>
                    <a:gs pos="74000">
                      <a:srgbClr val="DAB1CD"/>
                    </a:gs>
                    <a:gs pos="81000">
                      <a:srgbClr val="D1A2C7"/>
                    </a:gs>
                    <a:gs pos="100000">
                      <a:srgbClr val="E4BFD3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contourW="6350">
                  <a:bevelT w="120650" h="120650"/>
                  <a:bevelB w="57150"/>
                  <a:contourClr>
                    <a:schemeClr val="tx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288000" rIns="0" bIns="0" rtlCol="0" anchor="t"/>
                <a:lstStyle/>
                <a:p>
                  <a:pPr algn="ctr">
                    <a:lnSpc>
                      <a:spcPts val="3300"/>
                    </a:lnSpc>
                  </a:pPr>
                  <a:r>
                    <a:rPr kumimoji="1" lang="en-US" altLang="ja-JP" sz="4000" dirty="0" err="1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ea"/>
                    </a:rPr>
                    <a:t>dR</a:t>
                  </a:r>
                  <a:endParaRPr kumimoji="1" lang="ja-JP" altLang="en-US" sz="4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50" name="円/楕円 49"/>
                <p:cNvSpPr/>
                <p:nvPr/>
              </p:nvSpPr>
              <p:spPr>
                <a:xfrm>
                  <a:off x="6771948" y="1381343"/>
                  <a:ext cx="540000" cy="54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DEB"/>
                    </a:gs>
                    <a:gs pos="74000">
                      <a:srgbClr val="E3D057"/>
                    </a:gs>
                    <a:gs pos="81000">
                      <a:srgbClr val="D4BF41"/>
                    </a:gs>
                    <a:gs pos="100000">
                      <a:srgbClr val="CDB71E"/>
                    </a:gs>
                  </a:gsLst>
                  <a:path path="rect">
                    <a:fillToRect r="100000" b="100000"/>
                  </a:path>
                  <a:tileRect l="-100000" t="-100000"/>
                </a:gradFill>
                <a:scene3d>
                  <a:camera prst="orthographicFront"/>
                  <a:lightRig rig="threePt" dir="t"/>
                </a:scene3d>
                <a:sp3d contourW="6350">
                  <a:bevelT w="120650" h="120650"/>
                  <a:bevelB w="57150"/>
                  <a:contourClr>
                    <a:schemeClr val="tx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ts val="3000"/>
                    </a:lnSpc>
                  </a:pPr>
                  <a:r>
                    <a:rPr kumimoji="1" lang="en-US" altLang="ja-JP" sz="28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ea"/>
                    </a:rPr>
                    <a:t>P</a:t>
                  </a:r>
                </a:p>
              </p:txBody>
            </p:sp>
            <p:cxnSp>
              <p:nvCxnSpPr>
                <p:cNvPr id="51" name="直線コネクタ 50"/>
                <p:cNvCxnSpPr/>
                <p:nvPr/>
              </p:nvCxnSpPr>
              <p:spPr>
                <a:xfrm flipV="1">
                  <a:off x="9474363" y="2729938"/>
                  <a:ext cx="755993" cy="12948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線コネクタ 51"/>
                <p:cNvCxnSpPr/>
                <p:nvPr/>
              </p:nvCxnSpPr>
              <p:spPr>
                <a:xfrm>
                  <a:off x="7736789" y="2339133"/>
                  <a:ext cx="113796" cy="312148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テキスト ボックス 52"/>
                <p:cNvSpPr txBox="1"/>
                <p:nvPr/>
              </p:nvSpPr>
              <p:spPr>
                <a:xfrm>
                  <a:off x="7468232" y="1921343"/>
                  <a:ext cx="858948" cy="502702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3200"/>
                    </a:lnSpc>
                  </a:pPr>
                  <a:r>
                    <a:rPr kumimoji="1" lang="en-US" altLang="ja-JP" sz="28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/>
                    </a:rPr>
                    <a:t>CH</a:t>
                  </a:r>
                  <a:r>
                    <a:rPr kumimoji="1" lang="en-US" altLang="ja-JP" sz="2800" baseline="-100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/>
                    </a:rPr>
                    <a:t>2</a:t>
                  </a:r>
                </a:p>
              </p:txBody>
            </p:sp>
            <p:cxnSp>
              <p:nvCxnSpPr>
                <p:cNvPr id="54" name="直線コネクタ 53"/>
                <p:cNvCxnSpPr/>
                <p:nvPr/>
              </p:nvCxnSpPr>
              <p:spPr>
                <a:xfrm>
                  <a:off x="7311948" y="1718340"/>
                  <a:ext cx="257907" cy="321710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テキスト ボックス 46"/>
              <p:cNvSpPr txBox="1"/>
              <p:nvPr/>
            </p:nvSpPr>
            <p:spPr>
              <a:xfrm>
                <a:off x="7043419" y="3220488"/>
                <a:ext cx="858948" cy="50270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3200"/>
                  </a:lnSpc>
                </a:pPr>
                <a:r>
                  <a:rPr kumimoji="1" lang="en-US" altLang="ja-JP" sz="3000" b="1" dirty="0">
                    <a:solidFill>
                      <a:srgbClr val="00B0F0"/>
                    </a:solidFill>
                    <a:effectLst/>
                    <a:latin typeface="+mn-ea"/>
                  </a:rPr>
                  <a:t>3′</a:t>
                </a:r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6939400" y="1503221"/>
                <a:ext cx="939006" cy="50270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3200"/>
                  </a:lnSpc>
                </a:pPr>
                <a:r>
                  <a:rPr kumimoji="1" lang="en-US" altLang="ja-JP" sz="3000" b="1" dirty="0">
                    <a:solidFill>
                      <a:srgbClr val="00B0F0"/>
                    </a:solidFill>
                    <a:effectLst/>
                    <a:latin typeface="+mn-ea"/>
                  </a:rPr>
                  <a:t>5′</a:t>
                </a:r>
              </a:p>
            </p:txBody>
          </p:sp>
        </p:grpSp>
        <p:pic>
          <p:nvPicPr>
            <p:cNvPr id="56" name="図 55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72531" y="4406348"/>
              <a:ext cx="1167891" cy="543740"/>
            </a:xfrm>
            <a:prstGeom prst="rect">
              <a:avLst/>
            </a:prstGeom>
          </p:spPr>
        </p:pic>
      </p:grpSp>
      <p:cxnSp>
        <p:nvCxnSpPr>
          <p:cNvPr id="57" name="直線コネクタ 56"/>
          <p:cNvCxnSpPr/>
          <p:nvPr/>
        </p:nvCxnSpPr>
        <p:spPr>
          <a:xfrm flipH="1">
            <a:off x="1727209" y="3704122"/>
            <a:ext cx="857284" cy="74890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グループ化 118"/>
          <p:cNvGrpSpPr/>
          <p:nvPr/>
        </p:nvGrpSpPr>
        <p:grpSpPr>
          <a:xfrm>
            <a:off x="6037415" y="738545"/>
            <a:ext cx="2402830" cy="6119221"/>
            <a:chOff x="6037415" y="738545"/>
            <a:chExt cx="2402830" cy="6119221"/>
          </a:xfrm>
        </p:grpSpPr>
        <p:grpSp>
          <p:nvGrpSpPr>
            <p:cNvPr id="75" name="グループ化 74"/>
            <p:cNvGrpSpPr/>
            <p:nvPr/>
          </p:nvGrpSpPr>
          <p:grpSpPr>
            <a:xfrm>
              <a:off x="6037415" y="738545"/>
              <a:ext cx="2402108" cy="1567408"/>
              <a:chOff x="6223414" y="1017981"/>
              <a:chExt cx="2402108" cy="1567408"/>
            </a:xfrm>
          </p:grpSpPr>
          <p:sp>
            <p:nvSpPr>
              <p:cNvPr id="64" name="テキスト ボックス 63"/>
              <p:cNvSpPr txBox="1"/>
              <p:nvPr/>
            </p:nvSpPr>
            <p:spPr>
              <a:xfrm>
                <a:off x="6572042" y="1518704"/>
                <a:ext cx="748421" cy="40011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400"/>
                  </a:lnSpc>
                </a:pPr>
                <a:r>
                  <a:rPr kumimoji="1" lang="en-US" altLang="ja-JP" sz="2400" dirty="0">
                    <a:effectLst/>
                  </a:rPr>
                  <a:t>CH</a:t>
                </a:r>
                <a:r>
                  <a:rPr kumimoji="1" lang="en-US" altLang="ja-JP" sz="2400" baseline="-10000" dirty="0">
                    <a:effectLst/>
                  </a:rPr>
                  <a:t>2</a:t>
                </a:r>
              </a:p>
            </p:txBody>
          </p:sp>
          <p:sp>
            <p:nvSpPr>
              <p:cNvPr id="65" name="円/楕円 64"/>
              <p:cNvSpPr/>
              <p:nvPr/>
            </p:nvSpPr>
            <p:spPr>
              <a:xfrm>
                <a:off x="6223414" y="1017981"/>
                <a:ext cx="432000" cy="432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DEB"/>
                  </a:gs>
                  <a:gs pos="74000">
                    <a:srgbClr val="E3D057"/>
                  </a:gs>
                  <a:gs pos="81000">
                    <a:srgbClr val="D4BF41"/>
                  </a:gs>
                  <a:gs pos="100000">
                    <a:srgbClr val="CDB71E"/>
                  </a:gs>
                </a:gsLst>
                <a:path path="rect">
                  <a:fillToRect r="100000" b="100000"/>
                </a:path>
                <a:tileRect l="-100000" t="-100000"/>
              </a:gradFill>
              <a:scene3d>
                <a:camera prst="orthographicFront"/>
                <a:lightRig rig="threePt" dir="t"/>
              </a:scene3d>
              <a:sp3d contourW="6350">
                <a:bevelT w="120650" h="120650"/>
                <a:bevelB w="57150"/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2400"/>
                  </a:lnSpc>
                </a:pPr>
                <a:r>
                  <a:rPr kumimoji="1" lang="en-US" altLang="ja-JP" sz="2400" dirty="0">
                    <a:solidFill>
                      <a:schemeClr val="tx1"/>
                    </a:solidFill>
                    <a:latin typeface="+mn-ea"/>
                  </a:rPr>
                  <a:t>P</a:t>
                </a:r>
              </a:p>
            </p:txBody>
          </p:sp>
          <p:cxnSp>
            <p:nvCxnSpPr>
              <p:cNvPr id="67" name="直線コネクタ 66"/>
              <p:cNvCxnSpPr/>
              <p:nvPr/>
            </p:nvCxnSpPr>
            <p:spPr>
              <a:xfrm>
                <a:off x="6784379" y="1841339"/>
                <a:ext cx="129603" cy="221687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テキスト ボックス 67"/>
              <p:cNvSpPr txBox="1"/>
              <p:nvPr/>
            </p:nvSpPr>
            <p:spPr>
              <a:xfrm>
                <a:off x="6653820" y="1193100"/>
                <a:ext cx="807696" cy="45204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3200"/>
                  </a:lnSpc>
                </a:pPr>
                <a:r>
                  <a:rPr kumimoji="1" lang="en-US" altLang="ja-JP" sz="2400" b="1" dirty="0">
                    <a:solidFill>
                      <a:srgbClr val="00B0F0"/>
                    </a:solidFill>
                    <a:effectLst/>
                    <a:latin typeface="+mn-ea"/>
                  </a:rPr>
                  <a:t>5′</a:t>
                </a:r>
              </a:p>
            </p:txBody>
          </p:sp>
          <p:cxnSp>
            <p:nvCxnSpPr>
              <p:cNvPr id="69" name="直線コネクタ 68"/>
              <p:cNvCxnSpPr/>
              <p:nvPr/>
            </p:nvCxnSpPr>
            <p:spPr>
              <a:xfrm>
                <a:off x="6602845" y="1369537"/>
                <a:ext cx="112916" cy="19523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テキスト ボックス 70"/>
              <p:cNvSpPr txBox="1"/>
              <p:nvPr/>
            </p:nvSpPr>
            <p:spPr>
              <a:xfrm>
                <a:off x="6513200" y="2133342"/>
                <a:ext cx="766581" cy="45204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3200"/>
                  </a:lnSpc>
                </a:pPr>
                <a:r>
                  <a:rPr kumimoji="1" lang="en-US" altLang="ja-JP" sz="2400" b="1" dirty="0">
                    <a:solidFill>
                      <a:srgbClr val="00B0F0"/>
                    </a:solidFill>
                    <a:effectLst/>
                    <a:latin typeface="+mn-ea"/>
                  </a:rPr>
                  <a:t>3′</a:t>
                </a:r>
              </a:p>
            </p:txBody>
          </p:sp>
          <p:cxnSp>
            <p:nvCxnSpPr>
              <p:cNvPr id="72" name="直線コネクタ 71"/>
              <p:cNvCxnSpPr/>
              <p:nvPr/>
            </p:nvCxnSpPr>
            <p:spPr>
              <a:xfrm>
                <a:off x="7548380" y="2063026"/>
                <a:ext cx="360000" cy="0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五角形 62"/>
              <p:cNvSpPr/>
              <p:nvPr/>
            </p:nvSpPr>
            <p:spPr>
              <a:xfrm>
                <a:off x="6900380" y="1793813"/>
                <a:ext cx="648000" cy="648000"/>
              </a:xfrm>
              <a:prstGeom prst="pentagon">
                <a:avLst/>
              </a:prstGeom>
              <a:gradFill flip="none" rotWithShape="1">
                <a:gsLst>
                  <a:gs pos="0">
                    <a:srgbClr val="F8DFDD"/>
                  </a:gs>
                  <a:gs pos="74000">
                    <a:srgbClr val="DAB1CD"/>
                  </a:gs>
                  <a:gs pos="81000">
                    <a:srgbClr val="D1A2C7"/>
                  </a:gs>
                  <a:gs pos="100000">
                    <a:srgbClr val="E4BFD3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contourW="6350">
                <a:bevelT w="120650" h="120650"/>
                <a:bevelB w="57150"/>
                <a:contourClr>
                  <a:schemeClr val="tx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>
                  <a:lnSpc>
                    <a:spcPts val="3300"/>
                  </a:lnSpc>
                </a:pPr>
                <a:r>
                  <a:rPr kumimoji="1" lang="en-US" altLang="ja-JP" sz="2400" dirty="0" err="1">
                    <a:solidFill>
                      <a:schemeClr val="tx1"/>
                    </a:solidFill>
                    <a:latin typeface="+mn-ea"/>
                  </a:rPr>
                  <a:t>dR</a:t>
                </a:r>
                <a:endParaRPr kumimoji="1" lang="ja-JP" altLang="en-US" sz="2400" dirty="0">
                  <a:solidFill>
                    <a:schemeClr val="tx1"/>
                  </a:solidFill>
                  <a:latin typeface="+mn-ea"/>
                </a:endParaRPr>
              </a:p>
            </p:txBody>
          </p:sp>
          <p:pic>
            <p:nvPicPr>
              <p:cNvPr id="66" name="図 65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-5627"/>
              <a:stretch/>
            </p:blipFill>
            <p:spPr>
              <a:xfrm>
                <a:off x="7804316" y="1906952"/>
                <a:ext cx="821206" cy="322037"/>
              </a:xfrm>
              <a:prstGeom prst="rect">
                <a:avLst/>
              </a:prstGeom>
            </p:spPr>
          </p:pic>
        </p:grpSp>
        <p:grpSp>
          <p:nvGrpSpPr>
            <p:cNvPr id="107" name="グループ化 106"/>
            <p:cNvGrpSpPr/>
            <p:nvPr/>
          </p:nvGrpSpPr>
          <p:grpSpPr>
            <a:xfrm>
              <a:off x="6037415" y="2263413"/>
              <a:ext cx="2385866" cy="1553752"/>
              <a:chOff x="6302602" y="2560061"/>
              <a:chExt cx="2385866" cy="1553752"/>
            </a:xfrm>
          </p:grpSpPr>
          <p:grpSp>
            <p:nvGrpSpPr>
              <p:cNvPr id="76" name="グループ化 75"/>
              <p:cNvGrpSpPr/>
              <p:nvPr/>
            </p:nvGrpSpPr>
            <p:grpSpPr>
              <a:xfrm>
                <a:off x="6302602" y="2560061"/>
                <a:ext cx="1684966" cy="1553752"/>
                <a:chOff x="6223414" y="1017981"/>
                <a:chExt cx="1684966" cy="1553752"/>
              </a:xfrm>
            </p:grpSpPr>
            <p:sp>
              <p:nvSpPr>
                <p:cNvPr id="77" name="テキスト ボックス 76"/>
                <p:cNvSpPr txBox="1"/>
                <p:nvPr/>
              </p:nvSpPr>
              <p:spPr>
                <a:xfrm>
                  <a:off x="6572042" y="1518704"/>
                  <a:ext cx="748421" cy="400110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2400"/>
                    </a:lnSpc>
                  </a:pPr>
                  <a:r>
                    <a:rPr kumimoji="1" lang="en-US" altLang="ja-JP" sz="2400" dirty="0">
                      <a:effectLst/>
                    </a:rPr>
                    <a:t>CH</a:t>
                  </a:r>
                  <a:r>
                    <a:rPr kumimoji="1" lang="en-US" altLang="ja-JP" sz="2400" baseline="-10000" dirty="0">
                      <a:effectLst/>
                    </a:rPr>
                    <a:t>2</a:t>
                  </a:r>
                </a:p>
              </p:txBody>
            </p:sp>
            <p:sp>
              <p:nvSpPr>
                <p:cNvPr id="78" name="円/楕円 77"/>
                <p:cNvSpPr/>
                <p:nvPr/>
              </p:nvSpPr>
              <p:spPr>
                <a:xfrm>
                  <a:off x="6223414" y="1017981"/>
                  <a:ext cx="432000" cy="432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DEB"/>
                    </a:gs>
                    <a:gs pos="74000">
                      <a:srgbClr val="E3D057"/>
                    </a:gs>
                    <a:gs pos="81000">
                      <a:srgbClr val="D4BF41"/>
                    </a:gs>
                    <a:gs pos="100000">
                      <a:srgbClr val="CDB71E"/>
                    </a:gs>
                  </a:gsLst>
                  <a:path path="rect">
                    <a:fillToRect r="100000" b="100000"/>
                  </a:path>
                  <a:tileRect l="-100000" t="-100000"/>
                </a:gradFill>
                <a:scene3d>
                  <a:camera prst="orthographicFront"/>
                  <a:lightRig rig="threePt" dir="t"/>
                </a:scene3d>
                <a:sp3d contourW="6350">
                  <a:bevelT w="120650" h="120650"/>
                  <a:bevelB w="57150"/>
                  <a:contourClr>
                    <a:schemeClr val="tx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ts val="2400"/>
                    </a:lnSpc>
                  </a:pPr>
                  <a:r>
                    <a:rPr kumimoji="1" lang="en-US" altLang="ja-JP" sz="2400" dirty="0">
                      <a:solidFill>
                        <a:schemeClr val="tx1"/>
                      </a:solidFill>
                      <a:latin typeface="+mn-ea"/>
                    </a:rPr>
                    <a:t>P</a:t>
                  </a:r>
                </a:p>
              </p:txBody>
            </p:sp>
            <p:cxnSp>
              <p:nvCxnSpPr>
                <p:cNvPr id="79" name="直線コネクタ 78"/>
                <p:cNvCxnSpPr/>
                <p:nvPr/>
              </p:nvCxnSpPr>
              <p:spPr>
                <a:xfrm>
                  <a:off x="6784379" y="1841339"/>
                  <a:ext cx="129603" cy="221687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テキスト ボックス 79"/>
                <p:cNvSpPr txBox="1"/>
                <p:nvPr/>
              </p:nvSpPr>
              <p:spPr>
                <a:xfrm>
                  <a:off x="6653820" y="1193100"/>
                  <a:ext cx="693572" cy="452047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3200"/>
                    </a:lnSpc>
                  </a:pPr>
                  <a:r>
                    <a:rPr kumimoji="1" lang="en-US" altLang="ja-JP" sz="2400" b="1" dirty="0">
                      <a:solidFill>
                        <a:srgbClr val="00B0F0"/>
                      </a:solidFill>
                      <a:effectLst/>
                      <a:latin typeface="+mn-ea"/>
                    </a:rPr>
                    <a:t>5′</a:t>
                  </a:r>
                </a:p>
              </p:txBody>
            </p:sp>
            <p:cxnSp>
              <p:nvCxnSpPr>
                <p:cNvPr id="81" name="直線コネクタ 80"/>
                <p:cNvCxnSpPr/>
                <p:nvPr/>
              </p:nvCxnSpPr>
              <p:spPr>
                <a:xfrm>
                  <a:off x="6602845" y="1369537"/>
                  <a:ext cx="112916" cy="195230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テキスト ボックス 81"/>
                <p:cNvSpPr txBox="1"/>
                <p:nvPr/>
              </p:nvSpPr>
              <p:spPr>
                <a:xfrm>
                  <a:off x="6594158" y="2119686"/>
                  <a:ext cx="648000" cy="452047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3200"/>
                    </a:lnSpc>
                  </a:pPr>
                  <a:r>
                    <a:rPr kumimoji="1" lang="en-US" altLang="ja-JP" sz="2400" b="1" dirty="0">
                      <a:solidFill>
                        <a:srgbClr val="00B0F0"/>
                      </a:solidFill>
                      <a:effectLst/>
                      <a:latin typeface="+mn-ea"/>
                    </a:rPr>
                    <a:t>3′</a:t>
                  </a:r>
                </a:p>
              </p:txBody>
            </p:sp>
            <p:cxnSp>
              <p:nvCxnSpPr>
                <p:cNvPr id="83" name="直線コネクタ 82"/>
                <p:cNvCxnSpPr/>
                <p:nvPr/>
              </p:nvCxnSpPr>
              <p:spPr>
                <a:xfrm>
                  <a:off x="7548380" y="2063026"/>
                  <a:ext cx="360000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五角形 83"/>
                <p:cNvSpPr/>
                <p:nvPr/>
              </p:nvSpPr>
              <p:spPr>
                <a:xfrm>
                  <a:off x="6900380" y="1793813"/>
                  <a:ext cx="648000" cy="648000"/>
                </a:xfrm>
                <a:prstGeom prst="pentagon">
                  <a:avLst/>
                </a:prstGeom>
                <a:gradFill flip="none" rotWithShape="1">
                  <a:gsLst>
                    <a:gs pos="0">
                      <a:srgbClr val="F8DFDD"/>
                    </a:gs>
                    <a:gs pos="74000">
                      <a:srgbClr val="DAB1CD"/>
                    </a:gs>
                    <a:gs pos="81000">
                      <a:srgbClr val="D1A2C7"/>
                    </a:gs>
                    <a:gs pos="100000">
                      <a:srgbClr val="E4BFD3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contourW="6350">
                  <a:bevelT w="120650" h="120650"/>
                  <a:bevelB w="57150"/>
                  <a:contourClr>
                    <a:schemeClr val="tx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/>
                <a:lstStyle/>
                <a:p>
                  <a:pPr algn="ctr">
                    <a:lnSpc>
                      <a:spcPts val="3300"/>
                    </a:lnSpc>
                  </a:pPr>
                  <a:r>
                    <a:rPr kumimoji="1" lang="en-US" altLang="ja-JP" sz="2400" dirty="0" err="1">
                      <a:solidFill>
                        <a:schemeClr val="tx1"/>
                      </a:solidFill>
                      <a:latin typeface="+mn-ea"/>
                    </a:rPr>
                    <a:t>dR</a:t>
                  </a:r>
                  <a:endParaRPr kumimoji="1" lang="ja-JP" altLang="en-US" sz="2400" dirty="0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</p:grpSp>
          <p:pic>
            <p:nvPicPr>
              <p:cNvPr id="106" name="図 105"/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862668" y="3412099"/>
                <a:ext cx="825800" cy="384471"/>
              </a:xfrm>
              <a:prstGeom prst="rect">
                <a:avLst/>
              </a:prstGeom>
            </p:spPr>
          </p:pic>
        </p:grpSp>
        <p:grpSp>
          <p:nvGrpSpPr>
            <p:cNvPr id="110" name="グループ化 109"/>
            <p:cNvGrpSpPr/>
            <p:nvPr/>
          </p:nvGrpSpPr>
          <p:grpSpPr>
            <a:xfrm>
              <a:off x="6037415" y="3788281"/>
              <a:ext cx="2392816" cy="1546178"/>
              <a:chOff x="6197063" y="4090710"/>
              <a:chExt cx="2392816" cy="1546178"/>
            </a:xfrm>
          </p:grpSpPr>
          <p:grpSp>
            <p:nvGrpSpPr>
              <p:cNvPr id="86" name="グループ化 85"/>
              <p:cNvGrpSpPr/>
              <p:nvPr/>
            </p:nvGrpSpPr>
            <p:grpSpPr>
              <a:xfrm>
                <a:off x="6197063" y="4090710"/>
                <a:ext cx="1684966" cy="1546178"/>
                <a:chOff x="6223414" y="1017981"/>
                <a:chExt cx="1684966" cy="1546178"/>
              </a:xfrm>
            </p:grpSpPr>
            <p:sp>
              <p:nvSpPr>
                <p:cNvPr id="87" name="テキスト ボックス 86"/>
                <p:cNvSpPr txBox="1"/>
                <p:nvPr/>
              </p:nvSpPr>
              <p:spPr>
                <a:xfrm>
                  <a:off x="6572042" y="1518704"/>
                  <a:ext cx="748421" cy="400110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2400"/>
                    </a:lnSpc>
                  </a:pPr>
                  <a:r>
                    <a:rPr kumimoji="1" lang="en-US" altLang="ja-JP" sz="2400" dirty="0">
                      <a:effectLst/>
                    </a:rPr>
                    <a:t>CH</a:t>
                  </a:r>
                  <a:r>
                    <a:rPr kumimoji="1" lang="en-US" altLang="ja-JP" sz="2400" baseline="-10000" dirty="0">
                      <a:effectLst/>
                    </a:rPr>
                    <a:t>2</a:t>
                  </a:r>
                </a:p>
              </p:txBody>
            </p:sp>
            <p:sp>
              <p:nvSpPr>
                <p:cNvPr id="88" name="円/楕円 87"/>
                <p:cNvSpPr/>
                <p:nvPr/>
              </p:nvSpPr>
              <p:spPr>
                <a:xfrm>
                  <a:off x="6223414" y="1017981"/>
                  <a:ext cx="432000" cy="432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DEB"/>
                    </a:gs>
                    <a:gs pos="74000">
                      <a:srgbClr val="E3D057"/>
                    </a:gs>
                    <a:gs pos="81000">
                      <a:srgbClr val="D4BF41"/>
                    </a:gs>
                    <a:gs pos="100000">
                      <a:srgbClr val="CDB71E"/>
                    </a:gs>
                  </a:gsLst>
                  <a:path path="rect">
                    <a:fillToRect r="100000" b="100000"/>
                  </a:path>
                  <a:tileRect l="-100000" t="-100000"/>
                </a:gradFill>
                <a:scene3d>
                  <a:camera prst="orthographicFront"/>
                  <a:lightRig rig="threePt" dir="t"/>
                </a:scene3d>
                <a:sp3d contourW="6350">
                  <a:bevelT w="120650" h="120650"/>
                  <a:bevelB w="57150"/>
                  <a:contourClr>
                    <a:schemeClr val="tx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ts val="2400"/>
                    </a:lnSpc>
                  </a:pPr>
                  <a:r>
                    <a:rPr kumimoji="1" lang="en-US" altLang="ja-JP" sz="2400" dirty="0">
                      <a:solidFill>
                        <a:schemeClr val="tx1"/>
                      </a:solidFill>
                      <a:latin typeface="+mn-ea"/>
                    </a:rPr>
                    <a:t>P</a:t>
                  </a:r>
                </a:p>
              </p:txBody>
            </p:sp>
            <p:cxnSp>
              <p:nvCxnSpPr>
                <p:cNvPr id="89" name="直線コネクタ 88"/>
                <p:cNvCxnSpPr/>
                <p:nvPr/>
              </p:nvCxnSpPr>
              <p:spPr>
                <a:xfrm>
                  <a:off x="6784379" y="1841339"/>
                  <a:ext cx="129603" cy="221687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テキスト ボックス 89"/>
                <p:cNvSpPr txBox="1"/>
                <p:nvPr/>
              </p:nvSpPr>
              <p:spPr>
                <a:xfrm>
                  <a:off x="6653820" y="1193100"/>
                  <a:ext cx="805248" cy="452047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3200"/>
                    </a:lnSpc>
                  </a:pPr>
                  <a:r>
                    <a:rPr kumimoji="1" lang="en-US" altLang="ja-JP" sz="2400" b="1" dirty="0">
                      <a:solidFill>
                        <a:srgbClr val="00B0F0"/>
                      </a:solidFill>
                      <a:effectLst/>
                      <a:latin typeface="+mn-ea"/>
                    </a:rPr>
                    <a:t>5′</a:t>
                  </a:r>
                </a:p>
              </p:txBody>
            </p:sp>
            <p:cxnSp>
              <p:nvCxnSpPr>
                <p:cNvPr id="91" name="直線コネクタ 90"/>
                <p:cNvCxnSpPr/>
                <p:nvPr/>
              </p:nvCxnSpPr>
              <p:spPr>
                <a:xfrm>
                  <a:off x="6602845" y="1369537"/>
                  <a:ext cx="112916" cy="195230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テキスト ボックス 91"/>
                <p:cNvSpPr txBox="1"/>
                <p:nvPr/>
              </p:nvSpPr>
              <p:spPr>
                <a:xfrm>
                  <a:off x="6540931" y="2112112"/>
                  <a:ext cx="659092" cy="452047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3200"/>
                    </a:lnSpc>
                  </a:pPr>
                  <a:r>
                    <a:rPr kumimoji="1" lang="en-US" altLang="ja-JP" sz="2400" b="1" dirty="0">
                      <a:solidFill>
                        <a:srgbClr val="00B0F0"/>
                      </a:solidFill>
                      <a:effectLst/>
                      <a:latin typeface="+mn-ea"/>
                    </a:rPr>
                    <a:t>3′</a:t>
                  </a:r>
                </a:p>
              </p:txBody>
            </p:sp>
            <p:cxnSp>
              <p:nvCxnSpPr>
                <p:cNvPr id="93" name="直線コネクタ 92"/>
                <p:cNvCxnSpPr/>
                <p:nvPr/>
              </p:nvCxnSpPr>
              <p:spPr>
                <a:xfrm>
                  <a:off x="7548380" y="2063026"/>
                  <a:ext cx="360000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五角形 93"/>
                <p:cNvSpPr/>
                <p:nvPr/>
              </p:nvSpPr>
              <p:spPr>
                <a:xfrm>
                  <a:off x="6900380" y="1793813"/>
                  <a:ext cx="648000" cy="648000"/>
                </a:xfrm>
                <a:prstGeom prst="pentagon">
                  <a:avLst/>
                </a:prstGeom>
                <a:gradFill flip="none" rotWithShape="1">
                  <a:gsLst>
                    <a:gs pos="0">
                      <a:srgbClr val="F8DFDD"/>
                    </a:gs>
                    <a:gs pos="74000">
                      <a:srgbClr val="DAB1CD"/>
                    </a:gs>
                    <a:gs pos="81000">
                      <a:srgbClr val="D1A2C7"/>
                    </a:gs>
                    <a:gs pos="100000">
                      <a:srgbClr val="E4BFD3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contourW="6350">
                  <a:bevelT w="120650" h="120650"/>
                  <a:bevelB w="57150"/>
                  <a:contourClr>
                    <a:schemeClr val="tx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/>
                <a:lstStyle/>
                <a:p>
                  <a:pPr algn="ctr">
                    <a:lnSpc>
                      <a:spcPts val="3300"/>
                    </a:lnSpc>
                  </a:pPr>
                  <a:r>
                    <a:rPr kumimoji="1" lang="en-US" altLang="ja-JP" sz="2400" dirty="0" err="1">
                      <a:solidFill>
                        <a:schemeClr val="tx1"/>
                      </a:solidFill>
                      <a:latin typeface="+mn-ea"/>
                    </a:rPr>
                    <a:t>dR</a:t>
                  </a:r>
                  <a:endParaRPr kumimoji="1" lang="ja-JP" altLang="en-US" sz="2400" dirty="0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</p:grpSp>
          <p:pic>
            <p:nvPicPr>
              <p:cNvPr id="108" name="図 107"/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850367" y="4980916"/>
                <a:ext cx="739512" cy="280353"/>
              </a:xfrm>
              <a:prstGeom prst="rect">
                <a:avLst/>
              </a:prstGeom>
            </p:spPr>
          </p:pic>
        </p:grpSp>
        <p:grpSp>
          <p:nvGrpSpPr>
            <p:cNvPr id="111" name="グループ化 110"/>
            <p:cNvGrpSpPr/>
            <p:nvPr/>
          </p:nvGrpSpPr>
          <p:grpSpPr>
            <a:xfrm>
              <a:off x="6037415" y="5313148"/>
              <a:ext cx="2402830" cy="1544618"/>
              <a:chOff x="6302602" y="5313148"/>
              <a:chExt cx="2402830" cy="1544618"/>
            </a:xfrm>
          </p:grpSpPr>
          <p:grpSp>
            <p:nvGrpSpPr>
              <p:cNvPr id="96" name="グループ化 95"/>
              <p:cNvGrpSpPr/>
              <p:nvPr/>
            </p:nvGrpSpPr>
            <p:grpSpPr>
              <a:xfrm>
                <a:off x="6302602" y="5313148"/>
                <a:ext cx="1684966" cy="1544618"/>
                <a:chOff x="6223414" y="1017981"/>
                <a:chExt cx="1684966" cy="1544618"/>
              </a:xfrm>
            </p:grpSpPr>
            <p:sp>
              <p:nvSpPr>
                <p:cNvPr id="97" name="テキスト ボックス 96"/>
                <p:cNvSpPr txBox="1"/>
                <p:nvPr/>
              </p:nvSpPr>
              <p:spPr>
                <a:xfrm>
                  <a:off x="6572042" y="1518704"/>
                  <a:ext cx="748421" cy="400110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2400"/>
                    </a:lnSpc>
                  </a:pPr>
                  <a:r>
                    <a:rPr kumimoji="1" lang="en-US" altLang="ja-JP" sz="2400" dirty="0">
                      <a:effectLst/>
                    </a:rPr>
                    <a:t>CH</a:t>
                  </a:r>
                  <a:r>
                    <a:rPr kumimoji="1" lang="en-US" altLang="ja-JP" sz="2400" baseline="-10000" dirty="0">
                      <a:effectLst/>
                    </a:rPr>
                    <a:t>2</a:t>
                  </a:r>
                </a:p>
              </p:txBody>
            </p:sp>
            <p:sp>
              <p:nvSpPr>
                <p:cNvPr id="98" name="円/楕円 97"/>
                <p:cNvSpPr/>
                <p:nvPr/>
              </p:nvSpPr>
              <p:spPr>
                <a:xfrm>
                  <a:off x="6223414" y="1017981"/>
                  <a:ext cx="432000" cy="432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DEB"/>
                    </a:gs>
                    <a:gs pos="74000">
                      <a:srgbClr val="E3D057"/>
                    </a:gs>
                    <a:gs pos="81000">
                      <a:srgbClr val="D4BF41"/>
                    </a:gs>
                    <a:gs pos="100000">
                      <a:srgbClr val="CDB71E"/>
                    </a:gs>
                  </a:gsLst>
                  <a:path path="rect">
                    <a:fillToRect r="100000" b="100000"/>
                  </a:path>
                  <a:tileRect l="-100000" t="-100000"/>
                </a:gradFill>
                <a:scene3d>
                  <a:camera prst="orthographicFront"/>
                  <a:lightRig rig="threePt" dir="t"/>
                </a:scene3d>
                <a:sp3d contourW="6350">
                  <a:bevelT w="120650" h="120650"/>
                  <a:bevelB w="57150"/>
                  <a:contourClr>
                    <a:schemeClr val="tx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ts val="2400"/>
                    </a:lnSpc>
                  </a:pPr>
                  <a:r>
                    <a:rPr kumimoji="1" lang="en-US" altLang="ja-JP" sz="2400" dirty="0">
                      <a:solidFill>
                        <a:schemeClr val="tx1"/>
                      </a:solidFill>
                      <a:latin typeface="+mn-ea"/>
                    </a:rPr>
                    <a:t>P</a:t>
                  </a:r>
                </a:p>
              </p:txBody>
            </p:sp>
            <p:cxnSp>
              <p:nvCxnSpPr>
                <p:cNvPr id="99" name="直線コネクタ 98"/>
                <p:cNvCxnSpPr/>
                <p:nvPr/>
              </p:nvCxnSpPr>
              <p:spPr>
                <a:xfrm>
                  <a:off x="6784379" y="1841339"/>
                  <a:ext cx="129603" cy="221687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テキスト ボックス 99"/>
                <p:cNvSpPr txBox="1"/>
                <p:nvPr/>
              </p:nvSpPr>
              <p:spPr>
                <a:xfrm>
                  <a:off x="6653820" y="1193100"/>
                  <a:ext cx="748421" cy="452047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3200"/>
                    </a:lnSpc>
                  </a:pPr>
                  <a:r>
                    <a:rPr kumimoji="1" lang="en-US" altLang="ja-JP" sz="2400" b="1" dirty="0">
                      <a:solidFill>
                        <a:srgbClr val="00B0F0"/>
                      </a:solidFill>
                      <a:effectLst/>
                      <a:latin typeface="+mn-ea"/>
                    </a:rPr>
                    <a:t>5′</a:t>
                  </a:r>
                </a:p>
              </p:txBody>
            </p:sp>
            <p:cxnSp>
              <p:nvCxnSpPr>
                <p:cNvPr id="101" name="直線コネクタ 100"/>
                <p:cNvCxnSpPr/>
                <p:nvPr/>
              </p:nvCxnSpPr>
              <p:spPr>
                <a:xfrm>
                  <a:off x="6602845" y="1369537"/>
                  <a:ext cx="112916" cy="195230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テキスト ボックス 101"/>
                <p:cNvSpPr txBox="1"/>
                <p:nvPr/>
              </p:nvSpPr>
              <p:spPr>
                <a:xfrm>
                  <a:off x="6523525" y="2110552"/>
                  <a:ext cx="648000" cy="452047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3200"/>
                    </a:lnSpc>
                  </a:pPr>
                  <a:r>
                    <a:rPr kumimoji="1" lang="en-US" altLang="ja-JP" sz="2400" b="1" dirty="0">
                      <a:solidFill>
                        <a:srgbClr val="00B0F0"/>
                      </a:solidFill>
                      <a:effectLst/>
                      <a:latin typeface="+mn-ea"/>
                    </a:rPr>
                    <a:t>3′</a:t>
                  </a:r>
                </a:p>
              </p:txBody>
            </p:sp>
            <p:cxnSp>
              <p:nvCxnSpPr>
                <p:cNvPr id="103" name="直線コネクタ 102"/>
                <p:cNvCxnSpPr/>
                <p:nvPr/>
              </p:nvCxnSpPr>
              <p:spPr>
                <a:xfrm>
                  <a:off x="7548380" y="2063026"/>
                  <a:ext cx="360000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五角形 103"/>
                <p:cNvSpPr/>
                <p:nvPr/>
              </p:nvSpPr>
              <p:spPr>
                <a:xfrm>
                  <a:off x="6900380" y="1793813"/>
                  <a:ext cx="648000" cy="648000"/>
                </a:xfrm>
                <a:prstGeom prst="pentagon">
                  <a:avLst/>
                </a:prstGeom>
                <a:gradFill flip="none" rotWithShape="1">
                  <a:gsLst>
                    <a:gs pos="0">
                      <a:srgbClr val="F8DFDD"/>
                    </a:gs>
                    <a:gs pos="74000">
                      <a:srgbClr val="DAB1CD"/>
                    </a:gs>
                    <a:gs pos="81000">
                      <a:srgbClr val="D1A2C7"/>
                    </a:gs>
                    <a:gs pos="100000">
                      <a:srgbClr val="E4BFD3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contourW="6350">
                  <a:bevelT w="120650" h="120650"/>
                  <a:bevelB w="57150"/>
                  <a:contourClr>
                    <a:schemeClr val="tx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/>
                <a:lstStyle/>
                <a:p>
                  <a:pPr algn="ctr">
                    <a:lnSpc>
                      <a:spcPts val="3300"/>
                    </a:lnSpc>
                  </a:pPr>
                  <a:r>
                    <a:rPr kumimoji="1" lang="en-US" altLang="ja-JP" sz="2400" dirty="0" err="1">
                      <a:solidFill>
                        <a:schemeClr val="tx1"/>
                      </a:solidFill>
                      <a:latin typeface="+mn-ea"/>
                    </a:rPr>
                    <a:t>dR</a:t>
                  </a:r>
                  <a:endParaRPr kumimoji="1" lang="ja-JP" altLang="en-US" sz="2400" dirty="0">
                    <a:solidFill>
                      <a:schemeClr val="tx1"/>
                    </a:solidFill>
                    <a:latin typeface="+mn-ea"/>
                  </a:endParaRPr>
                </a:p>
              </p:txBody>
            </p:sp>
          </p:grpSp>
          <p:pic>
            <p:nvPicPr>
              <p:cNvPr id="109" name="図 108"/>
              <p:cNvPicPr>
                <a:picLocks noChangeAspect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902636" y="6147943"/>
                <a:ext cx="802796" cy="367642"/>
              </a:xfrm>
              <a:prstGeom prst="rect">
                <a:avLst/>
              </a:prstGeom>
            </p:spPr>
          </p:pic>
        </p:grpSp>
        <p:cxnSp>
          <p:nvCxnSpPr>
            <p:cNvPr id="112" name="直線コネクタ 111"/>
            <p:cNvCxnSpPr/>
            <p:nvPr/>
          </p:nvCxnSpPr>
          <p:spPr>
            <a:xfrm flipH="1">
              <a:off x="6473304" y="2150851"/>
              <a:ext cx="376445" cy="215071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/>
            <p:cNvCxnSpPr/>
            <p:nvPr/>
          </p:nvCxnSpPr>
          <p:spPr>
            <a:xfrm flipH="1">
              <a:off x="6463534" y="3695073"/>
              <a:ext cx="376445" cy="215071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コネクタ 114"/>
            <p:cNvCxnSpPr/>
            <p:nvPr/>
          </p:nvCxnSpPr>
          <p:spPr>
            <a:xfrm flipH="1">
              <a:off x="6432559" y="5208578"/>
              <a:ext cx="376445" cy="215071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角丸四角形吹き出し 115"/>
          <p:cNvSpPr/>
          <p:nvPr/>
        </p:nvSpPr>
        <p:spPr>
          <a:xfrm>
            <a:off x="8554309" y="658408"/>
            <a:ext cx="3113887" cy="1780124"/>
          </a:xfrm>
          <a:prstGeom prst="wedgeRoundRectCallout">
            <a:avLst>
              <a:gd name="adj1" fmla="val -105675"/>
              <a:gd name="adj2" fmla="val -3458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1" lang="ja-JP" altLang="en-US" sz="3200" dirty="0">
                <a:solidFill>
                  <a:schemeClr val="tx1"/>
                </a:solidFill>
              </a:rPr>
              <a:t>ヌクレオチド鎖の末端の一方はリン酸</a:t>
            </a:r>
          </a:p>
        </p:txBody>
      </p:sp>
      <p:sp>
        <p:nvSpPr>
          <p:cNvPr id="117" name="角丸四角形吹き出し 116"/>
          <p:cNvSpPr/>
          <p:nvPr/>
        </p:nvSpPr>
        <p:spPr>
          <a:xfrm>
            <a:off x="8604148" y="4856517"/>
            <a:ext cx="3113887" cy="1134452"/>
          </a:xfrm>
          <a:prstGeom prst="wedgeRoundRectCallout">
            <a:avLst>
              <a:gd name="adj1" fmla="val -89687"/>
              <a:gd name="adj2" fmla="val 5967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1" lang="ja-JP" altLang="en-US" sz="3200" dirty="0">
                <a:solidFill>
                  <a:schemeClr val="tx1"/>
                </a:solidFill>
              </a:rPr>
              <a:t>末端のもう一方は糖</a:t>
            </a:r>
          </a:p>
        </p:txBody>
      </p:sp>
      <p:sp>
        <p:nvSpPr>
          <p:cNvPr id="118" name="右矢印 117"/>
          <p:cNvSpPr/>
          <p:nvPr/>
        </p:nvSpPr>
        <p:spPr>
          <a:xfrm>
            <a:off x="4295800" y="3687245"/>
            <a:ext cx="1440160" cy="77885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444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</p:bldLst>
  </p:timing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871</Words>
  <PresentationFormat>ワイド画面</PresentationFormat>
  <Paragraphs>186</Paragraphs>
  <Slides>16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16</vt:i4>
      </vt:variant>
    </vt:vector>
  </HeadingPairs>
  <TitlesOfParts>
    <vt:vector size="29" baseType="lpstr">
      <vt:lpstr>ＭＳ Ｐゴシック</vt:lpstr>
      <vt:lpstr>ＭＳ Ｐゴシック</vt:lpstr>
      <vt:lpstr>ＭＳ Ｐ明朝</vt:lpstr>
      <vt:lpstr>ＭＳ ゴシック</vt:lpstr>
      <vt:lpstr>ＭＳ 明朝</vt:lpstr>
      <vt:lpstr>メイリオ</vt:lpstr>
      <vt:lpstr>メイリオ</vt:lpstr>
      <vt:lpstr>Arial</vt:lpstr>
      <vt:lpstr>Calibri</vt:lpstr>
      <vt:lpstr>Trebuchet MS</vt:lpstr>
      <vt:lpstr>Wingdings 3</vt:lpstr>
      <vt:lpstr>ファセット</vt:lpstr>
      <vt:lpstr>デザインの設定</vt:lpstr>
      <vt:lpstr>PowerPoint プレゼンテーション</vt:lpstr>
      <vt:lpstr>・ヌクレオチド鎖の構造とその方向性について理解する。 ・真核生物の染色体の構造について理解する。</vt:lpstr>
      <vt:lpstr>PowerPoint プレゼンテーション</vt:lpstr>
      <vt:lpstr>PowerPoint プレゼンテーション</vt:lpstr>
      <vt:lpstr>A　DNAの分子構造はどうなっているのだろうか？</vt:lpstr>
      <vt:lpstr>A　DNAの分子構造はどうなっているのだろうか？</vt:lpstr>
      <vt:lpstr>A　DNAの分子構造はどうなっているのだろうか？</vt:lpstr>
      <vt:lpstr>A　DNAの分子構造はどうなっているのだろうか？</vt:lpstr>
      <vt:lpstr>A　DNAの分子構造はどうなっているのだろうか？</vt:lpstr>
      <vt:lpstr>A　DNAの分子構造はどうなっているのだろうか？</vt:lpstr>
      <vt:lpstr>A　DNAの分子構造はどうなっているのだろうか？</vt:lpstr>
      <vt:lpstr>PowerPoint プレゼンテーション</vt:lpstr>
      <vt:lpstr>B　 染色体はどのような構造をしているか？</vt:lpstr>
      <vt:lpstr>B　 染色体はどのような構造をしているか？</vt:lpstr>
      <vt:lpstr>B　 染色体はどのような構造をしているか？</vt:lpstr>
      <vt:lpstr>B　 染色体はどのような構造をしているか？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2022-02-28T02:13:03Z</dcterms:created>
  <dcterms:modified xsi:type="dcterms:W3CDTF">2023-02-02T01:29:49Z</dcterms:modified>
</cp:coreProperties>
</file>