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8"/>
  </p:notesMasterIdLst>
  <p:handoutMasterIdLst>
    <p:handoutMasterId r:id="rId19"/>
  </p:handoutMasterIdLst>
  <p:sldIdLst>
    <p:sldId id="265" r:id="rId2"/>
    <p:sldId id="330" r:id="rId3"/>
    <p:sldId id="309" r:id="rId4"/>
    <p:sldId id="310" r:id="rId5"/>
    <p:sldId id="346" r:id="rId6"/>
    <p:sldId id="318" r:id="rId7"/>
    <p:sldId id="334" r:id="rId8"/>
    <p:sldId id="347" r:id="rId9"/>
    <p:sldId id="335" r:id="rId10"/>
    <p:sldId id="336" r:id="rId11"/>
    <p:sldId id="338" r:id="rId12"/>
    <p:sldId id="348" r:id="rId13"/>
    <p:sldId id="340" r:id="rId14"/>
    <p:sldId id="343" r:id="rId15"/>
    <p:sldId id="390" r:id="rId16"/>
    <p:sldId id="350" r:id="rId17"/>
  </p:sldIdLst>
  <p:sldSz cx="9144000" cy="6858000" type="screen4x3"/>
  <p:notesSz cx="6735763" cy="9866313"/>
  <p:custShowLst>
    <p:custShow name="目的別スライド ショー 1" id="0">
      <p:sldLst>
        <p:sld r:id="rId16"/>
      </p:sldLst>
    </p:custShow>
    <p:custShow name="目的別スライド ショー 2" id="1">
      <p:sldLst>
        <p:sld r:id="rId17"/>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2" autoAdjust="0"/>
    <p:restoredTop sz="87154" autoAdjust="0"/>
  </p:normalViewPr>
  <p:slideViewPr>
    <p:cSldViewPr snapToGrid="0" snapToObjects="1">
      <p:cViewPr varScale="1">
        <p:scale>
          <a:sx n="61" d="100"/>
          <a:sy n="61" d="100"/>
        </p:scale>
        <p:origin x="154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19"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1F937064-2FC4-9644-B2A7-8B34DA40ACD0}" type="datetimeFigureOut">
              <a:rPr kumimoji="1" lang="ja-JP" altLang="en-US" smtClean="0"/>
              <a:t>2023/2/28</a:t>
            </a:fld>
            <a:endParaRPr kumimoji="1" lang="ja-JP" altLang="en-US"/>
          </a:p>
        </p:txBody>
      </p:sp>
      <p:sp>
        <p:nvSpPr>
          <p:cNvPr id="4" name="フッター プレースホルダー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3295904A-5FFF-4249-8CCF-9F2F82C0BA18}" type="slidenum">
              <a:rPr kumimoji="1" lang="ja-JP" altLang="en-US" smtClean="0"/>
              <a:t>‹#›</a:t>
            </a:fld>
            <a:endParaRPr kumimoji="1" lang="ja-JP" altLang="en-US"/>
          </a:p>
        </p:txBody>
      </p:sp>
    </p:spTree>
    <p:extLst>
      <p:ext uri="{BB962C8B-B14F-4D97-AF65-F5344CB8AC3E}">
        <p14:creationId xmlns:p14="http://schemas.microsoft.com/office/powerpoint/2010/main" val="1103210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828386BE-5DF1-4953-969B-D3628206E192}" type="datetimeFigureOut">
              <a:rPr kumimoji="1" lang="ja-JP" altLang="en-US" smtClean="0"/>
              <a:t>2023/2/28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5514989-C3F3-4EF1-91BE-95099DD84797}" type="slidenum">
              <a:rPr kumimoji="1" lang="ja-JP" altLang="en-US" smtClean="0"/>
              <a:t>‹#›</a:t>
            </a:fld>
            <a:endParaRPr kumimoji="1" lang="ja-JP" altLang="en-US"/>
          </a:p>
        </p:txBody>
      </p:sp>
    </p:spTree>
    <p:extLst>
      <p:ext uri="{BB962C8B-B14F-4D97-AF65-F5344CB8AC3E}">
        <p14:creationId xmlns:p14="http://schemas.microsoft.com/office/powerpoint/2010/main" val="28543876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514989-C3F3-4EF1-91BE-95099DD84797}" type="slidenum">
              <a:rPr kumimoji="1" lang="ja-JP" altLang="en-US" smtClean="0"/>
              <a:t>0</a:t>
            </a:fld>
            <a:endParaRPr kumimoji="1" lang="ja-JP" altLang="en-US"/>
          </a:p>
        </p:txBody>
      </p:sp>
    </p:spTree>
    <p:extLst>
      <p:ext uri="{BB962C8B-B14F-4D97-AF65-F5344CB8AC3E}">
        <p14:creationId xmlns:p14="http://schemas.microsoft.com/office/powerpoint/2010/main" val="1188436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p.364</a:t>
            </a:r>
            <a:r>
              <a:rPr kumimoji="1" lang="ja-JP" altLang="en-US" dirty="0"/>
              <a:t>～</a:t>
            </a:r>
            <a:r>
              <a:rPr kumimoji="1" lang="en-US" altLang="ja-JP" dirty="0"/>
              <a:t>365</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9</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p.366</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10</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p.366</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11</a:t>
            </a:fld>
            <a:endParaRPr kumimoji="1" lang="ja-JP" altLang="en-US"/>
          </a:p>
        </p:txBody>
      </p:sp>
    </p:spTree>
    <p:extLst>
      <p:ext uri="{BB962C8B-B14F-4D97-AF65-F5344CB8AC3E}">
        <p14:creationId xmlns:p14="http://schemas.microsoft.com/office/powerpoint/2010/main" val="484789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p.365</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12</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p.365</a:t>
            </a:r>
            <a:r>
              <a:rPr kumimoji="1" lang="ja-JP" altLang="en-US" dirty="0"/>
              <a:t>～</a:t>
            </a:r>
            <a:r>
              <a:rPr kumimoji="1" lang="en-US" altLang="ja-JP" dirty="0"/>
              <a:t>366</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13</a:t>
            </a:fld>
            <a:endParaRPr kumimoji="1" lang="ja-JP" altLang="en-US"/>
          </a:p>
        </p:txBody>
      </p:sp>
    </p:spTree>
    <p:extLst>
      <p:ext uri="{BB962C8B-B14F-4D97-AF65-F5344CB8AC3E}">
        <p14:creationId xmlns:p14="http://schemas.microsoft.com/office/powerpoint/2010/main" val="3003182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p.351</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95514989-C3F3-4EF1-91BE-95099DD84797}" type="slidenum">
              <a:rPr kumimoji="1" lang="ja-JP" altLang="en-US" smtClean="0"/>
              <a:t>14</a:t>
            </a:fld>
            <a:endParaRPr kumimoji="1" lang="ja-JP" altLang="en-US"/>
          </a:p>
        </p:txBody>
      </p:sp>
    </p:spTree>
    <p:extLst>
      <p:ext uri="{BB962C8B-B14F-4D97-AF65-F5344CB8AC3E}">
        <p14:creationId xmlns:p14="http://schemas.microsoft.com/office/powerpoint/2010/main" val="2885753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1188" marR="0" lvl="0" indent="-631188" algn="just" defTabSz="914400" rtl="0" eaLnBrk="1" fontAlgn="auto" latinLnBrk="0" hangingPunct="1">
              <a:lnSpc>
                <a:spcPts val="2000"/>
              </a:lnSpc>
              <a:spcBef>
                <a:spcPts val="0"/>
              </a:spcBef>
              <a:spcAft>
                <a:spcPts val="0"/>
              </a:spcAft>
              <a:buClrTx/>
              <a:buSzTx/>
              <a:buFontTx/>
              <a:buNone/>
              <a:tabLst/>
              <a:defRPr/>
            </a:pPr>
            <a:r>
              <a:rPr kumimoji="1" lang="ja-JP" altLang="en-US" dirty="0"/>
              <a:t>教科書該当頁：</a:t>
            </a:r>
            <a:r>
              <a:rPr kumimoji="1" lang="en-US" altLang="ja-JP" dirty="0"/>
              <a:t>p.365</a:t>
            </a:r>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15</a:t>
            </a:fld>
            <a:endParaRPr kumimoji="1" lang="ja-JP" altLang="en-US"/>
          </a:p>
        </p:txBody>
      </p:sp>
    </p:spTree>
    <p:extLst>
      <p:ext uri="{BB962C8B-B14F-4D97-AF65-F5344CB8AC3E}">
        <p14:creationId xmlns:p14="http://schemas.microsoft.com/office/powerpoint/2010/main" val="268987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p.342</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a:t>
            </a:fld>
            <a:endParaRPr kumimoji="1" lang="ja-JP" altLang="en-US"/>
          </a:p>
        </p:txBody>
      </p:sp>
    </p:spTree>
    <p:extLst>
      <p:ext uri="{BB962C8B-B14F-4D97-AF65-F5344CB8AC3E}">
        <p14:creationId xmlns:p14="http://schemas.microsoft.com/office/powerpoint/2010/main" val="712730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p.342</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2</a:t>
            </a:fld>
            <a:endParaRPr kumimoji="1" lang="ja-JP" altLang="en-US"/>
          </a:p>
        </p:txBody>
      </p:sp>
    </p:spTree>
    <p:extLst>
      <p:ext uri="{BB962C8B-B14F-4D97-AF65-F5344CB8AC3E}">
        <p14:creationId xmlns:p14="http://schemas.microsoft.com/office/powerpoint/2010/main" val="712730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p.351</a:t>
            </a:r>
            <a:r>
              <a:rPr kumimoji="1" lang="ja-JP" altLang="en-US" dirty="0"/>
              <a:t>～</a:t>
            </a:r>
            <a:r>
              <a:rPr kumimoji="1" lang="en-US" altLang="ja-JP" dirty="0"/>
              <a:t>352</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3</a:t>
            </a:fld>
            <a:endParaRPr kumimoji="1" lang="ja-JP" altLang="en-US"/>
          </a:p>
        </p:txBody>
      </p:sp>
    </p:spTree>
    <p:extLst>
      <p:ext uri="{BB962C8B-B14F-4D97-AF65-F5344CB8AC3E}">
        <p14:creationId xmlns:p14="http://schemas.microsoft.com/office/powerpoint/2010/main" val="189336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p.352</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4</a:t>
            </a:fld>
            <a:endParaRPr kumimoji="1" lang="ja-JP" altLang="en-US"/>
          </a:p>
        </p:txBody>
      </p:sp>
    </p:spTree>
    <p:extLst>
      <p:ext uri="{BB962C8B-B14F-4D97-AF65-F5344CB8AC3E}">
        <p14:creationId xmlns:p14="http://schemas.microsoft.com/office/powerpoint/2010/main" val="1919049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p.352</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5</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p.352</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6</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p.357</a:t>
            </a:r>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7</a:t>
            </a:fld>
            <a:endParaRPr kumimoji="1" lang="ja-JP" altLang="en-US"/>
          </a:p>
        </p:txBody>
      </p:sp>
    </p:spTree>
    <p:extLst>
      <p:ext uri="{BB962C8B-B14F-4D97-AF65-F5344CB8AC3E}">
        <p14:creationId xmlns:p14="http://schemas.microsoft.com/office/powerpoint/2010/main" val="311073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教科書該当頁：</a:t>
            </a:r>
            <a:r>
              <a:rPr kumimoji="1" lang="en-US" altLang="ja-JP" dirty="0"/>
              <a:t>p.364</a:t>
            </a:r>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8</a:t>
            </a:fld>
            <a:endParaRPr kumimoji="1" lang="ja-JP" altLang="en-US"/>
          </a:p>
        </p:txBody>
      </p:sp>
    </p:spTree>
    <p:extLst>
      <p:ext uri="{BB962C8B-B14F-4D97-AF65-F5344CB8AC3E}">
        <p14:creationId xmlns:p14="http://schemas.microsoft.com/office/powerpoint/2010/main" val="318744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F473F89-482B-F44C-9D9B-D9C305F53F04}"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67718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B59AAB43-CA62-AB4D-AB24-F20D9FD99E0C}" type="datetime1">
              <a:rPr kumimoji="1" lang="ja-JP" altLang="en-US" smtClean="0"/>
              <a:t>2023/2/28</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09233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A996E345-CDF7-364F-8B9C-E30DF07CC69E}" type="datetime1">
              <a:rPr kumimoji="1" lang="ja-JP" altLang="en-US" smtClean="0"/>
              <a:t>2023/2/28</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934073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header_footer_02.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94500"/>
            <a:ext cx="9143391" cy="109721"/>
          </a:xfrm>
          <a:prstGeom prst="rect">
            <a:avLst/>
          </a:prstGeom>
        </p:spPr>
      </p:pic>
      <p:pic>
        <p:nvPicPr>
          <p:cNvPr id="10" name="図 9" descr="header_footer_02.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5773"/>
            <a:ext cx="9143391" cy="109721"/>
          </a:xfrm>
          <a:prstGeom prst="rect">
            <a:avLst/>
          </a:prstGeom>
        </p:spPr>
      </p:pic>
    </p:spTree>
    <p:extLst>
      <p:ext uri="{BB962C8B-B14F-4D97-AF65-F5344CB8AC3E}">
        <p14:creationId xmlns:p14="http://schemas.microsoft.com/office/powerpoint/2010/main" val="28250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file:////Users/k.c.d.w.202/Desktop/works/_&#33258;&#20998;&#12390;&#12441;&#12420;&#12427;&#12371;&#12392;/4512_R4&#35443;&#36848;&#27508;&#21490;&#32207;&#21512;&#65288;PP&#65289;/&#21046;&#20316;&#12486;&#12441;&#12540;&#12479;_&#20877;&#26657;/703&#35443;&#27508;&#32207;-3&#32232;9&#31456;63/JPEG/3-8-63-2.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top_wh_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391" cy="1987164"/>
          </a:xfrm>
          <a:prstGeom prst="rect">
            <a:avLst/>
          </a:prstGeom>
        </p:spPr>
      </p:pic>
      <p:pic>
        <p:nvPicPr>
          <p:cNvPr id="6" name="図 5" descr="top_wh_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51654"/>
            <a:ext cx="9143391" cy="1987164"/>
          </a:xfrm>
          <a:prstGeom prst="rect">
            <a:avLst/>
          </a:prstGeom>
        </p:spPr>
      </p:pic>
      <p:sp>
        <p:nvSpPr>
          <p:cNvPr id="7" name="タイトル 1">
            <a:extLst>
              <a:ext uri="{FF2B5EF4-FFF2-40B4-BE49-F238E27FC236}">
                <a16:creationId xmlns:a16="http://schemas.microsoft.com/office/drawing/2014/main" id="{2F57E099-3381-4A93-A984-443F173035DB}"/>
              </a:ext>
            </a:extLst>
          </p:cNvPr>
          <p:cNvSpPr>
            <a:spLocks noGrp="1"/>
          </p:cNvSpPr>
          <p:nvPr>
            <p:ph type="ctrTitle"/>
          </p:nvPr>
        </p:nvSpPr>
        <p:spPr>
          <a:xfrm>
            <a:off x="-608" y="2228851"/>
            <a:ext cx="9143999" cy="1830148"/>
          </a:xfrm>
        </p:spPr>
        <p:txBody>
          <a:bodyPr>
            <a:normAutofit/>
          </a:bodyPr>
          <a:lstStyle/>
          <a:p>
            <a:r>
              <a:rPr lang="ja-JP" altLang="en-US" sz="3200" b="1" dirty="0">
                <a:latin typeface="メイリオ"/>
                <a:ea typeface="メイリオ"/>
                <a:cs typeface="メイリオ"/>
              </a:rPr>
              <a:t>地域別戦後史スライドー冷戦下の世界史</a:t>
            </a:r>
            <a:br>
              <a:rPr lang="en-US" altLang="ja-JP" sz="3600" b="1" dirty="0">
                <a:latin typeface="メイリオ"/>
                <a:ea typeface="メイリオ"/>
                <a:cs typeface="メイリオ"/>
              </a:rPr>
            </a:br>
            <a:br>
              <a:rPr lang="en-US" altLang="ja-JP" sz="3600" b="1" dirty="0">
                <a:latin typeface="メイリオ"/>
                <a:ea typeface="メイリオ"/>
                <a:cs typeface="メイリオ"/>
              </a:rPr>
            </a:br>
            <a:r>
              <a:rPr lang="ja-JP" altLang="en-US" sz="3600" b="1" dirty="0">
                <a:latin typeface="メイリオ"/>
                <a:ea typeface="メイリオ"/>
                <a:cs typeface="メイリオ"/>
              </a:rPr>
              <a:t>④ 冷戦下のソ連と東ヨーロッパ</a:t>
            </a:r>
            <a:endParaRPr kumimoji="1" lang="ja-JP" altLang="en-US" sz="3600" b="1" dirty="0">
              <a:latin typeface="メイリオ"/>
              <a:ea typeface="メイリオ"/>
              <a:cs typeface="メイリオ"/>
            </a:endParaRPr>
          </a:p>
        </p:txBody>
      </p:sp>
    </p:spTree>
    <p:extLst>
      <p:ext uri="{BB962C8B-B14F-4D97-AF65-F5344CB8AC3E}">
        <p14:creationId xmlns:p14="http://schemas.microsoft.com/office/powerpoint/2010/main" val="51077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8528" y="1365214"/>
            <a:ext cx="9422750" cy="5503558"/>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②</a:t>
            </a:r>
            <a:r>
              <a:rPr lang="ja-JP" altLang="en-US" sz="2800" b="1" dirty="0">
                <a:latin typeface="メイリオ"/>
                <a:ea typeface="メイリオ"/>
                <a:cs typeface="メイリオ"/>
              </a:rPr>
              <a:t> </a:t>
            </a:r>
            <a:r>
              <a:rPr lang="ja-JP" altLang="ja-JP" sz="2800" b="1" dirty="0">
                <a:latin typeface="メイリオ"/>
                <a:ea typeface="メイリオ"/>
                <a:cs typeface="メイリオ"/>
              </a:rPr>
              <a:t>ゴルバチョフ</a:t>
            </a:r>
            <a:r>
              <a:rPr lang="ja-JP" altLang="ja-JP" sz="2800" dirty="0">
                <a:latin typeface="メイリオ"/>
                <a:ea typeface="メイリオ"/>
                <a:cs typeface="メイリオ"/>
              </a:rPr>
              <a:t>書記長</a:t>
            </a:r>
            <a:r>
              <a:rPr lang="ja-JP" altLang="en-US" sz="2800" dirty="0">
                <a:latin typeface="メイリオ"/>
                <a:ea typeface="メイリオ"/>
                <a:cs typeface="メイリオ"/>
              </a:rPr>
              <a:t>時代（</a:t>
            </a:r>
            <a:r>
              <a:rPr lang="en-US" altLang="ja-JP" sz="2800" dirty="0">
                <a:latin typeface="メイリオ"/>
                <a:ea typeface="メイリオ"/>
                <a:cs typeface="メイリオ"/>
              </a:rPr>
              <a:t>1985</a:t>
            </a:r>
            <a:r>
              <a:rPr lang="ja-JP" altLang="en-US" sz="2800" dirty="0">
                <a:latin typeface="メイリオ"/>
                <a:ea typeface="メイリオ"/>
                <a:cs typeface="メイリオ"/>
              </a:rPr>
              <a:t>～</a:t>
            </a:r>
            <a:r>
              <a:rPr lang="en-US" altLang="ja-JP" sz="2800" dirty="0">
                <a:latin typeface="メイリオ"/>
                <a:ea typeface="メイリオ"/>
                <a:cs typeface="メイリオ"/>
              </a:rPr>
              <a:t>91</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●改革政策（</a:t>
            </a:r>
            <a:r>
              <a:rPr lang="ja-JP" altLang="ja-JP" sz="2800" b="1" dirty="0">
                <a:solidFill>
                  <a:srgbClr val="FF0000"/>
                </a:solidFill>
                <a:latin typeface="メイリオ"/>
                <a:ea typeface="メイリオ"/>
                <a:cs typeface="メイリオ"/>
              </a:rPr>
              <a:t>ペレストロイカ</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b="1" dirty="0">
                <a:latin typeface="メイリオ"/>
                <a:ea typeface="メイリオ"/>
                <a:cs typeface="メイリオ"/>
              </a:rPr>
              <a:t>　 ●</a:t>
            </a:r>
            <a:r>
              <a:rPr lang="ja-JP" altLang="ja-JP" sz="2800" dirty="0">
                <a:latin typeface="メイリオ"/>
                <a:ea typeface="メイリオ"/>
                <a:cs typeface="メイリオ"/>
              </a:rPr>
              <a:t>情報公開</a:t>
            </a:r>
            <a:r>
              <a:rPr lang="ja-JP" altLang="en-US" sz="2800" dirty="0">
                <a:latin typeface="メイリオ"/>
                <a:ea typeface="メイリオ"/>
                <a:cs typeface="メイリオ"/>
              </a:rPr>
              <a:t>（</a:t>
            </a:r>
            <a:r>
              <a:rPr lang="ja-JP" altLang="ja-JP" sz="2800" b="1" dirty="0">
                <a:solidFill>
                  <a:srgbClr val="FF0000"/>
                </a:solidFill>
                <a:latin typeface="メイリオ"/>
                <a:ea typeface="メイリオ"/>
                <a:cs typeface="メイリオ"/>
              </a:rPr>
              <a:t>グラスノスチ</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en-US" sz="2800" b="1" dirty="0">
                <a:solidFill>
                  <a:srgbClr val="FF0000"/>
                </a:solidFill>
                <a:latin typeface="メイリオ"/>
                <a:ea typeface="メイリオ"/>
                <a:cs typeface="メイリオ"/>
              </a:rPr>
              <a:t>チョルノービリ</a:t>
            </a:r>
            <a:r>
              <a:rPr lang="ja-JP" altLang="ja-JP" sz="2800" b="1" dirty="0">
                <a:latin typeface="メイリオ"/>
                <a:ea typeface="メイリオ"/>
                <a:cs typeface="メイリオ"/>
              </a:rPr>
              <a:t>原子力発電所</a:t>
            </a:r>
            <a:r>
              <a:rPr lang="ja-JP" altLang="en-US" sz="2800" dirty="0">
                <a:latin typeface="メイリオ"/>
                <a:ea typeface="メイリオ"/>
                <a:cs typeface="メイリオ"/>
              </a:rPr>
              <a:t>の</a:t>
            </a:r>
            <a:r>
              <a:rPr lang="ja-JP" altLang="ja-JP" sz="2800" dirty="0">
                <a:latin typeface="メイリオ"/>
                <a:ea typeface="メイリオ"/>
                <a:cs typeface="メイリオ"/>
              </a:rPr>
              <a:t>爆発事故</a:t>
            </a:r>
            <a:r>
              <a:rPr lang="ja-JP" altLang="en-US" sz="2800" dirty="0">
                <a:latin typeface="メイリオ"/>
                <a:ea typeface="メイリオ"/>
                <a:cs typeface="メイリオ"/>
              </a:rPr>
              <a:t>（</a:t>
            </a:r>
            <a:r>
              <a:rPr lang="en-US" altLang="ja-JP" sz="2800" dirty="0">
                <a:latin typeface="メイリオ"/>
                <a:ea typeface="メイリオ"/>
                <a:cs typeface="メイリオ"/>
              </a:rPr>
              <a:t>1986</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ペレストロイカとグラスノスチを加速</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●新思考外交の展開</a:t>
            </a:r>
            <a:r>
              <a:rPr lang="en-US" altLang="ja-JP" sz="2800" dirty="0">
                <a:latin typeface="メイリオ"/>
                <a:ea typeface="メイリオ"/>
                <a:cs typeface="メイリオ"/>
              </a:rPr>
              <a:t>…</a:t>
            </a:r>
            <a:r>
              <a:rPr lang="ja-JP" altLang="ja-JP" sz="2800" dirty="0">
                <a:latin typeface="メイリオ"/>
                <a:ea typeface="メイリオ"/>
                <a:cs typeface="メイリオ"/>
              </a:rPr>
              <a:t>アメリカとの核軍縮交渉</a:t>
            </a:r>
            <a:endParaRPr lang="en-US" altLang="ja-JP" sz="2800" dirty="0">
              <a:latin typeface="メイリオ"/>
              <a:ea typeface="メイリオ"/>
              <a:cs typeface="メイリオ"/>
            </a:endParaRPr>
          </a:p>
          <a:p>
            <a:pPr>
              <a:lnSpc>
                <a:spcPct val="140000"/>
              </a:lnSpc>
              <a:spcBef>
                <a:spcPts val="672"/>
              </a:spcBef>
            </a:pPr>
            <a:r>
              <a:rPr lang="ja-JP" altLang="en-US" sz="2800" b="1" dirty="0">
                <a:latin typeface="メイリオ"/>
                <a:ea typeface="メイリオ"/>
                <a:cs typeface="メイリオ"/>
              </a:rPr>
              <a:t>    ●</a:t>
            </a:r>
            <a:r>
              <a:rPr lang="ja-JP" altLang="ja-JP" sz="2800" b="1" dirty="0">
                <a:latin typeface="メイリオ"/>
                <a:ea typeface="メイリオ"/>
                <a:cs typeface="メイリオ"/>
              </a:rPr>
              <a:t>アフガニスタン撤退</a:t>
            </a:r>
            <a:r>
              <a:rPr lang="ja-JP" altLang="ja-JP" sz="2800" dirty="0">
                <a:latin typeface="メイリオ"/>
                <a:ea typeface="メイリオ"/>
                <a:cs typeface="メイリオ"/>
              </a:rPr>
              <a:t>完了</a:t>
            </a:r>
            <a:r>
              <a:rPr lang="ja-JP" altLang="en-US" sz="2800" dirty="0">
                <a:latin typeface="メイリオ"/>
                <a:ea typeface="メイリオ"/>
                <a:cs typeface="メイリオ"/>
              </a:rPr>
              <a:t>（</a:t>
            </a:r>
            <a:r>
              <a:rPr lang="en-US" altLang="ja-JP" sz="2800" dirty="0">
                <a:latin typeface="メイリオ"/>
                <a:ea typeface="メイリオ"/>
                <a:cs typeface="メイリオ"/>
              </a:rPr>
              <a:t>1989</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→冷戦終結へ</a:t>
            </a:r>
            <a:endParaRPr lang="ja-JP" altLang="ja-JP" sz="2800" dirty="0">
              <a:latin typeface="メイリオ"/>
              <a:ea typeface="メイリオ"/>
              <a:cs typeface="メイリオ"/>
            </a:endParaRPr>
          </a:p>
        </p:txBody>
      </p:sp>
      <p:sp>
        <p:nvSpPr>
          <p:cNvPr id="5" name="サブタイトル 2"/>
          <p:cNvSpPr txBox="1">
            <a:spLocks/>
          </p:cNvSpPr>
          <p:nvPr/>
        </p:nvSpPr>
        <p:spPr>
          <a:xfrm>
            <a:off x="265836" y="499551"/>
            <a:ext cx="8435712"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　ブレジネフからゴルバチョフへ</a:t>
            </a:r>
          </a:p>
        </p:txBody>
      </p:sp>
    </p:spTree>
    <p:extLst>
      <p:ext uri="{BB962C8B-B14F-4D97-AF65-F5344CB8AC3E}">
        <p14:creationId xmlns:p14="http://schemas.microsoft.com/office/powerpoint/2010/main" val="87131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36" y="1187451"/>
            <a:ext cx="8504538" cy="2731517"/>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① </a:t>
            </a:r>
            <a:r>
              <a:rPr lang="ja-JP" altLang="ja-JP" sz="2800" dirty="0">
                <a:latin typeface="メイリオ"/>
                <a:ea typeface="メイリオ"/>
                <a:cs typeface="メイリオ"/>
              </a:rPr>
              <a:t>保守派のクーデタ</a:t>
            </a:r>
            <a:r>
              <a:rPr lang="ja-JP" altLang="en-US" sz="2800" dirty="0">
                <a:latin typeface="メイリオ"/>
                <a:ea typeface="メイリオ"/>
                <a:cs typeface="メイリオ"/>
              </a:rPr>
              <a:t>（</a:t>
            </a:r>
            <a:r>
              <a:rPr lang="en-US" altLang="ja-JP" sz="2800" dirty="0">
                <a:latin typeface="メイリオ"/>
                <a:ea typeface="メイリオ"/>
                <a:cs typeface="メイリオ"/>
              </a:rPr>
              <a:t>1991.8</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ゴルバチョフに批判的な勢力による</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エリツィンらの</a:t>
            </a:r>
            <a:r>
              <a:rPr lang="ja-JP" altLang="en-US" sz="2800" dirty="0">
                <a:latin typeface="メイリオ"/>
                <a:ea typeface="メイリオ"/>
                <a:cs typeface="メイリオ"/>
              </a:rPr>
              <a:t>抵抗で失敗</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en-US" sz="2800" b="1" dirty="0">
                <a:latin typeface="メイリオ"/>
                <a:ea typeface="メイリオ"/>
                <a:cs typeface="メイリオ"/>
              </a:rPr>
              <a:t>ソ連</a:t>
            </a:r>
            <a:r>
              <a:rPr lang="ja-JP" altLang="ja-JP" sz="2800" b="1" dirty="0">
                <a:latin typeface="メイリオ"/>
                <a:ea typeface="メイリオ"/>
                <a:cs typeface="メイリオ"/>
              </a:rPr>
              <a:t>共産党</a:t>
            </a:r>
            <a:r>
              <a:rPr lang="ja-JP" altLang="en-US" sz="2800" b="1" dirty="0">
                <a:latin typeface="メイリオ"/>
                <a:ea typeface="メイリオ"/>
                <a:cs typeface="メイリオ"/>
              </a:rPr>
              <a:t>の</a:t>
            </a:r>
            <a:r>
              <a:rPr lang="ja-JP" altLang="ja-JP" sz="2800" b="1" dirty="0">
                <a:latin typeface="メイリオ"/>
                <a:ea typeface="メイリオ"/>
                <a:cs typeface="メイリオ"/>
              </a:rPr>
              <a:t>解散</a:t>
            </a:r>
          </a:p>
        </p:txBody>
      </p:sp>
      <p:sp>
        <p:nvSpPr>
          <p:cNvPr id="6" name="サブタイトル 2"/>
          <p:cNvSpPr txBox="1">
            <a:spLocks/>
          </p:cNvSpPr>
          <p:nvPr/>
        </p:nvSpPr>
        <p:spPr>
          <a:xfrm>
            <a:off x="265836" y="499551"/>
            <a:ext cx="8504538"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ソ連の解体</a:t>
            </a:r>
          </a:p>
        </p:txBody>
      </p:sp>
    </p:spTree>
    <p:extLst>
      <p:ext uri="{BB962C8B-B14F-4D97-AF65-F5344CB8AC3E}">
        <p14:creationId xmlns:p14="http://schemas.microsoft.com/office/powerpoint/2010/main" val="181942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36" y="1187451"/>
            <a:ext cx="8504538" cy="4810548"/>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② </a:t>
            </a:r>
            <a:r>
              <a:rPr lang="ja-JP" altLang="ja-JP" sz="2800" dirty="0">
                <a:latin typeface="メイリオ"/>
                <a:ea typeface="メイリオ"/>
                <a:cs typeface="メイリオ"/>
              </a:rPr>
              <a:t>バルト</a:t>
            </a:r>
            <a:r>
              <a:rPr lang="ja-JP" altLang="en-US" sz="2800" dirty="0">
                <a:latin typeface="メイリオ"/>
                <a:ea typeface="メイリオ"/>
                <a:cs typeface="メイリオ"/>
              </a:rPr>
              <a:t>３</a:t>
            </a:r>
            <a:r>
              <a:rPr lang="ja-JP" altLang="ja-JP" sz="2800" dirty="0">
                <a:latin typeface="メイリオ"/>
                <a:ea typeface="メイリオ"/>
                <a:cs typeface="メイリオ"/>
              </a:rPr>
              <a:t>国</a:t>
            </a:r>
            <a:r>
              <a:rPr lang="ja-JP" altLang="en-US" sz="2800" dirty="0">
                <a:latin typeface="メイリオ"/>
                <a:ea typeface="メイリオ"/>
                <a:cs typeface="メイリオ"/>
              </a:rPr>
              <a:t>独立（</a:t>
            </a:r>
            <a:r>
              <a:rPr lang="en-US" altLang="ja-JP" sz="2800" dirty="0">
                <a:latin typeface="メイリオ"/>
                <a:ea typeface="メイリオ"/>
                <a:cs typeface="メイリオ"/>
              </a:rPr>
              <a:t>1991.9</a:t>
            </a:r>
            <a:r>
              <a:rPr lang="ja-JP" altLang="en-US" sz="2800" dirty="0">
                <a:latin typeface="メイリオ"/>
                <a:ea typeface="メイリオ"/>
                <a:cs typeface="メイリオ"/>
              </a:rPr>
              <a:t>）・</a:t>
            </a:r>
            <a:r>
              <a:rPr lang="ja-JP" altLang="ja-JP" sz="2800" dirty="0">
                <a:latin typeface="メイリオ"/>
                <a:ea typeface="メイリオ"/>
                <a:cs typeface="メイリオ"/>
              </a:rPr>
              <a:t>ウクライナなど</a:t>
            </a:r>
            <a:r>
              <a:rPr lang="ja-JP" altLang="en-US" sz="2800" dirty="0">
                <a:latin typeface="メイリオ"/>
                <a:ea typeface="メイリオ"/>
                <a:cs typeface="メイリオ"/>
              </a:rPr>
              <a:t>が　　</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独立宣言</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ロシア連邦を中心</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とする</a:t>
            </a:r>
            <a:r>
              <a:rPr lang="ja-JP" altLang="ja-JP" sz="2800" b="1" dirty="0">
                <a:solidFill>
                  <a:srgbClr val="FF0000"/>
                </a:solidFill>
                <a:latin typeface="メイリオ"/>
                <a:ea typeface="メイリオ"/>
                <a:cs typeface="メイリオ"/>
              </a:rPr>
              <a:t>独立国家共</a:t>
            </a:r>
            <a:endParaRPr lang="en-US" altLang="ja-JP" sz="2800" b="1" dirty="0">
              <a:solidFill>
                <a:srgbClr val="FF0000"/>
              </a:solidFill>
              <a:latin typeface="メイリオ"/>
              <a:ea typeface="メイリオ"/>
              <a:cs typeface="メイリオ"/>
            </a:endParaRPr>
          </a:p>
          <a:p>
            <a:pPr>
              <a:lnSpc>
                <a:spcPct val="140000"/>
              </a:lnSpc>
              <a:spcBef>
                <a:spcPts val="672"/>
              </a:spcBef>
            </a:pPr>
            <a:r>
              <a:rPr lang="en-US" altLang="ja-JP" sz="2800" b="1" dirty="0">
                <a:solidFill>
                  <a:srgbClr val="FF0000"/>
                </a:solidFill>
                <a:latin typeface="メイリオ"/>
                <a:ea typeface="メイリオ"/>
                <a:cs typeface="メイリオ"/>
              </a:rPr>
              <a:t>        </a:t>
            </a:r>
            <a:r>
              <a:rPr lang="ja-JP" altLang="ja-JP" sz="2800" b="1" dirty="0">
                <a:solidFill>
                  <a:srgbClr val="FF0000"/>
                </a:solidFill>
                <a:latin typeface="メイリオ"/>
                <a:ea typeface="メイリオ"/>
                <a:cs typeface="メイリオ"/>
              </a:rPr>
              <a:t>同体</a:t>
            </a:r>
            <a:r>
              <a:rPr lang="ja-JP" altLang="en-US" sz="2800" dirty="0">
                <a:latin typeface="メイリオ"/>
                <a:ea typeface="メイリオ"/>
                <a:cs typeface="メイリオ"/>
              </a:rPr>
              <a:t>（</a:t>
            </a:r>
            <a:r>
              <a:rPr lang="en-US" altLang="ja-JP" sz="2800" b="1" dirty="0">
                <a:latin typeface="メイリオ"/>
                <a:ea typeface="メイリオ"/>
                <a:cs typeface="メイリオ"/>
              </a:rPr>
              <a:t>CIS</a:t>
            </a:r>
            <a:r>
              <a:rPr lang="ja-JP" altLang="en-US" sz="2800" dirty="0">
                <a:latin typeface="メイリオ"/>
                <a:ea typeface="メイリオ"/>
                <a:cs typeface="メイリオ"/>
              </a:rPr>
              <a:t>）</a:t>
            </a:r>
            <a:r>
              <a:rPr lang="ja-JP" altLang="ja-JP" sz="2800" dirty="0">
                <a:latin typeface="メイリオ"/>
                <a:ea typeface="メイリオ"/>
                <a:cs typeface="メイリオ"/>
              </a:rPr>
              <a:t>結成</a:t>
            </a:r>
            <a:endParaRPr lang="en-US" altLang="ja-JP" sz="2800" dirty="0">
              <a:latin typeface="メイリオ"/>
              <a:ea typeface="メイリオ"/>
              <a:cs typeface="メイリオ"/>
            </a:endParaRPr>
          </a:p>
          <a:p>
            <a:pPr>
              <a:lnSpc>
                <a:spcPct val="140000"/>
              </a:lnSpc>
              <a:spcBef>
                <a:spcPts val="672"/>
              </a:spcBef>
            </a:pPr>
            <a:r>
              <a:rPr lang="en-US" altLang="ja-JP" sz="2800" b="1" dirty="0">
                <a:latin typeface="メイリオ"/>
                <a:ea typeface="メイリオ"/>
                <a:cs typeface="メイリオ"/>
              </a:rPr>
              <a:t>    </a:t>
            </a:r>
            <a:r>
              <a:rPr lang="ja-JP" altLang="en-US" sz="2800" dirty="0">
                <a:latin typeface="メイリオ"/>
                <a:ea typeface="メイリオ"/>
                <a:cs typeface="メイリオ"/>
              </a:rPr>
              <a:t>＝</a:t>
            </a:r>
            <a:r>
              <a:rPr lang="ja-JP" altLang="ja-JP" sz="2800" b="1" dirty="0">
                <a:latin typeface="メイリオ"/>
                <a:ea typeface="メイリオ"/>
                <a:cs typeface="メイリオ"/>
              </a:rPr>
              <a:t>ソ連解体</a:t>
            </a:r>
            <a:endParaRPr lang="en-US" altLang="ja-JP" sz="2800" b="1" dirty="0">
              <a:latin typeface="メイリオ"/>
              <a:ea typeface="メイリオ"/>
              <a:cs typeface="メイリオ"/>
            </a:endParaRPr>
          </a:p>
          <a:p>
            <a:pPr>
              <a:lnSpc>
                <a:spcPct val="140000"/>
              </a:lnSpc>
              <a:spcBef>
                <a:spcPts val="672"/>
              </a:spcBef>
            </a:pPr>
            <a:r>
              <a:rPr lang="en-US" altLang="ja-JP" sz="2800" b="1" dirty="0">
                <a:latin typeface="メイリオ"/>
                <a:ea typeface="メイリオ"/>
                <a:cs typeface="メイリオ"/>
              </a:rPr>
              <a:t>      </a:t>
            </a:r>
            <a:r>
              <a:rPr lang="ja-JP" altLang="en-US" sz="2800" dirty="0">
                <a:latin typeface="メイリオ"/>
                <a:ea typeface="メイリオ"/>
                <a:cs typeface="メイリオ"/>
              </a:rPr>
              <a:t>（</a:t>
            </a:r>
            <a:r>
              <a:rPr lang="en-US" altLang="ja-JP" sz="2800" dirty="0">
                <a:latin typeface="メイリオ"/>
                <a:ea typeface="メイリオ"/>
                <a:cs typeface="メイリオ"/>
              </a:rPr>
              <a:t>1991.12</a:t>
            </a:r>
            <a:r>
              <a:rPr lang="ja-JP" altLang="en-US" sz="2800" dirty="0">
                <a:latin typeface="メイリオ"/>
                <a:ea typeface="メイリオ"/>
                <a:cs typeface="メイリオ"/>
              </a:rPr>
              <a:t>）</a:t>
            </a:r>
            <a:endParaRPr lang="ja-JP" altLang="ja-JP" sz="2800" dirty="0">
              <a:latin typeface="メイリオ"/>
              <a:ea typeface="メイリオ"/>
              <a:cs typeface="メイリオ"/>
            </a:endParaRPr>
          </a:p>
        </p:txBody>
      </p:sp>
      <p:sp>
        <p:nvSpPr>
          <p:cNvPr id="6" name="サブタイトル 2"/>
          <p:cNvSpPr txBox="1">
            <a:spLocks/>
          </p:cNvSpPr>
          <p:nvPr/>
        </p:nvSpPr>
        <p:spPr>
          <a:xfrm>
            <a:off x="265836" y="499551"/>
            <a:ext cx="8504538"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ソ連の解体</a:t>
            </a:r>
          </a:p>
        </p:txBody>
      </p:sp>
      <p:pic>
        <p:nvPicPr>
          <p:cNvPr id="5" name="図 4">
            <a:extLst>
              <a:ext uri="{FF2B5EF4-FFF2-40B4-BE49-F238E27FC236}">
                <a16:creationId xmlns:a16="http://schemas.microsoft.com/office/drawing/2014/main" id="{55F108AB-3000-38B5-68BC-F5D30011E561}"/>
              </a:ext>
            </a:extLst>
          </p:cNvPr>
          <p:cNvPicPr>
            <a:picLocks noChangeAspect="1"/>
          </p:cNvPicPr>
          <p:nvPr/>
        </p:nvPicPr>
        <p:blipFill>
          <a:blip r:embed="rId3"/>
          <a:stretch>
            <a:fillRect/>
          </a:stretch>
        </p:blipFill>
        <p:spPr>
          <a:xfrm>
            <a:off x="4165446" y="2298089"/>
            <a:ext cx="4604928" cy="3852000"/>
          </a:xfrm>
          <a:prstGeom prst="rect">
            <a:avLst/>
          </a:prstGeom>
        </p:spPr>
      </p:pic>
    </p:spTree>
    <p:extLst>
      <p:ext uri="{BB962C8B-B14F-4D97-AF65-F5344CB8AC3E}">
        <p14:creationId xmlns:p14="http://schemas.microsoft.com/office/powerpoint/2010/main" val="220106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752" y="1422401"/>
            <a:ext cx="8860945" cy="4767459"/>
          </a:xfrm>
          <a:prstGeom prst="rect">
            <a:avLst/>
          </a:prstGeom>
          <a:noFill/>
        </p:spPr>
        <p:txBody>
          <a:bodyPr wrap="square" rtlCol="0">
            <a:spAutoFit/>
          </a:bodyPr>
          <a:lstStyle/>
          <a:p>
            <a:pPr algn="just">
              <a:lnSpc>
                <a:spcPct val="140000"/>
              </a:lnSpc>
              <a:spcBef>
                <a:spcPts val="672"/>
              </a:spcBef>
            </a:pPr>
            <a:r>
              <a:rPr lang="ja-JP" altLang="en-US" sz="2800" dirty="0">
                <a:latin typeface="メイリオ"/>
                <a:ea typeface="メイリオ"/>
                <a:cs typeface="メイリオ"/>
              </a:rPr>
              <a:t>① </a:t>
            </a:r>
            <a:r>
              <a:rPr lang="ja-JP" altLang="en-US" sz="2800" b="1" dirty="0">
                <a:latin typeface="メイリオ"/>
                <a:ea typeface="メイリオ"/>
                <a:cs typeface="メイリオ"/>
              </a:rPr>
              <a:t>東欧革命</a:t>
            </a:r>
            <a:r>
              <a:rPr lang="ja-JP" altLang="en-US" sz="2800" dirty="0">
                <a:latin typeface="メイリオ"/>
                <a:ea typeface="メイリオ"/>
                <a:cs typeface="メイリオ"/>
              </a:rPr>
              <a:t>の先駆け</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●東ヨーロッパ諸国</a:t>
            </a:r>
            <a:r>
              <a:rPr lang="en-US" altLang="ja-JP" sz="2800" dirty="0">
                <a:latin typeface="メイリオ"/>
                <a:ea typeface="メイリオ"/>
                <a:cs typeface="メイリオ"/>
              </a:rPr>
              <a:t>…</a:t>
            </a:r>
            <a:r>
              <a:rPr lang="ja-JP" altLang="en-US" sz="2800" dirty="0">
                <a:latin typeface="メイリオ"/>
                <a:ea typeface="メイリオ"/>
                <a:cs typeface="メイリオ"/>
              </a:rPr>
              <a:t>共産主義政党による一党</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独裁，人々の自由が制限された状況</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1980</a:t>
            </a:r>
            <a:r>
              <a:rPr lang="ja-JP" altLang="en-US" sz="2800" dirty="0">
                <a:latin typeface="メイリオ"/>
                <a:ea typeface="メイリオ"/>
                <a:cs typeface="メイリオ"/>
              </a:rPr>
              <a:t>年代にさまざまな改革進行</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ポーランド</a:t>
            </a:r>
            <a:r>
              <a:rPr lang="ja-JP" altLang="en-US" sz="2800" dirty="0">
                <a:latin typeface="メイリオ"/>
                <a:ea typeface="メイリオ"/>
                <a:cs typeface="メイリオ"/>
              </a:rPr>
              <a:t>：</a:t>
            </a:r>
            <a:r>
              <a:rPr lang="ja-JP" altLang="ja-JP" sz="2800" dirty="0">
                <a:latin typeface="メイリオ"/>
                <a:ea typeface="メイリオ"/>
                <a:cs typeface="メイリオ"/>
              </a:rPr>
              <a:t>自主</a:t>
            </a:r>
            <a:r>
              <a:rPr lang="ja-JP" altLang="en-US" sz="2800" dirty="0">
                <a:latin typeface="メイリオ"/>
                <a:ea typeface="メイリオ"/>
                <a:cs typeface="メイリオ"/>
              </a:rPr>
              <a:t>管理労働組合</a:t>
            </a:r>
            <a:r>
              <a:rPr lang="ja-JP" altLang="ja-JP" sz="2800" dirty="0">
                <a:latin typeface="メイリオ"/>
                <a:ea typeface="メイリオ"/>
                <a:cs typeface="メイリオ"/>
              </a:rPr>
              <a:t>「</a:t>
            </a:r>
            <a:r>
              <a:rPr lang="ja-JP" altLang="ja-JP" sz="2800" b="1" dirty="0">
                <a:solidFill>
                  <a:srgbClr val="FF0000"/>
                </a:solidFill>
                <a:latin typeface="メイリオ"/>
                <a:ea typeface="メイリオ"/>
                <a:cs typeface="メイリオ"/>
              </a:rPr>
              <a:t>連帯</a:t>
            </a:r>
            <a:r>
              <a:rPr lang="ja-JP" altLang="ja-JP" sz="2800" dirty="0">
                <a:latin typeface="メイリオ"/>
                <a:ea typeface="メイリオ"/>
                <a:cs typeface="メイリオ"/>
              </a:rPr>
              <a:t>」</a:t>
            </a:r>
            <a:r>
              <a:rPr lang="ja-JP" altLang="en-US" sz="2800" dirty="0">
                <a:latin typeface="メイリオ"/>
                <a:ea typeface="メイリオ"/>
                <a:cs typeface="メイリオ"/>
              </a:rPr>
              <a:t>結成</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・指導者：</a:t>
            </a:r>
            <a:r>
              <a:rPr lang="ja-JP" altLang="en-US" sz="2800" b="1" dirty="0">
                <a:solidFill>
                  <a:srgbClr val="FF0000"/>
                </a:solidFill>
                <a:latin typeface="メイリオ"/>
                <a:ea typeface="メイリオ"/>
                <a:cs typeface="メイリオ"/>
              </a:rPr>
              <a:t>ワレサ</a:t>
            </a:r>
            <a:r>
              <a:rPr lang="ja-JP" altLang="en-US" sz="2800" dirty="0">
                <a:latin typeface="メイリオ"/>
                <a:ea typeface="メイリオ"/>
                <a:cs typeface="メイリオ"/>
              </a:rPr>
              <a:t>（</a:t>
            </a:r>
            <a:r>
              <a:rPr lang="ja-JP" altLang="en-US" sz="2800" b="1" dirty="0">
                <a:latin typeface="メイリオ"/>
                <a:ea typeface="メイリオ"/>
                <a:cs typeface="メイリオ"/>
              </a:rPr>
              <a:t>ヴァウェンサ</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gn="just">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自由化運動開始</a:t>
            </a:r>
            <a:r>
              <a:rPr lang="ja-JP" altLang="en-US" sz="2800" dirty="0">
                <a:latin typeface="メイリオ"/>
                <a:ea typeface="メイリオ"/>
                <a:cs typeface="メイリオ"/>
              </a:rPr>
              <a:t>（</a:t>
            </a:r>
            <a:r>
              <a:rPr lang="en-US" altLang="ja-JP" sz="2800" dirty="0">
                <a:latin typeface="メイリオ"/>
                <a:ea typeface="メイリオ"/>
                <a:cs typeface="メイリオ"/>
              </a:rPr>
              <a:t>1980〜</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p:txBody>
      </p:sp>
      <p:sp>
        <p:nvSpPr>
          <p:cNvPr id="5" name="サブタイトル 2"/>
          <p:cNvSpPr txBox="1">
            <a:spLocks/>
          </p:cNvSpPr>
          <p:nvPr/>
        </p:nvSpPr>
        <p:spPr>
          <a:xfrm>
            <a:off x="265835" y="499551"/>
            <a:ext cx="8602861"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　東欧革命</a:t>
            </a:r>
          </a:p>
        </p:txBody>
      </p:sp>
    </p:spTree>
    <p:extLst>
      <p:ext uri="{BB962C8B-B14F-4D97-AF65-F5344CB8AC3E}">
        <p14:creationId xmlns:p14="http://schemas.microsoft.com/office/powerpoint/2010/main" val="336691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203406" y="1127706"/>
            <a:ext cx="4679994" cy="5202709"/>
          </a:xfrm>
          <a:prstGeom prst="rect">
            <a:avLst/>
          </a:prstGeom>
          <a:solidFill>
            <a:schemeClr val="bg1"/>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8" name="図 17" descr="0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309" y="1247961"/>
            <a:ext cx="4467775" cy="5004360"/>
          </a:xfrm>
          <a:prstGeom prst="rect">
            <a:avLst/>
          </a:prstGeom>
          <a:ln>
            <a:solidFill>
              <a:srgbClr val="000000"/>
            </a:solidFill>
          </a:ln>
        </p:spPr>
      </p:pic>
      <p:sp>
        <p:nvSpPr>
          <p:cNvPr id="5" name="テキスト ボックス 4"/>
          <p:cNvSpPr txBox="1"/>
          <p:nvPr/>
        </p:nvSpPr>
        <p:spPr>
          <a:xfrm>
            <a:off x="346100" y="2919144"/>
            <a:ext cx="2038955" cy="830997"/>
          </a:xfrm>
          <a:prstGeom prst="rect">
            <a:avLst/>
          </a:prstGeom>
          <a:solidFill>
            <a:srgbClr val="FFFFFF"/>
          </a:solidFill>
          <a:ln>
            <a:solidFill>
              <a:srgbClr val="4F81BD"/>
            </a:solidFill>
          </a:ln>
        </p:spPr>
        <p:txBody>
          <a:bodyPr wrap="square" rtlCol="0">
            <a:spAutoFit/>
          </a:bodyPr>
          <a:lstStyle/>
          <a:p>
            <a:pPr algn="ctr"/>
            <a:r>
              <a:rPr lang="ja-JP" altLang="en-US" sz="2400" dirty="0">
                <a:latin typeface="メイリオ"/>
                <a:ea typeface="メイリオ"/>
                <a:cs typeface="メイリオ"/>
              </a:rPr>
              <a:t>ビロード</a:t>
            </a:r>
            <a:endParaRPr lang="en-US" altLang="ja-JP" sz="2400" dirty="0">
              <a:latin typeface="メイリオ"/>
              <a:ea typeface="メイリオ"/>
              <a:cs typeface="メイリオ"/>
            </a:endParaRPr>
          </a:p>
          <a:p>
            <a:pPr algn="ctr"/>
            <a:r>
              <a:rPr lang="ja-JP" altLang="en-US" sz="2400" dirty="0">
                <a:latin typeface="メイリオ"/>
                <a:ea typeface="メイリオ"/>
                <a:cs typeface="メイリオ"/>
              </a:rPr>
              <a:t>革命</a:t>
            </a:r>
            <a:endParaRPr kumimoji="1" lang="ja-JP" altLang="en-US" sz="2400" dirty="0">
              <a:latin typeface="メイリオ"/>
              <a:ea typeface="メイリオ"/>
              <a:cs typeface="メイリオ"/>
            </a:endParaRPr>
          </a:p>
        </p:txBody>
      </p:sp>
      <p:sp>
        <p:nvSpPr>
          <p:cNvPr id="8" name="テキスト ボックス 7"/>
          <p:cNvSpPr txBox="1"/>
          <p:nvPr/>
        </p:nvSpPr>
        <p:spPr>
          <a:xfrm>
            <a:off x="346100" y="4148667"/>
            <a:ext cx="2038955" cy="830997"/>
          </a:xfrm>
          <a:prstGeom prst="rect">
            <a:avLst/>
          </a:prstGeom>
          <a:solidFill>
            <a:srgbClr val="FFFFFF"/>
          </a:solidFill>
          <a:ln>
            <a:solidFill>
              <a:srgbClr val="4F81BD"/>
            </a:solidFill>
          </a:ln>
        </p:spPr>
        <p:txBody>
          <a:bodyPr wrap="square" rtlCol="0">
            <a:spAutoFit/>
          </a:bodyPr>
          <a:lstStyle/>
          <a:p>
            <a:pPr algn="ctr"/>
            <a:r>
              <a:rPr kumimoji="1" lang="ja-JP" altLang="en-US" sz="2400" dirty="0">
                <a:latin typeface="メイリオ"/>
                <a:ea typeface="メイリオ"/>
                <a:cs typeface="メイリオ"/>
              </a:rPr>
              <a:t>複数政党制</a:t>
            </a:r>
            <a:endParaRPr kumimoji="1" lang="en-US" altLang="ja-JP" sz="2400" dirty="0">
              <a:latin typeface="メイリオ"/>
              <a:ea typeface="メイリオ"/>
              <a:cs typeface="メイリオ"/>
            </a:endParaRPr>
          </a:p>
          <a:p>
            <a:pPr algn="ctr"/>
            <a:r>
              <a:rPr kumimoji="1" lang="ja-JP" altLang="en-US" sz="2400" dirty="0">
                <a:latin typeface="メイリオ"/>
                <a:ea typeface="メイリオ"/>
                <a:cs typeface="メイリオ"/>
              </a:rPr>
              <a:t>導入</a:t>
            </a:r>
          </a:p>
        </p:txBody>
      </p:sp>
      <p:cxnSp>
        <p:nvCxnSpPr>
          <p:cNvPr id="14" name="直線コネクタ 13"/>
          <p:cNvCxnSpPr>
            <a:cxnSpLocks/>
          </p:cNvCxnSpPr>
          <p:nvPr/>
        </p:nvCxnSpPr>
        <p:spPr>
          <a:xfrm flipH="1">
            <a:off x="2936075" y="902640"/>
            <a:ext cx="2043865" cy="1265489"/>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a:stCxn id="5" idx="3"/>
          </p:cNvCxnSpPr>
          <p:nvPr/>
        </p:nvCxnSpPr>
        <p:spPr>
          <a:xfrm flipV="1">
            <a:off x="2385055" y="2919144"/>
            <a:ext cx="795018" cy="415499"/>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flipV="1">
            <a:off x="2385055" y="3667549"/>
            <a:ext cx="1610686" cy="814025"/>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a:xfrm>
            <a:off x="4448963" y="2413718"/>
            <a:ext cx="2187044" cy="104876"/>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a:off x="5565127" y="4379500"/>
            <a:ext cx="1070880" cy="827214"/>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4" name="テキスト ボックス 3"/>
          <p:cNvSpPr txBox="1"/>
          <p:nvPr/>
        </p:nvSpPr>
        <p:spPr>
          <a:xfrm>
            <a:off x="4979940" y="465064"/>
            <a:ext cx="3888792" cy="830997"/>
          </a:xfrm>
          <a:prstGeom prst="rect">
            <a:avLst/>
          </a:prstGeom>
          <a:solidFill>
            <a:schemeClr val="bg1"/>
          </a:solidFill>
          <a:ln>
            <a:solidFill>
              <a:srgbClr val="4F81BD"/>
            </a:solidFill>
          </a:ln>
        </p:spPr>
        <p:txBody>
          <a:bodyPr wrap="square" rtlCol="0">
            <a:spAutoFit/>
          </a:bodyPr>
          <a:lstStyle/>
          <a:p>
            <a:r>
              <a:rPr lang="ja-JP" altLang="en-US" sz="2400" b="1" dirty="0">
                <a:latin typeface="メイリオ"/>
                <a:ea typeface="メイリオ"/>
                <a:cs typeface="メイリオ"/>
              </a:rPr>
              <a:t>ベルリンの壁</a:t>
            </a:r>
            <a:r>
              <a:rPr lang="ja-JP" altLang="en-US" sz="2400" dirty="0">
                <a:latin typeface="メイリオ"/>
                <a:ea typeface="メイリオ"/>
                <a:cs typeface="メイリオ"/>
              </a:rPr>
              <a:t>崩壊</a:t>
            </a:r>
            <a:endParaRPr lang="en-US" altLang="ja-JP" sz="2400" dirty="0">
              <a:latin typeface="メイリオ"/>
              <a:ea typeface="メイリオ"/>
              <a:cs typeface="メイリオ"/>
            </a:endParaRPr>
          </a:p>
          <a:p>
            <a:pPr algn="ctr"/>
            <a:r>
              <a:rPr lang="ja-JP" altLang="en-US" sz="2400" dirty="0">
                <a:latin typeface="メイリオ"/>
                <a:ea typeface="メイリオ"/>
                <a:cs typeface="メイリオ"/>
              </a:rPr>
              <a:t>→東西ドイツ統一</a:t>
            </a:r>
            <a:r>
              <a:rPr lang="en-US" altLang="ja-JP" sz="2400" dirty="0">
                <a:latin typeface="メイリオ"/>
                <a:ea typeface="メイリオ"/>
                <a:cs typeface="メイリオ"/>
              </a:rPr>
              <a:t>(1990)</a:t>
            </a:r>
          </a:p>
        </p:txBody>
      </p:sp>
      <p:sp>
        <p:nvSpPr>
          <p:cNvPr id="10" name="テキスト ボックス 9"/>
          <p:cNvSpPr txBox="1"/>
          <p:nvPr/>
        </p:nvSpPr>
        <p:spPr>
          <a:xfrm>
            <a:off x="6563732" y="2226514"/>
            <a:ext cx="2305000" cy="830997"/>
          </a:xfrm>
          <a:prstGeom prst="rect">
            <a:avLst/>
          </a:prstGeom>
          <a:solidFill>
            <a:srgbClr val="FFFFFF"/>
          </a:solidFill>
          <a:ln>
            <a:solidFill>
              <a:srgbClr val="4F81BD"/>
            </a:solidFill>
          </a:ln>
        </p:spPr>
        <p:txBody>
          <a:bodyPr wrap="square" rtlCol="0">
            <a:spAutoFit/>
          </a:bodyPr>
          <a:lstStyle/>
          <a:p>
            <a:pPr algn="ctr"/>
            <a:r>
              <a:rPr lang="ja-JP" altLang="en-US" sz="2400" dirty="0">
                <a:latin typeface="メイリオ"/>
                <a:ea typeface="メイリオ"/>
                <a:cs typeface="メイリオ"/>
              </a:rPr>
              <a:t>選挙で</a:t>
            </a:r>
            <a:endParaRPr lang="en-US" altLang="ja-JP" sz="2400" dirty="0">
              <a:latin typeface="メイリオ"/>
              <a:ea typeface="メイリオ"/>
              <a:cs typeface="メイリオ"/>
            </a:endParaRPr>
          </a:p>
          <a:p>
            <a:pPr algn="ctr"/>
            <a:r>
              <a:rPr lang="ja-JP" altLang="en-US" sz="2400" dirty="0">
                <a:latin typeface="メイリオ"/>
                <a:ea typeface="メイリオ"/>
                <a:cs typeface="メイリオ"/>
              </a:rPr>
              <a:t>「連帯」勝利</a:t>
            </a:r>
            <a:endParaRPr kumimoji="1" lang="ja-JP" altLang="en-US" sz="2400" dirty="0">
              <a:latin typeface="メイリオ"/>
              <a:ea typeface="メイリオ"/>
              <a:cs typeface="メイリオ"/>
            </a:endParaRPr>
          </a:p>
        </p:txBody>
      </p:sp>
      <p:sp>
        <p:nvSpPr>
          <p:cNvPr id="9" name="テキスト ボックス 8"/>
          <p:cNvSpPr txBox="1"/>
          <p:nvPr/>
        </p:nvSpPr>
        <p:spPr>
          <a:xfrm>
            <a:off x="6400799" y="4915132"/>
            <a:ext cx="2539997" cy="830997"/>
          </a:xfrm>
          <a:prstGeom prst="rect">
            <a:avLst/>
          </a:prstGeom>
          <a:solidFill>
            <a:srgbClr val="FFFFFF"/>
          </a:solidFill>
          <a:ln>
            <a:solidFill>
              <a:srgbClr val="4F81BD"/>
            </a:solidFill>
          </a:ln>
        </p:spPr>
        <p:txBody>
          <a:bodyPr wrap="square" rtlCol="0">
            <a:spAutoFit/>
          </a:bodyPr>
          <a:lstStyle/>
          <a:p>
            <a:pPr algn="ctr"/>
            <a:r>
              <a:rPr lang="ja-JP" altLang="en-US" sz="2400" b="1" dirty="0">
                <a:latin typeface="メイリオ"/>
                <a:ea typeface="メイリオ"/>
                <a:cs typeface="メイリオ"/>
              </a:rPr>
              <a:t>チャウシェスク</a:t>
            </a:r>
            <a:r>
              <a:rPr lang="ja-JP" altLang="en-US" sz="2400" dirty="0">
                <a:latin typeface="メイリオ"/>
                <a:ea typeface="メイリオ"/>
                <a:cs typeface="メイリオ"/>
              </a:rPr>
              <a:t>大統領処刑</a:t>
            </a:r>
            <a:endParaRPr kumimoji="1" lang="ja-JP" altLang="en-US" sz="2400" dirty="0">
              <a:latin typeface="メイリオ"/>
              <a:ea typeface="メイリオ"/>
              <a:cs typeface="メイリオ"/>
            </a:endParaRPr>
          </a:p>
        </p:txBody>
      </p:sp>
      <p:sp>
        <p:nvSpPr>
          <p:cNvPr id="22" name="サブタイトル 2">
            <a:extLst>
              <a:ext uri="{FF2B5EF4-FFF2-40B4-BE49-F238E27FC236}">
                <a16:creationId xmlns:a16="http://schemas.microsoft.com/office/drawing/2014/main" id="{2F133DE9-F033-45B7-AAEC-824AB56B0A50}"/>
              </a:ext>
            </a:extLst>
          </p:cNvPr>
          <p:cNvSpPr txBox="1">
            <a:spLocks/>
          </p:cNvSpPr>
          <p:nvPr/>
        </p:nvSpPr>
        <p:spPr>
          <a:xfrm>
            <a:off x="84667" y="499551"/>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東欧革命（</a:t>
            </a:r>
            <a:r>
              <a:rPr lang="en-US" altLang="ja-JP" sz="2800" dirty="0">
                <a:solidFill>
                  <a:srgbClr val="000000"/>
                </a:solidFill>
                <a:latin typeface="メイリオ"/>
                <a:ea typeface="メイリオ"/>
                <a:cs typeface="メイリオ"/>
              </a:rPr>
              <a:t>1989</a:t>
            </a:r>
            <a:r>
              <a:rPr lang="ja-JP" altLang="en-US" sz="2800" dirty="0">
                <a:solidFill>
                  <a:srgbClr val="000000"/>
                </a:solidFill>
                <a:latin typeface="メイリオ"/>
                <a:ea typeface="メイリオ"/>
                <a:cs typeface="メイリオ"/>
              </a:rPr>
              <a:t>）</a:t>
            </a:r>
            <a:r>
              <a:rPr lang="en-US" altLang="ja-JP" sz="2800" dirty="0">
                <a:solidFill>
                  <a:srgbClr val="000000"/>
                </a:solidFill>
                <a:latin typeface="メイリオ"/>
                <a:ea typeface="メイリオ"/>
                <a:cs typeface="メイリオ"/>
              </a:rPr>
              <a:t>】</a:t>
            </a:r>
          </a:p>
        </p:txBody>
      </p:sp>
      <p:sp>
        <p:nvSpPr>
          <p:cNvPr id="24" name="テキスト ボックス 23">
            <a:extLst>
              <a:ext uri="{FF2B5EF4-FFF2-40B4-BE49-F238E27FC236}">
                <a16:creationId xmlns:a16="http://schemas.microsoft.com/office/drawing/2014/main" id="{1D2BC918-6AD0-4F81-992C-DBA97E5AC6B5}"/>
              </a:ext>
            </a:extLst>
          </p:cNvPr>
          <p:cNvSpPr txBox="1"/>
          <p:nvPr/>
        </p:nvSpPr>
        <p:spPr>
          <a:xfrm>
            <a:off x="346100" y="5807435"/>
            <a:ext cx="4354326" cy="830997"/>
          </a:xfrm>
          <a:prstGeom prst="rect">
            <a:avLst/>
          </a:prstGeom>
          <a:solidFill>
            <a:srgbClr val="FFFFFF"/>
          </a:solidFill>
          <a:ln>
            <a:solidFill>
              <a:srgbClr val="4F81BD"/>
            </a:solidFill>
          </a:ln>
        </p:spPr>
        <p:txBody>
          <a:bodyPr wrap="square" rtlCol="0">
            <a:spAutoFit/>
          </a:bodyPr>
          <a:lstStyle/>
          <a:p>
            <a:pPr algn="ctr"/>
            <a:r>
              <a:rPr kumimoji="1" lang="ja-JP" altLang="en-US" sz="2400" dirty="0">
                <a:latin typeface="メイリオ"/>
                <a:ea typeface="メイリオ"/>
                <a:cs typeface="メイリオ"/>
              </a:rPr>
              <a:t>コメコン・ワルシャワ条約機構解体（</a:t>
            </a:r>
            <a:r>
              <a:rPr kumimoji="1" lang="en-US" altLang="ja-JP" sz="2400" dirty="0">
                <a:latin typeface="メイリオ"/>
                <a:ea typeface="メイリオ"/>
                <a:cs typeface="メイリオ"/>
              </a:rPr>
              <a:t>1991</a:t>
            </a:r>
            <a:r>
              <a:rPr kumimoji="1" lang="ja-JP" altLang="en-US" sz="2400" dirty="0">
                <a:latin typeface="メイリオ"/>
                <a:ea typeface="メイリオ"/>
                <a:cs typeface="メイリオ"/>
              </a:rPr>
              <a:t>）</a:t>
            </a:r>
          </a:p>
        </p:txBody>
      </p:sp>
      <p:pic>
        <p:nvPicPr>
          <p:cNvPr id="2" name="図 1" descr="link.png">
            <a:hlinkClick r:id="" action="ppaction://customshow?id=1&amp;return=true"/>
            <a:extLst>
              <a:ext uri="{FF2B5EF4-FFF2-40B4-BE49-F238E27FC236}">
                <a16:creationId xmlns:a16="http://schemas.microsoft.com/office/drawing/2014/main" id="{ED756379-443B-8559-E00C-CF01E968E0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0797" y="499551"/>
            <a:ext cx="1048442" cy="298684"/>
          </a:xfrm>
          <a:prstGeom prst="rect">
            <a:avLst/>
          </a:prstGeom>
        </p:spPr>
      </p:pic>
    </p:spTree>
    <p:extLst>
      <p:ext uri="{BB962C8B-B14F-4D97-AF65-F5344CB8AC3E}">
        <p14:creationId xmlns:p14="http://schemas.microsoft.com/office/powerpoint/2010/main" val="42753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4" grpId="0" animBg="1"/>
      <p:bldP spid="10" grpId="0" animBg="1"/>
      <p:bldP spid="9"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6C16A86-9D33-037F-6031-50D489E90797}"/>
              </a:ext>
            </a:extLst>
          </p:cNvPr>
          <p:cNvSpPr/>
          <p:nvPr/>
        </p:nvSpPr>
        <p:spPr>
          <a:xfrm>
            <a:off x="177022" y="977729"/>
            <a:ext cx="5957963" cy="5699518"/>
          </a:xfrm>
          <a:prstGeom prst="rect">
            <a:avLst/>
          </a:prstGeom>
          <a:solidFill>
            <a:schemeClr val="bg1"/>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sz="2800" dirty="0">
                <a:solidFill>
                  <a:schemeClr val="tx1"/>
                </a:solidFill>
                <a:latin typeface="メイリオ" panose="020B0604030504040204" pitchFamily="50" charset="-128"/>
                <a:ea typeface="メイリオ" panose="020B0604030504040204" pitchFamily="50" charset="-128"/>
              </a:rPr>
              <a:t>スターリンは，集団的な指導や集団的な活動にはまったく我慢がならず，気まぐれと専横な性格ゆえに，自分に反対する人々だけでなく，自分の方針に反していると思われた人々に対しても，無作法な暴力を行使した。彼は，</a:t>
            </a:r>
            <a:r>
              <a:rPr kumimoji="1" lang="en-US" altLang="ja-JP" sz="2800" dirty="0">
                <a:solidFill>
                  <a:schemeClr val="tx1"/>
                </a:solidFill>
                <a:latin typeface="メイリオ" panose="020B0604030504040204" pitchFamily="50" charset="-128"/>
                <a:ea typeface="メイリオ" panose="020B0604030504040204" pitchFamily="50" charset="-128"/>
              </a:rPr>
              <a:t>…</a:t>
            </a:r>
            <a:r>
              <a:rPr kumimoji="1" lang="ja-JP" altLang="en-US" sz="2800" dirty="0">
                <a:solidFill>
                  <a:schemeClr val="tx1"/>
                </a:solidFill>
                <a:latin typeface="メイリオ" panose="020B0604030504040204" pitchFamily="50" charset="-128"/>
                <a:ea typeface="メイリオ" panose="020B0604030504040204" pitchFamily="50" charset="-128"/>
              </a:rPr>
              <a:t>自分の方針を無理強いし自分の意見に無条件に服従することを求めるやり方で活動した。これに抵抗したり，自らの見解やその正しさを示そうとしたりした人々は，指導的集団から排除されて，精神的および肉体的に抹殺される運命に陥った。</a:t>
            </a:r>
          </a:p>
        </p:txBody>
      </p:sp>
      <p:sp>
        <p:nvSpPr>
          <p:cNvPr id="3" name="サブタイトル 2">
            <a:extLst>
              <a:ext uri="{FF2B5EF4-FFF2-40B4-BE49-F238E27FC236}">
                <a16:creationId xmlns:a16="http://schemas.microsoft.com/office/drawing/2014/main" id="{F9C3C804-A7AB-80D8-DF56-14FB705DB440}"/>
              </a:ext>
            </a:extLst>
          </p:cNvPr>
          <p:cNvSpPr txBox="1">
            <a:spLocks/>
          </p:cNvSpPr>
          <p:nvPr/>
        </p:nvSpPr>
        <p:spPr>
          <a:xfrm>
            <a:off x="-8466" y="261165"/>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フルシチョフのスターリン批判</a:t>
            </a:r>
            <a:r>
              <a:rPr lang="en-US" altLang="ja-JP" sz="2800" dirty="0">
                <a:solidFill>
                  <a:srgbClr val="000000"/>
                </a:solidFill>
                <a:latin typeface="メイリオ"/>
                <a:ea typeface="メイリオ"/>
                <a:cs typeface="メイリオ"/>
              </a:rPr>
              <a:t>】</a:t>
            </a:r>
          </a:p>
        </p:txBody>
      </p:sp>
      <p:sp>
        <p:nvSpPr>
          <p:cNvPr id="4" name="角丸四角形吹き出し 5">
            <a:extLst>
              <a:ext uri="{FF2B5EF4-FFF2-40B4-BE49-F238E27FC236}">
                <a16:creationId xmlns:a16="http://schemas.microsoft.com/office/drawing/2014/main" id="{251DE231-AA48-A7DF-573A-28BD7E319DC2}"/>
              </a:ext>
            </a:extLst>
          </p:cNvPr>
          <p:cNvSpPr/>
          <p:nvPr/>
        </p:nvSpPr>
        <p:spPr>
          <a:xfrm>
            <a:off x="6289261" y="345759"/>
            <a:ext cx="2677717" cy="2379230"/>
          </a:xfrm>
          <a:prstGeom prst="wedgeRoundRectCallout">
            <a:avLst>
              <a:gd name="adj1" fmla="val -46900"/>
              <a:gd name="adj2" fmla="val 24980"/>
              <a:gd name="adj3" fmla="val 16667"/>
            </a:avLst>
          </a:prstGeom>
          <a:gradFill>
            <a:gsLst>
              <a:gs pos="0">
                <a:schemeClr val="accent5">
                  <a:lumMod val="60000"/>
                  <a:lumOff val="40000"/>
                </a:schemeClr>
              </a:gs>
              <a:gs pos="100000">
                <a:schemeClr val="accent5">
                  <a:lumMod val="20000"/>
                  <a:lumOff val="80000"/>
                </a:schemeClr>
              </a:gs>
            </a:gsLst>
          </a:gradFill>
          <a:ln>
            <a:solidFill>
              <a:schemeClr val="accent5">
                <a:lumMod val="75000"/>
              </a:schemeClr>
            </a:solidFill>
          </a:ln>
        </p:spPr>
        <p:style>
          <a:lnRef idx="1">
            <a:schemeClr val="accent3"/>
          </a:lnRef>
          <a:fillRef idx="3">
            <a:schemeClr val="accent3"/>
          </a:fillRef>
          <a:effectRef idx="2">
            <a:schemeClr val="accent3"/>
          </a:effectRef>
          <a:fontRef idx="minor">
            <a:schemeClr val="lt1"/>
          </a:fontRef>
        </p:style>
        <p:txBody>
          <a:bodyPr lIns="180000" rtlCol="0" anchor="ctr" anchorCtr="0"/>
          <a:lstStyle/>
          <a:p>
            <a:pPr lvl="0">
              <a:defRPr/>
            </a:pPr>
            <a:r>
              <a:rPr kumimoji="1" lang="en-US" altLang="ja-JP" sz="2400" b="1" i="0" u="sng"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Check</a:t>
            </a:r>
            <a:r>
              <a:rPr lang="ja-JP" altLang="en-US" sz="2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ここで述べられていることが顕著にみられたのは，いつごろだっただろうか。</a:t>
            </a:r>
            <a:endParaRPr kumimoji="1" lang="ja-JP" altLang="en-US" sz="2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吹き出し 5">
            <a:extLst>
              <a:ext uri="{FF2B5EF4-FFF2-40B4-BE49-F238E27FC236}">
                <a16:creationId xmlns:a16="http://schemas.microsoft.com/office/drawing/2014/main" id="{921FD98F-350A-DB59-B19F-063A72C56596}"/>
              </a:ext>
            </a:extLst>
          </p:cNvPr>
          <p:cNvSpPr/>
          <p:nvPr/>
        </p:nvSpPr>
        <p:spPr>
          <a:xfrm>
            <a:off x="6289261" y="3429000"/>
            <a:ext cx="2599557" cy="3024360"/>
          </a:xfrm>
          <a:prstGeom prst="wedgeRoundRectCallout">
            <a:avLst>
              <a:gd name="adj1" fmla="val -46900"/>
              <a:gd name="adj2" fmla="val 24980"/>
              <a:gd name="adj3" fmla="val 16667"/>
            </a:avLst>
          </a:prstGeom>
          <a:solidFill>
            <a:schemeClr val="bg1"/>
          </a:solidFill>
          <a:ln>
            <a:solidFill>
              <a:schemeClr val="accent5">
                <a:lumMod val="75000"/>
              </a:schemeClr>
            </a:solidFill>
          </a:ln>
        </p:spPr>
        <p:style>
          <a:lnRef idx="1">
            <a:schemeClr val="accent3"/>
          </a:lnRef>
          <a:fillRef idx="3">
            <a:schemeClr val="accent3"/>
          </a:fillRef>
          <a:effectRef idx="2">
            <a:schemeClr val="accent3"/>
          </a:effectRef>
          <a:fontRef idx="minor">
            <a:schemeClr val="lt1"/>
          </a:fontRef>
        </p:style>
        <p:txBody>
          <a:bodyPr lIns="180000" rtlCol="0" anchor="ctr" anchorCtr="0"/>
          <a:lstStyle/>
          <a:p>
            <a:pPr lvl="0">
              <a:defRPr/>
            </a:pPr>
            <a:r>
              <a:rPr lang="ja-JP" altLang="en-US"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次五か年計画がおこなわれた</a:t>
            </a:r>
            <a:r>
              <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1930</a:t>
            </a:r>
            <a:r>
              <a:rPr lang="ja-JP" altLang="en-US"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年代に顕著にみられた。</a:t>
            </a:r>
            <a:endParaRPr kumimoji="1" lang="ja-JP" altLang="en-US" sz="2400" b="1"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9967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サブタイトル 2"/>
          <p:cNvSpPr txBox="1">
            <a:spLocks/>
          </p:cNvSpPr>
          <p:nvPr/>
        </p:nvSpPr>
        <p:spPr>
          <a:xfrm>
            <a:off x="133752" y="1246296"/>
            <a:ext cx="8860945" cy="5349968"/>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40000"/>
              </a:lnSpc>
            </a:pPr>
            <a:endParaRPr lang="en-US" altLang="ja-JP" dirty="0">
              <a:solidFill>
                <a:srgbClr val="000000"/>
              </a:solidFill>
              <a:latin typeface="メイリオ"/>
              <a:ea typeface="メイリオ"/>
              <a:cs typeface="メイリオ"/>
            </a:endParaRPr>
          </a:p>
          <a:p>
            <a:pPr lvl="1" algn="l">
              <a:lnSpc>
                <a:spcPct val="140000"/>
              </a:lnSpc>
            </a:pPr>
            <a:endParaRPr lang="en-US" altLang="ja-JP" dirty="0">
              <a:solidFill>
                <a:srgbClr val="000000"/>
              </a:solidFill>
              <a:latin typeface="メイリオ"/>
              <a:ea typeface="メイリオ"/>
              <a:cs typeface="メイリオ"/>
            </a:endParaRPr>
          </a:p>
        </p:txBody>
      </p:sp>
      <p:sp>
        <p:nvSpPr>
          <p:cNvPr id="9" name="サブタイトル 2">
            <a:extLst>
              <a:ext uri="{FF2B5EF4-FFF2-40B4-BE49-F238E27FC236}">
                <a16:creationId xmlns:a16="http://schemas.microsoft.com/office/drawing/2014/main" id="{5077BA23-DF47-4AF9-A1F5-27DD31EB441C}"/>
              </a:ext>
            </a:extLst>
          </p:cNvPr>
          <p:cNvSpPr txBox="1">
            <a:spLocks/>
          </p:cNvSpPr>
          <p:nvPr/>
        </p:nvSpPr>
        <p:spPr>
          <a:xfrm>
            <a:off x="-8466" y="499551"/>
            <a:ext cx="8821168"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rgbClr val="000000"/>
                </a:solidFill>
                <a:latin typeface="メイリオ"/>
                <a:ea typeface="メイリオ"/>
                <a:cs typeface="メイリオ"/>
              </a:rPr>
              <a:t>　</a:t>
            </a:r>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ベルリンの壁の開放</a:t>
            </a:r>
            <a:r>
              <a:rPr lang="en-US" altLang="ja-JP" sz="2800" dirty="0">
                <a:solidFill>
                  <a:srgbClr val="000000"/>
                </a:solidFill>
                <a:latin typeface="メイリオ"/>
                <a:ea typeface="メイリオ"/>
                <a:cs typeface="メイリオ"/>
              </a:rPr>
              <a:t>】</a:t>
            </a:r>
          </a:p>
        </p:txBody>
      </p:sp>
      <p:sp>
        <p:nvSpPr>
          <p:cNvPr id="7" name="正方形/長方形 6">
            <a:extLst>
              <a:ext uri="{FF2B5EF4-FFF2-40B4-BE49-F238E27FC236}">
                <a16:creationId xmlns:a16="http://schemas.microsoft.com/office/drawing/2014/main" id="{31DCD0AF-A373-403A-801B-EEE92FE86F4B}"/>
              </a:ext>
            </a:extLst>
          </p:cNvPr>
          <p:cNvSpPr/>
          <p:nvPr/>
        </p:nvSpPr>
        <p:spPr>
          <a:xfrm>
            <a:off x="774700" y="1157468"/>
            <a:ext cx="7463001" cy="5349968"/>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596243DD-121A-4374-857C-DA84890C1977}"/>
              </a:ext>
            </a:extLst>
          </p:cNvPr>
          <p:cNvPicPr>
            <a:picLocks noChangeAspect="1"/>
          </p:cNvPicPr>
          <p:nvPr/>
        </p:nvPicPr>
        <p:blipFill>
          <a:blip r:embed="rId3" r:link="rId4"/>
          <a:srcRect/>
          <a:stretch>
            <a:fillRect/>
          </a:stretch>
        </p:blipFill>
        <p:spPr>
          <a:xfrm>
            <a:off x="1012513" y="1314891"/>
            <a:ext cx="7103421" cy="5035121"/>
          </a:xfrm>
          <a:prstGeom prst="rect">
            <a:avLst/>
          </a:prstGeom>
        </p:spPr>
      </p:pic>
    </p:spTree>
    <p:extLst>
      <p:ext uri="{BB962C8B-B14F-4D97-AF65-F5344CB8AC3E}">
        <p14:creationId xmlns:p14="http://schemas.microsoft.com/office/powerpoint/2010/main" val="385260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133752" y="1253067"/>
            <a:ext cx="8860945" cy="2658533"/>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just"/>
            <a:endParaRPr lang="ja-JP" altLang="ja-JP" sz="2800" dirty="0">
              <a:solidFill>
                <a:srgbClr val="000000"/>
              </a:solidFill>
              <a:latin typeface="メイリオ"/>
              <a:ea typeface="メイリオ"/>
              <a:cs typeface="メイリオ"/>
            </a:endParaRPr>
          </a:p>
        </p:txBody>
      </p:sp>
      <p:sp>
        <p:nvSpPr>
          <p:cNvPr id="2" name="テキスト ボックス 1"/>
          <p:cNvSpPr txBox="1"/>
          <p:nvPr/>
        </p:nvSpPr>
        <p:spPr>
          <a:xfrm>
            <a:off x="133751" y="1253067"/>
            <a:ext cx="8860946" cy="4117537"/>
          </a:xfrm>
          <a:prstGeom prst="rect">
            <a:avLst/>
          </a:prstGeom>
          <a:noFill/>
        </p:spPr>
        <p:txBody>
          <a:bodyPr wrap="square" rtlCol="0">
            <a:spAutoFit/>
          </a:bodyPr>
          <a:lstStyle/>
          <a:p>
            <a:pPr algn="just">
              <a:lnSpc>
                <a:spcPct val="140000"/>
              </a:lnSpc>
              <a:spcBef>
                <a:spcPts val="672"/>
              </a:spcBef>
            </a:pPr>
            <a:r>
              <a:rPr lang="ja-JP" altLang="en-US" sz="2800" dirty="0">
                <a:solidFill>
                  <a:srgbClr val="000000"/>
                </a:solidFill>
                <a:latin typeface="メイリオ"/>
                <a:ea typeface="メイリオ"/>
                <a:cs typeface="メイリオ"/>
              </a:rPr>
              <a:t>① </a:t>
            </a:r>
            <a:r>
              <a:rPr lang="ja-JP" altLang="ja-JP" sz="2800" dirty="0">
                <a:solidFill>
                  <a:srgbClr val="000000"/>
                </a:solidFill>
                <a:latin typeface="メイリオ"/>
                <a:ea typeface="メイリオ"/>
                <a:cs typeface="メイリオ"/>
              </a:rPr>
              <a:t>戦後のソ連</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ja-JP" altLang="ja-JP" sz="2800" dirty="0">
                <a:solidFill>
                  <a:srgbClr val="000000"/>
                </a:solidFill>
                <a:latin typeface="メイリオ"/>
                <a:ea typeface="メイリオ"/>
                <a:cs typeface="メイリオ"/>
              </a:rPr>
              <a:t>大戦で</a:t>
            </a:r>
            <a:r>
              <a:rPr lang="en-US" altLang="ja-JP" sz="2800" dirty="0">
                <a:solidFill>
                  <a:srgbClr val="000000"/>
                </a:solidFill>
                <a:latin typeface="メイリオ"/>
                <a:ea typeface="メイリオ"/>
                <a:cs typeface="メイリオ"/>
              </a:rPr>
              <a:t>2500</a:t>
            </a:r>
            <a:r>
              <a:rPr lang="ja-JP" altLang="ja-JP" sz="2800" dirty="0">
                <a:solidFill>
                  <a:srgbClr val="000000"/>
                </a:solidFill>
                <a:latin typeface="メイリオ"/>
                <a:ea typeface="メイリオ"/>
                <a:cs typeface="メイリオ"/>
              </a:rPr>
              <a:t>万人以上の死者</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●工業生産の拡大をめざす（</a:t>
            </a:r>
            <a:r>
              <a:rPr lang="ja-JP" altLang="ja-JP" sz="2800" dirty="0">
                <a:solidFill>
                  <a:srgbClr val="000000"/>
                </a:solidFill>
                <a:latin typeface="メイリオ"/>
                <a:ea typeface="メイリオ"/>
                <a:cs typeface="メイリオ"/>
              </a:rPr>
              <a:t>第</a:t>
            </a:r>
            <a:r>
              <a:rPr lang="ja-JP" altLang="en-US" sz="2800" dirty="0">
                <a:solidFill>
                  <a:srgbClr val="000000"/>
                </a:solidFill>
                <a:latin typeface="メイリオ"/>
                <a:ea typeface="メイリオ"/>
                <a:cs typeface="メイリオ"/>
              </a:rPr>
              <a:t>４</a:t>
            </a:r>
            <a:r>
              <a:rPr lang="ja-JP" altLang="ja-JP" sz="2800" dirty="0">
                <a:solidFill>
                  <a:srgbClr val="000000"/>
                </a:solidFill>
                <a:latin typeface="メイリオ"/>
                <a:ea typeface="メイリオ"/>
                <a:cs typeface="メイリオ"/>
              </a:rPr>
              <a:t>次五か年計画</a:t>
            </a:r>
            <a:r>
              <a:rPr lang="ja-JP" altLang="en-US" sz="2800" dirty="0">
                <a:solidFill>
                  <a:srgbClr val="000000"/>
                </a:solidFill>
                <a:latin typeface="メイリオ"/>
                <a:ea typeface="メイリオ"/>
                <a:cs typeface="メイリオ"/>
              </a:rPr>
              <a:t>）</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en-US" altLang="ja-JP" sz="2800" dirty="0">
                <a:solidFill>
                  <a:srgbClr val="000000"/>
                </a:solidFill>
                <a:latin typeface="メイリオ"/>
                <a:ea typeface="メイリオ"/>
                <a:cs typeface="メイリオ"/>
              </a:rPr>
              <a:t>→</a:t>
            </a:r>
            <a:r>
              <a:rPr lang="ja-JP" altLang="ja-JP" sz="2800" dirty="0">
                <a:solidFill>
                  <a:srgbClr val="000000"/>
                </a:solidFill>
                <a:latin typeface="メイリオ"/>
                <a:ea typeface="メイリオ"/>
                <a:cs typeface="メイリオ"/>
              </a:rPr>
              <a:t>工業生産は</a:t>
            </a:r>
            <a:r>
              <a:rPr lang="ja-JP" altLang="en-US" sz="2800" dirty="0">
                <a:solidFill>
                  <a:srgbClr val="000000"/>
                </a:solidFill>
                <a:latin typeface="メイリオ"/>
                <a:ea typeface="メイリオ"/>
                <a:cs typeface="メイリオ"/>
              </a:rPr>
              <a:t>成長</a:t>
            </a:r>
            <a:endParaRPr lang="ja-JP" altLang="ja-JP" sz="2800" dirty="0">
              <a:solidFill>
                <a:srgbClr val="000000"/>
              </a:solidFill>
              <a:latin typeface="メイリオ"/>
              <a:ea typeface="メイリオ"/>
              <a:cs typeface="メイリオ"/>
            </a:endParaRPr>
          </a:p>
          <a:p>
            <a:pPr algn="just">
              <a:lnSpc>
                <a:spcPct val="140000"/>
              </a:lnSpc>
              <a:spcBef>
                <a:spcPts val="672"/>
              </a:spcBef>
            </a:pPr>
            <a:r>
              <a:rPr lang="ja-JP" altLang="ja-JP" sz="2800" dirty="0">
                <a:solidFill>
                  <a:srgbClr val="000000"/>
                </a:solidFill>
                <a:latin typeface="メイリオ"/>
                <a:ea typeface="メイリオ"/>
                <a:cs typeface="メイリオ"/>
              </a:rPr>
              <a:t>　</a:t>
            </a:r>
            <a:r>
              <a:rPr lang="ja-JP" altLang="en-US" sz="2800" dirty="0">
                <a:solidFill>
                  <a:srgbClr val="000000"/>
                </a:solidFill>
                <a:latin typeface="メイリオ"/>
                <a:ea typeface="メイリオ"/>
                <a:cs typeface="メイリオ"/>
              </a:rPr>
              <a:t>　 </a:t>
            </a:r>
            <a:r>
              <a:rPr lang="en-US" altLang="ja-JP" sz="2800" dirty="0">
                <a:solidFill>
                  <a:srgbClr val="000000"/>
                </a:solidFill>
                <a:latin typeface="メイリオ"/>
                <a:ea typeface="メイリオ"/>
                <a:cs typeface="メイリオ"/>
              </a:rPr>
              <a:t>→</a:t>
            </a:r>
            <a:r>
              <a:rPr lang="ja-JP" altLang="ja-JP" sz="2800" dirty="0">
                <a:solidFill>
                  <a:srgbClr val="000000"/>
                </a:solidFill>
                <a:latin typeface="メイリオ"/>
                <a:ea typeface="メイリオ"/>
                <a:cs typeface="メイリオ"/>
              </a:rPr>
              <a:t>生活向上につながらず国民の不満</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en-US" altLang="ja-JP" sz="2800" dirty="0">
                <a:solidFill>
                  <a:srgbClr val="000000"/>
                </a:solidFill>
                <a:latin typeface="メイリオ"/>
                <a:ea typeface="メイリオ"/>
                <a:cs typeface="メイリオ"/>
              </a:rPr>
              <a:t>→</a:t>
            </a:r>
            <a:r>
              <a:rPr lang="ja-JP" altLang="ja-JP" sz="2800" dirty="0">
                <a:solidFill>
                  <a:srgbClr val="000000"/>
                </a:solidFill>
                <a:latin typeface="メイリオ"/>
                <a:ea typeface="メイリオ"/>
                <a:cs typeface="メイリオ"/>
              </a:rPr>
              <a:t>政治</a:t>
            </a:r>
            <a:r>
              <a:rPr lang="ja-JP" altLang="en-US" sz="2800" dirty="0">
                <a:solidFill>
                  <a:srgbClr val="000000"/>
                </a:solidFill>
                <a:latin typeface="メイリオ"/>
                <a:ea typeface="メイリオ"/>
                <a:cs typeface="メイリオ"/>
              </a:rPr>
              <a:t>的</a:t>
            </a:r>
            <a:r>
              <a:rPr lang="ja-JP" altLang="ja-JP" sz="2800" dirty="0">
                <a:solidFill>
                  <a:srgbClr val="000000"/>
                </a:solidFill>
                <a:latin typeface="メイリオ"/>
                <a:ea typeface="メイリオ"/>
                <a:cs typeface="メイリオ"/>
              </a:rPr>
              <a:t>統制の強化</a:t>
            </a:r>
          </a:p>
        </p:txBody>
      </p:sp>
      <p:sp>
        <p:nvSpPr>
          <p:cNvPr id="5" name="サブタイトル 2"/>
          <p:cNvSpPr txBox="1">
            <a:spLocks/>
          </p:cNvSpPr>
          <p:nvPr/>
        </p:nvSpPr>
        <p:spPr>
          <a:xfrm>
            <a:off x="265835" y="499551"/>
            <a:ext cx="8640000"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社会主義陣営のひきしめ</a:t>
            </a:r>
          </a:p>
        </p:txBody>
      </p:sp>
    </p:spTree>
    <p:extLst>
      <p:ext uri="{BB962C8B-B14F-4D97-AF65-F5344CB8AC3E}">
        <p14:creationId xmlns:p14="http://schemas.microsoft.com/office/powerpoint/2010/main" val="352670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372533" y="2150533"/>
            <a:ext cx="8622164" cy="2980267"/>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just">
              <a:lnSpc>
                <a:spcPct val="120000"/>
              </a:lnSpc>
            </a:pPr>
            <a:endParaRPr lang="ja-JP" altLang="ja-JP" sz="2800" dirty="0">
              <a:solidFill>
                <a:schemeClr val="tx1"/>
              </a:solidFill>
              <a:latin typeface="メイリオ"/>
              <a:ea typeface="メイリオ"/>
              <a:cs typeface="メイリオ"/>
            </a:endParaRPr>
          </a:p>
        </p:txBody>
      </p:sp>
      <p:sp>
        <p:nvSpPr>
          <p:cNvPr id="2" name="テキスト ボックス 1"/>
          <p:cNvSpPr txBox="1"/>
          <p:nvPr/>
        </p:nvSpPr>
        <p:spPr>
          <a:xfrm>
            <a:off x="133751" y="1465792"/>
            <a:ext cx="8860945" cy="4117537"/>
          </a:xfrm>
          <a:prstGeom prst="rect">
            <a:avLst/>
          </a:prstGeom>
          <a:noFill/>
        </p:spPr>
        <p:txBody>
          <a:bodyPr wrap="square" rtlCol="0">
            <a:spAutoFit/>
          </a:bodyPr>
          <a:lstStyle/>
          <a:p>
            <a:pPr algn="just">
              <a:lnSpc>
                <a:spcPct val="140000"/>
              </a:lnSpc>
              <a:spcBef>
                <a:spcPts val="672"/>
              </a:spcBef>
            </a:pPr>
            <a:r>
              <a:rPr lang="ja-JP" altLang="en-US" sz="2800" dirty="0">
                <a:solidFill>
                  <a:srgbClr val="000000"/>
                </a:solidFill>
                <a:latin typeface="メイリオ"/>
                <a:ea typeface="メイリオ"/>
                <a:cs typeface="メイリオ"/>
              </a:rPr>
              <a:t>② </a:t>
            </a:r>
            <a:r>
              <a:rPr lang="ja-JP" altLang="ja-JP" sz="2800" dirty="0">
                <a:solidFill>
                  <a:srgbClr val="000000"/>
                </a:solidFill>
                <a:latin typeface="メイリオ"/>
                <a:ea typeface="メイリオ"/>
                <a:cs typeface="メイリオ"/>
              </a:rPr>
              <a:t>戦後の東ヨーロッパ</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ja-JP" altLang="ja-JP" sz="2800" dirty="0">
                <a:solidFill>
                  <a:srgbClr val="000000"/>
                </a:solidFill>
                <a:latin typeface="メイリオ"/>
                <a:ea typeface="メイリオ"/>
                <a:cs typeface="メイリオ"/>
              </a:rPr>
              <a:t>ソ連の影響下で</a:t>
            </a:r>
            <a:r>
              <a:rPr lang="ja-JP" altLang="ja-JP" sz="2800" b="1" dirty="0">
                <a:solidFill>
                  <a:srgbClr val="FF0000"/>
                </a:solidFill>
                <a:latin typeface="メイリオ"/>
                <a:ea typeface="メイリオ"/>
                <a:cs typeface="メイリオ"/>
              </a:rPr>
              <a:t>人民民主主義</a:t>
            </a:r>
            <a:r>
              <a:rPr lang="ja-JP" altLang="ja-JP" sz="2800" dirty="0">
                <a:solidFill>
                  <a:srgbClr val="000000"/>
                </a:solidFill>
                <a:latin typeface="メイリオ"/>
                <a:ea typeface="メイリオ"/>
                <a:cs typeface="メイリオ"/>
              </a:rPr>
              <a:t>が展開</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en-US" altLang="ja-JP" sz="2800" dirty="0">
                <a:solidFill>
                  <a:srgbClr val="000000"/>
                </a:solidFill>
                <a:latin typeface="メイリオ"/>
                <a:ea typeface="メイリオ"/>
                <a:cs typeface="メイリオ"/>
              </a:rPr>
              <a:t>…</a:t>
            </a:r>
            <a:r>
              <a:rPr lang="ja-JP" altLang="ja-JP" sz="2800" dirty="0">
                <a:solidFill>
                  <a:srgbClr val="000000"/>
                </a:solidFill>
                <a:latin typeface="メイリオ"/>
                <a:ea typeface="メイリオ"/>
                <a:cs typeface="メイリオ"/>
              </a:rPr>
              <a:t>王政廃止や土地改革など</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ja-JP" altLang="ja-JP" sz="2800" dirty="0">
                <a:solidFill>
                  <a:srgbClr val="000000"/>
                </a:solidFill>
                <a:latin typeface="メイリオ"/>
                <a:ea typeface="メイリオ"/>
                <a:cs typeface="メイリオ"/>
              </a:rPr>
              <a:t>冷戦にともないソ連の支配力の強化</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a:t>
            </a:r>
            <a:r>
              <a:rPr lang="ja-JP" altLang="ja-JP" sz="2800" dirty="0">
                <a:solidFill>
                  <a:srgbClr val="000000"/>
                </a:solidFill>
                <a:latin typeface="メイリオ"/>
                <a:ea typeface="メイリオ"/>
                <a:cs typeface="メイリオ"/>
              </a:rPr>
              <a:t>各国で共産党の一党独裁</a:t>
            </a:r>
            <a:r>
              <a:rPr lang="ja-JP" altLang="en-US" sz="2800" dirty="0">
                <a:solidFill>
                  <a:srgbClr val="000000"/>
                </a:solidFill>
                <a:latin typeface="メイリオ"/>
                <a:ea typeface="メイリオ"/>
                <a:cs typeface="メイリオ"/>
              </a:rPr>
              <a:t>体制</a:t>
            </a:r>
            <a:r>
              <a:rPr lang="ja-JP" altLang="ja-JP" sz="2800" dirty="0">
                <a:solidFill>
                  <a:srgbClr val="000000"/>
                </a:solidFill>
                <a:latin typeface="メイリオ"/>
                <a:ea typeface="メイリオ"/>
                <a:cs typeface="メイリオ"/>
              </a:rPr>
              <a:t>に</a:t>
            </a:r>
            <a:endParaRPr lang="en-US" altLang="ja-JP" sz="2800" dirty="0">
              <a:solidFill>
                <a:srgbClr val="000000"/>
              </a:solidFill>
              <a:latin typeface="メイリオ"/>
              <a:ea typeface="メイリオ"/>
              <a:cs typeface="メイリオ"/>
            </a:endParaRPr>
          </a:p>
          <a:p>
            <a:pPr algn="just">
              <a:lnSpc>
                <a:spcPct val="140000"/>
              </a:lnSpc>
              <a:spcBef>
                <a:spcPts val="672"/>
              </a:spcBef>
            </a:pPr>
            <a:r>
              <a:rPr lang="ja-JP" altLang="en-US" sz="2800" dirty="0">
                <a:solidFill>
                  <a:srgbClr val="000000"/>
                </a:solidFill>
                <a:latin typeface="メイリオ"/>
                <a:ea typeface="メイリオ"/>
                <a:cs typeface="メイリオ"/>
              </a:rPr>
              <a:t>　　 ・農業集団化などソ連型の社会主義化</a:t>
            </a:r>
            <a:endParaRPr lang="en-US" altLang="ja-JP" sz="2800" dirty="0">
              <a:solidFill>
                <a:srgbClr val="000000"/>
              </a:solidFill>
              <a:latin typeface="メイリオ"/>
              <a:ea typeface="メイリオ"/>
              <a:cs typeface="メイリオ"/>
            </a:endParaRPr>
          </a:p>
        </p:txBody>
      </p:sp>
      <p:sp>
        <p:nvSpPr>
          <p:cNvPr id="5" name="サブタイトル 2"/>
          <p:cNvSpPr txBox="1">
            <a:spLocks/>
          </p:cNvSpPr>
          <p:nvPr/>
        </p:nvSpPr>
        <p:spPr>
          <a:xfrm>
            <a:off x="265836" y="499551"/>
            <a:ext cx="8484874"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社会主義陣営のひきしめ</a:t>
            </a:r>
          </a:p>
        </p:txBody>
      </p:sp>
    </p:spTree>
    <p:extLst>
      <p:ext uri="{BB962C8B-B14F-4D97-AF65-F5344CB8AC3E}">
        <p14:creationId xmlns:p14="http://schemas.microsoft.com/office/powerpoint/2010/main" val="191047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3752" y="1243543"/>
            <a:ext cx="8860943" cy="3424527"/>
          </a:xfrm>
          <a:prstGeom prst="rect">
            <a:avLst/>
          </a:prstGeom>
          <a:ln>
            <a:noFill/>
          </a:ln>
        </p:spPr>
        <p:txBody>
          <a:bodyPr wrap="square">
            <a:spAutoFit/>
          </a:bodyPr>
          <a:lstStyle/>
          <a:p>
            <a:pPr>
              <a:lnSpc>
                <a:spcPct val="140000"/>
              </a:lnSpc>
              <a:spcBef>
                <a:spcPts val="672"/>
              </a:spcBef>
            </a:pPr>
            <a:r>
              <a:rPr lang="ja-JP" altLang="en-US" sz="2800" dirty="0">
                <a:latin typeface="メイリオ"/>
                <a:ea typeface="メイリオ"/>
                <a:cs typeface="メイリオ"/>
              </a:rPr>
              <a:t>① </a:t>
            </a:r>
            <a:r>
              <a:rPr lang="ja-JP" altLang="ja-JP" sz="2800" dirty="0">
                <a:latin typeface="メイリオ"/>
                <a:ea typeface="メイリオ"/>
                <a:cs typeface="メイリオ"/>
              </a:rPr>
              <a:t>スターリン死去</a:t>
            </a:r>
            <a:r>
              <a:rPr lang="ja-JP" altLang="en-US" sz="2800" dirty="0">
                <a:latin typeface="メイリオ"/>
                <a:ea typeface="メイリオ"/>
                <a:cs typeface="メイリオ"/>
              </a:rPr>
              <a:t>（</a:t>
            </a:r>
            <a:r>
              <a:rPr lang="en-US" altLang="ja-JP" sz="2800" dirty="0">
                <a:latin typeface="メイリオ"/>
                <a:ea typeface="メイリオ"/>
                <a:cs typeface="メイリオ"/>
              </a:rPr>
              <a:t>1953</a:t>
            </a:r>
            <a:r>
              <a:rPr lang="ja-JP" altLang="en-US" sz="2800" dirty="0">
                <a:latin typeface="メイリオ"/>
                <a:ea typeface="メイリオ"/>
                <a:cs typeface="メイリオ"/>
              </a:rPr>
              <a:t>）</a:t>
            </a:r>
            <a:endParaRPr lang="ja-JP"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a:t>
            </a:r>
            <a:r>
              <a:rPr lang="ja-JP" altLang="ja-JP" sz="2800" dirty="0">
                <a:latin typeface="メイリオ"/>
                <a:ea typeface="メイリオ"/>
                <a:cs typeface="メイリオ"/>
              </a:rPr>
              <a:t>ソ連共産党第</a:t>
            </a:r>
            <a:r>
              <a:rPr lang="en-US" altLang="ja-JP" sz="2800" dirty="0">
                <a:latin typeface="メイリオ"/>
                <a:ea typeface="メイリオ"/>
                <a:cs typeface="メイリオ"/>
              </a:rPr>
              <a:t>20</a:t>
            </a:r>
            <a:r>
              <a:rPr lang="ja-JP" altLang="ja-JP" sz="2800" dirty="0">
                <a:latin typeface="メイリオ"/>
                <a:ea typeface="メイリオ"/>
                <a:cs typeface="メイリオ"/>
              </a:rPr>
              <a:t>回大会</a:t>
            </a:r>
            <a:r>
              <a:rPr lang="ja-JP" altLang="en-US" sz="2800" dirty="0">
                <a:latin typeface="メイリオ"/>
                <a:ea typeface="メイリオ"/>
                <a:cs typeface="メイリオ"/>
              </a:rPr>
              <a:t>（</a:t>
            </a:r>
            <a:r>
              <a:rPr lang="en-US" altLang="ja-JP" sz="2800" dirty="0">
                <a:latin typeface="メイリオ"/>
                <a:ea typeface="メイリオ"/>
                <a:cs typeface="メイリオ"/>
              </a:rPr>
              <a:t>1956</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b="1" dirty="0">
                <a:solidFill>
                  <a:srgbClr val="FF0000"/>
                </a:solidFill>
                <a:latin typeface="メイリオ"/>
                <a:ea typeface="メイリオ"/>
                <a:cs typeface="メイリオ"/>
              </a:rPr>
              <a:t>フルシチョフ</a:t>
            </a:r>
            <a:r>
              <a:rPr lang="ja-JP" altLang="ja-JP" sz="2800" dirty="0">
                <a:latin typeface="メイリオ"/>
                <a:ea typeface="メイリオ"/>
                <a:cs typeface="メイリオ"/>
              </a:rPr>
              <a:t>第一書記</a:t>
            </a:r>
            <a:r>
              <a:rPr lang="ja-JP" altLang="en-US" sz="2800" dirty="0">
                <a:latin typeface="メイリオ"/>
                <a:ea typeface="メイリオ"/>
                <a:cs typeface="メイリオ"/>
              </a:rPr>
              <a:t>：</a:t>
            </a:r>
            <a:r>
              <a:rPr lang="ja-JP" altLang="ja-JP" sz="2800" b="1" dirty="0">
                <a:solidFill>
                  <a:srgbClr val="FF0000"/>
                </a:solidFill>
                <a:latin typeface="メイリオ"/>
                <a:ea typeface="メイリオ"/>
                <a:cs typeface="メイリオ"/>
              </a:rPr>
              <a:t>スターリン批判</a:t>
            </a:r>
            <a:r>
              <a:rPr lang="ja-JP" altLang="ja-JP" sz="2800" dirty="0">
                <a:latin typeface="メイリオ"/>
                <a:ea typeface="メイリオ"/>
                <a:cs typeface="メイリオ"/>
              </a:rPr>
              <a:t>演説</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② </a:t>
            </a:r>
            <a:r>
              <a:rPr lang="ja-JP" altLang="ja-JP" sz="2800" dirty="0">
                <a:latin typeface="メイリオ"/>
                <a:ea typeface="メイリオ"/>
                <a:cs typeface="メイリオ"/>
              </a:rPr>
              <a:t>フルシチョフ</a:t>
            </a:r>
            <a:r>
              <a:rPr lang="ja-JP" altLang="en-US" sz="2800" dirty="0">
                <a:latin typeface="メイリオ"/>
                <a:ea typeface="メイリオ"/>
                <a:cs typeface="メイリオ"/>
              </a:rPr>
              <a:t>：</a:t>
            </a:r>
            <a:r>
              <a:rPr lang="ja-JP" altLang="ja-JP" sz="2800" dirty="0">
                <a:latin typeface="メイリオ"/>
                <a:ea typeface="メイリオ"/>
                <a:cs typeface="メイリオ"/>
              </a:rPr>
              <a:t>米ソ平和共存外交</a:t>
            </a:r>
            <a:r>
              <a:rPr lang="ja-JP" altLang="en-US" sz="2800" dirty="0">
                <a:latin typeface="メイリオ"/>
                <a:ea typeface="メイリオ"/>
                <a:cs typeface="メイリオ"/>
              </a:rPr>
              <a:t>（</a:t>
            </a:r>
            <a:r>
              <a:rPr lang="en-US" altLang="ja-JP" sz="2800" dirty="0">
                <a:latin typeface="メイリオ"/>
                <a:ea typeface="メイリオ"/>
                <a:cs typeface="メイリオ"/>
              </a:rPr>
              <a:t>1958〜</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●中国共産党からの批判→中ソ論争へ</a:t>
            </a:r>
          </a:p>
        </p:txBody>
      </p:sp>
      <p:sp>
        <p:nvSpPr>
          <p:cNvPr id="4" name="サブタイトル 2"/>
          <p:cNvSpPr txBox="1">
            <a:spLocks/>
          </p:cNvSpPr>
          <p:nvPr/>
        </p:nvSpPr>
        <p:spPr>
          <a:xfrm>
            <a:off x="265836" y="499551"/>
            <a:ext cx="8632358"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スターリン批判</a:t>
            </a:r>
          </a:p>
        </p:txBody>
      </p:sp>
      <p:pic>
        <p:nvPicPr>
          <p:cNvPr id="3" name="図 2" descr="link.png">
            <a:hlinkClick r:id="" action="ppaction://customshow?id=0&amp;return=true"/>
            <a:extLst>
              <a:ext uri="{FF2B5EF4-FFF2-40B4-BE49-F238E27FC236}">
                <a16:creationId xmlns:a16="http://schemas.microsoft.com/office/drawing/2014/main" id="{E76AB60D-3FEA-4B52-8CF6-646D01D7F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9752" y="3130316"/>
            <a:ext cx="1048442" cy="298684"/>
          </a:xfrm>
          <a:prstGeom prst="rect">
            <a:avLst/>
          </a:prstGeom>
        </p:spPr>
      </p:pic>
    </p:spTree>
    <p:extLst>
      <p:ext uri="{BB962C8B-B14F-4D97-AF65-F5344CB8AC3E}">
        <p14:creationId xmlns:p14="http://schemas.microsoft.com/office/powerpoint/2010/main" val="215312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751" y="1224803"/>
            <a:ext cx="9010249" cy="4117537"/>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① スターリン死後の東ヨーロッパ</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ソ連でスターリン批判</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1956</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ポーランド</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ja-JP" sz="2800" dirty="0">
                <a:latin typeface="メイリオ"/>
                <a:ea typeface="メイリオ"/>
                <a:cs typeface="メイリオ"/>
              </a:rPr>
              <a:t>ハンガリーで</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民主化運動</a:t>
            </a:r>
            <a:endParaRPr lang="ja-JP" altLang="ja-JP" sz="2800" dirty="0">
              <a:latin typeface="メイリオ"/>
              <a:ea typeface="メイリオ"/>
              <a:cs typeface="メイリオ"/>
            </a:endParaRPr>
          </a:p>
        </p:txBody>
      </p:sp>
      <p:sp>
        <p:nvSpPr>
          <p:cNvPr id="5" name="サブタイトル 2"/>
          <p:cNvSpPr txBox="1">
            <a:spLocks/>
          </p:cNvSpPr>
          <p:nvPr/>
        </p:nvSpPr>
        <p:spPr>
          <a:xfrm>
            <a:off x="265836" y="499551"/>
            <a:ext cx="8484874"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東ヨーロッパの変革と抑圧</a:t>
            </a:r>
          </a:p>
        </p:txBody>
      </p:sp>
      <p:pic>
        <p:nvPicPr>
          <p:cNvPr id="8" name="図 7" descr="02.jpg">
            <a:extLst>
              <a:ext uri="{FF2B5EF4-FFF2-40B4-BE49-F238E27FC236}">
                <a16:creationId xmlns:a16="http://schemas.microsoft.com/office/drawing/2014/main" id="{BD9C18FA-2ACC-4769-B9B0-9EBCCCF7E2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915" y="2038449"/>
            <a:ext cx="3856795" cy="4320000"/>
          </a:xfrm>
          <a:prstGeom prst="rect">
            <a:avLst/>
          </a:prstGeom>
          <a:ln>
            <a:solidFill>
              <a:srgbClr val="000000"/>
            </a:solidFill>
          </a:ln>
        </p:spPr>
      </p:pic>
      <p:sp>
        <p:nvSpPr>
          <p:cNvPr id="3" name="正方形/長方形 2">
            <a:extLst>
              <a:ext uri="{FF2B5EF4-FFF2-40B4-BE49-F238E27FC236}">
                <a16:creationId xmlns:a16="http://schemas.microsoft.com/office/drawing/2014/main" id="{41481F04-F7CE-1706-FD8C-E21A54150856}"/>
              </a:ext>
            </a:extLst>
          </p:cNvPr>
          <p:cNvSpPr/>
          <p:nvPr/>
        </p:nvSpPr>
        <p:spPr>
          <a:xfrm>
            <a:off x="5706996" y="2970911"/>
            <a:ext cx="942862" cy="229489"/>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2254899-386D-25FE-8102-8062884D9E57}"/>
              </a:ext>
            </a:extLst>
          </p:cNvPr>
          <p:cNvSpPr/>
          <p:nvPr/>
        </p:nvSpPr>
        <p:spPr>
          <a:xfrm>
            <a:off x="5868776" y="4290327"/>
            <a:ext cx="942862" cy="229489"/>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316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751" y="1224803"/>
            <a:ext cx="9010249" cy="5503558"/>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① スターリン死後の東ヨーロッパ</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 </a:t>
            </a:r>
            <a:r>
              <a:rPr lang="ja-JP" altLang="ja-JP" sz="2800" dirty="0">
                <a:latin typeface="メイリオ"/>
                <a:ea typeface="メイリオ"/>
                <a:cs typeface="メイリオ"/>
              </a:rPr>
              <a:t>ポーランド</a:t>
            </a:r>
            <a:r>
              <a:rPr lang="ja-JP" altLang="en-US" sz="2800" dirty="0">
                <a:latin typeface="メイリオ"/>
                <a:ea typeface="メイリオ"/>
                <a:cs typeface="メイリオ"/>
              </a:rPr>
              <a:t>：</a:t>
            </a:r>
            <a:r>
              <a:rPr lang="ja-JP" altLang="ja-JP" sz="2800" b="1" dirty="0">
                <a:solidFill>
                  <a:srgbClr val="FF0000"/>
                </a:solidFill>
                <a:latin typeface="メイリオ"/>
                <a:ea typeface="メイリオ"/>
                <a:cs typeface="メイリオ"/>
              </a:rPr>
              <a:t>ゴムウカ</a:t>
            </a:r>
            <a:endParaRPr lang="en-US" altLang="ja-JP" sz="2800" b="1" dirty="0">
              <a:solidFill>
                <a:srgbClr val="FF0000"/>
              </a:solidFill>
              <a:latin typeface="メイリオ"/>
              <a:ea typeface="メイリオ"/>
              <a:cs typeface="メイリオ"/>
            </a:endParaRPr>
          </a:p>
          <a:p>
            <a:pPr>
              <a:lnSpc>
                <a:spcPct val="140000"/>
              </a:lnSpc>
              <a:spcBef>
                <a:spcPts val="672"/>
              </a:spcBef>
            </a:pPr>
            <a:r>
              <a:rPr lang="en-US" altLang="ja-JP" sz="2800" b="1" dirty="0">
                <a:latin typeface="メイリオ"/>
                <a:ea typeface="メイリオ"/>
                <a:cs typeface="メイリオ"/>
              </a:rPr>
              <a:t>        </a:t>
            </a:r>
            <a:r>
              <a:rPr lang="ja-JP" altLang="ja-JP" sz="2800" dirty="0">
                <a:latin typeface="メイリオ"/>
                <a:ea typeface="メイリオ"/>
                <a:cs typeface="メイリオ"/>
              </a:rPr>
              <a:t>がソ連に配慮しながら</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一定の改革</a:t>
            </a:r>
            <a:endParaRPr lang="ja-JP" altLang="ja-JP" sz="2800" dirty="0">
              <a:latin typeface="メイリオ"/>
              <a:ea typeface="メイリオ"/>
              <a:cs typeface="メイリオ"/>
            </a:endParaRPr>
          </a:p>
          <a:p>
            <a:pPr>
              <a:lnSpc>
                <a:spcPct val="140000"/>
              </a:lnSpc>
              <a:spcBef>
                <a:spcPts val="672"/>
              </a:spcBef>
            </a:pPr>
            <a:r>
              <a:rPr lang="ja-JP" altLang="ja-JP" sz="2800" dirty="0">
                <a:latin typeface="メイリオ"/>
                <a:ea typeface="メイリオ"/>
                <a:cs typeface="メイリオ"/>
              </a:rPr>
              <a:t>　</a:t>
            </a:r>
            <a:r>
              <a:rPr lang="en-US" altLang="ja-JP" sz="2800" dirty="0">
                <a:latin typeface="メイリオ"/>
                <a:ea typeface="メイリオ"/>
                <a:cs typeface="メイリオ"/>
              </a:rPr>
              <a:t> </a:t>
            </a:r>
            <a:r>
              <a:rPr lang="ja-JP" altLang="en-US" sz="2800" dirty="0">
                <a:latin typeface="メイリオ"/>
                <a:ea typeface="メイリオ"/>
                <a:cs typeface="メイリオ"/>
              </a:rPr>
              <a:t>●</a:t>
            </a:r>
            <a:r>
              <a:rPr lang="ja-JP" altLang="ja-JP" sz="2800" dirty="0">
                <a:latin typeface="メイリオ"/>
                <a:ea typeface="メイリオ"/>
                <a:cs typeface="メイリオ"/>
              </a:rPr>
              <a:t>ハンガリー</a:t>
            </a:r>
            <a:r>
              <a:rPr lang="ja-JP" altLang="en-US" sz="2800" dirty="0">
                <a:latin typeface="メイリオ"/>
                <a:ea typeface="メイリオ"/>
                <a:cs typeface="メイリオ"/>
              </a:rPr>
              <a:t>：</a:t>
            </a:r>
            <a:r>
              <a:rPr lang="ja-JP" altLang="ja-JP" sz="2800" dirty="0">
                <a:latin typeface="メイリオ"/>
                <a:ea typeface="メイリオ"/>
                <a:cs typeface="メイリオ"/>
              </a:rPr>
              <a:t>ソ連軍</a:t>
            </a:r>
            <a:r>
              <a:rPr lang="ja-JP" altLang="en-US" sz="2800" dirty="0">
                <a:latin typeface="メイリオ"/>
                <a:ea typeface="メイリオ"/>
                <a:cs typeface="メイリオ"/>
              </a:rPr>
              <a:t>の</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介入</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ワルシャワ条約</a:t>
            </a:r>
            <a:r>
              <a:rPr lang="ja-JP" altLang="en-US" sz="2800" dirty="0">
                <a:latin typeface="メイリオ"/>
                <a:ea typeface="メイリオ"/>
                <a:cs typeface="メイリオ"/>
              </a:rPr>
              <a:t>機構</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ja-JP" sz="2800" dirty="0">
                <a:latin typeface="メイリオ"/>
                <a:ea typeface="メイリオ"/>
                <a:cs typeface="メイリオ"/>
              </a:rPr>
              <a:t>脱退を阻止</a:t>
            </a:r>
            <a:r>
              <a:rPr lang="en-US" altLang="ja-JP" sz="2800" dirty="0">
                <a:latin typeface="メイリオ"/>
                <a:ea typeface="メイリオ"/>
                <a:cs typeface="メイリオ"/>
              </a:rPr>
              <a:t>     </a:t>
            </a:r>
            <a:endParaRPr lang="ja-JP" altLang="ja-JP" sz="2800" dirty="0">
              <a:latin typeface="メイリオ"/>
              <a:ea typeface="メイリオ"/>
              <a:cs typeface="メイリオ"/>
            </a:endParaRPr>
          </a:p>
        </p:txBody>
      </p:sp>
      <p:sp>
        <p:nvSpPr>
          <p:cNvPr id="5" name="サブタイトル 2"/>
          <p:cNvSpPr txBox="1">
            <a:spLocks/>
          </p:cNvSpPr>
          <p:nvPr/>
        </p:nvSpPr>
        <p:spPr>
          <a:xfrm>
            <a:off x="265836" y="499551"/>
            <a:ext cx="8484874"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東ヨーロッパの変革と抑圧</a:t>
            </a:r>
          </a:p>
        </p:txBody>
      </p:sp>
      <p:pic>
        <p:nvPicPr>
          <p:cNvPr id="9" name="図 8" descr="02.jpg">
            <a:extLst>
              <a:ext uri="{FF2B5EF4-FFF2-40B4-BE49-F238E27FC236}">
                <a16:creationId xmlns:a16="http://schemas.microsoft.com/office/drawing/2014/main" id="{B95CC761-56BD-4326-A872-0653D78C87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915" y="2038449"/>
            <a:ext cx="3856795" cy="4320000"/>
          </a:xfrm>
          <a:prstGeom prst="rect">
            <a:avLst/>
          </a:prstGeom>
          <a:ln>
            <a:solidFill>
              <a:srgbClr val="000000"/>
            </a:solidFill>
          </a:ln>
        </p:spPr>
      </p:pic>
      <p:sp>
        <p:nvSpPr>
          <p:cNvPr id="3" name="正方形/長方形 2">
            <a:extLst>
              <a:ext uri="{FF2B5EF4-FFF2-40B4-BE49-F238E27FC236}">
                <a16:creationId xmlns:a16="http://schemas.microsoft.com/office/drawing/2014/main" id="{0D5B4948-02F5-2EE2-AF84-1C6018DD1F8C}"/>
              </a:ext>
            </a:extLst>
          </p:cNvPr>
          <p:cNvSpPr/>
          <p:nvPr/>
        </p:nvSpPr>
        <p:spPr>
          <a:xfrm>
            <a:off x="5706996" y="2970911"/>
            <a:ext cx="942862" cy="229489"/>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D8484315-57CB-9BF3-66D1-86938623B743}"/>
              </a:ext>
            </a:extLst>
          </p:cNvPr>
          <p:cNvSpPr/>
          <p:nvPr/>
        </p:nvSpPr>
        <p:spPr>
          <a:xfrm>
            <a:off x="5868776" y="4290327"/>
            <a:ext cx="942862" cy="229489"/>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9331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2522" y="1117601"/>
            <a:ext cx="9010248" cy="4117537"/>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② </a:t>
            </a:r>
            <a:r>
              <a:rPr lang="en-US" altLang="ja-JP" sz="2800" dirty="0">
                <a:latin typeface="メイリオ"/>
                <a:ea typeface="メイリオ"/>
                <a:cs typeface="メイリオ"/>
              </a:rPr>
              <a:t>1960</a:t>
            </a:r>
            <a:r>
              <a:rPr lang="ja-JP" altLang="en-US" sz="2800" dirty="0">
                <a:latin typeface="メイリオ"/>
                <a:ea typeface="メイリオ"/>
                <a:cs typeface="メイリオ"/>
              </a:rPr>
              <a:t>年代の東ヨーロッパ</a:t>
            </a:r>
            <a:endParaRPr lang="en-US" altLang="ja-JP" sz="2800" dirty="0">
              <a:latin typeface="メイリオ"/>
              <a:ea typeface="メイリオ"/>
              <a:cs typeface="メイリオ"/>
            </a:endParaRPr>
          </a:p>
          <a:p>
            <a:pPr>
              <a:lnSpc>
                <a:spcPct val="140000"/>
              </a:lnSpc>
              <a:spcBef>
                <a:spcPts val="672"/>
              </a:spcBef>
            </a:pPr>
            <a:r>
              <a:rPr lang="en-US" altLang="ja-JP" sz="2800" b="1" dirty="0">
                <a:solidFill>
                  <a:srgbClr val="FF0000"/>
                </a:solidFill>
                <a:latin typeface="メイリオ"/>
                <a:ea typeface="メイリオ"/>
                <a:cs typeface="メイリオ"/>
              </a:rPr>
              <a:t>   </a:t>
            </a:r>
            <a:r>
              <a:rPr lang="en-US" altLang="ja-JP" sz="2800" b="1" dirty="0">
                <a:latin typeface="メイリオ"/>
                <a:ea typeface="メイリオ"/>
                <a:cs typeface="メイリオ"/>
              </a:rPr>
              <a:t> </a:t>
            </a:r>
            <a:r>
              <a:rPr lang="ja-JP" altLang="en-US" sz="2800" b="1" dirty="0">
                <a:latin typeface="メイリオ"/>
                <a:ea typeface="メイリオ"/>
                <a:cs typeface="メイリオ"/>
              </a:rPr>
              <a:t>●</a:t>
            </a:r>
            <a:r>
              <a:rPr lang="ja-JP" altLang="en-US" sz="2800" dirty="0">
                <a:latin typeface="メイリオ"/>
                <a:ea typeface="メイリオ"/>
                <a:cs typeface="メイリオ"/>
              </a:rPr>
              <a:t>東ドイツ：</a:t>
            </a:r>
            <a:r>
              <a:rPr lang="ja-JP" altLang="ja-JP" sz="2800" b="1" dirty="0">
                <a:solidFill>
                  <a:srgbClr val="FF0000"/>
                </a:solidFill>
                <a:latin typeface="メイリオ"/>
                <a:ea typeface="メイリオ"/>
                <a:cs typeface="メイリオ"/>
              </a:rPr>
              <a:t>ベルリンの</a:t>
            </a:r>
            <a:endParaRPr lang="en-US" altLang="ja-JP" sz="2800" b="1" dirty="0">
              <a:solidFill>
                <a:srgbClr val="FF0000"/>
              </a:solidFill>
              <a:latin typeface="メイリオ"/>
              <a:ea typeface="メイリオ"/>
              <a:cs typeface="メイリオ"/>
            </a:endParaRPr>
          </a:p>
          <a:p>
            <a:pPr>
              <a:lnSpc>
                <a:spcPct val="140000"/>
              </a:lnSpc>
              <a:spcBef>
                <a:spcPts val="672"/>
              </a:spcBef>
            </a:pPr>
            <a:r>
              <a:rPr lang="en-US" altLang="ja-JP" sz="2800" b="1" dirty="0">
                <a:solidFill>
                  <a:srgbClr val="FF0000"/>
                </a:solidFill>
                <a:latin typeface="メイリオ"/>
                <a:ea typeface="メイリオ"/>
                <a:cs typeface="メイリオ"/>
              </a:rPr>
              <a:t>       </a:t>
            </a:r>
            <a:r>
              <a:rPr lang="ja-JP" altLang="ja-JP" sz="2800" b="1" dirty="0">
                <a:solidFill>
                  <a:srgbClr val="FF0000"/>
                </a:solidFill>
                <a:latin typeface="メイリオ"/>
                <a:ea typeface="メイリオ"/>
                <a:cs typeface="メイリオ"/>
              </a:rPr>
              <a:t>壁</a:t>
            </a:r>
            <a:r>
              <a:rPr lang="ja-JP" altLang="ja-JP" sz="2800" dirty="0">
                <a:latin typeface="メイリオ"/>
                <a:ea typeface="メイリオ"/>
                <a:cs typeface="メイリオ"/>
              </a:rPr>
              <a:t>建設</a:t>
            </a:r>
            <a:r>
              <a:rPr lang="ja-JP" altLang="en-US" sz="2800" dirty="0">
                <a:latin typeface="メイリオ"/>
                <a:ea typeface="メイリオ"/>
                <a:cs typeface="メイリオ"/>
              </a:rPr>
              <a:t>（</a:t>
            </a:r>
            <a:r>
              <a:rPr lang="en-US" altLang="ja-JP" sz="2800" dirty="0">
                <a:latin typeface="メイリオ"/>
                <a:ea typeface="メイリオ"/>
                <a:cs typeface="メイリオ"/>
              </a:rPr>
              <a:t>1961</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東ベルリンから</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ja-JP" sz="2800" dirty="0">
                <a:latin typeface="メイリオ"/>
                <a:ea typeface="メイリオ"/>
                <a:cs typeface="メイリオ"/>
              </a:rPr>
              <a:t>西ベルリンへの</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ja-JP" sz="2800" dirty="0">
                <a:latin typeface="メイリオ"/>
                <a:ea typeface="メイリオ"/>
                <a:cs typeface="メイリオ"/>
              </a:rPr>
              <a:t>移動の阻止</a:t>
            </a:r>
          </a:p>
        </p:txBody>
      </p:sp>
      <p:sp>
        <p:nvSpPr>
          <p:cNvPr id="6" name="サブタイトル 2"/>
          <p:cNvSpPr txBox="1">
            <a:spLocks/>
          </p:cNvSpPr>
          <p:nvPr/>
        </p:nvSpPr>
        <p:spPr>
          <a:xfrm>
            <a:off x="265835" y="499551"/>
            <a:ext cx="8640000"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東ヨーロッパの変革と抑圧</a:t>
            </a:r>
          </a:p>
        </p:txBody>
      </p:sp>
      <p:pic>
        <p:nvPicPr>
          <p:cNvPr id="7" name="図 6" descr="02.jpg">
            <a:extLst>
              <a:ext uri="{FF2B5EF4-FFF2-40B4-BE49-F238E27FC236}">
                <a16:creationId xmlns:a16="http://schemas.microsoft.com/office/drawing/2014/main" id="{19BD1BC7-1A1C-4359-A5AB-379F965608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915" y="2038449"/>
            <a:ext cx="3856795" cy="4320000"/>
          </a:xfrm>
          <a:prstGeom prst="rect">
            <a:avLst/>
          </a:prstGeom>
          <a:ln>
            <a:solidFill>
              <a:srgbClr val="000000"/>
            </a:solidFill>
          </a:ln>
        </p:spPr>
      </p:pic>
    </p:spTree>
    <p:extLst>
      <p:ext uri="{BB962C8B-B14F-4D97-AF65-F5344CB8AC3E}">
        <p14:creationId xmlns:p14="http://schemas.microsoft.com/office/powerpoint/2010/main" val="166429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2522" y="1117601"/>
            <a:ext cx="9010248" cy="4810548"/>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② </a:t>
            </a:r>
            <a:r>
              <a:rPr lang="en-US" altLang="ja-JP" sz="2800" dirty="0">
                <a:latin typeface="メイリオ"/>
                <a:ea typeface="メイリオ"/>
                <a:cs typeface="メイリオ"/>
              </a:rPr>
              <a:t>1960</a:t>
            </a:r>
            <a:r>
              <a:rPr lang="ja-JP" altLang="en-US" sz="2800" dirty="0">
                <a:latin typeface="メイリオ"/>
                <a:ea typeface="メイリオ"/>
                <a:cs typeface="メイリオ"/>
              </a:rPr>
              <a:t>年代の東ヨーロッパ</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チェコスロヴァキア</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en-US" altLang="ja-JP" sz="2800" b="1" dirty="0">
                <a:solidFill>
                  <a:srgbClr val="FF0000"/>
                </a:solidFill>
                <a:latin typeface="メイリオ"/>
                <a:ea typeface="メイリオ"/>
                <a:cs typeface="メイリオ"/>
              </a:rPr>
              <a:t>       </a:t>
            </a:r>
            <a:r>
              <a:rPr lang="ja-JP" altLang="ja-JP" sz="2800" b="1" dirty="0">
                <a:solidFill>
                  <a:srgbClr val="FF0000"/>
                </a:solidFill>
                <a:latin typeface="メイリオ"/>
                <a:ea typeface="メイリオ"/>
                <a:cs typeface="メイリオ"/>
              </a:rPr>
              <a:t>プラハの春</a:t>
            </a:r>
            <a:r>
              <a:rPr lang="ja-JP" altLang="en-US" sz="2800" dirty="0">
                <a:latin typeface="メイリオ"/>
                <a:ea typeface="メイリオ"/>
                <a:cs typeface="メイリオ"/>
              </a:rPr>
              <a:t>（</a:t>
            </a:r>
            <a:r>
              <a:rPr lang="en-US" altLang="ja-JP" sz="2800" dirty="0">
                <a:latin typeface="メイリオ"/>
                <a:ea typeface="メイリオ"/>
                <a:cs typeface="メイリオ"/>
              </a:rPr>
              <a:t>1968</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ドプチェク指導下で</a:t>
            </a:r>
            <a:endParaRPr lang="en-US"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en-US" sz="2800" dirty="0">
                <a:latin typeface="メイリオ"/>
                <a:ea typeface="メイリオ"/>
                <a:cs typeface="メイリオ"/>
              </a:rPr>
              <a:t>の</a:t>
            </a:r>
            <a:r>
              <a:rPr lang="ja-JP" altLang="ja-JP" sz="2800" dirty="0">
                <a:latin typeface="メイリオ"/>
                <a:ea typeface="メイリオ"/>
                <a:cs typeface="メイリオ"/>
              </a:rPr>
              <a:t>民主化運動</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 </a:t>
            </a:r>
            <a:r>
              <a:rPr lang="ja-JP" altLang="en-US" sz="2800" dirty="0">
                <a:latin typeface="メイリオ"/>
                <a:ea typeface="メイリオ"/>
                <a:cs typeface="メイリオ"/>
              </a:rPr>
              <a:t>→ソ連による</a:t>
            </a:r>
            <a:r>
              <a:rPr lang="ja-JP" altLang="ja-JP" sz="2800" dirty="0">
                <a:latin typeface="メイリオ"/>
                <a:ea typeface="メイリオ"/>
                <a:cs typeface="メイリオ"/>
              </a:rPr>
              <a:t>ワルシャワ</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ja-JP" altLang="ja-JP" sz="2800" dirty="0">
                <a:latin typeface="メイリオ"/>
                <a:ea typeface="メイリオ"/>
                <a:cs typeface="メイリオ"/>
              </a:rPr>
              <a:t>条約機構軍の</a:t>
            </a:r>
            <a:r>
              <a:rPr lang="ja-JP" altLang="en-US" sz="2800" dirty="0">
                <a:latin typeface="メイリオ"/>
                <a:ea typeface="メイリオ"/>
                <a:cs typeface="メイリオ"/>
              </a:rPr>
              <a:t>介入</a:t>
            </a:r>
            <a:r>
              <a:rPr lang="en-US" altLang="ja-JP" sz="2800" dirty="0">
                <a:latin typeface="メイリオ"/>
                <a:ea typeface="メイリオ"/>
                <a:cs typeface="メイリオ"/>
              </a:rPr>
              <a:t>   </a:t>
            </a:r>
            <a:endParaRPr lang="ja-JP" altLang="ja-JP" sz="2800" dirty="0">
              <a:latin typeface="メイリオ"/>
              <a:ea typeface="メイリオ"/>
              <a:cs typeface="メイリオ"/>
            </a:endParaRPr>
          </a:p>
        </p:txBody>
      </p:sp>
      <p:sp>
        <p:nvSpPr>
          <p:cNvPr id="6" name="サブタイトル 2"/>
          <p:cNvSpPr txBox="1">
            <a:spLocks/>
          </p:cNvSpPr>
          <p:nvPr/>
        </p:nvSpPr>
        <p:spPr>
          <a:xfrm>
            <a:off x="265835" y="499551"/>
            <a:ext cx="8640000"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東ヨーロッパの変革と抑圧</a:t>
            </a:r>
          </a:p>
        </p:txBody>
      </p:sp>
      <p:pic>
        <p:nvPicPr>
          <p:cNvPr id="7" name="図 6" descr="02.jpg">
            <a:extLst>
              <a:ext uri="{FF2B5EF4-FFF2-40B4-BE49-F238E27FC236}">
                <a16:creationId xmlns:a16="http://schemas.microsoft.com/office/drawing/2014/main" id="{EA13E076-36F1-48E0-8CAE-0C1AC6DC82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040" y="2038449"/>
            <a:ext cx="3856795" cy="4320000"/>
          </a:xfrm>
          <a:prstGeom prst="rect">
            <a:avLst/>
          </a:prstGeom>
          <a:ln>
            <a:solidFill>
              <a:srgbClr val="000000"/>
            </a:solidFill>
          </a:ln>
        </p:spPr>
      </p:pic>
      <p:sp>
        <p:nvSpPr>
          <p:cNvPr id="3" name="正方形/長方形 2">
            <a:extLst>
              <a:ext uri="{FF2B5EF4-FFF2-40B4-BE49-F238E27FC236}">
                <a16:creationId xmlns:a16="http://schemas.microsoft.com/office/drawing/2014/main" id="{B780477F-4AC5-FF92-3457-A537B22683E0}"/>
              </a:ext>
            </a:extLst>
          </p:cNvPr>
          <p:cNvSpPr/>
          <p:nvPr/>
        </p:nvSpPr>
        <p:spPr>
          <a:xfrm>
            <a:off x="5382143" y="3244516"/>
            <a:ext cx="1668362" cy="846221"/>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21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5362" y="1182438"/>
            <a:ext cx="8860945" cy="3467616"/>
          </a:xfrm>
          <a:prstGeom prst="rect">
            <a:avLst/>
          </a:prstGeom>
          <a:noFill/>
        </p:spPr>
        <p:txBody>
          <a:bodyPr wrap="square" rtlCol="0">
            <a:spAutoFit/>
          </a:bodyPr>
          <a:lstStyle/>
          <a:p>
            <a:pPr>
              <a:lnSpc>
                <a:spcPct val="140000"/>
              </a:lnSpc>
              <a:spcBef>
                <a:spcPts val="672"/>
              </a:spcBef>
            </a:pPr>
            <a:r>
              <a:rPr lang="ja-JP" altLang="en-US" sz="2800" dirty="0">
                <a:latin typeface="メイリオ"/>
                <a:ea typeface="メイリオ"/>
                <a:cs typeface="メイリオ"/>
              </a:rPr>
              <a:t>① </a:t>
            </a:r>
            <a:r>
              <a:rPr lang="ja-JP" altLang="ja-JP" sz="2800" dirty="0">
                <a:latin typeface="メイリオ"/>
                <a:ea typeface="メイリオ"/>
                <a:cs typeface="メイリオ"/>
              </a:rPr>
              <a:t>ブレジネフ書記長時代</a:t>
            </a:r>
            <a:r>
              <a:rPr lang="ja-JP" altLang="en-US" sz="2800" dirty="0">
                <a:latin typeface="メイリオ"/>
                <a:ea typeface="メイリオ"/>
                <a:cs typeface="メイリオ"/>
              </a:rPr>
              <a:t>（</a:t>
            </a:r>
            <a:r>
              <a:rPr lang="en-US" altLang="ja-JP" sz="2800" dirty="0">
                <a:latin typeface="メイリオ"/>
                <a:ea typeface="メイリオ"/>
                <a:cs typeface="メイリオ"/>
              </a:rPr>
              <a:t>1964</a:t>
            </a:r>
            <a:r>
              <a:rPr lang="ja-JP" altLang="ja-JP" sz="2800" dirty="0">
                <a:latin typeface="メイリオ"/>
                <a:ea typeface="メイリオ"/>
                <a:cs typeface="メイリオ"/>
              </a:rPr>
              <a:t>～</a:t>
            </a:r>
            <a:r>
              <a:rPr lang="en-US" altLang="ja-JP" sz="2800" dirty="0">
                <a:latin typeface="メイリオ"/>
                <a:ea typeface="メイリオ"/>
                <a:cs typeface="メイリオ"/>
              </a:rPr>
              <a:t>82</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1970</a:t>
            </a:r>
            <a:r>
              <a:rPr lang="ja-JP" altLang="ja-JP" sz="2800" dirty="0">
                <a:latin typeface="メイリオ"/>
                <a:ea typeface="メイリオ"/>
                <a:cs typeface="メイリオ"/>
              </a:rPr>
              <a:t>年代後半に経済</a:t>
            </a:r>
            <a:r>
              <a:rPr lang="ja-JP" altLang="en-US" sz="2800" dirty="0">
                <a:latin typeface="メイリオ"/>
                <a:ea typeface="メイリオ"/>
                <a:cs typeface="メイリオ"/>
              </a:rPr>
              <a:t>的停滞</a:t>
            </a:r>
            <a:endParaRPr lang="ja-JP" altLang="ja-JP" sz="2800" dirty="0">
              <a:latin typeface="メイリオ"/>
              <a:ea typeface="メイリオ"/>
              <a:cs typeface="メイリオ"/>
            </a:endParaRPr>
          </a:p>
          <a:p>
            <a:pPr>
              <a:lnSpc>
                <a:spcPct val="140000"/>
              </a:lnSpc>
              <a:spcBef>
                <a:spcPts val="672"/>
              </a:spcBef>
            </a:pPr>
            <a:r>
              <a:rPr lang="en-US" altLang="ja-JP" sz="2800" dirty="0">
                <a:latin typeface="メイリオ"/>
                <a:ea typeface="メイリオ"/>
                <a:cs typeface="メイリオ"/>
              </a:rPr>
              <a:t> </a:t>
            </a:r>
            <a:r>
              <a:rPr lang="ja-JP" altLang="ja-JP" sz="2800" dirty="0">
                <a:latin typeface="メイリオ"/>
                <a:ea typeface="メイリオ"/>
                <a:cs typeface="メイリオ"/>
              </a:rPr>
              <a:t>　</a:t>
            </a:r>
            <a:r>
              <a:rPr lang="ja-JP" altLang="en-US" sz="2800" dirty="0">
                <a:latin typeface="メイリオ"/>
                <a:ea typeface="メイリオ"/>
                <a:cs typeface="メイリオ"/>
              </a:rPr>
              <a:t>●</a:t>
            </a:r>
            <a:r>
              <a:rPr lang="ja-JP" altLang="ja-JP" sz="2800" b="1" dirty="0">
                <a:solidFill>
                  <a:srgbClr val="FF0000"/>
                </a:solidFill>
                <a:latin typeface="メイリオ"/>
                <a:ea typeface="メイリオ"/>
                <a:cs typeface="メイリオ"/>
              </a:rPr>
              <a:t>アフガニスタン侵攻</a:t>
            </a:r>
            <a:r>
              <a:rPr lang="ja-JP" altLang="en-US" sz="2800" dirty="0">
                <a:latin typeface="メイリオ"/>
                <a:ea typeface="メイリオ"/>
                <a:cs typeface="メイリオ"/>
              </a:rPr>
              <a:t>（</a:t>
            </a:r>
            <a:r>
              <a:rPr lang="en-US" altLang="ja-JP" sz="2800" dirty="0">
                <a:latin typeface="メイリオ"/>
                <a:ea typeface="メイリオ"/>
                <a:cs typeface="メイリオ"/>
              </a:rPr>
              <a:t>1979</a:t>
            </a:r>
            <a:r>
              <a:rPr lang="ja-JP" altLang="en-US" sz="2800" dirty="0">
                <a:latin typeface="メイリオ"/>
                <a:ea typeface="メイリオ"/>
                <a:cs typeface="メイリオ"/>
              </a:rPr>
              <a:t>）</a:t>
            </a:r>
            <a:endParaRPr lang="en-US" altLang="ja-JP" sz="2800" dirty="0">
              <a:latin typeface="メイリオ"/>
              <a:ea typeface="メイリオ"/>
              <a:cs typeface="メイリオ"/>
            </a:endParaRPr>
          </a:p>
          <a:p>
            <a:pPr>
              <a:lnSpc>
                <a:spcPct val="140000"/>
              </a:lnSpc>
              <a:spcBef>
                <a:spcPts val="672"/>
              </a:spcBef>
            </a:pP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内戦中のアフガニスタン</a:t>
            </a:r>
            <a:r>
              <a:rPr lang="ja-JP" altLang="en-US" sz="2800" dirty="0">
                <a:latin typeface="メイリオ"/>
                <a:ea typeface="メイリオ"/>
                <a:cs typeface="メイリオ"/>
              </a:rPr>
              <a:t>で</a:t>
            </a:r>
            <a:r>
              <a:rPr lang="ja-JP" altLang="ja-JP" sz="2800" dirty="0">
                <a:latin typeface="メイリオ"/>
                <a:ea typeface="メイリオ"/>
                <a:cs typeface="メイリオ"/>
              </a:rPr>
              <a:t>親ソ</a:t>
            </a:r>
            <a:r>
              <a:rPr lang="ja-JP" altLang="en-US" sz="2800" dirty="0">
                <a:latin typeface="メイリオ"/>
                <a:ea typeface="メイリオ"/>
                <a:cs typeface="メイリオ"/>
              </a:rPr>
              <a:t>派</a:t>
            </a:r>
            <a:r>
              <a:rPr lang="ja-JP" altLang="ja-JP" sz="2800" dirty="0">
                <a:latin typeface="メイリオ"/>
                <a:ea typeface="メイリオ"/>
                <a:cs typeface="メイリオ"/>
              </a:rPr>
              <a:t>政権</a:t>
            </a:r>
            <a:r>
              <a:rPr lang="ja-JP" altLang="en-US" sz="2800" dirty="0">
                <a:latin typeface="メイリオ"/>
                <a:ea typeface="メイリオ"/>
                <a:cs typeface="メイリオ"/>
              </a:rPr>
              <a:t>を</a:t>
            </a:r>
            <a:r>
              <a:rPr lang="ja-JP" altLang="ja-JP" sz="2800" dirty="0">
                <a:latin typeface="メイリオ"/>
                <a:ea typeface="メイリオ"/>
                <a:cs typeface="メイリオ"/>
              </a:rPr>
              <a:t>支援</a:t>
            </a:r>
          </a:p>
          <a:p>
            <a:pPr>
              <a:lnSpc>
                <a:spcPct val="140000"/>
              </a:lnSpc>
              <a:spcBef>
                <a:spcPts val="672"/>
              </a:spcBef>
            </a:pPr>
            <a:r>
              <a:rPr lang="ja-JP" altLang="ja-JP" sz="2800" dirty="0">
                <a:latin typeface="メイリオ"/>
                <a:ea typeface="メイリオ"/>
                <a:cs typeface="メイリオ"/>
              </a:rPr>
              <a:t>　　</a:t>
            </a:r>
            <a:r>
              <a:rPr lang="ja-JP" altLang="en-US" sz="2800" dirty="0">
                <a:latin typeface="メイリオ"/>
                <a:ea typeface="メイリオ"/>
                <a:cs typeface="メイリオ"/>
              </a:rPr>
              <a:t> </a:t>
            </a:r>
            <a:r>
              <a:rPr lang="en-US" altLang="ja-JP" sz="2800" dirty="0">
                <a:latin typeface="メイリオ"/>
                <a:ea typeface="メイリオ"/>
                <a:cs typeface="メイリオ"/>
              </a:rPr>
              <a:t>→</a:t>
            </a:r>
            <a:r>
              <a:rPr lang="ja-JP" altLang="ja-JP" sz="2800" dirty="0">
                <a:latin typeface="メイリオ"/>
                <a:ea typeface="メイリオ"/>
                <a:cs typeface="メイリオ"/>
              </a:rPr>
              <a:t>アメリカとの</a:t>
            </a:r>
            <a:r>
              <a:rPr lang="ja-JP" altLang="ja-JP" sz="2800" b="1" dirty="0">
                <a:solidFill>
                  <a:srgbClr val="FF0000"/>
                </a:solidFill>
                <a:latin typeface="メイリオ"/>
                <a:ea typeface="メイリオ"/>
                <a:cs typeface="メイリオ"/>
              </a:rPr>
              <a:t>新冷戦</a:t>
            </a:r>
            <a:r>
              <a:rPr lang="ja-JP" altLang="ja-JP" sz="2800" dirty="0">
                <a:latin typeface="メイリオ"/>
                <a:ea typeface="メイリオ"/>
                <a:cs typeface="メイリオ"/>
              </a:rPr>
              <a:t>ヘ</a:t>
            </a:r>
          </a:p>
        </p:txBody>
      </p:sp>
      <p:sp>
        <p:nvSpPr>
          <p:cNvPr id="5" name="サブタイトル 2"/>
          <p:cNvSpPr txBox="1">
            <a:spLocks/>
          </p:cNvSpPr>
          <p:nvPr/>
        </p:nvSpPr>
        <p:spPr>
          <a:xfrm>
            <a:off x="265835" y="499551"/>
            <a:ext cx="8640000"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　ブレジネフからゴルバチョフへ</a:t>
            </a:r>
          </a:p>
        </p:txBody>
      </p:sp>
    </p:spTree>
    <p:extLst>
      <p:ext uri="{BB962C8B-B14F-4D97-AF65-F5344CB8AC3E}">
        <p14:creationId xmlns:p14="http://schemas.microsoft.com/office/powerpoint/2010/main" val="114713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6433</TotalTime>
  <Words>918</Words>
  <PresentationFormat>画面に合わせる (4:3)</PresentationFormat>
  <Paragraphs>135</Paragraphs>
  <Slides>16</Slides>
  <Notes>16</Notes>
  <HiddenSlides>2</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ariant>
        <vt:lpstr>目的別スライド ショー</vt:lpstr>
      </vt:variant>
      <vt:variant>
        <vt:i4>2</vt:i4>
      </vt:variant>
    </vt:vector>
  </HeadingPairs>
  <TitlesOfParts>
    <vt:vector size="23" baseType="lpstr">
      <vt:lpstr>Meiryo UI</vt:lpstr>
      <vt:lpstr>メイリオ</vt:lpstr>
      <vt:lpstr>Arial</vt:lpstr>
      <vt:lpstr>Calibri</vt:lpstr>
      <vt:lpstr>ホワイト</vt:lpstr>
      <vt:lpstr>地域別戦後史スライドー冷戦下の世界史  ④ 冷戦下のソ連と東ヨーロッパ</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 1</vt:lpstr>
      <vt:lpstr>目的別スライド ショー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2023-02-27T10:48:24Z</cp:lastPrinted>
  <dcterms:created xsi:type="dcterms:W3CDTF">2015-09-24T02:31:28Z</dcterms:created>
  <dcterms:modified xsi:type="dcterms:W3CDTF">2023-02-28T04:29:53Z</dcterms:modified>
</cp:coreProperties>
</file>