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13"/>
  </p:notesMasterIdLst>
  <p:handoutMasterIdLst>
    <p:handoutMasterId r:id="rId14"/>
  </p:handoutMasterIdLst>
  <p:sldIdLst>
    <p:sldId id="304" r:id="rId2"/>
    <p:sldId id="337" r:id="rId3"/>
    <p:sldId id="303" r:id="rId4"/>
    <p:sldId id="344" r:id="rId5"/>
    <p:sldId id="346" r:id="rId6"/>
    <p:sldId id="305" r:id="rId7"/>
    <p:sldId id="347" r:id="rId8"/>
    <p:sldId id="362" r:id="rId9"/>
    <p:sldId id="361" r:id="rId10"/>
    <p:sldId id="328" r:id="rId11"/>
    <p:sldId id="345" r:id="rId12"/>
  </p:sldIdLst>
  <p:sldSz cx="9144000" cy="6858000" type="screen4x3"/>
  <p:notesSz cx="6735763" cy="9866313"/>
  <p:custShowLst>
    <p:custShow name="法の分類" id="0">
      <p:sldLst>
        <p:sld r:id="rId11"/>
      </p:sldLst>
    </p:custShow>
    <p:custShow name="国家の領域" id="1">
      <p:sldLst>
        <p:sld r:id="rId12"/>
      </p:sldLst>
    </p:custShow>
  </p:custShowLst>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D0D3"/>
    <a:srgbClr val="F4BACF"/>
    <a:srgbClr val="E46D8F"/>
    <a:srgbClr val="FFFFCC"/>
    <a:srgbClr val="CC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0" autoAdjust="0"/>
    <p:restoredTop sz="81088" autoAdjust="0"/>
  </p:normalViewPr>
  <p:slideViewPr>
    <p:cSldViewPr snapToGrid="0" snapToObjects="1">
      <p:cViewPr varScale="1">
        <p:scale>
          <a:sx n="98" d="100"/>
          <a:sy n="98" d="100"/>
        </p:scale>
        <p:origin x="150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6" d="100"/>
          <a:sy n="56" d="100"/>
        </p:scale>
        <p:origin x="3298"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8EB650CB-5AF2-4981-B624-C44D3CA10318}" type="datetimeFigureOut">
              <a:rPr kumimoji="1" lang="ja-JP" altLang="en-US" smtClean="0"/>
              <a:t>2023/3/1</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2990939A-AE1B-4340-AC16-5B12AB547B0C}" type="slidenum">
              <a:rPr kumimoji="1" lang="ja-JP" altLang="en-US" smtClean="0"/>
              <a:t>‹#›</a:t>
            </a:fld>
            <a:endParaRPr kumimoji="1" lang="ja-JP" altLang="en-US"/>
          </a:p>
        </p:txBody>
      </p:sp>
    </p:spTree>
    <p:extLst>
      <p:ext uri="{BB962C8B-B14F-4D97-AF65-F5344CB8AC3E}">
        <p14:creationId xmlns:p14="http://schemas.microsoft.com/office/powerpoint/2010/main" val="13881506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3CBFC0CE-8483-48B6-A201-1CCB87E4D25E}" type="datetimeFigureOut">
              <a:rPr kumimoji="1" lang="ja-JP" altLang="en-US" smtClean="0"/>
              <a:t>2023/3/1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44FE648B-1D5C-426F-B66F-EF72731A2A53}" type="slidenum">
              <a:rPr kumimoji="1" lang="ja-JP" altLang="en-US" smtClean="0"/>
              <a:t>‹#›</a:t>
            </a:fld>
            <a:endParaRPr kumimoji="1" lang="ja-JP" altLang="en-US"/>
          </a:p>
        </p:txBody>
      </p:sp>
    </p:spTree>
    <p:extLst>
      <p:ext uri="{BB962C8B-B14F-4D97-AF65-F5344CB8AC3E}">
        <p14:creationId xmlns:p14="http://schemas.microsoft.com/office/powerpoint/2010/main" val="326737543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a:t>学習のねらい</a:t>
            </a:r>
            <a:r>
              <a:rPr kumimoji="1" lang="en-US" altLang="ja-JP" dirty="0"/>
              <a:t>】</a:t>
            </a:r>
          </a:p>
          <a:p>
            <a:r>
              <a:rPr lang="ja-JP" altLang="ja-JP" sz="1800" kern="100">
                <a:solidFill>
                  <a:srgbClr val="000000"/>
                </a:solidFill>
                <a:effectLst/>
                <a:latin typeface="Century" panose="02040604050505020304" pitchFamily="18" charset="0"/>
                <a:ea typeface="ＭＳ 明朝" panose="02020609040205080304" pitchFamily="49" charset="-128"/>
                <a:cs typeface="ＭＳ 明朝" panose="02020609040205080304" pitchFamily="49" charset="-128"/>
              </a:rPr>
              <a:t>①政治とは，社会秩序を作り政策を決定することであり，そのなかには，ホームルームやクラブ活動の方針を決めることなども含まれることを理解させる。</a:t>
            </a:r>
            <a:endParaRPr lang="en-US" altLang="ja-JP" sz="1800" kern="100" dirty="0">
              <a:solidFill>
                <a:srgbClr val="000000"/>
              </a:solidFill>
              <a:effectLst/>
              <a:latin typeface="Century" panose="02040604050505020304" pitchFamily="18" charset="0"/>
              <a:ea typeface="ＭＳ 明朝" panose="02020609040205080304" pitchFamily="49" charset="-128"/>
              <a:cs typeface="ＭＳ 明朝" panose="02020609040205080304" pitchFamily="49" charset="-128"/>
            </a:endParaRPr>
          </a:p>
          <a:p>
            <a:r>
              <a:rPr lang="ja-JP" altLang="ja-JP" sz="1800" kern="100">
                <a:solidFill>
                  <a:srgbClr val="000000"/>
                </a:solidFill>
                <a:effectLst/>
                <a:latin typeface="Century" panose="02040604050505020304" pitchFamily="18" charset="0"/>
                <a:ea typeface="ＭＳ 明朝" panose="02020609040205080304" pitchFamily="49" charset="-128"/>
                <a:cs typeface="ＭＳ 明朝" panose="02020609040205080304" pitchFamily="49" charset="-128"/>
              </a:rPr>
              <a:t>②社会秩序を維持するためには権力が必要であり，権力を運用するためには法が必要であること，国家が領域・国民，主権，および独立性・最高の支配力を意味する主権によって構成されていることを理解させる。</a:t>
            </a:r>
            <a:endPar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endParaRPr>
          </a:p>
          <a:p>
            <a:r>
              <a:rPr lang="ja-JP" altLang="ja-JP" sz="1800">
                <a:solidFill>
                  <a:srgbClr val="000000"/>
                </a:solidFill>
                <a:effectLst/>
                <a:ea typeface="ＭＳ 明朝" panose="02020609040205080304" pitchFamily="49" charset="-128"/>
                <a:cs typeface="ＭＳ 明朝" panose="02020609040205080304" pitchFamily="49" charset="-128"/>
              </a:rPr>
              <a:t>③法の意義や役割，公法・私法・社会法といった分類について理解させる。</a:t>
            </a:r>
            <a:r>
              <a:rPr lang="ja-JP" altLang="ja-JP">
                <a:effectLst/>
              </a:rPr>
              <a:t> </a:t>
            </a:r>
            <a:endParaRPr kumimoji="1" lang="ja-JP" altLang="en-US"/>
          </a:p>
        </p:txBody>
      </p:sp>
      <p:sp>
        <p:nvSpPr>
          <p:cNvPr id="4" name="スライド番号プレースホルダー 3"/>
          <p:cNvSpPr>
            <a:spLocks noGrp="1"/>
          </p:cNvSpPr>
          <p:nvPr>
            <p:ph type="sldNum" sz="quarter" idx="5"/>
          </p:nvPr>
        </p:nvSpPr>
        <p:spPr/>
        <p:txBody>
          <a:bodyPr/>
          <a:lstStyle/>
          <a:p>
            <a:fld id="{44FE648B-1D5C-426F-B66F-EF72731A2A53}" type="slidenum">
              <a:rPr kumimoji="1" lang="ja-JP" altLang="en-US" smtClean="0"/>
              <a:t>0</a:t>
            </a:fld>
            <a:endParaRPr kumimoji="1" lang="ja-JP" altLang="en-US"/>
          </a:p>
        </p:txBody>
      </p:sp>
    </p:spTree>
    <p:extLst>
      <p:ext uri="{BB962C8B-B14F-4D97-AF65-F5344CB8AC3E}">
        <p14:creationId xmlns:p14="http://schemas.microsoft.com/office/powerpoint/2010/main" val="3829639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8F5F332C-EDB9-41A2-8177-3169B5E97E49}" type="slidenum">
              <a:rPr kumimoji="1" lang="ja-JP" altLang="en-US" smtClean="0"/>
              <a:t>10</a:t>
            </a:fld>
            <a:endParaRPr kumimoji="1" lang="ja-JP" altLang="en-US"/>
          </a:p>
        </p:txBody>
      </p:sp>
    </p:spTree>
    <p:extLst>
      <p:ext uri="{BB962C8B-B14F-4D97-AF65-F5344CB8AC3E}">
        <p14:creationId xmlns:p14="http://schemas.microsoft.com/office/powerpoint/2010/main" val="474298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a:t>指導のポイント</a:t>
            </a:r>
            <a:r>
              <a:rPr kumimoji="1" lang="en-US" altLang="ja-JP" dirty="0"/>
              <a:t>】</a:t>
            </a:r>
          </a:p>
          <a:p>
            <a:pPr marL="107950" marR="8255" indent="-107950" algn="just">
              <a:lnSpc>
                <a:spcPts val="1425"/>
              </a:lnSpc>
              <a:spcAft>
                <a:spcPts val="0"/>
              </a:spcAft>
            </a:pPr>
            <a:r>
              <a:rPr lang="ja-JP" altLang="ja-JP" sz="1800" kern="100">
                <a:solidFill>
                  <a:srgbClr val="000000"/>
                </a:solidFill>
                <a:effectLst/>
                <a:latin typeface="Century" panose="02040604050505020304" pitchFamily="18" charset="0"/>
                <a:ea typeface="ＭＳ 明朝" panose="02020609040205080304" pitchFamily="49" charset="-128"/>
                <a:cs typeface="ＭＳ 明朝" panose="02020609040205080304" pitchFamily="49" charset="-128"/>
              </a:rPr>
              <a:t>①リースマンによる政治的無関心の２類型（伝統的無関心と現代的無関心）が参考になる</a:t>
            </a:r>
            <a:endPar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endParaRPr>
          </a:p>
          <a:p>
            <a:pPr marL="107950" marR="8255" indent="-107950" algn="just">
              <a:lnSpc>
                <a:spcPts val="1425"/>
              </a:lnSpc>
              <a:spcAft>
                <a:spcPts val="0"/>
              </a:spcAft>
            </a:pPr>
            <a:r>
              <a:rPr lang="ja-JP" altLang="ja-JP" sz="1800" kern="100">
                <a:solidFill>
                  <a:srgbClr val="000000"/>
                </a:solidFill>
                <a:effectLst/>
                <a:latin typeface="Century" panose="02040604050505020304" pitchFamily="18" charset="0"/>
                <a:ea typeface="ＭＳ 明朝" panose="02020609040205080304" pitchFamily="49" charset="-128"/>
                <a:cs typeface="ＭＳ 明朝" panose="02020609040205080304" pitchFamily="49" charset="-128"/>
              </a:rPr>
              <a:t>②国政から地方自治に至る制度だけでなく，例えばマンションの管理組合の運営，生徒会活動，クラスの文化祭の企画の決定など，多層的に政治が必要とされる。</a:t>
            </a:r>
            <a:endPar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endParaRPr>
          </a:p>
          <a:p>
            <a:r>
              <a:rPr lang="ja-JP" altLang="ja-JP" sz="1800">
                <a:solidFill>
                  <a:srgbClr val="000000"/>
                </a:solidFill>
                <a:effectLst/>
                <a:ea typeface="ＭＳ 明朝" panose="02020609040205080304" pitchFamily="49" charset="-128"/>
                <a:cs typeface="ＭＳ 明朝" panose="02020609040205080304" pitchFamily="49" charset="-128"/>
              </a:rPr>
              <a:t>③時代が必要とする新しい政治のしくみが求められる。</a:t>
            </a:r>
            <a:r>
              <a:rPr lang="ja-JP" altLang="ja-JP">
                <a:effectLst/>
              </a:rPr>
              <a:t> </a:t>
            </a:r>
            <a:endParaRPr lang="en-US" altLang="ja-JP" dirty="0">
              <a:effectLst/>
            </a:endParaRPr>
          </a:p>
          <a:p>
            <a:endParaRPr kumimoji="1" lang="en-US" altLang="ja-JP" dirty="0">
              <a:effectLst/>
            </a:endParaRPr>
          </a:p>
          <a:p>
            <a:r>
              <a:rPr kumimoji="1" lang="en-US" altLang="ja-JP" dirty="0"/>
              <a:t>【</a:t>
            </a:r>
            <a:r>
              <a:rPr kumimoji="1" lang="ja-JP" altLang="en-US"/>
              <a:t>留意点</a:t>
            </a:r>
            <a:r>
              <a:rPr kumimoji="1" lang="en-US" altLang="ja-JP" dirty="0"/>
              <a:t>】</a:t>
            </a:r>
          </a:p>
          <a:p>
            <a:r>
              <a:rPr lang="ja-JP" altLang="ja-JP" sz="18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政治には強制力が必要とする理解だけでなく，ウェーバーの支配の</a:t>
            </a:r>
            <a:r>
              <a:rPr lang="en-US" altLang="ja-JP" sz="1800" dirty="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3</a:t>
            </a:r>
            <a:r>
              <a:rPr lang="ja-JP" altLang="ja-JP" sz="18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類型のように被治者の支配の「正当性」を受容する意識が不可欠であるという指摘も触れておきたい。なお，近年では，「無政府主義」とは異なり，コンセンサスにもとづく意思決定を重視するアナキズムが注目されている。</a:t>
            </a:r>
            <a:r>
              <a:rPr lang="ja-JP" altLang="ja-JP">
                <a:effectLst/>
              </a:rPr>
              <a:t> </a:t>
            </a:r>
            <a:endParaRPr kumimoji="1" lang="ja-JP" altLang="en-US" dirty="0"/>
          </a:p>
        </p:txBody>
      </p:sp>
      <p:sp>
        <p:nvSpPr>
          <p:cNvPr id="4" name="スライド番号プレースホルダー 3"/>
          <p:cNvSpPr>
            <a:spLocks noGrp="1"/>
          </p:cNvSpPr>
          <p:nvPr>
            <p:ph type="sldNum" sz="quarter" idx="10"/>
          </p:nvPr>
        </p:nvSpPr>
        <p:spPr/>
        <p:txBody>
          <a:bodyPr/>
          <a:lstStyle/>
          <a:p>
            <a:fld id="{44FE648B-1D5C-426F-B66F-EF72731A2A53}" type="slidenum">
              <a:rPr kumimoji="1" lang="ja-JP" altLang="en-US" smtClean="0"/>
              <a:t>2</a:t>
            </a:fld>
            <a:endParaRPr kumimoji="1" lang="ja-JP" altLang="en-US"/>
          </a:p>
        </p:txBody>
      </p:sp>
    </p:spTree>
    <p:extLst>
      <p:ext uri="{BB962C8B-B14F-4D97-AF65-F5344CB8AC3E}">
        <p14:creationId xmlns:p14="http://schemas.microsoft.com/office/powerpoint/2010/main" val="222054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a:t>指導のポイント</a:t>
            </a:r>
            <a:r>
              <a:rPr kumimoji="1" lang="en-US" altLang="ja-JP" dirty="0"/>
              <a:t>】</a:t>
            </a:r>
          </a:p>
          <a:p>
            <a:pPr marL="107950" indent="-107950" algn="just">
              <a:lnSpc>
                <a:spcPts val="1425"/>
              </a:lnSpc>
            </a:pPr>
            <a:r>
              <a:rPr lang="ja-JP" altLang="ja-JP" sz="1800" kern="1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①政治は一定の考えにもとづいて社会秩序を形成する活動で，そのため法や国家権力をともなう。</a:t>
            </a:r>
            <a:endParaRPr lang="ja-JP" altLang="ja-JP" sz="1800" kern="100">
              <a:effectLst/>
              <a:latin typeface="Century" panose="02040604050505020304" pitchFamily="18" charset="0"/>
              <a:ea typeface="ＭＳ 明朝" panose="02020609040205080304" pitchFamily="49" charset="-128"/>
              <a:cs typeface="Times New Roman" panose="02020603050405020304" pitchFamily="18" charset="0"/>
            </a:endParaRPr>
          </a:p>
          <a:p>
            <a:r>
              <a:rPr lang="ja-JP" altLang="ja-JP" sz="1800">
                <a:solidFill>
                  <a:srgbClr val="000000"/>
                </a:solidFill>
                <a:effectLst/>
                <a:ea typeface="ＭＳ 明朝" panose="02020609040205080304" pitchFamily="49" charset="-128"/>
                <a:cs typeface="Times New Roman" panose="02020603050405020304" pitchFamily="18" charset="0"/>
              </a:rPr>
              <a:t>②国家は，その領域の中では最高の支配力をもち独立しているが，</a:t>
            </a:r>
            <a:r>
              <a:rPr lang="en-US" altLang="ja-JP" sz="1800" dirty="0">
                <a:solidFill>
                  <a:srgbClr val="000000"/>
                </a:solidFill>
                <a:effectLst/>
                <a:ea typeface="ＭＳ 明朝" panose="02020609040205080304" pitchFamily="49" charset="-128"/>
                <a:cs typeface="Times New Roman" panose="02020603050405020304" pitchFamily="18" charset="0"/>
              </a:rPr>
              <a:t>EU</a:t>
            </a:r>
            <a:r>
              <a:rPr lang="ja-JP" altLang="ja-JP" sz="1800">
                <a:solidFill>
                  <a:srgbClr val="000000"/>
                </a:solidFill>
                <a:effectLst/>
                <a:ea typeface="ＭＳ 明朝" panose="02020609040205080304" pitchFamily="49" charset="-128"/>
                <a:cs typeface="Times New Roman" panose="02020603050405020304" pitchFamily="18" charset="0"/>
              </a:rPr>
              <a:t>のように共通の課題のため，国家主権の一部を国家の連合体に委ねる動きもある。</a:t>
            </a:r>
            <a:r>
              <a:rPr lang="ja-JP" altLang="ja-JP">
                <a:effectLst/>
              </a:rPr>
              <a:t> </a:t>
            </a:r>
            <a:endParaRPr kumimoji="1" lang="en-US" altLang="ja-JP" dirty="0">
              <a:effectLst/>
            </a:endParaRPr>
          </a:p>
          <a:p>
            <a:endParaRPr kumimoji="1" lang="en-US" altLang="ja-JP" dirty="0">
              <a:effectLst/>
            </a:endParaRPr>
          </a:p>
          <a:p>
            <a:r>
              <a:rPr kumimoji="1" lang="en-US" altLang="ja-JP" dirty="0">
                <a:effectLst/>
              </a:rPr>
              <a:t>【</a:t>
            </a:r>
            <a:r>
              <a:rPr kumimoji="1" lang="ja-JP" altLang="en-US">
                <a:effectLst/>
              </a:rPr>
              <a:t>留意点</a:t>
            </a:r>
            <a:r>
              <a:rPr kumimoji="1" lang="en-US" altLang="ja-JP" dirty="0">
                <a:effectLst/>
              </a:rPr>
              <a:t>】</a:t>
            </a:r>
          </a:p>
          <a:p>
            <a:r>
              <a:rPr lang="ja-JP" altLang="ja-JP" sz="1800">
                <a:solidFill>
                  <a:srgbClr val="000000"/>
                </a:solidFill>
                <a:effectLst/>
                <a:ea typeface="ＭＳ 明朝" panose="02020609040205080304" pitchFamily="49" charset="-128"/>
                <a:cs typeface="Times New Roman" panose="02020603050405020304" pitchFamily="18" charset="0"/>
              </a:rPr>
              <a:t>法には個人の基本的人権を保障することや国家権力の濫用を防止する役割がある。身分制を否定し個人の独立性を承認した近代社会になって，私的自治を特徴とする私法が発達した。その後，格差の拡大が問題となり，政府に生存権の保障が求められるようになったのを受けて社会法といわれる一連の法整備が進んだ。</a:t>
            </a:r>
            <a:r>
              <a:rPr lang="ja-JP" altLang="ja-JP">
                <a:effectLst/>
              </a:rPr>
              <a:t> </a:t>
            </a:r>
            <a:endParaRPr kumimoji="1" lang="ja-JP" altLang="en-US" dirty="0"/>
          </a:p>
        </p:txBody>
      </p:sp>
      <p:sp>
        <p:nvSpPr>
          <p:cNvPr id="4" name="スライド番号プレースホルダー 3"/>
          <p:cNvSpPr>
            <a:spLocks noGrp="1"/>
          </p:cNvSpPr>
          <p:nvPr>
            <p:ph type="sldNum" sz="quarter" idx="10"/>
          </p:nvPr>
        </p:nvSpPr>
        <p:spPr/>
        <p:txBody>
          <a:bodyPr/>
          <a:lstStyle/>
          <a:p>
            <a:fld id="{44FE648B-1D5C-426F-B66F-EF72731A2A53}" type="slidenum">
              <a:rPr kumimoji="1" lang="ja-JP" altLang="en-US" smtClean="0"/>
              <a:t>3</a:t>
            </a:fld>
            <a:endParaRPr kumimoji="1" lang="ja-JP" altLang="en-US"/>
          </a:p>
        </p:txBody>
      </p:sp>
    </p:spTree>
    <p:extLst>
      <p:ext uri="{BB962C8B-B14F-4D97-AF65-F5344CB8AC3E}">
        <p14:creationId xmlns:p14="http://schemas.microsoft.com/office/powerpoint/2010/main" val="2220541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solidFill>
                <a:srgbClr val="000000"/>
              </a:solidFill>
              <a:latin typeface="メイリオ"/>
              <a:ea typeface="メイリオ"/>
              <a:cs typeface="メイリオ"/>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44FE648B-1D5C-426F-B66F-EF72731A2A53}" type="slidenum">
              <a:rPr kumimoji="1" lang="ja-JP" altLang="en-US" smtClean="0"/>
              <a:t>4</a:t>
            </a:fld>
            <a:endParaRPr kumimoji="1" lang="ja-JP" altLang="en-US"/>
          </a:p>
        </p:txBody>
      </p:sp>
    </p:spTree>
    <p:extLst>
      <p:ext uri="{BB962C8B-B14F-4D97-AF65-F5344CB8AC3E}">
        <p14:creationId xmlns:p14="http://schemas.microsoft.com/office/powerpoint/2010/main" val="2717548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solidFill>
                <a:srgbClr val="000000"/>
              </a:solidFill>
              <a:latin typeface="メイリオ"/>
              <a:ea typeface="メイリオ"/>
              <a:cs typeface="メイリオ"/>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44FE648B-1D5C-426F-B66F-EF72731A2A53}" type="slidenum">
              <a:rPr kumimoji="1" lang="ja-JP" altLang="en-US" smtClean="0"/>
              <a:t>5</a:t>
            </a:fld>
            <a:endParaRPr kumimoji="1" lang="ja-JP" altLang="en-US"/>
          </a:p>
        </p:txBody>
      </p:sp>
    </p:spTree>
    <p:extLst>
      <p:ext uri="{BB962C8B-B14F-4D97-AF65-F5344CB8AC3E}">
        <p14:creationId xmlns:p14="http://schemas.microsoft.com/office/powerpoint/2010/main" val="297172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個人の私法上の法律関係を，個人の自由な意思によって律することを私的自治という。</a:t>
            </a:r>
            <a:endParaRPr kumimoji="1" lang="ja-JP" altLang="en-US" dirty="0"/>
          </a:p>
        </p:txBody>
      </p:sp>
      <p:sp>
        <p:nvSpPr>
          <p:cNvPr id="4" name="スライド番号プレースホルダー 3"/>
          <p:cNvSpPr>
            <a:spLocks noGrp="1"/>
          </p:cNvSpPr>
          <p:nvPr>
            <p:ph type="sldNum" sz="quarter" idx="10"/>
          </p:nvPr>
        </p:nvSpPr>
        <p:spPr/>
        <p:txBody>
          <a:bodyPr/>
          <a:lstStyle/>
          <a:p>
            <a:fld id="{44FE648B-1D5C-426F-B66F-EF72731A2A53}" type="slidenum">
              <a:rPr kumimoji="1" lang="ja-JP" altLang="en-US" smtClean="0"/>
              <a:t>6</a:t>
            </a:fld>
            <a:endParaRPr kumimoji="1" lang="ja-JP" altLang="en-US"/>
          </a:p>
        </p:txBody>
      </p:sp>
    </p:spTree>
    <p:extLst>
      <p:ext uri="{BB962C8B-B14F-4D97-AF65-F5344CB8AC3E}">
        <p14:creationId xmlns:p14="http://schemas.microsoft.com/office/powerpoint/2010/main" val="4219774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990600" indent="-990600" algn="l">
              <a:lnSpc>
                <a:spcPts val="3000"/>
              </a:lnSpc>
            </a:pPr>
            <a:r>
              <a:rPr lang="ja-JP" altLang="en-US" sz="1200" b="0">
                <a:solidFill>
                  <a:srgbClr val="000000"/>
                </a:solidFill>
                <a:latin typeface="メイリオ"/>
                <a:ea typeface="メイリオ"/>
                <a:cs typeface="メイリオ"/>
              </a:rPr>
              <a:t>一定の</a:t>
            </a:r>
            <a:r>
              <a:rPr lang="ja-JP" altLang="en-US" sz="1200" b="0">
                <a:solidFill>
                  <a:srgbClr val="FF0000"/>
                </a:solidFill>
                <a:latin typeface="メイリオ"/>
                <a:ea typeface="メイリオ"/>
                <a:cs typeface="メイリオ"/>
              </a:rPr>
              <a:t>領域</a:t>
            </a:r>
            <a:r>
              <a:rPr lang="ja-JP" altLang="en-US" sz="1200" b="0">
                <a:solidFill>
                  <a:srgbClr val="000000"/>
                </a:solidFill>
                <a:latin typeface="メイリオ"/>
                <a:ea typeface="メイリオ"/>
                <a:cs typeface="メイリオ"/>
              </a:rPr>
              <a:t>を基盤に，そこに住む人々 </a:t>
            </a:r>
            <a:r>
              <a:rPr lang="en-US" altLang="ja-JP" sz="1200" b="0" dirty="0">
                <a:solidFill>
                  <a:srgbClr val="000000"/>
                </a:solidFill>
                <a:latin typeface="メイリオ"/>
                <a:ea typeface="メイリオ"/>
                <a:cs typeface="メイリオ"/>
              </a:rPr>
              <a:t>(</a:t>
            </a:r>
            <a:r>
              <a:rPr lang="ja-JP" altLang="en-US" sz="1200" b="0">
                <a:solidFill>
                  <a:srgbClr val="FF0000"/>
                </a:solidFill>
                <a:latin typeface="メイリオ"/>
                <a:ea typeface="メイリオ"/>
                <a:cs typeface="メイリオ"/>
              </a:rPr>
              <a:t>国民</a:t>
            </a:r>
            <a:r>
              <a:rPr lang="en-US" altLang="ja-JP" sz="1200" b="0" dirty="0">
                <a:solidFill>
                  <a:srgbClr val="000000"/>
                </a:solidFill>
                <a:latin typeface="メイリオ"/>
                <a:ea typeface="メイリオ"/>
                <a:cs typeface="メイリオ"/>
              </a:rPr>
              <a:t>)</a:t>
            </a:r>
            <a:r>
              <a:rPr lang="ja-JP" altLang="en-US" sz="1200" b="0">
                <a:solidFill>
                  <a:srgbClr val="000000"/>
                </a:solidFill>
                <a:latin typeface="メイリオ"/>
                <a:ea typeface="メイリオ"/>
                <a:cs typeface="メイリオ"/>
              </a:rPr>
              <a:t>の上に，</a:t>
            </a:r>
            <a:r>
              <a:rPr lang="ja-JP" altLang="en-US" sz="1200" b="0">
                <a:solidFill>
                  <a:srgbClr val="FF0000"/>
                </a:solidFill>
                <a:latin typeface="メイリオ"/>
                <a:ea typeface="メイリオ"/>
                <a:cs typeface="メイリオ"/>
              </a:rPr>
              <a:t>主権 </a:t>
            </a:r>
            <a:r>
              <a:rPr lang="ja-JP" altLang="en-US" sz="1200" b="0">
                <a:solidFill>
                  <a:srgbClr val="000000"/>
                </a:solidFill>
                <a:latin typeface="メイリオ"/>
                <a:ea typeface="メイリオ"/>
                <a:cs typeface="メイリオ"/>
              </a:rPr>
              <a:t>の作用で社会秩序を作る公的な団体</a:t>
            </a:r>
            <a:endParaRPr lang="en-US" altLang="ja-JP" sz="1200" b="0" dirty="0">
              <a:solidFill>
                <a:srgbClr val="000000"/>
              </a:solidFill>
              <a:latin typeface="メイリオ"/>
              <a:ea typeface="メイリオ"/>
              <a:cs typeface="メイリオ"/>
            </a:endParaRPr>
          </a:p>
          <a:p>
            <a:pPr marL="990600" indent="-990600" algn="l">
              <a:lnSpc>
                <a:spcPts val="3000"/>
              </a:lnSpc>
            </a:pPr>
            <a:r>
              <a:rPr lang="ja-JP" altLang="en-US" sz="1200" b="0">
                <a:solidFill>
                  <a:srgbClr val="000000"/>
                </a:solidFill>
                <a:latin typeface="メイリオ"/>
                <a:ea typeface="メイリオ"/>
                <a:cs typeface="メイリオ"/>
              </a:rPr>
              <a:t>その領域の中では最高の支配力と正統性を持ち，対外的には独立性を持つ</a:t>
            </a:r>
          </a:p>
          <a:p>
            <a:endParaRPr kumimoji="1" lang="ja-JP" altLang="en-US"/>
          </a:p>
        </p:txBody>
      </p:sp>
      <p:sp>
        <p:nvSpPr>
          <p:cNvPr id="4" name="スライド番号プレースホルダー 3"/>
          <p:cNvSpPr>
            <a:spLocks noGrp="1"/>
          </p:cNvSpPr>
          <p:nvPr>
            <p:ph type="sldNum" sz="quarter" idx="5"/>
          </p:nvPr>
        </p:nvSpPr>
        <p:spPr/>
        <p:txBody>
          <a:bodyPr/>
          <a:lstStyle/>
          <a:p>
            <a:fld id="{44FE648B-1D5C-426F-B66F-EF72731A2A53}" type="slidenum">
              <a:rPr kumimoji="1" lang="ja-JP" altLang="en-US" smtClean="0"/>
              <a:t>7</a:t>
            </a:fld>
            <a:endParaRPr kumimoji="1" lang="ja-JP" altLang="en-US"/>
          </a:p>
        </p:txBody>
      </p:sp>
    </p:spTree>
    <p:extLst>
      <p:ext uri="{BB962C8B-B14F-4D97-AF65-F5344CB8AC3E}">
        <p14:creationId xmlns:p14="http://schemas.microsoft.com/office/powerpoint/2010/main" val="3207039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政治における利害をめぐる対立を抑制するために支配がともなう。</a:t>
            </a:r>
          </a:p>
        </p:txBody>
      </p:sp>
      <p:sp>
        <p:nvSpPr>
          <p:cNvPr id="4" name="スライド番号プレースホルダー 3"/>
          <p:cNvSpPr>
            <a:spLocks noGrp="1"/>
          </p:cNvSpPr>
          <p:nvPr>
            <p:ph type="sldNum" sz="quarter" idx="10"/>
          </p:nvPr>
        </p:nvSpPr>
        <p:spPr/>
        <p:txBody>
          <a:bodyPr/>
          <a:lstStyle/>
          <a:p>
            <a:fld id="{F6EA6479-D051-45E4-A463-0CCBB16287FF}" type="slidenum">
              <a:rPr lang="ja-JP" altLang="en-US" smtClean="0">
                <a:solidFill>
                  <a:prstClr val="black"/>
                </a:solidFill>
              </a:rPr>
              <a:pPr/>
              <a:t>8</a:t>
            </a:fld>
            <a:endParaRPr lang="ja-JP" altLang="en-US" dirty="0">
              <a:solidFill>
                <a:prstClr val="black"/>
              </a:solidFill>
            </a:endParaRPr>
          </a:p>
        </p:txBody>
      </p:sp>
    </p:spTree>
    <p:extLst>
      <p:ext uri="{BB962C8B-B14F-4D97-AF65-F5344CB8AC3E}">
        <p14:creationId xmlns:p14="http://schemas.microsoft.com/office/powerpoint/2010/main" val="1745277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a:t>図版の活用例</a:t>
            </a:r>
            <a:r>
              <a:rPr kumimoji="1" lang="en-US" altLang="ja-JP" dirty="0"/>
              <a:t>】</a:t>
            </a:r>
          </a:p>
          <a:p>
            <a:r>
              <a:rPr lang="ja-JP" altLang="ja-JP" sz="1800">
                <a:solidFill>
                  <a:srgbClr val="000000"/>
                </a:solidFill>
                <a:effectLst/>
                <a:latin typeface="Century" panose="02040604050505020304" pitchFamily="18" charset="0"/>
                <a:ea typeface="ＭＳ 明朝" panose="02020609040205080304" pitchFamily="49" charset="-128"/>
                <a:cs typeface="Times New Roman" panose="02020603050405020304" pitchFamily="18" charset="0"/>
              </a:rPr>
              <a:t>全体を扱うのは難しいが，基本を押さえたい。ヨーロッパでは，神の下での平等という宗教的確信のもとで自然法とそれに基づく自然権という考え方が発達した。したがって，自由権や平等権は実定法で規定されるまでもなく人々に保障されなければならない。判例法や慣習法は，イギリスでマグナ・カルタや権利章典，各種の裁判の判決によって形成されてきた。条約などの国際法は，しばしば国内法と矛盾することがある。どちらを優先するかについては多様な考え方があるが，国際的場面では国際法優位，国内的場面では国内法優位とする理論もある。</a:t>
            </a:r>
            <a:r>
              <a:rPr lang="ja-JP" altLang="ja-JP">
                <a:effectLst/>
              </a:rPr>
              <a:t> </a:t>
            </a:r>
            <a:endParaRPr kumimoji="1" lang="ja-JP" altLang="en-US" dirty="0"/>
          </a:p>
        </p:txBody>
      </p:sp>
      <p:sp>
        <p:nvSpPr>
          <p:cNvPr id="4" name="スライド番号プレースホルダー 3"/>
          <p:cNvSpPr>
            <a:spLocks noGrp="1"/>
          </p:cNvSpPr>
          <p:nvPr>
            <p:ph type="sldNum" sz="quarter" idx="10"/>
          </p:nvPr>
        </p:nvSpPr>
        <p:spPr/>
        <p:txBody>
          <a:bodyPr/>
          <a:lstStyle/>
          <a:p>
            <a:fld id="{8F5F332C-EDB9-41A2-8177-3169B5E97E49}" type="slidenum">
              <a:rPr kumimoji="1" lang="ja-JP" altLang="en-US" smtClean="0"/>
              <a:t>9</a:t>
            </a:fld>
            <a:endParaRPr kumimoji="1" lang="ja-JP" altLang="en-US"/>
          </a:p>
        </p:txBody>
      </p:sp>
    </p:spTree>
    <p:extLst>
      <p:ext uri="{BB962C8B-B14F-4D97-AF65-F5344CB8AC3E}">
        <p14:creationId xmlns:p14="http://schemas.microsoft.com/office/powerpoint/2010/main" val="474298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D5402A7E-FEF2-974A-A0A9-64D385615972}" type="datetime1">
              <a:rPr kumimoji="1" lang="ja-JP" altLang="en-US" smtClean="0"/>
              <a:t>2023/3/1</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26771890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図 14" descr="header_footer_b_0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391" cy="109721"/>
          </a:xfrm>
          <a:prstGeom prst="rect">
            <a:avLst/>
          </a:prstGeom>
        </p:spPr>
      </p:pic>
      <p:pic>
        <p:nvPicPr>
          <p:cNvPr id="16" name="図 15" descr="header_footer_b_0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748279"/>
            <a:ext cx="9143391" cy="109721"/>
          </a:xfrm>
          <a:prstGeom prst="rect">
            <a:avLst/>
          </a:prstGeom>
        </p:spPr>
      </p:pic>
      <p:sp>
        <p:nvSpPr>
          <p:cNvPr id="6" name="スライド番号プレースホルダー 5"/>
          <p:cNvSpPr txBox="1">
            <a:spLocks/>
          </p:cNvSpPr>
          <p:nvPr userDrawn="1"/>
        </p:nvSpPr>
        <p:spPr>
          <a:xfrm>
            <a:off x="6630379" y="138446"/>
            <a:ext cx="2133600" cy="236626"/>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mtClean="0">
                <a:latin typeface="Century" panose="02040604050505020304" pitchFamily="18" charset="0"/>
              </a:rPr>
              <a:pPr/>
              <a:t>‹#›</a:t>
            </a:fld>
            <a:endParaRPr lang="ja-JP" altLang="en-US" dirty="0">
              <a:latin typeface="Century" panose="02040604050505020304" pitchFamily="18" charset="0"/>
            </a:endParaRPr>
          </a:p>
        </p:txBody>
      </p:sp>
      <p:sp>
        <p:nvSpPr>
          <p:cNvPr id="7" name="スライド番号プレースホルダー 5"/>
          <p:cNvSpPr txBox="1">
            <a:spLocks/>
          </p:cNvSpPr>
          <p:nvPr userDrawn="1"/>
        </p:nvSpPr>
        <p:spPr>
          <a:xfrm>
            <a:off x="6523348" y="135559"/>
            <a:ext cx="2498104" cy="242400"/>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dirty="0">
                <a:latin typeface="Century" panose="02040604050505020304" pitchFamily="18" charset="0"/>
                <a:ea typeface="+mn-ea"/>
              </a:rPr>
              <a:t>/ 8</a:t>
            </a:r>
            <a:endParaRPr lang="ja-JP" altLang="en-US" dirty="0">
              <a:latin typeface="Century" panose="02040604050505020304" pitchFamily="18" charset="0"/>
              <a:ea typeface="+mn-ea"/>
            </a:endParaRPr>
          </a:p>
        </p:txBody>
      </p:sp>
    </p:spTree>
    <p:extLst>
      <p:ext uri="{BB962C8B-B14F-4D97-AF65-F5344CB8AC3E}">
        <p14:creationId xmlns:p14="http://schemas.microsoft.com/office/powerpoint/2010/main" val="2825006867"/>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2483922"/>
            <a:ext cx="9143999" cy="1259997"/>
          </a:xfrm>
        </p:spPr>
        <p:txBody>
          <a:bodyPr>
            <a:normAutofit fontScale="90000"/>
          </a:bodyPr>
          <a:lstStyle/>
          <a:p>
            <a:r>
              <a:rPr lang="ja-JP" altLang="en-US" b="1">
                <a:latin typeface="メイリオ"/>
                <a:ea typeface="メイリオ"/>
                <a:cs typeface="メイリオ"/>
              </a:rPr>
              <a:t>第１編第</a:t>
            </a:r>
            <a:r>
              <a:rPr lang="en-US" altLang="ja-JP" b="1" dirty="0">
                <a:latin typeface="メイリオ"/>
                <a:ea typeface="メイリオ"/>
                <a:cs typeface="メイリオ"/>
              </a:rPr>
              <a:t>1</a:t>
            </a:r>
            <a:r>
              <a:rPr lang="ja-JP" altLang="en-US" b="1" dirty="0">
                <a:latin typeface="メイリオ"/>
                <a:ea typeface="メイリオ"/>
                <a:cs typeface="メイリオ"/>
              </a:rPr>
              <a:t>章</a:t>
            </a:r>
            <a:r>
              <a:rPr lang="en-US" altLang="ja-JP" b="1" dirty="0">
                <a:latin typeface="メイリオ"/>
                <a:ea typeface="メイリオ"/>
                <a:cs typeface="メイリオ"/>
              </a:rPr>
              <a:t>1</a:t>
            </a:r>
            <a:r>
              <a:rPr lang="ja-JP" altLang="en-US" b="1" dirty="0">
                <a:latin typeface="メイリオ"/>
                <a:ea typeface="メイリオ"/>
                <a:cs typeface="メイリオ"/>
              </a:rPr>
              <a:t>節</a:t>
            </a:r>
            <a:br>
              <a:rPr lang="en-US" altLang="ja-JP" b="1" dirty="0">
                <a:latin typeface="メイリオ"/>
                <a:ea typeface="メイリオ"/>
                <a:cs typeface="メイリオ"/>
              </a:rPr>
            </a:br>
            <a:r>
              <a:rPr lang="ja-JP" altLang="en-US" b="1" dirty="0">
                <a:latin typeface="メイリオ"/>
                <a:ea typeface="メイリオ"/>
                <a:cs typeface="メイリオ"/>
              </a:rPr>
              <a:t>政治と法</a:t>
            </a:r>
            <a:endParaRPr kumimoji="1" lang="ja-JP" altLang="en-US" b="1" dirty="0">
              <a:latin typeface="メイリオ"/>
              <a:ea typeface="メイリオ"/>
              <a:cs typeface="メイリオ"/>
            </a:endParaRPr>
          </a:p>
        </p:txBody>
      </p:sp>
      <p:sp>
        <p:nvSpPr>
          <p:cNvPr id="11" name="サブタイトル 2"/>
          <p:cNvSpPr txBox="1">
            <a:spLocks/>
          </p:cNvSpPr>
          <p:nvPr/>
        </p:nvSpPr>
        <p:spPr>
          <a:xfrm>
            <a:off x="0" y="3723854"/>
            <a:ext cx="9144000" cy="359997"/>
          </a:xfrm>
          <a:prstGeom prst="rect">
            <a:avLst/>
          </a:prstGeom>
        </p:spPr>
        <p:txBody>
          <a:bodyPr vert="horz" lIns="91440" tIns="45720" rIns="91440" bIns="45720" rtlCol="0" anchor="ctr">
            <a:normAutofit fontScale="85000" lnSpcReduction="20000"/>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2400" dirty="0">
                <a:solidFill>
                  <a:schemeClr val="tx1"/>
                </a:solidFill>
                <a:latin typeface="メイリオ"/>
                <a:ea typeface="メイリオ"/>
                <a:cs typeface="メイリオ"/>
              </a:rPr>
              <a:t>（教科書</a:t>
            </a:r>
            <a:r>
              <a:rPr lang="en-US" altLang="ja-JP" sz="2400" dirty="0">
                <a:solidFill>
                  <a:schemeClr val="tx1"/>
                </a:solidFill>
                <a:latin typeface="メイリオ"/>
                <a:ea typeface="メイリオ"/>
                <a:cs typeface="メイリオ"/>
              </a:rPr>
              <a:t>p.6</a:t>
            </a:r>
            <a:r>
              <a:rPr lang="ja-JP" altLang="en-US" sz="2400" dirty="0">
                <a:solidFill>
                  <a:schemeClr val="tx1"/>
                </a:solidFill>
                <a:latin typeface="メイリオ"/>
                <a:ea typeface="メイリオ"/>
                <a:cs typeface="メイリオ"/>
              </a:rPr>
              <a:t>～</a:t>
            </a:r>
            <a:r>
              <a:rPr lang="en-US" altLang="ja-JP" sz="2400" dirty="0">
                <a:solidFill>
                  <a:schemeClr val="tx1"/>
                </a:solidFill>
                <a:latin typeface="メイリオ"/>
                <a:ea typeface="メイリオ"/>
                <a:cs typeface="メイリオ"/>
              </a:rPr>
              <a:t>7</a:t>
            </a:r>
            <a:r>
              <a:rPr lang="ja-JP" altLang="en-US" sz="2400" dirty="0">
                <a:solidFill>
                  <a:schemeClr val="tx1"/>
                </a:solidFill>
                <a:latin typeface="メイリオ"/>
                <a:ea typeface="メイリオ"/>
                <a:cs typeface="メイリオ"/>
              </a:rPr>
              <a:t>）</a:t>
            </a:r>
          </a:p>
        </p:txBody>
      </p:sp>
      <p:pic>
        <p:nvPicPr>
          <p:cNvPr id="5" name="図 4" descr="top_wh_b_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3391" cy="1987164"/>
          </a:xfrm>
          <a:prstGeom prst="rect">
            <a:avLst/>
          </a:prstGeom>
        </p:spPr>
      </p:pic>
      <p:pic>
        <p:nvPicPr>
          <p:cNvPr id="6" name="図 5" descr="top_wh_b_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870836"/>
            <a:ext cx="9143391" cy="1987164"/>
          </a:xfrm>
          <a:prstGeom prst="rect">
            <a:avLst/>
          </a:prstGeom>
        </p:spPr>
      </p:pic>
    </p:spTree>
    <p:extLst>
      <p:ext uri="{BB962C8B-B14F-4D97-AF65-F5344CB8AC3E}">
        <p14:creationId xmlns:p14="http://schemas.microsoft.com/office/powerpoint/2010/main" val="76152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1" name="図 20" descr="bac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4999" y="6388639"/>
            <a:ext cx="829001" cy="469361"/>
          </a:xfrm>
          <a:prstGeom prst="rect">
            <a:avLst/>
          </a:prstGeom>
        </p:spPr>
      </p:pic>
      <p:sp>
        <p:nvSpPr>
          <p:cNvPr id="7" name="テキスト ボックス 6"/>
          <p:cNvSpPr txBox="1"/>
          <p:nvPr/>
        </p:nvSpPr>
        <p:spPr>
          <a:xfrm>
            <a:off x="7916237" y="134952"/>
            <a:ext cx="1085850" cy="276999"/>
          </a:xfrm>
          <a:prstGeom prst="rect">
            <a:avLst/>
          </a:prstGeom>
          <a:solidFill>
            <a:schemeClr val="bg1"/>
          </a:solidFill>
        </p:spPr>
        <p:txBody>
          <a:bodyPr wrap="square" rtlCol="0">
            <a:spAutoFit/>
          </a:bodyPr>
          <a:lstStyle/>
          <a:p>
            <a:pPr algn="r"/>
            <a:r>
              <a:rPr kumimoji="1" lang="ja-JP" altLang="en-US" sz="1200" dirty="0">
                <a:solidFill>
                  <a:schemeClr val="bg1">
                    <a:lumMod val="50000"/>
                  </a:schemeClr>
                </a:solidFill>
              </a:rPr>
              <a:t>補足</a:t>
            </a:r>
            <a:r>
              <a:rPr kumimoji="1" lang="en-US" altLang="ja-JP" sz="1200" dirty="0">
                <a:solidFill>
                  <a:schemeClr val="bg1">
                    <a:lumMod val="50000"/>
                  </a:schemeClr>
                </a:solidFill>
              </a:rPr>
              <a:t>1</a:t>
            </a:r>
            <a:endParaRPr kumimoji="1" lang="ja-JP" altLang="en-US" sz="1200" dirty="0">
              <a:solidFill>
                <a:schemeClr val="bg1">
                  <a:lumMod val="50000"/>
                </a:schemeClr>
              </a:solidFill>
            </a:endParaRPr>
          </a:p>
        </p:txBody>
      </p:sp>
      <p:grpSp>
        <p:nvGrpSpPr>
          <p:cNvPr id="6" name="グループ化 5">
            <a:extLst>
              <a:ext uri="{FF2B5EF4-FFF2-40B4-BE49-F238E27FC236}">
                <a16:creationId xmlns:a16="http://schemas.microsoft.com/office/drawing/2014/main" id="{3667A3FB-9AF9-4035-8826-ED33B8FD004B}"/>
              </a:ext>
            </a:extLst>
          </p:cNvPr>
          <p:cNvGrpSpPr/>
          <p:nvPr/>
        </p:nvGrpSpPr>
        <p:grpSpPr>
          <a:xfrm>
            <a:off x="136318" y="441905"/>
            <a:ext cx="1931474" cy="453475"/>
            <a:chOff x="5067234" y="665979"/>
            <a:chExt cx="1931474" cy="453475"/>
          </a:xfrm>
        </p:grpSpPr>
        <p:sp>
          <p:nvSpPr>
            <p:cNvPr id="8" name="角丸四角形 16">
              <a:extLst>
                <a:ext uri="{FF2B5EF4-FFF2-40B4-BE49-F238E27FC236}">
                  <a16:creationId xmlns:a16="http://schemas.microsoft.com/office/drawing/2014/main" id="{6E50421B-A2BC-482E-B202-8F2DE1FE99D0}"/>
                </a:ext>
              </a:extLst>
            </p:cNvPr>
            <p:cNvSpPr/>
            <p:nvPr/>
          </p:nvSpPr>
          <p:spPr>
            <a:xfrm>
              <a:off x="5148324" y="665979"/>
              <a:ext cx="1850384" cy="453475"/>
            </a:xfrm>
            <a:prstGeom prst="roundRect">
              <a:avLst/>
            </a:prstGeom>
            <a:solidFill>
              <a:schemeClr val="bg1">
                <a:lumMod val="95000"/>
              </a:schemeClr>
            </a:solidFill>
            <a:ln w="6350">
              <a:solidFill>
                <a:schemeClr val="tx1">
                  <a:lumMod val="85000"/>
                  <a:lumOff val="1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法の分類</a:t>
              </a:r>
              <a:endPar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円/楕円 17">
              <a:extLst>
                <a:ext uri="{FF2B5EF4-FFF2-40B4-BE49-F238E27FC236}">
                  <a16:creationId xmlns:a16="http://schemas.microsoft.com/office/drawing/2014/main" id="{4E16196B-242E-45C7-B010-1A20E1245ACC}"/>
                </a:ext>
              </a:extLst>
            </p:cNvPr>
            <p:cNvSpPr/>
            <p:nvPr/>
          </p:nvSpPr>
          <p:spPr>
            <a:xfrm>
              <a:off x="5067234" y="804005"/>
              <a:ext cx="177421" cy="177421"/>
            </a:xfrm>
            <a:prstGeom prst="ellipse">
              <a:avLst/>
            </a:prstGeom>
            <a:solidFill>
              <a:schemeClr val="tx1">
                <a:lumMod val="85000"/>
                <a:lumOff val="1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pic>
        <p:nvPicPr>
          <p:cNvPr id="4" name="図 3">
            <a:extLst>
              <a:ext uri="{FF2B5EF4-FFF2-40B4-BE49-F238E27FC236}">
                <a16:creationId xmlns:a16="http://schemas.microsoft.com/office/drawing/2014/main" id="{75B161F4-D6C6-32E9-ECCD-8279CADBA040}"/>
              </a:ext>
            </a:extLst>
          </p:cNvPr>
          <p:cNvPicPr>
            <a:picLocks noChangeAspect="1"/>
          </p:cNvPicPr>
          <p:nvPr/>
        </p:nvPicPr>
        <p:blipFill>
          <a:blip r:embed="rId4"/>
          <a:stretch>
            <a:fillRect/>
          </a:stretch>
        </p:blipFill>
        <p:spPr>
          <a:xfrm>
            <a:off x="308866" y="1380637"/>
            <a:ext cx="8526268" cy="4150837"/>
          </a:xfrm>
          <a:prstGeom prst="rect">
            <a:avLst/>
          </a:prstGeom>
        </p:spPr>
      </p:pic>
    </p:spTree>
    <p:extLst>
      <p:ext uri="{BB962C8B-B14F-4D97-AF65-F5344CB8AC3E}">
        <p14:creationId xmlns:p14="http://schemas.microsoft.com/office/powerpoint/2010/main" val="480237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F591047-2FD1-410A-A880-BA8CD9605327}"/>
              </a:ext>
            </a:extLst>
          </p:cNvPr>
          <p:cNvPicPr>
            <a:picLocks noChangeAspect="1"/>
          </p:cNvPicPr>
          <p:nvPr/>
        </p:nvPicPr>
        <p:blipFill>
          <a:blip r:embed="rId3"/>
          <a:stretch>
            <a:fillRect/>
          </a:stretch>
        </p:blipFill>
        <p:spPr>
          <a:xfrm>
            <a:off x="863846" y="1111051"/>
            <a:ext cx="7416307" cy="5191416"/>
          </a:xfrm>
          <a:prstGeom prst="rect">
            <a:avLst/>
          </a:prstGeom>
        </p:spPr>
      </p:pic>
      <p:pic>
        <p:nvPicPr>
          <p:cNvPr id="21" name="図 20" descr="back.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14999" y="6388639"/>
            <a:ext cx="829001" cy="469361"/>
          </a:xfrm>
          <a:prstGeom prst="rect">
            <a:avLst/>
          </a:prstGeom>
        </p:spPr>
      </p:pic>
      <p:sp>
        <p:nvSpPr>
          <p:cNvPr id="2" name="正方形/長方形 1"/>
          <p:cNvSpPr/>
          <p:nvPr/>
        </p:nvSpPr>
        <p:spPr>
          <a:xfrm>
            <a:off x="863846" y="2159442"/>
            <a:ext cx="2426109" cy="4143025"/>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52332" y="164906"/>
            <a:ext cx="1085850" cy="276999"/>
          </a:xfrm>
          <a:prstGeom prst="rect">
            <a:avLst/>
          </a:prstGeom>
          <a:solidFill>
            <a:schemeClr val="bg1"/>
          </a:solidFill>
        </p:spPr>
        <p:txBody>
          <a:bodyPr wrap="square" rtlCol="0">
            <a:spAutoFit/>
          </a:bodyPr>
          <a:lstStyle/>
          <a:p>
            <a:pPr algn="r"/>
            <a:r>
              <a:rPr kumimoji="1" lang="ja-JP" altLang="en-US" sz="1200" dirty="0">
                <a:solidFill>
                  <a:schemeClr val="bg1">
                    <a:lumMod val="50000"/>
                  </a:schemeClr>
                </a:solidFill>
              </a:rPr>
              <a:t>補足</a:t>
            </a:r>
            <a:r>
              <a:rPr kumimoji="1" lang="en-US" altLang="ja-JP" sz="1200" dirty="0">
                <a:solidFill>
                  <a:schemeClr val="bg1">
                    <a:lumMod val="50000"/>
                  </a:schemeClr>
                </a:solidFill>
              </a:rPr>
              <a:t>2</a:t>
            </a:r>
            <a:endParaRPr kumimoji="1" lang="ja-JP" altLang="en-US" sz="1200" dirty="0">
              <a:solidFill>
                <a:schemeClr val="bg1">
                  <a:lumMod val="50000"/>
                </a:schemeClr>
              </a:solidFill>
            </a:endParaRPr>
          </a:p>
        </p:txBody>
      </p:sp>
      <p:sp>
        <p:nvSpPr>
          <p:cNvPr id="8" name="正方形/長方形 7"/>
          <p:cNvSpPr/>
          <p:nvPr/>
        </p:nvSpPr>
        <p:spPr>
          <a:xfrm>
            <a:off x="136318" y="2202421"/>
            <a:ext cx="585576" cy="1723292"/>
          </a:xfrm>
          <a:prstGeom prst="rect">
            <a:avLst/>
          </a:prstGeom>
          <a:solidFill>
            <a:srgbClr val="FFFFCC"/>
          </a:solidFill>
        </p:spPr>
        <p:style>
          <a:lnRef idx="1">
            <a:schemeClr val="accent1"/>
          </a:lnRef>
          <a:fillRef idx="3">
            <a:schemeClr val="accent1"/>
          </a:fillRef>
          <a:effectRef idx="2">
            <a:schemeClr val="accent1"/>
          </a:effectRef>
          <a:fontRef idx="minor">
            <a:schemeClr val="lt1"/>
          </a:fontRef>
        </p:style>
        <p:txBody>
          <a:bodyPr vert="eaVert" lIns="108000" rIns="108000" rtlCol="0" anchor="ctr" anchorCtr="1"/>
          <a:lstStyle/>
          <a:p>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国家の領域</a:t>
            </a:r>
          </a:p>
        </p:txBody>
      </p:sp>
      <p:grpSp>
        <p:nvGrpSpPr>
          <p:cNvPr id="10" name="グループ化 9">
            <a:extLst>
              <a:ext uri="{FF2B5EF4-FFF2-40B4-BE49-F238E27FC236}">
                <a16:creationId xmlns:a16="http://schemas.microsoft.com/office/drawing/2014/main" id="{E525ABC7-24F7-4C05-BE4B-7EC95B23426A}"/>
              </a:ext>
            </a:extLst>
          </p:cNvPr>
          <p:cNvGrpSpPr/>
          <p:nvPr/>
        </p:nvGrpSpPr>
        <p:grpSpPr>
          <a:xfrm>
            <a:off x="136318" y="441905"/>
            <a:ext cx="3261838" cy="453475"/>
            <a:chOff x="5067234" y="665979"/>
            <a:chExt cx="3261838" cy="453475"/>
          </a:xfrm>
        </p:grpSpPr>
        <p:sp>
          <p:nvSpPr>
            <p:cNvPr id="11" name="角丸四角形 16">
              <a:extLst>
                <a:ext uri="{FF2B5EF4-FFF2-40B4-BE49-F238E27FC236}">
                  <a16:creationId xmlns:a16="http://schemas.microsoft.com/office/drawing/2014/main" id="{D391E262-85B4-4FFB-AE64-7796D748BF75}"/>
                </a:ext>
              </a:extLst>
            </p:cNvPr>
            <p:cNvSpPr/>
            <p:nvPr/>
          </p:nvSpPr>
          <p:spPr>
            <a:xfrm>
              <a:off x="5148324" y="665979"/>
              <a:ext cx="3180748" cy="453475"/>
            </a:xfrm>
            <a:prstGeom prst="roundRect">
              <a:avLst/>
            </a:prstGeom>
            <a:solidFill>
              <a:schemeClr val="bg1">
                <a:lumMod val="95000"/>
              </a:schemeClr>
            </a:solidFill>
            <a:ln w="6350">
              <a:solidFill>
                <a:schemeClr val="tx1">
                  <a:lumMod val="85000"/>
                  <a:lumOff val="1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lang="ja-JP" altLang="en-US"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国家の領域</a:t>
              </a:r>
              <a:r>
                <a:rPr lang="en-US" altLang="ja-JP" sz="2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(p.174)</a:t>
              </a:r>
            </a:p>
          </p:txBody>
        </p:sp>
        <p:sp>
          <p:nvSpPr>
            <p:cNvPr id="12" name="円/楕円 17">
              <a:extLst>
                <a:ext uri="{FF2B5EF4-FFF2-40B4-BE49-F238E27FC236}">
                  <a16:creationId xmlns:a16="http://schemas.microsoft.com/office/drawing/2014/main" id="{684F99F5-3094-4EA2-BCE1-2429780C9A6E}"/>
                </a:ext>
              </a:extLst>
            </p:cNvPr>
            <p:cNvSpPr/>
            <p:nvPr/>
          </p:nvSpPr>
          <p:spPr>
            <a:xfrm>
              <a:off x="5067234" y="804005"/>
              <a:ext cx="177421" cy="177421"/>
            </a:xfrm>
            <a:prstGeom prst="ellipse">
              <a:avLst/>
            </a:prstGeom>
            <a:solidFill>
              <a:schemeClr val="tx1">
                <a:lumMod val="85000"/>
                <a:lumOff val="1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2723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71484" y="225243"/>
            <a:ext cx="3960000" cy="924288"/>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円/楕円 2"/>
          <p:cNvSpPr/>
          <p:nvPr/>
        </p:nvSpPr>
        <p:spPr>
          <a:xfrm>
            <a:off x="462632" y="368786"/>
            <a:ext cx="637200" cy="637200"/>
          </a:xfrm>
          <a:prstGeom prst="ellipse">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611145" y="352697"/>
            <a:ext cx="340242" cy="681243"/>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4000" b="1">
                <a:solidFill>
                  <a:schemeClr val="accent6">
                    <a:lumMod val="75000"/>
                  </a:schemeClr>
                </a:solidFill>
                <a:latin typeface="Arial Black" panose="020B0A04020102020204" pitchFamily="34" charset="0"/>
                <a:ea typeface="メイリオ"/>
                <a:cs typeface="メイリオ"/>
              </a:rPr>
              <a:t>？</a:t>
            </a:r>
            <a:endParaRPr lang="en-US" altLang="ja-JP" sz="4000" b="1" dirty="0">
              <a:solidFill>
                <a:schemeClr val="accent6">
                  <a:lumMod val="75000"/>
                </a:schemeClr>
              </a:solidFill>
              <a:latin typeface="Arial Black" panose="020B0A04020102020204" pitchFamily="34" charset="0"/>
              <a:ea typeface="メイリオ"/>
              <a:cs typeface="メイリオ"/>
            </a:endParaRPr>
          </a:p>
        </p:txBody>
      </p:sp>
      <p:sp>
        <p:nvSpPr>
          <p:cNvPr id="5" name="角丸四角形 4"/>
          <p:cNvSpPr/>
          <p:nvPr/>
        </p:nvSpPr>
        <p:spPr>
          <a:xfrm>
            <a:off x="271483" y="1489590"/>
            <a:ext cx="8447312" cy="2869468"/>
          </a:xfrm>
          <a:prstGeom prst="roundRect">
            <a:avLst>
              <a:gd name="adj" fmla="val 7373"/>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080000" tIns="288000" rIns="180000" bIns="180000" rtlCol="0" anchor="ctr" anchorCtr="0"/>
          <a:lstStyle/>
          <a:p>
            <a:r>
              <a:rPr lang="ja-JP" altLang="en-US" sz="3200">
                <a:solidFill>
                  <a:schemeClr val="tx1"/>
                </a:solidFill>
                <a:latin typeface="メイリオ" panose="020B0604030504040204" pitchFamily="50" charset="-128"/>
                <a:ea typeface="メイリオ" panose="020B0604030504040204" pitchFamily="50" charset="-128"/>
              </a:rPr>
              <a:t>政治がおこなわれる場である国家とは，どのような制度だろうか。</a:t>
            </a:r>
          </a:p>
        </p:txBody>
      </p:sp>
      <p:sp>
        <p:nvSpPr>
          <p:cNvPr id="15" name="サブタイトル 2"/>
          <p:cNvSpPr txBox="1">
            <a:spLocks/>
          </p:cNvSpPr>
          <p:nvPr/>
        </p:nvSpPr>
        <p:spPr>
          <a:xfrm>
            <a:off x="1290980" y="401021"/>
            <a:ext cx="2745443" cy="57878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rPr>
              <a:t>主題の問い</a:t>
            </a:r>
            <a:endParaRPr lang="en-US" altLang="ja-JP" sz="2400" b="1" dirty="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endParaRPr>
          </a:p>
        </p:txBody>
      </p:sp>
      <p:grpSp>
        <p:nvGrpSpPr>
          <p:cNvPr id="2" name="グループ化 1"/>
          <p:cNvGrpSpPr/>
          <p:nvPr/>
        </p:nvGrpSpPr>
        <p:grpSpPr>
          <a:xfrm>
            <a:off x="507904" y="2581494"/>
            <a:ext cx="635726" cy="685659"/>
            <a:chOff x="381121" y="1569775"/>
            <a:chExt cx="635726" cy="685659"/>
          </a:xfrm>
        </p:grpSpPr>
        <p:sp>
          <p:nvSpPr>
            <p:cNvPr id="16" name="円/楕円 15"/>
            <p:cNvSpPr/>
            <p:nvPr/>
          </p:nvSpPr>
          <p:spPr>
            <a:xfrm>
              <a:off x="381121" y="1591979"/>
              <a:ext cx="635726" cy="635726"/>
            </a:xfrm>
            <a:prstGeom prst="ellipse">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サブタイトル 2"/>
            <p:cNvSpPr txBox="1">
              <a:spLocks/>
            </p:cNvSpPr>
            <p:nvPr/>
          </p:nvSpPr>
          <p:spPr>
            <a:xfrm>
              <a:off x="523120" y="1569775"/>
              <a:ext cx="342448" cy="685659"/>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3600" b="1">
                  <a:solidFill>
                    <a:schemeClr val="accent6">
                      <a:lumMod val="20000"/>
                      <a:lumOff val="80000"/>
                    </a:schemeClr>
                  </a:solidFill>
                  <a:latin typeface="Arial Black" panose="020B0A04020102020204" pitchFamily="34" charset="0"/>
                  <a:ea typeface="メイリオ"/>
                  <a:cs typeface="メイリオ"/>
                </a:rPr>
                <a:t>？</a:t>
              </a:r>
              <a:endParaRPr lang="en-US" altLang="ja-JP" sz="3600" b="1" dirty="0">
                <a:solidFill>
                  <a:schemeClr val="accent6">
                    <a:lumMod val="20000"/>
                    <a:lumOff val="80000"/>
                  </a:schemeClr>
                </a:solidFill>
                <a:latin typeface="Arial Black" panose="020B0A04020102020204" pitchFamily="34" charset="0"/>
                <a:ea typeface="メイリオ"/>
                <a:cs typeface="メイリオ"/>
              </a:endParaRPr>
            </a:p>
          </p:txBody>
        </p:sp>
      </p:grpSp>
    </p:spTree>
    <p:extLst>
      <p:ext uri="{BB962C8B-B14F-4D97-AF65-F5344CB8AC3E}">
        <p14:creationId xmlns:p14="http://schemas.microsoft.com/office/powerpoint/2010/main" val="4014802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サブタイトル 2"/>
          <p:cNvSpPr txBox="1">
            <a:spLocks/>
          </p:cNvSpPr>
          <p:nvPr/>
        </p:nvSpPr>
        <p:spPr>
          <a:xfrm>
            <a:off x="722370" y="5308529"/>
            <a:ext cx="8193030" cy="843845"/>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600" dirty="0">
                <a:solidFill>
                  <a:srgbClr val="000000"/>
                </a:solidFill>
                <a:latin typeface="メイリオ"/>
                <a:ea typeface="メイリオ"/>
                <a:cs typeface="メイリオ"/>
              </a:rPr>
              <a:t>社会秩序の形成には，利害や意見の異なる人々の対立を権力によって抑える作用</a:t>
            </a:r>
            <a:r>
              <a:rPr lang="en-US" altLang="ja-JP" sz="2600" dirty="0">
                <a:solidFill>
                  <a:srgbClr val="000000"/>
                </a:solidFill>
                <a:latin typeface="メイリオ"/>
                <a:ea typeface="メイリオ"/>
                <a:cs typeface="メイリオ"/>
              </a:rPr>
              <a:t>(</a:t>
            </a:r>
            <a:r>
              <a:rPr lang="ja-JP" altLang="en-US" sz="2600" b="1" dirty="0">
                <a:solidFill>
                  <a:srgbClr val="FF0000"/>
                </a:solidFill>
                <a:latin typeface="メイリオ"/>
                <a:ea typeface="メイリオ"/>
                <a:cs typeface="メイリオ"/>
              </a:rPr>
              <a:t>支配</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がともなう</a:t>
            </a:r>
            <a:endParaRPr lang="en-US" altLang="ja-JP" sz="2600" b="1" dirty="0">
              <a:solidFill>
                <a:srgbClr val="000000"/>
              </a:solidFill>
              <a:latin typeface="メイリオ"/>
              <a:ea typeface="メイリオ"/>
              <a:cs typeface="メイリオ"/>
            </a:endParaRPr>
          </a:p>
        </p:txBody>
      </p:sp>
      <p:sp>
        <p:nvSpPr>
          <p:cNvPr id="6" name="正方形/長方形 5"/>
          <p:cNvSpPr/>
          <p:nvPr/>
        </p:nvSpPr>
        <p:spPr>
          <a:xfrm>
            <a:off x="136319" y="2137890"/>
            <a:ext cx="8589992" cy="2347522"/>
          </a:xfrm>
          <a:prstGeom prst="rect">
            <a:avLst/>
          </a:prstGeom>
          <a:solidFill>
            <a:schemeClr val="accent5">
              <a:lumMod val="20000"/>
              <a:lumOff val="80000"/>
            </a:schemeClr>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nchorCtr="0"/>
          <a:lstStyle/>
          <a:p>
            <a:r>
              <a:rPr lang="ja-JP" altLang="en-US" sz="2600" b="1" dirty="0">
                <a:solidFill>
                  <a:srgbClr val="FF0000"/>
                </a:solidFill>
                <a:latin typeface="メイリオ"/>
                <a:ea typeface="メイリオ"/>
                <a:cs typeface="メイリオ"/>
              </a:rPr>
              <a:t>政治</a:t>
            </a:r>
            <a:endParaRPr lang="en-US" altLang="ja-JP" sz="2600" b="1" dirty="0">
              <a:solidFill>
                <a:srgbClr val="FF0000"/>
              </a:solidFill>
              <a:latin typeface="メイリオ"/>
              <a:ea typeface="メイリオ"/>
              <a:cs typeface="メイリオ"/>
            </a:endParaRPr>
          </a:p>
          <a:p>
            <a:pPr marL="444500" indent="-444500"/>
            <a:r>
              <a:rPr lang="en-US" altLang="ja-JP" sz="2600" dirty="0">
                <a:solidFill>
                  <a:srgbClr val="000000"/>
                </a:solidFill>
                <a:latin typeface="メイリオ"/>
                <a:ea typeface="メイリオ"/>
                <a:cs typeface="メイリオ"/>
              </a:rPr>
              <a:t> …</a:t>
            </a:r>
            <a:r>
              <a:rPr lang="ja-JP" altLang="en-US" sz="2600" dirty="0">
                <a:solidFill>
                  <a:srgbClr val="000000"/>
                </a:solidFill>
                <a:latin typeface="メイリオ"/>
                <a:ea typeface="メイリオ"/>
                <a:cs typeface="メイリオ"/>
              </a:rPr>
              <a:t>社会を運営していくための</a:t>
            </a:r>
            <a:r>
              <a:rPr lang="ja-JP" altLang="en-US" sz="2600">
                <a:solidFill>
                  <a:srgbClr val="000000"/>
                </a:solidFill>
                <a:latin typeface="メイリオ"/>
                <a:ea typeface="メイリオ"/>
                <a:cs typeface="メイリオ"/>
              </a:rPr>
              <a:t>秩序を作り，</a:t>
            </a:r>
            <a:r>
              <a:rPr lang="ja-JP" altLang="en-US" sz="2600" dirty="0">
                <a:solidFill>
                  <a:srgbClr val="000000"/>
                </a:solidFill>
                <a:latin typeface="メイリオ"/>
                <a:ea typeface="メイリオ"/>
                <a:cs typeface="メイリオ"/>
              </a:rPr>
              <a:t>必要な政策を決定するしくみ一般</a:t>
            </a:r>
            <a:endParaRPr lang="en-US" altLang="ja-JP" sz="2600" dirty="0">
              <a:solidFill>
                <a:srgbClr val="000000"/>
              </a:solidFill>
              <a:latin typeface="メイリオ"/>
              <a:ea typeface="メイリオ"/>
              <a:cs typeface="メイリオ"/>
            </a:endParaRPr>
          </a:p>
          <a:p>
            <a:pPr marL="444500" indent="-444500">
              <a:spcBef>
                <a:spcPts val="1200"/>
              </a:spcBef>
            </a:pPr>
            <a:r>
              <a:rPr lang="ja-JP" altLang="en-US" sz="2600" dirty="0">
                <a:solidFill>
                  <a:srgbClr val="000000"/>
                </a:solidFill>
                <a:latin typeface="メイリオ"/>
                <a:ea typeface="メイリオ"/>
                <a:cs typeface="メイリオ"/>
              </a:rPr>
              <a:t> </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すべての人々に共通する（公共的な）課題を解決するための活動</a:t>
            </a:r>
          </a:p>
        </p:txBody>
      </p:sp>
      <p:sp>
        <p:nvSpPr>
          <p:cNvPr id="7" name="左右矢印 11"/>
          <p:cNvSpPr/>
          <p:nvPr/>
        </p:nvSpPr>
        <p:spPr>
          <a:xfrm rot="10800000">
            <a:off x="265835" y="5369568"/>
            <a:ext cx="456535" cy="274621"/>
          </a:xfrm>
          <a:prstGeom prst="leftRightArrow">
            <a:avLst/>
          </a:prstGeom>
          <a:solidFill>
            <a:schemeClr val="bg1">
              <a:lumMod val="6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a:extLst>
              <a:ext uri="{FF2B5EF4-FFF2-40B4-BE49-F238E27FC236}">
                <a16:creationId xmlns:a16="http://schemas.microsoft.com/office/drawing/2014/main" id="{36B178F4-EEA9-41DA-8A71-E00644E20B88}"/>
              </a:ext>
            </a:extLst>
          </p:cNvPr>
          <p:cNvGrpSpPr/>
          <p:nvPr/>
        </p:nvGrpSpPr>
        <p:grpSpPr>
          <a:xfrm>
            <a:off x="110917" y="441905"/>
            <a:ext cx="2314782" cy="453475"/>
            <a:chOff x="5038168" y="665979"/>
            <a:chExt cx="2648827" cy="453475"/>
          </a:xfrm>
        </p:grpSpPr>
        <p:sp>
          <p:nvSpPr>
            <p:cNvPr id="9" name="角丸四角形 4">
              <a:extLst>
                <a:ext uri="{FF2B5EF4-FFF2-40B4-BE49-F238E27FC236}">
                  <a16:creationId xmlns:a16="http://schemas.microsoft.com/office/drawing/2014/main" id="{B9A7167C-495E-429A-92CA-37B007AB7AE7}"/>
                </a:ext>
              </a:extLst>
            </p:cNvPr>
            <p:cNvSpPr/>
            <p:nvPr/>
          </p:nvSpPr>
          <p:spPr>
            <a:xfrm>
              <a:off x="5148325" y="665979"/>
              <a:ext cx="2538670" cy="453475"/>
            </a:xfrm>
            <a:prstGeom prst="roundRect">
              <a:avLst/>
            </a:prstGeom>
            <a:gradFill flip="none" rotWithShape="1">
              <a:gsLst>
                <a:gs pos="0">
                  <a:schemeClr val="accent5">
                    <a:lumMod val="40000"/>
                    <a:lumOff val="60000"/>
                  </a:schemeClr>
                </a:gs>
                <a:gs pos="100000">
                  <a:schemeClr val="accent5">
                    <a:lumMod val="20000"/>
                    <a:lumOff val="80000"/>
                  </a:schemeClr>
                </a:gs>
              </a:gsLst>
              <a:lin ang="0" scaled="1"/>
              <a:tileRect/>
            </a:gra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kumimoji="1" lang="ja-JP" altLang="en-US" sz="26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政治の意義</a:t>
              </a:r>
            </a:p>
          </p:txBody>
        </p:sp>
        <p:sp>
          <p:nvSpPr>
            <p:cNvPr id="10" name="円/楕円 19">
              <a:extLst>
                <a:ext uri="{FF2B5EF4-FFF2-40B4-BE49-F238E27FC236}">
                  <a16:creationId xmlns:a16="http://schemas.microsoft.com/office/drawing/2014/main" id="{627DA943-448E-4F59-BD45-09DFBBF52A5C}"/>
                </a:ext>
              </a:extLst>
            </p:cNvPr>
            <p:cNvSpPr/>
            <p:nvPr/>
          </p:nvSpPr>
          <p:spPr>
            <a:xfrm>
              <a:off x="5038168" y="804005"/>
              <a:ext cx="205976" cy="177421"/>
            </a:xfrm>
            <a:prstGeom prst="ellipse">
              <a:avLst/>
            </a:prstGeom>
            <a:solidFill>
              <a:schemeClr val="accent5">
                <a:lumMod val="7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2" name="角丸四角形 20">
            <a:extLst>
              <a:ext uri="{FF2B5EF4-FFF2-40B4-BE49-F238E27FC236}">
                <a16:creationId xmlns:a16="http://schemas.microsoft.com/office/drawing/2014/main" id="{947BFCEF-5EAD-427C-95D9-1270FCFFB1C8}"/>
              </a:ext>
            </a:extLst>
          </p:cNvPr>
          <p:cNvSpPr/>
          <p:nvPr/>
        </p:nvSpPr>
        <p:spPr>
          <a:xfrm>
            <a:off x="217409" y="1413466"/>
            <a:ext cx="2725816" cy="461094"/>
          </a:xfrm>
          <a:prstGeom prst="roundRect">
            <a:avLst/>
          </a:prstGeom>
          <a:solidFill>
            <a:schemeClr val="accent5">
              <a:lumMod val="75000"/>
            </a:schemeClr>
          </a:soli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lnSpc>
                <a:spcPts val="3000"/>
              </a:lnSpc>
            </a:pPr>
            <a:r>
              <a:rPr lang="ja-JP" altLang="en-US" sz="26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政治とは何か</a:t>
            </a:r>
            <a:endParaRPr lang="en-US" altLang="ja-JP" sz="26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9927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61087" y="2162133"/>
            <a:ext cx="6512246" cy="1419267"/>
          </a:xfrm>
          <a:prstGeom prst="rect">
            <a:avLst/>
          </a:prstGeom>
          <a:solidFill>
            <a:schemeClr val="accent5">
              <a:lumMod val="20000"/>
              <a:lumOff val="80000"/>
            </a:schemeClr>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nchorCtr="0"/>
          <a:lstStyle/>
          <a:p>
            <a:r>
              <a:rPr lang="ja-JP" altLang="en-US" sz="2600" b="1" dirty="0">
                <a:solidFill>
                  <a:srgbClr val="000000"/>
                </a:solidFill>
                <a:latin typeface="メイリオ"/>
                <a:ea typeface="メイリオ"/>
                <a:cs typeface="メイリオ"/>
              </a:rPr>
              <a:t>政治</a:t>
            </a:r>
            <a:endParaRPr lang="en-US" altLang="ja-JP" sz="2600" b="1" dirty="0">
              <a:solidFill>
                <a:srgbClr val="000000"/>
              </a:solidFill>
              <a:latin typeface="メイリオ"/>
              <a:ea typeface="メイリオ"/>
              <a:cs typeface="メイリオ"/>
            </a:endParaRPr>
          </a:p>
          <a:p>
            <a:pPr marL="444500" indent="-444500">
              <a:lnSpc>
                <a:spcPts val="3000"/>
              </a:lnSpc>
            </a:pPr>
            <a:r>
              <a:rPr lang="en-US" altLang="ja-JP" sz="2600" dirty="0">
                <a:solidFill>
                  <a:srgbClr val="000000"/>
                </a:solidFill>
                <a:latin typeface="メイリオ"/>
                <a:ea typeface="メイリオ"/>
                <a:cs typeface="メイリオ"/>
              </a:rPr>
              <a:t> …</a:t>
            </a:r>
            <a:r>
              <a:rPr lang="ja-JP" altLang="en-US" sz="2600" dirty="0">
                <a:solidFill>
                  <a:srgbClr val="000000"/>
                </a:solidFill>
                <a:latin typeface="メイリオ"/>
                <a:ea typeface="メイリオ"/>
                <a:cs typeface="メイリオ"/>
              </a:rPr>
              <a:t>社会を運営していくための</a:t>
            </a:r>
            <a:r>
              <a:rPr lang="ja-JP" altLang="en-US" sz="2600" b="1" u="sng">
                <a:solidFill>
                  <a:srgbClr val="000000"/>
                </a:solidFill>
                <a:latin typeface="メイリオ"/>
                <a:ea typeface="メイリオ"/>
                <a:cs typeface="メイリオ"/>
              </a:rPr>
              <a:t>秩序を作り</a:t>
            </a:r>
            <a:r>
              <a:rPr lang="ja-JP" altLang="en-US" sz="260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必要な政策を決定するしくみ一般</a:t>
            </a:r>
          </a:p>
        </p:txBody>
      </p:sp>
      <p:sp>
        <p:nvSpPr>
          <p:cNvPr id="8" name="サブタイトル 2"/>
          <p:cNvSpPr txBox="1">
            <a:spLocks/>
          </p:cNvSpPr>
          <p:nvPr/>
        </p:nvSpPr>
        <p:spPr>
          <a:xfrm>
            <a:off x="2867607" y="4103262"/>
            <a:ext cx="4676192" cy="952676"/>
          </a:xfrm>
          <a:prstGeom prst="rect">
            <a:avLst/>
          </a:prstGeom>
          <a:solidFill>
            <a:schemeClr val="accent6">
              <a:lumMod val="20000"/>
              <a:lumOff val="80000"/>
            </a:schemeClr>
          </a:solidFill>
          <a:ln>
            <a:solidFill>
              <a:schemeClr val="tx1"/>
            </a:solidFill>
          </a:ln>
        </p:spPr>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622300" indent="-622300" algn="l"/>
            <a:r>
              <a:rPr lang="ja-JP" altLang="en-US" sz="2400" b="1" dirty="0">
                <a:solidFill>
                  <a:srgbClr val="FF0000"/>
                </a:solidFill>
                <a:latin typeface="メイリオ"/>
                <a:ea typeface="メイリオ"/>
                <a:cs typeface="メイリオ"/>
              </a:rPr>
              <a:t>法</a:t>
            </a:r>
            <a:r>
              <a:rPr lang="en-US" altLang="ja-JP" sz="2400" dirty="0">
                <a:solidFill>
                  <a:srgbClr val="000000"/>
                </a:solidFill>
                <a:latin typeface="メイリオ"/>
                <a:ea typeface="メイリオ"/>
                <a:cs typeface="メイリオ"/>
              </a:rPr>
              <a:t>…</a:t>
            </a:r>
            <a:r>
              <a:rPr lang="ja-JP" altLang="en-US" sz="2400" dirty="0">
                <a:solidFill>
                  <a:srgbClr val="000000"/>
                </a:solidFill>
                <a:latin typeface="メイリオ"/>
                <a:ea typeface="メイリオ"/>
                <a:cs typeface="メイリオ"/>
              </a:rPr>
              <a:t>社会秩序を維持するためにつくられる公的なルール</a:t>
            </a:r>
            <a:endParaRPr lang="en-US" altLang="ja-JP" sz="2400" dirty="0">
              <a:solidFill>
                <a:srgbClr val="000000"/>
              </a:solidFill>
              <a:latin typeface="メイリオ"/>
              <a:ea typeface="メイリオ"/>
              <a:cs typeface="メイリオ"/>
            </a:endParaRPr>
          </a:p>
        </p:txBody>
      </p:sp>
      <p:sp>
        <p:nvSpPr>
          <p:cNvPr id="9" name="下矢印 12"/>
          <p:cNvSpPr/>
          <p:nvPr/>
        </p:nvSpPr>
        <p:spPr>
          <a:xfrm>
            <a:off x="5982421" y="3076575"/>
            <a:ext cx="317649" cy="1026687"/>
          </a:xfrm>
          <a:prstGeom prst="downArrow">
            <a:avLst/>
          </a:prstGeom>
          <a:solidFill>
            <a:schemeClr val="bg1">
              <a:lumMod val="6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角丸四角形 9">
            <a:hlinkClick r:id="" action="ppaction://customshow?id=0&amp;return=true"/>
          </p:cNvPr>
          <p:cNvSpPr/>
          <p:nvPr/>
        </p:nvSpPr>
        <p:spPr>
          <a:xfrm>
            <a:off x="6081611" y="5223104"/>
            <a:ext cx="1480041" cy="338784"/>
          </a:xfrm>
          <a:prstGeom prst="round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b="1" dirty="0">
                <a:solidFill>
                  <a:srgbClr val="0070C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法の分類</a:t>
            </a:r>
            <a:endParaRPr kumimoji="1"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grpSp>
        <p:nvGrpSpPr>
          <p:cNvPr id="13" name="グループ化 12">
            <a:extLst>
              <a:ext uri="{FF2B5EF4-FFF2-40B4-BE49-F238E27FC236}">
                <a16:creationId xmlns:a16="http://schemas.microsoft.com/office/drawing/2014/main" id="{7C78E670-3A42-4639-8822-E79DDF7044E3}"/>
              </a:ext>
            </a:extLst>
          </p:cNvPr>
          <p:cNvGrpSpPr/>
          <p:nvPr/>
        </p:nvGrpSpPr>
        <p:grpSpPr>
          <a:xfrm>
            <a:off x="123618" y="441905"/>
            <a:ext cx="2302082" cy="453475"/>
            <a:chOff x="5052701" y="665979"/>
            <a:chExt cx="2634294" cy="453475"/>
          </a:xfrm>
        </p:grpSpPr>
        <p:sp>
          <p:nvSpPr>
            <p:cNvPr id="14" name="角丸四角形 4">
              <a:extLst>
                <a:ext uri="{FF2B5EF4-FFF2-40B4-BE49-F238E27FC236}">
                  <a16:creationId xmlns:a16="http://schemas.microsoft.com/office/drawing/2014/main" id="{C4075929-4BCB-4CC1-BB05-90D0A26FDEC4}"/>
                </a:ext>
              </a:extLst>
            </p:cNvPr>
            <p:cNvSpPr/>
            <p:nvPr/>
          </p:nvSpPr>
          <p:spPr>
            <a:xfrm>
              <a:off x="5148325" y="665979"/>
              <a:ext cx="2538670" cy="453475"/>
            </a:xfrm>
            <a:prstGeom prst="roundRect">
              <a:avLst/>
            </a:prstGeom>
            <a:gradFill flip="none" rotWithShape="1">
              <a:gsLst>
                <a:gs pos="0">
                  <a:schemeClr val="accent5">
                    <a:lumMod val="40000"/>
                    <a:lumOff val="60000"/>
                  </a:schemeClr>
                </a:gs>
                <a:gs pos="100000">
                  <a:schemeClr val="accent5">
                    <a:lumMod val="20000"/>
                    <a:lumOff val="80000"/>
                  </a:schemeClr>
                </a:gs>
              </a:gsLst>
              <a:lin ang="0" scaled="1"/>
              <a:tileRect/>
            </a:gra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kumimoji="1" lang="ja-JP" altLang="en-US" sz="26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政治と国家</a:t>
              </a:r>
            </a:p>
          </p:txBody>
        </p:sp>
        <p:sp>
          <p:nvSpPr>
            <p:cNvPr id="15" name="円/楕円 19">
              <a:extLst>
                <a:ext uri="{FF2B5EF4-FFF2-40B4-BE49-F238E27FC236}">
                  <a16:creationId xmlns:a16="http://schemas.microsoft.com/office/drawing/2014/main" id="{2FED762D-E353-4EA6-847C-F7FDB4598953}"/>
                </a:ext>
              </a:extLst>
            </p:cNvPr>
            <p:cNvSpPr/>
            <p:nvPr/>
          </p:nvSpPr>
          <p:spPr>
            <a:xfrm>
              <a:off x="5052701" y="804004"/>
              <a:ext cx="205976" cy="180000"/>
            </a:xfrm>
            <a:prstGeom prst="ellipse">
              <a:avLst/>
            </a:prstGeom>
            <a:solidFill>
              <a:schemeClr val="accent5">
                <a:lumMod val="7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6" name="角丸四角形 20">
            <a:extLst>
              <a:ext uri="{FF2B5EF4-FFF2-40B4-BE49-F238E27FC236}">
                <a16:creationId xmlns:a16="http://schemas.microsoft.com/office/drawing/2014/main" id="{075CDDBC-63A2-4E10-B92C-2FDCDCE592AA}"/>
              </a:ext>
            </a:extLst>
          </p:cNvPr>
          <p:cNvSpPr/>
          <p:nvPr/>
        </p:nvSpPr>
        <p:spPr>
          <a:xfrm>
            <a:off x="217408" y="1413466"/>
            <a:ext cx="2650199" cy="461094"/>
          </a:xfrm>
          <a:prstGeom prst="roundRect">
            <a:avLst/>
          </a:prstGeom>
          <a:solidFill>
            <a:schemeClr val="accent5">
              <a:lumMod val="75000"/>
            </a:schemeClr>
          </a:soli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lnSpc>
                <a:spcPts val="3000"/>
              </a:lnSpc>
            </a:pPr>
            <a:r>
              <a:rPr lang="ja-JP" altLang="en-US" sz="26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政治と法の関係</a:t>
            </a:r>
            <a:endParaRPr lang="en-US" altLang="ja-JP" sz="2600"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1707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サブタイトル 2">
            <a:extLst>
              <a:ext uri="{FF2B5EF4-FFF2-40B4-BE49-F238E27FC236}">
                <a16:creationId xmlns:a16="http://schemas.microsoft.com/office/drawing/2014/main" id="{BF03AA06-367F-4972-A8AF-99F94834C573}"/>
              </a:ext>
            </a:extLst>
          </p:cNvPr>
          <p:cNvSpPr txBox="1">
            <a:spLocks/>
          </p:cNvSpPr>
          <p:nvPr/>
        </p:nvSpPr>
        <p:spPr>
          <a:xfrm>
            <a:off x="415190" y="1727665"/>
            <a:ext cx="8153077" cy="1289861"/>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990600" indent="-990600" algn="l">
              <a:lnSpc>
                <a:spcPts val="3000"/>
              </a:lnSpc>
            </a:pPr>
            <a:r>
              <a:rPr lang="ja-JP" altLang="en-US" sz="2600" b="1" dirty="0">
                <a:solidFill>
                  <a:schemeClr val="tx1"/>
                </a:solidFill>
                <a:latin typeface="メイリオ"/>
                <a:ea typeface="メイリオ"/>
                <a:cs typeface="メイリオ"/>
              </a:rPr>
              <a:t>国家</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一定の</a:t>
            </a:r>
            <a:r>
              <a:rPr lang="ja-JP" altLang="en-US" sz="2600" b="1" dirty="0">
                <a:solidFill>
                  <a:srgbClr val="FF0000"/>
                </a:solidFill>
                <a:latin typeface="メイリオ"/>
                <a:ea typeface="メイリオ"/>
                <a:cs typeface="メイリオ"/>
              </a:rPr>
              <a:t>領域</a:t>
            </a:r>
            <a:r>
              <a:rPr lang="ja-JP" altLang="en-US" sz="2600" dirty="0">
                <a:solidFill>
                  <a:srgbClr val="000000"/>
                </a:solidFill>
                <a:latin typeface="メイリオ"/>
                <a:ea typeface="メイリオ"/>
                <a:cs typeface="メイリオ"/>
              </a:rPr>
              <a:t>を基盤に，</a:t>
            </a:r>
            <a:endParaRPr lang="en-US" altLang="ja-JP" sz="2600" dirty="0">
              <a:solidFill>
                <a:srgbClr val="000000"/>
              </a:solidFill>
              <a:latin typeface="メイリオ"/>
              <a:ea typeface="メイリオ"/>
              <a:cs typeface="メイリオ"/>
            </a:endParaRPr>
          </a:p>
          <a:p>
            <a:pPr marL="990600" indent="-990600" algn="l">
              <a:lnSpc>
                <a:spcPts val="3000"/>
              </a:lnSpc>
            </a:pPr>
            <a:r>
              <a:rPr lang="ja-JP" altLang="en-US" sz="2600" dirty="0">
                <a:solidFill>
                  <a:srgbClr val="000000"/>
                </a:solidFill>
                <a:latin typeface="メイリオ"/>
                <a:ea typeface="メイリオ"/>
                <a:cs typeface="メイリオ"/>
              </a:rPr>
              <a:t>　　　そこに住む人々 </a:t>
            </a:r>
            <a:r>
              <a:rPr lang="en-US" altLang="ja-JP" sz="2600" dirty="0">
                <a:solidFill>
                  <a:srgbClr val="000000"/>
                </a:solidFill>
                <a:latin typeface="メイリオ"/>
                <a:ea typeface="メイリオ"/>
                <a:cs typeface="メイリオ"/>
              </a:rPr>
              <a:t>(</a:t>
            </a:r>
            <a:r>
              <a:rPr lang="ja-JP" altLang="en-US" sz="2600" b="1" dirty="0">
                <a:solidFill>
                  <a:srgbClr val="FF0000"/>
                </a:solidFill>
                <a:latin typeface="メイリオ"/>
                <a:ea typeface="メイリオ"/>
                <a:cs typeface="メイリオ"/>
              </a:rPr>
              <a:t>国民</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の上に，</a:t>
            </a:r>
            <a:endParaRPr lang="en-US" altLang="ja-JP" sz="2600" dirty="0">
              <a:solidFill>
                <a:srgbClr val="000000"/>
              </a:solidFill>
              <a:latin typeface="メイリオ"/>
              <a:ea typeface="メイリオ"/>
              <a:cs typeface="メイリオ"/>
            </a:endParaRPr>
          </a:p>
          <a:p>
            <a:pPr marL="990600" indent="-990600" algn="l">
              <a:lnSpc>
                <a:spcPts val="3000"/>
              </a:lnSpc>
            </a:pPr>
            <a:r>
              <a:rPr lang="ja-JP" altLang="en-US" sz="2600" b="1" dirty="0">
                <a:solidFill>
                  <a:srgbClr val="000000"/>
                </a:solidFill>
                <a:latin typeface="メイリオ"/>
                <a:ea typeface="メイリオ"/>
                <a:cs typeface="メイリオ"/>
              </a:rPr>
              <a:t>　　　</a:t>
            </a:r>
            <a:r>
              <a:rPr lang="ja-JP" altLang="en-US" sz="2600" b="1" dirty="0">
                <a:solidFill>
                  <a:srgbClr val="FF0000"/>
                </a:solidFill>
                <a:latin typeface="メイリオ"/>
                <a:ea typeface="メイリオ"/>
                <a:cs typeface="メイリオ"/>
              </a:rPr>
              <a:t>主権　 </a:t>
            </a:r>
            <a:r>
              <a:rPr lang="ja-JP" altLang="en-US" sz="2600" dirty="0">
                <a:solidFill>
                  <a:srgbClr val="000000"/>
                </a:solidFill>
                <a:latin typeface="メイリオ"/>
                <a:ea typeface="メイリオ"/>
                <a:cs typeface="メイリオ"/>
              </a:rPr>
              <a:t>の作用で社会秩序を作る公的な団体</a:t>
            </a:r>
          </a:p>
        </p:txBody>
      </p:sp>
      <p:sp>
        <p:nvSpPr>
          <p:cNvPr id="35" name="サブタイトル 2">
            <a:extLst>
              <a:ext uri="{FF2B5EF4-FFF2-40B4-BE49-F238E27FC236}">
                <a16:creationId xmlns:a16="http://schemas.microsoft.com/office/drawing/2014/main" id="{515F04AA-3E07-4984-8A70-BAC6551C1344}"/>
              </a:ext>
            </a:extLst>
          </p:cNvPr>
          <p:cNvSpPr txBox="1">
            <a:spLocks/>
          </p:cNvSpPr>
          <p:nvPr/>
        </p:nvSpPr>
        <p:spPr>
          <a:xfrm>
            <a:off x="325821" y="5033128"/>
            <a:ext cx="7403082" cy="423226"/>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b="1" dirty="0">
                <a:solidFill>
                  <a:srgbClr val="FF0000"/>
                </a:solidFill>
                <a:latin typeface="メイリオ"/>
                <a:ea typeface="メイリオ"/>
                <a:cs typeface="メイリオ"/>
              </a:rPr>
              <a:t>政府</a:t>
            </a:r>
            <a:r>
              <a:rPr lang="en-US" altLang="ja-JP" sz="2600" dirty="0">
                <a:solidFill>
                  <a:srgbClr val="000000"/>
                </a:solidFill>
                <a:latin typeface="メイリオ"/>
                <a:ea typeface="メイリオ"/>
                <a:cs typeface="メイリオ"/>
              </a:rPr>
              <a:t>…</a:t>
            </a:r>
            <a:r>
              <a:rPr lang="ja-JP" altLang="en-US" sz="2600" dirty="0">
                <a:solidFill>
                  <a:srgbClr val="000000"/>
                </a:solidFill>
                <a:latin typeface="メイリオ"/>
                <a:ea typeface="メイリオ"/>
                <a:cs typeface="メイリオ"/>
              </a:rPr>
              <a:t>国家の意思決定やその執行にあたる機関</a:t>
            </a:r>
            <a:endParaRPr lang="en-US" altLang="ja-JP" sz="2600" dirty="0">
              <a:solidFill>
                <a:srgbClr val="000000"/>
              </a:solidFill>
              <a:latin typeface="メイリオ"/>
              <a:ea typeface="メイリオ"/>
              <a:cs typeface="メイリオ"/>
            </a:endParaRPr>
          </a:p>
        </p:txBody>
      </p:sp>
      <p:sp>
        <p:nvSpPr>
          <p:cNvPr id="36" name="角丸四角形 9">
            <a:hlinkClick r:id="" action="ppaction://customshow?id=1&amp;return=true"/>
            <a:extLst>
              <a:ext uri="{FF2B5EF4-FFF2-40B4-BE49-F238E27FC236}">
                <a16:creationId xmlns:a16="http://schemas.microsoft.com/office/drawing/2014/main" id="{CF19F5C3-1994-4E23-A3C4-66F7188C20AD}"/>
              </a:ext>
            </a:extLst>
          </p:cNvPr>
          <p:cNvSpPr/>
          <p:nvPr/>
        </p:nvSpPr>
        <p:spPr>
          <a:xfrm>
            <a:off x="6591054" y="3090216"/>
            <a:ext cx="1480041" cy="338784"/>
          </a:xfrm>
          <a:prstGeom prst="round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600" b="1" dirty="0">
                <a:solidFill>
                  <a:srgbClr val="0070C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国家の領域</a:t>
            </a:r>
            <a:endParaRPr kumimoji="1" lang="ja-JP" altLang="en-US" sz="16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grpSp>
        <p:nvGrpSpPr>
          <p:cNvPr id="42" name="グループ化 41">
            <a:extLst>
              <a:ext uri="{FF2B5EF4-FFF2-40B4-BE49-F238E27FC236}">
                <a16:creationId xmlns:a16="http://schemas.microsoft.com/office/drawing/2014/main" id="{5814E551-2779-4B01-A856-85AF5E189991}"/>
              </a:ext>
            </a:extLst>
          </p:cNvPr>
          <p:cNvGrpSpPr/>
          <p:nvPr/>
        </p:nvGrpSpPr>
        <p:grpSpPr>
          <a:xfrm>
            <a:off x="2204283" y="2658184"/>
            <a:ext cx="341236" cy="341236"/>
            <a:chOff x="4434718" y="933360"/>
            <a:chExt cx="341236" cy="341236"/>
          </a:xfrm>
        </p:grpSpPr>
        <p:sp>
          <p:nvSpPr>
            <p:cNvPr id="43" name="円/楕円 11">
              <a:extLst>
                <a:ext uri="{FF2B5EF4-FFF2-40B4-BE49-F238E27FC236}">
                  <a16:creationId xmlns:a16="http://schemas.microsoft.com/office/drawing/2014/main" id="{A06C00D3-33D4-42ED-961E-1365CF94646D}"/>
                </a:ext>
              </a:extLst>
            </p:cNvPr>
            <p:cNvSpPr/>
            <p:nvPr/>
          </p:nvSpPr>
          <p:spPr>
            <a:xfrm>
              <a:off x="4434718" y="933360"/>
              <a:ext cx="341236" cy="341236"/>
            </a:xfrm>
            <a:prstGeom prst="ellipse">
              <a:avLst/>
            </a:prstGeom>
            <a:solidFill>
              <a:srgbClr val="FF6600"/>
            </a:solidFill>
            <a:ln w="6350">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44" name="グループ化 43">
              <a:extLst>
                <a:ext uri="{FF2B5EF4-FFF2-40B4-BE49-F238E27FC236}">
                  <a16:creationId xmlns:a16="http://schemas.microsoft.com/office/drawing/2014/main" id="{7085F5FE-307C-4EC6-84B9-59C66AD84B03}"/>
                </a:ext>
              </a:extLst>
            </p:cNvPr>
            <p:cNvGrpSpPr/>
            <p:nvPr/>
          </p:nvGrpSpPr>
          <p:grpSpPr>
            <a:xfrm>
              <a:off x="4526047" y="963729"/>
              <a:ext cx="158577" cy="275147"/>
              <a:chOff x="4526047" y="963729"/>
              <a:chExt cx="158577" cy="275147"/>
            </a:xfrm>
            <a:effectLst/>
          </p:grpSpPr>
          <p:sp>
            <p:nvSpPr>
              <p:cNvPr id="45" name="ドーナツ 13">
                <a:extLst>
                  <a:ext uri="{FF2B5EF4-FFF2-40B4-BE49-F238E27FC236}">
                    <a16:creationId xmlns:a16="http://schemas.microsoft.com/office/drawing/2014/main" id="{665C3554-9440-4448-AC23-4B6F127DC414}"/>
                  </a:ext>
                </a:extLst>
              </p:cNvPr>
              <p:cNvSpPr/>
              <p:nvPr/>
            </p:nvSpPr>
            <p:spPr>
              <a:xfrm>
                <a:off x="4526047" y="963729"/>
                <a:ext cx="158577" cy="158577"/>
              </a:xfrm>
              <a:prstGeom prst="donut">
                <a:avLst>
                  <a:gd name="adj" fmla="val 32506"/>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正方形/長方形 45">
                <a:extLst>
                  <a:ext uri="{FF2B5EF4-FFF2-40B4-BE49-F238E27FC236}">
                    <a16:creationId xmlns:a16="http://schemas.microsoft.com/office/drawing/2014/main" id="{3AF070C0-70B7-4C3A-BD95-0129EA713553}"/>
                  </a:ext>
                </a:extLst>
              </p:cNvPr>
              <p:cNvSpPr/>
              <p:nvPr/>
            </p:nvSpPr>
            <p:spPr>
              <a:xfrm>
                <a:off x="4582476" y="1084752"/>
                <a:ext cx="45719" cy="1541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A36AA956-835A-4077-89DD-1ECACCD09145}"/>
                  </a:ext>
                </a:extLst>
              </p:cNvPr>
              <p:cNvSpPr/>
              <p:nvPr/>
            </p:nvSpPr>
            <p:spPr>
              <a:xfrm>
                <a:off x="4605336" y="1131013"/>
                <a:ext cx="59533" cy="3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230DFE4E-288C-4501-A42F-9E59C80636E8}"/>
                  </a:ext>
                </a:extLst>
              </p:cNvPr>
              <p:cNvSpPr/>
              <p:nvPr/>
            </p:nvSpPr>
            <p:spPr>
              <a:xfrm>
                <a:off x="4605336" y="1179458"/>
                <a:ext cx="59533" cy="3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49" name="グループ化 48">
            <a:extLst>
              <a:ext uri="{FF2B5EF4-FFF2-40B4-BE49-F238E27FC236}">
                <a16:creationId xmlns:a16="http://schemas.microsoft.com/office/drawing/2014/main" id="{FFE64EAA-BD18-489C-B8F7-910F758049A9}"/>
              </a:ext>
            </a:extLst>
          </p:cNvPr>
          <p:cNvGrpSpPr/>
          <p:nvPr/>
        </p:nvGrpSpPr>
        <p:grpSpPr>
          <a:xfrm>
            <a:off x="9144000" y="3514710"/>
            <a:ext cx="5854700" cy="1306360"/>
            <a:chOff x="9179951" y="4218872"/>
            <a:chExt cx="5854700" cy="1327118"/>
          </a:xfrm>
        </p:grpSpPr>
        <p:sp>
          <p:nvSpPr>
            <p:cNvPr id="50" name="メモ 18">
              <a:extLst>
                <a:ext uri="{FF2B5EF4-FFF2-40B4-BE49-F238E27FC236}">
                  <a16:creationId xmlns:a16="http://schemas.microsoft.com/office/drawing/2014/main" id="{59D0B850-BB4F-455E-809E-C9804044C5A1}"/>
                </a:ext>
              </a:extLst>
            </p:cNvPr>
            <p:cNvSpPr/>
            <p:nvPr/>
          </p:nvSpPr>
          <p:spPr>
            <a:xfrm>
              <a:off x="9179951" y="4218872"/>
              <a:ext cx="5854700" cy="1327118"/>
            </a:xfrm>
            <a:prstGeom prst="foldedCorner">
              <a:avLst>
                <a:gd name="adj" fmla="val 12757"/>
              </a:avLst>
            </a:prstGeom>
            <a:solidFill>
              <a:schemeClr val="accent6">
                <a:lumMod val="20000"/>
                <a:lumOff val="80000"/>
              </a:schemeClr>
            </a:solidFill>
            <a:ln w="635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tIns="126000" rtlCol="0" anchor="t" anchorCtr="0"/>
            <a:lstStyle/>
            <a:p>
              <a:r>
                <a:rPr lang="ja-JP" altLang="en-US" sz="2400" b="1" u="sng"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主権</a:t>
              </a:r>
              <a:endParaRPr lang="en-US" altLang="ja-JP" sz="2400" b="1" u="sng"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4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solidFill>
                    <a:srgbClr val="000000"/>
                  </a:solidFill>
                  <a:latin typeface="メイリオ"/>
                  <a:ea typeface="メイリオ"/>
                  <a:cs typeface="メイリオ"/>
                </a:rPr>
                <a:t>領域内で最高の支配力と正当性をもち，対外的には独立性をもった権力</a:t>
              </a:r>
            </a:p>
          </p:txBody>
        </p:sp>
        <p:grpSp>
          <p:nvGrpSpPr>
            <p:cNvPr id="51" name="グループ化 50">
              <a:extLst>
                <a:ext uri="{FF2B5EF4-FFF2-40B4-BE49-F238E27FC236}">
                  <a16:creationId xmlns:a16="http://schemas.microsoft.com/office/drawing/2014/main" id="{40108E96-9B56-4F6C-BB32-1366C1A7D0D2}"/>
                </a:ext>
              </a:extLst>
            </p:cNvPr>
            <p:cNvGrpSpPr/>
            <p:nvPr/>
          </p:nvGrpSpPr>
          <p:grpSpPr>
            <a:xfrm>
              <a:off x="14558186" y="4374745"/>
              <a:ext cx="259551" cy="259551"/>
              <a:chOff x="14588337" y="4372878"/>
              <a:chExt cx="259551" cy="259551"/>
            </a:xfrm>
          </p:grpSpPr>
          <p:sp>
            <p:nvSpPr>
              <p:cNvPr id="52" name="円/楕円 21">
                <a:extLst>
                  <a:ext uri="{FF2B5EF4-FFF2-40B4-BE49-F238E27FC236}">
                    <a16:creationId xmlns:a16="http://schemas.microsoft.com/office/drawing/2014/main" id="{39EFAAF1-5DF5-4E9E-9BFD-B5B0F7EAC5FB}"/>
                  </a:ext>
                </a:extLst>
              </p:cNvPr>
              <p:cNvSpPr/>
              <p:nvPr/>
            </p:nvSpPr>
            <p:spPr>
              <a:xfrm>
                <a:off x="14588337" y="4372878"/>
                <a:ext cx="259551" cy="259551"/>
              </a:xfrm>
              <a:prstGeom prst="ellipse">
                <a:avLst/>
              </a:prstGeom>
              <a:solidFill>
                <a:srgbClr val="FF6600"/>
              </a:solidFill>
              <a:ln w="6350">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乗算記号 52">
                <a:extLst>
                  <a:ext uri="{FF2B5EF4-FFF2-40B4-BE49-F238E27FC236}">
                    <a16:creationId xmlns:a16="http://schemas.microsoft.com/office/drawing/2014/main" id="{A732CA97-58D1-4E80-B3FD-27E95115D739}"/>
                  </a:ext>
                </a:extLst>
              </p:cNvPr>
              <p:cNvSpPr/>
              <p:nvPr/>
            </p:nvSpPr>
            <p:spPr>
              <a:xfrm>
                <a:off x="14607747" y="4387897"/>
                <a:ext cx="229508" cy="229508"/>
              </a:xfrm>
              <a:prstGeom prst="mathMultiply">
                <a:avLst/>
              </a:prstGeom>
              <a:solidFill>
                <a:schemeClr val="bg1"/>
              </a:solidFill>
              <a:ln w="6350">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grpSp>
        <p:nvGrpSpPr>
          <p:cNvPr id="2" name="グループ化 1">
            <a:extLst>
              <a:ext uri="{FF2B5EF4-FFF2-40B4-BE49-F238E27FC236}">
                <a16:creationId xmlns:a16="http://schemas.microsoft.com/office/drawing/2014/main" id="{8D4CFA47-F5BA-9B4A-0D83-6D3D7B97868A}"/>
              </a:ext>
            </a:extLst>
          </p:cNvPr>
          <p:cNvGrpSpPr/>
          <p:nvPr/>
        </p:nvGrpSpPr>
        <p:grpSpPr>
          <a:xfrm>
            <a:off x="123618" y="441905"/>
            <a:ext cx="2302082" cy="453475"/>
            <a:chOff x="5052701" y="665979"/>
            <a:chExt cx="2634294" cy="453475"/>
          </a:xfrm>
        </p:grpSpPr>
        <p:sp>
          <p:nvSpPr>
            <p:cNvPr id="3" name="角丸四角形 4">
              <a:extLst>
                <a:ext uri="{FF2B5EF4-FFF2-40B4-BE49-F238E27FC236}">
                  <a16:creationId xmlns:a16="http://schemas.microsoft.com/office/drawing/2014/main" id="{CF31D391-DC08-4549-9886-B6C7D1E4E27D}"/>
                </a:ext>
              </a:extLst>
            </p:cNvPr>
            <p:cNvSpPr/>
            <p:nvPr/>
          </p:nvSpPr>
          <p:spPr>
            <a:xfrm>
              <a:off x="5148325" y="665979"/>
              <a:ext cx="2538670" cy="453475"/>
            </a:xfrm>
            <a:prstGeom prst="roundRect">
              <a:avLst/>
            </a:prstGeom>
            <a:gradFill flip="none" rotWithShape="1">
              <a:gsLst>
                <a:gs pos="0">
                  <a:schemeClr val="accent5">
                    <a:lumMod val="40000"/>
                    <a:lumOff val="60000"/>
                  </a:schemeClr>
                </a:gs>
                <a:gs pos="100000">
                  <a:schemeClr val="accent5">
                    <a:lumMod val="20000"/>
                    <a:lumOff val="80000"/>
                  </a:schemeClr>
                </a:gs>
              </a:gsLst>
              <a:lin ang="0" scaled="1"/>
              <a:tileRect/>
            </a:gra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kumimoji="1" lang="ja-JP" altLang="en-US" sz="26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政治と国家</a:t>
              </a:r>
            </a:p>
          </p:txBody>
        </p:sp>
        <p:sp>
          <p:nvSpPr>
            <p:cNvPr id="4" name="円/楕円 19">
              <a:extLst>
                <a:ext uri="{FF2B5EF4-FFF2-40B4-BE49-F238E27FC236}">
                  <a16:creationId xmlns:a16="http://schemas.microsoft.com/office/drawing/2014/main" id="{42B4423B-8B37-86E8-AB98-671F393C344F}"/>
                </a:ext>
              </a:extLst>
            </p:cNvPr>
            <p:cNvSpPr/>
            <p:nvPr/>
          </p:nvSpPr>
          <p:spPr>
            <a:xfrm>
              <a:off x="5052701" y="804004"/>
              <a:ext cx="205976" cy="180000"/>
            </a:xfrm>
            <a:prstGeom prst="ellipse">
              <a:avLst/>
            </a:prstGeom>
            <a:solidFill>
              <a:schemeClr val="accent5">
                <a:lumMod val="7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556259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49"/>
                    </p:tgtEl>
                  </p:cond>
                </p:stCondLst>
                <p:endSync evt="end" delay="0">
                  <p:rtn val="all"/>
                </p:endSync>
                <p:childTnLst>
                  <p:par>
                    <p:cTn id="24" fill="hold">
                      <p:stCondLst>
                        <p:cond delay="0"/>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0.49323 0 L 1.11111E-6 0 " pathEditMode="relative" rAng="0" ptsTypes="AA">
                                      <p:cBhvr>
                                        <p:cTn id="27" dur="100" fill="hold"/>
                                        <p:tgtEl>
                                          <p:spTgt spid="49"/>
                                        </p:tgtEl>
                                        <p:attrNameLst>
                                          <p:attrName>ppt_x</p:attrName>
                                          <p:attrName>ppt_y</p:attrName>
                                        </p:attrNameLst>
                                      </p:cBhvr>
                                      <p:rCtr x="24653" y="0"/>
                                    </p:animMotion>
                                  </p:childTnLst>
                                </p:cTn>
                              </p:par>
                            </p:childTnLst>
                          </p:cTn>
                        </p:par>
                      </p:childTnLst>
                    </p:cTn>
                  </p:par>
                </p:childTnLst>
              </p:cTn>
              <p:nextCondLst>
                <p:cond evt="onClick" delay="0">
                  <p:tgtEl>
                    <p:spTgt spid="49"/>
                  </p:tgtEl>
                </p:cond>
              </p:nextCondLst>
            </p:seq>
            <p:seq concurrent="1" nextAc="seek">
              <p:cTn id="28" restart="whenNotActive" fill="hold" evtFilter="cancelBubble" nodeType="interactiveSeq">
                <p:stCondLst>
                  <p:cond evt="onClick" delay="0">
                    <p:tgtEl>
                      <p:spTgt spid="42"/>
                    </p:tgtEl>
                  </p:cond>
                </p:stCondLst>
                <p:endSync evt="end" delay="0">
                  <p:rtn val="all"/>
                </p:endSync>
                <p:childTnLst>
                  <p:par>
                    <p:cTn id="29" fill="hold">
                      <p:stCondLst>
                        <p:cond delay="0"/>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1.11111E-6 0 L -0.64097 0 " pathEditMode="relative" rAng="0" ptsTypes="AA">
                                      <p:cBhvr>
                                        <p:cTn id="32" dur="100" fill="hold"/>
                                        <p:tgtEl>
                                          <p:spTgt spid="49"/>
                                        </p:tgtEl>
                                        <p:attrNameLst>
                                          <p:attrName>ppt_x</p:attrName>
                                          <p:attrName>ppt_y</p:attrName>
                                        </p:attrNameLst>
                                      </p:cBhvr>
                                      <p:rCtr x="-32049" y="0"/>
                                    </p:animMotion>
                                  </p:childTnLst>
                                </p:cTn>
                              </p:par>
                            </p:childTnLst>
                          </p:cTn>
                        </p:par>
                      </p:childTnLst>
                    </p:cTn>
                  </p:par>
                </p:childTnLst>
              </p:cTn>
              <p:nextCondLst>
                <p:cond evt="onClick" delay="0">
                  <p:tgtEl>
                    <p:spTgt spid="42"/>
                  </p:tgtEl>
                </p:cond>
              </p:nextCondLst>
            </p:seq>
          </p:childTnLst>
        </p:cTn>
      </p:par>
    </p:tnLst>
    <p:bldLst>
      <p:bldP spid="35" grpId="0"/>
      <p:bldP spid="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20">
            <a:extLst>
              <a:ext uri="{FF2B5EF4-FFF2-40B4-BE49-F238E27FC236}">
                <a16:creationId xmlns:a16="http://schemas.microsoft.com/office/drawing/2014/main" id="{6CAADA2A-8166-4048-BFAF-74BDFF884E2B}"/>
              </a:ext>
            </a:extLst>
          </p:cNvPr>
          <p:cNvSpPr/>
          <p:nvPr/>
        </p:nvSpPr>
        <p:spPr>
          <a:xfrm>
            <a:off x="303618" y="1094056"/>
            <a:ext cx="2718663" cy="461094"/>
          </a:xfrm>
          <a:prstGeom prst="roundRect">
            <a:avLst/>
          </a:prstGeom>
          <a:solidFill>
            <a:schemeClr val="accent5">
              <a:lumMod val="75000"/>
            </a:schemeClr>
          </a:soli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lnSpc>
                <a:spcPts val="3000"/>
              </a:lnSpc>
            </a:pPr>
            <a:r>
              <a:rPr lang="ja-JP" altLang="en-US" sz="26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法の意義と役割</a:t>
            </a:r>
            <a:endParaRPr lang="en-US" altLang="ja-JP" sz="2600"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サブタイトル 2">
            <a:extLst>
              <a:ext uri="{FF2B5EF4-FFF2-40B4-BE49-F238E27FC236}">
                <a16:creationId xmlns:a16="http://schemas.microsoft.com/office/drawing/2014/main" id="{0677A6D8-6478-4CEB-8839-F1A07F2649BB}"/>
              </a:ext>
            </a:extLst>
          </p:cNvPr>
          <p:cNvSpPr txBox="1">
            <a:spLocks/>
          </p:cNvSpPr>
          <p:nvPr/>
        </p:nvSpPr>
        <p:spPr>
          <a:xfrm>
            <a:off x="480653" y="2469195"/>
            <a:ext cx="7868217" cy="932987"/>
          </a:xfrm>
          <a:prstGeom prst="rect">
            <a:avLst/>
          </a:prstGeom>
          <a:solidFill>
            <a:schemeClr val="accent5">
              <a:lumMod val="20000"/>
              <a:lumOff val="80000"/>
            </a:schemeClr>
          </a:solidFill>
        </p:spPr>
        <p:txBody>
          <a:bodyPr vert="horz" lIns="91440" tIns="45720" rIns="91440" bIns="45720" rtlCol="0" anchor="ctr" anchorCtr="0">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a:solidFill>
                  <a:srgbClr val="000000"/>
                </a:solidFill>
                <a:latin typeface="メイリオ"/>
                <a:ea typeface="メイリオ"/>
                <a:cs typeface="メイリオ"/>
              </a:rPr>
              <a:t>国家</a:t>
            </a:r>
            <a:r>
              <a:rPr lang="ja-JP" altLang="en-US" sz="2600" dirty="0">
                <a:solidFill>
                  <a:srgbClr val="000000"/>
                </a:solidFill>
                <a:latin typeface="メイリオ"/>
                <a:ea typeface="メイリオ"/>
                <a:cs typeface="メイリオ"/>
              </a:rPr>
              <a:t>権力によって人々の外面的行為を規制</a:t>
            </a:r>
            <a:endParaRPr lang="en-US" altLang="ja-JP" sz="2600" dirty="0">
              <a:solidFill>
                <a:srgbClr val="FF0000"/>
              </a:solidFill>
              <a:latin typeface="メイリオ"/>
              <a:ea typeface="メイリオ"/>
              <a:cs typeface="メイリオ"/>
            </a:endParaRPr>
          </a:p>
        </p:txBody>
      </p:sp>
      <p:sp>
        <p:nvSpPr>
          <p:cNvPr id="56" name="サブタイトル 2">
            <a:extLst>
              <a:ext uri="{FF2B5EF4-FFF2-40B4-BE49-F238E27FC236}">
                <a16:creationId xmlns:a16="http://schemas.microsoft.com/office/drawing/2014/main" id="{0A115EE0-F4FF-4568-9354-4E8184DC8C32}"/>
              </a:ext>
            </a:extLst>
          </p:cNvPr>
          <p:cNvSpPr txBox="1">
            <a:spLocks/>
          </p:cNvSpPr>
          <p:nvPr/>
        </p:nvSpPr>
        <p:spPr>
          <a:xfrm>
            <a:off x="480653" y="3737996"/>
            <a:ext cx="7868217" cy="1022201"/>
          </a:xfrm>
          <a:prstGeom prst="rect">
            <a:avLst/>
          </a:prstGeom>
          <a:solidFill>
            <a:srgbClr val="CCFFCC"/>
          </a:solidFill>
        </p:spPr>
        <p:txBody>
          <a:bodyPr vert="horz" lIns="91440" tIns="45720" rIns="91440" bIns="45720" rtlCol="0" anchor="ctr" anchorCtr="0">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990600" indent="-990600" algn="l">
              <a:lnSpc>
                <a:spcPts val="3300"/>
              </a:lnSpc>
            </a:pPr>
            <a:r>
              <a:rPr lang="ja-JP" altLang="en-US" sz="2600">
                <a:solidFill>
                  <a:srgbClr val="000000"/>
                </a:solidFill>
                <a:latin typeface="メイリオ"/>
                <a:ea typeface="メイリオ"/>
                <a:cs typeface="メイリオ"/>
              </a:rPr>
              <a:t>個人</a:t>
            </a:r>
            <a:r>
              <a:rPr lang="ja-JP" altLang="en-US" sz="2600" dirty="0">
                <a:solidFill>
                  <a:srgbClr val="000000"/>
                </a:solidFill>
                <a:latin typeface="メイリオ"/>
                <a:ea typeface="メイリオ"/>
                <a:cs typeface="メイリオ"/>
              </a:rPr>
              <a:t>の基本的人権を保障し，国家権力の濫用を防ぐ</a:t>
            </a:r>
            <a:endParaRPr lang="en-US" altLang="ja-JP" sz="2600" dirty="0">
              <a:solidFill>
                <a:srgbClr val="000000"/>
              </a:solidFill>
              <a:latin typeface="メイリオ"/>
              <a:ea typeface="メイリオ"/>
              <a:cs typeface="メイリオ"/>
            </a:endParaRPr>
          </a:p>
        </p:txBody>
      </p:sp>
      <p:sp>
        <p:nvSpPr>
          <p:cNvPr id="57" name="サブタイトル 2">
            <a:extLst>
              <a:ext uri="{FF2B5EF4-FFF2-40B4-BE49-F238E27FC236}">
                <a16:creationId xmlns:a16="http://schemas.microsoft.com/office/drawing/2014/main" id="{A581D248-87F0-4526-90E9-9AD9A25A886D}"/>
              </a:ext>
            </a:extLst>
          </p:cNvPr>
          <p:cNvSpPr txBox="1">
            <a:spLocks/>
          </p:cNvSpPr>
          <p:nvPr/>
        </p:nvSpPr>
        <p:spPr>
          <a:xfrm>
            <a:off x="480653" y="5093028"/>
            <a:ext cx="7868217" cy="1416455"/>
          </a:xfrm>
          <a:prstGeom prst="rect">
            <a:avLst/>
          </a:prstGeom>
          <a:solidFill>
            <a:schemeClr val="bg2"/>
          </a:solidFill>
          <a:ln w="6350">
            <a:noFill/>
          </a:ln>
        </p:spPr>
        <p:txBody>
          <a:bodyPr vert="horz" lIns="91440" tIns="45720" rIns="91440" bIns="45720" rtlCol="0" anchor="ctr" anchorCtr="0">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300"/>
              </a:lnSpc>
            </a:pPr>
            <a:r>
              <a:rPr lang="ja-JP" altLang="en-US" sz="2600">
                <a:solidFill>
                  <a:srgbClr val="000000"/>
                </a:solidFill>
                <a:latin typeface="メイリオ"/>
                <a:ea typeface="メイリオ"/>
                <a:cs typeface="メイリオ"/>
              </a:rPr>
              <a:t>内容</a:t>
            </a:r>
            <a:r>
              <a:rPr lang="ja-JP" altLang="en-US" sz="2600" dirty="0">
                <a:solidFill>
                  <a:srgbClr val="000000"/>
                </a:solidFill>
                <a:latin typeface="メイリオ"/>
                <a:ea typeface="メイリオ"/>
                <a:cs typeface="メイリオ"/>
              </a:rPr>
              <a:t>を変更することができる</a:t>
            </a:r>
            <a:endParaRPr lang="en-US" altLang="ja-JP" sz="2600" dirty="0">
              <a:solidFill>
                <a:srgbClr val="000000"/>
              </a:solidFill>
              <a:latin typeface="メイリオ"/>
              <a:ea typeface="メイリオ"/>
              <a:cs typeface="メイリオ"/>
            </a:endParaRPr>
          </a:p>
          <a:p>
            <a:pPr marL="1338263" indent="-357188" algn="l">
              <a:lnSpc>
                <a:spcPts val="3300"/>
              </a:lnSpc>
            </a:pPr>
            <a:r>
              <a:rPr lang="ja-JP" altLang="en-US" sz="2600" dirty="0">
                <a:solidFill>
                  <a:srgbClr val="000000"/>
                </a:solidFill>
                <a:latin typeface="メイリオ"/>
                <a:ea typeface="メイリオ"/>
                <a:cs typeface="メイリオ"/>
              </a:rPr>
              <a:t>→憲法など，改正に特別の要件が必要なものもある</a:t>
            </a:r>
          </a:p>
        </p:txBody>
      </p:sp>
      <p:grpSp>
        <p:nvGrpSpPr>
          <p:cNvPr id="2" name="グループ化 1">
            <a:extLst>
              <a:ext uri="{FF2B5EF4-FFF2-40B4-BE49-F238E27FC236}">
                <a16:creationId xmlns:a16="http://schemas.microsoft.com/office/drawing/2014/main" id="{AE82656E-A6F4-85E8-3F1F-329851946B34}"/>
              </a:ext>
            </a:extLst>
          </p:cNvPr>
          <p:cNvGrpSpPr/>
          <p:nvPr/>
        </p:nvGrpSpPr>
        <p:grpSpPr>
          <a:xfrm>
            <a:off x="123618" y="441905"/>
            <a:ext cx="2302082" cy="453475"/>
            <a:chOff x="5052701" y="665979"/>
            <a:chExt cx="2634294" cy="453475"/>
          </a:xfrm>
        </p:grpSpPr>
        <p:sp>
          <p:nvSpPr>
            <p:cNvPr id="3" name="角丸四角形 4">
              <a:extLst>
                <a:ext uri="{FF2B5EF4-FFF2-40B4-BE49-F238E27FC236}">
                  <a16:creationId xmlns:a16="http://schemas.microsoft.com/office/drawing/2014/main" id="{0032A606-A865-451D-0416-9083FF847FCE}"/>
                </a:ext>
              </a:extLst>
            </p:cNvPr>
            <p:cNvSpPr/>
            <p:nvPr/>
          </p:nvSpPr>
          <p:spPr>
            <a:xfrm>
              <a:off x="5148325" y="665979"/>
              <a:ext cx="2538670" cy="453475"/>
            </a:xfrm>
            <a:prstGeom prst="roundRect">
              <a:avLst/>
            </a:prstGeom>
            <a:gradFill flip="none" rotWithShape="1">
              <a:gsLst>
                <a:gs pos="0">
                  <a:schemeClr val="accent5">
                    <a:lumMod val="40000"/>
                    <a:lumOff val="60000"/>
                  </a:schemeClr>
                </a:gs>
                <a:gs pos="100000">
                  <a:schemeClr val="accent5">
                    <a:lumMod val="20000"/>
                    <a:lumOff val="80000"/>
                  </a:schemeClr>
                </a:gs>
              </a:gsLst>
              <a:lin ang="0" scaled="1"/>
              <a:tileRect/>
            </a:gra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kumimoji="1" lang="ja-JP" altLang="en-US" sz="26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政治と国家</a:t>
              </a:r>
            </a:p>
          </p:txBody>
        </p:sp>
        <p:sp>
          <p:nvSpPr>
            <p:cNvPr id="4" name="円/楕円 19">
              <a:extLst>
                <a:ext uri="{FF2B5EF4-FFF2-40B4-BE49-F238E27FC236}">
                  <a16:creationId xmlns:a16="http://schemas.microsoft.com/office/drawing/2014/main" id="{037C5879-5EE2-E901-A8E0-8E1B7F9B6674}"/>
                </a:ext>
              </a:extLst>
            </p:cNvPr>
            <p:cNvSpPr/>
            <p:nvPr/>
          </p:nvSpPr>
          <p:spPr>
            <a:xfrm>
              <a:off x="5052701" y="804004"/>
              <a:ext cx="205976" cy="180000"/>
            </a:xfrm>
            <a:prstGeom prst="ellipse">
              <a:avLst/>
            </a:prstGeom>
            <a:solidFill>
              <a:schemeClr val="accent5">
                <a:lumMod val="7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6" name="サブタイトル 2">
            <a:extLst>
              <a:ext uri="{FF2B5EF4-FFF2-40B4-BE49-F238E27FC236}">
                <a16:creationId xmlns:a16="http://schemas.microsoft.com/office/drawing/2014/main" id="{102780EB-8D94-3E79-119E-E11B7809C291}"/>
              </a:ext>
            </a:extLst>
          </p:cNvPr>
          <p:cNvSpPr txBox="1">
            <a:spLocks/>
          </p:cNvSpPr>
          <p:nvPr/>
        </p:nvSpPr>
        <p:spPr>
          <a:xfrm>
            <a:off x="480653" y="1775190"/>
            <a:ext cx="5873848" cy="423226"/>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ts val="3000"/>
              </a:lnSpc>
            </a:pPr>
            <a:r>
              <a:rPr lang="ja-JP" altLang="en-US" sz="2600" dirty="0">
                <a:solidFill>
                  <a:srgbClr val="000000"/>
                </a:solidFill>
                <a:latin typeface="メイリオ"/>
                <a:ea typeface="メイリオ"/>
                <a:cs typeface="メイリオ"/>
              </a:rPr>
              <a:t>社会の秩序を維持する社会規範</a:t>
            </a:r>
            <a:endParaRPr lang="en-US" altLang="ja-JP" sz="2600" dirty="0">
              <a:solidFill>
                <a:srgbClr val="000000"/>
              </a:solidFill>
              <a:latin typeface="メイリオ"/>
              <a:ea typeface="メイリオ"/>
              <a:cs typeface="メイリオ"/>
            </a:endParaRPr>
          </a:p>
        </p:txBody>
      </p:sp>
    </p:spTree>
    <p:extLst>
      <p:ext uri="{BB962C8B-B14F-4D97-AF65-F5344CB8AC3E}">
        <p14:creationId xmlns:p14="http://schemas.microsoft.com/office/powerpoint/2010/main" val="170526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57" grpId="0" animBg="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20">
            <a:extLst>
              <a:ext uri="{FF2B5EF4-FFF2-40B4-BE49-F238E27FC236}">
                <a16:creationId xmlns:a16="http://schemas.microsoft.com/office/drawing/2014/main" id="{6CAADA2A-8166-4048-BFAF-74BDFF884E2B}"/>
              </a:ext>
            </a:extLst>
          </p:cNvPr>
          <p:cNvSpPr/>
          <p:nvPr/>
        </p:nvSpPr>
        <p:spPr>
          <a:xfrm>
            <a:off x="265836" y="1205794"/>
            <a:ext cx="2718663" cy="461094"/>
          </a:xfrm>
          <a:prstGeom prst="roundRect">
            <a:avLst/>
          </a:prstGeom>
          <a:solidFill>
            <a:schemeClr val="accent5">
              <a:lumMod val="75000"/>
            </a:schemeClr>
          </a:soli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lnSpc>
                <a:spcPts val="3000"/>
              </a:lnSpc>
            </a:pPr>
            <a:r>
              <a:rPr lang="ja-JP" altLang="en-US" sz="2600" b="1"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rPr>
              <a:t>法の種類</a:t>
            </a:r>
            <a:endParaRPr lang="en-US" altLang="ja-JP" sz="2600" dirty="0">
              <a:solidFill>
                <a:schemeClr val="bg1">
                  <a:lumMod val="9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サブタイトル 2">
            <a:extLst>
              <a:ext uri="{FF2B5EF4-FFF2-40B4-BE49-F238E27FC236}">
                <a16:creationId xmlns:a16="http://schemas.microsoft.com/office/drawing/2014/main" id="{8E55E997-E1FC-4A51-4CCC-400EFAFC0429}"/>
              </a:ext>
            </a:extLst>
          </p:cNvPr>
          <p:cNvSpPr txBox="1">
            <a:spLocks/>
          </p:cNvSpPr>
          <p:nvPr/>
        </p:nvSpPr>
        <p:spPr>
          <a:xfrm>
            <a:off x="481865" y="2139139"/>
            <a:ext cx="6906114" cy="2229661"/>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50000"/>
              </a:lnSpc>
            </a:pPr>
            <a:r>
              <a:rPr lang="ja-JP" altLang="en-US" sz="2800" b="1" dirty="0">
                <a:solidFill>
                  <a:srgbClr val="FF0000"/>
                </a:solidFill>
                <a:latin typeface="メイリオ"/>
                <a:ea typeface="メイリオ"/>
                <a:cs typeface="メイリオ"/>
              </a:rPr>
              <a:t>公法</a:t>
            </a:r>
            <a:r>
              <a:rPr lang="en-US" altLang="ja-JP" sz="2800" dirty="0">
                <a:solidFill>
                  <a:srgbClr val="000000"/>
                </a:solidFill>
                <a:latin typeface="メイリオ"/>
                <a:ea typeface="メイリオ"/>
                <a:cs typeface="メイリオ"/>
              </a:rPr>
              <a:t>…</a:t>
            </a:r>
            <a:r>
              <a:rPr lang="ja-JP" altLang="en-US" sz="2800" dirty="0">
                <a:solidFill>
                  <a:srgbClr val="000000"/>
                </a:solidFill>
                <a:latin typeface="メイリオ"/>
                <a:ea typeface="メイリオ"/>
                <a:cs typeface="メイリオ"/>
              </a:rPr>
              <a:t>国家と国民の間を規律する</a:t>
            </a:r>
            <a:endParaRPr lang="en-US" altLang="ja-JP" sz="2800" dirty="0">
              <a:solidFill>
                <a:srgbClr val="000000"/>
              </a:solidFill>
              <a:latin typeface="メイリオ"/>
              <a:ea typeface="メイリオ"/>
              <a:cs typeface="メイリオ"/>
            </a:endParaRPr>
          </a:p>
          <a:p>
            <a:pPr algn="l">
              <a:lnSpc>
                <a:spcPct val="150000"/>
              </a:lnSpc>
            </a:pPr>
            <a:r>
              <a:rPr lang="ja-JP" altLang="en-US" sz="2800" b="1" dirty="0">
                <a:solidFill>
                  <a:srgbClr val="FF0000"/>
                </a:solidFill>
                <a:latin typeface="メイリオ"/>
                <a:ea typeface="メイリオ"/>
                <a:cs typeface="メイリオ"/>
              </a:rPr>
              <a:t>私法</a:t>
            </a:r>
            <a:r>
              <a:rPr lang="en-US" altLang="ja-JP" sz="2800" dirty="0">
                <a:solidFill>
                  <a:srgbClr val="000000"/>
                </a:solidFill>
                <a:latin typeface="メイリオ"/>
                <a:ea typeface="メイリオ"/>
                <a:cs typeface="メイリオ"/>
              </a:rPr>
              <a:t>…</a:t>
            </a:r>
            <a:r>
              <a:rPr lang="ja-JP" altLang="en-US" sz="2800" dirty="0">
                <a:solidFill>
                  <a:srgbClr val="000000"/>
                </a:solidFill>
                <a:latin typeface="メイリオ"/>
                <a:ea typeface="メイリオ"/>
                <a:cs typeface="メイリオ"/>
              </a:rPr>
              <a:t>私人間を規律する</a:t>
            </a:r>
            <a:endParaRPr lang="en-US" altLang="ja-JP" sz="2800" dirty="0">
              <a:solidFill>
                <a:srgbClr val="000000"/>
              </a:solidFill>
              <a:latin typeface="メイリオ"/>
              <a:ea typeface="メイリオ"/>
              <a:cs typeface="メイリオ"/>
            </a:endParaRPr>
          </a:p>
          <a:p>
            <a:pPr algn="l">
              <a:lnSpc>
                <a:spcPct val="150000"/>
              </a:lnSpc>
            </a:pPr>
            <a:r>
              <a:rPr lang="ja-JP" altLang="en-US" sz="2800" dirty="0">
                <a:solidFill>
                  <a:srgbClr val="000000"/>
                </a:solidFill>
                <a:latin typeface="メイリオ"/>
                <a:ea typeface="メイリオ"/>
                <a:cs typeface="メイリオ"/>
              </a:rPr>
              <a:t>社会法</a:t>
            </a:r>
            <a:r>
              <a:rPr lang="en-US" altLang="ja-JP" sz="2800" dirty="0">
                <a:solidFill>
                  <a:srgbClr val="000000"/>
                </a:solidFill>
                <a:latin typeface="メイリオ"/>
                <a:ea typeface="メイリオ"/>
                <a:cs typeface="メイリオ"/>
              </a:rPr>
              <a:t>…</a:t>
            </a:r>
            <a:r>
              <a:rPr lang="ja-JP" altLang="en-US" sz="2800" dirty="0">
                <a:solidFill>
                  <a:srgbClr val="000000"/>
                </a:solidFill>
                <a:latin typeface="メイリオ"/>
                <a:ea typeface="メイリオ"/>
                <a:cs typeface="メイリオ"/>
              </a:rPr>
              <a:t>公共的な利益の達成をめざす</a:t>
            </a:r>
          </a:p>
          <a:p>
            <a:pPr algn="l">
              <a:lnSpc>
                <a:spcPts val="3000"/>
              </a:lnSpc>
            </a:pPr>
            <a:endParaRPr lang="ja-JP" altLang="en-US" sz="2600" dirty="0">
              <a:solidFill>
                <a:srgbClr val="000000"/>
              </a:solidFill>
              <a:latin typeface="メイリオ"/>
              <a:ea typeface="メイリオ"/>
              <a:cs typeface="メイリオ"/>
            </a:endParaRPr>
          </a:p>
        </p:txBody>
      </p:sp>
      <p:grpSp>
        <p:nvGrpSpPr>
          <p:cNvPr id="3" name="グループ化 2">
            <a:extLst>
              <a:ext uri="{FF2B5EF4-FFF2-40B4-BE49-F238E27FC236}">
                <a16:creationId xmlns:a16="http://schemas.microsoft.com/office/drawing/2014/main" id="{8B8730B2-D0AB-E27F-FEC6-9DD847134D5D}"/>
              </a:ext>
            </a:extLst>
          </p:cNvPr>
          <p:cNvGrpSpPr/>
          <p:nvPr/>
        </p:nvGrpSpPr>
        <p:grpSpPr>
          <a:xfrm>
            <a:off x="123618" y="441905"/>
            <a:ext cx="2302082" cy="453475"/>
            <a:chOff x="5052701" y="665979"/>
            <a:chExt cx="2634294" cy="453475"/>
          </a:xfrm>
        </p:grpSpPr>
        <p:sp>
          <p:nvSpPr>
            <p:cNvPr id="4" name="角丸四角形 4">
              <a:extLst>
                <a:ext uri="{FF2B5EF4-FFF2-40B4-BE49-F238E27FC236}">
                  <a16:creationId xmlns:a16="http://schemas.microsoft.com/office/drawing/2014/main" id="{1601157E-8A77-6CDA-CD02-9CD03FF3C249}"/>
                </a:ext>
              </a:extLst>
            </p:cNvPr>
            <p:cNvSpPr/>
            <p:nvPr/>
          </p:nvSpPr>
          <p:spPr>
            <a:xfrm>
              <a:off x="5148325" y="665979"/>
              <a:ext cx="2538670" cy="453475"/>
            </a:xfrm>
            <a:prstGeom prst="roundRect">
              <a:avLst/>
            </a:prstGeom>
            <a:gradFill flip="none" rotWithShape="1">
              <a:gsLst>
                <a:gs pos="0">
                  <a:schemeClr val="accent5">
                    <a:lumMod val="40000"/>
                    <a:lumOff val="60000"/>
                  </a:schemeClr>
                </a:gs>
                <a:gs pos="100000">
                  <a:schemeClr val="accent5">
                    <a:lumMod val="20000"/>
                    <a:lumOff val="80000"/>
                  </a:schemeClr>
                </a:gs>
              </a:gsLst>
              <a:lin ang="0" scaled="1"/>
              <a:tileRect/>
            </a:gradFill>
            <a:ln w="6350">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tIns="46800" rtlCol="0" anchor="ctr"/>
            <a:lstStyle/>
            <a:p>
              <a:pPr algn="ctr"/>
              <a:r>
                <a:rPr kumimoji="1" lang="ja-JP" altLang="en-US" sz="2600" b="1"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政治と国家</a:t>
              </a:r>
            </a:p>
          </p:txBody>
        </p:sp>
        <p:sp>
          <p:nvSpPr>
            <p:cNvPr id="5" name="円/楕円 19">
              <a:extLst>
                <a:ext uri="{FF2B5EF4-FFF2-40B4-BE49-F238E27FC236}">
                  <a16:creationId xmlns:a16="http://schemas.microsoft.com/office/drawing/2014/main" id="{BC2410FC-7111-B99C-0122-86148CF74D73}"/>
                </a:ext>
              </a:extLst>
            </p:cNvPr>
            <p:cNvSpPr/>
            <p:nvPr/>
          </p:nvSpPr>
          <p:spPr>
            <a:xfrm>
              <a:off x="5052701" y="804004"/>
              <a:ext cx="205976" cy="180000"/>
            </a:xfrm>
            <a:prstGeom prst="ellipse">
              <a:avLst/>
            </a:prstGeom>
            <a:solidFill>
              <a:schemeClr val="accent5">
                <a:lumMod val="75000"/>
              </a:schemeClr>
            </a:solidFill>
            <a:ln w="63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462857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71484" y="225243"/>
            <a:ext cx="3960000" cy="924288"/>
          </a:xfrm>
          <a:prstGeom prst="round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円/楕円 2"/>
          <p:cNvSpPr/>
          <p:nvPr/>
        </p:nvSpPr>
        <p:spPr>
          <a:xfrm>
            <a:off x="462632" y="368786"/>
            <a:ext cx="637200" cy="637200"/>
          </a:xfrm>
          <a:prstGeom prst="ellipse">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サブタイトル 2"/>
          <p:cNvSpPr txBox="1">
            <a:spLocks/>
          </p:cNvSpPr>
          <p:nvPr/>
        </p:nvSpPr>
        <p:spPr>
          <a:xfrm>
            <a:off x="611145" y="352697"/>
            <a:ext cx="340242" cy="681243"/>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4000" b="1">
                <a:solidFill>
                  <a:schemeClr val="accent6">
                    <a:lumMod val="75000"/>
                  </a:schemeClr>
                </a:solidFill>
                <a:latin typeface="Arial Black" panose="020B0A04020102020204" pitchFamily="34" charset="0"/>
                <a:ea typeface="メイリオ"/>
                <a:cs typeface="メイリオ"/>
              </a:rPr>
              <a:t>？</a:t>
            </a:r>
            <a:endParaRPr lang="en-US" altLang="ja-JP" sz="4000" b="1" dirty="0">
              <a:solidFill>
                <a:schemeClr val="accent6">
                  <a:lumMod val="75000"/>
                </a:schemeClr>
              </a:solidFill>
              <a:latin typeface="Arial Black" panose="020B0A04020102020204" pitchFamily="34" charset="0"/>
              <a:ea typeface="メイリオ"/>
              <a:cs typeface="メイリオ"/>
            </a:endParaRPr>
          </a:p>
        </p:txBody>
      </p:sp>
      <p:sp>
        <p:nvSpPr>
          <p:cNvPr id="5" name="角丸四角形 4"/>
          <p:cNvSpPr/>
          <p:nvPr/>
        </p:nvSpPr>
        <p:spPr>
          <a:xfrm>
            <a:off x="271483" y="1489590"/>
            <a:ext cx="8447312" cy="2869468"/>
          </a:xfrm>
          <a:prstGeom prst="roundRect">
            <a:avLst>
              <a:gd name="adj" fmla="val 7373"/>
            </a:avLst>
          </a:prstGeom>
          <a:solidFill>
            <a:schemeClr val="accent6">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080000" tIns="288000" rIns="180000" bIns="180000" rtlCol="0" anchor="ctr" anchorCtr="0"/>
          <a:lstStyle/>
          <a:p>
            <a:r>
              <a:rPr lang="ja-JP" altLang="en-US" sz="3200">
                <a:solidFill>
                  <a:schemeClr val="tx1"/>
                </a:solidFill>
                <a:latin typeface="メイリオ" panose="020B0604030504040204" pitchFamily="50" charset="-128"/>
                <a:ea typeface="メイリオ" panose="020B0604030504040204" pitchFamily="50" charset="-128"/>
              </a:rPr>
              <a:t>政治がおこなわれる場である国家とは，どのような制度だろうか。</a:t>
            </a:r>
          </a:p>
        </p:txBody>
      </p:sp>
      <p:sp>
        <p:nvSpPr>
          <p:cNvPr id="15" name="サブタイトル 2"/>
          <p:cNvSpPr txBox="1">
            <a:spLocks/>
          </p:cNvSpPr>
          <p:nvPr/>
        </p:nvSpPr>
        <p:spPr>
          <a:xfrm>
            <a:off x="1290980" y="401021"/>
            <a:ext cx="2745443" cy="57878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rPr>
              <a:t>主題の問い</a:t>
            </a:r>
            <a:endParaRPr lang="en-US" altLang="ja-JP" sz="2400" b="1" dirty="0">
              <a:solidFill>
                <a:schemeClr val="accent6">
                  <a:lumMod val="20000"/>
                  <a:lumOff val="80000"/>
                </a:schemeClr>
              </a:solidFill>
              <a:latin typeface="HGｺﾞｼｯｸE" panose="020B0909000000000000" pitchFamily="49" charset="-128"/>
              <a:ea typeface="HGｺﾞｼｯｸE" panose="020B0909000000000000" pitchFamily="49" charset="-128"/>
              <a:cs typeface="メイリオ"/>
            </a:endParaRPr>
          </a:p>
        </p:txBody>
      </p:sp>
      <p:grpSp>
        <p:nvGrpSpPr>
          <p:cNvPr id="2" name="グループ化 1"/>
          <p:cNvGrpSpPr/>
          <p:nvPr/>
        </p:nvGrpSpPr>
        <p:grpSpPr>
          <a:xfrm>
            <a:off x="507904" y="2581494"/>
            <a:ext cx="635726" cy="685659"/>
            <a:chOff x="381121" y="1569775"/>
            <a:chExt cx="635726" cy="685659"/>
          </a:xfrm>
        </p:grpSpPr>
        <p:sp>
          <p:nvSpPr>
            <p:cNvPr id="16" name="円/楕円 15"/>
            <p:cNvSpPr/>
            <p:nvPr/>
          </p:nvSpPr>
          <p:spPr>
            <a:xfrm>
              <a:off x="381121" y="1591979"/>
              <a:ext cx="635726" cy="635726"/>
            </a:xfrm>
            <a:prstGeom prst="ellipse">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サブタイトル 2"/>
            <p:cNvSpPr txBox="1">
              <a:spLocks/>
            </p:cNvSpPr>
            <p:nvPr/>
          </p:nvSpPr>
          <p:spPr>
            <a:xfrm>
              <a:off x="523120" y="1569775"/>
              <a:ext cx="342448" cy="685659"/>
            </a:xfrm>
            <a:prstGeom prst="rect">
              <a:avLst/>
            </a:prstGeom>
          </p:spPr>
          <p:txBody>
            <a:bodyPr vert="horz" lIns="91440" tIns="45720" rIns="91440" bIns="45720" rtlCol="0" anchor="ctr" anchorCtr="1">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20000"/>
                </a:lnSpc>
              </a:pPr>
              <a:r>
                <a:rPr lang="ja-JP" altLang="en-US" sz="3600" b="1">
                  <a:solidFill>
                    <a:schemeClr val="accent6">
                      <a:lumMod val="20000"/>
                      <a:lumOff val="80000"/>
                    </a:schemeClr>
                  </a:solidFill>
                  <a:latin typeface="Arial Black" panose="020B0A04020102020204" pitchFamily="34" charset="0"/>
                  <a:ea typeface="メイリオ"/>
                  <a:cs typeface="メイリオ"/>
                </a:rPr>
                <a:t>？</a:t>
              </a:r>
              <a:endParaRPr lang="en-US" altLang="ja-JP" sz="3600" b="1" dirty="0">
                <a:solidFill>
                  <a:schemeClr val="accent6">
                    <a:lumMod val="20000"/>
                    <a:lumOff val="80000"/>
                  </a:schemeClr>
                </a:solidFill>
                <a:latin typeface="Arial Black" panose="020B0A04020102020204" pitchFamily="34" charset="0"/>
                <a:ea typeface="メイリオ"/>
                <a:cs typeface="メイリオ"/>
              </a:endParaRPr>
            </a:p>
          </p:txBody>
        </p:sp>
      </p:grpSp>
    </p:spTree>
    <p:extLst>
      <p:ext uri="{BB962C8B-B14F-4D97-AF65-F5344CB8AC3E}">
        <p14:creationId xmlns:p14="http://schemas.microsoft.com/office/powerpoint/2010/main" val="57806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3">
            <a:extLst>
              <a:ext uri="{FF2B5EF4-FFF2-40B4-BE49-F238E27FC236}">
                <a16:creationId xmlns:a16="http://schemas.microsoft.com/office/drawing/2014/main" id="{C48171F4-9CE2-42F0-8ADD-353523417A95}"/>
              </a:ext>
            </a:extLst>
          </p:cNvPr>
          <p:cNvSpPr/>
          <p:nvPr/>
        </p:nvSpPr>
        <p:spPr>
          <a:xfrm>
            <a:off x="609599" y="2287843"/>
            <a:ext cx="8174399" cy="2007932"/>
          </a:xfrm>
          <a:prstGeom prst="roundRect">
            <a:avLst>
              <a:gd name="adj" fmla="val 4814"/>
            </a:avLst>
          </a:prstGeom>
          <a:solidFill>
            <a:srgbClr val="F4D0D3"/>
          </a:solidFill>
          <a:ln w="38100" cmpd="sng">
            <a:solidFill>
              <a:srgbClr val="E46D8F"/>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政治と支配はどのような関係にあるの</a:t>
            </a:r>
            <a:r>
              <a:rPr kumimoji="1" lang="ja-JP" altLang="en-US" sz="2800" b="1" i="0" u="none" strike="noStrike" kern="1200" cap="none" spc="0" normalizeH="0" baseline="0" noProof="0">
                <a:ln>
                  <a:noFill/>
                </a:ln>
                <a:solidFill>
                  <a:srgbClr val="000000"/>
                </a:solidFill>
                <a:effectLst/>
                <a:uLnTx/>
                <a:uFillTx/>
                <a:latin typeface="メイリオ"/>
                <a:ea typeface="メイリオ"/>
                <a:cs typeface="メイリオ"/>
              </a:rPr>
              <a:t>か，</a:t>
            </a: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rPr>
              <a:t>30</a:t>
            </a: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字程度でまとめてみよう。</a:t>
            </a:r>
          </a:p>
        </p:txBody>
      </p:sp>
      <p:pic>
        <p:nvPicPr>
          <p:cNvPr id="3" name="図 2">
            <a:extLst>
              <a:ext uri="{FF2B5EF4-FFF2-40B4-BE49-F238E27FC236}">
                <a16:creationId xmlns:a16="http://schemas.microsoft.com/office/drawing/2014/main" id="{E2C4771E-8CB6-858B-D1A6-F7DABDAEB106}"/>
              </a:ext>
            </a:extLst>
          </p:cNvPr>
          <p:cNvPicPr>
            <a:picLocks noChangeAspect="1"/>
          </p:cNvPicPr>
          <p:nvPr/>
        </p:nvPicPr>
        <p:blipFill>
          <a:blip r:embed="rId3"/>
          <a:stretch>
            <a:fillRect/>
          </a:stretch>
        </p:blipFill>
        <p:spPr>
          <a:xfrm>
            <a:off x="147057" y="2085426"/>
            <a:ext cx="2278396" cy="429886"/>
          </a:xfrm>
          <a:prstGeom prst="rect">
            <a:avLst/>
          </a:prstGeom>
        </p:spPr>
      </p:pic>
    </p:spTree>
    <p:extLst>
      <p:ext uri="{BB962C8B-B14F-4D97-AF65-F5344CB8AC3E}">
        <p14:creationId xmlns:p14="http://schemas.microsoft.com/office/powerpoint/2010/main" val="353044007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a:solidFill>
            <a:schemeClr val="tx2">
              <a:lumMod val="60000"/>
              <a:lumOff val="40000"/>
            </a:schemeClr>
          </a:solidFill>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11957</TotalTime>
  <Words>1060</Words>
  <PresentationFormat>画面に合わせる (4:3)</PresentationFormat>
  <Paragraphs>82</Paragraphs>
  <Slides>11</Slides>
  <Notes>10</Notes>
  <HiddenSlides>2</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ariant>
        <vt:lpstr>目的別スライド ショー</vt:lpstr>
      </vt:variant>
      <vt:variant>
        <vt:i4>2</vt:i4>
      </vt:variant>
    </vt:vector>
  </HeadingPairs>
  <TitlesOfParts>
    <vt:vector size="21" baseType="lpstr">
      <vt:lpstr>HGｺﾞｼｯｸE</vt:lpstr>
      <vt:lpstr>Meiryo UI</vt:lpstr>
      <vt:lpstr>メイリオ</vt:lpstr>
      <vt:lpstr>Arial</vt:lpstr>
      <vt:lpstr>Arial Black</vt:lpstr>
      <vt:lpstr>Calibri</vt:lpstr>
      <vt:lpstr>Century</vt:lpstr>
      <vt:lpstr>ホワイト</vt:lpstr>
      <vt:lpstr>第１編第1章1節 政治と法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法の分類</vt:lpstr>
      <vt:lpstr>国家の領域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2016-10-14T00:03:57Z</cp:lastPrinted>
  <dcterms:created xsi:type="dcterms:W3CDTF">2015-09-24T02:31:28Z</dcterms:created>
  <dcterms:modified xsi:type="dcterms:W3CDTF">2023-03-01T15:05:42Z</dcterms:modified>
</cp:coreProperties>
</file>