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51" r:id="rId1"/>
  </p:sldMasterIdLst>
  <p:notesMasterIdLst>
    <p:notesMasterId r:id="rId13"/>
  </p:notesMasterIdLst>
  <p:sldIdLst>
    <p:sldId id="265" r:id="rId2"/>
    <p:sldId id="377" r:id="rId3"/>
    <p:sldId id="370" r:id="rId4"/>
    <p:sldId id="379" r:id="rId5"/>
    <p:sldId id="373" r:id="rId6"/>
    <p:sldId id="380" r:id="rId7"/>
    <p:sldId id="371" r:id="rId8"/>
    <p:sldId id="381" r:id="rId9"/>
    <p:sldId id="376" r:id="rId10"/>
    <p:sldId id="348" r:id="rId11"/>
    <p:sldId id="382" r:id="rId12"/>
  </p:sldIdLst>
  <p:sldSz cx="9144000" cy="6858000" type="screen4x3"/>
  <p:notesSz cx="6735763" cy="9866313"/>
  <p:custShowLst>
    <p:custShow name="目的別スライド ショー 1" id="0">
      <p:sldLst>
        <p:sld r:id="rId11"/>
      </p:sldLst>
    </p:custShow>
    <p:custShow name="目的別スライド ショー 2" id="1">
      <p:sldLst>
        <p:sld r:id="rId12"/>
      </p:sldLst>
    </p:custShow>
  </p:custShowLst>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4A7EBB"/>
    <a:srgbClr val="CCFF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84" autoAdjust="0"/>
    <p:restoredTop sz="88384" autoAdjust="0"/>
  </p:normalViewPr>
  <p:slideViewPr>
    <p:cSldViewPr snapToGrid="0" snapToObjects="1">
      <p:cViewPr varScale="1">
        <p:scale>
          <a:sx n="70" d="100"/>
          <a:sy n="70" d="100"/>
        </p:scale>
        <p:origin x="917"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12CBE2AC-4469-4E19-B4D4-DE908A54C96E}" type="datetimeFigureOut">
              <a:rPr kumimoji="1" lang="ja-JP" altLang="en-US" smtClean="0"/>
              <a:t>2023/2/14</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0B8735F5-F521-4B65-9FB6-F55E191B1CA3}" type="slidenum">
              <a:rPr kumimoji="1" lang="ja-JP" altLang="en-US" smtClean="0"/>
              <a:t>‹#›</a:t>
            </a:fld>
            <a:endParaRPr kumimoji="1" lang="ja-JP" altLang="en-US"/>
          </a:p>
        </p:txBody>
      </p:sp>
    </p:spTree>
    <p:extLst>
      <p:ext uri="{BB962C8B-B14F-4D97-AF65-F5344CB8AC3E}">
        <p14:creationId xmlns:p14="http://schemas.microsoft.com/office/powerpoint/2010/main" val="11149669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B8735F5-F521-4B65-9FB6-F55E191B1CA3}" type="slidenum">
              <a:rPr kumimoji="1" lang="ja-JP" altLang="en-US" smtClean="0"/>
              <a:t>0</a:t>
            </a:fld>
            <a:endParaRPr kumimoji="1" lang="ja-JP" altLang="en-US"/>
          </a:p>
        </p:txBody>
      </p:sp>
    </p:spTree>
    <p:extLst>
      <p:ext uri="{BB962C8B-B14F-4D97-AF65-F5344CB8AC3E}">
        <p14:creationId xmlns:p14="http://schemas.microsoft.com/office/powerpoint/2010/main" val="2858348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1" dirty="0">
                <a:latin typeface="+mn-ea"/>
                <a:ea typeface="+mn-ea"/>
              </a:rPr>
              <a:t>【</a:t>
            </a:r>
            <a:r>
              <a:rPr kumimoji="1" lang="ja-JP" altLang="en-US" b="1" dirty="0">
                <a:latin typeface="+mn-ea"/>
                <a:ea typeface="+mn-ea"/>
              </a:rPr>
              <a:t>解答例</a:t>
            </a:r>
            <a:r>
              <a:rPr kumimoji="1" lang="en-US" altLang="ja-JP" b="1" dirty="0">
                <a:latin typeface="+mn-ea"/>
                <a:ea typeface="+mn-ea"/>
              </a:rPr>
              <a:t>】</a:t>
            </a:r>
            <a:endParaRPr kumimoji="1" lang="en-US" altLang="ja-JP" b="0" dirty="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mn-ea"/>
                <a:ea typeface="+mn-ea"/>
              </a:rPr>
              <a:t>孟子は，人の性には四端の心という善の端緒があり，それを自覚的に育むところに四徳が実現するとした。荀子は，人の性は放置すれば欲望に流され悪へと至るとし，礼に基づく後天的な矯正が善の実現に必要と考えた。</a:t>
            </a:r>
          </a:p>
        </p:txBody>
      </p:sp>
      <p:sp>
        <p:nvSpPr>
          <p:cNvPr id="4" name="スライド番号プレースホルダー 3"/>
          <p:cNvSpPr>
            <a:spLocks noGrp="1"/>
          </p:cNvSpPr>
          <p:nvPr>
            <p:ph type="sldNum" sz="quarter" idx="10"/>
          </p:nvPr>
        </p:nvSpPr>
        <p:spPr/>
        <p:txBody>
          <a:bodyPr/>
          <a:lstStyle/>
          <a:p>
            <a:fld id="{BD413CF4-4299-4DE9-90F1-CFFEEAC5017E}"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1121008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8">
              <a:defRPr/>
            </a:pPr>
            <a:endParaRPr kumimoji="1"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28FFC458-30EE-44EB-A2DF-42D25D0AF69C}"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88353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kern="100" dirty="0">
                <a:latin typeface="+mn-ea"/>
                <a:ea typeface="+mn-ea"/>
              </a:rPr>
              <a:t>【</a:t>
            </a:r>
            <a:r>
              <a:rPr lang="ja-JP" altLang="en-US" b="1" kern="100" dirty="0">
                <a:latin typeface="+mn-ea"/>
                <a:ea typeface="+mn-ea"/>
              </a:rPr>
              <a:t>口頭補足</a:t>
            </a:r>
            <a:r>
              <a:rPr lang="en-US" altLang="ja-JP" b="1" kern="100" dirty="0">
                <a:latin typeface="+mn-ea"/>
                <a:ea typeface="+mn-ea"/>
              </a:rPr>
              <a:t>】</a:t>
            </a:r>
            <a:endParaRPr kumimoji="1" lang="en-US" altLang="ja-JP" dirty="0">
              <a:latin typeface="+mn-ea"/>
              <a:ea typeface="+mn-ea"/>
            </a:endParaRPr>
          </a:p>
          <a:p>
            <a:r>
              <a:rPr kumimoji="1" lang="ja-JP" altLang="en-US" dirty="0">
                <a:latin typeface="+mn-ea"/>
                <a:ea typeface="+mn-ea"/>
              </a:rPr>
              <a:t>・孟子（前４世紀ごろ）</a:t>
            </a:r>
            <a:r>
              <a:rPr kumimoji="1" lang="en-US" altLang="ja-JP" dirty="0">
                <a:latin typeface="+mn-ea"/>
                <a:ea typeface="+mn-ea"/>
              </a:rPr>
              <a:t>…</a:t>
            </a:r>
            <a:r>
              <a:rPr kumimoji="1" lang="ja-JP" altLang="en-US" dirty="0">
                <a:latin typeface="+mn-ea"/>
                <a:ea typeface="+mn-ea"/>
              </a:rPr>
              <a:t>戦乱の世に王道という理想主義を掲げた。教育熱心な母をめぐり，学習環境を考慮して三度転居したという孟母三遷や，継続の大切さを教えた孟母断機の逸話がある。主著</a:t>
            </a:r>
            <a:r>
              <a:rPr kumimoji="1" lang="en-US" altLang="ja-JP" dirty="0">
                <a:latin typeface="+mn-ea"/>
                <a:ea typeface="+mn-ea"/>
              </a:rPr>
              <a:t>『</a:t>
            </a:r>
            <a:r>
              <a:rPr kumimoji="1" lang="ja-JP" altLang="en-US" dirty="0">
                <a:latin typeface="+mn-ea"/>
                <a:ea typeface="+mn-ea"/>
              </a:rPr>
              <a:t>孟子</a:t>
            </a:r>
            <a:r>
              <a:rPr kumimoji="1" lang="en-US" altLang="ja-JP" dirty="0">
                <a:latin typeface="+mn-ea"/>
                <a:ea typeface="+mn-ea"/>
              </a:rPr>
              <a:t>』</a:t>
            </a:r>
            <a:r>
              <a:rPr kumimoji="1" lang="ja-JP" altLang="en-US" dirty="0">
                <a:latin typeface="+mn-ea"/>
                <a:ea typeface="+mn-ea"/>
              </a:rPr>
              <a:t>。</a:t>
            </a:r>
            <a:endParaRPr kumimoji="1" lang="en-US" altLang="ja-JP" dirty="0">
              <a:latin typeface="+mn-ea"/>
              <a:ea typeface="+mn-ea"/>
            </a:endParaRPr>
          </a:p>
          <a:p>
            <a:r>
              <a:rPr kumimoji="1" lang="ja-JP" altLang="en-US" dirty="0">
                <a:latin typeface="+mn-ea"/>
                <a:ea typeface="+mn-ea"/>
              </a:rPr>
              <a:t>・孟母断機は，学業なかばで家に戻ってきた孟子に対し，母が織りかけていた機の糸を断ち切り，学業を途中で放棄することはこれと同じであると戒めたという逸話。</a:t>
            </a:r>
          </a:p>
        </p:txBody>
      </p:sp>
      <p:sp>
        <p:nvSpPr>
          <p:cNvPr id="4" name="スライド番号プレースホルダー 3"/>
          <p:cNvSpPr>
            <a:spLocks noGrp="1"/>
          </p:cNvSpPr>
          <p:nvPr>
            <p:ph type="sldNum" sz="quarter" idx="10"/>
          </p:nvPr>
        </p:nvSpPr>
        <p:spPr/>
        <p:txBody>
          <a:bodyPr/>
          <a:lstStyle/>
          <a:p>
            <a:fld id="{0B8735F5-F521-4B65-9FB6-F55E191B1CA3}" type="slidenum">
              <a:rPr kumimoji="1" lang="ja-JP" altLang="en-US" smtClean="0"/>
              <a:t>2</a:t>
            </a:fld>
            <a:endParaRPr kumimoji="1" lang="ja-JP" altLang="en-US"/>
          </a:p>
        </p:txBody>
      </p:sp>
    </p:spTree>
    <p:extLst>
      <p:ext uri="{BB962C8B-B14F-4D97-AF65-F5344CB8AC3E}">
        <p14:creationId xmlns:p14="http://schemas.microsoft.com/office/powerpoint/2010/main" val="3855990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B8735F5-F521-4B65-9FB6-F55E191B1CA3}" type="slidenum">
              <a:rPr kumimoji="1" lang="ja-JP" altLang="en-US" smtClean="0"/>
              <a:t>3</a:t>
            </a:fld>
            <a:endParaRPr kumimoji="1" lang="ja-JP" altLang="en-US"/>
          </a:p>
        </p:txBody>
      </p:sp>
    </p:spTree>
    <p:extLst>
      <p:ext uri="{BB962C8B-B14F-4D97-AF65-F5344CB8AC3E}">
        <p14:creationId xmlns:p14="http://schemas.microsoft.com/office/powerpoint/2010/main" val="88051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kern="100" dirty="0">
                <a:latin typeface="+mn-ea"/>
                <a:ea typeface="+mn-ea"/>
              </a:rPr>
              <a:t>【</a:t>
            </a:r>
            <a:r>
              <a:rPr lang="ja-JP" altLang="en-US" b="1" kern="100" dirty="0">
                <a:latin typeface="+mn-ea"/>
                <a:ea typeface="+mn-ea"/>
              </a:rPr>
              <a:t>口頭補足</a:t>
            </a:r>
            <a:r>
              <a:rPr lang="en-US" altLang="ja-JP" b="1" kern="100" dirty="0">
                <a:latin typeface="+mn-ea"/>
                <a:ea typeface="+mn-ea"/>
              </a:rPr>
              <a:t>】</a:t>
            </a:r>
          </a:p>
          <a:p>
            <a:r>
              <a:rPr lang="ja-JP" altLang="en-US" kern="100" dirty="0">
                <a:latin typeface="+mn-ea"/>
                <a:ea typeface="+mn-ea"/>
              </a:rPr>
              <a:t>・五倫の道は，のちに前漢の</a:t>
            </a:r>
            <a:r>
              <a:rPr lang="ja-JP" altLang="en-US" b="1" kern="100" dirty="0">
                <a:latin typeface="+mn-ea"/>
                <a:ea typeface="+mn-ea"/>
              </a:rPr>
              <a:t>董仲舒</a:t>
            </a:r>
            <a:r>
              <a:rPr lang="ja-JP" altLang="en-US" kern="100" dirty="0">
                <a:latin typeface="+mn-ea"/>
                <a:ea typeface="+mn-ea"/>
              </a:rPr>
              <a:t>が唱えた</a:t>
            </a:r>
            <a:r>
              <a:rPr lang="ja-JP" altLang="en-US" b="1" kern="100" dirty="0">
                <a:latin typeface="+mn-ea"/>
                <a:ea typeface="+mn-ea"/>
              </a:rPr>
              <a:t>五常</a:t>
            </a:r>
            <a:r>
              <a:rPr lang="ja-JP" altLang="en-US" kern="100" dirty="0">
                <a:latin typeface="+mn-ea"/>
                <a:ea typeface="+mn-ea"/>
              </a:rPr>
              <a:t>（仁･義･礼･智･信）とともに，儒学の基本的な徳目となった。</a:t>
            </a:r>
            <a:endParaRPr lang="en-US" altLang="ja-JP" b="0" i="0" u="none" strike="noStrike" kern="100" baseline="0" dirty="0">
              <a:latin typeface="+mn-ea"/>
              <a:ea typeface="+mn-ea"/>
            </a:endParaRPr>
          </a:p>
        </p:txBody>
      </p:sp>
      <p:sp>
        <p:nvSpPr>
          <p:cNvPr id="4" name="スライド番号プレースホルダー 3"/>
          <p:cNvSpPr>
            <a:spLocks noGrp="1"/>
          </p:cNvSpPr>
          <p:nvPr>
            <p:ph type="sldNum" sz="quarter" idx="10"/>
          </p:nvPr>
        </p:nvSpPr>
        <p:spPr/>
        <p:txBody>
          <a:bodyPr/>
          <a:lstStyle/>
          <a:p>
            <a:fld id="{0B8735F5-F521-4B65-9FB6-F55E191B1CA3}" type="slidenum">
              <a:rPr kumimoji="1" lang="ja-JP" altLang="en-US" smtClean="0"/>
              <a:t>4</a:t>
            </a:fld>
            <a:endParaRPr kumimoji="1" lang="ja-JP" altLang="en-US"/>
          </a:p>
        </p:txBody>
      </p:sp>
    </p:spTree>
    <p:extLst>
      <p:ext uri="{BB962C8B-B14F-4D97-AF65-F5344CB8AC3E}">
        <p14:creationId xmlns:p14="http://schemas.microsoft.com/office/powerpoint/2010/main" val="1961940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kern="100" dirty="0">
                <a:latin typeface="+mn-ea"/>
                <a:ea typeface="+mn-ea"/>
              </a:rPr>
              <a:t>【</a:t>
            </a:r>
            <a:r>
              <a:rPr lang="ja-JP" altLang="en-US" b="1" kern="100" dirty="0">
                <a:latin typeface="+mn-ea"/>
                <a:ea typeface="+mn-ea"/>
              </a:rPr>
              <a:t>口頭補足</a:t>
            </a:r>
            <a:r>
              <a:rPr lang="en-US" altLang="ja-JP" b="1" kern="100" dirty="0">
                <a:latin typeface="+mn-ea"/>
                <a:ea typeface="+mn-ea"/>
              </a:rPr>
              <a:t>】</a:t>
            </a:r>
            <a:endParaRPr kumimoji="1" lang="en-US" altLang="ja-JP" dirty="0">
              <a:latin typeface="+mn-ea"/>
              <a:ea typeface="+mn-ea"/>
            </a:endParaRPr>
          </a:p>
          <a:p>
            <a:r>
              <a:rPr kumimoji="1" lang="ja-JP" altLang="en-US" dirty="0">
                <a:latin typeface="+mn-ea"/>
                <a:ea typeface="+mn-ea"/>
              </a:rPr>
              <a:t>・荀子（前</a:t>
            </a:r>
            <a:r>
              <a:rPr kumimoji="1" lang="en-US" altLang="ja-JP" dirty="0">
                <a:latin typeface="+mn-ea"/>
                <a:ea typeface="+mn-ea"/>
              </a:rPr>
              <a:t>298</a:t>
            </a:r>
            <a:r>
              <a:rPr kumimoji="1" lang="ja-JP" altLang="en-US" dirty="0" err="1">
                <a:latin typeface="+mn-ea"/>
                <a:ea typeface="+mn-ea"/>
              </a:rPr>
              <a:t>ごろ</a:t>
            </a:r>
            <a:r>
              <a:rPr kumimoji="1" lang="ja-JP" altLang="en-US" dirty="0">
                <a:latin typeface="+mn-ea"/>
                <a:ea typeface="+mn-ea"/>
              </a:rPr>
              <a:t>～前</a:t>
            </a:r>
            <a:r>
              <a:rPr kumimoji="1" lang="en-US" altLang="ja-JP" dirty="0">
                <a:latin typeface="+mn-ea"/>
                <a:ea typeface="+mn-ea"/>
              </a:rPr>
              <a:t>235</a:t>
            </a:r>
            <a:r>
              <a:rPr kumimoji="1" lang="ja-JP" altLang="en-US" dirty="0">
                <a:latin typeface="+mn-ea"/>
                <a:ea typeface="+mn-ea"/>
              </a:rPr>
              <a:t>ごろ）</a:t>
            </a:r>
            <a:r>
              <a:rPr kumimoji="1" lang="en-US" altLang="ja-JP" dirty="0">
                <a:latin typeface="+mn-ea"/>
                <a:ea typeface="+mn-ea"/>
              </a:rPr>
              <a:t>…</a:t>
            </a:r>
            <a:r>
              <a:rPr kumimoji="1" lang="ja-JP" altLang="en-US" dirty="0">
                <a:latin typeface="+mn-ea"/>
                <a:ea typeface="+mn-ea"/>
              </a:rPr>
              <a:t>戦国時代末期のうまれ。儒教道徳を体現した聖人によって天下が統一され，平和が回復されることを求め，諸子百家の思想は社会に混乱をもたらすとして批判した。主著</a:t>
            </a:r>
            <a:r>
              <a:rPr kumimoji="1" lang="en-US" altLang="ja-JP" dirty="0">
                <a:latin typeface="+mn-ea"/>
                <a:ea typeface="+mn-ea"/>
              </a:rPr>
              <a:t>『</a:t>
            </a:r>
            <a:r>
              <a:rPr kumimoji="1" lang="ja-JP" altLang="en-US" dirty="0">
                <a:latin typeface="+mn-ea"/>
                <a:ea typeface="+mn-ea"/>
              </a:rPr>
              <a:t>荀子</a:t>
            </a:r>
            <a:r>
              <a:rPr kumimoji="1" lang="en-US" altLang="ja-JP" dirty="0">
                <a:latin typeface="+mn-ea"/>
                <a:ea typeface="+mn-ea"/>
              </a:rPr>
              <a:t>』</a:t>
            </a:r>
            <a:r>
              <a:rPr kumimoji="1" lang="ja-JP" altLang="en-US" dirty="0">
                <a:latin typeface="+mn-ea"/>
                <a:ea typeface="+mn-ea"/>
              </a:rPr>
              <a:t>。</a:t>
            </a:r>
            <a:endParaRPr kumimoji="1" lang="en-US" altLang="ja-JP" dirty="0">
              <a:latin typeface="+mn-ea"/>
              <a:ea typeface="+mn-ea"/>
            </a:endParaRPr>
          </a:p>
          <a:p>
            <a:r>
              <a:rPr kumimoji="1" lang="ja-JP" altLang="en-US" dirty="0">
                <a:latin typeface="+mn-ea"/>
                <a:ea typeface="+mn-ea"/>
              </a:rPr>
              <a:t>・「青は藍より出て藍より青し」</a:t>
            </a:r>
            <a:r>
              <a:rPr kumimoji="1" lang="en-US" altLang="ja-JP" dirty="0">
                <a:latin typeface="+mn-ea"/>
                <a:ea typeface="+mn-ea"/>
              </a:rPr>
              <a:t>(</a:t>
            </a:r>
            <a:r>
              <a:rPr kumimoji="1" lang="ja-JP" altLang="en-US" dirty="0">
                <a:latin typeface="+mn-ea"/>
                <a:ea typeface="+mn-ea"/>
              </a:rPr>
              <a:t>弟子が師の技量をこえていくこと</a:t>
            </a:r>
            <a:r>
              <a:rPr kumimoji="1" lang="en-US" altLang="ja-JP" dirty="0">
                <a:latin typeface="+mn-ea"/>
                <a:ea typeface="+mn-ea"/>
              </a:rPr>
              <a:t>)</a:t>
            </a:r>
            <a:r>
              <a:rPr kumimoji="1" lang="ja-JP" altLang="en-US" dirty="0">
                <a:latin typeface="+mn-ea"/>
                <a:ea typeface="+mn-ea"/>
              </a:rPr>
              <a:t>の言葉は</a:t>
            </a:r>
            <a:r>
              <a:rPr kumimoji="1" lang="en-US" altLang="ja-JP" dirty="0">
                <a:latin typeface="+mn-ea"/>
                <a:ea typeface="+mn-ea"/>
              </a:rPr>
              <a:t>『</a:t>
            </a:r>
            <a:r>
              <a:rPr kumimoji="1" lang="ja-JP" altLang="en-US" dirty="0">
                <a:latin typeface="+mn-ea"/>
                <a:ea typeface="+mn-ea"/>
              </a:rPr>
              <a:t>荀子</a:t>
            </a:r>
            <a:r>
              <a:rPr kumimoji="1" lang="en-US" altLang="ja-JP" dirty="0">
                <a:latin typeface="+mn-ea"/>
                <a:ea typeface="+mn-ea"/>
              </a:rPr>
              <a:t>』</a:t>
            </a:r>
            <a:r>
              <a:rPr kumimoji="1" lang="ja-JP" altLang="en-US" dirty="0">
                <a:latin typeface="+mn-ea"/>
                <a:ea typeface="+mn-ea"/>
              </a:rPr>
              <a:t>がもとになっている。学問と努力の大切さを説いている。</a:t>
            </a:r>
          </a:p>
        </p:txBody>
      </p:sp>
      <p:sp>
        <p:nvSpPr>
          <p:cNvPr id="4" name="スライド番号プレースホルダー 3"/>
          <p:cNvSpPr>
            <a:spLocks noGrp="1"/>
          </p:cNvSpPr>
          <p:nvPr>
            <p:ph type="sldNum" sz="quarter" idx="10"/>
          </p:nvPr>
        </p:nvSpPr>
        <p:spPr/>
        <p:txBody>
          <a:bodyPr/>
          <a:lstStyle/>
          <a:p>
            <a:fld id="{0B8735F5-F521-4B65-9FB6-F55E191B1CA3}" type="slidenum">
              <a:rPr kumimoji="1" lang="ja-JP" altLang="en-US" smtClean="0"/>
              <a:t>6</a:t>
            </a:fld>
            <a:endParaRPr kumimoji="1" lang="ja-JP" altLang="en-US"/>
          </a:p>
        </p:txBody>
      </p:sp>
    </p:spTree>
    <p:extLst>
      <p:ext uri="{BB962C8B-B14F-4D97-AF65-F5344CB8AC3E}">
        <p14:creationId xmlns:p14="http://schemas.microsoft.com/office/powerpoint/2010/main" val="2527472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kern="100" dirty="0">
                <a:latin typeface="+mn-ea"/>
                <a:ea typeface="+mn-ea"/>
              </a:rPr>
              <a:t>【</a:t>
            </a:r>
            <a:r>
              <a:rPr lang="ja-JP" altLang="en-US" b="1" kern="100" dirty="0">
                <a:latin typeface="+mn-ea"/>
                <a:ea typeface="+mn-ea"/>
              </a:rPr>
              <a:t>口頭補足</a:t>
            </a:r>
            <a:r>
              <a:rPr lang="en-US" altLang="ja-JP" b="1" kern="100" dirty="0">
                <a:latin typeface="+mn-ea"/>
                <a:ea typeface="+mn-ea"/>
              </a:rPr>
              <a:t>】</a:t>
            </a:r>
          </a:p>
          <a:p>
            <a:r>
              <a:rPr lang="ja-JP" altLang="en-US" kern="100" dirty="0">
                <a:latin typeface="+mn-ea"/>
                <a:ea typeface="+mn-ea"/>
              </a:rPr>
              <a:t>・孟子がその本性に基づき善であるとみた人の性質を，荀子は，後天的な作為による矯正の結果だと考えた。</a:t>
            </a:r>
            <a:endParaRPr lang="en-US" altLang="ja-JP" kern="100" dirty="0">
              <a:latin typeface="+mn-ea"/>
              <a:ea typeface="+mn-ea"/>
            </a:endParaRPr>
          </a:p>
        </p:txBody>
      </p:sp>
      <p:sp>
        <p:nvSpPr>
          <p:cNvPr id="4" name="スライド番号プレースホルダー 3"/>
          <p:cNvSpPr>
            <a:spLocks noGrp="1"/>
          </p:cNvSpPr>
          <p:nvPr>
            <p:ph type="sldNum" sz="quarter" idx="10"/>
          </p:nvPr>
        </p:nvSpPr>
        <p:spPr/>
        <p:txBody>
          <a:bodyPr/>
          <a:lstStyle/>
          <a:p>
            <a:fld id="{0B8735F5-F521-4B65-9FB6-F55E191B1CA3}" type="slidenum">
              <a:rPr kumimoji="1" lang="ja-JP" altLang="en-US" smtClean="0"/>
              <a:t>7</a:t>
            </a:fld>
            <a:endParaRPr kumimoji="1" lang="ja-JP" altLang="en-US"/>
          </a:p>
        </p:txBody>
      </p:sp>
    </p:spTree>
    <p:extLst>
      <p:ext uri="{BB962C8B-B14F-4D97-AF65-F5344CB8AC3E}">
        <p14:creationId xmlns:p14="http://schemas.microsoft.com/office/powerpoint/2010/main" val="2383515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a:latin typeface="+mn-ea"/>
                <a:ea typeface="+mn-ea"/>
              </a:rPr>
              <a:t>【</a:t>
            </a:r>
            <a:r>
              <a:rPr kumimoji="1" lang="ja-JP" altLang="en-US" b="1" dirty="0">
                <a:latin typeface="+mn-ea"/>
                <a:ea typeface="+mn-ea"/>
              </a:rPr>
              <a:t>口頭補足</a:t>
            </a:r>
            <a:r>
              <a:rPr kumimoji="1" lang="en-US" altLang="ja-JP" b="1" dirty="0">
                <a:latin typeface="+mn-ea"/>
                <a:ea typeface="+mn-ea"/>
              </a:rPr>
              <a:t>】</a:t>
            </a:r>
            <a:endParaRPr kumimoji="1" lang="en-US" altLang="ja-JP" dirty="0">
              <a:latin typeface="+mn-ea"/>
              <a:ea typeface="+mn-ea"/>
            </a:endParaRPr>
          </a:p>
          <a:p>
            <a:r>
              <a:rPr kumimoji="1" lang="ja-JP" altLang="en-US" dirty="0">
                <a:latin typeface="+mn-ea"/>
                <a:ea typeface="+mn-ea"/>
              </a:rPr>
              <a:t>・韓非子には，荀子のように悪である本性を善に導くことは可能であるという考え方はなかった。</a:t>
            </a:r>
            <a:endParaRPr kumimoji="1" lang="en-US" altLang="ja-JP" dirty="0">
              <a:latin typeface="+mn-ea"/>
              <a:ea typeface="+mn-ea"/>
            </a:endParaRPr>
          </a:p>
          <a:p>
            <a:r>
              <a:rPr kumimoji="1" lang="ja-JP" altLang="en-US" dirty="0">
                <a:latin typeface="+mn-ea"/>
                <a:ea typeface="+mn-ea"/>
              </a:rPr>
              <a:t>・墨子の兼愛は無差別な愛であったため，孟子ら儒家の厳しい批判を受けた。</a:t>
            </a:r>
            <a:endParaRPr kumimoji="1" lang="en-US" altLang="ja-JP" dirty="0">
              <a:latin typeface="+mn-ea"/>
              <a:ea typeface="+mn-ea"/>
            </a:endParaRPr>
          </a:p>
          <a:p>
            <a:r>
              <a:rPr kumimoji="1" lang="ja-JP" altLang="en-US" dirty="0">
                <a:latin typeface="+mn-ea"/>
                <a:ea typeface="+mn-ea"/>
              </a:rPr>
              <a:t>・墨家は非攻を説いたが，自衛のための軍事力をもって戦った。</a:t>
            </a:r>
          </a:p>
        </p:txBody>
      </p:sp>
      <p:sp>
        <p:nvSpPr>
          <p:cNvPr id="4" name="スライド番号プレースホルダー 3"/>
          <p:cNvSpPr>
            <a:spLocks noGrp="1"/>
          </p:cNvSpPr>
          <p:nvPr>
            <p:ph type="sldNum" sz="quarter" idx="10"/>
          </p:nvPr>
        </p:nvSpPr>
        <p:spPr/>
        <p:txBody>
          <a:bodyPr/>
          <a:lstStyle/>
          <a:p>
            <a:fld id="{0B8735F5-F521-4B65-9FB6-F55E191B1CA3}" type="slidenum">
              <a:rPr kumimoji="1" lang="ja-JP" altLang="en-US" smtClean="0"/>
              <a:t>8</a:t>
            </a:fld>
            <a:endParaRPr kumimoji="1" lang="ja-JP" altLang="en-US"/>
          </a:p>
        </p:txBody>
      </p:sp>
    </p:spTree>
    <p:extLst>
      <p:ext uri="{BB962C8B-B14F-4D97-AF65-F5344CB8AC3E}">
        <p14:creationId xmlns:p14="http://schemas.microsoft.com/office/powerpoint/2010/main" val="1139023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b="0" dirty="0">
              <a:latin typeface="+mn-ea"/>
              <a:ea typeface="+mn-ea"/>
            </a:endParaRPr>
          </a:p>
        </p:txBody>
      </p:sp>
      <p:sp>
        <p:nvSpPr>
          <p:cNvPr id="4" name="スライド番号プレースホルダー 3"/>
          <p:cNvSpPr>
            <a:spLocks noGrp="1"/>
          </p:cNvSpPr>
          <p:nvPr>
            <p:ph type="sldNum" sz="quarter" idx="10"/>
          </p:nvPr>
        </p:nvSpPr>
        <p:spPr/>
        <p:txBody>
          <a:bodyPr/>
          <a:lstStyle/>
          <a:p>
            <a:fld id="{BD413CF4-4299-4DE9-90F1-CFFEEAC5017E}"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2547083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65835" y="468112"/>
            <a:ext cx="3466193" cy="535810"/>
          </a:xfrm>
        </p:spPr>
        <p:style>
          <a:lnRef idx="1">
            <a:schemeClr val="accent1"/>
          </a:lnRef>
          <a:fillRef idx="2">
            <a:schemeClr val="accent1"/>
          </a:fillRef>
          <a:effectRef idx="1">
            <a:schemeClr val="accent1"/>
          </a:effectRef>
          <a:fontRef idx="none"/>
        </p:style>
        <p:txBody>
          <a:bodyPr>
            <a:normAutofit/>
          </a:bodyPr>
          <a:lstStyle>
            <a:lvl1pPr algn="l">
              <a:defRPr sz="26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265835" y="1600200"/>
            <a:ext cx="8631422" cy="4525963"/>
          </a:xfrm>
        </p:spPr>
        <p:txBody>
          <a:bodyPr>
            <a:normAutofit/>
          </a:bodyPr>
          <a:lstStyle>
            <a:lvl1pPr marL="6350" indent="0">
              <a:lnSpc>
                <a:spcPts val="3000"/>
              </a:lnSpc>
              <a:buFontTx/>
              <a:buNone/>
              <a:defRPr sz="2600">
                <a:latin typeface="メイリオ" panose="020B0604030504040204" pitchFamily="50" charset="-128"/>
                <a:ea typeface="メイリオ" panose="020B0604030504040204" pitchFamily="50" charset="-128"/>
                <a:cs typeface="メイリオ" panose="020B0604030504040204" pitchFamily="50" charset="-128"/>
              </a:defRPr>
            </a:lvl1pPr>
            <a:lvl2pPr marL="6350" indent="0">
              <a:lnSpc>
                <a:spcPts val="3000"/>
              </a:lnSpc>
              <a:buFontTx/>
              <a:buNone/>
              <a:defRPr sz="2600">
                <a:latin typeface="メイリオ" panose="020B0604030504040204" pitchFamily="50" charset="-128"/>
                <a:ea typeface="メイリオ" panose="020B0604030504040204" pitchFamily="50" charset="-128"/>
                <a:cs typeface="メイリオ" panose="020B0604030504040204" pitchFamily="50" charset="-128"/>
              </a:defRPr>
            </a:lvl2pPr>
            <a:lvl3pPr marL="6350" indent="0">
              <a:lnSpc>
                <a:spcPts val="3000"/>
              </a:lnSpc>
              <a:buFontTx/>
              <a:buNone/>
              <a:defRPr sz="2600">
                <a:latin typeface="メイリオ" panose="020B0604030504040204" pitchFamily="50" charset="-128"/>
                <a:ea typeface="メイリオ" panose="020B0604030504040204" pitchFamily="50" charset="-128"/>
                <a:cs typeface="メイリオ" panose="020B0604030504040204" pitchFamily="50" charset="-128"/>
              </a:defRPr>
            </a:lvl3pPr>
            <a:lvl4pPr marL="6350" indent="0">
              <a:lnSpc>
                <a:spcPts val="3000"/>
              </a:lnSpc>
              <a:buFontTx/>
              <a:buNone/>
              <a:defRPr sz="2600">
                <a:latin typeface="メイリオ" panose="020B0604030504040204" pitchFamily="50" charset="-128"/>
                <a:ea typeface="メイリオ" panose="020B0604030504040204" pitchFamily="50" charset="-128"/>
                <a:cs typeface="メイリオ" panose="020B0604030504040204" pitchFamily="50" charset="-128"/>
              </a:defRPr>
            </a:lvl4pPr>
            <a:lvl5pPr marL="6350" indent="0">
              <a:lnSpc>
                <a:spcPts val="3000"/>
              </a:lnSpc>
              <a:buFontTx/>
              <a:buNone/>
              <a:defRPr sz="2600">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364010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1_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265836" y="468112"/>
            <a:ext cx="4200147" cy="535810"/>
          </a:xfrm>
          <a:solidFill>
            <a:schemeClr val="bg1"/>
          </a:solidFill>
          <a:ln w="28575">
            <a:solidFill>
              <a:srgbClr val="00B0F0"/>
            </a:solidFill>
          </a:ln>
          <a:effectLst>
            <a:outerShdw blurRad="40005" dist="20320" dir="5400000" algn="ctr" rotWithShape="0">
              <a:srgbClr val="000000">
                <a:alpha val="38000"/>
              </a:srgbClr>
            </a:outerShdw>
          </a:effectLst>
        </p:spPr>
        <p:txBody>
          <a:bodyPr>
            <a:normAutofit/>
          </a:bodyPr>
          <a:lstStyle>
            <a:lvl1pPr>
              <a:defRPr sz="2600" b="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265836" y="1600200"/>
            <a:ext cx="8420964" cy="4525963"/>
          </a:xfrm>
        </p:spPr>
        <p:txBody>
          <a:bodyPr>
            <a:normAutofit/>
          </a:bodyPr>
          <a:lstStyle>
            <a:lvl1pPr marL="0" indent="0">
              <a:lnSpc>
                <a:spcPts val="3000"/>
              </a:lnSpc>
              <a:buNone/>
              <a:defRPr sz="26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マスター テキストの書式設定</a:t>
            </a:r>
          </a:p>
          <a:p>
            <a:pPr lvl="0"/>
            <a:r>
              <a:rPr kumimoji="1" lang="ja-JP" altLang="en-US" dirty="0"/>
              <a:t>第 </a:t>
            </a:r>
            <a:r>
              <a:rPr kumimoji="1" lang="en-US" altLang="ja-JP" dirty="0"/>
              <a:t>2 </a:t>
            </a:r>
            <a:r>
              <a:rPr kumimoji="1" lang="ja-JP" altLang="en-US" dirty="0"/>
              <a:t>レベル</a:t>
            </a:r>
          </a:p>
          <a:p>
            <a:pPr lvl="0"/>
            <a:r>
              <a:rPr kumimoji="1" lang="ja-JP" altLang="en-US" dirty="0"/>
              <a:t>第 </a:t>
            </a:r>
            <a:r>
              <a:rPr kumimoji="1" lang="en-US" altLang="ja-JP" dirty="0"/>
              <a:t>3 </a:t>
            </a:r>
            <a:r>
              <a:rPr kumimoji="1" lang="ja-JP" altLang="en-US" dirty="0"/>
              <a:t>レベル</a:t>
            </a:r>
          </a:p>
          <a:p>
            <a:pPr lvl="0"/>
            <a:r>
              <a:rPr kumimoji="1" lang="ja-JP" altLang="en-US" dirty="0"/>
              <a:t>第 </a:t>
            </a:r>
            <a:r>
              <a:rPr kumimoji="1" lang="en-US" altLang="ja-JP" dirty="0"/>
              <a:t>4 </a:t>
            </a:r>
            <a:r>
              <a:rPr kumimoji="1" lang="ja-JP" altLang="en-US" dirty="0"/>
              <a:t>レベル</a:t>
            </a:r>
          </a:p>
          <a:p>
            <a:pPr lvl="0"/>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1224598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7" name="図 6" descr="header_footer.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タイトル 1"/>
          <p:cNvSpPr>
            <a:spLocks noGrp="1"/>
          </p:cNvSpPr>
          <p:nvPr>
            <p:ph type="title"/>
          </p:nvPr>
        </p:nvSpPr>
        <p:spPr>
          <a:xfrm>
            <a:off x="0" y="215261"/>
            <a:ext cx="9144000" cy="568510"/>
          </a:xfrm>
          <a:noFill/>
        </p:spPr>
        <p:txBody>
          <a:bodyPr>
            <a:noAutofit/>
          </a:bodyPr>
          <a:lstStyle>
            <a:lvl1pPr algn="l">
              <a:defRPr sz="3200" b="1">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コンテンツ プレースホルダー 2"/>
          <p:cNvSpPr>
            <a:spLocks noGrp="1"/>
          </p:cNvSpPr>
          <p:nvPr>
            <p:ph idx="1"/>
          </p:nvPr>
        </p:nvSpPr>
        <p:spPr>
          <a:xfrm>
            <a:off x="265835" y="1600200"/>
            <a:ext cx="8631422" cy="4525963"/>
          </a:xfrm>
        </p:spPr>
        <p:txBody>
          <a:bodyPr>
            <a:normAutofit/>
          </a:bodyPr>
          <a:lstStyle>
            <a:lvl1pPr marL="6350" indent="0" algn="l">
              <a:lnSpc>
                <a:spcPts val="3000"/>
              </a:lnSpc>
              <a:buFontTx/>
              <a:buNone/>
              <a:defRPr sz="2800" b="0">
                <a:latin typeface="HG正楷書体-PRO" panose="03000600000000000000" pitchFamily="66" charset="-128"/>
                <a:ea typeface="HG正楷書体-PRO" panose="03000600000000000000" pitchFamily="66" charset="-128"/>
                <a:cs typeface="メイリオ" panose="020B0604030504040204" pitchFamily="50" charset="-128"/>
              </a:defRPr>
            </a:lvl1pPr>
            <a:lvl2pPr marL="6350" indent="0">
              <a:lnSpc>
                <a:spcPts val="3000"/>
              </a:lnSpc>
              <a:buFontTx/>
              <a:buNone/>
              <a:defRPr sz="2600">
                <a:latin typeface="HG正楷書体-PRO" panose="03000600000000000000" pitchFamily="66" charset="-128"/>
                <a:ea typeface="HG正楷書体-PRO" panose="03000600000000000000" pitchFamily="66" charset="-128"/>
                <a:cs typeface="メイリオ" panose="020B0604030504040204" pitchFamily="50" charset="-128"/>
              </a:defRPr>
            </a:lvl2pPr>
            <a:lvl3pPr marL="6350" indent="0">
              <a:lnSpc>
                <a:spcPts val="3000"/>
              </a:lnSpc>
              <a:buFontTx/>
              <a:buNone/>
              <a:defRPr sz="2600">
                <a:latin typeface="HG正楷書体-PRO" panose="03000600000000000000" pitchFamily="66" charset="-128"/>
                <a:ea typeface="HG正楷書体-PRO" panose="03000600000000000000" pitchFamily="66" charset="-128"/>
                <a:cs typeface="メイリオ" panose="020B0604030504040204" pitchFamily="50" charset="-128"/>
              </a:defRPr>
            </a:lvl3pPr>
            <a:lvl4pPr marL="6350" indent="0">
              <a:lnSpc>
                <a:spcPts val="3000"/>
              </a:lnSpc>
              <a:buFontTx/>
              <a:buNone/>
              <a:defRPr sz="2600">
                <a:latin typeface="HG正楷書体-PRO" panose="03000600000000000000" pitchFamily="66" charset="-128"/>
                <a:ea typeface="HG正楷書体-PRO" panose="03000600000000000000" pitchFamily="66" charset="-128"/>
                <a:cs typeface="メイリオ" panose="020B0604030504040204" pitchFamily="50" charset="-128"/>
              </a:defRPr>
            </a:lvl4pPr>
            <a:lvl5pPr marL="6350" indent="0">
              <a:lnSpc>
                <a:spcPts val="3000"/>
              </a:lnSpc>
              <a:buFontTx/>
              <a:buNone/>
              <a:defRPr sz="2600">
                <a:latin typeface="HG正楷書体-PRO" panose="03000600000000000000" pitchFamily="66" charset="-128"/>
                <a:ea typeface="HG正楷書体-PRO" panose="03000600000000000000" pitchFamily="66" charset="-128"/>
                <a:cs typeface="メイリオ" panose="020B060403050404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381166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72B2943-EE17-4C87-B06A-FCA2ABCC98BD}" type="datetimeFigureOut">
              <a:rPr kumimoji="1" lang="ja-JP" altLang="en-US" smtClean="0"/>
              <a:t>2023/2/14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3A2A550-6D47-41C7-91B0-0951284F8B23}" type="slidenum">
              <a:rPr kumimoji="1" lang="ja-JP" altLang="en-US" smtClean="0"/>
              <a:t>‹#›</a:t>
            </a:fld>
            <a:endParaRPr kumimoji="1" lang="ja-JP" altLang="en-US"/>
          </a:p>
        </p:txBody>
      </p:sp>
    </p:spTree>
    <p:extLst>
      <p:ext uri="{BB962C8B-B14F-4D97-AF65-F5344CB8AC3E}">
        <p14:creationId xmlns:p14="http://schemas.microsoft.com/office/powerpoint/2010/main" val="40230161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B2943-EE17-4C87-B06A-FCA2ABCC98BD}" type="datetimeFigureOut">
              <a:rPr kumimoji="1" lang="ja-JP" altLang="en-US" smtClean="0"/>
              <a:t>2023/2/14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2A550-6D47-41C7-91B0-0951284F8B23}" type="slidenum">
              <a:rPr kumimoji="1" lang="ja-JP" altLang="en-US" smtClean="0"/>
              <a:t>‹#›</a:t>
            </a:fld>
            <a:endParaRPr kumimoji="1" lang="ja-JP" altLang="en-US"/>
          </a:p>
        </p:txBody>
      </p:sp>
      <p:pic>
        <p:nvPicPr>
          <p:cNvPr id="7" name="図 6" descr="header_footer_wh+_BL.ai"/>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スライド番号プレースホルダー 5"/>
          <p:cNvSpPr txBox="1">
            <a:spLocks/>
          </p:cNvSpPr>
          <p:nvPr userDrawn="1"/>
        </p:nvSpPr>
        <p:spPr>
          <a:xfrm>
            <a:off x="6784126" y="103948"/>
            <a:ext cx="2133600" cy="242399"/>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dirty="0">
                <a:latin typeface="Century" panose="02040604050505020304" pitchFamily="18" charset="0"/>
                <a:ea typeface="+mn-ea"/>
              </a:rPr>
              <a:t>/ 8</a:t>
            </a:r>
            <a:endParaRPr lang="ja-JP" altLang="en-US" dirty="0">
              <a:latin typeface="Century" panose="02040604050505020304" pitchFamily="18" charset="0"/>
              <a:ea typeface="+mn-ea"/>
            </a:endParaRPr>
          </a:p>
        </p:txBody>
      </p:sp>
      <p:sp>
        <p:nvSpPr>
          <p:cNvPr id="9" name="スライド番号プレースホルダー 5"/>
          <p:cNvSpPr txBox="1">
            <a:spLocks/>
          </p:cNvSpPr>
          <p:nvPr userDrawn="1"/>
        </p:nvSpPr>
        <p:spPr>
          <a:xfrm>
            <a:off x="6558461" y="109722"/>
            <a:ext cx="2133600" cy="236626"/>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25C77DFE-49EF-EE47-AFEC-D88D2E6B4C14}" type="slidenum">
              <a:rPr lang="ja-JP" altLang="en-US" smtClean="0">
                <a:latin typeface="Century" panose="02040604050505020304" pitchFamily="18" charset="0"/>
              </a:rPr>
              <a:pPr/>
              <a:t>‹#›</a:t>
            </a:fld>
            <a:endParaRPr lang="ja-JP" altLang="en-US" dirty="0">
              <a:latin typeface="Century" panose="02040604050505020304" pitchFamily="18" charset="0"/>
            </a:endParaRPr>
          </a:p>
        </p:txBody>
      </p:sp>
    </p:spTree>
    <p:extLst>
      <p:ext uri="{BB962C8B-B14F-4D97-AF65-F5344CB8AC3E}">
        <p14:creationId xmlns:p14="http://schemas.microsoft.com/office/powerpoint/2010/main" val="4136506858"/>
      </p:ext>
    </p:extLst>
  </p:cSld>
  <p:clrMap bg1="lt1" tx1="dk1" bg2="lt2" tx2="dk2" accent1="accent1" accent2="accent2" accent3="accent3" accent4="accent4" accent5="accent5" accent6="accent6" hlink="hlink" folHlink="folHlink"/>
  <p:sldLayoutIdLst>
    <p:sldLayoutId id="2147483653" r:id="rId1"/>
    <p:sldLayoutId id="2147483665" r:id="rId2"/>
    <p:sldLayoutId id="2147483657" r:id="rId3"/>
    <p:sldLayoutId id="2147483652" r:id="rId4"/>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file:////Users/k.c.d.w.064/Desktop/&#20316;&#26989;&#20013;/1223_R4&#35443;&#36848;&#20844;&#20849;&#65288;PP&#65289;/703&#35443;&#36848;&#20844;&#20849;-1&#32232;2&#31456;3/JPEG/R4&#35443;&#36848;&#20844;&#20849;-p011_Check!.jpg" TargetMode="External"/><Relationship Id="rId5" Type="http://schemas.openxmlformats.org/officeDocument/2006/relationships/image" Target="../media/image7.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top_wh_BL.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タイトル 1"/>
          <p:cNvSpPr>
            <a:spLocks noGrp="1"/>
          </p:cNvSpPr>
          <p:nvPr>
            <p:ph type="ctrTitle"/>
          </p:nvPr>
        </p:nvSpPr>
        <p:spPr>
          <a:xfrm>
            <a:off x="1" y="2483922"/>
            <a:ext cx="9143999" cy="1259997"/>
          </a:xfrm>
        </p:spPr>
        <p:txBody>
          <a:bodyPr>
            <a:normAutofit fontScale="90000"/>
          </a:bodyPr>
          <a:lstStyle/>
          <a:p>
            <a:r>
              <a:rPr lang="ja-JP" altLang="en-US" b="1" dirty="0">
                <a:latin typeface="メイリオ"/>
                <a:ea typeface="メイリオ"/>
                <a:cs typeface="メイリオ"/>
              </a:rPr>
              <a:t>第２章５節２　儒家思想の展開（１）</a:t>
            </a:r>
            <a:endParaRPr kumimoji="1" lang="ja-JP" altLang="en-US" b="1" dirty="0">
              <a:latin typeface="メイリオ"/>
              <a:ea typeface="メイリオ"/>
              <a:cs typeface="メイリオ"/>
            </a:endParaRPr>
          </a:p>
        </p:txBody>
      </p:sp>
      <p:sp>
        <p:nvSpPr>
          <p:cNvPr id="11" name="サブタイトル 2"/>
          <p:cNvSpPr txBox="1">
            <a:spLocks/>
          </p:cNvSpPr>
          <p:nvPr/>
        </p:nvSpPr>
        <p:spPr>
          <a:xfrm>
            <a:off x="0" y="3634204"/>
            <a:ext cx="9144000" cy="359997"/>
          </a:xfrm>
          <a:prstGeom prst="rect">
            <a:avLst/>
          </a:prstGeom>
        </p:spPr>
        <p:txBody>
          <a:bodyPr vert="horz" lIns="91440" tIns="45720" rIns="91440" bIns="45720" rtlCol="0" anchor="ctr">
            <a:normAutofit fontScale="85000" lnSpcReduction="20000"/>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r>
              <a:rPr lang="ja-JP" altLang="en-US" sz="2400" dirty="0">
                <a:solidFill>
                  <a:schemeClr val="tx1"/>
                </a:solidFill>
                <a:latin typeface="メイリオ"/>
                <a:ea typeface="メイリオ"/>
                <a:cs typeface="メイリオ"/>
              </a:rPr>
              <a:t>（教科書</a:t>
            </a:r>
            <a:r>
              <a:rPr lang="en-US" altLang="ja-JP" sz="2400" dirty="0">
                <a:solidFill>
                  <a:schemeClr val="tx1"/>
                </a:solidFill>
                <a:latin typeface="メイリオ"/>
                <a:ea typeface="メイリオ"/>
                <a:cs typeface="メイリオ"/>
              </a:rPr>
              <a:t>p.68</a:t>
            </a:r>
            <a:r>
              <a:rPr lang="ja-JP" altLang="en-US" sz="2400" dirty="0">
                <a:solidFill>
                  <a:schemeClr val="tx1"/>
                </a:solidFill>
                <a:latin typeface="メイリオ"/>
                <a:ea typeface="メイリオ"/>
                <a:cs typeface="メイリオ"/>
              </a:rPr>
              <a:t>～</a:t>
            </a:r>
            <a:r>
              <a:rPr lang="en-US" altLang="ja-JP" sz="2400" dirty="0">
                <a:solidFill>
                  <a:schemeClr val="tx1"/>
                </a:solidFill>
                <a:latin typeface="メイリオ"/>
                <a:ea typeface="メイリオ"/>
                <a:cs typeface="メイリオ"/>
              </a:rPr>
              <a:t>69</a:t>
            </a:r>
            <a:r>
              <a:rPr lang="ja-JP" altLang="en-US" sz="2400" dirty="0">
                <a:solidFill>
                  <a:schemeClr val="tx1"/>
                </a:solidFill>
                <a:latin typeface="メイリオ"/>
                <a:ea typeface="メイリオ"/>
                <a:cs typeface="メイリオ"/>
              </a:rPr>
              <a:t>）</a:t>
            </a:r>
          </a:p>
        </p:txBody>
      </p:sp>
    </p:spTree>
    <p:extLst>
      <p:ext uri="{BB962C8B-B14F-4D97-AF65-F5344CB8AC3E}">
        <p14:creationId xmlns:p14="http://schemas.microsoft.com/office/powerpoint/2010/main" val="510778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descr="header_footer.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576"/>
            <a:ext cx="9144000" cy="6858000"/>
          </a:xfrm>
          <a:prstGeom prst="rect">
            <a:avLst/>
          </a:prstGeom>
        </p:spPr>
      </p:pic>
      <p:sp>
        <p:nvSpPr>
          <p:cNvPr id="26" name="タイトル 1"/>
          <p:cNvSpPr>
            <a:spLocks noGrp="1"/>
          </p:cNvSpPr>
          <p:nvPr>
            <p:ph type="ctrTitle"/>
          </p:nvPr>
        </p:nvSpPr>
        <p:spPr>
          <a:xfrm>
            <a:off x="0" y="163286"/>
            <a:ext cx="9143999" cy="604170"/>
          </a:xfrm>
        </p:spPr>
        <p:txBody>
          <a:bodyPr>
            <a:normAutofit/>
          </a:bodyPr>
          <a:lstStyle/>
          <a:p>
            <a:pPr algn="l"/>
            <a:r>
              <a:rPr kumimoji="1" lang="en-US" altLang="ja-JP" sz="3200" b="1" dirty="0">
                <a:solidFill>
                  <a:schemeClr val="bg1"/>
                </a:solidFill>
                <a:latin typeface="メイリオ"/>
                <a:ea typeface="メイリオ"/>
                <a:cs typeface="メイリオ"/>
              </a:rPr>
              <a:t>  </a:t>
            </a:r>
            <a:r>
              <a:rPr lang="ja-JP" altLang="en-US" sz="3200" b="1" dirty="0">
                <a:solidFill>
                  <a:schemeClr val="bg1"/>
                </a:solidFill>
                <a:latin typeface="メイリオ"/>
                <a:ea typeface="メイリオ"/>
                <a:cs typeface="メイリオ"/>
              </a:rPr>
              <a:t>原典　孟子の性善説（四端説）</a:t>
            </a:r>
            <a:endParaRPr kumimoji="1" lang="ja-JP" altLang="en-US" sz="3200" b="1" dirty="0">
              <a:solidFill>
                <a:schemeClr val="bg1"/>
              </a:solidFill>
              <a:latin typeface="メイリオ"/>
              <a:ea typeface="メイリオ"/>
              <a:cs typeface="メイリオ"/>
            </a:endParaRPr>
          </a:p>
        </p:txBody>
      </p:sp>
      <p:sp>
        <p:nvSpPr>
          <p:cNvPr id="10" name="サブタイトル 2"/>
          <p:cNvSpPr txBox="1">
            <a:spLocks/>
          </p:cNvSpPr>
          <p:nvPr/>
        </p:nvSpPr>
        <p:spPr>
          <a:xfrm>
            <a:off x="265833" y="1028701"/>
            <a:ext cx="8461333" cy="5400514"/>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ct val="150000"/>
              </a:lnSpc>
              <a:spcBef>
                <a:spcPts val="0"/>
              </a:spcBef>
            </a:pPr>
            <a:r>
              <a:rPr lang="ja-JP" altLang="en-US" sz="2600" dirty="0">
                <a:solidFill>
                  <a:srgbClr val="000000"/>
                </a:solidFill>
                <a:latin typeface="HG正楷書体-PRO" panose="03000600000000000000" pitchFamily="66" charset="-128"/>
                <a:ea typeface="HG正楷書体-PRO" panose="03000600000000000000" pitchFamily="66" charset="-128"/>
                <a:cs typeface="メイリオ"/>
              </a:rPr>
              <a:t>　人には他人の不幸を見るに忍びない心がある。これを，今まで気の毒とも思わなかったところにまで及ぼしていくのが仁である。人には恥ずかしくてとてもできないと思う心がある。これを，今まで平気でしていたところにまで及ぼしていくのが義である。</a:t>
            </a:r>
            <a:endParaRPr lang="en-US" altLang="ja-JP" sz="2600" dirty="0">
              <a:solidFill>
                <a:srgbClr val="000000"/>
              </a:solidFill>
              <a:latin typeface="HG正楷書体-PRO" panose="03000600000000000000" pitchFamily="66" charset="-128"/>
              <a:ea typeface="HG正楷書体-PRO" panose="03000600000000000000" pitchFamily="66" charset="-128"/>
              <a:cs typeface="メイリオ"/>
            </a:endParaRPr>
          </a:p>
          <a:p>
            <a:pPr algn="r">
              <a:lnSpc>
                <a:spcPct val="150000"/>
              </a:lnSpc>
              <a:spcBef>
                <a:spcPts val="0"/>
              </a:spcBef>
            </a:pPr>
            <a:r>
              <a:rPr lang="en-US" altLang="ja-JP" sz="2600" dirty="0">
                <a:solidFill>
                  <a:srgbClr val="000000"/>
                </a:solidFill>
                <a:latin typeface="HG正楷書体-PRO" panose="03000600000000000000" pitchFamily="66" charset="-128"/>
                <a:ea typeface="HG正楷書体-PRO" panose="03000600000000000000" pitchFamily="66" charset="-128"/>
                <a:cs typeface="メイリオ"/>
              </a:rPr>
              <a:t>『</a:t>
            </a:r>
            <a:r>
              <a:rPr lang="ja-JP" altLang="en-US" sz="2600" dirty="0">
                <a:solidFill>
                  <a:srgbClr val="000000"/>
                </a:solidFill>
                <a:latin typeface="HG正楷書体-PRO" panose="03000600000000000000" pitchFamily="66" charset="-128"/>
                <a:ea typeface="HG正楷書体-PRO" panose="03000600000000000000" pitchFamily="66" charset="-128"/>
                <a:cs typeface="メイリオ"/>
              </a:rPr>
              <a:t>孟子</a:t>
            </a:r>
            <a:r>
              <a:rPr lang="en-US" altLang="ja-JP" sz="2600" dirty="0">
                <a:solidFill>
                  <a:srgbClr val="000000"/>
                </a:solidFill>
                <a:latin typeface="HG正楷書体-PRO" panose="03000600000000000000" pitchFamily="66" charset="-128"/>
                <a:ea typeface="HG正楷書体-PRO" panose="03000600000000000000" pitchFamily="66" charset="-128"/>
                <a:cs typeface="メイリオ"/>
              </a:rPr>
              <a:t>』</a:t>
            </a:r>
            <a:r>
              <a:rPr lang="ja-JP" altLang="en-US" sz="2600" dirty="0">
                <a:solidFill>
                  <a:srgbClr val="000000"/>
                </a:solidFill>
                <a:latin typeface="HG正楷書体-PRO" panose="03000600000000000000" pitchFamily="66" charset="-128"/>
                <a:ea typeface="HG正楷書体-PRO" panose="03000600000000000000" pitchFamily="66" charset="-128"/>
                <a:cs typeface="メイリオ"/>
              </a:rPr>
              <a:t>公孫丑・上</a:t>
            </a:r>
          </a:p>
        </p:txBody>
      </p:sp>
      <p:pic>
        <p:nvPicPr>
          <p:cNvPr id="6" name="図 5" descr="bac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4999" y="6429215"/>
            <a:ext cx="829001" cy="469361"/>
          </a:xfrm>
          <a:prstGeom prst="rect">
            <a:avLst/>
          </a:prstGeom>
        </p:spPr>
      </p:pic>
      <p:sp>
        <p:nvSpPr>
          <p:cNvPr id="7" name="スライド番号プレースホルダー 5"/>
          <p:cNvSpPr txBox="1">
            <a:spLocks/>
          </p:cNvSpPr>
          <p:nvPr/>
        </p:nvSpPr>
        <p:spPr>
          <a:xfrm>
            <a:off x="6784126" y="144052"/>
            <a:ext cx="2133600" cy="242399"/>
          </a:xfrm>
          <a:prstGeom prst="rect">
            <a:avLst/>
          </a:prstGeom>
          <a:noFill/>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ja-JP" altLang="en-US" dirty="0">
                <a:solidFill>
                  <a:srgbClr val="95B3D7"/>
                </a:solidFill>
                <a:latin typeface="ＭＳ Ｐゴシック"/>
              </a:rPr>
              <a:t>補足</a:t>
            </a:r>
            <a:r>
              <a:rPr lang="en-US" altLang="ja-JP" dirty="0">
                <a:solidFill>
                  <a:srgbClr val="95B3D7"/>
                </a:solidFill>
                <a:latin typeface="ＭＳ Ｐゴシック"/>
              </a:rPr>
              <a:t>1</a:t>
            </a:r>
            <a:endParaRPr lang="ja-JP" altLang="en-US" dirty="0">
              <a:solidFill>
                <a:srgbClr val="95B3D7"/>
              </a:solidFill>
              <a:latin typeface="ＭＳ Ｐゴシック"/>
            </a:endParaRPr>
          </a:p>
        </p:txBody>
      </p:sp>
    </p:spTree>
    <p:extLst>
      <p:ext uri="{BB962C8B-B14F-4D97-AF65-F5344CB8AC3E}">
        <p14:creationId xmlns:p14="http://schemas.microsoft.com/office/powerpoint/2010/main" val="3369200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descr="header_footer.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576"/>
            <a:ext cx="9144000" cy="6858000"/>
          </a:xfrm>
          <a:prstGeom prst="rect">
            <a:avLst/>
          </a:prstGeom>
        </p:spPr>
      </p:pic>
      <p:sp>
        <p:nvSpPr>
          <p:cNvPr id="26" name="タイトル 1"/>
          <p:cNvSpPr>
            <a:spLocks noGrp="1"/>
          </p:cNvSpPr>
          <p:nvPr>
            <p:ph type="ctrTitle"/>
          </p:nvPr>
        </p:nvSpPr>
        <p:spPr>
          <a:xfrm>
            <a:off x="0" y="163286"/>
            <a:ext cx="9143999" cy="604170"/>
          </a:xfrm>
        </p:spPr>
        <p:txBody>
          <a:bodyPr>
            <a:normAutofit/>
          </a:bodyPr>
          <a:lstStyle/>
          <a:p>
            <a:pPr algn="l"/>
            <a:r>
              <a:rPr kumimoji="1" lang="en-US" altLang="ja-JP" sz="3200" b="1" dirty="0">
                <a:solidFill>
                  <a:schemeClr val="bg1"/>
                </a:solidFill>
                <a:latin typeface="メイリオ"/>
                <a:ea typeface="メイリオ"/>
                <a:cs typeface="メイリオ"/>
              </a:rPr>
              <a:t>  </a:t>
            </a:r>
            <a:r>
              <a:rPr lang="ja-JP" altLang="en-US" sz="3200" b="1" dirty="0">
                <a:solidFill>
                  <a:schemeClr val="bg1"/>
                </a:solidFill>
                <a:latin typeface="メイリオ"/>
                <a:ea typeface="メイリオ"/>
                <a:cs typeface="メイリオ"/>
              </a:rPr>
              <a:t>原典　荀子の性悪説</a:t>
            </a:r>
            <a:endParaRPr kumimoji="1" lang="ja-JP" altLang="en-US" sz="3200" b="1" dirty="0">
              <a:solidFill>
                <a:schemeClr val="bg1"/>
              </a:solidFill>
              <a:latin typeface="メイリオ"/>
              <a:ea typeface="メイリオ"/>
              <a:cs typeface="メイリオ"/>
            </a:endParaRPr>
          </a:p>
        </p:txBody>
      </p:sp>
      <p:sp>
        <p:nvSpPr>
          <p:cNvPr id="10" name="サブタイトル 2"/>
          <p:cNvSpPr txBox="1">
            <a:spLocks/>
          </p:cNvSpPr>
          <p:nvPr/>
        </p:nvSpPr>
        <p:spPr>
          <a:xfrm>
            <a:off x="265833" y="1028701"/>
            <a:ext cx="8461333" cy="5400514"/>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ct val="150000"/>
              </a:lnSpc>
              <a:spcBef>
                <a:spcPts val="0"/>
              </a:spcBef>
            </a:pPr>
            <a:r>
              <a:rPr lang="ja-JP" altLang="en-US" sz="2600" dirty="0">
                <a:solidFill>
                  <a:srgbClr val="000000"/>
                </a:solidFill>
                <a:latin typeface="HG正楷書体-PRO" panose="03000600000000000000" pitchFamily="66" charset="-128"/>
                <a:ea typeface="HG正楷書体-PRO" panose="03000600000000000000" pitchFamily="66" charset="-128"/>
                <a:cs typeface="メイリオ"/>
              </a:rPr>
              <a:t>　「性」は出発点となる素朴な素質であり，「偽」（後天的な人為）は文をなし理にかなった盛大なものである。「性」がなければ「偽」を加える所がなく，「偽」がなければ「性」はそのままで立派であることはできない。</a:t>
            </a:r>
            <a:endParaRPr lang="en-US" altLang="ja-JP" sz="2600" dirty="0">
              <a:solidFill>
                <a:srgbClr val="000000"/>
              </a:solidFill>
              <a:latin typeface="HG正楷書体-PRO" panose="03000600000000000000" pitchFamily="66" charset="-128"/>
              <a:ea typeface="HG正楷書体-PRO" panose="03000600000000000000" pitchFamily="66" charset="-128"/>
              <a:cs typeface="メイリオ"/>
            </a:endParaRPr>
          </a:p>
          <a:p>
            <a:pPr algn="r">
              <a:lnSpc>
                <a:spcPct val="150000"/>
              </a:lnSpc>
              <a:spcBef>
                <a:spcPts val="0"/>
              </a:spcBef>
            </a:pPr>
            <a:r>
              <a:rPr lang="en-US" altLang="ja-JP" sz="2600" dirty="0">
                <a:solidFill>
                  <a:srgbClr val="000000"/>
                </a:solidFill>
                <a:latin typeface="HG正楷書体-PRO" panose="03000600000000000000" pitchFamily="66" charset="-128"/>
                <a:ea typeface="HG正楷書体-PRO" panose="03000600000000000000" pitchFamily="66" charset="-128"/>
                <a:cs typeface="メイリオ"/>
              </a:rPr>
              <a:t>『</a:t>
            </a:r>
            <a:r>
              <a:rPr lang="ja-JP" altLang="en-US" sz="2600" dirty="0">
                <a:solidFill>
                  <a:srgbClr val="000000"/>
                </a:solidFill>
                <a:latin typeface="HG正楷書体-PRO" panose="03000600000000000000" pitchFamily="66" charset="-128"/>
                <a:ea typeface="HG正楷書体-PRO" panose="03000600000000000000" pitchFamily="66" charset="-128"/>
                <a:cs typeface="メイリオ"/>
              </a:rPr>
              <a:t>荀子</a:t>
            </a:r>
            <a:r>
              <a:rPr lang="en-US" altLang="ja-JP" sz="2600" dirty="0">
                <a:solidFill>
                  <a:srgbClr val="000000"/>
                </a:solidFill>
                <a:latin typeface="HG正楷書体-PRO" panose="03000600000000000000" pitchFamily="66" charset="-128"/>
                <a:ea typeface="HG正楷書体-PRO" panose="03000600000000000000" pitchFamily="66" charset="-128"/>
                <a:cs typeface="メイリオ"/>
              </a:rPr>
              <a:t>』</a:t>
            </a:r>
            <a:r>
              <a:rPr lang="ja-JP" altLang="en-US" sz="2600" dirty="0">
                <a:solidFill>
                  <a:srgbClr val="000000"/>
                </a:solidFill>
                <a:latin typeface="HG正楷書体-PRO" panose="03000600000000000000" pitchFamily="66" charset="-128"/>
                <a:ea typeface="HG正楷書体-PRO" panose="03000600000000000000" pitchFamily="66" charset="-128"/>
                <a:cs typeface="メイリオ"/>
              </a:rPr>
              <a:t>礼論篇</a:t>
            </a:r>
          </a:p>
        </p:txBody>
      </p:sp>
      <p:pic>
        <p:nvPicPr>
          <p:cNvPr id="6" name="図 5" descr="bac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4999" y="6429215"/>
            <a:ext cx="829001" cy="469361"/>
          </a:xfrm>
          <a:prstGeom prst="rect">
            <a:avLst/>
          </a:prstGeom>
        </p:spPr>
      </p:pic>
      <p:sp>
        <p:nvSpPr>
          <p:cNvPr id="7" name="スライド番号プレースホルダー 5"/>
          <p:cNvSpPr txBox="1">
            <a:spLocks/>
          </p:cNvSpPr>
          <p:nvPr/>
        </p:nvSpPr>
        <p:spPr>
          <a:xfrm>
            <a:off x="6784126" y="144052"/>
            <a:ext cx="2133600" cy="242399"/>
          </a:xfrm>
          <a:prstGeom prst="rect">
            <a:avLst/>
          </a:prstGeom>
          <a:noFill/>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ja-JP" altLang="en-US" dirty="0">
                <a:solidFill>
                  <a:srgbClr val="95B3D7"/>
                </a:solidFill>
                <a:latin typeface="ＭＳ Ｐゴシック"/>
              </a:rPr>
              <a:t>補足</a:t>
            </a:r>
            <a:r>
              <a:rPr lang="en-US" altLang="ja-JP" dirty="0">
                <a:solidFill>
                  <a:srgbClr val="95B3D7"/>
                </a:solidFill>
                <a:latin typeface="ＭＳ Ｐゴシック"/>
              </a:rPr>
              <a:t>2</a:t>
            </a:r>
            <a:endParaRPr lang="ja-JP" altLang="en-US" dirty="0">
              <a:solidFill>
                <a:srgbClr val="95B3D7"/>
              </a:solidFill>
              <a:latin typeface="ＭＳ Ｐゴシック"/>
            </a:endParaRPr>
          </a:p>
        </p:txBody>
      </p:sp>
      <p:pic>
        <p:nvPicPr>
          <p:cNvPr id="13" name="図 12">
            <a:extLst>
              <a:ext uri="{FF2B5EF4-FFF2-40B4-BE49-F238E27FC236}">
                <a16:creationId xmlns:a16="http://schemas.microsoft.com/office/drawing/2014/main" id="{B7B43C69-069F-F148-B917-C3E08B45680F}"/>
              </a:ext>
            </a:extLst>
          </p:cNvPr>
          <p:cNvPicPr>
            <a:picLocks noChangeAspect="1"/>
          </p:cNvPicPr>
          <p:nvPr/>
        </p:nvPicPr>
        <p:blipFill>
          <a:blip r:embed="rId5" r:link="rId6"/>
          <a:srcRect/>
          <a:stretch>
            <a:fillRect/>
          </a:stretch>
        </p:blipFill>
        <p:spPr>
          <a:xfrm>
            <a:off x="265833" y="5203952"/>
            <a:ext cx="1259995" cy="287999"/>
          </a:xfrm>
          <a:prstGeom prst="rect">
            <a:avLst/>
          </a:prstGeom>
        </p:spPr>
      </p:pic>
      <p:grpSp>
        <p:nvGrpSpPr>
          <p:cNvPr id="2" name="グループ化 1">
            <a:extLst>
              <a:ext uri="{FF2B5EF4-FFF2-40B4-BE49-F238E27FC236}">
                <a16:creationId xmlns:a16="http://schemas.microsoft.com/office/drawing/2014/main" id="{B3C419F5-5C7E-4F88-96B6-F7914E9383C3}"/>
              </a:ext>
            </a:extLst>
          </p:cNvPr>
          <p:cNvGrpSpPr/>
          <p:nvPr/>
        </p:nvGrpSpPr>
        <p:grpSpPr>
          <a:xfrm>
            <a:off x="9144000" y="2497757"/>
            <a:ext cx="8488843" cy="2208355"/>
            <a:chOff x="9144000" y="2497757"/>
            <a:chExt cx="8488843" cy="2208355"/>
          </a:xfrm>
        </p:grpSpPr>
        <p:sp>
          <p:nvSpPr>
            <p:cNvPr id="9" name="サブタイトル 2">
              <a:extLst>
                <a:ext uri="{FF2B5EF4-FFF2-40B4-BE49-F238E27FC236}">
                  <a16:creationId xmlns:a16="http://schemas.microsoft.com/office/drawing/2014/main" id="{D53B5E68-9DEF-447D-9E20-C1C73F42900B}"/>
                </a:ext>
              </a:extLst>
            </p:cNvPr>
            <p:cNvSpPr txBox="1">
              <a:spLocks/>
            </p:cNvSpPr>
            <p:nvPr/>
          </p:nvSpPr>
          <p:spPr>
            <a:xfrm>
              <a:off x="9144000" y="2497757"/>
              <a:ext cx="8488843" cy="2208355"/>
            </a:xfrm>
            <a:prstGeom prst="rect">
              <a:avLst/>
            </a:prstGeom>
            <a:solidFill>
              <a:srgbClr val="FFE5E5"/>
            </a:solidFill>
            <a:ln w="6350">
              <a:solidFill>
                <a:srgbClr val="FF9797"/>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3000"/>
                </a:lnSpc>
              </a:pPr>
              <a:r>
                <a:rPr lang="en-US" altLang="ja-JP" sz="2400" b="1" dirty="0">
                  <a:solidFill>
                    <a:srgbClr val="000000"/>
                  </a:solidFill>
                  <a:latin typeface="メイリオ"/>
                  <a:ea typeface="メイリオ"/>
                  <a:cs typeface="メイリオ"/>
                </a:rPr>
                <a:t>【</a:t>
              </a:r>
              <a:r>
                <a:rPr lang="en-US" altLang="ja-JP" sz="2400" b="1" u="sng" dirty="0">
                  <a:solidFill>
                    <a:srgbClr val="000000"/>
                  </a:solidFill>
                  <a:latin typeface="メイリオ"/>
                  <a:ea typeface="メイリオ"/>
                  <a:cs typeface="メイリオ"/>
                </a:rPr>
                <a:t>Check</a:t>
              </a:r>
              <a:r>
                <a:rPr lang="en-US" altLang="ja-JP" sz="2400" b="1" dirty="0">
                  <a:solidFill>
                    <a:srgbClr val="000000"/>
                  </a:solidFill>
                  <a:latin typeface="メイリオ"/>
                  <a:ea typeface="メイリオ"/>
                  <a:cs typeface="メイリオ"/>
                </a:rPr>
                <a:t>】</a:t>
              </a:r>
            </a:p>
            <a:p>
              <a:pPr algn="l">
                <a:lnSpc>
                  <a:spcPts val="3000"/>
                </a:lnSpc>
              </a:pP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孟子と荀子は，性と実現すべき善との関係をそれぞれどの</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3000"/>
                </a:lnSpc>
              </a:pP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ようにとらえているだろうか。</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四角形: 角を丸くする 20">
              <a:extLst>
                <a:ext uri="{FF2B5EF4-FFF2-40B4-BE49-F238E27FC236}">
                  <a16:creationId xmlns:a16="http://schemas.microsoft.com/office/drawing/2014/main" id="{9C208D80-B8B3-475F-AF02-BDD25F371BA8}"/>
                </a:ext>
              </a:extLst>
            </p:cNvPr>
            <p:cNvSpPr/>
            <p:nvPr/>
          </p:nvSpPr>
          <p:spPr>
            <a:xfrm>
              <a:off x="17192343" y="2644105"/>
              <a:ext cx="335176" cy="352413"/>
            </a:xfrm>
            <a:prstGeom prst="round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 name="乗算記号 11">
              <a:extLst>
                <a:ext uri="{FF2B5EF4-FFF2-40B4-BE49-F238E27FC236}">
                  <a16:creationId xmlns:a16="http://schemas.microsoft.com/office/drawing/2014/main" id="{904CDC98-F8E4-406E-862F-5CD401DF196F}"/>
                </a:ext>
              </a:extLst>
            </p:cNvPr>
            <p:cNvSpPr/>
            <p:nvPr/>
          </p:nvSpPr>
          <p:spPr>
            <a:xfrm>
              <a:off x="17243727" y="2696436"/>
              <a:ext cx="243557" cy="256083"/>
            </a:xfrm>
            <a:prstGeom prst="mathMultiply">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6594855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12000" decel="12000" fill="hold" nodeType="clickEffect">
                                  <p:stCondLst>
                                    <p:cond delay="0"/>
                                  </p:stCondLst>
                                  <p:childTnLst>
                                    <p:animMotion origin="layout" path="M -2.5E-6 0 L -0.96406 0.00463 " pathEditMode="relative" rAng="0" ptsTypes="AA">
                                      <p:cBhvr>
                                        <p:cTn id="6" dur="500" fill="hold"/>
                                        <p:tgtEl>
                                          <p:spTgt spid="2"/>
                                        </p:tgtEl>
                                        <p:attrNameLst>
                                          <p:attrName>ppt_x</p:attrName>
                                          <p:attrName>ppt_y</p:attrName>
                                        </p:attrNameLst>
                                      </p:cBhvr>
                                      <p:rCtr x="-48212" y="231"/>
                                    </p:animMotion>
                                  </p:childTnLst>
                                </p:cTn>
                              </p:par>
                            </p:childTnLst>
                          </p:cTn>
                        </p:par>
                      </p:childTnLst>
                    </p:cTn>
                  </p:par>
                </p:childTnLst>
              </p:cTn>
              <p:nextCondLst>
                <p:cond evt="onClick" delay="0">
                  <p:tgtEl>
                    <p:spTgt spid="13"/>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63" presetClass="path" presetSubtype="0" accel="12000" decel="12000" fill="hold" nodeType="clickEffect">
                                  <p:stCondLst>
                                    <p:cond delay="0"/>
                                  </p:stCondLst>
                                  <p:childTnLst>
                                    <p:animMotion origin="layout" path="M -0.96406 0.00463 L 1.38889E-6 4.44444E-6 " pathEditMode="relative" rAng="0" ptsTypes="AA">
                                      <p:cBhvr>
                                        <p:cTn id="11" dur="500" fill="hold"/>
                                        <p:tgtEl>
                                          <p:spTgt spid="2"/>
                                        </p:tgtEl>
                                        <p:attrNameLst>
                                          <p:attrName>ppt_x</p:attrName>
                                          <p:attrName>ppt_y</p:attrName>
                                        </p:attrNameLst>
                                      </p:cBhvr>
                                      <p:rCtr x="48281" y="-278"/>
                                    </p:animMotion>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528298" y="1489590"/>
            <a:ext cx="8001554" cy="4842971"/>
          </a:xfrm>
          <a:prstGeom prst="round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lIns="180000" tIns="180000" rIns="180000" bIns="180000" rtlCol="0" anchor="ctr" anchorCtr="0"/>
          <a:lstStyle/>
          <a:p>
            <a:r>
              <a:rPr lang="ja-JP" altLang="en-US" sz="3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儒家の思想はその後，多様な展開をとげていった。そのなかで孟子は，孔子の仁の教えを受け継ぎ，一方荀子は，孔子の礼の教えを継承した。</a:t>
            </a:r>
            <a:endParaRPr lang="en-US" altLang="ja-JP" sz="3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儒家思想において，人間はどのように生きるべきととらえられていたのだろうか。</a:t>
            </a:r>
            <a:endParaRPr lang="en-US" altLang="ja-JP"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角丸四角形 9"/>
          <p:cNvSpPr/>
          <p:nvPr/>
        </p:nvSpPr>
        <p:spPr>
          <a:xfrm>
            <a:off x="528298" y="481306"/>
            <a:ext cx="3960000" cy="924288"/>
          </a:xfrm>
          <a:prstGeom prst="round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15" name="サブタイトル 2"/>
          <p:cNvSpPr txBox="1">
            <a:spLocks/>
          </p:cNvSpPr>
          <p:nvPr/>
        </p:nvSpPr>
        <p:spPr>
          <a:xfrm>
            <a:off x="757687" y="619389"/>
            <a:ext cx="3528519" cy="578782"/>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sz="2800" dirty="0">
                <a:solidFill>
                  <a:srgbClr val="F79646">
                    <a:lumMod val="20000"/>
                    <a:lumOff val="80000"/>
                  </a:srgbClr>
                </a:solidFill>
                <a:latin typeface="HGｺﾞｼｯｸE" panose="020B0909000000000000" pitchFamily="49" charset="-128"/>
                <a:ea typeface="HGｺﾞｼｯｸE" panose="020B0909000000000000" pitchFamily="49" charset="-128"/>
                <a:cs typeface="メイリオ"/>
              </a:rPr>
              <a:t>はじめに</a:t>
            </a:r>
            <a:endParaRPr lang="en-US" altLang="ja-JP" sz="2400" b="1" dirty="0">
              <a:solidFill>
                <a:srgbClr val="F79646">
                  <a:lumMod val="20000"/>
                  <a:lumOff val="80000"/>
                </a:srgbClr>
              </a:solidFill>
              <a:latin typeface="HGｺﾞｼｯｸE" panose="020B0909000000000000" pitchFamily="49" charset="-128"/>
              <a:ea typeface="HGｺﾞｼｯｸE" panose="020B0909000000000000" pitchFamily="49" charset="-128"/>
              <a:cs typeface="メイリオ"/>
            </a:endParaRPr>
          </a:p>
        </p:txBody>
      </p:sp>
    </p:spTree>
    <p:extLst>
      <p:ext uri="{BB962C8B-B14F-4D97-AF65-F5344CB8AC3E}">
        <p14:creationId xmlns:p14="http://schemas.microsoft.com/office/powerpoint/2010/main" val="4133734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marR="0" rtl="0"/>
            <a:r>
              <a:rPr lang="ja-JP" altLang="en-US" b="0" i="0" u="none" strike="noStrike" kern="100" baseline="0">
                <a:latin typeface="Meiryo UI"/>
                <a:ea typeface="Meiryo UI"/>
              </a:rPr>
              <a:t>性善説と王道政治─孟子</a:t>
            </a:r>
          </a:p>
        </p:txBody>
      </p:sp>
      <p:sp>
        <p:nvSpPr>
          <p:cNvPr id="6" name="サブタイトル 2">
            <a:extLst>
              <a:ext uri="{FF2B5EF4-FFF2-40B4-BE49-F238E27FC236}">
                <a16:creationId xmlns:a16="http://schemas.microsoft.com/office/drawing/2014/main" id="{769752A3-0688-45BF-9F8F-B2531422E38F}"/>
              </a:ext>
            </a:extLst>
          </p:cNvPr>
          <p:cNvSpPr txBox="1">
            <a:spLocks/>
          </p:cNvSpPr>
          <p:nvPr/>
        </p:nvSpPr>
        <p:spPr>
          <a:xfrm>
            <a:off x="265835" y="1666246"/>
            <a:ext cx="8634024" cy="899453"/>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3000"/>
              </a:lnSpc>
            </a:pPr>
            <a:r>
              <a:rPr lang="zh-TW" altLang="en-US" sz="2600" b="1" dirty="0">
                <a:solidFill>
                  <a:srgbClr val="000000"/>
                </a:solidFill>
                <a:latin typeface="メイリオ"/>
                <a:ea typeface="メイリオ"/>
                <a:cs typeface="メイリオ"/>
              </a:rPr>
              <a:t>孟子</a:t>
            </a:r>
            <a:endParaRPr lang="en-US" altLang="zh-TW" sz="2600" b="1" dirty="0">
              <a:solidFill>
                <a:srgbClr val="000000"/>
              </a:solidFill>
              <a:latin typeface="メイリオ"/>
              <a:ea typeface="メイリオ"/>
              <a:cs typeface="メイリオ"/>
            </a:endParaRPr>
          </a:p>
          <a:p>
            <a:pPr algn="l">
              <a:lnSpc>
                <a:spcPts val="3000"/>
              </a:lnSpc>
            </a:pPr>
            <a:r>
              <a:rPr lang="en-US" altLang="ja-JP" sz="2600" dirty="0">
                <a:solidFill>
                  <a:srgbClr val="000000"/>
                </a:solidFill>
                <a:latin typeface="メイリオ"/>
                <a:ea typeface="メイリオ"/>
                <a:cs typeface="メイリオ"/>
              </a:rPr>
              <a:t>…</a:t>
            </a:r>
            <a:r>
              <a:rPr lang="ja-JP" altLang="en-US" sz="2600" dirty="0">
                <a:solidFill>
                  <a:srgbClr val="000000"/>
                </a:solidFill>
                <a:latin typeface="メイリオ"/>
                <a:ea typeface="メイリオ"/>
                <a:cs typeface="メイリオ"/>
              </a:rPr>
              <a:t>当時衰えていた儒家を復興</a:t>
            </a:r>
            <a:endParaRPr lang="en-US" altLang="ja-JP" sz="2600" dirty="0">
              <a:solidFill>
                <a:srgbClr val="000000"/>
              </a:solidFill>
              <a:latin typeface="メイリオ"/>
              <a:ea typeface="メイリオ"/>
              <a:cs typeface="メイリオ"/>
            </a:endParaRPr>
          </a:p>
        </p:txBody>
      </p:sp>
      <p:sp>
        <p:nvSpPr>
          <p:cNvPr id="7" name="サブタイトル 2">
            <a:extLst>
              <a:ext uri="{FF2B5EF4-FFF2-40B4-BE49-F238E27FC236}">
                <a16:creationId xmlns:a16="http://schemas.microsoft.com/office/drawing/2014/main" id="{5DEA1CC2-5D0C-430C-9510-3EF45CC8CB63}"/>
              </a:ext>
            </a:extLst>
          </p:cNvPr>
          <p:cNvSpPr txBox="1">
            <a:spLocks/>
          </p:cNvSpPr>
          <p:nvPr/>
        </p:nvSpPr>
        <p:spPr>
          <a:xfrm>
            <a:off x="265835" y="2802909"/>
            <a:ext cx="8634024" cy="980723"/>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3000"/>
              </a:lnSpc>
            </a:pPr>
            <a:r>
              <a:rPr lang="en-US" altLang="ja-JP" sz="2600" dirty="0">
                <a:solidFill>
                  <a:srgbClr val="000000"/>
                </a:solidFill>
                <a:latin typeface="メイリオ"/>
                <a:ea typeface="メイリオ"/>
                <a:cs typeface="メイリオ"/>
              </a:rPr>
              <a:t>…</a:t>
            </a:r>
            <a:r>
              <a:rPr lang="ja-JP" altLang="en-US" sz="2600" dirty="0">
                <a:solidFill>
                  <a:srgbClr val="000000"/>
                </a:solidFill>
                <a:latin typeface="メイリオ"/>
                <a:ea typeface="メイリオ"/>
                <a:cs typeface="メイリオ"/>
              </a:rPr>
              <a:t>孔子の仁の教えを受け継ぎながら，人間の本性</a:t>
            </a:r>
            <a:endParaRPr lang="en-US" altLang="ja-JP" sz="2600" dirty="0">
              <a:solidFill>
                <a:srgbClr val="000000"/>
              </a:solidFill>
              <a:latin typeface="メイリオ"/>
              <a:ea typeface="メイリオ"/>
              <a:cs typeface="メイリオ"/>
            </a:endParaRPr>
          </a:p>
          <a:p>
            <a:pPr algn="l">
              <a:lnSpc>
                <a:spcPts val="3000"/>
              </a:lnSpc>
            </a:pPr>
            <a:r>
              <a:rPr lang="ja-JP" altLang="en-US" sz="2600" dirty="0">
                <a:solidFill>
                  <a:srgbClr val="000000"/>
                </a:solidFill>
                <a:latin typeface="メイリオ"/>
                <a:ea typeface="メイリオ"/>
                <a:cs typeface="メイリオ"/>
              </a:rPr>
              <a:t>　</a:t>
            </a:r>
            <a:r>
              <a:rPr lang="en-US" altLang="ja-JP" sz="2600" dirty="0">
                <a:solidFill>
                  <a:srgbClr val="000000"/>
                </a:solidFill>
                <a:latin typeface="メイリオ"/>
                <a:ea typeface="メイリオ"/>
                <a:cs typeface="メイリオ"/>
              </a:rPr>
              <a:t>(</a:t>
            </a:r>
            <a:r>
              <a:rPr lang="ja-JP" altLang="en-US" sz="2600" dirty="0">
                <a:solidFill>
                  <a:srgbClr val="000000"/>
                </a:solidFill>
                <a:latin typeface="メイリオ"/>
                <a:ea typeface="メイリオ"/>
                <a:cs typeface="メイリオ"/>
              </a:rPr>
              <a:t>うまれながらの素質</a:t>
            </a:r>
            <a:r>
              <a:rPr lang="en-US" altLang="ja-JP" sz="2600" dirty="0">
                <a:solidFill>
                  <a:srgbClr val="000000"/>
                </a:solidFill>
                <a:latin typeface="メイリオ"/>
                <a:ea typeface="メイリオ"/>
                <a:cs typeface="メイリオ"/>
              </a:rPr>
              <a:t>)</a:t>
            </a:r>
            <a:r>
              <a:rPr lang="ja-JP" altLang="en-US" sz="2600" dirty="0">
                <a:solidFill>
                  <a:srgbClr val="000000"/>
                </a:solidFill>
                <a:latin typeface="メイリオ"/>
                <a:ea typeface="メイリオ"/>
                <a:cs typeface="メイリオ"/>
              </a:rPr>
              <a:t>は善であるとする</a:t>
            </a:r>
            <a:r>
              <a:rPr lang="ja-JP" altLang="en-US" sz="2600" b="1" dirty="0">
                <a:solidFill>
                  <a:srgbClr val="FF0000"/>
                </a:solidFill>
                <a:latin typeface="メイリオ"/>
                <a:ea typeface="メイリオ"/>
                <a:cs typeface="メイリオ"/>
              </a:rPr>
              <a:t>性善説</a:t>
            </a:r>
            <a:r>
              <a:rPr lang="ja-JP" altLang="en-US" sz="2600" dirty="0">
                <a:solidFill>
                  <a:srgbClr val="000000"/>
                </a:solidFill>
                <a:latin typeface="メイリオ"/>
                <a:ea typeface="メイリオ"/>
                <a:cs typeface="メイリオ"/>
              </a:rPr>
              <a:t>を提唱</a:t>
            </a:r>
          </a:p>
        </p:txBody>
      </p:sp>
      <p:grpSp>
        <p:nvGrpSpPr>
          <p:cNvPr id="3" name="グループ化 2">
            <a:extLst>
              <a:ext uri="{FF2B5EF4-FFF2-40B4-BE49-F238E27FC236}">
                <a16:creationId xmlns:a16="http://schemas.microsoft.com/office/drawing/2014/main" id="{3B39B359-F93E-45A3-63EF-0B65B26EF796}"/>
              </a:ext>
            </a:extLst>
          </p:cNvPr>
          <p:cNvGrpSpPr/>
          <p:nvPr/>
        </p:nvGrpSpPr>
        <p:grpSpPr>
          <a:xfrm>
            <a:off x="7989432" y="3842982"/>
            <a:ext cx="555357" cy="355719"/>
            <a:chOff x="6954867" y="5847984"/>
            <a:chExt cx="555357" cy="355719"/>
          </a:xfrm>
        </p:grpSpPr>
        <p:pic>
          <p:nvPicPr>
            <p:cNvPr id="4" name="Picture 2" descr="C:\Users\yanagi\Desktop\授業展開スライド画像\2-2-1-2_法.png">
              <a:extLst>
                <a:ext uri="{FF2B5EF4-FFF2-40B4-BE49-F238E27FC236}">
                  <a16:creationId xmlns:a16="http://schemas.microsoft.com/office/drawing/2014/main" id="{7E9ECC07-6E50-9DEE-82DA-B8EBEDBF21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867" y="5847984"/>
              <a:ext cx="555357" cy="35571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サブタイトル 2">
              <a:hlinkClick r:id="" action="ppaction://customshow?id=0&amp;return=true"/>
              <a:extLst>
                <a:ext uri="{FF2B5EF4-FFF2-40B4-BE49-F238E27FC236}">
                  <a16:creationId xmlns:a16="http://schemas.microsoft.com/office/drawing/2014/main" id="{09098AAB-580F-91E2-A828-CB4DDC97E802}"/>
                </a:ext>
              </a:extLst>
            </p:cNvPr>
            <p:cNvSpPr txBox="1">
              <a:spLocks/>
            </p:cNvSpPr>
            <p:nvPr/>
          </p:nvSpPr>
          <p:spPr>
            <a:xfrm>
              <a:off x="7043852" y="5917896"/>
              <a:ext cx="374754" cy="172458"/>
            </a:xfrm>
            <a:prstGeom prst="rect">
              <a:avLst/>
            </a:prstGeom>
            <a:solidFill>
              <a:schemeClr val="bg1"/>
            </a:solidFill>
          </p:spPr>
          <p:txBody>
            <a:bodyPr vert="horz" lIns="0" tIns="0" rIns="0" bIns="5400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nSpc>
                  <a:spcPts val="3000"/>
                </a:lnSpc>
              </a:pPr>
              <a:r>
                <a:rPr lang="ja-JP" altLang="en-US" sz="1200" b="1" dirty="0">
                  <a:solidFill>
                    <a:schemeClr val="tx1">
                      <a:lumMod val="85000"/>
                      <a:lumOff val="15000"/>
                    </a:schemeClr>
                  </a:solidFill>
                  <a:latin typeface="メイリオ"/>
                  <a:ea typeface="メイリオ"/>
                  <a:cs typeface="メイリオ"/>
                </a:rPr>
                <a:t>原典</a:t>
              </a:r>
            </a:p>
          </p:txBody>
        </p:sp>
      </p:grpSp>
    </p:spTree>
    <p:extLst>
      <p:ext uri="{BB962C8B-B14F-4D97-AF65-F5344CB8AC3E}">
        <p14:creationId xmlns:p14="http://schemas.microsoft.com/office/powerpoint/2010/main" val="395654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marR="0" rtl="0"/>
            <a:r>
              <a:rPr lang="ja-JP" altLang="en-US" b="0" i="0" u="none" strike="noStrike" kern="100" baseline="0">
                <a:latin typeface="Meiryo UI"/>
                <a:ea typeface="Meiryo UI"/>
              </a:rPr>
              <a:t>性善説と王道政治─孟子</a:t>
            </a:r>
          </a:p>
        </p:txBody>
      </p:sp>
      <p:sp>
        <p:nvSpPr>
          <p:cNvPr id="5" name="角丸四角形吹き出し 4"/>
          <p:cNvSpPr/>
          <p:nvPr/>
        </p:nvSpPr>
        <p:spPr>
          <a:xfrm>
            <a:off x="4020625" y="462172"/>
            <a:ext cx="4871313" cy="540000"/>
          </a:xfrm>
          <a:prstGeom prst="wedgeRoundRectCallout">
            <a:avLst>
              <a:gd name="adj1" fmla="val -46900"/>
              <a:gd name="adj2" fmla="val 24980"/>
              <a:gd name="adj3" fmla="val 16667"/>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18000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200"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性善の根拠となる四端の心とは何か</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6091" y="391774"/>
            <a:ext cx="292100" cy="292100"/>
          </a:xfrm>
          <a:prstGeom prst="rect">
            <a:avLst/>
          </a:prstGeom>
        </p:spPr>
      </p:pic>
      <p:sp>
        <p:nvSpPr>
          <p:cNvPr id="9" name="四角形吹き出し 8"/>
          <p:cNvSpPr/>
          <p:nvPr/>
        </p:nvSpPr>
        <p:spPr>
          <a:xfrm>
            <a:off x="818473" y="5977218"/>
            <a:ext cx="3223668" cy="576000"/>
          </a:xfrm>
          <a:prstGeom prst="wedgeRectCallout">
            <a:avLst>
              <a:gd name="adj1" fmla="val 66626"/>
              <a:gd name="adj2" fmla="val -63783"/>
            </a:avLst>
          </a:prstGeom>
          <a:solidFill>
            <a:schemeClr val="accent6">
              <a:lumMod val="60000"/>
              <a:lumOff val="40000"/>
            </a:schemeClr>
          </a:solidFill>
          <a:ln w="25400">
            <a:solidFill>
              <a:srgbClr val="00000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en-US" sz="2200" dirty="0">
                <a:solidFill>
                  <a:schemeClr val="tx1"/>
                </a:solidFill>
                <a:latin typeface="メイリオ"/>
                <a:ea typeface="メイリオ"/>
                <a:cs typeface="メイリオ"/>
              </a:rPr>
              <a:t>四つの徳の端緒</a:t>
            </a:r>
            <a:r>
              <a:rPr lang="en-US" altLang="ja-JP" sz="2200" dirty="0">
                <a:solidFill>
                  <a:schemeClr val="tx1"/>
                </a:solidFill>
                <a:latin typeface="メイリオ"/>
                <a:ea typeface="メイリオ"/>
                <a:cs typeface="メイリオ"/>
              </a:rPr>
              <a:t>(</a:t>
            </a:r>
            <a:r>
              <a:rPr lang="ja-JP" altLang="en-US" sz="2200" dirty="0">
                <a:solidFill>
                  <a:schemeClr val="tx1"/>
                </a:solidFill>
                <a:latin typeface="メイリオ"/>
                <a:ea typeface="メイリオ"/>
                <a:cs typeface="メイリオ"/>
              </a:rPr>
              <a:t>芽生え</a:t>
            </a:r>
            <a:r>
              <a:rPr lang="en-US" altLang="ja-JP" sz="2200" dirty="0">
                <a:solidFill>
                  <a:schemeClr val="tx1"/>
                </a:solidFill>
                <a:latin typeface="メイリオ"/>
                <a:ea typeface="メイリオ"/>
                <a:cs typeface="メイリオ"/>
              </a:rPr>
              <a:t>)</a:t>
            </a:r>
          </a:p>
        </p:txBody>
      </p:sp>
      <p:sp>
        <p:nvSpPr>
          <p:cNvPr id="11" name="サブタイトル 2">
            <a:extLst>
              <a:ext uri="{FF2B5EF4-FFF2-40B4-BE49-F238E27FC236}">
                <a16:creationId xmlns:a16="http://schemas.microsoft.com/office/drawing/2014/main" id="{A25CA1D4-E6F8-410B-8106-F74757656CCC}"/>
              </a:ext>
            </a:extLst>
          </p:cNvPr>
          <p:cNvSpPr txBox="1">
            <a:spLocks/>
          </p:cNvSpPr>
          <p:nvPr/>
        </p:nvSpPr>
        <p:spPr>
          <a:xfrm>
            <a:off x="260516" y="1261302"/>
            <a:ext cx="2079332" cy="440031"/>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3000"/>
              </a:lnSpc>
            </a:pPr>
            <a:r>
              <a:rPr lang="ja-JP" altLang="en-US" sz="2600" dirty="0">
                <a:solidFill>
                  <a:srgbClr val="000000"/>
                </a:solidFill>
                <a:latin typeface="メイリオ"/>
                <a:ea typeface="メイリオ"/>
                <a:cs typeface="メイリオ"/>
              </a:rPr>
              <a:t>四端の説</a:t>
            </a:r>
          </a:p>
        </p:txBody>
      </p:sp>
      <p:sp>
        <p:nvSpPr>
          <p:cNvPr id="12" name="サブタイトル 2">
            <a:extLst>
              <a:ext uri="{FF2B5EF4-FFF2-40B4-BE49-F238E27FC236}">
                <a16:creationId xmlns:a16="http://schemas.microsoft.com/office/drawing/2014/main" id="{0A11BDAC-8718-447D-843A-9BF9E1913F07}"/>
              </a:ext>
            </a:extLst>
          </p:cNvPr>
          <p:cNvSpPr txBox="1">
            <a:spLocks/>
          </p:cNvSpPr>
          <p:nvPr/>
        </p:nvSpPr>
        <p:spPr>
          <a:xfrm>
            <a:off x="265834" y="1787143"/>
            <a:ext cx="6317845" cy="626402"/>
          </a:xfrm>
          <a:prstGeom prst="rect">
            <a:avLst/>
          </a:prstGeom>
          <a:solidFill>
            <a:schemeClr val="accent6">
              <a:lumMod val="20000"/>
              <a:lumOff val="80000"/>
            </a:schemeClr>
          </a:solidFill>
          <a:ln>
            <a:solidFill>
              <a:schemeClr val="tx1"/>
            </a:solidFill>
          </a:ln>
        </p:spPr>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sz="2400" b="1" u="sng" dirty="0">
                <a:solidFill>
                  <a:srgbClr val="FF0000"/>
                </a:solidFill>
                <a:latin typeface="メイリオ"/>
                <a:ea typeface="メイリオ"/>
                <a:cs typeface="メイリオ"/>
              </a:rPr>
              <a:t>惻隠の心</a:t>
            </a:r>
            <a:r>
              <a:rPr lang="en-US" altLang="ja-JP" sz="2400" u="sng" dirty="0">
                <a:solidFill>
                  <a:srgbClr val="000000"/>
                </a:solidFill>
                <a:latin typeface="メイリオ"/>
                <a:ea typeface="メイリオ"/>
                <a:cs typeface="メイリオ"/>
              </a:rPr>
              <a:t>…</a:t>
            </a:r>
            <a:r>
              <a:rPr lang="ja-JP" altLang="en-US" sz="2400" u="sng" dirty="0">
                <a:solidFill>
                  <a:srgbClr val="000000"/>
                </a:solidFill>
                <a:latin typeface="メイリオ"/>
                <a:ea typeface="メイリオ"/>
                <a:cs typeface="メイリオ"/>
              </a:rPr>
              <a:t>憐れみいたむ心</a:t>
            </a:r>
          </a:p>
        </p:txBody>
      </p:sp>
      <p:sp>
        <p:nvSpPr>
          <p:cNvPr id="13" name="サブタイトル 2">
            <a:extLst>
              <a:ext uri="{FF2B5EF4-FFF2-40B4-BE49-F238E27FC236}">
                <a16:creationId xmlns:a16="http://schemas.microsoft.com/office/drawing/2014/main" id="{45087685-FC17-4671-88BF-6B35872C5341}"/>
              </a:ext>
            </a:extLst>
          </p:cNvPr>
          <p:cNvSpPr txBox="1">
            <a:spLocks/>
          </p:cNvSpPr>
          <p:nvPr/>
        </p:nvSpPr>
        <p:spPr>
          <a:xfrm>
            <a:off x="260516" y="2611692"/>
            <a:ext cx="6323164" cy="612947"/>
          </a:xfrm>
          <a:prstGeom prst="rect">
            <a:avLst/>
          </a:prstGeom>
          <a:solidFill>
            <a:schemeClr val="accent4">
              <a:lumMod val="20000"/>
              <a:lumOff val="80000"/>
            </a:schemeClr>
          </a:solidFill>
          <a:ln>
            <a:solidFill>
              <a:schemeClr val="tx1"/>
            </a:solidFill>
          </a:ln>
        </p:spPr>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sz="2400" b="1" dirty="0">
                <a:solidFill>
                  <a:srgbClr val="000000"/>
                </a:solidFill>
                <a:latin typeface="メイリオ"/>
                <a:ea typeface="メイリオ"/>
                <a:cs typeface="メイリオ"/>
              </a:rPr>
              <a:t>羞悪の心</a:t>
            </a:r>
            <a:r>
              <a:rPr lang="en-US" altLang="ja-JP" sz="2400" dirty="0">
                <a:solidFill>
                  <a:srgbClr val="000000"/>
                </a:solidFill>
                <a:latin typeface="メイリオ"/>
                <a:ea typeface="メイリオ"/>
                <a:cs typeface="メイリオ"/>
              </a:rPr>
              <a:t>…</a:t>
            </a:r>
            <a:r>
              <a:rPr lang="ja-JP" altLang="en-US" sz="2400" dirty="0">
                <a:solidFill>
                  <a:srgbClr val="000000"/>
                </a:solidFill>
                <a:latin typeface="メイリオ"/>
                <a:ea typeface="メイリオ"/>
                <a:cs typeface="メイリオ"/>
              </a:rPr>
              <a:t>自分の悪を恥じ他人の悪を憎む心</a:t>
            </a:r>
          </a:p>
        </p:txBody>
      </p:sp>
      <p:sp>
        <p:nvSpPr>
          <p:cNvPr id="14" name="サブタイトル 2">
            <a:extLst>
              <a:ext uri="{FF2B5EF4-FFF2-40B4-BE49-F238E27FC236}">
                <a16:creationId xmlns:a16="http://schemas.microsoft.com/office/drawing/2014/main" id="{818C4286-D6B5-4BB2-A0AA-9DA92AAC4ECB}"/>
              </a:ext>
            </a:extLst>
          </p:cNvPr>
          <p:cNvSpPr txBox="1">
            <a:spLocks/>
          </p:cNvSpPr>
          <p:nvPr/>
        </p:nvSpPr>
        <p:spPr>
          <a:xfrm>
            <a:off x="260516" y="3437742"/>
            <a:ext cx="6317846" cy="612947"/>
          </a:xfrm>
          <a:prstGeom prst="rect">
            <a:avLst/>
          </a:prstGeom>
          <a:solidFill>
            <a:srgbClr val="CCFFCC"/>
          </a:solidFill>
          <a:ln w="6350">
            <a:solidFill>
              <a:schemeClr val="tx1"/>
            </a:solidFill>
          </a:ln>
        </p:spPr>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3000"/>
              </a:lnSpc>
            </a:pPr>
            <a:r>
              <a:rPr lang="ja-JP" altLang="en-US" sz="2400" b="1" dirty="0">
                <a:solidFill>
                  <a:srgbClr val="000000"/>
                </a:solidFill>
                <a:latin typeface="メイリオ"/>
                <a:ea typeface="メイリオ"/>
                <a:cs typeface="メイリオ"/>
              </a:rPr>
              <a:t>辞譲の心</a:t>
            </a:r>
            <a:r>
              <a:rPr lang="en-US" altLang="ja-JP" sz="2400" dirty="0">
                <a:solidFill>
                  <a:srgbClr val="000000"/>
                </a:solidFill>
                <a:latin typeface="メイリオ"/>
                <a:ea typeface="メイリオ"/>
                <a:cs typeface="メイリオ"/>
              </a:rPr>
              <a:t>…</a:t>
            </a:r>
            <a:r>
              <a:rPr lang="ja-JP" altLang="en-US" sz="2400" dirty="0">
                <a:solidFill>
                  <a:srgbClr val="000000"/>
                </a:solidFill>
                <a:latin typeface="メイリオ"/>
                <a:ea typeface="メイリオ"/>
                <a:cs typeface="メイリオ"/>
              </a:rPr>
              <a:t>他人に譲りへりくだる心</a:t>
            </a:r>
          </a:p>
        </p:txBody>
      </p:sp>
      <p:sp>
        <p:nvSpPr>
          <p:cNvPr id="15" name="サブタイトル 2">
            <a:extLst>
              <a:ext uri="{FF2B5EF4-FFF2-40B4-BE49-F238E27FC236}">
                <a16:creationId xmlns:a16="http://schemas.microsoft.com/office/drawing/2014/main" id="{113C904F-1514-4900-8E04-ED571772A623}"/>
              </a:ext>
            </a:extLst>
          </p:cNvPr>
          <p:cNvSpPr txBox="1">
            <a:spLocks/>
          </p:cNvSpPr>
          <p:nvPr/>
        </p:nvSpPr>
        <p:spPr>
          <a:xfrm>
            <a:off x="265834" y="4281599"/>
            <a:ext cx="6317845" cy="612947"/>
          </a:xfrm>
          <a:prstGeom prst="rect">
            <a:avLst/>
          </a:prstGeom>
          <a:solidFill>
            <a:srgbClr val="FFFFCC"/>
          </a:solidFill>
          <a:ln w="6350">
            <a:solidFill>
              <a:schemeClr val="tx1"/>
            </a:solidFill>
          </a:ln>
        </p:spPr>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3000"/>
              </a:lnSpc>
            </a:pPr>
            <a:r>
              <a:rPr lang="ja-JP" altLang="en-US" sz="2400" b="1" dirty="0">
                <a:solidFill>
                  <a:srgbClr val="000000"/>
                </a:solidFill>
                <a:latin typeface="メイリオ"/>
                <a:ea typeface="メイリオ"/>
                <a:cs typeface="メイリオ"/>
              </a:rPr>
              <a:t>是非の心</a:t>
            </a:r>
            <a:r>
              <a:rPr lang="en-US" altLang="ja-JP" sz="2400" dirty="0">
                <a:solidFill>
                  <a:srgbClr val="000000"/>
                </a:solidFill>
                <a:latin typeface="メイリオ"/>
                <a:ea typeface="メイリオ"/>
                <a:cs typeface="メイリオ"/>
              </a:rPr>
              <a:t>…</a:t>
            </a:r>
            <a:r>
              <a:rPr lang="ja-JP" altLang="en-US" sz="2400" dirty="0">
                <a:solidFill>
                  <a:srgbClr val="000000"/>
                </a:solidFill>
                <a:latin typeface="メイリオ"/>
                <a:ea typeface="メイリオ"/>
                <a:cs typeface="メイリオ"/>
              </a:rPr>
              <a:t>ものごとの是非善悪を判断する心</a:t>
            </a:r>
          </a:p>
        </p:txBody>
      </p:sp>
      <p:sp>
        <p:nvSpPr>
          <p:cNvPr id="16" name="下矢印 10">
            <a:extLst>
              <a:ext uri="{FF2B5EF4-FFF2-40B4-BE49-F238E27FC236}">
                <a16:creationId xmlns:a16="http://schemas.microsoft.com/office/drawing/2014/main" id="{CCF87B0D-ED53-4B38-A8A8-F2E532FDDDEC}"/>
              </a:ext>
            </a:extLst>
          </p:cNvPr>
          <p:cNvSpPr/>
          <p:nvPr/>
        </p:nvSpPr>
        <p:spPr>
          <a:xfrm rot="16200000">
            <a:off x="7074896" y="1872075"/>
            <a:ext cx="274622" cy="456537"/>
          </a:xfrm>
          <a:prstGeom prst="downArrow">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下矢印 10">
            <a:extLst>
              <a:ext uri="{FF2B5EF4-FFF2-40B4-BE49-F238E27FC236}">
                <a16:creationId xmlns:a16="http://schemas.microsoft.com/office/drawing/2014/main" id="{834B84DE-5A08-4388-A70B-47DFF8FD99BB}"/>
              </a:ext>
            </a:extLst>
          </p:cNvPr>
          <p:cNvSpPr/>
          <p:nvPr/>
        </p:nvSpPr>
        <p:spPr>
          <a:xfrm rot="16200000">
            <a:off x="7074897" y="2689896"/>
            <a:ext cx="274622" cy="456537"/>
          </a:xfrm>
          <a:prstGeom prst="downArrow">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下矢印 10">
            <a:extLst>
              <a:ext uri="{FF2B5EF4-FFF2-40B4-BE49-F238E27FC236}">
                <a16:creationId xmlns:a16="http://schemas.microsoft.com/office/drawing/2014/main" id="{515CB601-048C-433A-BC26-A137D8EC0234}"/>
              </a:ext>
            </a:extLst>
          </p:cNvPr>
          <p:cNvSpPr/>
          <p:nvPr/>
        </p:nvSpPr>
        <p:spPr>
          <a:xfrm rot="16200000">
            <a:off x="7074895" y="3482476"/>
            <a:ext cx="274622" cy="456537"/>
          </a:xfrm>
          <a:prstGeom prst="downArrow">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下矢印 10">
            <a:extLst>
              <a:ext uri="{FF2B5EF4-FFF2-40B4-BE49-F238E27FC236}">
                <a16:creationId xmlns:a16="http://schemas.microsoft.com/office/drawing/2014/main" id="{9D5759D7-4F0A-447E-817C-C5AB0241475C}"/>
              </a:ext>
            </a:extLst>
          </p:cNvPr>
          <p:cNvSpPr/>
          <p:nvPr/>
        </p:nvSpPr>
        <p:spPr>
          <a:xfrm rot="16200000">
            <a:off x="7074897" y="4305617"/>
            <a:ext cx="274622" cy="456537"/>
          </a:xfrm>
          <a:prstGeom prst="downArrow">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サブタイトル 2">
            <a:extLst>
              <a:ext uri="{FF2B5EF4-FFF2-40B4-BE49-F238E27FC236}">
                <a16:creationId xmlns:a16="http://schemas.microsoft.com/office/drawing/2014/main" id="{975B12F2-6321-4DC0-B334-4FD176E1A3F8}"/>
              </a:ext>
            </a:extLst>
          </p:cNvPr>
          <p:cNvSpPr txBox="1">
            <a:spLocks/>
          </p:cNvSpPr>
          <p:nvPr/>
        </p:nvSpPr>
        <p:spPr>
          <a:xfrm>
            <a:off x="7840735" y="1788668"/>
            <a:ext cx="625258" cy="626402"/>
          </a:xfrm>
          <a:prstGeom prst="rect">
            <a:avLst/>
          </a:prstGeom>
          <a:solidFill>
            <a:schemeClr val="accent6">
              <a:lumMod val="20000"/>
              <a:lumOff val="80000"/>
            </a:schemeClr>
          </a:solidFill>
          <a:ln>
            <a:solidFill>
              <a:schemeClr val="tx1"/>
            </a:solidFill>
          </a:ln>
        </p:spPr>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r>
              <a:rPr lang="ja-JP" altLang="en-US" sz="2400" b="1" dirty="0">
                <a:solidFill>
                  <a:srgbClr val="000000"/>
                </a:solidFill>
                <a:latin typeface="メイリオ"/>
                <a:ea typeface="メイリオ"/>
                <a:cs typeface="メイリオ"/>
              </a:rPr>
              <a:t>仁</a:t>
            </a:r>
          </a:p>
        </p:txBody>
      </p:sp>
      <p:sp>
        <p:nvSpPr>
          <p:cNvPr id="21" name="サブタイトル 2">
            <a:extLst>
              <a:ext uri="{FF2B5EF4-FFF2-40B4-BE49-F238E27FC236}">
                <a16:creationId xmlns:a16="http://schemas.microsoft.com/office/drawing/2014/main" id="{96D0C5CC-6BA8-41D3-B9DE-7427466F6F1C}"/>
              </a:ext>
            </a:extLst>
          </p:cNvPr>
          <p:cNvSpPr txBox="1">
            <a:spLocks/>
          </p:cNvSpPr>
          <p:nvPr/>
        </p:nvSpPr>
        <p:spPr>
          <a:xfrm>
            <a:off x="7840735" y="2611692"/>
            <a:ext cx="625258" cy="612947"/>
          </a:xfrm>
          <a:prstGeom prst="rect">
            <a:avLst/>
          </a:prstGeom>
          <a:solidFill>
            <a:schemeClr val="accent4">
              <a:lumMod val="20000"/>
              <a:lumOff val="80000"/>
            </a:schemeClr>
          </a:solidFill>
          <a:ln>
            <a:solidFill>
              <a:schemeClr val="tx1"/>
            </a:solidFill>
          </a:ln>
        </p:spPr>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r>
              <a:rPr lang="ja-JP" altLang="en-US" sz="2400" b="1" dirty="0">
                <a:solidFill>
                  <a:srgbClr val="000000"/>
                </a:solidFill>
                <a:latin typeface="メイリオ"/>
                <a:ea typeface="メイリオ"/>
                <a:cs typeface="メイリオ"/>
              </a:rPr>
              <a:t>義</a:t>
            </a:r>
          </a:p>
        </p:txBody>
      </p:sp>
      <p:sp>
        <p:nvSpPr>
          <p:cNvPr id="22" name="サブタイトル 2">
            <a:extLst>
              <a:ext uri="{FF2B5EF4-FFF2-40B4-BE49-F238E27FC236}">
                <a16:creationId xmlns:a16="http://schemas.microsoft.com/office/drawing/2014/main" id="{5066EAE4-F37B-4342-B881-E7FD813C7107}"/>
              </a:ext>
            </a:extLst>
          </p:cNvPr>
          <p:cNvSpPr txBox="1">
            <a:spLocks/>
          </p:cNvSpPr>
          <p:nvPr/>
        </p:nvSpPr>
        <p:spPr>
          <a:xfrm>
            <a:off x="7840735" y="3435056"/>
            <a:ext cx="625258" cy="612947"/>
          </a:xfrm>
          <a:prstGeom prst="rect">
            <a:avLst/>
          </a:prstGeom>
          <a:solidFill>
            <a:srgbClr val="CCFFCC"/>
          </a:solidFill>
          <a:ln w="6350">
            <a:solidFill>
              <a:schemeClr val="tx1"/>
            </a:solidFill>
          </a:ln>
        </p:spPr>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nSpc>
                <a:spcPts val="3000"/>
              </a:lnSpc>
            </a:pPr>
            <a:r>
              <a:rPr lang="ja-JP" altLang="en-US" sz="2400" b="1" dirty="0">
                <a:solidFill>
                  <a:srgbClr val="000000"/>
                </a:solidFill>
                <a:latin typeface="メイリオ"/>
                <a:ea typeface="メイリオ"/>
                <a:cs typeface="メイリオ"/>
              </a:rPr>
              <a:t>礼</a:t>
            </a:r>
            <a:endParaRPr lang="ja-JP" altLang="en-US" sz="2400" dirty="0">
              <a:solidFill>
                <a:srgbClr val="000000"/>
              </a:solidFill>
              <a:latin typeface="メイリオ"/>
              <a:ea typeface="メイリオ"/>
              <a:cs typeface="メイリオ"/>
            </a:endParaRPr>
          </a:p>
        </p:txBody>
      </p:sp>
      <p:sp>
        <p:nvSpPr>
          <p:cNvPr id="23" name="サブタイトル 2">
            <a:extLst>
              <a:ext uri="{FF2B5EF4-FFF2-40B4-BE49-F238E27FC236}">
                <a16:creationId xmlns:a16="http://schemas.microsoft.com/office/drawing/2014/main" id="{F5023B81-3094-4B2B-8A05-5E3AB6C65BB5}"/>
              </a:ext>
            </a:extLst>
          </p:cNvPr>
          <p:cNvSpPr txBox="1">
            <a:spLocks/>
          </p:cNvSpPr>
          <p:nvPr/>
        </p:nvSpPr>
        <p:spPr>
          <a:xfrm>
            <a:off x="7834870" y="4281599"/>
            <a:ext cx="630191" cy="612947"/>
          </a:xfrm>
          <a:prstGeom prst="rect">
            <a:avLst/>
          </a:prstGeom>
          <a:solidFill>
            <a:srgbClr val="FFFFCC"/>
          </a:solidFill>
          <a:ln w="6350">
            <a:solidFill>
              <a:schemeClr val="tx1"/>
            </a:solidFill>
          </a:ln>
        </p:spPr>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nSpc>
                <a:spcPts val="3000"/>
              </a:lnSpc>
            </a:pPr>
            <a:r>
              <a:rPr lang="ja-JP" altLang="en-US" sz="2400" b="1" dirty="0">
                <a:solidFill>
                  <a:srgbClr val="000000"/>
                </a:solidFill>
                <a:latin typeface="メイリオ"/>
                <a:ea typeface="メイリオ"/>
                <a:cs typeface="メイリオ"/>
              </a:rPr>
              <a:t>智</a:t>
            </a:r>
            <a:endParaRPr lang="ja-JP" altLang="en-US" sz="2400" dirty="0">
              <a:solidFill>
                <a:srgbClr val="000000"/>
              </a:solidFill>
              <a:latin typeface="メイリオ"/>
              <a:ea typeface="メイリオ"/>
              <a:cs typeface="メイリオ"/>
            </a:endParaRPr>
          </a:p>
        </p:txBody>
      </p:sp>
      <p:sp>
        <p:nvSpPr>
          <p:cNvPr id="7" name="四角形吹き出し 6"/>
          <p:cNvSpPr/>
          <p:nvPr/>
        </p:nvSpPr>
        <p:spPr>
          <a:xfrm>
            <a:off x="2073429" y="1111382"/>
            <a:ext cx="5232161" cy="720000"/>
          </a:xfrm>
          <a:prstGeom prst="wedgeRectCallout">
            <a:avLst>
              <a:gd name="adj1" fmla="val -35682"/>
              <a:gd name="adj2" fmla="val 59036"/>
            </a:avLst>
          </a:prstGeom>
          <a:solidFill>
            <a:schemeClr val="accent6">
              <a:lumMod val="60000"/>
              <a:lumOff val="40000"/>
            </a:schemeClr>
          </a:solidFill>
          <a:ln w="25400">
            <a:solidFill>
              <a:srgbClr val="00000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en-US" sz="2200" dirty="0">
                <a:solidFill>
                  <a:schemeClr val="tx1"/>
                </a:solidFill>
                <a:latin typeface="メイリオ"/>
                <a:ea typeface="メイリオ"/>
                <a:cs typeface="メイリオ"/>
              </a:rPr>
              <a:t>幼児が井戸に落ちかけているのをみれば誰でもこの子を助けようとする</a:t>
            </a:r>
            <a:endParaRPr lang="en-US" altLang="ja-JP" sz="2200" dirty="0">
              <a:solidFill>
                <a:schemeClr val="tx1"/>
              </a:solidFill>
              <a:latin typeface="メイリオ"/>
              <a:ea typeface="メイリオ"/>
              <a:cs typeface="メイリオ"/>
            </a:endParaRPr>
          </a:p>
        </p:txBody>
      </p:sp>
      <p:sp>
        <p:nvSpPr>
          <p:cNvPr id="24" name="右中かっこ 23">
            <a:extLst>
              <a:ext uri="{FF2B5EF4-FFF2-40B4-BE49-F238E27FC236}">
                <a16:creationId xmlns:a16="http://schemas.microsoft.com/office/drawing/2014/main" id="{7FE00BCD-5501-46D0-8950-011992EE630D}"/>
              </a:ext>
            </a:extLst>
          </p:cNvPr>
          <p:cNvSpPr/>
          <p:nvPr/>
        </p:nvSpPr>
        <p:spPr>
          <a:xfrm rot="16200000" flipH="1">
            <a:off x="3216319" y="2044357"/>
            <a:ext cx="400922" cy="6312529"/>
          </a:xfrm>
          <a:prstGeom prst="rightBrace">
            <a:avLst>
              <a:gd name="adj1" fmla="val 46528"/>
              <a:gd name="adj2" fmla="val 49833"/>
            </a:avLst>
          </a:prstGeom>
          <a:ln w="38100">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5" name="サブタイトル 2">
            <a:extLst>
              <a:ext uri="{FF2B5EF4-FFF2-40B4-BE49-F238E27FC236}">
                <a16:creationId xmlns:a16="http://schemas.microsoft.com/office/drawing/2014/main" id="{B1273B81-83AD-415B-BEC9-B8E41C4A279B}"/>
              </a:ext>
            </a:extLst>
          </p:cNvPr>
          <p:cNvSpPr txBox="1">
            <a:spLocks/>
          </p:cNvSpPr>
          <p:nvPr/>
        </p:nvSpPr>
        <p:spPr>
          <a:xfrm>
            <a:off x="268167" y="5481769"/>
            <a:ext cx="5917480" cy="440031"/>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3000"/>
              </a:lnSpc>
            </a:pPr>
            <a:r>
              <a:rPr lang="ja-JP" altLang="en-US" sz="2600" dirty="0">
                <a:solidFill>
                  <a:srgbClr val="000000"/>
                </a:solidFill>
                <a:latin typeface="メイリオ"/>
                <a:ea typeface="メイリオ"/>
                <a:cs typeface="メイリオ"/>
              </a:rPr>
              <a:t>誰でも自然に備わっている</a:t>
            </a:r>
            <a:r>
              <a:rPr lang="ja-JP" altLang="en-US" sz="2600" b="1" u="sng" dirty="0">
                <a:solidFill>
                  <a:srgbClr val="000000"/>
                </a:solidFill>
                <a:latin typeface="メイリオ"/>
                <a:ea typeface="メイリオ"/>
                <a:cs typeface="メイリオ"/>
              </a:rPr>
              <a:t>四端</a:t>
            </a:r>
            <a:r>
              <a:rPr lang="ja-JP" altLang="en-US" sz="2600" dirty="0">
                <a:solidFill>
                  <a:srgbClr val="000000"/>
                </a:solidFill>
                <a:latin typeface="メイリオ"/>
                <a:ea typeface="メイリオ"/>
                <a:cs typeface="メイリオ"/>
              </a:rPr>
              <a:t>の心</a:t>
            </a:r>
          </a:p>
        </p:txBody>
      </p:sp>
      <p:sp>
        <p:nvSpPr>
          <p:cNvPr id="26" name="下矢印 10">
            <a:extLst>
              <a:ext uri="{FF2B5EF4-FFF2-40B4-BE49-F238E27FC236}">
                <a16:creationId xmlns:a16="http://schemas.microsoft.com/office/drawing/2014/main" id="{EAB24113-6668-40D4-88BC-ABC163E23AC2}"/>
              </a:ext>
            </a:extLst>
          </p:cNvPr>
          <p:cNvSpPr/>
          <p:nvPr/>
        </p:nvSpPr>
        <p:spPr>
          <a:xfrm rot="16200000">
            <a:off x="7074898" y="5442453"/>
            <a:ext cx="274622" cy="456537"/>
          </a:xfrm>
          <a:prstGeom prst="downArrow">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中かっこ 27">
            <a:extLst>
              <a:ext uri="{FF2B5EF4-FFF2-40B4-BE49-F238E27FC236}">
                <a16:creationId xmlns:a16="http://schemas.microsoft.com/office/drawing/2014/main" id="{A34A4AF9-3181-4DC7-8153-A42585222E6F}"/>
              </a:ext>
            </a:extLst>
          </p:cNvPr>
          <p:cNvSpPr/>
          <p:nvPr/>
        </p:nvSpPr>
        <p:spPr>
          <a:xfrm rot="16200000" flipH="1">
            <a:off x="7949504" y="4752814"/>
            <a:ext cx="400922" cy="770428"/>
          </a:xfrm>
          <a:prstGeom prst="rightBrace">
            <a:avLst>
              <a:gd name="adj1" fmla="val 46528"/>
              <a:gd name="adj2" fmla="val 49833"/>
            </a:avLst>
          </a:prstGeom>
          <a:ln w="38100">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9" name="サブタイトル 2">
            <a:extLst>
              <a:ext uri="{FF2B5EF4-FFF2-40B4-BE49-F238E27FC236}">
                <a16:creationId xmlns:a16="http://schemas.microsoft.com/office/drawing/2014/main" id="{70193706-711D-444B-B26B-0B1BE34F1FE0}"/>
              </a:ext>
            </a:extLst>
          </p:cNvPr>
          <p:cNvSpPr txBox="1">
            <a:spLocks/>
          </p:cNvSpPr>
          <p:nvPr/>
        </p:nvSpPr>
        <p:spPr>
          <a:xfrm>
            <a:off x="7599131" y="5474501"/>
            <a:ext cx="1103086" cy="440031"/>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nSpc>
                <a:spcPts val="3000"/>
              </a:lnSpc>
            </a:pPr>
            <a:r>
              <a:rPr lang="ja-JP" altLang="en-US" sz="2600" b="1" dirty="0">
                <a:solidFill>
                  <a:srgbClr val="000000"/>
                </a:solidFill>
                <a:latin typeface="メイリオ"/>
                <a:ea typeface="メイリオ"/>
                <a:cs typeface="メイリオ"/>
              </a:rPr>
              <a:t>四徳</a:t>
            </a:r>
          </a:p>
        </p:txBody>
      </p:sp>
      <p:sp>
        <p:nvSpPr>
          <p:cNvPr id="30" name="四角形吹き出し 8">
            <a:extLst>
              <a:ext uri="{FF2B5EF4-FFF2-40B4-BE49-F238E27FC236}">
                <a16:creationId xmlns:a16="http://schemas.microsoft.com/office/drawing/2014/main" id="{613BF9AE-4AE7-434A-AF78-C1BE4CD7ED25}"/>
              </a:ext>
            </a:extLst>
          </p:cNvPr>
          <p:cNvSpPr/>
          <p:nvPr/>
        </p:nvSpPr>
        <p:spPr>
          <a:xfrm>
            <a:off x="5636442" y="6022410"/>
            <a:ext cx="3016318" cy="576000"/>
          </a:xfrm>
          <a:prstGeom prst="wedgeRectCallout">
            <a:avLst>
              <a:gd name="adj1" fmla="val -424"/>
              <a:gd name="adj2" fmla="val -82459"/>
            </a:avLst>
          </a:prstGeom>
          <a:solidFill>
            <a:schemeClr val="accent6">
              <a:lumMod val="60000"/>
              <a:lumOff val="40000"/>
            </a:schemeClr>
          </a:solidFill>
          <a:ln w="25400">
            <a:solidFill>
              <a:srgbClr val="00000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en-US" sz="2200" dirty="0">
                <a:solidFill>
                  <a:schemeClr val="tx1"/>
                </a:solidFill>
                <a:latin typeface="メイリオ"/>
                <a:ea typeface="メイリオ"/>
                <a:cs typeface="メイリオ"/>
              </a:rPr>
              <a:t>自覚的に大きく育てる</a:t>
            </a:r>
          </a:p>
        </p:txBody>
      </p:sp>
    </p:spTree>
    <p:extLst>
      <p:ext uri="{BB962C8B-B14F-4D97-AF65-F5344CB8AC3E}">
        <p14:creationId xmlns:p14="http://schemas.microsoft.com/office/powerpoint/2010/main" val="188631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7" grpId="0" animBg="1"/>
      <p:bldP spid="24" grpId="0" animBg="1"/>
      <p:bldP spid="25" grpId="0"/>
      <p:bldP spid="26" grpId="0" animBg="1"/>
      <p:bldP spid="28" grpId="0" animBg="1"/>
      <p:bldP spid="29" grpId="0"/>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marR="0" rtl="0"/>
            <a:r>
              <a:rPr lang="ja-JP" altLang="en-US" b="0" i="0" u="none" strike="noStrike" kern="100" baseline="0">
                <a:latin typeface="Meiryo UI"/>
                <a:ea typeface="Meiryo UI"/>
              </a:rPr>
              <a:t>性善説と王道政治─孟子</a:t>
            </a:r>
          </a:p>
        </p:txBody>
      </p:sp>
      <p:sp>
        <p:nvSpPr>
          <p:cNvPr id="4" name="角丸四角形吹き出し 3"/>
          <p:cNvSpPr/>
          <p:nvPr/>
        </p:nvSpPr>
        <p:spPr>
          <a:xfrm>
            <a:off x="5082558" y="495407"/>
            <a:ext cx="3816000" cy="684000"/>
          </a:xfrm>
          <a:prstGeom prst="wedgeRoundRectCallout">
            <a:avLst>
              <a:gd name="adj1" fmla="val -46900"/>
              <a:gd name="adj2" fmla="val 24980"/>
              <a:gd name="adj3" fmla="val 16667"/>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18000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200"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孟子の理想とした人間像，人間関係とは何であったか</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5218" y="448980"/>
            <a:ext cx="292100" cy="292100"/>
          </a:xfrm>
          <a:prstGeom prst="rect">
            <a:avLst/>
          </a:prstGeom>
        </p:spPr>
      </p:pic>
      <p:sp>
        <p:nvSpPr>
          <p:cNvPr id="9" name="サブタイトル 2">
            <a:extLst>
              <a:ext uri="{FF2B5EF4-FFF2-40B4-BE49-F238E27FC236}">
                <a16:creationId xmlns:a16="http://schemas.microsoft.com/office/drawing/2014/main" id="{33E14C78-67A9-4555-BFAA-4F5B9BD01856}"/>
              </a:ext>
            </a:extLst>
          </p:cNvPr>
          <p:cNvSpPr txBox="1">
            <a:spLocks/>
          </p:cNvSpPr>
          <p:nvPr/>
        </p:nvSpPr>
        <p:spPr>
          <a:xfrm>
            <a:off x="263233" y="1359420"/>
            <a:ext cx="8634024" cy="1296546"/>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3000"/>
              </a:lnSpc>
            </a:pPr>
            <a:r>
              <a:rPr lang="ja-JP" altLang="en-US" sz="2600" dirty="0">
                <a:solidFill>
                  <a:srgbClr val="000000"/>
                </a:solidFill>
                <a:latin typeface="メイリオ"/>
                <a:ea typeface="メイリオ"/>
                <a:cs typeface="メイリオ"/>
              </a:rPr>
              <a:t>四徳の充実とともに養われる，天地に満ちあふれるほどの強く正しい気力</a:t>
            </a:r>
            <a:endParaRPr lang="en-US" altLang="ja-JP" sz="2600" dirty="0">
              <a:solidFill>
                <a:srgbClr val="000000"/>
              </a:solidFill>
              <a:latin typeface="メイリオ"/>
              <a:ea typeface="メイリオ"/>
              <a:cs typeface="メイリオ"/>
            </a:endParaRPr>
          </a:p>
          <a:p>
            <a:pPr algn="l">
              <a:lnSpc>
                <a:spcPts val="3000"/>
              </a:lnSpc>
            </a:pPr>
            <a:r>
              <a:rPr lang="en-US" altLang="ja-JP" sz="2600" dirty="0">
                <a:solidFill>
                  <a:srgbClr val="000000"/>
                </a:solidFill>
                <a:latin typeface="メイリオ"/>
                <a:ea typeface="メイリオ"/>
                <a:cs typeface="メイリオ"/>
              </a:rPr>
              <a:t>…</a:t>
            </a:r>
            <a:r>
              <a:rPr lang="ja-JP" altLang="en-US" sz="2600" b="1" dirty="0">
                <a:solidFill>
                  <a:srgbClr val="FF0000"/>
                </a:solidFill>
                <a:latin typeface="メイリオ"/>
                <a:ea typeface="メイリオ"/>
                <a:cs typeface="メイリオ"/>
              </a:rPr>
              <a:t>浩然の気</a:t>
            </a:r>
          </a:p>
        </p:txBody>
      </p:sp>
      <p:sp>
        <p:nvSpPr>
          <p:cNvPr id="10" name="サブタイトル 2">
            <a:extLst>
              <a:ext uri="{FF2B5EF4-FFF2-40B4-BE49-F238E27FC236}">
                <a16:creationId xmlns:a16="http://schemas.microsoft.com/office/drawing/2014/main" id="{E6C4FE99-BFF9-4E79-B0F7-68ED95FC21F0}"/>
              </a:ext>
            </a:extLst>
          </p:cNvPr>
          <p:cNvSpPr txBox="1">
            <a:spLocks/>
          </p:cNvSpPr>
          <p:nvPr/>
        </p:nvSpPr>
        <p:spPr>
          <a:xfrm>
            <a:off x="265835" y="2769846"/>
            <a:ext cx="8634024" cy="964796"/>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3000"/>
              </a:lnSpc>
            </a:pPr>
            <a:r>
              <a:rPr lang="ja-JP" altLang="en-US" sz="2600" dirty="0">
                <a:solidFill>
                  <a:srgbClr val="000000"/>
                </a:solidFill>
                <a:latin typeface="メイリオ"/>
                <a:ea typeface="メイリオ"/>
                <a:cs typeface="メイリオ"/>
              </a:rPr>
              <a:t>善行を積み重ね浩然の気を養う者</a:t>
            </a:r>
          </a:p>
          <a:p>
            <a:pPr algn="l">
              <a:lnSpc>
                <a:spcPts val="3000"/>
              </a:lnSpc>
            </a:pPr>
            <a:r>
              <a:rPr lang="en-US" altLang="ja-JP" sz="2600" dirty="0">
                <a:solidFill>
                  <a:srgbClr val="000000"/>
                </a:solidFill>
                <a:latin typeface="メイリオ"/>
                <a:ea typeface="メイリオ"/>
                <a:cs typeface="メイリオ"/>
              </a:rPr>
              <a:t>…</a:t>
            </a:r>
            <a:r>
              <a:rPr lang="ja-JP" altLang="en-US" sz="2600" b="1" dirty="0">
                <a:solidFill>
                  <a:srgbClr val="FF0000"/>
                </a:solidFill>
                <a:latin typeface="メイリオ"/>
                <a:ea typeface="メイリオ"/>
                <a:cs typeface="メイリオ"/>
              </a:rPr>
              <a:t>大丈夫</a:t>
            </a:r>
            <a:endParaRPr lang="ja-JP" altLang="en-US" sz="2600" dirty="0">
              <a:solidFill>
                <a:srgbClr val="FF0000"/>
              </a:solidFill>
              <a:latin typeface="メイリオ"/>
              <a:ea typeface="メイリオ"/>
              <a:cs typeface="メイリオ"/>
            </a:endParaRPr>
          </a:p>
        </p:txBody>
      </p:sp>
      <p:sp>
        <p:nvSpPr>
          <p:cNvPr id="11" name="等号 17">
            <a:extLst>
              <a:ext uri="{FF2B5EF4-FFF2-40B4-BE49-F238E27FC236}">
                <a16:creationId xmlns:a16="http://schemas.microsoft.com/office/drawing/2014/main" id="{C74A1583-85A2-40E5-87DD-BFC6D654AE09}"/>
              </a:ext>
            </a:extLst>
          </p:cNvPr>
          <p:cNvSpPr/>
          <p:nvPr/>
        </p:nvSpPr>
        <p:spPr>
          <a:xfrm flipH="1">
            <a:off x="1797310" y="3242078"/>
            <a:ext cx="403241" cy="379142"/>
          </a:xfrm>
          <a:prstGeom prst="mathEqual">
            <a:avLst/>
          </a:prstGeom>
          <a:solidFill>
            <a:schemeClr val="bg1">
              <a:lumMod val="65000"/>
            </a:schemeClr>
          </a:solidFill>
          <a:ln w="63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サブタイトル 2">
            <a:extLst>
              <a:ext uri="{FF2B5EF4-FFF2-40B4-BE49-F238E27FC236}">
                <a16:creationId xmlns:a16="http://schemas.microsoft.com/office/drawing/2014/main" id="{D52A7F67-993A-49F9-9459-E0340EED19A6}"/>
              </a:ext>
            </a:extLst>
          </p:cNvPr>
          <p:cNvSpPr txBox="1">
            <a:spLocks/>
          </p:cNvSpPr>
          <p:nvPr/>
        </p:nvSpPr>
        <p:spPr>
          <a:xfrm>
            <a:off x="2237453" y="3274306"/>
            <a:ext cx="2341490" cy="460336"/>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3000"/>
              </a:lnSpc>
            </a:pPr>
            <a:r>
              <a:rPr lang="ja-JP" altLang="en-US" sz="2600" dirty="0">
                <a:solidFill>
                  <a:srgbClr val="000000"/>
                </a:solidFill>
                <a:latin typeface="メイリオ"/>
                <a:ea typeface="メイリオ"/>
                <a:cs typeface="メイリオ"/>
              </a:rPr>
              <a:t>理想の人間像</a:t>
            </a:r>
          </a:p>
        </p:txBody>
      </p:sp>
      <p:sp>
        <p:nvSpPr>
          <p:cNvPr id="13" name="サブタイトル 2">
            <a:extLst>
              <a:ext uri="{FF2B5EF4-FFF2-40B4-BE49-F238E27FC236}">
                <a16:creationId xmlns:a16="http://schemas.microsoft.com/office/drawing/2014/main" id="{D2283739-D1E2-463A-890F-BDE2F7890DE7}"/>
              </a:ext>
            </a:extLst>
          </p:cNvPr>
          <p:cNvSpPr txBox="1">
            <a:spLocks/>
          </p:cNvSpPr>
          <p:nvPr/>
        </p:nvSpPr>
        <p:spPr>
          <a:xfrm>
            <a:off x="261931" y="3911154"/>
            <a:ext cx="4317012" cy="451718"/>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3000"/>
              </a:lnSpc>
            </a:pPr>
            <a:r>
              <a:rPr lang="ja-JP" altLang="en-US" sz="2600" dirty="0">
                <a:solidFill>
                  <a:srgbClr val="000000"/>
                </a:solidFill>
                <a:latin typeface="メイリオ"/>
                <a:ea typeface="メイリオ"/>
                <a:cs typeface="メイリオ"/>
              </a:rPr>
              <a:t>基本的な人間関係のあり方</a:t>
            </a:r>
          </a:p>
        </p:txBody>
      </p:sp>
      <p:sp>
        <p:nvSpPr>
          <p:cNvPr id="14" name="曲折矢印 40">
            <a:extLst>
              <a:ext uri="{FF2B5EF4-FFF2-40B4-BE49-F238E27FC236}">
                <a16:creationId xmlns:a16="http://schemas.microsoft.com/office/drawing/2014/main" id="{8C1890CE-AD9A-46BB-9A41-AD6329525C4F}"/>
              </a:ext>
            </a:extLst>
          </p:cNvPr>
          <p:cNvSpPr/>
          <p:nvPr/>
        </p:nvSpPr>
        <p:spPr>
          <a:xfrm flipV="1">
            <a:off x="479857" y="4347623"/>
            <a:ext cx="403051" cy="383522"/>
          </a:xfrm>
          <a:prstGeom prst="bentArrow">
            <a:avLst/>
          </a:prstGeom>
          <a:solidFill>
            <a:schemeClr val="bg1">
              <a:lumMod val="65000"/>
            </a:schemeClr>
          </a:solidFill>
          <a:ln w="63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サブタイトル 2">
            <a:extLst>
              <a:ext uri="{FF2B5EF4-FFF2-40B4-BE49-F238E27FC236}">
                <a16:creationId xmlns:a16="http://schemas.microsoft.com/office/drawing/2014/main" id="{8CD78D98-2339-4C83-84C2-AE9CF23E67F5}"/>
              </a:ext>
            </a:extLst>
          </p:cNvPr>
          <p:cNvSpPr txBox="1">
            <a:spLocks/>
          </p:cNvSpPr>
          <p:nvPr/>
        </p:nvSpPr>
        <p:spPr>
          <a:xfrm>
            <a:off x="1035987" y="4362872"/>
            <a:ext cx="7536513" cy="1089238"/>
          </a:xfrm>
          <a:prstGeom prst="rect">
            <a:avLst/>
          </a:prstGeom>
          <a:solidFill>
            <a:schemeClr val="bg1"/>
          </a:solidFill>
          <a:ln w="6350">
            <a:solidFill>
              <a:schemeClr val="tx1">
                <a:lumMod val="85000"/>
                <a:lumOff val="15000"/>
              </a:schemeClr>
            </a:solidFill>
          </a:ln>
        </p:spPr>
        <p:txBody>
          <a:bodyPr vert="horz" lIns="91440" tIns="144000" rIns="91440" bIns="45720" rtlCol="0" anchor="ctr" anchorCtr="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3000"/>
              </a:lnSpc>
              <a:spcBef>
                <a:spcPts val="624"/>
              </a:spcBef>
            </a:pPr>
            <a:r>
              <a:rPr lang="ja-JP" altLang="en-US" sz="2400" b="1" dirty="0">
                <a:solidFill>
                  <a:schemeClr val="tx1">
                    <a:lumMod val="85000"/>
                    <a:lumOff val="15000"/>
                  </a:schemeClr>
                </a:solidFill>
                <a:latin typeface="メイリオ"/>
                <a:ea typeface="メイリオ"/>
                <a:cs typeface="メイリオ"/>
              </a:rPr>
              <a:t>親</a:t>
            </a:r>
            <a:r>
              <a:rPr lang="en-US" altLang="ja-JP" sz="2400" dirty="0">
                <a:solidFill>
                  <a:schemeClr val="tx1">
                    <a:lumMod val="85000"/>
                    <a:lumOff val="15000"/>
                  </a:schemeClr>
                </a:solidFill>
                <a:latin typeface="メイリオ"/>
                <a:ea typeface="メイリオ"/>
                <a:cs typeface="メイリオ"/>
              </a:rPr>
              <a:t>(</a:t>
            </a:r>
            <a:r>
              <a:rPr lang="ja-JP" altLang="en-US" sz="2400" dirty="0">
                <a:solidFill>
                  <a:schemeClr val="tx1">
                    <a:lumMod val="85000"/>
                    <a:lumOff val="15000"/>
                  </a:schemeClr>
                </a:solidFill>
                <a:latin typeface="メイリオ"/>
                <a:ea typeface="メイリオ"/>
                <a:cs typeface="メイリオ"/>
              </a:rPr>
              <a:t>親子の親愛の情</a:t>
            </a:r>
            <a:r>
              <a:rPr lang="en-US" altLang="ja-JP" sz="2400" dirty="0">
                <a:solidFill>
                  <a:schemeClr val="tx1">
                    <a:lumMod val="85000"/>
                    <a:lumOff val="15000"/>
                  </a:schemeClr>
                </a:solidFill>
                <a:latin typeface="メイリオ"/>
                <a:ea typeface="メイリオ"/>
                <a:cs typeface="メイリオ"/>
              </a:rPr>
              <a:t>)</a:t>
            </a:r>
            <a:r>
              <a:rPr lang="ja-JP" altLang="en-US" sz="2400" dirty="0" err="1">
                <a:solidFill>
                  <a:schemeClr val="tx1">
                    <a:lumMod val="85000"/>
                    <a:lumOff val="15000"/>
                  </a:schemeClr>
                </a:solidFill>
                <a:latin typeface="メイリオ"/>
                <a:ea typeface="メイリオ"/>
                <a:cs typeface="メイリオ"/>
              </a:rPr>
              <a:t>，</a:t>
            </a:r>
            <a:r>
              <a:rPr lang="ja-JP" altLang="en-US" sz="2400" b="1" dirty="0">
                <a:solidFill>
                  <a:schemeClr val="tx1">
                    <a:lumMod val="85000"/>
                    <a:lumOff val="15000"/>
                  </a:schemeClr>
                </a:solidFill>
                <a:latin typeface="メイリオ"/>
                <a:ea typeface="メイリオ"/>
                <a:cs typeface="メイリオ"/>
              </a:rPr>
              <a:t>義</a:t>
            </a:r>
            <a:r>
              <a:rPr lang="en-US" altLang="ja-JP" sz="2400" dirty="0">
                <a:solidFill>
                  <a:schemeClr val="tx1">
                    <a:lumMod val="85000"/>
                    <a:lumOff val="15000"/>
                  </a:schemeClr>
                </a:solidFill>
                <a:latin typeface="メイリオ"/>
                <a:ea typeface="メイリオ"/>
                <a:cs typeface="メイリオ"/>
              </a:rPr>
              <a:t>(</a:t>
            </a:r>
            <a:r>
              <a:rPr lang="ja-JP" altLang="en-US" sz="2400" dirty="0">
                <a:solidFill>
                  <a:schemeClr val="tx1">
                    <a:lumMod val="85000"/>
                    <a:lumOff val="15000"/>
                  </a:schemeClr>
                </a:solidFill>
                <a:latin typeface="メイリオ"/>
                <a:ea typeface="メイリオ"/>
                <a:cs typeface="メイリオ"/>
              </a:rPr>
              <a:t>君臣の礼儀</a:t>
            </a:r>
            <a:r>
              <a:rPr lang="en-US" altLang="ja-JP" sz="2400" dirty="0">
                <a:solidFill>
                  <a:schemeClr val="tx1">
                    <a:lumMod val="85000"/>
                    <a:lumOff val="15000"/>
                  </a:schemeClr>
                </a:solidFill>
                <a:latin typeface="メイリオ"/>
                <a:ea typeface="メイリオ"/>
                <a:cs typeface="メイリオ"/>
              </a:rPr>
              <a:t>)</a:t>
            </a:r>
            <a:r>
              <a:rPr lang="ja-JP" altLang="en-US" sz="2400" dirty="0">
                <a:solidFill>
                  <a:schemeClr val="tx1">
                    <a:lumMod val="85000"/>
                    <a:lumOff val="15000"/>
                  </a:schemeClr>
                </a:solidFill>
                <a:latin typeface="メイリオ"/>
                <a:ea typeface="メイリオ"/>
                <a:cs typeface="メイリオ"/>
              </a:rPr>
              <a:t>　</a:t>
            </a:r>
          </a:p>
          <a:p>
            <a:pPr algn="l">
              <a:lnSpc>
                <a:spcPts val="3000"/>
              </a:lnSpc>
              <a:spcBef>
                <a:spcPts val="624"/>
              </a:spcBef>
            </a:pPr>
            <a:r>
              <a:rPr lang="ja-JP" altLang="en-US" sz="2400" b="1" dirty="0">
                <a:solidFill>
                  <a:schemeClr val="tx1">
                    <a:lumMod val="85000"/>
                    <a:lumOff val="15000"/>
                  </a:schemeClr>
                </a:solidFill>
                <a:latin typeface="メイリオ"/>
                <a:ea typeface="メイリオ"/>
                <a:cs typeface="メイリオ"/>
              </a:rPr>
              <a:t>別</a:t>
            </a:r>
            <a:r>
              <a:rPr lang="en-US" altLang="ja-JP" sz="2400" dirty="0">
                <a:solidFill>
                  <a:schemeClr val="tx1">
                    <a:lumMod val="85000"/>
                    <a:lumOff val="15000"/>
                  </a:schemeClr>
                </a:solidFill>
                <a:latin typeface="メイリオ"/>
                <a:ea typeface="メイリオ"/>
                <a:cs typeface="メイリオ"/>
              </a:rPr>
              <a:t>(</a:t>
            </a:r>
            <a:r>
              <a:rPr lang="ja-JP" altLang="en-US" sz="2400" dirty="0">
                <a:solidFill>
                  <a:schemeClr val="tx1">
                    <a:lumMod val="85000"/>
                    <a:lumOff val="15000"/>
                  </a:schemeClr>
                </a:solidFill>
                <a:latin typeface="メイリオ"/>
                <a:ea typeface="メイリオ"/>
                <a:cs typeface="メイリオ"/>
              </a:rPr>
              <a:t>男女のけじめ</a:t>
            </a:r>
            <a:r>
              <a:rPr lang="en-US" altLang="ja-JP" sz="2400" dirty="0">
                <a:solidFill>
                  <a:schemeClr val="tx1">
                    <a:lumMod val="85000"/>
                    <a:lumOff val="15000"/>
                  </a:schemeClr>
                </a:solidFill>
                <a:latin typeface="メイリオ"/>
                <a:ea typeface="メイリオ"/>
                <a:cs typeface="メイリオ"/>
              </a:rPr>
              <a:t>)</a:t>
            </a:r>
            <a:r>
              <a:rPr lang="ja-JP" altLang="en-US" sz="2400" dirty="0" err="1">
                <a:solidFill>
                  <a:schemeClr val="tx1">
                    <a:lumMod val="85000"/>
                    <a:lumOff val="15000"/>
                  </a:schemeClr>
                </a:solidFill>
                <a:latin typeface="メイリオ"/>
                <a:ea typeface="メイリオ"/>
                <a:cs typeface="メイリオ"/>
              </a:rPr>
              <a:t>，</a:t>
            </a:r>
            <a:r>
              <a:rPr lang="ja-JP" altLang="en-US" sz="2400" b="1" dirty="0">
                <a:solidFill>
                  <a:schemeClr val="tx1">
                    <a:lumMod val="85000"/>
                    <a:lumOff val="15000"/>
                  </a:schemeClr>
                </a:solidFill>
                <a:latin typeface="メイリオ"/>
                <a:ea typeface="メイリオ"/>
                <a:cs typeface="メイリオ"/>
              </a:rPr>
              <a:t>序</a:t>
            </a:r>
            <a:r>
              <a:rPr lang="en-US" altLang="ja-JP" sz="2400" dirty="0">
                <a:solidFill>
                  <a:schemeClr val="tx1">
                    <a:lumMod val="85000"/>
                    <a:lumOff val="15000"/>
                  </a:schemeClr>
                </a:solidFill>
                <a:latin typeface="メイリオ"/>
                <a:ea typeface="メイリオ"/>
                <a:cs typeface="メイリオ"/>
              </a:rPr>
              <a:t>(</a:t>
            </a:r>
            <a:r>
              <a:rPr lang="ja-JP" altLang="en-US" sz="2400" dirty="0">
                <a:solidFill>
                  <a:schemeClr val="tx1">
                    <a:lumMod val="85000"/>
                    <a:lumOff val="15000"/>
                  </a:schemeClr>
                </a:solidFill>
                <a:latin typeface="メイリオ"/>
                <a:ea typeface="メイリオ"/>
                <a:cs typeface="メイリオ"/>
              </a:rPr>
              <a:t>兄弟の序列</a:t>
            </a:r>
            <a:r>
              <a:rPr lang="en-US" altLang="ja-JP" sz="2400" dirty="0">
                <a:solidFill>
                  <a:schemeClr val="tx1">
                    <a:lumMod val="85000"/>
                    <a:lumOff val="15000"/>
                  </a:schemeClr>
                </a:solidFill>
                <a:latin typeface="メイリオ"/>
                <a:ea typeface="メイリオ"/>
                <a:cs typeface="メイリオ"/>
              </a:rPr>
              <a:t>)</a:t>
            </a:r>
            <a:r>
              <a:rPr lang="ja-JP" altLang="en-US" sz="2400" dirty="0" err="1">
                <a:solidFill>
                  <a:schemeClr val="tx1">
                    <a:lumMod val="85000"/>
                    <a:lumOff val="15000"/>
                  </a:schemeClr>
                </a:solidFill>
                <a:latin typeface="メイリオ"/>
                <a:ea typeface="メイリオ"/>
                <a:cs typeface="メイリオ"/>
              </a:rPr>
              <a:t>，</a:t>
            </a:r>
            <a:r>
              <a:rPr lang="ja-JP" altLang="en-US" sz="2400" b="1" dirty="0">
                <a:solidFill>
                  <a:schemeClr val="tx1">
                    <a:lumMod val="85000"/>
                    <a:lumOff val="15000"/>
                  </a:schemeClr>
                </a:solidFill>
                <a:latin typeface="メイリオ"/>
                <a:ea typeface="メイリオ"/>
                <a:cs typeface="メイリオ"/>
              </a:rPr>
              <a:t>信</a:t>
            </a:r>
            <a:r>
              <a:rPr lang="en-US" altLang="ja-JP" sz="2400" dirty="0">
                <a:solidFill>
                  <a:schemeClr val="tx1">
                    <a:lumMod val="85000"/>
                    <a:lumOff val="15000"/>
                  </a:schemeClr>
                </a:solidFill>
                <a:latin typeface="メイリオ"/>
                <a:ea typeface="メイリオ"/>
                <a:cs typeface="メイリオ"/>
              </a:rPr>
              <a:t>(</a:t>
            </a:r>
            <a:r>
              <a:rPr lang="ja-JP" altLang="en-US" sz="2400" dirty="0">
                <a:solidFill>
                  <a:schemeClr val="tx1">
                    <a:lumMod val="85000"/>
                    <a:lumOff val="15000"/>
                  </a:schemeClr>
                </a:solidFill>
                <a:latin typeface="メイリオ"/>
                <a:ea typeface="メイリオ"/>
                <a:cs typeface="メイリオ"/>
              </a:rPr>
              <a:t>友人の信頼</a:t>
            </a:r>
            <a:r>
              <a:rPr lang="en-US" altLang="ja-JP" sz="2400" dirty="0">
                <a:solidFill>
                  <a:schemeClr val="tx1">
                    <a:lumMod val="85000"/>
                    <a:lumOff val="15000"/>
                  </a:schemeClr>
                </a:solidFill>
                <a:latin typeface="メイリオ"/>
                <a:ea typeface="メイリオ"/>
                <a:cs typeface="メイリオ"/>
              </a:rPr>
              <a:t>)</a:t>
            </a:r>
          </a:p>
        </p:txBody>
      </p:sp>
      <p:sp>
        <p:nvSpPr>
          <p:cNvPr id="16" name="等号 17">
            <a:extLst>
              <a:ext uri="{FF2B5EF4-FFF2-40B4-BE49-F238E27FC236}">
                <a16:creationId xmlns:a16="http://schemas.microsoft.com/office/drawing/2014/main" id="{66A83404-9B07-4077-AA6C-4A1360AAACB2}"/>
              </a:ext>
            </a:extLst>
          </p:cNvPr>
          <p:cNvSpPr/>
          <p:nvPr/>
        </p:nvSpPr>
        <p:spPr>
          <a:xfrm flipH="1">
            <a:off x="1035987" y="5677285"/>
            <a:ext cx="403241" cy="379142"/>
          </a:xfrm>
          <a:prstGeom prst="mathEqual">
            <a:avLst/>
          </a:prstGeom>
          <a:solidFill>
            <a:schemeClr val="bg1">
              <a:lumMod val="65000"/>
            </a:schemeClr>
          </a:solidFill>
          <a:ln w="63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サブタイトル 2">
            <a:extLst>
              <a:ext uri="{FF2B5EF4-FFF2-40B4-BE49-F238E27FC236}">
                <a16:creationId xmlns:a16="http://schemas.microsoft.com/office/drawing/2014/main" id="{D1C9060B-9BD0-4C65-883B-A3731A1A2E75}"/>
              </a:ext>
            </a:extLst>
          </p:cNvPr>
          <p:cNvSpPr txBox="1">
            <a:spLocks/>
          </p:cNvSpPr>
          <p:nvPr/>
        </p:nvSpPr>
        <p:spPr>
          <a:xfrm>
            <a:off x="1469031" y="5672882"/>
            <a:ext cx="1662789" cy="460336"/>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3000"/>
              </a:lnSpc>
            </a:pPr>
            <a:r>
              <a:rPr lang="ja-JP" altLang="en-US" sz="2600" b="1" dirty="0">
                <a:solidFill>
                  <a:srgbClr val="FF0000"/>
                </a:solidFill>
                <a:latin typeface="メイリオ"/>
                <a:ea typeface="メイリオ"/>
                <a:cs typeface="メイリオ"/>
              </a:rPr>
              <a:t>五倫</a:t>
            </a:r>
            <a:r>
              <a:rPr lang="ja-JP" altLang="en-US" sz="2600" dirty="0">
                <a:solidFill>
                  <a:srgbClr val="000000"/>
                </a:solidFill>
                <a:latin typeface="メイリオ"/>
                <a:ea typeface="メイリオ"/>
                <a:cs typeface="メイリオ"/>
              </a:rPr>
              <a:t>の道</a:t>
            </a:r>
          </a:p>
        </p:txBody>
      </p:sp>
    </p:spTree>
    <p:extLst>
      <p:ext uri="{BB962C8B-B14F-4D97-AF65-F5344CB8AC3E}">
        <p14:creationId xmlns:p14="http://schemas.microsoft.com/office/powerpoint/2010/main" val="409711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13" grpId="0"/>
      <p:bldP spid="14" grpId="0" animBg="1"/>
      <p:bldP spid="15" grpId="0" animBg="1"/>
      <p:bldP spid="16"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marR="0" rtl="0"/>
            <a:r>
              <a:rPr lang="ja-JP" altLang="en-US" b="0" i="0" u="none" strike="noStrike" kern="100" baseline="0">
                <a:latin typeface="Meiryo UI"/>
                <a:ea typeface="Meiryo UI"/>
              </a:rPr>
              <a:t>性善説と王道政治─孟子</a:t>
            </a:r>
          </a:p>
        </p:txBody>
      </p:sp>
      <p:sp>
        <p:nvSpPr>
          <p:cNvPr id="4" name="角丸四角形吹き出し 3"/>
          <p:cNvSpPr/>
          <p:nvPr/>
        </p:nvSpPr>
        <p:spPr>
          <a:xfrm>
            <a:off x="4606290" y="468112"/>
            <a:ext cx="4292268" cy="684000"/>
          </a:xfrm>
          <a:prstGeom prst="wedgeRoundRectCallout">
            <a:avLst>
              <a:gd name="adj1" fmla="val -46900"/>
              <a:gd name="adj2" fmla="val 24980"/>
              <a:gd name="adj3" fmla="val 16667"/>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18000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200"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孟子は，性善説の立場からどのような政治を理想としたのか</a:t>
            </a: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8881" y="396953"/>
            <a:ext cx="292100" cy="292100"/>
          </a:xfrm>
          <a:prstGeom prst="rect">
            <a:avLst/>
          </a:prstGeom>
        </p:spPr>
      </p:pic>
      <p:sp>
        <p:nvSpPr>
          <p:cNvPr id="8" name="サブタイトル 2">
            <a:extLst>
              <a:ext uri="{FF2B5EF4-FFF2-40B4-BE49-F238E27FC236}">
                <a16:creationId xmlns:a16="http://schemas.microsoft.com/office/drawing/2014/main" id="{F03193B9-9CB0-471A-A6A7-658CF5FD1978}"/>
              </a:ext>
            </a:extLst>
          </p:cNvPr>
          <p:cNvSpPr txBox="1">
            <a:spLocks/>
          </p:cNvSpPr>
          <p:nvPr/>
        </p:nvSpPr>
        <p:spPr>
          <a:xfrm>
            <a:off x="265835" y="1437424"/>
            <a:ext cx="8634024" cy="574256"/>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3000"/>
              </a:lnSpc>
            </a:pPr>
            <a:r>
              <a:rPr lang="ja-JP" altLang="en-US" sz="2600" dirty="0">
                <a:solidFill>
                  <a:srgbClr val="000000"/>
                </a:solidFill>
                <a:latin typeface="メイリオ"/>
                <a:ea typeface="メイリオ"/>
                <a:cs typeface="メイリオ"/>
              </a:rPr>
              <a:t>四徳のうち，とくに</a:t>
            </a:r>
            <a:r>
              <a:rPr lang="ja-JP" altLang="en-US" sz="2600" u="sng" dirty="0">
                <a:solidFill>
                  <a:srgbClr val="000000"/>
                </a:solidFill>
                <a:latin typeface="メイリオ"/>
                <a:ea typeface="メイリオ"/>
                <a:cs typeface="メイリオ"/>
              </a:rPr>
              <a:t>仁</a:t>
            </a:r>
            <a:r>
              <a:rPr lang="ja-JP" altLang="en-US" sz="2600" dirty="0">
                <a:solidFill>
                  <a:srgbClr val="000000"/>
                </a:solidFill>
                <a:latin typeface="メイリオ"/>
                <a:ea typeface="メイリオ"/>
                <a:cs typeface="メイリオ"/>
              </a:rPr>
              <a:t>と</a:t>
            </a:r>
            <a:r>
              <a:rPr lang="ja-JP" altLang="en-US" sz="2600" u="sng" dirty="0">
                <a:solidFill>
                  <a:srgbClr val="000000"/>
                </a:solidFill>
                <a:latin typeface="メイリオ"/>
                <a:ea typeface="メイリオ"/>
                <a:cs typeface="メイリオ"/>
              </a:rPr>
              <a:t>義</a:t>
            </a:r>
            <a:r>
              <a:rPr lang="ja-JP" altLang="en-US" sz="2600" dirty="0">
                <a:solidFill>
                  <a:srgbClr val="000000"/>
                </a:solidFill>
                <a:latin typeface="メイリオ"/>
                <a:ea typeface="メイリオ"/>
                <a:cs typeface="メイリオ"/>
              </a:rPr>
              <a:t>を重視</a:t>
            </a:r>
          </a:p>
        </p:txBody>
      </p:sp>
      <p:sp>
        <p:nvSpPr>
          <p:cNvPr id="9" name="下矢印 17">
            <a:extLst>
              <a:ext uri="{FF2B5EF4-FFF2-40B4-BE49-F238E27FC236}">
                <a16:creationId xmlns:a16="http://schemas.microsoft.com/office/drawing/2014/main" id="{515D0116-F885-4560-A9D3-6F764A936E9E}"/>
              </a:ext>
            </a:extLst>
          </p:cNvPr>
          <p:cNvSpPr/>
          <p:nvPr/>
        </p:nvSpPr>
        <p:spPr>
          <a:xfrm>
            <a:off x="3597468" y="2003379"/>
            <a:ext cx="464020" cy="474019"/>
          </a:xfrm>
          <a:prstGeom prst="downArrow">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サブタイトル 2">
            <a:extLst>
              <a:ext uri="{FF2B5EF4-FFF2-40B4-BE49-F238E27FC236}">
                <a16:creationId xmlns:a16="http://schemas.microsoft.com/office/drawing/2014/main" id="{22A48049-B2D0-433B-8E43-284FD0047C11}"/>
              </a:ext>
            </a:extLst>
          </p:cNvPr>
          <p:cNvSpPr txBox="1">
            <a:spLocks/>
          </p:cNvSpPr>
          <p:nvPr/>
        </p:nvSpPr>
        <p:spPr>
          <a:xfrm>
            <a:off x="265835" y="2624928"/>
            <a:ext cx="8634024" cy="929801"/>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3000"/>
              </a:lnSpc>
            </a:pPr>
            <a:r>
              <a:rPr lang="ja-JP" altLang="en-US" sz="2600" dirty="0">
                <a:solidFill>
                  <a:srgbClr val="000000"/>
                </a:solidFill>
                <a:latin typeface="メイリオ"/>
                <a:ea typeface="メイリオ"/>
                <a:cs typeface="メイリオ"/>
              </a:rPr>
              <a:t>武力などの力によって民衆を支配する覇道を退け，</a:t>
            </a:r>
          </a:p>
          <a:p>
            <a:pPr algn="l">
              <a:lnSpc>
                <a:spcPts val="3000"/>
              </a:lnSpc>
            </a:pPr>
            <a:r>
              <a:rPr lang="ja-JP" altLang="en-US" sz="2600" b="1" u="sng" dirty="0">
                <a:solidFill>
                  <a:srgbClr val="000000"/>
                </a:solidFill>
                <a:latin typeface="メイリオ"/>
                <a:ea typeface="メイリオ"/>
                <a:cs typeface="メイリオ"/>
              </a:rPr>
              <a:t>仁義</a:t>
            </a:r>
            <a:r>
              <a:rPr lang="ja-JP" altLang="en-US" sz="2600" u="sng" dirty="0">
                <a:solidFill>
                  <a:srgbClr val="000000"/>
                </a:solidFill>
                <a:latin typeface="メイリオ"/>
                <a:ea typeface="メイリオ"/>
                <a:cs typeface="メイリオ"/>
              </a:rPr>
              <a:t>に基づいて民衆の幸福をはかる</a:t>
            </a:r>
            <a:r>
              <a:rPr lang="ja-JP" altLang="en-US" sz="2600" b="1" u="sng" dirty="0">
                <a:solidFill>
                  <a:srgbClr val="FF0000"/>
                </a:solidFill>
                <a:latin typeface="メイリオ"/>
                <a:ea typeface="メイリオ"/>
                <a:cs typeface="メイリオ"/>
              </a:rPr>
              <a:t>王道政治</a:t>
            </a:r>
            <a:r>
              <a:rPr lang="ja-JP" altLang="en-US" sz="2600" dirty="0">
                <a:solidFill>
                  <a:srgbClr val="000000"/>
                </a:solidFill>
                <a:latin typeface="メイリオ"/>
                <a:ea typeface="メイリオ"/>
                <a:cs typeface="メイリオ"/>
              </a:rPr>
              <a:t>を強調</a:t>
            </a:r>
          </a:p>
        </p:txBody>
      </p:sp>
      <p:sp>
        <p:nvSpPr>
          <p:cNvPr id="12" name="曲折矢印 40">
            <a:extLst>
              <a:ext uri="{FF2B5EF4-FFF2-40B4-BE49-F238E27FC236}">
                <a16:creationId xmlns:a16="http://schemas.microsoft.com/office/drawing/2014/main" id="{54914738-4C3D-4445-B7CF-EEECE8BCC0A3}"/>
              </a:ext>
            </a:extLst>
          </p:cNvPr>
          <p:cNvSpPr/>
          <p:nvPr/>
        </p:nvSpPr>
        <p:spPr>
          <a:xfrm flipV="1">
            <a:off x="479857" y="3614902"/>
            <a:ext cx="403051" cy="383522"/>
          </a:xfrm>
          <a:prstGeom prst="bentArrow">
            <a:avLst/>
          </a:prstGeom>
          <a:solidFill>
            <a:schemeClr val="bg1">
              <a:lumMod val="65000"/>
            </a:schemeClr>
          </a:solidFill>
          <a:ln w="63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サブタイトル 2">
            <a:extLst>
              <a:ext uri="{FF2B5EF4-FFF2-40B4-BE49-F238E27FC236}">
                <a16:creationId xmlns:a16="http://schemas.microsoft.com/office/drawing/2014/main" id="{D279A8D3-A19A-41D4-8F05-CAB36BBF5BC8}"/>
              </a:ext>
            </a:extLst>
          </p:cNvPr>
          <p:cNvSpPr txBox="1">
            <a:spLocks/>
          </p:cNvSpPr>
          <p:nvPr/>
        </p:nvSpPr>
        <p:spPr>
          <a:xfrm>
            <a:off x="1042724" y="3608641"/>
            <a:ext cx="7536513" cy="1630272"/>
          </a:xfrm>
          <a:prstGeom prst="rect">
            <a:avLst/>
          </a:prstGeom>
          <a:solidFill>
            <a:schemeClr val="bg1"/>
          </a:solidFill>
          <a:ln w="6350">
            <a:solidFill>
              <a:schemeClr val="tx1">
                <a:lumMod val="85000"/>
                <a:lumOff val="15000"/>
              </a:schemeClr>
            </a:solidFill>
          </a:ln>
        </p:spPr>
        <p:txBody>
          <a:bodyPr vert="horz" lIns="91440" tIns="144000" rIns="91440" bIns="45720" rtlCol="0" anchor="t" anchorCtr="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3000"/>
              </a:lnSpc>
              <a:spcBef>
                <a:spcPts val="624"/>
              </a:spcBef>
            </a:pPr>
            <a:r>
              <a:rPr lang="ja-JP" altLang="en-US" sz="2400" dirty="0">
                <a:solidFill>
                  <a:schemeClr val="tx1">
                    <a:lumMod val="85000"/>
                    <a:lumOff val="15000"/>
                  </a:schemeClr>
                </a:solidFill>
                <a:latin typeface="メイリオ"/>
                <a:ea typeface="メイリオ"/>
                <a:cs typeface="メイリオ"/>
              </a:rPr>
              <a:t>王の徳をもたず民意に背く君主</a:t>
            </a:r>
          </a:p>
        </p:txBody>
      </p:sp>
      <p:sp>
        <p:nvSpPr>
          <p:cNvPr id="11" name="サブタイトル 2">
            <a:extLst>
              <a:ext uri="{FF2B5EF4-FFF2-40B4-BE49-F238E27FC236}">
                <a16:creationId xmlns:a16="http://schemas.microsoft.com/office/drawing/2014/main" id="{47CF0CE5-9BBC-49E8-9FB3-B88C8865D446}"/>
              </a:ext>
            </a:extLst>
          </p:cNvPr>
          <p:cNvSpPr txBox="1">
            <a:spLocks/>
          </p:cNvSpPr>
          <p:nvPr/>
        </p:nvSpPr>
        <p:spPr>
          <a:xfrm>
            <a:off x="1042724" y="4219427"/>
            <a:ext cx="7536513" cy="445230"/>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3000"/>
              </a:lnSpc>
            </a:pPr>
            <a:r>
              <a:rPr lang="ja-JP" altLang="en-US" sz="2400" dirty="0">
                <a:solidFill>
                  <a:srgbClr val="000000"/>
                </a:solidFill>
                <a:latin typeface="メイリオ"/>
                <a:ea typeface="メイリオ"/>
                <a:cs typeface="メイリオ"/>
              </a:rPr>
              <a:t>→天命を失ったものとして追放される</a:t>
            </a:r>
          </a:p>
        </p:txBody>
      </p:sp>
      <p:sp>
        <p:nvSpPr>
          <p:cNvPr id="14" name="等号 17">
            <a:extLst>
              <a:ext uri="{FF2B5EF4-FFF2-40B4-BE49-F238E27FC236}">
                <a16:creationId xmlns:a16="http://schemas.microsoft.com/office/drawing/2014/main" id="{B4A4CA8F-BBE2-43F9-B14E-71C740904B55}"/>
              </a:ext>
            </a:extLst>
          </p:cNvPr>
          <p:cNvSpPr/>
          <p:nvPr/>
        </p:nvSpPr>
        <p:spPr>
          <a:xfrm flipH="1">
            <a:off x="1439228" y="4658023"/>
            <a:ext cx="403241" cy="379142"/>
          </a:xfrm>
          <a:prstGeom prst="mathEqual">
            <a:avLst/>
          </a:prstGeom>
          <a:solidFill>
            <a:schemeClr val="bg1">
              <a:lumMod val="65000"/>
            </a:schemeClr>
          </a:solidFill>
          <a:ln w="63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サブタイトル 2">
            <a:extLst>
              <a:ext uri="{FF2B5EF4-FFF2-40B4-BE49-F238E27FC236}">
                <a16:creationId xmlns:a16="http://schemas.microsoft.com/office/drawing/2014/main" id="{1C68F473-3C5A-4F7E-AD0C-F8107F3B3D5C}"/>
              </a:ext>
            </a:extLst>
          </p:cNvPr>
          <p:cNvSpPr txBox="1">
            <a:spLocks/>
          </p:cNvSpPr>
          <p:nvPr/>
        </p:nvSpPr>
        <p:spPr>
          <a:xfrm>
            <a:off x="1803633" y="4664657"/>
            <a:ext cx="2715248" cy="574256"/>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3000"/>
              </a:lnSpc>
            </a:pPr>
            <a:r>
              <a:rPr lang="ja-JP" altLang="en-US" sz="2400" b="1" u="sng" dirty="0">
                <a:solidFill>
                  <a:srgbClr val="000000"/>
                </a:solidFill>
                <a:latin typeface="メイリオ"/>
                <a:ea typeface="メイリオ"/>
                <a:cs typeface="メイリオ"/>
              </a:rPr>
              <a:t>易姓革命</a:t>
            </a:r>
            <a:r>
              <a:rPr lang="ja-JP" altLang="en-US" sz="2400" dirty="0">
                <a:solidFill>
                  <a:srgbClr val="000000"/>
                </a:solidFill>
                <a:latin typeface="メイリオ"/>
                <a:ea typeface="メイリオ"/>
                <a:cs typeface="メイリオ"/>
              </a:rPr>
              <a:t>の思想</a:t>
            </a:r>
          </a:p>
        </p:txBody>
      </p:sp>
      <p:sp>
        <p:nvSpPr>
          <p:cNvPr id="18" name="四角形吹き出し 8">
            <a:extLst>
              <a:ext uri="{FF2B5EF4-FFF2-40B4-BE49-F238E27FC236}">
                <a16:creationId xmlns:a16="http://schemas.microsoft.com/office/drawing/2014/main" id="{8BE6B02A-6480-48ED-B530-C4D285F5BEA2}"/>
              </a:ext>
            </a:extLst>
          </p:cNvPr>
          <p:cNvSpPr/>
          <p:nvPr/>
        </p:nvSpPr>
        <p:spPr>
          <a:xfrm>
            <a:off x="1042724" y="5404469"/>
            <a:ext cx="7857135" cy="1156351"/>
          </a:xfrm>
          <a:prstGeom prst="wedgeRectCallout">
            <a:avLst>
              <a:gd name="adj1" fmla="val -34506"/>
              <a:gd name="adj2" fmla="val -81084"/>
            </a:avLst>
          </a:prstGeom>
          <a:solidFill>
            <a:schemeClr val="accent6">
              <a:lumMod val="60000"/>
              <a:lumOff val="40000"/>
            </a:schemeClr>
          </a:solidFill>
          <a:ln w="25400">
            <a:solidFill>
              <a:srgbClr val="00000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en-US" sz="2400" dirty="0">
                <a:solidFill>
                  <a:schemeClr val="tx1"/>
                </a:solidFill>
                <a:latin typeface="メイリオ"/>
                <a:ea typeface="メイリオ"/>
                <a:cs typeface="メイリオ"/>
              </a:rPr>
              <a:t>中国の政権交代論。天命があらたまり</a:t>
            </a:r>
            <a:r>
              <a:rPr lang="en-US" altLang="ja-JP" sz="2400" dirty="0">
                <a:solidFill>
                  <a:schemeClr val="tx1"/>
                </a:solidFill>
                <a:latin typeface="メイリオ"/>
                <a:ea typeface="メイリオ"/>
                <a:cs typeface="メイリオ"/>
              </a:rPr>
              <a:t>(</a:t>
            </a:r>
            <a:r>
              <a:rPr lang="ja-JP" altLang="en-US" sz="2400" dirty="0">
                <a:solidFill>
                  <a:schemeClr val="tx1"/>
                </a:solidFill>
                <a:latin typeface="メイリオ"/>
                <a:ea typeface="メイリオ"/>
                <a:cs typeface="メイリオ"/>
              </a:rPr>
              <a:t>革命</a:t>
            </a:r>
            <a:r>
              <a:rPr lang="en-US" altLang="ja-JP" sz="2400" dirty="0">
                <a:solidFill>
                  <a:schemeClr val="tx1"/>
                </a:solidFill>
                <a:latin typeface="メイリオ"/>
                <a:ea typeface="メイリオ"/>
                <a:cs typeface="メイリオ"/>
              </a:rPr>
              <a:t>)</a:t>
            </a:r>
            <a:r>
              <a:rPr lang="ja-JP" altLang="en-US" sz="2400" dirty="0" err="1">
                <a:solidFill>
                  <a:schemeClr val="tx1"/>
                </a:solidFill>
                <a:latin typeface="メイリオ"/>
                <a:ea typeface="メイリオ"/>
                <a:cs typeface="メイリオ"/>
              </a:rPr>
              <a:t>，</a:t>
            </a:r>
            <a:r>
              <a:rPr lang="ja-JP" altLang="en-US" sz="2400" dirty="0">
                <a:solidFill>
                  <a:schemeClr val="tx1"/>
                </a:solidFill>
                <a:latin typeface="メイリオ"/>
                <a:ea typeface="メイリオ"/>
                <a:cs typeface="メイリオ"/>
              </a:rPr>
              <a:t>徳を</a:t>
            </a:r>
            <a:endParaRPr lang="en-US" altLang="ja-JP" sz="2400" dirty="0">
              <a:solidFill>
                <a:schemeClr val="tx1"/>
              </a:solidFill>
              <a:latin typeface="メイリオ"/>
              <a:ea typeface="メイリオ"/>
              <a:cs typeface="メイリオ"/>
            </a:endParaRPr>
          </a:p>
          <a:p>
            <a:r>
              <a:rPr lang="ja-JP" altLang="en-US" sz="2400" dirty="0">
                <a:solidFill>
                  <a:schemeClr val="tx1"/>
                </a:solidFill>
                <a:latin typeface="メイリオ"/>
                <a:ea typeface="メイリオ"/>
                <a:cs typeface="メイリオ"/>
              </a:rPr>
              <a:t>失った者が追放され，新たに徳をもつ君主があらわれて</a:t>
            </a:r>
            <a:r>
              <a:rPr lang="en-US" altLang="ja-JP" sz="2400" dirty="0">
                <a:solidFill>
                  <a:schemeClr val="tx1"/>
                </a:solidFill>
                <a:latin typeface="メイリオ"/>
                <a:ea typeface="メイリオ"/>
                <a:cs typeface="メイリオ"/>
              </a:rPr>
              <a:t>(</a:t>
            </a:r>
            <a:r>
              <a:rPr lang="ja-JP" altLang="en-US" sz="2400" dirty="0">
                <a:solidFill>
                  <a:schemeClr val="tx1"/>
                </a:solidFill>
                <a:latin typeface="メイリオ"/>
                <a:ea typeface="メイリオ"/>
                <a:cs typeface="メイリオ"/>
              </a:rPr>
              <a:t>易姓</a:t>
            </a:r>
            <a:r>
              <a:rPr lang="en-US" altLang="ja-JP" sz="2400" dirty="0">
                <a:solidFill>
                  <a:schemeClr val="tx1"/>
                </a:solidFill>
                <a:latin typeface="メイリオ"/>
                <a:ea typeface="メイリオ"/>
                <a:cs typeface="メイリオ"/>
              </a:rPr>
              <a:t>)</a:t>
            </a:r>
            <a:r>
              <a:rPr lang="ja-JP" altLang="en-US" sz="2400" dirty="0">
                <a:solidFill>
                  <a:schemeClr val="tx1"/>
                </a:solidFill>
                <a:latin typeface="メイリオ"/>
                <a:ea typeface="メイリオ"/>
                <a:cs typeface="メイリオ"/>
              </a:rPr>
              <a:t>支配するという考え方</a:t>
            </a:r>
          </a:p>
        </p:txBody>
      </p:sp>
    </p:spTree>
    <p:extLst>
      <p:ext uri="{BB962C8B-B14F-4D97-AF65-F5344CB8AC3E}">
        <p14:creationId xmlns:p14="http://schemas.microsoft.com/office/powerpoint/2010/main" val="291044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2" grpId="0" animBg="1"/>
      <p:bldP spid="13" grpId="0" animBg="1"/>
      <p:bldP spid="11" grpId="0"/>
      <p:bldP spid="14" grpId="0" animBg="1"/>
      <p:bldP spid="15"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R="0" rtl="0"/>
            <a:r>
              <a:rPr lang="ja-JP" altLang="en-US" b="0" i="0" u="none" strike="noStrike" kern="100" baseline="0">
                <a:latin typeface="Meiryo UI"/>
                <a:ea typeface="Meiryo UI"/>
              </a:rPr>
              <a:t>性悪説─荀子</a:t>
            </a:r>
          </a:p>
        </p:txBody>
      </p:sp>
      <p:sp>
        <p:nvSpPr>
          <p:cNvPr id="4" name="サブタイトル 2">
            <a:extLst>
              <a:ext uri="{FF2B5EF4-FFF2-40B4-BE49-F238E27FC236}">
                <a16:creationId xmlns:a16="http://schemas.microsoft.com/office/drawing/2014/main" id="{FB699EED-56D1-4B10-9521-D132AD1DC6F3}"/>
              </a:ext>
            </a:extLst>
          </p:cNvPr>
          <p:cNvSpPr txBox="1">
            <a:spLocks/>
          </p:cNvSpPr>
          <p:nvPr/>
        </p:nvSpPr>
        <p:spPr>
          <a:xfrm>
            <a:off x="265835" y="1666246"/>
            <a:ext cx="8634024" cy="899453"/>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3000"/>
              </a:lnSpc>
            </a:pPr>
            <a:r>
              <a:rPr lang="ja-JP" altLang="en-US" sz="2600" b="1" dirty="0">
                <a:solidFill>
                  <a:srgbClr val="000000"/>
                </a:solidFill>
                <a:latin typeface="メイリオ"/>
                <a:ea typeface="メイリオ"/>
                <a:cs typeface="メイリオ"/>
              </a:rPr>
              <a:t>荀子</a:t>
            </a:r>
            <a:endParaRPr lang="en-US" altLang="ja-JP" sz="2600" b="1" dirty="0">
              <a:solidFill>
                <a:srgbClr val="000000"/>
              </a:solidFill>
              <a:latin typeface="メイリオ"/>
              <a:ea typeface="メイリオ"/>
              <a:cs typeface="メイリオ"/>
            </a:endParaRPr>
          </a:p>
          <a:p>
            <a:pPr algn="l">
              <a:lnSpc>
                <a:spcPts val="3000"/>
              </a:lnSpc>
            </a:pPr>
            <a:r>
              <a:rPr lang="en-US" altLang="ja-JP" sz="2600" dirty="0">
                <a:solidFill>
                  <a:srgbClr val="000000"/>
                </a:solidFill>
                <a:latin typeface="メイリオ"/>
                <a:ea typeface="メイリオ"/>
                <a:cs typeface="メイリオ"/>
              </a:rPr>
              <a:t>…</a:t>
            </a:r>
            <a:r>
              <a:rPr lang="ja-JP" altLang="en-US" sz="2600" dirty="0">
                <a:solidFill>
                  <a:srgbClr val="000000"/>
                </a:solidFill>
                <a:latin typeface="メイリオ"/>
                <a:ea typeface="メイリオ"/>
                <a:cs typeface="メイリオ"/>
              </a:rPr>
              <a:t>孟子と同時代の儒家の思想家</a:t>
            </a:r>
          </a:p>
        </p:txBody>
      </p:sp>
      <p:sp>
        <p:nvSpPr>
          <p:cNvPr id="5" name="サブタイトル 2">
            <a:extLst>
              <a:ext uri="{FF2B5EF4-FFF2-40B4-BE49-F238E27FC236}">
                <a16:creationId xmlns:a16="http://schemas.microsoft.com/office/drawing/2014/main" id="{63777FA0-E167-4558-8604-23302DBF7326}"/>
              </a:ext>
            </a:extLst>
          </p:cNvPr>
          <p:cNvSpPr txBox="1">
            <a:spLocks/>
          </p:cNvSpPr>
          <p:nvPr/>
        </p:nvSpPr>
        <p:spPr>
          <a:xfrm>
            <a:off x="265835" y="2802909"/>
            <a:ext cx="8634024" cy="534651"/>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3000"/>
              </a:lnSpc>
            </a:pPr>
            <a:r>
              <a:rPr lang="en-US" altLang="ja-JP" sz="2600" dirty="0">
                <a:solidFill>
                  <a:srgbClr val="000000"/>
                </a:solidFill>
                <a:latin typeface="メイリオ"/>
                <a:ea typeface="メイリオ"/>
                <a:cs typeface="メイリオ"/>
              </a:rPr>
              <a:t>…</a:t>
            </a:r>
            <a:r>
              <a:rPr lang="ja-JP" altLang="en-US" sz="2600" dirty="0">
                <a:solidFill>
                  <a:srgbClr val="000000"/>
                </a:solidFill>
                <a:latin typeface="メイリオ"/>
                <a:ea typeface="メイリオ"/>
                <a:cs typeface="メイリオ"/>
              </a:rPr>
              <a:t>孔子の礼の教えを継承しながらも，</a:t>
            </a:r>
            <a:r>
              <a:rPr lang="ja-JP" altLang="en-US" sz="2600" b="1" dirty="0">
                <a:solidFill>
                  <a:srgbClr val="FF0000"/>
                </a:solidFill>
                <a:latin typeface="メイリオ"/>
                <a:ea typeface="メイリオ"/>
                <a:cs typeface="メイリオ"/>
              </a:rPr>
              <a:t>性悪説</a:t>
            </a:r>
            <a:r>
              <a:rPr lang="ja-JP" altLang="en-US" sz="2600" dirty="0">
                <a:solidFill>
                  <a:srgbClr val="000000"/>
                </a:solidFill>
                <a:latin typeface="メイリオ"/>
                <a:ea typeface="メイリオ"/>
                <a:cs typeface="メイリオ"/>
              </a:rPr>
              <a:t>を提唱</a:t>
            </a:r>
          </a:p>
        </p:txBody>
      </p:sp>
    </p:spTree>
    <p:extLst>
      <p:ext uri="{BB962C8B-B14F-4D97-AF65-F5344CB8AC3E}">
        <p14:creationId xmlns:p14="http://schemas.microsoft.com/office/powerpoint/2010/main" val="47093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R="0" rtl="0"/>
            <a:r>
              <a:rPr lang="ja-JP" altLang="en-US" b="0" i="0" u="none" strike="noStrike" kern="100" baseline="0">
                <a:latin typeface="Meiryo UI"/>
                <a:ea typeface="Meiryo UI"/>
              </a:rPr>
              <a:t>性悪説─荀子</a:t>
            </a:r>
          </a:p>
        </p:txBody>
      </p:sp>
      <p:sp>
        <p:nvSpPr>
          <p:cNvPr id="4" name="角丸四角形吹き出し 3"/>
          <p:cNvSpPr/>
          <p:nvPr/>
        </p:nvSpPr>
        <p:spPr>
          <a:xfrm>
            <a:off x="4541274" y="471104"/>
            <a:ext cx="4355983" cy="684000"/>
          </a:xfrm>
          <a:prstGeom prst="wedgeRoundRectCallout">
            <a:avLst>
              <a:gd name="adj1" fmla="val -46900"/>
              <a:gd name="adj2" fmla="val 24980"/>
              <a:gd name="adj3" fmla="val 16667"/>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18000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200"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人間の本性を悪とした荀子は</a:t>
            </a:r>
            <a:endParaRPr kumimoji="0" lang="en-US" altLang="ja-JP" sz="2200"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200"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どのような政治を主張したのか</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0367" y="422392"/>
            <a:ext cx="292100" cy="292100"/>
          </a:xfrm>
          <a:prstGeom prst="rect">
            <a:avLst/>
          </a:prstGeom>
        </p:spPr>
      </p:pic>
      <p:sp>
        <p:nvSpPr>
          <p:cNvPr id="12" name="サブタイトル 2">
            <a:extLst>
              <a:ext uri="{FF2B5EF4-FFF2-40B4-BE49-F238E27FC236}">
                <a16:creationId xmlns:a16="http://schemas.microsoft.com/office/drawing/2014/main" id="{BA3E2632-1DDC-48C8-8086-28223A769855}"/>
              </a:ext>
            </a:extLst>
          </p:cNvPr>
          <p:cNvSpPr txBox="1">
            <a:spLocks/>
          </p:cNvSpPr>
          <p:nvPr/>
        </p:nvSpPr>
        <p:spPr>
          <a:xfrm>
            <a:off x="263233" y="1243231"/>
            <a:ext cx="8634024" cy="990034"/>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3000"/>
              </a:lnSpc>
            </a:pPr>
            <a:r>
              <a:rPr lang="ja-JP" altLang="en-US" sz="2600" dirty="0">
                <a:solidFill>
                  <a:srgbClr val="000000"/>
                </a:solidFill>
                <a:latin typeface="メイリオ"/>
                <a:ea typeface="メイリオ"/>
                <a:cs typeface="メイリオ"/>
              </a:rPr>
              <a:t>人間</a:t>
            </a:r>
            <a:endParaRPr lang="en-US" altLang="ja-JP" sz="2600" dirty="0">
              <a:solidFill>
                <a:srgbClr val="000000"/>
              </a:solidFill>
              <a:latin typeface="メイリオ"/>
              <a:ea typeface="メイリオ"/>
              <a:cs typeface="メイリオ"/>
            </a:endParaRPr>
          </a:p>
          <a:p>
            <a:pPr algn="l">
              <a:lnSpc>
                <a:spcPts val="3000"/>
              </a:lnSpc>
            </a:pPr>
            <a:r>
              <a:rPr lang="en-US" altLang="ja-JP" sz="2600" dirty="0">
                <a:solidFill>
                  <a:srgbClr val="000000"/>
                </a:solidFill>
                <a:latin typeface="メイリオ"/>
                <a:ea typeface="メイリオ"/>
                <a:cs typeface="メイリオ"/>
              </a:rPr>
              <a:t>…</a:t>
            </a:r>
            <a:r>
              <a:rPr lang="ja-JP" altLang="en-US" sz="2600" dirty="0">
                <a:solidFill>
                  <a:srgbClr val="000000"/>
                </a:solidFill>
                <a:latin typeface="メイリオ"/>
                <a:ea typeface="メイリオ"/>
                <a:cs typeface="メイリオ"/>
              </a:rPr>
              <a:t>うまれつき欲望に従って利を追い求め，人を憎む傾向</a:t>
            </a:r>
            <a:endParaRPr lang="ja-JP" altLang="en-US" sz="2600" b="1" dirty="0">
              <a:solidFill>
                <a:srgbClr val="000000"/>
              </a:solidFill>
              <a:latin typeface="メイリオ"/>
              <a:ea typeface="メイリオ"/>
              <a:cs typeface="メイリオ"/>
            </a:endParaRPr>
          </a:p>
        </p:txBody>
      </p:sp>
      <p:sp>
        <p:nvSpPr>
          <p:cNvPr id="13" name="サブタイトル 2">
            <a:extLst>
              <a:ext uri="{FF2B5EF4-FFF2-40B4-BE49-F238E27FC236}">
                <a16:creationId xmlns:a16="http://schemas.microsoft.com/office/drawing/2014/main" id="{7A8856C9-0362-44EC-A6D1-1120C0CC517F}"/>
              </a:ext>
            </a:extLst>
          </p:cNvPr>
          <p:cNvSpPr txBox="1">
            <a:spLocks/>
          </p:cNvSpPr>
          <p:nvPr/>
        </p:nvSpPr>
        <p:spPr>
          <a:xfrm>
            <a:off x="265835" y="2215020"/>
            <a:ext cx="8634024" cy="560344"/>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3000"/>
              </a:lnSpc>
            </a:pPr>
            <a:r>
              <a:rPr lang="ja-JP" altLang="en-US" sz="2600" dirty="0">
                <a:solidFill>
                  <a:srgbClr val="000000"/>
                </a:solidFill>
                <a:latin typeface="メイリオ"/>
                <a:ea typeface="メイリオ"/>
                <a:cs typeface="メイリオ"/>
              </a:rPr>
              <a:t>→教化を加えず</a:t>
            </a:r>
            <a:r>
              <a:rPr lang="ja-JP" altLang="en-US" sz="2600" u="sng" dirty="0">
                <a:solidFill>
                  <a:srgbClr val="000000"/>
                </a:solidFill>
                <a:latin typeface="メイリオ"/>
                <a:ea typeface="メイリオ"/>
                <a:cs typeface="メイリオ"/>
              </a:rPr>
              <a:t>自然のままに放置</a:t>
            </a:r>
            <a:r>
              <a:rPr lang="ja-JP" altLang="en-US" sz="2600" dirty="0">
                <a:solidFill>
                  <a:srgbClr val="000000"/>
                </a:solidFill>
                <a:latin typeface="メイリオ"/>
                <a:ea typeface="メイリオ"/>
                <a:cs typeface="メイリオ"/>
              </a:rPr>
              <a:t>すると争乱に陥る</a:t>
            </a:r>
          </a:p>
        </p:txBody>
      </p:sp>
      <p:sp>
        <p:nvSpPr>
          <p:cNvPr id="15" name="下矢印 17">
            <a:extLst>
              <a:ext uri="{FF2B5EF4-FFF2-40B4-BE49-F238E27FC236}">
                <a16:creationId xmlns:a16="http://schemas.microsoft.com/office/drawing/2014/main" id="{133BBA8E-A409-4326-A5C3-DF2A12DD0FE8}"/>
              </a:ext>
            </a:extLst>
          </p:cNvPr>
          <p:cNvSpPr/>
          <p:nvPr/>
        </p:nvSpPr>
        <p:spPr>
          <a:xfrm>
            <a:off x="1012932" y="2914101"/>
            <a:ext cx="464020" cy="474019"/>
          </a:xfrm>
          <a:prstGeom prst="downArrow">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 name="サブタイトル 2">
            <a:extLst>
              <a:ext uri="{FF2B5EF4-FFF2-40B4-BE49-F238E27FC236}">
                <a16:creationId xmlns:a16="http://schemas.microsoft.com/office/drawing/2014/main" id="{9E51BE6D-158B-476B-BD4D-C1FE42E6F915}"/>
              </a:ext>
            </a:extLst>
          </p:cNvPr>
          <p:cNvSpPr txBox="1">
            <a:spLocks/>
          </p:cNvSpPr>
          <p:nvPr/>
        </p:nvSpPr>
        <p:spPr>
          <a:xfrm>
            <a:off x="265835" y="3578078"/>
            <a:ext cx="8634024" cy="1451122"/>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3000"/>
              </a:lnSpc>
            </a:pPr>
            <a:r>
              <a:rPr lang="ja-JP" altLang="en-US" sz="2600" dirty="0">
                <a:solidFill>
                  <a:srgbClr val="000000"/>
                </a:solidFill>
                <a:latin typeface="メイリオ"/>
                <a:ea typeface="メイリオ"/>
                <a:cs typeface="メイリオ"/>
              </a:rPr>
              <a:t>社会の秩序を保つためには</a:t>
            </a:r>
            <a:endParaRPr lang="en-US" altLang="ja-JP" sz="2600" dirty="0">
              <a:solidFill>
                <a:srgbClr val="000000"/>
              </a:solidFill>
              <a:latin typeface="メイリオ"/>
              <a:ea typeface="メイリオ"/>
              <a:cs typeface="メイリオ"/>
            </a:endParaRPr>
          </a:p>
          <a:p>
            <a:pPr algn="l">
              <a:lnSpc>
                <a:spcPts val="3000"/>
              </a:lnSpc>
            </a:pPr>
            <a:r>
              <a:rPr lang="en-US" altLang="ja-JP" sz="2600" dirty="0">
                <a:solidFill>
                  <a:srgbClr val="000000"/>
                </a:solidFill>
                <a:latin typeface="メイリオ"/>
                <a:ea typeface="メイリオ"/>
                <a:cs typeface="メイリオ"/>
              </a:rPr>
              <a:t>…</a:t>
            </a:r>
            <a:r>
              <a:rPr lang="ja-JP" altLang="en-US" sz="2600" dirty="0">
                <a:solidFill>
                  <a:srgbClr val="000000"/>
                </a:solidFill>
                <a:latin typeface="メイリオ"/>
                <a:ea typeface="メイリオ"/>
                <a:cs typeface="メイリオ"/>
              </a:rPr>
              <a:t>欲望に流される利己的な傾向を，</a:t>
            </a:r>
            <a:r>
              <a:rPr lang="ja-JP" altLang="en-US" sz="2600" u="sng" dirty="0">
                <a:solidFill>
                  <a:srgbClr val="000000"/>
                </a:solidFill>
                <a:latin typeface="メイリオ"/>
                <a:ea typeface="メイリオ"/>
                <a:cs typeface="メイリオ"/>
              </a:rPr>
              <a:t>礼</a:t>
            </a:r>
            <a:r>
              <a:rPr lang="ja-JP" altLang="en-US" sz="2600" dirty="0">
                <a:solidFill>
                  <a:srgbClr val="000000"/>
                </a:solidFill>
                <a:latin typeface="メイリオ"/>
                <a:ea typeface="メイリオ"/>
                <a:cs typeface="メイリオ"/>
              </a:rPr>
              <a:t>を身につける努力</a:t>
            </a:r>
            <a:endParaRPr lang="en-US" altLang="ja-JP" sz="2600" dirty="0">
              <a:solidFill>
                <a:srgbClr val="000000"/>
              </a:solidFill>
              <a:latin typeface="メイリオ"/>
              <a:ea typeface="メイリオ"/>
              <a:cs typeface="メイリオ"/>
            </a:endParaRPr>
          </a:p>
          <a:p>
            <a:pPr algn="l">
              <a:lnSpc>
                <a:spcPts val="3000"/>
              </a:lnSpc>
            </a:pPr>
            <a:r>
              <a:rPr lang="ja-JP" altLang="en-US" sz="2600" dirty="0">
                <a:solidFill>
                  <a:srgbClr val="000000"/>
                </a:solidFill>
                <a:latin typeface="メイリオ"/>
                <a:ea typeface="メイリオ"/>
                <a:cs typeface="メイリオ"/>
              </a:rPr>
              <a:t>　と教育によって，</a:t>
            </a:r>
            <a:r>
              <a:rPr lang="ja-JP" altLang="en-US" sz="2600" u="sng" dirty="0">
                <a:solidFill>
                  <a:srgbClr val="000000"/>
                </a:solidFill>
                <a:latin typeface="メイリオ"/>
                <a:ea typeface="メイリオ"/>
                <a:cs typeface="メイリオ"/>
              </a:rPr>
              <a:t>人為的に矯正</a:t>
            </a:r>
            <a:r>
              <a:rPr lang="ja-JP" altLang="en-US" sz="2600" dirty="0">
                <a:solidFill>
                  <a:srgbClr val="000000"/>
                </a:solidFill>
                <a:latin typeface="メイリオ"/>
                <a:ea typeface="メイリオ"/>
                <a:cs typeface="メイリオ"/>
              </a:rPr>
              <a:t>していく必要がある</a:t>
            </a:r>
          </a:p>
        </p:txBody>
      </p:sp>
      <p:sp>
        <p:nvSpPr>
          <p:cNvPr id="17" name="サブタイトル 2">
            <a:extLst>
              <a:ext uri="{FF2B5EF4-FFF2-40B4-BE49-F238E27FC236}">
                <a16:creationId xmlns:a16="http://schemas.microsoft.com/office/drawing/2014/main" id="{0D2F0471-E359-4BF2-803A-E524F23A7EC2}"/>
              </a:ext>
            </a:extLst>
          </p:cNvPr>
          <p:cNvSpPr txBox="1">
            <a:spLocks/>
          </p:cNvSpPr>
          <p:nvPr/>
        </p:nvSpPr>
        <p:spPr>
          <a:xfrm>
            <a:off x="265835" y="5133135"/>
            <a:ext cx="3963275" cy="560344"/>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3000"/>
              </a:lnSpc>
            </a:pPr>
            <a:r>
              <a:rPr lang="ja-JP" altLang="en-US" sz="2600" dirty="0">
                <a:solidFill>
                  <a:srgbClr val="000000"/>
                </a:solidFill>
                <a:latin typeface="メイリオ"/>
                <a:ea typeface="メイリオ"/>
                <a:cs typeface="メイリオ"/>
              </a:rPr>
              <a:t>→礼に基づく政治を主張</a:t>
            </a:r>
          </a:p>
        </p:txBody>
      </p:sp>
      <p:sp>
        <p:nvSpPr>
          <p:cNvPr id="18" name="等号 17">
            <a:extLst>
              <a:ext uri="{FF2B5EF4-FFF2-40B4-BE49-F238E27FC236}">
                <a16:creationId xmlns:a16="http://schemas.microsoft.com/office/drawing/2014/main" id="{6B0B58FB-3A9B-49B7-A425-ADB8FA525F12}"/>
              </a:ext>
            </a:extLst>
          </p:cNvPr>
          <p:cNvSpPr/>
          <p:nvPr/>
        </p:nvSpPr>
        <p:spPr>
          <a:xfrm flipH="1">
            <a:off x="4138033" y="5128854"/>
            <a:ext cx="403241" cy="379142"/>
          </a:xfrm>
          <a:prstGeom prst="mathEqual">
            <a:avLst/>
          </a:prstGeom>
          <a:solidFill>
            <a:schemeClr val="bg1">
              <a:lumMod val="65000"/>
            </a:schemeClr>
          </a:solidFill>
          <a:ln w="63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サブタイトル 2">
            <a:extLst>
              <a:ext uri="{FF2B5EF4-FFF2-40B4-BE49-F238E27FC236}">
                <a16:creationId xmlns:a16="http://schemas.microsoft.com/office/drawing/2014/main" id="{58409F9C-12D9-488D-9CCB-63BC140948FE}"/>
              </a:ext>
            </a:extLst>
          </p:cNvPr>
          <p:cNvSpPr txBox="1">
            <a:spLocks/>
          </p:cNvSpPr>
          <p:nvPr/>
        </p:nvSpPr>
        <p:spPr>
          <a:xfrm>
            <a:off x="4541274" y="5147314"/>
            <a:ext cx="1684913" cy="460336"/>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3000"/>
              </a:lnSpc>
            </a:pPr>
            <a:r>
              <a:rPr lang="ja-JP" altLang="en-US" sz="2600" b="1" dirty="0">
                <a:solidFill>
                  <a:srgbClr val="FF0000"/>
                </a:solidFill>
                <a:latin typeface="メイリオ"/>
                <a:ea typeface="メイリオ"/>
                <a:cs typeface="メイリオ"/>
              </a:rPr>
              <a:t>礼治主義</a:t>
            </a:r>
            <a:endParaRPr lang="ja-JP" altLang="en-US" sz="2600" dirty="0">
              <a:solidFill>
                <a:srgbClr val="FF0000"/>
              </a:solidFill>
              <a:latin typeface="メイリオ"/>
              <a:ea typeface="メイリオ"/>
              <a:cs typeface="メイリオ"/>
            </a:endParaRPr>
          </a:p>
        </p:txBody>
      </p:sp>
      <p:sp>
        <p:nvSpPr>
          <p:cNvPr id="21" name="四角形吹き出し 8">
            <a:extLst>
              <a:ext uri="{FF2B5EF4-FFF2-40B4-BE49-F238E27FC236}">
                <a16:creationId xmlns:a16="http://schemas.microsoft.com/office/drawing/2014/main" id="{BB27B2D3-2542-426A-82AE-0DE4E9A62D6D}"/>
              </a:ext>
            </a:extLst>
          </p:cNvPr>
          <p:cNvSpPr/>
          <p:nvPr/>
        </p:nvSpPr>
        <p:spPr>
          <a:xfrm>
            <a:off x="4668157" y="3019821"/>
            <a:ext cx="4229100" cy="576000"/>
          </a:xfrm>
          <a:prstGeom prst="wedgeRectCallout">
            <a:avLst>
              <a:gd name="adj1" fmla="val -22570"/>
              <a:gd name="adj2" fmla="val 126717"/>
            </a:avLst>
          </a:prstGeom>
          <a:solidFill>
            <a:schemeClr val="accent6">
              <a:lumMod val="60000"/>
              <a:lumOff val="40000"/>
            </a:schemeClr>
          </a:solidFill>
          <a:ln w="25400">
            <a:solidFill>
              <a:srgbClr val="00000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en-US" sz="2400" dirty="0">
                <a:solidFill>
                  <a:schemeClr val="tx1"/>
                </a:solidFill>
                <a:latin typeface="メイリオ"/>
                <a:ea typeface="メイリオ"/>
                <a:cs typeface="メイリオ"/>
              </a:rPr>
              <a:t>聖人である君主が定めた規範</a:t>
            </a:r>
            <a:endParaRPr lang="en-US" altLang="ja-JP" sz="2400" dirty="0">
              <a:solidFill>
                <a:schemeClr val="tx1"/>
              </a:solidFill>
              <a:latin typeface="メイリオ"/>
              <a:ea typeface="メイリオ"/>
              <a:cs typeface="メイリオ"/>
            </a:endParaRPr>
          </a:p>
        </p:txBody>
      </p:sp>
      <p:sp>
        <p:nvSpPr>
          <p:cNvPr id="22" name="楕円 21">
            <a:extLst>
              <a:ext uri="{FF2B5EF4-FFF2-40B4-BE49-F238E27FC236}">
                <a16:creationId xmlns:a16="http://schemas.microsoft.com/office/drawing/2014/main" id="{722D22D1-080A-44B4-B317-C925BB869745}"/>
              </a:ext>
            </a:extLst>
          </p:cNvPr>
          <p:cNvSpPr/>
          <p:nvPr/>
        </p:nvSpPr>
        <p:spPr>
          <a:xfrm>
            <a:off x="7355546" y="5133135"/>
            <a:ext cx="698400" cy="720000"/>
          </a:xfrm>
          <a:prstGeom prst="ellipse">
            <a:avLst/>
          </a:prstGeom>
          <a:solidFill>
            <a:srgbClr val="F0345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400" b="1" dirty="0"/>
              <a:t>Point</a:t>
            </a:r>
            <a:endParaRPr kumimoji="1" lang="ja-JP" altLang="en-US" sz="1400" b="1" dirty="0"/>
          </a:p>
        </p:txBody>
      </p:sp>
      <p:grpSp>
        <p:nvGrpSpPr>
          <p:cNvPr id="23" name="グループ化 22">
            <a:extLst>
              <a:ext uri="{FF2B5EF4-FFF2-40B4-BE49-F238E27FC236}">
                <a16:creationId xmlns:a16="http://schemas.microsoft.com/office/drawing/2014/main" id="{EB44F50C-C36D-4903-AC80-B2A9184EB05F}"/>
              </a:ext>
            </a:extLst>
          </p:cNvPr>
          <p:cNvGrpSpPr/>
          <p:nvPr/>
        </p:nvGrpSpPr>
        <p:grpSpPr>
          <a:xfrm>
            <a:off x="9143999" y="1799048"/>
            <a:ext cx="7097716" cy="2759889"/>
            <a:chOff x="9143999" y="1799047"/>
            <a:chExt cx="7106653" cy="2959680"/>
          </a:xfrm>
        </p:grpSpPr>
        <p:sp>
          <p:nvSpPr>
            <p:cNvPr id="24" name="メモ 36">
              <a:extLst>
                <a:ext uri="{FF2B5EF4-FFF2-40B4-BE49-F238E27FC236}">
                  <a16:creationId xmlns:a16="http://schemas.microsoft.com/office/drawing/2014/main" id="{926216FF-E7C4-4F06-B0BE-D69FDCE7463B}"/>
                </a:ext>
              </a:extLst>
            </p:cNvPr>
            <p:cNvSpPr/>
            <p:nvPr/>
          </p:nvSpPr>
          <p:spPr>
            <a:xfrm>
              <a:off x="9143999" y="1799047"/>
              <a:ext cx="7106653" cy="2959680"/>
            </a:xfrm>
            <a:prstGeom prst="foldedCorner">
              <a:avLst>
                <a:gd name="adj" fmla="val 12757"/>
              </a:avLst>
            </a:prstGeom>
            <a:solidFill>
              <a:srgbClr val="F8A6B4"/>
            </a:solidFill>
            <a:ln w="6350">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tIns="144000" rtlCol="0" anchor="ctr" anchorCtr="0"/>
            <a:lstStyle/>
            <a:p>
              <a:r>
                <a:rPr lang="ja-JP" altLang="en-US" sz="24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性善説と性悪説</a:t>
              </a:r>
              <a:endParaRPr lang="en-US" altLang="ja-JP" sz="24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孟子の性善が，人間の本性に関していわれるの</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に対して，荀子の性悪は，人間の欲望に関して</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いわれるものである。荀子にとって人の善悪は，</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本性の問題ではなく，聖人の定めた礼に従うか</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否かによって決められる。</a:t>
              </a:r>
              <a:endParaRPr lang="en-US" altLang="ja-JP" sz="2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5" name="グループ化 24">
              <a:extLst>
                <a:ext uri="{FF2B5EF4-FFF2-40B4-BE49-F238E27FC236}">
                  <a16:creationId xmlns:a16="http://schemas.microsoft.com/office/drawing/2014/main" id="{1A697A0F-C0B4-4389-93CE-A2A59C5E187D}"/>
                </a:ext>
              </a:extLst>
            </p:cNvPr>
            <p:cNvGrpSpPr/>
            <p:nvPr/>
          </p:nvGrpSpPr>
          <p:grpSpPr>
            <a:xfrm>
              <a:off x="15695113" y="1844717"/>
              <a:ext cx="391162" cy="391162"/>
              <a:chOff x="15826723" y="1750521"/>
              <a:chExt cx="259551" cy="259551"/>
            </a:xfrm>
          </p:grpSpPr>
          <p:sp>
            <p:nvSpPr>
              <p:cNvPr id="26" name="円/楕円 38">
                <a:extLst>
                  <a:ext uri="{FF2B5EF4-FFF2-40B4-BE49-F238E27FC236}">
                    <a16:creationId xmlns:a16="http://schemas.microsoft.com/office/drawing/2014/main" id="{69F0588E-67DD-4528-A728-4535CCF66729}"/>
                  </a:ext>
                </a:extLst>
              </p:cNvPr>
              <p:cNvSpPr/>
              <p:nvPr/>
            </p:nvSpPr>
            <p:spPr>
              <a:xfrm>
                <a:off x="15826723" y="1750521"/>
                <a:ext cx="259551" cy="259551"/>
              </a:xfrm>
              <a:prstGeom prst="ellipse">
                <a:avLst/>
              </a:prstGeom>
              <a:solidFill>
                <a:srgbClr val="F03453"/>
              </a:solidFill>
              <a:ln w="635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乗算記号 26">
                <a:extLst>
                  <a:ext uri="{FF2B5EF4-FFF2-40B4-BE49-F238E27FC236}">
                    <a16:creationId xmlns:a16="http://schemas.microsoft.com/office/drawing/2014/main" id="{752AD519-94DD-4C01-B5C0-9C355D8836A7}"/>
                  </a:ext>
                </a:extLst>
              </p:cNvPr>
              <p:cNvSpPr/>
              <p:nvPr/>
            </p:nvSpPr>
            <p:spPr>
              <a:xfrm>
                <a:off x="15841744" y="1765542"/>
                <a:ext cx="229508" cy="229508"/>
              </a:xfrm>
              <a:prstGeom prst="mathMultiply">
                <a:avLst/>
              </a:prstGeom>
              <a:solidFill>
                <a:schemeClr val="bg1"/>
              </a:solidFill>
              <a:ln w="635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grpSp>
        <p:nvGrpSpPr>
          <p:cNvPr id="28" name="グループ化 27">
            <a:extLst>
              <a:ext uri="{FF2B5EF4-FFF2-40B4-BE49-F238E27FC236}">
                <a16:creationId xmlns:a16="http://schemas.microsoft.com/office/drawing/2014/main" id="{4CE54358-B478-41F7-86D8-FA6AABD0C75F}"/>
              </a:ext>
            </a:extLst>
          </p:cNvPr>
          <p:cNvGrpSpPr/>
          <p:nvPr/>
        </p:nvGrpSpPr>
        <p:grpSpPr>
          <a:xfrm>
            <a:off x="6469380" y="5166850"/>
            <a:ext cx="555357" cy="355719"/>
            <a:chOff x="6954867" y="5847984"/>
            <a:chExt cx="555357" cy="355719"/>
          </a:xfrm>
        </p:grpSpPr>
        <p:pic>
          <p:nvPicPr>
            <p:cNvPr id="29" name="Picture 2" descr="C:\Users\yanagi\Desktop\授業展開スライド画像\2-2-1-2_法.png">
              <a:extLst>
                <a:ext uri="{FF2B5EF4-FFF2-40B4-BE49-F238E27FC236}">
                  <a16:creationId xmlns:a16="http://schemas.microsoft.com/office/drawing/2014/main" id="{6FF92CC0-4966-4C78-B944-CFF7811DB6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867" y="5847984"/>
              <a:ext cx="555357" cy="355719"/>
            </a:xfrm>
            <a:prstGeom prst="rect">
              <a:avLst/>
            </a:prstGeom>
            <a:noFill/>
            <a:extLst>
              <a:ext uri="{909E8E84-426E-40dd-AFC4-6F175D3DCCD1}">
                <a14:hiddenFill xmlns="" xmlns:a14="http://schemas.microsoft.com/office/drawing/2010/main">
                  <a:solidFill>
                    <a:srgbClr val="FFFFFF"/>
                  </a:solidFill>
                </a14:hiddenFill>
              </a:ext>
            </a:extLst>
          </p:spPr>
        </p:pic>
        <p:sp>
          <p:nvSpPr>
            <p:cNvPr id="30" name="サブタイトル 2">
              <a:hlinkClick r:id="" action="ppaction://customshow?id=1&amp;return=true"/>
              <a:extLst>
                <a:ext uri="{FF2B5EF4-FFF2-40B4-BE49-F238E27FC236}">
                  <a16:creationId xmlns:a16="http://schemas.microsoft.com/office/drawing/2014/main" id="{669596EA-B3BD-4BC7-8902-F076F2C2B7E1}"/>
                </a:ext>
              </a:extLst>
            </p:cNvPr>
            <p:cNvSpPr txBox="1">
              <a:spLocks/>
            </p:cNvSpPr>
            <p:nvPr/>
          </p:nvSpPr>
          <p:spPr>
            <a:xfrm>
              <a:off x="7043852" y="5917896"/>
              <a:ext cx="374754" cy="172458"/>
            </a:xfrm>
            <a:prstGeom prst="rect">
              <a:avLst/>
            </a:prstGeom>
            <a:solidFill>
              <a:schemeClr val="bg1"/>
            </a:solidFill>
          </p:spPr>
          <p:txBody>
            <a:bodyPr vert="horz" lIns="0" tIns="0" rIns="0" bIns="54000" rtlCol="0" anchor="ctr" anchorCtr="1">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nSpc>
                  <a:spcPts val="3000"/>
                </a:lnSpc>
              </a:pPr>
              <a:r>
                <a:rPr lang="ja-JP" altLang="en-US" sz="1200" b="1" dirty="0">
                  <a:solidFill>
                    <a:schemeClr val="tx1">
                      <a:lumMod val="85000"/>
                      <a:lumOff val="15000"/>
                    </a:schemeClr>
                  </a:solidFill>
                  <a:latin typeface="メイリオ"/>
                  <a:ea typeface="メイリオ"/>
                  <a:cs typeface="メイリオ"/>
                  <a:hlinkClick r:id="" action="ppaction://customshow?id=1&amp;return=true"/>
                </a:rPr>
                <a:t>原典</a:t>
              </a:r>
              <a:endParaRPr lang="ja-JP" altLang="en-US" sz="1200" b="1" dirty="0">
                <a:solidFill>
                  <a:schemeClr val="tx1">
                    <a:lumMod val="85000"/>
                    <a:lumOff val="15000"/>
                  </a:schemeClr>
                </a:solidFill>
                <a:latin typeface="メイリオ"/>
                <a:ea typeface="メイリオ"/>
                <a:cs typeface="メイリオ"/>
              </a:endParaRPr>
            </a:p>
          </p:txBody>
        </p:sp>
      </p:grpSp>
    </p:spTree>
    <p:extLst>
      <p:ext uri="{BB962C8B-B14F-4D97-AF65-F5344CB8AC3E}">
        <p14:creationId xmlns:p14="http://schemas.microsoft.com/office/powerpoint/2010/main" val="127870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3"/>
                    </p:tgtEl>
                  </p:cond>
                </p:stCondLst>
                <p:endSync evt="end" delay="0">
                  <p:rtn val="all"/>
                </p:endSync>
                <p:childTnLst>
                  <p:par>
                    <p:cTn id="34" fill="hold">
                      <p:stCondLst>
                        <p:cond delay="0"/>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0.89687 -0.00278 L 0.25 4.07407E-6 " pathEditMode="relative" rAng="0" ptsTypes="AA">
                                      <p:cBhvr>
                                        <p:cTn id="37" dur="500" fill="hold"/>
                                        <p:tgtEl>
                                          <p:spTgt spid="23"/>
                                        </p:tgtEl>
                                        <p:attrNameLst>
                                          <p:attrName>ppt_x</p:attrName>
                                          <p:attrName>ppt_y</p:attrName>
                                        </p:attrNameLst>
                                      </p:cBhvr>
                                      <p:rCtr x="57344" y="139"/>
                                    </p:animMotion>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8.33333E-7 4.07407E-6 L -0.89687 -0.00278 " pathEditMode="relative" rAng="0" ptsTypes="AA">
                                      <p:cBhvr>
                                        <p:cTn id="42" dur="500" fill="hold"/>
                                        <p:tgtEl>
                                          <p:spTgt spid="23"/>
                                        </p:tgtEl>
                                        <p:attrNameLst>
                                          <p:attrName>ppt_x</p:attrName>
                                          <p:attrName>ppt_y</p:attrName>
                                        </p:attrNameLst>
                                      </p:cBhvr>
                                      <p:rCtr x="-44844" y="-139"/>
                                    </p:animMotion>
                                  </p:childTnLst>
                                </p:cTn>
                              </p:par>
                            </p:childTnLst>
                          </p:cTn>
                        </p:par>
                      </p:childTnLst>
                    </p:cTn>
                  </p:par>
                </p:childTnLst>
              </p:cTn>
              <p:nextCondLst>
                <p:cond evt="onClick" delay="0">
                  <p:tgtEl>
                    <p:spTgt spid="22"/>
                  </p:tgtEl>
                </p:cond>
              </p:nextCondLst>
            </p:seq>
          </p:childTnLst>
        </p:cTn>
      </p:par>
    </p:tnLst>
    <p:bldLst>
      <p:bldP spid="12" grpId="0"/>
      <p:bldP spid="13" grpId="0"/>
      <p:bldP spid="15" grpId="0" animBg="1"/>
      <p:bldP spid="16" grpId="0"/>
      <p:bldP spid="17" grpId="0"/>
      <p:bldP spid="18" grpId="0" animBg="1"/>
      <p:bldP spid="19" grpId="0"/>
      <p:bldP spid="21" grpId="0" animBg="1"/>
      <p:bldP spid="22" grpId="0" uiExpand="1"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5837" y="468112"/>
            <a:ext cx="2750495" cy="535810"/>
          </a:xfrm>
        </p:spPr>
        <p:txBody>
          <a:bodyPr/>
          <a:lstStyle/>
          <a:p>
            <a:r>
              <a:rPr kumimoji="1" lang="ja-JP" altLang="en-US" dirty="0"/>
              <a:t>法家と墨家</a:t>
            </a:r>
          </a:p>
        </p:txBody>
      </p:sp>
      <p:sp>
        <p:nvSpPr>
          <p:cNvPr id="4" name="角丸四角形吹き出し 3"/>
          <p:cNvSpPr/>
          <p:nvPr/>
        </p:nvSpPr>
        <p:spPr>
          <a:xfrm>
            <a:off x="4527855" y="468112"/>
            <a:ext cx="4372278" cy="684000"/>
          </a:xfrm>
          <a:prstGeom prst="wedgeRoundRectCallout">
            <a:avLst>
              <a:gd name="adj1" fmla="val -46900"/>
              <a:gd name="adj2" fmla="val 24980"/>
              <a:gd name="adj3" fmla="val 16667"/>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lIns="18000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200"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儒家以外の諸子百家の思想には，どのようなものがあるか</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5950" y="422392"/>
            <a:ext cx="292100" cy="292100"/>
          </a:xfrm>
          <a:prstGeom prst="rect">
            <a:avLst/>
          </a:prstGeom>
        </p:spPr>
      </p:pic>
      <p:graphicFrame>
        <p:nvGraphicFramePr>
          <p:cNvPr id="7" name="表 6"/>
          <p:cNvGraphicFramePr>
            <a:graphicFrameLocks noGrp="1"/>
          </p:cNvGraphicFramePr>
          <p:nvPr>
            <p:extLst>
              <p:ext uri="{D42A27DB-BD31-4B8C-83A1-F6EECF244321}">
                <p14:modId xmlns:p14="http://schemas.microsoft.com/office/powerpoint/2010/main" val="3460576778"/>
              </p:ext>
            </p:extLst>
          </p:nvPr>
        </p:nvGraphicFramePr>
        <p:xfrm>
          <a:off x="265837" y="1684626"/>
          <a:ext cx="8634296" cy="1692000"/>
        </p:xfrm>
        <a:graphic>
          <a:graphicData uri="http://schemas.openxmlformats.org/drawingml/2006/table">
            <a:tbl>
              <a:tblPr firstRow="1" firstCol="1" bandRow="1">
                <a:tableStyleId>{5940675A-B579-460E-94D1-54222C63F5DA}</a:tableStyleId>
              </a:tblPr>
              <a:tblGrid>
                <a:gridCol w="1116000">
                  <a:extLst>
                    <a:ext uri="{9D8B030D-6E8A-4147-A177-3AD203B41FA5}">
                      <a16:colId xmlns:a16="http://schemas.microsoft.com/office/drawing/2014/main" val="20000"/>
                    </a:ext>
                  </a:extLst>
                </a:gridCol>
                <a:gridCol w="1260000">
                  <a:extLst>
                    <a:ext uri="{9D8B030D-6E8A-4147-A177-3AD203B41FA5}">
                      <a16:colId xmlns:a16="http://schemas.microsoft.com/office/drawing/2014/main" val="20001"/>
                    </a:ext>
                  </a:extLst>
                </a:gridCol>
                <a:gridCol w="6258296">
                  <a:extLst>
                    <a:ext uri="{9D8B030D-6E8A-4147-A177-3AD203B41FA5}">
                      <a16:colId xmlns:a16="http://schemas.microsoft.com/office/drawing/2014/main" val="20002"/>
                    </a:ext>
                  </a:extLst>
                </a:gridCol>
              </a:tblGrid>
              <a:tr h="16920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b="1" kern="100" dirty="0">
                          <a:effectLst/>
                          <a:latin typeface="メイリオ" panose="020B0604030504040204" pitchFamily="50" charset="-128"/>
                          <a:ea typeface="メイリオ" panose="020B0604030504040204" pitchFamily="50" charset="-128"/>
                          <a:cs typeface="メイリオ" panose="020B0604030504040204" pitchFamily="50" charset="-128"/>
                        </a:rPr>
                        <a:t>法家</a:t>
                      </a:r>
                      <a:endParaRPr lang="en-US" altLang="ja-JP" sz="240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200" b="1" kern="100" dirty="0">
                          <a:effectLst/>
                          <a:latin typeface="メイリオ" panose="020B0604030504040204" pitchFamily="50" charset="-128"/>
                          <a:ea typeface="メイリオ" panose="020B0604030504040204" pitchFamily="50" charset="-128"/>
                          <a:cs typeface="メイリオ" panose="020B0604030504040204" pitchFamily="50" charset="-128"/>
                        </a:rPr>
                        <a:t>韓非子</a:t>
                      </a:r>
                      <a:endParaRPr lang="ja-JP" altLang="ja-JP" sz="220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en-US" sz="2400" b="0" dirty="0">
                          <a:latin typeface="メイリオ" panose="020B0604030504040204" pitchFamily="50" charset="-128"/>
                          <a:ea typeface="メイリオ" panose="020B0604030504040204" pitchFamily="50" charset="-128"/>
                          <a:cs typeface="メイリオ" panose="020B0604030504040204" pitchFamily="50" charset="-128"/>
                        </a:rPr>
                        <a:t>・荀子の性悪説を継承</a:t>
                      </a:r>
                    </a:p>
                    <a:p>
                      <a:r>
                        <a:rPr kumimoji="1" lang="ja-JP" altLang="en-US" sz="2400" b="0" dirty="0">
                          <a:latin typeface="メイリオ" panose="020B0604030504040204" pitchFamily="50" charset="-128"/>
                          <a:ea typeface="メイリオ" panose="020B0604030504040204" pitchFamily="50" charset="-128"/>
                          <a:cs typeface="メイリオ" panose="020B0604030504040204" pitchFamily="50" charset="-128"/>
                        </a:rPr>
                        <a:t>・人間の利己心を利用して賞罰を厳格に</a:t>
                      </a:r>
                      <a:endParaRPr kumimoji="1" lang="en-US" altLang="ja-JP" sz="2400" b="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400" b="0" dirty="0">
                          <a:latin typeface="メイリオ" panose="020B0604030504040204" pitchFamily="50" charset="-128"/>
                          <a:ea typeface="メイリオ" panose="020B0604030504040204" pitchFamily="50" charset="-128"/>
                          <a:cs typeface="メイリオ" panose="020B0604030504040204" pitchFamily="50" charset="-128"/>
                        </a:rPr>
                        <a:t>　おこない</a:t>
                      </a:r>
                      <a:r>
                        <a:rPr kumimoji="1" lang="en-US" altLang="ja-JP" sz="24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400" b="0" dirty="0">
                          <a:latin typeface="メイリオ" panose="020B0604030504040204" pitchFamily="50" charset="-128"/>
                          <a:ea typeface="メイリオ" panose="020B0604030504040204" pitchFamily="50" charset="-128"/>
                          <a:cs typeface="メイリオ" panose="020B0604030504040204" pitchFamily="50" charset="-128"/>
                        </a:rPr>
                        <a:t>信賞必罰</a:t>
                      </a:r>
                      <a:r>
                        <a:rPr kumimoji="1" lang="en-US" altLang="ja-JP" sz="24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400" b="0" dirty="0">
                          <a:latin typeface="メイリオ" panose="020B0604030504040204" pitchFamily="50" charset="-128"/>
                          <a:ea typeface="メイリオ" panose="020B0604030504040204" pitchFamily="50" charset="-128"/>
                          <a:cs typeface="メイリオ" panose="020B0604030504040204" pitchFamily="50" charset="-128"/>
                        </a:rPr>
                        <a:t>，法に基づく政治を</a:t>
                      </a:r>
                      <a:endParaRPr kumimoji="1" lang="en-US" altLang="ja-JP" sz="2400" b="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400" b="0" dirty="0">
                          <a:latin typeface="メイリオ" panose="020B0604030504040204" pitchFamily="50" charset="-128"/>
                          <a:ea typeface="メイリオ" panose="020B0604030504040204" pitchFamily="50" charset="-128"/>
                          <a:cs typeface="メイリオ" panose="020B0604030504040204" pitchFamily="50" charset="-128"/>
                        </a:rPr>
                        <a:t>　おこなうべきだと主張</a:t>
                      </a:r>
                      <a:r>
                        <a:rPr kumimoji="1" lang="en-US" altLang="ja-JP" sz="24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法治主義</a:t>
                      </a:r>
                      <a:r>
                        <a:rPr kumimoji="1" lang="en-US" altLang="ja-JP" sz="2400" b="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2400" b="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F3EFE5"/>
                    </a:solidFill>
                  </a:tcPr>
                </a:tc>
                <a:extLst>
                  <a:ext uri="{0D108BD9-81ED-4DB2-BD59-A6C34878D82A}">
                    <a16:rowId xmlns:a16="http://schemas.microsoft.com/office/drawing/2014/main" val="10002"/>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3378025516"/>
              </p:ext>
            </p:extLst>
          </p:nvPr>
        </p:nvGraphicFramePr>
        <p:xfrm>
          <a:off x="265837" y="3675560"/>
          <a:ext cx="8634296" cy="2412000"/>
        </p:xfrm>
        <a:graphic>
          <a:graphicData uri="http://schemas.openxmlformats.org/drawingml/2006/table">
            <a:tbl>
              <a:tblPr firstRow="1" firstCol="1" bandRow="1">
                <a:tableStyleId>{5940675A-B579-460E-94D1-54222C63F5DA}</a:tableStyleId>
              </a:tblPr>
              <a:tblGrid>
                <a:gridCol w="1117695">
                  <a:extLst>
                    <a:ext uri="{9D8B030D-6E8A-4147-A177-3AD203B41FA5}">
                      <a16:colId xmlns:a16="http://schemas.microsoft.com/office/drawing/2014/main" val="20000"/>
                    </a:ext>
                  </a:extLst>
                </a:gridCol>
                <a:gridCol w="1261913">
                  <a:extLst>
                    <a:ext uri="{9D8B030D-6E8A-4147-A177-3AD203B41FA5}">
                      <a16:colId xmlns:a16="http://schemas.microsoft.com/office/drawing/2014/main" val="20001"/>
                    </a:ext>
                  </a:extLst>
                </a:gridCol>
                <a:gridCol w="6254688">
                  <a:extLst>
                    <a:ext uri="{9D8B030D-6E8A-4147-A177-3AD203B41FA5}">
                      <a16:colId xmlns:a16="http://schemas.microsoft.com/office/drawing/2014/main" val="20002"/>
                    </a:ext>
                  </a:extLst>
                </a:gridCol>
              </a:tblGrid>
              <a:tr h="24120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b="1" kern="100" dirty="0">
                          <a:effectLst/>
                          <a:latin typeface="メイリオ" panose="020B0604030504040204" pitchFamily="50" charset="-128"/>
                          <a:ea typeface="メイリオ" panose="020B0604030504040204" pitchFamily="50" charset="-128"/>
                          <a:cs typeface="メイリオ" panose="020B0604030504040204" pitchFamily="50" charset="-128"/>
                        </a:rPr>
                        <a:t>墨家</a:t>
                      </a:r>
                      <a:endParaRPr lang="en-US" altLang="ja-JP" sz="240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200" b="1" kern="100" dirty="0">
                          <a:effectLst/>
                          <a:latin typeface="メイリオ" panose="020B0604030504040204" pitchFamily="50" charset="-128"/>
                          <a:ea typeface="メイリオ" panose="020B0604030504040204" pitchFamily="50" charset="-128"/>
                          <a:cs typeface="メイリオ" panose="020B0604030504040204" pitchFamily="50" charset="-128"/>
                        </a:rPr>
                        <a:t>墨子</a:t>
                      </a:r>
                      <a:endParaRPr lang="ja-JP" altLang="ja-JP" sz="220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en-US" sz="2400" b="0" dirty="0">
                          <a:latin typeface="メイリオ" panose="020B0604030504040204" pitchFamily="50" charset="-128"/>
                          <a:ea typeface="メイリオ" panose="020B0604030504040204" pitchFamily="50" charset="-128"/>
                          <a:cs typeface="メイリオ" panose="020B0604030504040204" pitchFamily="50" charset="-128"/>
                        </a:rPr>
                        <a:t>・儒家の家族愛的な仁に対して，敵対</a:t>
                      </a:r>
                      <a:endParaRPr kumimoji="1" lang="en-US" altLang="ja-JP" sz="2400" b="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400" b="0" dirty="0">
                          <a:latin typeface="メイリオ" panose="020B0604030504040204" pitchFamily="50" charset="-128"/>
                          <a:ea typeface="メイリオ" panose="020B0604030504040204" pitchFamily="50" charset="-128"/>
                          <a:cs typeface="メイリオ" panose="020B0604030504040204" pitchFamily="50" charset="-128"/>
                        </a:rPr>
                        <a:t>　しあう関係のなかで利害の対立を停止す</a:t>
                      </a:r>
                      <a:endParaRPr kumimoji="1" lang="en-US" altLang="ja-JP" sz="2400" b="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400" b="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400" b="0" dirty="0" err="1">
                          <a:latin typeface="メイリオ" panose="020B0604030504040204" pitchFamily="50" charset="-128"/>
                          <a:ea typeface="メイリオ" panose="020B0604030504040204" pitchFamily="50" charset="-128"/>
                          <a:cs typeface="メイリオ" panose="020B0604030504040204" pitchFamily="50" charset="-128"/>
                        </a:rPr>
                        <a:t>る</a:t>
                      </a:r>
                      <a:r>
                        <a:rPr kumimoji="1" lang="ja-JP" altLang="en-US" sz="2400" b="0" dirty="0">
                          <a:latin typeface="メイリオ" panose="020B0604030504040204" pitchFamily="50" charset="-128"/>
                          <a:ea typeface="メイリオ" panose="020B0604030504040204" pitchFamily="50" charset="-128"/>
                          <a:cs typeface="メイリオ" panose="020B0604030504040204" pitchFamily="50" charset="-128"/>
                        </a:rPr>
                        <a:t>兼愛をとき，「兼ねて愛して互いに</a:t>
                      </a:r>
                      <a:endParaRPr kumimoji="1" lang="en-US" altLang="ja-JP" sz="2400" b="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400" b="0" dirty="0">
                          <a:latin typeface="メイリオ" panose="020B0604030504040204" pitchFamily="50" charset="-128"/>
                          <a:ea typeface="メイリオ" panose="020B0604030504040204" pitchFamily="50" charset="-128"/>
                          <a:cs typeface="メイリオ" panose="020B0604030504040204" pitchFamily="50" charset="-128"/>
                        </a:rPr>
                        <a:t>　利すること」</a:t>
                      </a:r>
                      <a:r>
                        <a:rPr kumimoji="1" lang="en-US" altLang="ja-JP" sz="24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兼愛交利</a:t>
                      </a:r>
                      <a:r>
                        <a:rPr kumimoji="1" lang="en-US" altLang="ja-JP" sz="24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400" b="0" dirty="0">
                          <a:latin typeface="メイリオ" panose="020B0604030504040204" pitchFamily="50" charset="-128"/>
                          <a:ea typeface="メイリオ" panose="020B0604030504040204" pitchFamily="50" charset="-128"/>
                          <a:cs typeface="メイリオ" panose="020B0604030504040204" pitchFamily="50" charset="-128"/>
                        </a:rPr>
                        <a:t>を重んじた</a:t>
                      </a:r>
                    </a:p>
                    <a:p>
                      <a:r>
                        <a:rPr kumimoji="1" lang="ja-JP" altLang="en-US" sz="2400" b="0" dirty="0">
                          <a:latin typeface="メイリオ" panose="020B0604030504040204" pitchFamily="50" charset="-128"/>
                          <a:ea typeface="メイリオ" panose="020B0604030504040204" pitchFamily="50" charset="-128"/>
                          <a:cs typeface="メイリオ" panose="020B0604030504040204" pitchFamily="50" charset="-128"/>
                        </a:rPr>
                        <a:t>・非攻を説き，非攻を貫く国が多くなれば，</a:t>
                      </a:r>
                      <a:endParaRPr kumimoji="1" lang="en-US" altLang="ja-JP" sz="2400" b="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400" b="0" dirty="0">
                          <a:latin typeface="メイリオ" panose="020B0604030504040204" pitchFamily="50" charset="-128"/>
                          <a:ea typeface="メイリオ" panose="020B0604030504040204" pitchFamily="50" charset="-128"/>
                          <a:cs typeface="メイリオ" panose="020B0604030504040204" pitchFamily="50" charset="-128"/>
                        </a:rPr>
                        <a:t>　平和が実現するという</a:t>
                      </a:r>
                      <a:r>
                        <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非攻論</a:t>
                      </a:r>
                      <a:r>
                        <a:rPr kumimoji="1" lang="ja-JP" altLang="en-US" sz="2400" b="0" dirty="0">
                          <a:latin typeface="メイリオ" panose="020B0604030504040204" pitchFamily="50" charset="-128"/>
                          <a:ea typeface="メイリオ" panose="020B0604030504040204" pitchFamily="50" charset="-128"/>
                          <a:cs typeface="メイリオ" panose="020B0604030504040204" pitchFamily="50" charset="-128"/>
                        </a:rPr>
                        <a:t>を展開</a:t>
                      </a:r>
                    </a:p>
                  </a:txBody>
                  <a:tcPr anchor="ctr">
                    <a:solidFill>
                      <a:srgbClr val="F3EFE5"/>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46518516"/>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4186</TotalTime>
  <Words>1406</Words>
  <PresentationFormat>画面に合わせる (4:3)</PresentationFormat>
  <Paragraphs>125</Paragraphs>
  <Slides>11</Slides>
  <Notes>10</Notes>
  <HiddenSlides>2</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スライド タイトル</vt:lpstr>
      </vt:variant>
      <vt:variant>
        <vt:i4>11</vt:i4>
      </vt:variant>
      <vt:variant>
        <vt:lpstr>目的別スライド ショー</vt:lpstr>
      </vt:variant>
      <vt:variant>
        <vt:i4>2</vt:i4>
      </vt:variant>
    </vt:vector>
  </HeadingPairs>
  <TitlesOfParts>
    <vt:vector size="22" baseType="lpstr">
      <vt:lpstr>HGｺﾞｼｯｸE</vt:lpstr>
      <vt:lpstr>HG正楷書体-PRO</vt:lpstr>
      <vt:lpstr>Meiryo UI</vt:lpstr>
      <vt:lpstr>ＭＳ Ｐゴシック</vt:lpstr>
      <vt:lpstr>メイリオ</vt:lpstr>
      <vt:lpstr>Arial</vt:lpstr>
      <vt:lpstr>Calibri</vt:lpstr>
      <vt:lpstr>Century</vt:lpstr>
      <vt:lpstr>デザインの設定</vt:lpstr>
      <vt:lpstr>第２章５節２　儒家思想の展開（１）</vt:lpstr>
      <vt:lpstr>PowerPoint プレゼンテーション</vt:lpstr>
      <vt:lpstr>性善説と王道政治─孟子</vt:lpstr>
      <vt:lpstr>性善説と王道政治─孟子</vt:lpstr>
      <vt:lpstr>性善説と王道政治─孟子</vt:lpstr>
      <vt:lpstr>性善説と王道政治─孟子</vt:lpstr>
      <vt:lpstr>性悪説─荀子</vt:lpstr>
      <vt:lpstr>性悪説─荀子</vt:lpstr>
      <vt:lpstr>法家と墨家</vt:lpstr>
      <vt:lpstr>  原典　孟子の性善説（四端説）</vt:lpstr>
      <vt:lpstr>  原典　荀子の性悪説</vt:lpstr>
      <vt:lpstr>目的別スライド ショー 1</vt:lpstr>
      <vt:lpstr>目的別スライド ショー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2016-02-17T02:27:42Z</cp:lastPrinted>
  <dcterms:created xsi:type="dcterms:W3CDTF">2015-09-24T02:31:28Z</dcterms:created>
  <dcterms:modified xsi:type="dcterms:W3CDTF">2023-02-14T02:50:20Z</dcterms:modified>
</cp:coreProperties>
</file>