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17"/>
  </p:notesMasterIdLst>
  <p:handoutMasterIdLst>
    <p:handoutMasterId r:id="rId18"/>
  </p:handoutMasterIdLst>
  <p:sldIdLst>
    <p:sldId id="265" r:id="rId2"/>
    <p:sldId id="323" r:id="rId3"/>
    <p:sldId id="304" r:id="rId4"/>
    <p:sldId id="305" r:id="rId5"/>
    <p:sldId id="306" r:id="rId6"/>
    <p:sldId id="307" r:id="rId7"/>
    <p:sldId id="308" r:id="rId8"/>
    <p:sldId id="318" r:id="rId9"/>
    <p:sldId id="309" r:id="rId10"/>
    <p:sldId id="324" r:id="rId11"/>
    <p:sldId id="322" r:id="rId12"/>
    <p:sldId id="317" r:id="rId13"/>
    <p:sldId id="321" r:id="rId14"/>
    <p:sldId id="319" r:id="rId15"/>
    <p:sldId id="325" r:id="rId16"/>
  </p:sldIdLst>
  <p:sldSz cx="9144000" cy="6858000" type="screen4x3"/>
  <p:notesSz cx="6735763" cy="9866313"/>
  <p:custShowLst>
    <p:custShow name="目的別スライド ショー1" id="0">
      <p:sldLst/>
    </p:custShow>
    <p:custShow name="目的別スライド ショー2" id="1">
      <p:sldLst>
        <p:sld r:id="rId13"/>
      </p:sldLst>
    </p:custShow>
    <p:custShow name="話し合って" id="2">
      <p:sldLst>
        <p:sld r:id="rId12"/>
      </p:sldLst>
    </p:custShow>
    <p:custShow name="目的別スライド ショー4" id="3">
      <p:sldLst>
        <p:sld r:id="rId14"/>
      </p:sldLst>
    </p:custShow>
    <p:custShow name="目的別スライド ショー5" id="4">
      <p:sldLst>
        <p:sld r:id="rId15"/>
      </p:sldLst>
    </p:custShow>
    <p:custShow name="政府の規模" id="5">
      <p:sldLst>
        <p:sld r:id="rId16"/>
      </p:sldLst>
    </p:custShow>
  </p:custShowLst>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B3D7"/>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91" autoAdjust="0"/>
    <p:restoredTop sz="77899" autoAdjust="0"/>
  </p:normalViewPr>
  <p:slideViewPr>
    <p:cSldViewPr snapToGrid="0" snapToObjects="1">
      <p:cViewPr varScale="1">
        <p:scale>
          <a:sx n="66" d="100"/>
          <a:sy n="66" d="100"/>
        </p:scale>
        <p:origin x="179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100" d="100"/>
          <a:sy n="100" d="100"/>
        </p:scale>
        <p:origin x="-3510" y="234"/>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kira" userId="e8c7fae065a22bb6" providerId="LiveId" clId="{73453205-AB0B-417E-99EA-149F883E7EA8}"/>
    <pc:docChg chg="undo custSel addSld delSld modSld modMainMaster">
      <pc:chgData name="Akira" userId="e8c7fae065a22bb6" providerId="LiveId" clId="{73453205-AB0B-417E-99EA-149F883E7EA8}" dt="2022-03-01T06:31:10.539" v="382" actId="20577"/>
      <pc:docMkLst>
        <pc:docMk/>
      </pc:docMkLst>
      <pc:sldChg chg="modNotesTx">
        <pc:chgData name="Akira" userId="e8c7fae065a22bb6" providerId="LiveId" clId="{73453205-AB0B-417E-99EA-149F883E7EA8}" dt="2022-03-01T06:28:36.216" v="235"/>
        <pc:sldMkLst>
          <pc:docMk/>
          <pc:sldMk cId="510778338" sldId="265"/>
        </pc:sldMkLst>
      </pc:sldChg>
      <pc:sldChg chg="modNotesTx">
        <pc:chgData name="Akira" userId="e8c7fae065a22bb6" providerId="LiveId" clId="{73453205-AB0B-417E-99EA-149F883E7EA8}" dt="2022-03-01T06:30:04.278" v="338"/>
        <pc:sldMkLst>
          <pc:docMk/>
          <pc:sldMk cId="4018204019" sldId="304"/>
        </pc:sldMkLst>
      </pc:sldChg>
      <pc:sldChg chg="delSp modSp mod modAnim modNotesTx">
        <pc:chgData name="Akira" userId="e8c7fae065a22bb6" providerId="LiveId" clId="{73453205-AB0B-417E-99EA-149F883E7EA8}" dt="2022-03-01T06:30:50.607" v="360" actId="20577"/>
        <pc:sldMkLst>
          <pc:docMk/>
          <pc:sldMk cId="4018204019" sldId="305"/>
        </pc:sldMkLst>
        <pc:spChg chg="mod">
          <ac:chgData name="Akira" userId="e8c7fae065a22bb6" providerId="LiveId" clId="{73453205-AB0B-417E-99EA-149F883E7EA8}" dt="2022-02-20T07:25:51.804" v="0" actId="14100"/>
          <ac:spMkLst>
            <pc:docMk/>
            <pc:sldMk cId="4018204019" sldId="305"/>
            <ac:spMk id="3" creationId="{00000000-0000-0000-0000-000000000000}"/>
          </ac:spMkLst>
        </pc:spChg>
        <pc:picChg chg="del">
          <ac:chgData name="Akira" userId="e8c7fae065a22bb6" providerId="LiveId" clId="{73453205-AB0B-417E-99EA-149F883E7EA8}" dt="2022-02-20T07:25:53.053" v="1" actId="478"/>
          <ac:picMkLst>
            <pc:docMk/>
            <pc:sldMk cId="4018204019" sldId="305"/>
            <ac:picMk id="1026" creationId="{00000000-0000-0000-0000-000000000000}"/>
          </ac:picMkLst>
        </pc:picChg>
      </pc:sldChg>
      <pc:sldChg chg="delSp modSp mod delAnim modAnim">
        <pc:chgData name="Akira" userId="e8c7fae065a22bb6" providerId="LiveId" clId="{73453205-AB0B-417E-99EA-149F883E7EA8}" dt="2022-02-20T07:30:44.695" v="17" actId="478"/>
        <pc:sldMkLst>
          <pc:docMk/>
          <pc:sldMk cId="4018204019" sldId="306"/>
        </pc:sldMkLst>
        <pc:spChg chg="del">
          <ac:chgData name="Akira" userId="e8c7fae065a22bb6" providerId="LiveId" clId="{73453205-AB0B-417E-99EA-149F883E7EA8}" dt="2022-02-20T07:30:44.695" v="17" actId="478"/>
          <ac:spMkLst>
            <pc:docMk/>
            <pc:sldMk cId="4018204019" sldId="306"/>
            <ac:spMk id="11" creationId="{00000000-0000-0000-0000-000000000000}"/>
          </ac:spMkLst>
        </pc:spChg>
        <pc:spChg chg="mod">
          <ac:chgData name="Akira" userId="e8c7fae065a22bb6" providerId="LiveId" clId="{73453205-AB0B-417E-99EA-149F883E7EA8}" dt="2022-02-20T07:27:06.303" v="12" actId="20577"/>
          <ac:spMkLst>
            <pc:docMk/>
            <pc:sldMk cId="4018204019" sldId="306"/>
            <ac:spMk id="13" creationId="{00000000-0000-0000-0000-000000000000}"/>
          </ac:spMkLst>
        </pc:spChg>
        <pc:spChg chg="mod">
          <ac:chgData name="Akira" userId="e8c7fae065a22bb6" providerId="LiveId" clId="{73453205-AB0B-417E-99EA-149F883E7EA8}" dt="2022-02-20T07:27:01.056" v="10" actId="1076"/>
          <ac:spMkLst>
            <pc:docMk/>
            <pc:sldMk cId="4018204019" sldId="306"/>
            <ac:spMk id="15" creationId="{00000000-0000-0000-0000-000000000000}"/>
          </ac:spMkLst>
        </pc:spChg>
        <pc:picChg chg="del">
          <ac:chgData name="Akira" userId="e8c7fae065a22bb6" providerId="LiveId" clId="{73453205-AB0B-417E-99EA-149F883E7EA8}" dt="2022-02-20T07:26:40.412" v="3" actId="478"/>
          <ac:picMkLst>
            <pc:docMk/>
            <pc:sldMk cId="4018204019" sldId="306"/>
            <ac:picMk id="2050" creationId="{00000000-0000-0000-0000-000000000000}"/>
          </ac:picMkLst>
        </pc:picChg>
      </pc:sldChg>
      <pc:sldChg chg="delSp modSp mod modAnim modNotesTx">
        <pc:chgData name="Akira" userId="e8c7fae065a22bb6" providerId="LiveId" clId="{73453205-AB0B-417E-99EA-149F883E7EA8}" dt="2022-03-01T06:29:11.095" v="290" actId="20577"/>
        <pc:sldMkLst>
          <pc:docMk/>
          <pc:sldMk cId="4018204019" sldId="308"/>
        </pc:sldMkLst>
        <pc:spChg chg="mod">
          <ac:chgData name="Akira" userId="e8c7fae065a22bb6" providerId="LiveId" clId="{73453205-AB0B-417E-99EA-149F883E7EA8}" dt="2022-02-20T07:30:07.970" v="14" actId="1076"/>
          <ac:spMkLst>
            <pc:docMk/>
            <pc:sldMk cId="4018204019" sldId="308"/>
            <ac:spMk id="2" creationId="{00000000-0000-0000-0000-000000000000}"/>
          </ac:spMkLst>
        </pc:spChg>
        <pc:spChg chg="mod">
          <ac:chgData name="Akira" userId="e8c7fae065a22bb6" providerId="LiveId" clId="{73453205-AB0B-417E-99EA-149F883E7EA8}" dt="2022-02-20T07:30:07.970" v="14" actId="1076"/>
          <ac:spMkLst>
            <pc:docMk/>
            <pc:sldMk cId="4018204019" sldId="308"/>
            <ac:spMk id="4" creationId="{00000000-0000-0000-0000-000000000000}"/>
          </ac:spMkLst>
        </pc:spChg>
        <pc:spChg chg="mod">
          <ac:chgData name="Akira" userId="e8c7fae065a22bb6" providerId="LiveId" clId="{73453205-AB0B-417E-99EA-149F883E7EA8}" dt="2022-02-20T07:30:07.970" v="14" actId="1076"/>
          <ac:spMkLst>
            <pc:docMk/>
            <pc:sldMk cId="4018204019" sldId="308"/>
            <ac:spMk id="10" creationId="{00000000-0000-0000-0000-000000000000}"/>
          </ac:spMkLst>
        </pc:spChg>
        <pc:picChg chg="del">
          <ac:chgData name="Akira" userId="e8c7fae065a22bb6" providerId="LiveId" clId="{73453205-AB0B-417E-99EA-149F883E7EA8}" dt="2022-02-20T07:29:59.659" v="13" actId="478"/>
          <ac:picMkLst>
            <pc:docMk/>
            <pc:sldMk cId="4018204019" sldId="308"/>
            <ac:picMk id="3074" creationId="{00000000-0000-0000-0000-000000000000}"/>
          </ac:picMkLst>
        </pc:picChg>
      </pc:sldChg>
      <pc:sldChg chg="modNotesTx">
        <pc:chgData name="Akira" userId="e8c7fae065a22bb6" providerId="LiveId" clId="{73453205-AB0B-417E-99EA-149F883E7EA8}" dt="2022-03-01T06:31:10.539" v="382" actId="20577"/>
        <pc:sldMkLst>
          <pc:docMk/>
          <pc:sldMk cId="2878712806" sldId="309"/>
        </pc:sldMkLst>
      </pc:sldChg>
      <pc:sldChg chg="del">
        <pc:chgData name="Akira" userId="e8c7fae065a22bb6" providerId="LiveId" clId="{73453205-AB0B-417E-99EA-149F883E7EA8}" dt="2022-02-20T07:30:36.431" v="16" actId="47"/>
        <pc:sldMkLst>
          <pc:docMk/>
          <pc:sldMk cId="2322637693" sldId="316"/>
        </pc:sldMkLst>
      </pc:sldChg>
      <pc:sldChg chg="delSp">
        <pc:chgData name="Akira" userId="e8c7fae065a22bb6" providerId="LiveId" clId="{73453205-AB0B-417E-99EA-149F883E7EA8}" dt="2022-02-20T07:30:30.529" v="15" actId="478"/>
        <pc:sldMkLst>
          <pc:docMk/>
          <pc:sldMk cId="1101744302" sldId="317"/>
        </pc:sldMkLst>
        <pc:spChg chg="del">
          <ac:chgData name="Akira" userId="e8c7fae065a22bb6" providerId="LiveId" clId="{73453205-AB0B-417E-99EA-149F883E7EA8}" dt="2022-02-20T07:30:30.529" v="15" actId="478"/>
          <ac:spMkLst>
            <pc:docMk/>
            <pc:sldMk cId="1101744302" sldId="317"/>
            <ac:spMk id="7" creationId="{00000000-0000-0000-0000-000000000000}"/>
          </ac:spMkLst>
        </pc:spChg>
        <pc:picChg chg="del">
          <ac:chgData name="Akira" userId="e8c7fae065a22bb6" providerId="LiveId" clId="{73453205-AB0B-417E-99EA-149F883E7EA8}" dt="2022-02-20T07:30:30.529" v="15" actId="478"/>
          <ac:picMkLst>
            <pc:docMk/>
            <pc:sldMk cId="1101744302" sldId="317"/>
            <ac:picMk id="2050" creationId="{00000000-0000-0000-0000-000000000000}"/>
          </ac:picMkLst>
        </pc:picChg>
      </pc:sldChg>
      <pc:sldChg chg="modAnim">
        <pc:chgData name="Akira" userId="e8c7fae065a22bb6" providerId="LiveId" clId="{73453205-AB0B-417E-99EA-149F883E7EA8}" dt="2022-02-20T07:34:35.447" v="20"/>
        <pc:sldMkLst>
          <pc:docMk/>
          <pc:sldMk cId="1787446602" sldId="318"/>
        </pc:sldMkLst>
      </pc:sldChg>
      <pc:sldChg chg="modSp mod">
        <pc:chgData name="Akira" userId="e8c7fae065a22bb6" providerId="LiveId" clId="{73453205-AB0B-417E-99EA-149F883E7EA8}" dt="2022-02-20T07:49:52.586" v="228" actId="14826"/>
        <pc:sldMkLst>
          <pc:docMk/>
          <pc:sldMk cId="498951668" sldId="319"/>
        </pc:sldMkLst>
        <pc:spChg chg="mod">
          <ac:chgData name="Akira" userId="e8c7fae065a22bb6" providerId="LiveId" clId="{73453205-AB0B-417E-99EA-149F883E7EA8}" dt="2022-02-20T07:44:51.335" v="225"/>
          <ac:spMkLst>
            <pc:docMk/>
            <pc:sldMk cId="498951668" sldId="319"/>
            <ac:spMk id="12" creationId="{00000000-0000-0000-0000-000000000000}"/>
          </ac:spMkLst>
        </pc:spChg>
        <pc:picChg chg="mod">
          <ac:chgData name="Akira" userId="e8c7fae065a22bb6" providerId="LiveId" clId="{73453205-AB0B-417E-99EA-149F883E7EA8}" dt="2022-02-20T07:49:52.586" v="228" actId="14826"/>
          <ac:picMkLst>
            <pc:docMk/>
            <pc:sldMk cId="498951668" sldId="319"/>
            <ac:picMk id="4" creationId="{00000000-0000-0000-0000-000000000000}"/>
          </ac:picMkLst>
        </pc:picChg>
      </pc:sldChg>
      <pc:sldChg chg="delSp modSp mod">
        <pc:chgData name="Akira" userId="e8c7fae065a22bb6" providerId="LiveId" clId="{73453205-AB0B-417E-99EA-149F883E7EA8}" dt="2022-02-20T07:49:37.667" v="227" actId="14826"/>
        <pc:sldMkLst>
          <pc:docMk/>
          <pc:sldMk cId="3711012161" sldId="321"/>
        </pc:sldMkLst>
        <pc:spChg chg="del mod">
          <ac:chgData name="Akira" userId="e8c7fae065a22bb6" providerId="LiveId" clId="{73453205-AB0B-417E-99EA-149F883E7EA8}" dt="2022-02-20T07:44:44.617" v="220" actId="478"/>
          <ac:spMkLst>
            <pc:docMk/>
            <pc:sldMk cId="3711012161" sldId="321"/>
            <ac:spMk id="3" creationId="{00000000-0000-0000-0000-000000000000}"/>
          </ac:spMkLst>
        </pc:spChg>
        <pc:spChg chg="mod">
          <ac:chgData name="Akira" userId="e8c7fae065a22bb6" providerId="LiveId" clId="{73453205-AB0B-417E-99EA-149F883E7EA8}" dt="2022-02-20T07:44:42.384" v="219" actId="1076"/>
          <ac:spMkLst>
            <pc:docMk/>
            <pc:sldMk cId="3711012161" sldId="321"/>
            <ac:spMk id="6" creationId="{00000000-0000-0000-0000-000000000000}"/>
          </ac:spMkLst>
        </pc:spChg>
        <pc:picChg chg="mod">
          <ac:chgData name="Akira" userId="e8c7fae065a22bb6" providerId="LiveId" clId="{73453205-AB0B-417E-99EA-149F883E7EA8}" dt="2022-02-20T07:49:37.667" v="227" actId="14826"/>
          <ac:picMkLst>
            <pc:docMk/>
            <pc:sldMk cId="3711012161" sldId="321"/>
            <ac:picMk id="5" creationId="{00000000-0000-0000-0000-000000000000}"/>
          </ac:picMkLst>
        </pc:picChg>
      </pc:sldChg>
      <pc:sldChg chg="addSp delSp modSp mod delAnim modAnim modNotesTx">
        <pc:chgData name="Akira" userId="e8c7fae065a22bb6" providerId="LiveId" clId="{73453205-AB0B-417E-99EA-149F883E7EA8}" dt="2022-02-20T13:55:32.117" v="234"/>
        <pc:sldMkLst>
          <pc:docMk/>
          <pc:sldMk cId="4048065326" sldId="322"/>
        </pc:sldMkLst>
        <pc:spChg chg="mod">
          <ac:chgData name="Akira" userId="e8c7fae065a22bb6" providerId="LiveId" clId="{73453205-AB0B-417E-99EA-149F883E7EA8}" dt="2022-02-20T07:36:13.318" v="23" actId="14100"/>
          <ac:spMkLst>
            <pc:docMk/>
            <pc:sldMk cId="4048065326" sldId="322"/>
            <ac:spMk id="19" creationId="{00000000-0000-0000-0000-000000000000}"/>
          </ac:spMkLst>
        </pc:spChg>
        <pc:spChg chg="mod">
          <ac:chgData name="Akira" userId="e8c7fae065a22bb6" providerId="LiveId" clId="{73453205-AB0B-417E-99EA-149F883E7EA8}" dt="2022-02-20T07:38:04.982" v="32" actId="6549"/>
          <ac:spMkLst>
            <pc:docMk/>
            <pc:sldMk cId="4048065326" sldId="322"/>
            <ac:spMk id="20" creationId="{9DF8B62B-EA3A-494D-8F70-52332E707C9F}"/>
          </ac:spMkLst>
        </pc:spChg>
        <pc:spChg chg="mod">
          <ac:chgData name="Akira" userId="e8c7fae065a22bb6" providerId="LiveId" clId="{73453205-AB0B-417E-99EA-149F883E7EA8}" dt="2022-02-20T07:44:23.114" v="209"/>
          <ac:spMkLst>
            <pc:docMk/>
            <pc:sldMk cId="4048065326" sldId="322"/>
            <ac:spMk id="21" creationId="{00000000-0000-0000-0000-000000000000}"/>
          </ac:spMkLst>
        </pc:spChg>
        <pc:spChg chg="mod">
          <ac:chgData name="Akira" userId="e8c7fae065a22bb6" providerId="LiveId" clId="{73453205-AB0B-417E-99EA-149F883E7EA8}" dt="2022-02-20T07:36:16.145" v="24" actId="14100"/>
          <ac:spMkLst>
            <pc:docMk/>
            <pc:sldMk cId="4048065326" sldId="322"/>
            <ac:spMk id="23" creationId="{00000000-0000-0000-0000-000000000000}"/>
          </ac:spMkLst>
        </pc:spChg>
        <pc:spChg chg="mod">
          <ac:chgData name="Akira" userId="e8c7fae065a22bb6" providerId="LiveId" clId="{73453205-AB0B-417E-99EA-149F883E7EA8}" dt="2022-02-20T07:36:33.097" v="25"/>
          <ac:spMkLst>
            <pc:docMk/>
            <pc:sldMk cId="4048065326" sldId="322"/>
            <ac:spMk id="25" creationId="{E4B54DEE-055C-474D-AD9C-296CB1D78216}"/>
          </ac:spMkLst>
        </pc:spChg>
        <pc:spChg chg="mod">
          <ac:chgData name="Akira" userId="e8c7fae065a22bb6" providerId="LiveId" clId="{73453205-AB0B-417E-99EA-149F883E7EA8}" dt="2022-02-20T07:36:33.097" v="25"/>
          <ac:spMkLst>
            <pc:docMk/>
            <pc:sldMk cId="4048065326" sldId="322"/>
            <ac:spMk id="27" creationId="{189E4154-D37A-4E1E-80D8-4854D2381CFA}"/>
          </ac:spMkLst>
        </pc:spChg>
        <pc:spChg chg="add del mod">
          <ac:chgData name="Akira" userId="e8c7fae065a22bb6" providerId="LiveId" clId="{73453205-AB0B-417E-99EA-149F883E7EA8}" dt="2022-02-20T07:45:34.164" v="226"/>
          <ac:spMkLst>
            <pc:docMk/>
            <pc:sldMk cId="4048065326" sldId="322"/>
            <ac:spMk id="29" creationId="{5BA9460C-6035-407F-B07E-75BBEDB061B6}"/>
          </ac:spMkLst>
        </pc:spChg>
        <pc:spChg chg="mod">
          <ac:chgData name="Akira" userId="e8c7fae065a22bb6" providerId="LiveId" clId="{73453205-AB0B-417E-99EA-149F883E7EA8}" dt="2022-02-20T07:41:09.949" v="122" actId="164"/>
          <ac:spMkLst>
            <pc:docMk/>
            <pc:sldMk cId="4048065326" sldId="322"/>
            <ac:spMk id="31" creationId="{C2B7A88B-1FFA-4718-806A-20928B3C33B3}"/>
          </ac:spMkLst>
        </pc:spChg>
        <pc:spChg chg="mod">
          <ac:chgData name="Akira" userId="e8c7fae065a22bb6" providerId="LiveId" clId="{73453205-AB0B-417E-99EA-149F883E7EA8}" dt="2022-02-20T07:41:09.949" v="122" actId="164"/>
          <ac:spMkLst>
            <pc:docMk/>
            <pc:sldMk cId="4048065326" sldId="322"/>
            <ac:spMk id="32" creationId="{E8865A3C-7C0B-4B03-9A81-0E86D39B888E}"/>
          </ac:spMkLst>
        </pc:spChg>
        <pc:spChg chg="mod">
          <ac:chgData name="Akira" userId="e8c7fae065a22bb6" providerId="LiveId" clId="{73453205-AB0B-417E-99EA-149F883E7EA8}" dt="2022-02-20T07:41:09.949" v="122" actId="164"/>
          <ac:spMkLst>
            <pc:docMk/>
            <pc:sldMk cId="4048065326" sldId="322"/>
            <ac:spMk id="33" creationId="{20EC2B34-6C41-40DF-8191-72496D086129}"/>
          </ac:spMkLst>
        </pc:spChg>
        <pc:spChg chg="add del mod">
          <ac:chgData name="Akira" userId="e8c7fae065a22bb6" providerId="LiveId" clId="{73453205-AB0B-417E-99EA-149F883E7EA8}" dt="2022-02-20T07:40:59.404" v="116"/>
          <ac:spMkLst>
            <pc:docMk/>
            <pc:sldMk cId="4048065326" sldId="322"/>
            <ac:spMk id="34" creationId="{2C0207DA-751C-4BDE-9AF9-E669631963C9}"/>
          </ac:spMkLst>
        </pc:spChg>
        <pc:spChg chg="mod">
          <ac:chgData name="Akira" userId="e8c7fae065a22bb6" providerId="LiveId" clId="{73453205-AB0B-417E-99EA-149F883E7EA8}" dt="2022-02-20T07:40:32.342" v="111"/>
          <ac:spMkLst>
            <pc:docMk/>
            <pc:sldMk cId="4048065326" sldId="322"/>
            <ac:spMk id="36" creationId="{5798FDCF-2F57-45B3-BD4C-D62B4D32AA9B}"/>
          </ac:spMkLst>
        </pc:spChg>
        <pc:spChg chg="mod">
          <ac:chgData name="Akira" userId="e8c7fae065a22bb6" providerId="LiveId" clId="{73453205-AB0B-417E-99EA-149F883E7EA8}" dt="2022-02-20T07:40:32.342" v="111"/>
          <ac:spMkLst>
            <pc:docMk/>
            <pc:sldMk cId="4048065326" sldId="322"/>
            <ac:spMk id="37" creationId="{138B095E-93A8-4062-A66C-DA332CDE743E}"/>
          </ac:spMkLst>
        </pc:spChg>
        <pc:spChg chg="mod">
          <ac:chgData name="Akira" userId="e8c7fae065a22bb6" providerId="LiveId" clId="{73453205-AB0B-417E-99EA-149F883E7EA8}" dt="2022-02-20T07:40:32.342" v="111"/>
          <ac:spMkLst>
            <pc:docMk/>
            <pc:sldMk cId="4048065326" sldId="322"/>
            <ac:spMk id="38" creationId="{D65B8FFD-FA0B-4204-A8F5-E3D267D1D447}"/>
          </ac:spMkLst>
        </pc:spChg>
        <pc:grpChg chg="add del mod">
          <ac:chgData name="Akira" userId="e8c7fae065a22bb6" providerId="LiveId" clId="{73453205-AB0B-417E-99EA-149F883E7EA8}" dt="2022-02-20T07:41:09.949" v="122" actId="164"/>
          <ac:grpSpMkLst>
            <pc:docMk/>
            <pc:sldMk cId="4048065326" sldId="322"/>
            <ac:grpSpMk id="6" creationId="{B0B77864-8581-4F6F-A23F-E0B0344BEC33}"/>
          </ac:grpSpMkLst>
        </pc:grpChg>
        <pc:grpChg chg="add del mod">
          <ac:chgData name="Akira" userId="e8c7fae065a22bb6" providerId="LiveId" clId="{73453205-AB0B-417E-99EA-149F883E7EA8}" dt="2022-02-20T07:38:27.174" v="37" actId="478"/>
          <ac:grpSpMkLst>
            <pc:docMk/>
            <pc:sldMk cId="4048065326" sldId="322"/>
            <ac:grpSpMk id="16" creationId="{A046748C-23D0-4AD1-9415-6A9F8E11F55A}"/>
          </ac:grpSpMkLst>
        </pc:grpChg>
        <pc:grpChg chg="add del mod">
          <ac:chgData name="Akira" userId="e8c7fae065a22bb6" providerId="LiveId" clId="{73453205-AB0B-417E-99EA-149F883E7EA8}" dt="2022-02-20T07:42:14.625" v="125" actId="478"/>
          <ac:grpSpMkLst>
            <pc:docMk/>
            <pc:sldMk cId="4048065326" sldId="322"/>
            <ac:grpSpMk id="30" creationId="{F8E8A9F0-4877-4BAB-BFDC-18A8550CC9EA}"/>
          </ac:grpSpMkLst>
        </pc:grpChg>
        <pc:grpChg chg="add del mod">
          <ac:chgData name="Akira" userId="e8c7fae065a22bb6" providerId="LiveId" clId="{73453205-AB0B-417E-99EA-149F883E7EA8}" dt="2022-02-20T07:40:59.404" v="116"/>
          <ac:grpSpMkLst>
            <pc:docMk/>
            <pc:sldMk cId="4048065326" sldId="322"/>
            <ac:grpSpMk id="35" creationId="{422FC095-A2F4-44F2-B72F-CA0D5E6F2D1F}"/>
          </ac:grpSpMkLst>
        </pc:grpChg>
        <pc:picChg chg="add del mod ord">
          <ac:chgData name="Akira" userId="e8c7fae065a22bb6" providerId="LiveId" clId="{73453205-AB0B-417E-99EA-149F883E7EA8}" dt="2022-02-20T07:42:15.531" v="126" actId="478"/>
          <ac:picMkLst>
            <pc:docMk/>
            <pc:sldMk cId="4048065326" sldId="322"/>
            <ac:picMk id="5" creationId="{DE6844D1-DDB8-4A42-841F-034111D5CC0D}"/>
          </ac:picMkLst>
        </pc:picChg>
        <pc:picChg chg="add del mod">
          <ac:chgData name="Akira" userId="e8c7fae065a22bb6" providerId="LiveId" clId="{73453205-AB0B-417E-99EA-149F883E7EA8}" dt="2022-02-20T07:38:26.346" v="36" actId="478"/>
          <ac:picMkLst>
            <pc:docMk/>
            <pc:sldMk cId="4048065326" sldId="322"/>
            <ac:picMk id="28" creationId="{8B5DA209-EDC7-4904-8127-38CC45E0CBA1}"/>
          </ac:picMkLst>
        </pc:picChg>
      </pc:sldChg>
      <pc:sldChg chg="addSp delSp modSp add mod delAnim modNotesTx">
        <pc:chgData name="Akira" userId="e8c7fae065a22bb6" providerId="LiveId" clId="{73453205-AB0B-417E-99EA-149F883E7EA8}" dt="2022-02-20T13:55:13.445" v="233" actId="20577"/>
        <pc:sldMkLst>
          <pc:docMk/>
          <pc:sldMk cId="3771311531" sldId="325"/>
        </pc:sldMkLst>
        <pc:spChg chg="mod">
          <ac:chgData name="Akira" userId="e8c7fae065a22bb6" providerId="LiveId" clId="{73453205-AB0B-417E-99EA-149F883E7EA8}" dt="2022-02-20T07:43:47.987" v="201" actId="14100"/>
          <ac:spMkLst>
            <pc:docMk/>
            <pc:sldMk cId="3771311531" sldId="325"/>
            <ac:spMk id="11" creationId="{00000000-0000-0000-0000-000000000000}"/>
          </ac:spMkLst>
        </pc:spChg>
        <pc:picChg chg="add mod">
          <ac:chgData name="Akira" userId="e8c7fae065a22bb6" providerId="LiveId" clId="{73453205-AB0B-417E-99EA-149F883E7EA8}" dt="2022-02-20T07:44:13.590" v="205" actId="1076"/>
          <ac:picMkLst>
            <pc:docMk/>
            <pc:sldMk cId="3771311531" sldId="325"/>
            <ac:picMk id="3" creationId="{1BC02432-DC24-4C98-BDFD-6090E87A1B20}"/>
          </ac:picMkLst>
        </pc:picChg>
        <pc:picChg chg="del">
          <ac:chgData name="Akira" userId="e8c7fae065a22bb6" providerId="LiveId" clId="{73453205-AB0B-417E-99EA-149F883E7EA8}" dt="2022-02-20T07:43:26.182" v="128" actId="478"/>
          <ac:picMkLst>
            <pc:docMk/>
            <pc:sldMk cId="3771311531" sldId="325"/>
            <ac:picMk id="4" creationId="{00000000-0000-0000-0000-000000000000}"/>
          </ac:picMkLst>
        </pc:picChg>
      </pc:sldChg>
      <pc:sldMasterChg chg="modSp mod">
        <pc:chgData name="Akira" userId="e8c7fae065a22bb6" providerId="LiveId" clId="{73453205-AB0B-417E-99EA-149F883E7EA8}" dt="2022-02-20T07:50:25.828" v="230" actId="20577"/>
        <pc:sldMasterMkLst>
          <pc:docMk/>
          <pc:sldMasterMk cId="2825006867" sldId="2147483648"/>
        </pc:sldMasterMkLst>
        <pc:spChg chg="mod">
          <ac:chgData name="Akira" userId="e8c7fae065a22bb6" providerId="LiveId" clId="{73453205-AB0B-417E-99EA-149F883E7EA8}" dt="2022-02-20T07:50:25.828" v="230" actId="20577"/>
          <ac:spMkLst>
            <pc:docMk/>
            <pc:sldMasterMk cId="2825006867" sldId="2147483648"/>
            <ac:spMk id="1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95495BDC-46F1-E246-8A7A-653C8A1ED77A}" type="datetimeFigureOut">
              <a:rPr kumimoji="1" lang="ja-JP" altLang="en-US" smtClean="0"/>
              <a:t>2022/3/1</a:t>
            </a:fld>
            <a:endParaRPr kumimoji="1" lang="ja-JP" altLang="en-US"/>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BE278A51-B7F6-AD4E-BE54-3A6AF0013C27}" type="slidenum">
              <a:rPr kumimoji="1" lang="ja-JP" altLang="en-US" smtClean="0"/>
              <a:t>‹#›</a:t>
            </a:fld>
            <a:endParaRPr kumimoji="1" lang="ja-JP" altLang="en-US"/>
          </a:p>
        </p:txBody>
      </p:sp>
    </p:spTree>
    <p:extLst>
      <p:ext uri="{BB962C8B-B14F-4D97-AF65-F5344CB8AC3E}">
        <p14:creationId xmlns:p14="http://schemas.microsoft.com/office/powerpoint/2010/main" val="36618404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6DC890C9-2F5B-4E47-AC19-0BCA67DD4F2D}" type="datetimeFigureOut">
              <a:rPr kumimoji="1" lang="ja-JP" altLang="en-US" smtClean="0"/>
              <a:t>2022/3/1</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28700B4F-5ABC-4184-ACE4-6EB6DC3D9057}" type="slidenum">
              <a:rPr kumimoji="1" lang="ja-JP" altLang="en-US" smtClean="0"/>
              <a:t>‹#›</a:t>
            </a:fld>
            <a:endParaRPr kumimoji="1" lang="ja-JP" altLang="en-US"/>
          </a:p>
        </p:txBody>
      </p:sp>
    </p:spTree>
    <p:extLst>
      <p:ext uri="{BB962C8B-B14F-4D97-AF65-F5344CB8AC3E}">
        <p14:creationId xmlns:p14="http://schemas.microsoft.com/office/powerpoint/2010/main" val="16236008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lnSpc>
                <a:spcPts val="1350"/>
              </a:lnSpc>
            </a:pPr>
            <a:r>
              <a:rPr lang="ja-JP" altLang="ja-JP" sz="1800" b="1"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この節の学習目標</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215900" algn="just">
              <a:lnSpc>
                <a:spcPts val="1350"/>
              </a:lnSpc>
            </a:pPr>
            <a:r>
              <a:rPr lang="ja-JP" altLang="ja-JP" sz="1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・資本主義社会の成立と変容を理解する。</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215900" algn="just">
              <a:lnSpc>
                <a:spcPts val="1350"/>
              </a:lnSpc>
            </a:pPr>
            <a:r>
              <a:rPr lang="ja-JP" altLang="ja-JP" sz="1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・社会主義社会の成立と変容を理解し，資本主義と比較検討する。</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215900" algn="just">
              <a:lnSpc>
                <a:spcPts val="1350"/>
              </a:lnSpc>
            </a:pPr>
            <a:r>
              <a:rPr lang="ja-JP" altLang="ja-JP" sz="18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・政府の規模を念頭にして，経済的な課題への対応を考える。</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28700B4F-5ABC-4184-ACE4-6EB6DC3D9057}" type="slidenum">
              <a:rPr kumimoji="1" lang="ja-JP" altLang="en-US" smtClean="0"/>
              <a:t>0</a:t>
            </a:fld>
            <a:endParaRPr kumimoji="1" lang="ja-JP" altLang="en-US"/>
          </a:p>
        </p:txBody>
      </p:sp>
    </p:spTree>
    <p:extLst>
      <p:ext uri="{BB962C8B-B14F-4D97-AF65-F5344CB8AC3E}">
        <p14:creationId xmlns:p14="http://schemas.microsoft.com/office/powerpoint/2010/main" val="11469989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8700B4F-5ABC-4184-ACE4-6EB6DC3D9057}" type="slidenum">
              <a:rPr kumimoji="1" lang="ja-JP" altLang="en-US" smtClean="0"/>
              <a:t>11</a:t>
            </a:fld>
            <a:endParaRPr kumimoji="1" lang="ja-JP" altLang="en-US"/>
          </a:p>
        </p:txBody>
      </p:sp>
    </p:spTree>
    <p:extLst>
      <p:ext uri="{BB962C8B-B14F-4D97-AF65-F5344CB8AC3E}">
        <p14:creationId xmlns:p14="http://schemas.microsoft.com/office/powerpoint/2010/main" val="3278130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8700B4F-5ABC-4184-ACE4-6EB6DC3D9057}" type="slidenum">
              <a:rPr kumimoji="1" lang="ja-JP" altLang="en-US" smtClean="0"/>
              <a:t>12</a:t>
            </a:fld>
            <a:endParaRPr kumimoji="1" lang="ja-JP" altLang="en-US"/>
          </a:p>
        </p:txBody>
      </p:sp>
    </p:spTree>
    <p:extLst>
      <p:ext uri="{BB962C8B-B14F-4D97-AF65-F5344CB8AC3E}">
        <p14:creationId xmlns:p14="http://schemas.microsoft.com/office/powerpoint/2010/main" val="15996697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8700B4F-5ABC-4184-ACE4-6EB6DC3D9057}" type="slidenum">
              <a:rPr kumimoji="1" lang="ja-JP" altLang="en-US" smtClean="0"/>
              <a:t>13</a:t>
            </a:fld>
            <a:endParaRPr kumimoji="1" lang="ja-JP" altLang="en-US"/>
          </a:p>
        </p:txBody>
      </p:sp>
    </p:spTree>
    <p:extLst>
      <p:ext uri="{BB962C8B-B14F-4D97-AF65-F5344CB8AC3E}">
        <p14:creationId xmlns:p14="http://schemas.microsoft.com/office/powerpoint/2010/main" val="15996697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kern="100" dirty="0">
                <a:effectLst/>
                <a:latin typeface="Century" panose="02040604050505020304" pitchFamily="18" charset="0"/>
                <a:ea typeface="游明朝" panose="02020400000000000000" pitchFamily="18" charset="-128"/>
                <a:cs typeface="Times New Roman" panose="02020603050405020304" pitchFamily="18" charset="0"/>
              </a:rPr>
              <a:t>・</a:t>
            </a:r>
            <a:r>
              <a:rPr lang="ja-JP" altLang="ja-JP" sz="1800" kern="100" dirty="0">
                <a:effectLst/>
                <a:latin typeface="Century" panose="02040604050505020304" pitchFamily="18" charset="0"/>
                <a:ea typeface="游明朝" panose="02020400000000000000" pitchFamily="18" charset="-128"/>
                <a:cs typeface="Times New Roman" panose="02020603050405020304" pitchFamily="18" charset="0"/>
              </a:rPr>
              <a:t>一般政府支出の対</a:t>
            </a:r>
            <a:r>
              <a:rPr lang="en-US" altLang="ja-JP" sz="1800" kern="100" dirty="0">
                <a:effectLst/>
                <a:latin typeface="Century" panose="02040604050505020304" pitchFamily="18" charset="0"/>
                <a:ea typeface="游明朝" panose="02020400000000000000" pitchFamily="18" charset="-128"/>
                <a:cs typeface="Times New Roman" panose="02020603050405020304" pitchFamily="18" charset="0"/>
              </a:rPr>
              <a:t>GDP </a:t>
            </a:r>
            <a:r>
              <a:rPr lang="ja-JP" altLang="ja-JP" sz="1800" kern="100" dirty="0">
                <a:effectLst/>
                <a:latin typeface="Century" panose="02040604050505020304" pitchFamily="18" charset="0"/>
                <a:ea typeface="游明朝" panose="02020400000000000000" pitchFamily="18" charset="-128"/>
                <a:cs typeface="Times New Roman" panose="02020603050405020304" pitchFamily="18" charset="0"/>
              </a:rPr>
              <a:t>比では，中規模の政府といえるが，労働力人口に占める公務員の割合では小さな政府である。</a:t>
            </a:r>
          </a:p>
          <a:p>
            <a:endParaRPr kumimoji="1" lang="ja-JP" altLang="en-US" dirty="0"/>
          </a:p>
        </p:txBody>
      </p:sp>
      <p:sp>
        <p:nvSpPr>
          <p:cNvPr id="4" name="スライド番号プレースホルダー 3"/>
          <p:cNvSpPr>
            <a:spLocks noGrp="1"/>
          </p:cNvSpPr>
          <p:nvPr>
            <p:ph type="sldNum" sz="quarter" idx="10"/>
          </p:nvPr>
        </p:nvSpPr>
        <p:spPr/>
        <p:txBody>
          <a:bodyPr/>
          <a:lstStyle/>
          <a:p>
            <a:fld id="{28700B4F-5ABC-4184-ACE4-6EB6DC3D9057}" type="slidenum">
              <a:rPr kumimoji="1" lang="ja-JP" altLang="en-US" smtClean="0"/>
              <a:t>14</a:t>
            </a:fld>
            <a:endParaRPr kumimoji="1" lang="ja-JP" altLang="en-US"/>
          </a:p>
        </p:txBody>
      </p:sp>
    </p:spTree>
    <p:extLst>
      <p:ext uri="{BB962C8B-B14F-4D97-AF65-F5344CB8AC3E}">
        <p14:creationId xmlns:p14="http://schemas.microsoft.com/office/powerpoint/2010/main" val="765435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b="1" dirty="0"/>
              <a:t>【</a:t>
            </a:r>
            <a:r>
              <a:rPr kumimoji="1" lang="ja-JP" altLang="en-US" b="1" dirty="0"/>
              <a:t>授業のねらい</a:t>
            </a:r>
            <a:r>
              <a:rPr kumimoji="1" lang="en-US" altLang="ja-JP" b="1" dirty="0"/>
              <a:t>】</a:t>
            </a:r>
          </a:p>
          <a:p>
            <a:r>
              <a:rPr lang="ja-JP" altLang="ja-JP" sz="1800" dirty="0">
                <a:solidFill>
                  <a:srgbClr val="000000"/>
                </a:solidFill>
                <a:effectLst/>
                <a:ea typeface="ＭＳ 明朝" panose="02020609040205080304" pitchFamily="17" charset="-128"/>
                <a:cs typeface="Times New Roman" panose="02020603050405020304" pitchFamily="18" charset="0"/>
              </a:rPr>
              <a:t>産業革命期に資本主義が成立したことを踏まえ，資本主義経済の特徴を考える。またp.104図などを通して，19世紀までの自由放任を前提とした自由主義的資本主義（＝小さな政府）のあり方が，世界恐慌後に修正資本主義（＝大きな政府）にかわり，石油危機以降，再び小さな政府へと，振り子が触れるように変遷してきた流れを理解する。（35分）</a:t>
            </a:r>
            <a:endParaRPr kumimoji="1" lang="en-US" altLang="ja-JP" b="1" dirty="0"/>
          </a:p>
          <a:p>
            <a:endParaRPr kumimoji="1" lang="en-US" altLang="ja-JP" b="1" dirty="0"/>
          </a:p>
          <a:p>
            <a:r>
              <a:rPr kumimoji="1" lang="en-US" altLang="ja-JP" b="1" dirty="0"/>
              <a:t>【</a:t>
            </a:r>
            <a:r>
              <a:rPr kumimoji="1" lang="ja-JP" altLang="en-US" b="1" dirty="0"/>
              <a:t>留意点</a:t>
            </a:r>
            <a:r>
              <a:rPr kumimoji="1" lang="en-US" altLang="ja-JP" b="1" dirty="0"/>
              <a:t>】</a:t>
            </a:r>
          </a:p>
          <a:p>
            <a:r>
              <a:rPr lang="ja-JP" altLang="ja-JP" sz="1800" dirty="0">
                <a:solidFill>
                  <a:srgbClr val="000000"/>
                </a:solidFill>
                <a:effectLst/>
                <a:ea typeface="ＭＳ 明朝" panose="02020609040205080304" pitchFamily="17" charset="-128"/>
                <a:cs typeface="Times New Roman" panose="02020603050405020304" pitchFamily="18" charset="0"/>
              </a:rPr>
              <a:t>資本主義の特徴は，たとえば利潤追求の自由は現代の企業（</a:t>
            </a:r>
            <a:r>
              <a:rPr lang="en-US" altLang="ja-JP" sz="1800" dirty="0">
                <a:solidFill>
                  <a:srgbClr val="000000"/>
                </a:solidFill>
                <a:effectLst/>
                <a:ea typeface="ＭＳ 明朝" panose="02020609040205080304" pitchFamily="17" charset="-128"/>
                <a:cs typeface="Times New Roman" panose="02020603050405020304" pitchFamily="18" charset="0"/>
              </a:rPr>
              <a:t>p.110</a:t>
            </a:r>
            <a:r>
              <a:rPr lang="ja-JP" altLang="ja-JP" sz="1800" dirty="0">
                <a:solidFill>
                  <a:srgbClr val="000000"/>
                </a:solidFill>
                <a:effectLst/>
                <a:ea typeface="ＭＳ 明朝" panose="02020609040205080304" pitchFamily="17" charset="-128"/>
                <a:cs typeface="Times New Roman" panose="02020603050405020304" pitchFamily="18" charset="0"/>
              </a:rPr>
              <a:t>～），労働力の商品化は労働問題と労働者の権利（</a:t>
            </a:r>
            <a:r>
              <a:rPr lang="en-US" altLang="ja-JP" sz="1800" dirty="0">
                <a:solidFill>
                  <a:srgbClr val="000000"/>
                </a:solidFill>
                <a:effectLst/>
                <a:ea typeface="ＭＳ 明朝" panose="02020609040205080304" pitchFamily="17" charset="-128"/>
                <a:cs typeface="Times New Roman" panose="02020603050405020304" pitchFamily="18" charset="0"/>
              </a:rPr>
              <a:t>p.148</a:t>
            </a:r>
            <a:r>
              <a:rPr lang="ja-JP" altLang="ja-JP" sz="1800" dirty="0">
                <a:solidFill>
                  <a:srgbClr val="000000"/>
                </a:solidFill>
                <a:effectLst/>
                <a:ea typeface="ＭＳ 明朝" panose="02020609040205080304" pitchFamily="17" charset="-128"/>
                <a:cs typeface="Times New Roman" panose="02020603050405020304" pitchFamily="18" charset="0"/>
              </a:rPr>
              <a:t>～）など，今後の経済学習の基本となるので，関連性を理解させる。</a:t>
            </a:r>
            <a:endParaRPr kumimoji="1" lang="en-US" altLang="ja-JP" b="1" dirty="0"/>
          </a:p>
          <a:p>
            <a:endParaRPr kumimoji="1" lang="en-US" altLang="ja-JP" b="1" dirty="0"/>
          </a:p>
          <a:p>
            <a:r>
              <a:rPr kumimoji="1" lang="en-US" altLang="ja-JP" b="1" dirty="0"/>
              <a:t>【</a:t>
            </a:r>
            <a:r>
              <a:rPr kumimoji="1" lang="ja-JP" altLang="en-US" b="1" dirty="0"/>
              <a:t>発問例</a:t>
            </a:r>
            <a:r>
              <a:rPr kumimoji="1" lang="en-US" altLang="ja-JP" b="1" dirty="0"/>
              <a:t>】</a:t>
            </a:r>
          </a:p>
          <a:p>
            <a:r>
              <a:rPr kumimoji="1" lang="ja-JP" altLang="en-US" dirty="0"/>
              <a:t>問　①機械設備や工場を私有しているのは資本家か労働者か。　②私企業は何のために財やサービスを生産するか。　③雇われた労働者が作った財やサービスは誰のものになるか。　④労働者は何を獲得するか。</a:t>
            </a:r>
            <a:endParaRPr kumimoji="1" lang="en-US" altLang="ja-JP" dirty="0"/>
          </a:p>
          <a:p>
            <a:r>
              <a:rPr kumimoji="1" lang="ja-JP" altLang="en-US" dirty="0"/>
              <a:t>答　①資本家　②利潤（利益）を追求するため。　③企業のもの。　④賃金（給与）</a:t>
            </a:r>
            <a:endParaRPr kumimoji="1" lang="en-US" altLang="ja-JP" dirty="0"/>
          </a:p>
          <a:p>
            <a:endParaRPr kumimoji="1" lang="en-US" altLang="ja-JP" b="1" dirty="0"/>
          </a:p>
          <a:p>
            <a:r>
              <a:rPr kumimoji="1" lang="en-US" altLang="ja-JP" b="1" dirty="0"/>
              <a:t>【</a:t>
            </a:r>
            <a:r>
              <a:rPr kumimoji="1" lang="ja-JP" altLang="en-US" b="1" dirty="0"/>
              <a:t>口頭補足</a:t>
            </a:r>
            <a:r>
              <a:rPr kumimoji="1" lang="en-US" altLang="ja-JP" b="1" dirty="0"/>
              <a:t>】</a:t>
            </a:r>
            <a:r>
              <a:rPr kumimoji="1" lang="ja-JP" altLang="en-US" b="1" dirty="0"/>
              <a:t>　</a:t>
            </a:r>
            <a:endParaRPr kumimoji="1" lang="en-US" altLang="ja-JP" b="1" dirty="0"/>
          </a:p>
          <a:p>
            <a:r>
              <a:rPr kumimoji="1" lang="ja-JP" altLang="en-US" b="0" dirty="0"/>
              <a:t>資本主義には様々な定義がある。</a:t>
            </a:r>
            <a:endParaRPr kumimoji="1" lang="en-US" altLang="ja-JP" b="0" dirty="0"/>
          </a:p>
          <a:p>
            <a:r>
              <a:rPr kumimoji="1" lang="ja-JP" altLang="en-US" b="0" dirty="0"/>
              <a:t>資本主義を身近に説明する一例。財やサービスが，市場で売買される商品として供給される社会。財やサービスが市場でお金で売買される社会。など</a:t>
            </a:r>
            <a:endParaRPr kumimoji="1" lang="en-US" altLang="ja-JP" b="0" dirty="0"/>
          </a:p>
          <a:p>
            <a:r>
              <a:rPr kumimoji="1" lang="ja-JP" altLang="en-US" b="0" dirty="0"/>
              <a:t>分業の例　（ボールペンを手にして）　このボールペンを君は自分で一から作れるかい？このボールペン一本を一から作るのに，どれだけお金がかかるか，想像してみよう。</a:t>
            </a:r>
            <a:endParaRPr kumimoji="1" lang="en-US" altLang="ja-JP" b="0" dirty="0"/>
          </a:p>
          <a:p>
            <a:r>
              <a:rPr kumimoji="1" lang="ja-JP" altLang="en-US" b="0" dirty="0"/>
              <a:t>プラスチックの原料原油</a:t>
            </a:r>
            <a:r>
              <a:rPr kumimoji="1" lang="en-US" altLang="ja-JP" b="0" dirty="0"/>
              <a:t>…</a:t>
            </a:r>
            <a:r>
              <a:rPr kumimoji="1" lang="ja-JP" altLang="en-US" b="0" dirty="0"/>
              <a:t>原油を採掘し輸送する手段</a:t>
            </a:r>
            <a:r>
              <a:rPr kumimoji="1" lang="en-US" altLang="ja-JP" b="0" dirty="0"/>
              <a:t>…</a:t>
            </a:r>
            <a:r>
              <a:rPr kumimoji="1" lang="ja-JP" altLang="en-US" b="0" dirty="0"/>
              <a:t>とヒントを与えていく。ここから高度に発達した分業社会を認識させる。</a:t>
            </a:r>
            <a:endParaRPr kumimoji="1" lang="en-US" altLang="ja-JP" dirty="0"/>
          </a:p>
        </p:txBody>
      </p:sp>
      <p:sp>
        <p:nvSpPr>
          <p:cNvPr id="4" name="スライド番号プレースホルダー 3"/>
          <p:cNvSpPr>
            <a:spLocks noGrp="1"/>
          </p:cNvSpPr>
          <p:nvPr>
            <p:ph type="sldNum" sz="quarter" idx="10"/>
          </p:nvPr>
        </p:nvSpPr>
        <p:spPr/>
        <p:txBody>
          <a:bodyPr/>
          <a:lstStyle/>
          <a:p>
            <a:fld id="{28700B4F-5ABC-4184-ACE4-6EB6DC3D9057}" type="slidenum">
              <a:rPr kumimoji="1" lang="ja-JP" altLang="en-US" smtClean="0"/>
              <a:t>2</a:t>
            </a:fld>
            <a:endParaRPr kumimoji="1" lang="ja-JP" altLang="en-US" dirty="0"/>
          </a:p>
        </p:txBody>
      </p:sp>
    </p:spTree>
    <p:extLst>
      <p:ext uri="{BB962C8B-B14F-4D97-AF65-F5344CB8AC3E}">
        <p14:creationId xmlns:p14="http://schemas.microsoft.com/office/powerpoint/2010/main" val="3217283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b="1" dirty="0"/>
              <a:t>【</a:t>
            </a:r>
            <a:r>
              <a:rPr kumimoji="1" lang="ja-JP" altLang="en-US" b="1" dirty="0"/>
              <a:t>留意点</a:t>
            </a:r>
            <a:r>
              <a:rPr kumimoji="1" lang="en-US" altLang="ja-JP" b="1" dirty="0"/>
              <a:t>】</a:t>
            </a:r>
          </a:p>
          <a:p>
            <a:r>
              <a:rPr lang="ja-JP" altLang="ja-JP" sz="1800" dirty="0">
                <a:solidFill>
                  <a:srgbClr val="000000"/>
                </a:solidFill>
                <a:effectLst/>
                <a:ea typeface="ＭＳ 明朝" panose="02020609040205080304" pitchFamily="17" charset="-128"/>
                <a:cs typeface="Times New Roman" panose="02020603050405020304" pitchFamily="18" charset="0"/>
              </a:rPr>
              <a:t>資本主義の変遷では，小さな政府から大きな政府へ，そしてまた小さな政府といった特徴を踏まえた理解を求める。また公平性と効率性といった視点も考慮する。</a:t>
            </a:r>
            <a:endParaRPr lang="en-US" altLang="ja-JP" sz="1800" dirty="0">
              <a:solidFill>
                <a:srgbClr val="000000"/>
              </a:solidFill>
              <a:effectLst/>
              <a:ea typeface="ＭＳ 明朝" panose="02020609040205080304" pitchFamily="17" charset="-128"/>
              <a:cs typeface="Times New Roman" panose="02020603050405020304" pitchFamily="18" charset="0"/>
            </a:endParaRPr>
          </a:p>
          <a:p>
            <a:endParaRPr kumimoji="1" lang="en-US" altLang="ja-JP" b="1" dirty="0"/>
          </a:p>
          <a:p>
            <a:r>
              <a:rPr kumimoji="1" lang="en-US" altLang="ja-JP" b="1" dirty="0"/>
              <a:t>【</a:t>
            </a:r>
            <a:r>
              <a:rPr kumimoji="1" lang="ja-JP" altLang="en-US" b="1" dirty="0"/>
              <a:t>口頭補足</a:t>
            </a:r>
            <a:r>
              <a:rPr kumimoji="1" lang="en-US" altLang="ja-JP" b="1" dirty="0"/>
              <a:t>】</a:t>
            </a:r>
          </a:p>
          <a:p>
            <a:r>
              <a:rPr kumimoji="1" lang="ja-JP" altLang="en-US" b="0" dirty="0"/>
              <a:t>→アダムスミスの「見えざる手」は，価格の自動調整機能と関連することを予告しておく</a:t>
            </a:r>
            <a:endParaRPr kumimoji="1" lang="ja-JP" altLang="en-US" dirty="0"/>
          </a:p>
        </p:txBody>
      </p:sp>
      <p:sp>
        <p:nvSpPr>
          <p:cNvPr id="4" name="スライド番号プレースホルダー 3"/>
          <p:cNvSpPr>
            <a:spLocks noGrp="1"/>
          </p:cNvSpPr>
          <p:nvPr>
            <p:ph type="sldNum" sz="quarter" idx="10"/>
          </p:nvPr>
        </p:nvSpPr>
        <p:spPr/>
        <p:txBody>
          <a:bodyPr/>
          <a:lstStyle/>
          <a:p>
            <a:fld id="{28700B4F-5ABC-4184-ACE4-6EB6DC3D9057}" type="slidenum">
              <a:rPr kumimoji="1" lang="ja-JP" altLang="en-US" smtClean="0"/>
              <a:t>3</a:t>
            </a:fld>
            <a:endParaRPr kumimoji="1" lang="ja-JP" altLang="en-US" dirty="0"/>
          </a:p>
        </p:txBody>
      </p:sp>
    </p:spTree>
    <p:extLst>
      <p:ext uri="{BB962C8B-B14F-4D97-AF65-F5344CB8AC3E}">
        <p14:creationId xmlns:p14="http://schemas.microsoft.com/office/powerpoint/2010/main" val="813949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b="1" dirty="0"/>
              <a:t>【</a:t>
            </a:r>
            <a:r>
              <a:rPr kumimoji="1" lang="ja-JP" altLang="en-US" b="1" dirty="0"/>
              <a:t>口頭補足</a:t>
            </a:r>
            <a:r>
              <a:rPr kumimoji="1" lang="en-US" altLang="ja-JP" b="1" dirty="0"/>
              <a:t>】</a:t>
            </a:r>
          </a:p>
          <a:p>
            <a:r>
              <a:rPr kumimoji="1" lang="en-US" altLang="ja-JP" b="0" dirty="0"/>
              <a:t>19</a:t>
            </a:r>
            <a:r>
              <a:rPr kumimoji="1" lang="ja-JP" altLang="en-US" b="0" dirty="0"/>
              <a:t>世紀中にも，資本主義はほぼ</a:t>
            </a:r>
            <a:r>
              <a:rPr kumimoji="1" lang="en-US" altLang="ja-JP" b="0" dirty="0"/>
              <a:t>10</a:t>
            </a:r>
            <a:r>
              <a:rPr kumimoji="1" lang="ja-JP" altLang="en-US" b="0" dirty="0"/>
              <a:t>年ごとの恐慌を経験していたが，自然に回復してきた。世界恐慌は，それまでに例のみない規模と広がりを見せた。</a:t>
            </a:r>
            <a:endParaRPr kumimoji="1" lang="en-US" altLang="ja-JP" b="0" dirty="0"/>
          </a:p>
          <a:p>
            <a:r>
              <a:rPr kumimoji="1" lang="ja-JP" altLang="en-US" b="0" dirty="0"/>
              <a:t>日本では昭和恐慌となり，軍部の政治進出の一因となったが，日本史などで補足したい。　　</a:t>
            </a:r>
            <a:endParaRPr kumimoji="1" lang="en-US" altLang="ja-JP" b="0" dirty="0"/>
          </a:p>
          <a:p>
            <a:r>
              <a:rPr kumimoji="1" lang="ja-JP" altLang="en-US" b="0" dirty="0"/>
              <a:t>ケインズの有効需要は，財政活動で学ぶので深入りはしない。</a:t>
            </a:r>
            <a:endParaRPr kumimoji="1" lang="ja-JP" altLang="en-US" dirty="0"/>
          </a:p>
        </p:txBody>
      </p:sp>
      <p:sp>
        <p:nvSpPr>
          <p:cNvPr id="4" name="スライド番号プレースホルダー 3"/>
          <p:cNvSpPr>
            <a:spLocks noGrp="1"/>
          </p:cNvSpPr>
          <p:nvPr>
            <p:ph type="sldNum" sz="quarter" idx="10"/>
          </p:nvPr>
        </p:nvSpPr>
        <p:spPr/>
        <p:txBody>
          <a:bodyPr/>
          <a:lstStyle/>
          <a:p>
            <a:fld id="{28700B4F-5ABC-4184-ACE4-6EB6DC3D9057}" type="slidenum">
              <a:rPr kumimoji="1" lang="ja-JP" altLang="en-US" smtClean="0"/>
              <a:t>4</a:t>
            </a:fld>
            <a:endParaRPr kumimoji="1" lang="ja-JP" altLang="en-US" dirty="0"/>
          </a:p>
        </p:txBody>
      </p:sp>
    </p:spTree>
    <p:extLst>
      <p:ext uri="{BB962C8B-B14F-4D97-AF65-F5344CB8AC3E}">
        <p14:creationId xmlns:p14="http://schemas.microsoft.com/office/powerpoint/2010/main" val="35846765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8700B4F-5ABC-4184-ACE4-6EB6DC3D9057}" type="slidenum">
              <a:rPr kumimoji="1" lang="ja-JP" altLang="en-US" smtClean="0"/>
              <a:t>5</a:t>
            </a:fld>
            <a:endParaRPr kumimoji="1" lang="ja-JP" altLang="en-US" dirty="0"/>
          </a:p>
        </p:txBody>
      </p:sp>
    </p:spTree>
    <p:extLst>
      <p:ext uri="{BB962C8B-B14F-4D97-AF65-F5344CB8AC3E}">
        <p14:creationId xmlns:p14="http://schemas.microsoft.com/office/powerpoint/2010/main" val="1548374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b="1" dirty="0"/>
              <a:t>【</a:t>
            </a:r>
            <a:r>
              <a:rPr kumimoji="1" lang="ja-JP" altLang="en-US" b="1" dirty="0"/>
              <a:t>授業のねらい</a:t>
            </a:r>
            <a:r>
              <a:rPr kumimoji="1" lang="en-US" altLang="ja-JP" b="1" dirty="0"/>
              <a:t>】</a:t>
            </a:r>
          </a:p>
          <a:p>
            <a:r>
              <a:rPr lang="ja-JP" altLang="ja-JP" sz="1800" dirty="0">
                <a:solidFill>
                  <a:srgbClr val="000000"/>
                </a:solidFill>
                <a:effectLst/>
                <a:ea typeface="ＭＳ 明朝" panose="02020609040205080304" pitchFamily="17" charset="-128"/>
                <a:cs typeface="Times New Roman" panose="02020603050405020304" pitchFamily="18" charset="0"/>
              </a:rPr>
              <a:t>マルクスが社会主義を唱えた背景なども考えつつ，資本主義経済と社会主義経済を比較する。また，社会主義体制の成立と崩壊を理解するとともに，社会主義の理想と破たんから今後の経済のある方を考える。（10分）</a:t>
            </a:r>
            <a:endParaRPr kumimoji="1" lang="en-US" altLang="ja-JP" b="1" dirty="0"/>
          </a:p>
          <a:p>
            <a:endParaRPr kumimoji="1" lang="en-US" altLang="ja-JP" b="1" dirty="0"/>
          </a:p>
          <a:p>
            <a:r>
              <a:rPr kumimoji="1" lang="en-US" altLang="ja-JP" b="1" dirty="0"/>
              <a:t>【</a:t>
            </a:r>
            <a:r>
              <a:rPr kumimoji="1" lang="ja-JP" altLang="en-US" b="1" dirty="0"/>
              <a:t>口頭補足</a:t>
            </a:r>
            <a:r>
              <a:rPr kumimoji="1" lang="en-US" altLang="ja-JP" b="1" dirty="0"/>
              <a:t>】</a:t>
            </a:r>
          </a:p>
          <a:p>
            <a:r>
              <a:rPr kumimoji="1" lang="ja-JP" altLang="en-US" b="0" dirty="0"/>
              <a:t>・マルクスは，</a:t>
            </a:r>
            <a:r>
              <a:rPr lang="ja-JP" altLang="en-US" sz="1200" dirty="0">
                <a:solidFill>
                  <a:srgbClr val="000000"/>
                </a:solidFill>
                <a:latin typeface="メイリオ"/>
                <a:ea typeface="メイリオ"/>
                <a:cs typeface="メイリオ"/>
              </a:rPr>
              <a:t>貧富の格差や繰り返される恐慌に資本主義の矛盾を見出した。</a:t>
            </a:r>
            <a:endParaRPr kumimoji="1" lang="en-US" altLang="ja-JP" b="0" dirty="0"/>
          </a:p>
          <a:p>
            <a:r>
              <a:rPr kumimoji="1" lang="ja-JP" altLang="en-US" b="0" dirty="0"/>
              <a:t>・資本主義の矛盾では，</a:t>
            </a:r>
            <a:r>
              <a:rPr kumimoji="1" lang="en-US" altLang="ja-JP" b="0" dirty="0"/>
              <a:t>19</a:t>
            </a:r>
            <a:r>
              <a:rPr kumimoji="1" lang="ja-JP" altLang="en-US" b="0" dirty="0"/>
              <a:t>世紀ヨーロッパの労働状況や現在のブラック企業の問題などと関連させるとよい。</a:t>
            </a:r>
            <a:endParaRPr kumimoji="1" lang="ja-JP" altLang="en-US" dirty="0"/>
          </a:p>
        </p:txBody>
      </p:sp>
      <p:sp>
        <p:nvSpPr>
          <p:cNvPr id="4" name="スライド番号プレースホルダー 3"/>
          <p:cNvSpPr>
            <a:spLocks noGrp="1"/>
          </p:cNvSpPr>
          <p:nvPr>
            <p:ph type="sldNum" sz="quarter" idx="10"/>
          </p:nvPr>
        </p:nvSpPr>
        <p:spPr/>
        <p:txBody>
          <a:bodyPr/>
          <a:lstStyle/>
          <a:p>
            <a:fld id="{28700B4F-5ABC-4184-ACE4-6EB6DC3D9057}" type="slidenum">
              <a:rPr kumimoji="1" lang="ja-JP" altLang="en-US" smtClean="0"/>
              <a:t>6</a:t>
            </a:fld>
            <a:endParaRPr kumimoji="1" lang="ja-JP" altLang="en-US" dirty="0"/>
          </a:p>
        </p:txBody>
      </p:sp>
    </p:spTree>
    <p:extLst>
      <p:ext uri="{BB962C8B-B14F-4D97-AF65-F5344CB8AC3E}">
        <p14:creationId xmlns:p14="http://schemas.microsoft.com/office/powerpoint/2010/main" val="1591060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b="1" dirty="0"/>
              <a:t>【</a:t>
            </a:r>
            <a:r>
              <a:rPr kumimoji="1" lang="ja-JP" altLang="en-US" b="1" dirty="0"/>
              <a:t>口頭補足</a:t>
            </a:r>
            <a:r>
              <a:rPr kumimoji="1" lang="en-US" altLang="ja-JP" b="1" dirty="0"/>
              <a:t>】</a:t>
            </a:r>
          </a:p>
          <a:p>
            <a:r>
              <a:rPr kumimoji="1" lang="ja-JP" altLang="en-US" b="0" dirty="0"/>
              <a:t>中国経済の社会主義市場経済は，鄧小平によって提唱され，香港の返還時には資本主義と社会主義が併存する一国二制度が採用され，</a:t>
            </a:r>
            <a:r>
              <a:rPr kumimoji="1" lang="en-US" altLang="ja-JP" b="0" dirty="0"/>
              <a:t>1993</a:t>
            </a:r>
            <a:r>
              <a:rPr kumimoji="1" lang="ja-JP" altLang="en-US" b="0" dirty="0"/>
              <a:t>年には憲法にも明記された。なおこんにちの中国については，国際経済で学ぶので，この項目では深入りはしない。</a:t>
            </a:r>
          </a:p>
        </p:txBody>
      </p:sp>
      <p:sp>
        <p:nvSpPr>
          <p:cNvPr id="4" name="スライド番号プレースホルダー 3"/>
          <p:cNvSpPr>
            <a:spLocks noGrp="1"/>
          </p:cNvSpPr>
          <p:nvPr>
            <p:ph type="sldNum" sz="quarter" idx="10"/>
          </p:nvPr>
        </p:nvSpPr>
        <p:spPr/>
        <p:txBody>
          <a:bodyPr/>
          <a:lstStyle/>
          <a:p>
            <a:fld id="{28700B4F-5ABC-4184-ACE4-6EB6DC3D9057}" type="slidenum">
              <a:rPr kumimoji="1" lang="ja-JP" altLang="en-US" smtClean="0"/>
              <a:t>7</a:t>
            </a:fld>
            <a:endParaRPr kumimoji="1" lang="ja-JP" altLang="en-US" dirty="0"/>
          </a:p>
        </p:txBody>
      </p:sp>
    </p:spTree>
    <p:extLst>
      <p:ext uri="{BB962C8B-B14F-4D97-AF65-F5344CB8AC3E}">
        <p14:creationId xmlns:p14="http://schemas.microsoft.com/office/powerpoint/2010/main" val="636586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b="1" dirty="0"/>
              <a:t>【</a:t>
            </a:r>
            <a:r>
              <a:rPr kumimoji="1" lang="ja-JP" altLang="en-US" b="1" dirty="0"/>
              <a:t>授業のねらい</a:t>
            </a:r>
            <a:r>
              <a:rPr kumimoji="1" lang="en-US" altLang="ja-JP" b="1" dirty="0"/>
              <a:t>】</a:t>
            </a:r>
          </a:p>
          <a:p>
            <a:r>
              <a:rPr lang="ja-JP" altLang="ja-JP" sz="1800" dirty="0">
                <a:solidFill>
                  <a:srgbClr val="000000"/>
                </a:solidFill>
                <a:effectLst/>
                <a:ea typeface="ＭＳ 明朝" panose="02020609040205080304" pitchFamily="17" charset="-128"/>
                <a:cs typeface="Times New Roman" panose="02020603050405020304" pitchFamily="18" charset="0"/>
              </a:rPr>
              <a:t>こんにちの世界は市場経済化が進んでおり，国境を越えた取引が常態化していることに触れる。また，それが新たな格差を生みだす原因ともなっていることを理解する（5分）</a:t>
            </a:r>
            <a:endParaRPr lang="en-US" altLang="ja-JP" sz="1800" dirty="0">
              <a:solidFill>
                <a:srgbClr val="000000"/>
              </a:solidFill>
              <a:effectLst/>
              <a:ea typeface="ＭＳ 明朝" panose="02020609040205080304" pitchFamily="17" charset="-128"/>
              <a:cs typeface="Times New Roman" panose="02020603050405020304" pitchFamily="18" charset="0"/>
            </a:endParaRPr>
          </a:p>
          <a:p>
            <a:endParaRPr kumimoji="1" lang="en-US" altLang="ja-JP" b="1" dirty="0"/>
          </a:p>
          <a:p>
            <a:r>
              <a:rPr kumimoji="1" lang="en-US" altLang="ja-JP" b="1" dirty="0"/>
              <a:t>【</a:t>
            </a:r>
            <a:r>
              <a:rPr kumimoji="1" lang="ja-JP" altLang="en-US" b="1"/>
              <a:t>留意点</a:t>
            </a:r>
            <a:r>
              <a:rPr kumimoji="1" lang="en-US" altLang="ja-JP" b="1"/>
              <a:t>】</a:t>
            </a:r>
            <a:endParaRPr kumimoji="1" lang="en-US" altLang="ja-JP" b="1" dirty="0"/>
          </a:p>
          <a:p>
            <a:r>
              <a:rPr lang="ja-JP" altLang="ja-JP" sz="1800" dirty="0">
                <a:solidFill>
                  <a:srgbClr val="000000"/>
                </a:solidFill>
                <a:effectLst/>
                <a:ea typeface="ＭＳ 明朝" panose="02020609040205080304" pitchFamily="17" charset="-128"/>
                <a:cs typeface="Times New Roman" panose="02020603050405020304" pitchFamily="18" charset="0"/>
              </a:rPr>
              <a:t>グローバリゼーションは国際経済編で詳しく扱う内容でもあるので，この節では，こんにちの新しい課題にもなりうるという点に触れるだけにしたい。</a:t>
            </a:r>
            <a:endParaRPr kumimoji="1" lang="en-US" altLang="ja-JP" b="1" dirty="0"/>
          </a:p>
          <a:p>
            <a:endParaRPr kumimoji="1" lang="en-US" altLang="ja-JP" b="1" dirty="0"/>
          </a:p>
          <a:p>
            <a:r>
              <a:rPr kumimoji="1" lang="en-US" altLang="ja-JP" b="1" dirty="0"/>
              <a:t>【</a:t>
            </a:r>
            <a:r>
              <a:rPr kumimoji="1" lang="ja-JP" altLang="en-US" b="1" dirty="0"/>
              <a:t>口頭補足</a:t>
            </a:r>
            <a:r>
              <a:rPr kumimoji="1" lang="en-US" altLang="ja-JP" b="1" dirty="0"/>
              <a:t>】</a:t>
            </a:r>
          </a:p>
          <a:p>
            <a:r>
              <a:rPr kumimoji="1" lang="ja-JP" altLang="en-US" b="0" dirty="0"/>
              <a:t>グローバリゼーションも，</a:t>
            </a:r>
            <a:r>
              <a:rPr kumimoji="1" lang="en-US" altLang="ja-JP" b="0" dirty="0"/>
              <a:t>p.192</a:t>
            </a:r>
            <a:r>
              <a:rPr kumimoji="1" lang="ja-JP" altLang="en-US" b="0" dirty="0"/>
              <a:t>国際経済の項目で学ぶので，深入りはしない。たとえば，</a:t>
            </a:r>
            <a:r>
              <a:rPr kumimoji="1" lang="en-US" altLang="ja-JP" b="0" dirty="0"/>
              <a:t>2013</a:t>
            </a:r>
            <a:r>
              <a:rPr kumimoji="1" lang="ja-JP" altLang="en-US" b="0" dirty="0"/>
              <a:t>年に発表された外国為替取引高では，為替取引が</a:t>
            </a:r>
            <a:r>
              <a:rPr kumimoji="1" lang="en-US" altLang="ja-JP" b="0" dirty="0"/>
              <a:t>1</a:t>
            </a:r>
            <a:r>
              <a:rPr kumimoji="1" lang="ja-JP" altLang="en-US" b="0" dirty="0"/>
              <a:t>日あたり</a:t>
            </a:r>
            <a:r>
              <a:rPr kumimoji="1" lang="en-US" altLang="ja-JP" b="0" dirty="0"/>
              <a:t>2</a:t>
            </a:r>
            <a:r>
              <a:rPr kumimoji="1" lang="ja-JP" altLang="en-US" b="0" dirty="0"/>
              <a:t>兆ドル（</a:t>
            </a:r>
            <a:r>
              <a:rPr kumimoji="1" lang="en-US" altLang="ja-JP" b="0" dirty="0"/>
              <a:t>200</a:t>
            </a:r>
            <a:r>
              <a:rPr kumimoji="1" lang="ja-JP" altLang="en-US" b="0" dirty="0"/>
              <a:t>兆円）</a:t>
            </a:r>
            <a:r>
              <a:rPr kumimoji="1" lang="ja-JP" altLang="en-US" b="0" dirty="0" err="1"/>
              <a:t>ぐらいの</a:t>
            </a:r>
            <a:r>
              <a:rPr kumimoji="1" lang="ja-JP" altLang="en-US" b="0" dirty="0"/>
              <a:t>指摘をしておくとよい</a:t>
            </a:r>
          </a:p>
          <a:p>
            <a:endParaRPr kumimoji="1" lang="ja-JP" altLang="en-US" b="0" dirty="0"/>
          </a:p>
          <a:p>
            <a:endParaRPr kumimoji="1" lang="ja-JP" altLang="en-US" b="0" dirty="0"/>
          </a:p>
        </p:txBody>
      </p:sp>
      <p:sp>
        <p:nvSpPr>
          <p:cNvPr id="4" name="スライド番号プレースホルダー 3"/>
          <p:cNvSpPr>
            <a:spLocks noGrp="1"/>
          </p:cNvSpPr>
          <p:nvPr>
            <p:ph type="sldNum" sz="quarter" idx="10"/>
          </p:nvPr>
        </p:nvSpPr>
        <p:spPr/>
        <p:txBody>
          <a:bodyPr/>
          <a:lstStyle/>
          <a:p>
            <a:fld id="{28700B4F-5ABC-4184-ACE4-6EB6DC3D9057}" type="slidenum">
              <a:rPr kumimoji="1" lang="ja-JP" altLang="en-US" smtClean="0"/>
              <a:t>8</a:t>
            </a:fld>
            <a:endParaRPr kumimoji="1" lang="ja-JP" altLang="en-US" dirty="0"/>
          </a:p>
        </p:txBody>
      </p:sp>
    </p:spTree>
    <p:extLst>
      <p:ext uri="{BB962C8B-B14F-4D97-AF65-F5344CB8AC3E}">
        <p14:creationId xmlns:p14="http://schemas.microsoft.com/office/powerpoint/2010/main" val="3716090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800">
                <a:effectLst/>
                <a:ea typeface="游明朝" panose="02020400000000000000" pitchFamily="18" charset="-128"/>
                <a:cs typeface="Times New Roman" panose="02020603050405020304" pitchFamily="18" charset="0"/>
              </a:rPr>
              <a:t>大きな政府論と小さな政府論では，それぞれの利点と弊害を整理し，例えば「税率が高いが社会保障が充実している政府」をどう考えるか，など具体的な視点を提示して話し合う。</a:t>
            </a:r>
            <a:endParaRPr kumimoji="1" lang="ja-JP" altLang="en-US" dirty="0"/>
          </a:p>
        </p:txBody>
      </p:sp>
      <p:sp>
        <p:nvSpPr>
          <p:cNvPr id="4" name="スライド番号プレースホルダー 3"/>
          <p:cNvSpPr>
            <a:spLocks noGrp="1"/>
          </p:cNvSpPr>
          <p:nvPr>
            <p:ph type="sldNum" sz="quarter" idx="10"/>
          </p:nvPr>
        </p:nvSpPr>
        <p:spPr/>
        <p:txBody>
          <a:bodyPr/>
          <a:lstStyle/>
          <a:p>
            <a:fld id="{F1AB9836-EC0C-4948-9BB9-8447AEAD4844}" type="slidenum">
              <a:rPr kumimoji="1" lang="ja-JP" altLang="en-US" smtClean="0"/>
              <a:t>10</a:t>
            </a:fld>
            <a:endParaRPr kumimoji="1" lang="ja-JP" altLang="en-US"/>
          </a:p>
        </p:txBody>
      </p:sp>
    </p:spTree>
    <p:extLst>
      <p:ext uri="{BB962C8B-B14F-4D97-AF65-F5344CB8AC3E}">
        <p14:creationId xmlns:p14="http://schemas.microsoft.com/office/powerpoint/2010/main" val="2617879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a:prstGeom prst="rect">
            <a:avLst/>
          </a:prstGeo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5840691F-E873-9A4F-A4B0-BC1CBCA5B318}" type="datetime1">
              <a:rPr kumimoji="1" lang="ja-JP" altLang="en-US" smtClean="0"/>
              <a:t>2022/3/1</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a:p>
        </p:txBody>
      </p:sp>
    </p:spTree>
    <p:extLst>
      <p:ext uri="{BB962C8B-B14F-4D97-AF65-F5344CB8AC3E}">
        <p14:creationId xmlns:p14="http://schemas.microsoft.com/office/powerpoint/2010/main" val="2677189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1600200"/>
            <a:ext cx="8229600" cy="4525963"/>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5B242683-8854-2140-A4EB-9A31C5182165}" type="datetime1">
              <a:rPr kumimoji="1" lang="ja-JP" altLang="en-US" smtClean="0"/>
              <a:t>2022/3/1</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a:p>
        </p:txBody>
      </p:sp>
    </p:spTree>
    <p:extLst>
      <p:ext uri="{BB962C8B-B14F-4D97-AF65-F5344CB8AC3E}">
        <p14:creationId xmlns:p14="http://schemas.microsoft.com/office/powerpoint/2010/main" val="3619285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2ECB4936-E656-BB45-9982-CA1E54936137}" type="datetime1">
              <a:rPr kumimoji="1" lang="ja-JP" altLang="en-US" smtClean="0"/>
              <a:t>2022/3/1</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a:p>
        </p:txBody>
      </p:sp>
    </p:spTree>
    <p:extLst>
      <p:ext uri="{BB962C8B-B14F-4D97-AF65-F5344CB8AC3E}">
        <p14:creationId xmlns:p14="http://schemas.microsoft.com/office/powerpoint/2010/main" val="2458693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kumimoji="1" lang="ja-JP" altLang="en-US"/>
              <a:t>マスター タイトルの書式設定</a:t>
            </a:r>
          </a:p>
        </p:txBody>
      </p:sp>
      <p:sp>
        <p:nvSpPr>
          <p:cNvPr id="3" name="コンテンツ プレースホルダー 2"/>
          <p:cNvSpPr>
            <a:spLocks noGrp="1"/>
          </p:cNvSpPr>
          <p:nvPr>
            <p:ph idx="1"/>
          </p:nvPr>
        </p:nvSpPr>
        <p:spPr>
          <a:xfrm>
            <a:off x="457200" y="1600200"/>
            <a:ext cx="8229600" cy="4525963"/>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618FB70F-9516-2E44-9685-6DDECFC0BAA0}" type="datetime1">
              <a:rPr kumimoji="1" lang="ja-JP" altLang="en-US" smtClean="0"/>
              <a:t>2022/3/1</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a:p>
        </p:txBody>
      </p:sp>
    </p:spTree>
    <p:extLst>
      <p:ext uri="{BB962C8B-B14F-4D97-AF65-F5344CB8AC3E}">
        <p14:creationId xmlns:p14="http://schemas.microsoft.com/office/powerpoint/2010/main" val="2092334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6648F33F-7702-AF45-95D3-775534D2FDD1}" type="datetime1">
              <a:rPr kumimoji="1" lang="ja-JP" altLang="en-US" smtClean="0"/>
              <a:t>2022/3/1</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a:p>
        </p:txBody>
      </p:sp>
    </p:spTree>
    <p:extLst>
      <p:ext uri="{BB962C8B-B14F-4D97-AF65-F5344CB8AC3E}">
        <p14:creationId xmlns:p14="http://schemas.microsoft.com/office/powerpoint/2010/main" val="3837727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8C11AECD-B97A-6945-9A73-607BF0EDCF20}" type="datetime1">
              <a:rPr kumimoji="1" lang="ja-JP" altLang="en-US" smtClean="0"/>
              <a:t>2022/3/1</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a:p>
        </p:txBody>
      </p:sp>
    </p:spTree>
    <p:extLst>
      <p:ext uri="{BB962C8B-B14F-4D97-AF65-F5344CB8AC3E}">
        <p14:creationId xmlns:p14="http://schemas.microsoft.com/office/powerpoint/2010/main" val="1976663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457200" y="6356350"/>
            <a:ext cx="2133600" cy="365125"/>
          </a:xfrm>
          <a:prstGeom prst="rect">
            <a:avLst/>
          </a:prstGeom>
        </p:spPr>
        <p:txBody>
          <a:bodyPr/>
          <a:lstStyle/>
          <a:p>
            <a:fld id="{C004E3B5-DC8E-9940-8AEF-91F159F2AD90}" type="datetime1">
              <a:rPr kumimoji="1" lang="ja-JP" altLang="en-US" smtClean="0"/>
              <a:t>2022/3/1</a:t>
            </a:fld>
            <a:endParaRPr kumimoji="1" lang="ja-JP" altLang="en-US"/>
          </a:p>
        </p:txBody>
      </p:sp>
      <p:sp>
        <p:nvSpPr>
          <p:cNvPr id="8" name="フッター プレースホルダー 7"/>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a:p>
        </p:txBody>
      </p:sp>
    </p:spTree>
    <p:extLst>
      <p:ext uri="{BB962C8B-B14F-4D97-AF65-F5344CB8AC3E}">
        <p14:creationId xmlns:p14="http://schemas.microsoft.com/office/powerpoint/2010/main" val="129960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a:xfrm>
            <a:off x="457200" y="6356350"/>
            <a:ext cx="2133600" cy="365125"/>
          </a:xfrm>
          <a:prstGeom prst="rect">
            <a:avLst/>
          </a:prstGeom>
        </p:spPr>
        <p:txBody>
          <a:bodyPr/>
          <a:lstStyle/>
          <a:p>
            <a:fld id="{2EEDF52C-1DEF-2F4C-864A-B3B4B17FAED3}" type="datetime1">
              <a:rPr kumimoji="1" lang="ja-JP" altLang="en-US" smtClean="0"/>
              <a:t>2022/3/1</a:t>
            </a:fld>
            <a:endParaRPr kumimoji="1" lang="ja-JP" altLang="en-US"/>
          </a:p>
        </p:txBody>
      </p:sp>
      <p:sp>
        <p:nvSpPr>
          <p:cNvPr id="4" name="フッター プレースホルダー 3"/>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a:p>
        </p:txBody>
      </p:sp>
    </p:spTree>
    <p:extLst>
      <p:ext uri="{BB962C8B-B14F-4D97-AF65-F5344CB8AC3E}">
        <p14:creationId xmlns:p14="http://schemas.microsoft.com/office/powerpoint/2010/main" val="3164795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457200" y="6356350"/>
            <a:ext cx="2133600" cy="365125"/>
          </a:xfrm>
          <a:prstGeom prst="rect">
            <a:avLst/>
          </a:prstGeom>
        </p:spPr>
        <p:txBody>
          <a:bodyPr/>
          <a:lstStyle/>
          <a:p>
            <a:fld id="{9E4ADE1A-8BF1-4A4E-8F97-E8A761EFCF48}" type="datetime1">
              <a:rPr kumimoji="1" lang="ja-JP" altLang="en-US" smtClean="0"/>
              <a:t>2022/3/1</a:t>
            </a:fld>
            <a:endParaRPr kumimoji="1" lang="ja-JP" altLang="en-US"/>
          </a:p>
        </p:txBody>
      </p:sp>
      <p:sp>
        <p:nvSpPr>
          <p:cNvPr id="3" name="フッター プレースホルダー 2"/>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a:p>
        </p:txBody>
      </p:sp>
    </p:spTree>
    <p:extLst>
      <p:ext uri="{BB962C8B-B14F-4D97-AF65-F5344CB8AC3E}">
        <p14:creationId xmlns:p14="http://schemas.microsoft.com/office/powerpoint/2010/main" val="934073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D2EF2901-04B6-3D48-838B-E8027238A76D}" type="datetime1">
              <a:rPr kumimoji="1" lang="ja-JP" altLang="en-US" smtClean="0"/>
              <a:t>2022/3/1</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a:p>
        </p:txBody>
      </p:sp>
    </p:spTree>
    <p:extLst>
      <p:ext uri="{BB962C8B-B14F-4D97-AF65-F5344CB8AC3E}">
        <p14:creationId xmlns:p14="http://schemas.microsoft.com/office/powerpoint/2010/main" val="764208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AD79D6D1-E26D-3A42-B8EE-11E6DAEF2169}" type="datetime1">
              <a:rPr kumimoji="1" lang="ja-JP" altLang="en-US" smtClean="0"/>
              <a:t>2022/3/1</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a:p>
        </p:txBody>
      </p:sp>
    </p:spTree>
    <p:extLst>
      <p:ext uri="{BB962C8B-B14F-4D97-AF65-F5344CB8AC3E}">
        <p14:creationId xmlns:p14="http://schemas.microsoft.com/office/powerpoint/2010/main" val="52680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図 7" descr="header_footer_b_02.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3391" cy="109721"/>
          </a:xfrm>
          <a:prstGeom prst="rect">
            <a:avLst/>
          </a:prstGeom>
        </p:spPr>
      </p:pic>
      <p:pic>
        <p:nvPicPr>
          <p:cNvPr id="9" name="図 8" descr="header_footer_b_02.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6748279"/>
            <a:ext cx="9143391" cy="109721"/>
          </a:xfrm>
          <a:prstGeom prst="rect">
            <a:avLst/>
          </a:prstGeom>
        </p:spPr>
      </p:pic>
      <p:sp>
        <p:nvSpPr>
          <p:cNvPr id="10" name="スライド番号プレースホルダー 5"/>
          <p:cNvSpPr txBox="1">
            <a:spLocks/>
          </p:cNvSpPr>
          <p:nvPr userDrawn="1"/>
        </p:nvSpPr>
        <p:spPr>
          <a:xfrm>
            <a:off x="6530787" y="109722"/>
            <a:ext cx="2133600" cy="236626"/>
          </a:xfrm>
          <a:prstGeom prst="rect">
            <a:avLst/>
          </a:prstGeom>
        </p:spPr>
        <p:txBody>
          <a:bodyPr vert="horz" lIns="91440" tIns="45720" rIns="91440" bIns="45720" rtlCol="0" anchor="ctr"/>
          <a:lstStyle>
            <a:defPPr>
              <a:defRPr lang="ja-JP"/>
            </a:defPPr>
            <a:lvl1pPr marL="0" algn="r" defTabSz="457200" rtl="0" eaLnBrk="1" latinLnBrk="0" hangingPunct="1">
              <a:defRPr kumimoji="1" sz="1200" kern="1200">
                <a:solidFill>
                  <a:schemeClr val="tx1">
                    <a:tint val="75000"/>
                  </a:schemeClr>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fld id="{25C77DFE-49EF-EE47-AFEC-D88D2E6B4C14}" type="slidenum">
              <a:rPr lang="ja-JP" altLang="en-US" smtClean="0">
                <a:latin typeface="+mj-ea"/>
                <a:ea typeface="+mj-ea"/>
              </a:rPr>
              <a:pPr/>
              <a:t>‹#›</a:t>
            </a:fld>
            <a:endParaRPr lang="ja-JP" altLang="en-US" dirty="0">
              <a:latin typeface="+mj-ea"/>
              <a:ea typeface="+mj-ea"/>
            </a:endParaRPr>
          </a:p>
        </p:txBody>
      </p:sp>
      <p:sp>
        <p:nvSpPr>
          <p:cNvPr id="11" name="スライド番号プレースホルダー 5"/>
          <p:cNvSpPr txBox="1">
            <a:spLocks/>
          </p:cNvSpPr>
          <p:nvPr userDrawn="1"/>
        </p:nvSpPr>
        <p:spPr>
          <a:xfrm>
            <a:off x="6784126" y="103948"/>
            <a:ext cx="2133600" cy="242399"/>
          </a:xfrm>
          <a:prstGeom prst="rect">
            <a:avLst/>
          </a:prstGeom>
        </p:spPr>
        <p:txBody>
          <a:bodyPr vert="horz" lIns="91440" tIns="45720" rIns="91440" bIns="45720" rtlCol="0" anchor="ctr"/>
          <a:lstStyle>
            <a:defPPr>
              <a:defRPr lang="ja-JP"/>
            </a:defPPr>
            <a:lvl1pPr marL="0" algn="r" defTabSz="457200" rtl="0" eaLnBrk="1" latinLnBrk="0" hangingPunct="1">
              <a:defRPr kumimoji="1" sz="1200" kern="1200">
                <a:solidFill>
                  <a:schemeClr val="tx1">
                    <a:tint val="75000"/>
                  </a:schemeClr>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en-US" altLang="ja-JP" dirty="0">
                <a:latin typeface="+mn-ea"/>
                <a:ea typeface="+mn-ea"/>
              </a:rPr>
              <a:t>/ 9</a:t>
            </a:r>
            <a:endParaRPr lang="ja-JP" altLang="en-US" dirty="0">
              <a:latin typeface="+mn-ea"/>
              <a:ea typeface="+mn-ea"/>
            </a:endParaRPr>
          </a:p>
        </p:txBody>
      </p:sp>
    </p:spTree>
    <p:extLst>
      <p:ext uri="{BB962C8B-B14F-4D97-AF65-F5344CB8AC3E}">
        <p14:creationId xmlns:p14="http://schemas.microsoft.com/office/powerpoint/2010/main" val="2825006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 y="2483922"/>
            <a:ext cx="9143999" cy="1259997"/>
          </a:xfrm>
        </p:spPr>
        <p:txBody>
          <a:bodyPr>
            <a:normAutofit/>
          </a:bodyPr>
          <a:lstStyle/>
          <a:p>
            <a:r>
              <a:rPr lang="ja-JP" altLang="en-US" b="1" dirty="0">
                <a:latin typeface="メイリオ"/>
                <a:ea typeface="メイリオ"/>
                <a:cs typeface="メイリオ"/>
              </a:rPr>
              <a:t>第</a:t>
            </a:r>
            <a:r>
              <a:rPr lang="en-US" altLang="ja-JP" b="1" dirty="0">
                <a:latin typeface="メイリオ"/>
                <a:ea typeface="メイリオ"/>
                <a:cs typeface="メイリオ"/>
              </a:rPr>
              <a:t>1</a:t>
            </a:r>
            <a:r>
              <a:rPr lang="ja-JP" altLang="en-US" b="1" dirty="0">
                <a:latin typeface="メイリオ"/>
                <a:ea typeface="メイリオ"/>
                <a:cs typeface="メイリオ"/>
              </a:rPr>
              <a:t>章</a:t>
            </a:r>
            <a:r>
              <a:rPr lang="en-US" altLang="ja-JP" b="1" dirty="0">
                <a:latin typeface="メイリオ"/>
                <a:ea typeface="メイリオ"/>
                <a:cs typeface="メイリオ"/>
              </a:rPr>
              <a:t>2</a:t>
            </a:r>
            <a:r>
              <a:rPr lang="ja-JP" altLang="en-US" b="1" dirty="0">
                <a:latin typeface="メイリオ"/>
                <a:ea typeface="メイリオ"/>
                <a:cs typeface="メイリオ"/>
              </a:rPr>
              <a:t>節　経済社会の変容</a:t>
            </a:r>
            <a:endParaRPr kumimoji="1" lang="ja-JP" altLang="en-US" b="1" dirty="0">
              <a:latin typeface="メイリオ"/>
              <a:ea typeface="メイリオ"/>
              <a:cs typeface="メイリオ"/>
            </a:endParaRPr>
          </a:p>
        </p:txBody>
      </p:sp>
      <p:sp>
        <p:nvSpPr>
          <p:cNvPr id="11" name="サブタイトル 2"/>
          <p:cNvSpPr txBox="1">
            <a:spLocks/>
          </p:cNvSpPr>
          <p:nvPr/>
        </p:nvSpPr>
        <p:spPr>
          <a:xfrm>
            <a:off x="0" y="3634204"/>
            <a:ext cx="9144000" cy="359997"/>
          </a:xfrm>
          <a:prstGeom prst="rect">
            <a:avLst/>
          </a:prstGeom>
        </p:spPr>
        <p:txBody>
          <a:bodyPr vert="horz" lIns="91440" tIns="45720" rIns="91440" bIns="45720" rtlCol="0" anchor="ctr">
            <a:normAutofit fontScale="85000" lnSpcReduction="20000"/>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2400" dirty="0">
                <a:solidFill>
                  <a:schemeClr val="tx1"/>
                </a:solidFill>
                <a:latin typeface="メイリオ"/>
                <a:ea typeface="メイリオ"/>
                <a:cs typeface="メイリオ"/>
              </a:rPr>
              <a:t>（教科書</a:t>
            </a:r>
            <a:r>
              <a:rPr lang="en-US" altLang="ja-JP" sz="2400" dirty="0">
                <a:solidFill>
                  <a:schemeClr val="tx1"/>
                </a:solidFill>
                <a:latin typeface="メイリオ"/>
                <a:ea typeface="メイリオ"/>
                <a:cs typeface="メイリオ"/>
              </a:rPr>
              <a:t>p.104</a:t>
            </a:r>
            <a:r>
              <a:rPr lang="ja-JP" altLang="en-US" sz="2400" dirty="0">
                <a:solidFill>
                  <a:schemeClr val="tx1"/>
                </a:solidFill>
                <a:latin typeface="メイリオ"/>
                <a:ea typeface="メイリオ"/>
                <a:cs typeface="メイリオ"/>
              </a:rPr>
              <a:t>～</a:t>
            </a:r>
            <a:r>
              <a:rPr lang="en-US" altLang="ja-JP" sz="2400" dirty="0">
                <a:solidFill>
                  <a:schemeClr val="tx1"/>
                </a:solidFill>
                <a:latin typeface="メイリオ"/>
                <a:ea typeface="メイリオ"/>
                <a:cs typeface="メイリオ"/>
              </a:rPr>
              <a:t>105</a:t>
            </a:r>
            <a:r>
              <a:rPr lang="ja-JP" altLang="en-US" sz="2400" dirty="0">
                <a:solidFill>
                  <a:schemeClr val="tx1"/>
                </a:solidFill>
                <a:latin typeface="メイリオ"/>
                <a:ea typeface="メイリオ"/>
                <a:cs typeface="メイリオ"/>
              </a:rPr>
              <a:t>）</a:t>
            </a:r>
          </a:p>
        </p:txBody>
      </p:sp>
      <p:pic>
        <p:nvPicPr>
          <p:cNvPr id="5" name="図 4" descr="top_wh_b_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3391" cy="1987164"/>
          </a:xfrm>
          <a:prstGeom prst="rect">
            <a:avLst/>
          </a:prstGeom>
        </p:spPr>
      </p:pic>
      <p:pic>
        <p:nvPicPr>
          <p:cNvPr id="6" name="図 5" descr="top_wh_b_02.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870836"/>
            <a:ext cx="9143391" cy="1987164"/>
          </a:xfrm>
          <a:prstGeom prst="rect">
            <a:avLst/>
          </a:prstGeom>
        </p:spPr>
      </p:pic>
    </p:spTree>
    <p:extLst>
      <p:ext uri="{BB962C8B-B14F-4D97-AF65-F5344CB8AC3E}">
        <p14:creationId xmlns:p14="http://schemas.microsoft.com/office/powerpoint/2010/main" val="510778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271484" y="225243"/>
            <a:ext cx="3960000" cy="924288"/>
          </a:xfrm>
          <a:prstGeom prst="roundRect">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 name="円/楕円 2"/>
          <p:cNvSpPr/>
          <p:nvPr/>
        </p:nvSpPr>
        <p:spPr>
          <a:xfrm>
            <a:off x="462632" y="368786"/>
            <a:ext cx="637200" cy="637200"/>
          </a:xfrm>
          <a:prstGeom prst="ellipse">
            <a:avLst/>
          </a:prstGeom>
          <a:solidFill>
            <a:schemeClr val="accent6">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サブタイトル 2"/>
          <p:cNvSpPr txBox="1">
            <a:spLocks/>
          </p:cNvSpPr>
          <p:nvPr/>
        </p:nvSpPr>
        <p:spPr>
          <a:xfrm>
            <a:off x="611145" y="352697"/>
            <a:ext cx="340242" cy="681243"/>
          </a:xfrm>
          <a:prstGeom prst="rect">
            <a:avLst/>
          </a:prstGeom>
        </p:spPr>
        <p:txBody>
          <a:bodyPr vert="horz" lIns="91440" tIns="45720" rIns="91440" bIns="45720" rtlCol="0" anchor="ctr" anchorCtr="1">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ct val="120000"/>
              </a:lnSpc>
            </a:pPr>
            <a:r>
              <a:rPr lang="ja-JP" altLang="en-US" sz="4000" b="1" dirty="0">
                <a:solidFill>
                  <a:schemeClr val="accent6">
                    <a:lumMod val="75000"/>
                  </a:schemeClr>
                </a:solidFill>
                <a:latin typeface="Arial Black" panose="020B0A04020102020204" pitchFamily="34" charset="0"/>
                <a:ea typeface="メイリオ"/>
                <a:cs typeface="メイリオ"/>
              </a:rPr>
              <a:t>？</a:t>
            </a:r>
            <a:endParaRPr lang="en-US" altLang="ja-JP" sz="4000" b="1" dirty="0">
              <a:solidFill>
                <a:schemeClr val="accent6">
                  <a:lumMod val="75000"/>
                </a:schemeClr>
              </a:solidFill>
              <a:latin typeface="Arial Black" panose="020B0A04020102020204" pitchFamily="34" charset="0"/>
              <a:ea typeface="メイリオ"/>
              <a:cs typeface="メイリオ"/>
            </a:endParaRPr>
          </a:p>
        </p:txBody>
      </p:sp>
      <p:sp>
        <p:nvSpPr>
          <p:cNvPr id="5" name="角丸四角形 4"/>
          <p:cNvSpPr/>
          <p:nvPr/>
        </p:nvSpPr>
        <p:spPr>
          <a:xfrm>
            <a:off x="271483" y="1489590"/>
            <a:ext cx="8447312" cy="2358874"/>
          </a:xfrm>
          <a:prstGeom prst="roundRect">
            <a:avLst/>
          </a:prstGeom>
          <a:solidFill>
            <a:schemeClr val="accent6">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lIns="1080000" tIns="180000" rIns="180000" bIns="180000" rtlCol="0" anchor="ctr" anchorCtr="0"/>
          <a:lstStyle/>
          <a:p>
            <a:r>
              <a:rPr lang="ja-JP" altLang="en-US" sz="3200" dirty="0">
                <a:solidFill>
                  <a:schemeClr val="tx1"/>
                </a:solidFill>
                <a:latin typeface="HGSｺﾞｼｯｸM" panose="020B0600000000000000" pitchFamily="50" charset="-128"/>
                <a:ea typeface="HGSｺﾞｼｯｸM" panose="020B0600000000000000" pitchFamily="50" charset="-128"/>
              </a:rPr>
              <a:t>資本主義経済はどのように発展してきたのだろう。また，こんにち，どのような課題をかかえているのだろうか。</a:t>
            </a:r>
          </a:p>
        </p:txBody>
      </p:sp>
      <p:sp>
        <p:nvSpPr>
          <p:cNvPr id="15" name="サブタイトル 2"/>
          <p:cNvSpPr txBox="1">
            <a:spLocks/>
          </p:cNvSpPr>
          <p:nvPr/>
        </p:nvSpPr>
        <p:spPr>
          <a:xfrm>
            <a:off x="1290980" y="401021"/>
            <a:ext cx="2745443" cy="578782"/>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accent6">
                    <a:lumMod val="20000"/>
                    <a:lumOff val="80000"/>
                  </a:schemeClr>
                </a:solidFill>
                <a:latin typeface="HGｺﾞｼｯｸE" panose="020B0909000000000000" pitchFamily="49" charset="-128"/>
                <a:ea typeface="HGｺﾞｼｯｸE" panose="020B0909000000000000" pitchFamily="49" charset="-128"/>
                <a:cs typeface="メイリオ"/>
              </a:rPr>
              <a:t>主題の問い</a:t>
            </a:r>
            <a:endParaRPr lang="en-US" altLang="ja-JP" sz="2400" b="1" dirty="0">
              <a:solidFill>
                <a:schemeClr val="accent6">
                  <a:lumMod val="20000"/>
                  <a:lumOff val="80000"/>
                </a:schemeClr>
              </a:solidFill>
              <a:latin typeface="HGｺﾞｼｯｸE" panose="020B0909000000000000" pitchFamily="49" charset="-128"/>
              <a:ea typeface="HGｺﾞｼｯｸE" panose="020B0909000000000000" pitchFamily="49" charset="-128"/>
              <a:cs typeface="メイリオ"/>
            </a:endParaRPr>
          </a:p>
        </p:txBody>
      </p:sp>
      <p:grpSp>
        <p:nvGrpSpPr>
          <p:cNvPr id="2" name="グループ化 1"/>
          <p:cNvGrpSpPr/>
          <p:nvPr/>
        </p:nvGrpSpPr>
        <p:grpSpPr>
          <a:xfrm>
            <a:off x="458893" y="2326197"/>
            <a:ext cx="635726" cy="685659"/>
            <a:chOff x="381121" y="1569775"/>
            <a:chExt cx="635726" cy="685659"/>
          </a:xfrm>
        </p:grpSpPr>
        <p:sp>
          <p:nvSpPr>
            <p:cNvPr id="16" name="円/楕円 15"/>
            <p:cNvSpPr/>
            <p:nvPr/>
          </p:nvSpPr>
          <p:spPr>
            <a:xfrm>
              <a:off x="381121" y="1591979"/>
              <a:ext cx="635726" cy="635726"/>
            </a:xfrm>
            <a:prstGeom prst="ellipse">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サブタイトル 2"/>
            <p:cNvSpPr txBox="1">
              <a:spLocks/>
            </p:cNvSpPr>
            <p:nvPr/>
          </p:nvSpPr>
          <p:spPr>
            <a:xfrm>
              <a:off x="523120" y="1569775"/>
              <a:ext cx="342448" cy="685659"/>
            </a:xfrm>
            <a:prstGeom prst="rect">
              <a:avLst/>
            </a:prstGeom>
          </p:spPr>
          <p:txBody>
            <a:bodyPr vert="horz" lIns="91440" tIns="45720" rIns="91440" bIns="45720" rtlCol="0" anchor="ctr" anchorCtr="1">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ct val="120000"/>
                </a:lnSpc>
              </a:pPr>
              <a:r>
                <a:rPr lang="ja-JP" altLang="en-US" sz="3600" b="1">
                  <a:solidFill>
                    <a:schemeClr val="accent6">
                      <a:lumMod val="20000"/>
                      <a:lumOff val="80000"/>
                    </a:schemeClr>
                  </a:solidFill>
                  <a:latin typeface="Arial Black" panose="020B0A04020102020204" pitchFamily="34" charset="0"/>
                  <a:ea typeface="メイリオ"/>
                  <a:cs typeface="メイリオ"/>
                </a:rPr>
                <a:t>？</a:t>
              </a:r>
              <a:endParaRPr lang="en-US" altLang="ja-JP" sz="3600" b="1" dirty="0">
                <a:solidFill>
                  <a:schemeClr val="accent6">
                    <a:lumMod val="20000"/>
                    <a:lumOff val="80000"/>
                  </a:schemeClr>
                </a:solidFill>
                <a:latin typeface="Arial Black" panose="020B0A04020102020204" pitchFamily="34" charset="0"/>
                <a:ea typeface="メイリオ"/>
                <a:cs typeface="メイリオ"/>
              </a:endParaRPr>
            </a:p>
          </p:txBody>
        </p:sp>
      </p:grpSp>
    </p:spTree>
    <p:extLst>
      <p:ext uri="{BB962C8B-B14F-4D97-AF65-F5344CB8AC3E}">
        <p14:creationId xmlns:p14="http://schemas.microsoft.com/office/powerpoint/2010/main" val="2351124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 name="角丸四角形 12"/>
          <p:cNvSpPr/>
          <p:nvPr/>
        </p:nvSpPr>
        <p:spPr>
          <a:xfrm>
            <a:off x="189728" y="943774"/>
            <a:ext cx="8727998" cy="677831"/>
          </a:xfrm>
          <a:prstGeom prst="roundRect">
            <a:avLst/>
          </a:prstGeom>
          <a:solidFill>
            <a:srgbClr val="FF5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2" name="図 1" descr="header_footer_b_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3391" cy="792427"/>
          </a:xfrm>
          <a:prstGeom prst="rect">
            <a:avLst/>
          </a:prstGeom>
        </p:spPr>
      </p:pic>
      <p:sp>
        <p:nvSpPr>
          <p:cNvPr id="26" name="タイトル 1"/>
          <p:cNvSpPr>
            <a:spLocks noGrp="1"/>
          </p:cNvSpPr>
          <p:nvPr>
            <p:ph type="ctrTitle"/>
          </p:nvPr>
        </p:nvSpPr>
        <p:spPr>
          <a:xfrm>
            <a:off x="0" y="-457200"/>
            <a:ext cx="9143999" cy="457200"/>
          </a:xfrm>
        </p:spPr>
        <p:txBody>
          <a:bodyPr>
            <a:normAutofit/>
          </a:bodyPr>
          <a:lstStyle/>
          <a:p>
            <a:pPr algn="l"/>
            <a:r>
              <a:rPr kumimoji="1" lang="ja-JP" altLang="en-US" sz="1000" b="1" dirty="0">
                <a:solidFill>
                  <a:schemeClr val="bg1"/>
                </a:solidFill>
                <a:latin typeface="メイリオ"/>
                <a:ea typeface="メイリオ"/>
                <a:cs typeface="メイリオ"/>
              </a:rPr>
              <a:t>補足</a:t>
            </a:r>
            <a:r>
              <a:rPr kumimoji="1" lang="en-US" altLang="ja-JP" sz="1000" b="1" dirty="0">
                <a:solidFill>
                  <a:schemeClr val="bg1"/>
                </a:solidFill>
                <a:latin typeface="メイリオ"/>
                <a:ea typeface="メイリオ"/>
                <a:cs typeface="メイリオ"/>
              </a:rPr>
              <a:t>12</a:t>
            </a:r>
            <a:endParaRPr kumimoji="1" lang="ja-JP" altLang="en-US" sz="1000" b="1" dirty="0">
              <a:solidFill>
                <a:schemeClr val="bg1"/>
              </a:solidFill>
              <a:latin typeface="メイリオ"/>
              <a:ea typeface="メイリオ"/>
              <a:cs typeface="メイリオ"/>
            </a:endParaRPr>
          </a:p>
        </p:txBody>
      </p:sp>
      <p:pic>
        <p:nvPicPr>
          <p:cNvPr id="12" name="図 11" descr="back.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14999" y="6429215"/>
            <a:ext cx="829001" cy="469361"/>
          </a:xfrm>
          <a:prstGeom prst="rect">
            <a:avLst/>
          </a:prstGeom>
        </p:spPr>
      </p:pic>
      <p:sp>
        <p:nvSpPr>
          <p:cNvPr id="3" name="テキスト ボックス 2"/>
          <p:cNvSpPr txBox="1"/>
          <p:nvPr/>
        </p:nvSpPr>
        <p:spPr>
          <a:xfrm>
            <a:off x="707009" y="207651"/>
            <a:ext cx="6053729" cy="584775"/>
          </a:xfrm>
          <a:prstGeom prst="rect">
            <a:avLst/>
          </a:prstGeom>
          <a:noFill/>
        </p:spPr>
        <p:txBody>
          <a:bodyPr wrap="square" rtlCol="0">
            <a:spAutoFit/>
          </a:bodyPr>
          <a:lstStyle/>
          <a:p>
            <a:r>
              <a:rPr lang="en-US" altLang="ja-JP" sz="3200" b="1" dirty="0">
                <a:solidFill>
                  <a:schemeClr val="bg1"/>
                </a:solidFill>
                <a:latin typeface="メイリオ"/>
                <a:ea typeface="メイリオ"/>
                <a:cs typeface="メイリオ"/>
              </a:rPr>
              <a:t> </a:t>
            </a:r>
            <a:r>
              <a:rPr lang="ja-JP" altLang="en-US" sz="3200" b="1" dirty="0">
                <a:solidFill>
                  <a:schemeClr val="bg1"/>
                </a:solidFill>
                <a:latin typeface="メイリオ"/>
                <a:ea typeface="メイリオ"/>
                <a:cs typeface="メイリオ"/>
              </a:rPr>
              <a:t>みんなで話し合ってみよう</a:t>
            </a:r>
            <a:endParaRPr kumimoji="1" lang="ja-JP" altLang="en-US" sz="3200" dirty="0"/>
          </a:p>
        </p:txBody>
      </p:sp>
      <p:sp>
        <p:nvSpPr>
          <p:cNvPr id="15" name="円/楕円 14"/>
          <p:cNvSpPr/>
          <p:nvPr/>
        </p:nvSpPr>
        <p:spPr>
          <a:xfrm>
            <a:off x="292511" y="1033940"/>
            <a:ext cx="488755" cy="488755"/>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FFCCCC"/>
              </a:solidFill>
            </a:endParaRPr>
          </a:p>
        </p:txBody>
      </p:sp>
      <p:sp>
        <p:nvSpPr>
          <p:cNvPr id="17" name="サブタイトル 2"/>
          <p:cNvSpPr txBox="1">
            <a:spLocks/>
          </p:cNvSpPr>
          <p:nvPr/>
        </p:nvSpPr>
        <p:spPr>
          <a:xfrm>
            <a:off x="366767" y="942552"/>
            <a:ext cx="340242" cy="681243"/>
          </a:xfrm>
          <a:prstGeom prst="rect">
            <a:avLst/>
          </a:prstGeom>
        </p:spPr>
        <p:txBody>
          <a:bodyPr vert="horz" lIns="91440" tIns="45720" rIns="91440" bIns="45720" rtlCol="0" anchor="ctr" anchorCtr="1">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ct val="120000"/>
              </a:lnSpc>
            </a:pPr>
            <a:r>
              <a:rPr lang="en-US" altLang="ja-JP" sz="2800" b="1" dirty="0">
                <a:solidFill>
                  <a:srgbClr val="FF5050"/>
                </a:solidFill>
                <a:latin typeface="Arial Black" panose="020B0A04020102020204" pitchFamily="34" charset="0"/>
                <a:ea typeface="メイリオ"/>
                <a:cs typeface="メイリオ"/>
              </a:rPr>
              <a:t>?</a:t>
            </a:r>
          </a:p>
        </p:txBody>
      </p:sp>
      <p:sp>
        <p:nvSpPr>
          <p:cNvPr id="18" name="サブタイトル 2"/>
          <p:cNvSpPr txBox="1">
            <a:spLocks/>
          </p:cNvSpPr>
          <p:nvPr/>
        </p:nvSpPr>
        <p:spPr>
          <a:xfrm>
            <a:off x="855521" y="1108755"/>
            <a:ext cx="7893367" cy="352258"/>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「大きな政府」か，「小さな政府」か</a:t>
            </a:r>
            <a:r>
              <a:rPr lang="en-US" altLang="ja-JP" sz="2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p>
          <a:p>
            <a:pPr algn="l"/>
            <a:endParaRPr lang="ja-JP" altLang="en-US" sz="2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189727" y="1726661"/>
            <a:ext cx="4216108" cy="4022584"/>
          </a:xfrm>
          <a:prstGeom prst="roundRect">
            <a:avLst>
              <a:gd name="adj" fmla="val 2005"/>
            </a:avLst>
          </a:prstGeom>
          <a:solidFill>
            <a:srgbClr val="FFCCCC"/>
          </a:solidFill>
          <a:ln>
            <a:noFill/>
          </a:ln>
        </p:spPr>
        <p:style>
          <a:lnRef idx="1">
            <a:schemeClr val="accent1"/>
          </a:lnRef>
          <a:fillRef idx="3">
            <a:schemeClr val="accent1"/>
          </a:fillRef>
          <a:effectRef idx="2">
            <a:schemeClr val="accent1"/>
          </a:effectRef>
          <a:fontRef idx="minor">
            <a:schemeClr val="lt1"/>
          </a:fontRef>
        </p:style>
        <p:txBody>
          <a:bodyPr rtlCol="0" anchor="t" anchorCtr="0"/>
          <a:lstStyle/>
          <a:p>
            <a:pPr>
              <a:spcBef>
                <a:spcPts val="600"/>
              </a:spcBef>
            </a:pPr>
            <a:endParaRPr kumimoji="1"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69875" indent="-269875">
              <a:spcBef>
                <a:spcPts val="600"/>
              </a:spcBef>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・市場にまかせると不況や失業が避けられない</a:t>
            </a:r>
          </a:p>
          <a:p>
            <a:pPr marL="269875" indent="-269875">
              <a:spcBef>
                <a:spcPts val="600"/>
              </a:spcBef>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・貧富の差が拡大する</a:t>
            </a:r>
          </a:p>
          <a:p>
            <a:pPr marL="269875" indent="-269875">
              <a:spcBef>
                <a:spcPts val="600"/>
              </a:spcBef>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・国民の生きる権利－生存権を国家が保障すべき</a:t>
            </a:r>
          </a:p>
          <a:p>
            <a:pPr marL="269875" indent="-269875">
              <a:spcBef>
                <a:spcPts val="600"/>
              </a:spcBef>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・財政赤字の原因は不況による税収の悪化が原因</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角丸四角形 21"/>
          <p:cNvSpPr/>
          <p:nvPr/>
        </p:nvSpPr>
        <p:spPr>
          <a:xfrm>
            <a:off x="270286" y="1772952"/>
            <a:ext cx="4060414" cy="677831"/>
          </a:xfrm>
          <a:prstGeom prst="roundRect">
            <a:avLst>
              <a:gd name="adj" fmla="val 6479"/>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政府の経済的役割重視</a:t>
            </a:r>
          </a:p>
        </p:txBody>
      </p:sp>
      <p:sp>
        <p:nvSpPr>
          <p:cNvPr id="23" name="角丸四角形 22"/>
          <p:cNvSpPr/>
          <p:nvPr/>
        </p:nvSpPr>
        <p:spPr>
          <a:xfrm>
            <a:off x="4701618" y="1726661"/>
            <a:ext cx="4216108" cy="4022584"/>
          </a:xfrm>
          <a:prstGeom prst="roundRect">
            <a:avLst>
              <a:gd name="adj" fmla="val 2005"/>
            </a:avLst>
          </a:prstGeom>
          <a:solidFill>
            <a:srgbClr val="FFCCCC"/>
          </a:solidFill>
          <a:ln>
            <a:noFill/>
          </a:ln>
        </p:spPr>
        <p:style>
          <a:lnRef idx="1">
            <a:schemeClr val="accent1"/>
          </a:lnRef>
          <a:fillRef idx="3">
            <a:schemeClr val="accent1"/>
          </a:fillRef>
          <a:effectRef idx="2">
            <a:schemeClr val="accent1"/>
          </a:effectRef>
          <a:fontRef idx="minor">
            <a:schemeClr val="lt1"/>
          </a:fontRef>
        </p:style>
        <p:txBody>
          <a:bodyPr rtlCol="0" anchor="t" anchorCtr="0"/>
          <a:lstStyle/>
          <a:p>
            <a:pPr>
              <a:spcBef>
                <a:spcPts val="600"/>
              </a:spcBef>
            </a:pP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endParaRPr kumimoji="1"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65113" indent="-265113">
              <a:spcBef>
                <a:spcPts val="600"/>
              </a:spcBef>
            </a:pPr>
            <a:r>
              <a:rPr kumimoji="1"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自由な競争で効率があがる</a:t>
            </a:r>
          </a:p>
          <a:p>
            <a:pPr marL="265113" indent="-265113">
              <a:spcBef>
                <a:spcPts val="600"/>
              </a:spcBef>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・政府に頼る風潮は労働意欲の低下を招く</a:t>
            </a:r>
          </a:p>
          <a:p>
            <a:pPr marL="265113" indent="-265113">
              <a:spcBef>
                <a:spcPts val="600"/>
              </a:spcBef>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・ある程度の格差は容認（格差は個人の努力の結果）</a:t>
            </a:r>
          </a:p>
          <a:p>
            <a:pPr marL="265113" indent="-265113">
              <a:spcBef>
                <a:spcPts val="600"/>
              </a:spcBef>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・公共事業には無駄が多く，財政赤字の一因となる</a:t>
            </a:r>
          </a:p>
        </p:txBody>
      </p:sp>
      <p:sp>
        <p:nvSpPr>
          <p:cNvPr id="24" name="角丸四角形 23"/>
          <p:cNvSpPr/>
          <p:nvPr/>
        </p:nvSpPr>
        <p:spPr>
          <a:xfrm>
            <a:off x="4782177" y="1772952"/>
            <a:ext cx="4060414" cy="677831"/>
          </a:xfrm>
          <a:prstGeom prst="roundRect">
            <a:avLst>
              <a:gd name="adj" fmla="val 6479"/>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政府は経済活動に介入せず</a:t>
            </a:r>
          </a:p>
        </p:txBody>
      </p:sp>
      <p:sp>
        <p:nvSpPr>
          <p:cNvPr id="21" name="スライド番号プレースホルダー 5"/>
          <p:cNvSpPr txBox="1">
            <a:spLocks/>
          </p:cNvSpPr>
          <p:nvPr/>
        </p:nvSpPr>
        <p:spPr>
          <a:xfrm>
            <a:off x="6784126" y="144052"/>
            <a:ext cx="2133600" cy="242399"/>
          </a:xfrm>
          <a:prstGeom prst="rect">
            <a:avLst/>
          </a:prstGeom>
          <a:noFill/>
        </p:spPr>
        <p:txBody>
          <a:bodyPr vert="horz" lIns="91440" tIns="45720" rIns="91440" bIns="45720" rtlCol="0" anchor="ctr"/>
          <a:lstStyle>
            <a:defPPr>
              <a:defRPr lang="ja-JP"/>
            </a:defPPr>
            <a:lvl1pPr marL="0" algn="r" defTabSz="457200" rtl="0" eaLnBrk="1" latinLnBrk="0" hangingPunct="1">
              <a:defRPr kumimoji="1" sz="1200" kern="1200">
                <a:solidFill>
                  <a:schemeClr val="tx1">
                    <a:tint val="75000"/>
                  </a:schemeClr>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en-US" dirty="0">
                <a:solidFill>
                  <a:srgbClr val="95B3D7"/>
                </a:solidFill>
                <a:latin typeface="+mn-ea"/>
                <a:ea typeface="+mn-ea"/>
              </a:rPr>
              <a:t>補足１</a:t>
            </a:r>
          </a:p>
        </p:txBody>
      </p:sp>
      <p:sp>
        <p:nvSpPr>
          <p:cNvPr id="29" name="【補足】">
            <a:hlinkClick r:id="" action="ppaction://customshow?id=5&amp;return=true"/>
            <a:extLst>
              <a:ext uri="{FF2B5EF4-FFF2-40B4-BE49-F238E27FC236}">
                <a16:creationId xmlns:a16="http://schemas.microsoft.com/office/drawing/2014/main" id="{5BA9460C-6035-407F-B07E-75BBEDB061B6}"/>
              </a:ext>
            </a:extLst>
          </p:cNvPr>
          <p:cNvSpPr/>
          <p:nvPr/>
        </p:nvSpPr>
        <p:spPr>
          <a:xfrm>
            <a:off x="4330700" y="5929839"/>
            <a:ext cx="4589125" cy="338784"/>
          </a:xfrm>
          <a:prstGeom prst="roundRect">
            <a:avLst/>
          </a:prstGeom>
          <a:solidFill>
            <a:schemeClr val="accent3">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altLang="ja-JP" sz="16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補足</a:t>
            </a:r>
            <a:r>
              <a:rPr lang="en-US" altLang="ja-JP" sz="16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政府の規模と公務員の割合の国際比較</a:t>
            </a:r>
          </a:p>
        </p:txBody>
      </p:sp>
    </p:spTree>
    <p:extLst>
      <p:ext uri="{BB962C8B-B14F-4D97-AF65-F5344CB8AC3E}">
        <p14:creationId xmlns:p14="http://schemas.microsoft.com/office/powerpoint/2010/main" val="404806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xEl>
                                              <p:pRg st="2" end="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9">
                                            <p:txEl>
                                              <p:pRg st="3" end="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9">
                                            <p:txEl>
                                              <p:pRg st="4" end="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9">
                                            <p:txEl>
                                              <p:pRg st="5" end="5"/>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3">
                                            <p:txEl>
                                              <p:pRg st="2" end="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3">
                                            <p:txEl>
                                              <p:pRg st="3" end="3"/>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3">
                                            <p:txEl>
                                              <p:pRg st="4" end="4"/>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17" grpId="0"/>
      <p:bldP spid="18" grpId="0"/>
      <p:bldP spid="19" grpId="0" animBg="1"/>
      <p:bldP spid="22" grpId="0" animBg="1"/>
      <p:bldP spid="23" grpId="0" animBg="1"/>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正方形/長方形 1"/>
          <p:cNvSpPr/>
          <p:nvPr/>
        </p:nvSpPr>
        <p:spPr>
          <a:xfrm>
            <a:off x="944880" y="1264920"/>
            <a:ext cx="7635240" cy="1246495"/>
          </a:xfrm>
          <a:prstGeom prst="rect">
            <a:avLst/>
          </a:prstGeom>
        </p:spPr>
        <p:txBody>
          <a:bodyPr wrap="square">
            <a:spAutoFit/>
          </a:bodyPr>
          <a:lstStyle/>
          <a:p>
            <a:pPr marL="358775">
              <a:lnSpc>
                <a:spcPts val="3000"/>
              </a:lnSpc>
            </a:pPr>
            <a:r>
              <a:rPr lang="ja-JP" altLang="en-US" sz="2600" dirty="0">
                <a:solidFill>
                  <a:srgbClr val="000000"/>
                </a:solidFill>
                <a:latin typeface="メイリオ"/>
                <a:ea typeface="メイリオ"/>
                <a:cs typeface="メイリオ"/>
              </a:rPr>
              <a:t>・公共事業によるテネシー川流域開発</a:t>
            </a:r>
            <a:endParaRPr lang="en-US" altLang="ja-JP" sz="2600" dirty="0">
              <a:solidFill>
                <a:srgbClr val="000000"/>
              </a:solidFill>
              <a:latin typeface="メイリオ"/>
              <a:ea typeface="メイリオ"/>
              <a:cs typeface="メイリオ"/>
            </a:endParaRPr>
          </a:p>
          <a:p>
            <a:pPr marL="358775">
              <a:lnSpc>
                <a:spcPts val="3000"/>
              </a:lnSpc>
            </a:pPr>
            <a:r>
              <a:rPr lang="ja-JP" altLang="en-US" sz="2600" dirty="0">
                <a:solidFill>
                  <a:srgbClr val="000000"/>
                </a:solidFill>
                <a:latin typeface="メイリオ"/>
                <a:ea typeface="メイリオ"/>
                <a:cs typeface="メイリオ"/>
              </a:rPr>
              <a:t>・農産物価格の維持</a:t>
            </a:r>
            <a:endParaRPr lang="en-US" altLang="ja-JP" sz="2600" dirty="0">
              <a:solidFill>
                <a:srgbClr val="000000"/>
              </a:solidFill>
              <a:latin typeface="メイリオ"/>
              <a:ea typeface="メイリオ"/>
              <a:cs typeface="メイリオ"/>
            </a:endParaRPr>
          </a:p>
          <a:p>
            <a:pPr marL="358775">
              <a:lnSpc>
                <a:spcPts val="3000"/>
              </a:lnSpc>
            </a:pPr>
            <a:r>
              <a:rPr lang="ja-JP" altLang="en-US" sz="2600" dirty="0">
                <a:solidFill>
                  <a:srgbClr val="000000"/>
                </a:solidFill>
                <a:latin typeface="メイリオ"/>
                <a:ea typeface="メイリオ"/>
                <a:cs typeface="メイリオ"/>
              </a:rPr>
              <a:t>・社会保障制度の設立</a:t>
            </a:r>
          </a:p>
        </p:txBody>
      </p:sp>
      <p:sp>
        <p:nvSpPr>
          <p:cNvPr id="8" name="正方形/長方形 7"/>
          <p:cNvSpPr/>
          <p:nvPr/>
        </p:nvSpPr>
        <p:spPr>
          <a:xfrm>
            <a:off x="375482" y="574764"/>
            <a:ext cx="3685879" cy="453796"/>
          </a:xfrm>
          <a:prstGeom prst="rect">
            <a:avLst/>
          </a:prstGeom>
          <a:solidFill>
            <a:schemeClr val="bg1"/>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ニューディール政策</a:t>
            </a:r>
          </a:p>
        </p:txBody>
      </p:sp>
      <p:pic>
        <p:nvPicPr>
          <p:cNvPr id="9" name="図 8" descr="back.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14999" y="6429215"/>
            <a:ext cx="829001" cy="469361"/>
          </a:xfrm>
          <a:prstGeom prst="rect">
            <a:avLst/>
          </a:prstGeom>
        </p:spPr>
      </p:pic>
      <p:sp>
        <p:nvSpPr>
          <p:cNvPr id="10" name="スライド番号プレースホルダー 5"/>
          <p:cNvSpPr txBox="1">
            <a:spLocks/>
          </p:cNvSpPr>
          <p:nvPr/>
        </p:nvSpPr>
        <p:spPr>
          <a:xfrm>
            <a:off x="6784126" y="144052"/>
            <a:ext cx="2133600" cy="242399"/>
          </a:xfrm>
          <a:prstGeom prst="rect">
            <a:avLst/>
          </a:prstGeom>
          <a:solidFill>
            <a:srgbClr val="FFFFFF"/>
          </a:solidFill>
        </p:spPr>
        <p:txBody>
          <a:bodyPr vert="horz" lIns="91440" tIns="45720" rIns="91440" bIns="45720" rtlCol="0" anchor="ctr"/>
          <a:lstStyle>
            <a:defPPr>
              <a:defRPr lang="ja-JP"/>
            </a:defPPr>
            <a:lvl1pPr marL="0" algn="r" defTabSz="457200" rtl="0" eaLnBrk="1" latinLnBrk="0" hangingPunct="1">
              <a:defRPr kumimoji="1" sz="1200" kern="1200">
                <a:solidFill>
                  <a:schemeClr val="tx1">
                    <a:tint val="75000"/>
                  </a:schemeClr>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en-US" dirty="0">
                <a:latin typeface="+mn-ea"/>
                <a:ea typeface="+mn-ea"/>
              </a:rPr>
              <a:t>補足</a:t>
            </a:r>
            <a:r>
              <a:rPr lang="en-US" altLang="ja-JP" dirty="0">
                <a:latin typeface="+mn-ea"/>
                <a:ea typeface="+mn-ea"/>
              </a:rPr>
              <a:t>2</a:t>
            </a:r>
            <a:endParaRPr lang="ja-JP" altLang="en-US" dirty="0">
              <a:latin typeface="+mn-ea"/>
              <a:ea typeface="+mn-ea"/>
            </a:endParaRPr>
          </a:p>
        </p:txBody>
      </p:sp>
    </p:spTree>
    <p:extLst>
      <p:ext uri="{BB962C8B-B14F-4D97-AF65-F5344CB8AC3E}">
        <p14:creationId xmlns:p14="http://schemas.microsoft.com/office/powerpoint/2010/main" val="1101744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8" name="図 7" descr="back.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14999" y="6429215"/>
            <a:ext cx="829001" cy="469361"/>
          </a:xfrm>
          <a:prstGeom prst="rect">
            <a:avLst/>
          </a:prstGeom>
        </p:spPr>
      </p:pic>
      <p:sp>
        <p:nvSpPr>
          <p:cNvPr id="13" name="正方形/長方形 12"/>
          <p:cNvSpPr/>
          <p:nvPr/>
        </p:nvSpPr>
        <p:spPr>
          <a:xfrm>
            <a:off x="386513" y="574764"/>
            <a:ext cx="3685879" cy="453796"/>
          </a:xfrm>
          <a:prstGeom prst="rect">
            <a:avLst/>
          </a:prstGeom>
          <a:solidFill>
            <a:schemeClr val="bg1"/>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資本主義の変遷</a:t>
            </a:r>
          </a:p>
        </p:txBody>
      </p:sp>
      <p:sp>
        <p:nvSpPr>
          <p:cNvPr id="6" name="スライド番号プレースホルダー 5"/>
          <p:cNvSpPr txBox="1">
            <a:spLocks/>
          </p:cNvSpPr>
          <p:nvPr/>
        </p:nvSpPr>
        <p:spPr>
          <a:xfrm>
            <a:off x="6826879" y="165644"/>
            <a:ext cx="2133600" cy="242399"/>
          </a:xfrm>
          <a:prstGeom prst="rect">
            <a:avLst/>
          </a:prstGeom>
          <a:solidFill>
            <a:srgbClr val="FFFFFF"/>
          </a:solidFill>
        </p:spPr>
        <p:txBody>
          <a:bodyPr vert="horz" lIns="91440" tIns="45720" rIns="91440" bIns="45720" rtlCol="0" anchor="ctr"/>
          <a:lstStyle>
            <a:defPPr>
              <a:defRPr lang="ja-JP"/>
            </a:defPPr>
            <a:lvl1pPr marL="0" algn="r" defTabSz="457200" rtl="0" eaLnBrk="1" latinLnBrk="0" hangingPunct="1">
              <a:defRPr kumimoji="1" sz="1200" kern="1200">
                <a:solidFill>
                  <a:schemeClr val="tx1">
                    <a:tint val="75000"/>
                  </a:schemeClr>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en-US" dirty="0">
                <a:latin typeface="+mn-ea"/>
                <a:ea typeface="+mn-ea"/>
              </a:rPr>
              <a:t>補足</a:t>
            </a:r>
            <a:r>
              <a:rPr lang="en-US" altLang="ja-JP" dirty="0">
                <a:latin typeface="+mn-ea"/>
                <a:ea typeface="+mn-ea"/>
              </a:rPr>
              <a:t>3</a:t>
            </a:r>
            <a:endParaRPr lang="ja-JP" altLang="en-US" dirty="0">
              <a:latin typeface="+mn-ea"/>
              <a:ea typeface="+mn-ea"/>
            </a:endParaRPr>
          </a:p>
        </p:txBody>
      </p:sp>
      <p:pic>
        <p:nvPicPr>
          <p:cNvPr id="5" name="図 4"/>
          <p:cNvPicPr>
            <a:picLocks noChangeAspect="1"/>
          </p:cNvPicPr>
          <p:nvPr/>
        </p:nvPicPr>
        <p:blipFill>
          <a:blip r:embed="rId4"/>
          <a:srcRect/>
          <a:stretch/>
        </p:blipFill>
        <p:spPr>
          <a:xfrm>
            <a:off x="368065" y="1199998"/>
            <a:ext cx="10724664" cy="5123794"/>
          </a:xfrm>
          <a:prstGeom prst="rect">
            <a:avLst/>
          </a:prstGeom>
        </p:spPr>
      </p:pic>
    </p:spTree>
    <p:extLst>
      <p:ext uri="{BB962C8B-B14F-4D97-AF65-F5344CB8AC3E}">
        <p14:creationId xmlns:p14="http://schemas.microsoft.com/office/powerpoint/2010/main" val="3711012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3.88889E-6 3.7037E-7 L -0.2448 3.7037E-7 " pathEditMode="relative" rAng="0" ptsTypes="AA">
                                      <p:cBhvr>
                                        <p:cTn id="6" dur="2000" fill="hold"/>
                                        <p:tgtEl>
                                          <p:spTgt spid="5"/>
                                        </p:tgtEl>
                                        <p:attrNameLst>
                                          <p:attrName>ppt_x</p:attrName>
                                          <p:attrName>ppt_y</p:attrName>
                                        </p:attrNameLst>
                                      </p:cBhvr>
                                      <p:rCtr x="-1224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9" name="図 8" descr="back.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14999" y="6429215"/>
            <a:ext cx="829001" cy="469361"/>
          </a:xfrm>
          <a:prstGeom prst="rect">
            <a:avLst/>
          </a:prstGeom>
        </p:spPr>
      </p:pic>
      <p:sp>
        <p:nvSpPr>
          <p:cNvPr id="11" name="正方形/長方形 10"/>
          <p:cNvSpPr/>
          <p:nvPr/>
        </p:nvSpPr>
        <p:spPr>
          <a:xfrm>
            <a:off x="375482" y="574763"/>
            <a:ext cx="3650254" cy="453796"/>
          </a:xfrm>
          <a:prstGeom prst="rect">
            <a:avLst/>
          </a:prstGeom>
          <a:solidFill>
            <a:schemeClr val="bg1"/>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社会主義の変遷</a:t>
            </a:r>
          </a:p>
        </p:txBody>
      </p:sp>
      <p:sp>
        <p:nvSpPr>
          <p:cNvPr id="12" name="スライド番号プレースホルダー 5"/>
          <p:cNvSpPr txBox="1">
            <a:spLocks/>
          </p:cNvSpPr>
          <p:nvPr/>
        </p:nvSpPr>
        <p:spPr>
          <a:xfrm>
            <a:off x="6784126" y="144052"/>
            <a:ext cx="2133600" cy="242399"/>
          </a:xfrm>
          <a:prstGeom prst="rect">
            <a:avLst/>
          </a:prstGeom>
          <a:solidFill>
            <a:srgbClr val="FFFFFF"/>
          </a:solidFill>
        </p:spPr>
        <p:txBody>
          <a:bodyPr vert="horz" lIns="91440" tIns="45720" rIns="91440" bIns="45720" rtlCol="0" anchor="ctr"/>
          <a:lstStyle>
            <a:defPPr>
              <a:defRPr lang="ja-JP"/>
            </a:defPPr>
            <a:lvl1pPr marL="0" algn="r" defTabSz="457200" rtl="0" eaLnBrk="1" latinLnBrk="0" hangingPunct="1">
              <a:defRPr kumimoji="1" sz="1200" kern="1200">
                <a:solidFill>
                  <a:schemeClr val="tx1">
                    <a:tint val="75000"/>
                  </a:schemeClr>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en-US" dirty="0">
                <a:latin typeface="+mn-ea"/>
                <a:ea typeface="+mn-ea"/>
              </a:rPr>
              <a:t>補足</a:t>
            </a:r>
            <a:r>
              <a:rPr lang="en-US" altLang="ja-JP" dirty="0">
                <a:latin typeface="+mn-ea"/>
                <a:ea typeface="+mn-ea"/>
              </a:rPr>
              <a:t>4</a:t>
            </a:r>
            <a:endParaRPr lang="ja-JP" altLang="en-US" dirty="0">
              <a:latin typeface="+mn-ea"/>
              <a:ea typeface="+mn-ea"/>
            </a:endParaRPr>
          </a:p>
        </p:txBody>
      </p:sp>
      <p:pic>
        <p:nvPicPr>
          <p:cNvPr id="4" name="図 3"/>
          <p:cNvPicPr>
            <a:picLocks noChangeAspect="1"/>
          </p:cNvPicPr>
          <p:nvPr/>
        </p:nvPicPr>
        <p:blipFill>
          <a:blip r:embed="rId4"/>
          <a:srcRect/>
          <a:stretch/>
        </p:blipFill>
        <p:spPr>
          <a:xfrm>
            <a:off x="375482" y="1208548"/>
            <a:ext cx="11130718" cy="5020298"/>
          </a:xfrm>
          <a:prstGeom prst="rect">
            <a:avLst/>
          </a:prstGeom>
        </p:spPr>
      </p:pic>
    </p:spTree>
    <p:extLst>
      <p:ext uri="{BB962C8B-B14F-4D97-AF65-F5344CB8AC3E}">
        <p14:creationId xmlns:p14="http://schemas.microsoft.com/office/powerpoint/2010/main" val="498951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2.77778E-6 1.87789E-6 L -0.31632 1.87789E-6 " pathEditMode="relative" rAng="0" ptsTypes="AA">
                                      <p:cBhvr>
                                        <p:cTn id="6" dur="2000" fill="hold"/>
                                        <p:tgtEl>
                                          <p:spTgt spid="4"/>
                                        </p:tgtEl>
                                        <p:attrNameLst>
                                          <p:attrName>ppt_x</p:attrName>
                                          <p:attrName>ppt_y</p:attrName>
                                        </p:attrNameLst>
                                      </p:cBhvr>
                                      <p:rCtr x="-15816"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9" name="図 8" descr="back.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14999" y="6429215"/>
            <a:ext cx="829001" cy="469361"/>
          </a:xfrm>
          <a:prstGeom prst="rect">
            <a:avLst/>
          </a:prstGeom>
        </p:spPr>
      </p:pic>
      <p:sp>
        <p:nvSpPr>
          <p:cNvPr id="11" name="正方形/長方形 10"/>
          <p:cNvSpPr/>
          <p:nvPr/>
        </p:nvSpPr>
        <p:spPr>
          <a:xfrm>
            <a:off x="375482" y="574763"/>
            <a:ext cx="6408644" cy="453796"/>
          </a:xfrm>
          <a:prstGeom prst="rect">
            <a:avLst/>
          </a:prstGeom>
          <a:solidFill>
            <a:schemeClr val="bg1"/>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政府の規模と公務員の割合の国際比較</a:t>
            </a:r>
            <a:endParaRPr kumimoji="1" lang="ja-JP" altLang="en-US" sz="2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スライド番号プレースホルダー 5"/>
          <p:cNvSpPr txBox="1">
            <a:spLocks/>
          </p:cNvSpPr>
          <p:nvPr/>
        </p:nvSpPr>
        <p:spPr>
          <a:xfrm>
            <a:off x="6784126" y="144052"/>
            <a:ext cx="2133600" cy="242399"/>
          </a:xfrm>
          <a:prstGeom prst="rect">
            <a:avLst/>
          </a:prstGeom>
          <a:solidFill>
            <a:srgbClr val="FFFFFF"/>
          </a:solidFill>
        </p:spPr>
        <p:txBody>
          <a:bodyPr vert="horz" lIns="91440" tIns="45720" rIns="91440" bIns="45720" rtlCol="0" anchor="ctr"/>
          <a:lstStyle>
            <a:defPPr>
              <a:defRPr lang="ja-JP"/>
            </a:defPPr>
            <a:lvl1pPr marL="0" algn="r" defTabSz="457200" rtl="0" eaLnBrk="1" latinLnBrk="0" hangingPunct="1">
              <a:defRPr kumimoji="1" sz="1200" kern="1200">
                <a:solidFill>
                  <a:schemeClr val="tx1">
                    <a:tint val="75000"/>
                  </a:schemeClr>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en-US" dirty="0">
                <a:latin typeface="+mn-ea"/>
                <a:ea typeface="+mn-ea"/>
              </a:rPr>
              <a:t>補足</a:t>
            </a:r>
            <a:r>
              <a:rPr lang="en-US" altLang="ja-JP" dirty="0">
                <a:latin typeface="+mn-ea"/>
                <a:ea typeface="+mn-ea"/>
              </a:rPr>
              <a:t>5</a:t>
            </a:r>
            <a:endParaRPr lang="ja-JP" altLang="en-US" dirty="0">
              <a:latin typeface="+mn-ea"/>
              <a:ea typeface="+mn-ea"/>
            </a:endParaRPr>
          </a:p>
        </p:txBody>
      </p:sp>
      <p:pic>
        <p:nvPicPr>
          <p:cNvPr id="3" name="図 2">
            <a:extLst>
              <a:ext uri="{FF2B5EF4-FFF2-40B4-BE49-F238E27FC236}">
                <a16:creationId xmlns:a16="http://schemas.microsoft.com/office/drawing/2014/main" id="{1BC02432-DC24-4C98-BDFD-6090E87A1B20}"/>
              </a:ext>
            </a:extLst>
          </p:cNvPr>
          <p:cNvPicPr>
            <a:picLocks noChangeAspect="1"/>
          </p:cNvPicPr>
          <p:nvPr/>
        </p:nvPicPr>
        <p:blipFill>
          <a:blip r:embed="rId4"/>
          <a:stretch>
            <a:fillRect/>
          </a:stretch>
        </p:blipFill>
        <p:spPr>
          <a:xfrm>
            <a:off x="610030" y="1216871"/>
            <a:ext cx="8307696" cy="4853729"/>
          </a:xfrm>
          <a:prstGeom prst="rect">
            <a:avLst/>
          </a:prstGeom>
        </p:spPr>
      </p:pic>
    </p:spTree>
    <p:extLst>
      <p:ext uri="{BB962C8B-B14F-4D97-AF65-F5344CB8AC3E}">
        <p14:creationId xmlns:p14="http://schemas.microsoft.com/office/powerpoint/2010/main" val="3771311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271484" y="225243"/>
            <a:ext cx="3960000" cy="924288"/>
          </a:xfrm>
          <a:prstGeom prst="roundRect">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 name="円/楕円 2"/>
          <p:cNvSpPr/>
          <p:nvPr/>
        </p:nvSpPr>
        <p:spPr>
          <a:xfrm>
            <a:off x="462632" y="368786"/>
            <a:ext cx="637200" cy="637200"/>
          </a:xfrm>
          <a:prstGeom prst="ellipse">
            <a:avLst/>
          </a:prstGeom>
          <a:solidFill>
            <a:schemeClr val="accent6">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サブタイトル 2"/>
          <p:cNvSpPr txBox="1">
            <a:spLocks/>
          </p:cNvSpPr>
          <p:nvPr/>
        </p:nvSpPr>
        <p:spPr>
          <a:xfrm>
            <a:off x="611145" y="352697"/>
            <a:ext cx="340242" cy="681243"/>
          </a:xfrm>
          <a:prstGeom prst="rect">
            <a:avLst/>
          </a:prstGeom>
        </p:spPr>
        <p:txBody>
          <a:bodyPr vert="horz" lIns="91440" tIns="45720" rIns="91440" bIns="45720" rtlCol="0" anchor="ctr" anchorCtr="1">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ct val="120000"/>
              </a:lnSpc>
            </a:pPr>
            <a:r>
              <a:rPr lang="ja-JP" altLang="en-US" sz="4000" b="1" dirty="0">
                <a:solidFill>
                  <a:schemeClr val="accent6">
                    <a:lumMod val="75000"/>
                  </a:schemeClr>
                </a:solidFill>
                <a:latin typeface="Arial Black" panose="020B0A04020102020204" pitchFamily="34" charset="0"/>
                <a:ea typeface="メイリオ"/>
                <a:cs typeface="メイリオ"/>
              </a:rPr>
              <a:t>？</a:t>
            </a:r>
            <a:endParaRPr lang="en-US" altLang="ja-JP" sz="4000" b="1" dirty="0">
              <a:solidFill>
                <a:schemeClr val="accent6">
                  <a:lumMod val="75000"/>
                </a:schemeClr>
              </a:solidFill>
              <a:latin typeface="Arial Black" panose="020B0A04020102020204" pitchFamily="34" charset="0"/>
              <a:ea typeface="メイリオ"/>
              <a:cs typeface="メイリオ"/>
            </a:endParaRPr>
          </a:p>
        </p:txBody>
      </p:sp>
      <p:sp>
        <p:nvSpPr>
          <p:cNvPr id="5" name="角丸四角形 4"/>
          <p:cNvSpPr/>
          <p:nvPr/>
        </p:nvSpPr>
        <p:spPr>
          <a:xfrm>
            <a:off x="271483" y="1489590"/>
            <a:ext cx="8447312" cy="2358874"/>
          </a:xfrm>
          <a:prstGeom prst="roundRect">
            <a:avLst/>
          </a:prstGeom>
          <a:solidFill>
            <a:schemeClr val="accent6">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lIns="1080000" tIns="180000" rIns="180000" bIns="180000" rtlCol="0" anchor="ctr" anchorCtr="0"/>
          <a:lstStyle/>
          <a:p>
            <a:r>
              <a:rPr lang="ja-JP" altLang="en-US" sz="3200" dirty="0">
                <a:solidFill>
                  <a:schemeClr val="tx1"/>
                </a:solidFill>
                <a:latin typeface="HGSｺﾞｼｯｸM" panose="020B0600000000000000" pitchFamily="50" charset="-128"/>
                <a:ea typeface="HGSｺﾞｼｯｸM" panose="020B0600000000000000" pitchFamily="50" charset="-128"/>
              </a:rPr>
              <a:t>資本主義経済はどのように発展してきたのだろう。また，こんにち，どのような課題をかかえているのだろうか。</a:t>
            </a:r>
          </a:p>
        </p:txBody>
      </p:sp>
      <p:sp>
        <p:nvSpPr>
          <p:cNvPr id="15" name="サブタイトル 2"/>
          <p:cNvSpPr txBox="1">
            <a:spLocks/>
          </p:cNvSpPr>
          <p:nvPr/>
        </p:nvSpPr>
        <p:spPr>
          <a:xfrm>
            <a:off x="1290980" y="401021"/>
            <a:ext cx="2745443" cy="578782"/>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accent6">
                    <a:lumMod val="20000"/>
                    <a:lumOff val="80000"/>
                  </a:schemeClr>
                </a:solidFill>
                <a:latin typeface="HGｺﾞｼｯｸE" panose="020B0909000000000000" pitchFamily="49" charset="-128"/>
                <a:ea typeface="HGｺﾞｼｯｸE" panose="020B0909000000000000" pitchFamily="49" charset="-128"/>
                <a:cs typeface="メイリオ"/>
              </a:rPr>
              <a:t>主題の問い</a:t>
            </a:r>
            <a:endParaRPr lang="en-US" altLang="ja-JP" sz="2400" b="1" dirty="0">
              <a:solidFill>
                <a:schemeClr val="accent6">
                  <a:lumMod val="20000"/>
                  <a:lumOff val="80000"/>
                </a:schemeClr>
              </a:solidFill>
              <a:latin typeface="HGｺﾞｼｯｸE" panose="020B0909000000000000" pitchFamily="49" charset="-128"/>
              <a:ea typeface="HGｺﾞｼｯｸE" panose="020B0909000000000000" pitchFamily="49" charset="-128"/>
              <a:cs typeface="メイリオ"/>
            </a:endParaRPr>
          </a:p>
        </p:txBody>
      </p:sp>
      <p:grpSp>
        <p:nvGrpSpPr>
          <p:cNvPr id="2" name="グループ化 1"/>
          <p:cNvGrpSpPr/>
          <p:nvPr/>
        </p:nvGrpSpPr>
        <p:grpSpPr>
          <a:xfrm>
            <a:off x="458893" y="2326197"/>
            <a:ext cx="635726" cy="685659"/>
            <a:chOff x="381121" y="1569775"/>
            <a:chExt cx="635726" cy="685659"/>
          </a:xfrm>
        </p:grpSpPr>
        <p:sp>
          <p:nvSpPr>
            <p:cNvPr id="16" name="円/楕円 15"/>
            <p:cNvSpPr/>
            <p:nvPr/>
          </p:nvSpPr>
          <p:spPr>
            <a:xfrm>
              <a:off x="381121" y="1591979"/>
              <a:ext cx="635726" cy="635726"/>
            </a:xfrm>
            <a:prstGeom prst="ellipse">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サブタイトル 2"/>
            <p:cNvSpPr txBox="1">
              <a:spLocks/>
            </p:cNvSpPr>
            <p:nvPr/>
          </p:nvSpPr>
          <p:spPr>
            <a:xfrm>
              <a:off x="523120" y="1569775"/>
              <a:ext cx="342448" cy="685659"/>
            </a:xfrm>
            <a:prstGeom prst="rect">
              <a:avLst/>
            </a:prstGeom>
          </p:spPr>
          <p:txBody>
            <a:bodyPr vert="horz" lIns="91440" tIns="45720" rIns="91440" bIns="45720" rtlCol="0" anchor="ctr" anchorCtr="1">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ct val="120000"/>
                </a:lnSpc>
              </a:pPr>
              <a:r>
                <a:rPr lang="ja-JP" altLang="en-US" sz="3600" b="1" dirty="0">
                  <a:solidFill>
                    <a:schemeClr val="accent6">
                      <a:lumMod val="20000"/>
                      <a:lumOff val="80000"/>
                    </a:schemeClr>
                  </a:solidFill>
                  <a:latin typeface="Arial Black" panose="020B0A04020102020204" pitchFamily="34" charset="0"/>
                  <a:ea typeface="メイリオ"/>
                  <a:cs typeface="メイリオ"/>
                </a:rPr>
                <a:t>？</a:t>
              </a:r>
              <a:endParaRPr lang="en-US" altLang="ja-JP" sz="3600" b="1" dirty="0">
                <a:solidFill>
                  <a:schemeClr val="accent6">
                    <a:lumMod val="20000"/>
                    <a:lumOff val="80000"/>
                  </a:schemeClr>
                </a:solidFill>
                <a:latin typeface="Arial Black" panose="020B0A04020102020204" pitchFamily="34" charset="0"/>
                <a:ea typeface="メイリオ"/>
                <a:cs typeface="メイリオ"/>
              </a:endParaRPr>
            </a:p>
          </p:txBody>
        </p:sp>
      </p:grpSp>
    </p:spTree>
    <p:extLst>
      <p:ext uri="{BB962C8B-B14F-4D97-AF65-F5344CB8AC3E}">
        <p14:creationId xmlns:p14="http://schemas.microsoft.com/office/powerpoint/2010/main" val="2156172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サブタイトル 2"/>
          <p:cNvSpPr txBox="1">
            <a:spLocks/>
          </p:cNvSpPr>
          <p:nvPr/>
        </p:nvSpPr>
        <p:spPr>
          <a:xfrm>
            <a:off x="265834" y="1190670"/>
            <a:ext cx="8640000" cy="540000"/>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marL="1255713" indent="-1255713" algn="l">
              <a:lnSpc>
                <a:spcPts val="3000"/>
              </a:lnSpc>
            </a:pPr>
            <a:r>
              <a:rPr lang="zh-TW" altLang="en-US" sz="2600" b="1" dirty="0">
                <a:solidFill>
                  <a:schemeClr val="tx1"/>
                </a:solidFill>
                <a:latin typeface="メイリオ"/>
                <a:ea typeface="メイリオ"/>
                <a:cs typeface="メイリオ"/>
              </a:rPr>
              <a:t>資本主義経済</a:t>
            </a:r>
            <a:r>
              <a:rPr lang="zh-TW" altLang="en-US" sz="2600" dirty="0">
                <a:solidFill>
                  <a:srgbClr val="000000"/>
                </a:solidFill>
                <a:latin typeface="メイリオ"/>
                <a:ea typeface="メイリオ"/>
                <a:cs typeface="メイリオ"/>
              </a:rPr>
              <a:t>（</a:t>
            </a:r>
            <a:r>
              <a:rPr lang="zh-TW" altLang="en-US" sz="2600" b="1" dirty="0">
                <a:solidFill>
                  <a:srgbClr val="000000"/>
                </a:solidFill>
                <a:latin typeface="メイリオ"/>
                <a:ea typeface="メイリオ"/>
                <a:cs typeface="メイリオ"/>
              </a:rPr>
              <a:t>市場経済</a:t>
            </a:r>
            <a:r>
              <a:rPr lang="zh-TW" altLang="en-US" sz="2600" dirty="0">
                <a:solidFill>
                  <a:srgbClr val="000000"/>
                </a:solidFill>
                <a:latin typeface="メイリオ"/>
                <a:ea typeface="メイリオ"/>
                <a:cs typeface="メイリオ"/>
              </a:rPr>
              <a:t>）</a:t>
            </a:r>
            <a:endParaRPr lang="en-US" altLang="zh-TW" sz="2600" dirty="0">
              <a:solidFill>
                <a:srgbClr val="000000"/>
              </a:solidFill>
              <a:latin typeface="メイリオ"/>
              <a:ea typeface="メイリオ"/>
              <a:cs typeface="メイリオ"/>
            </a:endParaRPr>
          </a:p>
          <a:p>
            <a:pPr marL="1255713" indent="-1255713" algn="l">
              <a:lnSpc>
                <a:spcPts val="3000"/>
              </a:lnSpc>
            </a:pPr>
            <a:r>
              <a:rPr lang="ja-JP" altLang="en-US" sz="2600" dirty="0">
                <a:solidFill>
                  <a:srgbClr val="000000"/>
                </a:solidFill>
                <a:latin typeface="メイリオ"/>
                <a:ea typeface="メイリオ"/>
                <a:cs typeface="メイリオ"/>
              </a:rPr>
              <a:t>［成立］</a:t>
            </a:r>
            <a:r>
              <a:rPr lang="en-US" altLang="ja-JP" sz="2600" dirty="0">
                <a:solidFill>
                  <a:srgbClr val="000000"/>
                </a:solidFill>
                <a:latin typeface="メイリオ"/>
                <a:ea typeface="メイリオ"/>
                <a:cs typeface="メイリオ"/>
              </a:rPr>
              <a:t>18</a:t>
            </a:r>
            <a:r>
              <a:rPr lang="ja-JP" altLang="en-US" sz="2600" dirty="0">
                <a:solidFill>
                  <a:srgbClr val="000000"/>
                </a:solidFill>
                <a:latin typeface="メイリオ"/>
                <a:ea typeface="メイリオ"/>
                <a:cs typeface="メイリオ"/>
              </a:rPr>
              <a:t>世紀後半の</a:t>
            </a:r>
            <a:r>
              <a:rPr lang="ja-JP" altLang="en-US" sz="2600" b="1" dirty="0">
                <a:solidFill>
                  <a:schemeClr val="tx1"/>
                </a:solidFill>
                <a:latin typeface="メイリオ"/>
                <a:ea typeface="メイリオ"/>
                <a:cs typeface="メイリオ"/>
              </a:rPr>
              <a:t>産業革命</a:t>
            </a:r>
            <a:r>
              <a:rPr lang="ja-JP" altLang="en-US" sz="2600" dirty="0">
                <a:solidFill>
                  <a:srgbClr val="000000"/>
                </a:solidFill>
                <a:latin typeface="メイリオ"/>
                <a:ea typeface="メイリオ"/>
                <a:cs typeface="メイリオ"/>
              </a:rPr>
              <a:t>（イギリス）以降，</a:t>
            </a:r>
            <a:endParaRPr lang="en-US" altLang="ja-JP" sz="2600" dirty="0">
              <a:solidFill>
                <a:srgbClr val="000000"/>
              </a:solidFill>
              <a:latin typeface="メイリオ"/>
              <a:ea typeface="メイリオ"/>
              <a:cs typeface="メイリオ"/>
            </a:endParaRPr>
          </a:p>
          <a:p>
            <a:pPr marL="1255713" indent="85725" algn="l">
              <a:lnSpc>
                <a:spcPts val="3000"/>
              </a:lnSpc>
            </a:pPr>
            <a:r>
              <a:rPr lang="en-US" altLang="ja-JP" sz="2600" dirty="0">
                <a:solidFill>
                  <a:srgbClr val="000000"/>
                </a:solidFill>
                <a:latin typeface="メイリオ"/>
                <a:ea typeface="メイリオ"/>
                <a:cs typeface="メイリオ"/>
              </a:rPr>
              <a:t>19</a:t>
            </a:r>
            <a:r>
              <a:rPr lang="ja-JP" altLang="en-US" sz="2600" dirty="0">
                <a:solidFill>
                  <a:srgbClr val="000000"/>
                </a:solidFill>
                <a:latin typeface="メイリオ"/>
                <a:ea typeface="メイリオ"/>
                <a:cs typeface="メイリオ"/>
              </a:rPr>
              <a:t>世紀に確立</a:t>
            </a:r>
          </a:p>
          <a:p>
            <a:pPr algn="l">
              <a:lnSpc>
                <a:spcPts val="3000"/>
              </a:lnSpc>
            </a:pPr>
            <a:endParaRPr lang="en-US" altLang="ja-JP" sz="2600" dirty="0">
              <a:solidFill>
                <a:srgbClr val="000000"/>
              </a:solidFill>
              <a:latin typeface="メイリオ"/>
              <a:ea typeface="メイリオ"/>
              <a:cs typeface="メイリオ"/>
            </a:endParaRPr>
          </a:p>
        </p:txBody>
      </p:sp>
      <p:sp>
        <p:nvSpPr>
          <p:cNvPr id="14" name="サブタイトル 2"/>
          <p:cNvSpPr txBox="1">
            <a:spLocks/>
          </p:cNvSpPr>
          <p:nvPr/>
        </p:nvSpPr>
        <p:spPr>
          <a:xfrm>
            <a:off x="265835" y="468112"/>
            <a:ext cx="4236264" cy="535810"/>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資本主義経済の成立と変容</a:t>
            </a:r>
          </a:p>
        </p:txBody>
      </p:sp>
      <p:sp>
        <p:nvSpPr>
          <p:cNvPr id="4" name="サブタイトル 2"/>
          <p:cNvSpPr txBox="1">
            <a:spLocks/>
          </p:cNvSpPr>
          <p:nvPr/>
        </p:nvSpPr>
        <p:spPr>
          <a:xfrm>
            <a:off x="265835" y="3198801"/>
            <a:ext cx="1562966" cy="425822"/>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marL="1524000" indent="-1524000" algn="l">
              <a:lnSpc>
                <a:spcPts val="3000"/>
              </a:lnSpc>
            </a:pPr>
            <a:r>
              <a:rPr lang="ja-JP" altLang="en-US" sz="2600" dirty="0">
                <a:solidFill>
                  <a:srgbClr val="000000"/>
                </a:solidFill>
                <a:latin typeface="メイリオ"/>
                <a:ea typeface="メイリオ"/>
                <a:cs typeface="メイリオ"/>
              </a:rPr>
              <a:t>［特徴］</a:t>
            </a:r>
          </a:p>
        </p:txBody>
      </p:sp>
      <p:sp>
        <p:nvSpPr>
          <p:cNvPr id="5" name="サブタイトル 2"/>
          <p:cNvSpPr txBox="1">
            <a:spLocks/>
          </p:cNvSpPr>
          <p:nvPr/>
        </p:nvSpPr>
        <p:spPr>
          <a:xfrm>
            <a:off x="1580052" y="5595081"/>
            <a:ext cx="7301271" cy="899999"/>
          </a:xfrm>
          <a:prstGeom prst="rect">
            <a:avLst/>
          </a:prstGeom>
          <a:ln w="6350">
            <a:solidFill>
              <a:schemeClr val="tx1"/>
            </a:solidFill>
          </a:ln>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ts val="3000"/>
              </a:lnSpc>
              <a:tabLst>
                <a:tab pos="0" algn="l"/>
              </a:tabLst>
            </a:pPr>
            <a:r>
              <a:rPr lang="ja-JP" altLang="en-US" sz="2600" b="1" dirty="0">
                <a:solidFill>
                  <a:srgbClr val="FF0000"/>
                </a:solidFill>
                <a:latin typeface="メイリオ"/>
                <a:ea typeface="メイリオ"/>
                <a:cs typeface="メイリオ"/>
              </a:rPr>
              <a:t>労働力の商品化</a:t>
            </a:r>
            <a:endParaRPr lang="en-US" altLang="ja-JP" sz="2600" b="1" dirty="0">
              <a:solidFill>
                <a:srgbClr val="FF0000"/>
              </a:solidFill>
              <a:latin typeface="メイリオ"/>
              <a:ea typeface="メイリオ"/>
              <a:cs typeface="メイリオ"/>
            </a:endParaRPr>
          </a:p>
          <a:p>
            <a:pPr marL="355600" algn="l">
              <a:lnSpc>
                <a:spcPts val="3000"/>
              </a:lnSpc>
              <a:tabLst>
                <a:tab pos="0" algn="l"/>
              </a:tabLst>
            </a:pPr>
            <a:r>
              <a:rPr lang="en-US" altLang="ja-JP" sz="2600" dirty="0">
                <a:solidFill>
                  <a:srgbClr val="000000"/>
                </a:solidFill>
                <a:latin typeface="メイリオ"/>
                <a:ea typeface="メイリオ"/>
                <a:cs typeface="メイリオ"/>
              </a:rPr>
              <a:t>…</a:t>
            </a:r>
            <a:r>
              <a:rPr lang="ja-JP" altLang="en-US" sz="2600" dirty="0">
                <a:solidFill>
                  <a:srgbClr val="000000"/>
                </a:solidFill>
                <a:latin typeface="メイリオ"/>
                <a:ea typeface="メイリオ"/>
                <a:cs typeface="メイリオ"/>
              </a:rPr>
              <a:t>労働者みずからの労働力を売り賃金を得る</a:t>
            </a:r>
          </a:p>
        </p:txBody>
      </p:sp>
      <p:sp>
        <p:nvSpPr>
          <p:cNvPr id="6" name="角丸四角形吹き出し 5"/>
          <p:cNvSpPr/>
          <p:nvPr/>
        </p:nvSpPr>
        <p:spPr>
          <a:xfrm>
            <a:off x="4838954" y="468112"/>
            <a:ext cx="3543057" cy="652476"/>
          </a:xfrm>
          <a:prstGeom prst="wedgeRoundRectCallout">
            <a:avLst>
              <a:gd name="adj1" fmla="val -46900"/>
              <a:gd name="adj2" fmla="val 24980"/>
              <a:gd name="adj3" fmla="val 16667"/>
            </a:avLst>
          </a:prstGeom>
        </p:spPr>
        <p:style>
          <a:lnRef idx="1">
            <a:schemeClr val="accent6"/>
          </a:lnRef>
          <a:fillRef idx="3">
            <a:schemeClr val="accent6"/>
          </a:fillRef>
          <a:effectRef idx="2">
            <a:schemeClr val="accent6"/>
          </a:effectRef>
          <a:fontRef idx="minor">
            <a:schemeClr val="lt1"/>
          </a:fontRef>
        </p:style>
        <p:txBody>
          <a:bodyPr lIns="180000" rtlCol="0" anchor="ctr" anchorCtr="0"/>
          <a:lstStyle/>
          <a:p>
            <a:r>
              <a:rPr lang="ja-JP" altLang="en-US" sz="2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資本主義経済とは何か</a:t>
            </a:r>
            <a:endParaRPr kumimoji="1" lang="ja-JP" altLang="en-US" sz="2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01869" y="472164"/>
            <a:ext cx="292100" cy="292100"/>
          </a:xfrm>
          <a:prstGeom prst="rect">
            <a:avLst/>
          </a:prstGeom>
        </p:spPr>
      </p:pic>
      <p:sp>
        <p:nvSpPr>
          <p:cNvPr id="2" name="フローチャート: 処理 1"/>
          <p:cNvSpPr/>
          <p:nvPr/>
        </p:nvSpPr>
        <p:spPr>
          <a:xfrm>
            <a:off x="1575666" y="3176826"/>
            <a:ext cx="7301271" cy="900000"/>
          </a:xfrm>
          <a:prstGeom prst="flowChartProcess">
            <a:avLst/>
          </a:prstGeom>
          <a:noFill/>
          <a:ln w="635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ja-JP" altLang="en-US" sz="2600" b="1" dirty="0">
                <a:solidFill>
                  <a:srgbClr val="FF0000"/>
                </a:solidFill>
                <a:latin typeface="メイリオ"/>
                <a:ea typeface="メイリオ"/>
                <a:cs typeface="メイリオ"/>
              </a:rPr>
              <a:t>利潤追求の自由</a:t>
            </a:r>
            <a:endParaRPr lang="en-US" altLang="ja-JP" sz="2600" b="1" dirty="0">
              <a:solidFill>
                <a:srgbClr val="000000"/>
              </a:solidFill>
              <a:latin typeface="メイリオ"/>
              <a:ea typeface="メイリオ"/>
              <a:cs typeface="メイリオ"/>
            </a:endParaRPr>
          </a:p>
          <a:p>
            <a:pPr marL="355600"/>
            <a:r>
              <a:rPr lang="en-US" altLang="ja-JP" sz="2600" dirty="0">
                <a:solidFill>
                  <a:srgbClr val="000000"/>
                </a:solidFill>
                <a:latin typeface="メイリオ"/>
                <a:ea typeface="メイリオ"/>
                <a:cs typeface="メイリオ"/>
              </a:rPr>
              <a:t>…</a:t>
            </a:r>
            <a:r>
              <a:rPr lang="ja-JP" altLang="en-US" sz="2600" dirty="0">
                <a:solidFill>
                  <a:srgbClr val="000000"/>
                </a:solidFill>
                <a:latin typeface="メイリオ"/>
                <a:ea typeface="メイリオ"/>
                <a:cs typeface="メイリオ"/>
              </a:rPr>
              <a:t>個人や私企業の利益追求が経済の原動力</a:t>
            </a:r>
            <a:endParaRPr kumimoji="1" lang="ja-JP" altLang="en-US" sz="2600" dirty="0"/>
          </a:p>
        </p:txBody>
      </p:sp>
      <p:sp>
        <p:nvSpPr>
          <p:cNvPr id="11" name="サブタイトル 2"/>
          <p:cNvSpPr txBox="1">
            <a:spLocks/>
          </p:cNvSpPr>
          <p:nvPr/>
        </p:nvSpPr>
        <p:spPr>
          <a:xfrm>
            <a:off x="1580053" y="4174939"/>
            <a:ext cx="7301271" cy="1318161"/>
          </a:xfrm>
          <a:prstGeom prst="rect">
            <a:avLst/>
          </a:prstGeom>
          <a:ln w="6350">
            <a:solidFill>
              <a:schemeClr val="tx1"/>
            </a:solidFill>
          </a:ln>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ts val="3000"/>
              </a:lnSpc>
              <a:tabLst>
                <a:tab pos="0" algn="l"/>
              </a:tabLst>
            </a:pPr>
            <a:r>
              <a:rPr lang="ja-JP" altLang="en-US" sz="2600" b="1" dirty="0">
                <a:solidFill>
                  <a:srgbClr val="FF0000"/>
                </a:solidFill>
                <a:latin typeface="メイリオ"/>
                <a:ea typeface="メイリオ"/>
                <a:cs typeface="メイリオ"/>
              </a:rPr>
              <a:t>生産手段の私有化</a:t>
            </a:r>
            <a:endParaRPr lang="en-US" altLang="ja-JP" sz="2600" dirty="0">
              <a:solidFill>
                <a:srgbClr val="FF0000"/>
              </a:solidFill>
              <a:latin typeface="メイリオ"/>
              <a:ea typeface="メイリオ"/>
              <a:cs typeface="メイリオ"/>
            </a:endParaRPr>
          </a:p>
          <a:p>
            <a:pPr marL="628650" indent="-355600" algn="l">
              <a:lnSpc>
                <a:spcPts val="3000"/>
              </a:lnSpc>
              <a:tabLst>
                <a:tab pos="0" algn="l"/>
              </a:tabLst>
            </a:pPr>
            <a:r>
              <a:rPr lang="en-US" altLang="ja-JP" sz="2600" dirty="0">
                <a:solidFill>
                  <a:srgbClr val="000000"/>
                </a:solidFill>
                <a:latin typeface="メイリオ"/>
                <a:ea typeface="メイリオ"/>
                <a:cs typeface="メイリオ"/>
              </a:rPr>
              <a:t>…</a:t>
            </a:r>
            <a:r>
              <a:rPr lang="ja-JP" altLang="en-US" sz="2600" dirty="0">
                <a:solidFill>
                  <a:srgbClr val="000000"/>
                </a:solidFill>
                <a:latin typeface="メイリオ"/>
                <a:ea typeface="メイリオ"/>
                <a:cs typeface="メイリオ"/>
              </a:rPr>
              <a:t>機械設備など生産手段を個人や企業　　</a:t>
            </a:r>
            <a:r>
              <a:rPr lang="ja-JP" altLang="en-US" sz="2600" spc="-100" dirty="0">
                <a:solidFill>
                  <a:srgbClr val="000000"/>
                </a:solidFill>
                <a:latin typeface="メイリオ"/>
                <a:ea typeface="メイリオ"/>
                <a:cs typeface="メイリオ"/>
              </a:rPr>
              <a:t>（資本家）</a:t>
            </a:r>
            <a:r>
              <a:rPr lang="ja-JP" altLang="en-US" sz="2600" dirty="0">
                <a:solidFill>
                  <a:srgbClr val="000000"/>
                </a:solidFill>
                <a:latin typeface="メイリオ"/>
                <a:ea typeface="メイリオ"/>
                <a:cs typeface="メイリオ"/>
              </a:rPr>
              <a:t>が所有</a:t>
            </a:r>
          </a:p>
        </p:txBody>
      </p:sp>
      <p:sp>
        <p:nvSpPr>
          <p:cNvPr id="13" name="四角形吹き出し 12"/>
          <p:cNvSpPr/>
          <p:nvPr/>
        </p:nvSpPr>
        <p:spPr>
          <a:xfrm>
            <a:off x="4708202" y="2146116"/>
            <a:ext cx="3432100" cy="909695"/>
          </a:xfrm>
          <a:prstGeom prst="wedgeRectCallout">
            <a:avLst>
              <a:gd name="adj1" fmla="val -59523"/>
              <a:gd name="adj2" fmla="val -57728"/>
            </a:avLst>
          </a:prstGeom>
          <a:solidFill>
            <a:schemeClr val="accent6">
              <a:lumMod val="60000"/>
              <a:lumOff val="40000"/>
            </a:schemeClr>
          </a:solidFill>
          <a:ln w="25400">
            <a:solidFill>
              <a:srgbClr val="000000"/>
            </a:solidFill>
          </a:ln>
        </p:spPr>
        <p:style>
          <a:lnRef idx="1">
            <a:schemeClr val="accent6"/>
          </a:lnRef>
          <a:fillRef idx="2">
            <a:schemeClr val="accent6"/>
          </a:fillRef>
          <a:effectRef idx="1">
            <a:schemeClr val="accent6"/>
          </a:effectRef>
          <a:fontRef idx="minor">
            <a:schemeClr val="dk1"/>
          </a:fontRef>
        </p:style>
        <p:txBody>
          <a:bodyPr rtlCol="0" anchor="ctr"/>
          <a:lstStyle/>
          <a:p>
            <a:r>
              <a:rPr lang="ja-JP" altLang="en-US" sz="2400" dirty="0">
                <a:solidFill>
                  <a:srgbClr val="000000"/>
                </a:solidFill>
                <a:latin typeface="メイリオ"/>
                <a:ea typeface="メイリオ"/>
                <a:cs typeface="メイリオ"/>
              </a:rPr>
              <a:t>手工業的な作業所から機械制大工場へ</a:t>
            </a:r>
            <a:endParaRPr lang="en-US" altLang="ja-JP" sz="2400" dirty="0">
              <a:solidFill>
                <a:srgbClr val="000000"/>
              </a:solidFill>
              <a:latin typeface="メイリオ"/>
              <a:ea typeface="メイリオ"/>
              <a:cs typeface="メイリオ"/>
            </a:endParaRPr>
          </a:p>
        </p:txBody>
      </p:sp>
    </p:spTree>
    <p:extLst>
      <p:ext uri="{BB962C8B-B14F-4D97-AF65-F5344CB8AC3E}">
        <p14:creationId xmlns:p14="http://schemas.microsoft.com/office/powerpoint/2010/main" val="4018204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2" grpId="0" animBg="1"/>
      <p:bldP spid="11"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サブタイトル 2"/>
          <p:cNvSpPr txBox="1">
            <a:spLocks/>
          </p:cNvSpPr>
          <p:nvPr/>
        </p:nvSpPr>
        <p:spPr>
          <a:xfrm>
            <a:off x="265834" y="1246296"/>
            <a:ext cx="8640000" cy="1828600"/>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ts val="3500"/>
              </a:lnSpc>
            </a:pPr>
            <a:r>
              <a:rPr lang="ja-JP" altLang="en-US" sz="2600" dirty="0">
                <a:solidFill>
                  <a:srgbClr val="000000"/>
                </a:solidFill>
                <a:latin typeface="メイリオ"/>
                <a:ea typeface="メイリオ"/>
                <a:cs typeface="メイリオ"/>
              </a:rPr>
              <a:t>［資本主義の変遷］</a:t>
            </a:r>
          </a:p>
          <a:p>
            <a:pPr marL="465138" algn="l">
              <a:lnSpc>
                <a:spcPts val="3500"/>
              </a:lnSpc>
            </a:pPr>
            <a:r>
              <a:rPr lang="en-US" altLang="ja-JP" sz="2600" dirty="0">
                <a:solidFill>
                  <a:srgbClr val="000000"/>
                </a:solidFill>
                <a:latin typeface="メイリオ"/>
                <a:ea typeface="メイリオ"/>
                <a:cs typeface="メイリオ"/>
              </a:rPr>
              <a:t>19</a:t>
            </a:r>
            <a:r>
              <a:rPr lang="ja-JP" altLang="en-US" sz="2600" dirty="0">
                <a:solidFill>
                  <a:srgbClr val="000000"/>
                </a:solidFill>
                <a:latin typeface="メイリオ"/>
                <a:ea typeface="メイリオ"/>
                <a:cs typeface="メイリオ"/>
              </a:rPr>
              <a:t>世紀中ごろまで</a:t>
            </a:r>
            <a:endParaRPr lang="en-US" altLang="ja-JP" sz="2600" dirty="0">
              <a:solidFill>
                <a:srgbClr val="000000"/>
              </a:solidFill>
              <a:latin typeface="メイリオ"/>
              <a:ea typeface="メイリオ"/>
              <a:cs typeface="メイリオ"/>
            </a:endParaRPr>
          </a:p>
          <a:p>
            <a:pPr marL="465138" algn="l">
              <a:lnSpc>
                <a:spcPts val="3500"/>
              </a:lnSpc>
            </a:pPr>
            <a:r>
              <a:rPr lang="en-US" altLang="ja-JP" sz="2600" dirty="0">
                <a:solidFill>
                  <a:srgbClr val="000000"/>
                </a:solidFill>
                <a:latin typeface="メイリオ"/>
                <a:ea typeface="メイリオ"/>
                <a:cs typeface="メイリオ"/>
              </a:rPr>
              <a:t>… </a:t>
            </a:r>
            <a:r>
              <a:rPr lang="ja-JP" altLang="en-US" sz="2600" dirty="0">
                <a:solidFill>
                  <a:srgbClr val="000000"/>
                </a:solidFill>
                <a:latin typeface="メイリオ"/>
                <a:ea typeface="メイリオ"/>
                <a:cs typeface="メイリオ"/>
              </a:rPr>
              <a:t>繊維産業中心に小さな企業による自由競争</a:t>
            </a:r>
            <a:endParaRPr lang="en-US" altLang="ja-JP" sz="2600" dirty="0">
              <a:solidFill>
                <a:srgbClr val="000000"/>
              </a:solidFill>
              <a:latin typeface="メイリオ"/>
              <a:ea typeface="メイリオ"/>
              <a:cs typeface="メイリオ"/>
            </a:endParaRPr>
          </a:p>
          <a:p>
            <a:pPr marL="808038" algn="l">
              <a:lnSpc>
                <a:spcPts val="3000"/>
              </a:lnSpc>
              <a:spcBef>
                <a:spcPts val="2400"/>
              </a:spcBef>
            </a:pPr>
            <a:r>
              <a:rPr lang="ja-JP" altLang="en-US" sz="2600" dirty="0">
                <a:solidFill>
                  <a:srgbClr val="000000"/>
                </a:solidFill>
                <a:latin typeface="メイリオ"/>
                <a:ea typeface="メイリオ"/>
                <a:cs typeface="メイリオ"/>
              </a:rPr>
              <a:t>政府は経済に介入しない</a:t>
            </a:r>
            <a:r>
              <a:rPr lang="ja-JP" altLang="en-US" sz="2600" b="1" dirty="0">
                <a:solidFill>
                  <a:srgbClr val="FF0000"/>
                </a:solidFill>
                <a:latin typeface="メイリオ"/>
                <a:ea typeface="メイリオ"/>
                <a:cs typeface="メイリオ"/>
              </a:rPr>
              <a:t>自由放任</a:t>
            </a:r>
            <a:r>
              <a:rPr lang="ja-JP" altLang="en-US" sz="2600" dirty="0">
                <a:solidFill>
                  <a:schemeClr val="tx1"/>
                </a:solidFill>
                <a:latin typeface="メイリオ"/>
                <a:ea typeface="メイリオ"/>
                <a:cs typeface="メイリオ"/>
              </a:rPr>
              <a:t>主義</a:t>
            </a:r>
            <a:endParaRPr lang="en-US" altLang="ja-JP" sz="2600" dirty="0">
              <a:solidFill>
                <a:schemeClr val="tx1"/>
              </a:solidFill>
              <a:latin typeface="メイリオ"/>
              <a:ea typeface="メイリオ"/>
              <a:cs typeface="メイリオ"/>
            </a:endParaRPr>
          </a:p>
          <a:p>
            <a:pPr marL="1163638" algn="l">
              <a:lnSpc>
                <a:spcPts val="3000"/>
              </a:lnSpc>
            </a:pPr>
            <a:r>
              <a:rPr lang="en-US" altLang="ja-JP" sz="2600" dirty="0">
                <a:solidFill>
                  <a:srgbClr val="000000"/>
                </a:solidFill>
                <a:latin typeface="メイリオ"/>
                <a:ea typeface="メイリオ"/>
                <a:cs typeface="メイリオ"/>
              </a:rPr>
              <a:t>… </a:t>
            </a:r>
            <a:r>
              <a:rPr lang="ja-JP" altLang="en-US" sz="2600" b="1" dirty="0">
                <a:solidFill>
                  <a:srgbClr val="000000"/>
                </a:solidFill>
                <a:latin typeface="メイリオ"/>
                <a:ea typeface="メイリオ"/>
                <a:cs typeface="メイリオ"/>
              </a:rPr>
              <a:t>レッセ・フェール</a:t>
            </a:r>
            <a:r>
              <a:rPr lang="ja-JP" altLang="en-US" sz="2600" dirty="0">
                <a:solidFill>
                  <a:srgbClr val="000000"/>
                </a:solidFill>
                <a:latin typeface="メイリオ"/>
                <a:ea typeface="メイリオ"/>
                <a:cs typeface="メイリオ"/>
              </a:rPr>
              <a:t>＝小さな政府</a:t>
            </a:r>
          </a:p>
          <a:p>
            <a:pPr marL="465138" algn="l">
              <a:lnSpc>
                <a:spcPts val="3500"/>
              </a:lnSpc>
            </a:pPr>
            <a:endParaRPr lang="ja-JP" altLang="en-US" sz="2600" dirty="0">
              <a:solidFill>
                <a:srgbClr val="000000"/>
              </a:solidFill>
              <a:latin typeface="メイリオ"/>
              <a:ea typeface="メイリオ"/>
              <a:cs typeface="メイリオ"/>
            </a:endParaRPr>
          </a:p>
          <a:p>
            <a:pPr marL="465138" algn="l">
              <a:lnSpc>
                <a:spcPts val="3500"/>
              </a:lnSpc>
            </a:pPr>
            <a:br>
              <a:rPr lang="en-US" altLang="ja-JP" sz="2600" dirty="0">
                <a:solidFill>
                  <a:srgbClr val="000000"/>
                </a:solidFill>
                <a:latin typeface="メイリオ"/>
                <a:ea typeface="メイリオ"/>
                <a:cs typeface="メイリオ"/>
              </a:rPr>
            </a:br>
            <a:r>
              <a:rPr lang="en-US" altLang="ja-JP" sz="2600" dirty="0">
                <a:solidFill>
                  <a:srgbClr val="000000"/>
                </a:solidFill>
                <a:latin typeface="メイリオ"/>
                <a:ea typeface="メイリオ"/>
                <a:cs typeface="メイリオ"/>
              </a:rPr>
              <a:t>                                            </a:t>
            </a:r>
            <a:endParaRPr lang="ja-JP" altLang="en-US" sz="2600" dirty="0">
              <a:solidFill>
                <a:srgbClr val="000000"/>
              </a:solidFill>
              <a:latin typeface="メイリオ"/>
              <a:ea typeface="メイリオ"/>
              <a:cs typeface="メイリオ"/>
            </a:endParaRPr>
          </a:p>
        </p:txBody>
      </p:sp>
      <p:sp>
        <p:nvSpPr>
          <p:cNvPr id="5" name="サブタイトル 2"/>
          <p:cNvSpPr txBox="1">
            <a:spLocks/>
          </p:cNvSpPr>
          <p:nvPr/>
        </p:nvSpPr>
        <p:spPr>
          <a:xfrm>
            <a:off x="722494" y="5187309"/>
            <a:ext cx="7726680" cy="1344706"/>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marL="1076325" algn="l">
              <a:lnSpc>
                <a:spcPts val="3000"/>
              </a:lnSpc>
            </a:pPr>
            <a:endParaRPr lang="en-US" altLang="ja-JP" sz="2600" b="1" dirty="0">
              <a:solidFill>
                <a:srgbClr val="000000"/>
              </a:solidFill>
              <a:latin typeface="メイリオ"/>
              <a:ea typeface="メイリオ"/>
              <a:cs typeface="メイリオ"/>
            </a:endParaRPr>
          </a:p>
        </p:txBody>
      </p:sp>
      <p:sp>
        <p:nvSpPr>
          <p:cNvPr id="7" name="サブタイトル 2"/>
          <p:cNvSpPr txBox="1">
            <a:spLocks/>
          </p:cNvSpPr>
          <p:nvPr/>
        </p:nvSpPr>
        <p:spPr>
          <a:xfrm>
            <a:off x="777240" y="4175444"/>
            <a:ext cx="6518082" cy="899328"/>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ts val="2800"/>
              </a:lnSpc>
            </a:pPr>
            <a:r>
              <a:rPr lang="ja-JP" altLang="en-US" sz="2600" dirty="0">
                <a:solidFill>
                  <a:schemeClr val="tx1"/>
                </a:solidFill>
                <a:latin typeface="メイリオ"/>
                <a:ea typeface="メイリオ"/>
                <a:cs typeface="メイリオ"/>
              </a:rPr>
              <a:t>イギリスの経済学者</a:t>
            </a:r>
            <a:r>
              <a:rPr lang="ja-JP" altLang="en-US" sz="2600" b="1" dirty="0">
                <a:solidFill>
                  <a:srgbClr val="FF0000"/>
                </a:solidFill>
                <a:latin typeface="メイリオ"/>
                <a:ea typeface="メイリオ"/>
                <a:cs typeface="メイリオ"/>
              </a:rPr>
              <a:t>アダム＝スミス</a:t>
            </a:r>
            <a:r>
              <a:rPr lang="ja-JP" altLang="en-US" sz="2600" dirty="0">
                <a:solidFill>
                  <a:srgbClr val="000000"/>
                </a:solidFill>
                <a:latin typeface="メイリオ"/>
                <a:ea typeface="メイリオ"/>
                <a:cs typeface="メイリオ"/>
              </a:rPr>
              <a:t>の主張</a:t>
            </a:r>
            <a:endParaRPr lang="en-US" altLang="ja-JP" sz="2600" dirty="0">
              <a:solidFill>
                <a:srgbClr val="000000"/>
              </a:solidFill>
              <a:latin typeface="メイリオ"/>
              <a:ea typeface="メイリオ"/>
              <a:cs typeface="メイリオ"/>
            </a:endParaRPr>
          </a:p>
        </p:txBody>
      </p:sp>
      <p:sp>
        <p:nvSpPr>
          <p:cNvPr id="8" name="角丸四角形吹き出し 7"/>
          <p:cNvSpPr/>
          <p:nvPr/>
        </p:nvSpPr>
        <p:spPr>
          <a:xfrm>
            <a:off x="4786442" y="468112"/>
            <a:ext cx="4046662" cy="652476"/>
          </a:xfrm>
          <a:prstGeom prst="wedgeRoundRectCallout">
            <a:avLst>
              <a:gd name="adj1" fmla="val -46900"/>
              <a:gd name="adj2" fmla="val 24980"/>
              <a:gd name="adj3" fmla="val 16667"/>
            </a:avLst>
          </a:prstGeom>
        </p:spPr>
        <p:style>
          <a:lnRef idx="1">
            <a:schemeClr val="accent6"/>
          </a:lnRef>
          <a:fillRef idx="3">
            <a:schemeClr val="accent6"/>
          </a:fillRef>
          <a:effectRef idx="2">
            <a:schemeClr val="accent6"/>
          </a:effectRef>
          <a:fontRef idx="minor">
            <a:schemeClr val="lt1"/>
          </a:fontRef>
        </p:style>
        <p:txBody>
          <a:bodyPr lIns="180000" rtlCol="0" anchor="ctr" anchorCtr="0"/>
          <a:lstStyle/>
          <a:p>
            <a:r>
              <a:rPr lang="ja-JP" altLang="en-US" sz="2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初期の資本主義の特徴は何か</a:t>
            </a:r>
            <a:endParaRPr kumimoji="1" lang="ja-JP" altLang="en-US" sz="2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4334" y="472164"/>
            <a:ext cx="292100" cy="292100"/>
          </a:xfrm>
          <a:prstGeom prst="rect">
            <a:avLst/>
          </a:prstGeom>
        </p:spPr>
      </p:pic>
      <p:sp>
        <p:nvSpPr>
          <p:cNvPr id="3" name="角丸四角形吹き出し 2"/>
          <p:cNvSpPr/>
          <p:nvPr/>
        </p:nvSpPr>
        <p:spPr>
          <a:xfrm>
            <a:off x="2563883" y="4874491"/>
            <a:ext cx="5713219" cy="1455057"/>
          </a:xfrm>
          <a:prstGeom prst="wedgeRoundRectCallout">
            <a:avLst>
              <a:gd name="adj1" fmla="val 4639"/>
              <a:gd name="adj2" fmla="val -67367"/>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nSpc>
                <a:spcPts val="3500"/>
              </a:lnSpc>
            </a:pPr>
            <a:r>
              <a:rPr lang="ja-JP" altLang="en-US" sz="2600" dirty="0">
                <a:solidFill>
                  <a:srgbClr val="000000"/>
                </a:solidFill>
                <a:latin typeface="メイリオ"/>
                <a:ea typeface="メイリオ"/>
                <a:cs typeface="メイリオ"/>
              </a:rPr>
              <a:t>市場での自由競争で経済が調整され社会の富が増える</a:t>
            </a:r>
            <a:endParaRPr lang="en-US" altLang="ja-JP" sz="2600" dirty="0">
              <a:solidFill>
                <a:srgbClr val="000000"/>
              </a:solidFill>
              <a:latin typeface="メイリオ"/>
              <a:ea typeface="メイリオ"/>
              <a:cs typeface="メイリオ"/>
            </a:endParaRPr>
          </a:p>
          <a:p>
            <a:pPr>
              <a:lnSpc>
                <a:spcPts val="3500"/>
              </a:lnSpc>
            </a:pPr>
            <a:r>
              <a:rPr lang="ja-JP" altLang="en-US" sz="2600" dirty="0">
                <a:solidFill>
                  <a:schemeClr val="tx1"/>
                </a:solidFill>
                <a:latin typeface="メイリオ"/>
                <a:ea typeface="メイリオ"/>
                <a:cs typeface="メイリオ"/>
              </a:rPr>
              <a:t>「</a:t>
            </a:r>
            <a:r>
              <a:rPr lang="ja-JP" altLang="en-US" sz="2600" b="1" dirty="0">
                <a:solidFill>
                  <a:srgbClr val="FF0000"/>
                </a:solidFill>
                <a:latin typeface="メイリオ"/>
                <a:ea typeface="メイリオ"/>
                <a:cs typeface="メイリオ"/>
              </a:rPr>
              <a:t>見えざる手</a:t>
            </a:r>
            <a:r>
              <a:rPr lang="ja-JP" altLang="en-US" sz="2600" dirty="0">
                <a:solidFill>
                  <a:schemeClr val="tx1"/>
                </a:solidFill>
                <a:latin typeface="メイリオ"/>
                <a:ea typeface="メイリオ"/>
                <a:cs typeface="メイリオ"/>
              </a:rPr>
              <a:t>」によって導かれる</a:t>
            </a:r>
            <a:endParaRPr kumimoji="1" lang="ja-JP" altLang="en-US" dirty="0">
              <a:solidFill>
                <a:schemeClr val="tx1"/>
              </a:solidFill>
            </a:endParaRPr>
          </a:p>
        </p:txBody>
      </p:sp>
      <p:sp>
        <p:nvSpPr>
          <p:cNvPr id="10" name="サブタイトル 2"/>
          <p:cNvSpPr txBox="1">
            <a:spLocks/>
          </p:cNvSpPr>
          <p:nvPr/>
        </p:nvSpPr>
        <p:spPr>
          <a:xfrm>
            <a:off x="265835" y="468112"/>
            <a:ext cx="4236264" cy="535810"/>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資本主義経済の成立と変容</a:t>
            </a:r>
          </a:p>
        </p:txBody>
      </p:sp>
    </p:spTree>
    <p:extLst>
      <p:ext uri="{BB962C8B-B14F-4D97-AF65-F5344CB8AC3E}">
        <p14:creationId xmlns:p14="http://schemas.microsoft.com/office/powerpoint/2010/main" val="4018204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サブタイトル 2"/>
          <p:cNvSpPr txBox="1">
            <a:spLocks/>
          </p:cNvSpPr>
          <p:nvPr/>
        </p:nvSpPr>
        <p:spPr>
          <a:xfrm>
            <a:off x="265835" y="5565145"/>
            <a:ext cx="8161763" cy="900264"/>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ts val="3000"/>
              </a:lnSpc>
            </a:pPr>
            <a:r>
              <a:rPr lang="ja-JP" altLang="en-US" sz="2600" dirty="0">
                <a:solidFill>
                  <a:srgbClr val="000000"/>
                </a:solidFill>
                <a:latin typeface="メイリオ"/>
                <a:ea typeface="メイリオ"/>
                <a:cs typeface="メイリオ"/>
              </a:rPr>
              <a:t>政府の経済活動が一定の比重を占める</a:t>
            </a:r>
            <a:r>
              <a:rPr lang="ja-JP" altLang="en-US" sz="2600" b="1" dirty="0">
                <a:solidFill>
                  <a:srgbClr val="000000"/>
                </a:solidFill>
                <a:latin typeface="メイリオ"/>
                <a:ea typeface="メイリオ"/>
                <a:cs typeface="メイリオ"/>
              </a:rPr>
              <a:t>混合経済</a:t>
            </a:r>
            <a:r>
              <a:rPr lang="ja-JP" altLang="en-US" sz="2600" dirty="0">
                <a:solidFill>
                  <a:srgbClr val="000000"/>
                </a:solidFill>
                <a:latin typeface="メイリオ"/>
                <a:ea typeface="メイリオ"/>
                <a:cs typeface="メイリオ"/>
              </a:rPr>
              <a:t>体制</a:t>
            </a:r>
            <a:endParaRPr lang="en-US" altLang="ja-JP" sz="2600" dirty="0">
              <a:solidFill>
                <a:srgbClr val="000000"/>
              </a:solidFill>
              <a:latin typeface="メイリオ"/>
              <a:ea typeface="メイリオ"/>
              <a:cs typeface="メイリオ"/>
            </a:endParaRPr>
          </a:p>
          <a:p>
            <a:pPr marL="355600" algn="l">
              <a:lnSpc>
                <a:spcPts val="3000"/>
              </a:lnSpc>
            </a:pPr>
            <a:r>
              <a:rPr lang="en-US" altLang="ja-JP" sz="2600" dirty="0">
                <a:solidFill>
                  <a:srgbClr val="000000"/>
                </a:solidFill>
                <a:latin typeface="メイリオ"/>
                <a:ea typeface="メイリオ"/>
                <a:cs typeface="メイリオ"/>
              </a:rPr>
              <a:t>…</a:t>
            </a:r>
            <a:r>
              <a:rPr lang="ja-JP" altLang="en-US" sz="2600" dirty="0">
                <a:solidFill>
                  <a:srgbClr val="000000"/>
                </a:solidFill>
                <a:latin typeface="メイリオ"/>
                <a:ea typeface="メイリオ"/>
                <a:cs typeface="メイリオ"/>
              </a:rPr>
              <a:t>大きな政府</a:t>
            </a:r>
            <a:endParaRPr lang="en-US" altLang="ja-JP" sz="2600" dirty="0">
              <a:solidFill>
                <a:srgbClr val="000000"/>
              </a:solidFill>
              <a:latin typeface="メイリオ"/>
              <a:ea typeface="メイリオ"/>
              <a:cs typeface="メイリオ"/>
            </a:endParaRPr>
          </a:p>
        </p:txBody>
      </p:sp>
      <p:sp>
        <p:nvSpPr>
          <p:cNvPr id="4" name="サブタイトル 2"/>
          <p:cNvSpPr txBox="1">
            <a:spLocks/>
          </p:cNvSpPr>
          <p:nvPr/>
        </p:nvSpPr>
        <p:spPr>
          <a:xfrm>
            <a:off x="298319" y="1229858"/>
            <a:ext cx="8399929" cy="2469319"/>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ts val="3000"/>
              </a:lnSpc>
            </a:pPr>
            <a:r>
              <a:rPr lang="ja-JP" altLang="en-US" sz="2600" b="1" dirty="0">
                <a:solidFill>
                  <a:schemeClr val="tx1"/>
                </a:solidFill>
                <a:latin typeface="メイリオ"/>
                <a:ea typeface="メイリオ"/>
                <a:cs typeface="メイリオ"/>
              </a:rPr>
              <a:t>世界恐慌</a:t>
            </a:r>
            <a:r>
              <a:rPr lang="ja-JP" altLang="en-US" sz="2600" dirty="0">
                <a:solidFill>
                  <a:schemeClr val="tx1"/>
                </a:solidFill>
                <a:latin typeface="メイリオ"/>
                <a:ea typeface="メイリオ"/>
                <a:cs typeface="メイリオ"/>
              </a:rPr>
              <a:t>の発生（</a:t>
            </a:r>
            <a:r>
              <a:rPr lang="en-US" altLang="ja-JP" sz="2600" dirty="0">
                <a:solidFill>
                  <a:schemeClr val="tx1"/>
                </a:solidFill>
                <a:latin typeface="メイリオ"/>
                <a:ea typeface="メイリオ"/>
                <a:cs typeface="メイリオ"/>
              </a:rPr>
              <a:t>1</a:t>
            </a:r>
            <a:r>
              <a:rPr lang="en-US" altLang="ja-JP" sz="2600" dirty="0">
                <a:solidFill>
                  <a:srgbClr val="000000"/>
                </a:solidFill>
                <a:latin typeface="メイリオ"/>
                <a:ea typeface="メイリオ"/>
                <a:cs typeface="メイリオ"/>
              </a:rPr>
              <a:t>929</a:t>
            </a:r>
            <a:r>
              <a:rPr lang="ja-JP" altLang="en-US" sz="2600" dirty="0">
                <a:solidFill>
                  <a:srgbClr val="000000"/>
                </a:solidFill>
                <a:latin typeface="メイリオ"/>
                <a:ea typeface="メイリオ"/>
                <a:cs typeface="メイリオ"/>
              </a:rPr>
              <a:t>年）　　　　　</a:t>
            </a:r>
            <a:br>
              <a:rPr lang="en-US" altLang="ja-JP" sz="2600" dirty="0">
                <a:solidFill>
                  <a:srgbClr val="000000"/>
                </a:solidFill>
                <a:latin typeface="メイリオ"/>
                <a:ea typeface="メイリオ"/>
                <a:cs typeface="メイリオ"/>
              </a:rPr>
            </a:br>
            <a:r>
              <a:rPr lang="en-US" altLang="ja-JP" sz="2600" dirty="0">
                <a:solidFill>
                  <a:srgbClr val="000000"/>
                </a:solidFill>
                <a:latin typeface="メイリオ"/>
                <a:ea typeface="メイリオ"/>
                <a:cs typeface="メイリオ"/>
              </a:rPr>
              <a:t>   …</a:t>
            </a:r>
            <a:r>
              <a:rPr lang="ja-JP" altLang="en-US" sz="2600" dirty="0">
                <a:solidFill>
                  <a:srgbClr val="000000"/>
                </a:solidFill>
                <a:latin typeface="メイリオ"/>
                <a:ea typeface="メイリオ"/>
                <a:cs typeface="メイリオ"/>
              </a:rPr>
              <a:t>それまでに例のない深刻な不況</a:t>
            </a:r>
            <a:endParaRPr lang="ja-JP" altLang="en-US" sz="1800" dirty="0">
              <a:solidFill>
                <a:srgbClr val="000000"/>
              </a:solidFill>
              <a:latin typeface="メイリオ"/>
              <a:ea typeface="メイリオ"/>
              <a:cs typeface="メイリオ"/>
            </a:endParaRPr>
          </a:p>
          <a:p>
            <a:pPr marL="715963" algn="l">
              <a:lnSpc>
                <a:spcPts val="3000"/>
              </a:lnSpc>
            </a:pPr>
            <a:r>
              <a:rPr lang="ja-JP" altLang="en-US" sz="2600" b="1" dirty="0">
                <a:solidFill>
                  <a:srgbClr val="000000"/>
                </a:solidFill>
                <a:latin typeface="メイリオ"/>
                <a:ea typeface="メイリオ"/>
                <a:cs typeface="メイリオ"/>
              </a:rPr>
              <a:t>対応策</a:t>
            </a:r>
            <a:r>
              <a:rPr lang="ja-JP" altLang="en-US" sz="2600" dirty="0">
                <a:solidFill>
                  <a:srgbClr val="000000"/>
                </a:solidFill>
                <a:latin typeface="メイリオ"/>
                <a:ea typeface="メイリオ"/>
                <a:cs typeface="メイリオ"/>
              </a:rPr>
              <a:t>：アメリカのローズベルト大統領による</a:t>
            </a:r>
            <a:endParaRPr lang="en-US" altLang="ja-JP" sz="1800" dirty="0">
              <a:solidFill>
                <a:srgbClr val="FF0000"/>
              </a:solidFill>
              <a:latin typeface="メイリオ"/>
              <a:ea typeface="メイリオ"/>
              <a:cs typeface="メイリオ"/>
            </a:endParaRPr>
          </a:p>
          <a:p>
            <a:pPr marL="715963" algn="l">
              <a:lnSpc>
                <a:spcPts val="3000"/>
              </a:lnSpc>
            </a:pPr>
            <a:r>
              <a:rPr lang="ja-JP" altLang="en-US" sz="2600" b="1" dirty="0">
                <a:solidFill>
                  <a:srgbClr val="FF0000"/>
                </a:solidFill>
                <a:latin typeface="メイリオ"/>
                <a:ea typeface="メイリオ"/>
                <a:cs typeface="メイリオ"/>
              </a:rPr>
              <a:t>　　　　ニューディール政策</a:t>
            </a:r>
            <a:endParaRPr lang="en-US" altLang="ja-JP" sz="2600" b="1" dirty="0">
              <a:solidFill>
                <a:srgbClr val="FF0000"/>
              </a:solidFill>
              <a:latin typeface="メイリオ"/>
              <a:ea typeface="メイリオ"/>
              <a:cs typeface="メイリオ"/>
            </a:endParaRPr>
          </a:p>
          <a:p>
            <a:pPr marL="631825" algn="l">
              <a:lnSpc>
                <a:spcPct val="70000"/>
              </a:lnSpc>
              <a:spcBef>
                <a:spcPts val="2400"/>
              </a:spcBef>
            </a:pPr>
            <a:r>
              <a:rPr lang="ja-JP" altLang="en-US" sz="2600" dirty="0">
                <a:solidFill>
                  <a:schemeClr val="tx1"/>
                </a:solidFill>
                <a:latin typeface="メイリオ"/>
                <a:ea typeface="メイリオ"/>
                <a:cs typeface="メイリオ"/>
              </a:rPr>
              <a:t>ケインズ</a:t>
            </a:r>
            <a:r>
              <a:rPr lang="ja-JP" altLang="en-US" sz="2600" dirty="0">
                <a:solidFill>
                  <a:srgbClr val="000000"/>
                </a:solidFill>
                <a:latin typeface="メイリオ"/>
                <a:ea typeface="メイリオ"/>
                <a:cs typeface="メイリオ"/>
              </a:rPr>
              <a:t>（イギリス）による</a:t>
            </a:r>
            <a:r>
              <a:rPr lang="ja-JP" altLang="en-US" sz="2600" b="1" dirty="0">
                <a:solidFill>
                  <a:srgbClr val="FF0000"/>
                </a:solidFill>
                <a:latin typeface="メイリオ"/>
                <a:ea typeface="メイリオ"/>
                <a:cs typeface="メイリオ"/>
              </a:rPr>
              <a:t>有効需要</a:t>
            </a:r>
            <a:r>
              <a:rPr lang="ja-JP" altLang="en-US" sz="2600" dirty="0">
                <a:solidFill>
                  <a:srgbClr val="000000"/>
                </a:solidFill>
                <a:latin typeface="メイリオ"/>
                <a:ea typeface="メイリオ"/>
                <a:cs typeface="メイリオ"/>
              </a:rPr>
              <a:t>の原理</a:t>
            </a:r>
            <a:endParaRPr lang="en-US" altLang="ja-JP" sz="2600" dirty="0">
              <a:solidFill>
                <a:srgbClr val="000000"/>
              </a:solidFill>
              <a:latin typeface="メイリオ"/>
              <a:ea typeface="メイリオ"/>
              <a:cs typeface="メイリオ"/>
            </a:endParaRPr>
          </a:p>
          <a:p>
            <a:pPr marL="358775" algn="l">
              <a:lnSpc>
                <a:spcPts val="3000"/>
              </a:lnSpc>
            </a:pPr>
            <a:endParaRPr lang="en-US" altLang="ja-JP" sz="2600" b="1" dirty="0">
              <a:solidFill>
                <a:srgbClr val="000000"/>
              </a:solidFill>
              <a:latin typeface="メイリオ"/>
              <a:ea typeface="メイリオ"/>
              <a:cs typeface="メイリオ"/>
            </a:endParaRPr>
          </a:p>
        </p:txBody>
      </p:sp>
      <p:sp>
        <p:nvSpPr>
          <p:cNvPr id="6" name="角丸四角形吹き出し 5"/>
          <p:cNvSpPr/>
          <p:nvPr/>
        </p:nvSpPr>
        <p:spPr>
          <a:xfrm>
            <a:off x="4829202" y="468112"/>
            <a:ext cx="4003902" cy="778184"/>
          </a:xfrm>
          <a:prstGeom prst="wedgeRoundRectCallout">
            <a:avLst>
              <a:gd name="adj1" fmla="val -46900"/>
              <a:gd name="adj2" fmla="val 24980"/>
              <a:gd name="adj3" fmla="val 16667"/>
            </a:avLst>
          </a:prstGeom>
        </p:spPr>
        <p:style>
          <a:lnRef idx="1">
            <a:schemeClr val="accent6"/>
          </a:lnRef>
          <a:fillRef idx="3">
            <a:schemeClr val="accent6"/>
          </a:fillRef>
          <a:effectRef idx="2">
            <a:schemeClr val="accent6"/>
          </a:effectRef>
          <a:fontRef idx="minor">
            <a:schemeClr val="lt1"/>
          </a:fontRef>
        </p:style>
        <p:txBody>
          <a:bodyPr lIns="180000" tIns="72000" rtlCol="0" anchor="ctr" anchorCtr="0"/>
          <a:lstStyle/>
          <a:p>
            <a:r>
              <a:rPr lang="ja-JP" altLang="en-US" sz="2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世界恐慌によって</a:t>
            </a:r>
            <a:endParaRPr lang="en-US" altLang="ja-JP" sz="2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どのように修正されたのか</a:t>
            </a:r>
            <a:endParaRPr kumimoji="1" lang="ja-JP" altLang="en-US" sz="2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83152" y="472164"/>
            <a:ext cx="292100" cy="292100"/>
          </a:xfrm>
          <a:prstGeom prst="rect">
            <a:avLst/>
          </a:prstGeom>
        </p:spPr>
      </p:pic>
      <p:sp>
        <p:nvSpPr>
          <p:cNvPr id="2" name="下矢印 1"/>
          <p:cNvSpPr/>
          <p:nvPr/>
        </p:nvSpPr>
        <p:spPr>
          <a:xfrm>
            <a:off x="553984" y="2125617"/>
            <a:ext cx="289164" cy="3385573"/>
          </a:xfrm>
          <a:prstGeom prst="downArrow">
            <a:avLst/>
          </a:prstGeom>
          <a:solidFill>
            <a:schemeClr val="bg1">
              <a:lumMod val="65000"/>
            </a:schemeClr>
          </a:solidFill>
          <a:ln>
            <a:solidFill>
              <a:schemeClr val="tx1"/>
            </a:solidFill>
          </a:ln>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13" name="角丸四角形吹き出し 12"/>
          <p:cNvSpPr/>
          <p:nvPr/>
        </p:nvSpPr>
        <p:spPr>
          <a:xfrm>
            <a:off x="1176545" y="3731140"/>
            <a:ext cx="4068555" cy="1532682"/>
          </a:xfrm>
          <a:prstGeom prst="wedgeRoundRectCallout">
            <a:avLst>
              <a:gd name="adj1" fmla="val -39465"/>
              <a:gd name="adj2" fmla="val -62495"/>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marL="3175">
              <a:lnSpc>
                <a:spcPts val="3000"/>
              </a:lnSpc>
            </a:pPr>
            <a:r>
              <a:rPr lang="ja-JP" altLang="en-US" sz="2600" dirty="0">
                <a:solidFill>
                  <a:srgbClr val="000000"/>
                </a:solidFill>
                <a:latin typeface="メイリオ"/>
                <a:ea typeface="メイリオ"/>
                <a:cs typeface="メイリオ"/>
              </a:rPr>
              <a:t>政府の政策的介入による景気と雇用の安定化</a:t>
            </a:r>
            <a:endParaRPr lang="en-US" altLang="ja-JP" sz="2600" dirty="0">
              <a:solidFill>
                <a:srgbClr val="000000"/>
              </a:solidFill>
              <a:latin typeface="メイリオ"/>
              <a:ea typeface="メイリオ"/>
              <a:cs typeface="メイリオ"/>
            </a:endParaRPr>
          </a:p>
          <a:p>
            <a:pPr marL="3175">
              <a:lnSpc>
                <a:spcPts val="3000"/>
              </a:lnSpc>
            </a:pPr>
            <a:r>
              <a:rPr lang="ja-JP" altLang="en-US" sz="2600" dirty="0">
                <a:solidFill>
                  <a:srgbClr val="000000"/>
                </a:solidFill>
                <a:latin typeface="メイリオ"/>
                <a:ea typeface="メイリオ"/>
                <a:cs typeface="メイリオ"/>
              </a:rPr>
              <a:t>→</a:t>
            </a:r>
            <a:r>
              <a:rPr lang="ja-JP" altLang="en-US" sz="2600" b="1" dirty="0">
                <a:solidFill>
                  <a:srgbClr val="FF0000"/>
                </a:solidFill>
                <a:latin typeface="メイリオ"/>
                <a:ea typeface="メイリオ"/>
                <a:cs typeface="メイリオ"/>
              </a:rPr>
              <a:t>修正資本主義 </a:t>
            </a:r>
            <a:endParaRPr lang="ja-JP" altLang="en-US" sz="2600" dirty="0">
              <a:solidFill>
                <a:srgbClr val="000000"/>
              </a:solidFill>
              <a:latin typeface="メイリオ"/>
              <a:ea typeface="メイリオ"/>
              <a:cs typeface="メイリオ"/>
            </a:endParaRPr>
          </a:p>
        </p:txBody>
      </p:sp>
      <p:sp>
        <p:nvSpPr>
          <p:cNvPr id="12" name="角丸四角形 11">
            <a:hlinkClick r:id="" action="ppaction://customshow?id=1&amp;return=true"/>
          </p:cNvPr>
          <p:cNvSpPr/>
          <p:nvPr/>
        </p:nvSpPr>
        <p:spPr>
          <a:xfrm>
            <a:off x="5804484" y="2592811"/>
            <a:ext cx="2389491" cy="338784"/>
          </a:xfrm>
          <a:prstGeom prst="roundRect">
            <a:avLst/>
          </a:prstGeom>
          <a:solidFill>
            <a:schemeClr val="accent3">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6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ニューディール政策</a:t>
            </a:r>
            <a:endParaRPr kumimoji="1"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四角形吹き出し 14"/>
          <p:cNvSpPr/>
          <p:nvPr/>
        </p:nvSpPr>
        <p:spPr>
          <a:xfrm>
            <a:off x="5804484" y="3863431"/>
            <a:ext cx="2959158" cy="900263"/>
          </a:xfrm>
          <a:prstGeom prst="wedgeRectCallout">
            <a:avLst>
              <a:gd name="adj1" fmla="val -41128"/>
              <a:gd name="adj2" fmla="val -80777"/>
            </a:avLst>
          </a:prstGeom>
          <a:solidFill>
            <a:schemeClr val="accent6">
              <a:lumMod val="60000"/>
              <a:lumOff val="40000"/>
            </a:schemeClr>
          </a:solidFill>
          <a:ln w="25400">
            <a:solidFill>
              <a:srgbClr val="000000"/>
            </a:solidFill>
          </a:ln>
        </p:spPr>
        <p:style>
          <a:lnRef idx="1">
            <a:schemeClr val="accent6"/>
          </a:lnRef>
          <a:fillRef idx="2">
            <a:schemeClr val="accent6"/>
          </a:fillRef>
          <a:effectRef idx="1">
            <a:schemeClr val="accent6"/>
          </a:effectRef>
          <a:fontRef idx="minor">
            <a:schemeClr val="dk1"/>
          </a:fontRef>
        </p:style>
        <p:txBody>
          <a:bodyPr rtlCol="0" anchor="ctr"/>
          <a:lstStyle/>
          <a:p>
            <a:r>
              <a:rPr lang="ja-JP" altLang="en-US" sz="2400" dirty="0">
                <a:solidFill>
                  <a:srgbClr val="000000"/>
                </a:solidFill>
                <a:latin typeface="メイリオ"/>
                <a:ea typeface="メイリオ"/>
                <a:cs typeface="メイリオ"/>
              </a:rPr>
              <a:t>貨幣支出をともなう需要</a:t>
            </a:r>
            <a:endParaRPr lang="en-US" altLang="ja-JP" sz="2400" dirty="0">
              <a:solidFill>
                <a:srgbClr val="000000"/>
              </a:solidFill>
              <a:latin typeface="メイリオ"/>
              <a:ea typeface="メイリオ"/>
              <a:cs typeface="メイリオ"/>
            </a:endParaRPr>
          </a:p>
        </p:txBody>
      </p:sp>
      <p:sp>
        <p:nvSpPr>
          <p:cNvPr id="17" name="サブタイトル 2"/>
          <p:cNvSpPr txBox="1">
            <a:spLocks/>
          </p:cNvSpPr>
          <p:nvPr/>
        </p:nvSpPr>
        <p:spPr>
          <a:xfrm>
            <a:off x="265835" y="468112"/>
            <a:ext cx="4236264" cy="535810"/>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資本主義経済の成立と変容</a:t>
            </a:r>
          </a:p>
        </p:txBody>
      </p:sp>
    </p:spTree>
    <p:extLst>
      <p:ext uri="{BB962C8B-B14F-4D97-AF65-F5344CB8AC3E}">
        <p14:creationId xmlns:p14="http://schemas.microsoft.com/office/powerpoint/2010/main" val="4018204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animBg="1"/>
      <p:bldP spid="13" grpId="0" animBg="1"/>
      <p:bldP spid="12"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サブタイトル 2"/>
          <p:cNvSpPr txBox="1">
            <a:spLocks/>
          </p:cNvSpPr>
          <p:nvPr/>
        </p:nvSpPr>
        <p:spPr>
          <a:xfrm>
            <a:off x="265835" y="1454232"/>
            <a:ext cx="8224516" cy="540000"/>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ts val="3000"/>
              </a:lnSpc>
            </a:pPr>
            <a:r>
              <a:rPr lang="en-US" altLang="ja-JP" sz="2600" dirty="0">
                <a:solidFill>
                  <a:srgbClr val="000000"/>
                </a:solidFill>
                <a:latin typeface="メイリオ"/>
                <a:ea typeface="メイリオ"/>
                <a:cs typeface="メイリオ"/>
              </a:rPr>
              <a:t>1970</a:t>
            </a:r>
            <a:r>
              <a:rPr lang="ja-JP" altLang="en-US" sz="2600" dirty="0">
                <a:solidFill>
                  <a:srgbClr val="000000"/>
                </a:solidFill>
                <a:latin typeface="メイリオ"/>
                <a:ea typeface="メイリオ"/>
                <a:cs typeface="メイリオ"/>
              </a:rPr>
              <a:t>年代の二度の</a:t>
            </a:r>
            <a:r>
              <a:rPr lang="ja-JP" altLang="en-US" sz="2600" b="1" dirty="0">
                <a:solidFill>
                  <a:schemeClr val="tx1"/>
                </a:solidFill>
                <a:latin typeface="メイリオ"/>
                <a:ea typeface="メイリオ"/>
                <a:cs typeface="メイリオ"/>
              </a:rPr>
              <a:t>石油危機 </a:t>
            </a:r>
            <a:r>
              <a:rPr lang="en-US" altLang="ja-JP" sz="2600" dirty="0">
                <a:solidFill>
                  <a:srgbClr val="000000"/>
                </a:solidFill>
                <a:latin typeface="メイリオ"/>
                <a:ea typeface="メイリオ"/>
                <a:cs typeface="メイリオ"/>
              </a:rPr>
              <a:t>… </a:t>
            </a:r>
            <a:r>
              <a:rPr lang="ja-JP" altLang="en-US" sz="2600" dirty="0">
                <a:solidFill>
                  <a:srgbClr val="000000"/>
                </a:solidFill>
                <a:latin typeface="メイリオ"/>
                <a:ea typeface="メイリオ"/>
                <a:cs typeface="メイリオ"/>
              </a:rPr>
              <a:t>低成長と財政赤字</a:t>
            </a:r>
            <a:endParaRPr lang="en-US" altLang="ja-JP" sz="2600" dirty="0">
              <a:solidFill>
                <a:srgbClr val="000000"/>
              </a:solidFill>
              <a:latin typeface="メイリオ"/>
              <a:ea typeface="メイリオ"/>
              <a:cs typeface="メイリオ"/>
            </a:endParaRPr>
          </a:p>
        </p:txBody>
      </p:sp>
      <p:sp>
        <p:nvSpPr>
          <p:cNvPr id="5" name="サブタイトル 2"/>
          <p:cNvSpPr txBox="1">
            <a:spLocks/>
          </p:cNvSpPr>
          <p:nvPr/>
        </p:nvSpPr>
        <p:spPr>
          <a:xfrm>
            <a:off x="366518" y="2256997"/>
            <a:ext cx="3817554" cy="4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nSpc>
                <a:spcPts val="3000"/>
              </a:lnSpc>
            </a:pPr>
            <a:r>
              <a:rPr lang="ja-JP" altLang="en-US" sz="2600" b="1" dirty="0">
                <a:solidFill>
                  <a:srgbClr val="FF0000"/>
                </a:solidFill>
                <a:latin typeface="メイリオ"/>
                <a:ea typeface="メイリオ"/>
                <a:cs typeface="メイリオ"/>
              </a:rPr>
              <a:t>新自由主義</a:t>
            </a:r>
            <a:r>
              <a:rPr lang="ja-JP" altLang="en-US" sz="2600" dirty="0">
                <a:solidFill>
                  <a:srgbClr val="000000"/>
                </a:solidFill>
                <a:latin typeface="メイリオ"/>
                <a:ea typeface="メイリオ"/>
                <a:cs typeface="メイリオ"/>
              </a:rPr>
              <a:t>の主張</a:t>
            </a:r>
            <a:endParaRPr lang="en-US" altLang="ja-JP" sz="2600" dirty="0">
              <a:solidFill>
                <a:srgbClr val="000000"/>
              </a:solidFill>
              <a:latin typeface="メイリオ"/>
              <a:ea typeface="メイリオ"/>
              <a:cs typeface="メイリオ"/>
            </a:endParaRPr>
          </a:p>
        </p:txBody>
      </p:sp>
      <p:sp>
        <p:nvSpPr>
          <p:cNvPr id="6" name="サブタイトル 2"/>
          <p:cNvSpPr txBox="1">
            <a:spLocks/>
          </p:cNvSpPr>
          <p:nvPr/>
        </p:nvSpPr>
        <p:spPr>
          <a:xfrm>
            <a:off x="366517" y="2890962"/>
            <a:ext cx="3817553" cy="1783079"/>
          </a:xfrm>
          <a:prstGeom prst="rect">
            <a:avLst/>
          </a:prstGeom>
          <a:solidFill>
            <a:schemeClr val="accent5">
              <a:lumMod val="20000"/>
              <a:lumOff val="80000"/>
            </a:schemeClr>
          </a:solidFill>
          <a:ln w="6350" cmpd="sng">
            <a:solidFill>
              <a:schemeClr val="tx1"/>
            </a:solidFill>
          </a:ln>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marL="355600" indent="-355600" algn="l">
              <a:lnSpc>
                <a:spcPts val="3000"/>
              </a:lnSpc>
            </a:pPr>
            <a:r>
              <a:rPr lang="ja-JP" altLang="en-US" sz="2600" dirty="0">
                <a:solidFill>
                  <a:srgbClr val="000000"/>
                </a:solidFill>
                <a:latin typeface="メイリオ"/>
                <a:ea typeface="メイリオ"/>
                <a:cs typeface="メイリオ"/>
              </a:rPr>
              <a:t>・政府事業の民営化で　財政規模の縮小　</a:t>
            </a:r>
            <a:endParaRPr lang="en-US" altLang="ja-JP" sz="2600" dirty="0">
              <a:solidFill>
                <a:srgbClr val="000000"/>
              </a:solidFill>
              <a:latin typeface="メイリオ"/>
              <a:ea typeface="メイリオ"/>
              <a:cs typeface="メイリオ"/>
            </a:endParaRPr>
          </a:p>
          <a:p>
            <a:pPr marL="355600" indent="-355600" algn="l">
              <a:lnSpc>
                <a:spcPts val="3000"/>
              </a:lnSpc>
            </a:pPr>
            <a:r>
              <a:rPr lang="ja-JP" altLang="en-US" sz="2600" dirty="0">
                <a:solidFill>
                  <a:srgbClr val="000000"/>
                </a:solidFill>
                <a:latin typeface="メイリオ"/>
                <a:ea typeface="メイリオ"/>
                <a:cs typeface="メイリオ"/>
              </a:rPr>
              <a:t>・規制緩和で経済の</a:t>
            </a:r>
            <a:endParaRPr lang="en-US" altLang="ja-JP" sz="2600" dirty="0">
              <a:solidFill>
                <a:srgbClr val="000000"/>
              </a:solidFill>
              <a:latin typeface="メイリオ"/>
              <a:ea typeface="メイリオ"/>
              <a:cs typeface="メイリオ"/>
            </a:endParaRPr>
          </a:p>
          <a:p>
            <a:pPr marL="355600" indent="-355600" algn="l">
              <a:lnSpc>
                <a:spcPts val="3000"/>
              </a:lnSpc>
            </a:pPr>
            <a:r>
              <a:rPr lang="ja-JP" altLang="en-US" sz="2600" dirty="0">
                <a:solidFill>
                  <a:srgbClr val="000000"/>
                </a:solidFill>
                <a:latin typeface="メイリオ"/>
                <a:ea typeface="メイリオ"/>
                <a:cs typeface="メイリオ"/>
              </a:rPr>
              <a:t>　活性化　</a:t>
            </a:r>
          </a:p>
        </p:txBody>
      </p:sp>
      <p:sp>
        <p:nvSpPr>
          <p:cNvPr id="7" name="サブタイトル 2"/>
          <p:cNvSpPr txBox="1">
            <a:spLocks/>
          </p:cNvSpPr>
          <p:nvPr/>
        </p:nvSpPr>
        <p:spPr>
          <a:xfrm>
            <a:off x="5053315" y="2890962"/>
            <a:ext cx="3817553" cy="1783079"/>
          </a:xfrm>
          <a:prstGeom prst="rect">
            <a:avLst/>
          </a:prstGeom>
          <a:solidFill>
            <a:srgbClr val="FFCCCC"/>
          </a:solidFill>
          <a:ln w="6350">
            <a:solidFill>
              <a:schemeClr val="tx1"/>
            </a:solidFill>
          </a:ln>
        </p:spPr>
        <p:txBody>
          <a:bodyPr vert="horz" lIns="91440" tIns="45720" rIns="91440" bIns="45720" rtlCol="0" anchor="ctr">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ts val="3000"/>
              </a:lnSpc>
            </a:pPr>
            <a:r>
              <a:rPr lang="ja-JP" altLang="en-US" sz="2600" dirty="0">
                <a:solidFill>
                  <a:srgbClr val="000000"/>
                </a:solidFill>
                <a:latin typeface="メイリオ"/>
                <a:ea typeface="メイリオ"/>
                <a:cs typeface="メイリオ"/>
              </a:rPr>
              <a:t>・社会保障の縮小</a:t>
            </a:r>
          </a:p>
          <a:p>
            <a:pPr algn="l">
              <a:lnSpc>
                <a:spcPts val="3000"/>
              </a:lnSpc>
            </a:pPr>
            <a:r>
              <a:rPr lang="ja-JP" altLang="en-US" sz="2600" dirty="0">
                <a:solidFill>
                  <a:srgbClr val="000000"/>
                </a:solidFill>
                <a:latin typeface="メイリオ"/>
                <a:ea typeface="メイリオ"/>
                <a:cs typeface="メイリオ"/>
              </a:rPr>
              <a:t>・経済格差の拡大</a:t>
            </a:r>
          </a:p>
        </p:txBody>
      </p:sp>
      <p:sp>
        <p:nvSpPr>
          <p:cNvPr id="8" name="サブタイトル 2"/>
          <p:cNvSpPr txBox="1">
            <a:spLocks/>
          </p:cNvSpPr>
          <p:nvPr/>
        </p:nvSpPr>
        <p:spPr>
          <a:xfrm>
            <a:off x="693584" y="5097972"/>
            <a:ext cx="7839034" cy="851566"/>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ts val="3000"/>
              </a:lnSpc>
            </a:pPr>
            <a:r>
              <a:rPr lang="ja-JP" altLang="en-US" sz="2600" dirty="0">
                <a:solidFill>
                  <a:srgbClr val="000000"/>
                </a:solidFill>
                <a:latin typeface="メイリオ"/>
                <a:ea typeface="メイリオ"/>
                <a:cs typeface="メイリオ"/>
              </a:rPr>
              <a:t>経済の効率性と公平性のバランスを保つ思想と政策が求められる</a:t>
            </a:r>
            <a:endParaRPr lang="en-US" altLang="ja-JP" sz="2600" dirty="0">
              <a:solidFill>
                <a:srgbClr val="000000"/>
              </a:solidFill>
              <a:latin typeface="メイリオ"/>
              <a:ea typeface="メイリオ"/>
              <a:cs typeface="メイリオ"/>
            </a:endParaRPr>
          </a:p>
        </p:txBody>
      </p:sp>
      <p:sp>
        <p:nvSpPr>
          <p:cNvPr id="10" name="角丸四角形吹き出し 9"/>
          <p:cNvSpPr/>
          <p:nvPr/>
        </p:nvSpPr>
        <p:spPr>
          <a:xfrm>
            <a:off x="4834603" y="468111"/>
            <a:ext cx="3523013" cy="796315"/>
          </a:xfrm>
          <a:prstGeom prst="wedgeRoundRectCallout">
            <a:avLst>
              <a:gd name="adj1" fmla="val -46900"/>
              <a:gd name="adj2" fmla="val 24980"/>
              <a:gd name="adj3" fmla="val 16667"/>
            </a:avLst>
          </a:prstGeom>
        </p:spPr>
        <p:style>
          <a:lnRef idx="1">
            <a:schemeClr val="accent6"/>
          </a:lnRef>
          <a:fillRef idx="3">
            <a:schemeClr val="accent6"/>
          </a:fillRef>
          <a:effectRef idx="2">
            <a:schemeClr val="accent6"/>
          </a:effectRef>
          <a:fontRef idx="minor">
            <a:schemeClr val="lt1"/>
          </a:fontRef>
        </p:style>
        <p:txBody>
          <a:bodyPr lIns="180000" rtlCol="0" anchor="ctr" anchorCtr="0"/>
          <a:lstStyle/>
          <a:p>
            <a:r>
              <a:rPr lang="ja-JP" altLang="en-US" sz="2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なぜ「大きな政府」が</a:t>
            </a:r>
            <a:endParaRPr lang="en-US" altLang="ja-JP" sz="2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批判されたのか</a:t>
            </a:r>
            <a:endParaRPr kumimoji="1" lang="ja-JP" altLang="en-US" sz="2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 name="図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7518" y="472164"/>
            <a:ext cx="292100" cy="292100"/>
          </a:xfrm>
          <a:prstGeom prst="rect">
            <a:avLst/>
          </a:prstGeom>
        </p:spPr>
      </p:pic>
      <p:sp>
        <p:nvSpPr>
          <p:cNvPr id="13" name="サブタイトル 2"/>
          <p:cNvSpPr txBox="1">
            <a:spLocks/>
          </p:cNvSpPr>
          <p:nvPr/>
        </p:nvSpPr>
        <p:spPr>
          <a:xfrm>
            <a:off x="5042130" y="2256997"/>
            <a:ext cx="3828738" cy="4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nSpc>
                <a:spcPts val="3000"/>
              </a:lnSpc>
            </a:pPr>
            <a:r>
              <a:rPr lang="ja-JP" altLang="en-US" sz="2600" b="1" dirty="0">
                <a:solidFill>
                  <a:srgbClr val="FF0000"/>
                </a:solidFill>
                <a:latin typeface="メイリオ"/>
                <a:ea typeface="メイリオ"/>
                <a:cs typeface="メイリオ"/>
              </a:rPr>
              <a:t>新自由主義</a:t>
            </a:r>
            <a:r>
              <a:rPr lang="ja-JP" altLang="en-US" sz="2600" dirty="0">
                <a:solidFill>
                  <a:srgbClr val="000000"/>
                </a:solidFill>
                <a:latin typeface="メイリオ"/>
                <a:ea typeface="メイリオ"/>
                <a:cs typeface="メイリオ"/>
              </a:rPr>
              <a:t>への批判 </a:t>
            </a:r>
            <a:endParaRPr lang="en-US" altLang="ja-JP" sz="2600" dirty="0">
              <a:solidFill>
                <a:srgbClr val="000000"/>
              </a:solidFill>
              <a:latin typeface="メイリオ"/>
              <a:ea typeface="メイリオ"/>
              <a:cs typeface="メイリオ"/>
            </a:endParaRPr>
          </a:p>
        </p:txBody>
      </p:sp>
      <p:sp>
        <p:nvSpPr>
          <p:cNvPr id="15" name="角丸四角形 14">
            <a:hlinkClick r:id="" action="ppaction://customshow?id=3&amp;return=true"/>
          </p:cNvPr>
          <p:cNvSpPr/>
          <p:nvPr/>
        </p:nvSpPr>
        <p:spPr>
          <a:xfrm>
            <a:off x="3557308" y="6142555"/>
            <a:ext cx="1889581" cy="338784"/>
          </a:xfrm>
          <a:prstGeom prst="roundRect">
            <a:avLst/>
          </a:prstGeom>
          <a:solidFill>
            <a:schemeClr val="accent3">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6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資本主義の変遷</a:t>
            </a:r>
            <a:endParaRPr kumimoji="1"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サブタイトル 2"/>
          <p:cNvSpPr txBox="1">
            <a:spLocks/>
          </p:cNvSpPr>
          <p:nvPr/>
        </p:nvSpPr>
        <p:spPr>
          <a:xfrm>
            <a:off x="265835" y="468112"/>
            <a:ext cx="4236264" cy="535810"/>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資本主義経済の成立と変容</a:t>
            </a:r>
          </a:p>
        </p:txBody>
      </p:sp>
      <p:pic>
        <p:nvPicPr>
          <p:cNvPr id="14" name="図 13">
            <a:hlinkClick r:id="" action="ppaction://customshow?id=2&amp;return=tru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31637" y="6024169"/>
            <a:ext cx="3139231" cy="457170"/>
          </a:xfrm>
          <a:prstGeom prst="rect">
            <a:avLst/>
          </a:prstGeom>
        </p:spPr>
      </p:pic>
      <p:sp>
        <p:nvSpPr>
          <p:cNvPr id="3" name="左矢印 2"/>
          <p:cNvSpPr/>
          <p:nvPr/>
        </p:nvSpPr>
        <p:spPr>
          <a:xfrm>
            <a:off x="4299176" y="3558438"/>
            <a:ext cx="627850" cy="448123"/>
          </a:xfrm>
          <a:prstGeom prst="leftArrow">
            <a:avLst/>
          </a:prstGeom>
          <a:solidFill>
            <a:schemeClr val="bg1">
              <a:lumMod val="65000"/>
            </a:schemeClr>
          </a:solidFill>
          <a:ln w="63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18204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5" grpId="0" animBg="1"/>
      <p:bldP spid="6" grpId="0" animBg="1"/>
      <p:bldP spid="7" grpId="0" animBg="1"/>
      <p:bldP spid="8" grpId="0"/>
      <p:bldP spid="13" grpId="0" animBg="1"/>
      <p:bldP spid="15"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サブタイトル 2"/>
          <p:cNvSpPr txBox="1">
            <a:spLocks/>
          </p:cNvSpPr>
          <p:nvPr/>
        </p:nvSpPr>
        <p:spPr>
          <a:xfrm>
            <a:off x="265833" y="1282535"/>
            <a:ext cx="8640000" cy="2039785"/>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ts val="3000"/>
              </a:lnSpc>
            </a:pPr>
            <a:r>
              <a:rPr lang="ja-JP" altLang="en-US" sz="2600" b="1" dirty="0">
                <a:solidFill>
                  <a:srgbClr val="000000"/>
                </a:solidFill>
                <a:latin typeface="メイリオ"/>
                <a:ea typeface="メイリオ"/>
                <a:cs typeface="メイリオ"/>
              </a:rPr>
              <a:t>社会主義</a:t>
            </a:r>
            <a:endParaRPr lang="en-US" altLang="ja-JP" sz="2600" b="1" dirty="0">
              <a:solidFill>
                <a:srgbClr val="000000"/>
              </a:solidFill>
              <a:latin typeface="メイリオ"/>
              <a:ea typeface="メイリオ"/>
              <a:cs typeface="メイリオ"/>
            </a:endParaRPr>
          </a:p>
          <a:p>
            <a:pPr algn="l">
              <a:lnSpc>
                <a:spcPts val="3000"/>
              </a:lnSpc>
            </a:pPr>
            <a:r>
              <a:rPr lang="en-US" altLang="ja-JP" sz="2600" dirty="0">
                <a:solidFill>
                  <a:srgbClr val="000000"/>
                </a:solidFill>
                <a:latin typeface="メイリオ"/>
                <a:ea typeface="メイリオ"/>
                <a:cs typeface="メイリオ"/>
              </a:rPr>
              <a:t>[</a:t>
            </a:r>
            <a:r>
              <a:rPr lang="ja-JP" altLang="en-US" sz="2600" dirty="0">
                <a:solidFill>
                  <a:srgbClr val="000000"/>
                </a:solidFill>
                <a:latin typeface="メイリオ"/>
                <a:ea typeface="メイリオ"/>
                <a:cs typeface="メイリオ"/>
              </a:rPr>
              <a:t>提唱者</a:t>
            </a:r>
            <a:r>
              <a:rPr lang="en-US" altLang="ja-JP" sz="2600" dirty="0">
                <a:solidFill>
                  <a:srgbClr val="000000"/>
                </a:solidFill>
                <a:latin typeface="メイリオ"/>
                <a:ea typeface="メイリオ"/>
                <a:cs typeface="メイリオ"/>
              </a:rPr>
              <a:t>]</a:t>
            </a:r>
            <a:r>
              <a:rPr lang="ja-JP" altLang="en-US" sz="2600" dirty="0">
                <a:solidFill>
                  <a:srgbClr val="000000"/>
                </a:solidFill>
                <a:latin typeface="メイリオ"/>
                <a:ea typeface="メイリオ"/>
                <a:cs typeface="メイリオ"/>
              </a:rPr>
              <a:t> 　</a:t>
            </a:r>
            <a:r>
              <a:rPr lang="ja-JP" altLang="en-US" sz="2600" b="1" dirty="0">
                <a:solidFill>
                  <a:schemeClr val="tx1"/>
                </a:solidFill>
                <a:latin typeface="メイリオ"/>
                <a:ea typeface="メイリオ"/>
                <a:cs typeface="メイリオ"/>
              </a:rPr>
              <a:t>マルクス</a:t>
            </a:r>
            <a:r>
              <a:rPr lang="ja-JP" altLang="en-US" sz="2600" dirty="0">
                <a:solidFill>
                  <a:srgbClr val="000000"/>
                </a:solidFill>
                <a:latin typeface="メイリオ"/>
                <a:ea typeface="メイリオ"/>
                <a:cs typeface="メイリオ"/>
              </a:rPr>
              <a:t>（ドイツ）</a:t>
            </a:r>
            <a:endParaRPr lang="en-US" altLang="ja-JP" sz="2600" dirty="0">
              <a:solidFill>
                <a:srgbClr val="000000"/>
              </a:solidFill>
              <a:latin typeface="メイリオ"/>
              <a:ea typeface="メイリオ"/>
              <a:cs typeface="メイリオ"/>
            </a:endParaRPr>
          </a:p>
          <a:p>
            <a:pPr algn="l">
              <a:lnSpc>
                <a:spcPts val="3000"/>
              </a:lnSpc>
            </a:pPr>
            <a:r>
              <a:rPr lang="ja-JP" altLang="en-US" sz="2600" dirty="0">
                <a:solidFill>
                  <a:srgbClr val="000000"/>
                </a:solidFill>
                <a:latin typeface="メイリオ"/>
                <a:ea typeface="メイリオ"/>
                <a:cs typeface="メイリオ"/>
              </a:rPr>
              <a:t> 　　</a:t>
            </a:r>
            <a:endParaRPr lang="en-US" altLang="ja-JP" sz="2600" dirty="0">
              <a:solidFill>
                <a:srgbClr val="000000"/>
              </a:solidFill>
              <a:latin typeface="メイリオ"/>
              <a:ea typeface="メイリオ"/>
              <a:cs typeface="メイリオ"/>
            </a:endParaRPr>
          </a:p>
          <a:p>
            <a:pPr algn="l">
              <a:lnSpc>
                <a:spcPts val="3000"/>
              </a:lnSpc>
            </a:pPr>
            <a:endParaRPr lang="en-US" altLang="ja-JP" sz="2600" dirty="0">
              <a:solidFill>
                <a:srgbClr val="000000"/>
              </a:solidFill>
              <a:latin typeface="メイリオ"/>
              <a:ea typeface="メイリオ"/>
              <a:cs typeface="メイリオ"/>
            </a:endParaRPr>
          </a:p>
        </p:txBody>
      </p:sp>
      <p:sp>
        <p:nvSpPr>
          <p:cNvPr id="4" name="サブタイトル 2"/>
          <p:cNvSpPr txBox="1">
            <a:spLocks/>
          </p:cNvSpPr>
          <p:nvPr/>
        </p:nvSpPr>
        <p:spPr>
          <a:xfrm>
            <a:off x="265835" y="2628671"/>
            <a:ext cx="8640000" cy="565727"/>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ts val="3000"/>
              </a:lnSpc>
            </a:pPr>
            <a:r>
              <a:rPr lang="en-US" altLang="ja-JP" sz="2600" dirty="0">
                <a:solidFill>
                  <a:srgbClr val="000000"/>
                </a:solidFill>
                <a:latin typeface="メイリオ"/>
                <a:ea typeface="メイリオ"/>
                <a:cs typeface="メイリオ"/>
              </a:rPr>
              <a:t>[</a:t>
            </a:r>
            <a:r>
              <a:rPr lang="ja-JP" altLang="en-US" sz="2600" dirty="0">
                <a:solidFill>
                  <a:srgbClr val="000000"/>
                </a:solidFill>
                <a:latin typeface="メイリオ"/>
                <a:ea typeface="メイリオ"/>
                <a:cs typeface="メイリオ"/>
              </a:rPr>
              <a:t>特徴</a:t>
            </a:r>
            <a:r>
              <a:rPr lang="en-US" altLang="ja-JP" sz="2600" dirty="0">
                <a:solidFill>
                  <a:srgbClr val="000000"/>
                </a:solidFill>
                <a:latin typeface="メイリオ"/>
                <a:ea typeface="メイリオ"/>
                <a:cs typeface="メイリオ"/>
              </a:rPr>
              <a:t>]</a:t>
            </a:r>
            <a:r>
              <a:rPr lang="ja-JP" altLang="en-US" sz="2600" dirty="0">
                <a:solidFill>
                  <a:srgbClr val="000000"/>
                </a:solidFill>
                <a:latin typeface="メイリオ"/>
                <a:ea typeface="メイリオ"/>
                <a:cs typeface="メイリオ"/>
              </a:rPr>
              <a:t> 　</a:t>
            </a:r>
            <a:endParaRPr lang="en-US" altLang="ja-JP" sz="2600" dirty="0">
              <a:solidFill>
                <a:srgbClr val="000000"/>
              </a:solidFill>
              <a:latin typeface="メイリオ"/>
              <a:ea typeface="メイリオ"/>
              <a:cs typeface="メイリオ"/>
            </a:endParaRPr>
          </a:p>
        </p:txBody>
      </p:sp>
      <p:sp>
        <p:nvSpPr>
          <p:cNvPr id="5" name="角丸四角形吹き出し 4"/>
          <p:cNvSpPr/>
          <p:nvPr/>
        </p:nvSpPr>
        <p:spPr>
          <a:xfrm>
            <a:off x="4838337" y="468112"/>
            <a:ext cx="3630553" cy="652476"/>
          </a:xfrm>
          <a:prstGeom prst="wedgeRoundRectCallout">
            <a:avLst>
              <a:gd name="adj1" fmla="val -46900"/>
              <a:gd name="adj2" fmla="val 24980"/>
              <a:gd name="adj3" fmla="val 16667"/>
            </a:avLst>
          </a:prstGeom>
        </p:spPr>
        <p:style>
          <a:lnRef idx="1">
            <a:schemeClr val="accent6"/>
          </a:lnRef>
          <a:fillRef idx="3">
            <a:schemeClr val="accent6"/>
          </a:fillRef>
          <a:effectRef idx="2">
            <a:schemeClr val="accent6"/>
          </a:effectRef>
          <a:fontRef idx="minor">
            <a:schemeClr val="lt1"/>
          </a:fontRef>
        </p:style>
        <p:txBody>
          <a:bodyPr lIns="180000" rtlCol="0" anchor="ctr" anchorCtr="0"/>
          <a:lstStyle/>
          <a:p>
            <a:r>
              <a:rPr lang="ja-JP" altLang="en-US" sz="2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社会主義経済とは何か</a:t>
            </a:r>
            <a:endParaRPr kumimoji="1" lang="ja-JP" altLang="en-US" sz="2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2108" y="472164"/>
            <a:ext cx="292100" cy="292100"/>
          </a:xfrm>
          <a:prstGeom prst="rect">
            <a:avLst/>
          </a:prstGeom>
        </p:spPr>
      </p:pic>
      <p:sp>
        <p:nvSpPr>
          <p:cNvPr id="2" name="正方形/長方形 1"/>
          <p:cNvSpPr/>
          <p:nvPr/>
        </p:nvSpPr>
        <p:spPr>
          <a:xfrm>
            <a:off x="1486395" y="4187110"/>
            <a:ext cx="7253844" cy="1341912"/>
          </a:xfrm>
          <a:prstGeom prst="rect">
            <a:avLst/>
          </a:prstGeom>
          <a:ln w="63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1588">
              <a:lnSpc>
                <a:spcPts val="3000"/>
              </a:lnSpc>
            </a:pPr>
            <a:r>
              <a:rPr lang="ja-JP" altLang="en-US" sz="2600" b="1" dirty="0">
                <a:solidFill>
                  <a:srgbClr val="FF0000"/>
                </a:solidFill>
                <a:latin typeface="メイリオ"/>
                <a:ea typeface="メイリオ"/>
                <a:cs typeface="メイリオ"/>
              </a:rPr>
              <a:t>計画経済</a:t>
            </a:r>
            <a:endParaRPr lang="en-US" altLang="ja-JP" sz="2600" b="1" dirty="0">
              <a:solidFill>
                <a:srgbClr val="FF0000"/>
              </a:solidFill>
              <a:latin typeface="メイリオ"/>
              <a:ea typeface="メイリオ"/>
              <a:cs typeface="メイリオ"/>
            </a:endParaRPr>
          </a:p>
          <a:p>
            <a:pPr marL="712788" indent="-355600">
              <a:lnSpc>
                <a:spcPts val="3000"/>
              </a:lnSpc>
            </a:pPr>
            <a:r>
              <a:rPr lang="en-US" altLang="ja-JP" sz="2600" dirty="0">
                <a:solidFill>
                  <a:srgbClr val="000000"/>
                </a:solidFill>
                <a:latin typeface="メイリオ"/>
                <a:ea typeface="メイリオ"/>
                <a:cs typeface="メイリオ"/>
              </a:rPr>
              <a:t>…</a:t>
            </a:r>
            <a:r>
              <a:rPr lang="ja-JP" altLang="en-US" sz="2600" dirty="0">
                <a:solidFill>
                  <a:srgbClr val="000000"/>
                </a:solidFill>
                <a:latin typeface="メイリオ"/>
                <a:ea typeface="メイリオ"/>
                <a:cs typeface="メイリオ"/>
              </a:rPr>
              <a:t>政府の計画に基づき，生産品目や生産量を決定</a:t>
            </a:r>
            <a:endParaRPr kumimoji="1" lang="ja-JP" altLang="en-US" sz="2600" dirty="0"/>
          </a:p>
        </p:txBody>
      </p:sp>
      <p:sp>
        <p:nvSpPr>
          <p:cNvPr id="10" name="正方形/長方形 9"/>
          <p:cNvSpPr/>
          <p:nvPr/>
        </p:nvSpPr>
        <p:spPr>
          <a:xfrm>
            <a:off x="1486395" y="2632960"/>
            <a:ext cx="7253844" cy="1378719"/>
          </a:xfrm>
          <a:prstGeom prst="rect">
            <a:avLst/>
          </a:prstGeom>
          <a:ln w="63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1588">
              <a:lnSpc>
                <a:spcPts val="3000"/>
              </a:lnSpc>
            </a:pPr>
            <a:r>
              <a:rPr lang="ja-JP" altLang="en-US" sz="2600" b="1" dirty="0">
                <a:solidFill>
                  <a:srgbClr val="FF0000"/>
                </a:solidFill>
                <a:latin typeface="メイリオ"/>
                <a:ea typeface="メイリオ"/>
                <a:cs typeface="メイリオ"/>
              </a:rPr>
              <a:t>生産手段の共有化</a:t>
            </a:r>
            <a:endParaRPr lang="en-US" altLang="ja-JP" sz="2600" b="1" dirty="0">
              <a:solidFill>
                <a:srgbClr val="FF0000"/>
              </a:solidFill>
              <a:latin typeface="メイリオ"/>
              <a:ea typeface="メイリオ"/>
              <a:cs typeface="メイリオ"/>
            </a:endParaRPr>
          </a:p>
          <a:p>
            <a:pPr marL="712788" indent="-355600">
              <a:lnSpc>
                <a:spcPts val="3000"/>
              </a:lnSpc>
            </a:pPr>
            <a:r>
              <a:rPr lang="en-US" altLang="ja-JP" sz="2600" dirty="0">
                <a:solidFill>
                  <a:srgbClr val="000000"/>
                </a:solidFill>
                <a:latin typeface="メイリオ"/>
                <a:ea typeface="メイリオ"/>
                <a:cs typeface="メイリオ"/>
              </a:rPr>
              <a:t>…</a:t>
            </a:r>
            <a:r>
              <a:rPr lang="ja-JP" altLang="en-US" sz="2600" dirty="0">
                <a:solidFill>
                  <a:srgbClr val="000000"/>
                </a:solidFill>
                <a:latin typeface="メイリオ"/>
                <a:ea typeface="メイリオ"/>
                <a:cs typeface="メイリオ"/>
              </a:rPr>
              <a:t>個人や私企業による利潤追求の自由を認めない。生産手段は社会全員の共有物</a:t>
            </a:r>
            <a:endParaRPr kumimoji="1" lang="ja-JP" altLang="en-US" sz="2600" dirty="0"/>
          </a:p>
        </p:txBody>
      </p:sp>
      <p:sp>
        <p:nvSpPr>
          <p:cNvPr id="13" name="サブタイトル 2"/>
          <p:cNvSpPr txBox="1">
            <a:spLocks/>
          </p:cNvSpPr>
          <p:nvPr/>
        </p:nvSpPr>
        <p:spPr>
          <a:xfrm>
            <a:off x="265835" y="468112"/>
            <a:ext cx="4236264" cy="535810"/>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社会主義経済の形成と変容</a:t>
            </a:r>
          </a:p>
        </p:txBody>
      </p:sp>
    </p:spTree>
    <p:extLst>
      <p:ext uri="{BB962C8B-B14F-4D97-AF65-F5344CB8AC3E}">
        <p14:creationId xmlns:p14="http://schemas.microsoft.com/office/powerpoint/2010/main" val="4018204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4" grpId="0"/>
      <p:bldP spid="2"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吹き出し 4"/>
          <p:cNvSpPr/>
          <p:nvPr/>
        </p:nvSpPr>
        <p:spPr>
          <a:xfrm>
            <a:off x="412061" y="1336792"/>
            <a:ext cx="7604179" cy="468257"/>
          </a:xfrm>
          <a:prstGeom prst="wedgeRoundRectCallout">
            <a:avLst>
              <a:gd name="adj1" fmla="val -46900"/>
              <a:gd name="adj2" fmla="val 24980"/>
              <a:gd name="adj3" fmla="val 16667"/>
            </a:avLst>
          </a:prstGeom>
        </p:spPr>
        <p:style>
          <a:lnRef idx="1">
            <a:schemeClr val="accent6"/>
          </a:lnRef>
          <a:fillRef idx="3">
            <a:schemeClr val="accent6"/>
          </a:fillRef>
          <a:effectRef idx="2">
            <a:schemeClr val="accent6"/>
          </a:effectRef>
          <a:fontRef idx="minor">
            <a:schemeClr val="lt1"/>
          </a:fontRef>
        </p:style>
        <p:txBody>
          <a:bodyPr lIns="180000" rtlCol="0" anchor="ctr" anchorCtr="0"/>
          <a:lstStyle/>
          <a:p>
            <a:r>
              <a:rPr lang="ja-JP" altLang="en-US" sz="2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社会主義を採用した国は，現在はどうなっているのか</a:t>
            </a:r>
            <a:endParaRPr kumimoji="1" lang="ja-JP" altLang="en-US" sz="2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832" y="1340844"/>
            <a:ext cx="292100" cy="292100"/>
          </a:xfrm>
          <a:prstGeom prst="rect">
            <a:avLst/>
          </a:prstGeom>
        </p:spPr>
      </p:pic>
      <p:sp>
        <p:nvSpPr>
          <p:cNvPr id="7" name="サブタイトル 2"/>
          <p:cNvSpPr txBox="1">
            <a:spLocks/>
          </p:cNvSpPr>
          <p:nvPr/>
        </p:nvSpPr>
        <p:spPr>
          <a:xfrm>
            <a:off x="265832" y="2165470"/>
            <a:ext cx="8344187" cy="3947160"/>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ts val="3000"/>
              </a:lnSpc>
            </a:pPr>
            <a:r>
              <a:rPr lang="ja-JP" altLang="en-US"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社会主義経済を採用した国</a:t>
            </a:r>
            <a:endParaRPr lang="en-US" altLang="ja-JP"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3000"/>
              </a:lnSpc>
            </a:pPr>
            <a:r>
              <a:rPr lang="ja-JP" altLang="en-US" sz="2600" spc="-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600" spc="-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第二次世界大戦後のソ連や</a:t>
            </a:r>
            <a:r>
              <a:rPr lang="ja-JP" altLang="en-US" sz="2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東欧諸国，中国</a:t>
            </a:r>
            <a:endParaRPr lang="en-US" altLang="ja-JP" sz="2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3000"/>
              </a:lnSpc>
            </a:pPr>
            <a:endParaRPr lang="en-US" altLang="ja-JP" sz="2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3000"/>
              </a:lnSpc>
            </a:pPr>
            <a:r>
              <a:rPr lang="en-US" altLang="ja-JP"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1989</a:t>
            </a:r>
            <a:r>
              <a:rPr lang="ja-JP" altLang="en-US"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　東欧の社会主義体制崩壊</a:t>
            </a:r>
            <a:endParaRPr lang="en-US" altLang="ja-JP"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3000"/>
              </a:lnSpc>
            </a:pPr>
            <a:r>
              <a:rPr lang="en-US" altLang="ja-JP"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1991</a:t>
            </a:r>
            <a:r>
              <a:rPr lang="ja-JP" altLang="en-US"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　ソ連解体 </a:t>
            </a:r>
            <a:endParaRPr lang="en-US" altLang="ja-JP"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3038" algn="l" defTabSz="255588">
              <a:lnSpc>
                <a:spcPts val="3300"/>
              </a:lnSpc>
            </a:pPr>
            <a:endParaRPr lang="en-US" altLang="ja-JP"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3038" algn="l" defTabSz="255588">
              <a:lnSpc>
                <a:spcPts val="3300"/>
              </a:lnSpc>
            </a:pPr>
            <a:r>
              <a:rPr lang="ja-JP" altLang="en-US"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中国の動向 </a:t>
            </a:r>
            <a:r>
              <a:rPr lang="en-US" altLang="ja-JP"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社会主義市場経済</a:t>
            </a:r>
            <a:r>
              <a:rPr lang="ja-JP" altLang="en-US"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への移行</a:t>
            </a:r>
            <a:endParaRPr lang="en-US" altLang="ja-JP"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3038" algn="l" defTabSz="255588">
              <a:lnSpc>
                <a:spcPts val="3300"/>
              </a:lnSpc>
            </a:pPr>
            <a:r>
              <a:rPr lang="ja-JP" altLang="en-US"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→改革・開放政策により沿岸部に経済特区を</a:t>
            </a:r>
            <a:endParaRPr lang="en-US" altLang="ja-JP"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3038" algn="l" defTabSz="255588">
              <a:lnSpc>
                <a:spcPts val="3300"/>
              </a:lnSpc>
            </a:pPr>
            <a:r>
              <a:rPr lang="ja-JP" altLang="en-US"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設ける，など</a:t>
            </a:r>
            <a:endParaRPr lang="en-US" altLang="ja-JP"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下矢印 8"/>
          <p:cNvSpPr/>
          <p:nvPr/>
        </p:nvSpPr>
        <p:spPr>
          <a:xfrm>
            <a:off x="557932" y="3036122"/>
            <a:ext cx="363011" cy="421341"/>
          </a:xfrm>
          <a:prstGeom prst="downArrow">
            <a:avLst/>
          </a:prstGeom>
          <a:solidFill>
            <a:schemeClr val="bg1">
              <a:lumMod val="6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600" dirty="0"/>
          </a:p>
        </p:txBody>
      </p:sp>
      <p:sp>
        <p:nvSpPr>
          <p:cNvPr id="12" name="角丸四角形 11">
            <a:hlinkClick r:id="" action="ppaction://customshow?id=4&amp;return=true"/>
          </p:cNvPr>
          <p:cNvSpPr/>
          <p:nvPr/>
        </p:nvSpPr>
        <p:spPr>
          <a:xfrm>
            <a:off x="6956498" y="6142555"/>
            <a:ext cx="1889581" cy="338784"/>
          </a:xfrm>
          <a:prstGeom prst="roundRect">
            <a:avLst/>
          </a:prstGeom>
          <a:solidFill>
            <a:schemeClr val="accent3">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6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社会主義の変遷</a:t>
            </a:r>
            <a:endParaRPr kumimoji="1"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サブタイトル 2"/>
          <p:cNvSpPr txBox="1">
            <a:spLocks/>
          </p:cNvSpPr>
          <p:nvPr/>
        </p:nvSpPr>
        <p:spPr>
          <a:xfrm>
            <a:off x="265835" y="468112"/>
            <a:ext cx="4236264" cy="535810"/>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社会主義</a:t>
            </a:r>
            <a:r>
              <a:rPr lang="ja-JP" altLang="en-US" sz="260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経済の形成と</a:t>
            </a:r>
            <a:r>
              <a:rPr lang="ja-JP" altLang="en-US" sz="2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変容</a:t>
            </a:r>
          </a:p>
        </p:txBody>
      </p:sp>
      <p:sp>
        <p:nvSpPr>
          <p:cNvPr id="2" name="テキスト ボックス 1">
            <a:extLst>
              <a:ext uri="{FF2B5EF4-FFF2-40B4-BE49-F238E27FC236}">
                <a16:creationId xmlns:a16="http://schemas.microsoft.com/office/drawing/2014/main" id="{BF2A6683-D768-4434-8294-B0E2E2C62327}"/>
              </a:ext>
            </a:extLst>
          </p:cNvPr>
          <p:cNvSpPr txBox="1"/>
          <p:nvPr/>
        </p:nvSpPr>
        <p:spPr>
          <a:xfrm>
            <a:off x="5728568" y="3517838"/>
            <a:ext cx="2455859" cy="938719"/>
          </a:xfrm>
          <a:prstGeom prst="rect">
            <a:avLst/>
          </a:prstGeom>
          <a:noFill/>
        </p:spPr>
        <p:txBody>
          <a:bodyPr wrap="square" rtlCol="0">
            <a:spAutoFit/>
          </a:bodyPr>
          <a:lstStyle/>
          <a:p>
            <a:pPr marL="173038" marR="0" lvl="0" indent="0" algn="l" defTabSz="255588" rtl="0" eaLnBrk="1" fontAlgn="auto" latinLnBrk="0" hangingPunct="1">
              <a:lnSpc>
                <a:spcPts val="3300"/>
              </a:lnSpc>
              <a:spcBef>
                <a:spcPts val="0"/>
              </a:spcBef>
              <a:spcAft>
                <a:spcPts val="0"/>
              </a:spcAft>
              <a:buClrTx/>
              <a:buSzTx/>
              <a:buFontTx/>
              <a:buNone/>
              <a:tabLst/>
              <a:defRPr/>
            </a:pPr>
            <a:r>
              <a:rPr kumimoji="1" lang="ja-JP" altLang="en-US" sz="26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計画経済から市場経済へ</a:t>
            </a:r>
            <a:endParaRPr kumimoji="1" lang="en-US" altLang="ja-JP" sz="26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右中かっこ 2">
            <a:extLst>
              <a:ext uri="{FF2B5EF4-FFF2-40B4-BE49-F238E27FC236}">
                <a16:creationId xmlns:a16="http://schemas.microsoft.com/office/drawing/2014/main" id="{8B4DFB87-EA2F-4501-A231-10E836E39CB6}"/>
              </a:ext>
            </a:extLst>
          </p:cNvPr>
          <p:cNvSpPr/>
          <p:nvPr/>
        </p:nvSpPr>
        <p:spPr>
          <a:xfrm>
            <a:off x="5585790" y="3551421"/>
            <a:ext cx="178905" cy="831735"/>
          </a:xfrm>
          <a:prstGeom prst="rightBrace">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787446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xEl>
                                              <p:pRg st="8" end="8"/>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2" grpId="0"/>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サブタイトル 2"/>
          <p:cNvSpPr txBox="1">
            <a:spLocks/>
          </p:cNvSpPr>
          <p:nvPr/>
        </p:nvSpPr>
        <p:spPr>
          <a:xfrm>
            <a:off x="265834" y="468112"/>
            <a:ext cx="5032426" cy="535810"/>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グローバリゼーションの進展</a:t>
            </a:r>
          </a:p>
        </p:txBody>
      </p:sp>
      <p:sp>
        <p:nvSpPr>
          <p:cNvPr id="5" name="角丸四角形吹き出し 4"/>
          <p:cNvSpPr/>
          <p:nvPr/>
        </p:nvSpPr>
        <p:spPr>
          <a:xfrm>
            <a:off x="5658428" y="472164"/>
            <a:ext cx="3174676" cy="652476"/>
          </a:xfrm>
          <a:prstGeom prst="wedgeRoundRectCallout">
            <a:avLst>
              <a:gd name="adj1" fmla="val -46900"/>
              <a:gd name="adj2" fmla="val 24980"/>
              <a:gd name="adj3" fmla="val 16667"/>
            </a:avLst>
          </a:prstGeom>
        </p:spPr>
        <p:style>
          <a:lnRef idx="1">
            <a:schemeClr val="accent6"/>
          </a:lnRef>
          <a:fillRef idx="3">
            <a:schemeClr val="accent6"/>
          </a:fillRef>
          <a:effectRef idx="2">
            <a:schemeClr val="accent6"/>
          </a:effectRef>
          <a:fontRef idx="minor">
            <a:schemeClr val="lt1"/>
          </a:fontRef>
        </p:style>
        <p:txBody>
          <a:bodyPr lIns="180000" rtlCol="0" anchor="ctr" anchorCtr="0"/>
          <a:lstStyle/>
          <a:p>
            <a:r>
              <a:rPr lang="ja-JP" altLang="en-US" sz="2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グローバリゼーション</a:t>
            </a:r>
            <a:endParaRPr lang="en-US" altLang="ja-JP" sz="2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とは何か</a:t>
            </a:r>
            <a:endParaRPr kumimoji="1" lang="ja-JP" altLang="en-US" sz="22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12378" y="476216"/>
            <a:ext cx="292100" cy="292100"/>
          </a:xfrm>
          <a:prstGeom prst="rect">
            <a:avLst/>
          </a:prstGeom>
        </p:spPr>
      </p:pic>
      <p:sp>
        <p:nvSpPr>
          <p:cNvPr id="3" name="テキスト ボックス 2"/>
          <p:cNvSpPr txBox="1"/>
          <p:nvPr/>
        </p:nvSpPr>
        <p:spPr>
          <a:xfrm>
            <a:off x="487680" y="1387988"/>
            <a:ext cx="8345424" cy="4641271"/>
          </a:xfrm>
          <a:prstGeom prst="rect">
            <a:avLst/>
          </a:prstGeom>
          <a:noFill/>
        </p:spPr>
        <p:txBody>
          <a:bodyPr wrap="square" rtlCol="0">
            <a:spAutoFit/>
          </a:bodyPr>
          <a:lstStyle/>
          <a:p>
            <a:r>
              <a:rPr kumimoji="1" lang="ja-JP" altLang="en-US" sz="2600" dirty="0">
                <a:latin typeface="メイリオ" panose="020B0604030504040204" pitchFamily="50" charset="-128"/>
                <a:ea typeface="メイリオ" panose="020B0604030504040204" pitchFamily="50" charset="-128"/>
                <a:cs typeface="メイリオ" panose="020B0604030504040204" pitchFamily="50" charset="-128"/>
              </a:rPr>
              <a:t>旧社会主義圏</a:t>
            </a:r>
            <a:r>
              <a:rPr lang="ja-JP" altLang="en-US" sz="2600" dirty="0">
                <a:latin typeface="メイリオ" panose="020B0604030504040204" pitchFamily="50" charset="-128"/>
                <a:ea typeface="メイリオ" panose="020B0604030504040204" pitchFamily="50" charset="-128"/>
                <a:cs typeface="メイリオ" panose="020B0604030504040204" pitchFamily="50" charset="-128"/>
              </a:rPr>
              <a:t>へ</a:t>
            </a:r>
            <a:r>
              <a:rPr kumimoji="1" lang="ja-JP" altLang="en-US" sz="2600" dirty="0">
                <a:latin typeface="メイリオ" panose="020B0604030504040204" pitchFamily="50" charset="-128"/>
                <a:ea typeface="メイリオ" panose="020B0604030504040204" pitchFamily="50" charset="-128"/>
                <a:cs typeface="メイリオ" panose="020B0604030504040204" pitchFamily="50" charset="-128"/>
              </a:rPr>
              <a:t>の市場経済の広がり</a:t>
            </a:r>
            <a:endParaRPr kumimoji="1" lang="en-US" altLang="ja-JP" sz="2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600" dirty="0">
                <a:latin typeface="メイリオ" panose="020B0604030504040204" pitchFamily="50" charset="-128"/>
                <a:ea typeface="メイリオ" panose="020B0604030504040204" pitchFamily="50" charset="-128"/>
                <a:cs typeface="メイリオ" panose="020B0604030504040204" pitchFamily="50" charset="-128"/>
              </a:rPr>
              <a:t>発展途上国の市場経済化</a:t>
            </a:r>
            <a:endParaRPr lang="en-US" altLang="ja-JP" sz="2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60000"/>
              </a:lnSpc>
            </a:pPr>
            <a:endParaRPr kumimoji="1" lang="en-US" altLang="ja-JP" sz="26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6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26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グローバリゼーション</a:t>
            </a:r>
            <a:endParaRPr kumimoji="1" lang="en-US" altLang="ja-JP" sz="2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600" dirty="0">
                <a:latin typeface="メイリオ" panose="020B0604030504040204" pitchFamily="50" charset="-128"/>
                <a:ea typeface="メイリオ" panose="020B0604030504040204" pitchFamily="50" charset="-128"/>
                <a:cs typeface="メイリオ" panose="020B0604030504040204" pitchFamily="50" charset="-128"/>
              </a:rPr>
              <a:t>ヒト・モノ・カネが国境をこえ，</a:t>
            </a:r>
            <a:endParaRPr lang="en-US" altLang="ja-JP" sz="2600" dirty="0">
              <a:latin typeface="メイリオ" panose="020B0604030504040204" pitchFamily="50" charset="-128"/>
              <a:ea typeface="メイリオ" panose="020B0604030504040204" pitchFamily="50" charset="-128"/>
              <a:cs typeface="メイリオ" panose="020B0604030504040204" pitchFamily="50" charset="-128"/>
            </a:endParaRPr>
          </a:p>
          <a:p>
            <a:pPr marL="712788"/>
            <a:r>
              <a:rPr lang="ja-JP" altLang="en-US" sz="2600" dirty="0">
                <a:latin typeface="メイリオ" panose="020B0604030504040204" pitchFamily="50" charset="-128"/>
                <a:ea typeface="メイリオ" panose="020B0604030504040204" pitchFamily="50" charset="-128"/>
                <a:cs typeface="メイリオ" panose="020B0604030504040204" pitchFamily="50" charset="-128"/>
              </a:rPr>
              <a:t>世界をかけめぐる時代</a:t>
            </a:r>
            <a:endParaRPr lang="en-US" altLang="ja-JP" sz="2600"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2400"/>
              </a:spcBef>
            </a:pPr>
            <a:r>
              <a:rPr kumimoji="1" lang="ja-JP" altLang="en-US" sz="2600" dirty="0">
                <a:latin typeface="メイリオ" panose="020B0604030504040204" pitchFamily="50" charset="-128"/>
                <a:ea typeface="メイリオ" panose="020B0604030504040204" pitchFamily="50" charset="-128"/>
                <a:cs typeface="メイリオ" panose="020B0604030504040204" pitchFamily="50" charset="-128"/>
              </a:rPr>
              <a:t>　影響</a:t>
            </a:r>
            <a:endParaRPr kumimoji="1" lang="en-US" altLang="ja-JP" sz="2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6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600" dirty="0">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2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600" dirty="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2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下矢印 3"/>
          <p:cNvSpPr/>
          <p:nvPr/>
        </p:nvSpPr>
        <p:spPr>
          <a:xfrm>
            <a:off x="868680" y="2396243"/>
            <a:ext cx="365760" cy="701040"/>
          </a:xfrm>
          <a:prstGeom prst="downArrow">
            <a:avLst/>
          </a:prstGeom>
          <a:solidFill>
            <a:schemeClr val="bg1">
              <a:lumMod val="65000"/>
            </a:schemeClr>
          </a:solidFill>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7" name="左右矢印 6"/>
          <p:cNvSpPr/>
          <p:nvPr/>
        </p:nvSpPr>
        <p:spPr>
          <a:xfrm>
            <a:off x="4387784" y="5469500"/>
            <a:ext cx="652902" cy="281579"/>
          </a:xfrm>
          <a:prstGeom prst="leftRightArrow">
            <a:avLst/>
          </a:prstGeom>
          <a:solidFill>
            <a:schemeClr val="bg1">
              <a:lumMod val="65000"/>
            </a:schemeClr>
          </a:solidFill>
          <a:ln>
            <a:solidFill>
              <a:schemeClr val="tx1"/>
            </a:solidFill>
          </a:ln>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9" name="サブタイトル 2"/>
          <p:cNvSpPr txBox="1">
            <a:spLocks/>
          </p:cNvSpPr>
          <p:nvPr/>
        </p:nvSpPr>
        <p:spPr>
          <a:xfrm>
            <a:off x="868679" y="5184415"/>
            <a:ext cx="3273251" cy="851754"/>
          </a:xfrm>
          <a:prstGeom prst="rect">
            <a:avLst/>
          </a:prstGeom>
          <a:solidFill>
            <a:schemeClr val="accent5">
              <a:lumMod val="20000"/>
              <a:lumOff val="80000"/>
            </a:schemeClr>
          </a:solidFill>
          <a:ln w="6350">
            <a:solidFill>
              <a:schemeClr val="tx1"/>
            </a:solidFill>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ts val="3000"/>
              </a:lnSpc>
            </a:pPr>
            <a:r>
              <a:rPr lang="ja-JP" altLang="en-US" sz="2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個人や企業の活動が世界に広がる</a:t>
            </a:r>
            <a:endParaRPr lang="en-US" altLang="ja-JP" sz="2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3000"/>
              </a:lnSpc>
            </a:pPr>
            <a:endParaRPr lang="en-US" altLang="ja-JP"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896938" algn="l">
              <a:lnSpc>
                <a:spcPts val="3300"/>
              </a:lnSpc>
            </a:pPr>
            <a:endParaRPr lang="en-US" altLang="ja-JP"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サブタイトル 2"/>
          <p:cNvSpPr txBox="1">
            <a:spLocks/>
          </p:cNvSpPr>
          <p:nvPr/>
        </p:nvSpPr>
        <p:spPr>
          <a:xfrm>
            <a:off x="5231914" y="5184413"/>
            <a:ext cx="3401448" cy="851755"/>
          </a:xfrm>
          <a:prstGeom prst="rect">
            <a:avLst/>
          </a:prstGeom>
          <a:solidFill>
            <a:srgbClr val="FFCCCC"/>
          </a:solidFill>
          <a:ln w="6350">
            <a:solidFill>
              <a:schemeClr val="tx1"/>
            </a:solidFill>
          </a:ln>
        </p:spPr>
        <p:style>
          <a:lnRef idx="1">
            <a:schemeClr val="dk1"/>
          </a:lnRef>
          <a:fillRef idx="2">
            <a:schemeClr val="dk1"/>
          </a:fillRef>
          <a:effectRef idx="1">
            <a:schemeClr val="dk1"/>
          </a:effectRef>
          <a:fontRef idx="minor">
            <a:schemeClr val="dk1"/>
          </a:fontRef>
        </p:style>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nSpc>
                <a:spcPts val="3000"/>
              </a:lnSpc>
            </a:pPr>
            <a:r>
              <a:rPr lang="ja-JP" altLang="en-US" sz="2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先進国と発展途上国間の経済格差の拡大</a:t>
            </a:r>
            <a:endParaRPr lang="en-US" altLang="ja-JP" sz="2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78712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9" grpId="0" animBg="1"/>
      <p:bldP spid="10" grpId="0" animBg="1"/>
    </p:bld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a:solidFill>
            <a:schemeClr val="tx2">
              <a:lumMod val="60000"/>
              <a:lumOff val="40000"/>
            </a:schemeClr>
          </a:solidFill>
        </a:ln>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3388</TotalTime>
  <Words>1840</Words>
  <PresentationFormat>画面に合わせる (4:3)</PresentationFormat>
  <Paragraphs>190</Paragraphs>
  <Slides>15</Slides>
  <Notes>13</Notes>
  <HiddenSlides>5</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スライド タイトル</vt:lpstr>
      </vt:variant>
      <vt:variant>
        <vt:i4>15</vt:i4>
      </vt:variant>
      <vt:variant>
        <vt:lpstr>目的別スライド ショー</vt:lpstr>
      </vt:variant>
      <vt:variant>
        <vt:i4>6</vt:i4>
      </vt:variant>
    </vt:vector>
  </HeadingPairs>
  <TitlesOfParts>
    <vt:vector size="31" baseType="lpstr">
      <vt:lpstr>HGSｺﾞｼｯｸM</vt:lpstr>
      <vt:lpstr>HGｺﾞｼｯｸE</vt:lpstr>
      <vt:lpstr>Meiryo UI</vt:lpstr>
      <vt:lpstr>ＭＳ Ｐゴシック</vt:lpstr>
      <vt:lpstr>メイリオ</vt:lpstr>
      <vt:lpstr>Arial</vt:lpstr>
      <vt:lpstr>Arial Black</vt:lpstr>
      <vt:lpstr>Calibri</vt:lpstr>
      <vt:lpstr>Century</vt:lpstr>
      <vt:lpstr>ホワイト</vt:lpstr>
      <vt:lpstr>第1章2節　経済社会の変容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補足12</vt:lpstr>
      <vt:lpstr>PowerPoint プレゼンテーション</vt:lpstr>
      <vt:lpstr>PowerPoint プレゼンテーション</vt:lpstr>
      <vt:lpstr>PowerPoint プレゼンテーション</vt:lpstr>
      <vt:lpstr>PowerPoint プレゼンテーション</vt:lpstr>
      <vt:lpstr>目的別スライド ショー1</vt:lpstr>
      <vt:lpstr>目的別スライド ショー2</vt:lpstr>
      <vt:lpstr>話し合って</vt:lpstr>
      <vt:lpstr>目的別スライド ショー4</vt:lpstr>
      <vt:lpstr>目的別スライド ショー5</vt:lpstr>
      <vt:lpstr>政府の規模</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2016-02-17T02:27:42Z</cp:lastPrinted>
  <dcterms:created xsi:type="dcterms:W3CDTF">2015-09-24T02:31:28Z</dcterms:created>
  <dcterms:modified xsi:type="dcterms:W3CDTF">2022-03-01T06:31:15Z</dcterms:modified>
</cp:coreProperties>
</file>