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278" r:id="rId2"/>
    <p:sldId id="279" r:id="rId3"/>
    <p:sldId id="299" r:id="rId4"/>
    <p:sldId id="313" r:id="rId5"/>
    <p:sldId id="312" r:id="rId6"/>
    <p:sldId id="319" r:id="rId7"/>
    <p:sldId id="300" r:id="rId8"/>
    <p:sldId id="322" r:id="rId9"/>
    <p:sldId id="321" r:id="rId10"/>
    <p:sldId id="320" r:id="rId11"/>
    <p:sldId id="315" r:id="rId12"/>
    <p:sldId id="314" r:id="rId13"/>
    <p:sldId id="316" r:id="rId14"/>
    <p:sldId id="297" r:id="rId15"/>
    <p:sldId id="307" r:id="rId16"/>
    <p:sldId id="317" r:id="rId17"/>
    <p:sldId id="318" r:id="rId18"/>
  </p:sldIdLst>
  <p:sldSz cx="9144000" cy="6858000" type="screen4x3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94"/>
    <a:srgbClr val="AFDBAD"/>
    <a:srgbClr val="D8F0DA"/>
    <a:srgbClr val="D2EBD1"/>
    <a:srgbClr val="54B84F"/>
    <a:srgbClr val="B57A43"/>
    <a:srgbClr val="F2CDAF"/>
    <a:srgbClr val="EBB385"/>
    <a:srgbClr val="4A4CBD"/>
    <a:srgbClr val="FA6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5244" autoAdjust="0"/>
  </p:normalViewPr>
  <p:slideViewPr>
    <p:cSldViewPr snapToGrid="0">
      <p:cViewPr>
        <p:scale>
          <a:sx n="75" d="100"/>
          <a:sy n="75" d="100"/>
        </p:scale>
        <p:origin x="2856" y="750"/>
      </p:cViewPr>
      <p:guideLst/>
    </p:cSldViewPr>
  </p:slideViewPr>
  <p:outlineViewPr>
    <p:cViewPr>
      <p:scale>
        <a:sx n="33" d="100"/>
        <a:sy n="33" d="100"/>
      </p:scale>
      <p:origin x="0" y="-479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744EE-B228-4D4B-B3C5-E24EBA43BD1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983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2DE2-5132-4E7D-B18E-E71053432C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26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CE2DE2-5132-4E7D-B18E-E71053432C5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85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504" y="2902998"/>
            <a:ext cx="7772400" cy="1765312"/>
          </a:xfrm>
        </p:spPr>
        <p:txBody>
          <a:bodyPr anchor="b">
            <a:noAutofit/>
          </a:bodyPr>
          <a:lstStyle>
            <a:lvl1pPr marL="0" indent="0" algn="ctr">
              <a:buFont typeface="+mj-lt"/>
              <a:buNone/>
              <a:defRPr sz="5500" b="1">
                <a:solidFill>
                  <a:srgbClr val="009E9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 dirty="0"/>
              <a:t>1. 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6804" y="4668311"/>
            <a:ext cx="3086100" cy="6050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rgbClr val="009E9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教科書</a:t>
            </a:r>
            <a:r>
              <a:rPr lang="en-US" altLang="ja-JP"/>
              <a:t>p.00</a:t>
            </a:r>
            <a:r>
              <a:rPr lang="ja-JP" altLang="en-US"/>
              <a:t>～</a:t>
            </a:r>
            <a:r>
              <a:rPr lang="en-US" altLang="ja-JP"/>
              <a:t>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1CB7ED8D-73B4-465A-A8E5-7753583BB6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09711" y="2055203"/>
            <a:ext cx="1300163" cy="687387"/>
          </a:xfrm>
          <a:solidFill>
            <a:srgbClr val="009E94"/>
          </a:solidFill>
          <a:ln>
            <a:solidFill>
              <a:srgbClr val="009E94"/>
            </a:solidFill>
          </a:ln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/>
              <a:t>１章</a:t>
            </a: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828E12B8-2C64-4A6F-9868-58B8F1F90F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29203" y="2055203"/>
            <a:ext cx="2609850" cy="68738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t">
            <a:noAutofit/>
          </a:bodyPr>
          <a:lstStyle>
            <a:lvl1pPr marL="0" indent="0" algn="ctr">
              <a:buNone/>
              <a:defRPr sz="4000">
                <a:solidFill>
                  <a:srgbClr val="009E9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en-US" altLang="ja-JP"/>
              <a:t>xxxxxxxxx</a:t>
            </a:r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BF57E87-603B-487B-A7F5-BF1DF46CE73B}"/>
              </a:ext>
            </a:extLst>
          </p:cNvPr>
          <p:cNvCxnSpPr>
            <a:cxnSpLocks/>
          </p:cNvCxnSpPr>
          <p:nvPr userDrawn="1"/>
        </p:nvCxnSpPr>
        <p:spPr>
          <a:xfrm>
            <a:off x="683568" y="4668310"/>
            <a:ext cx="7739336" cy="0"/>
          </a:xfrm>
          <a:prstGeom prst="line">
            <a:avLst/>
          </a:prstGeom>
          <a:ln w="50800" cap="rnd">
            <a:solidFill>
              <a:srgbClr val="009E94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48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まとめ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4D05B5-9386-456D-9499-3A2F0ED2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C79BDCEC-A1F3-4052-8C43-74FDEA6C010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78139" y="408373"/>
            <a:ext cx="8380521" cy="5947977"/>
          </a:xfrm>
        </p:spPr>
        <p:txBody>
          <a:bodyPr anchor="ctr">
            <a:normAutofit/>
          </a:bodyPr>
          <a:lstStyle>
            <a:lvl1pPr marL="0" indent="0" algn="ctr">
              <a:lnSpc>
                <a:spcPts val="6000"/>
              </a:lnSpc>
              <a:spcBef>
                <a:spcPts val="0"/>
              </a:spcBef>
              <a:buFont typeface="+mj-ea"/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>
              <a:lnSpc>
                <a:spcPts val="6000"/>
              </a:lnSpc>
              <a:spcBef>
                <a:spcPts val="0"/>
              </a:spcBef>
              <a:buFont typeface="Wingdings" panose="05000000000000000000" pitchFamily="2" charset="2"/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lnSpc>
                <a:spcPts val="6000"/>
              </a:lnSpc>
              <a:spcBef>
                <a:spcPts val="0"/>
              </a:spcBef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371600" indent="0" algn="ctr">
              <a:lnSpc>
                <a:spcPts val="6000"/>
              </a:lnSpc>
              <a:spcBef>
                <a:spcPts val="0"/>
              </a:spcBef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まとめ　テキスト</a:t>
            </a:r>
          </a:p>
        </p:txBody>
      </p:sp>
    </p:spTree>
    <p:extLst>
      <p:ext uri="{BB962C8B-B14F-4D97-AF65-F5344CB8AC3E}">
        <p14:creationId xmlns:p14="http://schemas.microsoft.com/office/powerpoint/2010/main" val="188803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授業のポイント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939891"/>
          </a:xfrm>
        </p:spPr>
        <p:txBody>
          <a:bodyPr>
            <a:noAutofit/>
          </a:bodyPr>
          <a:lstStyle>
            <a:lvl1pPr algn="ctr"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/>
              <a:t>授業のポイント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606857"/>
            <a:ext cx="7886700" cy="4749493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buFont typeface="+mj-lt"/>
              <a:buAutoNum type="arabicPeriod"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lang="en-US" altLang="ja-JP"/>
              <a:t>xxxxxx</a:t>
            </a:r>
          </a:p>
          <a:p>
            <a:pPr lvl="0"/>
            <a:r>
              <a:rPr lang="en-US" altLang="ja-JP"/>
              <a:t>xxxxxx</a:t>
            </a:r>
          </a:p>
          <a:p>
            <a:pPr lvl="0"/>
            <a:r>
              <a:rPr lang="en-US" altLang="ja-JP"/>
              <a:t>xxxxxx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44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A03A0F-2462-4B8F-A046-427B926C79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0363" y="1022362"/>
            <a:ext cx="3868737" cy="658801"/>
          </a:xfrm>
          <a:prstGeom prst="round2DiagRect">
            <a:avLst/>
          </a:prstGeom>
          <a:solidFill>
            <a:srgbClr val="009E94"/>
          </a:solidFill>
        </p:spPr>
        <p:txBody>
          <a:bodyPr anchor="ctr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DF6116-CBFF-4C6E-984B-80B9023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E546C7-DDCC-4C79-B357-34FAB75EF34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E196387-1CDE-4301-8E1A-1CC711046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800" y="180000"/>
            <a:ext cx="8791200" cy="658800"/>
          </a:xfrm>
          <a:solidFill>
            <a:srgbClr val="009E94"/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en-US" altLang="ja-JP"/>
              <a:t> </a:t>
            </a:r>
            <a:r>
              <a:rPr kumimoji="1" lang="ja-JP" altLang="en-US"/>
              <a:t>１　</a:t>
            </a:r>
            <a:r>
              <a:rPr kumimoji="1" lang="en-US" altLang="ja-JP"/>
              <a:t>xxxxxxxx</a:t>
            </a:r>
            <a:endParaRPr kumimoji="1" lang="ja-JP" altLang="en-US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3178CB59-2BD6-4C64-8D0F-24D8265CF35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36379" y="1847133"/>
            <a:ext cx="8464041" cy="4508500"/>
          </a:xfrm>
        </p:spPr>
        <p:txBody>
          <a:bodyPr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Font typeface="+mj-ea"/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85800" indent="-228600">
              <a:lnSpc>
                <a:spcPts val="6000"/>
              </a:lnSpc>
              <a:spcBef>
                <a:spcPts val="0"/>
              </a:spcBef>
              <a:buFont typeface="Wingdings" panose="05000000000000000000" pitchFamily="2" charset="2"/>
              <a:buChar char="l"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lnSpc>
                <a:spcPts val="6000"/>
              </a:lnSpc>
              <a:spcBef>
                <a:spcPts val="0"/>
              </a:spcBef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371600" indent="0">
              <a:lnSpc>
                <a:spcPts val="6000"/>
              </a:lnSpc>
              <a:spcBef>
                <a:spcPts val="0"/>
              </a:spcBef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 dirty="0"/>
              <a:t>本文テキスト（</a:t>
            </a:r>
            <a:r>
              <a:rPr kumimoji="1" lang="en-US" altLang="ja-JP" dirty="0"/>
              <a:t>※</a:t>
            </a:r>
            <a:r>
              <a:rPr kumimoji="1" lang="ja-JP" altLang="en-US" dirty="0"/>
              <a:t>重要用語は、</a:t>
            </a:r>
            <a:r>
              <a:rPr kumimoji="1" lang="en-US" altLang="ja-JP" dirty="0"/>
              <a:t>48pt,</a:t>
            </a:r>
            <a:r>
              <a:rPr kumimoji="1" lang="ja-JP" altLang="en-US" dirty="0"/>
              <a:t>フォントの色を赤にしてください。）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テキスト</a:t>
            </a:r>
            <a:endParaRPr kumimoji="1" lang="en-US" altLang="ja-JP" dirty="0"/>
          </a:p>
          <a:p>
            <a:pPr lvl="2"/>
            <a:r>
              <a:rPr kumimoji="1" lang="ja-JP" altLang="en-US" sz="4000" dirty="0"/>
              <a:t>テキスト</a:t>
            </a:r>
            <a:endParaRPr kumimoji="1" lang="en-US" altLang="ja-JP" sz="4000" dirty="0"/>
          </a:p>
          <a:p>
            <a:pPr lvl="3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20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×図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A03A0F-2462-4B8F-A046-427B926C79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0363" y="1022362"/>
            <a:ext cx="3868737" cy="658801"/>
          </a:xfrm>
          <a:prstGeom prst="round2DiagRect">
            <a:avLst/>
          </a:prstGeom>
          <a:solidFill>
            <a:srgbClr val="009E94"/>
          </a:solidFill>
        </p:spPr>
        <p:txBody>
          <a:bodyPr anchor="ctr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DF6116-CBFF-4C6E-984B-80B9023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E546C7-DDCC-4C79-B357-34FAB75EF34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E196387-1CDE-4301-8E1A-1CC711046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800" y="180000"/>
            <a:ext cx="8791200" cy="658800"/>
          </a:xfrm>
          <a:solidFill>
            <a:srgbClr val="009E94"/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en-US" altLang="ja-JP"/>
              <a:t> </a:t>
            </a:r>
            <a:r>
              <a:rPr kumimoji="1" lang="ja-JP" altLang="en-US"/>
              <a:t>１　</a:t>
            </a:r>
            <a:r>
              <a:rPr kumimoji="1" lang="en-US" altLang="ja-JP"/>
              <a:t>xxxxxxxx</a:t>
            </a:r>
            <a:endParaRPr kumimoji="1" lang="ja-JP" altLang="en-US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43D5CEAF-3323-49C9-AC10-BE5784EFB34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60363" y="1847850"/>
            <a:ext cx="4120836" cy="4508500"/>
          </a:xfrm>
        </p:spPr>
        <p:txBody>
          <a:bodyPr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Font typeface="+mj-ea"/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85800" indent="-228600">
              <a:lnSpc>
                <a:spcPts val="6000"/>
              </a:lnSpc>
              <a:spcBef>
                <a:spcPts val="0"/>
              </a:spcBef>
              <a:buFont typeface="Wingdings" panose="05000000000000000000" pitchFamily="2" charset="2"/>
              <a:buChar char="l"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lnSpc>
                <a:spcPts val="6000"/>
              </a:lnSpc>
              <a:spcBef>
                <a:spcPts val="0"/>
              </a:spcBef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371600" indent="0">
              <a:lnSpc>
                <a:spcPts val="6000"/>
              </a:lnSpc>
              <a:spcBef>
                <a:spcPts val="0"/>
              </a:spcBef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 dirty="0"/>
              <a:t>本文テキスト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テキスト</a:t>
            </a:r>
            <a:endParaRPr kumimoji="1" lang="en-US" altLang="ja-JP" dirty="0"/>
          </a:p>
          <a:p>
            <a:pPr lvl="2"/>
            <a:r>
              <a:rPr kumimoji="1" lang="ja-JP" altLang="en-US" sz="4000" dirty="0"/>
              <a:t>テキスト</a:t>
            </a:r>
            <a:endParaRPr kumimoji="1" lang="en-US" altLang="ja-JP" sz="4000" dirty="0"/>
          </a:p>
          <a:p>
            <a:pPr lvl="3"/>
            <a:endParaRPr kumimoji="1" lang="ja-JP" altLang="en-US" dirty="0"/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E6BE5C9E-3DB7-464B-9F9C-A7AD5EAD6B9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33824" y="2361460"/>
            <a:ext cx="4120834" cy="3994890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1761100F-BD52-4BDC-BD68-ED2B63169D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3824" y="1847850"/>
            <a:ext cx="4121150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図のタイトル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9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×表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A03A0F-2462-4B8F-A046-427B926C79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0363" y="1022362"/>
            <a:ext cx="3868737" cy="658801"/>
          </a:xfrm>
          <a:prstGeom prst="round2DiagRect">
            <a:avLst/>
          </a:prstGeom>
          <a:solidFill>
            <a:srgbClr val="009E94"/>
          </a:solidFill>
        </p:spPr>
        <p:txBody>
          <a:bodyPr anchor="ctr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DF6116-CBFF-4C6E-984B-80B9023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E546C7-DDCC-4C79-B357-34FAB75EF34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E196387-1CDE-4301-8E1A-1CC711046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400" y="172250"/>
            <a:ext cx="8791200" cy="658800"/>
          </a:xfrm>
          <a:solidFill>
            <a:srgbClr val="009E94"/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en-US" altLang="ja-JP"/>
              <a:t> </a:t>
            </a:r>
            <a:r>
              <a:rPr kumimoji="1" lang="ja-JP" altLang="en-US"/>
              <a:t>１　</a:t>
            </a:r>
            <a:r>
              <a:rPr kumimoji="1" lang="en-US" altLang="ja-JP"/>
              <a:t>xxxxxxxx</a:t>
            </a:r>
            <a:endParaRPr kumimoji="1" lang="ja-JP" altLang="en-US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43D5CEAF-3323-49C9-AC10-BE5784EFB34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60363" y="1847850"/>
            <a:ext cx="4120836" cy="4508500"/>
          </a:xfrm>
        </p:spPr>
        <p:txBody>
          <a:bodyPr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Font typeface="+mj-ea"/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685800" indent="-228600">
              <a:lnSpc>
                <a:spcPts val="6000"/>
              </a:lnSpc>
              <a:spcBef>
                <a:spcPts val="0"/>
              </a:spcBef>
              <a:buFont typeface="Wingdings" panose="05000000000000000000" pitchFamily="2" charset="2"/>
              <a:buChar char="l"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lnSpc>
                <a:spcPts val="6000"/>
              </a:lnSpc>
              <a:spcBef>
                <a:spcPts val="0"/>
              </a:spcBef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371600" indent="0">
              <a:lnSpc>
                <a:spcPts val="6000"/>
              </a:lnSpc>
              <a:spcBef>
                <a:spcPts val="0"/>
              </a:spcBef>
              <a:buNone/>
              <a:defRPr sz="4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 dirty="0"/>
              <a:t>本文テキスト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テキスト</a:t>
            </a:r>
            <a:endParaRPr kumimoji="1" lang="en-US" altLang="ja-JP" dirty="0"/>
          </a:p>
          <a:p>
            <a:pPr lvl="2"/>
            <a:r>
              <a:rPr kumimoji="1" lang="ja-JP" altLang="en-US" sz="4000" dirty="0"/>
              <a:t>テキスト</a:t>
            </a:r>
            <a:endParaRPr kumimoji="1" lang="en-US" altLang="ja-JP" sz="4000" dirty="0"/>
          </a:p>
          <a:p>
            <a:pPr lvl="3"/>
            <a:endParaRPr kumimoji="1" lang="ja-JP" altLang="en-US" dirty="0"/>
          </a:p>
        </p:txBody>
      </p:sp>
      <p:sp>
        <p:nvSpPr>
          <p:cNvPr id="4" name="表プレースホルダー 3">
            <a:extLst>
              <a:ext uri="{FF2B5EF4-FFF2-40B4-BE49-F238E27FC236}">
                <a16:creationId xmlns:a16="http://schemas.microsoft.com/office/drawing/2014/main" id="{796818C7-3C3D-4DEA-8E83-3DE633DD09B0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662487" y="2334826"/>
            <a:ext cx="4121150" cy="4021523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表を追加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470D3E23-A9FB-46D7-A266-902B41DE39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62487" y="1847850"/>
            <a:ext cx="4121150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表のタイトル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24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63D231-812D-43D1-9532-2C35C178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E546C7-DDCC-4C79-B357-34FAB75EF34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F578F123-A160-4E8B-8763-417F7D8C9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800" y="180000"/>
            <a:ext cx="8791200" cy="658800"/>
          </a:xfrm>
          <a:solidFill>
            <a:srgbClr val="009E94"/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en-US" altLang="ja-JP"/>
              <a:t> </a:t>
            </a:r>
            <a:r>
              <a:rPr kumimoji="1" lang="ja-JP" altLang="en-US"/>
              <a:t>１　</a:t>
            </a:r>
            <a:r>
              <a:rPr kumimoji="1" lang="en-US" altLang="ja-JP"/>
              <a:t>xxxxxxxx</a:t>
            </a:r>
            <a:endParaRPr kumimoji="1" lang="ja-JP" altLang="en-US"/>
          </a:p>
        </p:txBody>
      </p:sp>
      <p:sp>
        <p:nvSpPr>
          <p:cNvPr id="7" name="図プレースホルダー 6">
            <a:extLst>
              <a:ext uri="{FF2B5EF4-FFF2-40B4-BE49-F238E27FC236}">
                <a16:creationId xmlns:a16="http://schemas.microsoft.com/office/drawing/2014/main" id="{276E78F3-D529-4D67-A543-95ECB2C04F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6700" y="1644478"/>
            <a:ext cx="8610600" cy="4694410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4C06B4E1-000D-4347-B51C-BE148D4C20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1063121"/>
            <a:ext cx="4074481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図のタイトル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4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 スライド（全画面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図プレースホルダー 6">
            <a:extLst>
              <a:ext uri="{FF2B5EF4-FFF2-40B4-BE49-F238E27FC236}">
                <a16:creationId xmlns:a16="http://schemas.microsoft.com/office/drawing/2014/main" id="{4723E0C9-C3B6-4AE7-BEE1-CEDC47F601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6700" y="807868"/>
            <a:ext cx="8610600" cy="5531020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0509204B-0CB5-4479-AE41-FD4990200D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301841"/>
            <a:ext cx="4121150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図のタイトル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DF6116-CBFF-4C6E-984B-80B9023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E546C7-DDCC-4C79-B357-34FAB75EF34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0E196387-1CDE-4301-8E1A-1CC711046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400" y="187958"/>
            <a:ext cx="8791200" cy="658800"/>
          </a:xfrm>
          <a:solidFill>
            <a:srgbClr val="009E94"/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en-US" altLang="ja-JP"/>
              <a:t> </a:t>
            </a:r>
            <a:r>
              <a:rPr kumimoji="1" lang="ja-JP" altLang="en-US"/>
              <a:t>１　</a:t>
            </a:r>
            <a:r>
              <a:rPr kumimoji="1" lang="en-US" altLang="ja-JP"/>
              <a:t>xxxxxxxx</a:t>
            </a:r>
            <a:endParaRPr kumimoji="1" lang="ja-JP" altLang="en-US"/>
          </a:p>
        </p:txBody>
      </p:sp>
      <p:sp>
        <p:nvSpPr>
          <p:cNvPr id="4" name="表プレースホルダー 3">
            <a:extLst>
              <a:ext uri="{FF2B5EF4-FFF2-40B4-BE49-F238E27FC236}">
                <a16:creationId xmlns:a16="http://schemas.microsoft.com/office/drawing/2014/main" id="{796818C7-3C3D-4DEA-8E83-3DE633DD09B0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271902" y="1680059"/>
            <a:ext cx="8583339" cy="4660583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表を追加</a:t>
            </a:r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470D3E23-A9FB-46D7-A266-902B41DE39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1903" y="1053766"/>
            <a:ext cx="7656908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表のタイトル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19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スライド（全画面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0509204B-0CB5-4479-AE41-FD4990200D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" y="301841"/>
            <a:ext cx="4121150" cy="417882"/>
          </a:xfrm>
        </p:spPr>
        <p:txBody>
          <a:bodyPr>
            <a:noAutofit/>
          </a:bodyPr>
          <a:lstStyle>
            <a:lvl1pPr marL="0" indent="0">
              <a:buNone/>
              <a:defRPr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lvl="0"/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表のタイトル</a:t>
            </a:r>
            <a:endParaRPr kumimoji="1" lang="ja-JP" altLang="en-US"/>
          </a:p>
        </p:txBody>
      </p:sp>
      <p:sp>
        <p:nvSpPr>
          <p:cNvPr id="7" name="表プレースホルダー 3">
            <a:extLst>
              <a:ext uri="{FF2B5EF4-FFF2-40B4-BE49-F238E27FC236}">
                <a16:creationId xmlns:a16="http://schemas.microsoft.com/office/drawing/2014/main" id="{D1D7CAB7-79E8-4D56-AB3C-1596DE1C5F85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271902" y="926433"/>
            <a:ext cx="8583339" cy="5414210"/>
          </a:xfrm>
        </p:spPr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187297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024" y="6542842"/>
            <a:ext cx="503759" cy="291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22C72F05-26D3-4532-9B48-0C71DB563F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1" t="19908"/>
          <a:stretch/>
        </p:blipFill>
        <p:spPr>
          <a:xfrm>
            <a:off x="7849624" y="6542843"/>
            <a:ext cx="1230599" cy="31515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E8E860-C633-49D6-8DFC-500E66A1AAAF}"/>
              </a:ext>
            </a:extLst>
          </p:cNvPr>
          <p:cNvSpPr txBox="1"/>
          <p:nvPr userDrawn="1"/>
        </p:nvSpPr>
        <p:spPr>
          <a:xfrm>
            <a:off x="6321669" y="6526887"/>
            <a:ext cx="152795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「図説家庭基礎」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AAD6A0-7A9D-413C-B000-93205ED1A006}"/>
              </a:ext>
            </a:extLst>
          </p:cNvPr>
          <p:cNvSpPr txBox="1"/>
          <p:nvPr userDrawn="1"/>
        </p:nvSpPr>
        <p:spPr>
          <a:xfrm>
            <a:off x="523783" y="6555017"/>
            <a:ext cx="107419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37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79F6832-3579-45B8-A350-6F85BFD999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4. </a:t>
            </a:r>
            <a:r>
              <a:rPr lang="ja-JP" altLang="en-US" dirty="0"/>
              <a:t>多様化する支払い方法</a:t>
            </a:r>
            <a:endParaRPr kumimoji="1"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EB2AF624-E3F7-4254-BDA1-EB3EB30EA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4926" y="4668311"/>
            <a:ext cx="3497978" cy="605025"/>
          </a:xfrm>
        </p:spPr>
        <p:txBody>
          <a:bodyPr/>
          <a:lstStyle/>
          <a:p>
            <a:r>
              <a:rPr kumimoji="1" lang="ja-JP" altLang="en-US" dirty="0"/>
              <a:t>教科書</a:t>
            </a:r>
            <a:r>
              <a:rPr kumimoji="1" lang="en-US" altLang="ja-JP" dirty="0"/>
              <a:t>p.</a:t>
            </a:r>
            <a:r>
              <a:rPr lang="en-US" altLang="ja-JP" dirty="0"/>
              <a:t>200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201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AA258EE-BEAD-434B-B88F-44B10BF5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5150B95D-4F0A-44DF-A45E-B74318339B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95837" y="2039161"/>
            <a:ext cx="1300163" cy="687387"/>
          </a:xfrm>
        </p:spPr>
        <p:txBody>
          <a:bodyPr/>
          <a:lstStyle/>
          <a:p>
            <a:r>
              <a:rPr lang="ja-JP" altLang="en-US" dirty="0"/>
              <a:t>９</a:t>
            </a:r>
            <a:r>
              <a:rPr kumimoji="1" lang="ja-JP" altLang="en-US" dirty="0"/>
              <a:t>章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73FC14F-31A6-4677-9CE4-B13DEC01F3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15329" y="2039161"/>
            <a:ext cx="4067786" cy="687387"/>
          </a:xfrm>
        </p:spPr>
        <p:txBody>
          <a:bodyPr/>
          <a:lstStyle/>
          <a:p>
            <a:r>
              <a:rPr kumimoji="1" lang="ja-JP" altLang="en-US" dirty="0"/>
              <a:t>消費行動を考える</a:t>
            </a:r>
          </a:p>
        </p:txBody>
      </p:sp>
    </p:spTree>
    <p:extLst>
      <p:ext uri="{BB962C8B-B14F-4D97-AF65-F5344CB8AC3E}">
        <p14:creationId xmlns:p14="http://schemas.microsoft.com/office/powerpoint/2010/main" val="299723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2CE09AAD-D428-4BE2-AC4C-FA6F19C0C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363" y="1022362"/>
            <a:ext cx="1990951" cy="658801"/>
          </a:xfrm>
        </p:spPr>
        <p:txBody>
          <a:bodyPr/>
          <a:lstStyle/>
          <a:p>
            <a:r>
              <a:rPr lang="ja-JP" altLang="en-US" dirty="0"/>
              <a:t>暗号資産</a:t>
            </a: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１　多様化する支払い方法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</a:rPr>
              <a:t>暗号資産 </a:t>
            </a:r>
            <a:r>
              <a:rPr kumimoji="1" lang="ja-JP" altLang="en-US" dirty="0"/>
              <a:t>（ </a:t>
            </a:r>
            <a:r>
              <a:rPr lang="ja-JP" altLang="en-US" sz="4800" b="1" dirty="0">
                <a:solidFill>
                  <a:srgbClr val="FF0000"/>
                </a:solidFill>
              </a:rPr>
              <a:t>仮想通貨 </a:t>
            </a:r>
            <a:r>
              <a:rPr kumimoji="1" lang="ja-JP" altLang="en-US" dirty="0"/>
              <a:t>）は，</a:t>
            </a:r>
            <a:endParaRPr kumimoji="1" lang="en-US" altLang="ja-JP" dirty="0"/>
          </a:p>
          <a:p>
            <a:r>
              <a:rPr kumimoji="1" lang="ja-JP" altLang="en-US" dirty="0"/>
              <a:t>インターネット上の通貨のようなもので，日本円との交換や送金にも利用できるが，価値が大きく下がるリスクも</a:t>
            </a:r>
            <a:r>
              <a:rPr lang="ja-JP" altLang="en-US" dirty="0"/>
              <a:t>ある。</a:t>
            </a:r>
            <a:endParaRPr lang="en-US" altLang="ja-JP" dirty="0"/>
          </a:p>
          <a:p>
            <a:r>
              <a:rPr kumimoji="1" lang="ja-JP" altLang="en-US" dirty="0"/>
              <a:t>現金とは異なることから，利用する場合はしくみをよく理解しよう。</a:t>
            </a:r>
            <a:endParaRPr kumimoji="1" lang="en-US" altLang="ja-JP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D91CB04-33D6-43F5-9FDB-358A9DCC1257}"/>
              </a:ext>
            </a:extLst>
          </p:cNvPr>
          <p:cNvGrpSpPr/>
          <p:nvPr/>
        </p:nvGrpSpPr>
        <p:grpSpPr>
          <a:xfrm flipH="1">
            <a:off x="360363" y="1918003"/>
            <a:ext cx="2597150" cy="660011"/>
            <a:chOff x="-1310911" y="4087922"/>
            <a:chExt cx="3290630" cy="648000"/>
          </a:xfrm>
          <a:solidFill>
            <a:srgbClr val="277BE8"/>
          </a:solidFill>
        </p:grpSpPr>
        <p:sp>
          <p:nvSpPr>
            <p:cNvPr id="7" name="1 つの角を切り取った四角形 19">
              <a:extLst>
                <a:ext uri="{FF2B5EF4-FFF2-40B4-BE49-F238E27FC236}">
                  <a16:creationId xmlns:a16="http://schemas.microsoft.com/office/drawing/2014/main" id="{1E8FC855-04EC-4C9D-A7F6-C6A9A16BBF9F}"/>
                </a:ext>
              </a:extLst>
            </p:cNvPr>
            <p:cNvSpPr/>
            <p:nvPr/>
          </p:nvSpPr>
          <p:spPr>
            <a:xfrm>
              <a:off x="-1310911" y="4087922"/>
              <a:ext cx="3290630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6C5E09B7-1604-430F-B378-E7A7BF951D5E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9A9800D-F941-4E56-BE4B-1C5EAFB78EB7}"/>
              </a:ext>
            </a:extLst>
          </p:cNvPr>
          <p:cNvGrpSpPr/>
          <p:nvPr/>
        </p:nvGrpSpPr>
        <p:grpSpPr>
          <a:xfrm flipH="1">
            <a:off x="3357059" y="1918003"/>
            <a:ext cx="2681601" cy="660011"/>
            <a:chOff x="-1417910" y="4087922"/>
            <a:chExt cx="3397631" cy="648000"/>
          </a:xfrm>
          <a:solidFill>
            <a:srgbClr val="277BE8"/>
          </a:solidFill>
        </p:grpSpPr>
        <p:sp>
          <p:nvSpPr>
            <p:cNvPr id="11" name="1 つの角を切り取った四角形 19">
              <a:extLst>
                <a:ext uri="{FF2B5EF4-FFF2-40B4-BE49-F238E27FC236}">
                  <a16:creationId xmlns:a16="http://schemas.microsoft.com/office/drawing/2014/main" id="{87ED1882-FBD9-43C5-960A-B4A42FAC48EC}"/>
                </a:ext>
              </a:extLst>
            </p:cNvPr>
            <p:cNvSpPr/>
            <p:nvPr/>
          </p:nvSpPr>
          <p:spPr>
            <a:xfrm>
              <a:off x="-1417910" y="4087922"/>
              <a:ext cx="3397631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直角三角形 11">
              <a:extLst>
                <a:ext uri="{FF2B5EF4-FFF2-40B4-BE49-F238E27FC236}">
                  <a16:creationId xmlns:a16="http://schemas.microsoft.com/office/drawing/2014/main" id="{A4DE211C-9F9C-47E1-B022-BEF3F2CFB122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5310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２　多重債務への予防と対処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28947" y="1044493"/>
            <a:ext cx="8478906" cy="4268172"/>
          </a:xfrm>
        </p:spPr>
        <p:txBody>
          <a:bodyPr>
            <a:noAutofit/>
          </a:bodyPr>
          <a:lstStyle/>
          <a:p>
            <a:r>
              <a:rPr lang="ja-JP" altLang="en-US" dirty="0"/>
              <a:t>借金の返済金額には， </a:t>
            </a:r>
            <a:r>
              <a:rPr lang="ja-JP" altLang="en-US" sz="4800" b="1" dirty="0">
                <a:solidFill>
                  <a:srgbClr val="FF0000"/>
                </a:solidFill>
              </a:rPr>
              <a:t>利息 </a:t>
            </a:r>
            <a:r>
              <a:rPr lang="ja-JP" altLang="en-US" dirty="0"/>
              <a:t>が加算される。</a:t>
            </a:r>
            <a:r>
              <a:rPr kumimoji="1" lang="ja-JP" altLang="en-US" dirty="0"/>
              <a:t>借金返済のために新たな借金を繰り返すと，借金が雪だるま式に増えて </a:t>
            </a:r>
            <a:r>
              <a:rPr lang="ja-JP" altLang="en-US" sz="4800" b="1" dirty="0">
                <a:solidFill>
                  <a:srgbClr val="FF0000"/>
                </a:solidFill>
              </a:rPr>
              <a:t>多重債務 </a:t>
            </a:r>
            <a:r>
              <a:rPr lang="ja-JP" altLang="en-US" dirty="0"/>
              <a:t>におちいる。</a:t>
            </a:r>
            <a:endParaRPr lang="en-US" altLang="ja-JP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644F355-7795-49D0-8058-05A6E2194887}"/>
              </a:ext>
            </a:extLst>
          </p:cNvPr>
          <p:cNvGrpSpPr/>
          <p:nvPr/>
        </p:nvGrpSpPr>
        <p:grpSpPr>
          <a:xfrm flipH="1">
            <a:off x="5295264" y="1123883"/>
            <a:ext cx="1505585" cy="660011"/>
            <a:chOff x="72119" y="4087922"/>
            <a:chExt cx="1907600" cy="648000"/>
          </a:xfrm>
          <a:solidFill>
            <a:srgbClr val="277BE8"/>
          </a:solidFill>
        </p:grpSpPr>
        <p:sp>
          <p:nvSpPr>
            <p:cNvPr id="6" name="1 つの角を切り取った四角形 19">
              <a:extLst>
                <a:ext uri="{FF2B5EF4-FFF2-40B4-BE49-F238E27FC236}">
                  <a16:creationId xmlns:a16="http://schemas.microsoft.com/office/drawing/2014/main" id="{5C4025BF-C61B-440D-97D7-E72CA888BF46}"/>
                </a:ext>
              </a:extLst>
            </p:cNvPr>
            <p:cNvSpPr/>
            <p:nvPr/>
          </p:nvSpPr>
          <p:spPr>
            <a:xfrm>
              <a:off x="72119" y="4087922"/>
              <a:ext cx="1907600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00F99A8-691C-4DE9-A146-C911C9426333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4B8A7C2-F53E-4CF0-BC0C-944A21621CFF}"/>
              </a:ext>
            </a:extLst>
          </p:cNvPr>
          <p:cNvGrpSpPr/>
          <p:nvPr/>
        </p:nvGrpSpPr>
        <p:grpSpPr>
          <a:xfrm flipH="1">
            <a:off x="1402273" y="3393291"/>
            <a:ext cx="2649026" cy="660011"/>
            <a:chOff x="-1376638" y="4087922"/>
            <a:chExt cx="3356358" cy="648000"/>
          </a:xfrm>
          <a:solidFill>
            <a:srgbClr val="277BE8"/>
          </a:solidFill>
        </p:grpSpPr>
        <p:sp>
          <p:nvSpPr>
            <p:cNvPr id="9" name="1 つの角を切り取った四角形 19">
              <a:extLst>
                <a:ext uri="{FF2B5EF4-FFF2-40B4-BE49-F238E27FC236}">
                  <a16:creationId xmlns:a16="http://schemas.microsoft.com/office/drawing/2014/main" id="{AF3DD62E-C7D9-4D51-BD34-B4652447C4F4}"/>
                </a:ext>
              </a:extLst>
            </p:cNvPr>
            <p:cNvSpPr/>
            <p:nvPr/>
          </p:nvSpPr>
          <p:spPr>
            <a:xfrm>
              <a:off x="-1376638" y="4087922"/>
              <a:ext cx="3356358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32FB1811-FC1B-49EA-ABA8-EE49C2C4CC79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392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4821872-B106-4CCE-9D5B-6C4FC7C4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E76BD67C-7C45-44A9-87BE-35D057C3BC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6700" y="301841"/>
            <a:ext cx="5975480" cy="417882"/>
          </a:xfrm>
        </p:spPr>
        <p:txBody>
          <a:bodyPr>
            <a:noAutofit/>
          </a:bodyPr>
          <a:lstStyle/>
          <a:p>
            <a:r>
              <a:rPr lang="ja-JP" altLang="en-US"/>
              <a:t>■クレジットの</a:t>
            </a:r>
            <a:r>
              <a:rPr lang="ja-JP" altLang="en-US" dirty="0"/>
              <a:t>返済方法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BE54BF-9658-4635-A62A-3BFFABC93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" y="1117908"/>
            <a:ext cx="8302752" cy="3487886"/>
          </a:xfrm>
          <a:prstGeom prst="rect">
            <a:avLst/>
          </a:prstGeom>
        </p:spPr>
      </p:pic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CFD7C9B3-A804-413C-ADEC-774A6033A175}"/>
              </a:ext>
            </a:extLst>
          </p:cNvPr>
          <p:cNvSpPr/>
          <p:nvPr/>
        </p:nvSpPr>
        <p:spPr>
          <a:xfrm>
            <a:off x="3273552" y="4826641"/>
            <a:ext cx="5742432" cy="1522786"/>
          </a:xfrm>
          <a:prstGeom prst="wedgeRoundRectCallout">
            <a:avLst>
              <a:gd name="adj1" fmla="val 25507"/>
              <a:gd name="adj2" fmla="val -65555"/>
              <a:gd name="adj3" fmla="val 16667"/>
            </a:avLst>
          </a:prstGeom>
          <a:solidFill>
            <a:sysClr val="window" lastClr="FFFFFF"/>
          </a:solidFill>
          <a:ln w="19050" cap="flat" cmpd="sng" algn="ctr">
            <a:solidFill>
              <a:srgbClr val="009E94"/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利息＝借入残高</a:t>
            </a:r>
            <a:r>
              <a:rPr kumimoji="1" lang="en-US" altLang="ja-JP" sz="2400" kern="0" dirty="0">
                <a:solidFill>
                  <a:prstClr val="black"/>
                </a:solidFill>
                <a:latin typeface="Calibri"/>
              </a:rPr>
              <a:t>×</a:t>
            </a: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利率</a:t>
            </a:r>
            <a:r>
              <a:rPr kumimoji="1" lang="en-US" altLang="ja-JP" sz="2400" kern="0" dirty="0">
                <a:solidFill>
                  <a:prstClr val="black"/>
                </a:solidFill>
                <a:latin typeface="Calibri"/>
              </a:rPr>
              <a:t>×</a:t>
            </a: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期間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リボルビング払いでは，借入残高が多いと返済分はほとんど利息となり，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当初の借入額が減少しない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1328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２　多重債務への予防と対処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71902" y="1044492"/>
            <a:ext cx="8692097" cy="6118307"/>
          </a:xfrm>
        </p:spPr>
        <p:txBody>
          <a:bodyPr>
            <a:noAutofit/>
          </a:bodyPr>
          <a:lstStyle/>
          <a:p>
            <a:r>
              <a:rPr lang="ja-JP" altLang="en-US" dirty="0"/>
              <a:t>違法な貸し付けや，問題商法と結びついた強引な貸し付けも存在する。</a:t>
            </a:r>
          </a:p>
          <a:p>
            <a:r>
              <a:rPr lang="ja-JP" altLang="en-US" dirty="0"/>
              <a:t>返済が予定通りにできなかった場合や，問題商法に伴う借金などに巻きこまれた場合には，ひとりで悩まずに早急に</a:t>
            </a:r>
            <a:endParaRPr lang="en-US" altLang="ja-JP" dirty="0"/>
          </a:p>
          <a:p>
            <a:r>
              <a:rPr lang="ja-JP" altLang="en-US" sz="4800" b="1" dirty="0">
                <a:solidFill>
                  <a:srgbClr val="FF0000"/>
                </a:solidFill>
              </a:rPr>
              <a:t>消費生活センター </a:t>
            </a:r>
            <a:r>
              <a:rPr lang="ja-JP" altLang="en-US" dirty="0"/>
              <a:t>などに相談しよう。</a:t>
            </a:r>
            <a:endParaRPr kumimoji="1" lang="en-US" altLang="ja-JP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1BC0C16-B4C1-441F-B3CB-376EB17C5544}"/>
              </a:ext>
            </a:extLst>
          </p:cNvPr>
          <p:cNvGrpSpPr/>
          <p:nvPr/>
        </p:nvGrpSpPr>
        <p:grpSpPr>
          <a:xfrm flipH="1">
            <a:off x="313176" y="4925813"/>
            <a:ext cx="4754123" cy="660011"/>
            <a:chOff x="-4043830" y="4087922"/>
            <a:chExt cx="6023549" cy="648000"/>
          </a:xfrm>
          <a:solidFill>
            <a:srgbClr val="277BE8"/>
          </a:solidFill>
        </p:grpSpPr>
        <p:sp>
          <p:nvSpPr>
            <p:cNvPr id="6" name="1 つの角を切り取った四角形 19">
              <a:extLst>
                <a:ext uri="{FF2B5EF4-FFF2-40B4-BE49-F238E27FC236}">
                  <a16:creationId xmlns:a16="http://schemas.microsoft.com/office/drawing/2014/main" id="{7D13BB9C-4EA2-4E5E-B5AC-EE3A9A8D9C90}"/>
                </a:ext>
              </a:extLst>
            </p:cNvPr>
            <p:cNvSpPr/>
            <p:nvPr/>
          </p:nvSpPr>
          <p:spPr>
            <a:xfrm>
              <a:off x="-4043830" y="4087922"/>
              <a:ext cx="6023549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44EECD8E-9E6C-4F09-8061-54ACA5895C8E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8780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6F6BBFB-E57F-4FBA-BCCE-1AF04AD9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908199-D5A8-4754-99DC-F93BE8DD16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024" y="240861"/>
            <a:ext cx="5601440" cy="417882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■</a:t>
            </a:r>
            <a:r>
              <a:rPr lang="ja-JP" altLang="en-US" dirty="0"/>
              <a:t>多重債務の解決法</a:t>
            </a:r>
            <a:endParaRPr kumimoji="1" lang="ja-JP" altLang="en-US" dirty="0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0734EEE-31EA-4D27-8AC0-D4948D87C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45690"/>
              </p:ext>
            </p:extLst>
          </p:nvPr>
        </p:nvGraphicFramePr>
        <p:xfrm>
          <a:off x="180054" y="802433"/>
          <a:ext cx="8783892" cy="5538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4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9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itchFamily="18" charset="0"/>
                        </a:rPr>
                        <a:t>任意整理</a:t>
                      </a:r>
                    </a:p>
                  </a:txBody>
                  <a:tcPr marT="45725" marB="45725" anchor="ctr" horzOverflow="overflow"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裁判をせずに，借金の減額などを貸金業者と話しあう。弁護士や司法書士に交渉を依頼するのが一般的。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T="45725" marB="45725" anchor="ctr" horzOverflow="overflow">
                    <a:solidFill>
                      <a:srgbClr val="D2E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7763"/>
                  </a:ext>
                </a:extLst>
              </a:tr>
              <a:tr h="886045"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itchFamily="18" charset="0"/>
                        </a:rPr>
                        <a:t>特定調停</a:t>
                      </a:r>
                    </a:p>
                  </a:txBody>
                  <a:tcPr marT="45725" marB="45725" anchor="ctr" horzOverflow="overflow"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裁判所が貸金業者との間に入って，債務整理についての合意を成立させる。</a:t>
                      </a:r>
                    </a:p>
                  </a:txBody>
                  <a:tcPr marT="45725" marB="45725" anchor="ctr" horzOverflow="overflow">
                    <a:solidFill>
                      <a:srgbClr val="D2E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3786"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itchFamily="18" charset="0"/>
                        </a:rPr>
                        <a:t>個人再生</a:t>
                      </a:r>
                    </a:p>
                  </a:txBody>
                  <a:tcPr marT="45725" marB="45725" anchor="ctr" horzOverflow="overflow"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裁判所が認めた実現可能な再生計画にそって返済することで，残りの借金が免除される。定期的な収入があることが求められる。</a:t>
                      </a:r>
                    </a:p>
                  </a:txBody>
                  <a:tcPr marT="45725" marB="45725" anchor="ctr" horzOverflow="overflow">
                    <a:solidFill>
                      <a:srgbClr val="D2E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9268"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itchFamily="18" charset="0"/>
                        </a:rPr>
                        <a:t>自己破産</a:t>
                      </a:r>
                    </a:p>
                  </a:txBody>
                  <a:tcPr marT="45725" marB="45725" anchor="ctr" horzOverflow="overflow"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1pPr>
                      <a:lvl2pPr marL="742950" indent="-285750" algn="l" eaLnBrk="0" hangingPunct="0"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2pPr>
                      <a:lvl3pPr marL="1143000" indent="-228600" algn="l" eaLnBrk="0" hangingPunct="0"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3pPr>
                      <a:lvl4pPr marL="16002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4pPr>
                      <a:lvl5pPr marL="2057400" indent="-228600" algn="l" eaLnBrk="0" hangingPunct="0"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裁判所で，財産と債務を清算するための手続きをとる。返済が免除されるためには，さらに免責手続きも必要。最低限の生活に必要なものを除いた，住宅や車などの財産を失うが，選挙権を失うことや，戸籍や住民票への掲載などはない。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T="45725" marB="45725" anchor="ctr" horzOverflow="overflow">
                    <a:solidFill>
                      <a:srgbClr val="D2EB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351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6CC55F-4B93-4CC7-A2CF-8F49E9B0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80A6-8C57-4D7C-88C1-BE2A757EE89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6F708872-46EA-4BF7-BD43-D127F4B4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00" y="179999"/>
            <a:ext cx="8791200" cy="720811"/>
          </a:xfrm>
          <a:prstGeom prst="rect">
            <a:avLst/>
          </a:prstGeom>
          <a:solidFill>
            <a:srgbClr val="FEE6E8"/>
          </a:solidFill>
          <a:ln w="19050">
            <a:solidFill>
              <a:srgbClr val="F75462"/>
            </a:solidFill>
          </a:ln>
          <a:effectLst/>
        </p:spPr>
        <p:txBody>
          <a:bodyPr/>
          <a:lstStyle/>
          <a:p>
            <a:pPr algn="ctr"/>
            <a:r>
              <a:rPr lang="ja-JP" altLang="en-US" dirty="0">
                <a:solidFill>
                  <a:srgbClr val="F75462"/>
                </a:solidFill>
              </a:rPr>
              <a:t>借金の返済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A8DC12-7A46-4A57-8DCA-243A1EF9995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72800" y="1088020"/>
            <a:ext cx="8791199" cy="5267613"/>
          </a:xfrm>
          <a:prstGeom prst="rect">
            <a:avLst/>
          </a:prstGeom>
          <a:solidFill>
            <a:srgbClr val="FEE6E8"/>
          </a:solidFill>
          <a:ln w="19050">
            <a:solidFill>
              <a:srgbClr val="F75462"/>
            </a:solidFill>
            <a:prstDash val="solid"/>
          </a:ln>
        </p:spPr>
        <p:txBody>
          <a:bodyPr anchor="t">
            <a:noAutofit/>
          </a:bodyPr>
          <a:lstStyle/>
          <a:p>
            <a:pPr marL="514350" indent="-514350" algn="l">
              <a:lnSpc>
                <a:spcPts val="4500"/>
              </a:lnSpc>
              <a:buClr>
                <a:srgbClr val="F75462"/>
              </a:buClr>
              <a:buAutoNum type="arabicPeriod"/>
            </a:pPr>
            <a:r>
              <a:rPr kumimoji="1" lang="ja-JP" altLang="en-US" sz="3200" dirty="0"/>
              <a:t>「返済方法の違い」について，返済方法の違いによる支払い総額の差額を計算してみよう。</a:t>
            </a:r>
          </a:p>
          <a:p>
            <a:pPr marL="514350" indent="-514350" algn="l">
              <a:lnSpc>
                <a:spcPts val="4500"/>
              </a:lnSpc>
              <a:buClr>
                <a:srgbClr val="F75462"/>
              </a:buClr>
              <a:buAutoNum type="arabicPeriod"/>
            </a:pPr>
            <a:r>
              <a:rPr kumimoji="1" lang="ja-JP" altLang="en-US" sz="3200" dirty="0"/>
              <a:t>「返済方法の違い」を見て，返済方法によって変わる完済年月について，気づいた点を隣の人と話してみよう。</a:t>
            </a:r>
          </a:p>
          <a:p>
            <a:pPr marL="514350" indent="-514350" algn="l">
              <a:lnSpc>
                <a:spcPts val="4500"/>
              </a:lnSpc>
              <a:buClr>
                <a:srgbClr val="F75462"/>
              </a:buClr>
              <a:buAutoNum type="arabicPeriod"/>
            </a:pPr>
            <a:r>
              <a:rPr kumimoji="1" lang="ja-JP" altLang="en-US" sz="3200" dirty="0"/>
              <a:t>一括払い，分割払い，リボ払いの各特徴について，グループで話しあい，まとめよう。</a:t>
            </a:r>
          </a:p>
        </p:txBody>
      </p:sp>
    </p:spTree>
    <p:extLst>
      <p:ext uri="{BB962C8B-B14F-4D97-AF65-F5344CB8AC3E}">
        <p14:creationId xmlns:p14="http://schemas.microsoft.com/office/powerpoint/2010/main" val="3457287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4821872-B106-4CCE-9D5B-6C4FC7C4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E76BD67C-7C45-44A9-87BE-35D057C3BC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1903" y="128105"/>
            <a:ext cx="8566404" cy="809474"/>
          </a:xfrm>
        </p:spPr>
        <p:txBody>
          <a:bodyPr>
            <a:noAutofit/>
          </a:bodyPr>
          <a:lstStyle/>
          <a:p>
            <a:r>
              <a:rPr lang="ja-JP" altLang="en-US" dirty="0"/>
              <a:t>■返済方法の違い</a:t>
            </a:r>
            <a:r>
              <a:rPr lang="ja-JP" altLang="en-US" b="0" dirty="0"/>
              <a:t>（ひとり暮らし準備のため</a:t>
            </a:r>
            <a:r>
              <a:rPr lang="en-US" altLang="ja-JP" b="0" dirty="0"/>
              <a:t>20</a:t>
            </a:r>
            <a:r>
              <a:rPr lang="ja-JP" altLang="en-US" b="0" dirty="0"/>
              <a:t>万円分の家電製品や家具をクレジットカードで購入した場合）</a:t>
            </a:r>
            <a:endParaRPr lang="en-US" altLang="ja-JP" b="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BCD3571-2B80-41BC-BEBE-A07A51DF6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13" y="1049171"/>
            <a:ext cx="8394573" cy="538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6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6CC55F-4B93-4CC7-A2CF-8F49E9B0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80A6-8C57-4D7C-88C1-BE2A757EE89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6F708872-46EA-4BF7-BD43-D127F4B48725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EE6E8"/>
          </a:solidFill>
          <a:ln w="19050">
            <a:solidFill>
              <a:srgbClr val="F75462"/>
            </a:solidFill>
          </a:ln>
          <a:effectLst/>
        </p:spPr>
        <p:txBody>
          <a:bodyPr/>
          <a:lstStyle/>
          <a:p>
            <a:pPr algn="ctr"/>
            <a:r>
              <a:rPr lang="ja-JP" altLang="en-US" dirty="0">
                <a:solidFill>
                  <a:srgbClr val="F75462"/>
                </a:solidFill>
              </a:rPr>
              <a:t>借金の返済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A8DC12-7A46-4A57-8DCA-243A1EF9995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2799" y="986013"/>
            <a:ext cx="8791199" cy="2307693"/>
          </a:xfrm>
          <a:prstGeom prst="rect">
            <a:avLst/>
          </a:prstGeom>
          <a:solidFill>
            <a:srgbClr val="FEE6E8"/>
          </a:solidFill>
          <a:ln w="19050">
            <a:solidFill>
              <a:srgbClr val="F75462"/>
            </a:solidFill>
            <a:prstDash val="solid"/>
          </a:ln>
        </p:spPr>
        <p:txBody>
          <a:bodyPr anchor="t">
            <a:noAutofit/>
          </a:bodyPr>
          <a:lstStyle/>
          <a:p>
            <a:pPr marL="514350" indent="-514350" algn="l">
              <a:lnSpc>
                <a:spcPts val="4500"/>
              </a:lnSpc>
              <a:buClr>
                <a:srgbClr val="F75462"/>
              </a:buClr>
              <a:buFont typeface="+mj-lt"/>
              <a:buAutoNum type="arabicPeriod" startAt="4"/>
            </a:pPr>
            <a:r>
              <a:rPr lang="ja-JP" altLang="en-US" sz="3200" dirty="0"/>
              <a:t>「金利の違い」</a:t>
            </a:r>
            <a:r>
              <a:rPr kumimoji="1" lang="ja-JP" altLang="en-US" sz="3200" dirty="0"/>
              <a:t>について，金利の違いによる支払い総額の差額を計算してみよう。</a:t>
            </a:r>
          </a:p>
          <a:p>
            <a:pPr marL="514350" indent="-514350" algn="l">
              <a:lnSpc>
                <a:spcPts val="4500"/>
              </a:lnSpc>
              <a:buClr>
                <a:srgbClr val="F75462"/>
              </a:buClr>
              <a:buFont typeface="+mj-lt"/>
              <a:buAutoNum type="arabicPeriod" startAt="4"/>
            </a:pPr>
            <a:r>
              <a:rPr kumimoji="1" lang="ja-JP" altLang="en-US" sz="3200" dirty="0"/>
              <a:t>借金返済の方法を決めたり，返済計画を立てたりする際の注意について，発表しよう。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F974DAF-1F1F-474B-A8EE-565E229322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2798" y="3429000"/>
            <a:ext cx="8011081" cy="75895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ja-JP" altLang="en-US" dirty="0"/>
              <a:t>■金利の違い</a:t>
            </a:r>
            <a:endParaRPr lang="en-US" altLang="ja-JP" dirty="0"/>
          </a:p>
          <a:p>
            <a:pPr>
              <a:lnSpc>
                <a:spcPct val="70000"/>
              </a:lnSpc>
            </a:pPr>
            <a:r>
              <a:rPr lang="ja-JP" altLang="en-US" b="0" dirty="0"/>
              <a:t>（</a:t>
            </a:r>
            <a:r>
              <a:rPr lang="en-US" altLang="ja-JP" b="0" dirty="0"/>
              <a:t>100</a:t>
            </a:r>
            <a:r>
              <a:rPr lang="ja-JP" altLang="en-US" b="0" dirty="0"/>
              <a:t>万円の中古車を購入し，５年で返済した場合）</a:t>
            </a:r>
          </a:p>
          <a:p>
            <a:pPr>
              <a:lnSpc>
                <a:spcPct val="70000"/>
              </a:lnSpc>
            </a:pPr>
            <a:endParaRPr lang="en-US" altLang="ja-JP" dirty="0"/>
          </a:p>
          <a:p>
            <a:pPr>
              <a:lnSpc>
                <a:spcPct val="70000"/>
              </a:lnSpc>
            </a:pPr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6D5E69E-6A45-4282-A6F5-F97CD3209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137" y="4531232"/>
            <a:ext cx="6095725" cy="188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4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F01B5F3E-4A0C-4163-A60B-62ECEB68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授業のポイント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C8BC5A-B7EE-44F4-B8C2-3380A5FFB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10" y="1634849"/>
            <a:ext cx="8218521" cy="4749493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/>
              <a:t>キャッシュレス社会が進むなかで，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さまざまな支払い方法のしくみを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理解し，自分に合った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決済手段を選択しよう。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19D3B2-4C91-4468-AD5E-303FEEF1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80A6-8C57-4D7C-88C1-BE2A757EE89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85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１　多様化する支払い方法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72799" y="983532"/>
            <a:ext cx="8712417" cy="5376628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代金の支払方法は，</a:t>
            </a:r>
            <a:endParaRPr kumimoji="1" lang="en-US" altLang="ja-JP" dirty="0"/>
          </a:p>
          <a:p>
            <a:r>
              <a:rPr kumimoji="1" lang="en-US" altLang="ja-JP" dirty="0"/>
              <a:t>IC</a:t>
            </a:r>
            <a:r>
              <a:rPr kumimoji="1" lang="ja-JP" altLang="en-US" dirty="0"/>
              <a:t>カードやスマートフォンを使った</a:t>
            </a:r>
            <a:endParaRPr kumimoji="1" lang="en-US" altLang="ja-JP" sz="4800" b="1" dirty="0">
              <a:solidFill>
                <a:srgbClr val="FF0000"/>
              </a:solidFill>
            </a:endParaRPr>
          </a:p>
          <a:p>
            <a:r>
              <a:rPr lang="ja-JP" altLang="en-US" sz="4800" b="1" dirty="0">
                <a:solidFill>
                  <a:srgbClr val="FF0000"/>
                </a:solidFill>
              </a:rPr>
              <a:t>電子マネー </a:t>
            </a:r>
            <a:r>
              <a:rPr kumimoji="1" lang="ja-JP" altLang="en-US" dirty="0"/>
              <a:t>など現金以外の方法が多様化し，</a:t>
            </a:r>
            <a:r>
              <a:rPr lang="ja-JP" altLang="en-US" sz="4800" b="1" dirty="0">
                <a:solidFill>
                  <a:srgbClr val="FF0000"/>
                </a:solidFill>
              </a:rPr>
              <a:t>キャッシュレス社会 </a:t>
            </a:r>
            <a:r>
              <a:rPr kumimoji="1" lang="ja-JP" altLang="en-US" dirty="0"/>
              <a:t>が進んでいる。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2341693-15AC-44A4-B949-00A654921C87}"/>
              </a:ext>
            </a:extLst>
          </p:cNvPr>
          <p:cNvGrpSpPr/>
          <p:nvPr/>
        </p:nvGrpSpPr>
        <p:grpSpPr>
          <a:xfrm flipH="1">
            <a:off x="172799" y="2566285"/>
            <a:ext cx="3113326" cy="660011"/>
            <a:chOff x="-1964915" y="4087922"/>
            <a:chExt cx="3944633" cy="648000"/>
          </a:xfrm>
          <a:solidFill>
            <a:srgbClr val="277BE8"/>
          </a:solidFill>
        </p:grpSpPr>
        <p:sp>
          <p:nvSpPr>
            <p:cNvPr id="6" name="1 つの角を切り取った四角形 19">
              <a:extLst>
                <a:ext uri="{FF2B5EF4-FFF2-40B4-BE49-F238E27FC236}">
                  <a16:creationId xmlns:a16="http://schemas.microsoft.com/office/drawing/2014/main" id="{951F6D40-459A-46CE-9C6A-DAA22980A9AD}"/>
                </a:ext>
              </a:extLst>
            </p:cNvPr>
            <p:cNvSpPr/>
            <p:nvPr/>
          </p:nvSpPr>
          <p:spPr>
            <a:xfrm>
              <a:off x="-1964915" y="4087922"/>
              <a:ext cx="3944633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94929996-1258-4AF3-B442-A4C60532A872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7FDFEAA-23AF-4A52-9C7E-72772C8C38E4}"/>
              </a:ext>
            </a:extLst>
          </p:cNvPr>
          <p:cNvGrpSpPr/>
          <p:nvPr/>
        </p:nvGrpSpPr>
        <p:grpSpPr>
          <a:xfrm flipH="1">
            <a:off x="2446098" y="3341840"/>
            <a:ext cx="5097701" cy="660011"/>
            <a:chOff x="-4479148" y="4087922"/>
            <a:chExt cx="6458867" cy="648000"/>
          </a:xfrm>
          <a:solidFill>
            <a:srgbClr val="277BE8"/>
          </a:solidFill>
        </p:grpSpPr>
        <p:sp>
          <p:nvSpPr>
            <p:cNvPr id="9" name="1 つの角を切り取った四角形 19">
              <a:extLst>
                <a:ext uri="{FF2B5EF4-FFF2-40B4-BE49-F238E27FC236}">
                  <a16:creationId xmlns:a16="http://schemas.microsoft.com/office/drawing/2014/main" id="{2F131639-1040-4FFC-B204-372F7F2D56E5}"/>
                </a:ext>
              </a:extLst>
            </p:cNvPr>
            <p:cNvSpPr/>
            <p:nvPr/>
          </p:nvSpPr>
          <p:spPr>
            <a:xfrm>
              <a:off x="-4479148" y="4087922"/>
              <a:ext cx="6458867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B9A04A4B-BBD7-44AB-9317-F040B5578BC3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0709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59A15FF-FAA0-40D2-8E32-0A60FF8E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D80A6-8C57-4D7C-88C1-BE2A757EE89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C948FA-7D3A-4A96-AB4C-684D8E62A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6700" y="301841"/>
            <a:ext cx="5826190" cy="417882"/>
          </a:xfrm>
        </p:spPr>
        <p:txBody>
          <a:bodyPr/>
          <a:lstStyle/>
          <a:p>
            <a:r>
              <a:rPr kumimoji="1" lang="ja-JP" altLang="en-US" dirty="0"/>
              <a:t>■スマートフォン決済（スマホ決済）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CEA6FE4-092F-42DC-B44F-7B30B7FEEFBF}"/>
              </a:ext>
            </a:extLst>
          </p:cNvPr>
          <p:cNvSpPr/>
          <p:nvPr/>
        </p:nvSpPr>
        <p:spPr>
          <a:xfrm>
            <a:off x="523783" y="5293118"/>
            <a:ext cx="5710335" cy="973447"/>
          </a:xfrm>
          <a:prstGeom prst="wedgeRoundRectCallout">
            <a:avLst>
              <a:gd name="adj1" fmla="val -3319"/>
              <a:gd name="adj2" fmla="val -64917"/>
              <a:gd name="adj3" fmla="val 16667"/>
            </a:avLst>
          </a:prstGeom>
          <a:solidFill>
            <a:sysClr val="window" lastClr="FFFFFF"/>
          </a:solidFill>
          <a:ln w="19050" cap="flat" cmpd="sng" algn="ctr">
            <a:solidFill>
              <a:srgbClr val="009E94"/>
            </a:solidFill>
            <a:prstDash val="solid"/>
          </a:ln>
          <a:effectLst/>
        </p:spPr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スマートフォンの紛失や故障に備えて，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利用停止方法などを事前に確認しておこう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B258B49C-F093-438F-92F0-5140364C7D20}"/>
              </a:ext>
            </a:extLst>
          </p:cNvPr>
          <p:cNvSpPr/>
          <p:nvPr/>
        </p:nvSpPr>
        <p:spPr>
          <a:xfrm>
            <a:off x="3331028" y="895383"/>
            <a:ext cx="5523724" cy="663026"/>
          </a:xfrm>
          <a:prstGeom prst="wedgeRoundRectCallout">
            <a:avLst>
              <a:gd name="adj1" fmla="val -36715"/>
              <a:gd name="adj2" fmla="val 72214"/>
              <a:gd name="adj3" fmla="val 16667"/>
            </a:avLst>
          </a:prstGeom>
          <a:solidFill>
            <a:sysClr val="window" lastClr="FFFFFF"/>
          </a:solidFill>
          <a:ln w="19050" cap="flat" cmpd="sng" algn="ctr">
            <a:solidFill>
              <a:srgbClr val="009E94"/>
            </a:solidFill>
            <a:prstDash val="solid"/>
          </a:ln>
          <a:effectLst/>
        </p:spPr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kern="0" dirty="0">
                <a:solidFill>
                  <a:prstClr val="black"/>
                </a:solidFill>
                <a:latin typeface="Calibri"/>
              </a:rPr>
              <a:t>支払いの際は金額をその場で確認しよう</a:t>
            </a:r>
            <a:endParaRPr kumimoji="1" lang="en-US" altLang="ja-JP" sz="2400" kern="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4E7FC89-FEFA-40A9-817E-735658EFC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90" y="1822323"/>
            <a:ext cx="7981220" cy="321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6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EEE1F6B-8C0F-4890-94F1-A8B432247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364" y="1022362"/>
            <a:ext cx="2513466" cy="658801"/>
          </a:xfrm>
        </p:spPr>
        <p:txBody>
          <a:bodyPr/>
          <a:lstStyle/>
          <a:p>
            <a:r>
              <a:rPr lang="ja-JP" altLang="en-US" dirty="0"/>
              <a:t>消費者信用</a:t>
            </a: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１　多様化する支払い方法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72800" y="1681163"/>
            <a:ext cx="8791200" cy="4508500"/>
          </a:xfrm>
        </p:spPr>
        <p:txBody>
          <a:bodyPr>
            <a:noAutofit/>
          </a:bodyPr>
          <a:lstStyle/>
          <a:p>
            <a:r>
              <a:rPr lang="ja-JP" altLang="en-US" dirty="0"/>
              <a:t>商品を先に受け取り，</a:t>
            </a:r>
            <a:r>
              <a:rPr kumimoji="1" lang="ja-JP" altLang="en-US" dirty="0"/>
              <a:t>後で支払いをする </a:t>
            </a:r>
            <a:r>
              <a:rPr lang="ja-JP" altLang="en-US" sz="4800" b="1" dirty="0">
                <a:solidFill>
                  <a:srgbClr val="FF0000"/>
                </a:solidFill>
              </a:rPr>
              <a:t>販売信用</a:t>
            </a:r>
            <a:r>
              <a:rPr lang="ja-JP" altLang="en-US" dirty="0"/>
              <a:t>（ </a:t>
            </a:r>
            <a:r>
              <a:rPr lang="ja-JP" altLang="en-US" sz="4800" b="1" dirty="0">
                <a:solidFill>
                  <a:srgbClr val="FF0000"/>
                </a:solidFill>
              </a:rPr>
              <a:t>クレジット </a:t>
            </a:r>
            <a:r>
              <a:rPr lang="ja-JP" altLang="en-US" dirty="0"/>
              <a:t>）</a:t>
            </a:r>
            <a:r>
              <a:rPr kumimoji="1" lang="ja-JP" altLang="en-US" dirty="0"/>
              <a:t>や，</a:t>
            </a:r>
            <a:endParaRPr kumimoji="1" lang="en-US" altLang="ja-JP" dirty="0"/>
          </a:p>
          <a:p>
            <a:r>
              <a:rPr kumimoji="1" lang="ja-JP" altLang="en-US" dirty="0"/>
              <a:t>お金を直接消費者に貸しつける</a:t>
            </a:r>
            <a:endParaRPr kumimoji="1" lang="en-US" altLang="ja-JP" dirty="0"/>
          </a:p>
          <a:p>
            <a:r>
              <a:rPr lang="ja-JP" altLang="en-US" sz="4800" b="1" dirty="0">
                <a:solidFill>
                  <a:srgbClr val="FF0000"/>
                </a:solidFill>
              </a:rPr>
              <a:t>消費者金融 </a:t>
            </a:r>
            <a:r>
              <a:rPr kumimoji="1" lang="ja-JP" altLang="en-US" dirty="0"/>
              <a:t>（ローン）は，</a:t>
            </a:r>
            <a:endParaRPr kumimoji="1" lang="en-US" altLang="ja-JP" dirty="0"/>
          </a:p>
          <a:p>
            <a:r>
              <a:rPr kumimoji="1" lang="ja-JP" altLang="en-US" dirty="0"/>
              <a:t>個人の</a:t>
            </a:r>
            <a:r>
              <a:rPr lang="ja-JP" altLang="en-US" dirty="0"/>
              <a:t>信用を</a:t>
            </a:r>
            <a:r>
              <a:rPr kumimoji="1" lang="ja-JP" altLang="en-US" dirty="0"/>
              <a:t>担保にお金を借りることから </a:t>
            </a:r>
            <a:r>
              <a:rPr lang="ja-JP" altLang="en-US" sz="4800" b="1" dirty="0">
                <a:solidFill>
                  <a:srgbClr val="FF0000"/>
                </a:solidFill>
              </a:rPr>
              <a:t>消費者信用 </a:t>
            </a:r>
            <a:r>
              <a:rPr kumimoji="1" lang="ja-JP" altLang="en-US" dirty="0"/>
              <a:t>と呼ばれる。</a:t>
            </a:r>
            <a:endParaRPr kumimoji="1" lang="en-US" altLang="ja-JP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7FCABD3-FA92-43AE-AF9B-B8A784BDEEE7}"/>
              </a:ext>
            </a:extLst>
          </p:cNvPr>
          <p:cNvGrpSpPr/>
          <p:nvPr/>
        </p:nvGrpSpPr>
        <p:grpSpPr>
          <a:xfrm flipH="1">
            <a:off x="179999" y="2497126"/>
            <a:ext cx="2591775" cy="660011"/>
            <a:chOff x="-1304101" y="4087922"/>
            <a:chExt cx="3283820" cy="648000"/>
          </a:xfrm>
          <a:solidFill>
            <a:srgbClr val="277BE8"/>
          </a:solidFill>
        </p:grpSpPr>
        <p:sp>
          <p:nvSpPr>
            <p:cNvPr id="7" name="1 つの角を切り取った四角形 19">
              <a:extLst>
                <a:ext uri="{FF2B5EF4-FFF2-40B4-BE49-F238E27FC236}">
                  <a16:creationId xmlns:a16="http://schemas.microsoft.com/office/drawing/2014/main" id="{7DE0F7A2-66FE-4516-AB39-2752073726B1}"/>
                </a:ext>
              </a:extLst>
            </p:cNvPr>
            <p:cNvSpPr/>
            <p:nvPr/>
          </p:nvSpPr>
          <p:spPr>
            <a:xfrm>
              <a:off x="-1304101" y="4087922"/>
              <a:ext cx="3283820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44B3B8C6-1577-412A-97CC-ED7F6F9FCDC4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8BF3246-1C4C-4EFF-B052-63B06D4A21F1}"/>
              </a:ext>
            </a:extLst>
          </p:cNvPr>
          <p:cNvGrpSpPr/>
          <p:nvPr/>
        </p:nvGrpSpPr>
        <p:grpSpPr>
          <a:xfrm flipH="1">
            <a:off x="3018448" y="2497126"/>
            <a:ext cx="2658451" cy="660011"/>
            <a:chOff x="-1304101" y="4087922"/>
            <a:chExt cx="3283820" cy="648000"/>
          </a:xfrm>
          <a:solidFill>
            <a:srgbClr val="277BE8"/>
          </a:solidFill>
        </p:grpSpPr>
        <p:sp>
          <p:nvSpPr>
            <p:cNvPr id="11" name="1 つの角を切り取った四角形 19">
              <a:extLst>
                <a:ext uri="{FF2B5EF4-FFF2-40B4-BE49-F238E27FC236}">
                  <a16:creationId xmlns:a16="http://schemas.microsoft.com/office/drawing/2014/main" id="{8EFF46CE-F4EF-4223-858D-636618CA3D59}"/>
                </a:ext>
              </a:extLst>
            </p:cNvPr>
            <p:cNvSpPr/>
            <p:nvPr/>
          </p:nvSpPr>
          <p:spPr>
            <a:xfrm>
              <a:off x="-1304101" y="4087922"/>
              <a:ext cx="3283820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直角三角形 11">
              <a:extLst>
                <a:ext uri="{FF2B5EF4-FFF2-40B4-BE49-F238E27FC236}">
                  <a16:creationId xmlns:a16="http://schemas.microsoft.com/office/drawing/2014/main" id="{0771613C-5981-4399-9935-B7197478A9BC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4D777A2-9BEC-4789-B278-35501DC2D300}"/>
              </a:ext>
            </a:extLst>
          </p:cNvPr>
          <p:cNvGrpSpPr/>
          <p:nvPr/>
        </p:nvGrpSpPr>
        <p:grpSpPr>
          <a:xfrm flipH="1">
            <a:off x="179998" y="4035013"/>
            <a:ext cx="3249001" cy="660011"/>
            <a:chOff x="-2033570" y="4087922"/>
            <a:chExt cx="4013290" cy="648000"/>
          </a:xfrm>
          <a:solidFill>
            <a:srgbClr val="277BE8"/>
          </a:solidFill>
        </p:grpSpPr>
        <p:sp>
          <p:nvSpPr>
            <p:cNvPr id="14" name="1 つの角を切り取った四角形 19">
              <a:extLst>
                <a:ext uri="{FF2B5EF4-FFF2-40B4-BE49-F238E27FC236}">
                  <a16:creationId xmlns:a16="http://schemas.microsoft.com/office/drawing/2014/main" id="{B7C2EB9D-9933-4407-9B04-FFE087B8C54B}"/>
                </a:ext>
              </a:extLst>
            </p:cNvPr>
            <p:cNvSpPr/>
            <p:nvPr/>
          </p:nvSpPr>
          <p:spPr>
            <a:xfrm>
              <a:off x="-2033570" y="4087922"/>
              <a:ext cx="4013290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直角三角形 14">
              <a:extLst>
                <a:ext uri="{FF2B5EF4-FFF2-40B4-BE49-F238E27FC236}">
                  <a16:creationId xmlns:a16="http://schemas.microsoft.com/office/drawing/2014/main" id="{3FEDCCE8-BC6B-45D1-8361-4456F5C4ED7C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E13DDA6-2DC0-4CDC-844D-B38D51FF2C97}"/>
              </a:ext>
            </a:extLst>
          </p:cNvPr>
          <p:cNvGrpSpPr/>
          <p:nvPr/>
        </p:nvGrpSpPr>
        <p:grpSpPr>
          <a:xfrm flipH="1">
            <a:off x="756748" y="5560200"/>
            <a:ext cx="3224702" cy="660011"/>
            <a:chOff x="-2003555" y="4087922"/>
            <a:chExt cx="3983275" cy="648000"/>
          </a:xfrm>
          <a:solidFill>
            <a:srgbClr val="277BE8"/>
          </a:solidFill>
        </p:grpSpPr>
        <p:sp>
          <p:nvSpPr>
            <p:cNvPr id="19" name="1 つの角を切り取った四角形 19">
              <a:extLst>
                <a:ext uri="{FF2B5EF4-FFF2-40B4-BE49-F238E27FC236}">
                  <a16:creationId xmlns:a16="http://schemas.microsoft.com/office/drawing/2014/main" id="{3648F443-BF64-4CCB-9C5D-AE907BECC4A5}"/>
                </a:ext>
              </a:extLst>
            </p:cNvPr>
            <p:cNvSpPr/>
            <p:nvPr/>
          </p:nvSpPr>
          <p:spPr>
            <a:xfrm>
              <a:off x="-2003555" y="4087922"/>
              <a:ext cx="3983275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直角三角形 19">
              <a:extLst>
                <a:ext uri="{FF2B5EF4-FFF2-40B4-BE49-F238E27FC236}">
                  <a16:creationId xmlns:a16="http://schemas.microsoft.com/office/drawing/2014/main" id="{E1905AF4-AF49-4A7F-B6C6-2845949F137F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08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4821872-B106-4CCE-9D5B-6C4FC7C4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E76BD67C-7C45-44A9-87BE-35D057C3BC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6700" y="301841"/>
            <a:ext cx="5975480" cy="417882"/>
          </a:xfrm>
        </p:spPr>
        <p:txBody>
          <a:bodyPr>
            <a:noAutofit/>
          </a:bodyPr>
          <a:lstStyle/>
          <a:p>
            <a:r>
              <a:rPr lang="ja-JP" altLang="en-US" dirty="0"/>
              <a:t>■販売信用のしくみ（三者間の場合）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BE8503E-B06B-4FD5-9809-2ACAB63C1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260" y="861087"/>
            <a:ext cx="5975480" cy="54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1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594B172-515F-4CB9-BFB4-403EF4497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7480" y="4454012"/>
            <a:ext cx="6307338" cy="1962814"/>
          </a:xfrm>
          <a:prstGeom prst="rect">
            <a:avLst/>
          </a:prstGeom>
        </p:spPr>
      </p:pic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4821872-B106-4CCE-9D5B-6C4FC7C4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E76BD67C-7C45-44A9-87BE-35D057C3BC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024" y="161781"/>
            <a:ext cx="5975480" cy="417882"/>
          </a:xfrm>
        </p:spPr>
        <p:txBody>
          <a:bodyPr>
            <a:noAutofit/>
          </a:bodyPr>
          <a:lstStyle/>
          <a:p>
            <a:r>
              <a:rPr lang="ja-JP" altLang="en-US" dirty="0"/>
              <a:t>■支払いができるカードの種類</a:t>
            </a:r>
            <a:endParaRPr kumimoji="1" lang="ja-JP" altLang="en-US" dirty="0"/>
          </a:p>
        </p:txBody>
      </p:sp>
      <p:graphicFrame>
        <p:nvGraphicFramePr>
          <p:cNvPr id="3" name="表 19">
            <a:extLst>
              <a:ext uri="{FF2B5EF4-FFF2-40B4-BE49-F238E27FC236}">
                <a16:creationId xmlns:a16="http://schemas.microsoft.com/office/drawing/2014/main" id="{7FB25D15-7447-45C4-9BD8-AB62648297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937479"/>
              </p:ext>
            </p:extLst>
          </p:nvPr>
        </p:nvGraphicFramePr>
        <p:xfrm>
          <a:off x="130629" y="719723"/>
          <a:ext cx="8874189" cy="3435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534">
                  <a:extLst>
                    <a:ext uri="{9D8B030D-6E8A-4147-A177-3AD203B41FA5}">
                      <a16:colId xmlns:a16="http://schemas.microsoft.com/office/drawing/2014/main" val="156686846"/>
                    </a:ext>
                  </a:extLst>
                </a:gridCol>
                <a:gridCol w="4544008">
                  <a:extLst>
                    <a:ext uri="{9D8B030D-6E8A-4147-A177-3AD203B41FA5}">
                      <a16:colId xmlns:a16="http://schemas.microsoft.com/office/drawing/2014/main" val="737480289"/>
                    </a:ext>
                  </a:extLst>
                </a:gridCol>
                <a:gridCol w="2734647">
                  <a:extLst>
                    <a:ext uri="{9D8B030D-6E8A-4147-A177-3AD203B41FA5}">
                      <a16:colId xmlns:a16="http://schemas.microsoft.com/office/drawing/2014/main" val="3919402850"/>
                    </a:ext>
                  </a:extLst>
                </a:gridCol>
              </a:tblGrid>
              <a:tr h="531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spc="-1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支払時期</a:t>
                      </a:r>
                    </a:p>
                  </a:txBody>
                  <a:tcPr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spc="-1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機能</a:t>
                      </a:r>
                    </a:p>
                  </a:txBody>
                  <a:tcPr>
                    <a:solidFill>
                      <a:srgbClr val="009E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カードの種類</a:t>
                      </a:r>
                    </a:p>
                  </a:txBody>
                  <a:tcPr>
                    <a:solidFill>
                      <a:srgbClr val="009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914626"/>
                  </a:ext>
                </a:extLst>
              </a:tr>
              <a:tr h="5876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+mn-ea"/>
                        </a:rPr>
                        <a:t>前払い</a:t>
                      </a:r>
                    </a:p>
                  </a:txBody>
                  <a:tcPr>
                    <a:solidFill>
                      <a:srgbClr val="D8F0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+mn-ea"/>
                        </a:rPr>
                        <a:t>事前に入金した範囲で支払う</a:t>
                      </a:r>
                    </a:p>
                  </a:txBody>
                  <a:tcPr>
                    <a:solidFill>
                      <a:srgbClr val="D8F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プリペイカード</a:t>
                      </a:r>
                    </a:p>
                  </a:txBody>
                  <a:tcPr>
                    <a:solidFill>
                      <a:srgbClr val="D8F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66049"/>
                  </a:ext>
                </a:extLst>
              </a:tr>
              <a:tr h="5876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即時払い</a:t>
                      </a:r>
                    </a:p>
                  </a:txBody>
                  <a:tcPr>
                    <a:solidFill>
                      <a:srgbClr val="B7E3B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+mn-ea"/>
                        </a:rPr>
                        <a:t>即時払い支払いと同時に銀行の預金から代金が引き落とされる</a:t>
                      </a:r>
                      <a:endParaRPr kumimoji="1" lang="ja-JP" altLang="en-US" sz="2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rgbClr val="B7E3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kern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デビットカード</a:t>
                      </a:r>
                    </a:p>
                  </a:txBody>
                  <a:tcPr>
                    <a:solidFill>
                      <a:srgbClr val="B7E3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00093"/>
                  </a:ext>
                </a:extLst>
              </a:tr>
              <a:tr h="5876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後払い</a:t>
                      </a:r>
                    </a:p>
                  </a:txBody>
                  <a:tcPr>
                    <a:solidFill>
                      <a:srgbClr val="D8F0D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800" dirty="0">
                          <a:latin typeface="ＭＳ Ｐゴシック" panose="020B0600070205080204" pitchFamily="50" charset="-128"/>
                          <a:ea typeface="+mn-ea"/>
                        </a:rPr>
                        <a:t>後日，銀行の預金から代金が引き落とされる</a:t>
                      </a:r>
                      <a:endParaRPr kumimoji="1" lang="ja-JP" altLang="en-US" sz="2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rgbClr val="D8F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1" spc="-100" baseline="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クレジットカード</a:t>
                      </a:r>
                      <a:endParaRPr kumimoji="1" lang="ja-JP" altLang="en-US" sz="3200" b="1" kern="1200" spc="-100" baseline="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8F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5186"/>
                  </a:ext>
                </a:extLst>
              </a:tr>
            </a:tbl>
          </a:graphicData>
        </a:graphic>
      </p:graphicFrame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570315BC-6DBB-4E2A-8264-CB278C4C4389}"/>
              </a:ext>
            </a:extLst>
          </p:cNvPr>
          <p:cNvSpPr txBox="1">
            <a:spLocks/>
          </p:cNvSpPr>
          <p:nvPr/>
        </p:nvSpPr>
        <p:spPr>
          <a:xfrm>
            <a:off x="0" y="4389529"/>
            <a:ext cx="3797559" cy="417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b="1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■クレジットカードの例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F1DCAB6-66EC-40BA-BEAE-0559D0F4003B}"/>
              </a:ext>
            </a:extLst>
          </p:cNvPr>
          <p:cNvGrpSpPr/>
          <p:nvPr/>
        </p:nvGrpSpPr>
        <p:grpSpPr>
          <a:xfrm flipH="1">
            <a:off x="6325928" y="1306816"/>
            <a:ext cx="2608521" cy="485039"/>
            <a:chOff x="-2517569" y="4087922"/>
            <a:chExt cx="4497289" cy="648000"/>
          </a:xfrm>
          <a:solidFill>
            <a:srgbClr val="277BE8"/>
          </a:solidFill>
        </p:grpSpPr>
        <p:sp>
          <p:nvSpPr>
            <p:cNvPr id="8" name="1 つの角を切り取った四角形 19">
              <a:extLst>
                <a:ext uri="{FF2B5EF4-FFF2-40B4-BE49-F238E27FC236}">
                  <a16:creationId xmlns:a16="http://schemas.microsoft.com/office/drawing/2014/main" id="{11EE8B48-8E8E-4551-A6D4-FD902D4F9C6A}"/>
                </a:ext>
              </a:extLst>
            </p:cNvPr>
            <p:cNvSpPr/>
            <p:nvPr/>
          </p:nvSpPr>
          <p:spPr>
            <a:xfrm>
              <a:off x="-2517569" y="4087922"/>
              <a:ext cx="4497289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直角三角形 9">
              <a:extLst>
                <a:ext uri="{FF2B5EF4-FFF2-40B4-BE49-F238E27FC236}">
                  <a16:creationId xmlns:a16="http://schemas.microsoft.com/office/drawing/2014/main" id="{B6682461-F659-4CFB-8874-671A95284A94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0C0E806-3DCF-4A10-A192-40E1C2B58322}"/>
              </a:ext>
            </a:extLst>
          </p:cNvPr>
          <p:cNvGrpSpPr/>
          <p:nvPr/>
        </p:nvGrpSpPr>
        <p:grpSpPr>
          <a:xfrm flipH="1">
            <a:off x="6325928" y="1893556"/>
            <a:ext cx="2467552" cy="485039"/>
            <a:chOff x="-2274528" y="4087922"/>
            <a:chExt cx="4254248" cy="648000"/>
          </a:xfrm>
          <a:solidFill>
            <a:srgbClr val="277BE8"/>
          </a:solidFill>
        </p:grpSpPr>
        <p:sp>
          <p:nvSpPr>
            <p:cNvPr id="13" name="1 つの角を切り取った四角形 19">
              <a:extLst>
                <a:ext uri="{FF2B5EF4-FFF2-40B4-BE49-F238E27FC236}">
                  <a16:creationId xmlns:a16="http://schemas.microsoft.com/office/drawing/2014/main" id="{4F4F8099-03E4-4CE0-8CF6-8D1FE973A4EB}"/>
                </a:ext>
              </a:extLst>
            </p:cNvPr>
            <p:cNvSpPr/>
            <p:nvPr/>
          </p:nvSpPr>
          <p:spPr>
            <a:xfrm>
              <a:off x="-2274528" y="4087922"/>
              <a:ext cx="4254248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直角三角形 13">
              <a:extLst>
                <a:ext uri="{FF2B5EF4-FFF2-40B4-BE49-F238E27FC236}">
                  <a16:creationId xmlns:a16="http://schemas.microsoft.com/office/drawing/2014/main" id="{D4DB2E05-80E3-48C6-A3FC-0FF2D0123DB2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6ADDD69-5EA3-4A16-8E8F-2163D08B776F}"/>
              </a:ext>
            </a:extLst>
          </p:cNvPr>
          <p:cNvGrpSpPr/>
          <p:nvPr/>
        </p:nvGrpSpPr>
        <p:grpSpPr>
          <a:xfrm flipH="1">
            <a:off x="6325927" y="3272776"/>
            <a:ext cx="2608521" cy="485039"/>
            <a:chOff x="-2517568" y="4087922"/>
            <a:chExt cx="4497289" cy="648000"/>
          </a:xfrm>
          <a:solidFill>
            <a:srgbClr val="277BE8"/>
          </a:solidFill>
        </p:grpSpPr>
        <p:sp>
          <p:nvSpPr>
            <p:cNvPr id="16" name="1 つの角を切り取った四角形 19">
              <a:extLst>
                <a:ext uri="{FF2B5EF4-FFF2-40B4-BE49-F238E27FC236}">
                  <a16:creationId xmlns:a16="http://schemas.microsoft.com/office/drawing/2014/main" id="{372562E4-D041-4B23-ABD5-F736D0EB57F5}"/>
                </a:ext>
              </a:extLst>
            </p:cNvPr>
            <p:cNvSpPr/>
            <p:nvPr/>
          </p:nvSpPr>
          <p:spPr>
            <a:xfrm>
              <a:off x="-2517568" y="4087922"/>
              <a:ext cx="4497289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直角三角形 16">
              <a:extLst>
                <a:ext uri="{FF2B5EF4-FFF2-40B4-BE49-F238E27FC236}">
                  <a16:creationId xmlns:a16="http://schemas.microsoft.com/office/drawing/2014/main" id="{BF03145D-EB17-4450-9029-EA3F15C8A03A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842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94821872-B106-4CCE-9D5B-6C4FC7C4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E76BD67C-7C45-44A9-87BE-35D057C3BC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024" y="98009"/>
            <a:ext cx="5975480" cy="417882"/>
          </a:xfrm>
        </p:spPr>
        <p:txBody>
          <a:bodyPr>
            <a:noAutofit/>
          </a:bodyPr>
          <a:lstStyle/>
          <a:p>
            <a:r>
              <a:rPr lang="ja-JP" altLang="en-US" dirty="0"/>
              <a:t>■クレジットカードを持つ場合の注意</a:t>
            </a:r>
            <a:endParaRPr kumimoji="1" lang="ja-JP" altLang="en-US" dirty="0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A952C336-0E3B-427B-BEF5-6BFCACCEBF80}"/>
              </a:ext>
            </a:extLst>
          </p:cNvPr>
          <p:cNvSpPr txBox="1">
            <a:spLocks/>
          </p:cNvSpPr>
          <p:nvPr/>
        </p:nvSpPr>
        <p:spPr>
          <a:xfrm>
            <a:off x="131944" y="643812"/>
            <a:ext cx="8806783" cy="5698297"/>
          </a:xfrm>
          <a:prstGeom prst="rect">
            <a:avLst/>
          </a:prstGeom>
          <a:ln w="19050" cap="flat" cmpd="sng" algn="ctr">
            <a:solidFill>
              <a:schemeClr val="accent3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本当に必要な物か考え，欲しい物（</a:t>
            </a:r>
            <a:r>
              <a:rPr lang="en-US" altLang="ja-JP" sz="3200" dirty="0"/>
              <a:t>wants</a:t>
            </a:r>
            <a:r>
              <a:rPr lang="ja-JP" altLang="en-US" sz="3200" dirty="0"/>
              <a:t>）と必要な物（</a:t>
            </a:r>
            <a:r>
              <a:rPr lang="en-US" altLang="ja-JP" sz="3200" dirty="0"/>
              <a:t>needs</a:t>
            </a:r>
            <a:r>
              <a:rPr lang="ja-JP" altLang="en-US" sz="3200" dirty="0"/>
              <a:t>）の区別をつける。</a:t>
            </a:r>
          </a:p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 </a:t>
            </a:r>
            <a:r>
              <a:rPr lang="ja-JP" altLang="en-US" sz="3600" b="1" dirty="0">
                <a:solidFill>
                  <a:srgbClr val="FF0000"/>
                </a:solidFill>
              </a:rPr>
              <a:t>返済計画 </a:t>
            </a:r>
            <a:r>
              <a:rPr lang="ja-JP" altLang="en-US" sz="3200" dirty="0"/>
              <a:t>を考えてから使用する。</a:t>
            </a:r>
          </a:p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現金を借りる「キャッシング」機能がついている場合は，気軽に借りない。</a:t>
            </a:r>
          </a:p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紛失・盗難の場合には，カード会社や警察にすぐに </a:t>
            </a:r>
            <a:r>
              <a:rPr lang="ja-JP" altLang="en-US" sz="3600" b="1" dirty="0">
                <a:solidFill>
                  <a:srgbClr val="FF0000"/>
                </a:solidFill>
              </a:rPr>
              <a:t>連絡 </a:t>
            </a:r>
            <a:r>
              <a:rPr lang="ja-JP" altLang="en-US" sz="3200" dirty="0"/>
              <a:t>する。</a:t>
            </a:r>
          </a:p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家族や友だちに借りない，貸さない。</a:t>
            </a:r>
          </a:p>
          <a:p>
            <a:pPr marL="457200" indent="-457200">
              <a:lnSpc>
                <a:spcPts val="4500"/>
              </a:lnSpc>
              <a:spcBef>
                <a:spcPts val="0"/>
              </a:spcBef>
              <a:buClr>
                <a:srgbClr val="009E94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3200" dirty="0"/>
              <a:t>誕生日など，推測されやすい数字を暗証番号にしない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51BCA2A-D62D-4F3F-A470-EC0671D656C9}"/>
              </a:ext>
            </a:extLst>
          </p:cNvPr>
          <p:cNvGrpSpPr/>
          <p:nvPr/>
        </p:nvGrpSpPr>
        <p:grpSpPr>
          <a:xfrm flipH="1">
            <a:off x="683953" y="1798942"/>
            <a:ext cx="2037021" cy="570740"/>
            <a:chOff x="-1004911" y="4087922"/>
            <a:chExt cx="2984631" cy="648000"/>
          </a:xfrm>
          <a:solidFill>
            <a:srgbClr val="277BE8"/>
          </a:solidFill>
        </p:grpSpPr>
        <p:sp>
          <p:nvSpPr>
            <p:cNvPr id="6" name="1 つの角を切り取った四角形 19">
              <a:extLst>
                <a:ext uri="{FF2B5EF4-FFF2-40B4-BE49-F238E27FC236}">
                  <a16:creationId xmlns:a16="http://schemas.microsoft.com/office/drawing/2014/main" id="{922F99ED-3BCB-4DC7-AA26-C6CE37F40857}"/>
                </a:ext>
              </a:extLst>
            </p:cNvPr>
            <p:cNvSpPr/>
            <p:nvPr/>
          </p:nvSpPr>
          <p:spPr>
            <a:xfrm>
              <a:off x="-1004911" y="4087922"/>
              <a:ext cx="2984631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直角三角形 7">
              <a:extLst>
                <a:ext uri="{FF2B5EF4-FFF2-40B4-BE49-F238E27FC236}">
                  <a16:creationId xmlns:a16="http://schemas.microsoft.com/office/drawing/2014/main" id="{864E27A2-DD24-4080-AC2E-3696261518E0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625E6F8-FE6D-4618-875D-E1DAF11E90BC}"/>
              </a:ext>
            </a:extLst>
          </p:cNvPr>
          <p:cNvGrpSpPr/>
          <p:nvPr/>
        </p:nvGrpSpPr>
        <p:grpSpPr>
          <a:xfrm flipH="1">
            <a:off x="1427256" y="4108046"/>
            <a:ext cx="1118299" cy="570740"/>
            <a:chOff x="341196" y="4087922"/>
            <a:chExt cx="1638525" cy="648000"/>
          </a:xfrm>
          <a:solidFill>
            <a:srgbClr val="277BE8"/>
          </a:solidFill>
        </p:grpSpPr>
        <p:sp>
          <p:nvSpPr>
            <p:cNvPr id="12" name="1 つの角を切り取った四角形 19">
              <a:extLst>
                <a:ext uri="{FF2B5EF4-FFF2-40B4-BE49-F238E27FC236}">
                  <a16:creationId xmlns:a16="http://schemas.microsoft.com/office/drawing/2014/main" id="{69818D90-DDD7-40A1-B697-467126A92080}"/>
                </a:ext>
              </a:extLst>
            </p:cNvPr>
            <p:cNvSpPr/>
            <p:nvPr/>
          </p:nvSpPr>
          <p:spPr>
            <a:xfrm>
              <a:off x="341196" y="4087922"/>
              <a:ext cx="1638525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直角三角形 12">
              <a:extLst>
                <a:ext uri="{FF2B5EF4-FFF2-40B4-BE49-F238E27FC236}">
                  <a16:creationId xmlns:a16="http://schemas.microsoft.com/office/drawing/2014/main" id="{DF681F3C-E22F-47C9-9B86-BD739341F7AE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302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A2C0EA2B-A29A-4DA6-AC21-811CE76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546C7-DDCC-4C79-B357-34FAB75EF34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65D0782-8B74-456C-8249-20B8F10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 １　多様化する支払い方法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FBFD26C9-ADF3-4071-8D86-3FE5674BDC2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71902" y="1044492"/>
            <a:ext cx="8692098" cy="6118307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個人情報や消費者の信用情報を収集・</a:t>
            </a:r>
          </a:p>
          <a:p>
            <a:r>
              <a:rPr kumimoji="1" lang="ja-JP" altLang="en-US" dirty="0"/>
              <a:t>提供している機関を，</a:t>
            </a:r>
            <a:r>
              <a:rPr lang="ja-JP" altLang="en-US" sz="4800" b="1" dirty="0">
                <a:solidFill>
                  <a:srgbClr val="FF0000"/>
                </a:solidFill>
              </a:rPr>
              <a:t>信用情報機関</a:t>
            </a:r>
            <a:r>
              <a:rPr kumimoji="1" lang="ja-JP" altLang="en-US" dirty="0"/>
              <a:t>という。金融機関は，契約者の信用情報</a:t>
            </a:r>
          </a:p>
          <a:p>
            <a:r>
              <a:rPr kumimoji="1" lang="ja-JP" altLang="en-US" dirty="0"/>
              <a:t>を，信用情報機関に提供・照会し，信用を調査している。</a:t>
            </a:r>
            <a:endParaRPr kumimoji="1" lang="en-US" altLang="ja-JP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D57248F-DA7B-4E32-9594-54783D969ADB}"/>
              </a:ext>
            </a:extLst>
          </p:cNvPr>
          <p:cNvGrpSpPr/>
          <p:nvPr/>
        </p:nvGrpSpPr>
        <p:grpSpPr>
          <a:xfrm flipH="1">
            <a:off x="4881304" y="1882677"/>
            <a:ext cx="3811846" cy="660011"/>
            <a:chOff x="-2849951" y="4087922"/>
            <a:chExt cx="4829669" cy="648000"/>
          </a:xfrm>
          <a:solidFill>
            <a:srgbClr val="277BE8"/>
          </a:solidFill>
        </p:grpSpPr>
        <p:sp>
          <p:nvSpPr>
            <p:cNvPr id="6" name="1 つの角を切り取った四角形 19">
              <a:extLst>
                <a:ext uri="{FF2B5EF4-FFF2-40B4-BE49-F238E27FC236}">
                  <a16:creationId xmlns:a16="http://schemas.microsoft.com/office/drawing/2014/main" id="{0ACEDC02-B2B7-49F5-A3E9-4D52F0E1A7E0}"/>
                </a:ext>
              </a:extLst>
            </p:cNvPr>
            <p:cNvSpPr/>
            <p:nvPr/>
          </p:nvSpPr>
          <p:spPr>
            <a:xfrm>
              <a:off x="-2849951" y="4087922"/>
              <a:ext cx="4829669" cy="648000"/>
            </a:xfrm>
            <a:prstGeom prst="snip1Rect">
              <a:avLst>
                <a:gd name="adj" fmla="val 21893"/>
              </a:avLst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588BC67F-BA41-41E4-952E-D7A3C7B4BC23}"/>
                </a:ext>
              </a:extLst>
            </p:cNvPr>
            <p:cNvSpPr/>
            <p:nvPr/>
          </p:nvSpPr>
          <p:spPr>
            <a:xfrm>
              <a:off x="1792914" y="4087922"/>
              <a:ext cx="159644" cy="123707"/>
            </a:xfrm>
            <a:prstGeom prst="rtTriangle">
              <a:avLst/>
            </a:prstGeom>
            <a:solidFill>
              <a:srgbClr val="009E94"/>
            </a:solidFill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719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" id="{ED21451A-8A7B-4372-9AC4-91B1A9120D5F}" vid="{13FA3567-0BDF-431A-84AA-156CB16B651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924</Words>
  <PresentationFormat>画面に合わせる (4:3)</PresentationFormat>
  <Paragraphs>101</Paragraphs>
  <Slides>17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ＭＳ Ｐゴシック</vt:lpstr>
      <vt:lpstr>游ゴシック</vt:lpstr>
      <vt:lpstr>Arial</vt:lpstr>
      <vt:lpstr>Calibri</vt:lpstr>
      <vt:lpstr>Wingdings</vt:lpstr>
      <vt:lpstr>1_Office テーマ</vt:lpstr>
      <vt:lpstr>4. 多様化する支払い方法</vt:lpstr>
      <vt:lpstr>授業のポイント</vt:lpstr>
      <vt:lpstr> １　多様化する支払い方法</vt:lpstr>
      <vt:lpstr>PowerPoint プレゼンテーション</vt:lpstr>
      <vt:lpstr> １　多様化する支払い方法</vt:lpstr>
      <vt:lpstr>PowerPoint プレゼンテーション</vt:lpstr>
      <vt:lpstr>PowerPoint プレゼンテーション</vt:lpstr>
      <vt:lpstr>PowerPoint プレゼンテーション</vt:lpstr>
      <vt:lpstr> １　多様化する支払い方法</vt:lpstr>
      <vt:lpstr> １　多様化する支払い方法</vt:lpstr>
      <vt:lpstr> ２　多重債務への予防と対処</vt:lpstr>
      <vt:lpstr>PowerPoint プレゼンテーション</vt:lpstr>
      <vt:lpstr> ２　多重債務への予防と対処</vt:lpstr>
      <vt:lpstr>PowerPoint プレゼンテーション</vt:lpstr>
      <vt:lpstr>借金の返済</vt:lpstr>
      <vt:lpstr>PowerPoint プレゼンテーション</vt:lpstr>
      <vt:lpstr>借金の返済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2020-09-16T00:38:19Z</cp:lastPrinted>
  <dcterms:created xsi:type="dcterms:W3CDTF">2020-06-23T06:25:48Z</dcterms:created>
  <dcterms:modified xsi:type="dcterms:W3CDTF">2022-01-17T12:39:56Z</dcterms:modified>
</cp:coreProperties>
</file>