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278" r:id="rId2"/>
    <p:sldId id="422" r:id="rId3"/>
    <p:sldId id="378" r:id="rId4"/>
    <p:sldId id="379" r:id="rId5"/>
    <p:sldId id="318" r:id="rId6"/>
    <p:sldId id="375" r:id="rId7"/>
    <p:sldId id="376" r:id="rId8"/>
    <p:sldId id="398" r:id="rId9"/>
    <p:sldId id="399" r:id="rId10"/>
    <p:sldId id="412" r:id="rId11"/>
    <p:sldId id="400" r:id="rId12"/>
    <p:sldId id="414" r:id="rId13"/>
    <p:sldId id="420" r:id="rId14"/>
    <p:sldId id="401" r:id="rId15"/>
    <p:sldId id="415" r:id="rId16"/>
    <p:sldId id="371" r:id="rId17"/>
    <p:sldId id="404" r:id="rId18"/>
    <p:sldId id="3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A39"/>
    <a:srgbClr val="FCD5B5"/>
    <a:srgbClr val="FDEADA"/>
    <a:srgbClr val="D3FFFF"/>
    <a:srgbClr val="9BFFFF"/>
    <a:srgbClr val="BDE5C0"/>
    <a:srgbClr val="D8F0DA"/>
    <a:srgbClr val="8DD392"/>
    <a:srgbClr val="91CFCB"/>
    <a:srgbClr val="009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88407" autoAdjust="0"/>
  </p:normalViewPr>
  <p:slideViewPr>
    <p:cSldViewPr snapToGrid="0">
      <p:cViewPr varScale="1">
        <p:scale>
          <a:sx n="82" d="100"/>
          <a:sy n="82" d="100"/>
        </p:scale>
        <p:origin x="1378" y="62"/>
      </p:cViewPr>
      <p:guideLst/>
    </p:cSldViewPr>
  </p:slideViewPr>
  <p:outlineViewPr>
    <p:cViewPr>
      <p:scale>
        <a:sx n="33" d="100"/>
        <a:sy n="33" d="100"/>
      </p:scale>
      <p:origin x="0" y="-9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744EE-B228-4D4B-B3C5-E24EBA43BD19}" type="datetimeFigureOut">
              <a:rPr kumimoji="1" lang="ja-JP" altLang="en-US" smtClean="0"/>
              <a:t>2023/2/27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2DE2-5132-4E7D-B18E-E71053432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26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E2DE2-5132-4E7D-B18E-E71053432C5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66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E2DE2-5132-4E7D-B18E-E71053432C5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4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504" y="2902998"/>
            <a:ext cx="7772400" cy="1765312"/>
          </a:xfrm>
        </p:spPr>
        <p:txBody>
          <a:bodyPr anchor="b">
            <a:noAutofit/>
          </a:bodyPr>
          <a:lstStyle>
            <a:lvl1pPr marL="0" indent="0" algn="ctr">
              <a:buFont typeface="+mj-lt"/>
              <a:buNone/>
              <a:defRPr sz="5500" b="1">
                <a:solidFill>
                  <a:srgbClr val="FA6A3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 dirty="0"/>
              <a:t>1. 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6804" y="4668311"/>
            <a:ext cx="3086100" cy="6050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A6A3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教科書</a:t>
            </a:r>
            <a:r>
              <a:rPr lang="en-US" altLang="ja-JP"/>
              <a:t>p.00</a:t>
            </a:r>
            <a:r>
              <a:rPr lang="ja-JP" altLang="en-US"/>
              <a:t>～</a:t>
            </a:r>
            <a:r>
              <a:rPr lang="en-US" altLang="ja-JP"/>
              <a:t>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CB7ED8D-73B4-465A-A8E5-7753583BB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9711" y="2055203"/>
            <a:ext cx="1300163" cy="687387"/>
          </a:xfrm>
          <a:solidFill>
            <a:srgbClr val="FA6A39"/>
          </a:solidFill>
          <a:ln>
            <a:solidFill>
              <a:srgbClr val="FA6A39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/>
              <a:t>１章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828E12B8-2C64-4A6F-9868-58B8F1F90F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9203" y="2055203"/>
            <a:ext cx="2609850" cy="6873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>
            <a:noAutofit/>
          </a:bodyPr>
          <a:lstStyle>
            <a:lvl1pPr marL="0" indent="0" algn="ctr">
              <a:buNone/>
              <a:defRPr sz="4000">
                <a:solidFill>
                  <a:srgbClr val="FA6A3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/>
              <a:t>xxxxxxxxx</a:t>
            </a:r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E97C49A-FEEA-41B3-A6EF-A3EE58F933FE}"/>
              </a:ext>
            </a:extLst>
          </p:cNvPr>
          <p:cNvCxnSpPr>
            <a:cxnSpLocks/>
          </p:cNvCxnSpPr>
          <p:nvPr userDrawn="1"/>
        </p:nvCxnSpPr>
        <p:spPr>
          <a:xfrm>
            <a:off x="683568" y="4668310"/>
            <a:ext cx="7739336" cy="0"/>
          </a:xfrm>
          <a:prstGeom prst="line">
            <a:avLst/>
          </a:prstGeom>
          <a:ln w="50800" cap="rnd">
            <a:solidFill>
              <a:srgbClr val="FA6A3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2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まとめ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4D05B5-9386-456D-9499-3A2F0ED2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79BDCEC-A1F3-4052-8C43-74FDEA6C01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8139" y="408373"/>
            <a:ext cx="8380521" cy="5947977"/>
          </a:xfrm>
        </p:spPr>
        <p:txBody>
          <a:bodyPr anchor="ctr">
            <a:norm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 algn="ctr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/>
              <a:t>まとめ　テキスト</a:t>
            </a:r>
          </a:p>
        </p:txBody>
      </p:sp>
    </p:spTree>
    <p:extLst>
      <p:ext uri="{BB962C8B-B14F-4D97-AF65-F5344CB8AC3E}">
        <p14:creationId xmlns:p14="http://schemas.microsoft.com/office/powerpoint/2010/main" val="206422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授業のポイン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939891"/>
          </a:xfrm>
        </p:spPr>
        <p:txBody>
          <a:bodyPr>
            <a:noAutofit/>
          </a:bodyPr>
          <a:lstStyle>
            <a:lvl1pPr algn="ctr"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/>
              <a:t>授業のポイント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06857"/>
            <a:ext cx="7886700" cy="4749493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lang="en-US" altLang="ja-JP"/>
              <a:t>xxxxxx</a:t>
            </a:r>
          </a:p>
          <a:p>
            <a:pPr lvl="0"/>
            <a:r>
              <a:rPr lang="en-US" altLang="ja-JP"/>
              <a:t>xxxxxx</a:t>
            </a:r>
          </a:p>
          <a:p>
            <a:pPr lvl="0"/>
            <a:r>
              <a:rPr lang="en-US" altLang="ja-JP"/>
              <a:t>xxxxxx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0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FA6A39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FA6A39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178CB59-2BD6-4C64-8D0F-24D8265CF3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379" y="1847133"/>
            <a:ext cx="8464041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本文テキスト（</a:t>
            </a:r>
            <a:r>
              <a:rPr kumimoji="1" lang="en-US" altLang="ja-JP" dirty="0"/>
              <a:t>※</a:t>
            </a:r>
            <a:r>
              <a:rPr kumimoji="1" lang="ja-JP" altLang="en-US" dirty="0"/>
              <a:t>重要用語は、</a:t>
            </a:r>
            <a:r>
              <a:rPr kumimoji="1" lang="en-US" altLang="ja-JP" dirty="0"/>
              <a:t>48pt,</a:t>
            </a:r>
            <a:r>
              <a:rPr kumimoji="1" lang="ja-JP" altLang="en-US" dirty="0"/>
              <a:t>フォントの色を赤にしてください。）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8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×図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FA6A39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FA6A39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D5CEAF-3323-49C9-AC10-BE5784EFB3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363" y="1847850"/>
            <a:ext cx="4120836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E6BE5C9E-3DB7-464B-9F9C-A7AD5EAD6B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3824" y="2361460"/>
            <a:ext cx="4120834" cy="399489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1761100F-BD52-4BDC-BD68-ED2B63169D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3824" y="1847850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×表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FA6A39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00" y="172250"/>
            <a:ext cx="8791200" cy="658800"/>
          </a:xfrm>
          <a:solidFill>
            <a:srgbClr val="FA6A39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D5CEAF-3323-49C9-AC10-BE5784EFB3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363" y="1847850"/>
            <a:ext cx="4120836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  <p:sp>
        <p:nvSpPr>
          <p:cNvPr id="4" name="表プレースホルダー 3">
            <a:extLst>
              <a:ext uri="{FF2B5EF4-FFF2-40B4-BE49-F238E27FC236}">
                <a16:creationId xmlns:a16="http://schemas.microsoft.com/office/drawing/2014/main" id="{796818C7-3C3D-4DEA-8E83-3DE633DD09B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62487" y="2334826"/>
            <a:ext cx="4121150" cy="4021523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表を追加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470D3E23-A9FB-46D7-A266-902B41DE3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487" y="1847850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18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63D231-812D-43D1-9532-2C35C178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578F123-A160-4E8B-8763-417F7D8C9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FA6A39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276E78F3-D529-4D67-A543-95ECB2C04F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1644478"/>
            <a:ext cx="8610600" cy="469441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4C06B4E1-000D-4347-B51C-BE148D4C2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1063121"/>
            <a:ext cx="4074481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11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 スライド（全画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図プレースホルダー 6">
            <a:extLst>
              <a:ext uri="{FF2B5EF4-FFF2-40B4-BE49-F238E27FC236}">
                <a16:creationId xmlns:a16="http://schemas.microsoft.com/office/drawing/2014/main" id="{4723E0C9-C3B6-4AE7-BEE1-CEDC47F60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807868"/>
            <a:ext cx="8610600" cy="553102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0509204B-0CB5-4479-AE41-FD4990200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301841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1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00" y="187958"/>
            <a:ext cx="8791200" cy="658800"/>
          </a:xfrm>
          <a:solidFill>
            <a:srgbClr val="FA6A39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4" name="表プレースホルダー 3">
            <a:extLst>
              <a:ext uri="{FF2B5EF4-FFF2-40B4-BE49-F238E27FC236}">
                <a16:creationId xmlns:a16="http://schemas.microsoft.com/office/drawing/2014/main" id="{796818C7-3C3D-4DEA-8E83-3DE633DD09B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71902" y="1680059"/>
            <a:ext cx="8583339" cy="4660583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表を追加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470D3E23-A9FB-46D7-A266-902B41DE3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903" y="1053766"/>
            <a:ext cx="7656908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92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スライド（全画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0509204B-0CB5-4479-AE41-FD4990200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301841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表のタイトル</a:t>
            </a:r>
            <a:endParaRPr kumimoji="1" lang="ja-JP" altLang="en-US"/>
          </a:p>
        </p:txBody>
      </p:sp>
      <p:sp>
        <p:nvSpPr>
          <p:cNvPr id="7" name="表プレースホルダー 3">
            <a:extLst>
              <a:ext uri="{FF2B5EF4-FFF2-40B4-BE49-F238E27FC236}">
                <a16:creationId xmlns:a16="http://schemas.microsoft.com/office/drawing/2014/main" id="{D1D7CAB7-79E8-4D56-AB3C-1596DE1C5F8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71902" y="926433"/>
            <a:ext cx="8583339" cy="541421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表を追加</a:t>
            </a:r>
          </a:p>
        </p:txBody>
      </p:sp>
    </p:spTree>
    <p:extLst>
      <p:ext uri="{BB962C8B-B14F-4D97-AF65-F5344CB8AC3E}">
        <p14:creationId xmlns:p14="http://schemas.microsoft.com/office/powerpoint/2010/main" val="305925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4" y="6542842"/>
            <a:ext cx="503759" cy="29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1D2D80A6-8C57-4D7C-88C1-BE2A757EE8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22C72F05-26D3-4532-9B48-0C71DB563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1" t="19908"/>
          <a:stretch/>
        </p:blipFill>
        <p:spPr>
          <a:xfrm>
            <a:off x="7849624" y="6542843"/>
            <a:ext cx="1230599" cy="3151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E8E860-C633-49D6-8DFC-500E66A1AAAF}"/>
              </a:ext>
            </a:extLst>
          </p:cNvPr>
          <p:cNvSpPr txBox="1"/>
          <p:nvPr userDrawn="1"/>
        </p:nvSpPr>
        <p:spPr>
          <a:xfrm>
            <a:off x="5108331" y="6526887"/>
            <a:ext cx="27412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Agenda </a:t>
            </a:r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家庭基礎」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AAD6A0-7A9D-413C-B000-93205ED1A006}"/>
              </a:ext>
            </a:extLst>
          </p:cNvPr>
          <p:cNvSpPr txBox="1"/>
          <p:nvPr userDrawn="1"/>
        </p:nvSpPr>
        <p:spPr>
          <a:xfrm>
            <a:off x="523783" y="6555017"/>
            <a:ext cx="10741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endParaRPr kumimoji="1" lang="ja-JP" alt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67" r:id="rId7"/>
    <p:sldLayoutId id="2147483684" r:id="rId8"/>
    <p:sldLayoutId id="2147483685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79F6832-3579-45B8-A350-6F85BFD999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lang="ja-JP" altLang="en-US" dirty="0"/>
              <a:t>栄養素のはたらきと</a:t>
            </a:r>
            <a:br>
              <a:rPr lang="en-US" altLang="ja-JP" dirty="0"/>
            </a:br>
            <a:r>
              <a:rPr lang="ja-JP" altLang="en-US" dirty="0"/>
              <a:t>食品</a:t>
            </a:r>
            <a:r>
              <a:rPr lang="ja-JP" altLang="en-US"/>
              <a:t>の栄養①</a:t>
            </a:r>
            <a:endParaRPr kumimoji="1"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EB2AF624-E3F7-4254-BDA1-EB3EB30E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4660" y="4668311"/>
            <a:ext cx="3318244" cy="605025"/>
          </a:xfrm>
        </p:spPr>
        <p:txBody>
          <a:bodyPr/>
          <a:lstStyle/>
          <a:p>
            <a:r>
              <a:rPr kumimoji="1" lang="ja-JP" altLang="en-US" dirty="0"/>
              <a:t>教科書</a:t>
            </a:r>
            <a:r>
              <a:rPr kumimoji="1" lang="en-US" altLang="ja-JP" dirty="0"/>
              <a:t>p.92</a:t>
            </a:r>
            <a:r>
              <a:rPr kumimoji="1" lang="ja-JP" altLang="en-US" dirty="0"/>
              <a:t>～</a:t>
            </a:r>
            <a:r>
              <a:rPr lang="en-US" altLang="ja-JP" dirty="0"/>
              <a:t>95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A258EE-BEAD-434B-B88F-44B10BF5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150B95D-4F0A-44DF-A45E-B74318339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4919" y="2010815"/>
            <a:ext cx="1300163" cy="687387"/>
          </a:xfrm>
        </p:spPr>
        <p:txBody>
          <a:bodyPr/>
          <a:lstStyle/>
          <a:p>
            <a:r>
              <a:rPr lang="ja-JP" altLang="en-US" dirty="0"/>
              <a:t>５</a:t>
            </a:r>
            <a:r>
              <a:rPr kumimoji="1" lang="ja-JP" altLang="en-US" dirty="0"/>
              <a:t>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73FC14F-31A6-4677-9CE4-B13DEC01F3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5083" y="2010815"/>
            <a:ext cx="2029288" cy="687387"/>
          </a:xfrm>
        </p:spPr>
        <p:txBody>
          <a:bodyPr/>
          <a:lstStyle/>
          <a:p>
            <a:r>
              <a:rPr kumimoji="1" lang="ja-JP" altLang="en-US" dirty="0"/>
              <a:t>食生活</a:t>
            </a:r>
          </a:p>
        </p:txBody>
      </p:sp>
    </p:spTree>
    <p:extLst>
      <p:ext uri="{BB962C8B-B14F-4D97-AF65-F5344CB8AC3E}">
        <p14:creationId xmlns:p14="http://schemas.microsoft.com/office/powerpoint/2010/main" val="299723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  <a:r>
              <a:rPr lang="ja-JP" altLang="en-US" dirty="0"/>
              <a:t>２</a:t>
            </a:r>
            <a:r>
              <a:rPr kumimoji="1" lang="ja-JP" altLang="en-US" dirty="0"/>
              <a:t>　</a:t>
            </a:r>
            <a:r>
              <a:rPr lang="ja-JP" altLang="en-US" dirty="0"/>
              <a:t>炭水化物を多く含む食品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9025" y="1174750"/>
            <a:ext cx="8480901" cy="2493241"/>
          </a:xfrm>
        </p:spPr>
        <p:txBody>
          <a:bodyPr>
            <a:noAutofit/>
          </a:bodyPr>
          <a:lstStyle/>
          <a:p>
            <a:r>
              <a:rPr lang="ja-JP" altLang="en-US" dirty="0"/>
              <a:t>日本で食べられている米の多くは</a:t>
            </a:r>
            <a:endParaRPr lang="en-US" altLang="ja-JP" dirty="0"/>
          </a:p>
          <a:p>
            <a:r>
              <a:rPr lang="ja-JP" altLang="en-US" sz="4800" b="1" dirty="0">
                <a:solidFill>
                  <a:srgbClr val="FF0000"/>
                </a:solidFill>
              </a:rPr>
              <a:t>ジャポニカ米 </a:t>
            </a:r>
            <a:r>
              <a:rPr lang="ja-JP" altLang="en-US" dirty="0"/>
              <a:t>であり，</a:t>
            </a:r>
            <a:endParaRPr lang="en-US" altLang="ja-JP" dirty="0"/>
          </a:p>
          <a:p>
            <a:r>
              <a:rPr lang="ja-JP" altLang="en-US" sz="4800" b="1" dirty="0">
                <a:solidFill>
                  <a:srgbClr val="FF0000"/>
                </a:solidFill>
              </a:rPr>
              <a:t>もち米 </a:t>
            </a:r>
            <a:r>
              <a:rPr lang="ja-JP" altLang="en-US" dirty="0"/>
              <a:t>と </a:t>
            </a:r>
            <a:r>
              <a:rPr lang="ja-JP" altLang="en-US" sz="4800" b="1" dirty="0">
                <a:solidFill>
                  <a:srgbClr val="FF0000"/>
                </a:solidFill>
              </a:rPr>
              <a:t>うるち米 </a:t>
            </a:r>
            <a:r>
              <a:rPr lang="ja-JP" altLang="en-US" dirty="0"/>
              <a:t>がある。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FAE7B-2DCA-4495-BE85-C689308168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800" y="4530772"/>
            <a:ext cx="4121150" cy="417882"/>
          </a:xfrm>
        </p:spPr>
        <p:txBody>
          <a:bodyPr/>
          <a:lstStyle/>
          <a:p>
            <a:r>
              <a:rPr lang="ja-JP" altLang="en-US" dirty="0"/>
              <a:t>■米の加工品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F77FD0F-385E-4C91-83C5-0AA208F1B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72926"/>
              </p:ext>
            </p:extLst>
          </p:nvPr>
        </p:nvGraphicFramePr>
        <p:xfrm>
          <a:off x="301992" y="5073650"/>
          <a:ext cx="8216365" cy="1158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4440">
                  <a:extLst>
                    <a:ext uri="{9D8B030D-6E8A-4147-A177-3AD203B41FA5}">
                      <a16:colId xmlns:a16="http://schemas.microsoft.com/office/drawing/2014/main" val="3014253902"/>
                    </a:ext>
                  </a:extLst>
                </a:gridCol>
                <a:gridCol w="5751925">
                  <a:extLst>
                    <a:ext uri="{9D8B030D-6E8A-4147-A177-3AD203B41FA5}">
                      <a16:colId xmlns:a16="http://schemas.microsoft.com/office/drawing/2014/main" val="51017516"/>
                    </a:ext>
                  </a:extLst>
                </a:gridCol>
              </a:tblGrid>
              <a:tr h="53591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うるち米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清酒，上新粉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96748"/>
                  </a:ext>
                </a:extLst>
              </a:tr>
              <a:tr h="53591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もち米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おかき，白玉粉，求肥粉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6989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3BDA2E4-FCFE-4C16-A39E-E5E6C4F3CF2B}"/>
              </a:ext>
            </a:extLst>
          </p:cNvPr>
          <p:cNvGrpSpPr/>
          <p:nvPr/>
        </p:nvGrpSpPr>
        <p:grpSpPr>
          <a:xfrm flipH="1">
            <a:off x="289025" y="1993459"/>
            <a:ext cx="3479700" cy="660011"/>
            <a:chOff x="-2343544" y="4087922"/>
            <a:chExt cx="4323266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89E88927-7ECF-4336-BC64-2E669D272089}"/>
                </a:ext>
              </a:extLst>
            </p:cNvPr>
            <p:cNvSpPr/>
            <p:nvPr/>
          </p:nvSpPr>
          <p:spPr>
            <a:xfrm>
              <a:off x="-2343544" y="4087922"/>
              <a:ext cx="4323266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9BE89211-E745-4D45-B6DE-DEFE41C2EB32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6E4C1A2-B22B-4E24-AAFC-53677D6F2F1A}"/>
              </a:ext>
            </a:extLst>
          </p:cNvPr>
          <p:cNvGrpSpPr/>
          <p:nvPr/>
        </p:nvGrpSpPr>
        <p:grpSpPr>
          <a:xfrm flipH="1">
            <a:off x="293004" y="2754855"/>
            <a:ext cx="1892984" cy="660011"/>
            <a:chOff x="-372168" y="4087922"/>
            <a:chExt cx="2351890" cy="648000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A9BBB097-4B60-4270-AB59-186ED489798F}"/>
                </a:ext>
              </a:extLst>
            </p:cNvPr>
            <p:cNvSpPr/>
            <p:nvPr/>
          </p:nvSpPr>
          <p:spPr>
            <a:xfrm>
              <a:off x="-372168" y="4087922"/>
              <a:ext cx="2351890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6B167D29-972D-4CF1-94EA-7BD0D01607BF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D7C1B31-45EB-4F85-A493-796B35FB4F1F}"/>
              </a:ext>
            </a:extLst>
          </p:cNvPr>
          <p:cNvGrpSpPr/>
          <p:nvPr/>
        </p:nvGrpSpPr>
        <p:grpSpPr>
          <a:xfrm flipH="1">
            <a:off x="2662051" y="2754855"/>
            <a:ext cx="2338574" cy="660011"/>
            <a:chOff x="-925780" y="4087922"/>
            <a:chExt cx="2905502" cy="648000"/>
          </a:xfrm>
          <a:solidFill>
            <a:srgbClr val="FA6A39"/>
          </a:solidFill>
        </p:grpSpPr>
        <p:sp>
          <p:nvSpPr>
            <p:cNvPr id="16" name="1 つの角を切り取った四角形 19">
              <a:extLst>
                <a:ext uri="{FF2B5EF4-FFF2-40B4-BE49-F238E27FC236}">
                  <a16:creationId xmlns:a16="http://schemas.microsoft.com/office/drawing/2014/main" id="{9BA09BAC-81BA-4B9D-AAEE-A5D07341B393}"/>
                </a:ext>
              </a:extLst>
            </p:cNvPr>
            <p:cNvSpPr/>
            <p:nvPr/>
          </p:nvSpPr>
          <p:spPr>
            <a:xfrm>
              <a:off x="-925780" y="4087922"/>
              <a:ext cx="2905502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42A0F9A0-720C-4AA3-AEF4-FE5786B7E6F2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9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3C667FC-4906-4664-89FF-315D1AB6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029" y="4263028"/>
            <a:ext cx="2886075" cy="16954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397846-1E9D-45CE-9F85-0A52528E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00" y="4398325"/>
            <a:ext cx="3098862" cy="1235622"/>
          </a:xfrm>
          <a:prstGeom prst="rect">
            <a:avLst/>
          </a:prstGeom>
        </p:spPr>
      </p:pic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  <a:r>
              <a:rPr lang="ja-JP" altLang="en-US" dirty="0"/>
              <a:t>２</a:t>
            </a:r>
            <a:r>
              <a:rPr kumimoji="1" lang="ja-JP" altLang="en-US" dirty="0"/>
              <a:t>　</a:t>
            </a:r>
            <a:r>
              <a:rPr lang="ja-JP" altLang="en-US" dirty="0"/>
              <a:t>炭水化物を多く含む食品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314" y="1026968"/>
            <a:ext cx="8693522" cy="1494639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うるち米のでんぷんは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アミロース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と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アミロペクチン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に分けられる。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C002F7-C5C5-411E-9B0B-E2702C720D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24" y="2580221"/>
            <a:ext cx="5744433" cy="417882"/>
          </a:xfrm>
        </p:spPr>
        <p:txBody>
          <a:bodyPr/>
          <a:lstStyle/>
          <a:p>
            <a:r>
              <a:rPr lang="ja-JP" altLang="en-US" dirty="0"/>
              <a:t>■アミロースとアミロペクチンの構造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6D3A1C5D-F691-46CD-8E97-F9DB0EC19598}"/>
              </a:ext>
            </a:extLst>
          </p:cNvPr>
          <p:cNvSpPr txBox="1">
            <a:spLocks/>
          </p:cNvSpPr>
          <p:nvPr/>
        </p:nvSpPr>
        <p:spPr>
          <a:xfrm>
            <a:off x="1356654" y="5852428"/>
            <a:ext cx="2118008" cy="41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FF0000"/>
                </a:solidFill>
              </a:rPr>
              <a:t>アミロース</a:t>
            </a:r>
          </a:p>
        </p:txBody>
      </p:sp>
      <p:sp>
        <p:nvSpPr>
          <p:cNvPr id="12" name="テキスト プレースホルダー 3">
            <a:extLst>
              <a:ext uri="{FF2B5EF4-FFF2-40B4-BE49-F238E27FC236}">
                <a16:creationId xmlns:a16="http://schemas.microsoft.com/office/drawing/2014/main" id="{58FD657B-F1E5-4049-8F38-E90253519012}"/>
              </a:ext>
            </a:extLst>
          </p:cNvPr>
          <p:cNvSpPr txBox="1">
            <a:spLocks/>
          </p:cNvSpPr>
          <p:nvPr/>
        </p:nvSpPr>
        <p:spPr>
          <a:xfrm>
            <a:off x="5308029" y="5892260"/>
            <a:ext cx="2495544" cy="41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FF0000"/>
                </a:solidFill>
              </a:rPr>
              <a:t>アミロペクチン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634DBCE-B036-4B06-90C6-F6297A18A192}"/>
              </a:ext>
            </a:extLst>
          </p:cNvPr>
          <p:cNvSpPr/>
          <p:nvPr/>
        </p:nvSpPr>
        <p:spPr>
          <a:xfrm>
            <a:off x="180314" y="3081242"/>
            <a:ext cx="3778622" cy="1160542"/>
          </a:xfrm>
          <a:prstGeom prst="wedgeRoundRectCallout">
            <a:avLst>
              <a:gd name="adj1" fmla="val -21230"/>
              <a:gd name="adj2" fmla="val 9064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100〜300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個のぶどう糖が直鎖状につながった多糖。粘りが </a:t>
            </a:r>
            <a:r>
              <a:rPr kumimoji="1" lang="ja-JP" altLang="en-US" sz="2800" b="1" i="0" u="none" strike="noStrike" kern="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弱い</a:t>
            </a:r>
            <a:endParaRPr kumimoji="1" lang="en-US" altLang="ja-JP" sz="2800" b="1" i="0" u="none" strike="noStrike" kern="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9D918007-4F6E-4342-A09A-18B7FA88B283}"/>
              </a:ext>
            </a:extLst>
          </p:cNvPr>
          <p:cNvSpPr/>
          <p:nvPr/>
        </p:nvSpPr>
        <p:spPr>
          <a:xfrm>
            <a:off x="4526768" y="3045205"/>
            <a:ext cx="4436918" cy="1181786"/>
          </a:xfrm>
          <a:prstGeom prst="wedgeRoundRectCallout">
            <a:avLst>
              <a:gd name="adj1" fmla="val 23609"/>
              <a:gd name="adj2" fmla="val 69448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0" dirty="0">
                <a:latin typeface="Calibri"/>
                <a:ea typeface="ＭＳ Ｐゴシック" panose="020B0600070205080204" pitchFamily="50" charset="-128"/>
              </a:rPr>
              <a:t>アミロース構造のところどころに</a:t>
            </a:r>
            <a:r>
              <a:rPr kumimoji="1" lang="en-US" altLang="ja-JP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20〜25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個のぶどう糖が枝状に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ついた多糖。粘りが </a:t>
            </a:r>
            <a:r>
              <a:rPr kumimoji="1" lang="ja-JP" altLang="en-US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強い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4C74B9E-EC3F-429D-84AA-F1201CDA31FF}"/>
              </a:ext>
            </a:extLst>
          </p:cNvPr>
          <p:cNvGrpSpPr/>
          <p:nvPr/>
        </p:nvGrpSpPr>
        <p:grpSpPr>
          <a:xfrm flipH="1">
            <a:off x="5030735" y="1070930"/>
            <a:ext cx="2898827" cy="660011"/>
            <a:chOff x="-1621851" y="4087922"/>
            <a:chExt cx="3601575" cy="648000"/>
          </a:xfrm>
          <a:solidFill>
            <a:srgbClr val="FA6A39"/>
          </a:solidFill>
        </p:grpSpPr>
        <p:sp>
          <p:nvSpPr>
            <p:cNvPr id="15" name="1 つの角を切り取った四角形 19">
              <a:extLst>
                <a:ext uri="{FF2B5EF4-FFF2-40B4-BE49-F238E27FC236}">
                  <a16:creationId xmlns:a16="http://schemas.microsoft.com/office/drawing/2014/main" id="{55A2CABE-4DC5-40A5-A4FF-BF2EACA258D2}"/>
                </a:ext>
              </a:extLst>
            </p:cNvPr>
            <p:cNvSpPr/>
            <p:nvPr/>
          </p:nvSpPr>
          <p:spPr>
            <a:xfrm>
              <a:off x="-1621851" y="4087922"/>
              <a:ext cx="3601575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直角三角形 19">
              <a:extLst>
                <a:ext uri="{FF2B5EF4-FFF2-40B4-BE49-F238E27FC236}">
                  <a16:creationId xmlns:a16="http://schemas.microsoft.com/office/drawing/2014/main" id="{271E59A5-C839-44AA-B2A0-9DE82F56697C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505CC6A-3676-4A79-99CB-7221DCF950DD}"/>
              </a:ext>
            </a:extLst>
          </p:cNvPr>
          <p:cNvGrpSpPr/>
          <p:nvPr/>
        </p:nvGrpSpPr>
        <p:grpSpPr>
          <a:xfrm flipH="1">
            <a:off x="180313" y="1844320"/>
            <a:ext cx="3874161" cy="660011"/>
            <a:chOff x="-2833631" y="4087922"/>
            <a:chExt cx="4813354" cy="648000"/>
          </a:xfrm>
          <a:solidFill>
            <a:srgbClr val="FA6A39"/>
          </a:solidFill>
        </p:grpSpPr>
        <p:sp>
          <p:nvSpPr>
            <p:cNvPr id="22" name="1 つの角を切り取った四角形 19">
              <a:extLst>
                <a:ext uri="{FF2B5EF4-FFF2-40B4-BE49-F238E27FC236}">
                  <a16:creationId xmlns:a16="http://schemas.microsoft.com/office/drawing/2014/main" id="{1319192E-3AB5-49C9-A0E1-F73B2C711ECE}"/>
                </a:ext>
              </a:extLst>
            </p:cNvPr>
            <p:cNvSpPr/>
            <p:nvPr/>
          </p:nvSpPr>
          <p:spPr>
            <a:xfrm>
              <a:off x="-2833631" y="4087922"/>
              <a:ext cx="4813354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DD06DE3A-4823-4635-B9BB-4AAE4680E5CB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CC3CA93-F354-4078-BC8F-291B0DE5DC9D}"/>
              </a:ext>
            </a:extLst>
          </p:cNvPr>
          <p:cNvGrpSpPr/>
          <p:nvPr/>
        </p:nvGrpSpPr>
        <p:grpSpPr>
          <a:xfrm flipH="1">
            <a:off x="1185974" y="3809108"/>
            <a:ext cx="849994" cy="417883"/>
            <a:chOff x="923669" y="4094936"/>
            <a:chExt cx="1056053" cy="410278"/>
          </a:xfrm>
          <a:solidFill>
            <a:srgbClr val="FA6A39"/>
          </a:solidFill>
        </p:grpSpPr>
        <p:sp>
          <p:nvSpPr>
            <p:cNvPr id="25" name="1 つの角を切り取った四角形 19">
              <a:extLst>
                <a:ext uri="{FF2B5EF4-FFF2-40B4-BE49-F238E27FC236}">
                  <a16:creationId xmlns:a16="http://schemas.microsoft.com/office/drawing/2014/main" id="{D2AAAFA9-696B-49AE-80E7-15CFF6257558}"/>
                </a:ext>
              </a:extLst>
            </p:cNvPr>
            <p:cNvSpPr/>
            <p:nvPr/>
          </p:nvSpPr>
          <p:spPr>
            <a:xfrm>
              <a:off x="923669" y="4094936"/>
              <a:ext cx="1056053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直角三角形 25">
              <a:extLst>
                <a:ext uri="{FF2B5EF4-FFF2-40B4-BE49-F238E27FC236}">
                  <a16:creationId xmlns:a16="http://schemas.microsoft.com/office/drawing/2014/main" id="{A240229A-D23F-414E-9EA0-E7AADCA07D46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48CBC3B-B8F7-4E77-8425-DA982E057787}"/>
              </a:ext>
            </a:extLst>
          </p:cNvPr>
          <p:cNvGrpSpPr/>
          <p:nvPr/>
        </p:nvGrpSpPr>
        <p:grpSpPr>
          <a:xfrm flipH="1">
            <a:off x="1356653" y="5874691"/>
            <a:ext cx="1741352" cy="417883"/>
            <a:chOff x="-183775" y="4094936"/>
            <a:chExt cx="2163499" cy="410278"/>
          </a:xfrm>
          <a:solidFill>
            <a:srgbClr val="FA6A39"/>
          </a:solidFill>
        </p:grpSpPr>
        <p:sp>
          <p:nvSpPr>
            <p:cNvPr id="28" name="1 つの角を切り取った四角形 19">
              <a:extLst>
                <a:ext uri="{FF2B5EF4-FFF2-40B4-BE49-F238E27FC236}">
                  <a16:creationId xmlns:a16="http://schemas.microsoft.com/office/drawing/2014/main" id="{0B26F555-7530-4B04-BCE2-CE578EA9913F}"/>
                </a:ext>
              </a:extLst>
            </p:cNvPr>
            <p:cNvSpPr/>
            <p:nvPr/>
          </p:nvSpPr>
          <p:spPr>
            <a:xfrm>
              <a:off x="-183775" y="4094936"/>
              <a:ext cx="2163499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直角三角形 28">
              <a:extLst>
                <a:ext uri="{FF2B5EF4-FFF2-40B4-BE49-F238E27FC236}">
                  <a16:creationId xmlns:a16="http://schemas.microsoft.com/office/drawing/2014/main" id="{355C931B-755F-4609-B27C-F5FE5A2926EC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65231F2-A9DE-475E-A4C6-85A9A3492FBE}"/>
              </a:ext>
            </a:extLst>
          </p:cNvPr>
          <p:cNvGrpSpPr/>
          <p:nvPr/>
        </p:nvGrpSpPr>
        <p:grpSpPr>
          <a:xfrm flipH="1">
            <a:off x="7203717" y="3792666"/>
            <a:ext cx="847288" cy="417883"/>
            <a:chOff x="927031" y="4094936"/>
            <a:chExt cx="1052691" cy="410278"/>
          </a:xfrm>
          <a:solidFill>
            <a:srgbClr val="FA6A39"/>
          </a:solidFill>
        </p:grpSpPr>
        <p:sp>
          <p:nvSpPr>
            <p:cNvPr id="31" name="1 つの角を切り取った四角形 19">
              <a:extLst>
                <a:ext uri="{FF2B5EF4-FFF2-40B4-BE49-F238E27FC236}">
                  <a16:creationId xmlns:a16="http://schemas.microsoft.com/office/drawing/2014/main" id="{29F17EEA-6117-46EE-AD3E-37BD70971FB0}"/>
                </a:ext>
              </a:extLst>
            </p:cNvPr>
            <p:cNvSpPr/>
            <p:nvPr/>
          </p:nvSpPr>
          <p:spPr>
            <a:xfrm>
              <a:off x="927031" y="4094936"/>
              <a:ext cx="1052691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直角三角形 31">
              <a:extLst>
                <a:ext uri="{FF2B5EF4-FFF2-40B4-BE49-F238E27FC236}">
                  <a16:creationId xmlns:a16="http://schemas.microsoft.com/office/drawing/2014/main" id="{8750784F-58CE-438C-9043-8561ECEE8212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A487B3C-3EAF-4C36-855F-9B08DF01E3AD}"/>
              </a:ext>
            </a:extLst>
          </p:cNvPr>
          <p:cNvGrpSpPr/>
          <p:nvPr/>
        </p:nvGrpSpPr>
        <p:grpSpPr>
          <a:xfrm flipH="1">
            <a:off x="5137247" y="5908949"/>
            <a:ext cx="2666325" cy="417883"/>
            <a:chOff x="-1332985" y="4094936"/>
            <a:chExt cx="3312708" cy="410278"/>
          </a:xfrm>
          <a:solidFill>
            <a:srgbClr val="FA6A39"/>
          </a:solidFill>
        </p:grpSpPr>
        <p:sp>
          <p:nvSpPr>
            <p:cNvPr id="34" name="1 つの角を切り取った四角形 19">
              <a:extLst>
                <a:ext uri="{FF2B5EF4-FFF2-40B4-BE49-F238E27FC236}">
                  <a16:creationId xmlns:a16="http://schemas.microsoft.com/office/drawing/2014/main" id="{355E42A1-401C-478D-BB8C-9BC594AC791D}"/>
                </a:ext>
              </a:extLst>
            </p:cNvPr>
            <p:cNvSpPr/>
            <p:nvPr/>
          </p:nvSpPr>
          <p:spPr>
            <a:xfrm>
              <a:off x="-1332985" y="4094936"/>
              <a:ext cx="3312708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924FD14B-F41D-4335-9D01-997D07EA4961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0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2323BB4-2BDA-48F5-AA8A-3AF18C398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3368573"/>
            <a:ext cx="6304753" cy="3047684"/>
          </a:xfrm>
          <a:prstGeom prst="rect">
            <a:avLst/>
          </a:prstGeom>
        </p:spPr>
      </p:pic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  <a:r>
              <a:rPr lang="ja-JP" altLang="en-US" dirty="0"/>
              <a:t>２</a:t>
            </a:r>
            <a:r>
              <a:rPr kumimoji="1" lang="ja-JP" altLang="en-US" dirty="0"/>
              <a:t>　</a:t>
            </a:r>
            <a:r>
              <a:rPr lang="ja-JP" altLang="en-US" dirty="0"/>
              <a:t>炭水化物を多く含む食品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314" y="1026968"/>
            <a:ext cx="8693522" cy="1529196"/>
          </a:xfrm>
        </p:spPr>
        <p:txBody>
          <a:bodyPr>
            <a:noAutofit/>
          </a:bodyPr>
          <a:lstStyle/>
          <a:p>
            <a:r>
              <a:rPr lang="ja-JP" altLang="en-US" dirty="0"/>
              <a:t>米は </a:t>
            </a:r>
            <a:r>
              <a:rPr lang="ja-JP" altLang="en-US" sz="4800" b="1" dirty="0">
                <a:solidFill>
                  <a:srgbClr val="FF0000"/>
                </a:solidFill>
              </a:rPr>
              <a:t>精白 </a:t>
            </a:r>
            <a:r>
              <a:rPr lang="ja-JP" altLang="en-US" dirty="0"/>
              <a:t>することで，玄米，五分づき米，白米などとなる。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C002F7-C5C5-411E-9B0B-E2702C720D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799" y="2744332"/>
            <a:ext cx="6539727" cy="417882"/>
          </a:xfrm>
        </p:spPr>
        <p:txBody>
          <a:bodyPr/>
          <a:lstStyle/>
          <a:p>
            <a:r>
              <a:rPr lang="ja-JP" altLang="en-US" dirty="0"/>
              <a:t>■玄米の構造と米の精白度による違い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7EF02B5-C232-4D72-BC5D-BB334232EDFC}"/>
              </a:ext>
            </a:extLst>
          </p:cNvPr>
          <p:cNvSpPr/>
          <p:nvPr/>
        </p:nvSpPr>
        <p:spPr>
          <a:xfrm>
            <a:off x="4166755" y="3262688"/>
            <a:ext cx="4797245" cy="866198"/>
          </a:xfrm>
          <a:prstGeom prst="wedgeRoundRectCallout">
            <a:avLst>
              <a:gd name="adj1" fmla="val 15028"/>
              <a:gd name="adj2" fmla="val 93042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精白すると消化吸収しやすくなるが</a:t>
            </a:r>
            <a:r>
              <a:rPr kumimoji="1" lang="ja-JP" altLang="en-US" sz="2800" b="1" i="0" u="none" strike="noStrike" kern="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ビタミン</a:t>
            </a:r>
            <a:r>
              <a:rPr kumimoji="1" lang="ja-JP" altLang="en-US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Ｂ群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の損失が大きくなる。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1ACE2B3-96D0-4A6C-8DF7-DC038B30FAC8}"/>
              </a:ext>
            </a:extLst>
          </p:cNvPr>
          <p:cNvGrpSpPr/>
          <p:nvPr/>
        </p:nvGrpSpPr>
        <p:grpSpPr>
          <a:xfrm flipH="1">
            <a:off x="1329125" y="1086310"/>
            <a:ext cx="1515674" cy="660011"/>
            <a:chOff x="96611" y="4087922"/>
            <a:chExt cx="1883111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6B1FFF1E-56E5-4264-B53C-9D40FD125850}"/>
                </a:ext>
              </a:extLst>
            </p:cNvPr>
            <p:cNvSpPr/>
            <p:nvPr/>
          </p:nvSpPr>
          <p:spPr>
            <a:xfrm>
              <a:off x="96611" y="4087922"/>
              <a:ext cx="1883111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EBA8BCD5-BC50-4334-82CC-F087DAD80E24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EF8BE3-663C-40FB-9292-FBC2CDE2382E}"/>
              </a:ext>
            </a:extLst>
          </p:cNvPr>
          <p:cNvGrpSpPr/>
          <p:nvPr/>
        </p:nvGrpSpPr>
        <p:grpSpPr>
          <a:xfrm flipH="1">
            <a:off x="4235025" y="3679075"/>
            <a:ext cx="1849068" cy="417883"/>
            <a:chOff x="-317604" y="4094936"/>
            <a:chExt cx="2297328" cy="410278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3D44F270-EC8A-43F7-80B5-232EE82E191F}"/>
                </a:ext>
              </a:extLst>
            </p:cNvPr>
            <p:cNvSpPr/>
            <p:nvPr/>
          </p:nvSpPr>
          <p:spPr>
            <a:xfrm>
              <a:off x="-317604" y="4094936"/>
              <a:ext cx="2297328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6F81D9DE-142E-4C7F-909F-D5EC1F325282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6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脂質</a:t>
            </a:r>
            <a:r>
              <a:rPr lang="ja-JP" altLang="en-US" dirty="0"/>
              <a:t>のはたらき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2351" y="1040587"/>
            <a:ext cx="8692097" cy="529786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lang="ja-JP" altLang="en-US" dirty="0"/>
              <a:t>脂質はエネルギー源（</a:t>
            </a:r>
            <a:r>
              <a:rPr lang="en-US" altLang="ja-JP" dirty="0"/>
              <a:t> 1</a:t>
            </a:r>
            <a:r>
              <a:rPr lang="ja-JP" altLang="en-US" dirty="0"/>
              <a:t>ｇあたり </a:t>
            </a:r>
            <a:r>
              <a:rPr lang="en-US" altLang="ja-JP" sz="4800" b="1" dirty="0">
                <a:solidFill>
                  <a:srgbClr val="FF0000"/>
                </a:solidFill>
              </a:rPr>
              <a:t>9 </a:t>
            </a:r>
            <a:r>
              <a:rPr lang="en-US" altLang="ja-JP" dirty="0"/>
              <a:t>kcal</a:t>
            </a:r>
            <a:r>
              <a:rPr lang="ja-JP" altLang="en-US" dirty="0"/>
              <a:t>）として利用される。また，体内の主要な細胞膜の構成成分や胆汁酸，ステロイドホルモンの材料としても利用される。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脂質の摂取量は，総エネルギー量の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～ </a:t>
            </a: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30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％が目標値とされている。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764A747-2488-4F6F-87B3-8E14BFF7D97E}"/>
              </a:ext>
            </a:extLst>
          </p:cNvPr>
          <p:cNvGrpSpPr/>
          <p:nvPr/>
        </p:nvGrpSpPr>
        <p:grpSpPr>
          <a:xfrm flipH="1">
            <a:off x="7022696" y="1107262"/>
            <a:ext cx="680648" cy="660011"/>
            <a:chOff x="1134068" y="4087922"/>
            <a:chExt cx="845654" cy="648000"/>
          </a:xfrm>
          <a:solidFill>
            <a:srgbClr val="FA6A39"/>
          </a:solidFill>
        </p:grpSpPr>
        <p:sp>
          <p:nvSpPr>
            <p:cNvPr id="6" name="1 つの角を切り取った四角形 19">
              <a:extLst>
                <a:ext uri="{FF2B5EF4-FFF2-40B4-BE49-F238E27FC236}">
                  <a16:creationId xmlns:a16="http://schemas.microsoft.com/office/drawing/2014/main" id="{DFAA0905-6FAE-414B-BD37-D5CDEAB423E5}"/>
                </a:ext>
              </a:extLst>
            </p:cNvPr>
            <p:cNvSpPr/>
            <p:nvPr/>
          </p:nvSpPr>
          <p:spPr>
            <a:xfrm>
              <a:off x="1134068" y="4087922"/>
              <a:ext cx="845654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57F7B990-3B9C-4DDC-9045-1141CF1AD283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3802069-4BD1-4ACD-B964-B4861B018EB6}"/>
              </a:ext>
            </a:extLst>
          </p:cNvPr>
          <p:cNvGrpSpPr/>
          <p:nvPr/>
        </p:nvGrpSpPr>
        <p:grpSpPr>
          <a:xfrm flipH="1">
            <a:off x="222350" y="4908513"/>
            <a:ext cx="917474" cy="660011"/>
            <a:chOff x="839830" y="4087922"/>
            <a:chExt cx="1139892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6B88B30A-A8B7-40FB-9E96-92C543CE90F9}"/>
                </a:ext>
              </a:extLst>
            </p:cNvPr>
            <p:cNvSpPr/>
            <p:nvPr/>
          </p:nvSpPr>
          <p:spPr>
            <a:xfrm>
              <a:off x="839830" y="4087922"/>
              <a:ext cx="1139892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D6D12FDC-FD90-4F4E-899D-A930325C7CE5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E9A4FD5-1FCA-45E0-ABC1-AD74291EA540}"/>
              </a:ext>
            </a:extLst>
          </p:cNvPr>
          <p:cNvGrpSpPr/>
          <p:nvPr/>
        </p:nvGrpSpPr>
        <p:grpSpPr>
          <a:xfrm flipH="1">
            <a:off x="1631544" y="4908512"/>
            <a:ext cx="917474" cy="660011"/>
            <a:chOff x="839830" y="4087922"/>
            <a:chExt cx="1139892" cy="648000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677AFD21-1810-45A2-A970-D241F00DB663}"/>
                </a:ext>
              </a:extLst>
            </p:cNvPr>
            <p:cNvSpPr/>
            <p:nvPr/>
          </p:nvSpPr>
          <p:spPr>
            <a:xfrm>
              <a:off x="839830" y="4087922"/>
              <a:ext cx="1139892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EBF32ED7-DA76-4F67-AF52-E98A12240A27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0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A149451-AE95-47BA-876A-E387637D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3496880"/>
            <a:ext cx="5554898" cy="2783321"/>
          </a:xfrm>
          <a:prstGeom prst="rect">
            <a:avLst/>
          </a:prstGeom>
        </p:spPr>
      </p:pic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脂質</a:t>
            </a:r>
            <a:r>
              <a:rPr lang="ja-JP" altLang="en-US" dirty="0"/>
              <a:t>のはたらき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2800" y="1006775"/>
            <a:ext cx="8669864" cy="234776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lang="ja-JP" altLang="en-US" dirty="0"/>
              <a:t>脂質には，中性脂肪やリン脂質，コレステロール，脂肪酸があり，食品中の脂質の大半は </a:t>
            </a:r>
            <a:r>
              <a:rPr lang="ja-JP" altLang="en-US" sz="4800" b="1" dirty="0">
                <a:solidFill>
                  <a:srgbClr val="FF0000"/>
                </a:solidFill>
              </a:rPr>
              <a:t>中性脂肪 </a:t>
            </a:r>
            <a:r>
              <a:rPr lang="ja-JP" altLang="en-US" dirty="0"/>
              <a:t>である。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F5664A-3B53-420D-A0DB-E0CA33786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800" y="3522518"/>
            <a:ext cx="4121150" cy="417882"/>
          </a:xfrm>
        </p:spPr>
        <p:txBody>
          <a:bodyPr/>
          <a:lstStyle/>
          <a:p>
            <a:r>
              <a:rPr lang="ja-JP" altLang="en-US" dirty="0"/>
              <a:t>■脂質の構造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A72D0E6-442E-47FA-BA0E-5AEA125BC0C3}"/>
              </a:ext>
            </a:extLst>
          </p:cNvPr>
          <p:cNvSpPr/>
          <p:nvPr/>
        </p:nvSpPr>
        <p:spPr>
          <a:xfrm>
            <a:off x="180000" y="5042449"/>
            <a:ext cx="3100826" cy="1226764"/>
          </a:xfrm>
          <a:prstGeom prst="wedgeRoundRectCallout">
            <a:avLst>
              <a:gd name="adj1" fmla="val 42171"/>
              <a:gd name="adj2" fmla="val -75515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中性脂肪は </a:t>
            </a:r>
            <a:r>
              <a:rPr kumimoji="1" lang="ja-JP" altLang="en-US" sz="2800" b="1" i="0" u="none" strike="noStrike" kern="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脂肪酸 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とグリセリンでできている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D3F992B-911E-40A5-A485-A3C3806AC402}"/>
              </a:ext>
            </a:extLst>
          </p:cNvPr>
          <p:cNvGrpSpPr/>
          <p:nvPr/>
        </p:nvGrpSpPr>
        <p:grpSpPr>
          <a:xfrm flipH="1">
            <a:off x="2825235" y="2588878"/>
            <a:ext cx="2764860" cy="660011"/>
            <a:chOff x="-1363750" y="4087922"/>
            <a:chExt cx="3343473" cy="648000"/>
          </a:xfrm>
          <a:solidFill>
            <a:srgbClr val="FA6A39"/>
          </a:solidFill>
        </p:grpSpPr>
        <p:sp>
          <p:nvSpPr>
            <p:cNvPr id="11" name="1 つの角を切り取った四角形 19">
              <a:extLst>
                <a:ext uri="{FF2B5EF4-FFF2-40B4-BE49-F238E27FC236}">
                  <a16:creationId xmlns:a16="http://schemas.microsoft.com/office/drawing/2014/main" id="{20A85DE9-1A87-4DC5-8018-AE2BE0AA3CF2}"/>
                </a:ext>
              </a:extLst>
            </p:cNvPr>
            <p:cNvSpPr/>
            <p:nvPr/>
          </p:nvSpPr>
          <p:spPr>
            <a:xfrm>
              <a:off x="-1363750" y="4087922"/>
              <a:ext cx="3343473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C6B63753-3C56-4AE8-AE1C-4807D81ECBA0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B1E9353-40F3-46CA-AA41-3399CE83216D}"/>
              </a:ext>
            </a:extLst>
          </p:cNvPr>
          <p:cNvGrpSpPr/>
          <p:nvPr/>
        </p:nvGrpSpPr>
        <p:grpSpPr>
          <a:xfrm flipH="1">
            <a:off x="1890694" y="5071406"/>
            <a:ext cx="1204930" cy="417883"/>
            <a:chOff x="482689" y="4094936"/>
            <a:chExt cx="1497035" cy="410278"/>
          </a:xfrm>
          <a:solidFill>
            <a:srgbClr val="FA6A39"/>
          </a:solidFill>
        </p:grpSpPr>
        <p:sp>
          <p:nvSpPr>
            <p:cNvPr id="14" name="1 つの角を切り取った四角形 19">
              <a:extLst>
                <a:ext uri="{FF2B5EF4-FFF2-40B4-BE49-F238E27FC236}">
                  <a16:creationId xmlns:a16="http://schemas.microsoft.com/office/drawing/2014/main" id="{A982C2F6-365E-49C0-8C2B-9B9AB098043A}"/>
                </a:ext>
              </a:extLst>
            </p:cNvPr>
            <p:cNvSpPr/>
            <p:nvPr/>
          </p:nvSpPr>
          <p:spPr>
            <a:xfrm>
              <a:off x="482689" y="4094936"/>
              <a:ext cx="1497035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C821CB70-3D22-4F98-A539-35E1549411F6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5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脂質</a:t>
            </a:r>
            <a:r>
              <a:rPr lang="ja-JP" altLang="en-US" dirty="0"/>
              <a:t>のはたらき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2351" y="1114821"/>
            <a:ext cx="8692097" cy="533793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lang="ja-JP" altLang="en-US" dirty="0"/>
              <a:t>脂肪酸には，</a:t>
            </a:r>
            <a:r>
              <a:rPr lang="ja-JP" altLang="en-US" sz="4800" b="1" dirty="0">
                <a:solidFill>
                  <a:srgbClr val="FF0000"/>
                </a:solidFill>
              </a:rPr>
              <a:t>飽和脂肪酸 </a:t>
            </a:r>
            <a:r>
              <a:rPr lang="ja-JP" altLang="en-US" dirty="0"/>
              <a:t>，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lang="ja-JP" altLang="en-US" sz="4800" b="1" dirty="0">
                <a:solidFill>
                  <a:srgbClr val="FF0000"/>
                </a:solidFill>
              </a:rPr>
              <a:t>一価不飽和脂肪酸 </a:t>
            </a:r>
            <a:r>
              <a:rPr lang="ja-JP" altLang="en-US" dirty="0"/>
              <a:t>，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lang="ja-JP" altLang="en-US" sz="4800" b="1" dirty="0">
                <a:solidFill>
                  <a:srgbClr val="FF0000"/>
                </a:solidFill>
              </a:rPr>
              <a:t>多価不飽和脂肪酸 </a:t>
            </a:r>
            <a:r>
              <a:rPr lang="ja-JP" altLang="en-US" dirty="0"/>
              <a:t>がある。多価不飽和脂肪酸は， </a:t>
            </a:r>
            <a:r>
              <a:rPr lang="en-US" altLang="ja-JP" sz="4800" b="1" dirty="0">
                <a:solidFill>
                  <a:srgbClr val="FF0000"/>
                </a:solidFill>
              </a:rPr>
              <a:t>n-6</a:t>
            </a:r>
            <a:r>
              <a:rPr lang="ja-JP" altLang="en-US" sz="4800" b="1" dirty="0">
                <a:solidFill>
                  <a:srgbClr val="FF0000"/>
                </a:solidFill>
              </a:rPr>
              <a:t>系 </a:t>
            </a:r>
            <a:r>
              <a:rPr lang="ja-JP" altLang="en-US" dirty="0"/>
              <a:t>と </a:t>
            </a:r>
            <a:r>
              <a:rPr lang="en-US" altLang="ja-JP" sz="4800" b="1" dirty="0">
                <a:solidFill>
                  <a:srgbClr val="FF0000"/>
                </a:solidFill>
              </a:rPr>
              <a:t>n-3</a:t>
            </a:r>
            <a:r>
              <a:rPr lang="ja-JP" altLang="en-US" sz="4800" b="1" dirty="0">
                <a:solidFill>
                  <a:srgbClr val="FF0000"/>
                </a:solidFill>
              </a:rPr>
              <a:t>系 </a:t>
            </a:r>
            <a:r>
              <a:rPr lang="ja-JP" altLang="en-US" dirty="0"/>
              <a:t>に分けられる。どちらも人の体内ではつくられないため，毎日適量を食物からとる必要がある </a:t>
            </a:r>
            <a:r>
              <a:rPr lang="ja-JP" altLang="en-US" sz="4800" b="1" dirty="0">
                <a:solidFill>
                  <a:srgbClr val="FF0000"/>
                </a:solidFill>
              </a:rPr>
              <a:t>必須脂肪酸 </a:t>
            </a:r>
            <a:r>
              <a:rPr lang="ja-JP" altLang="en-US" dirty="0"/>
              <a:t>である。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88E1CA9-E77A-431A-A009-9F1A7C257C36}"/>
              </a:ext>
            </a:extLst>
          </p:cNvPr>
          <p:cNvGrpSpPr/>
          <p:nvPr/>
        </p:nvGrpSpPr>
        <p:grpSpPr>
          <a:xfrm flipH="1">
            <a:off x="3052724" y="1171857"/>
            <a:ext cx="3324263" cy="660011"/>
            <a:chOff x="-2150424" y="4087922"/>
            <a:chExt cx="4130147" cy="648000"/>
          </a:xfrm>
          <a:solidFill>
            <a:srgbClr val="FA6A39"/>
          </a:solidFill>
        </p:grpSpPr>
        <p:sp>
          <p:nvSpPr>
            <p:cNvPr id="6" name="1 つの角を切り取った四角形 19">
              <a:extLst>
                <a:ext uri="{FF2B5EF4-FFF2-40B4-BE49-F238E27FC236}">
                  <a16:creationId xmlns:a16="http://schemas.microsoft.com/office/drawing/2014/main" id="{E9CB89F8-F01C-4D22-8226-3942584D4AE7}"/>
                </a:ext>
              </a:extLst>
            </p:cNvPr>
            <p:cNvSpPr/>
            <p:nvPr/>
          </p:nvSpPr>
          <p:spPr>
            <a:xfrm>
              <a:off x="-2150424" y="4087922"/>
              <a:ext cx="4130147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EF666ED5-B780-4678-9107-95B4449D21E8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22A69C2-380B-4092-A063-ECF7D62787D7}"/>
              </a:ext>
            </a:extLst>
          </p:cNvPr>
          <p:cNvGrpSpPr/>
          <p:nvPr/>
        </p:nvGrpSpPr>
        <p:grpSpPr>
          <a:xfrm flipH="1">
            <a:off x="172798" y="1936330"/>
            <a:ext cx="5165963" cy="660011"/>
            <a:chOff x="-4438597" y="4087922"/>
            <a:chExt cx="6418321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6D6409FD-2C62-4AD9-A6B6-D6C76D27BD42}"/>
                </a:ext>
              </a:extLst>
            </p:cNvPr>
            <p:cNvSpPr/>
            <p:nvPr/>
          </p:nvSpPr>
          <p:spPr>
            <a:xfrm>
              <a:off x="-4438597" y="4087922"/>
              <a:ext cx="6418321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CB8FB33F-5C13-402E-A5A5-7F4375225384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A11934B-176A-45C1-84E4-FFF688F69EC0}"/>
              </a:ext>
            </a:extLst>
          </p:cNvPr>
          <p:cNvGrpSpPr/>
          <p:nvPr/>
        </p:nvGrpSpPr>
        <p:grpSpPr>
          <a:xfrm flipH="1">
            <a:off x="172796" y="2690006"/>
            <a:ext cx="5165963" cy="660011"/>
            <a:chOff x="-4438597" y="4087922"/>
            <a:chExt cx="6418321" cy="648000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CE0515BB-125E-4DD8-8B54-A36836579506}"/>
                </a:ext>
              </a:extLst>
            </p:cNvPr>
            <p:cNvSpPr/>
            <p:nvPr/>
          </p:nvSpPr>
          <p:spPr>
            <a:xfrm>
              <a:off x="-4438597" y="4087922"/>
              <a:ext cx="6418321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D0BCB1E1-A752-4631-BFEE-966EB7B0EAE1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FA7711-198F-44E1-84F2-CFDE6ED8D0A9}"/>
              </a:ext>
            </a:extLst>
          </p:cNvPr>
          <p:cNvGrpSpPr/>
          <p:nvPr/>
        </p:nvGrpSpPr>
        <p:grpSpPr>
          <a:xfrm flipH="1">
            <a:off x="3614120" y="3456956"/>
            <a:ext cx="1954830" cy="660011"/>
            <a:chOff x="-449007" y="4087922"/>
            <a:chExt cx="2428729" cy="648000"/>
          </a:xfrm>
          <a:solidFill>
            <a:srgbClr val="FA6A39"/>
          </a:solidFill>
        </p:grpSpPr>
        <p:sp>
          <p:nvSpPr>
            <p:cNvPr id="16" name="1 つの角を切り取った四角形 19">
              <a:extLst>
                <a:ext uri="{FF2B5EF4-FFF2-40B4-BE49-F238E27FC236}">
                  <a16:creationId xmlns:a16="http://schemas.microsoft.com/office/drawing/2014/main" id="{B3230286-2EB3-4813-9609-9C1DFD86FA19}"/>
                </a:ext>
              </a:extLst>
            </p:cNvPr>
            <p:cNvSpPr/>
            <p:nvPr/>
          </p:nvSpPr>
          <p:spPr>
            <a:xfrm>
              <a:off x="-449007" y="4087922"/>
              <a:ext cx="2428729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B82995C6-9258-4346-B038-856A7114F3B3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7CF7AD8-7FA5-43FF-82F2-F1D213409718}"/>
              </a:ext>
            </a:extLst>
          </p:cNvPr>
          <p:cNvGrpSpPr/>
          <p:nvPr/>
        </p:nvGrpSpPr>
        <p:grpSpPr>
          <a:xfrm flipH="1">
            <a:off x="6029836" y="3456956"/>
            <a:ext cx="1799713" cy="660011"/>
            <a:chOff x="-256285" y="4087922"/>
            <a:chExt cx="2236008" cy="648000"/>
          </a:xfrm>
          <a:solidFill>
            <a:srgbClr val="FA6A39"/>
          </a:solidFill>
        </p:grpSpPr>
        <p:sp>
          <p:nvSpPr>
            <p:cNvPr id="21" name="1 つの角を切り取った四角形 19">
              <a:extLst>
                <a:ext uri="{FF2B5EF4-FFF2-40B4-BE49-F238E27FC236}">
                  <a16:creationId xmlns:a16="http://schemas.microsoft.com/office/drawing/2014/main" id="{13C439AE-83C4-45C2-B154-A60F13AB7789}"/>
                </a:ext>
              </a:extLst>
            </p:cNvPr>
            <p:cNvSpPr/>
            <p:nvPr/>
          </p:nvSpPr>
          <p:spPr>
            <a:xfrm>
              <a:off x="-256285" y="4087922"/>
              <a:ext cx="2236008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9D21FC8E-6E9F-4F36-865A-CC4AD34D367A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72C97F7-3B55-4A86-A2A4-B90BFF96F483}"/>
              </a:ext>
            </a:extLst>
          </p:cNvPr>
          <p:cNvGrpSpPr/>
          <p:nvPr/>
        </p:nvGrpSpPr>
        <p:grpSpPr>
          <a:xfrm flipH="1">
            <a:off x="2824532" y="5748405"/>
            <a:ext cx="3324263" cy="660011"/>
            <a:chOff x="-2150424" y="4087922"/>
            <a:chExt cx="4130147" cy="648000"/>
          </a:xfrm>
          <a:solidFill>
            <a:srgbClr val="FA6A39"/>
          </a:solidFill>
        </p:grpSpPr>
        <p:sp>
          <p:nvSpPr>
            <p:cNvPr id="24" name="1 つの角を切り取った四角形 19">
              <a:extLst>
                <a:ext uri="{FF2B5EF4-FFF2-40B4-BE49-F238E27FC236}">
                  <a16:creationId xmlns:a16="http://schemas.microsoft.com/office/drawing/2014/main" id="{022F33D4-B2F6-44C9-9617-10A8DB711494}"/>
                </a:ext>
              </a:extLst>
            </p:cNvPr>
            <p:cNvSpPr/>
            <p:nvPr/>
          </p:nvSpPr>
          <p:spPr>
            <a:xfrm>
              <a:off x="-2150424" y="4087922"/>
              <a:ext cx="4130147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3C2098BA-65D0-4E86-B3C3-253FA0DC64C7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0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01D007-382A-46A1-9089-476E6DAD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A9FDA1-26EA-4CE7-9D92-2F1C84CC5A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24" y="290220"/>
            <a:ext cx="4894580" cy="417882"/>
          </a:xfrm>
        </p:spPr>
        <p:txBody>
          <a:bodyPr/>
          <a:lstStyle/>
          <a:p>
            <a:r>
              <a:rPr kumimoji="1" lang="ja-JP" altLang="en-US" dirty="0"/>
              <a:t>■脂肪酸</a:t>
            </a:r>
            <a:r>
              <a:rPr lang="ja-JP" altLang="en-US" dirty="0"/>
              <a:t>とその</a:t>
            </a:r>
            <a:r>
              <a:rPr kumimoji="1" lang="ja-JP" altLang="en-US" dirty="0"/>
              <a:t>はたらき</a:t>
            </a:r>
          </a:p>
        </p:txBody>
      </p:sp>
      <p:graphicFrame>
        <p:nvGraphicFramePr>
          <p:cNvPr id="3" name="表 19">
            <a:extLst>
              <a:ext uri="{FF2B5EF4-FFF2-40B4-BE49-F238E27FC236}">
                <a16:creationId xmlns:a16="http://schemas.microsoft.com/office/drawing/2014/main" id="{DD6B7AF5-8498-42B6-936C-1CB7541EC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625728"/>
              </p:ext>
            </p:extLst>
          </p:nvPr>
        </p:nvGraphicFramePr>
        <p:xfrm>
          <a:off x="177282" y="858307"/>
          <a:ext cx="8824040" cy="543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432">
                  <a:extLst>
                    <a:ext uri="{9D8B030D-6E8A-4147-A177-3AD203B41FA5}">
                      <a16:colId xmlns:a16="http://schemas.microsoft.com/office/drawing/2014/main" val="737480289"/>
                    </a:ext>
                  </a:extLst>
                </a:gridCol>
                <a:gridCol w="2320534">
                  <a:extLst>
                    <a:ext uri="{9D8B030D-6E8A-4147-A177-3AD203B41FA5}">
                      <a16:colId xmlns:a16="http://schemas.microsoft.com/office/drawing/2014/main" val="2287411404"/>
                    </a:ext>
                  </a:extLst>
                </a:gridCol>
                <a:gridCol w="2155050">
                  <a:extLst>
                    <a:ext uri="{9D8B030D-6E8A-4147-A177-3AD203B41FA5}">
                      <a16:colId xmlns:a16="http://schemas.microsoft.com/office/drawing/2014/main" val="3919402850"/>
                    </a:ext>
                  </a:extLst>
                </a:gridCol>
                <a:gridCol w="2022024">
                  <a:extLst>
                    <a:ext uri="{9D8B030D-6E8A-4147-A177-3AD203B41FA5}">
                      <a16:colId xmlns:a16="http://schemas.microsoft.com/office/drawing/2014/main" val="3088056532"/>
                    </a:ext>
                  </a:extLst>
                </a:gridCol>
              </a:tblGrid>
              <a:tr h="6812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種類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例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役割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多く含む食品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14626"/>
                  </a:ext>
                </a:extLst>
              </a:tr>
              <a:tr h="845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飽和脂肪酸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ステアリン酸</a:t>
                      </a:r>
                      <a:endParaRPr kumimoji="1" lang="en-US" altLang="ja-JP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パルミチン酸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体脂肪 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として</a:t>
                      </a:r>
                      <a:endParaRPr kumimoji="1" lang="en-US" altLang="ja-JP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保温など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+mn-ea"/>
                        </a:rPr>
                        <a:t>肉類・牛乳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66049"/>
                  </a:ext>
                </a:extLst>
              </a:tr>
              <a:tr h="425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noProof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一価不飽和脂肪酸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オレイン酸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コレステロール 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を下げる</a:t>
                      </a:r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なたね油</a:t>
                      </a:r>
                      <a:endParaRPr kumimoji="1" lang="en-US" altLang="ja-JP" sz="2400" kern="120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オリーブ油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87700"/>
                  </a:ext>
                </a:extLst>
              </a:tr>
              <a:tr h="1123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多価不飽和脂肪酸</a:t>
                      </a:r>
                      <a:endPara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n-6</a:t>
                      </a: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系）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リノール酸</a:t>
                      </a:r>
                      <a:endParaRPr kumimoji="1" lang="en-US" altLang="ja-JP" sz="2800" b="1" kern="12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アラキドン酸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成長 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発育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に必要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大豆油</a:t>
                      </a:r>
                      <a:endParaRPr kumimoji="1" lang="en-US" altLang="ja-JP" sz="2400" kern="120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ごま油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80132"/>
                  </a:ext>
                </a:extLst>
              </a:tr>
              <a:tr h="1123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多価不飽和脂肪酸</a:t>
                      </a:r>
                      <a:endPara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n-3</a:t>
                      </a: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系）</a:t>
                      </a:r>
                      <a:endParaRPr kumimoji="1" lang="ja-JP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α-</a:t>
                      </a:r>
                      <a:r>
                        <a:rPr kumimoji="1" lang="ja-JP" altLang="en-US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リノレン酸</a:t>
                      </a:r>
                      <a:endParaRPr kumimoji="1" lang="en-US" altLang="ja-JP" sz="2800" b="1" kern="1200" noProof="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en-US" altLang="ja-JP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EPA </a:t>
                      </a:r>
                      <a:r>
                        <a:rPr kumimoji="1" lang="ja-JP" altLang="en-US" sz="2400" kern="1200" noProof="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2400" kern="1200" noProof="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IPA</a:t>
                      </a:r>
                      <a:r>
                        <a:rPr kumimoji="1" lang="ja-JP" altLang="en-US" sz="2400" kern="1200" noProof="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）</a:t>
                      </a:r>
                      <a:endParaRPr kumimoji="1" lang="en-US" altLang="ja-JP" sz="2400" kern="1200" noProof="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1" lang="ja-JP" altLang="en-US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ＤＨＡ</a:t>
                      </a:r>
                      <a:endParaRPr kumimoji="1" lang="en-US" altLang="ja-JP" sz="2800" b="1" kern="1200" noProof="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神経 </a:t>
                      </a:r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のはたらきに必要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魚介類</a:t>
                      </a:r>
                      <a:endParaRPr kumimoji="1" lang="en-US" altLang="ja-JP" sz="2400" kern="120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えごま油</a:t>
                      </a:r>
                      <a:endParaRPr kumimoji="1" lang="en-US" altLang="ja-JP" sz="2400" kern="120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しそ油</a:t>
                      </a:r>
                      <a:endParaRPr kumimoji="1" lang="en-US" altLang="ja-JP" sz="2400" kern="120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亜麻仁油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89965"/>
                  </a:ext>
                </a:extLst>
              </a:tr>
            </a:tbl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6AE2EC8-1870-475E-8FF2-17EC79EA5B42}"/>
              </a:ext>
            </a:extLst>
          </p:cNvPr>
          <p:cNvGrpSpPr/>
          <p:nvPr/>
        </p:nvGrpSpPr>
        <p:grpSpPr>
          <a:xfrm flipH="1">
            <a:off x="4868896" y="1609944"/>
            <a:ext cx="1199708" cy="417883"/>
            <a:chOff x="489175" y="4094936"/>
            <a:chExt cx="1490547" cy="410278"/>
          </a:xfrm>
          <a:solidFill>
            <a:srgbClr val="FA6A39"/>
          </a:solidFill>
        </p:grpSpPr>
        <p:sp>
          <p:nvSpPr>
            <p:cNvPr id="6" name="1 つの角を切り取った四角形 19">
              <a:extLst>
                <a:ext uri="{FF2B5EF4-FFF2-40B4-BE49-F238E27FC236}">
                  <a16:creationId xmlns:a16="http://schemas.microsoft.com/office/drawing/2014/main" id="{21C66AE3-5234-4457-BDAD-6C6D5CA7F2EE}"/>
                </a:ext>
              </a:extLst>
            </p:cNvPr>
            <p:cNvSpPr/>
            <p:nvPr/>
          </p:nvSpPr>
          <p:spPr>
            <a:xfrm>
              <a:off x="489175" y="4094936"/>
              <a:ext cx="1490547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99991364-EB0B-4EE2-8FEE-2FC0648FD875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5EA6945-66EE-49AF-8888-DB471DBA889F}"/>
              </a:ext>
            </a:extLst>
          </p:cNvPr>
          <p:cNvGrpSpPr/>
          <p:nvPr/>
        </p:nvGrpSpPr>
        <p:grpSpPr>
          <a:xfrm flipH="1">
            <a:off x="2542094" y="2710364"/>
            <a:ext cx="1746536" cy="417883"/>
            <a:chOff x="-190216" y="4094936"/>
            <a:chExt cx="2169939" cy="410278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451B22F2-A305-4D0B-A1EA-56FB5D8998C7}"/>
                </a:ext>
              </a:extLst>
            </p:cNvPr>
            <p:cNvSpPr/>
            <p:nvPr/>
          </p:nvSpPr>
          <p:spPr>
            <a:xfrm>
              <a:off x="-190216" y="4094936"/>
              <a:ext cx="2169939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96C3518E-58A3-4765-A6B5-4ACF8B5A859A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6661256-7F15-419B-B401-3BBE6AB3BC99}"/>
              </a:ext>
            </a:extLst>
          </p:cNvPr>
          <p:cNvGrpSpPr/>
          <p:nvPr/>
        </p:nvGrpSpPr>
        <p:grpSpPr>
          <a:xfrm flipH="1">
            <a:off x="4868895" y="2494996"/>
            <a:ext cx="2024823" cy="417883"/>
            <a:chOff x="-535967" y="4094936"/>
            <a:chExt cx="2515690" cy="410278"/>
          </a:xfrm>
          <a:solidFill>
            <a:srgbClr val="FA6A39"/>
          </a:solidFill>
        </p:grpSpPr>
        <p:sp>
          <p:nvSpPr>
            <p:cNvPr id="12" name="1 つの角を切り取った四角形 19">
              <a:extLst>
                <a:ext uri="{FF2B5EF4-FFF2-40B4-BE49-F238E27FC236}">
                  <a16:creationId xmlns:a16="http://schemas.microsoft.com/office/drawing/2014/main" id="{395428AA-5069-4691-9E2F-7D4C28BC6D66}"/>
                </a:ext>
              </a:extLst>
            </p:cNvPr>
            <p:cNvSpPr/>
            <p:nvPr/>
          </p:nvSpPr>
          <p:spPr>
            <a:xfrm>
              <a:off x="-535967" y="4094936"/>
              <a:ext cx="2515690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ADE38629-00AE-4F80-9C47-F09BF726495E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A1F0558-44C0-4198-9676-BF5E4C5258DD}"/>
              </a:ext>
            </a:extLst>
          </p:cNvPr>
          <p:cNvGrpSpPr/>
          <p:nvPr/>
        </p:nvGrpSpPr>
        <p:grpSpPr>
          <a:xfrm flipH="1">
            <a:off x="4868895" y="2931211"/>
            <a:ext cx="507968" cy="417883"/>
            <a:chOff x="1348610" y="4094936"/>
            <a:chExt cx="631112" cy="410278"/>
          </a:xfrm>
          <a:solidFill>
            <a:srgbClr val="FA6A39"/>
          </a:solidFill>
        </p:grpSpPr>
        <p:sp>
          <p:nvSpPr>
            <p:cNvPr id="15" name="1 つの角を切り取った四角形 19">
              <a:extLst>
                <a:ext uri="{FF2B5EF4-FFF2-40B4-BE49-F238E27FC236}">
                  <a16:creationId xmlns:a16="http://schemas.microsoft.com/office/drawing/2014/main" id="{27A3CF13-280F-4323-AA23-536C15956387}"/>
                </a:ext>
              </a:extLst>
            </p:cNvPr>
            <p:cNvSpPr/>
            <p:nvPr/>
          </p:nvSpPr>
          <p:spPr>
            <a:xfrm>
              <a:off x="1348610" y="4094936"/>
              <a:ext cx="631112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78067670-B74F-42BA-A793-A701D4DFCDF7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63B6564-456D-4070-92E9-EFFFBBAFCF6E}"/>
              </a:ext>
            </a:extLst>
          </p:cNvPr>
          <p:cNvGrpSpPr/>
          <p:nvPr/>
        </p:nvGrpSpPr>
        <p:grpSpPr>
          <a:xfrm flipH="1">
            <a:off x="2542093" y="3595417"/>
            <a:ext cx="1746535" cy="417883"/>
            <a:chOff x="-190215" y="4094936"/>
            <a:chExt cx="2169938" cy="410278"/>
          </a:xfrm>
          <a:solidFill>
            <a:srgbClr val="FA6A39"/>
          </a:solidFill>
        </p:grpSpPr>
        <p:sp>
          <p:nvSpPr>
            <p:cNvPr id="18" name="1 つの角を切り取った四角形 19">
              <a:extLst>
                <a:ext uri="{FF2B5EF4-FFF2-40B4-BE49-F238E27FC236}">
                  <a16:creationId xmlns:a16="http://schemas.microsoft.com/office/drawing/2014/main" id="{51D9AB1D-F71E-4C4B-B6CA-D66AE5618E1A}"/>
                </a:ext>
              </a:extLst>
            </p:cNvPr>
            <p:cNvSpPr/>
            <p:nvPr/>
          </p:nvSpPr>
          <p:spPr>
            <a:xfrm>
              <a:off x="-190215" y="4094936"/>
              <a:ext cx="2169938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C76F9DA0-01AE-4BE9-9F86-622132F1872C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77DB77B-23EC-4BF9-AACB-D3213D0C4023}"/>
              </a:ext>
            </a:extLst>
          </p:cNvPr>
          <p:cNvGrpSpPr/>
          <p:nvPr/>
        </p:nvGrpSpPr>
        <p:grpSpPr>
          <a:xfrm flipH="1">
            <a:off x="4868894" y="3595416"/>
            <a:ext cx="877061" cy="417883"/>
            <a:chOff x="890041" y="4094936"/>
            <a:chExt cx="1089682" cy="410278"/>
          </a:xfrm>
          <a:solidFill>
            <a:srgbClr val="FA6A39"/>
          </a:solidFill>
        </p:grpSpPr>
        <p:sp>
          <p:nvSpPr>
            <p:cNvPr id="21" name="1 つの角を切り取った四角形 19">
              <a:extLst>
                <a:ext uri="{FF2B5EF4-FFF2-40B4-BE49-F238E27FC236}">
                  <a16:creationId xmlns:a16="http://schemas.microsoft.com/office/drawing/2014/main" id="{24F719D9-4D04-4653-B5E4-E2646FD71F6A}"/>
                </a:ext>
              </a:extLst>
            </p:cNvPr>
            <p:cNvSpPr/>
            <p:nvPr/>
          </p:nvSpPr>
          <p:spPr>
            <a:xfrm>
              <a:off x="890041" y="4094936"/>
              <a:ext cx="1089682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4B1362F5-712E-446B-8490-0A9EE0B3F35A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991DACF-D432-417A-B683-591D0A2ADE3C}"/>
              </a:ext>
            </a:extLst>
          </p:cNvPr>
          <p:cNvGrpSpPr/>
          <p:nvPr/>
        </p:nvGrpSpPr>
        <p:grpSpPr>
          <a:xfrm flipH="1">
            <a:off x="5886067" y="3595415"/>
            <a:ext cx="905257" cy="417883"/>
            <a:chOff x="855010" y="4094936"/>
            <a:chExt cx="1124714" cy="410278"/>
          </a:xfrm>
          <a:solidFill>
            <a:srgbClr val="FA6A39"/>
          </a:solidFill>
        </p:grpSpPr>
        <p:sp>
          <p:nvSpPr>
            <p:cNvPr id="24" name="1 つの角を切り取った四角形 19">
              <a:extLst>
                <a:ext uri="{FF2B5EF4-FFF2-40B4-BE49-F238E27FC236}">
                  <a16:creationId xmlns:a16="http://schemas.microsoft.com/office/drawing/2014/main" id="{DDAB4309-DF1C-4843-BC5A-82180997B779}"/>
                </a:ext>
              </a:extLst>
            </p:cNvPr>
            <p:cNvSpPr/>
            <p:nvPr/>
          </p:nvSpPr>
          <p:spPr>
            <a:xfrm>
              <a:off x="855010" y="4094936"/>
              <a:ext cx="1124714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A6C432B9-E55A-4FA7-957D-E5CBD6F2B4D2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EE14667-A636-429B-B93F-0CAD563D5393}"/>
              </a:ext>
            </a:extLst>
          </p:cNvPr>
          <p:cNvGrpSpPr/>
          <p:nvPr/>
        </p:nvGrpSpPr>
        <p:grpSpPr>
          <a:xfrm flipH="1">
            <a:off x="2542092" y="4621234"/>
            <a:ext cx="2163257" cy="417883"/>
            <a:chOff x="-707961" y="4094936"/>
            <a:chExt cx="2687684" cy="410278"/>
          </a:xfrm>
          <a:solidFill>
            <a:srgbClr val="FA6A39"/>
          </a:solidFill>
        </p:grpSpPr>
        <p:sp>
          <p:nvSpPr>
            <p:cNvPr id="27" name="1 つの角を切り取った四角形 19">
              <a:extLst>
                <a:ext uri="{FF2B5EF4-FFF2-40B4-BE49-F238E27FC236}">
                  <a16:creationId xmlns:a16="http://schemas.microsoft.com/office/drawing/2014/main" id="{DE517E22-6597-47EC-B170-5EE8374AB299}"/>
                </a:ext>
              </a:extLst>
            </p:cNvPr>
            <p:cNvSpPr/>
            <p:nvPr/>
          </p:nvSpPr>
          <p:spPr>
            <a:xfrm>
              <a:off x="-707961" y="4094936"/>
              <a:ext cx="2687684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1DF97AD7-2782-4C06-A4D9-7639499C7E91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385F570-B704-4542-9435-640AACBBDCF4}"/>
              </a:ext>
            </a:extLst>
          </p:cNvPr>
          <p:cNvGrpSpPr/>
          <p:nvPr/>
        </p:nvGrpSpPr>
        <p:grpSpPr>
          <a:xfrm flipH="1">
            <a:off x="2542091" y="5058013"/>
            <a:ext cx="824996" cy="417883"/>
            <a:chOff x="954727" y="4094936"/>
            <a:chExt cx="1024995" cy="410278"/>
          </a:xfrm>
          <a:solidFill>
            <a:srgbClr val="FA6A39"/>
          </a:solidFill>
        </p:grpSpPr>
        <p:sp>
          <p:nvSpPr>
            <p:cNvPr id="30" name="1 つの角を切り取った四角形 19">
              <a:extLst>
                <a:ext uri="{FF2B5EF4-FFF2-40B4-BE49-F238E27FC236}">
                  <a16:creationId xmlns:a16="http://schemas.microsoft.com/office/drawing/2014/main" id="{2B366459-73B8-499F-95B4-3369DB2D03FA}"/>
                </a:ext>
              </a:extLst>
            </p:cNvPr>
            <p:cNvSpPr/>
            <p:nvPr/>
          </p:nvSpPr>
          <p:spPr>
            <a:xfrm>
              <a:off x="954727" y="4094936"/>
              <a:ext cx="1024995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直角三角形 30">
              <a:extLst>
                <a:ext uri="{FF2B5EF4-FFF2-40B4-BE49-F238E27FC236}">
                  <a16:creationId xmlns:a16="http://schemas.microsoft.com/office/drawing/2014/main" id="{830B859C-5F14-474D-82E3-7B230F3C622F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B7AD5C7-E583-4BB8-B4B3-26CDABCC3129}"/>
              </a:ext>
            </a:extLst>
          </p:cNvPr>
          <p:cNvGrpSpPr/>
          <p:nvPr/>
        </p:nvGrpSpPr>
        <p:grpSpPr>
          <a:xfrm flipH="1">
            <a:off x="2542090" y="5494792"/>
            <a:ext cx="972634" cy="417883"/>
            <a:chOff x="771298" y="4094936"/>
            <a:chExt cx="1208424" cy="410278"/>
          </a:xfrm>
          <a:solidFill>
            <a:srgbClr val="FA6A39"/>
          </a:solidFill>
        </p:grpSpPr>
        <p:sp>
          <p:nvSpPr>
            <p:cNvPr id="33" name="1 つの角を切り取った四角形 19">
              <a:extLst>
                <a:ext uri="{FF2B5EF4-FFF2-40B4-BE49-F238E27FC236}">
                  <a16:creationId xmlns:a16="http://schemas.microsoft.com/office/drawing/2014/main" id="{5C07F25D-216A-4B1D-AF87-53E731D3300C}"/>
                </a:ext>
              </a:extLst>
            </p:cNvPr>
            <p:cNvSpPr/>
            <p:nvPr/>
          </p:nvSpPr>
          <p:spPr>
            <a:xfrm>
              <a:off x="771298" y="4094936"/>
              <a:ext cx="1208424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直角三角形 33">
              <a:extLst>
                <a:ext uri="{FF2B5EF4-FFF2-40B4-BE49-F238E27FC236}">
                  <a16:creationId xmlns:a16="http://schemas.microsoft.com/office/drawing/2014/main" id="{85E726EC-A773-41B7-85FD-97FDA7BB9314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B61275-E21B-408E-AB73-0DE6A49E4C2D}"/>
              </a:ext>
            </a:extLst>
          </p:cNvPr>
          <p:cNvGrpSpPr/>
          <p:nvPr/>
        </p:nvGrpSpPr>
        <p:grpSpPr>
          <a:xfrm flipH="1">
            <a:off x="4868894" y="5048637"/>
            <a:ext cx="858011" cy="417883"/>
            <a:chOff x="913709" y="4094936"/>
            <a:chExt cx="1066014" cy="410278"/>
          </a:xfrm>
          <a:solidFill>
            <a:srgbClr val="FA6A39"/>
          </a:solidFill>
        </p:grpSpPr>
        <p:sp>
          <p:nvSpPr>
            <p:cNvPr id="36" name="1 つの角を切り取った四角形 19">
              <a:extLst>
                <a:ext uri="{FF2B5EF4-FFF2-40B4-BE49-F238E27FC236}">
                  <a16:creationId xmlns:a16="http://schemas.microsoft.com/office/drawing/2014/main" id="{D82F8D96-982F-47C4-8913-0003CEAFDA60}"/>
                </a:ext>
              </a:extLst>
            </p:cNvPr>
            <p:cNvSpPr/>
            <p:nvPr/>
          </p:nvSpPr>
          <p:spPr>
            <a:xfrm>
              <a:off x="913709" y="4094936"/>
              <a:ext cx="1066014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id="{2CCD5619-1C9E-40EB-B47A-024E5F700479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4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  <a:r>
              <a:rPr lang="ja-JP" altLang="en-US" dirty="0"/>
              <a:t>２</a:t>
            </a:r>
            <a:r>
              <a:rPr kumimoji="1" lang="ja-JP" altLang="en-US" dirty="0"/>
              <a:t>　脂質</a:t>
            </a:r>
            <a:r>
              <a:rPr lang="ja-JP" altLang="en-US" dirty="0"/>
              <a:t>を多く含む食品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2799" y="1026562"/>
            <a:ext cx="8791199" cy="2402438"/>
          </a:xfrm>
        </p:spPr>
        <p:txBody>
          <a:bodyPr>
            <a:noAutofit/>
          </a:bodyPr>
          <a:lstStyle/>
          <a:p>
            <a:r>
              <a:rPr lang="ja-JP" altLang="en-US" dirty="0"/>
              <a:t>脂質は肉類，魚などの他，マヨネーズやショートニングなどにも含まれ，さまざまな形でとっている。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068365-AB1F-4078-A517-6E3719DE4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24" y="3743701"/>
            <a:ext cx="3201158" cy="417882"/>
          </a:xfrm>
        </p:spPr>
        <p:txBody>
          <a:bodyPr/>
          <a:lstStyle/>
          <a:p>
            <a:r>
              <a:rPr lang="ja-JP" altLang="en-US" dirty="0"/>
              <a:t>■油脂の調理性</a:t>
            </a:r>
          </a:p>
        </p:txBody>
      </p:sp>
      <p:graphicFrame>
        <p:nvGraphicFramePr>
          <p:cNvPr id="5" name="表 19">
            <a:extLst>
              <a:ext uri="{FF2B5EF4-FFF2-40B4-BE49-F238E27FC236}">
                <a16:creationId xmlns:a16="http://schemas.microsoft.com/office/drawing/2014/main" id="{11B88FF5-0935-4A32-B88B-97EDF03A7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69938"/>
              </p:ext>
            </p:extLst>
          </p:nvPr>
        </p:nvGraphicFramePr>
        <p:xfrm>
          <a:off x="172799" y="4257211"/>
          <a:ext cx="8686919" cy="207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8597">
                  <a:extLst>
                    <a:ext uri="{9D8B030D-6E8A-4147-A177-3AD203B41FA5}">
                      <a16:colId xmlns:a16="http://schemas.microsoft.com/office/drawing/2014/main" val="737480289"/>
                    </a:ext>
                  </a:extLst>
                </a:gridCol>
                <a:gridCol w="5988322">
                  <a:extLst>
                    <a:ext uri="{9D8B030D-6E8A-4147-A177-3AD203B41FA5}">
                      <a16:colId xmlns:a16="http://schemas.microsoft.com/office/drawing/2014/main" val="2149775057"/>
                    </a:ext>
                  </a:extLst>
                </a:gridCol>
              </a:tblGrid>
              <a:tr h="311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高温急速 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加熱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天ぷら，フライ，炒菜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66049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クリーミング </a:t>
                      </a:r>
                      <a:r>
                        <a:rPr kumimoji="1" lang="ja-JP" altLang="en-US" sz="2400" b="0" kern="1200" noProof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性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バタークリーム，バターケーキ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87700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ショートニング </a:t>
                      </a: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性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クッキー，パイ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80132"/>
                  </a:ext>
                </a:extLst>
              </a:tr>
              <a:tr h="414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kern="1200" noProof="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乳化 </a:t>
                      </a: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性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ドレッシング，マヨネーズ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89965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71E49BA-FF83-475C-82E3-545FC988A79B}"/>
              </a:ext>
            </a:extLst>
          </p:cNvPr>
          <p:cNvGrpSpPr/>
          <p:nvPr/>
        </p:nvGrpSpPr>
        <p:grpSpPr>
          <a:xfrm flipH="1">
            <a:off x="222150" y="4319593"/>
            <a:ext cx="1549272" cy="417883"/>
            <a:chOff x="54870" y="4094936"/>
            <a:chExt cx="1924854" cy="410278"/>
          </a:xfrm>
          <a:solidFill>
            <a:srgbClr val="FA6A39"/>
          </a:solidFill>
        </p:grpSpPr>
        <p:sp>
          <p:nvSpPr>
            <p:cNvPr id="8" name="1 つの角を切り取った四角形 19">
              <a:extLst>
                <a:ext uri="{FF2B5EF4-FFF2-40B4-BE49-F238E27FC236}">
                  <a16:creationId xmlns:a16="http://schemas.microsoft.com/office/drawing/2014/main" id="{F2E6A615-250C-40AD-B414-132B99040805}"/>
                </a:ext>
              </a:extLst>
            </p:cNvPr>
            <p:cNvSpPr/>
            <p:nvPr/>
          </p:nvSpPr>
          <p:spPr>
            <a:xfrm>
              <a:off x="54870" y="4094936"/>
              <a:ext cx="1924854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340015BD-B719-40F1-8B4E-1171F98A99E1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395D43F-6A47-4FD8-AC8A-00AE637C6F83}"/>
              </a:ext>
            </a:extLst>
          </p:cNvPr>
          <p:cNvGrpSpPr/>
          <p:nvPr/>
        </p:nvGrpSpPr>
        <p:grpSpPr>
          <a:xfrm flipH="1">
            <a:off x="227139" y="4836674"/>
            <a:ext cx="1918366" cy="417883"/>
            <a:chOff x="-403702" y="4094936"/>
            <a:chExt cx="2383425" cy="410278"/>
          </a:xfrm>
          <a:solidFill>
            <a:srgbClr val="FA6A39"/>
          </a:solidFill>
        </p:grpSpPr>
        <p:sp>
          <p:nvSpPr>
            <p:cNvPr id="12" name="1 つの角を切り取った四角形 19">
              <a:extLst>
                <a:ext uri="{FF2B5EF4-FFF2-40B4-BE49-F238E27FC236}">
                  <a16:creationId xmlns:a16="http://schemas.microsoft.com/office/drawing/2014/main" id="{C7B54CEB-123F-4A31-B7B8-6173DACE8B5E}"/>
                </a:ext>
              </a:extLst>
            </p:cNvPr>
            <p:cNvSpPr/>
            <p:nvPr/>
          </p:nvSpPr>
          <p:spPr>
            <a:xfrm>
              <a:off x="-403702" y="4094936"/>
              <a:ext cx="2383425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158FAF87-94E6-4361-BC53-F2F77D44832E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D932141-39F5-4485-8D60-636035714A95}"/>
              </a:ext>
            </a:extLst>
          </p:cNvPr>
          <p:cNvGrpSpPr/>
          <p:nvPr/>
        </p:nvGrpSpPr>
        <p:grpSpPr>
          <a:xfrm flipH="1">
            <a:off x="227138" y="5356746"/>
            <a:ext cx="2208880" cy="417883"/>
            <a:chOff x="-764644" y="4094936"/>
            <a:chExt cx="2744367" cy="410278"/>
          </a:xfrm>
          <a:solidFill>
            <a:srgbClr val="FA6A39"/>
          </a:solidFill>
        </p:grpSpPr>
        <p:sp>
          <p:nvSpPr>
            <p:cNvPr id="15" name="1 つの角を切り取った四角形 19">
              <a:extLst>
                <a:ext uri="{FF2B5EF4-FFF2-40B4-BE49-F238E27FC236}">
                  <a16:creationId xmlns:a16="http://schemas.microsoft.com/office/drawing/2014/main" id="{2D9434EF-A0D5-4807-904F-23D0BD5A4F96}"/>
                </a:ext>
              </a:extLst>
            </p:cNvPr>
            <p:cNvSpPr/>
            <p:nvPr/>
          </p:nvSpPr>
          <p:spPr>
            <a:xfrm>
              <a:off x="-764644" y="4094936"/>
              <a:ext cx="2744367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40CD38EE-D188-4A3E-B168-52E3FC8E5250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F50318C-604E-415D-B052-68585A8E3C51}"/>
              </a:ext>
            </a:extLst>
          </p:cNvPr>
          <p:cNvGrpSpPr/>
          <p:nvPr/>
        </p:nvGrpSpPr>
        <p:grpSpPr>
          <a:xfrm flipH="1">
            <a:off x="227138" y="5886342"/>
            <a:ext cx="832518" cy="417883"/>
            <a:chOff x="945381" y="4094936"/>
            <a:chExt cx="1034341" cy="410278"/>
          </a:xfrm>
          <a:solidFill>
            <a:srgbClr val="FA6A39"/>
          </a:solidFill>
        </p:grpSpPr>
        <p:sp>
          <p:nvSpPr>
            <p:cNvPr id="20" name="1 つの角を切り取った四角形 19">
              <a:extLst>
                <a:ext uri="{FF2B5EF4-FFF2-40B4-BE49-F238E27FC236}">
                  <a16:creationId xmlns:a16="http://schemas.microsoft.com/office/drawing/2014/main" id="{026423D6-3A6E-40FB-ADA4-2BEE635B18EA}"/>
                </a:ext>
              </a:extLst>
            </p:cNvPr>
            <p:cNvSpPr/>
            <p:nvPr/>
          </p:nvSpPr>
          <p:spPr>
            <a:xfrm>
              <a:off x="945381" y="4094936"/>
              <a:ext cx="1034341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84EA6877-C386-4C63-A016-64B9E041EA4E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21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A9E7860-A0EC-4F52-85D7-AE0B33B9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" y="801388"/>
            <a:ext cx="5668362" cy="55875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12A349-AE49-4C8C-8E13-4B2027D2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694A72-B1C3-4553-951D-3E3D89C175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699" y="301841"/>
            <a:ext cx="5653809" cy="417882"/>
          </a:xfrm>
        </p:spPr>
        <p:txBody>
          <a:bodyPr/>
          <a:lstStyle/>
          <a:p>
            <a:r>
              <a:rPr kumimoji="1" lang="ja-JP" altLang="en-US" dirty="0"/>
              <a:t>■食品の脂肪酸組成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4D85E6B3-4F4F-4BC9-B3B5-CAA0FE40DF1B}"/>
              </a:ext>
            </a:extLst>
          </p:cNvPr>
          <p:cNvSpPr/>
          <p:nvPr/>
        </p:nvSpPr>
        <p:spPr>
          <a:xfrm>
            <a:off x="5887182" y="598603"/>
            <a:ext cx="2984501" cy="2023370"/>
          </a:xfrm>
          <a:prstGeom prst="wedgeRoundRectCallout">
            <a:avLst>
              <a:gd name="adj1" fmla="val -53472"/>
              <a:gd name="adj2" fmla="val 61241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肉類は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飽和脂肪酸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を多く含むが，とりすぎは心血管疾患などの原因になる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FAA5E11-547B-4AFF-9FEB-71785D380A76}"/>
              </a:ext>
            </a:extLst>
          </p:cNvPr>
          <p:cNvSpPr/>
          <p:nvPr/>
        </p:nvSpPr>
        <p:spPr>
          <a:xfrm>
            <a:off x="5887182" y="2918735"/>
            <a:ext cx="3017827" cy="3409329"/>
          </a:xfrm>
          <a:prstGeom prst="wedgeRoundRectCallout">
            <a:avLst>
              <a:gd name="adj1" fmla="val -57267"/>
              <a:gd name="adj2" fmla="val 22140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魚は多価不飽和脂肪酸である </a:t>
            </a:r>
            <a:r>
              <a:rPr kumimoji="1" lang="en-US" altLang="ja-JP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EPA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（エイコサペンタエン酸または </a:t>
            </a:r>
            <a:r>
              <a:rPr kumimoji="1" lang="en-US" altLang="ja-JP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IPA</a:t>
            </a:r>
            <a:r>
              <a:rPr kumimoji="1" lang="en-US" altLang="ja-JP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：イコサペンタエン酸）や </a:t>
            </a:r>
            <a:r>
              <a:rPr kumimoji="1" lang="en-US" altLang="ja-JP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DHA 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（ドコサヘキサエン酸）を多く含む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1C24ED7-88FD-4C74-8450-DE39491A2282}"/>
              </a:ext>
            </a:extLst>
          </p:cNvPr>
          <p:cNvGrpSpPr/>
          <p:nvPr/>
        </p:nvGrpSpPr>
        <p:grpSpPr>
          <a:xfrm flipH="1">
            <a:off x="5979202" y="1038356"/>
            <a:ext cx="1952741" cy="417883"/>
            <a:chOff x="-446410" y="4094936"/>
            <a:chExt cx="2426133" cy="410278"/>
          </a:xfrm>
          <a:solidFill>
            <a:srgbClr val="FA6A39"/>
          </a:solidFill>
        </p:grpSpPr>
        <p:sp>
          <p:nvSpPr>
            <p:cNvPr id="10" name="1 つの角を切り取った四角形 19">
              <a:extLst>
                <a:ext uri="{FF2B5EF4-FFF2-40B4-BE49-F238E27FC236}">
                  <a16:creationId xmlns:a16="http://schemas.microsoft.com/office/drawing/2014/main" id="{4CB6D71E-5C78-4412-B175-51F50125C8DB}"/>
                </a:ext>
              </a:extLst>
            </p:cNvPr>
            <p:cNvSpPr/>
            <p:nvPr/>
          </p:nvSpPr>
          <p:spPr>
            <a:xfrm>
              <a:off x="-446410" y="4094936"/>
              <a:ext cx="2426133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414EACAB-50AC-4572-855A-D93766C7F57E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2ABF17A-50CA-49E8-8826-750D3AE2DA83}"/>
              </a:ext>
            </a:extLst>
          </p:cNvPr>
          <p:cNvGrpSpPr/>
          <p:nvPr/>
        </p:nvGrpSpPr>
        <p:grpSpPr>
          <a:xfrm flipH="1">
            <a:off x="7562831" y="3421857"/>
            <a:ext cx="785832" cy="417883"/>
            <a:chOff x="1003385" y="4094936"/>
            <a:chExt cx="976337" cy="410278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A5828A9F-1CBD-402F-83F6-5440B2E23042}"/>
                </a:ext>
              </a:extLst>
            </p:cNvPr>
            <p:cNvSpPr/>
            <p:nvPr/>
          </p:nvSpPr>
          <p:spPr>
            <a:xfrm>
              <a:off x="1003385" y="4094936"/>
              <a:ext cx="976337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77C0F527-F583-44A1-8587-700032043689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A170CAC-40AD-4AB7-8907-F99396C2428A}"/>
              </a:ext>
            </a:extLst>
          </p:cNvPr>
          <p:cNvGrpSpPr/>
          <p:nvPr/>
        </p:nvGrpSpPr>
        <p:grpSpPr>
          <a:xfrm flipH="1">
            <a:off x="7562830" y="4277881"/>
            <a:ext cx="635813" cy="417883"/>
            <a:chOff x="1189774" y="4094936"/>
            <a:chExt cx="789950" cy="410278"/>
          </a:xfrm>
          <a:solidFill>
            <a:srgbClr val="FA6A39"/>
          </a:solidFill>
        </p:grpSpPr>
        <p:sp>
          <p:nvSpPr>
            <p:cNvPr id="16" name="1 つの角を切り取った四角形 19">
              <a:extLst>
                <a:ext uri="{FF2B5EF4-FFF2-40B4-BE49-F238E27FC236}">
                  <a16:creationId xmlns:a16="http://schemas.microsoft.com/office/drawing/2014/main" id="{DEB438A4-E2D7-4E63-BCE2-E4FB2311F406}"/>
                </a:ext>
              </a:extLst>
            </p:cNvPr>
            <p:cNvSpPr/>
            <p:nvPr/>
          </p:nvSpPr>
          <p:spPr>
            <a:xfrm>
              <a:off x="1189774" y="4094936"/>
              <a:ext cx="789950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直角三角形 16">
              <a:extLst>
                <a:ext uri="{FF2B5EF4-FFF2-40B4-BE49-F238E27FC236}">
                  <a16:creationId xmlns:a16="http://schemas.microsoft.com/office/drawing/2014/main" id="{28588E5D-B63D-461D-B8A5-608CC82A10EB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E915E6A-3AC4-4E9E-A95B-821BB04C2EA8}"/>
              </a:ext>
            </a:extLst>
          </p:cNvPr>
          <p:cNvGrpSpPr/>
          <p:nvPr/>
        </p:nvGrpSpPr>
        <p:grpSpPr>
          <a:xfrm flipH="1">
            <a:off x="6448308" y="5057848"/>
            <a:ext cx="809741" cy="417883"/>
            <a:chOff x="973681" y="4094936"/>
            <a:chExt cx="1006042" cy="410278"/>
          </a:xfrm>
          <a:solidFill>
            <a:srgbClr val="FA6A39"/>
          </a:solidFill>
        </p:grpSpPr>
        <p:sp>
          <p:nvSpPr>
            <p:cNvPr id="19" name="1 つの角を切り取った四角形 19">
              <a:extLst>
                <a:ext uri="{FF2B5EF4-FFF2-40B4-BE49-F238E27FC236}">
                  <a16:creationId xmlns:a16="http://schemas.microsoft.com/office/drawing/2014/main" id="{E65EC3A8-EE46-4A4A-B8C3-6AD1E135A638}"/>
                </a:ext>
              </a:extLst>
            </p:cNvPr>
            <p:cNvSpPr/>
            <p:nvPr/>
          </p:nvSpPr>
          <p:spPr>
            <a:xfrm>
              <a:off x="973681" y="4094936"/>
              <a:ext cx="1006042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直角三角形 19">
              <a:extLst>
                <a:ext uri="{FF2B5EF4-FFF2-40B4-BE49-F238E27FC236}">
                  <a16:creationId xmlns:a16="http://schemas.microsoft.com/office/drawing/2014/main" id="{A70F72EE-057E-486D-A2FB-4AF68B94F6FD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3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01B5F3E-4A0C-4163-A60B-62ECEB68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授業のポイント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C8BC5A-B7EE-44F4-B8C2-3380A5FF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1" y="1625518"/>
            <a:ext cx="8310077" cy="474949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/>
              <a:t>・栄養素の機能や栄養素を多く含む食品について理解する。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19D3B2-4C91-4468-AD5E-303FEEF1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5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01B5F3E-4A0C-4163-A60B-62ECEB68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テーマＱ</a:t>
            </a:r>
            <a:r>
              <a:rPr lang="en-US" altLang="ja-JP" dirty="0"/>
              <a:t>&amp;</a:t>
            </a:r>
            <a:r>
              <a:rPr lang="ja-JP" altLang="en-US" dirty="0"/>
              <a:t>Ａ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C8BC5A-B7EE-44F4-B8C2-3380A5FF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55" y="1563774"/>
            <a:ext cx="8331290" cy="396351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A6A39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4400" dirty="0"/>
              <a:t>20</a:t>
            </a:r>
            <a:r>
              <a:rPr kumimoji="1" lang="ja-JP" altLang="en-US" sz="4400" dirty="0"/>
              <a:t>～</a:t>
            </a:r>
            <a:r>
              <a:rPr kumimoji="1" lang="en-US" altLang="ja-JP" sz="4400" dirty="0"/>
              <a:t>39</a:t>
            </a:r>
            <a:r>
              <a:rPr kumimoji="1" lang="ja-JP" altLang="en-US" sz="4400" dirty="0"/>
              <a:t>歳は栄養バランスの</a:t>
            </a:r>
            <a:endParaRPr kumimoji="1" lang="en-US" altLang="ja-JP" sz="4400" dirty="0"/>
          </a:p>
          <a:p>
            <a:pPr marL="0" indent="0" algn="ctr">
              <a:buNone/>
            </a:pPr>
            <a:r>
              <a:rPr kumimoji="1" lang="ja-JP" altLang="en-US" sz="4400" dirty="0"/>
              <a:t>よい食事ができているだろうか？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19D3B2-4C91-4468-AD5E-303FEEF1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679D414C-A6AF-41F8-8543-1BB7B260EBF9}"/>
              </a:ext>
            </a:extLst>
          </p:cNvPr>
          <p:cNvSpPr/>
          <p:nvPr/>
        </p:nvSpPr>
        <p:spPr>
          <a:xfrm>
            <a:off x="324337" y="365126"/>
            <a:ext cx="900000" cy="900000"/>
          </a:xfrm>
          <a:prstGeom prst="wedgeRectCallout">
            <a:avLst>
              <a:gd name="adj1" fmla="val 86983"/>
              <a:gd name="adj2" fmla="val 43211"/>
            </a:avLst>
          </a:prstGeom>
          <a:solidFill>
            <a:srgbClr val="FA6A3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/>
              <a:t>Q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673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9D98A8-1696-408C-B58B-912A86757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7" y="3086100"/>
            <a:ext cx="6963953" cy="246403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19D3B2-4C91-4468-AD5E-303FEEF1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E3B9E50-4A40-441B-9B22-55D7307A30AB}"/>
              </a:ext>
            </a:extLst>
          </p:cNvPr>
          <p:cNvSpPr/>
          <p:nvPr/>
        </p:nvSpPr>
        <p:spPr>
          <a:xfrm>
            <a:off x="178650" y="210290"/>
            <a:ext cx="900000" cy="9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/>
              <a:t>Ａ</a:t>
            </a:r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C7A674D9-9D48-402B-9BFD-F71802A9F203}"/>
              </a:ext>
            </a:extLst>
          </p:cNvPr>
          <p:cNvSpPr txBox="1">
            <a:spLocks/>
          </p:cNvSpPr>
          <p:nvPr/>
        </p:nvSpPr>
        <p:spPr>
          <a:xfrm>
            <a:off x="93518" y="1208708"/>
            <a:ext cx="8915399" cy="1690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■</a:t>
            </a:r>
            <a:r>
              <a:rPr lang="en-US" altLang="ja-JP" b="1" dirty="0"/>
              <a:t>20</a:t>
            </a:r>
            <a:r>
              <a:rPr lang="ja-JP" altLang="en-US" b="1" dirty="0"/>
              <a:t>～</a:t>
            </a:r>
            <a:r>
              <a:rPr lang="en-US" altLang="ja-JP" b="1" dirty="0"/>
              <a:t>39</a:t>
            </a:r>
            <a:r>
              <a:rPr lang="ja-JP" altLang="en-US" b="1" dirty="0"/>
              <a:t>歳の食生活　　　　　　　　　　　　　　　　　　　　　</a:t>
            </a:r>
            <a:r>
              <a:rPr lang="ja-JP" altLang="en-US" dirty="0"/>
              <a:t>「主食・主菜（肉・魚・卵などのメインの料理）・副菜（野菜・きのこなどの料理）を</a:t>
            </a:r>
            <a:r>
              <a:rPr lang="en-US" altLang="ja-JP" dirty="0"/>
              <a:t>3</a:t>
            </a:r>
            <a:r>
              <a:rPr lang="ja-JP" altLang="en-US" dirty="0"/>
              <a:t>つそろえて食べることが</a:t>
            </a:r>
            <a:r>
              <a:rPr lang="en-US" altLang="ja-JP" dirty="0"/>
              <a:t>1</a:t>
            </a:r>
            <a:r>
              <a:rPr lang="ja-JP" altLang="en-US" dirty="0"/>
              <a:t>日に</a:t>
            </a:r>
            <a:r>
              <a:rPr lang="en-US" altLang="ja-JP" dirty="0"/>
              <a:t>2</a:t>
            </a:r>
            <a:r>
              <a:rPr lang="ja-JP" altLang="en-US" dirty="0"/>
              <a:t>回以上あるのは，週に何日か」に対する回答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333A80-0FCC-46DE-B998-88A5176847F9}"/>
              </a:ext>
            </a:extLst>
          </p:cNvPr>
          <p:cNvSpPr txBox="1"/>
          <p:nvPr/>
        </p:nvSpPr>
        <p:spPr>
          <a:xfrm>
            <a:off x="2519266" y="6009527"/>
            <a:ext cx="66247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2000" b="0" i="0" u="none" strike="noStrike" baseline="0" dirty="0">
                <a:latin typeface="UDReiminPr6N-Regular"/>
              </a:rPr>
              <a:t>農林水産省「食育に関する意識調査（令和</a:t>
            </a:r>
            <a:r>
              <a:rPr lang="en-US" altLang="ja-JP" sz="2000" b="0" i="0" u="none" strike="noStrike" baseline="0" dirty="0">
                <a:latin typeface="UDReiminPr6N-Regular"/>
              </a:rPr>
              <a:t>3</a:t>
            </a:r>
            <a:r>
              <a:rPr lang="ja-JP" altLang="en-US" sz="2000" b="0" i="0" u="none" strike="noStrike" baseline="0" dirty="0">
                <a:latin typeface="UDReiminPr6N-Regular"/>
              </a:rPr>
              <a:t>年）」による</a:t>
            </a:r>
            <a:endParaRPr lang="ja-JP" altLang="en-US" sz="2000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68B9DC68-0F50-4747-901D-2014C521CCF1}"/>
              </a:ext>
            </a:extLst>
          </p:cNvPr>
          <p:cNvSpPr/>
          <p:nvPr/>
        </p:nvSpPr>
        <p:spPr>
          <a:xfrm>
            <a:off x="2431329" y="231572"/>
            <a:ext cx="6297035" cy="866198"/>
          </a:xfrm>
          <a:prstGeom prst="wedgeRoundRectCallout">
            <a:avLst>
              <a:gd name="adj1" fmla="val -26203"/>
              <a:gd name="adj2" fmla="val 83445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主食，主菜，副菜がそろった食事を「ほぼ毎日」「週に４～５日」している人は約半数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6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</a:t>
            </a:r>
            <a:r>
              <a:rPr lang="ja-JP" altLang="en-US" dirty="0"/>
              <a:t>炭水化物のはたらき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2351" y="1059938"/>
            <a:ext cx="8791200" cy="526176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炭水化物には，エネルギー源として利用できる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糖質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1g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あたり </a:t>
            </a:r>
            <a:r>
              <a:rPr lang="ja-JP" altLang="en-US" sz="4800" b="1" dirty="0">
                <a:solidFill>
                  <a:srgbClr val="FF0000"/>
                </a:solidFill>
              </a:rPr>
              <a:t>４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kcal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</a:t>
            </a:r>
            <a:r>
              <a:rPr lang="ja-JP" altLang="en-US" dirty="0">
                <a:solidFill>
                  <a:prstClr val="black"/>
                </a:solidFill>
              </a:rPr>
              <a:t>と，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腸内環境をよくするはたらきがある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食物繊維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1g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あたり </a:t>
            </a: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kcal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がある。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8EA30F-F79D-449B-9994-D8B39A30BAED}"/>
              </a:ext>
            </a:extLst>
          </p:cNvPr>
          <p:cNvGrpSpPr/>
          <p:nvPr/>
        </p:nvGrpSpPr>
        <p:grpSpPr>
          <a:xfrm flipH="1">
            <a:off x="1671019" y="1878767"/>
            <a:ext cx="1535481" cy="660011"/>
            <a:chOff x="72004" y="4087922"/>
            <a:chExt cx="1907720" cy="648000"/>
          </a:xfrm>
          <a:solidFill>
            <a:srgbClr val="FA6A39"/>
          </a:solidFill>
        </p:grpSpPr>
        <p:sp>
          <p:nvSpPr>
            <p:cNvPr id="6" name="1 つの角を切り取った四角形 19">
              <a:extLst>
                <a:ext uri="{FF2B5EF4-FFF2-40B4-BE49-F238E27FC236}">
                  <a16:creationId xmlns:a16="http://schemas.microsoft.com/office/drawing/2014/main" id="{666E3F5A-FC41-4968-B158-4BBC8BD07C2F}"/>
                </a:ext>
              </a:extLst>
            </p:cNvPr>
            <p:cNvSpPr/>
            <p:nvPr/>
          </p:nvSpPr>
          <p:spPr>
            <a:xfrm>
              <a:off x="72004" y="4087922"/>
              <a:ext cx="1907720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59AA5F06-DD6B-44C3-8D81-BC8BACDBD599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86CDA3A-14C0-4310-9CE9-78AAA65EEDA3}"/>
              </a:ext>
            </a:extLst>
          </p:cNvPr>
          <p:cNvGrpSpPr/>
          <p:nvPr/>
        </p:nvGrpSpPr>
        <p:grpSpPr>
          <a:xfrm flipH="1">
            <a:off x="5282775" y="1878767"/>
            <a:ext cx="708450" cy="660011"/>
            <a:chOff x="1099526" y="4087922"/>
            <a:chExt cx="880196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0ACA1902-3ED5-4A7A-B9D2-AC25E3592699}"/>
                </a:ext>
              </a:extLst>
            </p:cNvPr>
            <p:cNvSpPr/>
            <p:nvPr/>
          </p:nvSpPr>
          <p:spPr>
            <a:xfrm>
              <a:off x="1099526" y="4087922"/>
              <a:ext cx="880196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F16720AA-BAE3-4B9A-89ED-AEEC768A9AD6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0C38C5E-6935-486C-A7D5-90774CE2E939}"/>
              </a:ext>
            </a:extLst>
          </p:cNvPr>
          <p:cNvGrpSpPr/>
          <p:nvPr/>
        </p:nvGrpSpPr>
        <p:grpSpPr>
          <a:xfrm flipH="1">
            <a:off x="6702231" y="2641173"/>
            <a:ext cx="2179832" cy="660011"/>
            <a:chOff x="-728555" y="4087922"/>
            <a:chExt cx="2708277" cy="648000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A11CA6CD-F4C0-4152-8915-6AEDE6785A75}"/>
                </a:ext>
              </a:extLst>
            </p:cNvPr>
            <p:cNvSpPr/>
            <p:nvPr/>
          </p:nvSpPr>
          <p:spPr>
            <a:xfrm>
              <a:off x="-728555" y="4087922"/>
              <a:ext cx="2708277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35AC988D-AF0D-47FB-B235-2B33E348BA9C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5B08F24-9FE7-4A0E-8F79-5740E453A0BE}"/>
              </a:ext>
            </a:extLst>
          </p:cNvPr>
          <p:cNvGrpSpPr/>
          <p:nvPr/>
        </p:nvGrpSpPr>
        <p:grpSpPr>
          <a:xfrm flipH="1">
            <a:off x="222351" y="3407618"/>
            <a:ext cx="753962" cy="660011"/>
            <a:chOff x="1042981" y="4087922"/>
            <a:chExt cx="936741" cy="648000"/>
          </a:xfrm>
          <a:solidFill>
            <a:srgbClr val="FA6A39"/>
          </a:solidFill>
        </p:grpSpPr>
        <p:sp>
          <p:nvSpPr>
            <p:cNvPr id="16" name="1 つの角を切り取った四角形 19">
              <a:extLst>
                <a:ext uri="{FF2B5EF4-FFF2-40B4-BE49-F238E27FC236}">
                  <a16:creationId xmlns:a16="http://schemas.microsoft.com/office/drawing/2014/main" id="{467CDCE6-1A3D-4A25-B85C-DC119D7C5B17}"/>
                </a:ext>
              </a:extLst>
            </p:cNvPr>
            <p:cNvSpPr/>
            <p:nvPr/>
          </p:nvSpPr>
          <p:spPr>
            <a:xfrm>
              <a:off x="1042981" y="4087922"/>
              <a:ext cx="936741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09D36844-AFFC-43E2-8CBC-CCA9026A8907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0CC8E52-0702-47FA-98AA-3DC960D8EBEA}"/>
              </a:ext>
            </a:extLst>
          </p:cNvPr>
          <p:cNvGrpSpPr/>
          <p:nvPr/>
        </p:nvGrpSpPr>
        <p:grpSpPr>
          <a:xfrm flipH="1">
            <a:off x="2989458" y="3407617"/>
            <a:ext cx="655443" cy="660011"/>
            <a:chOff x="1165383" y="4087922"/>
            <a:chExt cx="814339" cy="648000"/>
          </a:xfrm>
          <a:solidFill>
            <a:srgbClr val="FA6A39"/>
          </a:solidFill>
        </p:grpSpPr>
        <p:sp>
          <p:nvSpPr>
            <p:cNvPr id="21" name="1 つの角を切り取った四角形 19">
              <a:extLst>
                <a:ext uri="{FF2B5EF4-FFF2-40B4-BE49-F238E27FC236}">
                  <a16:creationId xmlns:a16="http://schemas.microsoft.com/office/drawing/2014/main" id="{7BB3DECF-F0C9-4B75-A8FA-0003722E6C9B}"/>
                </a:ext>
              </a:extLst>
            </p:cNvPr>
            <p:cNvSpPr/>
            <p:nvPr/>
          </p:nvSpPr>
          <p:spPr>
            <a:xfrm>
              <a:off x="1165383" y="4087922"/>
              <a:ext cx="814339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30DA372B-5CB4-47A1-8719-5487C714A25A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49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BBB275-3570-4745-A35C-DB1168A9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5327740-409D-49C9-8199-414508776F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24" y="340769"/>
            <a:ext cx="8130851" cy="417882"/>
          </a:xfrm>
        </p:spPr>
        <p:txBody>
          <a:bodyPr/>
          <a:lstStyle/>
          <a:p>
            <a:r>
              <a:rPr lang="ja-JP" altLang="en-US" dirty="0"/>
              <a:t>■炭水化物の種類（エネルギー源となるもの：糖質）</a:t>
            </a:r>
            <a:endParaRPr kumimoji="1" lang="ja-JP" altLang="en-US" dirty="0"/>
          </a:p>
        </p:txBody>
      </p:sp>
      <p:graphicFrame>
        <p:nvGraphicFramePr>
          <p:cNvPr id="2" name="表 19">
            <a:extLst>
              <a:ext uri="{FF2B5EF4-FFF2-40B4-BE49-F238E27FC236}">
                <a16:creationId xmlns:a16="http://schemas.microsoft.com/office/drawing/2014/main" id="{2C5DFA34-FD4D-43AD-9766-83AA30DB1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802390"/>
              </p:ext>
            </p:extLst>
          </p:nvPr>
        </p:nvGraphicFramePr>
        <p:xfrm>
          <a:off x="162548" y="904645"/>
          <a:ext cx="5849370" cy="451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493">
                  <a:extLst>
                    <a:ext uri="{9D8B030D-6E8A-4147-A177-3AD203B41FA5}">
                      <a16:colId xmlns:a16="http://schemas.microsoft.com/office/drawing/2014/main" val="737480289"/>
                    </a:ext>
                  </a:extLst>
                </a:gridCol>
                <a:gridCol w="1891862">
                  <a:extLst>
                    <a:ext uri="{9D8B030D-6E8A-4147-A177-3AD203B41FA5}">
                      <a16:colId xmlns:a16="http://schemas.microsoft.com/office/drawing/2014/main" val="3919402850"/>
                    </a:ext>
                  </a:extLst>
                </a:gridCol>
                <a:gridCol w="2554015">
                  <a:extLst>
                    <a:ext uri="{9D8B030D-6E8A-4147-A177-3AD203B41FA5}">
                      <a16:colId xmlns:a16="http://schemas.microsoft.com/office/drawing/2014/main" val="1264236358"/>
                    </a:ext>
                  </a:extLst>
                </a:gridCol>
              </a:tblGrid>
              <a:tr h="5476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分類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名称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多く含む食品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14626"/>
                  </a:ext>
                </a:extLst>
              </a:tr>
              <a:tr h="455733">
                <a:tc rowSpan="3"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単糖類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ぶどう糖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くだもの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66049"/>
                  </a:ext>
                </a:extLst>
              </a:tr>
              <a:tr h="40211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果糖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くだもの・はちみつ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87700"/>
                  </a:ext>
                </a:extLst>
              </a:tr>
              <a:tr h="40211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ガラクトース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―</a:t>
                      </a:r>
                      <a:endParaRPr kumimoji="1" lang="ja-JP" altLang="en-US" sz="2400" kern="1200" dirty="0">
                        <a:solidFill>
                          <a:schemeClr val="dk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80132"/>
                  </a:ext>
                </a:extLst>
              </a:tr>
              <a:tr h="455733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二糖類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しょ糖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　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いも類・水あめ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59316"/>
                  </a:ext>
                </a:extLst>
              </a:tr>
              <a:tr h="455733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麦芽糖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　</a:t>
                      </a:r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砂糖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87273"/>
                  </a:ext>
                </a:extLst>
              </a:tr>
              <a:tr h="40211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乳糖　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牛乳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63372"/>
                  </a:ext>
                </a:extLst>
              </a:tr>
              <a:tr h="455733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多糖類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でんぷん</a:t>
                      </a:r>
                      <a:endParaRPr kumimoji="1" lang="en-US" altLang="ja-JP" sz="2800" b="1" kern="12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穀類・いも類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60008"/>
                  </a:ext>
                </a:extLst>
              </a:tr>
              <a:tr h="40211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グリコーゲン</a:t>
                      </a:r>
                      <a:endParaRPr kumimoji="1" lang="en-US" altLang="ja-JP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肉類・レバー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60282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9D6E0DD-F260-450C-9E0E-3B97FFFFF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659" y="791677"/>
            <a:ext cx="1651438" cy="1507835"/>
          </a:xfrm>
          <a:prstGeom prst="rect">
            <a:avLst/>
          </a:prstGeom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9B29DCA-D7A3-456C-832F-BF43D4475044}"/>
              </a:ext>
            </a:extLst>
          </p:cNvPr>
          <p:cNvSpPr txBox="1">
            <a:spLocks/>
          </p:cNvSpPr>
          <p:nvPr/>
        </p:nvSpPr>
        <p:spPr>
          <a:xfrm>
            <a:off x="6496144" y="2332538"/>
            <a:ext cx="2279793" cy="41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0" dirty="0"/>
              <a:t>ぶどう糖の構造</a:t>
            </a:r>
            <a:endParaRPr lang="en-US" altLang="ja-JP" sz="2400" b="0" dirty="0"/>
          </a:p>
          <a:p>
            <a:endParaRPr lang="ja-JP" altLang="en-US" sz="2400" b="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57517CF-8234-48A8-A81E-798D5A90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85" y="2741812"/>
            <a:ext cx="1791938" cy="1361873"/>
          </a:xfrm>
          <a:prstGeom prst="rect">
            <a:avLst/>
          </a:prstGeom>
        </p:spPr>
      </p:pic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2298F0D8-81C2-475C-AC42-AC3CCD39B2D1}"/>
              </a:ext>
            </a:extLst>
          </p:cNvPr>
          <p:cNvSpPr txBox="1">
            <a:spLocks/>
          </p:cNvSpPr>
          <p:nvPr/>
        </p:nvSpPr>
        <p:spPr>
          <a:xfrm>
            <a:off x="6778485" y="4117521"/>
            <a:ext cx="1959416" cy="41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0" dirty="0"/>
              <a:t>果糖の構造</a:t>
            </a:r>
            <a:endParaRPr lang="en-US" altLang="ja-JP" sz="2400" b="0" dirty="0"/>
          </a:p>
          <a:p>
            <a:endParaRPr lang="ja-JP" altLang="en-US" sz="2400" b="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3441F4-ECDE-4A9C-87CA-D362534AE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918" y="4549239"/>
            <a:ext cx="3058454" cy="1301640"/>
          </a:xfrm>
          <a:prstGeom prst="rect">
            <a:avLst/>
          </a:prstGeom>
        </p:spPr>
      </p:pic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2257F106-D80C-4991-8FE8-E5BD3C179017}"/>
              </a:ext>
            </a:extLst>
          </p:cNvPr>
          <p:cNvSpPr txBox="1">
            <a:spLocks/>
          </p:cNvSpPr>
          <p:nvPr/>
        </p:nvSpPr>
        <p:spPr>
          <a:xfrm>
            <a:off x="6701660" y="5944106"/>
            <a:ext cx="2253154" cy="41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0" dirty="0"/>
              <a:t>しょ糖の構造</a:t>
            </a:r>
            <a:endParaRPr lang="en-US" altLang="ja-JP" sz="2400" b="0" dirty="0"/>
          </a:p>
          <a:p>
            <a:endParaRPr lang="ja-JP" altLang="en-US" sz="2400" b="0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AE34768-750D-420A-961F-D978F8D06A6F}"/>
              </a:ext>
            </a:extLst>
          </p:cNvPr>
          <p:cNvSpPr/>
          <p:nvPr/>
        </p:nvSpPr>
        <p:spPr>
          <a:xfrm>
            <a:off x="1756064" y="5488894"/>
            <a:ext cx="3820338" cy="910423"/>
          </a:xfrm>
          <a:prstGeom prst="wedgeRoundRectCallout">
            <a:avLst>
              <a:gd name="adj1" fmla="val 67643"/>
              <a:gd name="adj2" fmla="val 11571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しょ糖は，ぶどう糖と果糖の二つが結合している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BDB51ED-BED1-44BE-89F8-3F46180898BB}"/>
              </a:ext>
            </a:extLst>
          </p:cNvPr>
          <p:cNvGrpSpPr/>
          <p:nvPr/>
        </p:nvGrpSpPr>
        <p:grpSpPr>
          <a:xfrm flipH="1">
            <a:off x="217139" y="2010452"/>
            <a:ext cx="1175891" cy="417883"/>
            <a:chOff x="518767" y="4094936"/>
            <a:chExt cx="1460956" cy="410278"/>
          </a:xfrm>
          <a:solidFill>
            <a:srgbClr val="FA6A39"/>
          </a:solidFill>
        </p:grpSpPr>
        <p:sp>
          <p:nvSpPr>
            <p:cNvPr id="15" name="1 つの角を切り取った四角形 19">
              <a:extLst>
                <a:ext uri="{FF2B5EF4-FFF2-40B4-BE49-F238E27FC236}">
                  <a16:creationId xmlns:a16="http://schemas.microsoft.com/office/drawing/2014/main" id="{2A15477A-A06D-48C7-AF61-0ED62E212FBF}"/>
                </a:ext>
              </a:extLst>
            </p:cNvPr>
            <p:cNvSpPr/>
            <p:nvPr/>
          </p:nvSpPr>
          <p:spPr>
            <a:xfrm>
              <a:off x="518767" y="4094936"/>
              <a:ext cx="1460956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F01C7B40-D867-466F-BCC0-28EB8D62CD83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B254DE3-1FFB-4FFB-9FBF-32AF6A77C284}"/>
              </a:ext>
            </a:extLst>
          </p:cNvPr>
          <p:cNvGrpSpPr/>
          <p:nvPr/>
        </p:nvGrpSpPr>
        <p:grpSpPr>
          <a:xfrm flipH="1">
            <a:off x="1608964" y="1523798"/>
            <a:ext cx="1415224" cy="417883"/>
            <a:chOff x="221414" y="4094936"/>
            <a:chExt cx="1758309" cy="410278"/>
          </a:xfrm>
          <a:solidFill>
            <a:srgbClr val="FA6A39"/>
          </a:solidFill>
        </p:grpSpPr>
        <p:sp>
          <p:nvSpPr>
            <p:cNvPr id="18" name="1 つの角を切り取った四角形 19">
              <a:extLst>
                <a:ext uri="{FF2B5EF4-FFF2-40B4-BE49-F238E27FC236}">
                  <a16:creationId xmlns:a16="http://schemas.microsoft.com/office/drawing/2014/main" id="{EA03F895-0FAC-42D8-B4D7-9383E6946AD9}"/>
                </a:ext>
              </a:extLst>
            </p:cNvPr>
            <p:cNvSpPr/>
            <p:nvPr/>
          </p:nvSpPr>
          <p:spPr>
            <a:xfrm>
              <a:off x="221414" y="4094936"/>
              <a:ext cx="1758309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E93182C2-96CE-4218-8D94-08268E556227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D01C665-D598-4A0A-8E11-09875210D51B}"/>
              </a:ext>
            </a:extLst>
          </p:cNvPr>
          <p:cNvGrpSpPr/>
          <p:nvPr/>
        </p:nvGrpSpPr>
        <p:grpSpPr>
          <a:xfrm flipH="1">
            <a:off x="1608963" y="2038026"/>
            <a:ext cx="858011" cy="417883"/>
            <a:chOff x="913709" y="4094936"/>
            <a:chExt cx="1066014" cy="410278"/>
          </a:xfrm>
          <a:solidFill>
            <a:srgbClr val="FA6A39"/>
          </a:solidFill>
        </p:grpSpPr>
        <p:sp>
          <p:nvSpPr>
            <p:cNvPr id="21" name="1 つの角を切り取った四角形 19">
              <a:extLst>
                <a:ext uri="{FF2B5EF4-FFF2-40B4-BE49-F238E27FC236}">
                  <a16:creationId xmlns:a16="http://schemas.microsoft.com/office/drawing/2014/main" id="{9C158ABF-C1CB-4C96-AAA7-686E031ED3FF}"/>
                </a:ext>
              </a:extLst>
            </p:cNvPr>
            <p:cNvSpPr/>
            <p:nvPr/>
          </p:nvSpPr>
          <p:spPr>
            <a:xfrm>
              <a:off x="913709" y="4094936"/>
              <a:ext cx="1066014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EB1913D1-52FE-4295-BF97-AFB97049F020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713842A-6127-4A6A-B778-78711A8DC9E7}"/>
              </a:ext>
            </a:extLst>
          </p:cNvPr>
          <p:cNvGrpSpPr/>
          <p:nvPr/>
        </p:nvGrpSpPr>
        <p:grpSpPr>
          <a:xfrm flipH="1">
            <a:off x="217139" y="3503647"/>
            <a:ext cx="1199708" cy="417883"/>
            <a:chOff x="489175" y="4094936"/>
            <a:chExt cx="1490547" cy="410278"/>
          </a:xfrm>
          <a:solidFill>
            <a:srgbClr val="FA6A39"/>
          </a:solidFill>
        </p:grpSpPr>
        <p:sp>
          <p:nvSpPr>
            <p:cNvPr id="24" name="1 つの角を切り取った四角形 19">
              <a:extLst>
                <a:ext uri="{FF2B5EF4-FFF2-40B4-BE49-F238E27FC236}">
                  <a16:creationId xmlns:a16="http://schemas.microsoft.com/office/drawing/2014/main" id="{5A8EFCD1-083F-49C7-8755-7F03D8269939}"/>
                </a:ext>
              </a:extLst>
            </p:cNvPr>
            <p:cNvSpPr/>
            <p:nvPr/>
          </p:nvSpPr>
          <p:spPr>
            <a:xfrm>
              <a:off x="489175" y="4094936"/>
              <a:ext cx="1490547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AE350FA3-DB8F-48AC-9E2F-023D13CD19AF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0862520-66BF-4476-8B49-1C7D315A439B}"/>
              </a:ext>
            </a:extLst>
          </p:cNvPr>
          <p:cNvGrpSpPr/>
          <p:nvPr/>
        </p:nvGrpSpPr>
        <p:grpSpPr>
          <a:xfrm flipH="1">
            <a:off x="1608961" y="3006568"/>
            <a:ext cx="1053276" cy="417883"/>
            <a:chOff x="671108" y="4094936"/>
            <a:chExt cx="1308616" cy="410278"/>
          </a:xfrm>
          <a:solidFill>
            <a:srgbClr val="FA6A39"/>
          </a:solidFill>
        </p:grpSpPr>
        <p:sp>
          <p:nvSpPr>
            <p:cNvPr id="27" name="1 つの角を切り取った四角形 19">
              <a:extLst>
                <a:ext uri="{FF2B5EF4-FFF2-40B4-BE49-F238E27FC236}">
                  <a16:creationId xmlns:a16="http://schemas.microsoft.com/office/drawing/2014/main" id="{3E587422-67DE-47C8-B629-7856472C3270}"/>
                </a:ext>
              </a:extLst>
            </p:cNvPr>
            <p:cNvSpPr/>
            <p:nvPr/>
          </p:nvSpPr>
          <p:spPr>
            <a:xfrm>
              <a:off x="671108" y="4094936"/>
              <a:ext cx="1308616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3E873020-418F-4AFE-9F8B-4C515C9BAC82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54C1846-D5D2-43F4-BC65-3AFA5715E7DB}"/>
              </a:ext>
            </a:extLst>
          </p:cNvPr>
          <p:cNvGrpSpPr/>
          <p:nvPr/>
        </p:nvGrpSpPr>
        <p:grpSpPr>
          <a:xfrm flipH="1">
            <a:off x="1608960" y="3528488"/>
            <a:ext cx="1199707" cy="417883"/>
            <a:chOff x="489178" y="4094936"/>
            <a:chExt cx="1490546" cy="410278"/>
          </a:xfrm>
          <a:solidFill>
            <a:srgbClr val="FA6A39"/>
          </a:solidFill>
        </p:grpSpPr>
        <p:sp>
          <p:nvSpPr>
            <p:cNvPr id="30" name="1 つの角を切り取った四角形 19">
              <a:extLst>
                <a:ext uri="{FF2B5EF4-FFF2-40B4-BE49-F238E27FC236}">
                  <a16:creationId xmlns:a16="http://schemas.microsoft.com/office/drawing/2014/main" id="{5C6DFE04-8BA9-44AF-A3F5-3C677CD76D5C}"/>
                </a:ext>
              </a:extLst>
            </p:cNvPr>
            <p:cNvSpPr/>
            <p:nvPr/>
          </p:nvSpPr>
          <p:spPr>
            <a:xfrm>
              <a:off x="489178" y="4094936"/>
              <a:ext cx="1490546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直角三角形 30">
              <a:extLst>
                <a:ext uri="{FF2B5EF4-FFF2-40B4-BE49-F238E27FC236}">
                  <a16:creationId xmlns:a16="http://schemas.microsoft.com/office/drawing/2014/main" id="{D5747C82-D435-46C8-8CBF-B7C34799BFEA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D3E411C-6424-4F2D-BEDC-ACC456A83FF5}"/>
              </a:ext>
            </a:extLst>
          </p:cNvPr>
          <p:cNvGrpSpPr/>
          <p:nvPr/>
        </p:nvGrpSpPr>
        <p:grpSpPr>
          <a:xfrm flipH="1">
            <a:off x="217138" y="4742584"/>
            <a:ext cx="1199707" cy="417883"/>
            <a:chOff x="489178" y="4094936"/>
            <a:chExt cx="1490546" cy="410278"/>
          </a:xfrm>
          <a:solidFill>
            <a:srgbClr val="FA6A39"/>
          </a:solidFill>
        </p:grpSpPr>
        <p:sp>
          <p:nvSpPr>
            <p:cNvPr id="33" name="1 つの角を切り取った四角形 19">
              <a:extLst>
                <a:ext uri="{FF2B5EF4-FFF2-40B4-BE49-F238E27FC236}">
                  <a16:creationId xmlns:a16="http://schemas.microsoft.com/office/drawing/2014/main" id="{548CF20E-D343-461F-A1B7-D8DA4EDEEEA6}"/>
                </a:ext>
              </a:extLst>
            </p:cNvPr>
            <p:cNvSpPr/>
            <p:nvPr/>
          </p:nvSpPr>
          <p:spPr>
            <a:xfrm>
              <a:off x="489178" y="4094936"/>
              <a:ext cx="1490546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直角三角形 33">
              <a:extLst>
                <a:ext uri="{FF2B5EF4-FFF2-40B4-BE49-F238E27FC236}">
                  <a16:creationId xmlns:a16="http://schemas.microsoft.com/office/drawing/2014/main" id="{47FD9570-2C51-4DA5-87B0-F389774DD6F6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BC1C8E8-ED94-4136-B4E7-F2ED75191EDF}"/>
              </a:ext>
            </a:extLst>
          </p:cNvPr>
          <p:cNvGrpSpPr/>
          <p:nvPr/>
        </p:nvGrpSpPr>
        <p:grpSpPr>
          <a:xfrm flipH="1">
            <a:off x="1608959" y="4501612"/>
            <a:ext cx="1477140" cy="417883"/>
            <a:chOff x="144488" y="4094936"/>
            <a:chExt cx="1835235" cy="410278"/>
          </a:xfrm>
          <a:solidFill>
            <a:srgbClr val="FA6A39"/>
          </a:solidFill>
        </p:grpSpPr>
        <p:sp>
          <p:nvSpPr>
            <p:cNvPr id="36" name="1 つの角を切り取った四角形 19">
              <a:extLst>
                <a:ext uri="{FF2B5EF4-FFF2-40B4-BE49-F238E27FC236}">
                  <a16:creationId xmlns:a16="http://schemas.microsoft.com/office/drawing/2014/main" id="{C74863EC-758A-4CA4-A7A3-86C237CF8A56}"/>
                </a:ext>
              </a:extLst>
            </p:cNvPr>
            <p:cNvSpPr/>
            <p:nvPr/>
          </p:nvSpPr>
          <p:spPr>
            <a:xfrm>
              <a:off x="144488" y="4094936"/>
              <a:ext cx="1835235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id="{3E747B73-0092-44CC-8FFA-4735A8922619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3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BBB275-3570-4745-A35C-DB1168A9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5327740-409D-49C9-8199-414508776F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619" y="333014"/>
            <a:ext cx="8336124" cy="417882"/>
          </a:xfrm>
        </p:spPr>
        <p:txBody>
          <a:bodyPr/>
          <a:lstStyle/>
          <a:p>
            <a:r>
              <a:rPr lang="ja-JP" altLang="en-US" dirty="0"/>
              <a:t>■炭水化物の種類（食物繊維）</a:t>
            </a:r>
            <a:endParaRPr kumimoji="1" lang="ja-JP" altLang="en-US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14EE9EC6-DEEB-4578-A3F0-CC5A60B30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793314"/>
              </p:ext>
            </p:extLst>
          </p:nvPr>
        </p:nvGraphicFramePr>
        <p:xfrm>
          <a:off x="266700" y="857088"/>
          <a:ext cx="8643624" cy="354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025">
                  <a:extLst>
                    <a:ext uri="{9D8B030D-6E8A-4147-A177-3AD203B41FA5}">
                      <a16:colId xmlns:a16="http://schemas.microsoft.com/office/drawing/2014/main" val="737480289"/>
                    </a:ext>
                  </a:extLst>
                </a:gridCol>
                <a:gridCol w="3402696">
                  <a:extLst>
                    <a:ext uri="{9D8B030D-6E8A-4147-A177-3AD203B41FA5}">
                      <a16:colId xmlns:a16="http://schemas.microsoft.com/office/drawing/2014/main" val="3919402850"/>
                    </a:ext>
                  </a:extLst>
                </a:gridCol>
                <a:gridCol w="3611903">
                  <a:extLst>
                    <a:ext uri="{9D8B030D-6E8A-4147-A177-3AD203B41FA5}">
                      <a16:colId xmlns:a16="http://schemas.microsoft.com/office/drawing/2014/main" val="1264236358"/>
                    </a:ext>
                  </a:extLst>
                </a:gridCol>
              </a:tblGrid>
              <a:tr h="6227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分類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名称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多く含む食品</a:t>
                      </a:r>
                    </a:p>
                  </a:txBody>
                  <a:tcPr anchor="ctr">
                    <a:solidFill>
                      <a:srgbClr val="FA6A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14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小糖類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オリゴ糖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野菜・くだもの・はちみつ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66049"/>
                  </a:ext>
                </a:extLst>
              </a:tr>
              <a:tr h="457200"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多糖類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セルロース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野菜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5931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β-</a:t>
                      </a: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グルカン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きのこ類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8727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ペクチン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くだものの皮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6337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altLang="ja-JP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グルコマンナン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こんにゃく</a:t>
                      </a:r>
                    </a:p>
                  </a:txBody>
                  <a:tcP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60008"/>
                  </a:ext>
                </a:extLst>
              </a:tr>
              <a:tr h="42363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kern="12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アルギン酸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海藻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60282"/>
                  </a:ext>
                </a:extLst>
              </a:tr>
            </a:tbl>
          </a:graphicData>
        </a:graphic>
      </p:graphicFrame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76CD9ED-DB80-4B00-AC39-3BDBBE2EA59A}"/>
              </a:ext>
            </a:extLst>
          </p:cNvPr>
          <p:cNvSpPr/>
          <p:nvPr/>
        </p:nvSpPr>
        <p:spPr>
          <a:xfrm>
            <a:off x="378372" y="4838736"/>
            <a:ext cx="6479628" cy="910423"/>
          </a:xfrm>
          <a:prstGeom prst="wedgeRoundRectCallout">
            <a:avLst>
              <a:gd name="adj1" fmla="val -2885"/>
              <a:gd name="adj2" fmla="val -76311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食物繊維には，水にとける </a:t>
            </a:r>
            <a:r>
              <a:rPr kumimoji="1" lang="ja-JP" altLang="en-US" sz="2800" b="1" i="0" u="none" strike="noStrike" kern="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水溶性 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食物繊維と水にとけにくい </a:t>
            </a:r>
            <a:r>
              <a:rPr kumimoji="1" lang="ja-JP" altLang="en-US" sz="28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不溶性 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食物繊維がある。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16B003-D4A7-4236-A54D-29CE7E34008B}"/>
              </a:ext>
            </a:extLst>
          </p:cNvPr>
          <p:cNvGrpSpPr/>
          <p:nvPr/>
        </p:nvGrpSpPr>
        <p:grpSpPr>
          <a:xfrm flipH="1">
            <a:off x="1944181" y="1549865"/>
            <a:ext cx="1432431" cy="417883"/>
            <a:chOff x="200036" y="4094936"/>
            <a:chExt cx="1779688" cy="410278"/>
          </a:xfrm>
          <a:solidFill>
            <a:srgbClr val="FA6A39"/>
          </a:solidFill>
        </p:grpSpPr>
        <p:sp>
          <p:nvSpPr>
            <p:cNvPr id="8" name="1 つの角を切り取った四角形 19">
              <a:extLst>
                <a:ext uri="{FF2B5EF4-FFF2-40B4-BE49-F238E27FC236}">
                  <a16:creationId xmlns:a16="http://schemas.microsoft.com/office/drawing/2014/main" id="{1801C1D5-2596-4821-93F3-85796F6DBAEC}"/>
                </a:ext>
              </a:extLst>
            </p:cNvPr>
            <p:cNvSpPr/>
            <p:nvPr/>
          </p:nvSpPr>
          <p:spPr>
            <a:xfrm>
              <a:off x="200036" y="4094936"/>
              <a:ext cx="1779688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7FB29045-9D89-4810-A3C4-127325C8CCBA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01BE801-7CFB-4AFC-A7AF-56F7C14CF8EB}"/>
              </a:ext>
            </a:extLst>
          </p:cNvPr>
          <p:cNvGrpSpPr/>
          <p:nvPr/>
        </p:nvGrpSpPr>
        <p:grpSpPr>
          <a:xfrm flipH="1">
            <a:off x="1944180" y="3428401"/>
            <a:ext cx="2399219" cy="417883"/>
            <a:chOff x="-1001126" y="4094936"/>
            <a:chExt cx="2980849" cy="410278"/>
          </a:xfrm>
          <a:solidFill>
            <a:srgbClr val="FA6A39"/>
          </a:solidFill>
        </p:grpSpPr>
        <p:sp>
          <p:nvSpPr>
            <p:cNvPr id="11" name="1 つの角を切り取った四角形 19">
              <a:extLst>
                <a:ext uri="{FF2B5EF4-FFF2-40B4-BE49-F238E27FC236}">
                  <a16:creationId xmlns:a16="http://schemas.microsoft.com/office/drawing/2014/main" id="{7B4EDA38-79D9-4AE4-8368-A76ABC8B54BE}"/>
                </a:ext>
              </a:extLst>
            </p:cNvPr>
            <p:cNvSpPr/>
            <p:nvPr/>
          </p:nvSpPr>
          <p:spPr>
            <a:xfrm>
              <a:off x="-1001126" y="4094936"/>
              <a:ext cx="2980849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E888B506-E03E-4AEA-889B-6C7FF98F12C2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30E429E-5D4D-4E4F-BE06-86F344E854F0}"/>
              </a:ext>
            </a:extLst>
          </p:cNvPr>
          <p:cNvGrpSpPr/>
          <p:nvPr/>
        </p:nvGrpSpPr>
        <p:grpSpPr>
          <a:xfrm flipH="1">
            <a:off x="1944079" y="3957238"/>
            <a:ext cx="1837345" cy="417883"/>
            <a:chOff x="-303039" y="4094936"/>
            <a:chExt cx="2282763" cy="410278"/>
          </a:xfrm>
          <a:solidFill>
            <a:srgbClr val="FA6A39"/>
          </a:solidFill>
        </p:grpSpPr>
        <p:sp>
          <p:nvSpPr>
            <p:cNvPr id="14" name="1 つの角を切り取った四角形 19">
              <a:extLst>
                <a:ext uri="{FF2B5EF4-FFF2-40B4-BE49-F238E27FC236}">
                  <a16:creationId xmlns:a16="http://schemas.microsoft.com/office/drawing/2014/main" id="{8F1BA119-0ADE-45A3-9EB7-FDC415B86C04}"/>
                </a:ext>
              </a:extLst>
            </p:cNvPr>
            <p:cNvSpPr/>
            <p:nvPr/>
          </p:nvSpPr>
          <p:spPr>
            <a:xfrm>
              <a:off x="-303039" y="4094936"/>
              <a:ext cx="2282763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77BFD0E1-3A67-4917-91E5-D9120FA659F4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36143E6-7EAF-4993-8042-B68A187AAF40}"/>
              </a:ext>
            </a:extLst>
          </p:cNvPr>
          <p:cNvGrpSpPr/>
          <p:nvPr/>
        </p:nvGrpSpPr>
        <p:grpSpPr>
          <a:xfrm flipH="1">
            <a:off x="3922986" y="4859437"/>
            <a:ext cx="1182414" cy="417883"/>
            <a:chOff x="510662" y="4094936"/>
            <a:chExt cx="1469060" cy="410278"/>
          </a:xfrm>
          <a:solidFill>
            <a:srgbClr val="FA6A39"/>
          </a:solidFill>
        </p:grpSpPr>
        <p:sp>
          <p:nvSpPr>
            <p:cNvPr id="17" name="1 つの角を切り取った四角形 19">
              <a:extLst>
                <a:ext uri="{FF2B5EF4-FFF2-40B4-BE49-F238E27FC236}">
                  <a16:creationId xmlns:a16="http://schemas.microsoft.com/office/drawing/2014/main" id="{89936FBF-BA61-4FBA-9B22-E71ABAB8D105}"/>
                </a:ext>
              </a:extLst>
            </p:cNvPr>
            <p:cNvSpPr/>
            <p:nvPr/>
          </p:nvSpPr>
          <p:spPr>
            <a:xfrm>
              <a:off x="510662" y="4094936"/>
              <a:ext cx="1469060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AA36255B-2E36-4B14-A4D4-70ABF319E6AB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085C335-558E-429F-9232-83FF449BC8B1}"/>
              </a:ext>
            </a:extLst>
          </p:cNvPr>
          <p:cNvGrpSpPr/>
          <p:nvPr/>
        </p:nvGrpSpPr>
        <p:grpSpPr>
          <a:xfrm flipH="1">
            <a:off x="2391216" y="5288315"/>
            <a:ext cx="1206852" cy="417883"/>
            <a:chOff x="480301" y="4094936"/>
            <a:chExt cx="1499423" cy="410278"/>
          </a:xfrm>
          <a:solidFill>
            <a:srgbClr val="FA6A39"/>
          </a:solidFill>
        </p:grpSpPr>
        <p:sp>
          <p:nvSpPr>
            <p:cNvPr id="20" name="1 つの角を切り取った四角形 19">
              <a:extLst>
                <a:ext uri="{FF2B5EF4-FFF2-40B4-BE49-F238E27FC236}">
                  <a16:creationId xmlns:a16="http://schemas.microsoft.com/office/drawing/2014/main" id="{BEC5937A-55A9-41D0-BDF5-D72F5EE38B48}"/>
                </a:ext>
              </a:extLst>
            </p:cNvPr>
            <p:cNvSpPr/>
            <p:nvPr/>
          </p:nvSpPr>
          <p:spPr>
            <a:xfrm>
              <a:off x="480301" y="4094936"/>
              <a:ext cx="1499423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3CE7C55C-E752-4CED-9C25-092C8D9E34E8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3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  <a:r>
              <a:rPr lang="ja-JP" altLang="en-US" dirty="0"/>
              <a:t>２</a:t>
            </a:r>
            <a:r>
              <a:rPr kumimoji="1" lang="ja-JP" altLang="en-US" dirty="0"/>
              <a:t>　</a:t>
            </a:r>
            <a:r>
              <a:rPr lang="ja-JP" altLang="en-US" dirty="0"/>
              <a:t>炭水化物を多く含む食品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2799" y="1174750"/>
            <a:ext cx="8791199" cy="4508500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穀類 </a:t>
            </a:r>
            <a:r>
              <a:rPr lang="ja-JP" altLang="en-US" dirty="0"/>
              <a:t>である米や小麦，とうもろこし，</a:t>
            </a:r>
            <a:endParaRPr lang="en-US" altLang="ja-JP" dirty="0"/>
          </a:p>
          <a:p>
            <a:r>
              <a:rPr lang="ja-JP" altLang="en-US" dirty="0"/>
              <a:t>そばなどは </a:t>
            </a:r>
            <a:r>
              <a:rPr lang="ja-JP" altLang="en-US" sz="4800" b="1" dirty="0">
                <a:solidFill>
                  <a:srgbClr val="FF0000"/>
                </a:solidFill>
              </a:rPr>
              <a:t>主食 </a:t>
            </a:r>
            <a:r>
              <a:rPr lang="ja-JP" altLang="en-US" dirty="0"/>
              <a:t>として食べられることが多い。でんぷんを約 </a:t>
            </a:r>
            <a:r>
              <a:rPr lang="en-US" altLang="ja-JP" sz="4800" b="1" dirty="0">
                <a:solidFill>
                  <a:srgbClr val="FF0000"/>
                </a:solidFill>
              </a:rPr>
              <a:t>70 </a:t>
            </a:r>
            <a:r>
              <a:rPr lang="ja-JP" altLang="en-US" dirty="0"/>
              <a:t>％含むが，</a:t>
            </a:r>
            <a:endParaRPr lang="en-US" altLang="ja-JP" dirty="0"/>
          </a:p>
          <a:p>
            <a:r>
              <a:rPr lang="ja-JP" altLang="en-US" dirty="0"/>
              <a:t>水分が少ないため </a:t>
            </a:r>
            <a:r>
              <a:rPr lang="ja-JP" altLang="en-US" sz="4800" b="1" dirty="0">
                <a:solidFill>
                  <a:srgbClr val="FF0000"/>
                </a:solidFill>
              </a:rPr>
              <a:t>保存性 </a:t>
            </a:r>
            <a:r>
              <a:rPr lang="ja-JP" altLang="en-US" dirty="0"/>
              <a:t>がよい。</a:t>
            </a:r>
            <a:endParaRPr lang="en-US" altLang="ja-JP" dirty="0"/>
          </a:p>
          <a:p>
            <a:r>
              <a:rPr lang="ja-JP" altLang="en-US" dirty="0"/>
              <a:t>さつまいも，じゃがいもなどのいもは</a:t>
            </a:r>
            <a:endParaRPr lang="en-US" altLang="ja-JP" dirty="0"/>
          </a:p>
          <a:p>
            <a:r>
              <a:rPr lang="ja-JP" altLang="en-US" dirty="0"/>
              <a:t>でんぷんを約 </a:t>
            </a:r>
            <a:r>
              <a:rPr lang="en-US" altLang="ja-JP" sz="4800" b="1" dirty="0">
                <a:solidFill>
                  <a:srgbClr val="FF0000"/>
                </a:solidFill>
              </a:rPr>
              <a:t>20 </a:t>
            </a:r>
            <a:r>
              <a:rPr lang="ja-JP" altLang="en-US" dirty="0"/>
              <a:t>～ </a:t>
            </a:r>
            <a:r>
              <a:rPr lang="en-US" altLang="ja-JP" sz="4800" b="1" dirty="0">
                <a:solidFill>
                  <a:srgbClr val="FF0000"/>
                </a:solidFill>
              </a:rPr>
              <a:t>30 </a:t>
            </a:r>
            <a:r>
              <a:rPr lang="ja-JP" altLang="en-US" dirty="0"/>
              <a:t>％含む。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AADE3EA-19AF-4C38-BF17-6C255C93C57B}"/>
              </a:ext>
            </a:extLst>
          </p:cNvPr>
          <p:cNvGrpSpPr/>
          <p:nvPr/>
        </p:nvGrpSpPr>
        <p:grpSpPr>
          <a:xfrm flipH="1">
            <a:off x="180002" y="1234281"/>
            <a:ext cx="1465442" cy="660011"/>
            <a:chOff x="159020" y="4087922"/>
            <a:chExt cx="1820702" cy="648000"/>
          </a:xfrm>
          <a:solidFill>
            <a:srgbClr val="FA6A39"/>
          </a:solidFill>
        </p:grpSpPr>
        <p:sp>
          <p:nvSpPr>
            <p:cNvPr id="6" name="1 つの角を切り取った四角形 19">
              <a:extLst>
                <a:ext uri="{FF2B5EF4-FFF2-40B4-BE49-F238E27FC236}">
                  <a16:creationId xmlns:a16="http://schemas.microsoft.com/office/drawing/2014/main" id="{0EFC54A8-C0CF-4D9F-B128-4E82839708DB}"/>
                </a:ext>
              </a:extLst>
            </p:cNvPr>
            <p:cNvSpPr/>
            <p:nvPr/>
          </p:nvSpPr>
          <p:spPr>
            <a:xfrm>
              <a:off x="159020" y="4087922"/>
              <a:ext cx="1820702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4FDC97B1-1B3B-4284-91F7-4C5A525A85ED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722A18F-DCD2-4E41-9C35-790C24A25FB6}"/>
              </a:ext>
            </a:extLst>
          </p:cNvPr>
          <p:cNvGrpSpPr/>
          <p:nvPr/>
        </p:nvGrpSpPr>
        <p:grpSpPr>
          <a:xfrm flipH="1">
            <a:off x="2716968" y="2000213"/>
            <a:ext cx="1515674" cy="660011"/>
            <a:chOff x="96611" y="4087922"/>
            <a:chExt cx="1883111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58B54A98-1A2A-4C93-BED5-7F844AE3137B}"/>
                </a:ext>
              </a:extLst>
            </p:cNvPr>
            <p:cNvSpPr/>
            <p:nvPr/>
          </p:nvSpPr>
          <p:spPr>
            <a:xfrm>
              <a:off x="96611" y="4087922"/>
              <a:ext cx="1883111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9D65BD67-D1F3-4BA6-B525-2EE1F08567C2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2C5D03-983B-4DC3-A7C7-EC67E915C754}"/>
              </a:ext>
            </a:extLst>
          </p:cNvPr>
          <p:cNvGrpSpPr/>
          <p:nvPr/>
        </p:nvGrpSpPr>
        <p:grpSpPr>
          <a:xfrm flipH="1">
            <a:off x="4997821" y="2757633"/>
            <a:ext cx="945780" cy="660011"/>
            <a:chOff x="804661" y="4087922"/>
            <a:chExt cx="1175061" cy="648000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BFADBC18-F4F8-4956-A4FD-FDC88FBFD8FB}"/>
                </a:ext>
              </a:extLst>
            </p:cNvPr>
            <p:cNvSpPr/>
            <p:nvPr/>
          </p:nvSpPr>
          <p:spPr>
            <a:xfrm>
              <a:off x="804661" y="4087922"/>
              <a:ext cx="1175061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621C7EB0-37F5-4711-846E-ADD468DEEED6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ABFE823-CD9E-46D2-9FA6-9C0C136B8BA9}"/>
              </a:ext>
            </a:extLst>
          </p:cNvPr>
          <p:cNvGrpSpPr/>
          <p:nvPr/>
        </p:nvGrpSpPr>
        <p:grpSpPr>
          <a:xfrm flipH="1">
            <a:off x="4239983" y="3517434"/>
            <a:ext cx="2145735" cy="660011"/>
            <a:chOff x="-686191" y="4087922"/>
            <a:chExt cx="2665914" cy="648000"/>
          </a:xfrm>
          <a:solidFill>
            <a:srgbClr val="FA6A39"/>
          </a:solidFill>
        </p:grpSpPr>
        <p:sp>
          <p:nvSpPr>
            <p:cNvPr id="16" name="1 つの角を切り取った四角形 19">
              <a:extLst>
                <a:ext uri="{FF2B5EF4-FFF2-40B4-BE49-F238E27FC236}">
                  <a16:creationId xmlns:a16="http://schemas.microsoft.com/office/drawing/2014/main" id="{76C8A7E5-9516-48AA-91AB-69562DC1617E}"/>
                </a:ext>
              </a:extLst>
            </p:cNvPr>
            <p:cNvSpPr/>
            <p:nvPr/>
          </p:nvSpPr>
          <p:spPr>
            <a:xfrm>
              <a:off x="-686191" y="4087922"/>
              <a:ext cx="2665914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13BC63D9-CD36-4247-8439-C568EDC7F6D4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9D1563A-A1DB-49AF-AAE6-9407102F3EFE}"/>
              </a:ext>
            </a:extLst>
          </p:cNvPr>
          <p:cNvGrpSpPr/>
          <p:nvPr/>
        </p:nvGrpSpPr>
        <p:grpSpPr>
          <a:xfrm flipH="1">
            <a:off x="3172386" y="5069233"/>
            <a:ext cx="947177" cy="660011"/>
            <a:chOff x="802926" y="4087922"/>
            <a:chExt cx="1176796" cy="648000"/>
          </a:xfrm>
          <a:solidFill>
            <a:srgbClr val="FA6A39"/>
          </a:solidFill>
        </p:grpSpPr>
        <p:sp>
          <p:nvSpPr>
            <p:cNvPr id="21" name="1 つの角を切り取った四角形 19">
              <a:extLst>
                <a:ext uri="{FF2B5EF4-FFF2-40B4-BE49-F238E27FC236}">
                  <a16:creationId xmlns:a16="http://schemas.microsoft.com/office/drawing/2014/main" id="{1B5174F2-83A1-4705-BBD3-41B18F9EA7B3}"/>
                </a:ext>
              </a:extLst>
            </p:cNvPr>
            <p:cNvSpPr/>
            <p:nvPr/>
          </p:nvSpPr>
          <p:spPr>
            <a:xfrm>
              <a:off x="802926" y="4087922"/>
              <a:ext cx="1176796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3762DCC7-8480-48FC-B76D-E423591A535C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C0FBDFF-356B-4CDF-9144-0652308A72FB}"/>
              </a:ext>
            </a:extLst>
          </p:cNvPr>
          <p:cNvGrpSpPr/>
          <p:nvPr/>
        </p:nvGrpSpPr>
        <p:grpSpPr>
          <a:xfrm flipH="1">
            <a:off x="4637476" y="5069233"/>
            <a:ext cx="947178" cy="660011"/>
            <a:chOff x="802925" y="4087922"/>
            <a:chExt cx="1176797" cy="648000"/>
          </a:xfrm>
          <a:solidFill>
            <a:srgbClr val="FA6A39"/>
          </a:solidFill>
        </p:grpSpPr>
        <p:sp>
          <p:nvSpPr>
            <p:cNvPr id="24" name="1 つの角を切り取った四角形 19">
              <a:extLst>
                <a:ext uri="{FF2B5EF4-FFF2-40B4-BE49-F238E27FC236}">
                  <a16:creationId xmlns:a16="http://schemas.microsoft.com/office/drawing/2014/main" id="{2ED5CB9D-0391-4E88-B0D1-4BF3E8C963A2}"/>
                </a:ext>
              </a:extLst>
            </p:cNvPr>
            <p:cNvSpPr/>
            <p:nvPr/>
          </p:nvSpPr>
          <p:spPr>
            <a:xfrm>
              <a:off x="802925" y="4087922"/>
              <a:ext cx="1176797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DEA13C77-0426-4EC4-B250-7156CE0A660F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1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4B2541A-FB7F-48CB-B1EA-B0FC64D85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5" y="3148266"/>
            <a:ext cx="6232626" cy="3254816"/>
          </a:xfrm>
          <a:prstGeom prst="rect">
            <a:avLst/>
          </a:prstGeom>
        </p:spPr>
      </p:pic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2C0EA2B-A29A-4DA6-AC21-811CE763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65D0782-8B74-456C-8249-20B8F10C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  <a:r>
              <a:rPr lang="ja-JP" altLang="en-US" dirty="0"/>
              <a:t>２</a:t>
            </a:r>
            <a:r>
              <a:rPr kumimoji="1" lang="ja-JP" altLang="en-US" dirty="0"/>
              <a:t>　</a:t>
            </a:r>
            <a:r>
              <a:rPr lang="ja-JP" altLang="en-US" dirty="0"/>
              <a:t>炭水化物を多く含む食品</a:t>
            </a:r>
            <a:endParaRPr kumimoji="1"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FBFD26C9-ADF3-4071-8D86-3FE5674BDC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1008438"/>
            <a:ext cx="8674974" cy="1713980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生でんぷん </a:t>
            </a:r>
            <a:r>
              <a:rPr lang="ja-JP" altLang="en-US" dirty="0"/>
              <a:t>は消化されにくいが，炊くと水分を含み，消化されやすくなる。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69CB06-2F82-43A1-B092-AACDDA3F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800" y="2683115"/>
            <a:ext cx="4121150" cy="417882"/>
          </a:xfrm>
        </p:spPr>
        <p:txBody>
          <a:bodyPr/>
          <a:lstStyle/>
          <a:p>
            <a:r>
              <a:rPr lang="ja-JP" altLang="en-US" dirty="0"/>
              <a:t>■でんぷんの変化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342B4C1A-05E1-4A23-85EE-642E571BA341}"/>
              </a:ext>
            </a:extLst>
          </p:cNvPr>
          <p:cNvSpPr/>
          <p:nvPr/>
        </p:nvSpPr>
        <p:spPr>
          <a:xfrm>
            <a:off x="6822981" y="4514162"/>
            <a:ext cx="2096263" cy="1713980"/>
          </a:xfrm>
          <a:prstGeom prst="wedgeRoundRectCallout">
            <a:avLst>
              <a:gd name="adj1" fmla="val -78552"/>
              <a:gd name="adj2" fmla="val 32949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FA6A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冷えると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生でんぷん</a:t>
            </a:r>
            <a:r>
              <a:rPr kumimoji="1" lang="ja-JP" altLang="en-US" sz="2400" i="0" u="none" strike="noStrike" kern="0" cap="none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に近い状態にもどる</a:t>
            </a:r>
            <a:endParaRPr kumimoji="1" lang="en-US" altLang="ja-JP" sz="24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13B0F34-B56B-4E4E-BD97-A22FAC8D0364}"/>
              </a:ext>
            </a:extLst>
          </p:cNvPr>
          <p:cNvGrpSpPr/>
          <p:nvPr/>
        </p:nvGrpSpPr>
        <p:grpSpPr>
          <a:xfrm flipH="1">
            <a:off x="172800" y="1051300"/>
            <a:ext cx="3199050" cy="660011"/>
            <a:chOff x="-1994857" y="4087922"/>
            <a:chExt cx="3974579" cy="648000"/>
          </a:xfrm>
          <a:solidFill>
            <a:srgbClr val="FA6A39"/>
          </a:solidFill>
        </p:grpSpPr>
        <p:sp>
          <p:nvSpPr>
            <p:cNvPr id="9" name="1 つの角を切り取った四角形 19">
              <a:extLst>
                <a:ext uri="{FF2B5EF4-FFF2-40B4-BE49-F238E27FC236}">
                  <a16:creationId xmlns:a16="http://schemas.microsoft.com/office/drawing/2014/main" id="{8A1FFFE3-6847-45FD-BB2B-3734E964819B}"/>
                </a:ext>
              </a:extLst>
            </p:cNvPr>
            <p:cNvSpPr/>
            <p:nvPr/>
          </p:nvSpPr>
          <p:spPr>
            <a:xfrm>
              <a:off x="-1994857" y="4087922"/>
              <a:ext cx="3974579" cy="648000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2022BC0B-C619-4ACF-8542-FC7782BDF3EF}"/>
                </a:ext>
              </a:extLst>
            </p:cNvPr>
            <p:cNvSpPr/>
            <p:nvPr/>
          </p:nvSpPr>
          <p:spPr>
            <a:xfrm>
              <a:off x="1788668" y="4087923"/>
              <a:ext cx="191046" cy="152596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47C9D09-9A92-456E-8B2B-6136561F7C0B}"/>
              </a:ext>
            </a:extLst>
          </p:cNvPr>
          <p:cNvGrpSpPr/>
          <p:nvPr/>
        </p:nvGrpSpPr>
        <p:grpSpPr>
          <a:xfrm flipH="1">
            <a:off x="6910849" y="4984225"/>
            <a:ext cx="1904538" cy="417883"/>
            <a:chOff x="-386522" y="4094936"/>
            <a:chExt cx="2366245" cy="410278"/>
          </a:xfrm>
          <a:solidFill>
            <a:srgbClr val="FA6A39"/>
          </a:solidFill>
        </p:grpSpPr>
        <p:sp>
          <p:nvSpPr>
            <p:cNvPr id="13" name="1 つの角を切り取った四角形 19">
              <a:extLst>
                <a:ext uri="{FF2B5EF4-FFF2-40B4-BE49-F238E27FC236}">
                  <a16:creationId xmlns:a16="http://schemas.microsoft.com/office/drawing/2014/main" id="{8FEE9372-D31E-4731-824B-29F61829B9A2}"/>
                </a:ext>
              </a:extLst>
            </p:cNvPr>
            <p:cNvSpPr/>
            <p:nvPr/>
          </p:nvSpPr>
          <p:spPr>
            <a:xfrm>
              <a:off x="-386522" y="4094936"/>
              <a:ext cx="2366245" cy="410278"/>
            </a:xfrm>
            <a:prstGeom prst="snip1Rect">
              <a:avLst>
                <a:gd name="adj" fmla="val 21893"/>
              </a:avLst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B248D632-E808-4F18-B102-4ADEC7874453}"/>
                </a:ext>
              </a:extLst>
            </p:cNvPr>
            <p:cNvSpPr/>
            <p:nvPr/>
          </p:nvSpPr>
          <p:spPr>
            <a:xfrm>
              <a:off x="1867967" y="4099612"/>
              <a:ext cx="102873" cy="81293"/>
            </a:xfrm>
            <a:prstGeom prst="rtTriangl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09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3" id="{8555CD6D-DF98-4818-B477-3C947584DEFE}" vid="{0139DABB-9278-4ACD-A291-A219BFB76B6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R4_スライドフォーマット（オレンジ）</Template>
  <TotalTime>0</TotalTime>
  <Words>985</Words>
  <PresentationFormat>画面に合わせる (4:3)</PresentationFormat>
  <Paragraphs>176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ＭＳ Ｐゴシック</vt:lpstr>
      <vt:lpstr>UDReiminPr6N-Regular</vt:lpstr>
      <vt:lpstr>游ゴシック</vt:lpstr>
      <vt:lpstr>Arial</vt:lpstr>
      <vt:lpstr>Calibri</vt:lpstr>
      <vt:lpstr>Wingdings</vt:lpstr>
      <vt:lpstr>Office テーマ</vt:lpstr>
      <vt:lpstr>3. 栄養素のはたらきと 食品の栄養①</vt:lpstr>
      <vt:lpstr>授業のポイント</vt:lpstr>
      <vt:lpstr>テーマＱ&amp;Ａ</vt:lpstr>
      <vt:lpstr>PowerPoint プレゼンテーション</vt:lpstr>
      <vt:lpstr> １　炭水化物のはたらき</vt:lpstr>
      <vt:lpstr>PowerPoint プレゼンテーション</vt:lpstr>
      <vt:lpstr>PowerPoint プレゼンテーション</vt:lpstr>
      <vt:lpstr> ２　炭水化物を多く含む食品</vt:lpstr>
      <vt:lpstr> ２　炭水化物を多く含む食品</vt:lpstr>
      <vt:lpstr> ２　炭水化物を多く含む食品</vt:lpstr>
      <vt:lpstr> ２　炭水化物を多く含む食品</vt:lpstr>
      <vt:lpstr> ２　炭水化物を多く含む食品</vt:lpstr>
      <vt:lpstr> １　脂質のはたらき</vt:lpstr>
      <vt:lpstr> １　脂質のはたらき</vt:lpstr>
      <vt:lpstr> １　脂質のはたらき</vt:lpstr>
      <vt:lpstr>PowerPoint プレゼンテーション</vt:lpstr>
      <vt:lpstr> ２　脂質を多く含む食品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dcterms:created xsi:type="dcterms:W3CDTF">2023-02-27T02:51:16Z</dcterms:created>
  <dcterms:modified xsi:type="dcterms:W3CDTF">2023-02-27T02:51:21Z</dcterms:modified>
</cp:coreProperties>
</file>