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20"/>
  </p:notesMasterIdLst>
  <p:handoutMasterIdLst>
    <p:handoutMasterId r:id="rId21"/>
  </p:handoutMasterIdLst>
  <p:sldIdLst>
    <p:sldId id="334" r:id="rId3"/>
    <p:sldId id="358" r:id="rId4"/>
    <p:sldId id="335" r:id="rId5"/>
    <p:sldId id="337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 userDrawn="1">
          <p15:clr>
            <a:srgbClr val="A4A3A4"/>
          </p15:clr>
        </p15:guide>
        <p15:guide id="2" pos="3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6B91E"/>
    <a:srgbClr val="F0D578"/>
    <a:srgbClr val="F9F9F9"/>
    <a:srgbClr val="FFFFEB"/>
    <a:srgbClr val="FFFFCC"/>
    <a:srgbClr val="3399FF"/>
    <a:srgbClr val="BFBFBF"/>
    <a:srgbClr val="ED7D31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6327" autoAdjust="0"/>
  </p:normalViewPr>
  <p:slideViewPr>
    <p:cSldViewPr>
      <p:cViewPr varScale="1">
        <p:scale>
          <a:sx n="81" d="100"/>
          <a:sy n="81" d="100"/>
        </p:scale>
        <p:origin x="590" y="14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70"/>
        <p:guide pos="3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42428" cy="34510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5632" y="2"/>
            <a:ext cx="4342428" cy="345102"/>
          </a:xfrm>
          <a:prstGeom prst="rect">
            <a:avLst/>
          </a:prstGeom>
        </p:spPr>
        <p:txBody>
          <a:bodyPr vert="horz" wrap="square" lIns="93107" tIns="46554" rIns="93107" bIns="465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2022/8/1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41993"/>
            <a:ext cx="4342428" cy="34510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5632" y="6541993"/>
            <a:ext cx="4342428" cy="345102"/>
          </a:xfrm>
          <a:prstGeom prst="rect">
            <a:avLst/>
          </a:prstGeom>
        </p:spPr>
        <p:txBody>
          <a:bodyPr vert="horz" wrap="square" lIns="93107" tIns="46554" rIns="93107" bIns="46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42428" cy="34510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632" y="2"/>
            <a:ext cx="4342428" cy="345102"/>
          </a:xfrm>
          <a:prstGeom prst="rect">
            <a:avLst/>
          </a:prstGeom>
        </p:spPr>
        <p:txBody>
          <a:bodyPr vert="horz" wrap="square" lIns="93107" tIns="46554" rIns="93107" bIns="465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2022/8/1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5938"/>
            <a:ext cx="4591050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584" y="3271532"/>
            <a:ext cx="8017136" cy="3100581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41993"/>
            <a:ext cx="4342428" cy="34510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632" y="6541993"/>
            <a:ext cx="4342428" cy="345102"/>
          </a:xfrm>
          <a:prstGeom prst="rect">
            <a:avLst/>
          </a:prstGeom>
        </p:spPr>
        <p:txBody>
          <a:bodyPr vert="horz" wrap="square" lIns="93107" tIns="46554" rIns="93107" bIns="46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478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842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167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86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63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862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28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45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25" y="515938"/>
            <a:ext cx="4591050" cy="2582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24615" indent="-2786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14793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60710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06627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52543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98461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44378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90295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6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25" y="515938"/>
            <a:ext cx="4591050" cy="2582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24615" indent="-2786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14793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60710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06627" indent="-22295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52543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98461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344378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90295" indent="-2229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66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788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082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55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817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065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727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006BC30D-D761-7145-9E77-6B27C5395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化基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705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CB42270-9C35-A146-A363-B3F39641C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1F2A4-F9EE-1F4C-978E-C9E9F39B9E19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化基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705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17" y="1888718"/>
            <a:ext cx="485236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>
                <a:latin typeface="+mn-ea"/>
                <a:ea typeface="+mn-ea"/>
              </a:rPr>
              <a:t>１節　</a:t>
            </a:r>
            <a:r>
              <a:rPr lang="ja-JP" altLang="en-US" sz="4000" dirty="0">
                <a:latin typeface="+mn-ea"/>
                <a:ea typeface="+mn-ea"/>
              </a:rPr>
              <a:t>物質の探究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4" y="2921169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>
                <a:latin typeface="+mn-ea"/>
                <a:ea typeface="+mn-ea"/>
              </a:rPr>
              <a:t>１</a:t>
            </a:r>
            <a:r>
              <a:rPr lang="en-US" altLang="ja-JP" sz="6000" dirty="0">
                <a:latin typeface="+mn-ea"/>
                <a:ea typeface="+mn-ea"/>
              </a:rPr>
              <a:t> </a:t>
            </a:r>
            <a:r>
              <a:rPr lang="ja-JP" altLang="en-US" sz="6000">
                <a:latin typeface="+mn-ea"/>
                <a:ea typeface="+mn-ea"/>
              </a:rPr>
              <a:t>純物質</a:t>
            </a:r>
            <a:r>
              <a:rPr lang="ja-JP" altLang="en-US" sz="6000" dirty="0">
                <a:latin typeface="+mn-ea"/>
                <a:ea typeface="+mn-ea"/>
              </a:rPr>
              <a:t>と混合物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17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スライド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176120" y="378032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p.14,15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/>
              <a:t>　１　</a:t>
            </a:r>
            <a:r>
              <a:rPr lang="ja-IS" altLang="en-US"/>
              <a:t>純物質と混合物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2F0953-233B-4B97-99FB-B7721665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730" y="2060848"/>
            <a:ext cx="4469534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ja-JP" sz="3600" dirty="0"/>
              <a:t>２種類以上の物質</a:t>
            </a:r>
            <a:endParaRPr lang="en-US" altLang="ja-JP" sz="3600" dirty="0"/>
          </a:p>
          <a:p>
            <a:pPr>
              <a:lnSpc>
                <a:spcPct val="150000"/>
              </a:lnSpc>
              <a:defRPr/>
            </a:pPr>
            <a:r>
              <a:rPr lang="ja-JP" altLang="ja-JP" sz="3600" dirty="0"/>
              <a:t>が混じりあったもの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69EC6799-0756-4CD5-AE41-49B685A1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730" y="3834269"/>
            <a:ext cx="4222646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/>
              <a:t>１</a:t>
            </a:r>
            <a:r>
              <a:rPr lang="ja-JP" altLang="ja-JP" sz="3600" dirty="0"/>
              <a:t>種類の物質</a:t>
            </a:r>
            <a:endParaRPr lang="en-US" altLang="ja-JP" sz="3600" dirty="0"/>
          </a:p>
          <a:p>
            <a:pPr>
              <a:lnSpc>
                <a:spcPct val="150000"/>
              </a:lnSpc>
              <a:defRPr/>
            </a:pPr>
            <a:r>
              <a:rPr lang="ja-JP" altLang="ja-JP" sz="3600" dirty="0" err="1"/>
              <a:t>だけ</a:t>
            </a:r>
            <a:r>
              <a:rPr lang="ja-JP" altLang="ja-JP" sz="3600" dirty="0"/>
              <a:t>からなるもの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053230EA-0305-450B-8863-C59042AC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24" y="3039001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物質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555EF0DB-881B-47ED-9D19-AFB7A423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060" y="2213960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28FB328A-06DD-4FBB-AEAC-24E870C2A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060" y="4005064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E9C666-0504-4991-93D4-9F600D5770D2}"/>
              </a:ext>
            </a:extLst>
          </p:cNvPr>
          <p:cNvSpPr/>
          <p:nvPr/>
        </p:nvSpPr>
        <p:spPr>
          <a:xfrm>
            <a:off x="10311732" y="73354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海水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9F0C04-A1E4-452C-B6BD-5B513DDD5B25}"/>
              </a:ext>
            </a:extLst>
          </p:cNvPr>
          <p:cNvSpPr/>
          <p:nvPr/>
        </p:nvSpPr>
        <p:spPr>
          <a:xfrm>
            <a:off x="10128975" y="5797098"/>
            <a:ext cx="1029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75D645E-9CC2-490F-B651-D6EF017FF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070" y="3685332"/>
            <a:ext cx="1550362" cy="276334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76E841-A740-4B65-BC94-210518B1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83" y="1223333"/>
            <a:ext cx="3091847" cy="206071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8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B0BB0D40-D67C-4F59-AE99-7624B612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05" y="1161701"/>
            <a:ext cx="5466419" cy="56546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95D92DE-30E4-435D-B33E-6339477F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76" y="308551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CADA3E-C65A-4EA2-A147-6DA5528A0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90" y="272514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107615-033F-4793-96C3-FC9AE815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51" y="3445874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145CD6-6473-42E8-82EF-BB1DC4C94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40" y="4169774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BE7CFA-19E4-4921-BA3C-5A2C0A409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90" y="2253661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48348A-5C67-4A8F-A337-F5DC856C5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90" y="380464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9D6EE15-1DF7-44D8-8BDA-2FDB220D0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52" y="2077449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5A31C11-5F5C-4705-A6A9-16AF2B844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52" y="4814299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7B604D9-BFEB-4032-87EE-5E4A19E40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40" y="291723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61BAF79-B338-43CF-846E-54C3B6DDD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65" y="514926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777A37-5D88-40CB-94EB-79F57891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52" y="3661774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343AAA6-C696-4586-AFA0-3F4AF07F1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01" y="207744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84213D6-2C7A-44CE-8383-3B9553FB7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15" y="5246099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7DD0FFD-63FC-44C0-A6DB-E7A0C4A9E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52" y="4380911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995B0A1-FF8D-4613-8B15-50980851E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40" y="286961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A6B7A10-6499-45F5-9A75-765E682BC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40" y="3701461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4D47C5A-3A52-4570-B419-759F210EC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40" y="243781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224F7D0-2D5B-4173-A4F6-190F1A28B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15" y="446187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3208FA8-72F3-444C-A3AE-12075C2C3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102" y="323156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20183FD-7B28-48F8-9B5D-21F4D824C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01" y="503019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C3C28FF-7334-448C-9A69-0A21383DB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65" y="2796586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92051F6-AD6B-459F-B036-B4881D830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65" y="4633324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DFD56C5-DE14-4901-9895-017DBFE0B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77" y="4309474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E9C4045-971C-45E9-A792-A89940B27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40" y="3941174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0D81C46-904A-4F16-8B85-107AAAF09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240" y="3563349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1">
            <a:extLst>
              <a:ext uri="{FF2B5EF4-FFF2-40B4-BE49-F238E27FC236}">
                <a16:creationId xmlns:a16="http://schemas.microsoft.com/office/drawing/2014/main" id="{B57DE9C7-2E53-45AE-9D27-CA187011F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479" y="1399346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空気</a:t>
            </a:r>
          </a:p>
        </p:txBody>
      </p:sp>
      <p:pic>
        <p:nvPicPr>
          <p:cNvPr id="32" name="図 2">
            <a:extLst>
              <a:ext uri="{FF2B5EF4-FFF2-40B4-BE49-F238E27FC236}">
                <a16:creationId xmlns:a16="http://schemas.microsoft.com/office/drawing/2014/main" id="{E0D85CA9-0FCA-45E5-85ED-2F805EF2FA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3195"/>
            <a:ext cx="5562600" cy="506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1">
            <a:extLst>
              <a:ext uri="{FF2B5EF4-FFF2-40B4-BE49-F238E27FC236}">
                <a16:creationId xmlns:a16="http://schemas.microsoft.com/office/drawing/2014/main" id="{9D9B8A23-6515-4D1F-9FC2-85913D6A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961" y="2491924"/>
            <a:ext cx="431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</a:p>
        </p:txBody>
      </p:sp>
      <p:sp>
        <p:nvSpPr>
          <p:cNvPr id="34" name="テキスト ボックス 1">
            <a:extLst>
              <a:ext uri="{FF2B5EF4-FFF2-40B4-BE49-F238E27FC236}">
                <a16:creationId xmlns:a16="http://schemas.microsoft.com/office/drawing/2014/main" id="{9508D78F-C8F9-4F7B-8860-EBA6795C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330" y="3091607"/>
            <a:ext cx="12345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８：２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F25CECE-7235-4396-BFC9-C039B1FC8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49" y="253676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81A44BE-32F9-4178-A7E8-E5E814B7B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4" y="25111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0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6EED7D5-E041-4639-BDF3-491C1F79779F}"/>
              </a:ext>
            </a:extLst>
          </p:cNvPr>
          <p:cNvCxnSpPr>
            <a:cxnSpLocks/>
          </p:cNvCxnSpPr>
          <p:nvPr/>
        </p:nvCxnSpPr>
        <p:spPr>
          <a:xfrm>
            <a:off x="1260453" y="3194224"/>
            <a:ext cx="1451171" cy="210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798A029-FFA7-477D-BCA6-A05E4D555969}"/>
              </a:ext>
            </a:extLst>
          </p:cNvPr>
          <p:cNvCxnSpPr>
            <a:cxnSpLocks/>
          </p:cNvCxnSpPr>
          <p:nvPr/>
        </p:nvCxnSpPr>
        <p:spPr>
          <a:xfrm>
            <a:off x="3500398" y="3194224"/>
            <a:ext cx="4035762" cy="2133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7A48C72-98D8-4453-BF61-AA21C939E040}"/>
              </a:ext>
            </a:extLst>
          </p:cNvPr>
          <p:cNvCxnSpPr>
            <a:cxnSpLocks/>
          </p:cNvCxnSpPr>
          <p:nvPr/>
        </p:nvCxnSpPr>
        <p:spPr>
          <a:xfrm flipH="1">
            <a:off x="9405899" y="3194224"/>
            <a:ext cx="1196372" cy="210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A029387-2E5F-492C-AF20-FE34C0DF8CB9}"/>
              </a:ext>
            </a:extLst>
          </p:cNvPr>
          <p:cNvCxnSpPr>
            <a:cxnSpLocks/>
          </p:cNvCxnSpPr>
          <p:nvPr/>
        </p:nvCxnSpPr>
        <p:spPr>
          <a:xfrm flipH="1">
            <a:off x="4611368" y="3160852"/>
            <a:ext cx="4064280" cy="21362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7166799-5CEC-42FB-929E-C7A7BB128A23}"/>
              </a:ext>
            </a:extLst>
          </p:cNvPr>
          <p:cNvCxnSpPr>
            <a:cxnSpLocks/>
          </p:cNvCxnSpPr>
          <p:nvPr/>
        </p:nvCxnSpPr>
        <p:spPr>
          <a:xfrm flipH="1">
            <a:off x="3678902" y="3177538"/>
            <a:ext cx="3377829" cy="21195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1FAAE9C-87E2-49F5-A98C-9250ED636203}"/>
              </a:ext>
            </a:extLst>
          </p:cNvPr>
          <p:cNvCxnSpPr>
            <a:cxnSpLocks/>
          </p:cNvCxnSpPr>
          <p:nvPr/>
        </p:nvCxnSpPr>
        <p:spPr>
          <a:xfrm>
            <a:off x="5150128" y="3194224"/>
            <a:ext cx="3322136" cy="210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583D1275-2309-45B6-9BCB-91BDF811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21" y="5574025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69E765DC-823A-4991-A85D-0EA9803A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157" y="5574025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159A8E0C-5EBD-4780-8699-F627AD35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25" y="2789793"/>
            <a:ext cx="10106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　　　　　　・　　　　・　　　　　・　　　　・　　　　　・</a:t>
            </a: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700F86D9-599C-4765-B927-6539232C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66" y="4943141"/>
            <a:ext cx="7299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　　・　　・　　　　　　　　・　　・　　・</a:t>
            </a:r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63C87F0C-A899-4550-B102-3398DEA1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400271"/>
            <a:ext cx="1850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ヘリウム</a:t>
            </a:r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3DBC0594-942A-4476-B296-741EC323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649" y="2366899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牛乳</a:t>
            </a: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1EB49A54-9DC4-47D3-880D-EA144C95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964" y="2353132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原油</a:t>
            </a:r>
          </a:p>
        </p:txBody>
      </p: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9D3B6669-19DE-4A80-8A62-EB390372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599" y="233644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</a:t>
            </a: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2E9AE1DC-1CCA-4404-8C92-335C15D8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687" y="2351030"/>
            <a:ext cx="2672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アルミニウム</a:t>
            </a:r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7DA80082-C04F-436B-BFF4-26ADA351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819" y="2327265"/>
            <a:ext cx="1567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食塩水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E9533F8-6C81-4E1C-821F-2838F322C3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35" y="898339"/>
            <a:ext cx="1595143" cy="143810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A21446C-3C8B-4895-B28F-DD047308E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405" y="910158"/>
            <a:ext cx="1523575" cy="146320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F753C14-CBA3-4ECC-964A-A13ABC374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611" y="972970"/>
            <a:ext cx="1712407" cy="137648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3F26992-E9E2-4099-BFFA-8F4A384A7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14" y="813483"/>
            <a:ext cx="1608193" cy="156089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9E498EA-4C84-4F48-90C0-C2E893E15D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9" y="656814"/>
            <a:ext cx="1946110" cy="163407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18D410F-678C-458F-A3FC-4507B9365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3" y="688154"/>
            <a:ext cx="2380982" cy="18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36702E-D085-4844-B7C3-00001571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379" y="1096005"/>
            <a:ext cx="8013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次の物質を純物質と混合物に分類せよ。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0E04131-5C4E-4FBA-97D3-6F5C143CDEDD}"/>
              </a:ext>
            </a:extLst>
          </p:cNvPr>
          <p:cNvGrpSpPr/>
          <p:nvPr/>
        </p:nvGrpSpPr>
        <p:grpSpPr>
          <a:xfrm>
            <a:off x="1919536" y="2204864"/>
            <a:ext cx="9119938" cy="646331"/>
            <a:chOff x="395536" y="2457762"/>
            <a:chExt cx="9119938" cy="646331"/>
          </a:xfrm>
        </p:grpSpPr>
        <p:sp>
          <p:nvSpPr>
            <p:cNvPr id="7" name="テキスト ボックス 3">
              <a:extLst>
                <a:ext uri="{FF2B5EF4-FFF2-40B4-BE49-F238E27FC236}">
                  <a16:creationId xmlns:a16="http://schemas.microsoft.com/office/drawing/2014/main" id="{F94A8FB9-33BE-4664-9E43-DAF55C550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2457762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⑴ 空気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テキスト ボックス 3">
              <a:extLst>
                <a:ext uri="{FF2B5EF4-FFF2-40B4-BE49-F238E27FC236}">
                  <a16:creationId xmlns:a16="http://schemas.microsoft.com/office/drawing/2014/main" id="{BE197F07-B5E7-4192-AFDB-FBCE2EDFB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2457762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⑵ 酸素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テキスト ボックス 3">
              <a:extLst>
                <a:ext uri="{FF2B5EF4-FFF2-40B4-BE49-F238E27FC236}">
                  <a16:creationId xmlns:a16="http://schemas.microsoft.com/office/drawing/2014/main" id="{4B7D2A86-7969-478F-9C5B-B4C43FBCB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79" y="2457762"/>
              <a:ext cx="42233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⑶ 塩化ナトリウム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881DAB9-2792-4492-B7C6-7507C193B1A7}"/>
              </a:ext>
            </a:extLst>
          </p:cNvPr>
          <p:cNvGrpSpPr/>
          <p:nvPr/>
        </p:nvGrpSpPr>
        <p:grpSpPr>
          <a:xfrm>
            <a:off x="1919536" y="3549647"/>
            <a:ext cx="8640960" cy="646331"/>
            <a:chOff x="395536" y="3239693"/>
            <a:chExt cx="8640960" cy="646331"/>
          </a:xfrm>
        </p:grpSpPr>
        <p:sp>
          <p:nvSpPr>
            <p:cNvPr id="11" name="テキスト ボックス 3">
              <a:extLst>
                <a:ext uri="{FF2B5EF4-FFF2-40B4-BE49-F238E27FC236}">
                  <a16:creationId xmlns:a16="http://schemas.microsoft.com/office/drawing/2014/main" id="{D54F24B6-0516-4654-8568-F95E3DAE4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3239693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⑷ 海水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テキスト ボックス 3">
              <a:extLst>
                <a:ext uri="{FF2B5EF4-FFF2-40B4-BE49-F238E27FC236}">
                  <a16:creationId xmlns:a16="http://schemas.microsoft.com/office/drawing/2014/main" id="{D544B8FA-56A7-4AF7-8C51-831E0A7A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3239693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⑸ 鉄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3">
              <a:extLst>
                <a:ext uri="{FF2B5EF4-FFF2-40B4-BE49-F238E27FC236}">
                  <a16:creationId xmlns:a16="http://schemas.microsoft.com/office/drawing/2014/main" id="{82842CA5-C08F-4AF7-B603-ABD7A04A2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80" y="3239693"/>
              <a:ext cx="37444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⑹ 二酸化炭素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752A431-3187-4433-94CD-FFF9C13E008D}"/>
              </a:ext>
            </a:extLst>
          </p:cNvPr>
          <p:cNvGrpSpPr/>
          <p:nvPr/>
        </p:nvGrpSpPr>
        <p:grpSpPr>
          <a:xfrm>
            <a:off x="1919536" y="4820253"/>
            <a:ext cx="4646619" cy="646331"/>
            <a:chOff x="395536" y="4223991"/>
            <a:chExt cx="4646619" cy="646331"/>
          </a:xfrm>
        </p:grpSpPr>
        <p:sp>
          <p:nvSpPr>
            <p:cNvPr id="15" name="テキスト ボックス 3">
              <a:extLst>
                <a:ext uri="{FF2B5EF4-FFF2-40B4-BE49-F238E27FC236}">
                  <a16:creationId xmlns:a16="http://schemas.microsoft.com/office/drawing/2014/main" id="{037D7989-ABEF-4143-AE51-ACA9B10F8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4223991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⑺ 銅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3">
              <a:extLst>
                <a:ext uri="{FF2B5EF4-FFF2-40B4-BE49-F238E27FC236}">
                  <a16:creationId xmlns:a16="http://schemas.microsoft.com/office/drawing/2014/main" id="{5C8093EF-6C85-4757-995D-DFF25F122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4223991"/>
              <a:ext cx="2054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360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⑻ 原油</a:t>
              </a:r>
              <a:endPara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61B64DE8-A56B-4E52-BE06-AAFEA71F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650" y="2691468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BCB16B58-2B01-416F-B7F8-89FA8267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745" y="2691468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5382E303-34A4-4A73-9AF5-F552CCF7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621" y="2691468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9B800390-3223-4DFE-8C40-BFC22A77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650" y="5322624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id="{2CA485C1-8878-4E93-9F2C-02D64BD3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745" y="5322624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6B4472CD-8464-4A46-B88E-3B0066609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621" y="4052017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C8077449-59FF-4BB8-83D2-3C6882B2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745" y="4052017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3">
            <a:extLst>
              <a:ext uri="{FF2B5EF4-FFF2-40B4-BE49-F238E27FC236}">
                <a16:creationId xmlns:a16="http://schemas.microsoft.com/office/drawing/2014/main" id="{E0AF2820-8276-4D6E-8D59-FB36EFD9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650" y="4036251"/>
            <a:ext cx="205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F864FAB-79AB-4B96-A327-F1C19161EB8F}"/>
              </a:ext>
            </a:extLst>
          </p:cNvPr>
          <p:cNvGrpSpPr/>
          <p:nvPr/>
        </p:nvGrpSpPr>
        <p:grpSpPr>
          <a:xfrm>
            <a:off x="1080000" y="1080000"/>
            <a:ext cx="983432" cy="646331"/>
            <a:chOff x="1224136" y="876899"/>
            <a:chExt cx="983432" cy="646331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7EA5017-2C86-4F38-84F4-F4B1F50D0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136" y="958500"/>
              <a:ext cx="983432" cy="504656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CA99806-493A-4937-859B-EF81D20FB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179" y="876899"/>
              <a:ext cx="4387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2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純物質と混合物の性質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7EBC788C-1998-45D6-A660-8765F5BC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1" y="2520000"/>
            <a:ext cx="7536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「物質」とは何か説明できる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「純物質」とは何か説明できる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「純物質」と「混合物」の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性質の違いについて説明できる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7215895-17C9-4057-B2A2-4E829A716A0F}"/>
              </a:ext>
            </a:extLst>
          </p:cNvPr>
          <p:cNvGrpSpPr/>
          <p:nvPr/>
        </p:nvGrpSpPr>
        <p:grpSpPr>
          <a:xfrm>
            <a:off x="2160000" y="1080000"/>
            <a:ext cx="4555679" cy="914400"/>
            <a:chOff x="2495600" y="1041420"/>
            <a:chExt cx="4555679" cy="9144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60D2650-F9BA-4B3F-8A8C-9360B6BFB767}"/>
                </a:ext>
              </a:extLst>
            </p:cNvPr>
            <p:cNvGrpSpPr/>
            <p:nvPr/>
          </p:nvGrpSpPr>
          <p:grpSpPr>
            <a:xfrm>
              <a:off x="2495600" y="1288083"/>
              <a:ext cx="3581457" cy="667737"/>
              <a:chOff x="2495600" y="1288083"/>
              <a:chExt cx="3581457" cy="667737"/>
            </a:xfrm>
          </p:grpSpPr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3D6AEA59-6063-4201-BB91-1E6991F846F6}"/>
                  </a:ext>
                </a:extLst>
              </p:cNvPr>
              <p:cNvSpPr/>
              <p:nvPr/>
            </p:nvSpPr>
            <p:spPr>
              <a:xfrm>
                <a:off x="2495600" y="1309489"/>
                <a:ext cx="3581457" cy="646331"/>
              </a:xfrm>
              <a:prstGeom prst="roundRect">
                <a:avLst/>
              </a:prstGeom>
              <a:noFill/>
              <a:ln w="38100">
                <a:solidFill>
                  <a:srgbClr val="006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">
                <a:extLst>
                  <a:ext uri="{FF2B5EF4-FFF2-40B4-BE49-F238E27FC236}">
                    <a16:creationId xmlns:a16="http://schemas.microsoft.com/office/drawing/2014/main" id="{E3FF05D6-F0D1-447F-AC52-53C48F7E9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422" y="1288083"/>
                <a:ext cx="3416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ja-JP" altLang="en-US" sz="3600" dirty="0">
                    <a:solidFill>
                      <a:srgbClr val="0067B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今日の学習目標</a:t>
                </a:r>
              </a:p>
            </p:txBody>
          </p:sp>
        </p:grpSp>
        <p:pic>
          <p:nvPicPr>
            <p:cNvPr id="13" name="グラフィックス 12" descr="ビーカー">
              <a:extLst>
                <a:ext uri="{FF2B5EF4-FFF2-40B4-BE49-F238E27FC236}">
                  <a16:creationId xmlns:a16="http://schemas.microsoft.com/office/drawing/2014/main" id="{AD13F80C-010A-4D38-8EF3-D226C593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6879" y="10414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76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純物質と混合物の性質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2FAE86BE-EB40-426E-9C00-4C10F92D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1800000"/>
            <a:ext cx="8176528" cy="27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①水は，［ 純物質 ・  混合物 ］である。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②水が氷に変化する温度（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）は？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③水が沸騰する温度（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沸点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）は？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57D8B16-F903-4501-BB10-1E13EE4182E0}"/>
              </a:ext>
            </a:extLst>
          </p:cNvPr>
          <p:cNvSpPr/>
          <p:nvPr/>
        </p:nvSpPr>
        <p:spPr>
          <a:xfrm>
            <a:off x="4089316" y="2009633"/>
            <a:ext cx="1728788" cy="630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D146B8-F1E3-4332-AA24-76ADADE3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365" y="2897200"/>
            <a:ext cx="10486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０℃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0284E4-CC1E-4817-82AC-1BC3ADB3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876" y="3831761"/>
            <a:ext cx="175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１００℃</a:t>
            </a: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657E9E5C-16AA-4041-BAEC-9B73D7CF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4680000"/>
            <a:ext cx="8519335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融点・沸点・密度は，それぞれの物質で決まっており，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25DBCA1-6F18-4DC2-BE2B-966507FB08D9}"/>
              </a:ext>
            </a:extLst>
          </p:cNvPr>
          <p:cNvGrpSpPr/>
          <p:nvPr/>
        </p:nvGrpSpPr>
        <p:grpSpPr>
          <a:xfrm>
            <a:off x="1080000" y="1080000"/>
            <a:ext cx="3043511" cy="687060"/>
            <a:chOff x="2495600" y="1268760"/>
            <a:chExt cx="3581457" cy="687060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0B9D4F34-3CFE-44B2-A39B-9A5BFC7EA3A7}"/>
                </a:ext>
              </a:extLst>
            </p:cNvPr>
            <p:cNvSpPr/>
            <p:nvPr/>
          </p:nvSpPr>
          <p:spPr>
            <a:xfrm>
              <a:off x="2495600" y="1309489"/>
              <a:ext cx="3581457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">
              <a:extLst>
                <a:ext uri="{FF2B5EF4-FFF2-40B4-BE49-F238E27FC236}">
                  <a16:creationId xmlns:a16="http://schemas.microsoft.com/office/drawing/2014/main" id="{26F4B05F-D8AD-423C-BBBD-65826AF4D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423" y="1268760"/>
              <a:ext cx="29546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純物質の性質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8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純物質と混合物の性質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FF52A78-D3F3-4E10-829A-868236C9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84" y="2069928"/>
            <a:ext cx="241141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BCB9D30-830C-4049-9806-984D7C1FD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3" y="2360441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9ECC586-84C7-4FC0-B52D-4513B518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23" y="3222454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181F838-2CEE-4672-B6FA-591B450F0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7" y="382570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68A1F4A-9C72-4B9F-B425-93996446E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84" y="370029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EA24860-F93B-4C53-AC59-4740F8D715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84" y="343517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191B721-D27A-494C-BA93-010DFB820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72" y="3325641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DFA64FD-05B4-4D06-8F35-83656A74E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82570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625371F-8C30-4BDD-A905-52E4B052F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7" y="3433591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D42A917-865B-43B3-8BC0-78B97759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22" y="377172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D803D890-EFFC-42D2-9B93-B854916E75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9" y="3398666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FB34E4C-C62F-488C-8197-AB1148FE1D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9" y="2917654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03C8013-2E4A-4156-8DC1-91950DA08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4" y="307164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810210AD-7F91-493E-8E63-3FEF550CB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72" y="2962104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FDC7FBC4-76EF-44B3-A164-5E29006CC8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34" y="2862091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6B08C28B-FF93-4FC2-8152-51230490D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97" y="302877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6BF2F4F-906B-48A1-9BDF-BE7B2D006F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97" y="2557291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5E324B1-939F-4262-A95F-432C22408E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22" y="270175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166B283-E30C-462D-B70F-D067F5F21A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22" y="251442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6E0E22C-F490-4994-91B9-44F34391E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97" y="2543004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618668B-51FA-41FD-9C97-BF50F7020718}"/>
              </a:ext>
            </a:extLst>
          </p:cNvPr>
          <p:cNvCxnSpPr>
            <a:cxnSpLocks/>
          </p:cNvCxnSpPr>
          <p:nvPr/>
        </p:nvCxnSpPr>
        <p:spPr>
          <a:xfrm flipV="1">
            <a:off x="2087367" y="2500140"/>
            <a:ext cx="1764000" cy="0"/>
          </a:xfrm>
          <a:prstGeom prst="line">
            <a:avLst/>
          </a:prstGeom>
          <a:ln w="381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70B1E3CA-2354-47DB-9004-65E92123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4" y="650706"/>
            <a:ext cx="5440364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</a:rPr>
              <a:t>①食塩水を沸騰させる</a:t>
            </a:r>
            <a:endParaRPr lang="en-US" altLang="ja-JP" sz="3600" dirty="0">
              <a:latin typeface="ＭＳ Ｐゴシック" panose="020B0600070205080204" pitchFamily="50" charset="-128"/>
            </a:endParaRPr>
          </a:p>
        </p:txBody>
      </p:sp>
      <p:sp>
        <p:nvSpPr>
          <p:cNvPr id="55" name="テキスト ボックス 7">
            <a:extLst>
              <a:ext uri="{FF2B5EF4-FFF2-40B4-BE49-F238E27FC236}">
                <a16:creationId xmlns:a16="http://schemas.microsoft.com/office/drawing/2014/main" id="{466EA94B-7D6B-44E8-A1D3-FE1B468E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4" y="1442868"/>
            <a:ext cx="4529140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</a:rPr>
              <a:t>②だんだん濃くなる</a:t>
            </a:r>
            <a:endParaRPr lang="en-US" altLang="ja-JP" sz="3600" dirty="0">
              <a:latin typeface="ＭＳ Ｐゴシック" panose="020B0600070205080204" pitchFamily="50" charset="-128"/>
            </a:endParaRPr>
          </a:p>
        </p:txBody>
      </p:sp>
      <p:sp>
        <p:nvSpPr>
          <p:cNvPr id="56" name="テキスト ボックス 7">
            <a:extLst>
              <a:ext uri="{FF2B5EF4-FFF2-40B4-BE49-F238E27FC236}">
                <a16:creationId xmlns:a16="http://schemas.microsoft.com/office/drawing/2014/main" id="{04AEBEFD-6CC1-414E-A24D-9DB21368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4" y="2236618"/>
            <a:ext cx="5510212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</a:rPr>
              <a:t>③沸点が高くなる</a:t>
            </a:r>
            <a:endParaRPr lang="en-US" altLang="ja-JP" sz="3600" dirty="0">
              <a:latin typeface="ＭＳ Ｐゴシック" panose="020B0600070205080204" pitchFamily="50" charset="-128"/>
            </a:endParaRPr>
          </a:p>
        </p:txBody>
      </p:sp>
      <p:sp>
        <p:nvSpPr>
          <p:cNvPr id="57" name="テキスト ボックス 7">
            <a:extLst>
              <a:ext uri="{FF2B5EF4-FFF2-40B4-BE49-F238E27FC236}">
                <a16:creationId xmlns:a16="http://schemas.microsoft.com/office/drawing/2014/main" id="{8F309389-B4DC-4712-92CB-A32B39E4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4" y="3222454"/>
            <a:ext cx="4824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混合物の沸点は，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 eaLnBrk="1" hangingPunct="1"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一定ではない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F6EC5D3-1E9C-40E7-A22C-DF73B860624B}"/>
              </a:ext>
            </a:extLst>
          </p:cNvPr>
          <p:cNvSpPr/>
          <p:nvPr/>
        </p:nvSpPr>
        <p:spPr>
          <a:xfrm>
            <a:off x="5616624" y="4357896"/>
            <a:ext cx="6096000" cy="24554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融点・沸点・密度は，混じっている物質の種類や量によって変化する。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D7B4281D-B9F0-41B7-BFA0-B79B2B058EB1}"/>
              </a:ext>
            </a:extLst>
          </p:cNvPr>
          <p:cNvGrpSpPr/>
          <p:nvPr/>
        </p:nvGrpSpPr>
        <p:grpSpPr>
          <a:xfrm>
            <a:off x="1080000" y="1080000"/>
            <a:ext cx="3043511" cy="687060"/>
            <a:chOff x="2495600" y="1268760"/>
            <a:chExt cx="3581457" cy="687060"/>
          </a:xfrm>
        </p:grpSpPr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2222A9B8-220B-4DFA-A348-42FA1B4DD88B}"/>
                </a:ext>
              </a:extLst>
            </p:cNvPr>
            <p:cNvSpPr/>
            <p:nvPr/>
          </p:nvSpPr>
          <p:spPr>
            <a:xfrm>
              <a:off x="2495600" y="1309489"/>
              <a:ext cx="3581457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1">
              <a:extLst>
                <a:ext uri="{FF2B5EF4-FFF2-40B4-BE49-F238E27FC236}">
                  <a16:creationId xmlns:a16="http://schemas.microsoft.com/office/drawing/2014/main" id="{5C2A4658-1E87-495E-A1D7-4FD42766E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423" y="1268760"/>
              <a:ext cx="34768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混合物の性質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7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052 0.049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931 L 4.16667E-7 0.071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04B245C4-4208-4D02-A4F3-5B872621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2520000"/>
            <a:ext cx="7822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「物質」とは何か説明できる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「純物質」とは何か説明できる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「純物質」と「混合物」の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性質の違いについて説明できる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A35C18F-E8AA-4D0E-97D0-36CD1B08D87C}"/>
              </a:ext>
            </a:extLst>
          </p:cNvPr>
          <p:cNvGrpSpPr/>
          <p:nvPr/>
        </p:nvGrpSpPr>
        <p:grpSpPr>
          <a:xfrm>
            <a:off x="2160000" y="1080000"/>
            <a:ext cx="4555679" cy="914400"/>
            <a:chOff x="2495600" y="1041420"/>
            <a:chExt cx="4555679" cy="9144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D9E4290-69F4-4F92-93B3-A5C6D2537318}"/>
                </a:ext>
              </a:extLst>
            </p:cNvPr>
            <p:cNvGrpSpPr/>
            <p:nvPr/>
          </p:nvGrpSpPr>
          <p:grpSpPr>
            <a:xfrm>
              <a:off x="2495600" y="1288083"/>
              <a:ext cx="3581457" cy="667737"/>
              <a:chOff x="2495600" y="1288083"/>
              <a:chExt cx="3581457" cy="667737"/>
            </a:xfrm>
          </p:grpSpPr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6A9AEB3B-7A51-4FEB-AADE-7B2D6B66BCE2}"/>
                  </a:ext>
                </a:extLst>
              </p:cNvPr>
              <p:cNvSpPr/>
              <p:nvPr/>
            </p:nvSpPr>
            <p:spPr>
              <a:xfrm>
                <a:off x="2495600" y="1309489"/>
                <a:ext cx="3581457" cy="646331"/>
              </a:xfrm>
              <a:prstGeom prst="roundRect">
                <a:avLst/>
              </a:prstGeom>
              <a:noFill/>
              <a:ln w="38100">
                <a:solidFill>
                  <a:srgbClr val="006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">
                <a:extLst>
                  <a:ext uri="{FF2B5EF4-FFF2-40B4-BE49-F238E27FC236}">
                    <a16:creationId xmlns:a16="http://schemas.microsoft.com/office/drawing/2014/main" id="{E6E31946-AE07-4839-A680-0E7655C6D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422" y="1288083"/>
                <a:ext cx="3416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ja-JP" altLang="en-US" sz="3600" dirty="0">
                    <a:solidFill>
                      <a:srgbClr val="0067B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今日の学習目標</a:t>
                </a:r>
              </a:p>
            </p:txBody>
          </p:sp>
        </p:grpSp>
        <p:pic>
          <p:nvPicPr>
            <p:cNvPr id="13" name="グラフィックス 12" descr="ビーカー">
              <a:extLst>
                <a:ext uri="{FF2B5EF4-FFF2-40B4-BE49-F238E27FC236}">
                  <a16:creationId xmlns:a16="http://schemas.microsoft.com/office/drawing/2014/main" id="{A3542808-9411-4907-AAF7-CFD99725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6879" y="10414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95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縦書きコンテンツ プレースホルダー 7">
            <a:extLst>
              <a:ext uri="{FF2B5EF4-FFF2-40B4-BE49-F238E27FC236}">
                <a16:creationId xmlns:a16="http://schemas.microsoft.com/office/drawing/2014/main" id="{3D62FF4C-AEEF-4F4A-B4FA-CF6F2A62BBC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 tIns="108000" rIns="108000"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2574DF2-A2A3-4B17-A474-8587C9F32F04}"/>
              </a:ext>
            </a:extLst>
          </p:cNvPr>
          <p:cNvGrpSpPr/>
          <p:nvPr/>
        </p:nvGrpSpPr>
        <p:grpSpPr>
          <a:xfrm>
            <a:off x="1800000" y="1080000"/>
            <a:ext cx="1948084" cy="704856"/>
            <a:chOff x="695400" y="1209245"/>
            <a:chExt cx="1948084" cy="704856"/>
          </a:xfrm>
        </p:grpSpPr>
        <p:sp>
          <p:nvSpPr>
            <p:cNvPr id="16" name="四角形: 角を丸くする 1">
              <a:extLst>
                <a:ext uri="{FF2B5EF4-FFF2-40B4-BE49-F238E27FC236}">
                  <a16:creationId xmlns:a16="http://schemas.microsoft.com/office/drawing/2014/main" id="{19BBAC9E-F871-4851-8B89-E6E181C4669E}"/>
                </a:ext>
              </a:extLst>
            </p:cNvPr>
            <p:cNvSpPr/>
            <p:nvPr/>
          </p:nvSpPr>
          <p:spPr>
            <a:xfrm>
              <a:off x="695400" y="1249845"/>
              <a:ext cx="1111929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3">
              <a:extLst>
                <a:ext uri="{FF2B5EF4-FFF2-40B4-BE49-F238E27FC236}">
                  <a16:creationId xmlns:a16="http://schemas.microsoft.com/office/drawing/2014/main" id="{6A125959-3769-4C83-B797-C6FA2FE44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400" y="1209245"/>
              <a:ext cx="11119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復習</a:t>
              </a:r>
              <a:endParaRPr lang="en-US" altLang="ja-JP" sz="3600" dirty="0">
                <a:solidFill>
                  <a:srgbClr val="0067B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8" name="グラフィックス 17" descr="鉛筆">
              <a:extLst>
                <a:ext uri="{FF2B5EF4-FFF2-40B4-BE49-F238E27FC236}">
                  <a16:creationId xmlns:a16="http://schemas.microsoft.com/office/drawing/2014/main" id="{78E6D827-B518-4B2A-BCF2-B5332E929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3034" y="1233651"/>
              <a:ext cx="680450" cy="680450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69081C-4196-40CE-977B-FA1F4797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858" y="4396804"/>
            <a:ext cx="3884290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/>
              <a:t>いくつか</a:t>
            </a:r>
            <a:r>
              <a:rPr lang="ja-JP" altLang="ja-JP" sz="3600" dirty="0"/>
              <a:t>の物質</a:t>
            </a:r>
            <a:endParaRPr lang="en-US" altLang="ja-JP" sz="3600" dirty="0"/>
          </a:p>
          <a:p>
            <a:pPr>
              <a:lnSpc>
                <a:spcPct val="150000"/>
              </a:lnSpc>
              <a:defRPr/>
            </a:pPr>
            <a:r>
              <a:rPr lang="ja-JP" altLang="ja-JP" sz="3600" dirty="0"/>
              <a:t>が混じりあったもの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7">
            <a:extLst>
              <a:ext uri="{FF2B5EF4-FFF2-40B4-BE49-F238E27FC236}">
                <a16:creationId xmlns:a16="http://schemas.microsoft.com/office/drawing/2014/main" id="{00E8F3E9-4A31-4101-BB85-7DA248026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858" y="2348880"/>
            <a:ext cx="3884290" cy="1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/>
              <a:t>１</a:t>
            </a:r>
            <a:r>
              <a:rPr lang="ja-JP" altLang="ja-JP" sz="3600" dirty="0"/>
              <a:t>種類の物質</a:t>
            </a:r>
            <a:endParaRPr lang="en-US" altLang="ja-JP" sz="3600" dirty="0"/>
          </a:p>
          <a:p>
            <a:pPr>
              <a:lnSpc>
                <a:spcPct val="150000"/>
              </a:lnSpc>
              <a:defRPr/>
            </a:pPr>
            <a:r>
              <a:rPr lang="ja-JP" altLang="en-US" sz="3600" dirty="0"/>
              <a:t>でできている</a:t>
            </a:r>
            <a:r>
              <a:rPr lang="ja-JP" altLang="ja-JP" sz="3600" dirty="0"/>
              <a:t>もの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5C62791D-550C-4458-A526-7F64D312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652" y="3385512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物質</a:t>
            </a:r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F412077C-C4E8-4648-859E-C177E9B23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70" y="4510861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9806CB54-7901-46A2-8C82-3A76ABC3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70" y="2492896"/>
            <a:ext cx="2448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純粋な物質</a:t>
            </a:r>
          </a:p>
        </p:txBody>
      </p:sp>
    </p:spTree>
    <p:extLst>
      <p:ext uri="{BB962C8B-B14F-4D97-AF65-F5344CB8AC3E}">
        <p14:creationId xmlns:p14="http://schemas.microsoft.com/office/powerpoint/2010/main" val="26053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E8B559-F8C3-4263-8E9B-464A3107CA3D}"/>
              </a:ext>
            </a:extLst>
          </p:cNvPr>
          <p:cNvSpPr txBox="1"/>
          <p:nvPr/>
        </p:nvSpPr>
        <p:spPr>
          <a:xfrm>
            <a:off x="5951984" y="6381328"/>
            <a:ext cx="50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72" name="縦書きコンテンツ プレースホルダー 7">
            <a:extLst>
              <a:ext uri="{FF2B5EF4-FFF2-40B4-BE49-F238E27FC236}">
                <a16:creationId xmlns:a16="http://schemas.microsoft.com/office/drawing/2014/main" id="{3D62FF4C-AEEF-4F4A-B4FA-CF6F2A62BBC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 tIns="108000" rIns="108000"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E913759-C2A0-4A22-9A1E-209743E80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4" y="2300023"/>
            <a:ext cx="2194560" cy="3911552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</p:spPr>
      </p:pic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7E41C29A-0DC3-4D29-8915-B5AAA260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250" y="940420"/>
            <a:ext cx="6349078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海水と水の違いは何だろうか？　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FA00F6D-F9FE-4385-BCBF-D1CFF1F447F8}"/>
              </a:ext>
            </a:extLst>
          </p:cNvPr>
          <p:cNvGrpSpPr/>
          <p:nvPr/>
        </p:nvGrpSpPr>
        <p:grpSpPr>
          <a:xfrm>
            <a:off x="1800000" y="1080000"/>
            <a:ext cx="528192" cy="681051"/>
            <a:chOff x="1838498" y="1116247"/>
            <a:chExt cx="528192" cy="68105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9FFBBEC-B859-4DB3-9917-B21882642543}"/>
                </a:ext>
              </a:extLst>
            </p:cNvPr>
            <p:cNvSpPr/>
            <p:nvPr/>
          </p:nvSpPr>
          <p:spPr>
            <a:xfrm>
              <a:off x="1847528" y="1150967"/>
              <a:ext cx="510133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">
              <a:extLst>
                <a:ext uri="{FF2B5EF4-FFF2-40B4-BE49-F238E27FC236}">
                  <a16:creationId xmlns:a16="http://schemas.microsoft.com/office/drawing/2014/main" id="{63ED4663-BDD9-4F34-8CFD-3AA335A1A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498" y="1116247"/>
              <a:ext cx="5281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ja-JP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Q</a:t>
              </a:r>
              <a:endParaRPr lang="ja-JP" altLang="en-US" sz="3600" dirty="0">
                <a:solidFill>
                  <a:srgbClr val="0067B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E4750180-F2C7-4A84-99EA-61CA9A7A5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24307"/>
            <a:ext cx="6096000" cy="406298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6270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縦書きコンテンツ プレースホルダー 25">
            <a:extLst>
              <a:ext uri="{FF2B5EF4-FFF2-40B4-BE49-F238E27FC236}">
                <a16:creationId xmlns:a16="http://schemas.microsoft.com/office/drawing/2014/main" id="{039B0844-DBB2-374F-B592-AA025F1E9ACA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FD43E9-0F8C-4ACE-8D34-094EA04FC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795" y="1360849"/>
            <a:ext cx="8259021" cy="49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水は純粋な物質で，海水は混合物である。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海水はしょっぱいが，水は味がしない。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水は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℃で沸騰するが，海水は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℃で沸騰しない。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866E434-532E-49C2-A080-65ADE943B87F}"/>
              </a:ext>
            </a:extLst>
          </p:cNvPr>
          <p:cNvGrpSpPr/>
          <p:nvPr/>
        </p:nvGrpSpPr>
        <p:grpSpPr>
          <a:xfrm>
            <a:off x="1080000" y="1556792"/>
            <a:ext cx="1411110" cy="667737"/>
            <a:chOff x="2495600" y="1288083"/>
            <a:chExt cx="3641279" cy="667737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6934B308-0201-4DA2-A07C-555FB2D98508}"/>
                </a:ext>
              </a:extLst>
            </p:cNvPr>
            <p:cNvSpPr/>
            <p:nvPr/>
          </p:nvSpPr>
          <p:spPr>
            <a:xfrm>
              <a:off x="2495600" y="1309489"/>
              <a:ext cx="3581457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1">
              <a:extLst>
                <a:ext uri="{FF2B5EF4-FFF2-40B4-BE49-F238E27FC236}">
                  <a16:creationId xmlns:a16="http://schemas.microsoft.com/office/drawing/2014/main" id="{CC80915A-500D-4851-9BA0-C4DD02FF5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422" y="1288083"/>
              <a:ext cx="35814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考え１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9B464DB-2810-403C-887B-2C232A353FDF}"/>
              </a:ext>
            </a:extLst>
          </p:cNvPr>
          <p:cNvGrpSpPr/>
          <p:nvPr/>
        </p:nvGrpSpPr>
        <p:grpSpPr>
          <a:xfrm>
            <a:off x="1080000" y="3140968"/>
            <a:ext cx="1411110" cy="667737"/>
            <a:chOff x="2495600" y="1288083"/>
            <a:chExt cx="3641279" cy="667737"/>
          </a:xfrm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6F073EC4-DD1E-402A-870D-036453AAF11E}"/>
                </a:ext>
              </a:extLst>
            </p:cNvPr>
            <p:cNvSpPr/>
            <p:nvPr/>
          </p:nvSpPr>
          <p:spPr>
            <a:xfrm>
              <a:off x="2495600" y="1309489"/>
              <a:ext cx="3581457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1">
              <a:extLst>
                <a:ext uri="{FF2B5EF4-FFF2-40B4-BE49-F238E27FC236}">
                  <a16:creationId xmlns:a16="http://schemas.microsoft.com/office/drawing/2014/main" id="{C1663089-A62B-4D76-A90A-BCBF0D1B6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422" y="1288083"/>
              <a:ext cx="35814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考え２</a:t>
              </a:r>
              <a:endParaRPr lang="en-US" altLang="ja-JP" sz="3600" dirty="0">
                <a:solidFill>
                  <a:srgbClr val="0067B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A19C453-A94C-4D1D-BCE5-AFB266E6BE7A}"/>
              </a:ext>
            </a:extLst>
          </p:cNvPr>
          <p:cNvGrpSpPr/>
          <p:nvPr/>
        </p:nvGrpSpPr>
        <p:grpSpPr>
          <a:xfrm>
            <a:off x="1080000" y="4869160"/>
            <a:ext cx="1411110" cy="667737"/>
            <a:chOff x="2495600" y="1288083"/>
            <a:chExt cx="3641279" cy="667737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6335E1FB-ACA8-45A2-BEAF-C3CC8AD97CB6}"/>
                </a:ext>
              </a:extLst>
            </p:cNvPr>
            <p:cNvSpPr/>
            <p:nvPr/>
          </p:nvSpPr>
          <p:spPr>
            <a:xfrm>
              <a:off x="2495600" y="1309489"/>
              <a:ext cx="3581457" cy="646331"/>
            </a:xfrm>
            <a:prstGeom prst="roundRect">
              <a:avLst/>
            </a:prstGeom>
            <a:noFill/>
            <a:ln w="38100">
              <a:solidFill>
                <a:srgbClr val="006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1">
              <a:extLst>
                <a:ext uri="{FF2B5EF4-FFF2-40B4-BE49-F238E27FC236}">
                  <a16:creationId xmlns:a16="http://schemas.microsoft.com/office/drawing/2014/main" id="{34C15C7E-269F-40F8-83E6-24AA6C17C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422" y="1288083"/>
              <a:ext cx="35814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ja-JP" altLang="en-US" sz="3600" dirty="0">
                  <a:solidFill>
                    <a:srgbClr val="0067B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考え３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0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縦書きコンテンツ プレースホルダー 25">
            <a:extLst>
              <a:ext uri="{FF2B5EF4-FFF2-40B4-BE49-F238E27FC236}">
                <a16:creationId xmlns:a16="http://schemas.microsoft.com/office/drawing/2014/main" id="{039B0844-DBB2-374F-B592-AA025F1E9ACA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21" name="テキスト ボックス 2">
            <a:extLst>
              <a:ext uri="{FF2B5EF4-FFF2-40B4-BE49-F238E27FC236}">
                <a16:creationId xmlns:a16="http://schemas.microsoft.com/office/drawing/2014/main" id="{BA4A405E-4301-4630-BDA7-BD1EDD5A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2520000"/>
            <a:ext cx="7822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「物質」とは何か説明できる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「純物質」とは何か説明できる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「純物質」と「混合物」の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性質の違いについて説明できる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C0CF526-190E-4FE5-B529-AD7E3EEC09C4}"/>
              </a:ext>
            </a:extLst>
          </p:cNvPr>
          <p:cNvGrpSpPr/>
          <p:nvPr/>
        </p:nvGrpSpPr>
        <p:grpSpPr>
          <a:xfrm>
            <a:off x="2160000" y="1080000"/>
            <a:ext cx="4555679" cy="914400"/>
            <a:chOff x="2495600" y="1041420"/>
            <a:chExt cx="4555679" cy="914400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A1A415B-A777-4A10-9AE2-FF05499DD94E}"/>
                </a:ext>
              </a:extLst>
            </p:cNvPr>
            <p:cNvGrpSpPr/>
            <p:nvPr/>
          </p:nvGrpSpPr>
          <p:grpSpPr>
            <a:xfrm>
              <a:off x="2495600" y="1288083"/>
              <a:ext cx="3581457" cy="667737"/>
              <a:chOff x="2495600" y="1288083"/>
              <a:chExt cx="3581457" cy="667737"/>
            </a:xfrm>
          </p:grpSpPr>
          <p:sp>
            <p:nvSpPr>
              <p:cNvPr id="25" name="四角形: 角を丸くする 24">
                <a:extLst>
                  <a:ext uri="{FF2B5EF4-FFF2-40B4-BE49-F238E27FC236}">
                    <a16:creationId xmlns:a16="http://schemas.microsoft.com/office/drawing/2014/main" id="{B30D5656-7645-4F1C-93CD-399A996A36DE}"/>
                  </a:ext>
                </a:extLst>
              </p:cNvPr>
              <p:cNvSpPr/>
              <p:nvPr/>
            </p:nvSpPr>
            <p:spPr>
              <a:xfrm>
                <a:off x="2495600" y="1309489"/>
                <a:ext cx="3581457" cy="646331"/>
              </a:xfrm>
              <a:prstGeom prst="roundRect">
                <a:avLst/>
              </a:prstGeom>
              <a:noFill/>
              <a:ln w="38100">
                <a:solidFill>
                  <a:srgbClr val="006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1">
                <a:extLst>
                  <a:ext uri="{FF2B5EF4-FFF2-40B4-BE49-F238E27FC236}">
                    <a16:creationId xmlns:a16="http://schemas.microsoft.com/office/drawing/2014/main" id="{B4268008-C6E6-45CF-83E8-F4276BD4A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422" y="1288083"/>
                <a:ext cx="3416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ja-JP" altLang="en-US" sz="3600" dirty="0">
                    <a:solidFill>
                      <a:srgbClr val="0067B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今日の学習目標</a:t>
                </a:r>
              </a:p>
            </p:txBody>
          </p:sp>
        </p:grpSp>
        <p:pic>
          <p:nvPicPr>
            <p:cNvPr id="24" name="グラフィックス 23" descr="ビーカー">
              <a:extLst>
                <a:ext uri="{FF2B5EF4-FFF2-40B4-BE49-F238E27FC236}">
                  <a16:creationId xmlns:a16="http://schemas.microsoft.com/office/drawing/2014/main" id="{9E5CCCA4-EF4A-47E2-B8FE-4E5A66BC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6879" y="10414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18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縦書きコンテンツ プレースホルダー 25">
            <a:extLst>
              <a:ext uri="{FF2B5EF4-FFF2-40B4-BE49-F238E27FC236}">
                <a16:creationId xmlns:a16="http://schemas.microsoft.com/office/drawing/2014/main" id="{039B0844-DBB2-374F-B592-AA025F1E9ACA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6616FE0-BC22-4E82-A934-E0C7CF6E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/>
          <a:lstStyle/>
          <a:p>
            <a:r>
              <a:rPr kumimoji="1" lang="ja-JP" altLang="en-US" dirty="0"/>
              <a:t>物質とは何か</a:t>
            </a: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0B3150C7-8030-4965-BB44-E6620510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2520000"/>
            <a:ext cx="7822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「物質」とは何か説明できる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「純物質」とは何か説明できる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「純物質」と「混合物」の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性質の違いについて説明できる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6FF38FF-FEE4-4A62-9183-70432125D000}"/>
              </a:ext>
            </a:extLst>
          </p:cNvPr>
          <p:cNvGrpSpPr/>
          <p:nvPr/>
        </p:nvGrpSpPr>
        <p:grpSpPr>
          <a:xfrm>
            <a:off x="2160000" y="1080000"/>
            <a:ext cx="4555679" cy="914400"/>
            <a:chOff x="2495600" y="1041420"/>
            <a:chExt cx="4555679" cy="9144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43B0452-DE38-4CAB-8A7D-4653F4EE7488}"/>
                </a:ext>
              </a:extLst>
            </p:cNvPr>
            <p:cNvGrpSpPr/>
            <p:nvPr/>
          </p:nvGrpSpPr>
          <p:grpSpPr>
            <a:xfrm>
              <a:off x="2495600" y="1288083"/>
              <a:ext cx="3581457" cy="667737"/>
              <a:chOff x="2495600" y="1288083"/>
              <a:chExt cx="3581457" cy="667737"/>
            </a:xfrm>
          </p:grpSpPr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18803C24-DB2E-499E-9FEE-3A705E1C145C}"/>
                  </a:ext>
                </a:extLst>
              </p:cNvPr>
              <p:cNvSpPr/>
              <p:nvPr/>
            </p:nvSpPr>
            <p:spPr>
              <a:xfrm>
                <a:off x="2495600" y="1309489"/>
                <a:ext cx="3581457" cy="646331"/>
              </a:xfrm>
              <a:prstGeom prst="roundRect">
                <a:avLst/>
              </a:prstGeom>
              <a:noFill/>
              <a:ln w="38100">
                <a:solidFill>
                  <a:srgbClr val="006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">
                <a:extLst>
                  <a:ext uri="{FF2B5EF4-FFF2-40B4-BE49-F238E27FC236}">
                    <a16:creationId xmlns:a16="http://schemas.microsoft.com/office/drawing/2014/main" id="{B48A47FC-D40D-4093-9975-7901A0DB9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422" y="1288083"/>
                <a:ext cx="3416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ja-JP" altLang="en-US" sz="3600" dirty="0">
                    <a:solidFill>
                      <a:srgbClr val="0067B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今日の学習目標</a:t>
                </a:r>
              </a:p>
            </p:txBody>
          </p:sp>
        </p:grpSp>
        <p:pic>
          <p:nvPicPr>
            <p:cNvPr id="14" name="グラフィックス 13" descr="ビーカー">
              <a:extLst>
                <a:ext uri="{FF2B5EF4-FFF2-40B4-BE49-F238E27FC236}">
                  <a16:creationId xmlns:a16="http://schemas.microsoft.com/office/drawing/2014/main" id="{8EA40D4E-8061-4047-AE9F-9B4E97F1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6879" y="10414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82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物質とは何か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F6A2260-FBFB-4B3A-83D4-3F23665BAED5}"/>
              </a:ext>
            </a:extLst>
          </p:cNvPr>
          <p:cNvGrpSpPr/>
          <p:nvPr/>
        </p:nvGrpSpPr>
        <p:grpSpPr>
          <a:xfrm>
            <a:off x="2120474" y="1559242"/>
            <a:ext cx="7951052" cy="3363991"/>
            <a:chOff x="296255" y="1456648"/>
            <a:chExt cx="8521319" cy="355394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CCD9F1E-DDA3-464D-9D1A-D9214CE03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0900" y="1456648"/>
              <a:ext cx="2886674" cy="355191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84BABC9-64C5-418C-A58D-0A9D62596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5181" y="1461878"/>
              <a:ext cx="2886296" cy="3546685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B6D4122-5560-45FA-AE9A-89105C099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255" y="1456648"/>
              <a:ext cx="2788926" cy="3553943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A46B43-CB5E-411B-B759-1D730CBD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356" y="841662"/>
            <a:ext cx="2722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コップ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140498-F842-4C40-A053-222DEEE1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93" y="841662"/>
            <a:ext cx="2722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コップ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73F7F4-6C4A-4AAB-83B4-87DD285F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065" y="836712"/>
            <a:ext cx="2237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コップ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1D4F61-0826-4F29-87AA-E141F2F4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669" y="4923234"/>
            <a:ext cx="2722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紙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8D9E05-C75A-4773-BCFD-7DA09B98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643" y="4923234"/>
            <a:ext cx="2722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ガラス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A6BA3B-0D69-4928-88A8-C3D9E789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54" y="4942909"/>
            <a:ext cx="3281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プラスチック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766DD5DF-7E4D-4CB4-BAED-B4598B8B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5745257"/>
            <a:ext cx="7969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材料に注目した物の見方 ＝ 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物質</a:t>
            </a:r>
          </a:p>
        </p:txBody>
      </p:sp>
    </p:spTree>
    <p:extLst>
      <p:ext uri="{BB962C8B-B14F-4D97-AF65-F5344CB8AC3E}">
        <p14:creationId xmlns:p14="http://schemas.microsoft.com/office/powerpoint/2010/main" val="38053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物質とは何か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id="{143E775D-8CD2-456B-B73C-7D7E8F81F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269664"/>
            <a:ext cx="8058149" cy="24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すべての物質は，</a:t>
            </a:r>
            <a:r>
              <a:rPr lang="ja-JP" altLang="en-US" sz="36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という小さな粒子からできている。　　　　には</a:t>
            </a:r>
            <a:r>
              <a:rPr lang="ja-JP" altLang="en-US" sz="36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があるので，物質にも　　 　　がある。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BDAD1A-5054-4C76-8212-62E498F8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426" y="2309299"/>
            <a:ext cx="1296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原子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0A8F31-66F0-442C-A267-61C3735E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116" y="3212976"/>
            <a:ext cx="1296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D7D0ACB-F2B3-4834-A1E0-D4FC635B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151" y="3140968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質量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DD4104-18E1-4908-BFE1-F9DDF87B5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720" y="4017258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質量</a:t>
            </a:r>
          </a:p>
        </p:txBody>
      </p:sp>
    </p:spTree>
    <p:extLst>
      <p:ext uri="{BB962C8B-B14F-4D97-AF65-F5344CB8AC3E}">
        <p14:creationId xmlns:p14="http://schemas.microsoft.com/office/powerpoint/2010/main" val="26380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3" name="縦書きコンテンツ プレースホルダー 2">
            <a:extLst>
              <a:ext uri="{FF2B5EF4-FFF2-40B4-BE49-F238E27FC236}">
                <a16:creationId xmlns:a16="http://schemas.microsoft.com/office/drawing/2014/main" id="{F5AFC9BD-5858-4ECD-8E92-9D606F9D601D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r>
              <a:rPr lang="ja-JP" altLang="en-US" dirty="0"/>
              <a:t>１章　１節　</a:t>
            </a:r>
            <a:r>
              <a:rPr lang="en-US" altLang="ja-JP" dirty="0"/>
              <a:t>|</a:t>
            </a:r>
            <a:r>
              <a:rPr lang="ja-JP" altLang="en-US" dirty="0"/>
              <a:t>　１　</a:t>
            </a:r>
            <a:r>
              <a:rPr lang="ja-IS" altLang="en-US" dirty="0"/>
              <a:t>純物質と混合物</a:t>
            </a:r>
            <a:endParaRPr lang="en-US" altLang="ja-JP" dirty="0"/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3EA66946-FC65-492B-9D1F-1386688B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0" y="2520000"/>
            <a:ext cx="7822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「物質」とは何か説明できる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「純物質」とは何か説明できる</a:t>
            </a:r>
            <a:endParaRPr lang="en-US" altLang="ja-JP" sz="36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「純物質」と「混合物」の</a:t>
            </a:r>
            <a:endParaRPr lang="en-US" altLang="ja-JP" sz="3600" dirty="0">
              <a:solidFill>
                <a:srgbClr val="32323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600" dirty="0">
                <a:solidFill>
                  <a:srgbClr val="32323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性質の違いについて説明できる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D25AAD4-B0A9-4174-BF26-8DB246B0C907}"/>
              </a:ext>
            </a:extLst>
          </p:cNvPr>
          <p:cNvGrpSpPr/>
          <p:nvPr/>
        </p:nvGrpSpPr>
        <p:grpSpPr>
          <a:xfrm>
            <a:off x="2160000" y="1080000"/>
            <a:ext cx="4555679" cy="914400"/>
            <a:chOff x="2495600" y="1041420"/>
            <a:chExt cx="4555679" cy="914400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06FFFAE-9DDE-426E-B777-8035700452A3}"/>
                </a:ext>
              </a:extLst>
            </p:cNvPr>
            <p:cNvGrpSpPr/>
            <p:nvPr/>
          </p:nvGrpSpPr>
          <p:grpSpPr>
            <a:xfrm>
              <a:off x="2495600" y="1288083"/>
              <a:ext cx="3581457" cy="667737"/>
              <a:chOff x="2495600" y="1288083"/>
              <a:chExt cx="3581457" cy="667737"/>
            </a:xfrm>
          </p:grpSpPr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BB96A98D-7AAD-408F-8128-DD419BB496C3}"/>
                  </a:ext>
                </a:extLst>
              </p:cNvPr>
              <p:cNvSpPr/>
              <p:nvPr/>
            </p:nvSpPr>
            <p:spPr>
              <a:xfrm>
                <a:off x="2495600" y="1309489"/>
                <a:ext cx="3581457" cy="646331"/>
              </a:xfrm>
              <a:prstGeom prst="roundRect">
                <a:avLst/>
              </a:prstGeom>
              <a:noFill/>
              <a:ln w="38100">
                <a:solidFill>
                  <a:srgbClr val="006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">
                <a:extLst>
                  <a:ext uri="{FF2B5EF4-FFF2-40B4-BE49-F238E27FC236}">
                    <a16:creationId xmlns:a16="http://schemas.microsoft.com/office/drawing/2014/main" id="{BC786A3C-9A00-4720-AA71-1D867A09A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5422" y="1288083"/>
                <a:ext cx="341632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ja-JP" altLang="en-US" sz="3600" dirty="0">
                    <a:solidFill>
                      <a:srgbClr val="0067B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今日の学習目標</a:t>
                </a:r>
              </a:p>
            </p:txBody>
          </p:sp>
        </p:grpSp>
        <p:pic>
          <p:nvPicPr>
            <p:cNvPr id="13" name="グラフィックス 12" descr="ビーカー">
              <a:extLst>
                <a:ext uri="{FF2B5EF4-FFF2-40B4-BE49-F238E27FC236}">
                  <a16:creationId xmlns:a16="http://schemas.microsoft.com/office/drawing/2014/main" id="{DF78F48A-F9A5-492C-8503-6A8E2E0A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6879" y="10414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67892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17066</TotalTime>
  <Words>696</Words>
  <PresentationFormat>ワイド画面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ＭＳ ゴシック</vt:lpstr>
      <vt:lpstr>メイリオ</vt:lpstr>
      <vt:lpstr>メイリオ</vt:lpstr>
      <vt:lpstr>Arial</vt:lpstr>
      <vt:lpstr>Calibri</vt:lpstr>
      <vt:lpstr>Trebuchet MS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物質とは何か</vt:lpstr>
      <vt:lpstr>物質とは何か</vt:lpstr>
      <vt:lpstr>物質とは何か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純物質と混合物の性質</vt:lpstr>
      <vt:lpstr>純物質と混合物の性質</vt:lpstr>
      <vt:lpstr>純物質と混合物の性質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2021-01-22T11:56:43Z</cp:lastPrinted>
  <dcterms:created xsi:type="dcterms:W3CDTF">2011-09-19T09:10:40Z</dcterms:created>
  <dcterms:modified xsi:type="dcterms:W3CDTF">2022-08-01T00:27:46Z</dcterms:modified>
</cp:coreProperties>
</file>