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1" r:id="rId1"/>
    <p:sldMasterId id="2147483790" r:id="rId2"/>
  </p:sldMasterIdLst>
  <p:notesMasterIdLst>
    <p:notesMasterId r:id="rId26"/>
  </p:notesMasterIdLst>
  <p:handoutMasterIdLst>
    <p:handoutMasterId r:id="rId27"/>
  </p:handoutMasterIdLst>
  <p:sldIdLst>
    <p:sldId id="276" r:id="rId3"/>
    <p:sldId id="288" r:id="rId4"/>
    <p:sldId id="569" r:id="rId5"/>
    <p:sldId id="337" r:id="rId6"/>
    <p:sldId id="474" r:id="rId7"/>
    <p:sldId id="570" r:id="rId8"/>
    <p:sldId id="444" r:id="rId9"/>
    <p:sldId id="478" r:id="rId10"/>
    <p:sldId id="479" r:id="rId11"/>
    <p:sldId id="290" r:id="rId12"/>
    <p:sldId id="555" r:id="rId13"/>
    <p:sldId id="556" r:id="rId14"/>
    <p:sldId id="557" r:id="rId15"/>
    <p:sldId id="558" r:id="rId16"/>
    <p:sldId id="559" r:id="rId17"/>
    <p:sldId id="563" r:id="rId18"/>
    <p:sldId id="560" r:id="rId19"/>
    <p:sldId id="564" r:id="rId20"/>
    <p:sldId id="571" r:id="rId21"/>
    <p:sldId id="565" r:id="rId22"/>
    <p:sldId id="463" r:id="rId23"/>
    <p:sldId id="566" r:id="rId24"/>
    <p:sldId id="464" r:id="rId25"/>
  </p:sldIdLst>
  <p:sldSz cx="12192000" cy="6858000"/>
  <p:notesSz cx="9866313" cy="67357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22" userDrawn="1">
          <p15:clr>
            <a:srgbClr val="A4A3A4"/>
          </p15:clr>
        </p15:guide>
        <p15:guide id="2" pos="31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F6E5"/>
    <a:srgbClr val="31ADAD"/>
    <a:srgbClr val="FFFFFF"/>
    <a:srgbClr val="000000"/>
    <a:srgbClr val="7CB5DE"/>
    <a:srgbClr val="7BB5DE"/>
    <a:srgbClr val="8064A2"/>
    <a:srgbClr val="CDCED0"/>
    <a:srgbClr val="CDDEF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3834" autoAdjust="0"/>
  </p:normalViewPr>
  <p:slideViewPr>
    <p:cSldViewPr>
      <p:cViewPr varScale="1">
        <p:scale>
          <a:sx n="104" d="100"/>
          <a:sy n="104" d="100"/>
        </p:scale>
        <p:origin x="342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430"/>
    </p:cViewPr>
  </p:sorterViewPr>
  <p:notesViewPr>
    <p:cSldViewPr>
      <p:cViewPr varScale="1">
        <p:scale>
          <a:sx n="92" d="100"/>
          <a:sy n="92" d="100"/>
        </p:scale>
        <p:origin x="-2520" y="-120"/>
      </p:cViewPr>
      <p:guideLst>
        <p:guide orient="horz" pos="2122"/>
        <p:guide pos="31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1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588628" y="0"/>
            <a:ext cx="4275401" cy="336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FDC9AF90-C553-45D1-BF11-E1DFC67FB18F}" type="datetimeFigureOut">
              <a:rPr lang="ja-JP" altLang="en-US"/>
              <a:pPr>
                <a:defRPr/>
              </a:pPr>
              <a:t>2023/8/8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397806"/>
            <a:ext cx="4275401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588628" y="6397806"/>
            <a:ext cx="4275401" cy="336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78137D06-5010-4315-A1C0-FBACB566E2A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974593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401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588628" y="0"/>
            <a:ext cx="4275401" cy="336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ABF043D0-2A25-4002-ADED-AD6B3A5A48A1}" type="datetimeFigureOut">
              <a:rPr lang="ja-JP" altLang="en-US"/>
              <a:pPr>
                <a:defRPr/>
              </a:pPr>
              <a:t>2023/8/8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397806"/>
            <a:ext cx="4275401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588628" y="6397806"/>
            <a:ext cx="4275401" cy="336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pitchFamily="50" charset="-128"/>
              </a:defRPr>
            </a:lvl1pPr>
          </a:lstStyle>
          <a:p>
            <a:pPr>
              <a:defRPr/>
            </a:pPr>
            <a:fld id="{5A92FC08-108C-40A5-9379-1E00532800C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645275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3796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9AECEAF8-6267-4CC3-A81A-5B75E1AA19B6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42146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79989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2508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7325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85706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83641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5362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35941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14213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9979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6374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70477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340446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149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13512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04883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9963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55400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6521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80586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580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87638" y="504825"/>
            <a:ext cx="4491037" cy="25257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482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B2091103-3783-4A8D-979F-7E2AB1094A4E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72555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ノート プレースホルダー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060" name="スライド番号プレースホルダー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fld id="{AF639082-4302-4E94-9C8F-987472CA2F63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80963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4">
            <a:extLst>
              <a:ext uri="{FF2B5EF4-FFF2-40B4-BE49-F238E27FC236}">
                <a16:creationId xmlns:a16="http://schemas.microsoft.com/office/drawing/2014/main" id="{3B5E1A44-A1BE-4F76-BCEC-21C29447CF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408" y="1988840"/>
            <a:ext cx="3456384" cy="792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4800" kern="1200" dirty="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</a:lstStyle>
          <a:p>
            <a:pPr lvl="0"/>
            <a:r>
              <a:rPr kumimoji="1" lang="ja-JP" altLang="en-US" dirty="0"/>
              <a:t>●章▲節</a:t>
            </a:r>
          </a:p>
        </p:txBody>
      </p:sp>
      <p:sp>
        <p:nvSpPr>
          <p:cNvPr id="4" name="テキスト プレースホルダー 4">
            <a:extLst>
              <a:ext uri="{FF2B5EF4-FFF2-40B4-BE49-F238E27FC236}">
                <a16:creationId xmlns:a16="http://schemas.microsoft.com/office/drawing/2014/main" id="{99725456-AD88-483B-87EC-4E8C914FF7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408" y="2780928"/>
            <a:ext cx="9408781" cy="13516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1" lang="ja-JP" altLang="en-US" sz="6600" kern="1200" dirty="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</a:lstStyle>
          <a:p>
            <a:pPr lvl="0"/>
            <a:r>
              <a:rPr kumimoji="1" lang="ja-JP" altLang="en-US" dirty="0"/>
              <a:t>●項タイトル</a:t>
            </a:r>
          </a:p>
        </p:txBody>
      </p:sp>
    </p:spTree>
    <p:extLst>
      <p:ext uri="{BB962C8B-B14F-4D97-AF65-F5344CB8AC3E}">
        <p14:creationId xmlns:p14="http://schemas.microsoft.com/office/powerpoint/2010/main" val="4277648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もく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>
          <a:xfrm>
            <a:off x="11038418" y="6524626"/>
            <a:ext cx="637116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938A00-2BF9-4FAF-82BB-282BC39DA0E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0F0F1544-C597-4256-A32A-54B678046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9" y="40597"/>
            <a:ext cx="10157519" cy="687611"/>
          </a:xfrm>
          <a:prstGeom prst="rect">
            <a:avLst/>
          </a:prstGeom>
        </p:spPr>
        <p:txBody>
          <a:bodyPr/>
          <a:lstStyle>
            <a:lvl1pPr marL="457200" indent="-720000" algn="l" fontAlgn="ctr">
              <a:buClr>
                <a:srgbClr val="CC9900"/>
              </a:buClr>
              <a:buSzPct val="150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1475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その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23A566C-6C9C-4AC6-9683-F4295CAF14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38418" y="6524626"/>
            <a:ext cx="637116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938A00-2BF9-4FAF-82BB-282BC39DA0E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22E62B8E-CC5B-4B5A-BCB3-791A9124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9" y="40597"/>
            <a:ext cx="10157519" cy="687611"/>
          </a:xfrm>
          <a:prstGeom prst="rect">
            <a:avLst/>
          </a:prstGeom>
        </p:spPr>
        <p:txBody>
          <a:bodyPr/>
          <a:lstStyle>
            <a:lvl1pPr marL="457200" indent="-720000" algn="l" fontAlgn="ctr">
              <a:buClr>
                <a:srgbClr val="CC9900"/>
              </a:buClr>
              <a:buSzPct val="150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7" name="コンテンツ プレースホルダー 4">
            <a:extLst>
              <a:ext uri="{FF2B5EF4-FFF2-40B4-BE49-F238E27FC236}">
                <a16:creationId xmlns:a16="http://schemas.microsoft.com/office/drawing/2014/main" id="{7DBD3768-2CB6-4114-AC75-AB141AD4502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1049" y="1052512"/>
            <a:ext cx="10154344" cy="47529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latin typeface="+mn-ea"/>
                <a:ea typeface="+mn-ea"/>
              </a:defRPr>
            </a:lvl1pPr>
            <a:lvl2pPr>
              <a:defRPr sz="3200">
                <a:latin typeface="+mn-ea"/>
                <a:ea typeface="+mn-ea"/>
              </a:defRPr>
            </a:lvl2pPr>
            <a:lvl3pPr>
              <a:defRPr sz="3200">
                <a:latin typeface="+mn-ea"/>
                <a:ea typeface="+mn-ea"/>
              </a:defRPr>
            </a:lvl3pPr>
            <a:lvl4pPr>
              <a:defRPr sz="3200">
                <a:latin typeface="+mn-ea"/>
                <a:ea typeface="+mn-ea"/>
              </a:defRPr>
            </a:lvl4pPr>
            <a:lvl5pPr>
              <a:defRPr sz="3200">
                <a:latin typeface="+mn-ea"/>
                <a:ea typeface="+mn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739681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>
          <a:xfrm>
            <a:off x="11038418" y="6524626"/>
            <a:ext cx="637116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A938A00-2BF9-4FAF-82BB-282BC39DA0ED}" type="slidenum">
              <a:rPr lang="ja-JP" altLang="en-US" smtClean="0"/>
              <a:pPr>
                <a:defRPr/>
              </a:pPr>
              <a:t>‹#›</a:t>
            </a:fld>
            <a:endParaRPr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4D42329F-0EED-452B-A2C4-CEB46325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9" y="40597"/>
            <a:ext cx="10157519" cy="687611"/>
          </a:xfrm>
          <a:prstGeom prst="rect">
            <a:avLst/>
          </a:prstGeom>
        </p:spPr>
        <p:txBody>
          <a:bodyPr/>
          <a:lstStyle>
            <a:lvl1pPr marL="457200" indent="-720000" algn="l" fontAlgn="ctr">
              <a:buClr>
                <a:srgbClr val="CC9900"/>
              </a:buClr>
              <a:buSzPct val="150000"/>
              <a:buFont typeface="Wingdings" panose="05000000000000000000" pitchFamily="2" charset="2"/>
              <a:buChar char="l"/>
              <a:defRPr sz="3200" b="1">
                <a:solidFill>
                  <a:schemeClr val="tx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821062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タイトル 1">
            <a:extLst>
              <a:ext uri="{FF2B5EF4-FFF2-40B4-BE49-F238E27FC236}">
                <a16:creationId xmlns:a16="http://schemas.microsoft.com/office/drawing/2014/main" id="{3F467920-F1FB-4D11-A373-C0912E3F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9" y="40597"/>
            <a:ext cx="10157519" cy="687611"/>
          </a:xfrm>
          <a:prstGeom prst="rect">
            <a:avLst/>
          </a:prstGeom>
        </p:spPr>
        <p:txBody>
          <a:bodyPr/>
          <a:lstStyle>
            <a:lvl1pPr marL="457200" indent="-720000" algn="l" fontAlgn="ctr">
              <a:buClr>
                <a:srgbClr val="CC9900"/>
              </a:buClr>
              <a:buSzPct val="15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1012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61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2">
            <a:extLst>
              <a:ext uri="{FF2B5EF4-FFF2-40B4-BE49-F238E27FC236}">
                <a16:creationId xmlns:a16="http://schemas.microsoft.com/office/drawing/2014/main" id="{2EB461E1-0B42-4F20-8002-5ED5C197373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828" y="6521439"/>
            <a:ext cx="22146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DC40794-230A-4549-B5BB-04CA18840436}"/>
              </a:ext>
            </a:extLst>
          </p:cNvPr>
          <p:cNvSpPr txBox="1"/>
          <p:nvPr userDrawn="1"/>
        </p:nvSpPr>
        <p:spPr>
          <a:xfrm>
            <a:off x="11447455" y="6224413"/>
            <a:ext cx="744545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defRPr/>
            </a:pP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化基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703</a:t>
            </a:r>
            <a:endParaRPr lang="ja-JP" altLang="en-US" sz="1200" dirty="0">
              <a:solidFill>
                <a:srgbClr val="40404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>
              <a:defRPr/>
            </a:pPr>
            <a:endParaRPr lang="ja-JP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833EDEF-DC75-4197-95E9-CE3C9281811A}"/>
              </a:ext>
            </a:extLst>
          </p:cNvPr>
          <p:cNvSpPr/>
          <p:nvPr userDrawn="1"/>
        </p:nvSpPr>
        <p:spPr>
          <a:xfrm>
            <a:off x="26636" y="3135278"/>
            <a:ext cx="45274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20"/>
              </a:lnSpc>
            </a:pPr>
            <a:endParaRPr lang="en-US" altLang="ja-IS" sz="1600" dirty="0">
              <a:solidFill>
                <a:schemeClr val="tx1">
                  <a:lumMod val="65000"/>
                  <a:lumOff val="35000"/>
                </a:schemeClr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>
              <a:lnSpc>
                <a:spcPts val="1420"/>
              </a:lnSpc>
            </a:pPr>
            <a:r>
              <a:rPr lang="en-US" altLang="ja-JP" sz="1600" dirty="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―</a:t>
            </a:r>
            <a:endParaRPr lang="en-US" altLang="ja-IS" sz="1600" dirty="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>
              <a:lnSpc>
                <a:spcPts val="1420"/>
              </a:lnSpc>
            </a:pPr>
            <a:endParaRPr lang="ja-IS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7" name="スライド番号プレースホルダー 4">
            <a:extLst>
              <a:ext uri="{FF2B5EF4-FFF2-40B4-BE49-F238E27FC236}">
                <a16:creationId xmlns:a16="http://schemas.microsoft.com/office/drawing/2014/main" id="{FC2B47B6-E0D0-458B-B686-4592B1BE640C}"/>
              </a:ext>
            </a:extLst>
          </p:cNvPr>
          <p:cNvSpPr txBox="1">
            <a:spLocks/>
          </p:cNvSpPr>
          <p:nvPr userDrawn="1"/>
        </p:nvSpPr>
        <p:spPr>
          <a:xfrm>
            <a:off x="-96688" y="3068960"/>
            <a:ext cx="648072" cy="360040"/>
          </a:xfrm>
          <a:prstGeom prst="rect">
            <a:avLst/>
          </a:prstGeom>
        </p:spPr>
        <p:txBody>
          <a:bodyPr vert="horz" lIns="91440" tIns="45720" rIns="10800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1A798A1-9894-D942-AEE8-B0397A80ED19}" type="slidenum">
              <a:rPr kumimoji="1" lang="ja-IS" altLang="en-US" smtClean="0">
                <a:solidFill>
                  <a:schemeClr val="tx1"/>
                </a:solidFill>
              </a:rPr>
              <a:pPr/>
              <a:t>‹#›</a:t>
            </a:fld>
            <a:endParaRPr kumimoji="1" lang="ja-IS" altLang="en-US" dirty="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27">
            <a:extLst>
              <a:ext uri="{FF2B5EF4-FFF2-40B4-BE49-F238E27FC236}">
                <a16:creationId xmlns:a16="http://schemas.microsoft.com/office/drawing/2014/main" id="{A519A1DB-D487-4479-9272-2637824331BF}"/>
              </a:ext>
            </a:extLst>
          </p:cNvPr>
          <p:cNvSpPr txBox="1">
            <a:spLocks/>
          </p:cNvSpPr>
          <p:nvPr userDrawn="1"/>
        </p:nvSpPr>
        <p:spPr>
          <a:xfrm>
            <a:off x="33338" y="3407228"/>
            <a:ext cx="431800" cy="287338"/>
          </a:xfrm>
          <a:prstGeom prst="rect">
            <a:avLst/>
          </a:prstGeom>
        </p:spPr>
        <p:txBody>
          <a:bodyPr lIns="90000" rIns="108000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kumimoji="1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rPr>
              <a:t>23</a:t>
            </a:r>
            <a:endParaRPr kumimoji="1" lang="ja-IS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PGothic" panose="020B0600070205080204" pitchFamily="34" charset="-128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AD78DAC-E65E-4366-85EC-70440B97F96E}"/>
              </a:ext>
            </a:extLst>
          </p:cNvPr>
          <p:cNvSpPr txBox="1"/>
          <p:nvPr userDrawn="1"/>
        </p:nvSpPr>
        <p:spPr>
          <a:xfrm>
            <a:off x="11635201" y="644395"/>
            <a:ext cx="384721" cy="597589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1300" dirty="0">
                <a:solidFill>
                  <a:srgbClr val="40404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序 章　化学と人間生活 </a:t>
            </a:r>
          </a:p>
        </p:txBody>
      </p:sp>
    </p:spTree>
    <p:extLst>
      <p:ext uri="{BB962C8B-B14F-4D97-AF65-F5344CB8AC3E}">
        <p14:creationId xmlns:p14="http://schemas.microsoft.com/office/powerpoint/2010/main" val="142532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810" r:id="rId2"/>
    <p:sldLayoutId id="2147483792" r:id="rId3"/>
    <p:sldLayoutId id="2147483812" r:id="rId4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>
            <a:extLst>
              <a:ext uri="{FF2B5EF4-FFF2-40B4-BE49-F238E27FC236}">
                <a16:creationId xmlns:a16="http://schemas.microsoft.com/office/drawing/2014/main" id="{914ACB76-1BE4-4667-A23E-E640F97BCA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序章</a:t>
            </a:r>
          </a:p>
        </p:txBody>
      </p:sp>
      <p:sp>
        <p:nvSpPr>
          <p:cNvPr id="6" name="テキスト プレースホルダー 5">
            <a:extLst>
              <a:ext uri="{FF2B5EF4-FFF2-40B4-BE49-F238E27FC236}">
                <a16:creationId xmlns:a16="http://schemas.microsoft.com/office/drawing/2014/main" id="{44158754-86C9-41D4-B915-07D1517A9D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7408" y="2780928"/>
            <a:ext cx="9408781" cy="1351655"/>
          </a:xfrm>
        </p:spPr>
        <p:txBody>
          <a:bodyPr/>
          <a:lstStyle/>
          <a:p>
            <a:r>
              <a:rPr lang="ja-JP" altLang="en-US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化学と物質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化学基礎の復習</a:t>
            </a:r>
            <a:endParaRPr kumimoji="1" lang="ja-JP" altLang="en-US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DDCF182-2FA7-4713-7B47-E262B6C0FF0A}"/>
              </a:ext>
            </a:extLst>
          </p:cNvPr>
          <p:cNvSpPr txBox="1"/>
          <p:nvPr/>
        </p:nvSpPr>
        <p:spPr>
          <a:xfrm>
            <a:off x="1085437" y="1650416"/>
            <a:ext cx="8826987" cy="2408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物質量　　</a:t>
            </a:r>
            <a:endParaRPr lang="en-US" altLang="ja-JP" sz="3200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3200" b="1" dirty="0">
                <a:solidFill>
                  <a:srgbClr val="0070C0"/>
                </a:solidFill>
              </a:rPr>
              <a:t>〇  </a:t>
            </a:r>
            <a:r>
              <a:rPr lang="en-US" altLang="ja-JP" sz="3200" dirty="0">
                <a:latin typeface="+mj-ea"/>
              </a:rPr>
              <a:t>6.02 × 10</a:t>
            </a:r>
            <a:r>
              <a:rPr lang="en-US" altLang="ja-JP" sz="3200" baseline="30000" dirty="0">
                <a:latin typeface="+mj-ea"/>
              </a:rPr>
              <a:t>23</a:t>
            </a:r>
            <a:r>
              <a:rPr lang="ja-JP" altLang="en-US" sz="3200" dirty="0">
                <a:latin typeface="+mj-ea"/>
              </a:rPr>
              <a:t>（ </a:t>
            </a:r>
            <a:r>
              <a:rPr lang="ja-JP" altLang="en-US" sz="3200" b="1" dirty="0">
                <a:solidFill>
                  <a:srgbClr val="FF0000"/>
                </a:solidFill>
                <a:latin typeface="+mj-ea"/>
              </a:rPr>
              <a:t>アボガドロ定数 </a:t>
            </a:r>
            <a:r>
              <a:rPr lang="en-US" altLang="ja-JP" sz="3200" b="1" i="1" dirty="0">
                <a:solidFill>
                  <a:srgbClr val="FF0000"/>
                </a:solidFill>
                <a:latin typeface="+mj-ea"/>
              </a:rPr>
              <a:t>N</a:t>
            </a:r>
            <a:r>
              <a:rPr lang="en-US" altLang="ja-JP" sz="3200" b="1" baseline="-25000" dirty="0">
                <a:solidFill>
                  <a:srgbClr val="FF0000"/>
                </a:solidFill>
                <a:latin typeface="+mj-ea"/>
              </a:rPr>
              <a:t>A</a:t>
            </a:r>
            <a:r>
              <a:rPr lang="ja-JP" altLang="en-US" sz="3200" b="1" baseline="-25000" dirty="0">
                <a:solidFill>
                  <a:srgbClr val="FF0000"/>
                </a:solidFill>
                <a:latin typeface="+mj-ea"/>
              </a:rPr>
              <a:t> </a:t>
            </a:r>
            <a:r>
              <a:rPr lang="ja-JP" altLang="en-US" sz="3200" dirty="0">
                <a:latin typeface="+mj-ea"/>
              </a:rPr>
              <a:t>）個の</a:t>
            </a:r>
            <a:endParaRPr lang="en-US" altLang="ja-JP" sz="3200" dirty="0">
              <a:latin typeface="+mj-ea"/>
            </a:endParaRPr>
          </a:p>
          <a:p>
            <a:pPr>
              <a:lnSpc>
                <a:spcPct val="120000"/>
              </a:lnSpc>
            </a:pPr>
            <a:r>
              <a:rPr lang="ja-JP" altLang="en-US" sz="3200" dirty="0">
                <a:latin typeface="+mj-ea"/>
              </a:rPr>
              <a:t>　　 粒子の集団を </a:t>
            </a:r>
            <a:r>
              <a:rPr lang="en-US" altLang="ja-JP" sz="3200" dirty="0">
                <a:latin typeface="+mj-ea"/>
              </a:rPr>
              <a:t>1 mol</a:t>
            </a:r>
            <a:r>
              <a:rPr lang="ja-JP" altLang="en-US" sz="3200" dirty="0">
                <a:latin typeface="+mj-ea"/>
              </a:rPr>
              <a:t>とする。</a:t>
            </a:r>
            <a:endParaRPr lang="en-US" altLang="ja-JP" sz="3200" dirty="0">
              <a:latin typeface="+mj-ea"/>
            </a:endParaRPr>
          </a:p>
          <a:p>
            <a:pPr>
              <a:lnSpc>
                <a:spcPct val="120000"/>
              </a:lnSpc>
            </a:pPr>
            <a:r>
              <a:rPr lang="ja-JP" altLang="en-US" sz="3200" b="1" dirty="0">
                <a:solidFill>
                  <a:srgbClr val="0070C0"/>
                </a:solidFill>
              </a:rPr>
              <a:t>〇  </a:t>
            </a:r>
            <a:r>
              <a:rPr lang="en-US" altLang="ja-JP" sz="3200" dirty="0">
                <a:latin typeface="+mj-ea"/>
              </a:rPr>
              <a:t>mol </a:t>
            </a:r>
            <a:r>
              <a:rPr lang="ja-JP" altLang="en-US" sz="3200" dirty="0">
                <a:latin typeface="+mj-ea"/>
              </a:rPr>
              <a:t>を単位とする物質の量を</a:t>
            </a:r>
            <a:r>
              <a:rPr lang="ja-JP" altLang="en-US" sz="3200" b="1" dirty="0">
                <a:latin typeface="+mj-ea"/>
              </a:rPr>
              <a:t>　</a:t>
            </a:r>
            <a:r>
              <a:rPr lang="ja-JP" altLang="en-US" sz="3200" b="1" dirty="0">
                <a:solidFill>
                  <a:srgbClr val="FF0000"/>
                </a:solidFill>
                <a:latin typeface="+mj-ea"/>
              </a:rPr>
              <a:t>物質量</a:t>
            </a:r>
            <a:r>
              <a:rPr lang="ja-JP" altLang="en-US" sz="3200" b="1" dirty="0">
                <a:latin typeface="+mj-ea"/>
              </a:rPr>
              <a:t>　</a:t>
            </a:r>
            <a:r>
              <a:rPr lang="ja-JP" altLang="en-US" sz="3200" dirty="0">
                <a:latin typeface="+mj-ea"/>
              </a:rPr>
              <a:t>という。</a:t>
            </a:r>
            <a:endParaRPr lang="en-US" altLang="ja-JP" sz="3200" dirty="0">
              <a:latin typeface="+mj-ea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DD8C45E-C2D6-C0D3-955B-A69A077E41A9}"/>
              </a:ext>
            </a:extLst>
          </p:cNvPr>
          <p:cNvGrpSpPr/>
          <p:nvPr/>
        </p:nvGrpSpPr>
        <p:grpSpPr>
          <a:xfrm>
            <a:off x="1229169" y="830862"/>
            <a:ext cx="4896543" cy="707886"/>
            <a:chOff x="1199456" y="941925"/>
            <a:chExt cx="4896543" cy="70788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F28015B-80A7-9863-2F6C-225A05F462CA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物質の変化</a:t>
              </a:r>
              <a:endParaRPr kumimoji="1" lang="ja-JP" altLang="en-US" sz="40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62BA89-E715-5C7D-0944-8E13A896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5CC44AE0-17EF-E373-FCCB-BC208C0DE26F}"/>
              </a:ext>
            </a:extLst>
          </p:cNvPr>
          <p:cNvSpPr/>
          <p:nvPr/>
        </p:nvSpPr>
        <p:spPr>
          <a:xfrm>
            <a:off x="4079776" y="2346680"/>
            <a:ext cx="3240360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D30F70B-BEEA-0CA1-B2AA-5CD6C4D9F88A}"/>
              </a:ext>
            </a:extLst>
          </p:cNvPr>
          <p:cNvSpPr/>
          <p:nvPr/>
        </p:nvSpPr>
        <p:spPr>
          <a:xfrm>
            <a:off x="6633794" y="3482041"/>
            <a:ext cx="1622446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72BB7AB-8235-7C46-DD7E-E7011B44E169}"/>
              </a:ext>
            </a:extLst>
          </p:cNvPr>
          <p:cNvSpPr txBox="1"/>
          <p:nvPr/>
        </p:nvSpPr>
        <p:spPr>
          <a:xfrm>
            <a:off x="1030957" y="4110763"/>
            <a:ext cx="8826987" cy="1786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化学変化の量的関係　　</a:t>
            </a:r>
            <a:endParaRPr lang="en-US" altLang="ja-JP" sz="3200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20000"/>
              </a:lnSpc>
            </a:pPr>
            <a:r>
              <a:rPr lang="ja-JP" altLang="en-US" sz="3200" dirty="0">
                <a:latin typeface="+mj-ea"/>
              </a:rPr>
              <a:t>化学変化に関係する物質の化学式を用いて，</a:t>
            </a:r>
            <a:endParaRPr lang="en-US" altLang="ja-JP" sz="3200" dirty="0">
              <a:latin typeface="+mj-ea"/>
            </a:endParaRPr>
          </a:p>
          <a:p>
            <a:pPr>
              <a:lnSpc>
                <a:spcPct val="120000"/>
              </a:lnSpc>
            </a:pPr>
            <a:r>
              <a:rPr lang="ja-JP" altLang="en-US" sz="3200" dirty="0">
                <a:latin typeface="+mj-ea"/>
              </a:rPr>
              <a:t>その化学変化を表した式を　</a:t>
            </a:r>
            <a:r>
              <a:rPr lang="ja-JP" altLang="en-US" sz="3200" b="1" dirty="0">
                <a:solidFill>
                  <a:srgbClr val="FF0000"/>
                </a:solidFill>
                <a:latin typeface="+mj-ea"/>
              </a:rPr>
              <a:t>化学反応式　</a:t>
            </a:r>
            <a:r>
              <a:rPr lang="ja-JP" altLang="en-US" sz="3200" dirty="0">
                <a:latin typeface="+mj-ea"/>
              </a:rPr>
              <a:t>という。</a:t>
            </a:r>
            <a:endParaRPr lang="en-US" altLang="ja-JP" sz="3200" dirty="0">
              <a:latin typeface="+mj-ea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692F0D2-CB60-E259-72C5-EBD446C69E75}"/>
              </a:ext>
            </a:extLst>
          </p:cNvPr>
          <p:cNvSpPr/>
          <p:nvPr/>
        </p:nvSpPr>
        <p:spPr>
          <a:xfrm>
            <a:off x="5822570" y="5369087"/>
            <a:ext cx="2402117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13EF826-6700-8C1F-FE80-D87F247AB51E}"/>
              </a:ext>
            </a:extLst>
          </p:cNvPr>
          <p:cNvSpPr txBox="1"/>
          <p:nvPr/>
        </p:nvSpPr>
        <p:spPr>
          <a:xfrm>
            <a:off x="2559944" y="6027138"/>
            <a:ext cx="8744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/>
              <a:t>化学反応式の係数比 ＝ 各物質の　</a:t>
            </a:r>
            <a:r>
              <a:rPr lang="ja-JP" altLang="en-US" sz="3200" b="1" dirty="0">
                <a:solidFill>
                  <a:srgbClr val="FF0000"/>
                </a:solidFill>
              </a:rPr>
              <a:t>物質量の比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8D72667E-7612-48CF-7C38-2E96F7A09F4B}"/>
              </a:ext>
            </a:extLst>
          </p:cNvPr>
          <p:cNvSpPr/>
          <p:nvPr/>
        </p:nvSpPr>
        <p:spPr>
          <a:xfrm>
            <a:off x="8616280" y="6014475"/>
            <a:ext cx="2402117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化学基礎の復習</a:t>
            </a:r>
            <a:endParaRPr kumimoji="1" lang="ja-JP" altLang="en-US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DD8C45E-C2D6-C0D3-955B-A69A077E41A9}"/>
              </a:ext>
            </a:extLst>
          </p:cNvPr>
          <p:cNvGrpSpPr/>
          <p:nvPr/>
        </p:nvGrpSpPr>
        <p:grpSpPr>
          <a:xfrm>
            <a:off x="1229169" y="830862"/>
            <a:ext cx="4896543" cy="707886"/>
            <a:chOff x="1199456" y="941925"/>
            <a:chExt cx="4896543" cy="70788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F28015B-80A7-9863-2F6C-225A05F462CA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物質の変化</a:t>
              </a:r>
              <a:endParaRPr kumimoji="1" lang="ja-JP" altLang="en-US" sz="40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62BA89-E715-5C7D-0944-8E13A896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702932BC-6E1A-049F-A1B2-2B50068DBB66}"/>
              </a:ext>
            </a:extLst>
          </p:cNvPr>
          <p:cNvSpPr/>
          <p:nvPr/>
        </p:nvSpPr>
        <p:spPr>
          <a:xfrm>
            <a:off x="1108051" y="1624364"/>
            <a:ext cx="5676478" cy="1268192"/>
          </a:xfrm>
          <a:prstGeom prst="wedgeRectCallout">
            <a:avLst>
              <a:gd name="adj1" fmla="val -3069"/>
              <a:gd name="adj2" fmla="val 70899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ja-JP" altLang="en-US" sz="3200" b="1" dirty="0">
                <a:solidFill>
                  <a:srgbClr val="0070C0"/>
                </a:solidFill>
              </a:rPr>
              <a:t>〇 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粒子数</a:t>
            </a:r>
            <a:r>
              <a:rPr lang="ja-JP" altLang="en-US" sz="1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en-US" altLang="ja-JP" sz="3600" b="1" i="1" dirty="0">
                <a:solidFill>
                  <a:schemeClr val="tx1"/>
                </a:solidFill>
                <a:latin typeface="Century" panose="02040604050505020304" pitchFamily="18" charset="0"/>
                <a:ea typeface="+mj-ea"/>
                <a:cs typeface="Times New Roman" pitchFamily="18" charset="0"/>
              </a:rPr>
              <a:t>N</a:t>
            </a:r>
            <a:r>
              <a:rPr lang="en-US" altLang="ja-JP" sz="3200" b="1" i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と</a:t>
            </a:r>
            <a:endParaRPr lang="en-US" altLang="ja-JP" sz="3200" b="1" dirty="0">
              <a:solidFill>
                <a:schemeClr val="tx1"/>
              </a:solidFill>
              <a:latin typeface="+mj-ea"/>
              <a:ea typeface="+mj-ea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   物質量 </a:t>
            </a:r>
            <a:r>
              <a:rPr lang="en-US" altLang="ja-JP" sz="3600" b="1" i="1" dirty="0">
                <a:solidFill>
                  <a:schemeClr val="tx1"/>
                </a:solidFill>
                <a:latin typeface="Century" panose="02040604050505020304" pitchFamily="18" charset="0"/>
                <a:ea typeface="+mj-ea"/>
                <a:cs typeface="Times New Roman" pitchFamily="18" charset="0"/>
              </a:rPr>
              <a:t>n</a:t>
            </a:r>
            <a:r>
              <a:rPr lang="en-US" altLang="ja-JP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〔mol〕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との関係</a:t>
            </a:r>
            <a:endParaRPr lang="en-US" altLang="ja-JP" sz="3200" b="1" dirty="0">
              <a:solidFill>
                <a:schemeClr val="tx1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69124F7-796D-990E-3DCD-6C09FE6A7D86}"/>
              </a:ext>
            </a:extLst>
          </p:cNvPr>
          <p:cNvCxnSpPr>
            <a:cxnSpLocks/>
          </p:cNvCxnSpPr>
          <p:nvPr/>
        </p:nvCxnSpPr>
        <p:spPr>
          <a:xfrm>
            <a:off x="1270302" y="3446047"/>
            <a:ext cx="0" cy="3089404"/>
          </a:xfrm>
          <a:prstGeom prst="line">
            <a:avLst/>
          </a:prstGeom>
          <a:ln w="76200">
            <a:solidFill>
              <a:srgbClr val="C2873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6A2F6A00-CF1B-387E-D82F-CA56587A777F}"/>
              </a:ext>
            </a:extLst>
          </p:cNvPr>
          <p:cNvGrpSpPr/>
          <p:nvPr/>
        </p:nvGrpSpPr>
        <p:grpSpPr>
          <a:xfrm>
            <a:off x="1504103" y="3573016"/>
            <a:ext cx="6212427" cy="1138773"/>
            <a:chOff x="2772524" y="2356523"/>
            <a:chExt cx="6212427" cy="1180182"/>
          </a:xfrm>
        </p:grpSpPr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18F3FF2A-790F-05EA-8EF5-69FFFCA6C630}"/>
                </a:ext>
              </a:extLst>
            </p:cNvPr>
            <p:cNvSpPr txBox="1"/>
            <p:nvPr/>
          </p:nvSpPr>
          <p:spPr>
            <a:xfrm>
              <a:off x="2772524" y="2614600"/>
              <a:ext cx="3332710" cy="6060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物質量</a:t>
              </a:r>
              <a:r>
                <a:rPr lang="en-US" altLang="ja-JP" sz="3200" dirty="0">
                  <a:latin typeface="+mj-ea"/>
                  <a:ea typeface="+mj-ea"/>
                  <a:cs typeface="Times New Roman" pitchFamily="18" charset="0"/>
                </a:rPr>
                <a:t>〔</a:t>
              </a:r>
              <a:r>
                <a:rPr lang="en-US" altLang="ja-JP" sz="3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mol〕</a:t>
              </a:r>
              <a:r>
                <a:rPr kumimoji="1" lang="en-US" altLang="ja-JP" sz="3200" dirty="0">
                  <a:latin typeface="+mj-ea"/>
                  <a:ea typeface="+mj-ea"/>
                </a:rPr>
                <a:t> </a:t>
              </a:r>
              <a:r>
                <a:rPr kumimoji="1" lang="ja-JP" altLang="en-US" sz="3200" dirty="0">
                  <a:latin typeface="+mj-ea"/>
                  <a:ea typeface="+mj-ea"/>
                </a:rPr>
                <a:t>＝ </a:t>
              </a:r>
            </a:p>
          </p:txBody>
        </p:sp>
        <p:cxnSp>
          <p:nvCxnSpPr>
            <p:cNvPr id="37" name="直線コネクタ 36">
              <a:extLst>
                <a:ext uri="{FF2B5EF4-FFF2-40B4-BE49-F238E27FC236}">
                  <a16:creationId xmlns:a16="http://schemas.microsoft.com/office/drawing/2014/main" id="{9219FC15-0BF3-F2BD-8A9E-390688145ADA}"/>
                </a:ext>
              </a:extLst>
            </p:cNvPr>
            <p:cNvCxnSpPr>
              <a:cxnSpLocks/>
              <a:stCxn id="38" idx="1"/>
              <a:endCxn id="38" idx="3"/>
            </p:cNvCxnSpPr>
            <p:nvPr/>
          </p:nvCxnSpPr>
          <p:spPr>
            <a:xfrm>
              <a:off x="5718885" y="2946615"/>
              <a:ext cx="3266066" cy="0"/>
            </a:xfrm>
            <a:prstGeom prst="line">
              <a:avLst/>
            </a:prstGeom>
            <a:ln w="38100">
              <a:solidFill>
                <a:schemeClr val="tx1"/>
              </a:solidFill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EB247797-C762-41B0-FCD0-CEA8E97CA070}"/>
                </a:ext>
              </a:extLst>
            </p:cNvPr>
            <p:cNvSpPr txBox="1"/>
            <p:nvPr/>
          </p:nvSpPr>
          <p:spPr>
            <a:xfrm>
              <a:off x="5718885" y="2356523"/>
              <a:ext cx="3266066" cy="118018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粒子数</a:t>
              </a:r>
              <a:r>
                <a:rPr lang="ja-JP" altLang="en-US" sz="14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 </a:t>
              </a:r>
              <a:endParaRPr kumimoji="1" lang="en-US" altLang="ja-JP" sz="3600" dirty="0">
                <a:latin typeface="+mj-ea"/>
                <a:ea typeface="+mj-ea"/>
              </a:endParaRPr>
            </a:p>
            <a:p>
              <a:pPr algn="ctr"/>
              <a:r>
                <a:rPr kumimoji="1" lang="en-US" altLang="ja-JP" sz="3600" dirty="0">
                  <a:latin typeface="+mj-ea"/>
                  <a:ea typeface="+mj-ea"/>
                </a:rPr>
                <a:t>6.02×10</a:t>
              </a:r>
              <a:r>
                <a:rPr kumimoji="1" lang="en-US" altLang="ja-JP" sz="3600" baseline="30000" dirty="0">
                  <a:latin typeface="+mj-ea"/>
                  <a:ea typeface="+mj-ea"/>
                </a:rPr>
                <a:t>23</a:t>
              </a:r>
              <a:r>
                <a:rPr kumimoji="1" lang="en-US" altLang="ja-JP" sz="3600" dirty="0">
                  <a:latin typeface="+mj-ea"/>
                  <a:ea typeface="+mj-ea"/>
                </a:rPr>
                <a:t> /mol    </a:t>
              </a:r>
              <a:endParaRPr kumimoji="1" lang="ja-JP" altLang="en-US" sz="3600" dirty="0">
                <a:latin typeface="+mj-ea"/>
                <a:ea typeface="+mj-ea"/>
              </a:endParaRPr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BDEFB1DF-5C80-1F31-2BDC-7B25486F9FF1}"/>
              </a:ext>
            </a:extLst>
          </p:cNvPr>
          <p:cNvGrpSpPr/>
          <p:nvPr/>
        </p:nvGrpSpPr>
        <p:grpSpPr>
          <a:xfrm>
            <a:off x="3392921" y="5176112"/>
            <a:ext cx="2401274" cy="1323438"/>
            <a:chOff x="-2289045" y="8502676"/>
            <a:chExt cx="2401274" cy="1371562"/>
          </a:xfrm>
        </p:grpSpPr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53E0564C-4335-1D7D-F847-E8326AE8AF48}"/>
                </a:ext>
              </a:extLst>
            </p:cNvPr>
            <p:cNvSpPr txBox="1"/>
            <p:nvPr/>
          </p:nvSpPr>
          <p:spPr>
            <a:xfrm>
              <a:off x="-2289045" y="8844179"/>
              <a:ext cx="1123802" cy="66983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ja-JP" sz="3600" i="1" dirty="0">
                  <a:solidFill>
                    <a:schemeClr val="tx1"/>
                  </a:solidFill>
                  <a:latin typeface="Century" panose="02040604050505020304" pitchFamily="18" charset="0"/>
                  <a:ea typeface="+mj-ea"/>
                  <a:cs typeface="Times New Roman" pitchFamily="18" charset="0"/>
                </a:rPr>
                <a:t>n</a:t>
              </a:r>
              <a:r>
                <a:rPr kumimoji="1" lang="en-US" altLang="ja-JP" sz="3600" dirty="0">
                  <a:latin typeface="+mj-ea"/>
                  <a:ea typeface="+mj-ea"/>
                </a:rPr>
                <a:t> </a:t>
              </a:r>
              <a:r>
                <a:rPr kumimoji="1" lang="ja-JP" altLang="en-US" sz="3600" dirty="0">
                  <a:latin typeface="+mj-ea"/>
                  <a:ea typeface="+mj-ea"/>
                </a:rPr>
                <a:t>＝ </a:t>
              </a:r>
            </a:p>
          </p:txBody>
        </p:sp>
        <p:cxnSp>
          <p:nvCxnSpPr>
            <p:cNvPr id="34" name="直線コネクタ 33">
              <a:extLst>
                <a:ext uri="{FF2B5EF4-FFF2-40B4-BE49-F238E27FC236}">
                  <a16:creationId xmlns:a16="http://schemas.microsoft.com/office/drawing/2014/main" id="{405FC1E8-08FA-D801-E45D-9192F96046F3}"/>
                </a:ext>
              </a:extLst>
            </p:cNvPr>
            <p:cNvCxnSpPr>
              <a:cxnSpLocks/>
              <a:stCxn id="35" idx="1"/>
              <a:endCxn id="35" idx="3"/>
            </p:cNvCxnSpPr>
            <p:nvPr/>
          </p:nvCxnSpPr>
          <p:spPr>
            <a:xfrm>
              <a:off x="-1266174" y="9188457"/>
              <a:ext cx="1378403" cy="0"/>
            </a:xfrm>
            <a:prstGeom prst="line">
              <a:avLst/>
            </a:prstGeom>
            <a:ln w="38100">
              <a:solidFill>
                <a:schemeClr val="tx1"/>
              </a:solidFill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507E5AD-F588-C66C-A61F-14686243717B}"/>
                </a:ext>
              </a:extLst>
            </p:cNvPr>
            <p:cNvSpPr txBox="1"/>
            <p:nvPr/>
          </p:nvSpPr>
          <p:spPr>
            <a:xfrm>
              <a:off x="-1266174" y="8502676"/>
              <a:ext cx="1378403" cy="137156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0" i="1" dirty="0">
                  <a:latin typeface="Century" panose="02040604050505020304" pitchFamily="18" charset="0"/>
                  <a:ea typeface="+mj-ea"/>
                  <a:cs typeface="Times New Roman" pitchFamily="18" charset="0"/>
                </a:rPr>
                <a:t>N</a:t>
              </a:r>
              <a:r>
                <a:rPr lang="ja-JP" altLang="en-US" sz="16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 </a:t>
              </a:r>
              <a:endParaRPr kumimoji="1" lang="en-US" altLang="ja-JP" sz="4000" dirty="0">
                <a:latin typeface="+mj-ea"/>
                <a:ea typeface="+mj-ea"/>
              </a:endParaRPr>
            </a:p>
            <a:p>
              <a:pPr algn="ctr"/>
              <a:r>
                <a:rPr lang="en-US" altLang="ja-JP" sz="4000" i="1" dirty="0">
                  <a:latin typeface="Century" panose="02040604050505020304" pitchFamily="18" charset="0"/>
                  <a:ea typeface="+mj-ea"/>
                </a:rPr>
                <a:t>N</a:t>
              </a:r>
              <a:r>
                <a:rPr lang="en-US" altLang="ja-JP" sz="4000" baseline="-25000" dirty="0">
                  <a:latin typeface="Century" panose="02040604050505020304" pitchFamily="18" charset="0"/>
                  <a:ea typeface="+mj-ea"/>
                </a:rPr>
                <a:t>A</a:t>
              </a:r>
              <a:r>
                <a:rPr kumimoji="1" lang="en-US" altLang="ja-JP" sz="4000" dirty="0">
                  <a:latin typeface="+mj-ea"/>
                  <a:ea typeface="+mj-ea"/>
                </a:rPr>
                <a:t>  </a:t>
              </a:r>
              <a:endParaRPr kumimoji="1" lang="ja-JP" altLang="en-US" sz="4000" dirty="0">
                <a:latin typeface="+mj-ea"/>
                <a:ea typeface="+mj-ea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32B784F-D615-343D-CC4B-B73B920613E0}"/>
              </a:ext>
            </a:extLst>
          </p:cNvPr>
          <p:cNvSpPr txBox="1"/>
          <p:nvPr/>
        </p:nvSpPr>
        <p:spPr>
          <a:xfrm>
            <a:off x="4254805" y="4567093"/>
            <a:ext cx="3657383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アボガドロ定数で割る</a:t>
            </a:r>
            <a:endParaRPr kumimoji="1" lang="ja-JP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0979E396-AD1F-C5A6-4F7A-9C18F2A77CA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76" y="3341948"/>
            <a:ext cx="3438951" cy="339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9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化学基礎の復習</a:t>
            </a:r>
            <a:endParaRPr kumimoji="1" lang="ja-JP" altLang="en-US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DD8C45E-C2D6-C0D3-955B-A69A077E41A9}"/>
              </a:ext>
            </a:extLst>
          </p:cNvPr>
          <p:cNvGrpSpPr/>
          <p:nvPr/>
        </p:nvGrpSpPr>
        <p:grpSpPr>
          <a:xfrm>
            <a:off x="1229169" y="830862"/>
            <a:ext cx="4896543" cy="707886"/>
            <a:chOff x="1199456" y="941925"/>
            <a:chExt cx="4896543" cy="70788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F28015B-80A7-9863-2F6C-225A05F462CA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物質の変化</a:t>
              </a:r>
              <a:endParaRPr kumimoji="1" lang="ja-JP" altLang="en-US" sz="40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62BA89-E715-5C7D-0944-8E13A896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88ECA984-433F-E77F-79D6-9931325771BE}"/>
              </a:ext>
            </a:extLst>
          </p:cNvPr>
          <p:cNvSpPr/>
          <p:nvPr/>
        </p:nvSpPr>
        <p:spPr>
          <a:xfrm>
            <a:off x="1119828" y="1675774"/>
            <a:ext cx="6527205" cy="1200313"/>
          </a:xfrm>
          <a:prstGeom prst="wedgeRectCallout">
            <a:avLst>
              <a:gd name="adj1" fmla="val -8642"/>
              <a:gd name="adj2" fmla="val 17644"/>
            </a:avLst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ja-JP" altLang="en-US" sz="3200" b="1" dirty="0">
                <a:solidFill>
                  <a:srgbClr val="0070C0"/>
                </a:solidFill>
              </a:rPr>
              <a:t>〇 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物質量</a:t>
            </a:r>
            <a:r>
              <a:rPr lang="en-US" altLang="ja-JP" sz="3600" b="1" i="1" dirty="0">
                <a:solidFill>
                  <a:schemeClr val="tx1"/>
                </a:solidFill>
                <a:latin typeface="Century" panose="02040604050505020304" pitchFamily="18" charset="0"/>
                <a:ea typeface="+mj-ea"/>
                <a:cs typeface="Times New Roman" pitchFamily="18" charset="0"/>
              </a:rPr>
              <a:t>n</a:t>
            </a:r>
            <a:r>
              <a:rPr lang="en-US" altLang="ja-JP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〔mol〕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と質量</a:t>
            </a:r>
            <a:r>
              <a:rPr lang="en-US" altLang="ja-JP" sz="3600" b="1" i="1" dirty="0">
                <a:solidFill>
                  <a:schemeClr val="tx1"/>
                </a:solidFill>
                <a:latin typeface="Century" panose="02040604050505020304" pitchFamily="18" charset="0"/>
                <a:ea typeface="+mj-ea"/>
                <a:cs typeface="Times New Roman" pitchFamily="18" charset="0"/>
              </a:rPr>
              <a:t>w</a:t>
            </a:r>
            <a:r>
              <a:rPr lang="en-US" altLang="ja-JP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〔g〕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，</a:t>
            </a:r>
            <a:endParaRPr lang="en-US" altLang="ja-JP" sz="3200" b="1" dirty="0">
              <a:solidFill>
                <a:schemeClr val="tx1"/>
              </a:solidFill>
              <a:latin typeface="+mj-ea"/>
              <a:ea typeface="+mj-ea"/>
              <a:cs typeface="Times New Roman" pitchFamily="18" charset="0"/>
            </a:endParaRPr>
          </a:p>
          <a:p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　  モル質量</a:t>
            </a:r>
            <a:r>
              <a:rPr lang="en-US" altLang="ja-JP" sz="3600" b="1" i="1" dirty="0">
                <a:solidFill>
                  <a:schemeClr val="tx1"/>
                </a:solidFill>
                <a:latin typeface="Century" panose="02040604050505020304" pitchFamily="18" charset="0"/>
                <a:cs typeface="Times New Roman" pitchFamily="18" charset="0"/>
              </a:rPr>
              <a:t>M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cs typeface="Times New Roman" pitchFamily="18" charset="0"/>
              </a:rPr>
              <a:t> </a:t>
            </a:r>
            <a:r>
              <a:rPr lang="en-US" altLang="ja-JP" sz="3200" b="1" dirty="0">
                <a:solidFill>
                  <a:schemeClr val="tx1"/>
                </a:solidFill>
                <a:latin typeface="+mj-ea"/>
                <a:cs typeface="Times New Roman" pitchFamily="18" charset="0"/>
              </a:rPr>
              <a:t>〔g/mol〕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cs typeface="Times New Roman" pitchFamily="18" charset="0"/>
              </a:rPr>
              <a:t>との関係</a:t>
            </a:r>
            <a:endParaRPr lang="en-US" altLang="ja-JP" sz="3200" b="1" dirty="0">
              <a:solidFill>
                <a:schemeClr val="tx1"/>
              </a:solidFill>
              <a:latin typeface="+mj-ea"/>
              <a:cs typeface="Times New Roman" pitchFamily="18" charset="0"/>
            </a:endParaRPr>
          </a:p>
          <a:p>
            <a:r>
              <a:rPr lang="ja-JP" altLang="en-US" sz="3200" dirty="0">
                <a:solidFill>
                  <a:schemeClr val="tx1"/>
                </a:solidFill>
                <a:latin typeface="+mj-ea"/>
                <a:cs typeface="Times New Roman" pitchFamily="18" charset="0"/>
              </a:rPr>
              <a:t>　</a:t>
            </a:r>
            <a:endParaRPr lang="en-US" altLang="ja-JP" sz="3200" dirty="0">
              <a:solidFill>
                <a:schemeClr val="tx1"/>
              </a:solidFill>
              <a:latin typeface="+mj-ea"/>
              <a:cs typeface="Times New Roman" pitchFamily="18" charset="0"/>
            </a:endParaRPr>
          </a:p>
          <a:p>
            <a:endParaRPr lang="en-US" altLang="ja-JP" sz="3200" dirty="0">
              <a:solidFill>
                <a:schemeClr val="tx1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FB4444A2-0A7B-2B81-06C4-4CC3C65C3AA9}"/>
              </a:ext>
            </a:extLst>
          </p:cNvPr>
          <p:cNvCxnSpPr>
            <a:cxnSpLocks/>
          </p:cNvCxnSpPr>
          <p:nvPr/>
        </p:nvCxnSpPr>
        <p:spPr>
          <a:xfrm>
            <a:off x="1308867" y="3596060"/>
            <a:ext cx="0" cy="2699586"/>
          </a:xfrm>
          <a:prstGeom prst="line">
            <a:avLst/>
          </a:prstGeom>
          <a:ln w="76200">
            <a:solidFill>
              <a:srgbClr val="C287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929AB157-D416-4024-6468-F01DF4576B4D}"/>
              </a:ext>
            </a:extLst>
          </p:cNvPr>
          <p:cNvGrpSpPr/>
          <p:nvPr/>
        </p:nvGrpSpPr>
        <p:grpSpPr>
          <a:xfrm>
            <a:off x="1415480" y="3688362"/>
            <a:ext cx="6073772" cy="1077218"/>
            <a:chOff x="2965773" y="2551288"/>
            <a:chExt cx="6073772" cy="1077218"/>
          </a:xfrm>
        </p:grpSpPr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B7453AA8-9217-1D5D-2D70-37C1508D40C8}"/>
                </a:ext>
              </a:extLst>
            </p:cNvPr>
            <p:cNvSpPr txBox="1"/>
            <p:nvPr/>
          </p:nvSpPr>
          <p:spPr>
            <a:xfrm>
              <a:off x="2965773" y="2779289"/>
              <a:ext cx="3278999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物質量</a:t>
              </a:r>
              <a:r>
                <a:rPr lang="en-US" altLang="ja-JP" sz="3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〔mol〕</a:t>
              </a:r>
              <a:r>
                <a:rPr kumimoji="1" lang="en-US" altLang="ja-JP" sz="3200" dirty="0">
                  <a:latin typeface="+mj-ea"/>
                  <a:ea typeface="+mj-ea"/>
                </a:rPr>
                <a:t> </a:t>
              </a:r>
              <a:r>
                <a:rPr kumimoji="1" lang="ja-JP" altLang="en-US" sz="3200" dirty="0">
                  <a:latin typeface="+mj-ea"/>
                  <a:ea typeface="+mj-ea"/>
                </a:rPr>
                <a:t>＝ </a:t>
              </a:r>
            </a:p>
          </p:txBody>
        </p:sp>
        <p:cxnSp>
          <p:nvCxnSpPr>
            <p:cNvPr id="44" name="直線コネクタ 43">
              <a:extLst>
                <a:ext uri="{FF2B5EF4-FFF2-40B4-BE49-F238E27FC236}">
                  <a16:creationId xmlns:a16="http://schemas.microsoft.com/office/drawing/2014/main" id="{327A4988-854E-F7E5-7172-81C1E358A674}"/>
                </a:ext>
              </a:extLst>
            </p:cNvPr>
            <p:cNvCxnSpPr>
              <a:cxnSpLocks/>
              <a:stCxn id="45" idx="1"/>
              <a:endCxn id="45" idx="3"/>
            </p:cNvCxnSpPr>
            <p:nvPr/>
          </p:nvCxnSpPr>
          <p:spPr>
            <a:xfrm>
              <a:off x="5866864" y="3089897"/>
              <a:ext cx="3172681" cy="0"/>
            </a:xfrm>
            <a:prstGeom prst="line">
              <a:avLst/>
            </a:prstGeom>
            <a:ln w="38100">
              <a:solidFill>
                <a:schemeClr val="tx1"/>
              </a:solidFill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D1FABE3A-0D32-8B38-3C8D-344A98D8459F}"/>
                </a:ext>
              </a:extLst>
            </p:cNvPr>
            <p:cNvSpPr txBox="1"/>
            <p:nvPr/>
          </p:nvSpPr>
          <p:spPr>
            <a:xfrm>
              <a:off x="5866864" y="2551288"/>
              <a:ext cx="3172681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3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質量</a:t>
              </a:r>
              <a:r>
                <a:rPr lang="en-US" altLang="ja-JP" sz="3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〔g〕</a:t>
              </a:r>
              <a:r>
                <a:rPr lang="ja-JP" altLang="en-US" sz="1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 </a:t>
              </a:r>
              <a:endParaRPr kumimoji="1" lang="en-US" altLang="ja-JP" sz="3200" dirty="0">
                <a:latin typeface="+mj-ea"/>
                <a:ea typeface="+mj-ea"/>
              </a:endParaRPr>
            </a:p>
            <a:p>
              <a:pPr algn="ctr"/>
              <a:r>
                <a:rPr kumimoji="1" lang="ja-JP" altLang="en-US" sz="3200" dirty="0">
                  <a:latin typeface="+mj-ea"/>
                  <a:ea typeface="+mj-ea"/>
                </a:rPr>
                <a:t>モル質量</a:t>
              </a:r>
              <a:r>
                <a:rPr kumimoji="1" lang="en-US" altLang="ja-JP" sz="3200" dirty="0">
                  <a:latin typeface="+mj-ea"/>
                  <a:ea typeface="+mj-ea"/>
                </a:rPr>
                <a:t>〔g/mol〕</a:t>
              </a:r>
              <a:endParaRPr kumimoji="1" lang="ja-JP" altLang="en-US" sz="3200" dirty="0">
                <a:latin typeface="+mj-ea"/>
                <a:ea typeface="+mj-ea"/>
              </a:endParaRPr>
            </a:p>
          </p:txBody>
        </p:sp>
      </p:grp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60DAED71-9D4B-8CB6-784B-441E14EDFFD4}"/>
              </a:ext>
            </a:extLst>
          </p:cNvPr>
          <p:cNvGrpSpPr/>
          <p:nvPr/>
        </p:nvGrpSpPr>
        <p:grpSpPr>
          <a:xfrm>
            <a:off x="3403878" y="5160337"/>
            <a:ext cx="1915188" cy="1200329"/>
            <a:chOff x="-1996216" y="8508027"/>
            <a:chExt cx="1915188" cy="1200329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1CFB5B7F-342C-5B63-64C0-53BD03A8D2ED}"/>
                </a:ext>
              </a:extLst>
            </p:cNvPr>
            <p:cNvSpPr txBox="1"/>
            <p:nvPr/>
          </p:nvSpPr>
          <p:spPr>
            <a:xfrm>
              <a:off x="-1996216" y="8856107"/>
              <a:ext cx="1123802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ja-JP" sz="3200" i="1" dirty="0">
                  <a:solidFill>
                    <a:schemeClr val="tx1"/>
                  </a:solidFill>
                  <a:latin typeface="Century" panose="02040604050505020304" pitchFamily="18" charset="0"/>
                  <a:ea typeface="+mj-ea"/>
                  <a:cs typeface="Times New Roman" pitchFamily="18" charset="0"/>
                </a:rPr>
                <a:t>n</a:t>
              </a:r>
              <a:r>
                <a:rPr kumimoji="1" lang="en-US" altLang="ja-JP" sz="3200" dirty="0">
                  <a:latin typeface="+mj-ea"/>
                  <a:ea typeface="+mj-ea"/>
                </a:rPr>
                <a:t> </a:t>
              </a:r>
              <a:r>
                <a:rPr kumimoji="1" lang="ja-JP" altLang="en-US" sz="3200" dirty="0">
                  <a:latin typeface="+mj-ea"/>
                  <a:ea typeface="+mj-ea"/>
                </a:rPr>
                <a:t>＝ </a:t>
              </a:r>
            </a:p>
          </p:txBody>
        </p:sp>
        <p:cxnSp>
          <p:nvCxnSpPr>
            <p:cNvPr id="41" name="直線コネクタ 40">
              <a:extLst>
                <a:ext uri="{FF2B5EF4-FFF2-40B4-BE49-F238E27FC236}">
                  <a16:creationId xmlns:a16="http://schemas.microsoft.com/office/drawing/2014/main" id="{E6B2DB7F-5FBD-964A-A752-31D3F10E22EA}"/>
                </a:ext>
              </a:extLst>
            </p:cNvPr>
            <p:cNvCxnSpPr>
              <a:cxnSpLocks/>
              <a:stCxn id="42" idx="1"/>
              <a:endCxn id="42" idx="3"/>
            </p:cNvCxnSpPr>
            <p:nvPr/>
          </p:nvCxnSpPr>
          <p:spPr>
            <a:xfrm>
              <a:off x="-1017132" y="9108192"/>
              <a:ext cx="936104" cy="0"/>
            </a:xfrm>
            <a:prstGeom prst="line">
              <a:avLst/>
            </a:prstGeom>
            <a:ln w="38100">
              <a:solidFill>
                <a:schemeClr val="tx1"/>
              </a:solidFill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962D73BF-E7BD-A3CF-BA13-82410DD41896}"/>
                </a:ext>
              </a:extLst>
            </p:cNvPr>
            <p:cNvSpPr txBox="1"/>
            <p:nvPr/>
          </p:nvSpPr>
          <p:spPr>
            <a:xfrm>
              <a:off x="-1017132" y="8508027"/>
              <a:ext cx="936104" cy="12003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3600" i="1" dirty="0">
                  <a:latin typeface="Century" panose="02040604050505020304" pitchFamily="18" charset="0"/>
                  <a:ea typeface="+mj-ea"/>
                  <a:cs typeface="Times New Roman" pitchFamily="18" charset="0"/>
                </a:rPr>
                <a:t>w</a:t>
              </a:r>
              <a:r>
                <a:rPr lang="ja-JP" altLang="en-US" sz="14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 </a:t>
              </a:r>
              <a:endParaRPr kumimoji="1" lang="en-US" altLang="ja-JP" sz="3600" dirty="0">
                <a:latin typeface="+mj-ea"/>
                <a:ea typeface="+mj-ea"/>
              </a:endParaRPr>
            </a:p>
            <a:p>
              <a:pPr algn="ctr"/>
              <a:r>
                <a:rPr lang="en-US" altLang="ja-JP" sz="3600" i="1" dirty="0">
                  <a:latin typeface="Century" panose="02040604050505020304" pitchFamily="18" charset="0"/>
                  <a:ea typeface="+mj-ea"/>
                </a:rPr>
                <a:t>M</a:t>
              </a:r>
              <a:r>
                <a:rPr kumimoji="1" lang="en-US" altLang="ja-JP" sz="3600" dirty="0">
                  <a:latin typeface="+mj-ea"/>
                  <a:ea typeface="+mj-ea"/>
                </a:rPr>
                <a:t> </a:t>
              </a:r>
              <a:endParaRPr kumimoji="1" lang="ja-JP" altLang="en-US" sz="3600" dirty="0">
                <a:latin typeface="+mj-ea"/>
                <a:ea typeface="+mj-ea"/>
              </a:endParaRPr>
            </a:p>
          </p:txBody>
        </p:sp>
      </p:grpSp>
      <p:pic>
        <p:nvPicPr>
          <p:cNvPr id="46" name="図 45">
            <a:extLst>
              <a:ext uri="{FF2B5EF4-FFF2-40B4-BE49-F238E27FC236}">
                <a16:creationId xmlns:a16="http://schemas.microsoft.com/office/drawing/2014/main" id="{174F0FD6-BB68-D76E-735E-CC8AEE134A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46" y="3093197"/>
            <a:ext cx="3823142" cy="3205897"/>
          </a:xfrm>
          <a:prstGeom prst="rect">
            <a:avLst/>
          </a:prstGeom>
        </p:spPr>
      </p:pic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1F19C3A6-DF9D-0ADF-1003-E3E4FC74AEEF}"/>
              </a:ext>
            </a:extLst>
          </p:cNvPr>
          <p:cNvSpPr txBox="1"/>
          <p:nvPr/>
        </p:nvSpPr>
        <p:spPr>
          <a:xfrm>
            <a:off x="3907733" y="4797785"/>
            <a:ext cx="4120396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1mol </a:t>
            </a:r>
            <a:r>
              <a:rPr lang="ja-JP" altLang="en-US" sz="2800" b="1" dirty="0">
                <a:solidFill>
                  <a:srgbClr val="FF0000"/>
                </a:solidFill>
                <a:latin typeface="+mj-ea"/>
                <a:ea typeface="+mj-ea"/>
                <a:cs typeface="Times New Roman" pitchFamily="18" charset="0"/>
              </a:rPr>
              <a:t>あたりの質量で割る</a:t>
            </a:r>
            <a:endParaRPr kumimoji="1" lang="ja-JP" altLang="en-US" sz="28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6176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化学基礎の復習</a:t>
            </a:r>
            <a:endParaRPr kumimoji="1" lang="ja-JP" altLang="en-US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DD8C45E-C2D6-C0D3-955B-A69A077E41A9}"/>
              </a:ext>
            </a:extLst>
          </p:cNvPr>
          <p:cNvGrpSpPr/>
          <p:nvPr/>
        </p:nvGrpSpPr>
        <p:grpSpPr>
          <a:xfrm>
            <a:off x="1229169" y="830862"/>
            <a:ext cx="4896543" cy="707886"/>
            <a:chOff x="1199456" y="941925"/>
            <a:chExt cx="4896543" cy="70788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F28015B-80A7-9863-2F6C-225A05F462CA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物質の変化</a:t>
              </a:r>
              <a:endParaRPr kumimoji="1" lang="ja-JP" altLang="en-US" sz="40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62BA89-E715-5C7D-0944-8E13A896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35" name="吹き出し: 四角形 34">
            <a:extLst>
              <a:ext uri="{FF2B5EF4-FFF2-40B4-BE49-F238E27FC236}">
                <a16:creationId xmlns:a16="http://schemas.microsoft.com/office/drawing/2014/main" id="{5FD647BD-0DE8-0EB8-CB68-633627BF343A}"/>
              </a:ext>
            </a:extLst>
          </p:cNvPr>
          <p:cNvSpPr/>
          <p:nvPr/>
        </p:nvSpPr>
        <p:spPr>
          <a:xfrm>
            <a:off x="1119828" y="1690705"/>
            <a:ext cx="9249976" cy="1083624"/>
          </a:xfrm>
          <a:prstGeom prst="wedgeRectCallout">
            <a:avLst>
              <a:gd name="adj1" fmla="val -14075"/>
              <a:gd name="adj2" fmla="val 7228"/>
            </a:avLst>
          </a:prstGeom>
          <a:solidFill>
            <a:schemeClr val="bg1"/>
          </a:solidFill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ja-JP" sz="32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〇</a:t>
            </a:r>
            <a:r>
              <a:rPr kumimoji="1" lang="ja-JP" altLang="en-US" sz="3200" b="1" kern="1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気体の体積</a:t>
            </a:r>
            <a:r>
              <a:rPr lang="ja-JP" altLang="en-US" sz="1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en-US" altLang="ja-JP" sz="3600" b="1" i="1" dirty="0">
                <a:solidFill>
                  <a:schemeClr val="tx1"/>
                </a:solidFill>
                <a:latin typeface="Century" panose="02040604050505020304" pitchFamily="18" charset="0"/>
                <a:ea typeface="+mj-ea"/>
                <a:cs typeface="Times New Roman" pitchFamily="18" charset="0"/>
              </a:rPr>
              <a:t>V</a:t>
            </a:r>
            <a:r>
              <a:rPr lang="en-US" altLang="ja-JP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〔L〕</a:t>
            </a:r>
            <a:r>
              <a:rPr lang="en-US" altLang="ja-JP" sz="3200" b="1" i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と</a:t>
            </a:r>
            <a:endParaRPr lang="en-US" altLang="ja-JP" sz="3200" b="1" dirty="0">
              <a:solidFill>
                <a:schemeClr val="tx1"/>
              </a:solidFill>
              <a:latin typeface="+mj-ea"/>
              <a:ea typeface="+mj-ea"/>
              <a:cs typeface="Times New Roman" pitchFamily="18" charset="0"/>
            </a:endParaRPr>
          </a:p>
          <a:p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　  物質量 </a:t>
            </a:r>
            <a:r>
              <a:rPr lang="en-US" altLang="ja-JP" sz="3600" b="1" i="1" dirty="0">
                <a:solidFill>
                  <a:schemeClr val="tx1"/>
                </a:solidFill>
                <a:latin typeface="Century" panose="02040604050505020304" pitchFamily="18" charset="0"/>
                <a:ea typeface="+mj-ea"/>
                <a:cs typeface="Times New Roman" pitchFamily="18" charset="0"/>
              </a:rPr>
              <a:t>n</a:t>
            </a:r>
            <a:r>
              <a:rPr lang="en-US" altLang="ja-JP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 〔mol〕 </a:t>
            </a:r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Times New Roman" pitchFamily="18" charset="0"/>
              </a:rPr>
              <a:t>との関係</a:t>
            </a:r>
            <a:endParaRPr lang="en-US" altLang="ja-JP" sz="3200" dirty="0">
              <a:solidFill>
                <a:schemeClr val="tx1"/>
              </a:solidFill>
              <a:latin typeface="+mj-ea"/>
              <a:ea typeface="+mj-ea"/>
              <a:cs typeface="Times New Roman" pitchFamily="18" charset="0"/>
            </a:endParaRPr>
          </a:p>
        </p:txBody>
      </p: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8A05A4D4-49B2-54BA-075B-A0C19BC4516C}"/>
              </a:ext>
            </a:extLst>
          </p:cNvPr>
          <p:cNvCxnSpPr>
            <a:cxnSpLocks/>
          </p:cNvCxnSpPr>
          <p:nvPr/>
        </p:nvCxnSpPr>
        <p:spPr>
          <a:xfrm>
            <a:off x="1244636" y="3165113"/>
            <a:ext cx="0" cy="3366653"/>
          </a:xfrm>
          <a:prstGeom prst="line">
            <a:avLst/>
          </a:prstGeom>
          <a:ln w="76200">
            <a:solidFill>
              <a:srgbClr val="C287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EA9A6182-E9F2-D681-0275-9AD61BA80A4D}"/>
              </a:ext>
            </a:extLst>
          </p:cNvPr>
          <p:cNvGrpSpPr/>
          <p:nvPr/>
        </p:nvGrpSpPr>
        <p:grpSpPr>
          <a:xfrm>
            <a:off x="1351965" y="3615496"/>
            <a:ext cx="6405800" cy="1077218"/>
            <a:chOff x="2639173" y="2874799"/>
            <a:chExt cx="6363025" cy="1077218"/>
          </a:xfrm>
        </p:grpSpPr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F5A9634A-122E-562F-60AB-A0320817660A}"/>
                </a:ext>
              </a:extLst>
            </p:cNvPr>
            <p:cNvSpPr txBox="1"/>
            <p:nvPr/>
          </p:nvSpPr>
          <p:spPr>
            <a:xfrm>
              <a:off x="5535979" y="2874799"/>
              <a:ext cx="3466219" cy="1077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>
                  <a:latin typeface="+mj-ea"/>
                  <a:ea typeface="+mj-ea"/>
                </a:rPr>
                <a:t>気体の体積</a:t>
              </a:r>
              <a:r>
                <a:rPr kumimoji="1" lang="en-US" altLang="ja-JP" sz="3200" dirty="0">
                  <a:latin typeface="+mj-ea"/>
                  <a:ea typeface="+mj-ea"/>
                </a:rPr>
                <a:t>〔L〕</a:t>
              </a:r>
            </a:p>
            <a:p>
              <a:pPr algn="ctr"/>
              <a:r>
                <a:rPr kumimoji="1" lang="ja-JP" altLang="en-US" sz="3200" dirty="0">
                  <a:latin typeface="+mj-ea"/>
                  <a:ea typeface="+mj-ea"/>
                </a:rPr>
                <a:t>モル体積</a:t>
              </a:r>
              <a:r>
                <a:rPr lang="en-US" altLang="ja-JP" sz="3200" dirty="0">
                  <a:latin typeface="+mj-ea"/>
                  <a:ea typeface="+mj-ea"/>
                </a:rPr>
                <a:t>〔</a:t>
              </a:r>
              <a:r>
                <a:rPr kumimoji="1" lang="en-US" altLang="ja-JP" sz="3200" dirty="0">
                  <a:latin typeface="+mj-ea"/>
                  <a:ea typeface="+mj-ea"/>
                </a:rPr>
                <a:t>L/mol</a:t>
              </a:r>
              <a:r>
                <a:rPr lang="en-US" altLang="ja-JP" sz="3200" dirty="0">
                  <a:latin typeface="+mj-ea"/>
                  <a:ea typeface="+mj-ea"/>
                </a:rPr>
                <a:t>〕</a:t>
              </a:r>
              <a:r>
                <a:rPr kumimoji="1" lang="en-US" altLang="ja-JP" sz="3200" dirty="0">
                  <a:latin typeface="+mj-ea"/>
                  <a:ea typeface="+mj-ea"/>
                </a:rPr>
                <a:t>    </a:t>
              </a:r>
              <a:endParaRPr kumimoji="1" lang="ja-JP" altLang="en-US" sz="3200" dirty="0">
                <a:latin typeface="+mj-ea"/>
                <a:ea typeface="+mj-ea"/>
              </a:endParaRPr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A8DF8594-11EC-86EC-F859-806EB349A900}"/>
                </a:ext>
              </a:extLst>
            </p:cNvPr>
            <p:cNvSpPr txBox="1"/>
            <p:nvPr/>
          </p:nvSpPr>
          <p:spPr>
            <a:xfrm>
              <a:off x="2639173" y="3084012"/>
              <a:ext cx="3502869" cy="5847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ja-JP" altLang="en-US" sz="3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物質量</a:t>
              </a:r>
              <a:r>
                <a:rPr lang="en-US" altLang="ja-JP" sz="32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〔mol〕</a:t>
              </a:r>
              <a:r>
                <a:rPr kumimoji="1" lang="en-US" altLang="ja-JP" sz="3200" dirty="0">
                  <a:latin typeface="+mj-ea"/>
                  <a:ea typeface="+mj-ea"/>
                </a:rPr>
                <a:t> </a:t>
              </a:r>
              <a:r>
                <a:rPr kumimoji="1" lang="ja-JP" altLang="en-US" sz="3200" dirty="0">
                  <a:latin typeface="+mj-ea"/>
                  <a:ea typeface="+mj-ea"/>
                </a:rPr>
                <a:t>＝ </a:t>
              </a:r>
            </a:p>
          </p:txBody>
        </p:sp>
        <p:cxnSp>
          <p:nvCxnSpPr>
            <p:cNvPr id="51" name="直線コネクタ 50">
              <a:extLst>
                <a:ext uri="{FF2B5EF4-FFF2-40B4-BE49-F238E27FC236}">
                  <a16:creationId xmlns:a16="http://schemas.microsoft.com/office/drawing/2014/main" id="{FA26F331-A326-DA9A-61C3-8D939F34742D}"/>
                </a:ext>
              </a:extLst>
            </p:cNvPr>
            <p:cNvCxnSpPr>
              <a:cxnSpLocks/>
              <a:stCxn id="49" idx="1"/>
              <a:endCxn id="49" idx="3"/>
            </p:cNvCxnSpPr>
            <p:nvPr/>
          </p:nvCxnSpPr>
          <p:spPr>
            <a:xfrm>
              <a:off x="5535979" y="3413408"/>
              <a:ext cx="3466219" cy="0"/>
            </a:xfrm>
            <a:prstGeom prst="line">
              <a:avLst/>
            </a:prstGeom>
            <a:ln w="38100">
              <a:solidFill>
                <a:schemeClr val="tx1"/>
              </a:solidFill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C9F9F0AE-1BAC-46DB-08EE-F1EADF3128EE}"/>
              </a:ext>
            </a:extLst>
          </p:cNvPr>
          <p:cNvGrpSpPr/>
          <p:nvPr/>
        </p:nvGrpSpPr>
        <p:grpSpPr>
          <a:xfrm>
            <a:off x="3281366" y="5352343"/>
            <a:ext cx="2016009" cy="1323439"/>
            <a:chOff x="-2394697" y="9096410"/>
            <a:chExt cx="2002547" cy="1323439"/>
          </a:xfrm>
        </p:grpSpPr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D6F2F8D7-BD28-10FD-DCC6-BE8FB5C8A66B}"/>
                </a:ext>
              </a:extLst>
            </p:cNvPr>
            <p:cNvSpPr txBox="1"/>
            <p:nvPr/>
          </p:nvSpPr>
          <p:spPr>
            <a:xfrm>
              <a:off x="-2394697" y="9429976"/>
              <a:ext cx="1123802" cy="64633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altLang="ja-JP" sz="3600" i="1" dirty="0">
                  <a:solidFill>
                    <a:schemeClr val="tx1"/>
                  </a:solidFill>
                  <a:latin typeface="Century" panose="02040604050505020304" pitchFamily="18" charset="0"/>
                  <a:ea typeface="+mj-ea"/>
                  <a:cs typeface="Times New Roman" pitchFamily="18" charset="0"/>
                </a:rPr>
                <a:t>n</a:t>
              </a:r>
              <a:r>
                <a:rPr kumimoji="1" lang="en-US" altLang="ja-JP" sz="3600" dirty="0">
                  <a:latin typeface="+mj-ea"/>
                  <a:ea typeface="+mj-ea"/>
                </a:rPr>
                <a:t> </a:t>
              </a:r>
              <a:r>
                <a:rPr kumimoji="1" lang="ja-JP" altLang="en-US" sz="3600" dirty="0">
                  <a:latin typeface="+mj-ea"/>
                  <a:ea typeface="+mj-ea"/>
                </a:rPr>
                <a:t>＝ </a:t>
              </a:r>
            </a:p>
          </p:txBody>
        </p:sp>
        <p:cxnSp>
          <p:nvCxnSpPr>
            <p:cNvPr id="40" name="直線コネクタ 39">
              <a:extLst>
                <a:ext uri="{FF2B5EF4-FFF2-40B4-BE49-F238E27FC236}">
                  <a16:creationId xmlns:a16="http://schemas.microsoft.com/office/drawing/2014/main" id="{CB79F0C5-32D9-C2DD-C224-95C8B0C53144}"/>
                </a:ext>
              </a:extLst>
            </p:cNvPr>
            <p:cNvCxnSpPr>
              <a:cxnSpLocks/>
              <a:stCxn id="48" idx="1"/>
              <a:endCxn id="48" idx="3"/>
            </p:cNvCxnSpPr>
            <p:nvPr/>
          </p:nvCxnSpPr>
          <p:spPr>
            <a:xfrm>
              <a:off x="-1270895" y="9758130"/>
              <a:ext cx="878745" cy="0"/>
            </a:xfrm>
            <a:prstGeom prst="line">
              <a:avLst/>
            </a:prstGeom>
            <a:ln w="38100">
              <a:solidFill>
                <a:schemeClr val="tx1"/>
              </a:solidFill>
              <a:tailEnd type="non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A8DD7D31-3430-5342-EFBB-5A7879A7F74D}"/>
                </a:ext>
              </a:extLst>
            </p:cNvPr>
            <p:cNvSpPr txBox="1"/>
            <p:nvPr/>
          </p:nvSpPr>
          <p:spPr>
            <a:xfrm>
              <a:off x="-1270895" y="9096410"/>
              <a:ext cx="878745" cy="13234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0" i="1" dirty="0">
                  <a:latin typeface="Century" panose="02040604050505020304" pitchFamily="18" charset="0"/>
                  <a:ea typeface="+mj-ea"/>
                  <a:cs typeface="Times New Roman" pitchFamily="18" charset="0"/>
                </a:rPr>
                <a:t>V</a:t>
              </a:r>
              <a:r>
                <a:rPr lang="ja-JP" altLang="en-US" sz="1600" dirty="0">
                  <a:solidFill>
                    <a:schemeClr val="tx1"/>
                  </a:solidFill>
                  <a:latin typeface="+mj-ea"/>
                  <a:ea typeface="+mj-ea"/>
                  <a:cs typeface="Times New Roman" pitchFamily="18" charset="0"/>
                </a:rPr>
                <a:t> </a:t>
              </a:r>
              <a:endParaRPr kumimoji="1" lang="en-US" altLang="ja-JP" sz="4000" dirty="0">
                <a:latin typeface="+mj-ea"/>
                <a:ea typeface="+mj-ea"/>
              </a:endParaRPr>
            </a:p>
            <a:p>
              <a:pPr algn="ctr"/>
              <a:r>
                <a:rPr lang="en-US" altLang="ja-JP" sz="4000" i="1" dirty="0" err="1">
                  <a:latin typeface="Century" panose="02040604050505020304" pitchFamily="18" charset="0"/>
                  <a:ea typeface="+mj-ea"/>
                </a:rPr>
                <a:t>V</a:t>
              </a:r>
              <a:r>
                <a:rPr lang="en-US" altLang="ja-JP" sz="4000" baseline="-25000" dirty="0" err="1">
                  <a:latin typeface="Century" panose="02040604050505020304" pitchFamily="18" charset="0"/>
                  <a:ea typeface="+mj-ea"/>
                </a:rPr>
                <a:t>m</a:t>
              </a:r>
              <a:r>
                <a:rPr kumimoji="1" lang="en-US" altLang="ja-JP" sz="4000" dirty="0">
                  <a:latin typeface="+mj-ea"/>
                  <a:ea typeface="+mj-ea"/>
                </a:rPr>
                <a:t>  </a:t>
              </a:r>
              <a:endParaRPr kumimoji="1" lang="ja-JP" altLang="en-US" sz="4000" dirty="0">
                <a:latin typeface="+mj-ea"/>
                <a:ea typeface="+mj-ea"/>
              </a:endParaRPr>
            </a:p>
          </p:txBody>
        </p:sp>
      </p:grp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95D1431-544B-1B15-3897-910ED4EC79EF}"/>
              </a:ext>
            </a:extLst>
          </p:cNvPr>
          <p:cNvSpPr txBox="1"/>
          <p:nvPr/>
        </p:nvSpPr>
        <p:spPr>
          <a:xfrm>
            <a:off x="3398445" y="3232239"/>
            <a:ext cx="5454534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0 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℃，</a:t>
            </a:r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1.013×10</a:t>
            </a:r>
            <a:r>
              <a:rPr lang="en-US" altLang="ja-JP" sz="2800" baseline="30000" dirty="0">
                <a:solidFill>
                  <a:srgbClr val="FF0000"/>
                </a:solidFill>
                <a:latin typeface="+mj-ea"/>
                <a:ea typeface="+mj-ea"/>
              </a:rPr>
              <a:t>5</a:t>
            </a:r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 Pa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における</a:t>
            </a:r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F43420D-AB35-3C06-3E94-58BB282F5FFB}"/>
              </a:ext>
            </a:extLst>
          </p:cNvPr>
          <p:cNvSpPr txBox="1"/>
          <p:nvPr/>
        </p:nvSpPr>
        <p:spPr>
          <a:xfrm>
            <a:off x="4440334" y="4656820"/>
            <a:ext cx="2989948" cy="78175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1 mol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あたりの体積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>
              <a:lnSpc>
                <a:spcPct val="80000"/>
              </a:lnSpc>
            </a:pP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 </a:t>
            </a:r>
            <a:r>
              <a:rPr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22.4 L/mol</a:t>
            </a:r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で割る</a:t>
            </a:r>
            <a:r>
              <a:rPr kumimoji="1" lang="en-US" altLang="ja-JP" sz="2800" dirty="0">
                <a:solidFill>
                  <a:srgbClr val="FF0000"/>
                </a:solidFill>
                <a:latin typeface="+mj-ea"/>
                <a:ea typeface="+mj-ea"/>
              </a:rPr>
              <a:t>  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52" name="図 51">
            <a:extLst>
              <a:ext uri="{FF2B5EF4-FFF2-40B4-BE49-F238E27FC236}">
                <a16:creationId xmlns:a16="http://schemas.microsoft.com/office/drawing/2014/main" id="{483DD5CC-6A4F-BED4-DBFF-ED714188CB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638" y="3232239"/>
            <a:ext cx="4267796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7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化学基礎の復習</a:t>
            </a:r>
            <a:endParaRPr kumimoji="1" lang="ja-JP" altLang="en-US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DD8C45E-C2D6-C0D3-955B-A69A077E41A9}"/>
              </a:ext>
            </a:extLst>
          </p:cNvPr>
          <p:cNvGrpSpPr/>
          <p:nvPr/>
        </p:nvGrpSpPr>
        <p:grpSpPr>
          <a:xfrm>
            <a:off x="1229169" y="830862"/>
            <a:ext cx="4896543" cy="707886"/>
            <a:chOff x="1199456" y="941925"/>
            <a:chExt cx="4896543" cy="70788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F28015B-80A7-9863-2F6C-225A05F462CA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物質の変化</a:t>
              </a:r>
              <a:endParaRPr kumimoji="1" lang="ja-JP" altLang="en-US" sz="40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62BA89-E715-5C7D-0944-8E13A896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C7E820E-D324-967D-0DF3-22D5E5B93BFE}"/>
              </a:ext>
            </a:extLst>
          </p:cNvPr>
          <p:cNvSpPr txBox="1"/>
          <p:nvPr/>
        </p:nvSpPr>
        <p:spPr>
          <a:xfrm>
            <a:off x="1085437" y="1557950"/>
            <a:ext cx="10411163" cy="4408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おもな化学反応　　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塩基が酸から水素イオン </a:t>
            </a:r>
            <a:r>
              <a:rPr lang="en-US" altLang="ja-JP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</a:t>
            </a:r>
            <a:r>
              <a:rPr lang="ja-JP" altLang="en-US" sz="3200" baseline="30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を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受け取る反応を　</a:t>
            </a:r>
            <a:r>
              <a:rPr lang="ja-JP" altLang="en-US" sz="32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中和反応　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，酸化剤が還元剤から電子 </a:t>
            </a:r>
            <a:r>
              <a:rPr lang="en-US" altLang="ja-JP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</a:t>
            </a:r>
            <a:r>
              <a:rPr lang="en-US" altLang="ja-JP" sz="3200" baseline="300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−</a:t>
            </a:r>
            <a:r>
              <a:rPr lang="en-US" altLang="ja-JP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を受け取る反応を　</a:t>
            </a:r>
            <a:r>
              <a:rPr lang="ja-JP" altLang="en-US" sz="32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酸化還元反応　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という。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化学反応において，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物質は　</a:t>
            </a:r>
            <a:r>
              <a:rPr lang="ja-JP" altLang="en-US" sz="32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酸，塩基，酸化剤，還元剤　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いずれかとしてふるまうことが多い。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624323A-DA86-EDC7-2591-5F263C7B5928}"/>
              </a:ext>
            </a:extLst>
          </p:cNvPr>
          <p:cNvSpPr/>
          <p:nvPr/>
        </p:nvSpPr>
        <p:spPr>
          <a:xfrm>
            <a:off x="3969563" y="2489123"/>
            <a:ext cx="2088232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AF2C410-DA81-F8F2-0F3B-4D09BB4F1277}"/>
              </a:ext>
            </a:extLst>
          </p:cNvPr>
          <p:cNvSpPr/>
          <p:nvPr/>
        </p:nvSpPr>
        <p:spPr>
          <a:xfrm>
            <a:off x="4367808" y="3196513"/>
            <a:ext cx="2592288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4896A20-2485-99E4-B7C3-F785855686DC}"/>
              </a:ext>
            </a:extLst>
          </p:cNvPr>
          <p:cNvSpPr/>
          <p:nvPr/>
        </p:nvSpPr>
        <p:spPr>
          <a:xfrm>
            <a:off x="2567608" y="4611294"/>
            <a:ext cx="4752528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05EFC099-FD4C-15A6-6DC0-E73CD5341840}"/>
              </a:ext>
            </a:extLst>
          </p:cNvPr>
          <p:cNvGrpSpPr/>
          <p:nvPr/>
        </p:nvGrpSpPr>
        <p:grpSpPr>
          <a:xfrm>
            <a:off x="6672064" y="3048074"/>
            <a:ext cx="5038364" cy="3698025"/>
            <a:chOff x="6672064" y="3048074"/>
            <a:chExt cx="5038364" cy="3698025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FC3618A9-A1BE-C57A-DE3D-1E077D51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141" y="3048074"/>
              <a:ext cx="3286287" cy="3698025"/>
            </a:xfrm>
            <a:prstGeom prst="rect">
              <a:avLst/>
            </a:prstGeom>
          </p:spPr>
        </p:pic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9924106-A4D4-F95D-ECEF-E095027F6D7A}"/>
                </a:ext>
              </a:extLst>
            </p:cNvPr>
            <p:cNvSpPr txBox="1"/>
            <p:nvPr/>
          </p:nvSpPr>
          <p:spPr>
            <a:xfrm>
              <a:off x="6672064" y="6166135"/>
              <a:ext cx="29612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zh-TW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101600">
                      <a:schemeClr val="bg1"/>
                    </a:glow>
                  </a:effectLst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cs"/>
                </a:rPr>
                <a:t>酸化還元滴定</a:t>
              </a:r>
              <a:endParaRPr lang="ja-JP" altLang="en-US" sz="1600" b="1" dirty="0">
                <a:effectLst>
                  <a:glow rad="101600">
                    <a:schemeClr val="bg1"/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80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化学基礎の復習</a:t>
            </a:r>
            <a:endParaRPr kumimoji="1" lang="ja-JP" altLang="en-US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DD8C45E-C2D6-C0D3-955B-A69A077E41A9}"/>
              </a:ext>
            </a:extLst>
          </p:cNvPr>
          <p:cNvGrpSpPr/>
          <p:nvPr/>
        </p:nvGrpSpPr>
        <p:grpSpPr>
          <a:xfrm>
            <a:off x="1229169" y="830862"/>
            <a:ext cx="4896543" cy="707886"/>
            <a:chOff x="1199456" y="941925"/>
            <a:chExt cx="4896543" cy="70788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F28015B-80A7-9863-2F6C-225A05F462CA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さまざまな物質</a:t>
              </a:r>
              <a:endParaRPr kumimoji="1" lang="ja-JP" altLang="en-US" sz="40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62BA89-E715-5C7D-0944-8E13A896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C7E820E-D324-967D-0DF3-22D5E5B93BFE}"/>
              </a:ext>
            </a:extLst>
          </p:cNvPr>
          <p:cNvSpPr txBox="1"/>
          <p:nvPr/>
        </p:nvSpPr>
        <p:spPr>
          <a:xfrm>
            <a:off x="1064394" y="1428644"/>
            <a:ext cx="2789476" cy="71558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物質の分類　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F0594C4-21D5-76F7-E435-5C6A712B5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868" y="2170471"/>
            <a:ext cx="6395284" cy="250305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ja-JP" altLang="en-US" sz="3200" b="1" dirty="0">
                <a:solidFill>
                  <a:srgbClr val="0070C0"/>
                </a:solidFill>
                <a:latin typeface="+mj-ea"/>
                <a:ea typeface="+mj-ea"/>
              </a:rPr>
              <a:t>〇 </a:t>
            </a:r>
            <a:r>
              <a:rPr lang="ja-JP" altLang="en-US" sz="3200" b="1" dirty="0">
                <a:latin typeface="+mj-ea"/>
                <a:ea typeface="+mj-ea"/>
              </a:rPr>
              <a:t>有機化合物</a:t>
            </a:r>
            <a:endParaRPr lang="en-US" altLang="ja-JP" sz="3200" b="1" dirty="0">
              <a:latin typeface="+mj-ea"/>
              <a:ea typeface="+mj-ea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ja-JP" altLang="en-US" sz="3200" b="1" dirty="0">
                <a:solidFill>
                  <a:srgbClr val="FF0000"/>
                </a:solidFill>
                <a:latin typeface="+mj-ea"/>
              </a:rPr>
              <a:t>炭素原子　</a:t>
            </a:r>
            <a:r>
              <a:rPr lang="ja-JP" altLang="en-US" sz="3200" dirty="0">
                <a:latin typeface="+mj-ea"/>
              </a:rPr>
              <a:t>を骨格として</a:t>
            </a:r>
            <a:endParaRPr lang="en-US" altLang="ja-JP" sz="3200" dirty="0">
              <a:latin typeface="+mj-ea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ja-JP" altLang="en-US" sz="3200" dirty="0">
                <a:latin typeface="+mj-ea"/>
              </a:rPr>
              <a:t>組み立てられている化合物</a:t>
            </a:r>
            <a:endParaRPr lang="en-US" altLang="ja-JP" sz="3200" dirty="0">
              <a:latin typeface="+mj-ea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en-US" altLang="ja-JP" sz="1000" b="1" dirty="0">
              <a:latin typeface="+mj-ea"/>
              <a:ea typeface="+mj-ea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1475AF5-E9D0-FD44-9099-DC82787A1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828" y="4886866"/>
            <a:ext cx="67981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ja-JP" sz="3200" dirty="0">
                <a:latin typeface="+mj-ea"/>
                <a:ea typeface="+mj-ea"/>
              </a:rPr>
              <a:t>(</a:t>
            </a:r>
            <a:r>
              <a:rPr lang="ja-JP" altLang="en-US" sz="3200" dirty="0">
                <a:latin typeface="+mj-ea"/>
                <a:ea typeface="+mj-ea"/>
              </a:rPr>
              <a:t>例</a:t>
            </a:r>
            <a:r>
              <a:rPr lang="en-US" altLang="ja-JP" sz="3200" dirty="0">
                <a:latin typeface="+mj-ea"/>
                <a:ea typeface="+mj-ea"/>
              </a:rPr>
              <a:t>)</a:t>
            </a:r>
            <a:r>
              <a:rPr lang="ja-JP" altLang="en-US" sz="3200" dirty="0">
                <a:latin typeface="+mj-ea"/>
                <a:ea typeface="+mj-ea"/>
              </a:rPr>
              <a:t>　メタン </a:t>
            </a:r>
            <a:r>
              <a:rPr lang="en-US" altLang="ja-JP" sz="3600" dirty="0">
                <a:latin typeface="+mj-ea"/>
                <a:ea typeface="+mj-ea"/>
              </a:rPr>
              <a:t>CH</a:t>
            </a:r>
            <a:r>
              <a:rPr lang="en-US" altLang="ja-JP" sz="3600" baseline="-25000" dirty="0">
                <a:latin typeface="+mj-ea"/>
                <a:ea typeface="+mj-ea"/>
              </a:rPr>
              <a:t>4</a:t>
            </a:r>
            <a:r>
              <a:rPr lang="ja-JP" altLang="en-US" sz="3200" dirty="0">
                <a:latin typeface="+mj-ea"/>
                <a:ea typeface="+mj-ea"/>
              </a:rPr>
              <a:t>，エタノール</a:t>
            </a:r>
            <a:r>
              <a:rPr lang="en-US" altLang="ja-JP" sz="3600" dirty="0">
                <a:latin typeface="+mj-ea"/>
                <a:ea typeface="+mj-ea"/>
              </a:rPr>
              <a:t>C</a:t>
            </a:r>
            <a:r>
              <a:rPr lang="en-US" altLang="ja-JP" sz="3600" baseline="-25000" dirty="0">
                <a:latin typeface="+mj-ea"/>
                <a:ea typeface="+mj-ea"/>
              </a:rPr>
              <a:t>2</a:t>
            </a:r>
            <a:r>
              <a:rPr lang="en-US" altLang="ja-JP" sz="3600" dirty="0">
                <a:latin typeface="+mj-ea"/>
                <a:ea typeface="+mj-ea"/>
              </a:rPr>
              <a:t>H</a:t>
            </a:r>
            <a:r>
              <a:rPr lang="en-US" altLang="ja-JP" sz="3600" baseline="-25000" dirty="0">
                <a:latin typeface="+mj-ea"/>
                <a:ea typeface="+mj-ea"/>
              </a:rPr>
              <a:t>5</a:t>
            </a:r>
            <a:r>
              <a:rPr lang="en-US" altLang="ja-JP" sz="3600" dirty="0">
                <a:latin typeface="+mj-ea"/>
                <a:ea typeface="+mj-ea"/>
              </a:rPr>
              <a:t>OH</a:t>
            </a:r>
            <a:r>
              <a:rPr lang="ja-JP" altLang="en-US" sz="3200" dirty="0">
                <a:latin typeface="+mj-ea"/>
                <a:ea typeface="+mj-ea"/>
              </a:rPr>
              <a:t>，酢酸</a:t>
            </a:r>
            <a:r>
              <a:rPr lang="en-US" altLang="ja-JP" sz="3600" dirty="0">
                <a:latin typeface="+mj-ea"/>
                <a:ea typeface="+mj-ea"/>
              </a:rPr>
              <a:t>CH</a:t>
            </a:r>
            <a:r>
              <a:rPr lang="en-US" altLang="ja-JP" sz="3600" baseline="-25000" dirty="0">
                <a:latin typeface="+mj-ea"/>
                <a:ea typeface="+mj-ea"/>
              </a:rPr>
              <a:t>3</a:t>
            </a:r>
            <a:r>
              <a:rPr lang="en-US" altLang="ja-JP" sz="3600" dirty="0">
                <a:latin typeface="+mj-ea"/>
                <a:ea typeface="+mj-ea"/>
              </a:rPr>
              <a:t>COOH</a:t>
            </a:r>
            <a:r>
              <a:rPr lang="ja-JP" altLang="en-US" sz="3200" dirty="0">
                <a:latin typeface="+mj-ea"/>
                <a:ea typeface="+mj-ea"/>
              </a:rPr>
              <a:t>，ベンゼン </a:t>
            </a:r>
            <a:r>
              <a:rPr lang="en-US" altLang="ja-JP" sz="3600" dirty="0">
                <a:latin typeface="+mj-ea"/>
                <a:ea typeface="+mj-ea"/>
              </a:rPr>
              <a:t>C</a:t>
            </a:r>
            <a:r>
              <a:rPr lang="en-US" altLang="ja-JP" sz="3600" baseline="-25000" dirty="0">
                <a:latin typeface="+mj-ea"/>
                <a:ea typeface="+mj-ea"/>
              </a:rPr>
              <a:t>6</a:t>
            </a:r>
            <a:r>
              <a:rPr lang="en-US" altLang="ja-JP" sz="3600" dirty="0">
                <a:latin typeface="+mj-ea"/>
                <a:ea typeface="+mj-ea"/>
              </a:rPr>
              <a:t>H</a:t>
            </a:r>
            <a:r>
              <a:rPr lang="en-US" altLang="ja-JP" sz="3600" baseline="-25000" dirty="0">
                <a:latin typeface="+mj-ea"/>
                <a:ea typeface="+mj-ea"/>
              </a:rPr>
              <a:t>6</a:t>
            </a:r>
            <a:r>
              <a:rPr lang="en-US" altLang="ja-JP" sz="3200" dirty="0">
                <a:latin typeface="+mj-ea"/>
                <a:ea typeface="+mj-ea"/>
              </a:rPr>
              <a:t> </a:t>
            </a:r>
            <a:r>
              <a:rPr lang="ja-JP" altLang="en-US" sz="3200" dirty="0">
                <a:latin typeface="+mj-ea"/>
                <a:ea typeface="+mj-ea"/>
              </a:rPr>
              <a:t>など</a:t>
            </a:r>
            <a:endParaRPr lang="en-US" altLang="ja-JP" sz="3200" dirty="0">
              <a:latin typeface="+mj-ea"/>
              <a:ea typeface="+mj-ea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06A47CE-7226-1DFD-CAA7-0CB339100FCF}"/>
              </a:ext>
            </a:extLst>
          </p:cNvPr>
          <p:cNvSpPr/>
          <p:nvPr/>
        </p:nvSpPr>
        <p:spPr>
          <a:xfrm>
            <a:off x="1119828" y="3105239"/>
            <a:ext cx="1807820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172C46C-8E04-A506-1491-57471F886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74" y="2708920"/>
            <a:ext cx="4099133" cy="356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9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化学基礎の復習</a:t>
            </a:r>
            <a:endParaRPr kumimoji="1" lang="ja-JP" altLang="en-US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DD8C45E-C2D6-C0D3-955B-A69A077E41A9}"/>
              </a:ext>
            </a:extLst>
          </p:cNvPr>
          <p:cNvGrpSpPr/>
          <p:nvPr/>
        </p:nvGrpSpPr>
        <p:grpSpPr>
          <a:xfrm>
            <a:off x="1229169" y="830862"/>
            <a:ext cx="4896543" cy="707886"/>
            <a:chOff x="1199456" y="941925"/>
            <a:chExt cx="4896543" cy="70788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F28015B-80A7-9863-2F6C-225A05F462CA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さまざまな物質</a:t>
              </a:r>
              <a:endParaRPr kumimoji="1" lang="ja-JP" altLang="en-US" sz="40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62BA89-E715-5C7D-0944-8E13A896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C7E820E-D324-967D-0DF3-22D5E5B93BFE}"/>
              </a:ext>
            </a:extLst>
          </p:cNvPr>
          <p:cNvSpPr txBox="1"/>
          <p:nvPr/>
        </p:nvSpPr>
        <p:spPr>
          <a:xfrm>
            <a:off x="1064394" y="1428644"/>
            <a:ext cx="2789476" cy="71558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物質の分類　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F0594C4-21D5-76F7-E435-5C6A712B5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867" y="2259371"/>
            <a:ext cx="10828230" cy="423135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ja-JP" altLang="en-US" sz="3200" b="1" dirty="0">
                <a:solidFill>
                  <a:srgbClr val="0070C0"/>
                </a:solidFill>
                <a:latin typeface="+mj-ea"/>
                <a:ea typeface="+mj-ea"/>
              </a:rPr>
              <a:t>〇 </a:t>
            </a:r>
            <a:r>
              <a:rPr lang="ja-JP" altLang="en-US" sz="3200" b="1" dirty="0">
                <a:latin typeface="+mj-ea"/>
                <a:ea typeface="+mj-ea"/>
              </a:rPr>
              <a:t>無機物質</a:t>
            </a:r>
            <a:endParaRPr lang="en-US" altLang="ja-JP" sz="3200" b="1" dirty="0">
              <a:latin typeface="+mj-ea"/>
              <a:ea typeface="+mj-ea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3200" dirty="0">
                <a:latin typeface="+mj-ea"/>
                <a:ea typeface="+mj-ea"/>
              </a:rPr>
              <a:t>鉄 </a:t>
            </a:r>
            <a:r>
              <a:rPr lang="en-US" altLang="ja-JP" sz="3600" dirty="0">
                <a:latin typeface="+mj-ea"/>
                <a:ea typeface="+mj-ea"/>
              </a:rPr>
              <a:t>Fe</a:t>
            </a:r>
            <a:r>
              <a:rPr lang="en-US" altLang="ja-JP" sz="3200" dirty="0">
                <a:latin typeface="+mj-ea"/>
                <a:ea typeface="+mj-ea"/>
              </a:rPr>
              <a:t> </a:t>
            </a:r>
            <a:r>
              <a:rPr lang="ja-JP" altLang="en-US" sz="3200" dirty="0">
                <a:latin typeface="+mj-ea"/>
                <a:ea typeface="+mj-ea"/>
              </a:rPr>
              <a:t>やアルゴン </a:t>
            </a:r>
            <a:r>
              <a:rPr lang="en-US" altLang="ja-JP" sz="3600" dirty="0" err="1">
                <a:latin typeface="+mj-ea"/>
                <a:ea typeface="+mj-ea"/>
              </a:rPr>
              <a:t>Ar</a:t>
            </a:r>
            <a:r>
              <a:rPr lang="en-US" altLang="ja-JP" sz="3200" dirty="0">
                <a:latin typeface="+mj-ea"/>
                <a:ea typeface="+mj-ea"/>
              </a:rPr>
              <a:t> </a:t>
            </a:r>
            <a:r>
              <a:rPr lang="ja-JP" altLang="en-US" sz="3200" dirty="0">
                <a:latin typeface="+mj-ea"/>
                <a:ea typeface="+mj-ea"/>
              </a:rPr>
              <a:t>などの元素の</a:t>
            </a:r>
            <a:endParaRPr lang="en-US" altLang="ja-JP" sz="3200" dirty="0">
              <a:latin typeface="+mj-ea"/>
              <a:ea typeface="+mj-ea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</a:rPr>
              <a:t>単体</a:t>
            </a:r>
            <a:r>
              <a:rPr lang="ja-JP" altLang="en-US" sz="3200" dirty="0">
                <a:latin typeface="+mj-ea"/>
                <a:ea typeface="+mj-ea"/>
              </a:rPr>
              <a:t>　や，塩化ナトリウム </a:t>
            </a:r>
            <a:r>
              <a:rPr lang="en-US" altLang="ja-JP" sz="3600" dirty="0">
                <a:latin typeface="+mj-ea"/>
                <a:ea typeface="+mj-ea"/>
              </a:rPr>
              <a:t>NaCl </a:t>
            </a:r>
            <a:r>
              <a:rPr lang="ja-JP" altLang="en-US" sz="3200" dirty="0">
                <a:latin typeface="+mj-ea"/>
                <a:ea typeface="+mj-ea"/>
              </a:rPr>
              <a:t>や</a:t>
            </a:r>
            <a:endParaRPr lang="en-US" altLang="ja-JP" sz="3200" dirty="0">
              <a:latin typeface="+mj-ea"/>
              <a:ea typeface="+mj-ea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3200" dirty="0">
                <a:latin typeface="+mj-ea"/>
                <a:ea typeface="+mj-ea"/>
              </a:rPr>
              <a:t>水酸化ナトリウム </a:t>
            </a:r>
            <a:r>
              <a:rPr lang="en-US" altLang="ja-JP" sz="3600" dirty="0">
                <a:latin typeface="+mj-ea"/>
                <a:ea typeface="+mj-ea"/>
              </a:rPr>
              <a:t>NaOH</a:t>
            </a:r>
            <a:r>
              <a:rPr lang="ja-JP" altLang="en-US" sz="3200" dirty="0">
                <a:latin typeface="+mj-ea"/>
                <a:ea typeface="+mj-ea"/>
              </a:rPr>
              <a:t>などの</a:t>
            </a:r>
            <a:endParaRPr lang="en-US" altLang="ja-JP" sz="3200" dirty="0">
              <a:latin typeface="+mj-ea"/>
              <a:ea typeface="+mj-ea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</a:rPr>
              <a:t>イオン結晶　</a:t>
            </a:r>
            <a:r>
              <a:rPr lang="ja-JP" altLang="en-US" sz="3200" dirty="0">
                <a:latin typeface="+mj-ea"/>
                <a:ea typeface="+mj-ea"/>
              </a:rPr>
              <a:t>，水 </a:t>
            </a:r>
            <a:r>
              <a:rPr lang="en-US" altLang="ja-JP" sz="3600" dirty="0">
                <a:latin typeface="+mj-ea"/>
                <a:ea typeface="+mj-ea"/>
              </a:rPr>
              <a:t>H</a:t>
            </a:r>
            <a:r>
              <a:rPr lang="en-US" altLang="ja-JP" sz="3600" baseline="-25000" dirty="0">
                <a:latin typeface="+mj-ea"/>
                <a:ea typeface="+mj-ea"/>
              </a:rPr>
              <a:t>2</a:t>
            </a:r>
            <a:r>
              <a:rPr lang="en-US" altLang="ja-JP" sz="3600" dirty="0">
                <a:latin typeface="+mj-ea"/>
                <a:ea typeface="+mj-ea"/>
              </a:rPr>
              <a:t>O</a:t>
            </a:r>
            <a:r>
              <a:rPr lang="en-US" altLang="ja-JP" sz="3200" dirty="0">
                <a:latin typeface="+mj-ea"/>
                <a:ea typeface="+mj-ea"/>
              </a:rPr>
              <a:t> </a:t>
            </a:r>
            <a:r>
              <a:rPr lang="ja-JP" altLang="en-US" sz="3200" dirty="0">
                <a:latin typeface="+mj-ea"/>
                <a:ea typeface="+mj-ea"/>
              </a:rPr>
              <a:t>や塩化水素</a:t>
            </a:r>
            <a:endParaRPr lang="en-US" altLang="ja-JP" sz="3200" dirty="0">
              <a:latin typeface="+mj-ea"/>
              <a:ea typeface="+mj-ea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3200" dirty="0">
                <a:latin typeface="+mj-ea"/>
                <a:ea typeface="+mj-ea"/>
              </a:rPr>
              <a:t> </a:t>
            </a:r>
            <a:r>
              <a:rPr lang="en-US" altLang="ja-JP" sz="3600" dirty="0">
                <a:latin typeface="+mj-ea"/>
                <a:ea typeface="+mj-ea"/>
              </a:rPr>
              <a:t>HCl</a:t>
            </a:r>
            <a:r>
              <a:rPr lang="en-US" altLang="ja-JP" sz="3200" dirty="0">
                <a:latin typeface="+mj-ea"/>
                <a:ea typeface="+mj-ea"/>
              </a:rPr>
              <a:t> </a:t>
            </a:r>
            <a:r>
              <a:rPr lang="ja-JP" altLang="en-US" sz="3200" dirty="0">
                <a:latin typeface="+mj-ea"/>
                <a:ea typeface="+mj-ea"/>
              </a:rPr>
              <a:t>などの　</a:t>
            </a:r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</a:rPr>
              <a:t>非金属元素　</a:t>
            </a:r>
            <a:r>
              <a:rPr lang="ja-JP" altLang="en-US" sz="3200" dirty="0">
                <a:latin typeface="+mj-ea"/>
                <a:ea typeface="+mj-ea"/>
              </a:rPr>
              <a:t>による分子がある。</a:t>
            </a:r>
            <a:endParaRPr lang="en-US" altLang="ja-JP" sz="1000" dirty="0">
              <a:latin typeface="+mj-ea"/>
              <a:ea typeface="+mj-ea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C06A47CE-7226-1DFD-CAA7-0CB339100FCF}"/>
              </a:ext>
            </a:extLst>
          </p:cNvPr>
          <p:cNvSpPr/>
          <p:nvPr/>
        </p:nvSpPr>
        <p:spPr>
          <a:xfrm>
            <a:off x="1169472" y="3766084"/>
            <a:ext cx="992902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6DD47B8-07FE-05B2-3EA8-BB3190B7F72B}"/>
              </a:ext>
            </a:extLst>
          </p:cNvPr>
          <p:cNvSpPr/>
          <p:nvPr/>
        </p:nvSpPr>
        <p:spPr>
          <a:xfrm>
            <a:off x="1119829" y="5208347"/>
            <a:ext cx="2095852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D3E6ACE-6E29-60EF-1498-3331BDBEEE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2310870"/>
            <a:ext cx="4361487" cy="3464444"/>
          </a:xfrm>
          <a:prstGeom prst="rect">
            <a:avLst/>
          </a:prstGeom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C4C1C7C0-5497-1B4A-A61C-7DD9DC5FB626}"/>
              </a:ext>
            </a:extLst>
          </p:cNvPr>
          <p:cNvSpPr/>
          <p:nvPr/>
        </p:nvSpPr>
        <p:spPr>
          <a:xfrm>
            <a:off x="3359696" y="5976332"/>
            <a:ext cx="2304256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718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5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化学基礎の復習</a:t>
            </a:r>
            <a:endParaRPr kumimoji="1" lang="ja-JP" altLang="en-US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DD8C45E-C2D6-C0D3-955B-A69A077E41A9}"/>
              </a:ext>
            </a:extLst>
          </p:cNvPr>
          <p:cNvGrpSpPr/>
          <p:nvPr/>
        </p:nvGrpSpPr>
        <p:grpSpPr>
          <a:xfrm>
            <a:off x="1229169" y="830862"/>
            <a:ext cx="4896543" cy="707886"/>
            <a:chOff x="1199456" y="941925"/>
            <a:chExt cx="4896543" cy="70788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F28015B-80A7-9863-2F6C-225A05F462CA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さまざまな物質</a:t>
              </a:r>
              <a:endParaRPr kumimoji="1" lang="ja-JP" altLang="en-US" sz="40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62BA89-E715-5C7D-0944-8E13A896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C7E820E-D324-967D-0DF3-22D5E5B93BFE}"/>
              </a:ext>
            </a:extLst>
          </p:cNvPr>
          <p:cNvSpPr txBox="1"/>
          <p:nvPr/>
        </p:nvSpPr>
        <p:spPr>
          <a:xfrm>
            <a:off x="1064394" y="1428644"/>
            <a:ext cx="2789476" cy="71558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物質の分類　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F0594C4-21D5-76F7-E435-5C6A712B5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868" y="2170471"/>
            <a:ext cx="355542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ja-JP" altLang="en-US" sz="3200" b="1" dirty="0">
                <a:solidFill>
                  <a:srgbClr val="0070C0"/>
                </a:solidFill>
                <a:latin typeface="+mj-ea"/>
                <a:ea typeface="+mj-ea"/>
              </a:rPr>
              <a:t>〇 </a:t>
            </a:r>
            <a:r>
              <a:rPr lang="ja-JP" altLang="en-US" sz="3200" b="1" dirty="0">
                <a:latin typeface="+mj-ea"/>
                <a:ea typeface="+mj-ea"/>
              </a:rPr>
              <a:t>高分子化合物</a:t>
            </a:r>
            <a:endParaRPr lang="en-US" altLang="ja-JP" sz="1000" b="1" dirty="0">
              <a:latin typeface="+mj-ea"/>
              <a:ea typeface="+mj-ea"/>
            </a:endParaRPr>
          </a:p>
        </p:txBody>
      </p:sp>
      <p:sp>
        <p:nvSpPr>
          <p:cNvPr id="26" name="テキスト ボックス 3">
            <a:extLst>
              <a:ext uri="{FF2B5EF4-FFF2-40B4-BE49-F238E27FC236}">
                <a16:creationId xmlns:a16="http://schemas.microsoft.com/office/drawing/2014/main" id="{F3AD84D4-7834-A131-2C63-92B2F3231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321" y="2755246"/>
            <a:ext cx="7759892" cy="219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  <a:cs typeface="Arial" charset="0"/>
              </a:rPr>
              <a:t>共有結合　</a:t>
            </a:r>
            <a:r>
              <a:rPr lang="ja-JP" altLang="en-US" sz="3200" dirty="0">
                <a:latin typeface="+mj-ea"/>
                <a:ea typeface="+mj-ea"/>
                <a:cs typeface="Arial" charset="0"/>
              </a:rPr>
              <a:t>により，分子がくり返し</a:t>
            </a:r>
            <a:endParaRPr lang="en-US" altLang="ja-JP" sz="3200" dirty="0">
              <a:latin typeface="+mj-ea"/>
              <a:ea typeface="+mj-ea"/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latin typeface="+mj-ea"/>
                <a:ea typeface="+mj-ea"/>
                <a:cs typeface="Arial" charset="0"/>
              </a:rPr>
              <a:t>つながって分子量が</a:t>
            </a:r>
            <a:endParaRPr lang="en-US" altLang="ja-JP" sz="3200" dirty="0">
              <a:latin typeface="+mj-ea"/>
              <a:ea typeface="+mj-ea"/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latin typeface="+mj-ea"/>
                <a:ea typeface="+mj-ea"/>
                <a:cs typeface="Arial" charset="0"/>
              </a:rPr>
              <a:t>およそ</a:t>
            </a:r>
            <a:r>
              <a:rPr lang="en-US" altLang="ja-JP" sz="3200" dirty="0">
                <a:latin typeface="+mj-ea"/>
                <a:ea typeface="+mj-ea"/>
                <a:cs typeface="Arial" charset="0"/>
              </a:rPr>
              <a:t>1</a:t>
            </a:r>
            <a:r>
              <a:rPr lang="ja-JP" altLang="en-US" sz="3200" dirty="0">
                <a:latin typeface="+mj-ea"/>
                <a:ea typeface="+mj-ea"/>
                <a:cs typeface="Arial" charset="0"/>
              </a:rPr>
              <a:t>万以上になった物質。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C9D37AD-3C16-78FC-99CA-07FB1883DEE6}"/>
              </a:ext>
            </a:extLst>
          </p:cNvPr>
          <p:cNvSpPr/>
          <p:nvPr/>
        </p:nvSpPr>
        <p:spPr>
          <a:xfrm>
            <a:off x="1119828" y="2948216"/>
            <a:ext cx="1775084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A9BD4C9-62D4-AB29-4540-7C2C0091BF8A}"/>
              </a:ext>
            </a:extLst>
          </p:cNvPr>
          <p:cNvGrpSpPr/>
          <p:nvPr/>
        </p:nvGrpSpPr>
        <p:grpSpPr>
          <a:xfrm>
            <a:off x="7531821" y="474546"/>
            <a:ext cx="4103337" cy="6247228"/>
            <a:chOff x="7531821" y="474546"/>
            <a:chExt cx="4103337" cy="6247228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EC479B58-B449-D2C3-A977-6EB1D3DD53F8}"/>
                </a:ext>
              </a:extLst>
            </p:cNvPr>
            <p:cNvGrpSpPr/>
            <p:nvPr/>
          </p:nvGrpSpPr>
          <p:grpSpPr>
            <a:xfrm>
              <a:off x="8031935" y="3707631"/>
              <a:ext cx="3236869" cy="3014143"/>
              <a:chOff x="7037350" y="2826361"/>
              <a:chExt cx="3236869" cy="3014143"/>
            </a:xfrm>
          </p:grpSpPr>
          <p:pic>
            <p:nvPicPr>
              <p:cNvPr id="43" name="図 42">
                <a:extLst>
                  <a:ext uri="{FF2B5EF4-FFF2-40B4-BE49-F238E27FC236}">
                    <a16:creationId xmlns:a16="http://schemas.microsoft.com/office/drawing/2014/main" id="{6E3BAA84-03FD-D176-B30C-ABB5CC993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1983" y="2826361"/>
                <a:ext cx="3222236" cy="3005194"/>
              </a:xfrm>
              <a:prstGeom prst="rect">
                <a:avLst/>
              </a:prstGeom>
            </p:spPr>
          </p:pic>
          <p:sp>
            <p:nvSpPr>
              <p:cNvPr id="44" name="テキスト ボックス 3">
                <a:extLst>
                  <a:ext uri="{FF2B5EF4-FFF2-40B4-BE49-F238E27FC236}">
                    <a16:creationId xmlns:a16="http://schemas.microsoft.com/office/drawing/2014/main" id="{5B63C2AA-11AE-4342-98AD-263F178940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37350" y="5316629"/>
                <a:ext cx="3236868" cy="523875"/>
              </a:xfrm>
              <a:prstGeom prst="rect">
                <a:avLst/>
              </a:prstGeom>
              <a:solidFill>
                <a:srgbClr val="FFFFFF">
                  <a:alpha val="85000"/>
                </a:srgbClr>
              </a:solidFill>
              <a:ln>
                <a:noFill/>
              </a:ln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ja-JP" altLang="en-US" sz="2800" b="1" dirty="0">
                    <a:latin typeface="+mj-ea"/>
                    <a:ea typeface="+mj-ea"/>
                    <a:cs typeface="Arial" charset="0"/>
                  </a:rPr>
                  <a:t>ポリスチレン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13A134BF-FD57-153B-E782-3F53EBAFC770}"/>
                </a:ext>
              </a:extLst>
            </p:cNvPr>
            <p:cNvGrpSpPr/>
            <p:nvPr/>
          </p:nvGrpSpPr>
          <p:grpSpPr>
            <a:xfrm>
              <a:off x="7531821" y="474546"/>
              <a:ext cx="4103337" cy="3006813"/>
              <a:chOff x="904804" y="2898858"/>
              <a:chExt cx="4103337" cy="3006813"/>
            </a:xfrm>
          </p:grpSpPr>
          <p:pic>
            <p:nvPicPr>
              <p:cNvPr id="49" name="図 48">
                <a:extLst>
                  <a:ext uri="{FF2B5EF4-FFF2-40B4-BE49-F238E27FC236}">
                    <a16:creationId xmlns:a16="http://schemas.microsoft.com/office/drawing/2014/main" id="{D40DCC69-D92A-8BBB-FAE8-821EB0C931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29119" y="2898858"/>
                <a:ext cx="3254709" cy="3005194"/>
              </a:xfrm>
              <a:prstGeom prst="rect">
                <a:avLst/>
              </a:prstGeom>
            </p:spPr>
          </p:pic>
          <p:sp>
            <p:nvSpPr>
              <p:cNvPr id="50" name="テキスト ボックス 3">
                <a:extLst>
                  <a:ext uri="{FF2B5EF4-FFF2-40B4-BE49-F238E27FC236}">
                    <a16:creationId xmlns:a16="http://schemas.microsoft.com/office/drawing/2014/main" id="{60A97B60-31EE-7B22-1984-246C8427F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4804" y="5382451"/>
                <a:ext cx="4103337" cy="523220"/>
              </a:xfrm>
              <a:prstGeom prst="rect">
                <a:avLst/>
              </a:prstGeom>
              <a:solidFill>
                <a:srgbClr val="FFFFFF">
                  <a:alpha val="85000"/>
                </a:srgbClr>
              </a:solidFill>
              <a:ln>
                <a:noFill/>
              </a:ln>
            </p:spPr>
            <p:txBody>
              <a:bodyPr wrap="square" anchor="ctr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r>
                  <a:rPr lang="ja-JP" altLang="en-US" sz="2800" b="1" dirty="0">
                    <a:latin typeface="+mj-ea"/>
                    <a:ea typeface="+mj-ea"/>
                    <a:cs typeface="Arial" charset="0"/>
                  </a:rPr>
                  <a:t>デンプンやタンパク質など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031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化学基礎の復習</a:t>
            </a:r>
            <a:endParaRPr kumimoji="1" lang="ja-JP" altLang="en-US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BDD8C45E-C2D6-C0D3-955B-A69A077E41A9}"/>
              </a:ext>
            </a:extLst>
          </p:cNvPr>
          <p:cNvGrpSpPr/>
          <p:nvPr/>
        </p:nvGrpSpPr>
        <p:grpSpPr>
          <a:xfrm>
            <a:off x="1229169" y="830862"/>
            <a:ext cx="4896543" cy="707886"/>
            <a:chOff x="1199456" y="941925"/>
            <a:chExt cx="4896543" cy="707886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7F28015B-80A7-9863-2F6C-225A05F462CA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さまざまな物質</a:t>
              </a:r>
              <a:endParaRPr kumimoji="1" lang="ja-JP" altLang="en-US" sz="4000" dirty="0"/>
            </a:p>
          </p:txBody>
        </p:sp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B362BA89-E715-5C7D-0944-8E13A8960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C7E820E-D324-967D-0DF3-22D5E5B93BFE}"/>
              </a:ext>
            </a:extLst>
          </p:cNvPr>
          <p:cNvSpPr txBox="1"/>
          <p:nvPr/>
        </p:nvSpPr>
        <p:spPr>
          <a:xfrm>
            <a:off x="1064394" y="1428644"/>
            <a:ext cx="2789476" cy="71558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物質の分類　　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2" name="吹き出し: 四角形 111">
            <a:extLst>
              <a:ext uri="{FF2B5EF4-FFF2-40B4-BE49-F238E27FC236}">
                <a16:creationId xmlns:a16="http://schemas.microsoft.com/office/drawing/2014/main" id="{8F5BB901-9756-D3F9-4267-924D8AE28474}"/>
              </a:ext>
            </a:extLst>
          </p:cNvPr>
          <p:cNvSpPr/>
          <p:nvPr/>
        </p:nvSpPr>
        <p:spPr>
          <a:xfrm>
            <a:off x="1207105" y="3738984"/>
            <a:ext cx="5064696" cy="1116000"/>
          </a:xfrm>
          <a:prstGeom prst="wedgeRectCallout">
            <a:avLst>
              <a:gd name="adj1" fmla="val 22771"/>
              <a:gd name="adj2" fmla="val -126891"/>
            </a:avLst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1" hangingPunct="1"/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  <a:cs typeface="Arial" charset="0"/>
              </a:rPr>
              <a:t>  単量体（モノマー）</a:t>
            </a:r>
            <a:endParaRPr lang="en-US" altLang="ja-JP" sz="3200" b="1" dirty="0">
              <a:solidFill>
                <a:srgbClr val="FF0000"/>
              </a:solidFill>
              <a:latin typeface="+mj-ea"/>
              <a:ea typeface="+mj-ea"/>
              <a:cs typeface="Arial" charset="0"/>
            </a:endParaRPr>
          </a:p>
          <a:p>
            <a:pPr lvl="0" eaLnBrk="1" hangingPunct="1"/>
            <a:r>
              <a:rPr lang="ja-JP" altLang="en-US" sz="3200" b="1" dirty="0">
                <a:solidFill>
                  <a:schemeClr val="tx1"/>
                </a:solidFill>
                <a:latin typeface="+mj-ea"/>
                <a:ea typeface="+mj-ea"/>
                <a:cs typeface="Arial" charset="0"/>
              </a:rPr>
              <a:t>　　　　</a:t>
            </a:r>
            <a:endParaRPr lang="ja-JP" altLang="en-US" sz="3200" dirty="0">
              <a:solidFill>
                <a:schemeClr val="tx1"/>
              </a:solidFill>
              <a:latin typeface="+mj-ea"/>
              <a:ea typeface="+mj-ea"/>
              <a:cs typeface="Arial" charset="0"/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D0A3FEE4-F094-6DFE-2ECE-4E9098AF5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4681" y="3738984"/>
            <a:ext cx="2758103" cy="111600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  <a:cs typeface="Arial" charset="0"/>
              </a:rPr>
              <a:t>重合体</a:t>
            </a:r>
            <a:endParaRPr lang="en-US" altLang="ja-JP" sz="3200" b="1" dirty="0">
              <a:solidFill>
                <a:srgbClr val="FF0000"/>
              </a:solidFill>
              <a:latin typeface="+mj-ea"/>
              <a:ea typeface="+mj-ea"/>
              <a:cs typeface="Arial" charset="0"/>
            </a:endParaRPr>
          </a:p>
          <a:p>
            <a:pPr algn="ctr" eaLnBrk="1" hangingPunct="1"/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  <a:cs typeface="Arial" charset="0"/>
              </a:rPr>
              <a:t>（ポリマー）</a:t>
            </a:r>
          </a:p>
        </p:txBody>
      </p:sp>
      <p:sp>
        <p:nvSpPr>
          <p:cNvPr id="116" name="右矢印 2">
            <a:extLst>
              <a:ext uri="{FF2B5EF4-FFF2-40B4-BE49-F238E27FC236}">
                <a16:creationId xmlns:a16="http://schemas.microsoft.com/office/drawing/2014/main" id="{80D66DB4-E23E-C56B-E453-8C3DB3791F55}"/>
              </a:ext>
            </a:extLst>
          </p:cNvPr>
          <p:cNvSpPr/>
          <p:nvPr/>
        </p:nvSpPr>
        <p:spPr>
          <a:xfrm>
            <a:off x="6382903" y="4444528"/>
            <a:ext cx="1699563" cy="584775"/>
          </a:xfrm>
          <a:prstGeom prst="rightArrow">
            <a:avLst>
              <a:gd name="adj1" fmla="val 50000"/>
              <a:gd name="adj2" fmla="val 116518"/>
            </a:avLst>
          </a:prstGeom>
          <a:gradFill flip="none" rotWithShape="1">
            <a:gsLst>
              <a:gs pos="0">
                <a:srgbClr val="0070C0"/>
              </a:gs>
              <a:gs pos="62900">
                <a:srgbClr val="8CBAE3"/>
              </a:gs>
              <a:gs pos="100000">
                <a:srgbClr val="0070C0">
                  <a:tint val="23500"/>
                  <a:satMod val="160000"/>
                  <a:alpha val="48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+mj-ea"/>
              <a:ea typeface="+mj-ea"/>
            </a:endParaRPr>
          </a:p>
        </p:txBody>
      </p: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542AADCA-CACC-63CF-75AE-FB75B833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741" y="3890021"/>
            <a:ext cx="10207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  <a:cs typeface="Arial" charset="0"/>
              </a:rPr>
              <a:t>重合</a:t>
            </a: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9D0E41B4-4158-0289-8DF6-ECB78C27B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169" y="4861924"/>
            <a:ext cx="5027698" cy="584775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b="1" dirty="0">
                <a:latin typeface="+mj-ea"/>
                <a:ea typeface="+mj-ea"/>
                <a:cs typeface="Arial" charset="0"/>
              </a:rPr>
              <a:t>小さな分子</a:t>
            </a:r>
          </a:p>
        </p:txBody>
      </p:sp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5F5B60FD-E588-41AE-5045-4F7D0B361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5366" y="4835292"/>
            <a:ext cx="2726267" cy="584775"/>
          </a:xfrm>
          <a:prstGeom prst="rect">
            <a:avLst/>
          </a:prstGeom>
          <a:noFill/>
          <a:ln w="7620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3200" b="1" dirty="0">
                <a:latin typeface="+mj-ea"/>
                <a:ea typeface="+mj-ea"/>
                <a:cs typeface="Arial" charset="0"/>
              </a:rPr>
              <a:t>高分子化合物</a:t>
            </a:r>
          </a:p>
        </p:txBody>
      </p:sp>
      <p:sp>
        <p:nvSpPr>
          <p:cNvPr id="189" name="テキスト ボックス 188">
            <a:extLst>
              <a:ext uri="{FF2B5EF4-FFF2-40B4-BE49-F238E27FC236}">
                <a16:creationId xmlns:a16="http://schemas.microsoft.com/office/drawing/2014/main" id="{1B031750-BBE1-01EA-608C-6B55B7396280}"/>
              </a:ext>
            </a:extLst>
          </p:cNvPr>
          <p:cNvSpPr txBox="1"/>
          <p:nvPr/>
        </p:nvSpPr>
        <p:spPr>
          <a:xfrm>
            <a:off x="2555267" y="4258491"/>
            <a:ext cx="3567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Arial" charset="0"/>
              </a:rPr>
              <a:t>低分子量の化合物</a:t>
            </a:r>
            <a:endParaRPr lang="ja-JP" altLang="en-US" dirty="0">
              <a:latin typeface="+mj-ea"/>
              <a:ea typeface="+mj-ea"/>
            </a:endParaRPr>
          </a:p>
        </p:txBody>
      </p:sp>
      <p:sp>
        <p:nvSpPr>
          <p:cNvPr id="190" name="下矢印 5">
            <a:extLst>
              <a:ext uri="{FF2B5EF4-FFF2-40B4-BE49-F238E27FC236}">
                <a16:creationId xmlns:a16="http://schemas.microsoft.com/office/drawing/2014/main" id="{5C4418FA-60A7-A37A-94E5-7746908C715F}"/>
              </a:ext>
            </a:extLst>
          </p:cNvPr>
          <p:cNvSpPr/>
          <p:nvPr/>
        </p:nvSpPr>
        <p:spPr>
          <a:xfrm rot="16200000">
            <a:off x="1775822" y="4048180"/>
            <a:ext cx="407607" cy="1085201"/>
          </a:xfrm>
          <a:prstGeom prst="downArrow">
            <a:avLst>
              <a:gd name="adj1" fmla="val 50000"/>
              <a:gd name="adj2" fmla="val 114855"/>
            </a:avLst>
          </a:prstGeom>
          <a:gradFill flip="none" rotWithShape="1">
            <a:gsLst>
              <a:gs pos="0">
                <a:srgbClr val="0070C0"/>
              </a:gs>
              <a:gs pos="27000">
                <a:srgbClr val="68AADA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 w="381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+mj-ea"/>
              <a:ea typeface="+mj-ea"/>
            </a:endParaRPr>
          </a:p>
        </p:txBody>
      </p:sp>
      <p:sp>
        <p:nvSpPr>
          <p:cNvPr id="192" name="テキスト ボックス 191">
            <a:extLst>
              <a:ext uri="{FF2B5EF4-FFF2-40B4-BE49-F238E27FC236}">
                <a16:creationId xmlns:a16="http://schemas.microsoft.com/office/drawing/2014/main" id="{122EB29C-5CF0-DC42-143F-A8C1FB7CD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394" y="2294713"/>
            <a:ext cx="69146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dirty="0">
                <a:latin typeface="+mj-ea"/>
                <a:ea typeface="+mj-ea"/>
                <a:cs typeface="Arial" charset="0"/>
              </a:rPr>
              <a:t>高分子には，</a:t>
            </a:r>
            <a:r>
              <a:rPr lang="ja-JP" altLang="en-US" sz="3200" b="1" dirty="0">
                <a:latin typeface="+mj-ea"/>
                <a:ea typeface="+mj-ea"/>
                <a:cs typeface="Arial" charset="0"/>
              </a:rPr>
              <a:t>くり返し単位</a:t>
            </a:r>
            <a:r>
              <a:rPr lang="ja-JP" altLang="en-US" sz="3200" dirty="0">
                <a:latin typeface="+mj-ea"/>
                <a:ea typeface="+mj-ea"/>
                <a:cs typeface="Arial" charset="0"/>
              </a:rPr>
              <a:t>が存在する。</a:t>
            </a:r>
          </a:p>
        </p:txBody>
      </p:sp>
    </p:spTree>
    <p:extLst>
      <p:ext uri="{BB962C8B-B14F-4D97-AF65-F5344CB8AC3E}">
        <p14:creationId xmlns:p14="http://schemas.microsoft.com/office/powerpoint/2010/main" val="60341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animBg="1"/>
      <p:bldP spid="115" grpId="0" animBg="1"/>
      <p:bldP spid="116" grpId="0" animBg="1"/>
      <p:bldP spid="117" grpId="0"/>
      <p:bldP spid="118" grpId="0" animBg="1"/>
      <p:bldP spid="119" grpId="0" animBg="1"/>
      <p:bldP spid="189" grpId="0"/>
      <p:bldP spid="190" grpId="0" animBg="1"/>
      <p:bldP spid="19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A6DC913-1017-75CA-673E-D8D15A78D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5"/>
          <a:stretch/>
        </p:blipFill>
        <p:spPr>
          <a:xfrm>
            <a:off x="8214" y="897958"/>
            <a:ext cx="12183786" cy="571173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AF76ED-9B22-4B0C-B1DB-2A60F09E2C67}"/>
              </a:ext>
            </a:extLst>
          </p:cNvPr>
          <p:cNvSpPr txBox="1"/>
          <p:nvPr/>
        </p:nvSpPr>
        <p:spPr>
          <a:xfrm>
            <a:off x="885781" y="2132856"/>
            <a:ext cx="10420437" cy="36004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○　化学は人間生活とどのように関係しているか？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○　物質はどのように構成され，どのように分類されるか？</a:t>
            </a:r>
            <a:endParaRPr lang="en-US" altLang="ja-JP" sz="3200" dirty="0"/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　また，おもな化学反応にはどのようなものがあるか？</a:t>
            </a:r>
            <a:endParaRPr lang="en-US" altLang="ja-JP" sz="3200" dirty="0"/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○　今後，化学はどのようなことを実現できるだろうか？</a:t>
            </a:r>
            <a:endParaRPr lang="en-US" altLang="ja-JP" sz="32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C53C81B-2D4F-4AEA-9AD7-37C17A4A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ここで学習する内容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DBB267-5729-3227-B724-02B965965224}"/>
              </a:ext>
            </a:extLst>
          </p:cNvPr>
          <p:cNvSpPr txBox="1"/>
          <p:nvPr/>
        </p:nvSpPr>
        <p:spPr>
          <a:xfrm>
            <a:off x="885780" y="2132856"/>
            <a:ext cx="10420437" cy="3600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rPr>
              <a:t>○　化学は人間生活とどのように関係しているか？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solidFill>
                  <a:schemeClr val="bg1">
                    <a:lumMod val="75000"/>
                  </a:schemeClr>
                </a:solidFill>
              </a:rPr>
              <a:t>○　物質はどのように構成され，どのように分類されるか？</a:t>
            </a:r>
            <a:endParaRPr lang="en-US" altLang="ja-JP" sz="32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solidFill>
                  <a:schemeClr val="bg1">
                    <a:lumMod val="75000"/>
                  </a:schemeClr>
                </a:solidFill>
              </a:rPr>
              <a:t>　また，おもな化学反応にはどのようなものがあるか？</a:t>
            </a:r>
            <a:endParaRPr lang="en-US" altLang="ja-JP" sz="32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solidFill>
                  <a:srgbClr val="FF0000"/>
                </a:solidFill>
              </a:rPr>
              <a:t>○　今後，化学はどのようなことを実現できるだろうか？</a:t>
            </a:r>
            <a:endParaRPr lang="en-US" altLang="ja-JP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1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A6DC913-1017-75CA-673E-D8D15A78D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5"/>
          <a:stretch/>
        </p:blipFill>
        <p:spPr>
          <a:xfrm>
            <a:off x="8214" y="897958"/>
            <a:ext cx="12183786" cy="571173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AF76ED-9B22-4B0C-B1DB-2A60F09E2C67}"/>
              </a:ext>
            </a:extLst>
          </p:cNvPr>
          <p:cNvSpPr txBox="1"/>
          <p:nvPr/>
        </p:nvSpPr>
        <p:spPr>
          <a:xfrm>
            <a:off x="885781" y="2132856"/>
            <a:ext cx="10420437" cy="36004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○　化学は人間生活とどのように関係しているか？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○　物質はどのように構成され，どのように分類されるか？</a:t>
            </a:r>
            <a:endParaRPr lang="en-US" altLang="ja-JP" sz="3200" dirty="0"/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　また，おもな化学反応にはどのようなものがあるか？</a:t>
            </a:r>
            <a:endParaRPr lang="en-US" altLang="ja-JP" sz="3200" dirty="0"/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○　今後，化学はどのようなことを実現できるだろうか？</a:t>
            </a:r>
            <a:endParaRPr lang="en-US" altLang="ja-JP" sz="32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C53C81B-2D4F-4AEA-9AD7-37C17A4A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ここで学習する内容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4D34C3A6-2EC4-0CF1-3250-595296C840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5895"/>
            <a:ext cx="12260092" cy="543931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7DF5880-018F-4B99-9375-329A44B0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b="1" dirty="0"/>
              <a:t>化学基礎の復習</a:t>
            </a:r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428DACD-066B-4EA8-B5E5-6BCEB38FBD2F}"/>
              </a:ext>
            </a:extLst>
          </p:cNvPr>
          <p:cNvGrpSpPr/>
          <p:nvPr/>
        </p:nvGrpSpPr>
        <p:grpSpPr>
          <a:xfrm>
            <a:off x="1127449" y="764704"/>
            <a:ext cx="7416823" cy="762594"/>
            <a:chOff x="1127449" y="968994"/>
            <a:chExt cx="7416823" cy="762594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C0D4F9B-F174-4AC3-BD6F-A7050C5872B5}"/>
                </a:ext>
              </a:extLst>
            </p:cNvPr>
            <p:cNvSpPr txBox="1"/>
            <p:nvPr/>
          </p:nvSpPr>
          <p:spPr>
            <a:xfrm>
              <a:off x="1991544" y="1023702"/>
              <a:ext cx="65527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000" b="1" dirty="0"/>
                <a:t>これからの化学</a:t>
              </a:r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2E49B37C-AD59-45D9-A0AF-FA649A3C19C3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12" y="1078411"/>
              <a:ext cx="0" cy="598469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8421B33-39D1-4811-A716-EF21934AE16C}"/>
                </a:ext>
              </a:extLst>
            </p:cNvPr>
            <p:cNvSpPr txBox="1"/>
            <p:nvPr/>
          </p:nvSpPr>
          <p:spPr>
            <a:xfrm>
              <a:off x="1127449" y="968994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000" b="1" dirty="0">
                  <a:solidFill>
                    <a:srgbClr val="0070C0"/>
                  </a:solidFill>
                  <a:latin typeface="ＭＳ Ｐ明朝" panose="02020600040205080304" pitchFamily="18" charset="-128"/>
                  <a:ea typeface="ＭＳ Ｐ明朝" panose="02020600040205080304" pitchFamily="18" charset="-128"/>
                </a:rPr>
                <a:t>C</a:t>
              </a:r>
              <a:endParaRPr kumimoji="1" lang="ja-JP" altLang="en-US" sz="4000" dirty="0">
                <a:solidFill>
                  <a:srgbClr val="0070C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A42447-1B3C-4CF8-B798-73CB9FAF7E44}"/>
              </a:ext>
            </a:extLst>
          </p:cNvPr>
          <p:cNvSpPr txBox="1"/>
          <p:nvPr/>
        </p:nvSpPr>
        <p:spPr>
          <a:xfrm>
            <a:off x="1847528" y="1832065"/>
            <a:ext cx="1087323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3200" dirty="0">
                <a:latin typeface="+mj-ea"/>
                <a:ea typeface="+mj-ea"/>
              </a:rPr>
              <a:t>生活</a:t>
            </a:r>
            <a:endParaRPr lang="en-US" altLang="ja-JP" sz="3200" dirty="0">
              <a:latin typeface="+mj-ea"/>
              <a:ea typeface="+mj-ea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B40EA16-ECE8-E320-2638-1C44394DC9F8}"/>
              </a:ext>
            </a:extLst>
          </p:cNvPr>
          <p:cNvSpPr txBox="1"/>
          <p:nvPr/>
        </p:nvSpPr>
        <p:spPr>
          <a:xfrm>
            <a:off x="1051048" y="4493152"/>
            <a:ext cx="10157519" cy="1786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101600">
              <a:schemeClr val="bg1"/>
            </a:glo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今後も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地球環境を保全し，持続可能な社会を実現するために，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化学の力がこれまで以上に重要である。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8C48421-C680-5599-FD27-91A0EB8FA9F6}"/>
              </a:ext>
            </a:extLst>
          </p:cNvPr>
          <p:cNvSpPr txBox="1"/>
          <p:nvPr/>
        </p:nvSpPr>
        <p:spPr>
          <a:xfrm>
            <a:off x="1847528" y="3519997"/>
            <a:ext cx="6696744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chemeClr val="bg1"/>
                  </a:glo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豊かで，健康・安全なものになった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/>
                </a:glo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3" name="右矢印 2">
            <a:extLst>
              <a:ext uri="{FF2B5EF4-FFF2-40B4-BE49-F238E27FC236}">
                <a16:creationId xmlns:a16="http://schemas.microsoft.com/office/drawing/2014/main" id="{E205991A-A676-4B13-143C-0259A80F6E7C}"/>
              </a:ext>
            </a:extLst>
          </p:cNvPr>
          <p:cNvSpPr/>
          <p:nvPr/>
        </p:nvSpPr>
        <p:spPr>
          <a:xfrm rot="5400000">
            <a:off x="1745143" y="2733281"/>
            <a:ext cx="1077577" cy="584775"/>
          </a:xfrm>
          <a:prstGeom prst="rightArrow">
            <a:avLst>
              <a:gd name="adj1" fmla="val 50000"/>
              <a:gd name="adj2" fmla="val 77865"/>
            </a:avLst>
          </a:prstGeom>
          <a:gradFill flip="none" rotWithShape="1">
            <a:gsLst>
              <a:gs pos="0">
                <a:srgbClr val="0070C0"/>
              </a:gs>
              <a:gs pos="62900">
                <a:srgbClr val="8CBAE3"/>
              </a:gs>
              <a:gs pos="100000">
                <a:srgbClr val="0070C0">
                  <a:tint val="23500"/>
                  <a:satMod val="160000"/>
                  <a:alpha val="48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latin typeface="+mj-ea"/>
              <a:ea typeface="+mj-ea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67FC3E0-725B-5039-102E-6451A51D78A3}"/>
              </a:ext>
            </a:extLst>
          </p:cNvPr>
          <p:cNvSpPr txBox="1"/>
          <p:nvPr/>
        </p:nvSpPr>
        <p:spPr>
          <a:xfrm>
            <a:off x="2207568" y="2577302"/>
            <a:ext cx="1152128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chemeClr val="bg1"/>
                  </a:glo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化学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schemeClr val="bg1"/>
                </a:glo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05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2" grpId="0"/>
      <p:bldP spid="33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AF76ED-9B22-4B0C-B1DB-2A60F09E2C67}"/>
              </a:ext>
            </a:extLst>
          </p:cNvPr>
          <p:cNvSpPr txBox="1"/>
          <p:nvPr/>
        </p:nvSpPr>
        <p:spPr>
          <a:xfrm>
            <a:off x="1086218" y="1700808"/>
            <a:ext cx="10842430" cy="32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3200" dirty="0">
                <a:solidFill>
                  <a:prstClr val="black"/>
                </a:solidFill>
              </a:rPr>
              <a:t>○　化学は人間生活とどのように関係しているか？</a:t>
            </a:r>
          </a:p>
          <a:p>
            <a:pPr>
              <a:lnSpc>
                <a:spcPct val="120000"/>
              </a:lnSpc>
            </a:pPr>
            <a:r>
              <a:rPr lang="ja-JP" altLang="en-US" sz="3200" dirty="0"/>
              <a:t>　　 </a:t>
            </a:r>
            <a:r>
              <a:rPr lang="ja-JP" altLang="en-US" sz="3600" b="1" dirty="0">
                <a:solidFill>
                  <a:srgbClr val="FF0000"/>
                </a:solidFill>
              </a:rPr>
              <a:t>化学は人間生活と密接に関係しており，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私たちの生活には，さまざまな物質や，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化学反応によってとり出される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エネルギーが利用されている。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6C0A31AF-9437-4B80-A944-E0C15481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9" y="40597"/>
            <a:ext cx="10157519" cy="687611"/>
          </a:xfrm>
        </p:spPr>
        <p:txBody>
          <a:bodyPr/>
          <a:lstStyle/>
          <a:p>
            <a:r>
              <a:rPr lang="ja-JP" altLang="en-US" sz="3200" b="1" dirty="0"/>
              <a:t>まとめ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555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AF76ED-9B22-4B0C-B1DB-2A60F09E2C67}"/>
              </a:ext>
            </a:extLst>
          </p:cNvPr>
          <p:cNvSpPr txBox="1"/>
          <p:nvPr/>
        </p:nvSpPr>
        <p:spPr>
          <a:xfrm>
            <a:off x="1086218" y="728208"/>
            <a:ext cx="10842430" cy="5209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ja-JP" altLang="en-US" sz="3200" dirty="0"/>
              <a:t>○　物質はどのように構成され，どのように分類されるか？</a:t>
            </a:r>
          </a:p>
          <a:p>
            <a:pPr eaLnBrk="1" hangingPunct="1">
              <a:lnSpc>
                <a:spcPct val="120000"/>
              </a:lnSpc>
            </a:pPr>
            <a:r>
              <a:rPr lang="ja-JP" altLang="en-US" sz="3200" dirty="0"/>
              <a:t>　また，おもな化学反応にはどのようなものがあるか？</a:t>
            </a:r>
          </a:p>
          <a:p>
            <a:pPr eaLnBrk="1" hangingPunct="1"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原子核（中性子と陽子）と電子で構成される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原子からなる物質は，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　無機物質・有機化合物・高分子化合物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 algn="r" eaLnBrk="1" hangingPunct="1"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</a:t>
            </a:r>
            <a:r>
              <a:rPr lang="en-US" altLang="ja-JP" sz="3600" b="1" dirty="0">
                <a:solidFill>
                  <a:srgbClr val="FF0000"/>
                </a:solidFill>
              </a:rPr>
              <a:t>	</a:t>
            </a:r>
            <a:r>
              <a:rPr lang="ja-JP" altLang="en-US" sz="3600" b="1" dirty="0">
                <a:solidFill>
                  <a:srgbClr val="FF0000"/>
                </a:solidFill>
              </a:rPr>
              <a:t>　に分類される。　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おもな化学反応には，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　　中和反応 や 酸化還元反応　　がある。　　</a:t>
            </a:r>
            <a:endParaRPr lang="en-US" altLang="ja-JP" sz="3600" b="1" dirty="0">
              <a:solidFill>
                <a:srgbClr val="FF0000"/>
              </a:solidFill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6C0A31AF-9437-4B80-A944-E0C154815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9" y="40597"/>
            <a:ext cx="10157519" cy="687611"/>
          </a:xfrm>
        </p:spPr>
        <p:txBody>
          <a:bodyPr/>
          <a:lstStyle/>
          <a:p>
            <a:r>
              <a:rPr lang="ja-JP" altLang="en-US" sz="3200" b="1" dirty="0"/>
              <a:t>まとめ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2815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AF76ED-9B22-4B0C-B1DB-2A60F09E2C67}"/>
              </a:ext>
            </a:extLst>
          </p:cNvPr>
          <p:cNvSpPr txBox="1"/>
          <p:nvPr/>
        </p:nvSpPr>
        <p:spPr>
          <a:xfrm>
            <a:off x="1051049" y="2348880"/>
            <a:ext cx="10702849" cy="1959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ja-JP" altLang="en-US" sz="3200" dirty="0"/>
              <a:t>○　今後，化学はどのようなことを実現できるだろうか？</a:t>
            </a:r>
            <a:endParaRPr lang="en-US" altLang="ja-JP" sz="3200" dirty="0"/>
          </a:p>
          <a:p>
            <a:pPr eaLnBrk="1" hangingPunct="1">
              <a:lnSpc>
                <a:spcPct val="120000"/>
              </a:lnSpc>
            </a:pPr>
            <a:r>
              <a:rPr lang="ja-JP" altLang="en-US" sz="2800" dirty="0"/>
              <a:t>        </a:t>
            </a:r>
            <a:r>
              <a:rPr lang="ja-JP" altLang="en-US" sz="3600" b="1" dirty="0">
                <a:solidFill>
                  <a:srgbClr val="FF0000"/>
                </a:solidFill>
              </a:rPr>
              <a:t>地球環境を保全し，持続可能な社会を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ja-JP" altLang="en-US" sz="3600" b="1" dirty="0">
                <a:solidFill>
                  <a:srgbClr val="FF0000"/>
                </a:solidFill>
              </a:rPr>
              <a:t>　　実現できると考えられる。</a:t>
            </a:r>
            <a:endParaRPr lang="en-US" altLang="ja-JP" sz="3600" b="1" dirty="0">
              <a:solidFill>
                <a:srgbClr val="FF0000"/>
              </a:solidFill>
            </a:endParaRP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4E1ADCF5-86F8-4775-99AB-AEB2840E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87860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A6DC913-1017-75CA-673E-D8D15A78D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5"/>
          <a:stretch/>
        </p:blipFill>
        <p:spPr>
          <a:xfrm>
            <a:off x="8214" y="897958"/>
            <a:ext cx="12183786" cy="571173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AF76ED-9B22-4B0C-B1DB-2A60F09E2C67}"/>
              </a:ext>
            </a:extLst>
          </p:cNvPr>
          <p:cNvSpPr txBox="1"/>
          <p:nvPr/>
        </p:nvSpPr>
        <p:spPr>
          <a:xfrm>
            <a:off x="885781" y="2132856"/>
            <a:ext cx="10420437" cy="36004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○　化学は人間生活とどのように関係しているか？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○　物質はどのように構成され，どのように分類されるか？</a:t>
            </a:r>
            <a:endParaRPr lang="en-US" altLang="ja-JP" sz="3200" dirty="0"/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　また，おもな化学反応にはどのようなものがあるか？</a:t>
            </a:r>
            <a:endParaRPr lang="en-US" altLang="ja-JP" sz="3200" dirty="0"/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○　今後，化学はどのようなことを実現できるだろうか？</a:t>
            </a:r>
            <a:endParaRPr lang="en-US" altLang="ja-JP" sz="32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C53C81B-2D4F-4AEA-9AD7-37C17A4A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ここで学習する内容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DBB267-5729-3227-B724-02B965965224}"/>
              </a:ext>
            </a:extLst>
          </p:cNvPr>
          <p:cNvSpPr txBox="1"/>
          <p:nvPr/>
        </p:nvSpPr>
        <p:spPr>
          <a:xfrm>
            <a:off x="885780" y="2132856"/>
            <a:ext cx="10420437" cy="3600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○　化学は人間生活とどのように関係しているか？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solidFill>
                  <a:schemeClr val="bg1">
                    <a:lumMod val="75000"/>
                  </a:schemeClr>
                </a:solidFill>
              </a:rPr>
              <a:t>○　物質はどのように構成され，どのように分類されるか？</a:t>
            </a:r>
            <a:endParaRPr lang="en-US" altLang="ja-JP" sz="32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solidFill>
                  <a:schemeClr val="bg1">
                    <a:lumMod val="75000"/>
                  </a:schemeClr>
                </a:solidFill>
              </a:rPr>
              <a:t>　また，おもな化学反応にはどのようなものがあるか？</a:t>
            </a:r>
            <a:endParaRPr lang="en-US" altLang="ja-JP" sz="32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solidFill>
                  <a:schemeClr val="bg1">
                    <a:lumMod val="75000"/>
                  </a:schemeClr>
                </a:solidFill>
              </a:rPr>
              <a:t>○　今後，化学はどのようなことを実現できるだろうか？</a:t>
            </a:r>
            <a:endParaRPr lang="en-US" altLang="ja-JP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DF5880-018F-4B99-9375-329A44B0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b="1" dirty="0"/>
              <a:t>物質を対象としている化学</a:t>
            </a:r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428DACD-066B-4EA8-B5E5-6BCEB38FBD2F}"/>
              </a:ext>
            </a:extLst>
          </p:cNvPr>
          <p:cNvGrpSpPr/>
          <p:nvPr/>
        </p:nvGrpSpPr>
        <p:grpSpPr>
          <a:xfrm>
            <a:off x="1127449" y="968994"/>
            <a:ext cx="5840610" cy="774151"/>
            <a:chOff x="1127449" y="968994"/>
            <a:chExt cx="5840610" cy="774151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C0D4F9B-F174-4AC3-BD6F-A7050C5872B5}"/>
                </a:ext>
              </a:extLst>
            </p:cNvPr>
            <p:cNvSpPr txBox="1"/>
            <p:nvPr/>
          </p:nvSpPr>
          <p:spPr>
            <a:xfrm>
              <a:off x="1954757" y="1035259"/>
              <a:ext cx="50133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生活と化学</a:t>
              </a:r>
              <a:endParaRPr kumimoji="1" lang="ja-JP" altLang="en-US" sz="4000" b="1" dirty="0"/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2E49B37C-AD59-45D9-A0AF-FA649A3C19C3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12" y="1078411"/>
              <a:ext cx="0" cy="598469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8421B33-39D1-4811-A716-EF21934AE16C}"/>
                </a:ext>
              </a:extLst>
            </p:cNvPr>
            <p:cNvSpPr txBox="1"/>
            <p:nvPr/>
          </p:nvSpPr>
          <p:spPr>
            <a:xfrm>
              <a:off x="1127449" y="968994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000" b="1" dirty="0">
                  <a:solidFill>
                    <a:srgbClr val="0070C0"/>
                  </a:solidFill>
                  <a:latin typeface="ＭＳ Ｐ明朝" panose="02020600040205080304" pitchFamily="18" charset="-128"/>
                  <a:ea typeface="ＭＳ Ｐ明朝" panose="02020600040205080304" pitchFamily="18" charset="-128"/>
                </a:rPr>
                <a:t>A</a:t>
              </a:r>
              <a:endParaRPr kumimoji="1" lang="ja-JP" altLang="en-US" sz="4000" b="1" dirty="0">
                <a:solidFill>
                  <a:srgbClr val="0070C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08A05565-B89A-49B2-AE0B-2BA64A4150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2384766"/>
            <a:ext cx="10723141" cy="4757427"/>
          </a:xfrm>
          <a:prstGeom prst="rect">
            <a:avLst/>
          </a:prstGeom>
        </p:spPr>
      </p:pic>
      <p:sp>
        <p:nvSpPr>
          <p:cNvPr id="16" name="テキスト ボックス 4">
            <a:extLst>
              <a:ext uri="{FF2B5EF4-FFF2-40B4-BE49-F238E27FC236}">
                <a16:creationId xmlns:a16="http://schemas.microsoft.com/office/drawing/2014/main" id="{A55F6F12-78D2-4B52-A258-7F5444A9B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0776" y="1676880"/>
            <a:ext cx="9505056" cy="38860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ja-JP" altLang="en-US" sz="3200" dirty="0"/>
              <a:t>古代より，天然の物質を利用</a:t>
            </a:r>
            <a:endParaRPr lang="en-US" altLang="ja-JP" sz="3200" dirty="0"/>
          </a:p>
          <a:p>
            <a:pPr eaLnBrk="1" hangingPunct="1"/>
            <a:r>
              <a:rPr lang="ja-JP" altLang="en-US" sz="3200" dirty="0"/>
              <a:t>　　　・ 物質に対する知識</a:t>
            </a:r>
            <a:r>
              <a:rPr lang="ja-JP" altLang="en-US" sz="3200" dirty="0">
                <a:effectLst>
                  <a:glow rad="101600">
                    <a:schemeClr val="bg1"/>
                  </a:glow>
                </a:effectLst>
              </a:rPr>
              <a:t>が蓄積</a:t>
            </a:r>
            <a:endParaRPr lang="en-US" altLang="ja-JP" sz="3200" dirty="0">
              <a:effectLst>
                <a:glow rad="101600">
                  <a:schemeClr val="bg1"/>
                </a:glow>
              </a:effectLst>
            </a:endParaRPr>
          </a:p>
          <a:p>
            <a:pPr eaLnBrk="1" hangingPunct="1"/>
            <a:r>
              <a:rPr lang="ja-JP" altLang="en-US" sz="3200" dirty="0">
                <a:effectLst>
                  <a:glow rad="101600">
                    <a:schemeClr val="bg1"/>
                  </a:glow>
                </a:effectLst>
              </a:rPr>
              <a:t>　　　・ 新たな技術，技術の改善</a:t>
            </a:r>
            <a:endParaRPr lang="en-US" altLang="ja-JP" sz="3200" dirty="0">
              <a:effectLst>
                <a:glow rad="101600">
                  <a:schemeClr val="bg1"/>
                </a:glow>
              </a:effectLst>
            </a:endParaRPr>
          </a:p>
          <a:p>
            <a:pPr eaLnBrk="1" hangingPunct="1">
              <a:lnSpc>
                <a:spcPct val="200000"/>
              </a:lnSpc>
            </a:pPr>
            <a:r>
              <a:rPr lang="ja-JP" altLang="en-US" sz="3200" dirty="0"/>
              <a:t>化学　</a:t>
            </a:r>
            <a:r>
              <a:rPr lang="ja-JP" altLang="en-US" sz="3200" dirty="0">
                <a:effectLst>
                  <a:glow rad="101600">
                    <a:schemeClr val="bg1"/>
                  </a:glow>
                </a:effectLst>
              </a:rPr>
              <a:t>という学問が誕生</a:t>
            </a:r>
            <a:endParaRPr lang="en-US" altLang="ja-JP" sz="3200" dirty="0">
              <a:effectLst>
                <a:glow rad="101600">
                  <a:schemeClr val="bg1"/>
                </a:glow>
              </a:effectLst>
            </a:endParaRPr>
          </a:p>
          <a:p>
            <a:pPr eaLnBrk="1" hangingPunct="1">
              <a:lnSpc>
                <a:spcPct val="200000"/>
              </a:lnSpc>
            </a:pPr>
            <a:r>
              <a:rPr lang="ja-JP" altLang="en-US" sz="3200" dirty="0"/>
              <a:t> 　　</a:t>
            </a:r>
            <a:endParaRPr lang="en-US" altLang="ja-JP" sz="3200" dirty="0"/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B124975B-8BC3-4BD6-AEB5-17A529C3C972}"/>
              </a:ext>
            </a:extLst>
          </p:cNvPr>
          <p:cNvSpPr/>
          <p:nvPr/>
        </p:nvSpPr>
        <p:spPr>
          <a:xfrm>
            <a:off x="1944792" y="2540977"/>
            <a:ext cx="690579" cy="1512168"/>
          </a:xfrm>
          <a:prstGeom prst="downArrow">
            <a:avLst>
              <a:gd name="adj1" fmla="val 50000"/>
              <a:gd name="adj2" fmla="val 96496"/>
            </a:avLst>
          </a:prstGeom>
          <a:gradFill flip="none" rotWithShape="1">
            <a:gsLst>
              <a:gs pos="0">
                <a:srgbClr val="0070C0"/>
              </a:gs>
              <a:gs pos="51000">
                <a:srgbClr val="82B9E0"/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AF3C8905-EE45-47F7-B1CF-FB5D7F770FD7}"/>
              </a:ext>
            </a:extLst>
          </p:cNvPr>
          <p:cNvCxnSpPr>
            <a:cxnSpLocks/>
          </p:cNvCxnSpPr>
          <p:nvPr/>
        </p:nvCxnSpPr>
        <p:spPr>
          <a:xfrm>
            <a:off x="1800776" y="4509120"/>
            <a:ext cx="2999080" cy="0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吹き出し: 四角形 33">
            <a:extLst>
              <a:ext uri="{FF2B5EF4-FFF2-40B4-BE49-F238E27FC236}">
                <a16:creationId xmlns:a16="http://schemas.microsoft.com/office/drawing/2014/main" id="{FAC0AFDA-5359-4F9D-8F3D-4BD88FE9CF15}"/>
              </a:ext>
            </a:extLst>
          </p:cNvPr>
          <p:cNvSpPr/>
          <p:nvPr/>
        </p:nvSpPr>
        <p:spPr>
          <a:xfrm>
            <a:off x="1487490" y="4999577"/>
            <a:ext cx="8903734" cy="1426432"/>
          </a:xfrm>
          <a:prstGeom prst="wedgeRectCallout">
            <a:avLst>
              <a:gd name="adj1" fmla="val -22292"/>
              <a:gd name="adj2" fmla="val -84372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56000" indent="-457200">
              <a:buFont typeface="Wingdings" panose="05000000000000000000" pitchFamily="2" charset="2"/>
              <a:buChar char="l"/>
            </a:pPr>
            <a:r>
              <a:rPr kumimoji="1" lang="ja-JP" altLang="en-US" sz="3200" b="1" dirty="0">
                <a:solidFill>
                  <a:schemeClr val="tx1"/>
                </a:solidFill>
              </a:rPr>
              <a:t>さまざまな物質を合成し利用するようになった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pPr marL="756000" indent="-457200">
              <a:buFont typeface="Wingdings" panose="05000000000000000000" pitchFamily="2" charset="2"/>
              <a:buChar char="l"/>
            </a:pPr>
            <a:r>
              <a:rPr kumimoji="1" lang="ja-JP" altLang="en-US" sz="3200" b="1" dirty="0">
                <a:solidFill>
                  <a:schemeClr val="tx1"/>
                </a:solidFill>
              </a:rPr>
              <a:t>現在では，約１億種類以上もの物質が存在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F327376-388B-087A-3026-74F0F211475B}"/>
              </a:ext>
            </a:extLst>
          </p:cNvPr>
          <p:cNvGrpSpPr/>
          <p:nvPr/>
        </p:nvGrpSpPr>
        <p:grpSpPr>
          <a:xfrm>
            <a:off x="723320" y="1778917"/>
            <a:ext cx="396508" cy="4818435"/>
            <a:chOff x="723320" y="905845"/>
            <a:chExt cx="396508" cy="481843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D6C86B57-0CE4-0F00-332B-948C68940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C7473E98-9B46-27A8-D4B7-BFA5FC8D7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854" y="1785456"/>
              <a:ext cx="24761" cy="393882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3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A8F83233-05C3-E68A-0F3C-CD12435522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1332"/>
          <a:stretch/>
        </p:blipFill>
        <p:spPr>
          <a:xfrm>
            <a:off x="1954757" y="2421462"/>
            <a:ext cx="12234482" cy="533585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7DF5880-018F-4B99-9375-329A44B0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b="1" dirty="0"/>
              <a:t>物質を対象としている化学</a:t>
            </a:r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428DACD-066B-4EA8-B5E5-6BCEB38FBD2F}"/>
              </a:ext>
            </a:extLst>
          </p:cNvPr>
          <p:cNvGrpSpPr/>
          <p:nvPr/>
        </p:nvGrpSpPr>
        <p:grpSpPr>
          <a:xfrm>
            <a:off x="1127449" y="968994"/>
            <a:ext cx="5840610" cy="774151"/>
            <a:chOff x="1127449" y="968994"/>
            <a:chExt cx="5840610" cy="774151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C0D4F9B-F174-4AC3-BD6F-A7050C5872B5}"/>
                </a:ext>
              </a:extLst>
            </p:cNvPr>
            <p:cNvSpPr txBox="1"/>
            <p:nvPr/>
          </p:nvSpPr>
          <p:spPr>
            <a:xfrm>
              <a:off x="1954757" y="1035259"/>
              <a:ext cx="50133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生活と化学</a:t>
              </a:r>
              <a:endParaRPr kumimoji="1" lang="ja-JP" altLang="en-US" sz="4000" b="1" dirty="0"/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2E49B37C-AD59-45D9-A0AF-FA649A3C19C3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12" y="1078411"/>
              <a:ext cx="0" cy="598469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8421B33-39D1-4811-A716-EF21934AE16C}"/>
                </a:ext>
              </a:extLst>
            </p:cNvPr>
            <p:cNvSpPr txBox="1"/>
            <p:nvPr/>
          </p:nvSpPr>
          <p:spPr>
            <a:xfrm>
              <a:off x="1127449" y="968994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000" b="1" dirty="0">
                  <a:solidFill>
                    <a:srgbClr val="0070C0"/>
                  </a:solidFill>
                  <a:latin typeface="ＭＳ Ｐ明朝" panose="02020600040205080304" pitchFamily="18" charset="-128"/>
                  <a:ea typeface="ＭＳ Ｐ明朝" panose="02020600040205080304" pitchFamily="18" charset="-128"/>
                </a:rPr>
                <a:t>A</a:t>
              </a:r>
              <a:endParaRPr kumimoji="1" lang="ja-JP" altLang="en-US" sz="4000" b="1" dirty="0">
                <a:solidFill>
                  <a:srgbClr val="0070C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endParaRPr>
            </a:p>
          </p:txBody>
        </p:sp>
      </p:grpSp>
      <p:sp>
        <p:nvSpPr>
          <p:cNvPr id="16" name="テキスト ボックス 4">
            <a:extLst>
              <a:ext uri="{FF2B5EF4-FFF2-40B4-BE49-F238E27FC236}">
                <a16:creationId xmlns:a16="http://schemas.microsoft.com/office/drawing/2014/main" id="{A55F6F12-78D2-4B52-A258-7F5444A9B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9" y="1979556"/>
            <a:ext cx="950505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solidFill>
                  <a:srgbClr val="0070C0"/>
                </a:solidFill>
              </a:rPr>
              <a:t>〇</a:t>
            </a:r>
            <a:r>
              <a:rPr lang="ja-JP" altLang="en-US" sz="3200" b="1" dirty="0"/>
              <a:t> </a:t>
            </a:r>
            <a:r>
              <a:rPr lang="ja-JP" altLang="en-US" sz="3200" dirty="0"/>
              <a:t>私たちの生活では，さまざまな物質を利用している。　</a:t>
            </a:r>
            <a:endParaRPr lang="en-US" altLang="ja-JP" sz="3200" dirty="0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09404E58-FD2E-FCDD-F0C4-9697D7F95B55}"/>
              </a:ext>
            </a:extLst>
          </p:cNvPr>
          <p:cNvSpPr/>
          <p:nvPr/>
        </p:nvSpPr>
        <p:spPr>
          <a:xfrm>
            <a:off x="6312024" y="315753"/>
            <a:ext cx="5256584" cy="1296144"/>
          </a:xfrm>
          <a:prstGeom prst="wedgeRectCallout">
            <a:avLst>
              <a:gd name="adj1" fmla="val -36039"/>
              <a:gd name="adj2" fmla="val 83840"/>
            </a:avLst>
          </a:prstGeom>
          <a:solidFill>
            <a:schemeClr val="bg1"/>
          </a:solid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食品や衣類，スマートフォン，</a:t>
            </a:r>
            <a:endParaRPr kumimoji="1" lang="en-US" altLang="ja-JP" sz="32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3200" dirty="0">
                <a:solidFill>
                  <a:schemeClr val="tx1"/>
                </a:solidFill>
              </a:rPr>
              <a:t>医薬品など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1AA3246-9EC1-89CF-5C24-4A48C561852E}"/>
              </a:ext>
            </a:extLst>
          </p:cNvPr>
          <p:cNvCxnSpPr>
            <a:cxnSpLocks/>
          </p:cNvCxnSpPr>
          <p:nvPr/>
        </p:nvCxnSpPr>
        <p:spPr>
          <a:xfrm>
            <a:off x="5087888" y="2492896"/>
            <a:ext cx="2664296" cy="0"/>
          </a:xfrm>
          <a:prstGeom prst="line">
            <a:avLst/>
          </a:prstGeom>
          <a:ln w="381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4">
            <a:extLst>
              <a:ext uri="{FF2B5EF4-FFF2-40B4-BE49-F238E27FC236}">
                <a16:creationId xmlns:a16="http://schemas.microsoft.com/office/drawing/2014/main" id="{AB6289B3-12EB-0E43-243D-E4C164165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9" y="3023994"/>
            <a:ext cx="9505056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solidFill>
                  <a:srgbClr val="0070C0"/>
                </a:solidFill>
                <a:effectLst>
                  <a:glow rad="101600">
                    <a:schemeClr val="bg1"/>
                  </a:glow>
                </a:effectLst>
              </a:rPr>
              <a:t>〇 </a:t>
            </a:r>
            <a:r>
              <a:rPr lang="ja-JP" altLang="en-US" sz="3200" dirty="0">
                <a:effectLst>
                  <a:glow rad="101600">
                    <a:schemeClr val="bg1"/>
                  </a:glow>
                </a:effectLst>
              </a:rPr>
              <a:t>化学反応によって</a:t>
            </a:r>
            <a:endParaRPr lang="en-US" altLang="ja-JP" sz="3200" dirty="0">
              <a:effectLst>
                <a:glow rad="101600">
                  <a:schemeClr val="bg1"/>
                </a:glow>
              </a:effectLst>
            </a:endParaRPr>
          </a:p>
          <a:p>
            <a:pPr eaLnBrk="1" hangingPunct="1"/>
            <a:r>
              <a:rPr lang="ja-JP" altLang="en-US" sz="3200" dirty="0">
                <a:effectLst>
                  <a:glow rad="101600">
                    <a:schemeClr val="bg1"/>
                  </a:glow>
                </a:effectLst>
              </a:rPr>
              <a:t>　　とり出されるエネルギーも利用していることが多い。　</a:t>
            </a:r>
            <a:endParaRPr lang="en-US" altLang="ja-JP" sz="3200" dirty="0"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E6E67FB-C143-3F22-70A7-79F2A2ACAE6B}"/>
              </a:ext>
            </a:extLst>
          </p:cNvPr>
          <p:cNvSpPr txBox="1"/>
          <p:nvPr/>
        </p:nvSpPr>
        <p:spPr>
          <a:xfrm>
            <a:off x="1138831" y="4653136"/>
            <a:ext cx="8731362" cy="1584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200" dirty="0"/>
              <a:t>物質を粒子ととらえ，その構造や変化を探究する学問である化学は，生活と密接に関係している。</a:t>
            </a:r>
          </a:p>
        </p:txBody>
      </p:sp>
    </p:spTree>
    <p:extLst>
      <p:ext uri="{BB962C8B-B14F-4D97-AF65-F5344CB8AC3E}">
        <p14:creationId xmlns:p14="http://schemas.microsoft.com/office/powerpoint/2010/main" val="184240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17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BA6DC913-1017-75CA-673E-D8D15A78D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5"/>
          <a:stretch/>
        </p:blipFill>
        <p:spPr>
          <a:xfrm>
            <a:off x="8214" y="897958"/>
            <a:ext cx="12183786" cy="571173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AF76ED-9B22-4B0C-B1DB-2A60F09E2C67}"/>
              </a:ext>
            </a:extLst>
          </p:cNvPr>
          <p:cNvSpPr txBox="1"/>
          <p:nvPr/>
        </p:nvSpPr>
        <p:spPr>
          <a:xfrm>
            <a:off x="885781" y="2132856"/>
            <a:ext cx="10420437" cy="360040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○　化学は人間生活とどのように関係しているか？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○　物質はどのように構成され，どのように分類されるか？</a:t>
            </a:r>
            <a:endParaRPr lang="en-US" altLang="ja-JP" sz="3200" dirty="0"/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　また，おもな化学反応にはどのようなものがあるか？</a:t>
            </a:r>
            <a:endParaRPr lang="en-US" altLang="ja-JP" sz="3200" dirty="0"/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/>
              <a:t>○　今後，化学はどのようなことを実現できるだろうか？</a:t>
            </a:r>
            <a:endParaRPr lang="en-US" altLang="ja-JP" sz="3200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C53C81B-2D4F-4AEA-9AD7-37C17A4A5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ここで学習する内容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DBB267-5729-3227-B724-02B965965224}"/>
              </a:ext>
            </a:extLst>
          </p:cNvPr>
          <p:cNvSpPr txBox="1"/>
          <p:nvPr/>
        </p:nvSpPr>
        <p:spPr>
          <a:xfrm>
            <a:off x="885780" y="2132856"/>
            <a:ext cx="10420437" cy="3600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</a:rPr>
              <a:t>○　化学は人間生活とどのように関係しているか？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solidFill>
                  <a:srgbClr val="FF0000"/>
                </a:solidFill>
              </a:rPr>
              <a:t>○　物質はどのように構成され，どのように分類されるか？</a:t>
            </a:r>
            <a:endParaRPr lang="en-US" altLang="ja-JP" sz="32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solidFill>
                  <a:srgbClr val="FF0000"/>
                </a:solidFill>
              </a:rPr>
              <a:t>　また，おもな化学反応にはどのようなものがあるか？</a:t>
            </a:r>
            <a:endParaRPr lang="en-US" altLang="ja-JP" sz="3200" dirty="0">
              <a:solidFill>
                <a:srgbClr val="FF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ja-JP" altLang="en-US" sz="3200" dirty="0">
                <a:solidFill>
                  <a:schemeClr val="bg1">
                    <a:lumMod val="75000"/>
                  </a:schemeClr>
                </a:solidFill>
              </a:rPr>
              <a:t>○　今後，化学はどのようなことを実現できるだろうか？</a:t>
            </a:r>
            <a:endParaRPr lang="en-US" altLang="ja-JP" sz="3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6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4E9CD41-DD25-20F8-EA79-6F05B4D0C846}"/>
              </a:ext>
            </a:extLst>
          </p:cNvPr>
          <p:cNvSpPr txBox="1"/>
          <p:nvPr/>
        </p:nvSpPr>
        <p:spPr>
          <a:xfrm>
            <a:off x="6843609" y="5411050"/>
            <a:ext cx="17954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価電子</a:t>
            </a:r>
            <a:endParaRPr lang="ja-JP" altLang="en-US" dirty="0"/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270EE381-6F72-23A9-BEE6-B78F1AF5F555}"/>
              </a:ext>
            </a:extLst>
          </p:cNvPr>
          <p:cNvSpPr/>
          <p:nvPr/>
        </p:nvSpPr>
        <p:spPr>
          <a:xfrm>
            <a:off x="1512834" y="4851594"/>
            <a:ext cx="4943205" cy="1695098"/>
          </a:xfrm>
          <a:prstGeom prst="wedgeRectCallout">
            <a:avLst>
              <a:gd name="adj1" fmla="val 61438"/>
              <a:gd name="adj2" fmla="val 3611"/>
            </a:avLst>
          </a:prstGeom>
          <a:solidFill>
            <a:schemeClr val="bg1"/>
          </a:solidFill>
          <a:ln w="1905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他の原子との結合などに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重要な役割を果たす。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E2761E3-80A7-893C-2BF9-3DD9AC1FC0C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19" y="2551298"/>
            <a:ext cx="4519523" cy="34546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7DF5880-018F-4B99-9375-329A44B0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b="1" dirty="0"/>
              <a:t>化学基礎の復習</a:t>
            </a:r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428DACD-066B-4EA8-B5E5-6BCEB38FBD2F}"/>
              </a:ext>
            </a:extLst>
          </p:cNvPr>
          <p:cNvGrpSpPr/>
          <p:nvPr/>
        </p:nvGrpSpPr>
        <p:grpSpPr>
          <a:xfrm>
            <a:off x="1127449" y="764704"/>
            <a:ext cx="7416823" cy="762594"/>
            <a:chOff x="1127449" y="968994"/>
            <a:chExt cx="7416823" cy="762594"/>
          </a:xfrm>
        </p:grpSpPr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C0D4F9B-F174-4AC3-BD6F-A7050C5872B5}"/>
                </a:ext>
              </a:extLst>
            </p:cNvPr>
            <p:cNvSpPr txBox="1"/>
            <p:nvPr/>
          </p:nvSpPr>
          <p:spPr>
            <a:xfrm>
              <a:off x="1991544" y="1023702"/>
              <a:ext cx="65527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000" b="1" dirty="0"/>
                <a:t>化学による物質の探究</a:t>
              </a:r>
            </a:p>
          </p:txBody>
        </p:sp>
        <p:cxnSp>
          <p:nvCxnSpPr>
            <p:cNvPr id="6" name="直線コネクタ 5">
              <a:extLst>
                <a:ext uri="{FF2B5EF4-FFF2-40B4-BE49-F238E27FC236}">
                  <a16:creationId xmlns:a16="http://schemas.microsoft.com/office/drawing/2014/main" id="{2E49B37C-AD59-45D9-A0AF-FA649A3C19C3}"/>
                </a:ext>
              </a:extLst>
            </p:cNvPr>
            <p:cNvCxnSpPr>
              <a:cxnSpLocks/>
            </p:cNvCxnSpPr>
            <p:nvPr/>
          </p:nvCxnSpPr>
          <p:spPr>
            <a:xfrm>
              <a:off x="1703512" y="1078411"/>
              <a:ext cx="0" cy="598469"/>
            </a:xfrm>
            <a:prstGeom prst="line">
              <a:avLst/>
            </a:prstGeom>
            <a:ln w="38100"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E8421B33-39D1-4811-A716-EF21934AE16C}"/>
                </a:ext>
              </a:extLst>
            </p:cNvPr>
            <p:cNvSpPr txBox="1"/>
            <p:nvPr/>
          </p:nvSpPr>
          <p:spPr>
            <a:xfrm>
              <a:off x="1127449" y="968994"/>
              <a:ext cx="5760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4000" b="1" dirty="0">
                  <a:solidFill>
                    <a:srgbClr val="0070C0"/>
                  </a:solidFill>
                  <a:latin typeface="ＭＳ Ｐ明朝" panose="02020600040205080304" pitchFamily="18" charset="-128"/>
                  <a:ea typeface="ＭＳ Ｐ明朝" panose="02020600040205080304" pitchFamily="18" charset="-128"/>
                </a:rPr>
                <a:t>B</a:t>
              </a:r>
              <a:endParaRPr kumimoji="1" lang="ja-JP" altLang="en-US" sz="4000" dirty="0">
                <a:solidFill>
                  <a:srgbClr val="0070C0"/>
                </a:solidFill>
                <a:latin typeface="ＭＳ Ｐ明朝" panose="02020600040205080304" pitchFamily="18" charset="-128"/>
                <a:ea typeface="ＭＳ Ｐ明朝" panose="02020600040205080304" pitchFamily="18" charset="-128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A42447-1B3C-4CF8-B798-73CB9FAF7E44}"/>
              </a:ext>
            </a:extLst>
          </p:cNvPr>
          <p:cNvSpPr txBox="1"/>
          <p:nvPr/>
        </p:nvSpPr>
        <p:spPr>
          <a:xfrm>
            <a:off x="1415481" y="2365122"/>
            <a:ext cx="6840757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200" b="1" dirty="0">
                <a:solidFill>
                  <a:srgbClr val="0070C0"/>
                </a:solidFill>
                <a:latin typeface="+mj-ea"/>
                <a:ea typeface="+mj-ea"/>
              </a:rPr>
              <a:t>● </a:t>
            </a:r>
            <a:r>
              <a:rPr kumimoji="1" lang="ja-JP" altLang="en-US" sz="3200" b="1" dirty="0">
                <a:latin typeface="+mj-ea"/>
                <a:ea typeface="+mj-ea"/>
              </a:rPr>
              <a:t>物質の状態　　</a:t>
            </a:r>
            <a:r>
              <a:rPr kumimoji="1" lang="ja-JP" altLang="en-US" sz="3200" dirty="0">
                <a:latin typeface="+mj-ea"/>
                <a:ea typeface="+mj-ea"/>
              </a:rPr>
              <a:t>物質は，構成粒子の </a:t>
            </a:r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熱運動 </a:t>
            </a:r>
            <a:r>
              <a:rPr kumimoji="1" lang="ja-JP" altLang="en-US" sz="3200" dirty="0">
                <a:latin typeface="+mj-ea"/>
                <a:ea typeface="+mj-ea"/>
              </a:rPr>
              <a:t>の違いによって，固体・液体・気体の </a:t>
            </a:r>
            <a:r>
              <a:rPr kumimoji="1" lang="en-US" altLang="ja-JP" sz="3200" dirty="0">
                <a:latin typeface="+mj-ea"/>
                <a:ea typeface="+mj-ea"/>
              </a:rPr>
              <a:t>3 </a:t>
            </a:r>
            <a:r>
              <a:rPr kumimoji="1" lang="ja-JP" altLang="en-US" sz="3200" dirty="0">
                <a:latin typeface="+mj-ea"/>
                <a:ea typeface="+mj-ea"/>
              </a:rPr>
              <a:t>つの状態（ </a:t>
            </a:r>
            <a:r>
              <a:rPr kumimoji="1" lang="ja-JP" altLang="en-US" sz="3200" dirty="0">
                <a:solidFill>
                  <a:srgbClr val="FF0000"/>
                </a:solidFill>
                <a:latin typeface="+mj-ea"/>
                <a:ea typeface="+mj-ea"/>
              </a:rPr>
              <a:t>三態</a:t>
            </a:r>
            <a:r>
              <a:rPr kumimoji="1" lang="ja-JP" altLang="en-US" sz="3200" dirty="0">
                <a:latin typeface="+mj-ea"/>
                <a:ea typeface="+mj-ea"/>
              </a:rPr>
              <a:t> ）をとる。</a:t>
            </a:r>
            <a:endParaRPr kumimoji="1" lang="en-US" altLang="ja-JP" sz="3200" dirty="0"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kumimoji="1" lang="ja-JP" altLang="en-US" sz="3200" b="1" dirty="0">
                <a:solidFill>
                  <a:srgbClr val="0070C0"/>
                </a:solidFill>
                <a:latin typeface="+mj-ea"/>
                <a:ea typeface="+mj-ea"/>
              </a:rPr>
              <a:t>● </a:t>
            </a:r>
            <a:r>
              <a:rPr kumimoji="1" lang="ja-JP" altLang="en-US" sz="3200" b="1" dirty="0">
                <a:latin typeface="+mj-ea"/>
                <a:ea typeface="+mj-ea"/>
              </a:rPr>
              <a:t>原子の構造　　</a:t>
            </a:r>
            <a:endParaRPr kumimoji="1" lang="ja-JP" altLang="en-US" sz="3200" dirty="0">
              <a:latin typeface="+mj-ea"/>
              <a:ea typeface="+mj-ea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6BB9C6D2-656B-4DE3-9CA1-92593BADC9F6}"/>
              </a:ext>
            </a:extLst>
          </p:cNvPr>
          <p:cNvGrpSpPr/>
          <p:nvPr/>
        </p:nvGrpSpPr>
        <p:grpSpPr>
          <a:xfrm>
            <a:off x="1559496" y="1689570"/>
            <a:ext cx="4896543" cy="707886"/>
            <a:chOff x="1199456" y="941925"/>
            <a:chExt cx="4896543" cy="707886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3EBF9F2-F271-4FFF-A6C0-8C7FB48FF173}"/>
                </a:ext>
              </a:extLst>
            </p:cNvPr>
            <p:cNvSpPr txBox="1"/>
            <p:nvPr/>
          </p:nvSpPr>
          <p:spPr>
            <a:xfrm>
              <a:off x="1636210" y="941925"/>
              <a:ext cx="44597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/>
                <a:t>物質の構成</a:t>
              </a:r>
              <a:endParaRPr kumimoji="1" lang="ja-JP" altLang="en-US" sz="4000" dirty="0"/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4FA9E5ED-688D-4C91-950D-3E951FA2D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9456" y="1058579"/>
              <a:ext cx="489553" cy="450000"/>
            </a:xfrm>
            <a:prstGeom prst="rect">
              <a:avLst/>
            </a:prstGeom>
          </p:spPr>
        </p:pic>
      </p:grp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6440180-1101-43A4-BF4A-55F298E177EC}"/>
              </a:ext>
            </a:extLst>
          </p:cNvPr>
          <p:cNvSpPr/>
          <p:nvPr/>
        </p:nvSpPr>
        <p:spPr>
          <a:xfrm>
            <a:off x="1512834" y="3035936"/>
            <a:ext cx="1296144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717F03E6-207B-4DC3-BA9F-88995B8978CC}"/>
              </a:ext>
            </a:extLst>
          </p:cNvPr>
          <p:cNvSpPr/>
          <p:nvPr/>
        </p:nvSpPr>
        <p:spPr>
          <a:xfrm>
            <a:off x="5067023" y="3612302"/>
            <a:ext cx="912979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5F4CD4E-ADF7-4325-8343-9AFED6BD7492}"/>
              </a:ext>
            </a:extLst>
          </p:cNvPr>
          <p:cNvSpPr/>
          <p:nvPr/>
        </p:nvSpPr>
        <p:spPr>
          <a:xfrm>
            <a:off x="6969193" y="5479048"/>
            <a:ext cx="1421335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D8FED584-FC0F-99E0-C3C7-26B9024C7EDB}"/>
              </a:ext>
            </a:extLst>
          </p:cNvPr>
          <p:cNvSpPr txBox="1"/>
          <p:nvPr/>
        </p:nvSpPr>
        <p:spPr>
          <a:xfrm>
            <a:off x="8242917" y="1844824"/>
            <a:ext cx="36140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原子核</a:t>
            </a:r>
            <a:endParaRPr lang="en-US" altLang="zh-TW" sz="320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zh-TW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陽子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＋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中性子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zh-TW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）</a:t>
            </a:r>
            <a:endParaRPr lang="ja-JP" altLang="en-US" dirty="0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72C0461-728A-493D-8F20-3E39C9173646}"/>
              </a:ext>
            </a:extLst>
          </p:cNvPr>
          <p:cNvSpPr/>
          <p:nvPr/>
        </p:nvSpPr>
        <p:spPr>
          <a:xfrm>
            <a:off x="8372486" y="1950331"/>
            <a:ext cx="3381534" cy="100279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5DC6FE66-4616-97B9-4032-35F7AE432E1E}"/>
              </a:ext>
            </a:extLst>
          </p:cNvPr>
          <p:cNvSpPr txBox="1"/>
          <p:nvPr/>
        </p:nvSpPr>
        <p:spPr>
          <a:xfrm>
            <a:off x="10929418" y="3158456"/>
            <a:ext cx="11521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電子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endParaRPr lang="ja-JP" altLang="en-US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F48084A-EFB5-4F74-AD9C-D95F7A83060B}"/>
              </a:ext>
            </a:extLst>
          </p:cNvPr>
          <p:cNvSpPr/>
          <p:nvPr/>
        </p:nvSpPr>
        <p:spPr>
          <a:xfrm>
            <a:off x="10883089" y="3189539"/>
            <a:ext cx="1197879" cy="508104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04BDEE7F-BD0A-AFD9-1393-5DFEFE6CCDC7}"/>
              </a:ext>
            </a:extLst>
          </p:cNvPr>
          <p:cNvGrpSpPr/>
          <p:nvPr/>
        </p:nvGrpSpPr>
        <p:grpSpPr>
          <a:xfrm>
            <a:off x="723320" y="1778917"/>
            <a:ext cx="396508" cy="4818435"/>
            <a:chOff x="723320" y="905845"/>
            <a:chExt cx="396508" cy="4818435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C495B278-2FB6-1CFD-C929-9E375DAC9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33524344-525D-53E6-F47F-8B5617AB6D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3854" y="1785456"/>
              <a:ext cx="24761" cy="393882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915C4011-227D-5144-608B-AF5E431057F3}"/>
              </a:ext>
            </a:extLst>
          </p:cNvPr>
          <p:cNvSpPr txBox="1"/>
          <p:nvPr/>
        </p:nvSpPr>
        <p:spPr>
          <a:xfrm>
            <a:off x="7404722" y="6066048"/>
            <a:ext cx="4046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▲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Na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原子の電子配置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162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2" grpId="0" animBg="1"/>
      <p:bldP spid="24" grpId="0" animBg="1"/>
      <p:bldP spid="23" grpId="0" animBg="1"/>
      <p:bldP spid="26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DF5880-018F-4B99-9375-329A44B01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化学基礎の復習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04BDEE7F-BD0A-AFD9-1393-5DFEFE6CCDC7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38" name="図 37">
              <a:extLst>
                <a:ext uri="{FF2B5EF4-FFF2-40B4-BE49-F238E27FC236}">
                  <a16:creationId xmlns:a16="http://schemas.microsoft.com/office/drawing/2014/main" id="{C495B278-2FB6-1CFD-C929-9E375DAC9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39" name="直線コネクタ 38">
              <a:extLst>
                <a:ext uri="{FF2B5EF4-FFF2-40B4-BE49-F238E27FC236}">
                  <a16:creationId xmlns:a16="http://schemas.microsoft.com/office/drawing/2014/main" id="{33524344-525D-53E6-F47F-8B5617AB6D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CA7FA1B-601F-D38C-9EBA-B90E7489983C}"/>
              </a:ext>
            </a:extLst>
          </p:cNvPr>
          <p:cNvSpPr txBox="1"/>
          <p:nvPr/>
        </p:nvSpPr>
        <p:spPr>
          <a:xfrm>
            <a:off x="1119828" y="648781"/>
            <a:ext cx="2376263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化学結合　　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894563B7-E6D6-E260-D186-C0F175881DA6}"/>
              </a:ext>
            </a:extLst>
          </p:cNvPr>
          <p:cNvGrpSpPr/>
          <p:nvPr/>
        </p:nvGrpSpPr>
        <p:grpSpPr>
          <a:xfrm>
            <a:off x="1216846" y="1260152"/>
            <a:ext cx="10122564" cy="2242675"/>
            <a:chOff x="1738114" y="1643514"/>
            <a:chExt cx="10122564" cy="2242675"/>
          </a:xfrm>
        </p:grpSpPr>
        <p:pic>
          <p:nvPicPr>
            <p:cNvPr id="67" name="図 66">
              <a:extLst>
                <a:ext uri="{FF2B5EF4-FFF2-40B4-BE49-F238E27FC236}">
                  <a16:creationId xmlns:a16="http://schemas.microsoft.com/office/drawing/2014/main" id="{B5C35B15-DBB6-5CC8-6D4B-03A7C6F8D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114" y="1643514"/>
              <a:ext cx="9678539" cy="2242675"/>
            </a:xfrm>
            <a:prstGeom prst="rect">
              <a:avLst/>
            </a:prstGeom>
          </p:spPr>
        </p:pic>
        <p:sp>
          <p:nvSpPr>
            <p:cNvPr id="68" name="テキスト ボックス 10">
              <a:extLst>
                <a:ext uri="{FF2B5EF4-FFF2-40B4-BE49-F238E27FC236}">
                  <a16:creationId xmlns:a16="http://schemas.microsoft.com/office/drawing/2014/main" id="{5C66CFA5-5B26-D791-7CF0-4DAEB93E8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2330" y="2440870"/>
              <a:ext cx="1944216" cy="58477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200" dirty="0">
                  <a:effectLst>
                    <a:glow rad="101600">
                      <a:schemeClr val="bg1"/>
                    </a:glow>
                  </a:effectLst>
                  <a:latin typeface="+mj-ea"/>
                  <a:ea typeface="+mj-ea"/>
                </a:rPr>
                <a:t>金属元素</a:t>
              </a:r>
            </a:p>
          </p:txBody>
        </p:sp>
        <p:sp>
          <p:nvSpPr>
            <p:cNvPr id="69" name="テキスト ボックス 10">
              <a:extLst>
                <a:ext uri="{FF2B5EF4-FFF2-40B4-BE49-F238E27FC236}">
                  <a16:creationId xmlns:a16="http://schemas.microsoft.com/office/drawing/2014/main" id="{C5C9DD22-4C8C-5226-4453-B54D0F8D6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3119" y="2468743"/>
              <a:ext cx="2507559" cy="58477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200" dirty="0">
                  <a:effectLst>
                    <a:glow rad="101600">
                      <a:schemeClr val="bg1"/>
                    </a:glow>
                  </a:effectLst>
                  <a:latin typeface="+mj-ea"/>
                  <a:ea typeface="+mj-ea"/>
                </a:rPr>
                <a:t>非金属元素</a:t>
              </a:r>
            </a:p>
          </p:txBody>
        </p:sp>
      </p:grpSp>
      <p:sp>
        <p:nvSpPr>
          <p:cNvPr id="70" name="テキスト ボックス 10">
            <a:extLst>
              <a:ext uri="{FF2B5EF4-FFF2-40B4-BE49-F238E27FC236}">
                <a16:creationId xmlns:a16="http://schemas.microsoft.com/office/drawing/2014/main" id="{2BC9D09C-D9FC-C1A8-A5D5-9BC87ADEF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71" y="3534624"/>
            <a:ext cx="4320000" cy="584775"/>
          </a:xfrm>
          <a:prstGeom prst="rect">
            <a:avLst/>
          </a:prstGeom>
          <a:solidFill>
            <a:srgbClr val="D3E5F6"/>
          </a:solidFill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dirty="0">
                <a:latin typeface="+mj-ea"/>
                <a:ea typeface="+mj-ea"/>
              </a:rPr>
              <a:t> 金属元素の原子</a:t>
            </a:r>
          </a:p>
        </p:txBody>
      </p:sp>
      <p:sp>
        <p:nvSpPr>
          <p:cNvPr id="71" name="テキスト ボックス 10">
            <a:extLst>
              <a:ext uri="{FF2B5EF4-FFF2-40B4-BE49-F238E27FC236}">
                <a16:creationId xmlns:a16="http://schemas.microsoft.com/office/drawing/2014/main" id="{32AC402D-7E64-CA48-3758-A58797A25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9705" y="3515976"/>
            <a:ext cx="4320000" cy="584775"/>
          </a:xfrm>
          <a:prstGeom prst="rect">
            <a:avLst/>
          </a:prstGeom>
          <a:solidFill>
            <a:srgbClr val="FFFBC6"/>
          </a:solidFill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dirty="0">
                <a:latin typeface="+mj-ea"/>
                <a:ea typeface="+mj-ea"/>
              </a:rPr>
              <a:t> 非金属元素の原子</a:t>
            </a:r>
          </a:p>
        </p:txBody>
      </p:sp>
      <p:sp>
        <p:nvSpPr>
          <p:cNvPr id="72" name="矢印: 右 71">
            <a:extLst>
              <a:ext uri="{FF2B5EF4-FFF2-40B4-BE49-F238E27FC236}">
                <a16:creationId xmlns:a16="http://schemas.microsoft.com/office/drawing/2014/main" id="{7F58A928-5519-8DA3-F249-E6FAAEF99D85}"/>
              </a:ext>
            </a:extLst>
          </p:cNvPr>
          <p:cNvSpPr/>
          <p:nvPr/>
        </p:nvSpPr>
        <p:spPr>
          <a:xfrm rot="5400000">
            <a:off x="5189049" y="5334086"/>
            <a:ext cx="1114959" cy="720080"/>
          </a:xfrm>
          <a:prstGeom prst="rightArrow">
            <a:avLst>
              <a:gd name="adj1" fmla="val 50000"/>
              <a:gd name="adj2" fmla="val 59133"/>
            </a:avLst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52000">
                <a:srgbClr val="76D4A1"/>
              </a:gs>
              <a:gs pos="100000">
                <a:srgbClr val="00B05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73" name="矢印: 右 72">
            <a:extLst>
              <a:ext uri="{FF2B5EF4-FFF2-40B4-BE49-F238E27FC236}">
                <a16:creationId xmlns:a16="http://schemas.microsoft.com/office/drawing/2014/main" id="{F3FC6536-CF05-4B0C-FFEA-CABAAB0E9276}"/>
              </a:ext>
            </a:extLst>
          </p:cNvPr>
          <p:cNvSpPr/>
          <p:nvPr/>
        </p:nvSpPr>
        <p:spPr>
          <a:xfrm rot="5400000">
            <a:off x="5010470" y="3216277"/>
            <a:ext cx="1191243" cy="468000"/>
          </a:xfrm>
          <a:prstGeom prst="rightArrow">
            <a:avLst>
              <a:gd name="adj1" fmla="val 50000"/>
              <a:gd name="adj2" fmla="val 78445"/>
            </a:avLst>
          </a:prstGeom>
          <a:gradFill flip="none" rotWithShape="1">
            <a:gsLst>
              <a:gs pos="48300">
                <a:srgbClr val="84BAE1"/>
              </a:gs>
              <a:gs pos="0">
                <a:schemeClr val="bg1">
                  <a:alpha val="49000"/>
                </a:schemeClr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74" name="矢印: 右 73">
            <a:extLst>
              <a:ext uri="{FF2B5EF4-FFF2-40B4-BE49-F238E27FC236}">
                <a16:creationId xmlns:a16="http://schemas.microsoft.com/office/drawing/2014/main" id="{3F9B2B35-30B3-4475-EDF7-8EA8014B3A2C}"/>
              </a:ext>
            </a:extLst>
          </p:cNvPr>
          <p:cNvSpPr/>
          <p:nvPr/>
        </p:nvSpPr>
        <p:spPr>
          <a:xfrm rot="5400000">
            <a:off x="9645854" y="3015146"/>
            <a:ext cx="1157976" cy="468000"/>
          </a:xfrm>
          <a:prstGeom prst="rightArrow">
            <a:avLst>
              <a:gd name="adj1" fmla="val 50000"/>
              <a:gd name="adj2" fmla="val 80074"/>
            </a:avLst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52400">
                <a:srgbClr val="FFDE79"/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  <a:effectLst>
            <a:glow rad="1016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grpSp>
        <p:nvGrpSpPr>
          <p:cNvPr id="75" name="グループ化 74">
            <a:extLst>
              <a:ext uri="{FF2B5EF4-FFF2-40B4-BE49-F238E27FC236}">
                <a16:creationId xmlns:a16="http://schemas.microsoft.com/office/drawing/2014/main" id="{3B3B2945-C3F1-3B37-0745-A660F6EF2F4A}"/>
              </a:ext>
            </a:extLst>
          </p:cNvPr>
          <p:cNvGrpSpPr/>
          <p:nvPr/>
        </p:nvGrpSpPr>
        <p:grpSpPr>
          <a:xfrm>
            <a:off x="4240372" y="4542716"/>
            <a:ext cx="3060000" cy="523220"/>
            <a:chOff x="4079199" y="4757573"/>
            <a:chExt cx="3364805" cy="523220"/>
          </a:xfrm>
        </p:grpSpPr>
        <p:sp>
          <p:nvSpPr>
            <p:cNvPr id="76" name="テキスト ボックス 10">
              <a:extLst>
                <a:ext uri="{FF2B5EF4-FFF2-40B4-BE49-F238E27FC236}">
                  <a16:creationId xmlns:a16="http://schemas.microsoft.com/office/drawing/2014/main" id="{40FEE65C-693F-947A-D3E3-1DE44EA729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9199" y="4757573"/>
              <a:ext cx="1656184" cy="523220"/>
            </a:xfrm>
            <a:prstGeom prst="rect">
              <a:avLst/>
            </a:prstGeom>
            <a:noFill/>
            <a:ln w="57150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ja-JP" altLang="en-US" sz="2800" dirty="0">
                  <a:latin typeface="+mj-ea"/>
                  <a:ea typeface="+mj-ea"/>
                </a:rPr>
                <a:t>陽イオン</a:t>
              </a:r>
            </a:p>
          </p:txBody>
        </p:sp>
        <p:sp>
          <p:nvSpPr>
            <p:cNvPr id="77" name="テキスト ボックス 10">
              <a:extLst>
                <a:ext uri="{FF2B5EF4-FFF2-40B4-BE49-F238E27FC236}">
                  <a16:creationId xmlns:a16="http://schemas.microsoft.com/office/drawing/2014/main" id="{814E8261-1555-5190-4EC1-22EBA466B7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7820" y="4757573"/>
              <a:ext cx="1656184" cy="523220"/>
            </a:xfrm>
            <a:prstGeom prst="rect">
              <a:avLst/>
            </a:prstGeom>
            <a:noFill/>
            <a:ln w="57150">
              <a:solidFill>
                <a:srgbClr val="09B356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ja-JP" altLang="en-US" sz="2800" dirty="0">
                  <a:latin typeface="+mj-ea"/>
                  <a:ea typeface="+mj-ea"/>
                </a:rPr>
                <a:t>陰イオン</a:t>
              </a:r>
            </a:p>
          </p:txBody>
        </p:sp>
      </p:grpSp>
      <p:cxnSp>
        <p:nvCxnSpPr>
          <p:cNvPr id="78" name="直線矢印コネクタ 77">
            <a:extLst>
              <a:ext uri="{FF2B5EF4-FFF2-40B4-BE49-F238E27FC236}">
                <a16:creationId xmlns:a16="http://schemas.microsoft.com/office/drawing/2014/main" id="{C1EE9AC7-C24B-0C7A-EFBF-F523201952D8}"/>
              </a:ext>
            </a:extLst>
          </p:cNvPr>
          <p:cNvCxnSpPr>
            <a:cxnSpLocks/>
          </p:cNvCxnSpPr>
          <p:nvPr/>
        </p:nvCxnSpPr>
        <p:spPr>
          <a:xfrm>
            <a:off x="5215136" y="3940720"/>
            <a:ext cx="0" cy="56820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44F2BE88-975F-D3F6-75A7-E7296B90DA4A}"/>
              </a:ext>
            </a:extLst>
          </p:cNvPr>
          <p:cNvCxnSpPr>
            <a:cxnSpLocks/>
          </p:cNvCxnSpPr>
          <p:nvPr/>
        </p:nvCxnSpPr>
        <p:spPr>
          <a:xfrm>
            <a:off x="6511280" y="3940720"/>
            <a:ext cx="0" cy="568202"/>
          </a:xfrm>
          <a:prstGeom prst="straightConnector1">
            <a:avLst/>
          </a:prstGeom>
          <a:ln w="76200">
            <a:solidFill>
              <a:srgbClr val="09B35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テキスト ボックス 10">
            <a:extLst>
              <a:ext uri="{FF2B5EF4-FFF2-40B4-BE49-F238E27FC236}">
                <a16:creationId xmlns:a16="http://schemas.microsoft.com/office/drawing/2014/main" id="{75D31DA3-27C1-7E03-CF06-1D2D32B30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1062" y="5180018"/>
            <a:ext cx="2283358" cy="5847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ln w="6350">
                  <a:solidFill>
                    <a:schemeClr val="bg1"/>
                  </a:solidFill>
                </a:ln>
                <a:effectLst>
                  <a:glow rad="101600">
                    <a:schemeClr val="bg1"/>
                  </a:glow>
                </a:effectLst>
                <a:latin typeface="+mj-ea"/>
                <a:ea typeface="+mj-ea"/>
              </a:rPr>
              <a:t>イオン結合</a:t>
            </a:r>
          </a:p>
        </p:txBody>
      </p:sp>
      <p:sp>
        <p:nvSpPr>
          <p:cNvPr id="81" name="矢印: 右 80">
            <a:extLst>
              <a:ext uri="{FF2B5EF4-FFF2-40B4-BE49-F238E27FC236}">
                <a16:creationId xmlns:a16="http://schemas.microsoft.com/office/drawing/2014/main" id="{8155F073-3A5F-6030-7297-84888C104DE4}"/>
              </a:ext>
            </a:extLst>
          </p:cNvPr>
          <p:cNvSpPr/>
          <p:nvPr/>
        </p:nvSpPr>
        <p:spPr>
          <a:xfrm rot="5400000">
            <a:off x="1400357" y="4786144"/>
            <a:ext cx="2053571" cy="720080"/>
          </a:xfrm>
          <a:prstGeom prst="rightArrow">
            <a:avLst>
              <a:gd name="adj1" fmla="val 50000"/>
              <a:gd name="adj2" fmla="val 59133"/>
            </a:avLst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50400">
                <a:srgbClr val="7EB7DF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82" name="テキスト ボックス 10">
            <a:extLst>
              <a:ext uri="{FF2B5EF4-FFF2-40B4-BE49-F238E27FC236}">
                <a16:creationId xmlns:a16="http://schemas.microsoft.com/office/drawing/2014/main" id="{6E06B4C6-8202-B2C8-C7B1-3BF7D9F8F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845" y="5164856"/>
            <a:ext cx="228335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ln w="6350">
                  <a:solidFill>
                    <a:schemeClr val="bg1"/>
                  </a:solidFill>
                </a:ln>
                <a:effectLst>
                  <a:glow rad="101600">
                    <a:schemeClr val="bg1"/>
                  </a:glow>
                </a:effectLst>
                <a:latin typeface="+mj-ea"/>
                <a:ea typeface="+mj-ea"/>
              </a:rPr>
              <a:t>金属結合</a:t>
            </a:r>
          </a:p>
        </p:txBody>
      </p:sp>
      <p:sp>
        <p:nvSpPr>
          <p:cNvPr id="83" name="テキスト ボックス 10">
            <a:extLst>
              <a:ext uri="{FF2B5EF4-FFF2-40B4-BE49-F238E27FC236}">
                <a16:creationId xmlns:a16="http://schemas.microsoft.com/office/drawing/2014/main" id="{B4E6FED4-3EB2-581D-209A-F1EC2F1EA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056" y="4528413"/>
            <a:ext cx="1506157" cy="523220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800" dirty="0">
                <a:latin typeface="+mj-ea"/>
                <a:ea typeface="+mj-ea"/>
              </a:rPr>
              <a:t>分子</a:t>
            </a:r>
          </a:p>
        </p:txBody>
      </p:sp>
      <p:sp>
        <p:nvSpPr>
          <p:cNvPr id="84" name="矢印: 右 83">
            <a:extLst>
              <a:ext uri="{FF2B5EF4-FFF2-40B4-BE49-F238E27FC236}">
                <a16:creationId xmlns:a16="http://schemas.microsoft.com/office/drawing/2014/main" id="{1E2D1577-D083-17E7-1456-D5E76324F367}"/>
              </a:ext>
            </a:extLst>
          </p:cNvPr>
          <p:cNvSpPr/>
          <p:nvPr/>
        </p:nvSpPr>
        <p:spPr>
          <a:xfrm rot="5400000">
            <a:off x="8026308" y="5269611"/>
            <a:ext cx="1114959" cy="720080"/>
          </a:xfrm>
          <a:prstGeom prst="rightArrow">
            <a:avLst>
              <a:gd name="adj1" fmla="val 50000"/>
              <a:gd name="adj2" fmla="val 59133"/>
            </a:avLst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57300">
                <a:srgbClr val="6DC5C5"/>
              </a:gs>
              <a:gs pos="100000">
                <a:srgbClr val="009999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85" name="テキスト ボックス 10">
            <a:extLst>
              <a:ext uri="{FF2B5EF4-FFF2-40B4-BE49-F238E27FC236}">
                <a16:creationId xmlns:a16="http://schemas.microsoft.com/office/drawing/2014/main" id="{B36D4EC3-9670-7628-5F1E-BB08DA16B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172" y="5166368"/>
            <a:ext cx="228335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ln w="6350">
                  <a:solidFill>
                    <a:schemeClr val="bg1"/>
                  </a:solidFill>
                </a:ln>
                <a:effectLst>
                  <a:glow rad="101600">
                    <a:schemeClr val="bg1"/>
                  </a:glow>
                </a:effectLst>
                <a:latin typeface="+mj-ea"/>
                <a:ea typeface="+mj-ea"/>
              </a:rPr>
              <a:t>分子間力</a:t>
            </a:r>
          </a:p>
        </p:txBody>
      </p:sp>
      <p:sp>
        <p:nvSpPr>
          <p:cNvPr id="86" name="矢印: 右 85">
            <a:extLst>
              <a:ext uri="{FF2B5EF4-FFF2-40B4-BE49-F238E27FC236}">
                <a16:creationId xmlns:a16="http://schemas.microsoft.com/office/drawing/2014/main" id="{51293D8E-E3C8-A117-0835-50A7528B60EE}"/>
              </a:ext>
            </a:extLst>
          </p:cNvPr>
          <p:cNvSpPr/>
          <p:nvPr/>
        </p:nvSpPr>
        <p:spPr>
          <a:xfrm rot="5400000">
            <a:off x="9716234" y="4572732"/>
            <a:ext cx="1664042" cy="720080"/>
          </a:xfrm>
          <a:prstGeom prst="rightArrow">
            <a:avLst>
              <a:gd name="adj1" fmla="val 50000"/>
              <a:gd name="adj2" fmla="val 59133"/>
            </a:avLst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58000">
                <a:srgbClr val="FFD65B"/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87" name="テキスト ボックス 10">
            <a:extLst>
              <a:ext uri="{FF2B5EF4-FFF2-40B4-BE49-F238E27FC236}">
                <a16:creationId xmlns:a16="http://schemas.microsoft.com/office/drawing/2014/main" id="{1C0723A6-E9FE-3E2D-349F-67AF49870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3895" y="4582185"/>
            <a:ext cx="228335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ln w="6350">
                  <a:solidFill>
                    <a:schemeClr val="bg1"/>
                  </a:solidFill>
                </a:ln>
                <a:effectLst>
                  <a:glow rad="101600">
                    <a:schemeClr val="bg1"/>
                  </a:glow>
                </a:effectLst>
                <a:latin typeface="+mj-ea"/>
                <a:ea typeface="+mj-ea"/>
              </a:rPr>
              <a:t>共有結合</a:t>
            </a:r>
          </a:p>
        </p:txBody>
      </p:sp>
      <p:sp>
        <p:nvSpPr>
          <p:cNvPr id="88" name="テキスト ボックス 10">
            <a:extLst>
              <a:ext uri="{FF2B5EF4-FFF2-40B4-BE49-F238E27FC236}">
                <a16:creationId xmlns:a16="http://schemas.microsoft.com/office/drawing/2014/main" id="{379D1172-81ED-3637-443C-C98F65875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9845" y="6201744"/>
            <a:ext cx="228335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ln w="6350">
                  <a:noFill/>
                </a:ln>
                <a:solidFill>
                  <a:srgbClr val="FF0000"/>
                </a:solidFill>
                <a:latin typeface="+mj-ea"/>
                <a:ea typeface="+mj-ea"/>
              </a:rPr>
              <a:t>金属結晶</a:t>
            </a:r>
          </a:p>
        </p:txBody>
      </p:sp>
      <p:sp>
        <p:nvSpPr>
          <p:cNvPr id="89" name="テキスト ボックス 10">
            <a:extLst>
              <a:ext uri="{FF2B5EF4-FFF2-40B4-BE49-F238E27FC236}">
                <a16:creationId xmlns:a16="http://schemas.microsoft.com/office/drawing/2014/main" id="{6D5C8E98-5E97-58EA-E259-52A9762E4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702" y="6188755"/>
            <a:ext cx="228335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ln w="6350">
                  <a:noFill/>
                </a:ln>
                <a:solidFill>
                  <a:srgbClr val="FF0000"/>
                </a:solidFill>
                <a:latin typeface="+mj-ea"/>
                <a:ea typeface="+mj-ea"/>
              </a:rPr>
              <a:t>イオン結晶</a:t>
            </a:r>
          </a:p>
        </p:txBody>
      </p:sp>
      <p:sp>
        <p:nvSpPr>
          <p:cNvPr id="90" name="テキスト ボックス 10">
            <a:extLst>
              <a:ext uri="{FF2B5EF4-FFF2-40B4-BE49-F238E27FC236}">
                <a16:creationId xmlns:a16="http://schemas.microsoft.com/office/drawing/2014/main" id="{12651155-64F7-6813-A624-1F080950A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484" y="6178805"/>
            <a:ext cx="228335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ln w="6350">
                  <a:noFill/>
                </a:ln>
                <a:solidFill>
                  <a:srgbClr val="FF0000"/>
                </a:solidFill>
                <a:latin typeface="+mj-ea"/>
                <a:ea typeface="+mj-ea"/>
              </a:rPr>
              <a:t>分子結晶</a:t>
            </a:r>
          </a:p>
        </p:txBody>
      </p:sp>
      <p:sp>
        <p:nvSpPr>
          <p:cNvPr id="91" name="テキスト ボックス 10">
            <a:extLst>
              <a:ext uri="{FF2B5EF4-FFF2-40B4-BE49-F238E27FC236}">
                <a16:creationId xmlns:a16="http://schemas.microsoft.com/office/drawing/2014/main" id="{6ECFE7DB-DA30-2AD2-B0DF-A8234F3AE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938" y="5747849"/>
            <a:ext cx="2283358" cy="1077218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ln w="6350">
                  <a:noFill/>
                </a:ln>
                <a:solidFill>
                  <a:srgbClr val="FF0000"/>
                </a:solidFill>
                <a:latin typeface="+mj-ea"/>
                <a:ea typeface="+mj-ea"/>
              </a:rPr>
              <a:t>共有結合</a:t>
            </a:r>
            <a:endParaRPr lang="en-US" altLang="ja-JP" sz="3200" b="1" dirty="0">
              <a:ln w="6350">
                <a:noFill/>
              </a:ln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/>
            <a:r>
              <a:rPr lang="ja-JP" altLang="en-US" sz="3200" b="1" dirty="0">
                <a:ln w="6350">
                  <a:noFill/>
                </a:ln>
                <a:solidFill>
                  <a:srgbClr val="FF0000"/>
                </a:solidFill>
                <a:latin typeface="+mj-ea"/>
                <a:ea typeface="+mj-ea"/>
              </a:rPr>
              <a:t>の結晶</a:t>
            </a:r>
          </a:p>
        </p:txBody>
      </p:sp>
      <p:sp>
        <p:nvSpPr>
          <p:cNvPr id="92" name="矢印: 右 91">
            <a:extLst>
              <a:ext uri="{FF2B5EF4-FFF2-40B4-BE49-F238E27FC236}">
                <a16:creationId xmlns:a16="http://schemas.microsoft.com/office/drawing/2014/main" id="{699C0E81-E007-B819-4ED0-67B657DF4223}"/>
              </a:ext>
            </a:extLst>
          </p:cNvPr>
          <p:cNvSpPr/>
          <p:nvPr/>
        </p:nvSpPr>
        <p:spPr>
          <a:xfrm rot="5400000">
            <a:off x="8325852" y="4063981"/>
            <a:ext cx="515869" cy="396578"/>
          </a:xfrm>
          <a:prstGeom prst="rightArrow">
            <a:avLst>
              <a:gd name="adj1" fmla="val 50000"/>
              <a:gd name="adj2" fmla="val 59133"/>
            </a:avLst>
          </a:prstGeom>
          <a:gradFill flip="none" rotWithShape="1">
            <a:gsLst>
              <a:gs pos="0">
                <a:schemeClr val="bg1">
                  <a:alpha val="49000"/>
                </a:schemeClr>
              </a:gs>
              <a:gs pos="58000">
                <a:srgbClr val="FFD65B"/>
              </a:gs>
              <a:gs pos="100000">
                <a:srgbClr val="FFC000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+mj-ea"/>
              <a:ea typeface="+mj-ea"/>
            </a:endParaRPr>
          </a:p>
        </p:txBody>
      </p:sp>
      <p:sp>
        <p:nvSpPr>
          <p:cNvPr id="93" name="テキスト ボックス 10">
            <a:extLst>
              <a:ext uri="{FF2B5EF4-FFF2-40B4-BE49-F238E27FC236}">
                <a16:creationId xmlns:a16="http://schemas.microsoft.com/office/drawing/2014/main" id="{0C5DF23E-E4C8-A9A1-7E5D-02172606B6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172" y="3949931"/>
            <a:ext cx="2283358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3200" b="1" dirty="0">
                <a:ln w="6350">
                  <a:solidFill>
                    <a:schemeClr val="bg1"/>
                  </a:solidFill>
                </a:ln>
                <a:effectLst>
                  <a:glow rad="101600">
                    <a:schemeClr val="bg1"/>
                  </a:glow>
                </a:effectLst>
                <a:latin typeface="+mj-ea"/>
                <a:ea typeface="+mj-ea"/>
              </a:rPr>
              <a:t>共有結合</a:t>
            </a:r>
          </a:p>
        </p:txBody>
      </p:sp>
      <p:sp>
        <p:nvSpPr>
          <p:cNvPr id="23" name="吹き出し: 四角形 22">
            <a:extLst>
              <a:ext uri="{FF2B5EF4-FFF2-40B4-BE49-F238E27FC236}">
                <a16:creationId xmlns:a16="http://schemas.microsoft.com/office/drawing/2014/main" id="{4656B732-E5BE-FF04-944B-16E45206F460}"/>
              </a:ext>
            </a:extLst>
          </p:cNvPr>
          <p:cNvSpPr/>
          <p:nvPr/>
        </p:nvSpPr>
        <p:spPr>
          <a:xfrm>
            <a:off x="3720138" y="2493137"/>
            <a:ext cx="6822264" cy="1675735"/>
          </a:xfrm>
          <a:prstGeom prst="wedgeRectCallout">
            <a:avLst>
              <a:gd name="adj1" fmla="val 21670"/>
              <a:gd name="adj2" fmla="val 109398"/>
            </a:avLst>
          </a:prstGeom>
          <a:solidFill>
            <a:schemeClr val="bg1"/>
          </a:solidFill>
          <a:ln w="19050">
            <a:solidFill>
              <a:srgbClr val="31ADA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分子どうしの間には，</a:t>
            </a:r>
            <a:r>
              <a:rPr lang="ja-JP" altLang="en-US" sz="3200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水素結合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などの弱い化学結合である</a:t>
            </a:r>
            <a:r>
              <a:rPr lang="ja-JP" altLang="en-US" sz="3200" b="1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分子間力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が働く。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4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0" grpId="0" animBg="1"/>
      <p:bldP spid="71" grpId="0" animBg="1"/>
      <p:bldP spid="72" grpId="0" animBg="1"/>
      <p:bldP spid="73" grpId="0" animBg="1"/>
      <p:bldP spid="74" grpId="0" animBg="1"/>
      <p:bldP spid="80" grpId="0"/>
      <p:bldP spid="81" grpId="0" animBg="1"/>
      <p:bldP spid="82" grpId="0"/>
      <p:bldP spid="83" grpId="0" animBg="1"/>
      <p:bldP spid="84" grpId="0" animBg="1"/>
      <p:bldP spid="85" grpId="0"/>
      <p:bldP spid="86" grpId="0" animBg="1"/>
      <p:bldP spid="87" grpId="0"/>
      <p:bldP spid="88" grpId="0"/>
      <p:bldP spid="89" grpId="0"/>
      <p:bldP spid="90" grpId="0"/>
      <p:bldP spid="91" grpId="0"/>
      <p:bldP spid="92" grpId="0" animBg="1"/>
      <p:bldP spid="93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1271464" y="1484784"/>
          <a:ext cx="10388872" cy="5124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8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4864"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49" marR="91449" marT="45712" marB="4571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B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金属結晶</a:t>
                      </a: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B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イオン結晶</a:t>
                      </a: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B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分子結晶</a:t>
                      </a: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B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共有結合の</a:t>
                      </a:r>
                      <a:endParaRPr kumimoji="1" lang="en-US" altLang="ja-JP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2800" dirty="0">
                          <a:solidFill>
                            <a:schemeClr val="tx1"/>
                          </a:solidFill>
                        </a:rPr>
                        <a:t>結晶</a:t>
                      </a: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B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552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結晶</a:t>
                      </a:r>
                    </a:p>
                  </a:txBody>
                  <a:tcPr marL="91449" marR="91449" marT="45712" marB="4571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800" dirty="0"/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9906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構成粒子</a:t>
                      </a:r>
                    </a:p>
                  </a:txBody>
                  <a:tcPr marL="91449" marR="91449" marT="45712" marB="4571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金属元素の原子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000" dirty="0"/>
                        <a:t>（自由電子を含む）</a:t>
                      </a:r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陽イオンと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陰イオン</a:t>
                      </a:r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分子</a:t>
                      </a:r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dirty="0"/>
                        <a:t>非金属元素の</a:t>
                      </a:r>
                      <a:endParaRPr kumimoji="1" lang="en-US" altLang="ja-JP" sz="2400" dirty="0"/>
                    </a:p>
                    <a:p>
                      <a:r>
                        <a:rPr kumimoji="1" lang="ja-JP" altLang="en-US" sz="2400" dirty="0"/>
                        <a:t>原子</a:t>
                      </a:r>
                      <a:r>
                        <a:rPr kumimoji="1" lang="ja-JP" altLang="en-US" sz="2000" dirty="0"/>
                        <a:t>（全体が一つの分子）</a:t>
                      </a:r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3504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結合</a:t>
                      </a:r>
                    </a:p>
                  </a:txBody>
                  <a:tcPr marL="91449" marR="91449" marT="45712" marB="45712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9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金属結合</a:t>
                      </a:r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イオン結合</a:t>
                      </a:r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kumimoji="1" lang="ja-JP" altLang="en-US" sz="2800" dirty="0">
                          <a:latin typeface="+mn-ea"/>
                          <a:ea typeface="+mn-ea"/>
                        </a:rPr>
                        <a:t>　共有結合</a:t>
                      </a:r>
                      <a:endParaRPr kumimoji="1" lang="en-US" altLang="ja-JP" sz="2800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kumimoji="1" lang="ja-JP" altLang="en-US" sz="2000" kern="1200" dirty="0">
                          <a:solidFill>
                            <a:schemeClr val="dk1"/>
                          </a:solidFill>
                          <a:latin typeface="+mn-ea"/>
                          <a:ea typeface="+mn-ea"/>
                          <a:cs typeface="+mn-cs"/>
                        </a:rPr>
                        <a:t>　　　　（分子内）</a:t>
                      </a:r>
                      <a:endParaRPr kumimoji="1" lang="en-US" altLang="ja-JP" sz="2000" kern="1200" dirty="0">
                        <a:solidFill>
                          <a:schemeClr val="dk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kumimoji="1" lang="ja-JP" altLang="en-US" sz="2800" dirty="0">
                          <a:latin typeface="+mn-ea"/>
                          <a:ea typeface="+mn-ea"/>
                        </a:rPr>
                        <a:t>　分子間力</a:t>
                      </a:r>
                      <a:endParaRPr kumimoji="1" lang="en-US" altLang="ja-JP" sz="2800" dirty="0">
                        <a:latin typeface="+mn-ea"/>
                        <a:ea typeface="+mn-ea"/>
                      </a:endParaRPr>
                    </a:p>
                    <a:p>
                      <a:pPr>
                        <a:lnSpc>
                          <a:spcPct val="80000"/>
                        </a:lnSpc>
                      </a:pPr>
                      <a:r>
                        <a:rPr kumimoji="1" lang="ja-JP" altLang="en-US" sz="2000" dirty="0">
                          <a:latin typeface="+mn-ea"/>
                          <a:ea typeface="+mn-ea"/>
                        </a:rPr>
                        <a:t>　　　　（分子間）</a:t>
                      </a:r>
                      <a:endParaRPr kumimoji="1" lang="en-US" altLang="ja-JP" sz="2000" dirty="0">
                        <a:latin typeface="+mn-ea"/>
                        <a:ea typeface="+mn-ea"/>
                      </a:endParaRPr>
                    </a:p>
                  </a:txBody>
                  <a:tcPr marL="91449" marR="91449"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共有結合</a:t>
                      </a:r>
                    </a:p>
                  </a:txBody>
                  <a:tcPr marL="91449" marR="91449" marT="45712" marB="457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347" name="Picture 3" descr="C:\Users\Yuta Ebihara\Desktop\実教・化学基礎315ppt\蛯原先生用図データ\H29_kaki_02_p089_nyo1.pn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50396" y="2438184"/>
            <a:ext cx="9252000" cy="153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タイトル 4">
            <a:extLst>
              <a:ext uri="{FF2B5EF4-FFF2-40B4-BE49-F238E27FC236}">
                <a16:creationId xmlns:a16="http://schemas.microsoft.com/office/drawing/2014/main" id="{30D697A0-3A9A-4129-B94E-CFBF7AA8E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b="1" dirty="0"/>
              <a:t>化学基礎の復習</a:t>
            </a:r>
            <a:endParaRPr kumimoji="1" lang="ja-JP" altLang="en-US" dirty="0"/>
          </a:p>
        </p:txBody>
      </p:sp>
      <p:sp>
        <p:nvSpPr>
          <p:cNvPr id="10" name="テキスト ボックス 4"/>
          <p:cNvSpPr txBox="1">
            <a:spLocks noChangeArrowheads="1"/>
          </p:cNvSpPr>
          <p:nvPr/>
        </p:nvSpPr>
        <p:spPr bwMode="auto">
          <a:xfrm>
            <a:off x="2350396" y="3521540"/>
            <a:ext cx="1889125" cy="46166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400" dirty="0"/>
              <a:t>アルミニウム</a:t>
            </a:r>
            <a:endParaRPr lang="en-US" altLang="ja-JP" sz="2400" dirty="0"/>
          </a:p>
        </p:txBody>
      </p:sp>
      <p:sp>
        <p:nvSpPr>
          <p:cNvPr id="11" name="テキスト ボックス 5"/>
          <p:cNvSpPr txBox="1">
            <a:spLocks noChangeArrowheads="1"/>
          </p:cNvSpPr>
          <p:nvPr/>
        </p:nvSpPr>
        <p:spPr bwMode="auto">
          <a:xfrm>
            <a:off x="4690484" y="3507458"/>
            <a:ext cx="1889125" cy="468000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000" dirty="0"/>
              <a:t>塩化ナトリウム</a:t>
            </a:r>
            <a:endParaRPr lang="en-US" altLang="ja-JP" sz="2000" dirty="0"/>
          </a:p>
        </p:txBody>
      </p:sp>
      <p:sp>
        <p:nvSpPr>
          <p:cNvPr id="12" name="テキスト ボックス 6"/>
          <p:cNvSpPr txBox="1">
            <a:spLocks noChangeArrowheads="1"/>
          </p:cNvSpPr>
          <p:nvPr/>
        </p:nvSpPr>
        <p:spPr bwMode="auto">
          <a:xfrm>
            <a:off x="7022942" y="3513793"/>
            <a:ext cx="2107254" cy="46166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000" dirty="0"/>
              <a:t>ドライアイス</a:t>
            </a:r>
            <a:r>
              <a:rPr lang="en-US" altLang="ja-JP" sz="2400" dirty="0">
                <a:latin typeface="+mj-ea"/>
                <a:ea typeface="+mj-ea"/>
                <a:cs typeface="Times New Roman" pitchFamily="18" charset="0"/>
              </a:rPr>
              <a:t>CO</a:t>
            </a:r>
            <a:r>
              <a:rPr lang="en-US" altLang="ja-JP" sz="2400" baseline="-25000" dirty="0">
                <a:latin typeface="+mj-ea"/>
                <a:ea typeface="+mj-ea"/>
                <a:cs typeface="Times New Roman" pitchFamily="18" charset="0"/>
              </a:rPr>
              <a:t>2</a:t>
            </a:r>
            <a:endParaRPr lang="en-US" altLang="ja-JP" sz="2000" baseline="-25000" dirty="0"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13" name="テキスト ボックス 7"/>
          <p:cNvSpPr txBox="1">
            <a:spLocks noChangeArrowheads="1"/>
          </p:cNvSpPr>
          <p:nvPr/>
        </p:nvSpPr>
        <p:spPr bwMode="auto">
          <a:xfrm>
            <a:off x="9363030" y="3513793"/>
            <a:ext cx="1889125" cy="46166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000" dirty="0"/>
              <a:t>ダイヤモンド</a:t>
            </a:r>
            <a:r>
              <a:rPr lang="en-US" altLang="ja-JP" sz="2400" dirty="0">
                <a:latin typeface="+mj-ea"/>
                <a:ea typeface="+mj-ea"/>
                <a:cs typeface="Times New Roman" pitchFamily="18" charset="0"/>
              </a:rPr>
              <a:t>C</a:t>
            </a:r>
            <a:endParaRPr lang="en-US" altLang="ja-JP" sz="2000" dirty="0">
              <a:latin typeface="+mj-ea"/>
              <a:ea typeface="+mj-ea"/>
              <a:cs typeface="Times New Roman" pitchFamily="18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9ECD5B6-C052-2F0D-5763-3F31FB98D881}"/>
              </a:ext>
            </a:extLst>
          </p:cNvPr>
          <p:cNvGrpSpPr/>
          <p:nvPr/>
        </p:nvGrpSpPr>
        <p:grpSpPr>
          <a:xfrm>
            <a:off x="723320" y="770805"/>
            <a:ext cx="396508" cy="5898555"/>
            <a:chOff x="723320" y="905845"/>
            <a:chExt cx="396508" cy="5898555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248173B5-8C92-7F06-9EC1-B8AE85863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20" y="905845"/>
              <a:ext cx="396508" cy="828000"/>
            </a:xfrm>
            <a:prstGeom prst="rect">
              <a:avLst/>
            </a:prstGeom>
          </p:spPr>
        </p:pic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F6710302-C5D2-D687-C500-AC1EB7D9C8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7064" y="1785456"/>
              <a:ext cx="31551" cy="5018944"/>
            </a:xfrm>
            <a:prstGeom prst="line">
              <a:avLst/>
            </a:prstGeom>
            <a:ln w="38100">
              <a:solidFill>
                <a:srgbClr val="AA5C3F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DDCF182-2FA7-4713-7B47-E262B6C0FF0A}"/>
              </a:ext>
            </a:extLst>
          </p:cNvPr>
          <p:cNvSpPr txBox="1"/>
          <p:nvPr/>
        </p:nvSpPr>
        <p:spPr>
          <a:xfrm>
            <a:off x="1119828" y="648781"/>
            <a:ext cx="2376263" cy="604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化学結合　　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81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7517</TotalTime>
  <Words>1561</Words>
  <PresentationFormat>ワイド画面</PresentationFormat>
  <Paragraphs>256</Paragraphs>
  <Slides>23</Slides>
  <Notes>23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23</vt:i4>
      </vt:variant>
    </vt:vector>
  </HeadingPairs>
  <TitlesOfParts>
    <vt:vector size="34" baseType="lpstr">
      <vt:lpstr>MS PGothic</vt:lpstr>
      <vt:lpstr>MS PGothic</vt:lpstr>
      <vt:lpstr>ＭＳ Ｐ明朝</vt:lpstr>
      <vt:lpstr>游ゴシック Light</vt:lpstr>
      <vt:lpstr>Arial</vt:lpstr>
      <vt:lpstr>Calibri</vt:lpstr>
      <vt:lpstr>Century</vt:lpstr>
      <vt:lpstr>Wingdings</vt:lpstr>
      <vt:lpstr>Wingdings 3</vt:lpstr>
      <vt:lpstr>デザインの設定</vt:lpstr>
      <vt:lpstr>8_デザインの設定</vt:lpstr>
      <vt:lpstr>PowerPoint プレゼンテーション</vt:lpstr>
      <vt:lpstr>ここで学習する内容</vt:lpstr>
      <vt:lpstr>ここで学習する内容</vt:lpstr>
      <vt:lpstr>物質を対象としている化学</vt:lpstr>
      <vt:lpstr>物質を対象としている化学</vt:lpstr>
      <vt:lpstr>ここで学習する内容</vt:lpstr>
      <vt:lpstr>化学基礎の復習</vt:lpstr>
      <vt:lpstr>化学基礎の復習</vt:lpstr>
      <vt:lpstr>化学基礎の復習</vt:lpstr>
      <vt:lpstr>化学基礎の復習</vt:lpstr>
      <vt:lpstr>化学基礎の復習</vt:lpstr>
      <vt:lpstr>化学基礎の復習</vt:lpstr>
      <vt:lpstr>化学基礎の復習</vt:lpstr>
      <vt:lpstr>化学基礎の復習</vt:lpstr>
      <vt:lpstr>化学基礎の復習</vt:lpstr>
      <vt:lpstr>化学基礎の復習</vt:lpstr>
      <vt:lpstr>化学基礎の復習</vt:lpstr>
      <vt:lpstr>化学基礎の復習</vt:lpstr>
      <vt:lpstr>ここで学習する内容</vt:lpstr>
      <vt:lpstr>化学基礎の復習</vt:lpstr>
      <vt:lpstr>まとめ</vt:lpstr>
      <vt:lpstr>まとめ</vt:lpstr>
      <vt:lpstr>まとめ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2023-03-14T00:16:49Z</cp:lastPrinted>
  <dcterms:created xsi:type="dcterms:W3CDTF">2011-09-19T09:10:40Z</dcterms:created>
  <dcterms:modified xsi:type="dcterms:W3CDTF">2023-08-08T01:53:15Z</dcterms:modified>
</cp:coreProperties>
</file>