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5" r:id="rId1"/>
  </p:sldMasterIdLst>
  <p:notesMasterIdLst>
    <p:notesMasterId r:id="rId10"/>
  </p:notesMasterIdLst>
  <p:handoutMasterIdLst>
    <p:handoutMasterId r:id="rId11"/>
  </p:handoutMasterIdLst>
  <p:sldIdLst>
    <p:sldId id="276" r:id="rId2"/>
    <p:sldId id="277" r:id="rId3"/>
    <p:sldId id="271" r:id="rId4"/>
    <p:sldId id="274" r:id="rId5"/>
    <p:sldId id="278" r:id="rId6"/>
    <p:sldId id="279" r:id="rId7"/>
    <p:sldId id="281" r:id="rId8"/>
    <p:sldId id="283" r:id="rId9"/>
  </p:sldIdLst>
  <p:sldSz cx="12192000" cy="6858000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9" autoAdjust="0"/>
    <p:restoredTop sz="94660"/>
  </p:normalViewPr>
  <p:slideViewPr>
    <p:cSldViewPr snapToGrid="0">
      <p:cViewPr varScale="1">
        <p:scale>
          <a:sx n="64" d="100"/>
          <a:sy n="64" d="100"/>
        </p:scale>
        <p:origin x="90" y="35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42" d="100"/>
          <a:sy n="142" d="100"/>
        </p:scale>
        <p:origin x="132" y="88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930F3FEC-FF25-46A5-97D2-D387ED569AB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3B82A021-5AD9-4F42-B665-CD62063FC425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15373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B864815-708B-4AC4-8969-017720E5ABD0}" type="datetimeFigureOut">
              <a:rPr kumimoji="1" lang="ja-JP" altLang="en-US" smtClean="0"/>
              <a:t>2022/2/24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8533453D-0535-4881-A7D9-1D2EBCF77AC8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19E9BEBB-9066-448F-A939-7D0C7060E0B3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15373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663DD8-6AC2-4E9F-BC85-E65ED3FD9C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767805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0A2E95-05EA-4C1F-ACE0-39E6983DF222}" type="datetimeFigureOut">
              <a:rPr kumimoji="1" lang="ja-JP" altLang="en-US" smtClean="0"/>
              <a:t>2022/2/24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1233488"/>
            <a:ext cx="5916613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748163"/>
            <a:ext cx="5388610" cy="388486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3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AE0813C-D8F7-41EF-9ACD-97C60733E98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188555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defRPr sz="4800" b="1">
                <a:solidFill>
                  <a:schemeClr val="accent2">
                    <a:lumMod val="75000"/>
                  </a:schemeClr>
                </a:solidFill>
              </a:defRPr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>
            <a:lvl1pPr>
              <a:defRPr sz="3600"/>
            </a:lvl1pPr>
            <a:lvl2pPr>
              <a:defRPr sz="3200"/>
            </a:lvl2pPr>
            <a:lvl3pPr>
              <a:defRPr sz="2800"/>
            </a:lvl3pPr>
            <a:lvl4pPr>
              <a:defRPr sz="2400"/>
            </a:lvl4pPr>
            <a:lvl5pPr>
              <a:defRPr sz="2400"/>
            </a:lvl5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8B0B3B-1A8C-420B-9B1B-37D8A8F6F818}" type="datetimeFigureOut">
              <a:rPr kumimoji="1" lang="ja-JP" altLang="en-US" smtClean="0"/>
              <a:t>2022/2/24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E3BF6-AE4D-4547-B457-519F64BC161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739251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 flipH="1"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ja-JP" altLang="en-US" dirty="0"/>
            </a:p>
          </p:txBody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01052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052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53832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8B0B3B-1A8C-420B-9B1B-37D8A8F6F818}" type="datetimeFigureOut">
              <a:rPr kumimoji="1" lang="ja-JP" altLang="en-US" smtClean="0"/>
              <a:t>2022/2/24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1052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2385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4B1E3BF6-AE4D-4547-B457-519F64BC161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43045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7" r:id="rId1"/>
  </p:sldLayoutIdLst>
  <p:txStyles>
    <p:titleStyle>
      <a:lvl1pPr algn="l" defTabSz="457200" rtl="0" eaLnBrk="1" latinLnBrk="0" hangingPunct="1">
        <a:spcBef>
          <a:spcPct val="0"/>
        </a:spcBef>
        <a:buNone/>
        <a:defRPr kumimoji="1"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 kumimoji="1">
          <a:solidFill>
            <a:schemeClr val="tx2"/>
          </a:solidFill>
        </a:defRPr>
      </a:lvl2pPr>
      <a:lvl3pPr eaLnBrk="1" hangingPunct="1">
        <a:defRPr kumimoji="1">
          <a:solidFill>
            <a:schemeClr val="tx2"/>
          </a:solidFill>
        </a:defRPr>
      </a:lvl3pPr>
      <a:lvl4pPr eaLnBrk="1" hangingPunct="1">
        <a:defRPr kumimoji="1">
          <a:solidFill>
            <a:schemeClr val="tx2"/>
          </a:solidFill>
        </a:defRPr>
      </a:lvl4pPr>
      <a:lvl5pPr eaLnBrk="1" hangingPunct="1">
        <a:defRPr kumimoji="1">
          <a:solidFill>
            <a:schemeClr val="tx2"/>
          </a:solidFill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137D520-E015-412E-B318-B2788FFFF8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sz="4800" dirty="0"/>
              <a:t>課題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762E51E-AC8D-44E6-8790-10569AC3B8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ja-JP" sz="4000" kern="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2011</a:t>
            </a:r>
            <a:r>
              <a:rPr lang="ja-JP" altLang="en-US" sz="4000" kern="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年</a:t>
            </a:r>
            <a:r>
              <a:rPr lang="en-US" altLang="ja-JP" sz="4000" kern="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3</a:t>
            </a:r>
            <a:r>
              <a:rPr lang="ja-JP" altLang="en-US" sz="4000" kern="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月の福島第１原発事故にともない大量の放射性元素が放出されてしまったが，農作物に影響を与えると懸念されたのは放射性セシウムであった。その理由を考えなさい。</a:t>
            </a:r>
          </a:p>
        </p:txBody>
      </p:sp>
    </p:spTree>
    <p:extLst>
      <p:ext uri="{BB962C8B-B14F-4D97-AF65-F5344CB8AC3E}">
        <p14:creationId xmlns:p14="http://schemas.microsoft.com/office/powerpoint/2010/main" val="14448530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60D09A6-3D43-4E30-8323-938AA8CACA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ja-JP" altLang="en-US" dirty="0"/>
              <a:t>追加情報</a:t>
            </a:r>
            <a:endParaRPr kumimoji="1" lang="ja-JP" altLang="en-US" sz="4800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B2690F8-4BE1-45AA-ACAF-980A51705B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10524" y="2160589"/>
            <a:ext cx="8596668" cy="3130939"/>
          </a:xfrm>
        </p:spPr>
        <p:txBody>
          <a:bodyPr/>
          <a:lstStyle/>
          <a:p>
            <a:pPr>
              <a:lnSpc>
                <a:spcPts val="4600"/>
              </a:lnSpc>
            </a:pPr>
            <a:r>
              <a:rPr lang="ja-JP" altLang="en-US" sz="40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植物の必須元素（多量必須元素）</a:t>
            </a:r>
            <a:endParaRPr lang="en-US" altLang="ja-JP" sz="40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indent="0">
              <a:lnSpc>
                <a:spcPts val="4600"/>
              </a:lnSpc>
              <a:buNone/>
              <a:tabLst>
                <a:tab pos="4662488" algn="l"/>
              </a:tabLst>
            </a:pPr>
            <a:r>
              <a:rPr lang="ja-JP" altLang="en-US" sz="40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・窒素</a:t>
            </a:r>
            <a:r>
              <a:rPr lang="en-US" altLang="ja-JP" sz="40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N	</a:t>
            </a:r>
            <a:r>
              <a:rPr lang="ja-JP" altLang="en-US" sz="40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・リン</a:t>
            </a:r>
            <a:r>
              <a:rPr lang="en-US" altLang="ja-JP" sz="40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P </a:t>
            </a:r>
          </a:p>
          <a:p>
            <a:pPr marL="0" indent="0">
              <a:lnSpc>
                <a:spcPts val="4600"/>
              </a:lnSpc>
              <a:buNone/>
              <a:tabLst>
                <a:tab pos="4662488" algn="l"/>
              </a:tabLst>
            </a:pPr>
            <a:r>
              <a:rPr lang="ja-JP" altLang="en-US" sz="4000" dirty="0">
                <a:solidFill>
                  <a:schemeClr val="tx1"/>
                </a:solidFill>
                <a:latin typeface="メイリオ" panose="020B0604030504040204" pitchFamily="50" charset="-128"/>
              </a:rPr>
              <a:t>・カリウム</a:t>
            </a:r>
            <a:r>
              <a:rPr lang="en-US" altLang="ja-JP" sz="4000" dirty="0">
                <a:solidFill>
                  <a:schemeClr val="tx1"/>
                </a:solidFill>
                <a:latin typeface="メイリオ" panose="020B0604030504040204" pitchFamily="50" charset="-128"/>
              </a:rPr>
              <a:t>K	</a:t>
            </a:r>
            <a:r>
              <a:rPr lang="ja-JP" altLang="en-US" sz="40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・カルシウム</a:t>
            </a:r>
            <a:r>
              <a:rPr lang="en-US" altLang="ja-JP" sz="40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Ca</a:t>
            </a:r>
          </a:p>
          <a:p>
            <a:pPr marL="0" indent="0">
              <a:lnSpc>
                <a:spcPts val="4600"/>
              </a:lnSpc>
              <a:buNone/>
              <a:tabLst>
                <a:tab pos="4662488" algn="l"/>
              </a:tabLst>
            </a:pPr>
            <a:r>
              <a:rPr lang="ja-JP" altLang="en-US" sz="4000" dirty="0">
                <a:solidFill>
                  <a:schemeClr val="tx1"/>
                </a:solidFill>
                <a:latin typeface="メイリオ" panose="020B0604030504040204" pitchFamily="50" charset="-128"/>
              </a:rPr>
              <a:t>・マグネシウム</a:t>
            </a:r>
            <a:r>
              <a:rPr lang="en-US" altLang="ja-JP" sz="4000" dirty="0">
                <a:solidFill>
                  <a:schemeClr val="tx1"/>
                </a:solidFill>
                <a:latin typeface="メイリオ" panose="020B0604030504040204" pitchFamily="50" charset="-128"/>
              </a:rPr>
              <a:t>Mg</a:t>
            </a:r>
            <a:r>
              <a:rPr lang="en-US" altLang="ja-JP" sz="40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	</a:t>
            </a:r>
            <a:r>
              <a:rPr lang="ja-JP" altLang="en-US" sz="40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・硫黄</a:t>
            </a:r>
            <a:r>
              <a:rPr lang="en-US" altLang="ja-JP" sz="40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S</a:t>
            </a:r>
          </a:p>
        </p:txBody>
      </p:sp>
    </p:spTree>
    <p:extLst>
      <p:ext uri="{BB962C8B-B14F-4D97-AF65-F5344CB8AC3E}">
        <p14:creationId xmlns:p14="http://schemas.microsoft.com/office/powerpoint/2010/main" val="29365682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AF1A899-1563-48EE-9648-43A322FAEF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ja-JP" altLang="en-US" sz="4800" dirty="0"/>
              <a:t>実験のまとめ</a:t>
            </a:r>
          </a:p>
        </p:txBody>
      </p:sp>
    </p:spTree>
    <p:extLst>
      <p:ext uri="{BB962C8B-B14F-4D97-AF65-F5344CB8AC3E}">
        <p14:creationId xmlns:p14="http://schemas.microsoft.com/office/powerpoint/2010/main" val="26691467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9590F94-B058-4960-81F1-A764DDEBBE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45828" y="609600"/>
            <a:ext cx="8891661" cy="2358452"/>
          </a:xfrm>
        </p:spPr>
        <p:txBody>
          <a:bodyPr/>
          <a:lstStyle/>
          <a:p>
            <a:pPr marL="360363" indent="-360363"/>
            <a:r>
              <a:rPr lang="en-US" altLang="ja-JP" dirty="0">
                <a:latin typeface="+mj-ea"/>
              </a:rPr>
              <a:t>【</a:t>
            </a:r>
            <a:r>
              <a:rPr lang="ja-JP" altLang="en-US" dirty="0">
                <a:latin typeface="+mj-ea"/>
              </a:rPr>
              <a:t>問１</a:t>
            </a:r>
            <a:r>
              <a:rPr lang="en-US" altLang="ja-JP" dirty="0">
                <a:latin typeface="+mj-ea"/>
              </a:rPr>
              <a:t>】</a:t>
            </a:r>
            <a:br>
              <a:rPr lang="en-US" altLang="ja-JP" dirty="0">
                <a:latin typeface="+mj-ea"/>
              </a:rPr>
            </a:br>
            <a:r>
              <a:rPr lang="ja-JP" altLang="en-US" dirty="0">
                <a:latin typeface="+mj-ea"/>
              </a:rPr>
              <a:t>灰はアルカリ性である。</a:t>
            </a:r>
            <a:br>
              <a:rPr lang="en-US" altLang="ja-JP" dirty="0">
                <a:latin typeface="+mj-ea"/>
              </a:rPr>
            </a:br>
            <a:r>
              <a:rPr lang="ja-JP" altLang="en-US" dirty="0">
                <a:latin typeface="+mj-ea"/>
              </a:rPr>
              <a:t>灰には何が含まれていたか。</a:t>
            </a:r>
            <a:br>
              <a:rPr lang="ja-JP" altLang="en-US" dirty="0">
                <a:latin typeface="+mj-ea"/>
              </a:rPr>
            </a:br>
            <a:br>
              <a:rPr lang="ja-JP" altLang="en-US" dirty="0">
                <a:latin typeface="+mj-ea"/>
              </a:rPr>
            </a:br>
            <a:endParaRPr lang="ja-JP" altLang="en-US" dirty="0">
              <a:latin typeface="+mj-ea"/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41C93E36-D4BF-42EF-A836-5D6222BD21AF}"/>
              </a:ext>
            </a:extLst>
          </p:cNvPr>
          <p:cNvSpPr txBox="1"/>
          <p:nvPr/>
        </p:nvSpPr>
        <p:spPr>
          <a:xfrm>
            <a:off x="3967391" y="3429000"/>
            <a:ext cx="663065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000" kern="0" dirty="0">
                <a:solidFill>
                  <a:srgbClr val="FF0000"/>
                </a:solidFill>
                <a:effectLst/>
                <a:latin typeface="+mj-ea"/>
                <a:ea typeface="+mj-ea"/>
                <a:cs typeface="Times New Roman" panose="02020603050405020304" pitchFamily="18" charset="0"/>
              </a:rPr>
              <a:t>OH</a:t>
            </a:r>
            <a:r>
              <a:rPr lang="ja-JP" altLang="ja-JP" sz="4000" kern="0" baseline="30000" dirty="0">
                <a:solidFill>
                  <a:srgbClr val="FF0000"/>
                </a:solidFill>
                <a:latin typeface="+mj-ea"/>
                <a:ea typeface="+mj-ea"/>
                <a:cs typeface="Times New Roman" panose="02020603050405020304" pitchFamily="18" charset="0"/>
              </a:rPr>
              <a:t>−</a:t>
            </a:r>
            <a:r>
              <a:rPr lang="ja-JP" altLang="ja-JP" sz="4000" kern="0" dirty="0">
                <a:solidFill>
                  <a:srgbClr val="FF0000"/>
                </a:solidFill>
                <a:effectLst/>
                <a:latin typeface="+mj-ea"/>
                <a:ea typeface="+mj-ea"/>
                <a:cs typeface="ＭＳ 明朝" panose="02020609040205080304" pitchFamily="17" charset="-128"/>
              </a:rPr>
              <a:t>とカリウムイオンが</a:t>
            </a:r>
            <a:endParaRPr lang="en-US" altLang="ja-JP" sz="4000" kern="0" dirty="0">
              <a:solidFill>
                <a:srgbClr val="FF0000"/>
              </a:solidFill>
              <a:effectLst/>
              <a:latin typeface="+mj-ea"/>
              <a:ea typeface="+mj-ea"/>
              <a:cs typeface="ＭＳ 明朝" panose="02020609040205080304" pitchFamily="17" charset="-128"/>
            </a:endParaRPr>
          </a:p>
          <a:p>
            <a:r>
              <a:rPr lang="ja-JP" altLang="ja-JP" sz="4000" kern="0" dirty="0">
                <a:solidFill>
                  <a:srgbClr val="FF0000"/>
                </a:solidFill>
                <a:effectLst/>
                <a:latin typeface="+mj-ea"/>
                <a:ea typeface="+mj-ea"/>
                <a:cs typeface="ＭＳ 明朝" panose="02020609040205080304" pitchFamily="17" charset="-128"/>
              </a:rPr>
              <a:t>存在していた。</a:t>
            </a:r>
            <a:endParaRPr kumimoji="1" lang="ja-JP" altLang="en-US" sz="4000" dirty="0">
              <a:solidFill>
                <a:srgbClr val="FF0000"/>
              </a:solidFill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31580222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9590F94-B058-4960-81F1-A764DDEBBE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45828" y="609600"/>
            <a:ext cx="8891661" cy="2358452"/>
          </a:xfrm>
        </p:spPr>
        <p:txBody>
          <a:bodyPr/>
          <a:lstStyle/>
          <a:p>
            <a:pPr marL="360363" indent="-360363"/>
            <a:r>
              <a:rPr lang="en-US" altLang="ja-JP" dirty="0">
                <a:latin typeface="+mj-ea"/>
              </a:rPr>
              <a:t>【</a:t>
            </a:r>
            <a:r>
              <a:rPr lang="ja-JP" altLang="en-US" dirty="0">
                <a:latin typeface="+mj-ea"/>
              </a:rPr>
              <a:t>問２</a:t>
            </a:r>
            <a:r>
              <a:rPr lang="en-US" altLang="ja-JP" dirty="0">
                <a:latin typeface="+mj-ea"/>
              </a:rPr>
              <a:t>】</a:t>
            </a:r>
            <a:br>
              <a:rPr lang="en-US" altLang="ja-JP" dirty="0">
                <a:latin typeface="+mj-ea"/>
              </a:rPr>
            </a:br>
            <a:r>
              <a:rPr lang="ja-JP" altLang="en-US" dirty="0">
                <a:latin typeface="+mj-ea"/>
              </a:rPr>
              <a:t>植物はカリウムイオンを</a:t>
            </a:r>
            <a:br>
              <a:rPr lang="en-US" altLang="ja-JP" dirty="0">
                <a:latin typeface="+mj-ea"/>
              </a:rPr>
            </a:br>
            <a:r>
              <a:rPr lang="ja-JP" altLang="en-US" dirty="0">
                <a:latin typeface="+mj-ea"/>
              </a:rPr>
              <a:t>どこから摂取しているか。</a:t>
            </a:r>
            <a:br>
              <a:rPr lang="ja-JP" altLang="en-US" dirty="0">
                <a:latin typeface="+mj-ea"/>
              </a:rPr>
            </a:br>
            <a:br>
              <a:rPr lang="ja-JP" altLang="en-US" dirty="0">
                <a:latin typeface="+mj-ea"/>
              </a:rPr>
            </a:br>
            <a:endParaRPr lang="ja-JP" altLang="en-US" dirty="0">
              <a:latin typeface="+mj-ea"/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38D973F3-9219-4612-BA21-2DFC0EE8D956}"/>
              </a:ext>
            </a:extLst>
          </p:cNvPr>
          <p:cNvSpPr txBox="1"/>
          <p:nvPr/>
        </p:nvSpPr>
        <p:spPr>
          <a:xfrm>
            <a:off x="3967391" y="3429000"/>
            <a:ext cx="663065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000" kern="0" dirty="0">
                <a:solidFill>
                  <a:srgbClr val="FF0000"/>
                </a:solidFill>
                <a:effectLst/>
                <a:latin typeface="+mj-ea"/>
                <a:ea typeface="+mj-ea"/>
                <a:cs typeface="Times New Roman" panose="02020603050405020304" pitchFamily="18" charset="0"/>
              </a:rPr>
              <a:t>植物の必須元素のため，</a:t>
            </a:r>
            <a:endParaRPr lang="en-US" altLang="ja-JP" sz="4000" kern="0" dirty="0">
              <a:solidFill>
                <a:srgbClr val="FF0000"/>
              </a:solidFill>
              <a:effectLst/>
              <a:latin typeface="+mj-ea"/>
              <a:ea typeface="+mj-ea"/>
              <a:cs typeface="Times New Roman" panose="02020603050405020304" pitchFamily="18" charset="0"/>
            </a:endParaRPr>
          </a:p>
          <a:p>
            <a:r>
              <a:rPr lang="ja-JP" altLang="en-US" sz="4000" kern="0" dirty="0">
                <a:solidFill>
                  <a:srgbClr val="FF0000"/>
                </a:solidFill>
                <a:latin typeface="+mj-ea"/>
                <a:ea typeface="+mj-ea"/>
                <a:cs typeface="Times New Roman" panose="02020603050405020304" pitchFamily="18" charset="0"/>
              </a:rPr>
              <a:t>根から採取した。</a:t>
            </a:r>
            <a:endParaRPr kumimoji="1" lang="ja-JP" altLang="en-US" sz="4000" dirty="0">
              <a:solidFill>
                <a:srgbClr val="FF0000"/>
              </a:solidFill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25067502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>
            <a:extLst>
              <a:ext uri="{FF2B5EF4-FFF2-40B4-BE49-F238E27FC236}">
                <a16:creationId xmlns:a16="http://schemas.microsoft.com/office/drawing/2014/main" id="{45254F43-F8D0-487B-BA50-D09319635B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課題の解答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E15CE027-EC57-4D2E-912E-6FFDD7967207}"/>
              </a:ext>
            </a:extLst>
          </p:cNvPr>
          <p:cNvSpPr txBox="1"/>
          <p:nvPr/>
        </p:nvSpPr>
        <p:spPr>
          <a:xfrm>
            <a:off x="3292833" y="1930400"/>
            <a:ext cx="7964780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000" kern="0" dirty="0">
                <a:solidFill>
                  <a:srgbClr val="FF0000"/>
                </a:solidFill>
                <a:effectLst/>
                <a:latin typeface="+mj-ea"/>
                <a:ea typeface="+mj-ea"/>
                <a:cs typeface="Times New Roman" panose="02020603050405020304" pitchFamily="18" charset="0"/>
              </a:rPr>
              <a:t>セシウムイオン</a:t>
            </a:r>
            <a:r>
              <a:rPr lang="en-US" altLang="ja-JP" sz="4000" kern="0" dirty="0">
                <a:solidFill>
                  <a:srgbClr val="FF0000"/>
                </a:solidFill>
                <a:effectLst/>
                <a:latin typeface="+mj-ea"/>
                <a:ea typeface="+mj-ea"/>
                <a:cs typeface="Times New Roman" panose="02020603050405020304" pitchFamily="18" charset="0"/>
              </a:rPr>
              <a:t>Cs</a:t>
            </a:r>
            <a:r>
              <a:rPr lang="en-US" altLang="ja-JP" sz="4000" kern="0" baseline="30000" dirty="0">
                <a:solidFill>
                  <a:srgbClr val="FF0000"/>
                </a:solidFill>
                <a:latin typeface="+mj-ea"/>
                <a:ea typeface="+mj-ea"/>
                <a:cs typeface="Times New Roman" panose="02020603050405020304" pitchFamily="18" charset="0"/>
              </a:rPr>
              <a:t>+</a:t>
            </a:r>
            <a:r>
              <a:rPr lang="ja-JP" altLang="en-US" sz="4000" kern="0" dirty="0">
                <a:solidFill>
                  <a:srgbClr val="FF0000"/>
                </a:solidFill>
                <a:effectLst/>
                <a:latin typeface="+mj-ea"/>
                <a:ea typeface="+mj-ea"/>
                <a:cs typeface="Times New Roman" panose="02020603050405020304" pitchFamily="18" charset="0"/>
              </a:rPr>
              <a:t>が，カリウムイオン</a:t>
            </a:r>
            <a:r>
              <a:rPr lang="en-US" altLang="ja-JP" sz="4000" kern="0" dirty="0">
                <a:solidFill>
                  <a:srgbClr val="FF0000"/>
                </a:solidFill>
                <a:effectLst/>
                <a:latin typeface="+mj-ea"/>
                <a:ea typeface="+mj-ea"/>
                <a:cs typeface="Times New Roman" panose="02020603050405020304" pitchFamily="18" charset="0"/>
              </a:rPr>
              <a:t>K</a:t>
            </a:r>
            <a:r>
              <a:rPr lang="en-US" altLang="ja-JP" sz="4000" kern="0" baseline="30000" dirty="0">
                <a:solidFill>
                  <a:srgbClr val="FF0000"/>
                </a:solidFill>
                <a:latin typeface="+mj-ea"/>
                <a:ea typeface="+mj-ea"/>
                <a:cs typeface="Times New Roman" panose="02020603050405020304" pitchFamily="18" charset="0"/>
              </a:rPr>
              <a:t>+</a:t>
            </a:r>
            <a:r>
              <a:rPr lang="ja-JP" altLang="en-US" sz="4000" kern="0" dirty="0">
                <a:solidFill>
                  <a:srgbClr val="FF0000"/>
                </a:solidFill>
                <a:effectLst/>
                <a:latin typeface="+mj-ea"/>
                <a:ea typeface="+mj-ea"/>
                <a:cs typeface="Times New Roman" panose="02020603050405020304" pitchFamily="18" charset="0"/>
              </a:rPr>
              <a:t>の代わりに植物に吸収されてしまう懸念があった。</a:t>
            </a:r>
            <a:endParaRPr lang="en-US" altLang="ja-JP" sz="4000" kern="0" dirty="0">
              <a:solidFill>
                <a:srgbClr val="FF0000"/>
              </a:solidFill>
              <a:effectLst/>
              <a:latin typeface="+mj-ea"/>
              <a:ea typeface="+mj-ea"/>
              <a:cs typeface="Times New Roman" panose="02020603050405020304" pitchFamily="18" charset="0"/>
            </a:endParaRPr>
          </a:p>
          <a:p>
            <a:r>
              <a:rPr lang="ja-JP" altLang="en-US" sz="4000" kern="0" dirty="0">
                <a:solidFill>
                  <a:srgbClr val="FF0000"/>
                </a:solidFill>
                <a:effectLst/>
                <a:latin typeface="+mj-ea"/>
                <a:ea typeface="+mj-ea"/>
                <a:cs typeface="Times New Roman" panose="02020603050405020304" pitchFamily="18" charset="0"/>
              </a:rPr>
              <a:t>（セシウムとカリウムが同族元素であるため。）</a:t>
            </a:r>
            <a:endParaRPr kumimoji="1" lang="ja-JP" altLang="en-US" sz="4000" dirty="0">
              <a:solidFill>
                <a:srgbClr val="FF0000"/>
              </a:solidFill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8440274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9590F94-B058-4960-81F1-A764DDEBBE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45828" y="609600"/>
            <a:ext cx="9326382" cy="3092970"/>
          </a:xfrm>
        </p:spPr>
        <p:txBody>
          <a:bodyPr/>
          <a:lstStyle/>
          <a:p>
            <a:pPr marL="360363" indent="-360363"/>
            <a:r>
              <a:rPr lang="en-US" altLang="ja-JP" dirty="0">
                <a:latin typeface="+mj-ea"/>
              </a:rPr>
              <a:t>【</a:t>
            </a:r>
            <a:r>
              <a:rPr lang="ja-JP" altLang="en-US" dirty="0">
                <a:latin typeface="+mj-ea"/>
              </a:rPr>
              <a:t>考えてみよう</a:t>
            </a:r>
            <a:r>
              <a:rPr lang="en-US" altLang="ja-JP" dirty="0">
                <a:latin typeface="+mj-ea"/>
              </a:rPr>
              <a:t>】</a:t>
            </a:r>
            <a:br>
              <a:rPr lang="en-US" altLang="ja-JP" dirty="0">
                <a:latin typeface="+mj-ea"/>
              </a:rPr>
            </a:br>
            <a:r>
              <a:rPr lang="ja-JP" altLang="en-US" dirty="0">
                <a:latin typeface="+mj-ea"/>
              </a:rPr>
              <a:t>放射性セシウム</a:t>
            </a:r>
            <a:r>
              <a:rPr lang="en-US" altLang="ja-JP" dirty="0">
                <a:latin typeface="+mj-ea"/>
              </a:rPr>
              <a:t>Cs</a:t>
            </a:r>
            <a:r>
              <a:rPr lang="ja-JP" altLang="en-US" dirty="0">
                <a:latin typeface="+mj-ea"/>
              </a:rPr>
              <a:t>の農作物への影響を防ぐには，どのような対策が考えられるか。</a:t>
            </a:r>
            <a:br>
              <a:rPr lang="ja-JP" altLang="en-US" dirty="0">
                <a:latin typeface="+mj-ea"/>
              </a:rPr>
            </a:br>
            <a:br>
              <a:rPr lang="ja-JP" altLang="en-US" dirty="0">
                <a:latin typeface="+mj-ea"/>
              </a:rPr>
            </a:br>
            <a:endParaRPr lang="ja-JP" altLang="en-US" dirty="0">
              <a:latin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6996413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>
            <a:extLst>
              <a:ext uri="{FF2B5EF4-FFF2-40B4-BE49-F238E27FC236}">
                <a16:creationId xmlns:a16="http://schemas.microsoft.com/office/drawing/2014/main" id="{45254F43-F8D0-487B-BA50-D09319635B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今日のふりかえり</a:t>
            </a:r>
          </a:p>
        </p:txBody>
      </p:sp>
    </p:spTree>
    <p:extLst>
      <p:ext uri="{BB962C8B-B14F-4D97-AF65-F5344CB8AC3E}">
        <p14:creationId xmlns:p14="http://schemas.microsoft.com/office/powerpoint/2010/main" val="3893045501"/>
      </p:ext>
    </p:extLst>
  </p:cSld>
  <p:clrMapOvr>
    <a:masterClrMapping/>
  </p:clrMapOvr>
</p:sld>
</file>

<file path=ppt/theme/theme1.xml><?xml version="1.0" encoding="utf-8"?>
<a:theme xmlns:a="http://schemas.openxmlformats.org/drawingml/2006/main" name="ファセット">
  <a:themeElements>
    <a:clrScheme name="ファセット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ファセット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ファセット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85</TotalTime>
  <Words>204</Words>
  <PresentationFormat>ワイド画面</PresentationFormat>
  <Paragraphs>19</Paragraphs>
  <Slides>8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8</vt:i4>
      </vt:variant>
    </vt:vector>
  </HeadingPairs>
  <TitlesOfParts>
    <vt:vector size="13" baseType="lpstr">
      <vt:lpstr>メイリオ</vt:lpstr>
      <vt:lpstr>游ゴシック</vt:lpstr>
      <vt:lpstr>Trebuchet MS</vt:lpstr>
      <vt:lpstr>Wingdings 3</vt:lpstr>
      <vt:lpstr>ファセット</vt:lpstr>
      <vt:lpstr>課題</vt:lpstr>
      <vt:lpstr>追加情報</vt:lpstr>
      <vt:lpstr>実験のまとめ</vt:lpstr>
      <vt:lpstr>【問１】 灰はアルカリ性である。 灰には何が含まれていたか。  </vt:lpstr>
      <vt:lpstr>【問２】 植物はカリウムイオンを どこから摂取しているか。  </vt:lpstr>
      <vt:lpstr>課題の解答</vt:lpstr>
      <vt:lpstr>【考えてみよう】 放射性セシウムCsの農作物への影響を防ぐには，どのような対策が考えられるか。  </vt:lpstr>
      <vt:lpstr>今日のふりかえり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Printed>2022-02-17T02:56:06Z</cp:lastPrinted>
  <dcterms:created xsi:type="dcterms:W3CDTF">2022-02-17T02:40:12Z</dcterms:created>
  <dcterms:modified xsi:type="dcterms:W3CDTF">2022-02-24T04:21:28Z</dcterms:modified>
</cp:coreProperties>
</file>