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10"/>
  </p:notesMasterIdLst>
  <p:handoutMasterIdLst>
    <p:handoutMasterId r:id="rId11"/>
  </p:handoutMasterIdLst>
  <p:sldIdLst>
    <p:sldId id="276" r:id="rId2"/>
    <p:sldId id="277" r:id="rId3"/>
    <p:sldId id="271" r:id="rId4"/>
    <p:sldId id="274" r:id="rId5"/>
    <p:sldId id="278" r:id="rId6"/>
    <p:sldId id="279" r:id="rId7"/>
    <p:sldId id="281" r:id="rId8"/>
    <p:sldId id="283" r:id="rId9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3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42" d="100"/>
          <a:sy n="142" d="100"/>
        </p:scale>
        <p:origin x="132" y="88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30F3FEC-FF25-46A5-97D2-D387ED569A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B82A021-5AD9-4F42-B665-CD62063FC42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64815-708B-4AC4-8969-017720E5ABD0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533453D-0535-4881-A7D9-1D2EBCF77A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9E9BEBB-9066-448F-A939-7D0C7060E0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663DD8-6AC2-4E9F-BC85-E65ED3FD9C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780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A2E95-05EA-4C1F-ACE0-39E6983DF222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0813C-D8F7-41EF-9ACD-97C60733E9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8555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>
            <a:lvl1pPr>
              <a:defRPr sz="3600"/>
            </a:lvl1pPr>
            <a:lvl2pPr>
              <a:defRPr sz="32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B0B3B-1A8C-420B-9B1B-37D8A8F6F81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1E3BF6-AE4D-4547-B457-519F64BC16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392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 flipH="1"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ja-JP" altLang="en-US" dirty="0"/>
            </a:p>
          </p:txBody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052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052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53832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0B3B-1A8C-420B-9B1B-37D8A8F6F81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1052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2385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B1E3BF6-AE4D-4547-B457-519F64BC16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30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37D520-E015-412E-B318-B2788FFFF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800" dirty="0"/>
              <a:t>課題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62E51E-AC8D-44E6-8790-10569AC3B8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0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2011</a:t>
            </a:r>
            <a:r>
              <a:rPr lang="ja-JP" altLang="en-US" sz="40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40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4000" kern="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月の福島第１原発事故にともない大量の放射性元素が放出されてしまったが，農作物に影響を与えると懸念されたのは放射性セシウムであった。その理由を考えなさい。</a:t>
            </a:r>
          </a:p>
        </p:txBody>
      </p:sp>
    </p:spTree>
    <p:extLst>
      <p:ext uri="{BB962C8B-B14F-4D97-AF65-F5344CB8AC3E}">
        <p14:creationId xmlns:p14="http://schemas.microsoft.com/office/powerpoint/2010/main" val="144485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0D09A6-3D43-4E30-8323-938AA8CAC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追加情報</a:t>
            </a:r>
            <a:endParaRPr kumimoji="1" lang="ja-JP" altLang="en-US" sz="48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B2690F8-4BE1-45AA-ACAF-980A51705B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0524" y="2160589"/>
            <a:ext cx="8596668" cy="3130939"/>
          </a:xfrm>
        </p:spPr>
        <p:txBody>
          <a:bodyPr/>
          <a:lstStyle/>
          <a:p>
            <a:pPr>
              <a:lnSpc>
                <a:spcPts val="4600"/>
              </a:lnSpc>
            </a:pPr>
            <a:r>
              <a:rPr lang="ja-JP" altLang="en-US" sz="4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植物の必須元素（多量必須元素）</a:t>
            </a:r>
            <a:endParaRPr lang="en-US" altLang="ja-JP" sz="4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lnSpc>
                <a:spcPts val="4600"/>
              </a:lnSpc>
              <a:buNone/>
              <a:tabLst>
                <a:tab pos="4662488" algn="l"/>
              </a:tabLst>
            </a:pPr>
            <a:r>
              <a:rPr lang="ja-JP" altLang="en-US" sz="4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・窒素</a:t>
            </a:r>
            <a:r>
              <a:rPr lang="en-US" altLang="ja-JP" sz="4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	</a:t>
            </a:r>
            <a:r>
              <a:rPr lang="ja-JP" altLang="en-US" sz="4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・リン</a:t>
            </a:r>
            <a:r>
              <a:rPr lang="en-US" altLang="ja-JP" sz="4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 </a:t>
            </a:r>
          </a:p>
          <a:p>
            <a:pPr marL="0" indent="0">
              <a:lnSpc>
                <a:spcPts val="4600"/>
              </a:lnSpc>
              <a:buNone/>
              <a:tabLst>
                <a:tab pos="4662488" algn="l"/>
              </a:tabLst>
            </a:pPr>
            <a:r>
              <a:rPr lang="ja-JP" altLang="en-US" sz="4000" dirty="0">
                <a:solidFill>
                  <a:schemeClr val="tx1"/>
                </a:solidFill>
                <a:latin typeface="メイリオ" panose="020B0604030504040204" pitchFamily="50" charset="-128"/>
              </a:rPr>
              <a:t>・カリウム</a:t>
            </a:r>
            <a:r>
              <a:rPr lang="en-US" altLang="ja-JP" sz="4000" dirty="0">
                <a:solidFill>
                  <a:schemeClr val="tx1"/>
                </a:solidFill>
                <a:latin typeface="メイリオ" panose="020B0604030504040204" pitchFamily="50" charset="-128"/>
              </a:rPr>
              <a:t>K	</a:t>
            </a:r>
            <a:r>
              <a:rPr lang="ja-JP" altLang="en-US" sz="4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・カルシウム</a:t>
            </a:r>
            <a:r>
              <a:rPr lang="en-US" altLang="ja-JP" sz="4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Ca</a:t>
            </a:r>
          </a:p>
          <a:p>
            <a:pPr marL="0" indent="0">
              <a:lnSpc>
                <a:spcPts val="4600"/>
              </a:lnSpc>
              <a:buNone/>
              <a:tabLst>
                <a:tab pos="4662488" algn="l"/>
              </a:tabLst>
            </a:pPr>
            <a:r>
              <a:rPr lang="ja-JP" altLang="en-US" sz="4000" dirty="0">
                <a:solidFill>
                  <a:schemeClr val="tx1"/>
                </a:solidFill>
                <a:latin typeface="メイリオ" panose="020B0604030504040204" pitchFamily="50" charset="-128"/>
              </a:rPr>
              <a:t>・マグネシウム</a:t>
            </a:r>
            <a:r>
              <a:rPr lang="en-US" altLang="ja-JP" sz="4000" dirty="0">
                <a:solidFill>
                  <a:schemeClr val="tx1"/>
                </a:solidFill>
                <a:latin typeface="メイリオ" panose="020B0604030504040204" pitchFamily="50" charset="-128"/>
              </a:rPr>
              <a:t>Mg</a:t>
            </a:r>
            <a:r>
              <a:rPr lang="en-US" altLang="ja-JP" sz="4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lang="ja-JP" altLang="en-US" sz="4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・硫黄</a:t>
            </a:r>
            <a:r>
              <a:rPr lang="en-US" altLang="ja-JP" sz="4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2936568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F1A899-1563-48EE-9648-43A322FAE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/>
              <a:t>実験のまとめ</a:t>
            </a:r>
          </a:p>
        </p:txBody>
      </p:sp>
    </p:spTree>
    <p:extLst>
      <p:ext uri="{BB962C8B-B14F-4D97-AF65-F5344CB8AC3E}">
        <p14:creationId xmlns:p14="http://schemas.microsoft.com/office/powerpoint/2010/main" val="2669146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590F94-B058-4960-81F1-A764DDEBB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5828" y="609600"/>
            <a:ext cx="8891661" cy="2358452"/>
          </a:xfrm>
        </p:spPr>
        <p:txBody>
          <a:bodyPr/>
          <a:lstStyle/>
          <a:p>
            <a:pPr marL="360363" indent="-360363"/>
            <a:r>
              <a:rPr lang="en-US" altLang="ja-JP" dirty="0">
                <a:latin typeface="+mj-ea"/>
              </a:rPr>
              <a:t>【</a:t>
            </a:r>
            <a:r>
              <a:rPr lang="ja-JP" altLang="en-US" dirty="0">
                <a:latin typeface="+mj-ea"/>
              </a:rPr>
              <a:t>問１</a:t>
            </a:r>
            <a:r>
              <a:rPr lang="en-US" altLang="ja-JP" dirty="0">
                <a:latin typeface="+mj-ea"/>
              </a:rPr>
              <a:t>】</a:t>
            </a:r>
            <a:br>
              <a:rPr lang="en-US" altLang="ja-JP" dirty="0">
                <a:latin typeface="+mj-ea"/>
              </a:rPr>
            </a:br>
            <a:r>
              <a:rPr lang="ja-JP" altLang="en-US" dirty="0">
                <a:latin typeface="+mj-ea"/>
              </a:rPr>
              <a:t>灰はアルカリ性である。</a:t>
            </a:r>
            <a:br>
              <a:rPr lang="en-US" altLang="ja-JP" dirty="0">
                <a:latin typeface="+mj-ea"/>
              </a:rPr>
            </a:br>
            <a:r>
              <a:rPr lang="ja-JP" altLang="en-US" dirty="0">
                <a:latin typeface="+mj-ea"/>
              </a:rPr>
              <a:t>灰には何が含まれていたか。</a:t>
            </a:r>
            <a:br>
              <a:rPr lang="ja-JP" altLang="en-US" dirty="0">
                <a:latin typeface="+mj-ea"/>
              </a:rPr>
            </a:br>
            <a:br>
              <a:rPr lang="ja-JP" altLang="en-US" dirty="0">
                <a:latin typeface="+mj-ea"/>
              </a:rPr>
            </a:br>
            <a:endParaRPr lang="ja-JP" altLang="en-US" dirty="0">
              <a:latin typeface="+mj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1C93E36-D4BF-42EF-A836-5D6222BD21AF}"/>
              </a:ext>
            </a:extLst>
          </p:cNvPr>
          <p:cNvSpPr txBox="1"/>
          <p:nvPr/>
        </p:nvSpPr>
        <p:spPr>
          <a:xfrm>
            <a:off x="3967391" y="3429000"/>
            <a:ext cx="6630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kern="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OH</a:t>
            </a:r>
            <a:r>
              <a:rPr lang="ja-JP" altLang="ja-JP" sz="4000" kern="0" baseline="30000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−</a:t>
            </a:r>
            <a:r>
              <a:rPr lang="ja-JP" altLang="ja-JP" sz="4000" kern="0" dirty="0">
                <a:solidFill>
                  <a:srgbClr val="FF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とカリウムイオンが</a:t>
            </a:r>
            <a:endParaRPr lang="en-US" altLang="ja-JP" sz="4000" kern="0" dirty="0">
              <a:solidFill>
                <a:srgbClr val="FF0000"/>
              </a:solidFill>
              <a:effectLst/>
              <a:latin typeface="+mj-ea"/>
              <a:ea typeface="+mj-ea"/>
              <a:cs typeface="ＭＳ 明朝" panose="02020609040205080304" pitchFamily="17" charset="-128"/>
            </a:endParaRPr>
          </a:p>
          <a:p>
            <a:r>
              <a:rPr lang="ja-JP" altLang="ja-JP" sz="4000" kern="0" dirty="0">
                <a:solidFill>
                  <a:srgbClr val="FF0000"/>
                </a:solidFill>
                <a:effectLst/>
                <a:latin typeface="+mj-ea"/>
                <a:ea typeface="+mj-ea"/>
                <a:cs typeface="ＭＳ 明朝" panose="02020609040205080304" pitchFamily="17" charset="-128"/>
              </a:rPr>
              <a:t>存在していた。</a:t>
            </a:r>
            <a:endParaRPr kumimoji="1" lang="ja-JP" altLang="en-US" sz="4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58022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590F94-B058-4960-81F1-A764DDEBB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5828" y="609600"/>
            <a:ext cx="8891661" cy="2358452"/>
          </a:xfrm>
        </p:spPr>
        <p:txBody>
          <a:bodyPr/>
          <a:lstStyle/>
          <a:p>
            <a:pPr marL="360363" indent="-360363"/>
            <a:r>
              <a:rPr lang="en-US" altLang="ja-JP" dirty="0">
                <a:latin typeface="+mj-ea"/>
              </a:rPr>
              <a:t>【</a:t>
            </a:r>
            <a:r>
              <a:rPr lang="ja-JP" altLang="en-US" dirty="0">
                <a:latin typeface="+mj-ea"/>
              </a:rPr>
              <a:t>問２</a:t>
            </a:r>
            <a:r>
              <a:rPr lang="en-US" altLang="ja-JP" dirty="0">
                <a:latin typeface="+mj-ea"/>
              </a:rPr>
              <a:t>】</a:t>
            </a:r>
            <a:br>
              <a:rPr lang="en-US" altLang="ja-JP" dirty="0">
                <a:latin typeface="+mj-ea"/>
              </a:rPr>
            </a:br>
            <a:r>
              <a:rPr lang="ja-JP" altLang="en-US" dirty="0">
                <a:latin typeface="+mj-ea"/>
              </a:rPr>
              <a:t>植物はカリウムイオンを</a:t>
            </a:r>
            <a:br>
              <a:rPr lang="en-US" altLang="ja-JP" dirty="0">
                <a:latin typeface="+mj-ea"/>
              </a:rPr>
            </a:br>
            <a:r>
              <a:rPr lang="ja-JP" altLang="en-US" dirty="0">
                <a:latin typeface="+mj-ea"/>
              </a:rPr>
              <a:t>どこから摂取しているか。</a:t>
            </a:r>
            <a:br>
              <a:rPr lang="ja-JP" altLang="en-US" dirty="0">
                <a:latin typeface="+mj-ea"/>
              </a:rPr>
            </a:br>
            <a:br>
              <a:rPr lang="ja-JP" altLang="en-US" dirty="0">
                <a:latin typeface="+mj-ea"/>
              </a:rPr>
            </a:br>
            <a:endParaRPr lang="ja-JP" altLang="en-US" dirty="0">
              <a:latin typeface="+mj-ea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8D973F3-9219-4612-BA21-2DFC0EE8D956}"/>
              </a:ext>
            </a:extLst>
          </p:cNvPr>
          <p:cNvSpPr txBox="1"/>
          <p:nvPr/>
        </p:nvSpPr>
        <p:spPr>
          <a:xfrm>
            <a:off x="3967391" y="3429000"/>
            <a:ext cx="66306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kern="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植物の必須元素のため，</a:t>
            </a:r>
            <a:endParaRPr lang="en-US" altLang="ja-JP" sz="4000" kern="0" dirty="0">
              <a:solidFill>
                <a:srgbClr val="FF0000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r>
              <a:rPr lang="ja-JP" altLang="en-US" sz="4000" kern="0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根から採取した。</a:t>
            </a:r>
            <a:endParaRPr kumimoji="1" lang="ja-JP" altLang="en-US" sz="4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506750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5254F43-F8D0-487B-BA50-D09319635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課題の解答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15CE027-EC57-4D2E-912E-6FFDD7967207}"/>
              </a:ext>
            </a:extLst>
          </p:cNvPr>
          <p:cNvSpPr txBox="1"/>
          <p:nvPr/>
        </p:nvSpPr>
        <p:spPr>
          <a:xfrm>
            <a:off x="3292833" y="1930400"/>
            <a:ext cx="796478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000" kern="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セシウムイオン</a:t>
            </a:r>
            <a:r>
              <a:rPr lang="en-US" altLang="ja-JP" sz="4000" kern="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Cs</a:t>
            </a:r>
            <a:r>
              <a:rPr lang="en-US" altLang="ja-JP" sz="4000" kern="0" baseline="30000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+</a:t>
            </a:r>
            <a:r>
              <a:rPr lang="ja-JP" altLang="en-US" sz="4000" kern="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が，カリウムイオン</a:t>
            </a:r>
            <a:r>
              <a:rPr lang="en-US" altLang="ja-JP" sz="4000" kern="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K</a:t>
            </a:r>
            <a:r>
              <a:rPr lang="en-US" altLang="ja-JP" sz="4000" kern="0" baseline="30000" dirty="0">
                <a:solidFill>
                  <a:srgbClr val="FF0000"/>
                </a:solidFill>
                <a:latin typeface="+mj-ea"/>
                <a:ea typeface="+mj-ea"/>
                <a:cs typeface="Times New Roman" panose="02020603050405020304" pitchFamily="18" charset="0"/>
              </a:rPr>
              <a:t>+</a:t>
            </a:r>
            <a:r>
              <a:rPr lang="ja-JP" altLang="en-US" sz="4000" kern="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の代わりに植物に吸収されてしまう懸念があった。</a:t>
            </a:r>
            <a:endParaRPr lang="en-US" altLang="ja-JP" sz="4000" kern="0" dirty="0">
              <a:solidFill>
                <a:srgbClr val="FF0000"/>
              </a:solidFill>
              <a:effectLst/>
              <a:latin typeface="+mj-ea"/>
              <a:ea typeface="+mj-ea"/>
              <a:cs typeface="Times New Roman" panose="02020603050405020304" pitchFamily="18" charset="0"/>
            </a:endParaRPr>
          </a:p>
          <a:p>
            <a:r>
              <a:rPr lang="ja-JP" altLang="en-US" sz="4000" kern="0" dirty="0">
                <a:solidFill>
                  <a:srgbClr val="FF0000"/>
                </a:solidFill>
                <a:effectLst/>
                <a:latin typeface="+mj-ea"/>
                <a:ea typeface="+mj-ea"/>
                <a:cs typeface="Times New Roman" panose="02020603050405020304" pitchFamily="18" charset="0"/>
              </a:rPr>
              <a:t>（セシウムとカリウムが同族元素であるため。）</a:t>
            </a:r>
            <a:endParaRPr kumimoji="1" lang="ja-JP" altLang="en-US" sz="4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844027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590F94-B058-4960-81F1-A764DDEBB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5828" y="609600"/>
            <a:ext cx="9326382" cy="3092970"/>
          </a:xfrm>
        </p:spPr>
        <p:txBody>
          <a:bodyPr/>
          <a:lstStyle/>
          <a:p>
            <a:pPr marL="360363" indent="-360363"/>
            <a:r>
              <a:rPr lang="en-US" altLang="ja-JP" dirty="0">
                <a:latin typeface="+mj-ea"/>
              </a:rPr>
              <a:t>【</a:t>
            </a:r>
            <a:r>
              <a:rPr lang="ja-JP" altLang="en-US" dirty="0">
                <a:latin typeface="+mj-ea"/>
              </a:rPr>
              <a:t>考えてみよう</a:t>
            </a:r>
            <a:r>
              <a:rPr lang="en-US" altLang="ja-JP" dirty="0">
                <a:latin typeface="+mj-ea"/>
              </a:rPr>
              <a:t>】</a:t>
            </a:r>
            <a:br>
              <a:rPr lang="en-US" altLang="ja-JP" dirty="0">
                <a:latin typeface="+mj-ea"/>
              </a:rPr>
            </a:br>
            <a:r>
              <a:rPr lang="ja-JP" altLang="en-US" dirty="0">
                <a:latin typeface="+mj-ea"/>
              </a:rPr>
              <a:t>放射性セシウム</a:t>
            </a:r>
            <a:r>
              <a:rPr lang="en-US" altLang="ja-JP" dirty="0">
                <a:latin typeface="+mj-ea"/>
              </a:rPr>
              <a:t>Cs</a:t>
            </a:r>
            <a:r>
              <a:rPr lang="ja-JP" altLang="en-US" dirty="0">
                <a:latin typeface="+mj-ea"/>
              </a:rPr>
              <a:t>の農作物への影響を防ぐには，どのような対策が考えられるか。</a:t>
            </a:r>
            <a:br>
              <a:rPr lang="ja-JP" altLang="en-US" dirty="0">
                <a:latin typeface="+mj-ea"/>
              </a:rPr>
            </a:br>
            <a:br>
              <a:rPr lang="ja-JP" altLang="en-US" dirty="0">
                <a:latin typeface="+mj-ea"/>
              </a:rPr>
            </a:br>
            <a:endParaRPr lang="ja-JP" altLang="en-US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699641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5254F43-F8D0-487B-BA50-D09319635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今日のふりかえり</a:t>
            </a:r>
          </a:p>
        </p:txBody>
      </p:sp>
    </p:spTree>
    <p:extLst>
      <p:ext uri="{BB962C8B-B14F-4D97-AF65-F5344CB8AC3E}">
        <p14:creationId xmlns:p14="http://schemas.microsoft.com/office/powerpoint/2010/main" val="3893045501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204</Words>
  <PresentationFormat>ワイド画面</PresentationFormat>
  <Paragraphs>19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メイリオ</vt:lpstr>
      <vt:lpstr>游ゴシック</vt:lpstr>
      <vt:lpstr>Trebuchet MS</vt:lpstr>
      <vt:lpstr>Wingdings 3</vt:lpstr>
      <vt:lpstr>ファセット</vt:lpstr>
      <vt:lpstr>課題</vt:lpstr>
      <vt:lpstr>追加情報</vt:lpstr>
      <vt:lpstr>実験のまとめ</vt:lpstr>
      <vt:lpstr>【問１】 灰はアルカリ性である。 灰には何が含まれていたか。  </vt:lpstr>
      <vt:lpstr>【問２】 植物はカリウムイオンを どこから摂取しているか。  </vt:lpstr>
      <vt:lpstr>課題の解答</vt:lpstr>
      <vt:lpstr>【考えてみよう】 放射性セシウムCsの農作物への影響を防ぐには，どのような対策が考えられるか。  </vt:lpstr>
      <vt:lpstr>今日のふりかえり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2022-02-17T02:56:06Z</cp:lastPrinted>
  <dcterms:created xsi:type="dcterms:W3CDTF">2022-02-17T02:40:12Z</dcterms:created>
  <dcterms:modified xsi:type="dcterms:W3CDTF">2022-02-24T04:21:28Z</dcterms:modified>
</cp:coreProperties>
</file>