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56" r:id="rId2"/>
    <p:sldId id="257" r:id="rId3"/>
    <p:sldId id="258" r:id="rId4"/>
    <p:sldId id="262" r:id="rId5"/>
    <p:sldId id="261" r:id="rId6"/>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11F53"/>
    <a:srgbClr val="979E9D"/>
    <a:srgbClr val="FABEB7"/>
    <a:srgbClr val="ADCDEC"/>
    <a:srgbClr val="B3DDC0"/>
    <a:srgbClr val="F8ABAD"/>
    <a:srgbClr val="EC719E"/>
    <a:srgbClr val="33B15B"/>
    <a:srgbClr val="4F9ADA"/>
    <a:srgbClr val="0053A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241" autoAdjust="0"/>
    <p:restoredTop sz="65176" autoAdjust="0"/>
  </p:normalViewPr>
  <p:slideViewPr>
    <p:cSldViewPr snapToGrid="0">
      <p:cViewPr>
        <p:scale>
          <a:sx n="75" d="100"/>
          <a:sy n="75" d="100"/>
        </p:scale>
        <p:origin x="178" y="-970"/>
      </p:cViewPr>
      <p:guideLst/>
    </p:cSldViewPr>
  </p:slideViewPr>
  <p:notesTextViewPr>
    <p:cViewPr>
      <p:scale>
        <a:sx n="125" d="100"/>
        <a:sy n="125"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4D22A24-9955-43DF-8417-CD7FC16C7495}" type="datetimeFigureOut">
              <a:rPr kumimoji="1" lang="ja-JP" altLang="en-US" smtClean="0"/>
              <a:t>2025/1/16</a:t>
            </a:fld>
            <a:endParaRPr kumimoji="1" lang="ja-JP" altLang="en-US"/>
          </a:p>
        </p:txBody>
      </p:sp>
      <p:sp>
        <p:nvSpPr>
          <p:cNvPr id="4" name="スライド イメージ プレースホルダー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D9E0D20-E546-49C3-BF3C-344140C42179}" type="slidenum">
              <a:rPr kumimoji="1" lang="ja-JP" altLang="en-US" smtClean="0"/>
              <a:t>‹#›</a:t>
            </a:fld>
            <a:endParaRPr kumimoji="1" lang="ja-JP" altLang="en-US"/>
          </a:p>
        </p:txBody>
      </p:sp>
    </p:spTree>
    <p:extLst>
      <p:ext uri="{BB962C8B-B14F-4D97-AF65-F5344CB8AC3E}">
        <p14:creationId xmlns:p14="http://schemas.microsoft.com/office/powerpoint/2010/main" val="1837107424"/>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情報は，人間が判断したり，行動を起こしたりする際に必要なものである。</a:t>
            </a:r>
            <a:endParaRPr kumimoji="1" lang="en-US" altLang="ja-JP" dirty="0"/>
          </a:p>
          <a:p>
            <a:r>
              <a:rPr kumimoji="1" lang="ja-JP" altLang="en-US" dirty="0"/>
              <a:t>　　例）気象情報，交通情報，観光情報など</a:t>
            </a:r>
            <a:endParaRPr kumimoji="1" lang="en-US" altLang="ja-JP" dirty="0"/>
          </a:p>
          <a:p>
            <a:endParaRPr kumimoji="1" lang="en-US" altLang="ja-JP" dirty="0"/>
          </a:p>
          <a:p>
            <a:r>
              <a:rPr kumimoji="1" lang="ja-JP" altLang="en-US" dirty="0"/>
              <a:t>情報とよく似た言葉として，データ，知識，知恵などがある。</a:t>
            </a:r>
            <a:endParaRPr kumimoji="1" lang="en-US" altLang="ja-JP" dirty="0"/>
          </a:p>
          <a:p>
            <a:r>
              <a:rPr kumimoji="1" lang="ja-JP" altLang="en-US" dirty="0"/>
              <a:t>データは，事実や事柄を，数字・文字・記号であらわしたものである。</a:t>
            </a:r>
            <a:endParaRPr kumimoji="1" lang="en-US" altLang="ja-JP" dirty="0"/>
          </a:p>
          <a:p>
            <a:r>
              <a:rPr kumimoji="1" lang="ja-JP" altLang="en-US" dirty="0"/>
              <a:t>　　例）「気温」「二酸化炭素の濃度」を書き並べても，ただの数字の羅列である。</a:t>
            </a:r>
            <a:endParaRPr kumimoji="1" lang="en-US" altLang="ja-JP" dirty="0"/>
          </a:p>
          <a:p>
            <a:r>
              <a:rPr kumimoji="1" lang="ja-JP" altLang="en-US" dirty="0"/>
              <a:t>データを目的に応じて整理し，意味や価値を付加したものが情報である。</a:t>
            </a:r>
            <a:endParaRPr kumimoji="1" lang="en-US" altLang="ja-JP" dirty="0"/>
          </a:p>
          <a:p>
            <a:r>
              <a:rPr kumimoji="1" lang="ja-JP" altLang="en-US" dirty="0"/>
              <a:t>　　例）折れ線グラフにすることにより，「気温や二酸化炭素濃度が年々上昇している」という意味を見いだす。</a:t>
            </a:r>
            <a:endParaRPr kumimoji="1" lang="en-US" altLang="ja-JP" dirty="0"/>
          </a:p>
          <a:p>
            <a:r>
              <a:rPr kumimoji="1" lang="ja-JP" altLang="en-US" dirty="0"/>
              <a:t>情報を分析して，問題解決に役立つようにしたものが知識である。</a:t>
            </a:r>
            <a:endParaRPr kumimoji="1" lang="en-US" altLang="ja-JP" dirty="0"/>
          </a:p>
          <a:p>
            <a:r>
              <a:rPr kumimoji="1" lang="ja-JP" altLang="en-US" dirty="0"/>
              <a:t>　　例）気温や二酸化炭素濃度を分析して，「二酸化炭素濃度と平均気温には何らかの関係がある」と問題解決に役立つようにする。</a:t>
            </a:r>
            <a:endParaRPr kumimoji="1" lang="en-US" altLang="ja-JP" dirty="0"/>
          </a:p>
          <a:p>
            <a:r>
              <a:rPr kumimoji="1" lang="ja-JP" altLang="en-US" dirty="0"/>
              <a:t>知識をもとに価値を創造する力となるものが知恵である。</a:t>
            </a:r>
            <a:endParaRPr kumimoji="1" lang="en-US" altLang="ja-JP" dirty="0"/>
          </a:p>
          <a:p>
            <a:endParaRPr kumimoji="1" lang="en-US" altLang="ja-JP" dirty="0"/>
          </a:p>
          <a:p>
            <a:endParaRPr kumimoji="1" lang="en-US" altLang="ja-JP" dirty="0"/>
          </a:p>
          <a:p>
            <a:r>
              <a:rPr kumimoji="1" lang="ja-JP" altLang="en-US" dirty="0"/>
              <a:t>このモデルを「</a:t>
            </a:r>
            <a:r>
              <a:rPr kumimoji="1" lang="en-US" altLang="ja-JP" dirty="0"/>
              <a:t>DIKW</a:t>
            </a:r>
            <a:r>
              <a:rPr kumimoji="1" lang="ja-JP" altLang="en-US" dirty="0"/>
              <a:t>モデル」という（</a:t>
            </a:r>
            <a:r>
              <a:rPr kumimoji="1" lang="en-US" altLang="ja-JP" dirty="0"/>
              <a:t>DATA</a:t>
            </a:r>
            <a:r>
              <a:rPr kumimoji="1" lang="ja-JP" altLang="en-US" dirty="0"/>
              <a:t>，</a:t>
            </a:r>
            <a:r>
              <a:rPr kumimoji="1" lang="en-US" altLang="ja-JP" dirty="0"/>
              <a:t>INFORMATION,KNOWLEDGE,WISDOM</a:t>
            </a:r>
            <a:r>
              <a:rPr kumimoji="1" lang="ja-JP" altLang="en-US" dirty="0"/>
              <a:t>）。</a:t>
            </a:r>
            <a:endParaRPr kumimoji="1" lang="en-US" altLang="ja-JP" dirty="0"/>
          </a:p>
          <a:p>
            <a:endParaRPr kumimoji="1" lang="en-US" altLang="ja-JP" dirty="0"/>
          </a:p>
          <a:p>
            <a:r>
              <a:rPr kumimoji="1" lang="ja-JP" altLang="en-US" dirty="0"/>
              <a:t>単に表としてまとめたり，グラフにしたものが情報ではなく，そこから読み取った意味や価値があるものが情報である。</a:t>
            </a:r>
            <a:endParaRPr kumimoji="1" lang="en-US" altLang="ja-JP" dirty="0"/>
          </a:p>
          <a:p>
            <a:r>
              <a:rPr kumimoji="1" lang="ja-JP" altLang="en-US" dirty="0"/>
              <a:t>そのため，同じデータでも別の目的をもった人にとっては，「このデータからは情報が得られない」と判断されることもある。</a:t>
            </a:r>
            <a:endParaRPr kumimoji="1" lang="en-US" altLang="ja-JP" dirty="0"/>
          </a:p>
          <a:p>
            <a:endParaRPr kumimoji="1" lang="ja-JP" altLang="en-US" dirty="0"/>
          </a:p>
        </p:txBody>
      </p:sp>
      <p:sp>
        <p:nvSpPr>
          <p:cNvPr id="4" name="スライド番号プレースホルダー 3"/>
          <p:cNvSpPr>
            <a:spLocks noGrp="1"/>
          </p:cNvSpPr>
          <p:nvPr>
            <p:ph type="sldNum" sz="quarter" idx="5"/>
          </p:nvPr>
        </p:nvSpPr>
        <p:spPr/>
        <p:txBody>
          <a:bodyPr/>
          <a:lstStyle/>
          <a:p>
            <a:fld id="{CD9E0D20-E546-49C3-BF3C-344140C42179}" type="slidenum">
              <a:rPr kumimoji="1" lang="ja-JP" altLang="en-US" smtClean="0"/>
              <a:t>2</a:t>
            </a:fld>
            <a:endParaRPr kumimoji="1" lang="ja-JP" altLang="en-US"/>
          </a:p>
        </p:txBody>
      </p:sp>
    </p:spTree>
    <p:extLst>
      <p:ext uri="{BB962C8B-B14F-4D97-AF65-F5344CB8AC3E}">
        <p14:creationId xmlns:p14="http://schemas.microsoft.com/office/powerpoint/2010/main" val="20675277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情報と「もの」を比較したときに，次のような特性がある。</a:t>
            </a:r>
            <a:endParaRPr kumimoji="1" lang="en-US" altLang="ja-JP" dirty="0"/>
          </a:p>
          <a:p>
            <a:endParaRPr kumimoji="1" lang="en-US" altLang="ja-JP" dirty="0"/>
          </a:p>
          <a:p>
            <a:r>
              <a:rPr kumimoji="1" lang="ja-JP" altLang="en-US" dirty="0"/>
              <a:t>●残存性</a:t>
            </a:r>
            <a:endParaRPr kumimoji="1" lang="en-US" altLang="ja-JP" dirty="0"/>
          </a:p>
          <a:p>
            <a:r>
              <a:rPr kumimoji="1" lang="ja-JP" altLang="en-US" dirty="0"/>
              <a:t>他者に伝えても，自分の情報がなくなることはない。</a:t>
            </a:r>
            <a:endParaRPr kumimoji="1" lang="en-US" altLang="ja-JP" dirty="0"/>
          </a:p>
          <a:p>
            <a:r>
              <a:rPr kumimoji="1" lang="ja-JP" altLang="en-US" dirty="0"/>
              <a:t>　　例）写真や動画を共有しても，自分の手元に残る</a:t>
            </a:r>
            <a:endParaRPr kumimoji="1" lang="en-US" altLang="ja-JP" dirty="0"/>
          </a:p>
          <a:p>
            <a:r>
              <a:rPr kumimoji="1" lang="ja-JP" altLang="en-US" dirty="0"/>
              <a:t>情報を不正コピーしても，情報の持ち主の手元に残るため，罪の意識を持ちにくい。</a:t>
            </a:r>
            <a:endParaRPr kumimoji="1" lang="en-US" altLang="ja-JP" dirty="0"/>
          </a:p>
          <a:p>
            <a:r>
              <a:rPr kumimoji="1" lang="ja-JP" altLang="en-US" dirty="0"/>
              <a:t>個人情報などが流出しても，消えにくいため，十分に注意が必要である。</a:t>
            </a:r>
            <a:endParaRPr kumimoji="1" lang="en-US" altLang="ja-JP" dirty="0"/>
          </a:p>
          <a:p>
            <a:endParaRPr kumimoji="1" lang="en-US" altLang="ja-JP" dirty="0"/>
          </a:p>
          <a:p>
            <a:r>
              <a:rPr kumimoji="1" lang="ja-JP" altLang="en-US" dirty="0"/>
              <a:t>●複製性</a:t>
            </a:r>
            <a:endParaRPr kumimoji="1" lang="en-US" altLang="ja-JP" dirty="0"/>
          </a:p>
          <a:p>
            <a:r>
              <a:rPr kumimoji="1" lang="ja-JP" altLang="en-US" dirty="0"/>
              <a:t>コピーして，簡単に複製をつくることできる。</a:t>
            </a:r>
            <a:endParaRPr kumimoji="1" lang="en-US" altLang="ja-JP" dirty="0"/>
          </a:p>
          <a:p>
            <a:r>
              <a:rPr kumimoji="1" lang="ja-JP" altLang="en-US" dirty="0"/>
              <a:t>特にデジタル情報は，劣化させずに，短時間で大量に複製できる。</a:t>
            </a:r>
            <a:endParaRPr kumimoji="1" lang="en-US" altLang="ja-JP" dirty="0"/>
          </a:p>
          <a:p>
            <a:r>
              <a:rPr kumimoji="1" lang="ja-JP" altLang="en-US" dirty="0"/>
              <a:t>　　例）</a:t>
            </a:r>
            <a:r>
              <a:rPr kumimoji="1" lang="en-US" altLang="ja-JP" dirty="0"/>
              <a:t>Wi-Fi</a:t>
            </a:r>
            <a:r>
              <a:rPr kumimoji="1" lang="ja-JP" altLang="en-US" dirty="0"/>
              <a:t>や</a:t>
            </a:r>
            <a:r>
              <a:rPr kumimoji="1" lang="en-US" altLang="ja-JP" dirty="0"/>
              <a:t>Bluetooth</a:t>
            </a:r>
            <a:r>
              <a:rPr kumimoji="1" lang="ja-JP" altLang="en-US" dirty="0"/>
              <a:t>などを介して，写真や動画などを共有する</a:t>
            </a:r>
            <a:endParaRPr kumimoji="1" lang="en-US" altLang="ja-JP" dirty="0"/>
          </a:p>
          <a:p>
            <a:r>
              <a:rPr kumimoji="1" lang="ja-JP" altLang="en-US" dirty="0"/>
              <a:t>他者が創った著作物を複製し，著作権を侵害する行為につながる。</a:t>
            </a:r>
            <a:endParaRPr kumimoji="1" lang="en-US" altLang="ja-JP" dirty="0"/>
          </a:p>
          <a:p>
            <a:r>
              <a:rPr kumimoji="1" lang="ja-JP" altLang="en-US" dirty="0"/>
              <a:t>漏れてしまった個人情報などが，次々とコピーされ，被害が拡大する原因となる。</a:t>
            </a:r>
            <a:endParaRPr kumimoji="1" lang="en-US" altLang="ja-JP" dirty="0"/>
          </a:p>
          <a:p>
            <a:endParaRPr kumimoji="1" lang="en-US" altLang="ja-JP" dirty="0"/>
          </a:p>
          <a:p>
            <a:r>
              <a:rPr kumimoji="1" lang="ja-JP" altLang="en-US" dirty="0"/>
              <a:t>●伝播性</a:t>
            </a:r>
            <a:endParaRPr kumimoji="1" lang="en-US" altLang="ja-JP" dirty="0"/>
          </a:p>
          <a:p>
            <a:r>
              <a:rPr kumimoji="1" lang="ja-JP" altLang="en-US" dirty="0"/>
              <a:t>人伝いに容易に伝播して，広められる可能性がある。</a:t>
            </a:r>
            <a:endParaRPr kumimoji="1" lang="en-US" altLang="ja-JP" dirty="0"/>
          </a:p>
          <a:p>
            <a:r>
              <a:rPr kumimoji="1" lang="ja-JP" altLang="en-US" dirty="0"/>
              <a:t>　　例）うわさ話が広まる</a:t>
            </a:r>
            <a:endParaRPr kumimoji="1" lang="en-US" altLang="ja-JP" dirty="0"/>
          </a:p>
          <a:p>
            <a:r>
              <a:rPr kumimoji="1" lang="en-US" altLang="ja-JP" dirty="0"/>
              <a:t>SNS</a:t>
            </a:r>
            <a:r>
              <a:rPr kumimoji="1" lang="ja-JP" altLang="en-US" dirty="0"/>
              <a:t>などを活用することにより，情報を拡散することが容易にできるようになった。</a:t>
            </a:r>
            <a:endParaRPr kumimoji="1" lang="en-US" altLang="ja-JP" dirty="0"/>
          </a:p>
          <a:p>
            <a:r>
              <a:rPr kumimoji="1" lang="ja-JP" altLang="en-US" dirty="0"/>
              <a:t>インターネットの普及により，ネットいじめやチェーンメール，コンピュータウイルスなどが短時間で広がるなど社会問題化した。</a:t>
            </a:r>
            <a:endParaRPr kumimoji="1" lang="en-US" altLang="ja-JP" dirty="0"/>
          </a:p>
          <a:p>
            <a:endParaRPr kumimoji="1" lang="en-US" altLang="ja-JP" dirty="0"/>
          </a:p>
          <a:p>
            <a:r>
              <a:rPr kumimoji="1" lang="ja-JP" altLang="en-US" dirty="0"/>
              <a:t>例えば，写真が流出すると，伝播性によりあっという間に広がり，誰かが複製しているかわからず，いつまでもその情報が出回る可能性がある。</a:t>
            </a:r>
            <a:endParaRPr kumimoji="1" lang="en-US" altLang="ja-JP" dirty="0"/>
          </a:p>
          <a:p>
            <a:r>
              <a:rPr kumimoji="1" lang="ja-JP" altLang="en-US" dirty="0"/>
              <a:t>このような状況の中，欧州連合（</a:t>
            </a:r>
            <a:r>
              <a:rPr kumimoji="1" lang="en-US" altLang="ja-JP" dirty="0"/>
              <a:t>EU</a:t>
            </a:r>
            <a:r>
              <a:rPr kumimoji="1" lang="ja-JP" altLang="en-US" dirty="0"/>
              <a:t>）の司法裁判所では，インターネットから過去の情報を削除できる権利「忘れられる権利」があると判断をした。</a:t>
            </a:r>
            <a:endParaRPr kumimoji="1" lang="en-US" altLang="ja-JP" dirty="0"/>
          </a:p>
        </p:txBody>
      </p:sp>
      <p:sp>
        <p:nvSpPr>
          <p:cNvPr id="4" name="スライド番号プレースホルダー 3"/>
          <p:cNvSpPr>
            <a:spLocks noGrp="1"/>
          </p:cNvSpPr>
          <p:nvPr>
            <p:ph type="sldNum" sz="quarter" idx="5"/>
          </p:nvPr>
        </p:nvSpPr>
        <p:spPr/>
        <p:txBody>
          <a:bodyPr/>
          <a:lstStyle/>
          <a:p>
            <a:fld id="{CD9E0D20-E546-49C3-BF3C-344140C42179}" type="slidenum">
              <a:rPr kumimoji="1" lang="ja-JP" altLang="en-US" smtClean="0"/>
              <a:t>3</a:t>
            </a:fld>
            <a:endParaRPr kumimoji="1" lang="ja-JP" altLang="en-US"/>
          </a:p>
        </p:txBody>
      </p:sp>
    </p:spTree>
    <p:extLst>
      <p:ext uri="{BB962C8B-B14F-4D97-AF65-F5344CB8AC3E}">
        <p14:creationId xmlns:p14="http://schemas.microsoft.com/office/powerpoint/2010/main" val="397824635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情報の定義を，基礎情報学という学問分野では次のようになされている。</a:t>
            </a:r>
            <a:endParaRPr kumimoji="1" lang="en-US" altLang="ja-JP" dirty="0"/>
          </a:p>
          <a:p>
            <a:endParaRPr kumimoji="1" lang="en-US" altLang="ja-JP" dirty="0"/>
          </a:p>
          <a:p>
            <a:r>
              <a:rPr kumimoji="1" lang="ja-JP" altLang="en-US" dirty="0"/>
              <a:t>◆機械情報</a:t>
            </a:r>
            <a:endParaRPr kumimoji="1" lang="en-US" altLang="ja-JP" dirty="0"/>
          </a:p>
          <a:p>
            <a:r>
              <a:rPr kumimoji="1" lang="ja-JP" altLang="en-US" dirty="0"/>
              <a:t>　　　情報の定義として，最も狭義の定義になる。</a:t>
            </a:r>
            <a:endParaRPr kumimoji="1" lang="en-US" altLang="ja-JP" dirty="0"/>
          </a:p>
          <a:p>
            <a:r>
              <a:rPr kumimoji="1" lang="ja-JP" altLang="en-US" dirty="0"/>
              <a:t>　　　端的には記号そのもののことである。</a:t>
            </a:r>
            <a:endParaRPr kumimoji="1" lang="en-US" altLang="ja-JP" dirty="0"/>
          </a:p>
          <a:p>
            <a:r>
              <a:rPr kumimoji="1" lang="ja-JP" altLang="en-US" dirty="0"/>
              <a:t>　　　古くは「のろし」から，文字，音声，そしてデジタルデータが機械情報にあたる。</a:t>
            </a:r>
            <a:endParaRPr kumimoji="1" lang="en-US" altLang="ja-JP" dirty="0"/>
          </a:p>
          <a:p>
            <a:r>
              <a:rPr kumimoji="1" lang="ja-JP" altLang="en-US" dirty="0"/>
              <a:t>　　　意味内容が捨象され，形式的なデータとして扱われる。</a:t>
            </a:r>
            <a:endParaRPr kumimoji="1" lang="en-US" altLang="ja-JP" dirty="0"/>
          </a:p>
          <a:p>
            <a:r>
              <a:rPr kumimoji="1" lang="ja-JP" altLang="en-US" dirty="0"/>
              <a:t>　　　ここでは，「ありがとう」という文字が機械情報にあたる。</a:t>
            </a:r>
            <a:endParaRPr kumimoji="1" lang="en-US" altLang="ja-JP" dirty="0"/>
          </a:p>
          <a:p>
            <a:endParaRPr kumimoji="1" lang="en-US" altLang="ja-JP" dirty="0"/>
          </a:p>
          <a:p>
            <a:r>
              <a:rPr kumimoji="1" lang="ja-JP" altLang="en-US" dirty="0"/>
              <a:t>◆社会情報</a:t>
            </a:r>
            <a:endParaRPr kumimoji="1" lang="en-US" altLang="ja-JP" dirty="0"/>
          </a:p>
          <a:p>
            <a:r>
              <a:rPr kumimoji="1" lang="ja-JP" altLang="en-US" dirty="0"/>
              <a:t>　　　人間社会で扱われるあらゆる情報が社会情報であり，コミュニケーションで用いられる情報である。</a:t>
            </a:r>
            <a:endParaRPr kumimoji="1" lang="en-US" altLang="ja-JP" dirty="0"/>
          </a:p>
          <a:p>
            <a:r>
              <a:rPr kumimoji="1" lang="ja-JP" altLang="en-US" dirty="0"/>
              <a:t>　　　機械情報である記号と，それが表す意味内容が一体になったものが社会情報である。</a:t>
            </a:r>
            <a:endParaRPr kumimoji="1" lang="en-US" altLang="ja-JP" dirty="0"/>
          </a:p>
          <a:p>
            <a:r>
              <a:rPr kumimoji="1" lang="ja-JP" altLang="en-US" dirty="0"/>
              <a:t>　　　ここでは，「感謝の意味がわかる言葉」ということが社会情報にあたる。</a:t>
            </a:r>
            <a:endParaRPr kumimoji="1" lang="en-US" altLang="ja-JP" dirty="0"/>
          </a:p>
          <a:p>
            <a:endParaRPr kumimoji="1" lang="en-US" altLang="ja-JP" dirty="0"/>
          </a:p>
          <a:p>
            <a:r>
              <a:rPr kumimoji="1" lang="ja-JP" altLang="en-US" dirty="0"/>
              <a:t>◆生命情報</a:t>
            </a:r>
            <a:endParaRPr kumimoji="1" lang="en-US" altLang="ja-JP" dirty="0"/>
          </a:p>
          <a:p>
            <a:r>
              <a:rPr kumimoji="1" lang="ja-JP" altLang="en-US" dirty="0"/>
              <a:t>　　　情報の定義として，最も広義になる。</a:t>
            </a:r>
            <a:endParaRPr kumimoji="1" lang="en-US" altLang="ja-JP" dirty="0"/>
          </a:p>
          <a:p>
            <a:r>
              <a:rPr kumimoji="1" lang="ja-JP" altLang="en-US" dirty="0"/>
              <a:t>　　　「生物にとって，意味（価値）をもたらすもの」が情報である。</a:t>
            </a:r>
            <a:endParaRPr kumimoji="1" lang="en-US" altLang="ja-JP" dirty="0"/>
          </a:p>
          <a:p>
            <a:r>
              <a:rPr kumimoji="1" lang="ja-JP" altLang="en-US" dirty="0"/>
              <a:t>　　　生命情報は，「それによって生物がパターンをつくりだすパターン」で，生命体の内部で生起し形をとるものである。</a:t>
            </a:r>
            <a:endParaRPr kumimoji="1" lang="en-US" altLang="ja-JP" dirty="0"/>
          </a:p>
          <a:p>
            <a:r>
              <a:rPr kumimoji="1" lang="ja-JP" altLang="en-US" dirty="0"/>
              <a:t>　　　ここでは，感謝の意味がわかったことで生じた「うれしい！」という感情が生起したことが生命情報にあたる。</a:t>
            </a:r>
          </a:p>
        </p:txBody>
      </p:sp>
      <p:sp>
        <p:nvSpPr>
          <p:cNvPr id="4" name="スライド番号プレースホルダー 3"/>
          <p:cNvSpPr>
            <a:spLocks noGrp="1"/>
          </p:cNvSpPr>
          <p:nvPr>
            <p:ph type="sldNum" sz="quarter" idx="5"/>
          </p:nvPr>
        </p:nvSpPr>
        <p:spPr/>
        <p:txBody>
          <a:bodyPr/>
          <a:lstStyle/>
          <a:p>
            <a:fld id="{CD9E0D20-E546-49C3-BF3C-344140C42179}" type="slidenum">
              <a:rPr kumimoji="1" lang="ja-JP" altLang="en-US" smtClean="0"/>
              <a:t>4</a:t>
            </a:fld>
            <a:endParaRPr kumimoji="1" lang="ja-JP" altLang="en-US"/>
          </a:p>
        </p:txBody>
      </p:sp>
    </p:spTree>
    <p:extLst>
      <p:ext uri="{BB962C8B-B14F-4D97-AF65-F5344CB8AC3E}">
        <p14:creationId xmlns:p14="http://schemas.microsoft.com/office/powerpoint/2010/main" val="36507483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情報を拡散しても，正しく伝達される保証はない。</a:t>
            </a:r>
            <a:endParaRPr kumimoji="1" lang="en-US" altLang="ja-JP" dirty="0"/>
          </a:p>
          <a:p>
            <a:r>
              <a:rPr kumimoji="1" lang="ja-JP" altLang="en-US" dirty="0"/>
              <a:t>　　例）途中で伝送が途切れる。</a:t>
            </a:r>
            <a:endParaRPr kumimoji="1" lang="en-US" altLang="ja-JP" dirty="0"/>
          </a:p>
          <a:p>
            <a:r>
              <a:rPr kumimoji="1" lang="ja-JP" altLang="en-US" dirty="0"/>
              <a:t>　　　　　意味が誤解される。</a:t>
            </a:r>
            <a:endParaRPr kumimoji="1" lang="en-US" altLang="ja-JP" dirty="0"/>
          </a:p>
          <a:p>
            <a:endParaRPr kumimoji="1" lang="en-US" altLang="ja-JP" dirty="0"/>
          </a:p>
          <a:p>
            <a:r>
              <a:rPr kumimoji="1" lang="ja-JP" altLang="en-US" dirty="0"/>
              <a:t>正確に情報を伝達するための媒介機能を果たすものがメディアである。</a:t>
            </a:r>
            <a:endParaRPr kumimoji="1" lang="en-US" altLang="ja-JP" dirty="0"/>
          </a:p>
          <a:p>
            <a:endParaRPr kumimoji="1" lang="en-US" altLang="ja-JP" dirty="0"/>
          </a:p>
          <a:p>
            <a:r>
              <a:rPr kumimoji="1" lang="ja-JP" altLang="en-US" dirty="0"/>
              <a:t>メディアの重要な機能は，情報の流通範囲を拡大することである。</a:t>
            </a:r>
            <a:endParaRPr kumimoji="1" lang="en-US" altLang="ja-JP" dirty="0"/>
          </a:p>
          <a:p>
            <a:r>
              <a:rPr kumimoji="1" lang="ja-JP" altLang="en-US" dirty="0"/>
              <a:t>この役割をもつメディアを伝播メディアと呼ぶ。一般にメディアという場合は，伝播メディアを指していることが多い。</a:t>
            </a:r>
            <a:endParaRPr kumimoji="1" lang="en-US" altLang="ja-JP" dirty="0"/>
          </a:p>
          <a:p>
            <a:r>
              <a:rPr kumimoji="1" lang="ja-JP" altLang="en-US" dirty="0"/>
              <a:t>伝播メディアは，機械情報を物理的に媒介する役割を果たしている。</a:t>
            </a:r>
            <a:endParaRPr kumimoji="1" lang="en-US" altLang="ja-JP" dirty="0"/>
          </a:p>
          <a:p>
            <a:endParaRPr kumimoji="1" lang="en-US" altLang="ja-JP" dirty="0"/>
          </a:p>
          <a:p>
            <a:r>
              <a:rPr kumimoji="1" lang="ja-JP" altLang="en-US" dirty="0"/>
              <a:t>伝播メディアには「表現のためのメディア」，「伝達のためのメディア」，「記録のためのメディア」がある。</a:t>
            </a:r>
            <a:endParaRPr kumimoji="1" lang="en-US" altLang="ja-JP" dirty="0"/>
          </a:p>
          <a:p>
            <a:r>
              <a:rPr kumimoji="1" lang="ja-JP" altLang="en-US" dirty="0"/>
              <a:t>表現のためのメディアは，文字，音声，画像などがあり，情報を表現する役割を果たしている。</a:t>
            </a:r>
            <a:endParaRPr kumimoji="1" lang="en-US" altLang="ja-JP" dirty="0"/>
          </a:p>
          <a:p>
            <a:r>
              <a:rPr kumimoji="1" lang="ja-JP" altLang="en-US" dirty="0"/>
              <a:t>伝達のためのメディアは，空気，光，電波などがあり，空間を越えて離れた場所に伝えるときに媒介する。</a:t>
            </a:r>
            <a:endParaRPr kumimoji="1" lang="en-US" altLang="ja-JP" dirty="0"/>
          </a:p>
          <a:p>
            <a:r>
              <a:rPr kumimoji="1" lang="ja-JP" altLang="en-US" dirty="0"/>
              <a:t>記録のためのメディアは，紙，光学ディスクなどがあり，時間を超えて情報を保存するために用いられる。</a:t>
            </a:r>
            <a:endParaRPr kumimoji="1" lang="en-US" altLang="ja-JP" dirty="0"/>
          </a:p>
          <a:p>
            <a:endParaRPr kumimoji="1" lang="en-US" altLang="ja-JP" dirty="0"/>
          </a:p>
        </p:txBody>
      </p:sp>
      <p:sp>
        <p:nvSpPr>
          <p:cNvPr id="4" name="スライド番号プレースホルダー 3"/>
          <p:cNvSpPr>
            <a:spLocks noGrp="1"/>
          </p:cNvSpPr>
          <p:nvPr>
            <p:ph type="sldNum" sz="quarter" idx="5"/>
          </p:nvPr>
        </p:nvSpPr>
        <p:spPr/>
        <p:txBody>
          <a:bodyPr/>
          <a:lstStyle/>
          <a:p>
            <a:fld id="{CD9E0D20-E546-49C3-BF3C-344140C42179}" type="slidenum">
              <a:rPr kumimoji="1" lang="ja-JP" altLang="en-US" smtClean="0"/>
              <a:t>5</a:t>
            </a:fld>
            <a:endParaRPr kumimoji="1" lang="ja-JP" altLang="en-US"/>
          </a:p>
        </p:txBody>
      </p:sp>
    </p:spTree>
    <p:extLst>
      <p:ext uri="{BB962C8B-B14F-4D97-AF65-F5344CB8AC3E}">
        <p14:creationId xmlns:p14="http://schemas.microsoft.com/office/powerpoint/2010/main" val="89782866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4BB4939-57B4-40AA-A540-6D273F94E5D2}"/>
              </a:ext>
            </a:extLst>
          </p:cNvPr>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74AF39B5-5A13-493C-AFDA-5458DB77777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49EFCB4B-3F06-413D-A480-489A49176D7E}"/>
              </a:ext>
            </a:extLst>
          </p:cNvPr>
          <p:cNvSpPr>
            <a:spLocks noGrp="1"/>
          </p:cNvSpPr>
          <p:nvPr>
            <p:ph type="dt" sz="half" idx="10"/>
          </p:nvPr>
        </p:nvSpPr>
        <p:spPr/>
        <p:txBody>
          <a:bodyPr/>
          <a:lstStyle/>
          <a:p>
            <a:fld id="{598D6F8E-E6B8-4047-98B2-394F27D765D5}" type="datetimeFigureOut">
              <a:rPr kumimoji="1" lang="ja-JP" altLang="en-US" smtClean="0"/>
              <a:t>2025/1/16</a:t>
            </a:fld>
            <a:endParaRPr kumimoji="1" lang="ja-JP" altLang="en-US"/>
          </a:p>
        </p:txBody>
      </p:sp>
      <p:sp>
        <p:nvSpPr>
          <p:cNvPr id="5" name="フッター プレースホルダー 4">
            <a:extLst>
              <a:ext uri="{FF2B5EF4-FFF2-40B4-BE49-F238E27FC236}">
                <a16:creationId xmlns:a16="http://schemas.microsoft.com/office/drawing/2014/main" id="{29EC3600-08FE-4384-82A2-4F52AB815DA4}"/>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46559F94-74AF-4B58-9F0D-82530C57972C}"/>
              </a:ext>
            </a:extLst>
          </p:cNvPr>
          <p:cNvSpPr>
            <a:spLocks noGrp="1"/>
          </p:cNvSpPr>
          <p:nvPr>
            <p:ph type="sldNum" sz="quarter" idx="12"/>
          </p:nvPr>
        </p:nvSpPr>
        <p:spPr/>
        <p:txBody>
          <a:bodyPr/>
          <a:lstStyle/>
          <a:p>
            <a:fld id="{5EAF4656-3742-4504-80FC-6E006743D2D1}" type="slidenum">
              <a:rPr kumimoji="1" lang="ja-JP" altLang="en-US" smtClean="0"/>
              <a:t>‹#›</a:t>
            </a:fld>
            <a:endParaRPr kumimoji="1" lang="ja-JP" altLang="en-US"/>
          </a:p>
        </p:txBody>
      </p:sp>
    </p:spTree>
    <p:extLst>
      <p:ext uri="{BB962C8B-B14F-4D97-AF65-F5344CB8AC3E}">
        <p14:creationId xmlns:p14="http://schemas.microsoft.com/office/powerpoint/2010/main" val="38448776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9436B0F-A90E-4EE9-BD26-30DE53D57D80}"/>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34518CE1-A4F1-45DF-82E0-04F026E799B1}"/>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26CA14B6-6D27-4E7F-92AC-8EE6C4950697}"/>
              </a:ext>
            </a:extLst>
          </p:cNvPr>
          <p:cNvSpPr>
            <a:spLocks noGrp="1"/>
          </p:cNvSpPr>
          <p:nvPr>
            <p:ph type="dt" sz="half" idx="10"/>
          </p:nvPr>
        </p:nvSpPr>
        <p:spPr/>
        <p:txBody>
          <a:bodyPr/>
          <a:lstStyle/>
          <a:p>
            <a:fld id="{598D6F8E-E6B8-4047-98B2-394F27D765D5}" type="datetimeFigureOut">
              <a:rPr kumimoji="1" lang="ja-JP" altLang="en-US" smtClean="0"/>
              <a:t>2025/1/16</a:t>
            </a:fld>
            <a:endParaRPr kumimoji="1" lang="ja-JP" altLang="en-US"/>
          </a:p>
        </p:txBody>
      </p:sp>
      <p:sp>
        <p:nvSpPr>
          <p:cNvPr id="5" name="フッター プレースホルダー 4">
            <a:extLst>
              <a:ext uri="{FF2B5EF4-FFF2-40B4-BE49-F238E27FC236}">
                <a16:creationId xmlns:a16="http://schemas.microsoft.com/office/drawing/2014/main" id="{1B2FDDBE-2A96-4F6F-BC1B-8635DEC4EAE7}"/>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6B55862A-DC44-40E5-88B2-B4B73E551F4A}"/>
              </a:ext>
            </a:extLst>
          </p:cNvPr>
          <p:cNvSpPr>
            <a:spLocks noGrp="1"/>
          </p:cNvSpPr>
          <p:nvPr>
            <p:ph type="sldNum" sz="quarter" idx="12"/>
          </p:nvPr>
        </p:nvSpPr>
        <p:spPr/>
        <p:txBody>
          <a:bodyPr/>
          <a:lstStyle/>
          <a:p>
            <a:fld id="{5EAF4656-3742-4504-80FC-6E006743D2D1}" type="slidenum">
              <a:rPr kumimoji="1" lang="ja-JP" altLang="en-US" smtClean="0"/>
              <a:t>‹#›</a:t>
            </a:fld>
            <a:endParaRPr kumimoji="1" lang="ja-JP" altLang="en-US"/>
          </a:p>
        </p:txBody>
      </p:sp>
    </p:spTree>
    <p:extLst>
      <p:ext uri="{BB962C8B-B14F-4D97-AF65-F5344CB8AC3E}">
        <p14:creationId xmlns:p14="http://schemas.microsoft.com/office/powerpoint/2010/main" val="30711107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3F032F34-5556-4AF2-ADF7-CABB48CDA320}"/>
              </a:ext>
            </a:extLst>
          </p:cNvPr>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D86F4004-8BC6-421B-B4ED-2596E22DB066}"/>
              </a:ext>
            </a:extLst>
          </p:cNvPr>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835CC1BE-774B-421A-B53B-907D441FA1D9}"/>
              </a:ext>
            </a:extLst>
          </p:cNvPr>
          <p:cNvSpPr>
            <a:spLocks noGrp="1"/>
          </p:cNvSpPr>
          <p:nvPr>
            <p:ph type="dt" sz="half" idx="10"/>
          </p:nvPr>
        </p:nvSpPr>
        <p:spPr/>
        <p:txBody>
          <a:bodyPr/>
          <a:lstStyle/>
          <a:p>
            <a:fld id="{598D6F8E-E6B8-4047-98B2-394F27D765D5}" type="datetimeFigureOut">
              <a:rPr kumimoji="1" lang="ja-JP" altLang="en-US" smtClean="0"/>
              <a:t>2025/1/16</a:t>
            </a:fld>
            <a:endParaRPr kumimoji="1" lang="ja-JP" altLang="en-US"/>
          </a:p>
        </p:txBody>
      </p:sp>
      <p:sp>
        <p:nvSpPr>
          <p:cNvPr id="5" name="フッター プレースホルダー 4">
            <a:extLst>
              <a:ext uri="{FF2B5EF4-FFF2-40B4-BE49-F238E27FC236}">
                <a16:creationId xmlns:a16="http://schemas.microsoft.com/office/drawing/2014/main" id="{FC14D341-F4EE-440A-8F94-C7BE1CC33ED8}"/>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948167EC-328A-4D3B-9846-84CB8292AC7F}"/>
              </a:ext>
            </a:extLst>
          </p:cNvPr>
          <p:cNvSpPr>
            <a:spLocks noGrp="1"/>
          </p:cNvSpPr>
          <p:nvPr>
            <p:ph type="sldNum" sz="quarter" idx="12"/>
          </p:nvPr>
        </p:nvSpPr>
        <p:spPr/>
        <p:txBody>
          <a:bodyPr/>
          <a:lstStyle/>
          <a:p>
            <a:fld id="{5EAF4656-3742-4504-80FC-6E006743D2D1}" type="slidenum">
              <a:rPr kumimoji="1" lang="ja-JP" altLang="en-US" smtClean="0"/>
              <a:t>‹#›</a:t>
            </a:fld>
            <a:endParaRPr kumimoji="1" lang="ja-JP" altLang="en-US"/>
          </a:p>
        </p:txBody>
      </p:sp>
    </p:spTree>
    <p:extLst>
      <p:ext uri="{BB962C8B-B14F-4D97-AF65-F5344CB8AC3E}">
        <p14:creationId xmlns:p14="http://schemas.microsoft.com/office/powerpoint/2010/main" val="19956332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F9578AA-8F3D-4888-86A2-58D192DCA7C9}"/>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C3F5924B-3F93-4333-9B47-0EB3DF894518}"/>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538EA84A-917D-4808-B1AD-B7A715D63890}"/>
              </a:ext>
            </a:extLst>
          </p:cNvPr>
          <p:cNvSpPr>
            <a:spLocks noGrp="1"/>
          </p:cNvSpPr>
          <p:nvPr>
            <p:ph type="dt" sz="half" idx="10"/>
          </p:nvPr>
        </p:nvSpPr>
        <p:spPr/>
        <p:txBody>
          <a:bodyPr/>
          <a:lstStyle/>
          <a:p>
            <a:fld id="{598D6F8E-E6B8-4047-98B2-394F27D765D5}" type="datetimeFigureOut">
              <a:rPr kumimoji="1" lang="ja-JP" altLang="en-US" smtClean="0"/>
              <a:t>2025/1/16</a:t>
            </a:fld>
            <a:endParaRPr kumimoji="1" lang="ja-JP" altLang="en-US"/>
          </a:p>
        </p:txBody>
      </p:sp>
      <p:sp>
        <p:nvSpPr>
          <p:cNvPr id="5" name="フッター プレースホルダー 4">
            <a:extLst>
              <a:ext uri="{FF2B5EF4-FFF2-40B4-BE49-F238E27FC236}">
                <a16:creationId xmlns:a16="http://schemas.microsoft.com/office/drawing/2014/main" id="{12982AF5-7106-4646-A6C3-1D241F6AEA08}"/>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FB1105FE-FF2F-4160-BB3C-DA688C09C556}"/>
              </a:ext>
            </a:extLst>
          </p:cNvPr>
          <p:cNvSpPr>
            <a:spLocks noGrp="1"/>
          </p:cNvSpPr>
          <p:nvPr>
            <p:ph type="sldNum" sz="quarter" idx="12"/>
          </p:nvPr>
        </p:nvSpPr>
        <p:spPr/>
        <p:txBody>
          <a:bodyPr/>
          <a:lstStyle/>
          <a:p>
            <a:fld id="{5EAF4656-3742-4504-80FC-6E006743D2D1}" type="slidenum">
              <a:rPr kumimoji="1" lang="ja-JP" altLang="en-US" smtClean="0"/>
              <a:t>‹#›</a:t>
            </a:fld>
            <a:endParaRPr kumimoji="1" lang="ja-JP" altLang="en-US"/>
          </a:p>
        </p:txBody>
      </p:sp>
    </p:spTree>
    <p:extLst>
      <p:ext uri="{BB962C8B-B14F-4D97-AF65-F5344CB8AC3E}">
        <p14:creationId xmlns:p14="http://schemas.microsoft.com/office/powerpoint/2010/main" val="31412926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9C98894-87FB-4309-A734-B9FF2762E4B3}"/>
              </a:ext>
            </a:extLst>
          </p:cNvPr>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7324DD3D-C195-4D81-AA63-CEEA866688B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AA81FC0E-495E-42D5-83D0-E5A3DBFC2F5A}"/>
              </a:ext>
            </a:extLst>
          </p:cNvPr>
          <p:cNvSpPr>
            <a:spLocks noGrp="1"/>
          </p:cNvSpPr>
          <p:nvPr>
            <p:ph type="dt" sz="half" idx="10"/>
          </p:nvPr>
        </p:nvSpPr>
        <p:spPr/>
        <p:txBody>
          <a:bodyPr/>
          <a:lstStyle/>
          <a:p>
            <a:fld id="{598D6F8E-E6B8-4047-98B2-394F27D765D5}" type="datetimeFigureOut">
              <a:rPr kumimoji="1" lang="ja-JP" altLang="en-US" smtClean="0"/>
              <a:t>2025/1/16</a:t>
            </a:fld>
            <a:endParaRPr kumimoji="1" lang="ja-JP" altLang="en-US"/>
          </a:p>
        </p:txBody>
      </p:sp>
      <p:sp>
        <p:nvSpPr>
          <p:cNvPr id="5" name="フッター プレースホルダー 4">
            <a:extLst>
              <a:ext uri="{FF2B5EF4-FFF2-40B4-BE49-F238E27FC236}">
                <a16:creationId xmlns:a16="http://schemas.microsoft.com/office/drawing/2014/main" id="{9B48927F-0E10-40B7-8D01-536A2928BBA5}"/>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DE9077BD-EA80-4AF4-A945-9C607B91D032}"/>
              </a:ext>
            </a:extLst>
          </p:cNvPr>
          <p:cNvSpPr>
            <a:spLocks noGrp="1"/>
          </p:cNvSpPr>
          <p:nvPr>
            <p:ph type="sldNum" sz="quarter" idx="12"/>
          </p:nvPr>
        </p:nvSpPr>
        <p:spPr/>
        <p:txBody>
          <a:bodyPr/>
          <a:lstStyle/>
          <a:p>
            <a:fld id="{5EAF4656-3742-4504-80FC-6E006743D2D1}" type="slidenum">
              <a:rPr kumimoji="1" lang="ja-JP" altLang="en-US" smtClean="0"/>
              <a:t>‹#›</a:t>
            </a:fld>
            <a:endParaRPr kumimoji="1" lang="ja-JP" altLang="en-US"/>
          </a:p>
        </p:txBody>
      </p:sp>
    </p:spTree>
    <p:extLst>
      <p:ext uri="{BB962C8B-B14F-4D97-AF65-F5344CB8AC3E}">
        <p14:creationId xmlns:p14="http://schemas.microsoft.com/office/powerpoint/2010/main" val="35903631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BA94E25-1DFF-492D-91A8-5A8DDF24527B}"/>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8F3C4A90-8E8E-4B52-9939-5613DF450012}"/>
              </a:ext>
            </a:extLst>
          </p:cNvPr>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BE5EF537-B5F3-4A01-86AA-BEA655F37654}"/>
              </a:ext>
            </a:extLst>
          </p:cNvPr>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97481B54-EF89-49A8-B0FC-B1B592237B03}"/>
              </a:ext>
            </a:extLst>
          </p:cNvPr>
          <p:cNvSpPr>
            <a:spLocks noGrp="1"/>
          </p:cNvSpPr>
          <p:nvPr>
            <p:ph type="dt" sz="half" idx="10"/>
          </p:nvPr>
        </p:nvSpPr>
        <p:spPr/>
        <p:txBody>
          <a:bodyPr/>
          <a:lstStyle/>
          <a:p>
            <a:fld id="{598D6F8E-E6B8-4047-98B2-394F27D765D5}" type="datetimeFigureOut">
              <a:rPr kumimoji="1" lang="ja-JP" altLang="en-US" smtClean="0"/>
              <a:t>2025/1/16</a:t>
            </a:fld>
            <a:endParaRPr kumimoji="1" lang="ja-JP" altLang="en-US"/>
          </a:p>
        </p:txBody>
      </p:sp>
      <p:sp>
        <p:nvSpPr>
          <p:cNvPr id="6" name="フッター プレースホルダー 5">
            <a:extLst>
              <a:ext uri="{FF2B5EF4-FFF2-40B4-BE49-F238E27FC236}">
                <a16:creationId xmlns:a16="http://schemas.microsoft.com/office/drawing/2014/main" id="{7EA6676E-F7B4-4F1D-9A63-5B1855715C29}"/>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26A7D2C1-C251-47C7-94DD-B744CEE9E106}"/>
              </a:ext>
            </a:extLst>
          </p:cNvPr>
          <p:cNvSpPr>
            <a:spLocks noGrp="1"/>
          </p:cNvSpPr>
          <p:nvPr>
            <p:ph type="sldNum" sz="quarter" idx="12"/>
          </p:nvPr>
        </p:nvSpPr>
        <p:spPr/>
        <p:txBody>
          <a:bodyPr/>
          <a:lstStyle/>
          <a:p>
            <a:fld id="{5EAF4656-3742-4504-80FC-6E006743D2D1}" type="slidenum">
              <a:rPr kumimoji="1" lang="ja-JP" altLang="en-US" smtClean="0"/>
              <a:t>‹#›</a:t>
            </a:fld>
            <a:endParaRPr kumimoji="1" lang="ja-JP" altLang="en-US"/>
          </a:p>
        </p:txBody>
      </p:sp>
    </p:spTree>
    <p:extLst>
      <p:ext uri="{BB962C8B-B14F-4D97-AF65-F5344CB8AC3E}">
        <p14:creationId xmlns:p14="http://schemas.microsoft.com/office/powerpoint/2010/main" val="38616312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8DB4C33-DFFA-44FB-8803-051BBF64459C}"/>
              </a:ext>
            </a:extLst>
          </p:cNvPr>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1DD5DDEB-3891-46BD-9E09-B3FA76D51A6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FF265C37-B56B-4ECC-B76F-4E57B88AACAA}"/>
              </a:ext>
            </a:extLst>
          </p:cNvPr>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E736A637-5400-4DDA-AABF-1A87B711F2A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2AFE39DA-8212-4DB9-A79B-CB666D388BA7}"/>
              </a:ext>
            </a:extLst>
          </p:cNvPr>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252B5514-58EE-44E3-A454-7312451C49A8}"/>
              </a:ext>
            </a:extLst>
          </p:cNvPr>
          <p:cNvSpPr>
            <a:spLocks noGrp="1"/>
          </p:cNvSpPr>
          <p:nvPr>
            <p:ph type="dt" sz="half" idx="10"/>
          </p:nvPr>
        </p:nvSpPr>
        <p:spPr/>
        <p:txBody>
          <a:bodyPr/>
          <a:lstStyle/>
          <a:p>
            <a:fld id="{598D6F8E-E6B8-4047-98B2-394F27D765D5}" type="datetimeFigureOut">
              <a:rPr kumimoji="1" lang="ja-JP" altLang="en-US" smtClean="0"/>
              <a:t>2025/1/16</a:t>
            </a:fld>
            <a:endParaRPr kumimoji="1" lang="ja-JP" altLang="en-US"/>
          </a:p>
        </p:txBody>
      </p:sp>
      <p:sp>
        <p:nvSpPr>
          <p:cNvPr id="8" name="フッター プレースホルダー 7">
            <a:extLst>
              <a:ext uri="{FF2B5EF4-FFF2-40B4-BE49-F238E27FC236}">
                <a16:creationId xmlns:a16="http://schemas.microsoft.com/office/drawing/2014/main" id="{0B627484-238D-48DA-8EF7-29DFF28FA01D}"/>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F6F6B13D-87AD-4ADA-8047-B5BCBF6149B8}"/>
              </a:ext>
            </a:extLst>
          </p:cNvPr>
          <p:cNvSpPr>
            <a:spLocks noGrp="1"/>
          </p:cNvSpPr>
          <p:nvPr>
            <p:ph type="sldNum" sz="quarter" idx="12"/>
          </p:nvPr>
        </p:nvSpPr>
        <p:spPr/>
        <p:txBody>
          <a:bodyPr/>
          <a:lstStyle/>
          <a:p>
            <a:fld id="{5EAF4656-3742-4504-80FC-6E006743D2D1}" type="slidenum">
              <a:rPr kumimoji="1" lang="ja-JP" altLang="en-US" smtClean="0"/>
              <a:t>‹#›</a:t>
            </a:fld>
            <a:endParaRPr kumimoji="1" lang="ja-JP" altLang="en-US"/>
          </a:p>
        </p:txBody>
      </p:sp>
    </p:spTree>
    <p:extLst>
      <p:ext uri="{BB962C8B-B14F-4D97-AF65-F5344CB8AC3E}">
        <p14:creationId xmlns:p14="http://schemas.microsoft.com/office/powerpoint/2010/main" val="7419427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BE396A3-80FC-4F48-8367-CCB48CDC7220}"/>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84A48148-AC85-45B1-BB8F-D24A2A5E2DC4}"/>
              </a:ext>
            </a:extLst>
          </p:cNvPr>
          <p:cNvSpPr>
            <a:spLocks noGrp="1"/>
          </p:cNvSpPr>
          <p:nvPr>
            <p:ph type="dt" sz="half" idx="10"/>
          </p:nvPr>
        </p:nvSpPr>
        <p:spPr/>
        <p:txBody>
          <a:bodyPr/>
          <a:lstStyle/>
          <a:p>
            <a:fld id="{598D6F8E-E6B8-4047-98B2-394F27D765D5}" type="datetimeFigureOut">
              <a:rPr kumimoji="1" lang="ja-JP" altLang="en-US" smtClean="0"/>
              <a:t>2025/1/16</a:t>
            </a:fld>
            <a:endParaRPr kumimoji="1" lang="ja-JP" altLang="en-US"/>
          </a:p>
        </p:txBody>
      </p:sp>
      <p:sp>
        <p:nvSpPr>
          <p:cNvPr id="4" name="フッター プレースホルダー 3">
            <a:extLst>
              <a:ext uri="{FF2B5EF4-FFF2-40B4-BE49-F238E27FC236}">
                <a16:creationId xmlns:a16="http://schemas.microsoft.com/office/drawing/2014/main" id="{24292834-9029-4560-8DCA-45A59135E155}"/>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5C434FCF-67F8-4FD2-91E0-19E16FA997CD}"/>
              </a:ext>
            </a:extLst>
          </p:cNvPr>
          <p:cNvSpPr>
            <a:spLocks noGrp="1"/>
          </p:cNvSpPr>
          <p:nvPr>
            <p:ph type="sldNum" sz="quarter" idx="12"/>
          </p:nvPr>
        </p:nvSpPr>
        <p:spPr/>
        <p:txBody>
          <a:bodyPr/>
          <a:lstStyle/>
          <a:p>
            <a:fld id="{5EAF4656-3742-4504-80FC-6E006743D2D1}" type="slidenum">
              <a:rPr kumimoji="1" lang="ja-JP" altLang="en-US" smtClean="0"/>
              <a:t>‹#›</a:t>
            </a:fld>
            <a:endParaRPr kumimoji="1" lang="ja-JP" altLang="en-US"/>
          </a:p>
        </p:txBody>
      </p:sp>
    </p:spTree>
    <p:extLst>
      <p:ext uri="{BB962C8B-B14F-4D97-AF65-F5344CB8AC3E}">
        <p14:creationId xmlns:p14="http://schemas.microsoft.com/office/powerpoint/2010/main" val="6555783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B3A1E402-A81F-4668-88CF-7C8760978D3B}"/>
              </a:ext>
            </a:extLst>
          </p:cNvPr>
          <p:cNvSpPr>
            <a:spLocks noGrp="1"/>
          </p:cNvSpPr>
          <p:nvPr>
            <p:ph type="dt" sz="half" idx="10"/>
          </p:nvPr>
        </p:nvSpPr>
        <p:spPr/>
        <p:txBody>
          <a:bodyPr/>
          <a:lstStyle/>
          <a:p>
            <a:fld id="{598D6F8E-E6B8-4047-98B2-394F27D765D5}" type="datetimeFigureOut">
              <a:rPr kumimoji="1" lang="ja-JP" altLang="en-US" smtClean="0"/>
              <a:t>2025/1/16</a:t>
            </a:fld>
            <a:endParaRPr kumimoji="1" lang="ja-JP" altLang="en-US"/>
          </a:p>
        </p:txBody>
      </p:sp>
      <p:sp>
        <p:nvSpPr>
          <p:cNvPr id="3" name="フッター プレースホルダー 2">
            <a:extLst>
              <a:ext uri="{FF2B5EF4-FFF2-40B4-BE49-F238E27FC236}">
                <a16:creationId xmlns:a16="http://schemas.microsoft.com/office/drawing/2014/main" id="{2B95AE23-B0B2-49DA-B1D3-C31461630974}"/>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0B7AFEBC-632A-4DEA-B3BB-970D01939768}"/>
              </a:ext>
            </a:extLst>
          </p:cNvPr>
          <p:cNvSpPr>
            <a:spLocks noGrp="1"/>
          </p:cNvSpPr>
          <p:nvPr>
            <p:ph type="sldNum" sz="quarter" idx="12"/>
          </p:nvPr>
        </p:nvSpPr>
        <p:spPr/>
        <p:txBody>
          <a:bodyPr/>
          <a:lstStyle/>
          <a:p>
            <a:fld id="{5EAF4656-3742-4504-80FC-6E006743D2D1}" type="slidenum">
              <a:rPr kumimoji="1" lang="ja-JP" altLang="en-US" smtClean="0"/>
              <a:t>‹#›</a:t>
            </a:fld>
            <a:endParaRPr kumimoji="1" lang="ja-JP" altLang="en-US"/>
          </a:p>
        </p:txBody>
      </p:sp>
    </p:spTree>
    <p:extLst>
      <p:ext uri="{BB962C8B-B14F-4D97-AF65-F5344CB8AC3E}">
        <p14:creationId xmlns:p14="http://schemas.microsoft.com/office/powerpoint/2010/main" val="25021444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5AE5C30-8E67-4F3D-950B-AD0EFF5E223D}"/>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A6568824-1F91-4408-9087-0A04B17FF1E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1E1A93BB-23C6-4559-8024-D82747CD668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BF172D21-5950-4658-892E-E1CDA25AEF38}"/>
              </a:ext>
            </a:extLst>
          </p:cNvPr>
          <p:cNvSpPr>
            <a:spLocks noGrp="1"/>
          </p:cNvSpPr>
          <p:nvPr>
            <p:ph type="dt" sz="half" idx="10"/>
          </p:nvPr>
        </p:nvSpPr>
        <p:spPr/>
        <p:txBody>
          <a:bodyPr/>
          <a:lstStyle/>
          <a:p>
            <a:fld id="{598D6F8E-E6B8-4047-98B2-394F27D765D5}" type="datetimeFigureOut">
              <a:rPr kumimoji="1" lang="ja-JP" altLang="en-US" smtClean="0"/>
              <a:t>2025/1/16</a:t>
            </a:fld>
            <a:endParaRPr kumimoji="1" lang="ja-JP" altLang="en-US"/>
          </a:p>
        </p:txBody>
      </p:sp>
      <p:sp>
        <p:nvSpPr>
          <p:cNvPr id="6" name="フッター プレースホルダー 5">
            <a:extLst>
              <a:ext uri="{FF2B5EF4-FFF2-40B4-BE49-F238E27FC236}">
                <a16:creationId xmlns:a16="http://schemas.microsoft.com/office/drawing/2014/main" id="{856F7A55-C774-4FF4-B397-D460AC44D724}"/>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C74E4442-318E-4BB8-8AA5-AAC404E74FE9}"/>
              </a:ext>
            </a:extLst>
          </p:cNvPr>
          <p:cNvSpPr>
            <a:spLocks noGrp="1"/>
          </p:cNvSpPr>
          <p:nvPr>
            <p:ph type="sldNum" sz="quarter" idx="12"/>
          </p:nvPr>
        </p:nvSpPr>
        <p:spPr/>
        <p:txBody>
          <a:bodyPr/>
          <a:lstStyle/>
          <a:p>
            <a:fld id="{5EAF4656-3742-4504-80FC-6E006743D2D1}" type="slidenum">
              <a:rPr kumimoji="1" lang="ja-JP" altLang="en-US" smtClean="0"/>
              <a:t>‹#›</a:t>
            </a:fld>
            <a:endParaRPr kumimoji="1" lang="ja-JP" altLang="en-US"/>
          </a:p>
        </p:txBody>
      </p:sp>
    </p:spTree>
    <p:extLst>
      <p:ext uri="{BB962C8B-B14F-4D97-AF65-F5344CB8AC3E}">
        <p14:creationId xmlns:p14="http://schemas.microsoft.com/office/powerpoint/2010/main" val="34207000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45A4194-4E85-456B-B826-2187CA516575}"/>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65450171-3C57-45C4-AED8-556DC2D4D69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id="{5846090B-3922-4764-9CEC-838F87A6AA0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27AE7EF4-0045-4848-9616-84E243DD3C75}"/>
              </a:ext>
            </a:extLst>
          </p:cNvPr>
          <p:cNvSpPr>
            <a:spLocks noGrp="1"/>
          </p:cNvSpPr>
          <p:nvPr>
            <p:ph type="dt" sz="half" idx="10"/>
          </p:nvPr>
        </p:nvSpPr>
        <p:spPr/>
        <p:txBody>
          <a:bodyPr/>
          <a:lstStyle/>
          <a:p>
            <a:fld id="{598D6F8E-E6B8-4047-98B2-394F27D765D5}" type="datetimeFigureOut">
              <a:rPr kumimoji="1" lang="ja-JP" altLang="en-US" smtClean="0"/>
              <a:t>2025/1/16</a:t>
            </a:fld>
            <a:endParaRPr kumimoji="1" lang="ja-JP" altLang="en-US"/>
          </a:p>
        </p:txBody>
      </p:sp>
      <p:sp>
        <p:nvSpPr>
          <p:cNvPr id="6" name="フッター プレースホルダー 5">
            <a:extLst>
              <a:ext uri="{FF2B5EF4-FFF2-40B4-BE49-F238E27FC236}">
                <a16:creationId xmlns:a16="http://schemas.microsoft.com/office/drawing/2014/main" id="{DA118D19-FC69-4887-95D9-491438935B0A}"/>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7A87F065-42F4-4FB2-BA7E-019DE44F74D6}"/>
              </a:ext>
            </a:extLst>
          </p:cNvPr>
          <p:cNvSpPr>
            <a:spLocks noGrp="1"/>
          </p:cNvSpPr>
          <p:nvPr>
            <p:ph type="sldNum" sz="quarter" idx="12"/>
          </p:nvPr>
        </p:nvSpPr>
        <p:spPr/>
        <p:txBody>
          <a:bodyPr/>
          <a:lstStyle/>
          <a:p>
            <a:fld id="{5EAF4656-3742-4504-80FC-6E006743D2D1}" type="slidenum">
              <a:rPr kumimoji="1" lang="ja-JP" altLang="en-US" smtClean="0"/>
              <a:t>‹#›</a:t>
            </a:fld>
            <a:endParaRPr kumimoji="1" lang="ja-JP" altLang="en-US"/>
          </a:p>
        </p:txBody>
      </p:sp>
    </p:spTree>
    <p:extLst>
      <p:ext uri="{BB962C8B-B14F-4D97-AF65-F5344CB8AC3E}">
        <p14:creationId xmlns:p14="http://schemas.microsoft.com/office/powerpoint/2010/main" val="3661469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20DB3D34-3486-4278-98CC-A0F71583782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EF6A463E-73C9-48EB-8F30-7209A008DAE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61708010-5E13-43C9-B786-AA67FF12ECB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98D6F8E-E6B8-4047-98B2-394F27D765D5}" type="datetimeFigureOut">
              <a:rPr kumimoji="1" lang="ja-JP" altLang="en-US" smtClean="0"/>
              <a:t>2025/1/16</a:t>
            </a:fld>
            <a:endParaRPr kumimoji="1" lang="ja-JP" altLang="en-US"/>
          </a:p>
        </p:txBody>
      </p:sp>
      <p:sp>
        <p:nvSpPr>
          <p:cNvPr id="5" name="フッター プレースホルダー 4">
            <a:extLst>
              <a:ext uri="{FF2B5EF4-FFF2-40B4-BE49-F238E27FC236}">
                <a16:creationId xmlns:a16="http://schemas.microsoft.com/office/drawing/2014/main" id="{EE114A75-DB17-4DCC-814C-59AB7CC1CE3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56E0CAB5-2690-4A33-8166-EA087B7F56F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EAF4656-3742-4504-80FC-6E006743D2D1}" type="slidenum">
              <a:rPr kumimoji="1" lang="ja-JP" altLang="en-US" smtClean="0"/>
              <a:t>‹#›</a:t>
            </a:fld>
            <a:endParaRPr kumimoji="1" lang="ja-JP" altLang="en-US"/>
          </a:p>
        </p:txBody>
      </p:sp>
    </p:spTree>
    <p:extLst>
      <p:ext uri="{BB962C8B-B14F-4D97-AF65-F5344CB8AC3E}">
        <p14:creationId xmlns:p14="http://schemas.microsoft.com/office/powerpoint/2010/main" val="373000157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image" Target="../media/image5.emf"/><Relationship Id="rId5" Type="http://schemas.openxmlformats.org/officeDocument/2006/relationships/image" Target="../media/image4.emf"/><Relationship Id="rId4" Type="http://schemas.openxmlformats.org/officeDocument/2006/relationships/image" Target="../media/image3.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12BF9F1-D90D-4891-8BDC-E6CF8182BC53}"/>
              </a:ext>
            </a:extLst>
          </p:cNvPr>
          <p:cNvSpPr>
            <a:spLocks noGrp="1"/>
          </p:cNvSpPr>
          <p:nvPr>
            <p:ph type="ctrTitle"/>
          </p:nvPr>
        </p:nvSpPr>
        <p:spPr/>
        <p:txBody>
          <a:bodyPr>
            <a:normAutofit fontScale="90000"/>
          </a:bodyPr>
          <a:lstStyle/>
          <a:p>
            <a:pPr algn="l"/>
            <a:r>
              <a:rPr kumimoji="1" lang="en-US" altLang="ja-JP" sz="11500" dirty="0">
                <a:solidFill>
                  <a:srgbClr val="D11F53"/>
                </a:solidFill>
                <a:latin typeface="Bahnschrift" panose="020B0502040204020203" pitchFamily="34" charset="0"/>
              </a:rPr>
              <a:t>01</a:t>
            </a:r>
            <a:br>
              <a:rPr lang="en-US" altLang="ja-JP" sz="11500" dirty="0">
                <a:solidFill>
                  <a:srgbClr val="0053A7"/>
                </a:solidFill>
                <a:latin typeface="Bahnschrift" panose="020B0502040204020203" pitchFamily="34" charset="0"/>
              </a:rPr>
            </a:br>
            <a:r>
              <a:rPr kumimoji="1" lang="ja-JP" altLang="en-US" sz="5400" dirty="0">
                <a:latin typeface="HGPｺﾞｼｯｸE" panose="020B0900000000000000" pitchFamily="50" charset="-128"/>
                <a:ea typeface="HGPｺﾞｼｯｸE" panose="020B0900000000000000" pitchFamily="50" charset="-128"/>
              </a:rPr>
              <a:t>情報とメディア</a:t>
            </a:r>
            <a:endParaRPr kumimoji="1" lang="ja-JP" altLang="en-US" dirty="0">
              <a:latin typeface="HGPｺﾞｼｯｸE" panose="020B0900000000000000" pitchFamily="50" charset="-128"/>
              <a:ea typeface="HGPｺﾞｼｯｸE" panose="020B0900000000000000" pitchFamily="50" charset="-128"/>
            </a:endParaRPr>
          </a:p>
        </p:txBody>
      </p:sp>
      <p:sp>
        <p:nvSpPr>
          <p:cNvPr id="4" name="正方形/長方形 3">
            <a:extLst>
              <a:ext uri="{FF2B5EF4-FFF2-40B4-BE49-F238E27FC236}">
                <a16:creationId xmlns:a16="http://schemas.microsoft.com/office/drawing/2014/main" id="{F7656293-B552-4901-B815-4610B32594CA}"/>
              </a:ext>
            </a:extLst>
          </p:cNvPr>
          <p:cNvSpPr/>
          <p:nvPr/>
        </p:nvSpPr>
        <p:spPr>
          <a:xfrm>
            <a:off x="10721872" y="1015068"/>
            <a:ext cx="1470128" cy="5842932"/>
          </a:xfrm>
          <a:prstGeom prst="rect">
            <a:avLst/>
          </a:prstGeom>
          <a:solidFill>
            <a:srgbClr val="F8ABAD"/>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kumimoji="1" lang="ja-JP" altLang="en-US" dirty="0"/>
          </a:p>
        </p:txBody>
      </p:sp>
      <p:cxnSp>
        <p:nvCxnSpPr>
          <p:cNvPr id="10" name="直線コネクタ 9">
            <a:extLst>
              <a:ext uri="{FF2B5EF4-FFF2-40B4-BE49-F238E27FC236}">
                <a16:creationId xmlns:a16="http://schemas.microsoft.com/office/drawing/2014/main" id="{D38E24C7-9F6E-4C64-A6AD-AC2A96F0DD45}"/>
              </a:ext>
            </a:extLst>
          </p:cNvPr>
          <p:cNvCxnSpPr>
            <a:cxnSpLocks/>
          </p:cNvCxnSpPr>
          <p:nvPr/>
        </p:nvCxnSpPr>
        <p:spPr>
          <a:xfrm>
            <a:off x="10721872" y="1015068"/>
            <a:ext cx="0" cy="5842932"/>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直線コネクタ 14">
            <a:extLst>
              <a:ext uri="{FF2B5EF4-FFF2-40B4-BE49-F238E27FC236}">
                <a16:creationId xmlns:a16="http://schemas.microsoft.com/office/drawing/2014/main" id="{F7F62223-41A7-473B-A0F9-DA18BB06D138}"/>
              </a:ext>
            </a:extLst>
          </p:cNvPr>
          <p:cNvCxnSpPr/>
          <p:nvPr/>
        </p:nvCxnSpPr>
        <p:spPr>
          <a:xfrm flipH="1">
            <a:off x="0" y="1015068"/>
            <a:ext cx="12192000" cy="0"/>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 name="直線コネクタ 18">
            <a:extLst>
              <a:ext uri="{FF2B5EF4-FFF2-40B4-BE49-F238E27FC236}">
                <a16:creationId xmlns:a16="http://schemas.microsoft.com/office/drawing/2014/main" id="{2370D941-2203-4074-8214-515CF086B051}"/>
              </a:ext>
            </a:extLst>
          </p:cNvPr>
          <p:cNvCxnSpPr>
            <a:cxnSpLocks/>
          </p:cNvCxnSpPr>
          <p:nvPr/>
        </p:nvCxnSpPr>
        <p:spPr>
          <a:xfrm>
            <a:off x="1524000" y="3582099"/>
            <a:ext cx="8861571" cy="0"/>
          </a:xfrm>
          <a:prstGeom prst="line">
            <a:avLst/>
          </a:prstGeom>
          <a:ln w="76200">
            <a:solidFill>
              <a:srgbClr val="F8ABAD"/>
            </a:solidFill>
          </a:ln>
        </p:spPr>
        <p:style>
          <a:lnRef idx="1">
            <a:schemeClr val="accent1"/>
          </a:lnRef>
          <a:fillRef idx="0">
            <a:schemeClr val="accent1"/>
          </a:fillRef>
          <a:effectRef idx="0">
            <a:schemeClr val="accent1"/>
          </a:effectRef>
          <a:fontRef idx="minor">
            <a:schemeClr val="tx1"/>
          </a:fontRef>
        </p:style>
      </p:cxnSp>
      <p:sp>
        <p:nvSpPr>
          <p:cNvPr id="3" name="テキスト ボックス 2">
            <a:extLst>
              <a:ext uri="{FF2B5EF4-FFF2-40B4-BE49-F238E27FC236}">
                <a16:creationId xmlns:a16="http://schemas.microsoft.com/office/drawing/2014/main" id="{2BA97D46-28F2-4E98-9799-6B19988BB53C}"/>
              </a:ext>
            </a:extLst>
          </p:cNvPr>
          <p:cNvSpPr txBox="1"/>
          <p:nvPr/>
        </p:nvSpPr>
        <p:spPr>
          <a:xfrm>
            <a:off x="9655025" y="52097"/>
            <a:ext cx="2441694" cy="769441"/>
          </a:xfrm>
          <a:prstGeom prst="rect">
            <a:avLst/>
          </a:prstGeom>
          <a:noFill/>
        </p:spPr>
        <p:txBody>
          <a:bodyPr wrap="none" rtlCol="0">
            <a:spAutoFit/>
          </a:bodyPr>
          <a:lstStyle/>
          <a:p>
            <a:r>
              <a:rPr kumimoji="1" lang="ja-JP" altLang="en-US" sz="4400" dirty="0">
                <a:latin typeface="HGPｺﾞｼｯｸE" panose="020B0900000000000000" pitchFamily="50" charset="-128"/>
                <a:ea typeface="HGPｺﾞｼｯｸE" panose="020B0900000000000000" pitchFamily="50" charset="-128"/>
              </a:rPr>
              <a:t>情報社会</a:t>
            </a:r>
          </a:p>
        </p:txBody>
      </p:sp>
      <p:sp>
        <p:nvSpPr>
          <p:cNvPr id="7" name="テキスト ボックス 6">
            <a:extLst>
              <a:ext uri="{FF2B5EF4-FFF2-40B4-BE49-F238E27FC236}">
                <a16:creationId xmlns:a16="http://schemas.microsoft.com/office/drawing/2014/main" id="{DA758BDA-A1D2-1AF1-3F28-B17DDFE874DC}"/>
              </a:ext>
            </a:extLst>
          </p:cNvPr>
          <p:cNvSpPr txBox="1"/>
          <p:nvPr/>
        </p:nvSpPr>
        <p:spPr>
          <a:xfrm>
            <a:off x="10721870" y="1093661"/>
            <a:ext cx="1470129" cy="1246495"/>
          </a:xfrm>
          <a:prstGeom prst="rect">
            <a:avLst/>
          </a:prstGeom>
          <a:noFill/>
        </p:spPr>
        <p:txBody>
          <a:bodyPr wrap="square" rtlCol="0">
            <a:spAutoFit/>
          </a:bodyPr>
          <a:lstStyle/>
          <a:p>
            <a:pPr algn="ctr">
              <a:lnSpc>
                <a:spcPts val="9000"/>
              </a:lnSpc>
            </a:pPr>
            <a:r>
              <a:rPr lang="ja-JP" altLang="en-US" sz="1200" dirty="0">
                <a:latin typeface="Bahnschrift" panose="020B0502040204020203" pitchFamily="34" charset="0"/>
              </a:rPr>
              <a:t>第</a:t>
            </a:r>
            <a:r>
              <a:rPr kumimoji="1" lang="en-US" altLang="ja-JP" sz="9600" dirty="0">
                <a:solidFill>
                  <a:srgbClr val="D11F53"/>
                </a:solidFill>
                <a:latin typeface="Bahnschrift" panose="020B0502040204020203" pitchFamily="34" charset="0"/>
              </a:rPr>
              <a:t>1</a:t>
            </a:r>
            <a:r>
              <a:rPr kumimoji="1" lang="ja-JP" altLang="en-US" sz="1200" dirty="0">
                <a:latin typeface="Bahnschrift" panose="020B0502040204020203" pitchFamily="34" charset="0"/>
              </a:rPr>
              <a:t>章</a:t>
            </a:r>
          </a:p>
        </p:txBody>
      </p:sp>
    </p:spTree>
    <p:extLst>
      <p:ext uri="{BB962C8B-B14F-4D97-AF65-F5344CB8AC3E}">
        <p14:creationId xmlns:p14="http://schemas.microsoft.com/office/powerpoint/2010/main" val="20501412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47C8E69-2ED0-4EE0-AD5B-446B433304DB}"/>
              </a:ext>
            </a:extLst>
          </p:cNvPr>
          <p:cNvSpPr>
            <a:spLocks noGrp="1"/>
          </p:cNvSpPr>
          <p:nvPr>
            <p:ph type="title"/>
          </p:nvPr>
        </p:nvSpPr>
        <p:spPr>
          <a:xfrm>
            <a:off x="1562100" y="427036"/>
            <a:ext cx="10334625" cy="581008"/>
          </a:xfrm>
        </p:spPr>
        <p:txBody>
          <a:bodyPr>
            <a:normAutofit fontScale="90000"/>
          </a:bodyPr>
          <a:lstStyle/>
          <a:p>
            <a:r>
              <a:rPr kumimoji="1" lang="ja-JP" altLang="en-US" dirty="0">
                <a:solidFill>
                  <a:srgbClr val="D11F53"/>
                </a:solidFill>
                <a:latin typeface="HGPｺﾞｼｯｸE" panose="020B0900000000000000" pitchFamily="50" charset="-128"/>
                <a:ea typeface="HGPｺﾞｼｯｸE" panose="020B0900000000000000" pitchFamily="50" charset="-128"/>
              </a:rPr>
              <a:t>情報</a:t>
            </a:r>
          </a:p>
        </p:txBody>
      </p:sp>
      <p:sp>
        <p:nvSpPr>
          <p:cNvPr id="3" name="コンテンツ プレースホルダー 2">
            <a:extLst>
              <a:ext uri="{FF2B5EF4-FFF2-40B4-BE49-F238E27FC236}">
                <a16:creationId xmlns:a16="http://schemas.microsoft.com/office/drawing/2014/main" id="{AEE0889C-E7E3-47A5-A5E9-F3C57312640C}"/>
              </a:ext>
            </a:extLst>
          </p:cNvPr>
          <p:cNvSpPr>
            <a:spLocks noGrp="1"/>
          </p:cNvSpPr>
          <p:nvPr>
            <p:ph idx="1"/>
          </p:nvPr>
        </p:nvSpPr>
        <p:spPr>
          <a:xfrm>
            <a:off x="295275" y="1131903"/>
            <a:ext cx="11601450" cy="5299059"/>
          </a:xfrm>
        </p:spPr>
        <p:txBody>
          <a:bodyPr>
            <a:normAutofit/>
          </a:bodyPr>
          <a:lstStyle/>
          <a:p>
            <a:pPr marL="0" indent="457200">
              <a:lnSpc>
                <a:spcPct val="100000"/>
              </a:lnSpc>
              <a:spcBef>
                <a:spcPts val="0"/>
              </a:spcBef>
              <a:spcAft>
                <a:spcPts val="2400"/>
              </a:spcAft>
            </a:pPr>
            <a:r>
              <a:rPr lang="ja-JP" altLang="en-US" sz="3200" b="1" dirty="0">
                <a:solidFill>
                  <a:srgbClr val="D11F53"/>
                </a:solidFill>
                <a:latin typeface="メイリオ" panose="020B0604030504040204" pitchFamily="50" charset="-128"/>
                <a:ea typeface="メイリオ" panose="020B0604030504040204" pitchFamily="50" charset="-128"/>
              </a:rPr>
              <a:t>データ</a:t>
            </a:r>
            <a:r>
              <a:rPr lang="ja-JP" altLang="en-US" sz="3200" dirty="0">
                <a:latin typeface="メイリオ" panose="020B0604030504040204" pitchFamily="50" charset="-128"/>
                <a:ea typeface="メイリオ" panose="020B0604030504040204" pitchFamily="50" charset="-128"/>
              </a:rPr>
              <a:t>　</a:t>
            </a:r>
            <a:r>
              <a:rPr lang="en-US" altLang="ja-JP" sz="2400" dirty="0">
                <a:latin typeface="メイリオ" panose="020B0604030504040204" pitchFamily="50" charset="-128"/>
                <a:ea typeface="メイリオ" panose="020B0604030504040204" pitchFamily="50" charset="-128"/>
              </a:rPr>
              <a:t>…</a:t>
            </a:r>
            <a:r>
              <a:rPr lang="ja-JP" altLang="en-US" sz="2400" dirty="0">
                <a:latin typeface="メイリオ" panose="020B0604030504040204" pitchFamily="50" charset="-128"/>
                <a:ea typeface="メイリオ" panose="020B0604030504040204" pitchFamily="50" charset="-128"/>
              </a:rPr>
              <a:t>　事実や事柄などを数字や文字，記号で表現したもの</a:t>
            </a:r>
            <a:endParaRPr lang="en-US" altLang="ja-JP" sz="2400" dirty="0">
              <a:latin typeface="メイリオ" panose="020B0604030504040204" pitchFamily="50" charset="-128"/>
              <a:ea typeface="メイリオ" panose="020B0604030504040204" pitchFamily="50" charset="-128"/>
            </a:endParaRPr>
          </a:p>
          <a:p>
            <a:pPr marL="0" indent="457200">
              <a:lnSpc>
                <a:spcPct val="100000"/>
              </a:lnSpc>
              <a:spcBef>
                <a:spcPts val="0"/>
              </a:spcBef>
              <a:spcAft>
                <a:spcPts val="2400"/>
              </a:spcAft>
            </a:pPr>
            <a:r>
              <a:rPr kumimoji="1" lang="ja-JP" altLang="en-US" sz="3200" b="1" dirty="0">
                <a:solidFill>
                  <a:srgbClr val="D11F53"/>
                </a:solidFill>
                <a:latin typeface="メイリオ" panose="020B0604030504040204" pitchFamily="50" charset="-128"/>
                <a:ea typeface="メイリオ" panose="020B0604030504040204" pitchFamily="50" charset="-128"/>
              </a:rPr>
              <a:t>情報</a:t>
            </a:r>
            <a:r>
              <a:rPr kumimoji="1" lang="ja-JP" altLang="en-US" sz="3200" dirty="0">
                <a:latin typeface="メイリオ" panose="020B0604030504040204" pitchFamily="50" charset="-128"/>
                <a:ea typeface="メイリオ" panose="020B0604030504040204" pitchFamily="50" charset="-128"/>
              </a:rPr>
              <a:t>　　</a:t>
            </a:r>
            <a:r>
              <a:rPr kumimoji="1" lang="en-US" altLang="ja-JP" sz="2400" dirty="0">
                <a:latin typeface="メイリオ" panose="020B0604030504040204" pitchFamily="50" charset="-128"/>
                <a:ea typeface="メイリオ" panose="020B0604030504040204" pitchFamily="50" charset="-128"/>
              </a:rPr>
              <a:t>…</a:t>
            </a:r>
            <a:r>
              <a:rPr kumimoji="1" lang="ja-JP" altLang="en-US" sz="2400" dirty="0">
                <a:latin typeface="メイリオ" panose="020B0604030504040204" pitchFamily="50" charset="-128"/>
                <a:ea typeface="メイリオ" panose="020B0604030504040204" pitchFamily="50" charset="-128"/>
              </a:rPr>
              <a:t>　目的に応じて整理し，意味や価値を付加したもの</a:t>
            </a:r>
            <a:endParaRPr kumimoji="1" lang="en-US" altLang="ja-JP" sz="2400" dirty="0">
              <a:latin typeface="メイリオ" panose="020B0604030504040204" pitchFamily="50" charset="-128"/>
              <a:ea typeface="メイリオ" panose="020B0604030504040204" pitchFamily="50" charset="-128"/>
            </a:endParaRPr>
          </a:p>
          <a:p>
            <a:pPr marL="0" indent="457200">
              <a:lnSpc>
                <a:spcPct val="100000"/>
              </a:lnSpc>
              <a:spcBef>
                <a:spcPts val="0"/>
              </a:spcBef>
              <a:spcAft>
                <a:spcPts val="2400"/>
              </a:spcAft>
            </a:pPr>
            <a:r>
              <a:rPr lang="ja-JP" altLang="en-US" sz="3200" b="1" dirty="0">
                <a:solidFill>
                  <a:srgbClr val="D11F53"/>
                </a:solidFill>
                <a:latin typeface="メイリオ" panose="020B0604030504040204" pitchFamily="50" charset="-128"/>
                <a:ea typeface="メイリオ" panose="020B0604030504040204" pitchFamily="50" charset="-128"/>
              </a:rPr>
              <a:t>知識</a:t>
            </a:r>
            <a:r>
              <a:rPr kumimoji="1" lang="ja-JP" altLang="en-US" sz="3200" dirty="0">
                <a:latin typeface="メイリオ" panose="020B0604030504040204" pitchFamily="50" charset="-128"/>
                <a:ea typeface="メイリオ" panose="020B0604030504040204" pitchFamily="50" charset="-128"/>
              </a:rPr>
              <a:t>　　</a:t>
            </a:r>
            <a:r>
              <a:rPr kumimoji="1" lang="en-US" altLang="ja-JP" sz="2400" dirty="0">
                <a:latin typeface="メイリオ" panose="020B0604030504040204" pitchFamily="50" charset="-128"/>
                <a:ea typeface="メイリオ" panose="020B0604030504040204" pitchFamily="50" charset="-128"/>
              </a:rPr>
              <a:t>…</a:t>
            </a:r>
            <a:r>
              <a:rPr kumimoji="1" lang="ja-JP" altLang="en-US" sz="2400" dirty="0">
                <a:latin typeface="メイリオ" panose="020B0604030504040204" pitchFamily="50" charset="-128"/>
                <a:ea typeface="メイリオ" panose="020B0604030504040204" pitchFamily="50" charset="-128"/>
              </a:rPr>
              <a:t>　情報を分析し</a:t>
            </a:r>
            <a:r>
              <a:rPr lang="ja-JP" altLang="en-US" sz="2400" dirty="0">
                <a:latin typeface="メイリオ" panose="020B0604030504040204" pitchFamily="50" charset="-128"/>
                <a:ea typeface="メイリオ" panose="020B0604030504040204" pitchFamily="50" charset="-128"/>
              </a:rPr>
              <a:t>，問題解決に役立つように蓄積したもの</a:t>
            </a:r>
            <a:endParaRPr lang="en-US" altLang="ja-JP" sz="2400" dirty="0">
              <a:latin typeface="メイリオ" panose="020B0604030504040204" pitchFamily="50" charset="-128"/>
              <a:ea typeface="メイリオ" panose="020B0604030504040204" pitchFamily="50" charset="-128"/>
            </a:endParaRPr>
          </a:p>
          <a:p>
            <a:pPr marL="0" indent="457200">
              <a:lnSpc>
                <a:spcPct val="100000"/>
              </a:lnSpc>
              <a:spcBef>
                <a:spcPts val="0"/>
              </a:spcBef>
              <a:spcAft>
                <a:spcPts val="2400"/>
              </a:spcAft>
            </a:pPr>
            <a:r>
              <a:rPr kumimoji="1" lang="ja-JP" altLang="en-US" sz="3200" b="1" dirty="0">
                <a:solidFill>
                  <a:srgbClr val="D11F53"/>
                </a:solidFill>
                <a:latin typeface="メイリオ" panose="020B0604030504040204" pitchFamily="50" charset="-128"/>
                <a:ea typeface="メイリオ" panose="020B0604030504040204" pitchFamily="50" charset="-128"/>
              </a:rPr>
              <a:t>知恵</a:t>
            </a:r>
            <a:r>
              <a:rPr kumimoji="1" lang="ja-JP" altLang="en-US" sz="3200" dirty="0">
                <a:latin typeface="メイリオ" panose="020B0604030504040204" pitchFamily="50" charset="-128"/>
                <a:ea typeface="メイリオ" panose="020B0604030504040204" pitchFamily="50" charset="-128"/>
              </a:rPr>
              <a:t>　　</a:t>
            </a:r>
            <a:r>
              <a:rPr kumimoji="1" lang="en-US" altLang="ja-JP" sz="2400" dirty="0">
                <a:latin typeface="メイリオ" panose="020B0604030504040204" pitchFamily="50" charset="-128"/>
                <a:ea typeface="メイリオ" panose="020B0604030504040204" pitchFamily="50" charset="-128"/>
              </a:rPr>
              <a:t>…</a:t>
            </a:r>
            <a:r>
              <a:rPr kumimoji="1" lang="ja-JP" altLang="en-US" sz="2400" dirty="0">
                <a:latin typeface="メイリオ" panose="020B0604030504040204" pitchFamily="50" charset="-128"/>
                <a:ea typeface="メイリオ" panose="020B0604030504040204" pitchFamily="50" charset="-128"/>
              </a:rPr>
              <a:t>　知識をもとに価値を創造する力</a:t>
            </a:r>
          </a:p>
        </p:txBody>
      </p:sp>
      <p:sp>
        <p:nvSpPr>
          <p:cNvPr id="4" name="正方形/長方形 3">
            <a:extLst>
              <a:ext uri="{FF2B5EF4-FFF2-40B4-BE49-F238E27FC236}">
                <a16:creationId xmlns:a16="http://schemas.microsoft.com/office/drawing/2014/main" id="{65D1243A-6CC3-4D96-8082-A08C84BC64A6}"/>
              </a:ext>
            </a:extLst>
          </p:cNvPr>
          <p:cNvSpPr/>
          <p:nvPr/>
        </p:nvSpPr>
        <p:spPr>
          <a:xfrm>
            <a:off x="0" y="0"/>
            <a:ext cx="12192000" cy="365125"/>
          </a:xfrm>
          <a:prstGeom prst="rect">
            <a:avLst/>
          </a:prstGeom>
          <a:solidFill>
            <a:srgbClr val="F8ABA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6" name="タイトル 1">
            <a:extLst>
              <a:ext uri="{FF2B5EF4-FFF2-40B4-BE49-F238E27FC236}">
                <a16:creationId xmlns:a16="http://schemas.microsoft.com/office/drawing/2014/main" id="{8145F486-DE75-4D4F-8B0B-1E633EF452FE}"/>
              </a:ext>
            </a:extLst>
          </p:cNvPr>
          <p:cNvSpPr txBox="1">
            <a:spLocks/>
          </p:cNvSpPr>
          <p:nvPr/>
        </p:nvSpPr>
        <p:spPr>
          <a:xfrm>
            <a:off x="0" y="-1"/>
            <a:ext cx="3970789" cy="365125"/>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en-US" altLang="ja-JP" sz="2400" dirty="0">
                <a:solidFill>
                  <a:srgbClr val="D11F53"/>
                </a:solidFill>
                <a:latin typeface="Bahnschrift" panose="020B0502040204020203" pitchFamily="34" charset="0"/>
              </a:rPr>
              <a:t>01</a:t>
            </a:r>
            <a:r>
              <a:rPr lang="ja-JP" altLang="en-US" sz="1800" dirty="0">
                <a:latin typeface="HGPｺﾞｼｯｸE" panose="020B0900000000000000" pitchFamily="50" charset="-128"/>
                <a:ea typeface="HGPｺﾞｼｯｸE" panose="020B0900000000000000" pitchFamily="50" charset="-128"/>
              </a:rPr>
              <a:t>　情報と情報社会</a:t>
            </a:r>
            <a:endParaRPr lang="ja-JP" altLang="en-US" sz="2400" dirty="0">
              <a:latin typeface="HGPｺﾞｼｯｸE" panose="020B0900000000000000" pitchFamily="50" charset="-128"/>
              <a:ea typeface="HGPｺﾞｼｯｸE" panose="020B0900000000000000" pitchFamily="50" charset="-128"/>
            </a:endParaRPr>
          </a:p>
        </p:txBody>
      </p:sp>
      <p:sp>
        <p:nvSpPr>
          <p:cNvPr id="9" name="正方形/長方形 8">
            <a:extLst>
              <a:ext uri="{FF2B5EF4-FFF2-40B4-BE49-F238E27FC236}">
                <a16:creationId xmlns:a16="http://schemas.microsoft.com/office/drawing/2014/main" id="{91D3BCB6-CCEF-4859-89E5-615B76AD9EB6}"/>
              </a:ext>
            </a:extLst>
          </p:cNvPr>
          <p:cNvSpPr/>
          <p:nvPr/>
        </p:nvSpPr>
        <p:spPr>
          <a:xfrm>
            <a:off x="0" y="6492875"/>
            <a:ext cx="12192000" cy="365125"/>
          </a:xfrm>
          <a:prstGeom prst="rect">
            <a:avLst/>
          </a:prstGeom>
          <a:solidFill>
            <a:srgbClr val="F8ABA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cxnSp>
        <p:nvCxnSpPr>
          <p:cNvPr id="10" name="直線コネクタ 9">
            <a:extLst>
              <a:ext uri="{FF2B5EF4-FFF2-40B4-BE49-F238E27FC236}">
                <a16:creationId xmlns:a16="http://schemas.microsoft.com/office/drawing/2014/main" id="{3640F819-0B04-43B8-8036-1348EE10C07B}"/>
              </a:ext>
            </a:extLst>
          </p:cNvPr>
          <p:cNvCxnSpPr>
            <a:cxnSpLocks/>
          </p:cNvCxnSpPr>
          <p:nvPr/>
        </p:nvCxnSpPr>
        <p:spPr>
          <a:xfrm>
            <a:off x="295274" y="1069974"/>
            <a:ext cx="11601451" cy="0"/>
          </a:xfrm>
          <a:prstGeom prst="line">
            <a:avLst/>
          </a:prstGeom>
          <a:ln w="76200">
            <a:solidFill>
              <a:srgbClr val="F8ABAD"/>
            </a:solidFill>
          </a:ln>
        </p:spPr>
        <p:style>
          <a:lnRef idx="1">
            <a:schemeClr val="accent1"/>
          </a:lnRef>
          <a:fillRef idx="0">
            <a:schemeClr val="accent1"/>
          </a:fillRef>
          <a:effectRef idx="0">
            <a:schemeClr val="accent1"/>
          </a:effectRef>
          <a:fontRef idx="minor">
            <a:schemeClr val="tx1"/>
          </a:fontRef>
        </p:style>
      </p:cxnSp>
      <p:sp>
        <p:nvSpPr>
          <p:cNvPr id="12" name="四角形: 角を丸くする 11">
            <a:extLst>
              <a:ext uri="{FF2B5EF4-FFF2-40B4-BE49-F238E27FC236}">
                <a16:creationId xmlns:a16="http://schemas.microsoft.com/office/drawing/2014/main" id="{CD2FE515-045D-4107-8E66-B1052F97D765}"/>
              </a:ext>
            </a:extLst>
          </p:cNvPr>
          <p:cNvSpPr/>
          <p:nvPr/>
        </p:nvSpPr>
        <p:spPr>
          <a:xfrm>
            <a:off x="381000" y="427037"/>
            <a:ext cx="1085850" cy="581009"/>
          </a:xfrm>
          <a:prstGeom prst="roundRect">
            <a:avLst>
              <a:gd name="adj" fmla="val 0"/>
            </a:avLst>
          </a:prstGeom>
          <a:solidFill>
            <a:srgbClr val="D11F5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4000" dirty="0">
                <a:latin typeface="Bahnschrift" panose="020B0502040204020203" pitchFamily="34" charset="0"/>
              </a:rPr>
              <a:t>1</a:t>
            </a:r>
            <a:endParaRPr kumimoji="1" lang="ja-JP" altLang="en-US" sz="4000" dirty="0">
              <a:latin typeface="Bahnschrift" panose="020B0502040204020203" pitchFamily="34" charset="0"/>
            </a:endParaRPr>
          </a:p>
        </p:txBody>
      </p:sp>
      <p:pic>
        <p:nvPicPr>
          <p:cNvPr id="7" name="図 6">
            <a:extLst>
              <a:ext uri="{FF2B5EF4-FFF2-40B4-BE49-F238E27FC236}">
                <a16:creationId xmlns:a16="http://schemas.microsoft.com/office/drawing/2014/main" id="{180BCA89-1390-C88C-BE40-B1B7BCD8C373}"/>
              </a:ext>
            </a:extLst>
          </p:cNvPr>
          <p:cNvPicPr>
            <a:picLocks noChangeAspect="1"/>
          </p:cNvPicPr>
          <p:nvPr/>
        </p:nvPicPr>
        <p:blipFill>
          <a:blip r:embed="rId3">
            <a:alphaModFix amt="29000"/>
          </a:blip>
          <a:stretch>
            <a:fillRect/>
          </a:stretch>
        </p:blipFill>
        <p:spPr>
          <a:xfrm>
            <a:off x="1562100" y="4025137"/>
            <a:ext cx="9301693" cy="2421303"/>
          </a:xfrm>
          <a:prstGeom prst="rect">
            <a:avLst/>
          </a:prstGeom>
        </p:spPr>
      </p:pic>
      <p:pic>
        <p:nvPicPr>
          <p:cNvPr id="8" name="図 7">
            <a:extLst>
              <a:ext uri="{FF2B5EF4-FFF2-40B4-BE49-F238E27FC236}">
                <a16:creationId xmlns:a16="http://schemas.microsoft.com/office/drawing/2014/main" id="{2DA55ED7-0CAF-6866-5815-104838A7F6CC}"/>
              </a:ext>
            </a:extLst>
          </p:cNvPr>
          <p:cNvPicPr>
            <a:picLocks noChangeAspect="1"/>
          </p:cNvPicPr>
          <p:nvPr/>
        </p:nvPicPr>
        <p:blipFill rotWithShape="1">
          <a:blip r:embed="rId3"/>
          <a:srcRect r="74004"/>
          <a:stretch/>
        </p:blipFill>
        <p:spPr>
          <a:xfrm>
            <a:off x="1562100" y="4025137"/>
            <a:ext cx="2418080" cy="2421303"/>
          </a:xfrm>
          <a:prstGeom prst="rect">
            <a:avLst/>
          </a:prstGeom>
        </p:spPr>
      </p:pic>
      <p:pic>
        <p:nvPicPr>
          <p:cNvPr id="13" name="図 12">
            <a:extLst>
              <a:ext uri="{FF2B5EF4-FFF2-40B4-BE49-F238E27FC236}">
                <a16:creationId xmlns:a16="http://schemas.microsoft.com/office/drawing/2014/main" id="{A8C0032F-9EF4-F2B7-84FD-C086C3D55B9A}"/>
              </a:ext>
            </a:extLst>
          </p:cNvPr>
          <p:cNvPicPr>
            <a:picLocks noChangeAspect="1"/>
          </p:cNvPicPr>
          <p:nvPr/>
        </p:nvPicPr>
        <p:blipFill rotWithShape="1">
          <a:blip r:embed="rId3"/>
          <a:srcRect l="25896" r="47762"/>
          <a:stretch/>
        </p:blipFill>
        <p:spPr>
          <a:xfrm>
            <a:off x="3970788" y="4025137"/>
            <a:ext cx="2450327" cy="2421303"/>
          </a:xfrm>
          <a:prstGeom prst="rect">
            <a:avLst/>
          </a:prstGeom>
        </p:spPr>
      </p:pic>
      <p:pic>
        <p:nvPicPr>
          <p:cNvPr id="14" name="図 13">
            <a:extLst>
              <a:ext uri="{FF2B5EF4-FFF2-40B4-BE49-F238E27FC236}">
                <a16:creationId xmlns:a16="http://schemas.microsoft.com/office/drawing/2014/main" id="{403C7820-0744-B7B5-B3EB-9C381232AA66}"/>
              </a:ext>
            </a:extLst>
          </p:cNvPr>
          <p:cNvPicPr>
            <a:picLocks noChangeAspect="1"/>
          </p:cNvPicPr>
          <p:nvPr/>
        </p:nvPicPr>
        <p:blipFill rotWithShape="1">
          <a:blip r:embed="rId3"/>
          <a:srcRect l="52239" r="21765"/>
          <a:stretch/>
        </p:blipFill>
        <p:spPr>
          <a:xfrm>
            <a:off x="6421118" y="4025137"/>
            <a:ext cx="2418080" cy="2421303"/>
          </a:xfrm>
          <a:prstGeom prst="rect">
            <a:avLst/>
          </a:prstGeom>
        </p:spPr>
      </p:pic>
      <p:pic>
        <p:nvPicPr>
          <p:cNvPr id="15" name="図 14">
            <a:extLst>
              <a:ext uri="{FF2B5EF4-FFF2-40B4-BE49-F238E27FC236}">
                <a16:creationId xmlns:a16="http://schemas.microsoft.com/office/drawing/2014/main" id="{6AE45255-B9B6-F33C-6322-ACF56A542797}"/>
              </a:ext>
            </a:extLst>
          </p:cNvPr>
          <p:cNvPicPr>
            <a:picLocks noChangeAspect="1"/>
          </p:cNvPicPr>
          <p:nvPr/>
        </p:nvPicPr>
        <p:blipFill rotWithShape="1">
          <a:blip r:embed="rId3"/>
          <a:srcRect l="78234"/>
          <a:stretch/>
        </p:blipFill>
        <p:spPr>
          <a:xfrm>
            <a:off x="8839200" y="4025137"/>
            <a:ext cx="2024592" cy="2421303"/>
          </a:xfrm>
          <a:prstGeom prst="rect">
            <a:avLst/>
          </a:prstGeom>
        </p:spPr>
      </p:pic>
    </p:spTree>
    <p:extLst>
      <p:ext uri="{BB962C8B-B14F-4D97-AF65-F5344CB8AC3E}">
        <p14:creationId xmlns:p14="http://schemas.microsoft.com/office/powerpoint/2010/main" val="35772180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fade">
                                      <p:cBhvr>
                                        <p:cTn id="10" dur="500"/>
                                        <p:tgtEl>
                                          <p:spTgt spid="8"/>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fade">
                                      <p:cBhvr>
                                        <p:cTn id="15" dur="500"/>
                                        <p:tgtEl>
                                          <p:spTgt spid="3">
                                            <p:txEl>
                                              <p:pRg st="1" end="1"/>
                                            </p:txEl>
                                          </p:spTgt>
                                        </p:tgtEl>
                                      </p:cBhvr>
                                    </p:animEffect>
                                  </p:childTnLst>
                                </p:cTn>
                              </p:par>
                              <p:par>
                                <p:cTn id="16" presetID="10" presetClass="entr" presetSubtype="0" fill="hold" nodeType="withEffect">
                                  <p:stCondLst>
                                    <p:cond delay="0"/>
                                  </p:stCondLst>
                                  <p:childTnLst>
                                    <p:set>
                                      <p:cBhvr>
                                        <p:cTn id="17" dur="1" fill="hold">
                                          <p:stCondLst>
                                            <p:cond delay="0"/>
                                          </p:stCondLst>
                                        </p:cTn>
                                        <p:tgtEl>
                                          <p:spTgt spid="13"/>
                                        </p:tgtEl>
                                        <p:attrNameLst>
                                          <p:attrName>style.visibility</p:attrName>
                                        </p:attrNameLst>
                                      </p:cBhvr>
                                      <p:to>
                                        <p:strVal val="visible"/>
                                      </p:to>
                                    </p:set>
                                    <p:animEffect transition="in" filter="fade">
                                      <p:cBhvr>
                                        <p:cTn id="18" dur="500"/>
                                        <p:tgtEl>
                                          <p:spTgt spid="13"/>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Effect transition="in" filter="fade">
                                      <p:cBhvr>
                                        <p:cTn id="23" dur="500"/>
                                        <p:tgtEl>
                                          <p:spTgt spid="3">
                                            <p:txEl>
                                              <p:pRg st="2" end="2"/>
                                            </p:txEl>
                                          </p:spTgt>
                                        </p:tgtEl>
                                      </p:cBhvr>
                                    </p:animEffect>
                                  </p:childTnLst>
                                </p:cTn>
                              </p:par>
                              <p:par>
                                <p:cTn id="24" presetID="10" presetClass="entr" presetSubtype="0" fill="hold" nodeType="withEffect">
                                  <p:stCondLst>
                                    <p:cond delay="0"/>
                                  </p:stCondLst>
                                  <p:childTnLst>
                                    <p:set>
                                      <p:cBhvr>
                                        <p:cTn id="25" dur="1" fill="hold">
                                          <p:stCondLst>
                                            <p:cond delay="0"/>
                                          </p:stCondLst>
                                        </p:cTn>
                                        <p:tgtEl>
                                          <p:spTgt spid="14"/>
                                        </p:tgtEl>
                                        <p:attrNameLst>
                                          <p:attrName>style.visibility</p:attrName>
                                        </p:attrNameLst>
                                      </p:cBhvr>
                                      <p:to>
                                        <p:strVal val="visible"/>
                                      </p:to>
                                    </p:set>
                                    <p:animEffect transition="in" filter="fade">
                                      <p:cBhvr>
                                        <p:cTn id="26" dur="500"/>
                                        <p:tgtEl>
                                          <p:spTgt spid="14"/>
                                        </p:tgtEl>
                                      </p:cBhvr>
                                    </p:animEffect>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Effect transition="in" filter="fade">
                                      <p:cBhvr>
                                        <p:cTn id="31" dur="500"/>
                                        <p:tgtEl>
                                          <p:spTgt spid="3">
                                            <p:txEl>
                                              <p:pRg st="3" end="3"/>
                                            </p:txEl>
                                          </p:spTgt>
                                        </p:tgtEl>
                                      </p:cBhvr>
                                    </p:animEffect>
                                  </p:childTnLst>
                                </p:cTn>
                              </p:par>
                              <p:par>
                                <p:cTn id="32" presetID="10" presetClass="entr" presetSubtype="0" fill="hold" nodeType="withEffect">
                                  <p:stCondLst>
                                    <p:cond delay="0"/>
                                  </p:stCondLst>
                                  <p:childTnLst>
                                    <p:set>
                                      <p:cBhvr>
                                        <p:cTn id="33" dur="1" fill="hold">
                                          <p:stCondLst>
                                            <p:cond delay="0"/>
                                          </p:stCondLst>
                                        </p:cTn>
                                        <p:tgtEl>
                                          <p:spTgt spid="15"/>
                                        </p:tgtEl>
                                        <p:attrNameLst>
                                          <p:attrName>style.visibility</p:attrName>
                                        </p:attrNameLst>
                                      </p:cBhvr>
                                      <p:to>
                                        <p:strVal val="visible"/>
                                      </p:to>
                                    </p:set>
                                    <p:animEffect transition="in" filter="fade">
                                      <p:cBhvr>
                                        <p:cTn id="34"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47C8E69-2ED0-4EE0-AD5B-446B433304DB}"/>
              </a:ext>
            </a:extLst>
          </p:cNvPr>
          <p:cNvSpPr>
            <a:spLocks noGrp="1"/>
          </p:cNvSpPr>
          <p:nvPr>
            <p:ph type="title"/>
          </p:nvPr>
        </p:nvSpPr>
        <p:spPr>
          <a:xfrm>
            <a:off x="1562100" y="427036"/>
            <a:ext cx="10334625" cy="581008"/>
          </a:xfrm>
        </p:spPr>
        <p:txBody>
          <a:bodyPr>
            <a:normAutofit fontScale="90000"/>
          </a:bodyPr>
          <a:lstStyle/>
          <a:p>
            <a:r>
              <a:rPr kumimoji="1" lang="ja-JP" altLang="en-US" dirty="0">
                <a:solidFill>
                  <a:srgbClr val="D11F53"/>
                </a:solidFill>
                <a:latin typeface="HGPｺﾞｼｯｸE" panose="020B0900000000000000" pitchFamily="50" charset="-128"/>
                <a:ea typeface="HGPｺﾞｼｯｸE" panose="020B0900000000000000" pitchFamily="50" charset="-128"/>
              </a:rPr>
              <a:t>情報の特性</a:t>
            </a:r>
          </a:p>
        </p:txBody>
      </p:sp>
      <p:sp>
        <p:nvSpPr>
          <p:cNvPr id="3" name="コンテンツ プレースホルダー 2">
            <a:extLst>
              <a:ext uri="{FF2B5EF4-FFF2-40B4-BE49-F238E27FC236}">
                <a16:creationId xmlns:a16="http://schemas.microsoft.com/office/drawing/2014/main" id="{AEE0889C-E7E3-47A5-A5E9-F3C57312640C}"/>
              </a:ext>
            </a:extLst>
          </p:cNvPr>
          <p:cNvSpPr>
            <a:spLocks noGrp="1"/>
          </p:cNvSpPr>
          <p:nvPr>
            <p:ph idx="1"/>
          </p:nvPr>
        </p:nvSpPr>
        <p:spPr>
          <a:xfrm>
            <a:off x="295275" y="1131903"/>
            <a:ext cx="11601450" cy="5299059"/>
          </a:xfrm>
        </p:spPr>
        <p:txBody>
          <a:bodyPr>
            <a:normAutofit/>
          </a:bodyPr>
          <a:lstStyle/>
          <a:p>
            <a:r>
              <a:rPr kumimoji="1" lang="ja-JP" altLang="en-US" sz="3200" b="1" dirty="0">
                <a:solidFill>
                  <a:srgbClr val="D11F53"/>
                </a:solidFill>
                <a:latin typeface="メイリオ" panose="020B0604030504040204" pitchFamily="50" charset="-128"/>
                <a:ea typeface="メイリオ" panose="020B0604030504040204" pitchFamily="50" charset="-128"/>
              </a:rPr>
              <a:t>残存性</a:t>
            </a:r>
            <a:endParaRPr kumimoji="1" lang="en-US" altLang="ja-JP" sz="3200" b="1" dirty="0">
              <a:solidFill>
                <a:srgbClr val="D11F53"/>
              </a:solidFill>
              <a:latin typeface="メイリオ" panose="020B0604030504040204" pitchFamily="50" charset="-128"/>
              <a:ea typeface="メイリオ" panose="020B0604030504040204" pitchFamily="50" charset="-128"/>
            </a:endParaRPr>
          </a:p>
          <a:p>
            <a:pPr lvl="1">
              <a:spcAft>
                <a:spcPts val="3000"/>
              </a:spcAft>
            </a:pPr>
            <a:r>
              <a:rPr lang="ja-JP" altLang="en-US" sz="2800" dirty="0">
                <a:latin typeface="メイリオ" panose="020B0604030504040204" pitchFamily="50" charset="-128"/>
                <a:ea typeface="メイリオ" panose="020B0604030504040204" pitchFamily="50" charset="-128"/>
              </a:rPr>
              <a:t>他者に与えても消えずに残り続ける</a:t>
            </a:r>
            <a:endParaRPr kumimoji="1" lang="en-US" altLang="ja-JP" sz="2800" dirty="0">
              <a:latin typeface="メイリオ" panose="020B0604030504040204" pitchFamily="50" charset="-128"/>
              <a:ea typeface="メイリオ" panose="020B0604030504040204" pitchFamily="50" charset="-128"/>
            </a:endParaRPr>
          </a:p>
          <a:p>
            <a:r>
              <a:rPr lang="ja-JP" altLang="en-US" sz="3200" b="1" dirty="0">
                <a:solidFill>
                  <a:srgbClr val="D11F53"/>
                </a:solidFill>
                <a:latin typeface="メイリオ" panose="020B0604030504040204" pitchFamily="50" charset="-128"/>
                <a:ea typeface="メイリオ" panose="020B0604030504040204" pitchFamily="50" charset="-128"/>
              </a:rPr>
              <a:t>複製性</a:t>
            </a:r>
            <a:endParaRPr lang="en-US" altLang="ja-JP" sz="3200" b="1" dirty="0">
              <a:solidFill>
                <a:srgbClr val="D11F53"/>
              </a:solidFill>
              <a:latin typeface="メイリオ" panose="020B0604030504040204" pitchFamily="50" charset="-128"/>
              <a:ea typeface="メイリオ" panose="020B0604030504040204" pitchFamily="50" charset="-128"/>
            </a:endParaRPr>
          </a:p>
          <a:p>
            <a:pPr lvl="1"/>
            <a:r>
              <a:rPr lang="ja-JP" altLang="en-US" sz="2800" dirty="0">
                <a:latin typeface="メイリオ" panose="020B0604030504040204" pitchFamily="50" charset="-128"/>
                <a:ea typeface="メイリオ" panose="020B0604030504040204" pitchFamily="50" charset="-128"/>
              </a:rPr>
              <a:t>簡単に複製できる</a:t>
            </a:r>
            <a:endParaRPr lang="en-US" altLang="ja-JP" sz="2800" dirty="0">
              <a:latin typeface="メイリオ" panose="020B0604030504040204" pitchFamily="50" charset="-128"/>
              <a:ea typeface="メイリオ" panose="020B0604030504040204" pitchFamily="50" charset="-128"/>
            </a:endParaRPr>
          </a:p>
          <a:p>
            <a:pPr lvl="1">
              <a:spcAft>
                <a:spcPts val="3000"/>
              </a:spcAft>
            </a:pPr>
            <a:r>
              <a:rPr lang="ja-JP" altLang="en-US" sz="2800" dirty="0">
                <a:latin typeface="メイリオ" panose="020B0604030504040204" pitchFamily="50" charset="-128"/>
                <a:ea typeface="メイリオ" panose="020B0604030504040204" pitchFamily="50" charset="-128"/>
              </a:rPr>
              <a:t>デジタル情報は劣化させずに短時間で大量に複製できる</a:t>
            </a:r>
            <a:endParaRPr lang="en-US" altLang="ja-JP" sz="2800" dirty="0">
              <a:latin typeface="メイリオ" panose="020B0604030504040204" pitchFamily="50" charset="-128"/>
              <a:ea typeface="メイリオ" panose="020B0604030504040204" pitchFamily="50" charset="-128"/>
            </a:endParaRPr>
          </a:p>
          <a:p>
            <a:r>
              <a:rPr kumimoji="1" lang="ja-JP" altLang="en-US" sz="3200" b="1" dirty="0">
                <a:solidFill>
                  <a:srgbClr val="D11F53"/>
                </a:solidFill>
                <a:latin typeface="メイリオ" panose="020B0604030504040204" pitchFamily="50" charset="-128"/>
                <a:ea typeface="メイリオ" panose="020B0604030504040204" pitchFamily="50" charset="-128"/>
              </a:rPr>
              <a:t>伝播性</a:t>
            </a:r>
            <a:endParaRPr kumimoji="1" lang="en-US" altLang="ja-JP" sz="3200" b="1" dirty="0">
              <a:solidFill>
                <a:srgbClr val="D11F53"/>
              </a:solidFill>
              <a:latin typeface="メイリオ" panose="020B0604030504040204" pitchFamily="50" charset="-128"/>
              <a:ea typeface="メイリオ" panose="020B0604030504040204" pitchFamily="50" charset="-128"/>
            </a:endParaRPr>
          </a:p>
          <a:p>
            <a:pPr lvl="1"/>
            <a:r>
              <a:rPr lang="ja-JP" altLang="en-US" sz="2800" dirty="0">
                <a:latin typeface="メイリオ" panose="020B0604030504040204" pitchFamily="50" charset="-128"/>
                <a:ea typeface="メイリオ" panose="020B0604030504040204" pitchFamily="50" charset="-128"/>
              </a:rPr>
              <a:t>短時間に広く伝播させることが可能である</a:t>
            </a:r>
            <a:endParaRPr kumimoji="1" lang="ja-JP" altLang="en-US" sz="2800" dirty="0">
              <a:latin typeface="メイリオ" panose="020B0604030504040204" pitchFamily="50" charset="-128"/>
              <a:ea typeface="メイリオ" panose="020B0604030504040204" pitchFamily="50" charset="-128"/>
            </a:endParaRPr>
          </a:p>
        </p:txBody>
      </p:sp>
      <p:sp>
        <p:nvSpPr>
          <p:cNvPr id="4" name="正方形/長方形 3">
            <a:extLst>
              <a:ext uri="{FF2B5EF4-FFF2-40B4-BE49-F238E27FC236}">
                <a16:creationId xmlns:a16="http://schemas.microsoft.com/office/drawing/2014/main" id="{65D1243A-6CC3-4D96-8082-A08C84BC64A6}"/>
              </a:ext>
            </a:extLst>
          </p:cNvPr>
          <p:cNvSpPr/>
          <p:nvPr/>
        </p:nvSpPr>
        <p:spPr>
          <a:xfrm>
            <a:off x="0" y="0"/>
            <a:ext cx="12192000" cy="365125"/>
          </a:xfrm>
          <a:prstGeom prst="rect">
            <a:avLst/>
          </a:prstGeom>
          <a:solidFill>
            <a:srgbClr val="F8ABA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9" name="正方形/長方形 8">
            <a:extLst>
              <a:ext uri="{FF2B5EF4-FFF2-40B4-BE49-F238E27FC236}">
                <a16:creationId xmlns:a16="http://schemas.microsoft.com/office/drawing/2014/main" id="{91D3BCB6-CCEF-4859-89E5-615B76AD9EB6}"/>
              </a:ext>
            </a:extLst>
          </p:cNvPr>
          <p:cNvSpPr/>
          <p:nvPr/>
        </p:nvSpPr>
        <p:spPr>
          <a:xfrm>
            <a:off x="0" y="6492875"/>
            <a:ext cx="12192000" cy="365125"/>
          </a:xfrm>
          <a:prstGeom prst="rect">
            <a:avLst/>
          </a:prstGeom>
          <a:solidFill>
            <a:srgbClr val="F8ABA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2" name="四角形: 角を丸くする 11">
            <a:extLst>
              <a:ext uri="{FF2B5EF4-FFF2-40B4-BE49-F238E27FC236}">
                <a16:creationId xmlns:a16="http://schemas.microsoft.com/office/drawing/2014/main" id="{CD2FE515-045D-4107-8E66-B1052F97D765}"/>
              </a:ext>
            </a:extLst>
          </p:cNvPr>
          <p:cNvSpPr/>
          <p:nvPr/>
        </p:nvSpPr>
        <p:spPr>
          <a:xfrm>
            <a:off x="381000" y="427037"/>
            <a:ext cx="1085850" cy="581009"/>
          </a:xfrm>
          <a:prstGeom prst="roundRect">
            <a:avLst>
              <a:gd name="adj" fmla="val 0"/>
            </a:avLst>
          </a:prstGeom>
          <a:solidFill>
            <a:srgbClr val="D11F5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4000" dirty="0">
                <a:latin typeface="Bahnschrift" panose="020B0502040204020203" pitchFamily="34" charset="0"/>
              </a:rPr>
              <a:t>2</a:t>
            </a:r>
            <a:endParaRPr kumimoji="1" lang="ja-JP" altLang="en-US" sz="4000" dirty="0">
              <a:latin typeface="Bahnschrift" panose="020B0502040204020203" pitchFamily="34" charset="0"/>
            </a:endParaRPr>
          </a:p>
        </p:txBody>
      </p:sp>
      <p:sp>
        <p:nvSpPr>
          <p:cNvPr id="5" name="タイトル 1">
            <a:extLst>
              <a:ext uri="{FF2B5EF4-FFF2-40B4-BE49-F238E27FC236}">
                <a16:creationId xmlns:a16="http://schemas.microsoft.com/office/drawing/2014/main" id="{DCC73811-6082-CEBA-7921-1BF814D71133}"/>
              </a:ext>
            </a:extLst>
          </p:cNvPr>
          <p:cNvSpPr txBox="1">
            <a:spLocks/>
          </p:cNvSpPr>
          <p:nvPr/>
        </p:nvSpPr>
        <p:spPr>
          <a:xfrm>
            <a:off x="0" y="-1"/>
            <a:ext cx="3970789" cy="365125"/>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en-US" altLang="ja-JP" sz="2400" dirty="0">
                <a:solidFill>
                  <a:srgbClr val="D11F53"/>
                </a:solidFill>
                <a:latin typeface="Bahnschrift" panose="020B0502040204020203" pitchFamily="34" charset="0"/>
              </a:rPr>
              <a:t>01</a:t>
            </a:r>
            <a:r>
              <a:rPr lang="ja-JP" altLang="en-US" sz="1800" dirty="0">
                <a:latin typeface="HGPｺﾞｼｯｸE" panose="020B0900000000000000" pitchFamily="50" charset="-128"/>
                <a:ea typeface="HGPｺﾞｼｯｸE" panose="020B0900000000000000" pitchFamily="50" charset="-128"/>
              </a:rPr>
              <a:t>　情報と情報社会</a:t>
            </a:r>
            <a:endParaRPr lang="ja-JP" altLang="en-US" sz="2400" dirty="0">
              <a:latin typeface="HGPｺﾞｼｯｸE" panose="020B0900000000000000" pitchFamily="50" charset="-128"/>
              <a:ea typeface="HGPｺﾞｼｯｸE" panose="020B0900000000000000" pitchFamily="50" charset="-128"/>
            </a:endParaRPr>
          </a:p>
        </p:txBody>
      </p:sp>
      <p:cxnSp>
        <p:nvCxnSpPr>
          <p:cNvPr id="7" name="直線コネクタ 6">
            <a:extLst>
              <a:ext uri="{FF2B5EF4-FFF2-40B4-BE49-F238E27FC236}">
                <a16:creationId xmlns:a16="http://schemas.microsoft.com/office/drawing/2014/main" id="{A52BC883-86CE-D4E1-A6B1-BBA830FAEA82}"/>
              </a:ext>
            </a:extLst>
          </p:cNvPr>
          <p:cNvCxnSpPr>
            <a:cxnSpLocks/>
          </p:cNvCxnSpPr>
          <p:nvPr/>
        </p:nvCxnSpPr>
        <p:spPr>
          <a:xfrm>
            <a:off x="295274" y="1069974"/>
            <a:ext cx="11601451" cy="0"/>
          </a:xfrm>
          <a:prstGeom prst="line">
            <a:avLst/>
          </a:prstGeom>
          <a:ln w="76200">
            <a:solidFill>
              <a:srgbClr val="F8ABAD"/>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025866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fade">
                                      <p:cBhvr>
                                        <p:cTn id="12" dur="500"/>
                                        <p:tgtEl>
                                          <p:spTgt spid="3">
                                            <p:txEl>
                                              <p:pRg st="3" end="3"/>
                                            </p:txEl>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animEffect transition="in" filter="fade">
                                      <p:cBhvr>
                                        <p:cTn id="15" dur="500"/>
                                        <p:tgtEl>
                                          <p:spTgt spid="3">
                                            <p:txEl>
                                              <p:pRg st="4" end="4"/>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3">
                                            <p:txEl>
                                              <p:pRg st="6" end="6"/>
                                            </p:txEl>
                                          </p:spTgt>
                                        </p:tgtEl>
                                        <p:attrNameLst>
                                          <p:attrName>style.visibility</p:attrName>
                                        </p:attrNameLst>
                                      </p:cBhvr>
                                      <p:to>
                                        <p:strVal val="visible"/>
                                      </p:to>
                                    </p:set>
                                    <p:animEffect transition="in" filter="fade">
                                      <p:cBhvr>
                                        <p:cTn id="20"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47C8E69-2ED0-4EE0-AD5B-446B433304DB}"/>
              </a:ext>
            </a:extLst>
          </p:cNvPr>
          <p:cNvSpPr>
            <a:spLocks noGrp="1"/>
          </p:cNvSpPr>
          <p:nvPr>
            <p:ph type="title"/>
          </p:nvPr>
        </p:nvSpPr>
        <p:spPr>
          <a:xfrm>
            <a:off x="1562100" y="427036"/>
            <a:ext cx="10334625" cy="581008"/>
          </a:xfrm>
        </p:spPr>
        <p:txBody>
          <a:bodyPr>
            <a:normAutofit fontScale="90000"/>
          </a:bodyPr>
          <a:lstStyle/>
          <a:p>
            <a:r>
              <a:rPr kumimoji="1" lang="ja-JP" altLang="en-US" dirty="0">
                <a:solidFill>
                  <a:srgbClr val="D11F53"/>
                </a:solidFill>
                <a:latin typeface="HGPｺﾞｼｯｸE" panose="020B0900000000000000" pitchFamily="50" charset="-128"/>
                <a:ea typeface="HGPｺﾞｼｯｸE" panose="020B0900000000000000" pitchFamily="50" charset="-128"/>
              </a:rPr>
              <a:t>情報の分類</a:t>
            </a:r>
          </a:p>
        </p:txBody>
      </p:sp>
      <p:sp>
        <p:nvSpPr>
          <p:cNvPr id="4" name="正方形/長方形 3">
            <a:extLst>
              <a:ext uri="{FF2B5EF4-FFF2-40B4-BE49-F238E27FC236}">
                <a16:creationId xmlns:a16="http://schemas.microsoft.com/office/drawing/2014/main" id="{65D1243A-6CC3-4D96-8082-A08C84BC64A6}"/>
              </a:ext>
            </a:extLst>
          </p:cNvPr>
          <p:cNvSpPr/>
          <p:nvPr/>
        </p:nvSpPr>
        <p:spPr>
          <a:xfrm>
            <a:off x="0" y="0"/>
            <a:ext cx="12192000" cy="365125"/>
          </a:xfrm>
          <a:prstGeom prst="rect">
            <a:avLst/>
          </a:prstGeom>
          <a:solidFill>
            <a:srgbClr val="F8ABA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9" name="正方形/長方形 8">
            <a:extLst>
              <a:ext uri="{FF2B5EF4-FFF2-40B4-BE49-F238E27FC236}">
                <a16:creationId xmlns:a16="http://schemas.microsoft.com/office/drawing/2014/main" id="{91D3BCB6-CCEF-4859-89E5-615B76AD9EB6}"/>
              </a:ext>
            </a:extLst>
          </p:cNvPr>
          <p:cNvSpPr/>
          <p:nvPr/>
        </p:nvSpPr>
        <p:spPr>
          <a:xfrm>
            <a:off x="0" y="6492875"/>
            <a:ext cx="12192000" cy="365125"/>
          </a:xfrm>
          <a:prstGeom prst="rect">
            <a:avLst/>
          </a:prstGeom>
          <a:solidFill>
            <a:srgbClr val="F8ABA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1" name="四角形: 角を丸くする 20">
            <a:extLst>
              <a:ext uri="{FF2B5EF4-FFF2-40B4-BE49-F238E27FC236}">
                <a16:creationId xmlns:a16="http://schemas.microsoft.com/office/drawing/2014/main" id="{D41EBF93-5C14-421F-B942-E0F6088F1797}"/>
              </a:ext>
            </a:extLst>
          </p:cNvPr>
          <p:cNvSpPr/>
          <p:nvPr/>
        </p:nvSpPr>
        <p:spPr>
          <a:xfrm>
            <a:off x="849086" y="1364816"/>
            <a:ext cx="9321074" cy="4970669"/>
          </a:xfrm>
          <a:prstGeom prst="roundRect">
            <a:avLst>
              <a:gd name="adj" fmla="val 10652"/>
            </a:avLst>
          </a:prstGeom>
          <a:solidFill>
            <a:srgbClr val="B3DDC0"/>
          </a:solidFill>
          <a:ln w="19050">
            <a:solidFill>
              <a:srgbClr val="979E9D"/>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ct val="100000"/>
              </a:lnSpc>
              <a:spcBef>
                <a:spcPts val="0"/>
              </a:spcBef>
              <a:buFont typeface="Wingdings" panose="05000000000000000000" pitchFamily="2" charset="2"/>
              <a:buChar char="u"/>
            </a:pPr>
            <a:r>
              <a:rPr kumimoji="1" lang="ja-JP" altLang="en-US" sz="3200" b="1" dirty="0">
                <a:solidFill>
                  <a:schemeClr val="tx1"/>
                </a:solidFill>
                <a:latin typeface="メイリオ" panose="020B0604030504040204" pitchFamily="50" charset="-128"/>
                <a:ea typeface="メイリオ" panose="020B0604030504040204" pitchFamily="50" charset="-128"/>
              </a:rPr>
              <a:t>生命情報</a:t>
            </a:r>
            <a:r>
              <a:rPr kumimoji="1" lang="ja-JP" altLang="en-US" sz="2400" dirty="0">
                <a:solidFill>
                  <a:schemeClr val="tx1"/>
                </a:solidFill>
                <a:latin typeface="メイリオ" panose="020B0604030504040204" pitchFamily="50" charset="-128"/>
                <a:ea typeface="メイリオ" panose="020B0604030504040204" pitchFamily="50" charset="-128"/>
              </a:rPr>
              <a:t>（広義の情報）</a:t>
            </a:r>
            <a:endParaRPr kumimoji="1" lang="en-US" altLang="ja-JP" sz="2400" dirty="0">
              <a:solidFill>
                <a:schemeClr val="tx1"/>
              </a:solidFill>
              <a:latin typeface="メイリオ" panose="020B0604030504040204" pitchFamily="50" charset="-128"/>
              <a:ea typeface="メイリオ" panose="020B0604030504040204" pitchFamily="50" charset="-128"/>
            </a:endParaRPr>
          </a:p>
          <a:p>
            <a:pPr marL="900000" lvl="1" indent="0">
              <a:buNone/>
            </a:pPr>
            <a:r>
              <a:rPr lang="ja-JP" altLang="en-US" sz="2400" dirty="0">
                <a:solidFill>
                  <a:schemeClr val="tx1"/>
                </a:solidFill>
                <a:latin typeface="メイリオ" panose="020B0604030504040204" pitchFamily="50" charset="-128"/>
                <a:ea typeface="メイリオ" panose="020B0604030504040204" pitchFamily="50" charset="-128"/>
              </a:rPr>
              <a:t>生きていくために常に外界から刺激を受け，自己の内部に形成される最も広義の情報</a:t>
            </a:r>
            <a:endParaRPr kumimoji="1" lang="ja-JP" altLang="en-US" dirty="0">
              <a:solidFill>
                <a:schemeClr val="tx1"/>
              </a:solidFill>
            </a:endParaRPr>
          </a:p>
        </p:txBody>
      </p:sp>
      <p:sp>
        <p:nvSpPr>
          <p:cNvPr id="20" name="四角形: 角を丸くする 19">
            <a:extLst>
              <a:ext uri="{FF2B5EF4-FFF2-40B4-BE49-F238E27FC236}">
                <a16:creationId xmlns:a16="http://schemas.microsoft.com/office/drawing/2014/main" id="{4DE93E68-9F83-48AA-9CE8-5CD73F573B79}"/>
              </a:ext>
            </a:extLst>
          </p:cNvPr>
          <p:cNvSpPr/>
          <p:nvPr/>
        </p:nvSpPr>
        <p:spPr>
          <a:xfrm>
            <a:off x="989242" y="3169920"/>
            <a:ext cx="9048838" cy="3028113"/>
          </a:xfrm>
          <a:prstGeom prst="roundRect">
            <a:avLst>
              <a:gd name="adj" fmla="val 10163"/>
            </a:avLst>
          </a:prstGeom>
          <a:solidFill>
            <a:srgbClr val="ADCDEC"/>
          </a:solidFill>
          <a:ln w="19050">
            <a:solidFill>
              <a:srgbClr val="979E9D"/>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spcBef>
                <a:spcPts val="4800"/>
              </a:spcBef>
              <a:buFont typeface="Wingdings" panose="05000000000000000000" pitchFamily="2" charset="2"/>
              <a:buChar char="u"/>
            </a:pPr>
            <a:r>
              <a:rPr kumimoji="1" lang="ja-JP" altLang="en-US" sz="3200" b="1" dirty="0">
                <a:solidFill>
                  <a:schemeClr val="tx1"/>
                </a:solidFill>
                <a:latin typeface="メイリオ" panose="020B0604030504040204" pitchFamily="50" charset="-128"/>
                <a:ea typeface="メイリオ" panose="020B0604030504040204" pitchFamily="50" charset="-128"/>
              </a:rPr>
              <a:t>社会情報</a:t>
            </a:r>
            <a:endParaRPr kumimoji="1" lang="en-US" altLang="ja-JP" sz="3200" b="1" dirty="0">
              <a:solidFill>
                <a:schemeClr val="tx1"/>
              </a:solidFill>
              <a:latin typeface="メイリオ" panose="020B0604030504040204" pitchFamily="50" charset="-128"/>
              <a:ea typeface="メイリオ" panose="020B0604030504040204" pitchFamily="50" charset="-128"/>
            </a:endParaRPr>
          </a:p>
          <a:p>
            <a:pPr marL="900000" lvl="1" indent="0">
              <a:buNone/>
            </a:pPr>
            <a:r>
              <a:rPr lang="ja-JP" altLang="en-US" sz="2400" dirty="0">
                <a:solidFill>
                  <a:schemeClr val="tx1"/>
                </a:solidFill>
                <a:latin typeface="メイリオ" panose="020B0604030504040204" pitchFamily="50" charset="-128"/>
                <a:ea typeface="メイリオ" panose="020B0604030504040204" pitchFamily="50" charset="-128"/>
              </a:rPr>
              <a:t>社会におけるコミュニケーションで用いられる情報</a:t>
            </a:r>
            <a:endParaRPr kumimoji="1" lang="ja-JP" altLang="en-US" dirty="0">
              <a:solidFill>
                <a:schemeClr val="tx1"/>
              </a:solidFill>
            </a:endParaRPr>
          </a:p>
        </p:txBody>
      </p:sp>
      <p:sp>
        <p:nvSpPr>
          <p:cNvPr id="19" name="四角形: 角を丸くする 18">
            <a:extLst>
              <a:ext uri="{FF2B5EF4-FFF2-40B4-BE49-F238E27FC236}">
                <a16:creationId xmlns:a16="http://schemas.microsoft.com/office/drawing/2014/main" id="{44D39EA8-EF16-4C2D-9FE8-C4B492761391}"/>
              </a:ext>
            </a:extLst>
          </p:cNvPr>
          <p:cNvSpPr/>
          <p:nvPr/>
        </p:nvSpPr>
        <p:spPr>
          <a:xfrm>
            <a:off x="1144362" y="4669532"/>
            <a:ext cx="8710837" cy="1352314"/>
          </a:xfrm>
          <a:prstGeom prst="roundRect">
            <a:avLst/>
          </a:prstGeom>
          <a:solidFill>
            <a:srgbClr val="FABEB7"/>
          </a:solidFill>
          <a:ln w="19050">
            <a:solidFill>
              <a:srgbClr val="979E9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spcBef>
                <a:spcPts val="4800"/>
              </a:spcBef>
              <a:buFont typeface="Wingdings" panose="05000000000000000000" pitchFamily="2" charset="2"/>
              <a:buChar char="u"/>
            </a:pPr>
            <a:r>
              <a:rPr kumimoji="1" lang="ja-JP" altLang="en-US" sz="3200" b="1" dirty="0">
                <a:solidFill>
                  <a:schemeClr val="tx1"/>
                </a:solidFill>
                <a:latin typeface="メイリオ" panose="020B0604030504040204" pitchFamily="50" charset="-128"/>
                <a:ea typeface="メイリオ" panose="020B0604030504040204" pitchFamily="50" charset="-128"/>
              </a:rPr>
              <a:t>機械情報</a:t>
            </a:r>
            <a:endParaRPr kumimoji="1" lang="en-US" altLang="ja-JP" sz="3200" b="1" dirty="0">
              <a:solidFill>
                <a:schemeClr val="tx1"/>
              </a:solidFill>
              <a:latin typeface="メイリオ" panose="020B0604030504040204" pitchFamily="50" charset="-128"/>
              <a:ea typeface="メイリオ" panose="020B0604030504040204" pitchFamily="50" charset="-128"/>
            </a:endParaRPr>
          </a:p>
          <a:p>
            <a:pPr marL="900000" lvl="1" indent="0">
              <a:buNone/>
            </a:pPr>
            <a:r>
              <a:rPr lang="ja-JP" altLang="en-US" sz="2400" dirty="0">
                <a:solidFill>
                  <a:schemeClr val="tx1"/>
                </a:solidFill>
                <a:latin typeface="メイリオ" panose="020B0604030504040204" pitchFamily="50" charset="-128"/>
                <a:ea typeface="メイリオ" panose="020B0604030504040204" pitchFamily="50" charset="-128"/>
              </a:rPr>
              <a:t>意味する内容が切り離され，記号だけが独立した情報</a:t>
            </a:r>
            <a:endParaRPr kumimoji="1" lang="ja-JP" altLang="en-US" sz="3600" dirty="0">
              <a:solidFill>
                <a:schemeClr val="tx1"/>
              </a:solidFill>
              <a:latin typeface="メイリオ" panose="020B0604030504040204" pitchFamily="50" charset="-128"/>
              <a:ea typeface="メイリオ" panose="020B0604030504040204" pitchFamily="50" charset="-128"/>
            </a:endParaRPr>
          </a:p>
        </p:txBody>
      </p:sp>
      <p:sp>
        <p:nvSpPr>
          <p:cNvPr id="12" name="四角形: 角を丸くする 11">
            <a:extLst>
              <a:ext uri="{FF2B5EF4-FFF2-40B4-BE49-F238E27FC236}">
                <a16:creationId xmlns:a16="http://schemas.microsoft.com/office/drawing/2014/main" id="{CD2FE515-045D-4107-8E66-B1052F97D765}"/>
              </a:ext>
            </a:extLst>
          </p:cNvPr>
          <p:cNvSpPr/>
          <p:nvPr/>
        </p:nvSpPr>
        <p:spPr>
          <a:xfrm>
            <a:off x="381000" y="427037"/>
            <a:ext cx="1085850" cy="581009"/>
          </a:xfrm>
          <a:prstGeom prst="roundRect">
            <a:avLst>
              <a:gd name="adj" fmla="val 0"/>
            </a:avLst>
          </a:prstGeom>
          <a:solidFill>
            <a:srgbClr val="D11F5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4000" dirty="0">
                <a:latin typeface="Bahnschrift" panose="020B0502040204020203" pitchFamily="34" charset="0"/>
              </a:rPr>
              <a:t>3</a:t>
            </a:r>
            <a:endParaRPr kumimoji="1" lang="ja-JP" altLang="en-US" sz="4000" dirty="0">
              <a:latin typeface="Bahnschrift" panose="020B0502040204020203" pitchFamily="34" charset="0"/>
            </a:endParaRPr>
          </a:p>
        </p:txBody>
      </p:sp>
      <p:sp>
        <p:nvSpPr>
          <p:cNvPr id="3" name="タイトル 1">
            <a:extLst>
              <a:ext uri="{FF2B5EF4-FFF2-40B4-BE49-F238E27FC236}">
                <a16:creationId xmlns:a16="http://schemas.microsoft.com/office/drawing/2014/main" id="{4AFB5086-1359-8206-8D37-5693F71078B8}"/>
              </a:ext>
            </a:extLst>
          </p:cNvPr>
          <p:cNvSpPr txBox="1">
            <a:spLocks/>
          </p:cNvSpPr>
          <p:nvPr/>
        </p:nvSpPr>
        <p:spPr>
          <a:xfrm>
            <a:off x="0" y="-1"/>
            <a:ext cx="3970789" cy="365125"/>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en-US" altLang="ja-JP" sz="2400" dirty="0">
                <a:solidFill>
                  <a:srgbClr val="D11F53"/>
                </a:solidFill>
                <a:latin typeface="Bahnschrift" panose="020B0502040204020203" pitchFamily="34" charset="0"/>
              </a:rPr>
              <a:t>01</a:t>
            </a:r>
            <a:r>
              <a:rPr lang="ja-JP" altLang="en-US" sz="1800" dirty="0">
                <a:latin typeface="HGPｺﾞｼｯｸE" panose="020B0900000000000000" pitchFamily="50" charset="-128"/>
                <a:ea typeface="HGPｺﾞｼｯｸE" panose="020B0900000000000000" pitchFamily="50" charset="-128"/>
              </a:rPr>
              <a:t>　情報と情報社会</a:t>
            </a:r>
            <a:endParaRPr lang="ja-JP" altLang="en-US" sz="2400" dirty="0">
              <a:latin typeface="HGPｺﾞｼｯｸE" panose="020B0900000000000000" pitchFamily="50" charset="-128"/>
              <a:ea typeface="HGPｺﾞｼｯｸE" panose="020B0900000000000000" pitchFamily="50" charset="-128"/>
            </a:endParaRPr>
          </a:p>
        </p:txBody>
      </p:sp>
      <p:cxnSp>
        <p:nvCxnSpPr>
          <p:cNvPr id="5" name="直線コネクタ 4">
            <a:extLst>
              <a:ext uri="{FF2B5EF4-FFF2-40B4-BE49-F238E27FC236}">
                <a16:creationId xmlns:a16="http://schemas.microsoft.com/office/drawing/2014/main" id="{B733B055-0EA5-0996-A955-C2A6B8345DB8}"/>
              </a:ext>
            </a:extLst>
          </p:cNvPr>
          <p:cNvCxnSpPr>
            <a:cxnSpLocks/>
          </p:cNvCxnSpPr>
          <p:nvPr/>
        </p:nvCxnSpPr>
        <p:spPr>
          <a:xfrm>
            <a:off x="295274" y="1069974"/>
            <a:ext cx="11601451" cy="0"/>
          </a:xfrm>
          <a:prstGeom prst="line">
            <a:avLst/>
          </a:prstGeom>
          <a:ln w="76200">
            <a:solidFill>
              <a:srgbClr val="F8ABAD"/>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307448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9"/>
                                        </p:tgtEl>
                                        <p:attrNameLst>
                                          <p:attrName>style.visibility</p:attrName>
                                        </p:attrNameLst>
                                      </p:cBhvr>
                                      <p:to>
                                        <p:strVal val="visible"/>
                                      </p:to>
                                    </p:set>
                                    <p:animEffect transition="in" filter="fade">
                                      <p:cBhvr>
                                        <p:cTn id="7" dur="500"/>
                                        <p:tgtEl>
                                          <p:spTgt spid="19"/>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0"/>
                                        </p:tgtEl>
                                        <p:attrNameLst>
                                          <p:attrName>style.visibility</p:attrName>
                                        </p:attrNameLst>
                                      </p:cBhvr>
                                      <p:to>
                                        <p:strVal val="visible"/>
                                      </p:to>
                                    </p:set>
                                    <p:animEffect transition="in" filter="fade">
                                      <p:cBhvr>
                                        <p:cTn id="12" dur="500"/>
                                        <p:tgtEl>
                                          <p:spTgt spid="20"/>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1"/>
                                        </p:tgtEl>
                                        <p:attrNameLst>
                                          <p:attrName>style.visibility</p:attrName>
                                        </p:attrNameLst>
                                      </p:cBhvr>
                                      <p:to>
                                        <p:strVal val="visible"/>
                                      </p:to>
                                    </p:set>
                                    <p:animEffect transition="in" filter="fade">
                                      <p:cBhvr>
                                        <p:cTn id="17" dur="5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animBg="1"/>
      <p:bldP spid="20" grpId="0" animBg="1"/>
      <p:bldP spid="19"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47C8E69-2ED0-4EE0-AD5B-446B433304DB}"/>
              </a:ext>
            </a:extLst>
          </p:cNvPr>
          <p:cNvSpPr>
            <a:spLocks noGrp="1"/>
          </p:cNvSpPr>
          <p:nvPr>
            <p:ph type="title"/>
          </p:nvPr>
        </p:nvSpPr>
        <p:spPr>
          <a:xfrm>
            <a:off x="1562100" y="427036"/>
            <a:ext cx="10334625" cy="581008"/>
          </a:xfrm>
        </p:spPr>
        <p:txBody>
          <a:bodyPr>
            <a:normAutofit fontScale="90000"/>
          </a:bodyPr>
          <a:lstStyle/>
          <a:p>
            <a:r>
              <a:rPr kumimoji="1" lang="ja-JP" altLang="en-US" dirty="0">
                <a:solidFill>
                  <a:srgbClr val="D11F53"/>
                </a:solidFill>
                <a:latin typeface="HGPｺﾞｼｯｸE" panose="020B0900000000000000" pitchFamily="50" charset="-128"/>
                <a:ea typeface="HGPｺﾞｼｯｸE" panose="020B0900000000000000" pitchFamily="50" charset="-128"/>
              </a:rPr>
              <a:t>メディアとその特性</a:t>
            </a:r>
          </a:p>
        </p:txBody>
      </p:sp>
      <p:sp>
        <p:nvSpPr>
          <p:cNvPr id="3" name="コンテンツ プレースホルダー 2">
            <a:extLst>
              <a:ext uri="{FF2B5EF4-FFF2-40B4-BE49-F238E27FC236}">
                <a16:creationId xmlns:a16="http://schemas.microsoft.com/office/drawing/2014/main" id="{AEE0889C-E7E3-47A5-A5E9-F3C57312640C}"/>
              </a:ext>
            </a:extLst>
          </p:cNvPr>
          <p:cNvSpPr>
            <a:spLocks noGrp="1"/>
          </p:cNvSpPr>
          <p:nvPr>
            <p:ph idx="1"/>
          </p:nvPr>
        </p:nvSpPr>
        <p:spPr>
          <a:xfrm>
            <a:off x="295275" y="1131903"/>
            <a:ext cx="11601450" cy="5299059"/>
          </a:xfrm>
        </p:spPr>
        <p:txBody>
          <a:bodyPr>
            <a:normAutofit/>
          </a:bodyPr>
          <a:lstStyle/>
          <a:p>
            <a:pPr marL="0" indent="457200"/>
            <a:r>
              <a:rPr kumimoji="1" lang="ja-JP" altLang="en-US" sz="3200" b="1" dirty="0">
                <a:solidFill>
                  <a:srgbClr val="D11F53"/>
                </a:solidFill>
                <a:latin typeface="メイリオ" panose="020B0604030504040204" pitchFamily="50" charset="-128"/>
                <a:ea typeface="メイリオ" panose="020B0604030504040204" pitchFamily="50" charset="-128"/>
              </a:rPr>
              <a:t>メディア</a:t>
            </a:r>
            <a:r>
              <a:rPr kumimoji="1" lang="ja-JP" altLang="en-US" sz="3200" dirty="0">
                <a:latin typeface="メイリオ" panose="020B0604030504040204" pitchFamily="50" charset="-128"/>
                <a:ea typeface="メイリオ" panose="020B0604030504040204" pitchFamily="50" charset="-128"/>
              </a:rPr>
              <a:t>　</a:t>
            </a:r>
            <a:r>
              <a:rPr kumimoji="1" lang="en-US" altLang="ja-JP" sz="2400" dirty="0">
                <a:latin typeface="メイリオ" panose="020B0604030504040204" pitchFamily="50" charset="-128"/>
                <a:ea typeface="メイリオ" panose="020B0604030504040204" pitchFamily="50" charset="-128"/>
              </a:rPr>
              <a:t>…</a:t>
            </a:r>
            <a:r>
              <a:rPr kumimoji="1" lang="ja-JP" altLang="en-US" sz="2400" dirty="0">
                <a:latin typeface="メイリオ" panose="020B0604030504040204" pitchFamily="50" charset="-128"/>
                <a:ea typeface="メイリオ" panose="020B0604030504040204" pitchFamily="50" charset="-128"/>
              </a:rPr>
              <a:t>　情報のやり取りを媒介するもの</a:t>
            </a:r>
            <a:endParaRPr kumimoji="1" lang="en-US" altLang="ja-JP" sz="2400" dirty="0">
              <a:latin typeface="メイリオ" panose="020B0604030504040204" pitchFamily="50" charset="-128"/>
              <a:ea typeface="メイリオ" panose="020B0604030504040204" pitchFamily="50" charset="-128"/>
            </a:endParaRPr>
          </a:p>
          <a:p>
            <a:pPr marL="0" indent="0">
              <a:buNone/>
            </a:pPr>
            <a:r>
              <a:rPr kumimoji="1" lang="ja-JP" altLang="en-US" sz="3200" dirty="0">
                <a:latin typeface="メイリオ" panose="020B0604030504040204" pitchFamily="50" charset="-128"/>
                <a:ea typeface="メイリオ" panose="020B0604030504040204" pitchFamily="50" charset="-128"/>
              </a:rPr>
              <a:t>　　　　　　　</a:t>
            </a:r>
            <a:r>
              <a:rPr kumimoji="1" lang="ja-JP" altLang="en-US" sz="2400" dirty="0">
                <a:latin typeface="メイリオ" panose="020B0604030504040204" pitchFamily="50" charset="-128"/>
                <a:ea typeface="メイリオ" panose="020B0604030504040204" pitchFamily="50" charset="-128"/>
              </a:rPr>
              <a:t>　</a:t>
            </a:r>
            <a:r>
              <a:rPr kumimoji="1" lang="ja-JP" altLang="en-US" sz="2400" b="1" dirty="0">
                <a:latin typeface="メイリオ" panose="020B0604030504040204" pitchFamily="50" charset="-128"/>
                <a:ea typeface="メイリオ" panose="020B0604030504040204" pitchFamily="50" charset="-128"/>
              </a:rPr>
              <a:t>重要な機能</a:t>
            </a:r>
            <a:r>
              <a:rPr kumimoji="1" lang="ja-JP" altLang="en-US" sz="2400" dirty="0">
                <a:latin typeface="メイリオ" panose="020B0604030504040204" pitchFamily="50" charset="-128"/>
                <a:ea typeface="メイリオ" panose="020B0604030504040204" pitchFamily="50" charset="-128"/>
              </a:rPr>
              <a:t>：情報の流通範囲を拡大すること</a:t>
            </a:r>
            <a:endParaRPr kumimoji="1" lang="en-US" altLang="ja-JP" sz="2400" dirty="0">
              <a:latin typeface="メイリオ" panose="020B0604030504040204" pitchFamily="50" charset="-128"/>
              <a:ea typeface="メイリオ" panose="020B0604030504040204" pitchFamily="50" charset="-128"/>
            </a:endParaRPr>
          </a:p>
          <a:p>
            <a:pPr marL="0" indent="0">
              <a:buNone/>
            </a:pPr>
            <a:endParaRPr kumimoji="1" lang="en-US" altLang="ja-JP" sz="2400" dirty="0">
              <a:latin typeface="メイリオ" panose="020B0604030504040204" pitchFamily="50" charset="-128"/>
              <a:ea typeface="メイリオ" panose="020B0604030504040204" pitchFamily="50" charset="-128"/>
            </a:endParaRPr>
          </a:p>
          <a:p>
            <a:pPr marL="0" indent="0">
              <a:buNone/>
            </a:pPr>
            <a:r>
              <a:rPr lang="ja-JP" altLang="en-US" sz="3200" dirty="0">
                <a:latin typeface="メイリオ" panose="020B0604030504040204" pitchFamily="50" charset="-128"/>
                <a:ea typeface="メイリオ" panose="020B0604030504040204" pitchFamily="50" charset="-128"/>
              </a:rPr>
              <a:t>　　　　　　　</a:t>
            </a:r>
            <a:r>
              <a:rPr lang="ja-JP" altLang="en-US" sz="2400" dirty="0">
                <a:latin typeface="メイリオ" panose="020B0604030504040204" pitchFamily="50" charset="-128"/>
                <a:ea typeface="メイリオ" panose="020B0604030504040204" pitchFamily="50" charset="-128"/>
              </a:rPr>
              <a:t>　　　　　　　</a:t>
            </a:r>
            <a:r>
              <a:rPr lang="ja-JP" altLang="en-US" sz="2400" b="1" dirty="0">
                <a:solidFill>
                  <a:srgbClr val="D11F53"/>
                </a:solidFill>
                <a:latin typeface="メイリオ" panose="020B0604030504040204" pitchFamily="50" charset="-128"/>
                <a:ea typeface="メイリオ" panose="020B0604030504040204" pitchFamily="50" charset="-128"/>
              </a:rPr>
              <a:t>伝播メディア</a:t>
            </a:r>
            <a:endParaRPr lang="en-US" altLang="ja-JP" sz="2400" b="1" dirty="0">
              <a:solidFill>
                <a:srgbClr val="D11F53"/>
              </a:solidFill>
              <a:latin typeface="メイリオ" panose="020B0604030504040204" pitchFamily="50" charset="-128"/>
              <a:ea typeface="メイリオ" panose="020B0604030504040204" pitchFamily="50" charset="-128"/>
            </a:endParaRPr>
          </a:p>
          <a:p>
            <a:pPr marL="0" indent="0">
              <a:buNone/>
            </a:pPr>
            <a:endParaRPr kumimoji="1" lang="en-US" altLang="ja-JP" sz="3200" dirty="0">
              <a:latin typeface="メイリオ" panose="020B0604030504040204" pitchFamily="50" charset="-128"/>
              <a:ea typeface="メイリオ" panose="020B0604030504040204" pitchFamily="50" charset="-128"/>
            </a:endParaRPr>
          </a:p>
          <a:p>
            <a:pPr marL="0" indent="457200">
              <a:lnSpc>
                <a:spcPct val="100000"/>
              </a:lnSpc>
              <a:spcBef>
                <a:spcPts val="0"/>
              </a:spcBef>
            </a:pPr>
            <a:r>
              <a:rPr lang="ja-JP" altLang="en-US" sz="3200" dirty="0">
                <a:latin typeface="メイリオ" panose="020B0604030504040204" pitchFamily="50" charset="-128"/>
                <a:ea typeface="メイリオ" panose="020B0604030504040204" pitchFamily="50" charset="-128"/>
              </a:rPr>
              <a:t>伝播メディアの分類</a:t>
            </a:r>
            <a:endParaRPr lang="en-US" altLang="ja-JP" sz="3200" dirty="0">
              <a:latin typeface="メイリオ" panose="020B0604030504040204" pitchFamily="50" charset="-128"/>
              <a:ea typeface="メイリオ" panose="020B0604030504040204" pitchFamily="50" charset="-128"/>
            </a:endParaRPr>
          </a:p>
          <a:p>
            <a:pPr marL="441325" lvl="1" indent="-342900">
              <a:lnSpc>
                <a:spcPct val="100000"/>
              </a:lnSpc>
              <a:spcBef>
                <a:spcPts val="1200"/>
              </a:spcBef>
              <a:buFont typeface="メイリオ" panose="020B0604030504040204" pitchFamily="50" charset="-128"/>
              <a:buChar char="∘"/>
            </a:pPr>
            <a:r>
              <a:rPr kumimoji="1" lang="ja-JP" altLang="en-US" b="1" dirty="0">
                <a:solidFill>
                  <a:srgbClr val="D11F53"/>
                </a:solidFill>
                <a:latin typeface="メイリオ" panose="020B0604030504040204" pitchFamily="50" charset="-128"/>
                <a:ea typeface="メイリオ" panose="020B0604030504040204" pitchFamily="50" charset="-128"/>
              </a:rPr>
              <a:t>表現</a:t>
            </a:r>
            <a:r>
              <a:rPr kumimoji="1" lang="ja-JP" altLang="en-US" dirty="0">
                <a:latin typeface="メイリオ" panose="020B0604030504040204" pitchFamily="50" charset="-128"/>
                <a:ea typeface="メイリオ" panose="020B0604030504040204" pitchFamily="50" charset="-128"/>
              </a:rPr>
              <a:t>のためのメディア　：　文字，音声，画像など</a:t>
            </a:r>
            <a:endParaRPr kumimoji="1" lang="en-US" altLang="ja-JP" dirty="0">
              <a:latin typeface="メイリオ" panose="020B0604030504040204" pitchFamily="50" charset="-128"/>
              <a:ea typeface="メイリオ" panose="020B0604030504040204" pitchFamily="50" charset="-128"/>
            </a:endParaRPr>
          </a:p>
          <a:p>
            <a:pPr marL="441325" lvl="1" indent="-342900">
              <a:lnSpc>
                <a:spcPct val="100000"/>
              </a:lnSpc>
              <a:spcBef>
                <a:spcPts val="1200"/>
              </a:spcBef>
              <a:buFont typeface="メイリオ" panose="020B0604030504040204" pitchFamily="50" charset="-128"/>
              <a:buChar char="∘"/>
            </a:pPr>
            <a:r>
              <a:rPr lang="ja-JP" altLang="en-US" b="1" dirty="0">
                <a:solidFill>
                  <a:srgbClr val="D11F53"/>
                </a:solidFill>
                <a:latin typeface="メイリオ" panose="020B0604030504040204" pitchFamily="50" charset="-128"/>
                <a:ea typeface="メイリオ" panose="020B0604030504040204" pitchFamily="50" charset="-128"/>
              </a:rPr>
              <a:t>伝達</a:t>
            </a:r>
            <a:r>
              <a:rPr lang="ja-JP" altLang="en-US" dirty="0">
                <a:latin typeface="メイリオ" panose="020B0604030504040204" pitchFamily="50" charset="-128"/>
                <a:ea typeface="メイリオ" panose="020B0604030504040204" pitchFamily="50" charset="-128"/>
              </a:rPr>
              <a:t>のためのメディア　：　空気，光，電波など</a:t>
            </a:r>
            <a:endParaRPr lang="en-US" altLang="ja-JP" dirty="0">
              <a:latin typeface="メイリオ" panose="020B0604030504040204" pitchFamily="50" charset="-128"/>
              <a:ea typeface="メイリオ" panose="020B0604030504040204" pitchFamily="50" charset="-128"/>
            </a:endParaRPr>
          </a:p>
          <a:p>
            <a:pPr marL="441325" lvl="1" indent="-342900">
              <a:lnSpc>
                <a:spcPct val="100000"/>
              </a:lnSpc>
              <a:spcBef>
                <a:spcPts val="1200"/>
              </a:spcBef>
              <a:buFont typeface="メイリオ" panose="020B0604030504040204" pitchFamily="50" charset="-128"/>
              <a:buChar char="∘"/>
            </a:pPr>
            <a:r>
              <a:rPr kumimoji="1" lang="ja-JP" altLang="en-US" b="1" dirty="0">
                <a:solidFill>
                  <a:srgbClr val="D11F53"/>
                </a:solidFill>
                <a:latin typeface="メイリオ" panose="020B0604030504040204" pitchFamily="50" charset="-128"/>
                <a:ea typeface="メイリオ" panose="020B0604030504040204" pitchFamily="50" charset="-128"/>
              </a:rPr>
              <a:t>記録</a:t>
            </a:r>
            <a:r>
              <a:rPr kumimoji="1" lang="ja-JP" altLang="en-US" dirty="0">
                <a:latin typeface="メイリオ" panose="020B0604030504040204" pitchFamily="50" charset="-128"/>
                <a:ea typeface="メイリオ" panose="020B0604030504040204" pitchFamily="50" charset="-128"/>
              </a:rPr>
              <a:t>のためのメディア　</a:t>
            </a:r>
            <a:r>
              <a:rPr lang="ja-JP" altLang="en-US" dirty="0">
                <a:latin typeface="メイリオ" panose="020B0604030504040204" pitchFamily="50" charset="-128"/>
                <a:ea typeface="メイリオ" panose="020B0604030504040204" pitchFamily="50" charset="-128"/>
              </a:rPr>
              <a:t>：</a:t>
            </a:r>
            <a:r>
              <a:rPr kumimoji="1" lang="ja-JP" altLang="en-US" dirty="0">
                <a:latin typeface="メイリオ" panose="020B0604030504040204" pitchFamily="50" charset="-128"/>
                <a:ea typeface="メイリオ" panose="020B0604030504040204" pitchFamily="50" charset="-128"/>
              </a:rPr>
              <a:t>　紙，光学ディスクなど</a:t>
            </a:r>
          </a:p>
        </p:txBody>
      </p:sp>
      <p:sp>
        <p:nvSpPr>
          <p:cNvPr id="4" name="正方形/長方形 3">
            <a:extLst>
              <a:ext uri="{FF2B5EF4-FFF2-40B4-BE49-F238E27FC236}">
                <a16:creationId xmlns:a16="http://schemas.microsoft.com/office/drawing/2014/main" id="{65D1243A-6CC3-4D96-8082-A08C84BC64A6}"/>
              </a:ext>
            </a:extLst>
          </p:cNvPr>
          <p:cNvSpPr/>
          <p:nvPr/>
        </p:nvSpPr>
        <p:spPr>
          <a:xfrm>
            <a:off x="0" y="0"/>
            <a:ext cx="12192000" cy="365125"/>
          </a:xfrm>
          <a:prstGeom prst="rect">
            <a:avLst/>
          </a:prstGeom>
          <a:solidFill>
            <a:srgbClr val="F8ABA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9" name="正方形/長方形 8">
            <a:extLst>
              <a:ext uri="{FF2B5EF4-FFF2-40B4-BE49-F238E27FC236}">
                <a16:creationId xmlns:a16="http://schemas.microsoft.com/office/drawing/2014/main" id="{91D3BCB6-CCEF-4859-89E5-615B76AD9EB6}"/>
              </a:ext>
            </a:extLst>
          </p:cNvPr>
          <p:cNvSpPr/>
          <p:nvPr/>
        </p:nvSpPr>
        <p:spPr>
          <a:xfrm>
            <a:off x="0" y="6492875"/>
            <a:ext cx="12192000" cy="365125"/>
          </a:xfrm>
          <a:prstGeom prst="rect">
            <a:avLst/>
          </a:prstGeom>
          <a:solidFill>
            <a:srgbClr val="F8ABA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2" name="四角形: 角を丸くする 11">
            <a:extLst>
              <a:ext uri="{FF2B5EF4-FFF2-40B4-BE49-F238E27FC236}">
                <a16:creationId xmlns:a16="http://schemas.microsoft.com/office/drawing/2014/main" id="{CD2FE515-045D-4107-8E66-B1052F97D765}"/>
              </a:ext>
            </a:extLst>
          </p:cNvPr>
          <p:cNvSpPr/>
          <p:nvPr/>
        </p:nvSpPr>
        <p:spPr>
          <a:xfrm>
            <a:off x="381000" y="427037"/>
            <a:ext cx="1085850" cy="581009"/>
          </a:xfrm>
          <a:prstGeom prst="roundRect">
            <a:avLst>
              <a:gd name="adj" fmla="val 0"/>
            </a:avLst>
          </a:prstGeom>
          <a:solidFill>
            <a:srgbClr val="D11F5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4000" dirty="0">
                <a:latin typeface="Bahnschrift" panose="020B0502040204020203" pitchFamily="34" charset="0"/>
              </a:rPr>
              <a:t>4</a:t>
            </a:r>
            <a:endParaRPr kumimoji="1" lang="ja-JP" altLang="en-US" sz="4000" dirty="0">
              <a:latin typeface="Bahnschrift" panose="020B0502040204020203" pitchFamily="34" charset="0"/>
            </a:endParaRPr>
          </a:p>
        </p:txBody>
      </p:sp>
      <p:sp>
        <p:nvSpPr>
          <p:cNvPr id="5" name="テキスト ボックス 4">
            <a:extLst>
              <a:ext uri="{FF2B5EF4-FFF2-40B4-BE49-F238E27FC236}">
                <a16:creationId xmlns:a16="http://schemas.microsoft.com/office/drawing/2014/main" id="{BFE79275-B712-4278-99F4-ED6715C42033}"/>
              </a:ext>
            </a:extLst>
          </p:cNvPr>
          <p:cNvSpPr txBox="1"/>
          <p:nvPr/>
        </p:nvSpPr>
        <p:spPr>
          <a:xfrm>
            <a:off x="6095999" y="2236525"/>
            <a:ext cx="553998" cy="400110"/>
          </a:xfrm>
          <a:prstGeom prst="rect">
            <a:avLst/>
          </a:prstGeom>
          <a:noFill/>
        </p:spPr>
        <p:txBody>
          <a:bodyPr vert="eaVert" wrap="none" rtlCol="0">
            <a:spAutoFit/>
          </a:bodyPr>
          <a:lstStyle/>
          <a:p>
            <a:r>
              <a:rPr kumimoji="1" lang="ja-JP" altLang="en-US" sz="2400" dirty="0">
                <a:latin typeface="メイリオ" panose="020B0604030504040204" pitchFamily="50" charset="-128"/>
                <a:ea typeface="メイリオ" panose="020B0604030504040204" pitchFamily="50" charset="-128"/>
              </a:rPr>
              <a:t>＝</a:t>
            </a:r>
          </a:p>
        </p:txBody>
      </p:sp>
      <p:pic>
        <p:nvPicPr>
          <p:cNvPr id="8" name="図 7">
            <a:extLst>
              <a:ext uri="{FF2B5EF4-FFF2-40B4-BE49-F238E27FC236}">
                <a16:creationId xmlns:a16="http://schemas.microsoft.com/office/drawing/2014/main" id="{972A473C-73A2-4130-BA4F-FF8B9D3FC656}"/>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10159356" y="1222505"/>
            <a:ext cx="1413087" cy="1104637"/>
          </a:xfrm>
          <a:prstGeom prst="rect">
            <a:avLst/>
          </a:prstGeom>
        </p:spPr>
      </p:pic>
      <p:sp>
        <p:nvSpPr>
          <p:cNvPr id="7" name="タイトル 1">
            <a:extLst>
              <a:ext uri="{FF2B5EF4-FFF2-40B4-BE49-F238E27FC236}">
                <a16:creationId xmlns:a16="http://schemas.microsoft.com/office/drawing/2014/main" id="{A80B21BD-5440-667F-916D-72F1102D81EC}"/>
              </a:ext>
            </a:extLst>
          </p:cNvPr>
          <p:cNvSpPr txBox="1">
            <a:spLocks/>
          </p:cNvSpPr>
          <p:nvPr/>
        </p:nvSpPr>
        <p:spPr>
          <a:xfrm>
            <a:off x="0" y="-1"/>
            <a:ext cx="3970789" cy="365125"/>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en-US" altLang="ja-JP" sz="2400" dirty="0">
                <a:solidFill>
                  <a:srgbClr val="D11F53"/>
                </a:solidFill>
                <a:latin typeface="Bahnschrift" panose="020B0502040204020203" pitchFamily="34" charset="0"/>
              </a:rPr>
              <a:t>01</a:t>
            </a:r>
            <a:r>
              <a:rPr lang="ja-JP" altLang="en-US" sz="1800" dirty="0">
                <a:latin typeface="HGPｺﾞｼｯｸE" panose="020B0900000000000000" pitchFamily="50" charset="-128"/>
                <a:ea typeface="HGPｺﾞｼｯｸE" panose="020B0900000000000000" pitchFamily="50" charset="-128"/>
              </a:rPr>
              <a:t>　情報と情報社会</a:t>
            </a:r>
            <a:endParaRPr lang="ja-JP" altLang="en-US" sz="2400" dirty="0">
              <a:latin typeface="HGPｺﾞｼｯｸE" panose="020B0900000000000000" pitchFamily="50" charset="-128"/>
              <a:ea typeface="HGPｺﾞｼｯｸE" panose="020B0900000000000000" pitchFamily="50" charset="-128"/>
            </a:endParaRPr>
          </a:p>
        </p:txBody>
      </p:sp>
      <p:cxnSp>
        <p:nvCxnSpPr>
          <p:cNvPr id="11" name="直線コネクタ 10">
            <a:extLst>
              <a:ext uri="{FF2B5EF4-FFF2-40B4-BE49-F238E27FC236}">
                <a16:creationId xmlns:a16="http://schemas.microsoft.com/office/drawing/2014/main" id="{1682E189-7E36-363E-27BB-E180E0D3A069}"/>
              </a:ext>
            </a:extLst>
          </p:cNvPr>
          <p:cNvCxnSpPr>
            <a:cxnSpLocks/>
          </p:cNvCxnSpPr>
          <p:nvPr/>
        </p:nvCxnSpPr>
        <p:spPr>
          <a:xfrm>
            <a:off x="295274" y="1069974"/>
            <a:ext cx="11601451" cy="0"/>
          </a:xfrm>
          <a:prstGeom prst="line">
            <a:avLst/>
          </a:prstGeom>
          <a:ln w="76200">
            <a:solidFill>
              <a:srgbClr val="F8ABAD"/>
            </a:solidFill>
          </a:ln>
        </p:spPr>
        <p:style>
          <a:lnRef idx="1">
            <a:schemeClr val="accent1"/>
          </a:lnRef>
          <a:fillRef idx="0">
            <a:schemeClr val="accent1"/>
          </a:fillRef>
          <a:effectRef idx="0">
            <a:schemeClr val="accent1"/>
          </a:effectRef>
          <a:fontRef idx="minor">
            <a:schemeClr val="tx1"/>
          </a:fontRef>
        </p:style>
      </p:cxnSp>
      <p:sp>
        <p:nvSpPr>
          <p:cNvPr id="13" name="四角形: 角を丸くする 12">
            <a:extLst>
              <a:ext uri="{FF2B5EF4-FFF2-40B4-BE49-F238E27FC236}">
                <a16:creationId xmlns:a16="http://schemas.microsoft.com/office/drawing/2014/main" id="{7B223819-684F-28FC-903E-BDB6DD7B545C}"/>
              </a:ext>
            </a:extLst>
          </p:cNvPr>
          <p:cNvSpPr/>
          <p:nvPr/>
        </p:nvSpPr>
        <p:spPr>
          <a:xfrm>
            <a:off x="8031480" y="3429000"/>
            <a:ext cx="4120158" cy="2359025"/>
          </a:xfrm>
          <a:prstGeom prst="roundRect">
            <a:avLst>
              <a:gd name="adj" fmla="val 10652"/>
            </a:avLst>
          </a:prstGeom>
          <a:noFill/>
          <a:ln w="19050">
            <a:solidFill>
              <a:srgbClr val="979E9D"/>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ct val="100000"/>
              </a:lnSpc>
              <a:spcBef>
                <a:spcPts val="0"/>
              </a:spcBef>
              <a:buFont typeface="Wingdings" panose="05000000000000000000" pitchFamily="2" charset="2"/>
              <a:buChar char="u"/>
            </a:pPr>
            <a:r>
              <a:rPr lang="ja-JP" altLang="en-US" sz="3200" b="1" dirty="0">
                <a:solidFill>
                  <a:schemeClr val="tx1"/>
                </a:solidFill>
                <a:latin typeface="メイリオ" panose="020B0604030504040204" pitchFamily="50" charset="-128"/>
                <a:ea typeface="メイリオ" panose="020B0604030504040204" pitchFamily="50" charset="-128"/>
              </a:rPr>
              <a:t>伝播メディア</a:t>
            </a:r>
            <a:endParaRPr kumimoji="1" lang="ja-JP" altLang="en-US" dirty="0">
              <a:solidFill>
                <a:schemeClr val="tx1"/>
              </a:solidFill>
            </a:endParaRPr>
          </a:p>
        </p:txBody>
      </p:sp>
      <p:pic>
        <p:nvPicPr>
          <p:cNvPr id="17" name="図 16">
            <a:extLst>
              <a:ext uri="{FF2B5EF4-FFF2-40B4-BE49-F238E27FC236}">
                <a16:creationId xmlns:a16="http://schemas.microsoft.com/office/drawing/2014/main" id="{8005A3E8-5EE0-1D09-CF36-1ACF1A1B5839}"/>
              </a:ext>
            </a:extLst>
          </p:cNvPr>
          <p:cNvPicPr>
            <a:picLocks noChangeAspect="1"/>
          </p:cNvPicPr>
          <p:nvPr/>
        </p:nvPicPr>
        <p:blipFill>
          <a:blip r:embed="rId4"/>
          <a:stretch>
            <a:fillRect/>
          </a:stretch>
        </p:blipFill>
        <p:spPr>
          <a:xfrm>
            <a:off x="8071529" y="4560898"/>
            <a:ext cx="1371313" cy="1044000"/>
          </a:xfrm>
          <a:prstGeom prst="rect">
            <a:avLst/>
          </a:prstGeom>
        </p:spPr>
      </p:pic>
      <p:pic>
        <p:nvPicPr>
          <p:cNvPr id="19" name="図 18">
            <a:extLst>
              <a:ext uri="{FF2B5EF4-FFF2-40B4-BE49-F238E27FC236}">
                <a16:creationId xmlns:a16="http://schemas.microsoft.com/office/drawing/2014/main" id="{C5D266DC-18B3-5DBB-0352-84E453365849}"/>
              </a:ext>
            </a:extLst>
          </p:cNvPr>
          <p:cNvPicPr>
            <a:picLocks noChangeAspect="1"/>
          </p:cNvPicPr>
          <p:nvPr/>
        </p:nvPicPr>
        <p:blipFill>
          <a:blip r:embed="rId5"/>
          <a:stretch>
            <a:fillRect/>
          </a:stretch>
        </p:blipFill>
        <p:spPr>
          <a:xfrm>
            <a:off x="9448173" y="4560898"/>
            <a:ext cx="1339674" cy="1044000"/>
          </a:xfrm>
          <a:prstGeom prst="rect">
            <a:avLst/>
          </a:prstGeom>
        </p:spPr>
      </p:pic>
      <p:pic>
        <p:nvPicPr>
          <p:cNvPr id="21" name="図 20">
            <a:extLst>
              <a:ext uri="{FF2B5EF4-FFF2-40B4-BE49-F238E27FC236}">
                <a16:creationId xmlns:a16="http://schemas.microsoft.com/office/drawing/2014/main" id="{DB5C7733-9044-9DFE-9D8D-21587B568154}"/>
              </a:ext>
            </a:extLst>
          </p:cNvPr>
          <p:cNvPicPr>
            <a:picLocks noChangeAspect="1"/>
          </p:cNvPicPr>
          <p:nvPr/>
        </p:nvPicPr>
        <p:blipFill>
          <a:blip r:embed="rId6"/>
          <a:stretch>
            <a:fillRect/>
          </a:stretch>
        </p:blipFill>
        <p:spPr>
          <a:xfrm>
            <a:off x="10780227" y="4560898"/>
            <a:ext cx="1344837" cy="1044000"/>
          </a:xfrm>
          <a:prstGeom prst="rect">
            <a:avLst/>
          </a:prstGeom>
        </p:spPr>
      </p:pic>
    </p:spTree>
    <p:extLst>
      <p:ext uri="{BB962C8B-B14F-4D97-AF65-F5344CB8AC3E}">
        <p14:creationId xmlns:p14="http://schemas.microsoft.com/office/powerpoint/2010/main" val="4730921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par>
                                <p:cTn id="18" presetID="10" presetClass="entr" presetSubtype="0" fill="hold" grpId="0" nodeType="withEffect">
                                  <p:stCondLst>
                                    <p:cond delay="0"/>
                                  </p:stCondLst>
                                  <p:childTnLst>
                                    <p:set>
                                      <p:cBhvr>
                                        <p:cTn id="19" dur="1" fill="hold">
                                          <p:stCondLst>
                                            <p:cond delay="0"/>
                                          </p:stCondLst>
                                        </p:cTn>
                                        <p:tgtEl>
                                          <p:spTgt spid="5"/>
                                        </p:tgtEl>
                                        <p:attrNameLst>
                                          <p:attrName>style.visibility</p:attrName>
                                        </p:attrNameLst>
                                      </p:cBhvr>
                                      <p:to>
                                        <p:strVal val="visible"/>
                                      </p:to>
                                    </p:set>
                                    <p:animEffect transition="in" filter="fade">
                                      <p:cBhvr>
                                        <p:cTn id="20" dur="500"/>
                                        <p:tgtEl>
                                          <p:spTgt spid="5"/>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nodeType="click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animEffect transition="in" filter="fade">
                                      <p:cBhvr>
                                        <p:cTn id="25" dur="500"/>
                                        <p:tgtEl>
                                          <p:spTgt spid="3">
                                            <p:txEl>
                                              <p:pRg st="5" end="5"/>
                                            </p:txEl>
                                          </p:spTgt>
                                        </p:tgtEl>
                                      </p:cBhvr>
                                    </p:animEffect>
                                  </p:childTnLst>
                                </p:cTn>
                              </p:par>
                              <p:par>
                                <p:cTn id="26" presetID="10" presetClass="entr" presetSubtype="0" fill="hold" grpId="0" nodeType="withEffect">
                                  <p:stCondLst>
                                    <p:cond delay="0"/>
                                  </p:stCondLst>
                                  <p:childTnLst>
                                    <p:set>
                                      <p:cBhvr>
                                        <p:cTn id="27" dur="1" fill="hold">
                                          <p:stCondLst>
                                            <p:cond delay="0"/>
                                          </p:stCondLst>
                                        </p:cTn>
                                        <p:tgtEl>
                                          <p:spTgt spid="13"/>
                                        </p:tgtEl>
                                        <p:attrNameLst>
                                          <p:attrName>style.visibility</p:attrName>
                                        </p:attrNameLst>
                                      </p:cBhvr>
                                      <p:to>
                                        <p:strVal val="visible"/>
                                      </p:to>
                                    </p:set>
                                    <p:animEffect transition="in" filter="fade">
                                      <p:cBhvr>
                                        <p:cTn id="28" dur="500"/>
                                        <p:tgtEl>
                                          <p:spTgt spid="13"/>
                                        </p:tgtEl>
                                      </p:cBhvr>
                                    </p:animEffect>
                                  </p:childTnLst>
                                </p:cTn>
                              </p:par>
                            </p:childTnLst>
                          </p:cTn>
                        </p:par>
                      </p:childTnLst>
                    </p:cTn>
                  </p:par>
                  <p:par>
                    <p:cTn id="29" fill="hold">
                      <p:stCondLst>
                        <p:cond delay="indefinite"/>
                      </p:stCondLst>
                      <p:childTnLst>
                        <p:par>
                          <p:cTn id="30" fill="hold">
                            <p:stCondLst>
                              <p:cond delay="0"/>
                            </p:stCondLst>
                            <p:childTnLst>
                              <p:par>
                                <p:cTn id="31" presetID="10" presetClass="entr" presetSubtype="0" fill="hold" nodeType="clickEffect">
                                  <p:stCondLst>
                                    <p:cond delay="0"/>
                                  </p:stCondLst>
                                  <p:childTnLst>
                                    <p:set>
                                      <p:cBhvr>
                                        <p:cTn id="32" dur="1" fill="hold">
                                          <p:stCondLst>
                                            <p:cond delay="0"/>
                                          </p:stCondLst>
                                        </p:cTn>
                                        <p:tgtEl>
                                          <p:spTgt spid="3">
                                            <p:txEl>
                                              <p:pRg st="6" end="6"/>
                                            </p:txEl>
                                          </p:spTgt>
                                        </p:tgtEl>
                                        <p:attrNameLst>
                                          <p:attrName>style.visibility</p:attrName>
                                        </p:attrNameLst>
                                      </p:cBhvr>
                                      <p:to>
                                        <p:strVal val="visible"/>
                                      </p:to>
                                    </p:set>
                                    <p:animEffect transition="in" filter="fade">
                                      <p:cBhvr>
                                        <p:cTn id="33" dur="500"/>
                                        <p:tgtEl>
                                          <p:spTgt spid="3">
                                            <p:txEl>
                                              <p:pRg st="6" end="6"/>
                                            </p:txEl>
                                          </p:spTgt>
                                        </p:tgtEl>
                                      </p:cBhvr>
                                    </p:animEffect>
                                  </p:childTnLst>
                                </p:cTn>
                              </p:par>
                              <p:par>
                                <p:cTn id="34" presetID="10" presetClass="entr" presetSubtype="0" fill="hold" nodeType="withEffect">
                                  <p:stCondLst>
                                    <p:cond delay="0"/>
                                  </p:stCondLst>
                                  <p:childTnLst>
                                    <p:set>
                                      <p:cBhvr>
                                        <p:cTn id="35" dur="1" fill="hold">
                                          <p:stCondLst>
                                            <p:cond delay="0"/>
                                          </p:stCondLst>
                                        </p:cTn>
                                        <p:tgtEl>
                                          <p:spTgt spid="17"/>
                                        </p:tgtEl>
                                        <p:attrNameLst>
                                          <p:attrName>style.visibility</p:attrName>
                                        </p:attrNameLst>
                                      </p:cBhvr>
                                      <p:to>
                                        <p:strVal val="visible"/>
                                      </p:to>
                                    </p:set>
                                    <p:animEffect transition="in" filter="fade">
                                      <p:cBhvr>
                                        <p:cTn id="36" dur="500"/>
                                        <p:tgtEl>
                                          <p:spTgt spid="17"/>
                                        </p:tgtEl>
                                      </p:cBhvr>
                                    </p:animEffect>
                                  </p:childTnLst>
                                </p:cTn>
                              </p:par>
                            </p:childTnLst>
                          </p:cTn>
                        </p:par>
                      </p:childTnLst>
                    </p:cTn>
                  </p:par>
                  <p:par>
                    <p:cTn id="37" fill="hold">
                      <p:stCondLst>
                        <p:cond delay="indefinite"/>
                      </p:stCondLst>
                      <p:childTnLst>
                        <p:par>
                          <p:cTn id="38" fill="hold">
                            <p:stCondLst>
                              <p:cond delay="0"/>
                            </p:stCondLst>
                            <p:childTnLst>
                              <p:par>
                                <p:cTn id="39" presetID="10" presetClass="entr" presetSubtype="0" fill="hold" nodeType="clickEffect">
                                  <p:stCondLst>
                                    <p:cond delay="0"/>
                                  </p:stCondLst>
                                  <p:childTnLst>
                                    <p:set>
                                      <p:cBhvr>
                                        <p:cTn id="40" dur="1" fill="hold">
                                          <p:stCondLst>
                                            <p:cond delay="0"/>
                                          </p:stCondLst>
                                        </p:cTn>
                                        <p:tgtEl>
                                          <p:spTgt spid="3">
                                            <p:txEl>
                                              <p:pRg st="7" end="7"/>
                                            </p:txEl>
                                          </p:spTgt>
                                        </p:tgtEl>
                                        <p:attrNameLst>
                                          <p:attrName>style.visibility</p:attrName>
                                        </p:attrNameLst>
                                      </p:cBhvr>
                                      <p:to>
                                        <p:strVal val="visible"/>
                                      </p:to>
                                    </p:set>
                                    <p:animEffect transition="in" filter="fade">
                                      <p:cBhvr>
                                        <p:cTn id="41" dur="500"/>
                                        <p:tgtEl>
                                          <p:spTgt spid="3">
                                            <p:txEl>
                                              <p:pRg st="7" end="7"/>
                                            </p:txEl>
                                          </p:spTgt>
                                        </p:tgtEl>
                                      </p:cBhvr>
                                    </p:animEffect>
                                  </p:childTnLst>
                                </p:cTn>
                              </p:par>
                              <p:par>
                                <p:cTn id="42" presetID="10" presetClass="entr" presetSubtype="0" fill="hold" nodeType="withEffect">
                                  <p:stCondLst>
                                    <p:cond delay="0"/>
                                  </p:stCondLst>
                                  <p:childTnLst>
                                    <p:set>
                                      <p:cBhvr>
                                        <p:cTn id="43" dur="1" fill="hold">
                                          <p:stCondLst>
                                            <p:cond delay="0"/>
                                          </p:stCondLst>
                                        </p:cTn>
                                        <p:tgtEl>
                                          <p:spTgt spid="19"/>
                                        </p:tgtEl>
                                        <p:attrNameLst>
                                          <p:attrName>style.visibility</p:attrName>
                                        </p:attrNameLst>
                                      </p:cBhvr>
                                      <p:to>
                                        <p:strVal val="visible"/>
                                      </p:to>
                                    </p:set>
                                    <p:animEffect transition="in" filter="fade">
                                      <p:cBhvr>
                                        <p:cTn id="44" dur="500"/>
                                        <p:tgtEl>
                                          <p:spTgt spid="19"/>
                                        </p:tgtEl>
                                      </p:cBhvr>
                                    </p:animEffect>
                                  </p:childTnLst>
                                </p:cTn>
                              </p:par>
                            </p:childTnLst>
                          </p:cTn>
                        </p:par>
                      </p:childTnLst>
                    </p:cTn>
                  </p:par>
                  <p:par>
                    <p:cTn id="45" fill="hold">
                      <p:stCondLst>
                        <p:cond delay="indefinite"/>
                      </p:stCondLst>
                      <p:childTnLst>
                        <p:par>
                          <p:cTn id="46" fill="hold">
                            <p:stCondLst>
                              <p:cond delay="0"/>
                            </p:stCondLst>
                            <p:childTnLst>
                              <p:par>
                                <p:cTn id="47" presetID="10" presetClass="entr" presetSubtype="0" fill="hold" nodeType="clickEffect">
                                  <p:stCondLst>
                                    <p:cond delay="0"/>
                                  </p:stCondLst>
                                  <p:childTnLst>
                                    <p:set>
                                      <p:cBhvr>
                                        <p:cTn id="48" dur="1" fill="hold">
                                          <p:stCondLst>
                                            <p:cond delay="0"/>
                                          </p:stCondLst>
                                        </p:cTn>
                                        <p:tgtEl>
                                          <p:spTgt spid="3">
                                            <p:txEl>
                                              <p:pRg st="8" end="8"/>
                                            </p:txEl>
                                          </p:spTgt>
                                        </p:tgtEl>
                                        <p:attrNameLst>
                                          <p:attrName>style.visibility</p:attrName>
                                        </p:attrNameLst>
                                      </p:cBhvr>
                                      <p:to>
                                        <p:strVal val="visible"/>
                                      </p:to>
                                    </p:set>
                                    <p:animEffect transition="in" filter="fade">
                                      <p:cBhvr>
                                        <p:cTn id="49" dur="500"/>
                                        <p:tgtEl>
                                          <p:spTgt spid="3">
                                            <p:txEl>
                                              <p:pRg st="8" end="8"/>
                                            </p:txEl>
                                          </p:spTgt>
                                        </p:tgtEl>
                                      </p:cBhvr>
                                    </p:animEffect>
                                  </p:childTnLst>
                                </p:cTn>
                              </p:par>
                              <p:par>
                                <p:cTn id="50" presetID="10" presetClass="entr" presetSubtype="0" fill="hold" nodeType="withEffect">
                                  <p:stCondLst>
                                    <p:cond delay="0"/>
                                  </p:stCondLst>
                                  <p:childTnLst>
                                    <p:set>
                                      <p:cBhvr>
                                        <p:cTn id="51" dur="1" fill="hold">
                                          <p:stCondLst>
                                            <p:cond delay="0"/>
                                          </p:stCondLst>
                                        </p:cTn>
                                        <p:tgtEl>
                                          <p:spTgt spid="21"/>
                                        </p:tgtEl>
                                        <p:attrNameLst>
                                          <p:attrName>style.visibility</p:attrName>
                                        </p:attrNameLst>
                                      </p:cBhvr>
                                      <p:to>
                                        <p:strVal val="visible"/>
                                      </p:to>
                                    </p:set>
                                    <p:animEffect transition="in" filter="fade">
                                      <p:cBhvr>
                                        <p:cTn id="52" dur="5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13" grpId="0" animBg="1"/>
    </p:bld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2097</TotalTime>
  <Words>1343</Words>
  <Application>Microsoft Office PowerPoint</Application>
  <PresentationFormat>ワイド画面</PresentationFormat>
  <Paragraphs>120</Paragraphs>
  <Slides>5</Slides>
  <Notes>4</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5</vt:i4>
      </vt:variant>
    </vt:vector>
  </HeadingPairs>
  <TitlesOfParts>
    <vt:vector size="13" baseType="lpstr">
      <vt:lpstr>HGPｺﾞｼｯｸE</vt:lpstr>
      <vt:lpstr>メイリオ</vt:lpstr>
      <vt:lpstr>游ゴシック</vt:lpstr>
      <vt:lpstr>游ゴシック Light</vt:lpstr>
      <vt:lpstr>Arial</vt:lpstr>
      <vt:lpstr>Bahnschrift</vt:lpstr>
      <vt:lpstr>Wingdings</vt:lpstr>
      <vt:lpstr>Office テーマ</vt:lpstr>
      <vt:lpstr>01 情報とメディア</vt:lpstr>
      <vt:lpstr>情報</vt:lpstr>
      <vt:lpstr>情報の特性</vt:lpstr>
      <vt:lpstr>情報の分類</vt:lpstr>
      <vt:lpstr>メディアとその特性</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cp:lastModifiedBy>中村 翔</cp:lastModifiedBy>
  <cp:revision>1</cp:revision>
  <dcterms:created xsi:type="dcterms:W3CDTF">2021-07-11T03:07:14Z</dcterms:created>
  <dcterms:modified xsi:type="dcterms:W3CDTF">2025-01-16T00:33:20Z</dcterms:modified>
</cp:coreProperties>
</file>