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0"/>
  </p:notesMasterIdLst>
  <p:sldIdLst>
    <p:sldId id="450" r:id="rId2"/>
    <p:sldId id="449" r:id="rId3"/>
    <p:sldId id="458" r:id="rId4"/>
    <p:sldId id="459" r:id="rId5"/>
    <p:sldId id="460" r:id="rId6"/>
    <p:sldId id="461" r:id="rId7"/>
    <p:sldId id="462" r:id="rId8"/>
    <p:sldId id="4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4"/>
    <a:srgbClr val="6988AC"/>
    <a:srgbClr val="B8D8F9"/>
    <a:srgbClr val="B6CFEF"/>
    <a:srgbClr val="437BB4"/>
    <a:srgbClr val="2F659B"/>
    <a:srgbClr val="BFDEDD"/>
    <a:srgbClr val="DCE2E9"/>
    <a:srgbClr val="F9E5E4"/>
    <a:srgbClr val="E19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1" autoAdjust="0"/>
    <p:restoredTop sz="94762"/>
  </p:normalViewPr>
  <p:slideViewPr>
    <p:cSldViewPr snapToGrid="0">
      <p:cViewPr>
        <p:scale>
          <a:sx n="200" d="100"/>
          <a:sy n="200" d="100"/>
        </p:scale>
        <p:origin x="-4722" y="-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BB09-FF64-4651-9CF4-3BAD2EB0E4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5E28-A21D-4428-9031-F14571E69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5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45E28-A21D-4428-9031-F14571E697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6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4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9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86D40C-24CC-4D4C-9787-7B096429079D}"/>
              </a:ext>
            </a:extLst>
          </p:cNvPr>
          <p:cNvSpPr/>
          <p:nvPr userDrawn="1"/>
        </p:nvSpPr>
        <p:spPr>
          <a:xfrm>
            <a:off x="0" y="-1"/>
            <a:ext cx="12192000" cy="360000"/>
          </a:xfrm>
          <a:prstGeom prst="rect">
            <a:avLst/>
          </a:prstGeom>
          <a:gradFill flip="none" rotWithShape="1">
            <a:gsLst>
              <a:gs pos="20000">
                <a:srgbClr val="437BB3"/>
              </a:gs>
              <a:gs pos="100000">
                <a:srgbClr val="BFDE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579261" cy="940966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rgbClr val="3F9287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73B-1F73-4D0B-B93D-F719D76A0240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B2FF-D454-4A02-B543-B99718B19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46316" y="42868"/>
            <a:ext cx="10945216" cy="2876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0468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0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12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61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09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3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9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08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FEA10-686A-4722-8C9A-8A746B6E8005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7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BD3ABD7-DC66-F172-7FAF-135DCDFA4FEC}"/>
              </a:ext>
            </a:extLst>
          </p:cNvPr>
          <p:cNvSpPr/>
          <p:nvPr/>
        </p:nvSpPr>
        <p:spPr>
          <a:xfrm>
            <a:off x="815214" y="283335"/>
            <a:ext cx="10560676" cy="2952482"/>
          </a:xfrm>
          <a:prstGeom prst="roundRect">
            <a:avLst/>
          </a:prstGeom>
          <a:gradFill>
            <a:gsLst>
              <a:gs pos="50000">
                <a:srgbClr val="81ADC9"/>
              </a:gs>
              <a:gs pos="0">
                <a:srgbClr val="437BB4"/>
              </a:gs>
              <a:gs pos="100000">
                <a:srgbClr val="BFDED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75A5C-5027-180E-8B17-3B5C1F635E56}"/>
              </a:ext>
            </a:extLst>
          </p:cNvPr>
          <p:cNvSpPr txBox="1"/>
          <p:nvPr/>
        </p:nvSpPr>
        <p:spPr>
          <a:xfrm>
            <a:off x="1061887" y="987944"/>
            <a:ext cx="1595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31</a:t>
            </a:r>
            <a:endParaRPr kumimoji="1" lang="ja-JP" altLang="en-US" sz="9600" b="1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86FB04-A36E-689A-0A02-CBF26AE7ABBD}"/>
              </a:ext>
            </a:extLst>
          </p:cNvPr>
          <p:cNvSpPr txBox="1"/>
          <p:nvPr/>
        </p:nvSpPr>
        <p:spPr>
          <a:xfrm>
            <a:off x="2525787" y="892258"/>
            <a:ext cx="870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プログラムの基本</a:t>
            </a:r>
            <a:endParaRPr kumimoji="1" lang="ja-JP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B226F61-D407-7806-027C-0ED030D28DE6}"/>
              </a:ext>
            </a:extLst>
          </p:cNvPr>
          <p:cNvCxnSpPr>
            <a:cxnSpLocks/>
          </p:cNvCxnSpPr>
          <p:nvPr/>
        </p:nvCxnSpPr>
        <p:spPr>
          <a:xfrm>
            <a:off x="2691685" y="1907921"/>
            <a:ext cx="83068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5F534A-0870-F120-F204-F6A44E9A496A}"/>
              </a:ext>
            </a:extLst>
          </p:cNvPr>
          <p:cNvSpPr txBox="1"/>
          <p:nvPr/>
        </p:nvSpPr>
        <p:spPr>
          <a:xfrm>
            <a:off x="2610739" y="2048096"/>
            <a:ext cx="83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順次構造，分岐構造，反復構造を使ってプログラミングをしてみよう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E59544-5251-EE89-4DDA-DCF95673DE6B}"/>
              </a:ext>
            </a:extLst>
          </p:cNvPr>
          <p:cNvSpPr txBox="1"/>
          <p:nvPr/>
        </p:nvSpPr>
        <p:spPr>
          <a:xfrm>
            <a:off x="9056799" y="451389"/>
            <a:ext cx="1954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000">
                <a:solidFill>
                  <a:schemeClr val="bg1"/>
                </a:solidFill>
              </a:rPr>
              <a:t>教科書 </a:t>
            </a:r>
            <a:r>
              <a:rPr lang="en-US" altLang="ja-JP" sz="2000" dirty="0">
                <a:solidFill>
                  <a:schemeClr val="bg1"/>
                </a:solidFill>
              </a:rPr>
              <a:t>p.98 - 99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C9A0B6E-482C-C74C-58D6-3E9B06AF60E0}"/>
              </a:ext>
            </a:extLst>
          </p:cNvPr>
          <p:cNvSpPr/>
          <p:nvPr/>
        </p:nvSpPr>
        <p:spPr>
          <a:xfrm>
            <a:off x="815662" y="3497010"/>
            <a:ext cx="10560677" cy="695460"/>
          </a:xfrm>
          <a:prstGeom prst="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6F44A0-552F-0B84-E010-D40E64F6572A}"/>
              </a:ext>
            </a:extLst>
          </p:cNvPr>
          <p:cNvSpPr txBox="1"/>
          <p:nvPr/>
        </p:nvSpPr>
        <p:spPr>
          <a:xfrm>
            <a:off x="1482576" y="3660074"/>
            <a:ext cx="14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Key Word</a:t>
            </a:r>
            <a:endParaRPr kumimoji="1" lang="ja-JP" altLang="en-US" sz="2000" b="1">
              <a:latin typeface="+mn-ea"/>
            </a:endParaRPr>
          </a:p>
        </p:txBody>
      </p:sp>
      <p:sp>
        <p:nvSpPr>
          <p:cNvPr id="28" name="L 字 27">
            <a:extLst>
              <a:ext uri="{FF2B5EF4-FFF2-40B4-BE49-F238E27FC236}">
                <a16:creationId xmlns:a16="http://schemas.microsoft.com/office/drawing/2014/main" id="{0D1272E1-5973-FF35-9B74-01EF178066CB}"/>
              </a:ext>
            </a:extLst>
          </p:cNvPr>
          <p:cNvSpPr/>
          <p:nvPr/>
        </p:nvSpPr>
        <p:spPr>
          <a:xfrm rot="19167166">
            <a:off x="1059872" y="3708707"/>
            <a:ext cx="376248" cy="209381"/>
          </a:xfrm>
          <a:prstGeom prst="corner">
            <a:avLst/>
          </a:prstGeom>
          <a:solidFill>
            <a:schemeClr val="bg1"/>
          </a:solidFill>
          <a:ln w="47625">
            <a:solidFill>
              <a:srgbClr val="2F65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C0B4E6-A9CA-C20B-75C0-9F0DEF2289C0}"/>
              </a:ext>
            </a:extLst>
          </p:cNvPr>
          <p:cNvSpPr txBox="1"/>
          <p:nvPr/>
        </p:nvSpPr>
        <p:spPr>
          <a:xfrm>
            <a:off x="3142848" y="3654427"/>
            <a:ext cx="80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変数　　</a:t>
            </a:r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変数名　　</a:t>
            </a:r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代入</a:t>
            </a:r>
            <a:endParaRPr kumimoji="1" lang="en-US" altLang="ja-JP" b="1" dirty="0"/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88261325-3316-A27C-3D9C-134B44769B5D}"/>
              </a:ext>
            </a:extLst>
          </p:cNvPr>
          <p:cNvSpPr/>
          <p:nvPr/>
        </p:nvSpPr>
        <p:spPr>
          <a:xfrm>
            <a:off x="815663" y="4453663"/>
            <a:ext cx="10560675" cy="2121002"/>
          </a:xfrm>
          <a:prstGeom prst="round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A19A404-16B0-AB8D-F6F7-65910EC2E5F6}"/>
              </a:ext>
            </a:extLst>
          </p:cNvPr>
          <p:cNvSpPr txBox="1"/>
          <p:nvPr/>
        </p:nvSpPr>
        <p:spPr>
          <a:xfrm>
            <a:off x="1013705" y="5022711"/>
            <a:ext cx="583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テストの得点について，「よくできました」「あと少し」などといえる判断基準はなんだろう</a:t>
            </a:r>
            <a:r>
              <a:rPr kumimoji="1" lang="en-US" altLang="ja-JP" sz="2000" dirty="0"/>
              <a:t>?</a:t>
            </a:r>
            <a:r>
              <a:rPr kumimoji="1" lang="ja-JP" altLang="en-US" sz="2000" dirty="0"/>
              <a:t>　コンピュータでこの判断の処理を行う場合，どのような条件にすればよいか考えてみよう。</a:t>
            </a:r>
            <a:endParaRPr kumimoji="1" lang="en-US" altLang="ja-JP" sz="2000" dirty="0"/>
          </a:p>
        </p:txBody>
      </p:sp>
      <p:sp>
        <p:nvSpPr>
          <p:cNvPr id="39" name="三角形 38">
            <a:extLst>
              <a:ext uri="{FF2B5EF4-FFF2-40B4-BE49-F238E27FC236}">
                <a16:creationId xmlns:a16="http://schemas.microsoft.com/office/drawing/2014/main" id="{7598986F-78A0-A908-164E-85FDA5A81ACC}"/>
              </a:ext>
            </a:extLst>
          </p:cNvPr>
          <p:cNvSpPr/>
          <p:nvPr/>
        </p:nvSpPr>
        <p:spPr>
          <a:xfrm rot="5400000">
            <a:off x="1126039" y="4647770"/>
            <a:ext cx="252000" cy="252000"/>
          </a:xfrm>
          <a:prstGeom prst="triangle">
            <a:avLst/>
          </a:prstGeom>
          <a:solidFill>
            <a:schemeClr val="bg1"/>
          </a:solidFill>
          <a:ln w="47625">
            <a:solidFill>
              <a:srgbClr val="2F65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3520935-B2C7-533B-6A34-89BEECC5E346}"/>
              </a:ext>
            </a:extLst>
          </p:cNvPr>
          <p:cNvSpPr txBox="1"/>
          <p:nvPr/>
        </p:nvSpPr>
        <p:spPr>
          <a:xfrm>
            <a:off x="1493951" y="4597171"/>
            <a:ext cx="14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Intro</a:t>
            </a:r>
            <a:endParaRPr kumimoji="1" lang="ja-JP" altLang="en-US" sz="2000" b="1">
              <a:latin typeface="+mn-ea"/>
            </a:endParaRPr>
          </a:p>
        </p:txBody>
      </p:sp>
      <p:pic>
        <p:nvPicPr>
          <p:cNvPr id="12" name="図 11" descr="テキスト, カレンダー&#10;&#10;自動的に生成された説明">
            <a:extLst>
              <a:ext uri="{FF2B5EF4-FFF2-40B4-BE49-F238E27FC236}">
                <a16:creationId xmlns:a16="http://schemas.microsoft.com/office/drawing/2014/main" id="{A25C8422-7274-6F91-1871-4FE953F2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17" y="4484229"/>
            <a:ext cx="3740780" cy="20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D60894-4A4D-5E1F-52A7-C23B416B1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249D619-2311-6DA3-F06E-C8BCE067000F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734BAEE0-E9A3-6A70-3470-6E75AA18A68D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A9E05D-33D2-1B60-5F8F-86B10C834692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43CEB9-9B6F-D449-FDC4-791618BBC92E}"/>
              </a:ext>
            </a:extLst>
          </p:cNvPr>
          <p:cNvSpPr txBox="1"/>
          <p:nvPr/>
        </p:nvSpPr>
        <p:spPr>
          <a:xfrm>
            <a:off x="1405707" y="701757"/>
            <a:ext cx="219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変数と代入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87AA1E9-5F94-B46B-16E7-8656B0FFC869}"/>
              </a:ext>
            </a:extLst>
          </p:cNvPr>
          <p:cNvSpPr txBox="1">
            <a:spLocks/>
          </p:cNvSpPr>
          <p:nvPr/>
        </p:nvSpPr>
        <p:spPr>
          <a:xfrm>
            <a:off x="789415" y="1482316"/>
            <a:ext cx="7499179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6988AC"/>
                </a:solidFill>
              </a:rPr>
              <a:t>変数</a:t>
            </a:r>
            <a:r>
              <a:rPr lang="ja-JP" altLang="en-US" sz="2400" dirty="0"/>
              <a:t>とは，数値や文字列などの値に名前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b="1" dirty="0">
                <a:solidFill>
                  <a:srgbClr val="6988AC"/>
                </a:solidFill>
              </a:rPr>
              <a:t>変数名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/>
              <a:t>を付けたものである。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変数名を使ってその値を参照，変更することができる。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+mn-ea"/>
              </a:rPr>
              <a:t>Python</a:t>
            </a:r>
            <a:r>
              <a:rPr lang="ja-JP" altLang="en-US" sz="2400" dirty="0"/>
              <a:t>では，「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ja-JP" altLang="en-US" sz="2400" dirty="0"/>
              <a:t>」を使うことで，右辺の値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dirty="0"/>
              <a:t>式の場合は計算結果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/>
              <a:t>を左辺に割り当てることができる</a:t>
            </a:r>
            <a:r>
              <a:rPr lang="ja-JP" altLang="en-US" sz="2400" b="1" baseline="30000" dirty="0">
                <a:solidFill>
                  <a:srgbClr val="6988AC"/>
                </a:solidFill>
              </a:rPr>
              <a:t>❶ </a:t>
            </a:r>
            <a:r>
              <a:rPr lang="ja-JP" altLang="en-US" sz="2400" dirty="0"/>
              <a:t>。</a:t>
            </a:r>
            <a:r>
              <a:rPr lang="ja-JP" altLang="en-US" sz="2400" b="1" dirty="0">
                <a:solidFill>
                  <a:srgbClr val="D25088"/>
                </a:solidFill>
              </a:rPr>
              <a:t> </a:t>
            </a:r>
            <a:r>
              <a:rPr lang="ja-JP" altLang="en-US" sz="2400" dirty="0"/>
              <a:t>これを</a:t>
            </a:r>
            <a:r>
              <a:rPr lang="ja-JP" altLang="en-US" sz="2400" b="1" dirty="0">
                <a:solidFill>
                  <a:srgbClr val="6988AC"/>
                </a:solidFill>
              </a:rPr>
              <a:t>代入</a:t>
            </a:r>
            <a:r>
              <a:rPr lang="ja-JP" altLang="en-US" sz="2400" dirty="0"/>
              <a:t>という。</a:t>
            </a: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01BE7C3D-9B00-A844-C1AC-1A2FC1D4E037}"/>
              </a:ext>
            </a:extLst>
          </p:cNvPr>
          <p:cNvSpPr txBox="1">
            <a:spLocks/>
          </p:cNvSpPr>
          <p:nvPr/>
        </p:nvSpPr>
        <p:spPr>
          <a:xfrm>
            <a:off x="8879115" y="1480216"/>
            <a:ext cx="2523469" cy="4623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500" b="1" dirty="0">
                <a:solidFill>
                  <a:srgbClr val="6988AC"/>
                </a:solidFill>
              </a:rPr>
              <a:t>❶</a:t>
            </a:r>
            <a:r>
              <a:rPr lang="ja-JP" altLang="en-US" sz="1500" dirty="0"/>
              <a:t>数学では，「＝」は代入もしくは等しいことを表すが，</a:t>
            </a:r>
            <a:r>
              <a:rPr lang="en-US" altLang="ja-JP" sz="1500" dirty="0">
                <a:latin typeface="+mn-ea"/>
              </a:rPr>
              <a:t>Python</a:t>
            </a:r>
            <a:r>
              <a:rPr lang="ja-JP" altLang="en-US" sz="1500" dirty="0">
                <a:latin typeface="+mn-ea"/>
              </a:rPr>
              <a:t>では代入のみを表し，等しい場合は「</a:t>
            </a:r>
            <a:r>
              <a:rPr lang="en-US" altLang="ja-JP" sz="1500" dirty="0">
                <a:latin typeface="Consolas" panose="020B0609020204030204" pitchFamily="49" charset="0"/>
              </a:rPr>
              <a:t>==</a:t>
            </a:r>
            <a:r>
              <a:rPr lang="ja-JP" altLang="en-US" sz="1500" dirty="0">
                <a:latin typeface="+mn-ea"/>
              </a:rPr>
              <a:t>」のように「</a:t>
            </a:r>
            <a:r>
              <a:rPr lang="en-US" altLang="ja-JP" sz="1500" dirty="0">
                <a:latin typeface="Consolas" panose="020B0609020204030204" pitchFamily="49" charset="0"/>
              </a:rPr>
              <a:t>=</a:t>
            </a:r>
            <a:r>
              <a:rPr lang="ja-JP" altLang="en-US" sz="1500" dirty="0">
                <a:latin typeface="+mn-ea"/>
              </a:rPr>
              <a:t>」を二つ並べて表す。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</p:spTree>
    <p:extLst>
      <p:ext uri="{BB962C8B-B14F-4D97-AF65-F5344CB8AC3E}">
        <p14:creationId xmlns:p14="http://schemas.microsoft.com/office/powerpoint/2010/main" val="23483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039E-9BAB-DE0C-ED9D-15F66FC2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B928ED-4990-4D0D-7204-9756CB5D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4343CE-E518-EF60-4260-961D9B9C29E0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7B9AD5F-9BF1-B61A-373E-AA0FF5C2C395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1B262-673C-38C5-F223-377980E1F22E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5ECA7-0E70-AF06-7989-023EB9E63E13}"/>
              </a:ext>
            </a:extLst>
          </p:cNvPr>
          <p:cNvSpPr txBox="1"/>
          <p:nvPr/>
        </p:nvSpPr>
        <p:spPr>
          <a:xfrm>
            <a:off x="1405707" y="701757"/>
            <a:ext cx="219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変数と代入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CD3B21E-6D3D-9D77-0DBD-03883FE5D8D9}"/>
              </a:ext>
            </a:extLst>
          </p:cNvPr>
          <p:cNvSpPr txBox="1">
            <a:spLocks/>
          </p:cNvSpPr>
          <p:nvPr/>
        </p:nvSpPr>
        <p:spPr>
          <a:xfrm>
            <a:off x="789416" y="1482316"/>
            <a:ext cx="7389384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/>
              <a:t>代入の例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tokuten</a:t>
            </a:r>
            <a:endParaRPr lang="en-US" altLang="ja-JP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72CE72-4D28-E057-003E-B02CB7E20058}"/>
              </a:ext>
            </a:extLst>
          </p:cNvPr>
          <p:cNvSpPr txBox="1"/>
          <p:nvPr/>
        </p:nvSpPr>
        <p:spPr>
          <a:xfrm>
            <a:off x="2132645" y="2272862"/>
            <a:ext cx="4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endParaRPr kumimoji="1" lang="ja-JP" altLang="en-US" sz="2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BBFB0E-1CCC-DC95-8141-1CB255795225}"/>
              </a:ext>
            </a:extLst>
          </p:cNvPr>
          <p:cNvSpPr txBox="1"/>
          <p:nvPr/>
        </p:nvSpPr>
        <p:spPr>
          <a:xfrm>
            <a:off x="2472045" y="2283495"/>
            <a:ext cx="73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cs typeface="Consolas" panose="020B0609020204030204" pitchFamily="49" charset="0"/>
              </a:rPr>
              <a:t>10</a:t>
            </a:r>
            <a:endParaRPr kumimoji="1" lang="ja-JP" altLang="en-US" sz="2400" dirty="0"/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FB027F11-14D0-A7EE-6D82-1E693899204A}"/>
              </a:ext>
            </a:extLst>
          </p:cNvPr>
          <p:cNvSpPr/>
          <p:nvPr/>
        </p:nvSpPr>
        <p:spPr>
          <a:xfrm rot="6255161">
            <a:off x="1472607" y="2060209"/>
            <a:ext cx="1216546" cy="1182565"/>
          </a:xfrm>
          <a:prstGeom prst="arc">
            <a:avLst>
              <a:gd name="adj1" fmla="val 16200000"/>
              <a:gd name="adj2" fmla="val 3696779"/>
            </a:avLst>
          </a:prstGeom>
          <a:ln w="28575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B531139E-79BC-AB8B-4485-E68EA2461BE6}"/>
              </a:ext>
            </a:extLst>
          </p:cNvPr>
          <p:cNvSpPr txBox="1"/>
          <p:nvPr/>
        </p:nvSpPr>
        <p:spPr>
          <a:xfrm>
            <a:off x="1845562" y="4605019"/>
            <a:ext cx="4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endParaRPr kumimoji="1" lang="ja-JP" altLang="en-US" sz="2400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B812A9-203F-E5B1-B590-D7FBED19F063}"/>
              </a:ext>
            </a:extLst>
          </p:cNvPr>
          <p:cNvSpPr txBox="1"/>
          <p:nvPr/>
        </p:nvSpPr>
        <p:spPr>
          <a:xfrm>
            <a:off x="2184962" y="4615652"/>
            <a:ext cx="115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'</a:t>
            </a:r>
            <a:r>
              <a:rPr kumimoji="1" lang="ja-JP" altLang="en-US" sz="2400" dirty="0"/>
              <a:t>晴れ</a:t>
            </a:r>
            <a:r>
              <a:rPr kumimoji="1" lang="en-US" altLang="ja-JP" sz="2400" dirty="0">
                <a:latin typeface="+mn-ea"/>
              </a:rPr>
              <a:t>'</a:t>
            </a:r>
            <a:endParaRPr kumimoji="1" lang="ja-JP" altLang="en-US" sz="2400" dirty="0">
              <a:latin typeface="+mn-ea"/>
            </a:endParaRPr>
          </a:p>
          <a:p>
            <a:endParaRPr kumimoji="1" lang="ja-JP" altLang="en-US" sz="2400" dirty="0"/>
          </a:p>
        </p:txBody>
      </p:sp>
      <p:sp>
        <p:nvSpPr>
          <p:cNvPr id="151" name="円弧 150">
            <a:extLst>
              <a:ext uri="{FF2B5EF4-FFF2-40B4-BE49-F238E27FC236}">
                <a16:creationId xmlns:a16="http://schemas.microsoft.com/office/drawing/2014/main" id="{2AFFCCC0-2BEE-8798-5523-715DCD29CBA5}"/>
              </a:ext>
            </a:extLst>
          </p:cNvPr>
          <p:cNvSpPr/>
          <p:nvPr/>
        </p:nvSpPr>
        <p:spPr>
          <a:xfrm rot="6255161">
            <a:off x="1327886" y="4412476"/>
            <a:ext cx="1174887" cy="1117891"/>
          </a:xfrm>
          <a:prstGeom prst="arc">
            <a:avLst>
              <a:gd name="adj1" fmla="val 16200000"/>
              <a:gd name="adj2" fmla="val 3608600"/>
            </a:avLst>
          </a:prstGeom>
          <a:ln w="28575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02A7764-2EDA-4773-DF54-299B09690FFE}"/>
              </a:ext>
            </a:extLst>
          </p:cNvPr>
          <p:cNvSpPr txBox="1"/>
          <p:nvPr/>
        </p:nvSpPr>
        <p:spPr>
          <a:xfrm>
            <a:off x="844816" y="4600126"/>
            <a:ext cx="1435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tenki</a:t>
            </a:r>
            <a:endParaRPr lang="en-US" altLang="ja-JP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26947D-23C9-38A8-6AD0-970D34998734}"/>
              </a:ext>
            </a:extLst>
          </p:cNvPr>
          <p:cNvSpPr txBox="1"/>
          <p:nvPr/>
        </p:nvSpPr>
        <p:spPr>
          <a:xfrm>
            <a:off x="4484108" y="2365195"/>
            <a:ext cx="522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変数</a:t>
            </a:r>
            <a:r>
              <a:rPr kumimoji="1" lang="en-US" altLang="ja-JP" sz="2400" dirty="0" err="1"/>
              <a:t>tokuten</a:t>
            </a:r>
            <a:r>
              <a:rPr kumimoji="1" lang="ja-JP" altLang="en-US" sz="2400" dirty="0"/>
              <a:t>に整数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が代入される。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FA721B-725D-568F-4D63-EB1872975A54}"/>
              </a:ext>
            </a:extLst>
          </p:cNvPr>
          <p:cNvSpPr txBox="1"/>
          <p:nvPr/>
        </p:nvSpPr>
        <p:spPr>
          <a:xfrm>
            <a:off x="4484108" y="4697352"/>
            <a:ext cx="564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変数</a:t>
            </a:r>
            <a:r>
              <a:rPr kumimoji="1" lang="en-US" altLang="ja-JP" sz="2400" dirty="0" err="1"/>
              <a:t>tenki</a:t>
            </a:r>
            <a:r>
              <a:rPr kumimoji="1" lang="ja-JP" altLang="en-US" sz="2400" dirty="0"/>
              <a:t>に文字列</a:t>
            </a:r>
            <a:r>
              <a:rPr kumimoji="1" lang="en-US" altLang="ja-JP" sz="2400" dirty="0"/>
              <a:t>' </a:t>
            </a:r>
            <a:r>
              <a:rPr kumimoji="1" lang="ja-JP" altLang="en-US" sz="2400" dirty="0"/>
              <a:t>晴れ</a:t>
            </a:r>
            <a:r>
              <a:rPr kumimoji="1" lang="en-US" altLang="ja-JP" sz="2400" dirty="0"/>
              <a:t>'</a:t>
            </a:r>
            <a:r>
              <a:rPr kumimoji="1" lang="ja-JP" altLang="en-US" sz="2400" dirty="0"/>
              <a:t>が代入される。</a:t>
            </a:r>
          </a:p>
        </p:txBody>
      </p:sp>
    </p:spTree>
    <p:extLst>
      <p:ext uri="{BB962C8B-B14F-4D97-AF65-F5344CB8AC3E}">
        <p14:creationId xmlns:p14="http://schemas.microsoft.com/office/powerpoint/2010/main" val="4900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9" grpId="0" animBg="1"/>
      <p:bldP spid="134" grpId="0"/>
      <p:bldP spid="135" grpId="0"/>
      <p:bldP spid="151" grpId="0" animBg="1"/>
      <p:bldP spid="15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7BF7-FBBA-E812-03F6-6799FCF7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E1EB39-EE3F-528D-30D3-ACE0DC064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3A31C5-F095-351B-34C8-78E96FCB06CF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323841A1-C29A-C7F9-2F20-2F1D760E0DA1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27F654-2899-7110-BBCA-FA24610EA9D2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2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DB821F-40EE-F52D-491F-4CAC5C69D9D5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順次構造のプログラム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B3F884B-682A-E201-87CF-77AAD5126C17}"/>
              </a:ext>
            </a:extLst>
          </p:cNvPr>
          <p:cNvSpPr txBox="1">
            <a:spLocks/>
          </p:cNvSpPr>
          <p:nvPr/>
        </p:nvSpPr>
        <p:spPr>
          <a:xfrm>
            <a:off x="789416" y="4905383"/>
            <a:ext cx="7389384" cy="168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/>
              <a:t>プログラムは，記述した順番通りに実行される。例題１では，行番号</a:t>
            </a:r>
            <a:r>
              <a:rPr lang="en-US" altLang="ja-JP" sz="2400" dirty="0"/>
              <a:t>①</a:t>
            </a:r>
            <a:r>
              <a:rPr lang="ja-JP" altLang="en-US" sz="2400" dirty="0"/>
              <a:t>，</a:t>
            </a:r>
            <a:r>
              <a:rPr lang="en-US" altLang="ja-JP" sz="2400" dirty="0"/>
              <a:t>②</a:t>
            </a:r>
            <a:r>
              <a:rPr lang="ja-JP" altLang="en-US" sz="2400" dirty="0"/>
              <a:t>，</a:t>
            </a:r>
            <a:r>
              <a:rPr lang="en-US" altLang="ja-JP" sz="2400" dirty="0"/>
              <a:t>③</a:t>
            </a:r>
            <a:r>
              <a:rPr lang="ja-JP" altLang="en-US" sz="2400" dirty="0"/>
              <a:t>の順に実行される</a:t>
            </a:r>
            <a:r>
              <a:rPr lang="ja-JP" altLang="en-US" sz="2400" b="1" dirty="0">
                <a:solidFill>
                  <a:srgbClr val="6988AC"/>
                </a:solidFill>
              </a:rPr>
              <a:t> </a:t>
            </a:r>
            <a:r>
              <a:rPr lang="en-US" altLang="ja-JP" sz="2400" b="1" baseline="30000" dirty="0">
                <a:solidFill>
                  <a:srgbClr val="6988AC"/>
                </a:solidFill>
              </a:rPr>
              <a:t>❸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B8BEFEF3-CB37-01F4-E2A6-50E7D902C6E2}"/>
              </a:ext>
            </a:extLst>
          </p:cNvPr>
          <p:cNvSpPr txBox="1">
            <a:spLocks/>
          </p:cNvSpPr>
          <p:nvPr/>
        </p:nvSpPr>
        <p:spPr>
          <a:xfrm>
            <a:off x="8879115" y="1480215"/>
            <a:ext cx="2523469" cy="1496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❷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print()</a:t>
            </a:r>
            <a:r>
              <a:rPr lang="ja-JP" altLang="en-US" sz="1500" dirty="0">
                <a:latin typeface="+mn-ea"/>
              </a:rPr>
              <a:t>は，</a:t>
            </a:r>
            <a:r>
              <a:rPr lang="en-US" altLang="ja-JP" sz="1500" dirty="0">
                <a:latin typeface="+mn-ea"/>
              </a:rPr>
              <a:t>( )</a:t>
            </a:r>
            <a:r>
              <a:rPr lang="ja-JP" altLang="en-US" sz="1500" dirty="0">
                <a:latin typeface="+mn-ea"/>
              </a:rPr>
              <a:t>内に指定された値を画面に文字列として表示する。値はコンマで区切って複数指定できる。</a:t>
            </a:r>
            <a:endParaRPr lang="en-US" altLang="ja-JP" sz="1500" dirty="0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31E767-0CC5-4184-BDA1-B5E204D7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6" y="1525049"/>
            <a:ext cx="6238705" cy="3380334"/>
          </a:xfrm>
          <a:prstGeom prst="rect">
            <a:avLst/>
          </a:prstGeom>
        </p:spPr>
      </p:pic>
      <p:pic>
        <p:nvPicPr>
          <p:cNvPr id="13" name="図 1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55F924-D08E-2684-B8B1-CA0B9A02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89" y="1499189"/>
            <a:ext cx="1595638" cy="3380334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75DF58F-C161-32CF-9691-322405F3620B}"/>
              </a:ext>
            </a:extLst>
          </p:cNvPr>
          <p:cNvSpPr txBox="1">
            <a:spLocks/>
          </p:cNvSpPr>
          <p:nvPr/>
        </p:nvSpPr>
        <p:spPr>
          <a:xfrm>
            <a:off x="8879115" y="3059406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❸</a:t>
            </a:r>
            <a:r>
              <a:rPr lang="ja-JP" altLang="en-US" sz="1500" dirty="0"/>
              <a:t>行番号は説明のために付けたものであり，通常，プログラム中には表示されない。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4D84B2A-D5ED-CC40-5B50-B3F0923C2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pic>
        <p:nvPicPr>
          <p:cNvPr id="2" name="図 1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82C07567-3EEA-7D8F-3937-34623F8D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64343" r="8599" b="22216"/>
          <a:stretch/>
        </p:blipFill>
        <p:spPr>
          <a:xfrm>
            <a:off x="7253285" y="3674828"/>
            <a:ext cx="1302545" cy="454369"/>
          </a:xfrm>
          <a:prstGeom prst="rect">
            <a:avLst/>
          </a:prstGeom>
        </p:spPr>
      </p:pic>
      <p:pic>
        <p:nvPicPr>
          <p:cNvPr id="9" name="図 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D1C2D2B-D0F4-E98F-1F0C-62835AD6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43702" r="8617" b="42490"/>
          <a:stretch/>
        </p:blipFill>
        <p:spPr>
          <a:xfrm>
            <a:off x="7253286" y="2976561"/>
            <a:ext cx="1302545" cy="466726"/>
          </a:xfrm>
          <a:prstGeom prst="rect">
            <a:avLst/>
          </a:prstGeom>
        </p:spPr>
      </p:pic>
      <p:pic>
        <p:nvPicPr>
          <p:cNvPr id="11" name="図 10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9285139-AED1-070A-C84D-BBAFFAE9C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23003" r="8588" b="63402"/>
          <a:stretch/>
        </p:blipFill>
        <p:spPr>
          <a:xfrm>
            <a:off x="7253288" y="2276476"/>
            <a:ext cx="1302544" cy="4595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6BE87B-5577-ED01-4928-A8FAC444F8B0}"/>
              </a:ext>
            </a:extLst>
          </p:cNvPr>
          <p:cNvSpPr/>
          <p:nvPr/>
        </p:nvSpPr>
        <p:spPr>
          <a:xfrm>
            <a:off x="1405706" y="2924537"/>
            <a:ext cx="1220262" cy="29404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D83E2C-9EBE-9608-9948-F84B96F8B780}"/>
              </a:ext>
            </a:extLst>
          </p:cNvPr>
          <p:cNvSpPr/>
          <p:nvPr/>
        </p:nvSpPr>
        <p:spPr>
          <a:xfrm>
            <a:off x="4026724" y="2941833"/>
            <a:ext cx="2069276" cy="27674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107FAB-FD5A-F5C0-8A85-DDDB2CBEE999}"/>
              </a:ext>
            </a:extLst>
          </p:cNvPr>
          <p:cNvSpPr/>
          <p:nvPr/>
        </p:nvSpPr>
        <p:spPr>
          <a:xfrm>
            <a:off x="1405706" y="3268883"/>
            <a:ext cx="2201789" cy="23724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5C35035-9DB6-F17E-8C7B-0D9440DAACD2}"/>
              </a:ext>
            </a:extLst>
          </p:cNvPr>
          <p:cNvSpPr/>
          <p:nvPr/>
        </p:nvSpPr>
        <p:spPr>
          <a:xfrm>
            <a:off x="1405706" y="3563790"/>
            <a:ext cx="1400124" cy="32799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452123-6663-4B91-EDDF-A2AE1CE2A15D}"/>
              </a:ext>
            </a:extLst>
          </p:cNvPr>
          <p:cNvSpPr/>
          <p:nvPr/>
        </p:nvSpPr>
        <p:spPr>
          <a:xfrm>
            <a:off x="4024831" y="3856590"/>
            <a:ext cx="1937558" cy="289274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7A47D7-3B7F-4E77-BF65-F0B35523434B}"/>
              </a:ext>
            </a:extLst>
          </p:cNvPr>
          <p:cNvSpPr/>
          <p:nvPr/>
        </p:nvSpPr>
        <p:spPr>
          <a:xfrm>
            <a:off x="4017251" y="3293934"/>
            <a:ext cx="2746804" cy="47145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2528242-DE18-FEBE-C110-D04117872E7E}"/>
              </a:ext>
            </a:extLst>
          </p:cNvPr>
          <p:cNvSpPr/>
          <p:nvPr/>
        </p:nvSpPr>
        <p:spPr>
          <a:xfrm>
            <a:off x="4633645" y="4417888"/>
            <a:ext cx="369870" cy="19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277D-5D84-9CD0-79DB-C5A8CFEB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AD7B39-9F20-6F2E-2C65-136600EA2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F76573-2DD4-4512-CE5E-CB045CF2C7F3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462EB11B-D03C-DEF4-00BC-A73AD0AA40E1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7ECE4-7412-7FC0-1122-815BAD0559FC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3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CC9ECC-71EA-90B4-A9F9-33ED71532B4E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分岐構造のプログラム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DE9FA0F-8EA3-88B9-350D-EF21C00BC613}"/>
              </a:ext>
            </a:extLst>
          </p:cNvPr>
          <p:cNvSpPr txBox="1">
            <a:spLocks/>
          </p:cNvSpPr>
          <p:nvPr/>
        </p:nvSpPr>
        <p:spPr>
          <a:xfrm>
            <a:off x="789416" y="4905383"/>
            <a:ext cx="7389384" cy="16868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/>
              <a:t>行番号</a:t>
            </a:r>
            <a:r>
              <a:rPr lang="en-US" altLang="ja-JP" sz="2400" dirty="0"/>
              <a:t>②〜⑤</a:t>
            </a:r>
            <a:r>
              <a:rPr lang="ja-JP" altLang="en-US" sz="2400"/>
              <a:t>のように，</a:t>
            </a:r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if〜else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〜</a:t>
            </a:r>
            <a:r>
              <a:rPr lang="ja-JP" altLang="en-US" sz="2400"/>
              <a:t>は，「もし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/>
              <a:t>の後の条件が真ならば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/>
              <a:t>の下の処理，そうでなければ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ja-JP" altLang="en-US" sz="2400"/>
              <a:t>の下の処理」となる</a:t>
            </a:r>
            <a:r>
              <a:rPr lang="en-US" altLang="ja-JP" sz="2400" b="1" baseline="30000" dirty="0">
                <a:solidFill>
                  <a:srgbClr val="6988AC"/>
                </a:solidFill>
              </a:rPr>
              <a:t>❺</a:t>
            </a:r>
            <a:r>
              <a:rPr lang="ja-JP" altLang="en-US" sz="2400"/>
              <a:t>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2704776-63E3-E903-F1BE-876AB735BC86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1271882" cy="111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❹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x &gt;= 8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</a:rPr>
              <a:t>　</a:t>
            </a:r>
            <a:br>
              <a:rPr lang="en-US" altLang="ja-JP" sz="1500" dirty="0">
                <a:latin typeface="+mn-ea"/>
              </a:rPr>
            </a:br>
            <a:r>
              <a:rPr lang="ja-JP" altLang="en-US" sz="1500" dirty="0">
                <a:latin typeface="+mn-ea"/>
              </a:rPr>
              <a:t>　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x &gt; 8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</a:rPr>
              <a:t>　</a:t>
            </a:r>
            <a:endParaRPr lang="en-US" altLang="ja-JP" sz="15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194FFB7C-C318-24D4-D7BE-519AE3446FFC}"/>
              </a:ext>
            </a:extLst>
          </p:cNvPr>
          <p:cNvSpPr txBox="1">
            <a:spLocks/>
          </p:cNvSpPr>
          <p:nvPr/>
        </p:nvSpPr>
        <p:spPr>
          <a:xfrm>
            <a:off x="8879115" y="2621253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❺</a:t>
            </a:r>
            <a:r>
              <a:rPr lang="en-US" altLang="ja-JP" sz="1500" dirty="0">
                <a:latin typeface="+mn-ea"/>
              </a:rPr>
              <a:t>p.180</a:t>
            </a:r>
            <a:r>
              <a:rPr lang="ja-JP" altLang="en-US" sz="1500"/>
              <a:t>参照。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9" name="図 8" descr="テキスト, テーブル&#10;&#10;中程度の精度で自動的に生成された説明">
            <a:extLst>
              <a:ext uri="{FF2B5EF4-FFF2-40B4-BE49-F238E27FC236}">
                <a16:creationId xmlns:a16="http://schemas.microsoft.com/office/drawing/2014/main" id="{C27022AB-F0CD-0D4E-9782-387959DB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9" y="1480216"/>
            <a:ext cx="6085707" cy="3184381"/>
          </a:xfrm>
          <a:prstGeom prst="rect">
            <a:avLst/>
          </a:prstGeom>
        </p:spPr>
      </p:pic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764992D9-A7AD-F14B-D0F4-4CE43A910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59" y="1486625"/>
            <a:ext cx="2027717" cy="2471952"/>
          </a:xfrm>
          <a:prstGeom prst="rect">
            <a:avLst/>
          </a:prstGeom>
          <a:noFill/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21F4A45-4E00-020B-71B1-8EA5A31C66DF}"/>
              </a:ext>
            </a:extLst>
          </p:cNvPr>
          <p:cNvSpPr txBox="1">
            <a:spLocks/>
          </p:cNvSpPr>
          <p:nvPr/>
        </p:nvSpPr>
        <p:spPr>
          <a:xfrm>
            <a:off x="10094549" y="1480215"/>
            <a:ext cx="1167618" cy="111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dirty="0">
                <a:latin typeface="+mn-ea"/>
              </a:rPr>
              <a:t>x</a:t>
            </a:r>
            <a:r>
              <a:rPr lang="ja-JP" altLang="en-US" sz="1500">
                <a:latin typeface="+mn-ea"/>
              </a:rPr>
              <a:t>は</a:t>
            </a:r>
            <a:r>
              <a:rPr lang="en-US" altLang="ja-JP" sz="1500" dirty="0">
                <a:latin typeface="+mn-ea"/>
              </a:rPr>
              <a:t>80</a:t>
            </a:r>
            <a:r>
              <a:rPr lang="ja-JP" altLang="en-US" sz="1500">
                <a:latin typeface="+mn-ea"/>
              </a:rPr>
              <a:t>以上</a:t>
            </a:r>
            <a:br>
              <a:rPr lang="en-US" altLang="ja-JP" sz="1500" dirty="0">
                <a:latin typeface="+mn-ea"/>
              </a:rPr>
            </a:br>
            <a:r>
              <a:rPr lang="en-US" altLang="ja-JP" sz="1500" dirty="0">
                <a:latin typeface="+mn-ea"/>
              </a:rPr>
              <a:t>x</a:t>
            </a:r>
            <a:r>
              <a:rPr lang="ja-JP" altLang="en-US" sz="1500">
                <a:latin typeface="+mn-ea"/>
              </a:rPr>
              <a:t>は</a:t>
            </a:r>
            <a:r>
              <a:rPr lang="en-US" altLang="ja-JP" sz="1500" dirty="0">
                <a:latin typeface="+mn-ea"/>
              </a:rPr>
              <a:t>80</a:t>
            </a:r>
            <a:r>
              <a:rPr lang="ja-JP" altLang="en-US" sz="1500">
                <a:latin typeface="+mn-ea"/>
              </a:rPr>
              <a:t>より大きい</a:t>
            </a:r>
            <a:endParaRPr lang="en-US" altLang="ja-JP" sz="1500" dirty="0"/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E05B7200-12F4-5AA3-A807-B0A867EB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F983B8-8F88-D6EB-329E-4D5B28A2A335}"/>
              </a:ext>
            </a:extLst>
          </p:cNvPr>
          <p:cNvSpPr/>
          <p:nvPr/>
        </p:nvSpPr>
        <p:spPr>
          <a:xfrm>
            <a:off x="1358042" y="2518951"/>
            <a:ext cx="1220262" cy="23260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F17D5A-B9D5-F336-97D3-EE18B3C0CA62}"/>
              </a:ext>
            </a:extLst>
          </p:cNvPr>
          <p:cNvSpPr/>
          <p:nvPr/>
        </p:nvSpPr>
        <p:spPr>
          <a:xfrm>
            <a:off x="3839498" y="2504949"/>
            <a:ext cx="2009465" cy="23260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03299B-7A75-12C4-5E67-89840FCB72B9}"/>
              </a:ext>
            </a:extLst>
          </p:cNvPr>
          <p:cNvSpPr/>
          <p:nvPr/>
        </p:nvSpPr>
        <p:spPr>
          <a:xfrm>
            <a:off x="1358041" y="2839799"/>
            <a:ext cx="1660929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F93863-489B-FAF2-C737-DFAA14C8ED0B}"/>
              </a:ext>
            </a:extLst>
          </p:cNvPr>
          <p:cNvSpPr/>
          <p:nvPr/>
        </p:nvSpPr>
        <p:spPr>
          <a:xfrm>
            <a:off x="3839498" y="2806366"/>
            <a:ext cx="2329073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C4749C7-546A-0120-DCC9-5668981F10E3}"/>
              </a:ext>
            </a:extLst>
          </p:cNvPr>
          <p:cNvSpPr/>
          <p:nvPr/>
        </p:nvSpPr>
        <p:spPr>
          <a:xfrm>
            <a:off x="1358042" y="3151619"/>
            <a:ext cx="1414188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443786-001C-3273-4C21-867E6BC1F263}"/>
              </a:ext>
            </a:extLst>
          </p:cNvPr>
          <p:cNvSpPr/>
          <p:nvPr/>
        </p:nvSpPr>
        <p:spPr>
          <a:xfrm>
            <a:off x="3839498" y="3107782"/>
            <a:ext cx="1298560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ダイアグラム&#10;&#10;自動的に生成された説明">
            <a:extLst>
              <a:ext uri="{FF2B5EF4-FFF2-40B4-BE49-F238E27FC236}">
                <a16:creationId xmlns:a16="http://schemas.microsoft.com/office/drawing/2014/main" id="{C736423C-DDE7-C3BD-9B23-AA102DE5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20532" r="49482" b="62569"/>
          <a:stretch/>
        </p:blipFill>
        <p:spPr>
          <a:xfrm>
            <a:off x="6948000" y="1994549"/>
            <a:ext cx="900627" cy="422445"/>
          </a:xfrm>
          <a:prstGeom prst="rect">
            <a:avLst/>
          </a:prstGeom>
          <a:noFill/>
        </p:spPr>
      </p:pic>
      <p:pic>
        <p:nvPicPr>
          <p:cNvPr id="26" name="図 25" descr="ダイアグラム&#10;&#10;自動的に生成された説明">
            <a:extLst>
              <a:ext uri="{FF2B5EF4-FFF2-40B4-BE49-F238E27FC236}">
                <a16:creationId xmlns:a16="http://schemas.microsoft.com/office/drawing/2014/main" id="{DDF624C2-A769-622A-92D2-DD008672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38411" r="49530" b="44689"/>
          <a:stretch/>
        </p:blipFill>
        <p:spPr>
          <a:xfrm>
            <a:off x="6948000" y="2433550"/>
            <a:ext cx="900627" cy="422445"/>
          </a:xfrm>
          <a:prstGeom prst="rect">
            <a:avLst/>
          </a:prstGeom>
          <a:noFill/>
        </p:spPr>
      </p:pic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521B123A-FAD3-87DC-C406-5E01971E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59495" r="47907" b="23605"/>
          <a:stretch/>
        </p:blipFill>
        <p:spPr>
          <a:xfrm>
            <a:off x="6937200" y="2955600"/>
            <a:ext cx="944310" cy="422445"/>
          </a:xfrm>
          <a:prstGeom prst="rect">
            <a:avLst/>
          </a:prstGeom>
          <a:noFill/>
        </p:spPr>
      </p:pic>
      <p:pic>
        <p:nvPicPr>
          <p:cNvPr id="28" name="図 27" descr="ダイアグラム&#10;&#10;自動的に生成された説明">
            <a:extLst>
              <a:ext uri="{FF2B5EF4-FFF2-40B4-BE49-F238E27FC236}">
                <a16:creationId xmlns:a16="http://schemas.microsoft.com/office/drawing/2014/main" id="{61D6DDF4-2197-5929-D995-10783B89B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3" t="40001" r="33744" b="53723"/>
          <a:stretch/>
        </p:blipFill>
        <p:spPr>
          <a:xfrm>
            <a:off x="7794597" y="2466228"/>
            <a:ext cx="377113" cy="156871"/>
          </a:xfrm>
          <a:prstGeom prst="rect">
            <a:avLst/>
          </a:prstGeom>
          <a:noFill/>
        </p:spPr>
      </p:pic>
      <p:pic>
        <p:nvPicPr>
          <p:cNvPr id="29" name="図 28" descr="ダイアグラム&#10;&#10;自動的に生成された説明">
            <a:extLst>
              <a:ext uri="{FF2B5EF4-FFF2-40B4-BE49-F238E27FC236}">
                <a16:creationId xmlns:a16="http://schemas.microsoft.com/office/drawing/2014/main" id="{DD75A7AE-E425-05BB-2397-7F01325C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0" t="59570" r="1962" b="24252"/>
          <a:stretch/>
        </p:blipFill>
        <p:spPr>
          <a:xfrm>
            <a:off x="7878857" y="2956102"/>
            <a:ext cx="931007" cy="404395"/>
          </a:xfrm>
          <a:prstGeom prst="rect">
            <a:avLst/>
          </a:prstGeom>
          <a:noFill/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9F69DA-506B-A87C-D3BB-8BF0ADFCAC49}"/>
              </a:ext>
            </a:extLst>
          </p:cNvPr>
          <p:cNvSpPr/>
          <p:nvPr/>
        </p:nvSpPr>
        <p:spPr>
          <a:xfrm>
            <a:off x="4432300" y="4191000"/>
            <a:ext cx="190500" cy="23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C8A6-A9C6-9FE7-8F01-A568ACB6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089327-561B-C1E8-C18F-76B7AFA15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5C4918-855B-15A0-F07C-5E2A9A28D807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F265D3A1-2435-84CA-09A6-6B8BC21399FF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CB580F-D077-285E-32F7-056EF10A0F86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4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995BA7-161C-700F-7CAB-0F3D33E25BC6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反復構造のプログラム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2588467-4B02-3970-2C5D-DE3880165C0B}"/>
              </a:ext>
            </a:extLst>
          </p:cNvPr>
          <p:cNvSpPr txBox="1">
            <a:spLocks/>
          </p:cNvSpPr>
          <p:nvPr/>
        </p:nvSpPr>
        <p:spPr>
          <a:xfrm>
            <a:off x="789416" y="5135324"/>
            <a:ext cx="7389384" cy="864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>
                <a:latin typeface="+mn-ea"/>
              </a:rPr>
              <a:t>for</a:t>
            </a:r>
            <a:r>
              <a:rPr lang="ja-JP" altLang="en-US" sz="2400"/>
              <a:t>文では，変数の値を変化させながら繰り返す。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8C21F8C-1D5B-80FE-8D56-2CDB94AE2AF6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2523468" cy="69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❻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range()</a:t>
            </a:r>
            <a:r>
              <a:rPr lang="ja-JP" altLang="en-US" sz="1500">
                <a:latin typeface="Consolas" panose="020B0609020204030204" pitchFamily="49" charset="0"/>
                <a:cs typeface="Consolas" panose="020B0609020204030204" pitchFamily="49" charset="0"/>
              </a:rPr>
              <a:t>は</a:t>
            </a:r>
            <a:r>
              <a:rPr lang="en-US" altLang="ja-JP" sz="1500" dirty="0">
                <a:latin typeface="+mn-ea"/>
                <a:cs typeface="Consolas" panose="020B0609020204030204" pitchFamily="49" charset="0"/>
              </a:rPr>
              <a:t>p.180</a:t>
            </a:r>
            <a:r>
              <a:rPr lang="ja-JP" altLang="en-US" sz="1500">
                <a:latin typeface="Consolas" panose="020B0609020204030204" pitchFamily="49" charset="0"/>
                <a:cs typeface="Consolas" panose="020B0609020204030204" pitchFamily="49" charset="0"/>
              </a:rPr>
              <a:t>参照。</a:t>
            </a:r>
            <a:br>
              <a:rPr lang="en-US" altLang="ja-JP" sz="1500" dirty="0">
                <a:latin typeface="+mn-ea"/>
              </a:rPr>
            </a:br>
            <a:endParaRPr lang="en-US" altLang="ja-JP" sz="15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3C6CB4B-6098-CDD6-9A44-C86C82290EE3}"/>
              </a:ext>
            </a:extLst>
          </p:cNvPr>
          <p:cNvSpPr txBox="1">
            <a:spLocks/>
          </p:cNvSpPr>
          <p:nvPr/>
        </p:nvSpPr>
        <p:spPr>
          <a:xfrm>
            <a:off x="8879115" y="2027109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❼</a:t>
            </a:r>
            <a:r>
              <a:rPr lang="en-US" altLang="ja-JP" sz="1500" dirty="0">
                <a:latin typeface="+mn-ea"/>
              </a:rPr>
              <a:t>3</a:t>
            </a:r>
            <a:r>
              <a:rPr lang="ja-JP" altLang="en-US" sz="1500" dirty="0">
                <a:latin typeface="+mn-ea"/>
              </a:rPr>
              <a:t>未満になるまで繰り返すので，</a:t>
            </a:r>
            <a:r>
              <a:rPr lang="en-US" altLang="ja-JP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は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ja-JP" altLang="en-US" sz="15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と変化する。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489867D-40A9-52FC-FAEF-99E261B8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2" y="1537192"/>
            <a:ext cx="6478647" cy="2221046"/>
          </a:xfrm>
          <a:prstGeom prst="rect">
            <a:avLst/>
          </a:prstGeom>
        </p:spPr>
      </p:pic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2100901C-918E-DD34-CC98-07CFF7BA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08" y="1486437"/>
            <a:ext cx="1389138" cy="2425807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55A1076-2E95-E08C-4B90-7670B8E0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10221E-BD81-D4BA-0B93-19587DB07F73}"/>
              </a:ext>
            </a:extLst>
          </p:cNvPr>
          <p:cNvSpPr/>
          <p:nvPr/>
        </p:nvSpPr>
        <p:spPr>
          <a:xfrm>
            <a:off x="1358042" y="2654251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80BBC4-4F64-B539-89A5-8553E7391AD5}"/>
              </a:ext>
            </a:extLst>
          </p:cNvPr>
          <p:cNvSpPr/>
          <p:nvPr/>
        </p:nvSpPr>
        <p:spPr>
          <a:xfrm>
            <a:off x="4065572" y="2647715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F0B5090-1221-1327-F998-9C78E751F9B5}"/>
              </a:ext>
            </a:extLst>
          </p:cNvPr>
          <p:cNvSpPr/>
          <p:nvPr/>
        </p:nvSpPr>
        <p:spPr>
          <a:xfrm>
            <a:off x="1358042" y="2995871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45EDC4-8443-F7D0-DF23-BF3276128DB5}"/>
              </a:ext>
            </a:extLst>
          </p:cNvPr>
          <p:cNvSpPr/>
          <p:nvPr/>
        </p:nvSpPr>
        <p:spPr>
          <a:xfrm>
            <a:off x="4065572" y="3276540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ダイアグラム&#10;&#10;自動的に生成された説明">
            <a:extLst>
              <a:ext uri="{FF2B5EF4-FFF2-40B4-BE49-F238E27FC236}">
                <a16:creationId xmlns:a16="http://schemas.microsoft.com/office/drawing/2014/main" id="{AB20192B-5DE0-6671-7E37-6A15BE8AB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21181" r="9802" b="61543"/>
          <a:stretch/>
        </p:blipFill>
        <p:spPr>
          <a:xfrm>
            <a:off x="7358400" y="1998000"/>
            <a:ext cx="1091725" cy="419099"/>
          </a:xfrm>
          <a:prstGeom prst="rect">
            <a:avLst/>
          </a:prstGeom>
        </p:spPr>
      </p:pic>
      <p:pic>
        <p:nvPicPr>
          <p:cNvPr id="17" name="図 16" descr="ダイアグラム&#10;&#10;自動的に生成された説明">
            <a:extLst>
              <a:ext uri="{FF2B5EF4-FFF2-40B4-BE49-F238E27FC236}">
                <a16:creationId xmlns:a16="http://schemas.microsoft.com/office/drawing/2014/main" id="{8FF3B635-F528-0DE5-8A56-9A03F018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40173" r="9327" b="41490"/>
          <a:stretch/>
        </p:blipFill>
        <p:spPr>
          <a:xfrm>
            <a:off x="7365600" y="2463171"/>
            <a:ext cx="1091725" cy="444810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5B9209B-573D-06ED-D630-285257ED8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5" y="3746585"/>
            <a:ext cx="6504454" cy="129260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4E6CE25-8B47-CC66-800B-B9B1CF49E5B3}"/>
              </a:ext>
            </a:extLst>
          </p:cNvPr>
          <p:cNvSpPr/>
          <p:nvPr/>
        </p:nvSpPr>
        <p:spPr>
          <a:xfrm>
            <a:off x="1358042" y="2637450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578F04-31C5-70A9-8898-D5FC4AF7FF3A}"/>
              </a:ext>
            </a:extLst>
          </p:cNvPr>
          <p:cNvSpPr/>
          <p:nvPr/>
        </p:nvSpPr>
        <p:spPr>
          <a:xfrm>
            <a:off x="4065572" y="2630914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FCB8398-4D72-FC51-47B3-671E1C131733}"/>
              </a:ext>
            </a:extLst>
          </p:cNvPr>
          <p:cNvSpPr/>
          <p:nvPr/>
        </p:nvSpPr>
        <p:spPr>
          <a:xfrm>
            <a:off x="1358042" y="2993688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020C13C-0421-4ECA-B881-34F0654250FB}"/>
              </a:ext>
            </a:extLst>
          </p:cNvPr>
          <p:cNvSpPr/>
          <p:nvPr/>
        </p:nvSpPr>
        <p:spPr>
          <a:xfrm>
            <a:off x="4065572" y="3274357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1C44E05-AE67-67B0-2B4B-6B2F5CB59025}"/>
              </a:ext>
            </a:extLst>
          </p:cNvPr>
          <p:cNvSpPr/>
          <p:nvPr/>
        </p:nvSpPr>
        <p:spPr>
          <a:xfrm>
            <a:off x="1358041" y="2633902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53090E4-E10E-06F8-B41C-6C45916246A8}"/>
              </a:ext>
            </a:extLst>
          </p:cNvPr>
          <p:cNvSpPr/>
          <p:nvPr/>
        </p:nvSpPr>
        <p:spPr>
          <a:xfrm>
            <a:off x="4065571" y="2627366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76BE457-A871-3032-84E8-2F3AF22A36D2}"/>
              </a:ext>
            </a:extLst>
          </p:cNvPr>
          <p:cNvSpPr/>
          <p:nvPr/>
        </p:nvSpPr>
        <p:spPr>
          <a:xfrm>
            <a:off x="1358041" y="3001554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B3620DF-170F-A6A8-B3F4-BDD4B6F9706A}"/>
              </a:ext>
            </a:extLst>
          </p:cNvPr>
          <p:cNvSpPr/>
          <p:nvPr/>
        </p:nvSpPr>
        <p:spPr>
          <a:xfrm>
            <a:off x="4065571" y="3282223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8D7281-9581-D837-59C8-D35A44C2EEC3}"/>
              </a:ext>
            </a:extLst>
          </p:cNvPr>
          <p:cNvSpPr/>
          <p:nvPr/>
        </p:nvSpPr>
        <p:spPr>
          <a:xfrm>
            <a:off x="4686300" y="3912244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522CB2-D200-4591-6CD6-F8F6C7CA9E90}"/>
              </a:ext>
            </a:extLst>
          </p:cNvPr>
          <p:cNvSpPr/>
          <p:nvPr/>
        </p:nvSpPr>
        <p:spPr>
          <a:xfrm>
            <a:off x="4686300" y="4232738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B6B9A53-0620-DBB4-68C2-3DA23674A4C8}"/>
              </a:ext>
            </a:extLst>
          </p:cNvPr>
          <p:cNvSpPr/>
          <p:nvPr/>
        </p:nvSpPr>
        <p:spPr>
          <a:xfrm>
            <a:off x="4686300" y="4572113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1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3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C59C-E580-B990-F5CB-52AF7BFB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DE1852-9C8C-0BFF-F2A0-C8902DA90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1DE964-C2B6-8655-CFAD-9BA2FF31726E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502AEBE3-CC49-C958-16C1-07C3854407B4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F8E869-3FE0-EC27-CD76-B2B3B7E49226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4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AEF5C3-2512-ADA4-9EC0-6421F71CDBBF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反復構造のプログラム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DEEC865-A9BB-4652-BD6A-A9DB68149DC8}"/>
              </a:ext>
            </a:extLst>
          </p:cNvPr>
          <p:cNvSpPr txBox="1">
            <a:spLocks/>
          </p:cNvSpPr>
          <p:nvPr/>
        </p:nvSpPr>
        <p:spPr>
          <a:xfrm>
            <a:off x="789416" y="5503268"/>
            <a:ext cx="7389384" cy="92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>
                <a:latin typeface="+mn-ea"/>
              </a:rPr>
              <a:t>while</a:t>
            </a:r>
            <a:r>
              <a:rPr lang="ja-JP" altLang="en-US" sz="2400">
                <a:latin typeface="+mn-ea"/>
              </a:rPr>
              <a:t>文では，条件が満たされる限り繰り返す。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8046915-C48E-85E2-2A8D-DE20A07AEAB2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2523468" cy="176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❽</a:t>
            </a:r>
            <a:r>
              <a:rPr lang="ja-JP" altLang="en-US" sz="1500">
                <a:latin typeface="Consolas" panose="020B0609020204030204" pitchFamily="49" charset="0"/>
                <a:cs typeface="Consolas" panose="020B0609020204030204" pitchFamily="49" charset="0"/>
              </a:rPr>
              <a:t>右辺の計算結果が左辺に代入される。つまり。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ja-JP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ja-JP" altLang="en-US" sz="1500">
                <a:latin typeface="Consolas" panose="020B0609020204030204" pitchFamily="49" charset="0"/>
                <a:cs typeface="Consolas" panose="020B0609020204030204" pitchFamily="49" charset="0"/>
              </a:rPr>
              <a:t>が</a:t>
            </a:r>
            <a:r>
              <a:rPr lang="en-US" altLang="ja-JP" sz="15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1500">
                <a:latin typeface="Consolas" panose="020B0609020204030204" pitchFamily="49" charset="0"/>
                <a:cs typeface="Consolas" panose="020B0609020204030204" pitchFamily="49" charset="0"/>
              </a:rPr>
              <a:t>増える。</a:t>
            </a:r>
            <a:endParaRPr lang="en-US" altLang="ja-JP" sz="1500" dirty="0"/>
          </a:p>
        </p:txBody>
      </p:sp>
      <p:pic>
        <p:nvPicPr>
          <p:cNvPr id="9" name="図 8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C9B1F968-323D-4564-9856-A35B1896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1828127"/>
            <a:ext cx="6488754" cy="33293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43B3B5-C441-C62E-316A-49308DD6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1281726"/>
            <a:ext cx="6488754" cy="552535"/>
          </a:xfrm>
          <a:prstGeom prst="rect">
            <a:avLst/>
          </a:prstGeom>
        </p:spPr>
      </p:pic>
      <p:pic>
        <p:nvPicPr>
          <p:cNvPr id="17" name="図 16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0A4A9A5E-27A6-6152-C72E-C2F8A6F71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95" y="1354732"/>
            <a:ext cx="1307720" cy="3779628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A2F52FD-B34C-5C32-22ED-083E6C54D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6EC7F4-D654-0393-FE1E-19CE3C6329FB}"/>
              </a:ext>
            </a:extLst>
          </p:cNvPr>
          <p:cNvSpPr/>
          <p:nvPr/>
        </p:nvSpPr>
        <p:spPr>
          <a:xfrm>
            <a:off x="1358042" y="2429597"/>
            <a:ext cx="71581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9F67C9-AE83-3463-F058-06422F176041}"/>
              </a:ext>
            </a:extLst>
          </p:cNvPr>
          <p:cNvSpPr/>
          <p:nvPr/>
        </p:nvSpPr>
        <p:spPr>
          <a:xfrm>
            <a:off x="4066866" y="2429596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3DBBC6-BC16-6319-B044-03A33713DCAD}"/>
              </a:ext>
            </a:extLst>
          </p:cNvPr>
          <p:cNvSpPr/>
          <p:nvPr/>
        </p:nvSpPr>
        <p:spPr>
          <a:xfrm>
            <a:off x="1366271" y="2745440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D9875B-AE53-98A4-3C41-A3768BA11090}"/>
              </a:ext>
            </a:extLst>
          </p:cNvPr>
          <p:cNvSpPr/>
          <p:nvPr/>
        </p:nvSpPr>
        <p:spPr>
          <a:xfrm>
            <a:off x="4066865" y="2745441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E0FE12-0A16-591B-B321-A38A60C30C7E}"/>
              </a:ext>
            </a:extLst>
          </p:cNvPr>
          <p:cNvSpPr/>
          <p:nvPr/>
        </p:nvSpPr>
        <p:spPr>
          <a:xfrm>
            <a:off x="1358042" y="3069036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F9994F-3384-DC0A-AD73-0A7810282524}"/>
              </a:ext>
            </a:extLst>
          </p:cNvPr>
          <p:cNvSpPr/>
          <p:nvPr/>
        </p:nvSpPr>
        <p:spPr>
          <a:xfrm>
            <a:off x="4066865" y="3065160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4C8C11-B29F-20DA-9DFC-2B94E5284570}"/>
              </a:ext>
            </a:extLst>
          </p:cNvPr>
          <p:cNvSpPr/>
          <p:nvPr/>
        </p:nvSpPr>
        <p:spPr>
          <a:xfrm>
            <a:off x="1366271" y="3392631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0F12D6-A97D-BD53-937D-8CD565EAB4EE}"/>
              </a:ext>
            </a:extLst>
          </p:cNvPr>
          <p:cNvSpPr/>
          <p:nvPr/>
        </p:nvSpPr>
        <p:spPr>
          <a:xfrm>
            <a:off x="4058785" y="3392631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3A2666C8-E527-85DC-2273-C0A8F849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72030"/>
          <a:stretch/>
        </p:blipFill>
        <p:spPr>
          <a:xfrm>
            <a:off x="7280595" y="1921074"/>
            <a:ext cx="1307720" cy="487018"/>
          </a:xfrm>
          <a:prstGeom prst="rect">
            <a:avLst/>
          </a:prstGeom>
        </p:spPr>
      </p:pic>
      <p:pic>
        <p:nvPicPr>
          <p:cNvPr id="22" name="図 21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D477A749-3526-ED32-82DD-16D20816C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61200" y="2455200"/>
            <a:ext cx="1307720" cy="487018"/>
          </a:xfrm>
          <a:prstGeom prst="rect">
            <a:avLst/>
          </a:prstGeom>
        </p:spPr>
      </p:pic>
      <p:pic>
        <p:nvPicPr>
          <p:cNvPr id="23" name="図 22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568D0675-07A8-5D4E-8CBF-359500CF4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50400" y="2997402"/>
            <a:ext cx="1307720" cy="487018"/>
          </a:xfrm>
          <a:prstGeom prst="rect">
            <a:avLst/>
          </a:prstGeom>
        </p:spPr>
      </p:pic>
      <p:pic>
        <p:nvPicPr>
          <p:cNvPr id="24" name="図 23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22140159-57BD-27BD-295D-EDE194F0C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50400" y="3529988"/>
            <a:ext cx="1307720" cy="487018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5364557-6947-7F72-EAEE-87F68DF03259}"/>
              </a:ext>
            </a:extLst>
          </p:cNvPr>
          <p:cNvSpPr/>
          <p:nvPr/>
        </p:nvSpPr>
        <p:spPr>
          <a:xfrm>
            <a:off x="1359567" y="2753190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CB5E4F4-C2DB-9752-F4C6-8669CE555F85}"/>
              </a:ext>
            </a:extLst>
          </p:cNvPr>
          <p:cNvSpPr/>
          <p:nvPr/>
        </p:nvSpPr>
        <p:spPr>
          <a:xfrm>
            <a:off x="4060161" y="2753191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428A37BF-28A6-2431-2762-B9FCD689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70898" y="2449897"/>
            <a:ext cx="1307720" cy="487018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D1B2361-E44D-D7A6-A69C-3A7AD0CE9809}"/>
              </a:ext>
            </a:extLst>
          </p:cNvPr>
          <p:cNvSpPr/>
          <p:nvPr/>
        </p:nvSpPr>
        <p:spPr>
          <a:xfrm>
            <a:off x="1360473" y="3079011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54FE8B4-C944-4D4F-714B-C17540D5D610}"/>
              </a:ext>
            </a:extLst>
          </p:cNvPr>
          <p:cNvSpPr/>
          <p:nvPr/>
        </p:nvSpPr>
        <p:spPr>
          <a:xfrm>
            <a:off x="4069296" y="3075135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DCDA514F-517A-27CC-FF6D-28BD0027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47452" y="2992099"/>
            <a:ext cx="1307720" cy="487018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31697D8-254B-CADE-E58E-BB618EBA2644}"/>
              </a:ext>
            </a:extLst>
          </p:cNvPr>
          <p:cNvSpPr/>
          <p:nvPr/>
        </p:nvSpPr>
        <p:spPr>
          <a:xfrm>
            <a:off x="1374351" y="3391254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B05AFE2-40DC-D6CE-E4F4-12485CC9857D}"/>
              </a:ext>
            </a:extLst>
          </p:cNvPr>
          <p:cNvSpPr/>
          <p:nvPr/>
        </p:nvSpPr>
        <p:spPr>
          <a:xfrm>
            <a:off x="4066865" y="3391254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C40A39EE-95D0-4FB1-4A76-4E10B216F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47452" y="3541894"/>
            <a:ext cx="1307720" cy="487018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5408D92-37B0-8642-E9A6-DB15F9412FE3}"/>
              </a:ext>
            </a:extLst>
          </p:cNvPr>
          <p:cNvSpPr/>
          <p:nvPr/>
        </p:nvSpPr>
        <p:spPr>
          <a:xfrm>
            <a:off x="1356573" y="2749787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BA0D6CB-63EC-472E-C5E0-7EAF649A666E}"/>
              </a:ext>
            </a:extLst>
          </p:cNvPr>
          <p:cNvSpPr/>
          <p:nvPr/>
        </p:nvSpPr>
        <p:spPr>
          <a:xfrm>
            <a:off x="4057167" y="2749788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6F6D31D-CF78-E6FE-96C8-76D619928BCA}"/>
              </a:ext>
            </a:extLst>
          </p:cNvPr>
          <p:cNvSpPr/>
          <p:nvPr/>
        </p:nvSpPr>
        <p:spPr>
          <a:xfrm>
            <a:off x="1355094" y="3063647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70DD64E-0294-89DF-31F7-309B71655075}"/>
              </a:ext>
            </a:extLst>
          </p:cNvPr>
          <p:cNvSpPr/>
          <p:nvPr/>
        </p:nvSpPr>
        <p:spPr>
          <a:xfrm>
            <a:off x="4063917" y="3059771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03A2CD56-618F-E005-12C1-A146B45A8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48156" y="2990182"/>
            <a:ext cx="1307720" cy="487018"/>
          </a:xfrm>
          <a:prstGeom prst="rect">
            <a:avLst/>
          </a:prstGeom>
        </p:spPr>
      </p:pic>
      <p:pic>
        <p:nvPicPr>
          <p:cNvPr id="58" name="図 57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F3811712-2BEF-2E2E-1835-921E0B989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47204" y="3539541"/>
            <a:ext cx="1307720" cy="487018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EC74D2A3-9E30-86C4-8EFE-7713635E86F5}"/>
              </a:ext>
            </a:extLst>
          </p:cNvPr>
          <p:cNvSpPr/>
          <p:nvPr/>
        </p:nvSpPr>
        <p:spPr>
          <a:xfrm>
            <a:off x="1358191" y="3386532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70EA6C3-578B-7473-A611-86CD2C853D5C}"/>
              </a:ext>
            </a:extLst>
          </p:cNvPr>
          <p:cNvSpPr/>
          <p:nvPr/>
        </p:nvSpPr>
        <p:spPr>
          <a:xfrm>
            <a:off x="4050705" y="3386532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F0F3F19E-47F2-ACAE-A1F1-EE9207869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62769" y="2452758"/>
            <a:ext cx="1304986" cy="486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03AB6B9-BB72-B6BC-875A-E7BE9E6E004E}"/>
              </a:ext>
            </a:extLst>
          </p:cNvPr>
          <p:cNvSpPr/>
          <p:nvPr/>
        </p:nvSpPr>
        <p:spPr>
          <a:xfrm>
            <a:off x="4673600" y="4017006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589F47E-66AE-A900-8FF0-38A6C881DBC0}"/>
              </a:ext>
            </a:extLst>
          </p:cNvPr>
          <p:cNvSpPr/>
          <p:nvPr/>
        </p:nvSpPr>
        <p:spPr>
          <a:xfrm>
            <a:off x="4678621" y="4306502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FE9282D-D49D-A263-19DD-E63FB6399648}"/>
              </a:ext>
            </a:extLst>
          </p:cNvPr>
          <p:cNvSpPr/>
          <p:nvPr/>
        </p:nvSpPr>
        <p:spPr>
          <a:xfrm>
            <a:off x="4673600" y="4662692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1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CAE35-3396-F2A0-D4CD-8D12862B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CDDD309-BB19-E1BE-3CBE-40F3523D6DA0}"/>
              </a:ext>
            </a:extLst>
          </p:cNvPr>
          <p:cNvSpPr txBox="1">
            <a:spLocks/>
          </p:cNvSpPr>
          <p:nvPr/>
        </p:nvSpPr>
        <p:spPr>
          <a:xfrm>
            <a:off x="789416" y="1482316"/>
            <a:ext cx="7155176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2" name="1 つの角を丸めた四角形 1">
            <a:extLst>
              <a:ext uri="{FF2B5EF4-FFF2-40B4-BE49-F238E27FC236}">
                <a16:creationId xmlns:a16="http://schemas.microsoft.com/office/drawing/2014/main" id="{E0E1F109-8959-2ADD-105A-0491610A2E18}"/>
              </a:ext>
            </a:extLst>
          </p:cNvPr>
          <p:cNvSpPr/>
          <p:nvPr/>
        </p:nvSpPr>
        <p:spPr>
          <a:xfrm>
            <a:off x="861801" y="752019"/>
            <a:ext cx="2707576" cy="616604"/>
          </a:xfrm>
          <a:prstGeom prst="round1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BC77E5-D271-3456-EB0F-D9EF7F4B9F6C}"/>
              </a:ext>
            </a:extLst>
          </p:cNvPr>
          <p:cNvSpPr txBox="1"/>
          <p:nvPr/>
        </p:nvSpPr>
        <p:spPr>
          <a:xfrm>
            <a:off x="1470185" y="845404"/>
            <a:ext cx="20041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EXERCISE</a:t>
            </a:r>
            <a:endParaRPr kumimoji="1" lang="ja-JP" altLang="en-US" sz="2800" b="1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401E41E-9F11-18F9-7F30-C8AA052E2DCD}"/>
              </a:ext>
            </a:extLst>
          </p:cNvPr>
          <p:cNvCxnSpPr>
            <a:cxnSpLocks/>
          </p:cNvCxnSpPr>
          <p:nvPr/>
        </p:nvCxnSpPr>
        <p:spPr>
          <a:xfrm>
            <a:off x="861801" y="1368623"/>
            <a:ext cx="10469220" cy="0"/>
          </a:xfrm>
          <a:prstGeom prst="line">
            <a:avLst/>
          </a:prstGeom>
          <a:ln>
            <a:solidFill>
              <a:srgbClr val="6988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7A5A10-F004-11E2-6E88-51DEA248A7A2}"/>
              </a:ext>
            </a:extLst>
          </p:cNvPr>
          <p:cNvSpPr/>
          <p:nvPr/>
        </p:nvSpPr>
        <p:spPr>
          <a:xfrm>
            <a:off x="860680" y="1380498"/>
            <a:ext cx="10470640" cy="1757548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08E637-9E27-EB26-7DC3-242DD1612938}"/>
              </a:ext>
            </a:extLst>
          </p:cNvPr>
          <p:cNvCxnSpPr>
            <a:cxnSpLocks/>
          </p:cNvCxnSpPr>
          <p:nvPr/>
        </p:nvCxnSpPr>
        <p:spPr>
          <a:xfrm>
            <a:off x="860680" y="3138046"/>
            <a:ext cx="10469220" cy="0"/>
          </a:xfrm>
          <a:prstGeom prst="line">
            <a:avLst/>
          </a:prstGeom>
          <a:ln>
            <a:solidFill>
              <a:srgbClr val="6988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71F5E4-CE5D-F99D-3454-644156610B71}"/>
              </a:ext>
            </a:extLst>
          </p:cNvPr>
          <p:cNvSpPr txBox="1"/>
          <p:nvPr/>
        </p:nvSpPr>
        <p:spPr>
          <a:xfrm>
            <a:off x="1817225" y="1380497"/>
            <a:ext cx="9006060" cy="96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kumimoji="1" lang="ja-JP" altLang="en-US" sz="2400"/>
              <a:t>例題２のプログラムの行番号</a:t>
            </a:r>
            <a:r>
              <a:rPr kumimoji="1" lang="en-US" altLang="ja-JP" sz="2400" dirty="0"/>
              <a:t>①</a:t>
            </a:r>
            <a:r>
              <a:rPr kumimoji="1" lang="ja-JP" altLang="en-US" sz="2400"/>
              <a:t>で，代入する値を</a:t>
            </a:r>
            <a:r>
              <a:rPr kumimoji="1" lang="en-US" altLang="ja-JP" sz="2400" dirty="0">
                <a:latin typeface="+mn-ea"/>
              </a:rPr>
              <a:t>75</a:t>
            </a:r>
            <a:r>
              <a:rPr kumimoji="1" lang="ja-JP" altLang="en-US" sz="2400"/>
              <a:t>に修正し，動作を確認してみよう。</a:t>
            </a:r>
            <a:endParaRPr kumimoji="1" lang="en-US" altLang="ja-JP" sz="2400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BACA16E-A907-5F20-1763-FFF43DE0E0D3}"/>
              </a:ext>
            </a:extLst>
          </p:cNvPr>
          <p:cNvCxnSpPr>
            <a:cxnSpLocks/>
          </p:cNvCxnSpPr>
          <p:nvPr/>
        </p:nvCxnSpPr>
        <p:spPr>
          <a:xfrm>
            <a:off x="1241813" y="1865405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FD76E17-939F-25AB-33A1-9A5E7CE56FF5}"/>
              </a:ext>
            </a:extLst>
          </p:cNvPr>
          <p:cNvCxnSpPr>
            <a:cxnSpLocks/>
          </p:cNvCxnSpPr>
          <p:nvPr/>
        </p:nvCxnSpPr>
        <p:spPr>
          <a:xfrm>
            <a:off x="1241813" y="2306494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D8B5C09-4EFD-889F-57A0-E8C4A6F43BA9}"/>
              </a:ext>
            </a:extLst>
          </p:cNvPr>
          <p:cNvCxnSpPr>
            <a:cxnSpLocks/>
          </p:cNvCxnSpPr>
          <p:nvPr/>
        </p:nvCxnSpPr>
        <p:spPr>
          <a:xfrm>
            <a:off x="1241813" y="2718449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5F5649CD-55EB-A041-E7FC-4B39FDDEF3AE}"/>
              </a:ext>
            </a:extLst>
          </p:cNvPr>
          <p:cNvSpPr/>
          <p:nvPr/>
        </p:nvSpPr>
        <p:spPr>
          <a:xfrm>
            <a:off x="766101" y="4009605"/>
            <a:ext cx="10560675" cy="1730882"/>
          </a:xfrm>
          <a:prstGeom prst="round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55CF769-B0F1-020A-50C3-10FF4029B74F}"/>
              </a:ext>
            </a:extLst>
          </p:cNvPr>
          <p:cNvSpPr/>
          <p:nvPr/>
        </p:nvSpPr>
        <p:spPr>
          <a:xfrm>
            <a:off x="798019" y="3733789"/>
            <a:ext cx="1151906" cy="1140031"/>
          </a:xfrm>
          <a:prstGeom prst="ellipse">
            <a:avLst/>
          </a:prstGeom>
          <a:solidFill>
            <a:srgbClr val="6988AC"/>
          </a:solidFill>
          <a:ln w="76200">
            <a:solidFill>
              <a:srgbClr val="6988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25088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1CF00DB-457E-0675-CC1C-2A4B378B33B2}"/>
              </a:ext>
            </a:extLst>
          </p:cNvPr>
          <p:cNvSpPr txBox="1"/>
          <p:nvPr/>
        </p:nvSpPr>
        <p:spPr>
          <a:xfrm>
            <a:off x="848291" y="4072925"/>
            <a:ext cx="135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HINT</a:t>
            </a:r>
            <a:endParaRPr kumimoji="1" lang="ja-JP" altLang="en-US" sz="28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1F322F8-344F-BDD6-6390-FC43C7181EC3}"/>
              </a:ext>
            </a:extLst>
          </p:cNvPr>
          <p:cNvSpPr txBox="1"/>
          <p:nvPr/>
        </p:nvSpPr>
        <p:spPr>
          <a:xfrm>
            <a:off x="2372606" y="4318246"/>
            <a:ext cx="843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の後の条件が真になるかどうか考えてみよう。</a:t>
            </a:r>
            <a:endParaRPr kumimoji="1"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EC1E92-FF53-1DF3-41D5-8645CDA2CB34}"/>
              </a:ext>
            </a:extLst>
          </p:cNvPr>
          <p:cNvSpPr/>
          <p:nvPr/>
        </p:nvSpPr>
        <p:spPr>
          <a:xfrm>
            <a:off x="10633" y="-7234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7" name="図 6" descr="記号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5656683-8A56-AC0C-5278-667F11F3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" y="773713"/>
            <a:ext cx="514502" cy="56795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F05888-A53B-6627-A3FA-FD603DCFC06E}"/>
              </a:ext>
            </a:extLst>
          </p:cNvPr>
          <p:cNvSpPr/>
          <p:nvPr/>
        </p:nvSpPr>
        <p:spPr>
          <a:xfrm>
            <a:off x="1311263" y="1505466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617737-FC6B-6BFB-DCB4-F077D914E654}"/>
              </a:ext>
            </a:extLst>
          </p:cNvPr>
          <p:cNvSpPr txBox="1"/>
          <p:nvPr/>
        </p:nvSpPr>
        <p:spPr>
          <a:xfrm>
            <a:off x="1256332" y="1482016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BCDCC5-EB34-1087-4528-67D32D2F0C34}"/>
              </a:ext>
            </a:extLst>
          </p:cNvPr>
          <p:cNvSpPr/>
          <p:nvPr/>
        </p:nvSpPr>
        <p:spPr>
          <a:xfrm>
            <a:off x="1313188" y="2375495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854743-277F-8BE8-F872-A9E3F36F81EE}"/>
              </a:ext>
            </a:extLst>
          </p:cNvPr>
          <p:cNvSpPr txBox="1"/>
          <p:nvPr/>
        </p:nvSpPr>
        <p:spPr>
          <a:xfrm>
            <a:off x="1258257" y="2352045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2D789C-5304-4596-7D8C-A0DB241B9255}"/>
              </a:ext>
            </a:extLst>
          </p:cNvPr>
          <p:cNvSpPr txBox="1"/>
          <p:nvPr/>
        </p:nvSpPr>
        <p:spPr>
          <a:xfrm>
            <a:off x="1813590" y="2239926"/>
            <a:ext cx="9006060" cy="96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kumimoji="1" lang="ja-JP" altLang="en-US" sz="2400"/>
              <a:t>例題３のプログラムを参考に，</a:t>
            </a:r>
            <a:r>
              <a:rPr kumimoji="1" lang="en-US" altLang="ja-JP" sz="2400" dirty="0">
                <a:latin typeface="+mn-ea"/>
              </a:rPr>
              <a:t>1</a:t>
            </a:r>
            <a:r>
              <a:rPr kumimoji="1" lang="ja-JP" altLang="en-US" sz="2400"/>
              <a:t>桁の正の奇数を小さい順に表示するアルゴリズムを考えよう。</a:t>
            </a:r>
            <a:endParaRPr kumimoji="1" lang="en-US" altLang="ja-JP" sz="24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1BFCB58-F025-1891-2DFF-B57D9678E0BF}"/>
              </a:ext>
            </a:extLst>
          </p:cNvPr>
          <p:cNvSpPr/>
          <p:nvPr/>
        </p:nvSpPr>
        <p:spPr>
          <a:xfrm>
            <a:off x="2090621" y="4379844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20A1D7-6C68-9D6E-6FF7-E6DB57558F20}"/>
              </a:ext>
            </a:extLst>
          </p:cNvPr>
          <p:cNvSpPr txBox="1"/>
          <p:nvPr/>
        </p:nvSpPr>
        <p:spPr>
          <a:xfrm>
            <a:off x="2035690" y="4356394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9D3696-CE5D-38D3-B315-C7FCF1545D93}"/>
              </a:ext>
            </a:extLst>
          </p:cNvPr>
          <p:cNvSpPr txBox="1"/>
          <p:nvPr/>
        </p:nvSpPr>
        <p:spPr>
          <a:xfrm>
            <a:off x="2372606" y="4878636"/>
            <a:ext cx="843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奇数は小さい順に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3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5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…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である。つまり，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から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2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ずつ増やせばよい。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299807D-A9DF-BF33-D47A-D951CF0FFFC9}"/>
              </a:ext>
            </a:extLst>
          </p:cNvPr>
          <p:cNvSpPr/>
          <p:nvPr/>
        </p:nvSpPr>
        <p:spPr>
          <a:xfrm>
            <a:off x="2090621" y="4940234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A64AB90-AE31-D064-26AA-3482623DDCFD}"/>
              </a:ext>
            </a:extLst>
          </p:cNvPr>
          <p:cNvSpPr txBox="1"/>
          <p:nvPr/>
        </p:nvSpPr>
        <p:spPr>
          <a:xfrm>
            <a:off x="2035690" y="4916784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7474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/>
      <p:bldP spid="11" grpId="0" animBg="1"/>
      <p:bldP spid="12" grpId="0"/>
      <p:bldP spid="22" grpId="0" animBg="1"/>
      <p:bldP spid="23" grpId="0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例題1" id="{8FFBF6F9-9B0F-DC4D-BFDA-9BD794A311AF}" vid="{7BCBA3D7-4576-8D4E-8F8B-C0E463EF846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1025</TotalTime>
  <Words>665</Words>
  <PresentationFormat>ワイド画面</PresentationFormat>
  <Paragraphs>69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Aptos</vt:lpstr>
      <vt:lpstr>Aptos Display</vt:lpstr>
      <vt:lpstr>Arial</vt:lpstr>
      <vt:lpstr>Consolas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2024-12-12T09:34:16Z</dcterms:created>
  <dcterms:modified xsi:type="dcterms:W3CDTF">2025-03-14T05:02:31Z</dcterms:modified>
</cp:coreProperties>
</file>