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48"/>
  </p:notesMasterIdLst>
  <p:sldIdLst>
    <p:sldId id="821" r:id="rId3"/>
    <p:sldId id="608" r:id="rId4"/>
    <p:sldId id="609" r:id="rId5"/>
    <p:sldId id="610" r:id="rId6"/>
    <p:sldId id="612" r:id="rId7"/>
    <p:sldId id="611" r:id="rId8"/>
    <p:sldId id="614" r:id="rId9"/>
    <p:sldId id="613" r:id="rId10"/>
    <p:sldId id="615" r:id="rId11"/>
    <p:sldId id="617" r:id="rId12"/>
    <p:sldId id="616" r:id="rId13"/>
    <p:sldId id="618" r:id="rId14"/>
    <p:sldId id="619" r:id="rId15"/>
    <p:sldId id="631" r:id="rId16"/>
    <p:sldId id="636" r:id="rId17"/>
    <p:sldId id="635" r:id="rId18"/>
    <p:sldId id="634" r:id="rId19"/>
    <p:sldId id="633" r:id="rId20"/>
    <p:sldId id="506" r:id="rId21"/>
    <p:sldId id="632" r:id="rId22"/>
    <p:sldId id="803" r:id="rId23"/>
    <p:sldId id="802" r:id="rId24"/>
    <p:sldId id="502" r:id="rId25"/>
    <p:sldId id="603" r:id="rId26"/>
    <p:sldId id="817" r:id="rId27"/>
    <p:sldId id="816" r:id="rId28"/>
    <p:sldId id="623" r:id="rId29"/>
    <p:sldId id="627" r:id="rId30"/>
    <p:sldId id="628" r:id="rId31"/>
    <p:sldId id="604" r:id="rId32"/>
    <p:sldId id="626" r:id="rId33"/>
    <p:sldId id="629" r:id="rId34"/>
    <p:sldId id="630" r:id="rId35"/>
    <p:sldId id="828" r:id="rId36"/>
    <p:sldId id="637" r:id="rId37"/>
    <p:sldId id="642" r:id="rId38"/>
    <p:sldId id="809" r:id="rId39"/>
    <p:sldId id="638" r:id="rId40"/>
    <p:sldId id="640" r:id="rId41"/>
    <p:sldId id="639" r:id="rId42"/>
    <p:sldId id="641" r:id="rId43"/>
    <p:sldId id="815" r:id="rId44"/>
    <p:sldId id="818" r:id="rId45"/>
    <p:sldId id="645" r:id="rId46"/>
    <p:sldId id="584" r:id="rId47"/>
    <p:sldId id="800" r:id="rId48"/>
    <p:sldId id="646" r:id="rId49"/>
    <p:sldId id="801" r:id="rId50"/>
    <p:sldId id="648" r:id="rId51"/>
    <p:sldId id="518" r:id="rId52"/>
    <p:sldId id="823" r:id="rId53"/>
    <p:sldId id="829" r:id="rId54"/>
    <p:sldId id="597" r:id="rId55"/>
    <p:sldId id="602" r:id="rId56"/>
    <p:sldId id="598" r:id="rId57"/>
    <p:sldId id="600" r:id="rId58"/>
    <p:sldId id="599" r:id="rId59"/>
    <p:sldId id="596" r:id="rId60"/>
    <p:sldId id="601" r:id="rId61"/>
    <p:sldId id="649" r:id="rId62"/>
    <p:sldId id="519" r:id="rId63"/>
    <p:sldId id="652" r:id="rId64"/>
    <p:sldId id="651" r:id="rId65"/>
    <p:sldId id="810" r:id="rId66"/>
    <p:sldId id="655" r:id="rId67"/>
    <p:sldId id="654" r:id="rId68"/>
    <p:sldId id="826" r:id="rId69"/>
    <p:sldId id="825" r:id="rId70"/>
    <p:sldId id="653" r:id="rId71"/>
    <p:sldId id="656" r:id="rId72"/>
    <p:sldId id="662" r:id="rId73"/>
    <p:sldId id="536" r:id="rId74"/>
    <p:sldId id="660" r:id="rId75"/>
    <p:sldId id="661" r:id="rId76"/>
    <p:sldId id="542" r:id="rId77"/>
    <p:sldId id="545" r:id="rId78"/>
    <p:sldId id="659" r:id="rId79"/>
    <p:sldId id="824" r:id="rId80"/>
    <p:sldId id="827" r:id="rId81"/>
    <p:sldId id="546" r:id="rId82"/>
    <p:sldId id="658" r:id="rId83"/>
    <p:sldId id="539" r:id="rId84"/>
    <p:sldId id="664" r:id="rId85"/>
    <p:sldId id="665" r:id="rId86"/>
    <p:sldId id="666" r:id="rId87"/>
    <p:sldId id="667" r:id="rId88"/>
    <p:sldId id="541" r:id="rId89"/>
    <p:sldId id="663" r:id="rId90"/>
    <p:sldId id="819" r:id="rId91"/>
    <p:sldId id="830" r:id="rId92"/>
    <p:sldId id="822" r:id="rId93"/>
    <p:sldId id="540" r:id="rId94"/>
    <p:sldId id="831" r:id="rId95"/>
    <p:sldId id="836" r:id="rId96"/>
    <p:sldId id="543" r:id="rId97"/>
    <p:sldId id="669" r:id="rId98"/>
    <p:sldId id="808" r:id="rId99"/>
    <p:sldId id="670" r:id="rId100"/>
    <p:sldId id="671" r:id="rId101"/>
    <p:sldId id="673" r:id="rId102"/>
    <p:sldId id="672" r:id="rId103"/>
    <p:sldId id="674" r:id="rId104"/>
    <p:sldId id="675" r:id="rId105"/>
    <p:sldId id="676" r:id="rId106"/>
    <p:sldId id="820" r:id="rId107"/>
    <p:sldId id="677" r:id="rId108"/>
    <p:sldId id="833" r:id="rId109"/>
    <p:sldId id="835" r:id="rId110"/>
    <p:sldId id="832" r:id="rId111"/>
    <p:sldId id="681" r:id="rId112"/>
    <p:sldId id="680" r:id="rId113"/>
    <p:sldId id="683" r:id="rId114"/>
    <p:sldId id="684" r:id="rId115"/>
    <p:sldId id="685" r:id="rId116"/>
    <p:sldId id="682" r:id="rId117"/>
    <p:sldId id="686" r:id="rId118"/>
    <p:sldId id="557" r:id="rId119"/>
    <p:sldId id="837" r:id="rId120"/>
    <p:sldId id="558" r:id="rId121"/>
    <p:sldId id="559" r:id="rId122"/>
    <p:sldId id="687" r:id="rId123"/>
    <p:sldId id="688" r:id="rId124"/>
    <p:sldId id="811" r:id="rId125"/>
    <p:sldId id="620" r:id="rId126"/>
    <p:sldId id="838" r:id="rId127"/>
    <p:sldId id="689" r:id="rId128"/>
    <p:sldId id="691" r:id="rId129"/>
    <p:sldId id="692" r:id="rId130"/>
    <p:sldId id="679" r:id="rId131"/>
    <p:sldId id="693" r:id="rId132"/>
    <p:sldId id="694" r:id="rId133"/>
    <p:sldId id="695" r:id="rId134"/>
    <p:sldId id="696" r:id="rId135"/>
    <p:sldId id="697" r:id="rId136"/>
    <p:sldId id="698" r:id="rId137"/>
    <p:sldId id="841" r:id="rId138"/>
    <p:sldId id="699" r:id="rId139"/>
    <p:sldId id="701" r:id="rId140"/>
    <p:sldId id="842" r:id="rId141"/>
    <p:sldId id="843" r:id="rId142"/>
    <p:sldId id="844" r:id="rId143"/>
    <p:sldId id="705" r:id="rId144"/>
    <p:sldId id="702" r:id="rId145"/>
    <p:sldId id="704" r:id="rId146"/>
    <p:sldId id="577" r:id="rId147"/>
    <p:sldId id="707" r:id="rId148"/>
    <p:sldId id="804" r:id="rId149"/>
    <p:sldId id="805" r:id="rId150"/>
    <p:sldId id="806" r:id="rId151"/>
    <p:sldId id="857" r:id="rId152"/>
    <p:sldId id="578" r:id="rId153"/>
    <p:sldId id="580" r:id="rId154"/>
    <p:sldId id="849" r:id="rId155"/>
    <p:sldId id="710" r:id="rId156"/>
    <p:sldId id="711" r:id="rId157"/>
    <p:sldId id="583" r:id="rId158"/>
    <p:sldId id="859" r:id="rId159"/>
    <p:sldId id="860" r:id="rId160"/>
    <p:sldId id="861" r:id="rId161"/>
    <p:sldId id="862" r:id="rId162"/>
    <p:sldId id="875" r:id="rId163"/>
    <p:sldId id="876" r:id="rId164"/>
    <p:sldId id="716" r:id="rId165"/>
    <p:sldId id="715" r:id="rId166"/>
    <p:sldId id="717" r:id="rId167"/>
    <p:sldId id="718" r:id="rId168"/>
    <p:sldId id="713" r:id="rId169"/>
    <p:sldId id="712" r:id="rId170"/>
    <p:sldId id="714" r:id="rId171"/>
    <p:sldId id="621" r:id="rId172"/>
    <p:sldId id="719" r:id="rId173"/>
    <p:sldId id="720" r:id="rId174"/>
    <p:sldId id="852" r:id="rId175"/>
    <p:sldId id="851" r:id="rId176"/>
    <p:sldId id="725" r:id="rId177"/>
    <p:sldId id="727" r:id="rId178"/>
    <p:sldId id="731" r:id="rId179"/>
    <p:sldId id="730" r:id="rId180"/>
    <p:sldId id="728" r:id="rId181"/>
    <p:sldId id="722" r:id="rId182"/>
    <p:sldId id="732" r:id="rId183"/>
    <p:sldId id="734" r:id="rId184"/>
    <p:sldId id="855" r:id="rId185"/>
    <p:sldId id="854" r:id="rId186"/>
    <p:sldId id="724" r:id="rId187"/>
    <p:sldId id="874" r:id="rId188"/>
    <p:sldId id="856" r:id="rId189"/>
    <p:sldId id="735" r:id="rId190"/>
    <p:sldId id="736" r:id="rId191"/>
    <p:sldId id="721" r:id="rId192"/>
    <p:sldId id="737" r:id="rId193"/>
    <p:sldId id="738" r:id="rId194"/>
    <p:sldId id="747" r:id="rId195"/>
    <p:sldId id="739" r:id="rId196"/>
    <p:sldId id="749" r:id="rId197"/>
    <p:sldId id="748" r:id="rId198"/>
    <p:sldId id="750" r:id="rId199"/>
    <p:sldId id="740" r:id="rId200"/>
    <p:sldId id="742" r:id="rId201"/>
    <p:sldId id="741" r:id="rId202"/>
    <p:sldId id="751" r:id="rId203"/>
    <p:sldId id="752" r:id="rId204"/>
    <p:sldId id="877" r:id="rId205"/>
    <p:sldId id="753" r:id="rId206"/>
    <p:sldId id="754" r:id="rId207"/>
    <p:sldId id="755" r:id="rId208"/>
    <p:sldId id="761" r:id="rId209"/>
    <p:sldId id="762" r:id="rId210"/>
    <p:sldId id="763" r:id="rId211"/>
    <p:sldId id="764" r:id="rId212"/>
    <p:sldId id="768" r:id="rId213"/>
    <p:sldId id="765" r:id="rId214"/>
    <p:sldId id="771" r:id="rId215"/>
    <p:sldId id="772" r:id="rId216"/>
    <p:sldId id="773" r:id="rId217"/>
    <p:sldId id="774" r:id="rId218"/>
    <p:sldId id="777" r:id="rId219"/>
    <p:sldId id="779" r:id="rId220"/>
    <p:sldId id="782" r:id="rId221"/>
    <p:sldId id="783" r:id="rId222"/>
    <p:sldId id="781" r:id="rId223"/>
    <p:sldId id="784" r:id="rId224"/>
    <p:sldId id="780" r:id="rId225"/>
    <p:sldId id="794" r:id="rId226"/>
    <p:sldId id="786" r:id="rId227"/>
    <p:sldId id="787" r:id="rId228"/>
    <p:sldId id="789" r:id="rId229"/>
    <p:sldId id="792" r:id="rId230"/>
    <p:sldId id="788" r:id="rId231"/>
    <p:sldId id="790" r:id="rId232"/>
    <p:sldId id="878" r:id="rId233"/>
    <p:sldId id="793" r:id="rId234"/>
    <p:sldId id="796" r:id="rId235"/>
    <p:sldId id="795" r:id="rId236"/>
    <p:sldId id="797" r:id="rId237"/>
    <p:sldId id="812" r:id="rId238"/>
    <p:sldId id="863" r:id="rId239"/>
    <p:sldId id="864" r:id="rId240"/>
    <p:sldId id="870" r:id="rId241"/>
    <p:sldId id="867" r:id="rId242"/>
    <p:sldId id="868" r:id="rId243"/>
    <p:sldId id="799" r:id="rId244"/>
    <p:sldId id="873" r:id="rId245"/>
    <p:sldId id="871" r:id="rId246"/>
    <p:sldId id="872" r:id="rId24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D9"/>
    <a:srgbClr val="907750"/>
    <a:srgbClr val="D8D9DA"/>
    <a:srgbClr val="FFF0C4"/>
    <a:srgbClr val="00B0F0"/>
    <a:srgbClr val="5797BD"/>
    <a:srgbClr val="D4E7F5"/>
    <a:srgbClr val="FFE9C9"/>
    <a:srgbClr val="FFFF00"/>
    <a:srgbClr val="1A7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3" autoAdjust="0"/>
    <p:restoredTop sz="81937" autoAdjust="0"/>
  </p:normalViewPr>
  <p:slideViewPr>
    <p:cSldViewPr snapToGrid="0">
      <p:cViewPr varScale="1">
        <p:scale>
          <a:sx n="67" d="100"/>
          <a:sy n="67" d="100"/>
        </p:scale>
        <p:origin x="139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viewProps" Target="view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theme" Target="theme/them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tableStyles" Target="tableStyle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AF9B9-20FD-4FE5-AD60-CD8EF72BDE6C}"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B8A40-C4BB-4382-86BC-3692CDF80988}" type="slidenum">
              <a:rPr kumimoji="1" lang="ja-JP" altLang="en-US" smtClean="0"/>
              <a:t>‹#›</a:t>
            </a:fld>
            <a:endParaRPr kumimoji="1" lang="ja-JP" altLang="en-US"/>
          </a:p>
        </p:txBody>
      </p:sp>
    </p:spTree>
    <p:extLst>
      <p:ext uri="{BB962C8B-B14F-4D97-AF65-F5344CB8AC3E}">
        <p14:creationId xmlns:p14="http://schemas.microsoft.com/office/powerpoint/2010/main" val="22926354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教科書 </a:t>
            </a:r>
            <a:r>
              <a:rPr kumimoji="1" lang="en-US" altLang="ja-JP" dirty="0"/>
              <a:t>p.104</a:t>
            </a:r>
            <a:r>
              <a:rPr kumimoji="1" lang="ja-JP" altLang="en-US" dirty="0"/>
              <a:t>～</a:t>
            </a:r>
            <a:r>
              <a:rPr kumimoji="1" lang="en-US" altLang="ja-JP" dirty="0"/>
              <a:t>p.113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４章</a:t>
            </a:r>
            <a:r>
              <a:rPr kumimoji="1" lang="en-US" altLang="ja-JP" dirty="0"/>
              <a:t>】</a:t>
            </a:r>
            <a:r>
              <a:rPr kumimoji="1" lang="ja-JP" altLang="en-US" dirty="0"/>
              <a:t> アルゴリズムとプログラミング</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２節</a:t>
            </a:r>
            <a:r>
              <a:rPr kumimoji="1" lang="en-US" altLang="ja-JP" dirty="0"/>
              <a:t>] </a:t>
            </a:r>
            <a:r>
              <a:rPr kumimoji="1" lang="ja-JP" altLang="en-US" dirty="0"/>
              <a:t>プログラミングの実践</a:t>
            </a:r>
            <a:r>
              <a:rPr kumimoji="1" lang="en-US" altLang="ja-JP" dirty="0"/>
              <a:t>(Python)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１</a:t>
            </a:r>
            <a:r>
              <a:rPr kumimoji="1" lang="en-US" altLang="ja-JP" dirty="0"/>
              <a:t>] </a:t>
            </a:r>
            <a:r>
              <a:rPr kumimoji="1" lang="ja-JP" altLang="en-US" dirty="0"/>
              <a:t>プログラミングの基礎</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２</a:t>
            </a:r>
            <a:r>
              <a:rPr kumimoji="1" lang="en-US" altLang="ja-JP" dirty="0"/>
              <a:t>] </a:t>
            </a:r>
            <a:r>
              <a:rPr kumimoji="1" lang="ja-JP" altLang="en-US" dirty="0"/>
              <a:t>関数を使用したプログラム</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３</a:t>
            </a:r>
            <a:r>
              <a:rPr kumimoji="1" lang="en-US" altLang="ja-JP" dirty="0"/>
              <a:t>] </a:t>
            </a:r>
            <a:r>
              <a:rPr kumimoji="1" lang="ja-JP" altLang="en-US" dirty="0"/>
              <a:t>探索と整列のプログラム</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a:t>
            </a:fld>
            <a:endParaRPr kumimoji="1" lang="ja-JP" altLang="en-US"/>
          </a:p>
        </p:txBody>
      </p:sp>
    </p:spTree>
    <p:extLst>
      <p:ext uri="{BB962C8B-B14F-4D97-AF65-F5344CB8AC3E}">
        <p14:creationId xmlns:p14="http://schemas.microsoft.com/office/powerpoint/2010/main" val="318375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print(</a:t>
            </a:r>
            <a:r>
              <a:rPr kumimoji="1" lang="ja-JP" altLang="en-US" dirty="0"/>
              <a:t>プリント</a:t>
            </a:r>
            <a:r>
              <a:rPr kumimoji="1" lang="en-US" altLang="ja-JP" dirty="0"/>
              <a:t>)</a:t>
            </a:r>
            <a:r>
              <a:rPr kumimoji="1" lang="ja-JP" altLang="en-US" dirty="0"/>
              <a:t>は，</a:t>
            </a:r>
            <a:r>
              <a:rPr kumimoji="1" lang="en-US" altLang="ja-JP" dirty="0"/>
              <a:t>()</a:t>
            </a:r>
            <a:r>
              <a:rPr kumimoji="1" lang="ja-JP" altLang="en-US" dirty="0"/>
              <a:t>内の値を表示するときに使用する。</a:t>
            </a:r>
            <a:endParaRPr kumimoji="1" lang="en-US" altLang="ja-JP" dirty="0"/>
          </a:p>
          <a:p>
            <a:r>
              <a:rPr kumimoji="1" lang="ja-JP" altLang="en-US" dirty="0"/>
              <a:t>・</a:t>
            </a:r>
            <a:r>
              <a:rPr kumimoji="1" lang="en-US" altLang="ja-JP" dirty="0"/>
              <a:t>()</a:t>
            </a:r>
            <a:r>
              <a:rPr kumimoji="1" lang="ja-JP" altLang="en-US" dirty="0"/>
              <a:t>に変数名を指定した場合は，変数に格納されている値を表示する。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a:t>
            </a:fld>
            <a:endParaRPr kumimoji="1" lang="ja-JP" altLang="en-US"/>
          </a:p>
        </p:txBody>
      </p:sp>
    </p:spTree>
    <p:extLst>
      <p:ext uri="{BB962C8B-B14F-4D97-AF65-F5344CB8AC3E}">
        <p14:creationId xmlns:p14="http://schemas.microsoft.com/office/powerpoint/2010/main" val="38291600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配列の要素を指定するための番号を「添字</a:t>
            </a:r>
            <a:r>
              <a:rPr kumimoji="1" lang="en-US" altLang="ja-JP" dirty="0"/>
              <a:t>(</a:t>
            </a:r>
            <a:r>
              <a:rPr kumimoji="1" lang="ja-JP" altLang="en-US" dirty="0"/>
              <a:t>そえじ</a:t>
            </a:r>
            <a:r>
              <a:rPr kumimoji="1" lang="en-US" altLang="ja-JP" dirty="0"/>
              <a:t>)</a:t>
            </a:r>
            <a:r>
              <a:rPr kumimoji="1" lang="ja-JP" altLang="en-US" dirty="0"/>
              <a:t>」という。</a:t>
            </a:r>
            <a:endParaRPr kumimoji="1" lang="en-US" altLang="ja-JP" dirty="0"/>
          </a:p>
          <a:p>
            <a:r>
              <a:rPr kumimoji="1" lang="ja-JP" altLang="en-US" dirty="0"/>
              <a:t>ここでは，</a:t>
            </a:r>
            <a:r>
              <a:rPr kumimoji="1" lang="en-US" altLang="ja-JP" dirty="0"/>
              <a:t>[](</a:t>
            </a:r>
            <a:r>
              <a:rPr kumimoji="1" lang="ja-JP" altLang="en-US" dirty="0"/>
              <a:t>角括弧</a:t>
            </a:r>
            <a:r>
              <a:rPr kumimoji="1" lang="en-US" altLang="ja-JP" dirty="0"/>
              <a:t>)</a:t>
            </a:r>
            <a:r>
              <a:rPr kumimoji="1" lang="ja-JP" altLang="en-US" dirty="0"/>
              <a:t>内の「</a:t>
            </a:r>
            <a:r>
              <a:rPr kumimoji="1" lang="en-US" altLang="ja-JP" dirty="0"/>
              <a:t>0, 1, 2</a:t>
            </a:r>
            <a:r>
              <a:rPr kumimoji="1" lang="ja-JP" altLang="en-US" dirty="0"/>
              <a:t>」が添字である。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100</a:t>
            </a:fld>
            <a:endParaRPr kumimoji="1" lang="ja-JP" altLang="en-US"/>
          </a:p>
        </p:txBody>
      </p:sp>
    </p:spTree>
    <p:extLst>
      <p:ext uri="{BB962C8B-B14F-4D97-AF65-F5344CB8AC3E}">
        <p14:creationId xmlns:p14="http://schemas.microsoft.com/office/powerpoint/2010/main" val="34148228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では，添字は「</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0</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」から始まる。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プログラミング言語によって添字が「</a:t>
            </a:r>
            <a:r>
              <a:rPr kumimoji="1" lang="en-US" altLang="ja-JP" sz="1200" b="0"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0</a:t>
            </a:r>
            <a:r>
              <a:rPr kumimoji="1" lang="ja-JP" altLang="en-US" sz="1200" b="0"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」から始まるもの</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a:t>
            </a:r>
            <a:r>
              <a:rPr kumimoji="1" lang="en-US" altLang="ja-JP" sz="1200" b="0"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1</a:t>
            </a:r>
            <a:r>
              <a:rPr kumimoji="1" lang="ja-JP" altLang="en-US" sz="1200" b="0"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」から始まるもの</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があるため，注意する。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101</a:t>
            </a:fld>
            <a:endParaRPr kumimoji="1" lang="ja-JP" altLang="en-US"/>
          </a:p>
        </p:txBody>
      </p:sp>
    </p:spTree>
    <p:extLst>
      <p:ext uri="{BB962C8B-B14F-4D97-AF65-F5344CB8AC3E}">
        <p14:creationId xmlns:p14="http://schemas.microsoft.com/office/powerpoint/2010/main" val="6775984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Python</a:t>
            </a:r>
            <a:r>
              <a:rPr kumimoji="1" lang="ja-JP" altLang="en-US" dirty="0"/>
              <a:t>では，「リスト」と呼ばれる機能が配列に該当する。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102</a:t>
            </a:fld>
            <a:endParaRPr kumimoji="1" lang="ja-JP" altLang="en-US"/>
          </a:p>
        </p:txBody>
      </p:sp>
    </p:spTree>
    <p:extLst>
      <p:ext uri="{BB962C8B-B14F-4D97-AF65-F5344CB8AC3E}">
        <p14:creationId xmlns:p14="http://schemas.microsoft.com/office/powerpoint/2010/main" val="7642298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配列の宣言は，配列の作成と要素への代入の組み合わせで実現される。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dirty="0"/>
          </a:p>
          <a:p>
            <a:r>
              <a:rPr kumimoji="1" lang="en-US" altLang="ja-JP" dirty="0"/>
              <a:t>Python</a:t>
            </a:r>
            <a:r>
              <a:rPr kumimoji="1" lang="ja-JP" altLang="en-US" dirty="0"/>
              <a:t>における配列の宣言の方法には次のようなものがある。</a:t>
            </a:r>
            <a:endParaRPr kumimoji="1" lang="en-US" altLang="ja-JP" dirty="0"/>
          </a:p>
          <a:p>
            <a:r>
              <a:rPr kumimoji="1" lang="ja-JP" altLang="en-US" dirty="0"/>
              <a:t>・一つ目は，要素の数を決めずに宣言する方法である。</a:t>
            </a:r>
            <a:endParaRPr kumimoji="1" lang="en-US" altLang="ja-JP" dirty="0"/>
          </a:p>
          <a:p>
            <a:r>
              <a:rPr kumimoji="1" lang="ja-JP" altLang="en-US" dirty="0"/>
              <a:t>　図のように，</a:t>
            </a:r>
            <a:r>
              <a:rPr kumimoji="1" lang="en-US" altLang="ja-JP" dirty="0"/>
              <a:t>a=</a:t>
            </a:r>
            <a:r>
              <a:rPr kumimoji="1" lang="ja-JP" altLang="en-US" dirty="0"/>
              <a:t>の後に</a:t>
            </a:r>
            <a:r>
              <a:rPr kumimoji="1" lang="en-US" altLang="ja-JP" dirty="0"/>
              <a:t>[]</a:t>
            </a:r>
            <a:r>
              <a:rPr kumimoji="1" lang="ja-JP" altLang="en-US" dirty="0"/>
              <a:t>を記述する。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103</a:t>
            </a:fld>
            <a:endParaRPr kumimoji="1" lang="ja-JP" altLang="en-US"/>
          </a:p>
        </p:txBody>
      </p:sp>
    </p:spTree>
    <p:extLst>
      <p:ext uri="{BB962C8B-B14F-4D97-AF65-F5344CB8AC3E}">
        <p14:creationId xmlns:p14="http://schemas.microsoft.com/office/powerpoint/2010/main" val="6086648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・二つ目は，要素に値を代入して宣言する方法である。</a:t>
            </a:r>
            <a:endParaRPr kumimoji="1" lang="en-US" altLang="ja-JP" dirty="0"/>
          </a:p>
          <a:p>
            <a:endParaRPr kumimoji="1" lang="en-US" altLang="ja-JP" dirty="0"/>
          </a:p>
          <a:p>
            <a:r>
              <a:rPr kumimoji="1" lang="ja-JP" altLang="en-US" dirty="0"/>
              <a:t>この例では，</a:t>
            </a:r>
            <a:endParaRPr kumimoji="1" lang="en-US" altLang="ja-JP" dirty="0"/>
          </a:p>
          <a:p>
            <a:r>
              <a:rPr kumimoji="1" lang="ja-JP" altLang="en-US" dirty="0"/>
              <a:t>・三つの要素をもったリストが生成される。</a:t>
            </a:r>
            <a:endParaRPr kumimoji="1" lang="en-US" altLang="ja-JP" dirty="0"/>
          </a:p>
          <a:p>
            <a:r>
              <a:rPr kumimoji="1" lang="ja-JP" altLang="en-US" dirty="0"/>
              <a:t>・</a:t>
            </a:r>
            <a:r>
              <a:rPr kumimoji="1" lang="en-US" altLang="ja-JP" dirty="0"/>
              <a:t>a[0]</a:t>
            </a:r>
            <a:r>
              <a:rPr kumimoji="1" lang="ja-JP" altLang="en-US" dirty="0"/>
              <a:t>には，値</a:t>
            </a:r>
            <a:r>
              <a:rPr kumimoji="1" lang="en-US" altLang="ja-JP" dirty="0"/>
              <a:t>3</a:t>
            </a:r>
            <a:r>
              <a:rPr kumimoji="1" lang="ja-JP" altLang="en-US" dirty="0"/>
              <a:t>が格納されている。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104</a:t>
            </a:fld>
            <a:endParaRPr kumimoji="1" lang="ja-JP" altLang="en-US"/>
          </a:p>
        </p:txBody>
      </p:sp>
    </p:spTree>
    <p:extLst>
      <p:ext uri="{BB962C8B-B14F-4D97-AF65-F5344CB8AC3E}">
        <p14:creationId xmlns:p14="http://schemas.microsoft.com/office/powerpoint/2010/main" val="7107999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Python</a:t>
            </a:r>
            <a:r>
              <a:rPr kumimoji="1" lang="ja-JP" altLang="en-US" dirty="0"/>
              <a:t>のリスト</a:t>
            </a:r>
            <a:r>
              <a:rPr kumimoji="1" lang="en-US" altLang="ja-JP" dirty="0"/>
              <a:t>(</a:t>
            </a:r>
            <a:r>
              <a:rPr kumimoji="1" lang="ja-JP" altLang="en-US" dirty="0"/>
              <a:t>配列</a:t>
            </a:r>
            <a:r>
              <a:rPr kumimoji="1" lang="en-US" altLang="ja-JP" dirty="0"/>
              <a:t>)</a:t>
            </a:r>
            <a:r>
              <a:rPr kumimoji="1" lang="ja-JP" altLang="en-US" dirty="0"/>
              <a:t>に要素を追加するには，「</a:t>
            </a:r>
            <a:r>
              <a:rPr kumimoji="1" lang="en-US" altLang="ja-JP" dirty="0"/>
              <a:t>append(</a:t>
            </a:r>
            <a:r>
              <a:rPr kumimoji="1" lang="ja-JP" altLang="en-US" dirty="0"/>
              <a:t>アペンド</a:t>
            </a:r>
            <a:r>
              <a:rPr kumimoji="1" lang="en-US" altLang="ja-JP" dirty="0"/>
              <a:t>)</a:t>
            </a:r>
            <a:r>
              <a:rPr kumimoji="1" lang="ja-JP" altLang="en-US" dirty="0"/>
              <a:t>」を使用する。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105</a:t>
            </a:fld>
            <a:endParaRPr kumimoji="1" lang="ja-JP" altLang="en-US"/>
          </a:p>
        </p:txBody>
      </p:sp>
    </p:spTree>
    <p:extLst>
      <p:ext uri="{BB962C8B-B14F-4D97-AF65-F5344CB8AC3E}">
        <p14:creationId xmlns:p14="http://schemas.microsoft.com/office/powerpoint/2010/main" val="28894719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補足</a:t>
            </a:r>
            <a:r>
              <a:rPr kumimoji="1" lang="en-US" altLang="ja-JP" dirty="0"/>
              <a:t>)</a:t>
            </a:r>
          </a:p>
          <a:p>
            <a:r>
              <a:rPr kumimoji="1" lang="ja-JP" altLang="en-US" dirty="0"/>
              <a:t>・</a:t>
            </a:r>
            <a:r>
              <a:rPr kumimoji="1" lang="en-US" altLang="ja-JP" dirty="0"/>
              <a:t>append()</a:t>
            </a:r>
            <a:r>
              <a:rPr kumimoji="1" lang="ja-JP" altLang="en-US" dirty="0"/>
              <a:t>は，既存のリスト</a:t>
            </a:r>
            <a:r>
              <a:rPr kumimoji="1" lang="en-US" altLang="ja-JP" dirty="0"/>
              <a:t>(</a:t>
            </a:r>
            <a:r>
              <a:rPr kumimoji="1" lang="ja-JP" altLang="en-US" dirty="0"/>
              <a:t>配列</a:t>
            </a:r>
            <a:r>
              <a:rPr kumimoji="1" lang="en-US" altLang="ja-JP" dirty="0"/>
              <a:t>)</a:t>
            </a:r>
            <a:r>
              <a:rPr kumimoji="1" lang="ja-JP" altLang="en-US" dirty="0"/>
              <a:t>に要素を追加するためのものである。</a:t>
            </a:r>
            <a:endParaRPr kumimoji="1" lang="en-US" altLang="ja-JP" dirty="0"/>
          </a:p>
          <a:p>
            <a:r>
              <a:rPr kumimoji="1" lang="ja-JP" altLang="en-US" dirty="0"/>
              <a:t>・先頭に，要素を追加するリストを記述する。</a:t>
            </a:r>
            <a:endParaRPr kumimoji="1" lang="en-US" altLang="ja-JP" dirty="0"/>
          </a:p>
          <a:p>
            <a:endParaRPr kumimoji="1" lang="en-US" altLang="ja-JP" dirty="0"/>
          </a:p>
          <a:p>
            <a:r>
              <a:rPr kumimoji="1" lang="en-US" altLang="ja-JP" dirty="0"/>
              <a:t>Python</a:t>
            </a:r>
            <a:r>
              <a:rPr kumimoji="1" lang="ja-JP" altLang="en-US" dirty="0"/>
              <a:t>の</a:t>
            </a:r>
            <a:r>
              <a:rPr kumimoji="1" lang="en-US" altLang="ja-JP" dirty="0"/>
              <a:t>append</a:t>
            </a:r>
            <a:r>
              <a:rPr kumimoji="1" lang="ja-JP" altLang="en-US" dirty="0"/>
              <a:t>は，</a:t>
            </a:r>
            <a:endParaRPr kumimoji="1" lang="en-US" altLang="ja-JP" dirty="0"/>
          </a:p>
          <a:p>
            <a:r>
              <a:rPr kumimoji="1" lang="ja-JP" altLang="en-US" dirty="0"/>
              <a:t>・要素をリストの最後にしか追加することができない。</a:t>
            </a:r>
            <a:endParaRPr kumimoji="1" lang="en-US" altLang="ja-JP" dirty="0"/>
          </a:p>
          <a:p>
            <a:r>
              <a:rPr kumimoji="1" lang="ja-JP" altLang="en-US" dirty="0"/>
              <a:t>・また，一度に複数の要素を追加することはできない。</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106</a:t>
            </a:fld>
            <a:endParaRPr kumimoji="1" lang="ja-JP" altLang="en-US"/>
          </a:p>
        </p:txBody>
      </p:sp>
    </p:spTree>
    <p:extLst>
      <p:ext uri="{BB962C8B-B14F-4D97-AF65-F5344CB8AC3E}">
        <p14:creationId xmlns:p14="http://schemas.microsoft.com/office/powerpoint/2010/main" val="28301515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・配列中の要素を表示するには，「</a:t>
            </a:r>
            <a:r>
              <a:rPr kumimoji="1" lang="en-US" altLang="ja-JP" dirty="0"/>
              <a:t>print()</a:t>
            </a:r>
            <a:r>
              <a:rPr kumimoji="1" lang="ja-JP" altLang="en-US" dirty="0"/>
              <a:t>」を使用する。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107</a:t>
            </a:fld>
            <a:endParaRPr kumimoji="1" lang="ja-JP" altLang="en-US"/>
          </a:p>
        </p:txBody>
      </p:sp>
    </p:spTree>
    <p:extLst>
      <p:ext uri="{BB962C8B-B14F-4D97-AF65-F5344CB8AC3E}">
        <p14:creationId xmlns:p14="http://schemas.microsoft.com/office/powerpoint/2010/main" val="32722421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配列を使用したプログラムのサンプルコードである。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108</a:t>
            </a:fld>
            <a:endParaRPr kumimoji="1" lang="ja-JP" altLang="en-US"/>
          </a:p>
        </p:txBody>
      </p:sp>
    </p:spTree>
    <p:extLst>
      <p:ext uri="{BB962C8B-B14F-4D97-AF65-F5344CB8AC3E}">
        <p14:creationId xmlns:p14="http://schemas.microsoft.com/office/powerpoint/2010/main" val="20724918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例題４</a:t>
            </a:r>
            <a:r>
              <a:rPr kumimoji="1" lang="en-US" altLang="ja-JP" dirty="0"/>
              <a:t>】</a:t>
            </a:r>
            <a:r>
              <a:rPr kumimoji="1" lang="ja-JP" altLang="en-US" dirty="0"/>
              <a:t>ユーザが指定した九九の段を配列に格納するプログラム　</a:t>
            </a:r>
            <a:r>
              <a:rPr kumimoji="1" lang="en-US" altLang="ja-JP" dirty="0"/>
              <a:t>p.107</a:t>
            </a:r>
          </a:p>
          <a:p>
            <a:r>
              <a:rPr lang="ja-JP" altLang="en-US" sz="1200" dirty="0">
                <a:solidFill>
                  <a:prstClr val="black">
                    <a:lumMod val="75000"/>
                    <a:lumOff val="25000"/>
                  </a:prstClr>
                </a:solidFill>
              </a:rPr>
              <a:t>ユーザが指定した九九の段を配列に格納し，その後格納した値を表示するプログラムを作成してみよう。</a:t>
            </a:r>
            <a:endParaRPr kumimoji="1" lang="en-US" altLang="ja-JP" dirty="0"/>
          </a:p>
          <a:p>
            <a:endParaRPr kumimoji="1" lang="en-US" altLang="ja-JP" dirty="0"/>
          </a:p>
          <a:p>
            <a:r>
              <a:rPr kumimoji="1" lang="ja-JP" altLang="en-US" dirty="0"/>
              <a:t>アニメーションコンテンツ</a:t>
            </a:r>
            <a:endParaRPr kumimoji="1" lang="en-US" altLang="ja-JP" dirty="0"/>
          </a:p>
          <a:p>
            <a:r>
              <a:rPr kumimoji="1" lang="en-US" altLang="ja-JP" dirty="0"/>
              <a:t>https://api01-platform.stream.co.jp/apiservice/plt3/NDU1MQ%3d%3d%23NTgwMQ%3d%3d%23280%23168%230%2333E6209A7400%23MDoyOjc6YTpmOzEwOzEwOzEw%23</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109</a:t>
            </a:fld>
            <a:endParaRPr kumimoji="1" lang="ja-JP" altLang="en-US"/>
          </a:p>
        </p:txBody>
      </p:sp>
    </p:spTree>
    <p:extLst>
      <p:ext uri="{BB962C8B-B14F-4D97-AF65-F5344CB8AC3E}">
        <p14:creationId xmlns:p14="http://schemas.microsoft.com/office/powerpoint/2010/main" val="332397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input(</a:t>
            </a:r>
            <a:r>
              <a:rPr kumimoji="1" lang="ja-JP" altLang="en-US" dirty="0"/>
              <a:t>インプット</a:t>
            </a:r>
            <a:r>
              <a:rPr kumimoji="1" lang="en-US" altLang="ja-JP" dirty="0"/>
              <a:t>)</a:t>
            </a:r>
            <a:r>
              <a:rPr kumimoji="1" lang="ja-JP" altLang="en-US" dirty="0"/>
              <a:t> は，</a:t>
            </a:r>
            <a:r>
              <a:rPr kumimoji="1" lang="en-US" altLang="ja-JP" dirty="0"/>
              <a:t>()</a:t>
            </a:r>
            <a:r>
              <a:rPr kumimoji="1" lang="ja-JP" altLang="en-US" dirty="0"/>
              <a:t>内の文字列を案内として表示し，ユーザに値を入力させるときに使用する。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a:t>
            </a:fld>
            <a:endParaRPr kumimoji="1" lang="ja-JP" altLang="en-US"/>
          </a:p>
        </p:txBody>
      </p:sp>
    </p:spTree>
    <p:extLst>
      <p:ext uri="{BB962C8B-B14F-4D97-AF65-F5344CB8AC3E}">
        <p14:creationId xmlns:p14="http://schemas.microsoft.com/office/powerpoint/2010/main" val="31234521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要素の数を指定せずに配列を宣言し，要素を追加しながら九九のある段を配列に格納する。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110</a:t>
            </a:fld>
            <a:endParaRPr kumimoji="1" lang="ja-JP" altLang="en-US"/>
          </a:p>
        </p:txBody>
      </p:sp>
    </p:spTree>
    <p:extLst>
      <p:ext uri="{BB962C8B-B14F-4D97-AF65-F5344CB8AC3E}">
        <p14:creationId xmlns:p14="http://schemas.microsoft.com/office/powerpoint/2010/main" val="39709487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添字と格納される値の対応関係をわかりやすくするため，</a:t>
            </a:r>
            <a:endParaRPr kumimoji="1" lang="en-US" altLang="ja-JP" dirty="0"/>
          </a:p>
          <a:p>
            <a:r>
              <a:rPr kumimoji="1" lang="ja-JP" altLang="en-US" dirty="0"/>
              <a:t>・添字</a:t>
            </a:r>
            <a:r>
              <a:rPr kumimoji="1" lang="en-US" altLang="ja-JP" dirty="0"/>
              <a:t>0</a:t>
            </a:r>
            <a:r>
              <a:rPr kumimoji="1" lang="ja-JP" altLang="en-US" dirty="0"/>
              <a:t>には，指定された値</a:t>
            </a:r>
            <a:r>
              <a:rPr kumimoji="1" lang="en-US" altLang="ja-JP" dirty="0"/>
              <a:t>×0</a:t>
            </a:r>
            <a:endParaRPr kumimoji="1" lang="ja-JP" altLang="en-US" dirty="0"/>
          </a:p>
          <a:p>
            <a:r>
              <a:rPr kumimoji="1" lang="ja-JP" altLang="en-US" dirty="0"/>
              <a:t>・添字</a:t>
            </a:r>
            <a:r>
              <a:rPr kumimoji="1" lang="en-US" altLang="ja-JP" dirty="0"/>
              <a:t>1</a:t>
            </a:r>
            <a:r>
              <a:rPr kumimoji="1" lang="ja-JP" altLang="en-US" dirty="0"/>
              <a:t>には，指定された値</a:t>
            </a:r>
            <a:r>
              <a:rPr kumimoji="1" lang="en-US" altLang="ja-JP" dirty="0"/>
              <a:t>×1</a:t>
            </a:r>
            <a:endParaRPr kumimoji="1" lang="ja-JP" altLang="en-US" dirty="0"/>
          </a:p>
          <a:p>
            <a:r>
              <a:rPr kumimoji="1" lang="ja-JP" altLang="en-US" dirty="0"/>
              <a:t>の値が格納されるようにする。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111</a:t>
            </a:fld>
            <a:endParaRPr kumimoji="1" lang="ja-JP" altLang="en-US"/>
          </a:p>
        </p:txBody>
      </p:sp>
    </p:spTree>
    <p:extLst>
      <p:ext uri="{BB962C8B-B14F-4D97-AF65-F5344CB8AC3E}">
        <p14:creationId xmlns:p14="http://schemas.microsoft.com/office/powerpoint/2010/main" val="23154220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まずは</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フローチャートを見ながら，アルゴリズムを考えて</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みよう。</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112</a:t>
            </a:fld>
            <a:endParaRPr kumimoji="1" lang="ja-JP" altLang="en-US"/>
          </a:p>
        </p:txBody>
      </p:sp>
    </p:spTree>
    <p:extLst>
      <p:ext uri="{BB962C8B-B14F-4D97-AF65-F5344CB8AC3E}">
        <p14:creationId xmlns:p14="http://schemas.microsoft.com/office/powerpoint/2010/main" val="8609296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EE0E-09A2-ED01-46FB-39E2A564BC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E2B7C1-42AD-7D2D-E0C6-15606FE752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2DED56-6BFB-DD8B-6E58-A7B4CF0772B5}"/>
              </a:ext>
            </a:extLst>
          </p:cNvPr>
          <p:cNvSpPr>
            <a:spLocks noGrp="1"/>
          </p:cNvSpPr>
          <p:nvPr>
            <p:ph type="body" idx="1"/>
          </p:nvPr>
        </p:nvSpPr>
        <p:spPr/>
        <p:txBody>
          <a:bodyPr/>
          <a:lstStyle/>
          <a:p>
            <a:r>
              <a:rPr kumimoji="1" lang="ja-JP" altLang="en-US" dirty="0"/>
              <a:t>①配列</a:t>
            </a:r>
            <a:r>
              <a:rPr kumimoji="1" lang="en-US" altLang="ja-JP" dirty="0"/>
              <a:t>a</a:t>
            </a:r>
            <a:r>
              <a:rPr kumimoji="1" lang="ja-JP" altLang="en-US" dirty="0"/>
              <a:t>を，要素の数を決めずに宣言する。</a:t>
            </a:r>
          </a:p>
        </p:txBody>
      </p:sp>
      <p:sp>
        <p:nvSpPr>
          <p:cNvPr id="4" name="スライド番号プレースホルダー 3">
            <a:extLst>
              <a:ext uri="{FF2B5EF4-FFF2-40B4-BE49-F238E27FC236}">
                <a16:creationId xmlns:a16="http://schemas.microsoft.com/office/drawing/2014/main" id="{2BBA8093-AE93-B694-7E8E-E163109A09A4}"/>
              </a:ext>
            </a:extLst>
          </p:cNvPr>
          <p:cNvSpPr>
            <a:spLocks noGrp="1"/>
          </p:cNvSpPr>
          <p:nvPr>
            <p:ph type="sldNum" sz="quarter" idx="5"/>
          </p:nvPr>
        </p:nvSpPr>
        <p:spPr/>
        <p:txBody>
          <a:bodyPr/>
          <a:lstStyle/>
          <a:p>
            <a:fld id="{123B8A40-C4BB-4382-86BC-3692CDF80988}" type="slidenum">
              <a:rPr kumimoji="1" lang="ja-JP" altLang="en-US" smtClean="0"/>
              <a:t>113</a:t>
            </a:fld>
            <a:endParaRPr kumimoji="1" lang="ja-JP" altLang="en-US"/>
          </a:p>
        </p:txBody>
      </p:sp>
    </p:spTree>
    <p:extLst>
      <p:ext uri="{BB962C8B-B14F-4D97-AF65-F5344CB8AC3E}">
        <p14:creationId xmlns:p14="http://schemas.microsoft.com/office/powerpoint/2010/main" val="22602892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ECCAD-43A7-2FCB-81E6-A3CBF1037C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91EB93-0693-581E-5CAB-8BFDEA53A6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B2EDBAE-00C0-5F89-6AFD-C53BF588DDE1}"/>
              </a:ext>
            </a:extLst>
          </p:cNvPr>
          <p:cNvSpPr>
            <a:spLocks noGrp="1"/>
          </p:cNvSpPr>
          <p:nvPr>
            <p:ph type="body" idx="1"/>
          </p:nvPr>
        </p:nvSpPr>
        <p:spPr/>
        <p:txBody>
          <a:bodyPr/>
          <a:lstStyle/>
          <a:p>
            <a:r>
              <a:rPr kumimoji="1" lang="ja-JP" altLang="en-US" dirty="0"/>
              <a:t>②ユーザが入力した数値を整数型に変換し，変数</a:t>
            </a:r>
            <a:r>
              <a:rPr kumimoji="1" lang="en-US" altLang="ja-JP" dirty="0"/>
              <a:t>b</a:t>
            </a:r>
            <a:r>
              <a:rPr kumimoji="1" lang="ja-JP" altLang="en-US" dirty="0"/>
              <a:t>に代入する。</a:t>
            </a:r>
          </a:p>
        </p:txBody>
      </p:sp>
      <p:sp>
        <p:nvSpPr>
          <p:cNvPr id="4" name="スライド番号プレースホルダー 3">
            <a:extLst>
              <a:ext uri="{FF2B5EF4-FFF2-40B4-BE49-F238E27FC236}">
                <a16:creationId xmlns:a16="http://schemas.microsoft.com/office/drawing/2014/main" id="{007C0D61-4D75-D661-A886-FD734B5595C8}"/>
              </a:ext>
            </a:extLst>
          </p:cNvPr>
          <p:cNvSpPr>
            <a:spLocks noGrp="1"/>
          </p:cNvSpPr>
          <p:nvPr>
            <p:ph type="sldNum" sz="quarter" idx="5"/>
          </p:nvPr>
        </p:nvSpPr>
        <p:spPr/>
        <p:txBody>
          <a:bodyPr/>
          <a:lstStyle/>
          <a:p>
            <a:fld id="{123B8A40-C4BB-4382-86BC-3692CDF80988}" type="slidenum">
              <a:rPr kumimoji="1" lang="ja-JP" altLang="en-US" smtClean="0"/>
              <a:t>114</a:t>
            </a:fld>
            <a:endParaRPr kumimoji="1" lang="ja-JP" altLang="en-US"/>
          </a:p>
        </p:txBody>
      </p:sp>
    </p:spTree>
    <p:extLst>
      <p:ext uri="{BB962C8B-B14F-4D97-AF65-F5344CB8AC3E}">
        <p14:creationId xmlns:p14="http://schemas.microsoft.com/office/powerpoint/2010/main" val="20012963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③変数</a:t>
            </a:r>
            <a:r>
              <a:rPr kumimoji="1" lang="en-US" altLang="ja-JP" dirty="0" err="1"/>
              <a:t>i</a:t>
            </a:r>
            <a:r>
              <a:rPr kumimoji="1" lang="ja-JP" altLang="en-US" dirty="0"/>
              <a:t>の値を，</a:t>
            </a:r>
            <a:r>
              <a:rPr kumimoji="1" lang="en-US" altLang="ja-JP" dirty="0"/>
              <a:t>0</a:t>
            </a:r>
            <a:r>
              <a:rPr kumimoji="1" lang="ja-JP" altLang="en-US" dirty="0"/>
              <a:t>から</a:t>
            </a:r>
            <a:r>
              <a:rPr kumimoji="1" lang="en-US" altLang="ja-JP" dirty="0"/>
              <a:t>9</a:t>
            </a:r>
            <a:r>
              <a:rPr kumimoji="1" lang="ja-JP" altLang="en-US" dirty="0"/>
              <a:t>まで</a:t>
            </a:r>
            <a:r>
              <a:rPr kumimoji="1" lang="en-US" altLang="ja-JP" dirty="0"/>
              <a:t>1</a:t>
            </a:r>
            <a:r>
              <a:rPr kumimoji="1" lang="ja-JP" altLang="en-US" dirty="0"/>
              <a:t>ずつ増やしながら，④の処理を繰り返す。</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115</a:t>
            </a:fld>
            <a:endParaRPr kumimoji="1" lang="ja-JP" altLang="en-US"/>
          </a:p>
        </p:txBody>
      </p:sp>
    </p:spTree>
    <p:extLst>
      <p:ext uri="{BB962C8B-B14F-4D97-AF65-F5344CB8AC3E}">
        <p14:creationId xmlns:p14="http://schemas.microsoft.com/office/powerpoint/2010/main" val="8171471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57EC3-2CD9-B195-096B-E2EA919835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6DF8E6-5670-B915-B678-043412021C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31A996-1616-1F88-82CF-1FB40A3482FF}"/>
              </a:ext>
            </a:extLst>
          </p:cNvPr>
          <p:cNvSpPr>
            <a:spLocks noGrp="1"/>
          </p:cNvSpPr>
          <p:nvPr>
            <p:ph type="body" idx="1"/>
          </p:nvPr>
        </p:nvSpPr>
        <p:spPr/>
        <p:txBody>
          <a:bodyPr/>
          <a:lstStyle/>
          <a:p>
            <a:r>
              <a:rPr kumimoji="1" lang="ja-JP" altLang="en-US" dirty="0"/>
              <a:t>⑤変数</a:t>
            </a:r>
            <a:r>
              <a:rPr kumimoji="1" lang="en-US" altLang="ja-JP" dirty="0"/>
              <a:t>b×</a:t>
            </a:r>
            <a:r>
              <a:rPr kumimoji="1" lang="ja-JP" altLang="en-US" dirty="0"/>
              <a:t>変数</a:t>
            </a:r>
            <a:r>
              <a:rPr kumimoji="1" lang="en-US" altLang="ja-JP" dirty="0" err="1"/>
              <a:t>i</a:t>
            </a:r>
            <a:r>
              <a:rPr kumimoji="1" lang="ja-JP" altLang="en-US" dirty="0"/>
              <a:t>の値を，配列</a:t>
            </a:r>
            <a:r>
              <a:rPr kumimoji="1" lang="en-US" altLang="ja-JP" dirty="0"/>
              <a:t>a</a:t>
            </a:r>
            <a:r>
              <a:rPr kumimoji="1" lang="ja-JP" altLang="en-US" dirty="0"/>
              <a:t>の要素として追加する。</a:t>
            </a:r>
          </a:p>
        </p:txBody>
      </p:sp>
      <p:sp>
        <p:nvSpPr>
          <p:cNvPr id="4" name="スライド番号プレースホルダー 3">
            <a:extLst>
              <a:ext uri="{FF2B5EF4-FFF2-40B4-BE49-F238E27FC236}">
                <a16:creationId xmlns:a16="http://schemas.microsoft.com/office/drawing/2014/main" id="{0487C7E0-C018-501D-7CBF-550F745EEEF7}"/>
              </a:ext>
            </a:extLst>
          </p:cNvPr>
          <p:cNvSpPr>
            <a:spLocks noGrp="1"/>
          </p:cNvSpPr>
          <p:nvPr>
            <p:ph type="sldNum" sz="quarter" idx="5"/>
          </p:nvPr>
        </p:nvSpPr>
        <p:spPr/>
        <p:txBody>
          <a:bodyPr/>
          <a:lstStyle/>
          <a:p>
            <a:fld id="{123B8A40-C4BB-4382-86BC-3692CDF80988}" type="slidenum">
              <a:rPr kumimoji="1" lang="ja-JP" altLang="en-US" smtClean="0"/>
              <a:t>116</a:t>
            </a:fld>
            <a:endParaRPr kumimoji="1" lang="ja-JP" altLang="en-US"/>
          </a:p>
        </p:txBody>
      </p:sp>
    </p:spTree>
    <p:extLst>
      <p:ext uri="{BB962C8B-B14F-4D97-AF65-F5344CB8AC3E}">
        <p14:creationId xmlns:p14="http://schemas.microsoft.com/office/powerpoint/2010/main" val="17680573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⑤配列</a:t>
            </a:r>
            <a:r>
              <a:rPr kumimoji="1" lang="en-US" altLang="ja-JP" dirty="0"/>
              <a:t>a</a:t>
            </a:r>
            <a:r>
              <a:rPr kumimoji="1" lang="ja-JP" altLang="en-US" dirty="0"/>
              <a:t>の要素を，すべて表示する。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117</a:t>
            </a:fld>
            <a:endParaRPr kumimoji="1" lang="ja-JP" altLang="en-US"/>
          </a:p>
        </p:txBody>
      </p:sp>
    </p:spTree>
    <p:extLst>
      <p:ext uri="{BB962C8B-B14F-4D97-AF65-F5344CB8AC3E}">
        <p14:creationId xmlns:p14="http://schemas.microsoft.com/office/powerpoint/2010/main" val="16812063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次に</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アルゴリズムに対応するプログラムを考え</a:t>
            </a:r>
            <a:r>
              <a:rPr kumimoji="1" lang="ja-JP" altLang="en-US" sz="1200" dirty="0"/>
              <a:t>，記述し</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てみよう。</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118</a:t>
            </a:fld>
            <a:endParaRPr kumimoji="1" lang="ja-JP" altLang="en-US"/>
          </a:p>
        </p:txBody>
      </p:sp>
    </p:spTree>
    <p:extLst>
      <p:ext uri="{BB962C8B-B14F-4D97-AF65-F5344CB8AC3E}">
        <p14:creationId xmlns:p14="http://schemas.microsoft.com/office/powerpoint/2010/main" val="10166348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アルゴリズムに対応するプログラムは，図のようになる。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119</a:t>
            </a:fld>
            <a:endParaRPr kumimoji="1" lang="ja-JP" altLang="en-US"/>
          </a:p>
        </p:txBody>
      </p:sp>
    </p:spTree>
    <p:extLst>
      <p:ext uri="{BB962C8B-B14F-4D97-AF65-F5344CB8AC3E}">
        <p14:creationId xmlns:p14="http://schemas.microsoft.com/office/powerpoint/2010/main" val="229844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int(</a:t>
            </a:r>
            <a:r>
              <a:rPr kumimoji="1" lang="ja-JP" altLang="en-US" dirty="0"/>
              <a:t>イント</a:t>
            </a:r>
            <a:r>
              <a:rPr kumimoji="1" lang="en-US" altLang="ja-JP" dirty="0"/>
              <a:t>)</a:t>
            </a:r>
            <a:r>
              <a:rPr kumimoji="1" lang="ja-JP" altLang="en-US" dirty="0"/>
              <a:t> は，</a:t>
            </a:r>
            <a:r>
              <a:rPr kumimoji="1" lang="en-US" altLang="ja-JP" dirty="0"/>
              <a:t>()</a:t>
            </a:r>
            <a:r>
              <a:rPr kumimoji="1" lang="ja-JP" altLang="en-US" dirty="0"/>
              <a:t>内の変数の値を整数に変換するときに使用する。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a:t>
            </a:fld>
            <a:endParaRPr kumimoji="1" lang="ja-JP" altLang="en-US"/>
          </a:p>
        </p:txBody>
      </p:sp>
    </p:spTree>
    <p:extLst>
      <p:ext uri="{BB962C8B-B14F-4D97-AF65-F5344CB8AC3E}">
        <p14:creationId xmlns:p14="http://schemas.microsoft.com/office/powerpoint/2010/main" val="23049019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120</a:t>
            </a:fld>
            <a:endParaRPr kumimoji="1" lang="ja-JP" altLang="en-US"/>
          </a:p>
        </p:txBody>
      </p:sp>
    </p:spTree>
    <p:extLst>
      <p:ext uri="{BB962C8B-B14F-4D97-AF65-F5344CB8AC3E}">
        <p14:creationId xmlns:p14="http://schemas.microsoft.com/office/powerpoint/2010/main" val="42302781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確認問題４</a:t>
            </a:r>
            <a:r>
              <a:rPr kumimoji="1" lang="en-US" altLang="ja-JP" dirty="0"/>
              <a:t>】</a:t>
            </a:r>
            <a:r>
              <a:rPr kumimoji="1" lang="ja-JP" altLang="en-US" dirty="0"/>
              <a:t>　</a:t>
            </a:r>
            <a:r>
              <a:rPr kumimoji="1" lang="en-US" altLang="ja-JP" dirty="0"/>
              <a:t>p.107</a:t>
            </a:r>
          </a:p>
          <a:p>
            <a:r>
              <a:rPr lang="ja-JP" altLang="en-US" sz="1200" dirty="0">
                <a:solidFill>
                  <a:prstClr val="black">
                    <a:lumMod val="75000"/>
                    <a:lumOff val="25000"/>
                  </a:prstClr>
                </a:solidFill>
              </a:rPr>
              <a:t>例題４のプログラムを実行すると，添字</a:t>
            </a:r>
            <a:r>
              <a:rPr lang="en-US" altLang="ja-JP" sz="1200" dirty="0">
                <a:solidFill>
                  <a:prstClr val="black">
                    <a:lumMod val="75000"/>
                    <a:lumOff val="25000"/>
                  </a:prstClr>
                </a:solidFill>
              </a:rPr>
              <a:t>0</a:t>
            </a:r>
            <a:r>
              <a:rPr lang="ja-JP" altLang="en-US" sz="1200" dirty="0">
                <a:solidFill>
                  <a:prstClr val="black">
                    <a:lumMod val="75000"/>
                    <a:lumOff val="25000"/>
                  </a:prstClr>
                </a:solidFill>
              </a:rPr>
              <a:t>に格納されている値も表示されてしまう。</a:t>
            </a:r>
            <a:endParaRPr lang="en-US" altLang="ja-JP" sz="1200" dirty="0">
              <a:solidFill>
                <a:prstClr val="black">
                  <a:lumMod val="75000"/>
                  <a:lumOff val="25000"/>
                </a:prstClr>
              </a:solidFill>
            </a:endParaRPr>
          </a:p>
          <a:p>
            <a:r>
              <a:rPr kumimoji="1" lang="en-US" altLang="ja-JP" sz="1200" dirty="0">
                <a:solidFill>
                  <a:prstClr val="black">
                    <a:lumMod val="75000"/>
                    <a:lumOff val="25000"/>
                  </a:prstClr>
                </a:solidFill>
              </a:rPr>
              <a:t>(</a:t>
            </a:r>
            <a:r>
              <a:rPr kumimoji="1" lang="ja-JP" altLang="en-US" sz="1200" dirty="0">
                <a:solidFill>
                  <a:prstClr val="black">
                    <a:lumMod val="75000"/>
                    <a:lumOff val="25000"/>
                  </a:prstClr>
                </a:solidFill>
              </a:rPr>
              <a:t>次のスライドに続く</a:t>
            </a:r>
            <a:r>
              <a:rPr kumimoji="1" lang="en-US" altLang="ja-JP" sz="1200" dirty="0">
                <a:solidFill>
                  <a:prstClr val="black">
                    <a:lumMod val="75000"/>
                    <a:lumOff val="25000"/>
                  </a:prstClr>
                </a:solidFill>
              </a:rPr>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121</a:t>
            </a:fld>
            <a:endParaRPr kumimoji="1" lang="ja-JP" altLang="en-US"/>
          </a:p>
        </p:txBody>
      </p:sp>
    </p:spTree>
    <p:extLst>
      <p:ext uri="{BB962C8B-B14F-4D97-AF65-F5344CB8AC3E}">
        <p14:creationId xmlns:p14="http://schemas.microsoft.com/office/powerpoint/2010/main" val="2402126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前のスライドからの続き</a:t>
            </a:r>
            <a:r>
              <a:rPr kumimoji="1" lang="en-US" altLang="ja-JP" dirty="0"/>
              <a:t>)</a:t>
            </a:r>
          </a:p>
          <a:p>
            <a:endParaRPr kumimoji="1" lang="en-US" altLang="ja-JP" dirty="0"/>
          </a:p>
          <a:p>
            <a:r>
              <a:rPr lang="ja-JP" altLang="en-US" sz="1200" dirty="0">
                <a:solidFill>
                  <a:prstClr val="black">
                    <a:lumMod val="75000"/>
                    <a:lumOff val="25000"/>
                  </a:prstClr>
                </a:solidFill>
              </a:rPr>
              <a:t>５行目以降を変更し，添字</a:t>
            </a:r>
            <a:r>
              <a:rPr lang="en-US" altLang="ja-JP" sz="1200" dirty="0">
                <a:solidFill>
                  <a:prstClr val="black">
                    <a:lumMod val="75000"/>
                    <a:lumOff val="25000"/>
                  </a:prstClr>
                </a:solidFill>
              </a:rPr>
              <a:t>1</a:t>
            </a:r>
            <a:r>
              <a:rPr lang="ja-JP" altLang="en-US" sz="1200" dirty="0">
                <a:solidFill>
                  <a:prstClr val="black">
                    <a:lumMod val="75000"/>
                    <a:lumOff val="25000"/>
                  </a:prstClr>
                </a:solidFill>
              </a:rPr>
              <a:t>から</a:t>
            </a:r>
            <a:r>
              <a:rPr lang="en-US" altLang="ja-JP" sz="1200" dirty="0">
                <a:solidFill>
                  <a:prstClr val="black">
                    <a:lumMod val="75000"/>
                    <a:lumOff val="25000"/>
                  </a:prstClr>
                </a:solidFill>
              </a:rPr>
              <a:t>9</a:t>
            </a:r>
            <a:r>
              <a:rPr lang="ja-JP" altLang="en-US" sz="1200" dirty="0">
                <a:solidFill>
                  <a:prstClr val="black">
                    <a:lumMod val="75000"/>
                    <a:lumOff val="25000"/>
                  </a:prstClr>
                </a:solidFill>
              </a:rPr>
              <a:t>までに格納されている値を表示するプログラムを作成してみよう。</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122</a:t>
            </a:fld>
            <a:endParaRPr kumimoji="1" lang="ja-JP" altLang="en-US"/>
          </a:p>
        </p:txBody>
      </p:sp>
    </p:spTree>
    <p:extLst>
      <p:ext uri="{BB962C8B-B14F-4D97-AF65-F5344CB8AC3E}">
        <p14:creationId xmlns:p14="http://schemas.microsoft.com/office/powerpoint/2010/main" val="11543219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123</a:t>
            </a:fld>
            <a:endParaRPr kumimoji="1" lang="ja-JP" altLang="en-US"/>
          </a:p>
        </p:txBody>
      </p:sp>
    </p:spTree>
    <p:extLst>
      <p:ext uri="{BB962C8B-B14F-4D97-AF65-F5344CB8AC3E}">
        <p14:creationId xmlns:p14="http://schemas.microsoft.com/office/powerpoint/2010/main" val="105471729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［２］関数を使用したプログラム</a:t>
            </a:r>
            <a:endParaRPr kumimoji="1" lang="en-US" altLang="ja-JP" dirty="0"/>
          </a:p>
          <a:p>
            <a:r>
              <a:rPr kumimoji="1" lang="ja-JP" altLang="en-US" dirty="0"/>
              <a:t>大規模なプログラムを効率よく作成するためには，どのようにプログラムを記述したらよいだろうか。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124</a:t>
            </a:fld>
            <a:endParaRPr kumimoji="1" lang="ja-JP" altLang="en-US"/>
          </a:p>
        </p:txBody>
      </p:sp>
    </p:spTree>
    <p:extLst>
      <p:ext uri="{BB962C8B-B14F-4D97-AF65-F5344CB8AC3E}">
        <p14:creationId xmlns:p14="http://schemas.microsoft.com/office/powerpoint/2010/main" val="11363880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１</a:t>
            </a:r>
            <a:r>
              <a:rPr kumimoji="1" lang="en-US" altLang="ja-JP" dirty="0"/>
              <a:t>】</a:t>
            </a:r>
            <a:r>
              <a:rPr kumimoji="1" lang="ja-JP" altLang="en-US" dirty="0"/>
              <a:t>関数とは　</a:t>
            </a:r>
            <a:r>
              <a:rPr kumimoji="1" lang="en-US" altLang="ja-JP" dirty="0"/>
              <a:t>p.108</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プログラムの規模が大きくなると，同じ処理を複数の箇所で行う必要が生じることが多い。</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・同じ処理が複数の箇所に記述してあると，プログラムが長くなって読みにくくなる。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・それと同時に，修正やテストの手間が多くなる。</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125</a:t>
            </a:fld>
            <a:endParaRPr kumimoji="1" lang="ja-JP" altLang="en-US"/>
          </a:p>
        </p:txBody>
      </p:sp>
    </p:spTree>
    <p:extLst>
      <p:ext uri="{BB962C8B-B14F-4D97-AF65-F5344CB8AC3E}">
        <p14:creationId xmlns:p14="http://schemas.microsoft.com/office/powerpoint/2010/main" val="110197143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そのためプログラミング言語には，その部分を抜き出してコードを別に記述することができる機能が用意されている。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抜き出してコードを記述した部分に名前を付けたものを「関数」と呼ぶ。</a:t>
            </a:r>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プログラミング言語によっては，関数のことを「プロシージャ」や「サブルーチン」と呼ぶものもある。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フローチャートでは，「定義済み処理」の記号</a:t>
            </a:r>
            <a:r>
              <a:rPr kumimoji="1" lang="en-US" altLang="ja-JP" sz="1200" b="0" i="0" u="none" strike="noStrike" kern="1200" baseline="0" dirty="0">
                <a:solidFill>
                  <a:schemeClr val="tx1"/>
                </a:solidFill>
                <a:latin typeface="+mn-lt"/>
                <a:ea typeface="+mn-ea"/>
                <a:cs typeface="+mn-cs"/>
              </a:rPr>
              <a:t>(p.99)</a:t>
            </a:r>
            <a:r>
              <a:rPr kumimoji="1" lang="ja-JP" altLang="en-US" sz="1200" b="0" i="0" u="none" strike="noStrike" kern="1200" baseline="0" dirty="0">
                <a:solidFill>
                  <a:schemeClr val="tx1"/>
                </a:solidFill>
                <a:latin typeface="+mn-lt"/>
                <a:ea typeface="+mn-ea"/>
                <a:cs typeface="+mn-cs"/>
              </a:rPr>
              <a:t>で記述する。</a:t>
            </a:r>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関数は，</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・「引数</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ひきすう</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」を受け取って</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・一連の処理を実行し，</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・「戻り値」を返す。</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126</a:t>
            </a:fld>
            <a:endParaRPr kumimoji="1" lang="ja-JP" altLang="en-US"/>
          </a:p>
        </p:txBody>
      </p:sp>
    </p:spTree>
    <p:extLst>
      <p:ext uri="{BB962C8B-B14F-4D97-AF65-F5344CB8AC3E}">
        <p14:creationId xmlns:p14="http://schemas.microsoft.com/office/powerpoint/2010/main" val="42813028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具体的な関数の働き方は次のとおりである。</a:t>
            </a:r>
            <a:endParaRPr kumimoji="1" lang="en-US" altLang="ja-JP" dirty="0"/>
          </a:p>
          <a:p>
            <a:endParaRPr kumimoji="1" lang="en-US" altLang="ja-JP" dirty="0"/>
          </a:p>
          <a:p>
            <a:r>
              <a:rPr kumimoji="1" lang="ja-JP" altLang="en-US" dirty="0"/>
              <a:t>・関数は，メインプログラムから数値</a:t>
            </a:r>
            <a:r>
              <a:rPr kumimoji="1" lang="en-US" altLang="ja-JP" dirty="0"/>
              <a:t>10</a:t>
            </a:r>
            <a:r>
              <a:rPr kumimoji="1" lang="ja-JP" altLang="en-US" dirty="0"/>
              <a:t>を「引数」として受け取る。</a:t>
            </a:r>
            <a:endParaRPr kumimoji="1" lang="en-US" altLang="ja-JP" dirty="0"/>
          </a:p>
          <a:p>
            <a:r>
              <a:rPr kumimoji="1" lang="ja-JP" altLang="en-US" dirty="0"/>
              <a:t>・この例では，「</a:t>
            </a:r>
            <a:r>
              <a:rPr kumimoji="1" lang="en-US" altLang="ja-JP" dirty="0"/>
              <a:t>10×0.3162</a:t>
            </a:r>
            <a:r>
              <a:rPr kumimoji="1" lang="ja-JP" altLang="en-US" dirty="0"/>
              <a:t>」という処理が実行される。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127</a:t>
            </a:fld>
            <a:endParaRPr kumimoji="1" lang="ja-JP" altLang="en-US"/>
          </a:p>
        </p:txBody>
      </p:sp>
    </p:spTree>
    <p:extLst>
      <p:ext uri="{BB962C8B-B14F-4D97-AF65-F5344CB8AC3E}">
        <p14:creationId xmlns:p14="http://schemas.microsoft.com/office/powerpoint/2010/main" val="18785589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・その後，「戻り値」として数値</a:t>
            </a:r>
            <a:r>
              <a:rPr kumimoji="1" lang="en-US" altLang="ja-JP" dirty="0"/>
              <a:t>3.162</a:t>
            </a:r>
            <a:r>
              <a:rPr kumimoji="1" lang="ja-JP" altLang="en-US" dirty="0"/>
              <a:t>を返す。</a:t>
            </a:r>
            <a:endParaRPr kumimoji="1" lang="en-US" altLang="ja-JP" dirty="0"/>
          </a:p>
          <a:p>
            <a:endParaRPr kumimoji="1" lang="en-US" altLang="ja-JP" dirty="0"/>
          </a:p>
          <a:p>
            <a:r>
              <a:rPr kumimoji="1" lang="ja-JP" altLang="en-US" dirty="0"/>
              <a:t>数学で扱う関数は，引数，戻り値ともに数値であることが一般的であるが，もともとの関数の概念では，数値以外のもも引数，戻り値になり得る。</a:t>
            </a:r>
            <a:endParaRPr kumimoji="1" lang="en-US" altLang="ja-JP" dirty="0"/>
          </a:p>
          <a:p>
            <a:r>
              <a:rPr kumimoji="1" lang="ja-JP" altLang="en-US" dirty="0"/>
              <a:t>プログラミング言語で扱う関数は，数値以外の「文字列」などを引数や戻り値にすることができる。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128</a:t>
            </a:fld>
            <a:endParaRPr kumimoji="1" lang="ja-JP" altLang="en-US"/>
          </a:p>
        </p:txBody>
      </p:sp>
    </p:spTree>
    <p:extLst>
      <p:ext uri="{BB962C8B-B14F-4D97-AF65-F5344CB8AC3E}">
        <p14:creationId xmlns:p14="http://schemas.microsoft.com/office/powerpoint/2010/main" val="310449166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例題５</a:t>
            </a:r>
            <a:r>
              <a:rPr kumimoji="1" lang="en-US" altLang="ja-JP" dirty="0"/>
              <a:t>】</a:t>
            </a:r>
            <a:r>
              <a:rPr kumimoji="1" lang="ja-JP" altLang="en-US" dirty="0"/>
              <a:t>　</a:t>
            </a:r>
            <a:r>
              <a:rPr kumimoji="1" lang="en-US" altLang="ja-JP" dirty="0"/>
              <a:t>p.108</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関数とは，受け取った引数をもとに処理を行って結果を返すものである。</a:t>
            </a: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清涼飲料水の自動販売機のような機械も関数とみなすことができる。</a:t>
            </a:r>
          </a:p>
          <a:p>
            <a:r>
              <a:rPr kumimoji="1" lang="en-US" altLang="ja-JP" dirty="0"/>
              <a:t>(</a:t>
            </a:r>
            <a:r>
              <a:rPr kumimoji="1" lang="ja-JP" altLang="en-US" dirty="0"/>
              <a:t>次のスライドに続く</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129</a:t>
            </a:fld>
            <a:endParaRPr kumimoji="1" lang="ja-JP" altLang="en-US"/>
          </a:p>
        </p:txBody>
      </p:sp>
    </p:spTree>
    <p:extLst>
      <p:ext uri="{BB962C8B-B14F-4D97-AF65-F5344CB8AC3E}">
        <p14:creationId xmlns:p14="http://schemas.microsoft.com/office/powerpoint/2010/main" val="331501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Python</a:t>
            </a:r>
            <a:r>
              <a:rPr kumimoji="1" lang="ja-JP" altLang="en-US" dirty="0"/>
              <a:t>の基本的な演算子には，次のようなものがある。</a:t>
            </a:r>
            <a:endParaRPr kumimoji="1" lang="en-US" altLang="ja-JP" dirty="0"/>
          </a:p>
          <a:p>
            <a:r>
              <a:rPr kumimoji="1" lang="ja-JP" altLang="en-US" dirty="0"/>
              <a:t>・加算　</a:t>
            </a:r>
            <a:r>
              <a:rPr kumimoji="1" lang="en-US" altLang="ja-JP" dirty="0"/>
              <a:t>+(</a:t>
            </a:r>
            <a:r>
              <a:rPr kumimoji="1" lang="ja-JP" altLang="en-US" dirty="0"/>
              <a:t>プラス</a:t>
            </a:r>
            <a:r>
              <a:rPr kumimoji="1" lang="en-US" altLang="ja-JP" dirty="0"/>
              <a:t>)</a:t>
            </a:r>
          </a:p>
          <a:p>
            <a:r>
              <a:rPr kumimoji="1" lang="ja-JP" altLang="en-US" dirty="0"/>
              <a:t>・減算　</a:t>
            </a:r>
            <a:r>
              <a:rPr kumimoji="1" lang="en-US" altLang="ja-JP" dirty="0"/>
              <a:t>-(</a:t>
            </a:r>
            <a:r>
              <a:rPr kumimoji="1" lang="ja-JP" altLang="en-US" dirty="0"/>
              <a:t>マイナス</a:t>
            </a:r>
            <a:r>
              <a:rPr kumimoji="1" lang="en-US" altLang="ja-JP" dirty="0"/>
              <a:t>)</a:t>
            </a:r>
          </a:p>
          <a:p>
            <a:r>
              <a:rPr kumimoji="1" lang="ja-JP" altLang="en-US" dirty="0"/>
              <a:t>・乗算　*</a:t>
            </a:r>
            <a:r>
              <a:rPr kumimoji="1" lang="en-US" altLang="ja-JP" dirty="0"/>
              <a:t>(</a:t>
            </a:r>
            <a:r>
              <a:rPr kumimoji="1" lang="ja-JP" altLang="en-US" dirty="0"/>
              <a:t>アスタリスク</a:t>
            </a:r>
            <a:r>
              <a:rPr kumimoji="1" lang="en-US" altLang="ja-JP" dirty="0"/>
              <a:t>)</a:t>
            </a:r>
          </a:p>
          <a:p>
            <a:r>
              <a:rPr kumimoji="1" lang="ja-JP" altLang="en-US" dirty="0"/>
              <a:t>・除算　</a:t>
            </a:r>
            <a:r>
              <a:rPr kumimoji="1" lang="en-US" altLang="ja-JP" dirty="0"/>
              <a:t>/</a:t>
            </a:r>
            <a:r>
              <a:rPr kumimoji="1" lang="ja-JP" altLang="en-US" dirty="0"/>
              <a:t>（スラッシュ）</a:t>
            </a:r>
            <a:endParaRPr kumimoji="1" lang="en-US" altLang="ja-JP" dirty="0"/>
          </a:p>
          <a:p>
            <a:r>
              <a:rPr kumimoji="1" lang="ja-JP" altLang="en-US" dirty="0"/>
              <a:t>・余り　</a:t>
            </a:r>
            <a:r>
              <a:rPr kumimoji="1" lang="en-US" altLang="ja-JP" dirty="0"/>
              <a:t>%</a:t>
            </a:r>
            <a:r>
              <a:rPr kumimoji="1" lang="ja-JP" altLang="en-US" dirty="0"/>
              <a:t>（パーセント）</a:t>
            </a:r>
            <a:endParaRPr kumimoji="1" lang="en-US" altLang="ja-JP" dirty="0"/>
          </a:p>
          <a:p>
            <a:r>
              <a:rPr kumimoji="1" lang="ja-JP" altLang="en-US" dirty="0"/>
              <a:t>・商の整数部分　</a:t>
            </a:r>
            <a:r>
              <a:rPr kumimoji="1" lang="en-US" altLang="ja-JP" dirty="0"/>
              <a:t>//</a:t>
            </a:r>
          </a:p>
          <a:p>
            <a:r>
              <a:rPr kumimoji="1" lang="ja-JP" altLang="en-US" dirty="0"/>
              <a:t>・べき乗　**</a:t>
            </a:r>
            <a:endParaRPr kumimoji="1" lang="en-US" altLang="ja-JP" dirty="0"/>
          </a:p>
          <a:p>
            <a:endParaRPr kumimoji="1" lang="en-US" altLang="ja-JP" dirty="0"/>
          </a:p>
          <a:p>
            <a:r>
              <a:rPr kumimoji="1" lang="ja-JP" altLang="en-US" dirty="0"/>
              <a:t>数学で用いられる演算子とは異なるものもあるため，注意する。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a:t>
            </a:fld>
            <a:endParaRPr kumimoji="1" lang="ja-JP" altLang="en-US"/>
          </a:p>
        </p:txBody>
      </p:sp>
    </p:spTree>
    <p:extLst>
      <p:ext uri="{BB962C8B-B14F-4D97-AF65-F5344CB8AC3E}">
        <p14:creationId xmlns:p14="http://schemas.microsoft.com/office/powerpoint/2010/main" val="17996468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前のスライドからの続き</a:t>
            </a:r>
            <a:r>
              <a:rPr kumimoji="1" lang="en-US" altLang="ja-JP" dirty="0"/>
              <a:t>)</a:t>
            </a:r>
          </a:p>
          <a:p>
            <a:endParaRPr kumimoji="1" lang="en-US" altLang="ja-JP" dirty="0"/>
          </a:p>
          <a:p>
            <a:r>
              <a:rPr kumimoji="1" lang="ja-JP" altLang="en-US" dirty="0"/>
              <a:t>この場合，引数と戻り値はそれぞれ何にあたるか整理してみよう。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130</a:t>
            </a:fld>
            <a:endParaRPr kumimoji="1" lang="ja-JP" altLang="en-US"/>
          </a:p>
        </p:txBody>
      </p:sp>
    </p:spTree>
    <p:extLst>
      <p:ext uri="{BB962C8B-B14F-4D97-AF65-F5344CB8AC3E}">
        <p14:creationId xmlns:p14="http://schemas.microsoft.com/office/powerpoint/2010/main" val="37825576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例題５のイメージ図</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131</a:t>
            </a:fld>
            <a:endParaRPr kumimoji="1" lang="ja-JP" altLang="en-US"/>
          </a:p>
        </p:txBody>
      </p:sp>
    </p:spTree>
    <p:extLst>
      <p:ext uri="{BB962C8B-B14F-4D97-AF65-F5344CB8AC3E}">
        <p14:creationId xmlns:p14="http://schemas.microsoft.com/office/powerpoint/2010/main" val="326002840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p>
          <a:p>
            <a:r>
              <a:rPr kumimoji="1" lang="ja-JP" altLang="en-US" dirty="0"/>
              <a:t>・引数は，清涼飲料水を購入するために「投入した金額</a:t>
            </a:r>
            <a:r>
              <a:rPr kumimoji="1" lang="en-US" altLang="ja-JP" dirty="0"/>
              <a:t>(</a:t>
            </a:r>
            <a:r>
              <a:rPr kumimoji="1" lang="ja-JP" altLang="en-US" dirty="0"/>
              <a:t>投入金額</a:t>
            </a:r>
            <a:r>
              <a:rPr kumimoji="1" lang="en-US" altLang="ja-JP" dirty="0"/>
              <a:t>)</a:t>
            </a:r>
            <a:r>
              <a:rPr kumimoji="1" lang="ja-JP" altLang="en-US" dirty="0"/>
              <a:t>」や「押したボタン」</a:t>
            </a:r>
            <a:endParaRPr kumimoji="1" lang="en-US" altLang="ja-JP" dirty="0"/>
          </a:p>
          <a:p>
            <a:r>
              <a:rPr kumimoji="1" lang="ja-JP" altLang="en-US" dirty="0"/>
              <a:t>・戻り値は，自動販売機から出てきた「清涼飲料水」</a:t>
            </a:r>
            <a:endParaRPr kumimoji="1" lang="en-US" altLang="ja-JP" dirty="0"/>
          </a:p>
          <a:p>
            <a:r>
              <a:rPr kumimoji="1" lang="ja-JP" altLang="en-US" dirty="0"/>
              <a:t>である。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132</a:t>
            </a:fld>
            <a:endParaRPr kumimoji="1" lang="ja-JP" altLang="en-US"/>
          </a:p>
        </p:txBody>
      </p:sp>
    </p:spTree>
    <p:extLst>
      <p:ext uri="{BB962C8B-B14F-4D97-AF65-F5344CB8AC3E}">
        <p14:creationId xmlns:p14="http://schemas.microsoft.com/office/powerpoint/2010/main" val="269521147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問い</a:t>
            </a:r>
            <a:r>
              <a:rPr kumimoji="1" lang="en-US" altLang="ja-JP" dirty="0"/>
              <a:t>)</a:t>
            </a:r>
          </a:p>
          <a:p>
            <a:r>
              <a:rPr kumimoji="1" lang="ja-JP" altLang="en-US" dirty="0"/>
              <a:t>解答例以外に，どのようなケースが考えられるだろうか。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133</a:t>
            </a:fld>
            <a:endParaRPr kumimoji="1" lang="ja-JP" altLang="en-US"/>
          </a:p>
        </p:txBody>
      </p:sp>
    </p:spTree>
    <p:extLst>
      <p:ext uri="{BB962C8B-B14F-4D97-AF65-F5344CB8AC3E}">
        <p14:creationId xmlns:p14="http://schemas.microsoft.com/office/powerpoint/2010/main" val="89313208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答え</a:t>
            </a:r>
            <a:r>
              <a:rPr kumimoji="1" lang="en-US" altLang="ja-JP" dirty="0"/>
              <a:t>)</a:t>
            </a:r>
          </a:p>
          <a:p>
            <a:r>
              <a:rPr kumimoji="1" lang="ja-JP" altLang="en-US" dirty="0"/>
              <a:t>・釣銭が出てくる場合</a:t>
            </a:r>
            <a:endParaRPr kumimoji="1" lang="en-US" altLang="ja-JP" dirty="0"/>
          </a:p>
          <a:p>
            <a:r>
              <a:rPr kumimoji="1" lang="ja-JP" altLang="en-US" dirty="0"/>
              <a:t>・売り切れで清涼飲料水が出ない場合</a:t>
            </a:r>
            <a:endParaRPr kumimoji="1" lang="en-US" altLang="ja-JP" dirty="0"/>
          </a:p>
          <a:p>
            <a:r>
              <a:rPr kumimoji="1" lang="ja-JP" altLang="en-US" dirty="0"/>
              <a:t>など，いろいろなケースが考えられる。</a:t>
            </a:r>
            <a:endParaRPr kumimoji="1" lang="en-US" altLang="ja-JP" dirty="0"/>
          </a:p>
          <a:p>
            <a:endParaRPr kumimoji="1" lang="en-US" altLang="ja-JP" dirty="0"/>
          </a:p>
          <a:p>
            <a:r>
              <a:rPr kumimoji="1" lang="ja-JP" altLang="en-US" dirty="0"/>
              <a:t>単純に見える自動販売機も，実際は複雑な関数であることがわかる。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134</a:t>
            </a:fld>
            <a:endParaRPr kumimoji="1" lang="ja-JP" altLang="en-US"/>
          </a:p>
        </p:txBody>
      </p:sp>
    </p:spTree>
    <p:extLst>
      <p:ext uri="{BB962C8B-B14F-4D97-AF65-F5344CB8AC3E}">
        <p14:creationId xmlns:p14="http://schemas.microsoft.com/office/powerpoint/2010/main" val="119101410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２</a:t>
            </a:r>
            <a:r>
              <a:rPr kumimoji="1" lang="en-US" altLang="ja-JP" dirty="0"/>
              <a:t>】</a:t>
            </a:r>
            <a:r>
              <a:rPr kumimoji="1" lang="ja-JP" altLang="en-US" dirty="0"/>
              <a:t>関数の定義　</a:t>
            </a:r>
            <a:r>
              <a:rPr kumimoji="1" lang="en-US" altLang="ja-JP" dirty="0"/>
              <a:t>p.108</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プログラミング言語で使用できる関数は，</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・プログラミング言語によってあらかじめ用意されている関数</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「組み込み関数」や「標準関数」と呼ばれることもある</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　と</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・プログラムの作成者が任意に定義する「ユーザ定義関数」　に分かれる。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135</a:t>
            </a:fld>
            <a:endParaRPr kumimoji="1" lang="ja-JP" altLang="en-US"/>
          </a:p>
        </p:txBody>
      </p:sp>
    </p:spTree>
    <p:extLst>
      <p:ext uri="{BB962C8B-B14F-4D97-AF65-F5344CB8AC3E}">
        <p14:creationId xmlns:p14="http://schemas.microsoft.com/office/powerpoint/2010/main" val="66295458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にも</a:t>
            </a:r>
            <a:r>
              <a:rPr lang="ja-JP" altLang="en-US" sz="1200" dirty="0">
                <a:solidFill>
                  <a:prstClr val="black">
                    <a:lumMod val="75000"/>
                    <a:lumOff val="25000"/>
                  </a:prstClr>
                </a:solidFill>
              </a:rPr>
              <a:t>あらかじめ</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多くの関数が用意されており，いつでも使用できるようになっている。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これまでに学習した</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input()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print()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range()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などがそうである。</a:t>
            </a:r>
            <a:endParaRPr lang="en-US" altLang="ja-JP" sz="1200" dirty="0">
              <a:solidFill>
                <a:prstClr val="black">
                  <a:lumMod val="75000"/>
                  <a:lumOff val="25000"/>
                </a:prstClr>
              </a:solidFill>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136</a:t>
            </a:fld>
            <a:endParaRPr kumimoji="1" lang="ja-JP" altLang="en-US"/>
          </a:p>
        </p:txBody>
      </p:sp>
    </p:spTree>
    <p:extLst>
      <p:ext uri="{BB962C8B-B14F-4D97-AF65-F5344CB8AC3E}">
        <p14:creationId xmlns:p14="http://schemas.microsoft.com/office/powerpoint/2010/main" val="41995564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例題６</a:t>
            </a:r>
            <a:r>
              <a:rPr kumimoji="1" lang="en-US" altLang="ja-JP" dirty="0"/>
              <a:t>】</a:t>
            </a:r>
            <a:r>
              <a:rPr kumimoji="1" lang="ja-JP" altLang="en-US" dirty="0"/>
              <a:t>　</a:t>
            </a:r>
            <a:r>
              <a:rPr kumimoji="1" lang="en-US" altLang="ja-JP" dirty="0"/>
              <a:t>p.109</a:t>
            </a: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正の小数を小数第１位で四捨五入する，関数</a:t>
            </a:r>
            <a:r>
              <a:rPr kumimoji="1" lang="en-US" altLang="ja-JP" sz="1200" b="0" i="0" u="none" strike="noStrike" kern="1200" cap="none" spc="0" normalizeH="0" baseline="0" noProof="0" dirty="0" err="1">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myround</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を作成してみよう。</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dirty="0"/>
          </a:p>
          <a:p>
            <a:r>
              <a:rPr kumimoji="1" lang="ja-JP" altLang="en-US" dirty="0"/>
              <a:t>アニメーションコンテンツ</a:t>
            </a:r>
            <a:endParaRPr kumimoji="1" lang="en-US" altLang="ja-JP" dirty="0"/>
          </a:p>
          <a:p>
            <a:r>
              <a:rPr kumimoji="1" lang="en-US" altLang="ja-JP" dirty="0"/>
              <a:t>https://api01-platform.stream.co.jp/apiservice/plt3/NDU1MQ%3d%3d%23NTgwMg%3d%3d%23280%23168%230%2333E6209A7400%23MDoyOjc6YTpmOzEwOzEwOzEw%23</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137</a:t>
            </a:fld>
            <a:endParaRPr kumimoji="1" lang="ja-JP" altLang="en-US"/>
          </a:p>
        </p:txBody>
      </p:sp>
    </p:spTree>
    <p:extLst>
      <p:ext uri="{BB962C8B-B14F-4D97-AF65-F5344CB8AC3E}">
        <p14:creationId xmlns:p14="http://schemas.microsoft.com/office/powerpoint/2010/main" val="14301329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ユーザが任意に関数を定義する方法は，図のとおりである。</a:t>
            </a:r>
            <a:endParaRPr kumimoji="1" lang="en-US" altLang="ja-JP" dirty="0"/>
          </a:p>
          <a:p>
            <a:endParaRPr kumimoji="1" lang="en-US" altLang="ja-JP" dirty="0"/>
          </a:p>
          <a:p>
            <a:r>
              <a:rPr kumimoji="1" lang="en-US" altLang="ja-JP" dirty="0"/>
              <a:t>Python</a:t>
            </a:r>
            <a:r>
              <a:rPr kumimoji="1" lang="ja-JP" altLang="en-US" dirty="0"/>
              <a:t>では，「</a:t>
            </a:r>
            <a:r>
              <a:rPr kumimoji="1" lang="en-US" altLang="ja-JP" dirty="0"/>
              <a:t>def(</a:t>
            </a:r>
            <a:r>
              <a:rPr kumimoji="1" lang="ja-JP" altLang="en-US" dirty="0"/>
              <a:t>デフ</a:t>
            </a:r>
            <a:r>
              <a:rPr kumimoji="1" lang="en-US" altLang="ja-JP" dirty="0"/>
              <a:t>)</a:t>
            </a:r>
            <a:r>
              <a:rPr kumimoji="1" lang="ja-JP" altLang="en-US" dirty="0"/>
              <a:t>」を使用する。</a:t>
            </a:r>
            <a:endParaRPr kumimoji="1" lang="en-US" altLang="ja-JP" dirty="0"/>
          </a:p>
          <a:p>
            <a:r>
              <a:rPr kumimoji="1" lang="en-US" altLang="ja-JP" dirty="0"/>
              <a:t>def</a:t>
            </a:r>
            <a:r>
              <a:rPr kumimoji="1" lang="ja-JP" altLang="en-US" dirty="0"/>
              <a:t>の右隣に，「関数名」を記述する。</a:t>
            </a:r>
            <a:endParaRPr kumimoji="1" lang="en-US" altLang="ja-JP" dirty="0"/>
          </a:p>
          <a:p>
            <a:endParaRPr kumimoji="1" lang="en-US" altLang="ja-JP" dirty="0"/>
          </a:p>
          <a:p>
            <a:r>
              <a:rPr kumimoji="1" lang="en-US" altLang="ja-JP" dirty="0"/>
              <a:t>(</a:t>
            </a:r>
            <a:r>
              <a:rPr kumimoji="1" lang="ja-JP" altLang="en-US" dirty="0"/>
              <a:t>補足</a:t>
            </a:r>
            <a:r>
              <a:rPr kumimoji="1" lang="en-US" altLang="ja-JP" dirty="0"/>
              <a:t>)</a:t>
            </a:r>
          </a:p>
          <a:p>
            <a:r>
              <a:rPr kumimoji="1" lang="ja-JP" altLang="en-US" dirty="0"/>
              <a:t>・名前を付ける際は、</a:t>
            </a:r>
            <a:r>
              <a:rPr kumimoji="1" lang="en-US" altLang="ja-JP" dirty="0"/>
              <a:t>Python</a:t>
            </a:r>
            <a:r>
              <a:rPr kumimoji="1" lang="ja-JP" altLang="en-US" dirty="0"/>
              <a:t>の命名ルール</a:t>
            </a:r>
            <a:r>
              <a:rPr kumimoji="1" lang="en-US" altLang="ja-JP" dirty="0"/>
              <a:t>(</a:t>
            </a:r>
            <a:r>
              <a:rPr kumimoji="1" lang="ja-JP" altLang="en-US" dirty="0"/>
              <a:t>コーディング規約</a:t>
            </a:r>
            <a:r>
              <a:rPr kumimoji="1" lang="en-US" altLang="ja-JP" dirty="0"/>
              <a:t>(PEP 8))</a:t>
            </a:r>
            <a:r>
              <a:rPr kumimoji="1" lang="ja-JP" altLang="en-US" dirty="0"/>
              <a:t>に従い、「英小文字とアンダーバー</a:t>
            </a:r>
            <a:r>
              <a:rPr kumimoji="1" lang="en-US" altLang="ja-JP" dirty="0"/>
              <a:t>(_)</a:t>
            </a:r>
            <a:r>
              <a:rPr kumimoji="1" lang="ja-JP" altLang="en-US" dirty="0"/>
              <a:t>」のみ使用するのが望ましい。</a:t>
            </a:r>
            <a:endParaRPr kumimoji="1" lang="en-US" altLang="ja-JP" dirty="0"/>
          </a:p>
          <a:p>
            <a:r>
              <a:rPr kumimoji="1" lang="ja-JP" altLang="en-US" dirty="0"/>
              <a:t>・また，</a:t>
            </a:r>
            <a:r>
              <a:rPr kumimoji="1" lang="en-US" altLang="ja-JP" dirty="0"/>
              <a:t>Python</a:t>
            </a:r>
            <a:r>
              <a:rPr kumimoji="1" lang="ja-JP" altLang="en-US" dirty="0"/>
              <a:t>であらかじめ用意されている関数の名前を付けると処理内容が上書きされてしまうため，重複は避けるようにする。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138</a:t>
            </a:fld>
            <a:endParaRPr kumimoji="1" lang="ja-JP" altLang="en-US"/>
          </a:p>
        </p:txBody>
      </p:sp>
    </p:spTree>
    <p:extLst>
      <p:ext uri="{BB962C8B-B14F-4D97-AF65-F5344CB8AC3E}">
        <p14:creationId xmlns:p14="http://schemas.microsoft.com/office/powerpoint/2010/main" val="11857649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基本的にプログラムは上から順番に実行されるため，先に定義をしてから，「関数の呼び出し」を行う。</a:t>
            </a:r>
            <a:endParaRPr kumimoji="1" lang="en-US" altLang="ja-JP" dirty="0"/>
          </a:p>
          <a:p>
            <a:r>
              <a:rPr kumimoji="1" lang="ja-JP" altLang="en-US" dirty="0"/>
              <a:t>関数の呼び出しは，「関数名</a:t>
            </a:r>
            <a:r>
              <a:rPr kumimoji="1" lang="en-US" altLang="ja-JP" dirty="0"/>
              <a:t>()</a:t>
            </a:r>
            <a:r>
              <a:rPr kumimoji="1" lang="ja-JP" altLang="en-US" dirty="0"/>
              <a:t>」の形で行う。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139</a:t>
            </a:fld>
            <a:endParaRPr kumimoji="1" lang="ja-JP" altLang="en-US"/>
          </a:p>
        </p:txBody>
      </p:sp>
    </p:spTree>
    <p:extLst>
      <p:ext uri="{BB962C8B-B14F-4D97-AF65-F5344CB8AC3E}">
        <p14:creationId xmlns:p14="http://schemas.microsoft.com/office/powerpoint/2010/main" val="281875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例題１</a:t>
            </a:r>
            <a:r>
              <a:rPr kumimoji="1" lang="en-US" altLang="ja-JP" dirty="0"/>
              <a:t>】</a:t>
            </a:r>
            <a:r>
              <a:rPr kumimoji="1" lang="ja-JP" altLang="en-US" dirty="0"/>
              <a:t>二つの値を加算するプログラム</a:t>
            </a:r>
            <a:endParaRPr kumimoji="1" lang="en-US" altLang="ja-JP" dirty="0"/>
          </a:p>
          <a:p>
            <a:r>
              <a:rPr lang="ja-JP" altLang="en-US" sz="1200" dirty="0">
                <a:solidFill>
                  <a:prstClr val="black">
                    <a:lumMod val="75000"/>
                    <a:lumOff val="25000"/>
                  </a:prstClr>
                </a:solidFill>
              </a:rPr>
              <a:t>ユーザが入力した二つの整数を加算し，結果を表示するプログラムを作成してみよう。</a:t>
            </a:r>
            <a:endParaRPr lang="en-US" altLang="ja-JP" sz="1200" dirty="0">
              <a:solidFill>
                <a:prstClr val="black">
                  <a:lumMod val="75000"/>
                  <a:lumOff val="25000"/>
                </a:prstClr>
              </a:solidFill>
            </a:endParaRPr>
          </a:p>
          <a:p>
            <a:endParaRPr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lumMod val="75000"/>
                    <a:lumOff val="25000"/>
                  </a:prstClr>
                </a:solidFill>
              </a:rPr>
              <a:t>アニメーションコンテンツ</a:t>
            </a:r>
            <a:endParaRPr kumimoji="1"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lumMod val="75000"/>
                    <a:lumOff val="25000"/>
                  </a:prstClr>
                </a:solidFill>
              </a:rPr>
              <a:t>https://api01-platform.stream.co.jp/apiservice/plt3/NDU1MQ%3d%3d%23NTc5NA%3d%3d%23280%23168%230%2333E6209A7400%23MDoyOjc6YTpmOzEwOzEwOzEw%23</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14</a:t>
            </a:fld>
            <a:endParaRPr kumimoji="1" lang="ja-JP" altLang="en-US"/>
          </a:p>
        </p:txBody>
      </p:sp>
    </p:spTree>
    <p:extLst>
      <p:ext uri="{BB962C8B-B14F-4D97-AF65-F5344CB8AC3E}">
        <p14:creationId xmlns:p14="http://schemas.microsoft.com/office/powerpoint/2010/main" val="1124114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en-US" altLang="ja-JP" dirty="0"/>
              <a:t>(</a:t>
            </a:r>
            <a:r>
              <a:rPr kumimoji="1" lang="ja-JP" altLang="en-US" dirty="0"/>
              <a:t>問い</a:t>
            </a:r>
            <a:r>
              <a:rPr kumimoji="1" lang="en-US" altLang="ja-JP" dirty="0"/>
              <a:t>)</a:t>
            </a: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もとの値に対し，どのような処理を実行すると四捨五入した値になるだろうか。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140</a:t>
            </a:fld>
            <a:endParaRPr kumimoji="1" lang="ja-JP" altLang="en-US"/>
          </a:p>
        </p:txBody>
      </p:sp>
    </p:spTree>
    <p:extLst>
      <p:ext uri="{BB962C8B-B14F-4D97-AF65-F5344CB8AC3E}">
        <p14:creationId xmlns:p14="http://schemas.microsoft.com/office/powerpoint/2010/main" val="21037007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en-US" altLang="ja-JP" dirty="0"/>
              <a:t>(</a:t>
            </a:r>
            <a:r>
              <a:rPr kumimoji="1" lang="ja-JP" altLang="en-US" dirty="0"/>
              <a:t>答え</a:t>
            </a:r>
            <a:r>
              <a:rPr kumimoji="1" lang="en-US" altLang="ja-JP" dirty="0"/>
              <a:t>)</a:t>
            </a:r>
          </a:p>
          <a:p>
            <a:r>
              <a:rPr kumimoji="1" lang="ja-JP" altLang="en-US" dirty="0"/>
              <a:t>四捨五入は，</a:t>
            </a:r>
            <a:endParaRPr kumimoji="1" lang="en-US" altLang="ja-JP" dirty="0"/>
          </a:p>
          <a:p>
            <a:r>
              <a:rPr kumimoji="1" lang="ja-JP" altLang="en-US" dirty="0"/>
              <a:t>・四捨五入する値に</a:t>
            </a:r>
            <a:r>
              <a:rPr kumimoji="1" lang="en-US" altLang="ja-JP" dirty="0"/>
              <a:t>0.5</a:t>
            </a:r>
            <a:r>
              <a:rPr kumimoji="1" lang="ja-JP" altLang="en-US" dirty="0"/>
              <a:t>を加えて，</a:t>
            </a:r>
            <a:endParaRPr kumimoji="1" lang="en-US" altLang="ja-JP" dirty="0"/>
          </a:p>
          <a:p>
            <a:r>
              <a:rPr kumimoji="1" lang="ja-JP" altLang="en-US" dirty="0"/>
              <a:t>・小数点以下を切り捨てる</a:t>
            </a:r>
            <a:endParaRPr kumimoji="1" lang="en-US" altLang="ja-JP" dirty="0"/>
          </a:p>
          <a:p>
            <a:r>
              <a:rPr kumimoji="1" lang="ja-JP" altLang="en-US" dirty="0"/>
              <a:t>ことにより求めることができる。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141</a:t>
            </a:fld>
            <a:endParaRPr kumimoji="1" lang="ja-JP" altLang="en-US"/>
          </a:p>
        </p:txBody>
      </p:sp>
    </p:spTree>
    <p:extLst>
      <p:ext uri="{BB962C8B-B14F-4D97-AF65-F5344CB8AC3E}">
        <p14:creationId xmlns:p14="http://schemas.microsoft.com/office/powerpoint/2010/main" val="18561853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prstClr val="black">
                    <a:lumMod val="75000"/>
                    <a:lumOff val="25000"/>
                  </a:prstClr>
                </a:solidFill>
              </a:rPr>
              <a:t>引数と戻り値を，次の表のように整理しておく</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142</a:t>
            </a:fld>
            <a:endParaRPr kumimoji="1" lang="ja-JP" altLang="en-US"/>
          </a:p>
        </p:txBody>
      </p:sp>
    </p:spTree>
    <p:extLst>
      <p:ext uri="{BB962C8B-B14F-4D97-AF65-F5344CB8AC3E}">
        <p14:creationId xmlns:p14="http://schemas.microsoft.com/office/powerpoint/2010/main" val="5596921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・引数は，四捨五入する値である。</a:t>
            </a:r>
            <a:endParaRPr kumimoji="1" lang="en-US" altLang="ja-JP" dirty="0"/>
          </a:p>
          <a:p>
            <a:r>
              <a:rPr kumimoji="1" lang="ja-JP" altLang="en-US" dirty="0"/>
              <a:t>　この例では，名前を「</a:t>
            </a:r>
            <a:r>
              <a:rPr kumimoji="1" lang="en-US" altLang="ja-JP" dirty="0" err="1"/>
              <a:t>arg</a:t>
            </a:r>
            <a:r>
              <a:rPr kumimoji="1" lang="en-US" altLang="ja-JP" dirty="0"/>
              <a:t>(</a:t>
            </a:r>
            <a:r>
              <a:rPr kumimoji="1" lang="ja-JP" altLang="en-US" dirty="0"/>
              <a:t>アーグ</a:t>
            </a:r>
            <a:r>
              <a:rPr kumimoji="1" lang="en-US" altLang="ja-JP" dirty="0"/>
              <a:t>)</a:t>
            </a:r>
            <a:r>
              <a:rPr kumimoji="1" lang="ja-JP" altLang="en-US" dirty="0"/>
              <a:t>」とする。</a:t>
            </a:r>
            <a:endParaRPr kumimoji="1" lang="en-US" altLang="ja-JP" dirty="0"/>
          </a:p>
          <a:p>
            <a:r>
              <a:rPr kumimoji="1" lang="ja-JP" altLang="en-US" dirty="0"/>
              <a:t>　</a:t>
            </a:r>
            <a:r>
              <a:rPr kumimoji="1" lang="en-US" altLang="ja-JP" dirty="0"/>
              <a:t>※</a:t>
            </a:r>
            <a:r>
              <a:rPr lang="en-US" altLang="ja-JP" b="0" i="0" dirty="0">
                <a:solidFill>
                  <a:srgbClr val="3E3E3E"/>
                </a:solidFill>
                <a:effectLst/>
                <a:latin typeface="Helvetica" panose="020B0604020202020204" pitchFamily="34" charset="0"/>
              </a:rPr>
              <a:t>argument(</a:t>
            </a:r>
            <a:r>
              <a:rPr lang="ja-JP" altLang="en-US" b="0" i="0" dirty="0">
                <a:solidFill>
                  <a:srgbClr val="3E3E3E"/>
                </a:solidFill>
                <a:effectLst/>
                <a:latin typeface="Helvetica" panose="020B0604020202020204" pitchFamily="34" charset="0"/>
              </a:rPr>
              <a:t>アーギュメント</a:t>
            </a:r>
            <a:r>
              <a:rPr lang="en-US" altLang="ja-JP" b="0" i="0" dirty="0">
                <a:solidFill>
                  <a:srgbClr val="3E3E3E"/>
                </a:solidFill>
                <a:effectLst/>
                <a:latin typeface="Helvetica" panose="020B0604020202020204" pitchFamily="34" charset="0"/>
              </a:rPr>
              <a:t>)</a:t>
            </a:r>
            <a:r>
              <a:rPr lang="ja-JP" altLang="en-US" b="0" i="0" dirty="0">
                <a:solidFill>
                  <a:srgbClr val="3E3E3E"/>
                </a:solidFill>
                <a:effectLst/>
                <a:latin typeface="Helvetica" panose="020B0604020202020204" pitchFamily="34" charset="0"/>
              </a:rPr>
              <a:t>の略で，引数の意。</a:t>
            </a:r>
            <a:endParaRPr lang="en-US" altLang="ja-JP" b="0" i="0" dirty="0">
              <a:solidFill>
                <a:srgbClr val="3E3E3E"/>
              </a:solidFill>
              <a:effectLst/>
              <a:latin typeface="Helvetica" panose="020B0604020202020204" pitchFamily="34" charset="0"/>
            </a:endParaRPr>
          </a:p>
          <a:p>
            <a:endParaRPr kumimoji="1" lang="en-US" altLang="ja-JP" dirty="0"/>
          </a:p>
          <a:p>
            <a:r>
              <a:rPr kumimoji="1" lang="ja-JP" altLang="en-US" dirty="0"/>
              <a:t>・戻り値は，四捨五入した結果である。</a:t>
            </a:r>
            <a:endParaRPr kumimoji="1" lang="en-US" altLang="ja-JP" dirty="0"/>
          </a:p>
          <a:p>
            <a:endParaRPr kumimoji="1" lang="en-US" altLang="ja-JP" dirty="0"/>
          </a:p>
          <a:p>
            <a:r>
              <a:rPr kumimoji="1" lang="ja-JP" altLang="en-US" dirty="0"/>
              <a:t>なお，引数が複数ある関数を定義することもできる。</a:t>
            </a:r>
            <a:endParaRPr kumimoji="1" lang="en-US" altLang="ja-JP" dirty="0"/>
          </a:p>
          <a:p>
            <a:r>
              <a:rPr kumimoji="1" lang="ja-JP" altLang="en-US" dirty="0"/>
              <a:t>戻り値は原則として一つである。</a:t>
            </a:r>
            <a:endParaRPr kumimoji="1" lang="en-US" altLang="ja-JP" dirty="0"/>
          </a:p>
          <a:p>
            <a:endParaRPr kumimoji="1" lang="en-US" altLang="ja-JP" dirty="0"/>
          </a:p>
          <a:p>
            <a:r>
              <a:rPr kumimoji="1" lang="ja-JP" altLang="en-US" dirty="0"/>
              <a:t>関数は複数のプログラムから呼び出される可能性がある。</a:t>
            </a:r>
            <a:endParaRPr kumimoji="1" lang="en-US" altLang="ja-JP" dirty="0"/>
          </a:p>
          <a:p>
            <a:r>
              <a:rPr kumimoji="1" lang="ja-JP" altLang="en-US" dirty="0"/>
              <a:t>規模が大きなプログラムの開発になると，関数を作成する人と，呼び出しするプログラムを作る人が分かれていることもある。</a:t>
            </a:r>
            <a:endParaRPr kumimoji="1" lang="en-US" altLang="ja-JP" dirty="0"/>
          </a:p>
          <a:p>
            <a:r>
              <a:rPr kumimoji="1" lang="ja-JP" altLang="en-US" dirty="0"/>
              <a:t>そのため，引数や戻り値の型や意味を，わかりやすく記述しておく必要がある。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143</a:t>
            </a:fld>
            <a:endParaRPr kumimoji="1" lang="ja-JP" altLang="en-US"/>
          </a:p>
        </p:txBody>
      </p:sp>
    </p:spTree>
    <p:extLst>
      <p:ext uri="{BB962C8B-B14F-4D97-AF65-F5344CB8AC3E}">
        <p14:creationId xmlns:p14="http://schemas.microsoft.com/office/powerpoint/2010/main" val="232468594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en-US" altLang="ja-JP" dirty="0"/>
              <a:t>(</a:t>
            </a:r>
            <a:r>
              <a:rPr kumimoji="1" lang="ja-JP" altLang="en-US" dirty="0"/>
              <a:t>問い</a:t>
            </a:r>
            <a:r>
              <a:rPr kumimoji="1" lang="en-US" altLang="ja-JP" dirty="0"/>
              <a:t>)</a:t>
            </a:r>
          </a:p>
          <a:p>
            <a:r>
              <a:rPr kumimoji="1" lang="en-US" altLang="ja-JP" sz="1200" b="0" i="0" u="none" strike="noStrike" kern="1200" cap="none" spc="0" normalizeH="0" baseline="0" noProof="0" dirty="0" err="1">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myround</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という関数を呼び出すための「プログラム１」は，どのように記述すればよいだろうか。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144</a:t>
            </a:fld>
            <a:endParaRPr kumimoji="1" lang="ja-JP" altLang="en-US"/>
          </a:p>
        </p:txBody>
      </p:sp>
    </p:spTree>
    <p:extLst>
      <p:ext uri="{BB962C8B-B14F-4D97-AF65-F5344CB8AC3E}">
        <p14:creationId xmlns:p14="http://schemas.microsoft.com/office/powerpoint/2010/main" val="118526793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spcBef>
                <a:spcPts val="3000"/>
              </a:spcBef>
              <a:buNone/>
            </a:pPr>
            <a:r>
              <a:rPr lang="en-US" altLang="ja-JP" dirty="0"/>
              <a:t>【</a:t>
            </a:r>
            <a:r>
              <a:rPr lang="ja-JP" altLang="en-US" dirty="0"/>
              <a:t>プログラム１</a:t>
            </a:r>
            <a:r>
              <a:rPr lang="en-US" altLang="ja-JP" dirty="0"/>
              <a:t>】</a:t>
            </a:r>
          </a:p>
          <a:p>
            <a:pPr marL="0" indent="0">
              <a:lnSpc>
                <a:spcPct val="100000"/>
              </a:lnSpc>
              <a:spcBef>
                <a:spcPts val="3000"/>
              </a:spcBef>
              <a:buNone/>
            </a:pPr>
            <a:r>
              <a:rPr lang="ja-JP" altLang="en-US" dirty="0"/>
              <a:t>・①と③は，変数に正の小数を「代入」するコード</a:t>
            </a:r>
            <a:endParaRPr lang="en-US" altLang="ja-JP" dirty="0"/>
          </a:p>
          <a:p>
            <a:pPr marL="0" indent="0">
              <a:lnSpc>
                <a:spcPct val="100000"/>
              </a:lnSpc>
              <a:spcBef>
                <a:spcPts val="3000"/>
              </a:spcBef>
              <a:buNone/>
            </a:pPr>
            <a:r>
              <a:rPr kumimoji="1" lang="ja-JP" altLang="en-US" dirty="0"/>
              <a:t>・②と④は，変数</a:t>
            </a:r>
            <a:r>
              <a:rPr kumimoji="1" lang="en-US" altLang="ja-JP" dirty="0"/>
              <a:t>a, b</a:t>
            </a:r>
            <a:r>
              <a:rPr kumimoji="1" lang="ja-JP" altLang="en-US" dirty="0"/>
              <a:t>に格納されている値を</a:t>
            </a:r>
            <a:r>
              <a:rPr kumimoji="1" lang="en-US" altLang="ja-JP" dirty="0" err="1"/>
              <a:t>myround</a:t>
            </a:r>
            <a:r>
              <a:rPr kumimoji="1" lang="en-US" altLang="ja-JP" dirty="0"/>
              <a:t>()</a:t>
            </a:r>
            <a:r>
              <a:rPr kumimoji="1" lang="ja-JP" altLang="en-US" dirty="0"/>
              <a:t>というユーザ定義関数で四捨五入し，表示するコード</a:t>
            </a:r>
            <a:endParaRPr kumimoji="1" lang="en-US" altLang="ja-JP" dirty="0"/>
          </a:p>
          <a:p>
            <a:pPr marL="0" indent="0">
              <a:lnSpc>
                <a:spcPct val="100000"/>
              </a:lnSpc>
              <a:spcBef>
                <a:spcPts val="3000"/>
              </a:spcBef>
              <a:buNone/>
            </a:pPr>
            <a:r>
              <a:rPr kumimoji="1" lang="ja-JP" altLang="en-US" dirty="0"/>
              <a:t>である。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145</a:t>
            </a:fld>
            <a:endParaRPr kumimoji="1" lang="ja-JP" altLang="en-US"/>
          </a:p>
        </p:txBody>
      </p:sp>
    </p:spTree>
    <p:extLst>
      <p:ext uri="{BB962C8B-B14F-4D97-AF65-F5344CB8AC3E}">
        <p14:creationId xmlns:p14="http://schemas.microsoft.com/office/powerpoint/2010/main" val="34545010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9316-DE9F-57BC-E9C7-B8F2ADC734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41F9B8-65CA-1243-AD23-994A6EC4F1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341A30-0A96-FD6D-F73A-5807A31F032B}"/>
              </a:ext>
            </a:extLst>
          </p:cNvPr>
          <p:cNvSpPr>
            <a:spLocks noGrp="1"/>
          </p:cNvSpPr>
          <p:nvPr>
            <p:ph type="body" idx="1"/>
          </p:nvPr>
        </p:nvSpPr>
        <p:spPr/>
        <p:txBody>
          <a:bodyPr/>
          <a:lstStyle/>
          <a:p>
            <a:pPr marL="0" algn="l" rtl="0" eaLnBrk="1" latinLnBrk="0" hangingPunct="1"/>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解答例</a:t>
            </a:r>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まずは</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フローチャートを見ながら，アルゴリズムを考えて</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みよう。</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①では，「</a:t>
            </a:r>
            <a:r>
              <a:rPr kumimoji="1" lang="en-US" altLang="ja-JP" sz="1200" kern="1200" dirty="0" err="1">
                <a:solidFill>
                  <a:srgbClr val="000000"/>
                </a:solidFill>
                <a:effectLst/>
                <a:latin typeface="游ゴシック" panose="020B0400000000000000" pitchFamily="50" charset="-128"/>
                <a:ea typeface="游ゴシック" panose="020B0400000000000000" pitchFamily="50" charset="-128"/>
                <a:cs typeface="+mn-cs"/>
              </a:rPr>
              <a:t>myround</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」という名前の関数を定義する。</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引数は「</a:t>
            </a:r>
            <a:r>
              <a:rPr kumimoji="1" lang="en-US" altLang="ja-JP" sz="1200" kern="1200" dirty="0" err="1">
                <a:solidFill>
                  <a:srgbClr val="000000"/>
                </a:solidFill>
                <a:effectLst/>
                <a:latin typeface="游ゴシック" panose="020B0400000000000000" pitchFamily="50" charset="-128"/>
                <a:ea typeface="游ゴシック" panose="020B0400000000000000" pitchFamily="50" charset="-128"/>
                <a:cs typeface="+mn-cs"/>
              </a:rPr>
              <a:t>arg</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」である。</a:t>
            </a:r>
            <a:endParaRPr lang="ja-JP" altLang="ja-JP" dirty="0">
              <a:effectLst/>
            </a:endParaRPr>
          </a:p>
        </p:txBody>
      </p:sp>
      <p:sp>
        <p:nvSpPr>
          <p:cNvPr id="4" name="スライド番号プレースホルダー 3">
            <a:extLst>
              <a:ext uri="{FF2B5EF4-FFF2-40B4-BE49-F238E27FC236}">
                <a16:creationId xmlns:a16="http://schemas.microsoft.com/office/drawing/2014/main" id="{61262F32-7A61-974D-94CF-366EAB779F8B}"/>
              </a:ext>
            </a:extLst>
          </p:cNvPr>
          <p:cNvSpPr>
            <a:spLocks noGrp="1"/>
          </p:cNvSpPr>
          <p:nvPr>
            <p:ph type="sldNum" sz="quarter" idx="5"/>
          </p:nvPr>
        </p:nvSpPr>
        <p:spPr/>
        <p:txBody>
          <a:bodyPr/>
          <a:lstStyle/>
          <a:p>
            <a:fld id="{123B8A40-C4BB-4382-86BC-3692CDF80988}" type="slidenum">
              <a:rPr kumimoji="1" lang="ja-JP" altLang="en-US" smtClean="0"/>
              <a:t>146</a:t>
            </a:fld>
            <a:endParaRPr kumimoji="1" lang="ja-JP" altLang="en-US"/>
          </a:p>
        </p:txBody>
      </p:sp>
    </p:spTree>
    <p:extLst>
      <p:ext uri="{BB962C8B-B14F-4D97-AF65-F5344CB8AC3E}">
        <p14:creationId xmlns:p14="http://schemas.microsoft.com/office/powerpoint/2010/main" val="44966414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9316-DE9F-57BC-E9C7-B8F2ADC734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41F9B8-65CA-1243-AD23-994A6EC4F1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341A30-0A96-FD6D-F73A-5807A31F03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②では，引数</a:t>
            </a:r>
            <a:r>
              <a:rPr kumimoji="1" lang="en-US" altLang="ja-JP" dirty="0" err="1"/>
              <a:t>arg</a:t>
            </a:r>
            <a:r>
              <a:rPr kumimoji="1" lang="ja-JP" altLang="en-US" dirty="0"/>
              <a:t>の値に</a:t>
            </a:r>
            <a:r>
              <a:rPr kumimoji="1" lang="en-US" altLang="ja-JP" dirty="0"/>
              <a:t>0.5</a:t>
            </a:r>
            <a:r>
              <a:rPr kumimoji="1" lang="ja-JP" altLang="en-US" dirty="0"/>
              <a:t>を加え，変数</a:t>
            </a:r>
            <a:r>
              <a:rPr kumimoji="1" lang="en-US" altLang="ja-JP" dirty="0"/>
              <a:t>a</a:t>
            </a:r>
            <a:r>
              <a:rPr kumimoji="1" lang="ja-JP" altLang="en-US" dirty="0"/>
              <a:t>に代入する。</a:t>
            </a:r>
            <a:endParaRPr lang="en-US" altLang="ja-JP" sz="1200" dirty="0"/>
          </a:p>
        </p:txBody>
      </p:sp>
      <p:sp>
        <p:nvSpPr>
          <p:cNvPr id="4" name="スライド番号プレースホルダー 3">
            <a:extLst>
              <a:ext uri="{FF2B5EF4-FFF2-40B4-BE49-F238E27FC236}">
                <a16:creationId xmlns:a16="http://schemas.microsoft.com/office/drawing/2014/main" id="{61262F32-7A61-974D-94CF-366EAB779F8B}"/>
              </a:ext>
            </a:extLst>
          </p:cNvPr>
          <p:cNvSpPr>
            <a:spLocks noGrp="1"/>
          </p:cNvSpPr>
          <p:nvPr>
            <p:ph type="sldNum" sz="quarter" idx="5"/>
          </p:nvPr>
        </p:nvSpPr>
        <p:spPr/>
        <p:txBody>
          <a:bodyPr/>
          <a:lstStyle/>
          <a:p>
            <a:fld id="{123B8A40-C4BB-4382-86BC-3692CDF80988}" type="slidenum">
              <a:rPr kumimoji="1" lang="ja-JP" altLang="en-US" smtClean="0"/>
              <a:t>147</a:t>
            </a:fld>
            <a:endParaRPr kumimoji="1" lang="ja-JP" altLang="en-US"/>
          </a:p>
        </p:txBody>
      </p:sp>
    </p:spTree>
    <p:extLst>
      <p:ext uri="{BB962C8B-B14F-4D97-AF65-F5344CB8AC3E}">
        <p14:creationId xmlns:p14="http://schemas.microsoft.com/office/powerpoint/2010/main" val="2215444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9316-DE9F-57BC-E9C7-B8F2ADC734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41F9B8-65CA-1243-AD23-994A6EC4F1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341A30-0A96-FD6D-F73A-5807A31F03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③では，変数</a:t>
            </a:r>
            <a:r>
              <a:rPr kumimoji="1" lang="en-US" altLang="ja-JP" dirty="0"/>
              <a:t>a</a:t>
            </a:r>
            <a:r>
              <a:rPr kumimoji="1" lang="ja-JP" altLang="en-US" dirty="0"/>
              <a:t>の値の小数点以下を切り捨て</a:t>
            </a:r>
            <a:r>
              <a:rPr kumimoji="1" lang="en-US" altLang="ja-JP" dirty="0"/>
              <a:t>(</a:t>
            </a:r>
            <a:r>
              <a:rPr kumimoji="1" lang="ja-JP" altLang="en-US" dirty="0"/>
              <a:t>整数型に変換し</a:t>
            </a:r>
            <a:r>
              <a:rPr kumimoji="1" lang="en-US" altLang="ja-JP" dirty="0"/>
              <a:t>)</a:t>
            </a:r>
            <a:r>
              <a:rPr kumimoji="1" lang="ja-JP" altLang="en-US" dirty="0"/>
              <a:t>，変数</a:t>
            </a:r>
            <a:r>
              <a:rPr kumimoji="1" lang="en-US" altLang="ja-JP" dirty="0"/>
              <a:t>b</a:t>
            </a:r>
            <a:r>
              <a:rPr kumimoji="1" lang="ja-JP" altLang="en-US" dirty="0"/>
              <a:t>に代入する。</a:t>
            </a:r>
            <a:endParaRPr lang="en-US" altLang="ja-JP" sz="1200" dirty="0"/>
          </a:p>
        </p:txBody>
      </p:sp>
      <p:sp>
        <p:nvSpPr>
          <p:cNvPr id="4" name="スライド番号プレースホルダー 3">
            <a:extLst>
              <a:ext uri="{FF2B5EF4-FFF2-40B4-BE49-F238E27FC236}">
                <a16:creationId xmlns:a16="http://schemas.microsoft.com/office/drawing/2014/main" id="{61262F32-7A61-974D-94CF-366EAB779F8B}"/>
              </a:ext>
            </a:extLst>
          </p:cNvPr>
          <p:cNvSpPr>
            <a:spLocks noGrp="1"/>
          </p:cNvSpPr>
          <p:nvPr>
            <p:ph type="sldNum" sz="quarter" idx="5"/>
          </p:nvPr>
        </p:nvSpPr>
        <p:spPr/>
        <p:txBody>
          <a:bodyPr/>
          <a:lstStyle/>
          <a:p>
            <a:fld id="{123B8A40-C4BB-4382-86BC-3692CDF80988}" type="slidenum">
              <a:rPr kumimoji="1" lang="ja-JP" altLang="en-US" smtClean="0"/>
              <a:t>148</a:t>
            </a:fld>
            <a:endParaRPr kumimoji="1" lang="ja-JP" altLang="en-US"/>
          </a:p>
        </p:txBody>
      </p:sp>
    </p:spTree>
    <p:extLst>
      <p:ext uri="{BB962C8B-B14F-4D97-AF65-F5344CB8AC3E}">
        <p14:creationId xmlns:p14="http://schemas.microsoft.com/office/powerpoint/2010/main" val="327619716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9316-DE9F-57BC-E9C7-B8F2ADC734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41F9B8-65CA-1243-AD23-994A6EC4F1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341A30-0A96-FD6D-F73A-5807A31F03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④では，「戻り値」を変数</a:t>
            </a:r>
            <a:r>
              <a:rPr kumimoji="1" lang="en-US" altLang="ja-JP" dirty="0"/>
              <a:t>b</a:t>
            </a:r>
            <a:r>
              <a:rPr kumimoji="1" lang="ja-JP" altLang="en-US" dirty="0"/>
              <a:t>に指定する。</a:t>
            </a:r>
            <a:endParaRPr lang="en-US" altLang="ja-JP" sz="1200" dirty="0"/>
          </a:p>
        </p:txBody>
      </p:sp>
      <p:sp>
        <p:nvSpPr>
          <p:cNvPr id="4" name="スライド番号プレースホルダー 3">
            <a:extLst>
              <a:ext uri="{FF2B5EF4-FFF2-40B4-BE49-F238E27FC236}">
                <a16:creationId xmlns:a16="http://schemas.microsoft.com/office/drawing/2014/main" id="{61262F32-7A61-974D-94CF-366EAB779F8B}"/>
              </a:ext>
            </a:extLst>
          </p:cNvPr>
          <p:cNvSpPr>
            <a:spLocks noGrp="1"/>
          </p:cNvSpPr>
          <p:nvPr>
            <p:ph type="sldNum" sz="quarter" idx="5"/>
          </p:nvPr>
        </p:nvSpPr>
        <p:spPr/>
        <p:txBody>
          <a:bodyPr/>
          <a:lstStyle/>
          <a:p>
            <a:fld id="{123B8A40-C4BB-4382-86BC-3692CDF80988}" type="slidenum">
              <a:rPr kumimoji="1" lang="ja-JP" altLang="en-US" smtClean="0"/>
              <a:t>149</a:t>
            </a:fld>
            <a:endParaRPr kumimoji="1" lang="ja-JP" altLang="en-US"/>
          </a:p>
        </p:txBody>
      </p:sp>
    </p:spTree>
    <p:extLst>
      <p:ext uri="{BB962C8B-B14F-4D97-AF65-F5344CB8AC3E}">
        <p14:creationId xmlns:p14="http://schemas.microsoft.com/office/powerpoint/2010/main" val="415489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まずは，フローチャートを見ながら，アルゴリズムを考えてみよう。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a:t>
            </a:fld>
            <a:endParaRPr kumimoji="1" lang="ja-JP" altLang="en-US"/>
          </a:p>
        </p:txBody>
      </p:sp>
    </p:spTree>
    <p:extLst>
      <p:ext uri="{BB962C8B-B14F-4D97-AF65-F5344CB8AC3E}">
        <p14:creationId xmlns:p14="http://schemas.microsoft.com/office/powerpoint/2010/main" val="277141763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rtl="0" eaLnBrk="1" fontAlgn="auto" latinLnBrk="0" hangingPunct="1"/>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次に，アルゴリズムに対応するプログラムを考え，記述してみよう。</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150</a:t>
            </a:fld>
            <a:endParaRPr kumimoji="1" lang="ja-JP" altLang="en-US"/>
          </a:p>
        </p:txBody>
      </p:sp>
    </p:spTree>
    <p:extLst>
      <p:ext uri="{BB962C8B-B14F-4D97-AF65-F5344CB8AC3E}">
        <p14:creationId xmlns:p14="http://schemas.microsoft.com/office/powerpoint/2010/main" val="385059653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アルゴリズムに対応するプログラムは，図のようになる。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151</a:t>
            </a:fld>
            <a:endParaRPr kumimoji="1" lang="ja-JP" altLang="en-US"/>
          </a:p>
        </p:txBody>
      </p:sp>
    </p:spTree>
    <p:extLst>
      <p:ext uri="{BB962C8B-B14F-4D97-AF65-F5344CB8AC3E}">
        <p14:creationId xmlns:p14="http://schemas.microsoft.com/office/powerpoint/2010/main" val="63954308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152</a:t>
            </a:fld>
            <a:endParaRPr kumimoji="1" lang="ja-JP" altLang="en-US"/>
          </a:p>
        </p:txBody>
      </p:sp>
    </p:spTree>
    <p:extLst>
      <p:ext uri="{BB962C8B-B14F-4D97-AF65-F5344CB8AC3E}">
        <p14:creationId xmlns:p14="http://schemas.microsoft.com/office/powerpoint/2010/main" val="417907249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実際には，この図のように関数の定義のコードに続けて，関数を呼び出すコードを記述する。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153</a:t>
            </a:fld>
            <a:endParaRPr kumimoji="1" lang="ja-JP" altLang="en-US"/>
          </a:p>
        </p:txBody>
      </p:sp>
    </p:spTree>
    <p:extLst>
      <p:ext uri="{BB962C8B-B14F-4D97-AF65-F5344CB8AC3E}">
        <p14:creationId xmlns:p14="http://schemas.microsoft.com/office/powerpoint/2010/main" val="65981326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考察</a:t>
            </a:r>
            <a:r>
              <a:rPr kumimoji="1" lang="en-US" altLang="ja-JP" dirty="0"/>
              <a:t>】</a:t>
            </a:r>
          </a:p>
          <a:p>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def</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文に続く行から始まるコードブロックが関数処理の本体となる。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154</a:t>
            </a:fld>
            <a:endParaRPr kumimoji="1" lang="ja-JP" altLang="en-US"/>
          </a:p>
        </p:txBody>
      </p:sp>
    </p:spTree>
    <p:extLst>
      <p:ext uri="{BB962C8B-B14F-4D97-AF65-F5344CB8AC3E}">
        <p14:creationId xmlns:p14="http://schemas.microsoft.com/office/powerpoint/2010/main" val="5372750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前のスライドからの続き</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p>
          <a:p>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コードブロックは，インデントで指定するため，インデントを正確に揃える必要がある。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155</a:t>
            </a:fld>
            <a:endParaRPr kumimoji="1" lang="ja-JP" altLang="en-US"/>
          </a:p>
        </p:txBody>
      </p:sp>
    </p:spTree>
    <p:extLst>
      <p:ext uri="{BB962C8B-B14F-4D97-AF65-F5344CB8AC3E}">
        <p14:creationId xmlns:p14="http://schemas.microsoft.com/office/powerpoint/2010/main" val="221851068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156</a:t>
            </a:fld>
            <a:endParaRPr kumimoji="1" lang="ja-JP" altLang="en-US"/>
          </a:p>
        </p:txBody>
      </p:sp>
    </p:spTree>
    <p:extLst>
      <p:ext uri="{BB962C8B-B14F-4D97-AF65-F5344CB8AC3E}">
        <p14:creationId xmlns:p14="http://schemas.microsoft.com/office/powerpoint/2010/main" val="95388147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補足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p>
          <a:p>
            <a:pPr marL="0" indent="0">
              <a:lnSpc>
                <a:spcPct val="100000"/>
              </a:lnSpc>
              <a:spcBef>
                <a:spcPts val="0"/>
              </a:spcBef>
              <a:buFont typeface="Arial" panose="020B0604020202020204" pitchFamily="34" charset="0"/>
              <a:buNone/>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には，四捨五入する関数として，あらかじめ「</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round(</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ラウンド</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」関数が用意されている。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例題６では，</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あらかじめ用意されている「</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round(</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ラウンド</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」関数と重複しないように，関数名を「</a:t>
            </a:r>
            <a:r>
              <a:rPr kumimoji="1" lang="en-US" altLang="ja-JP" sz="1200" b="0" i="0" u="none" strike="noStrike" kern="1200" cap="none" spc="0" normalizeH="0" baseline="0" noProof="0" dirty="0" err="1">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myround</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」としている。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indent="0">
              <a:lnSpc>
                <a:spcPct val="100000"/>
              </a:lnSpc>
              <a:spcBef>
                <a:spcPts val="0"/>
              </a:spcBef>
              <a:buFont typeface="Arial" panose="020B0604020202020204" pitchFamily="34" charset="0"/>
              <a:buNone/>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また，</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で</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round()</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を</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使用する際に，通常の四捨五入とは異なる結果が返ってくることがあるため，ユーザ定義関数を作成している</a:t>
            </a:r>
            <a:r>
              <a:rPr lang="ja-JP" altLang="en-US" sz="1200" dirty="0">
                <a:solidFill>
                  <a:prstClr val="black">
                    <a:lumMod val="75000"/>
                    <a:lumOff val="25000"/>
                  </a:prstClr>
                </a:solidFill>
              </a:rPr>
              <a:t>。</a:t>
            </a:r>
            <a:endParaRPr lang="en-US" altLang="ja-JP" sz="1200" dirty="0">
              <a:solidFill>
                <a:prstClr val="black">
                  <a:lumMod val="75000"/>
                  <a:lumOff val="25000"/>
                </a:prstClr>
              </a:solidFill>
            </a:endParaRPr>
          </a:p>
          <a:p>
            <a:pPr marL="0" indent="0">
              <a:lnSpc>
                <a:spcPct val="100000"/>
              </a:lnSpc>
              <a:spcBef>
                <a:spcPts val="0"/>
              </a:spcBef>
              <a:buFont typeface="Arial" panose="020B0604020202020204" pitchFamily="34" charset="0"/>
              <a:buNone/>
            </a:pPr>
            <a:endParaRPr lang="en-US" altLang="ja-JP" sz="1200" dirty="0">
              <a:solidFill>
                <a:prstClr val="black">
                  <a:lumMod val="75000"/>
                  <a:lumOff val="25000"/>
                </a:prstClr>
              </a:solidFill>
            </a:endParaRPr>
          </a:p>
          <a:p>
            <a:pPr marL="0" indent="0">
              <a:lnSpc>
                <a:spcPct val="100000"/>
              </a:lnSpc>
              <a:spcBef>
                <a:spcPts val="0"/>
              </a:spcBef>
              <a:buFont typeface="Arial" panose="020B0604020202020204" pitchFamily="34" charset="0"/>
              <a:buNone/>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の</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round()</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を使用する際</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には，注意しなければならない点が二つある。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157</a:t>
            </a:fld>
            <a:endParaRPr kumimoji="1" lang="ja-JP" altLang="en-US"/>
          </a:p>
        </p:txBody>
      </p:sp>
    </p:spTree>
    <p:extLst>
      <p:ext uri="{BB962C8B-B14F-4D97-AF65-F5344CB8AC3E}">
        <p14:creationId xmlns:p14="http://schemas.microsoft.com/office/powerpoint/2010/main" val="323204523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一つ目は，「浮動小数点数の誤差」である。</a:t>
            </a:r>
            <a:endParaRPr kumimoji="1" lang="en-US" altLang="ja-JP" dirty="0"/>
          </a:p>
          <a:p>
            <a:endParaRPr kumimoji="1" lang="en-US" altLang="ja-JP" dirty="0"/>
          </a:p>
          <a:p>
            <a:pPr marL="0" indent="0">
              <a:lnSpc>
                <a:spcPct val="100000"/>
              </a:lnSpc>
              <a:spcBef>
                <a:spcPts val="0"/>
              </a:spcBef>
              <a:buFont typeface="Arial" panose="020B0604020202020204" pitchFamily="34" charset="0"/>
              <a:buNone/>
            </a:pPr>
            <a:r>
              <a:rPr lang="ja-JP" altLang="en-US" sz="1200" dirty="0">
                <a:solidFill>
                  <a:prstClr val="black">
                    <a:lumMod val="75000"/>
                    <a:lumOff val="25000"/>
                  </a:prstClr>
                </a:solidFill>
              </a:rPr>
              <a:t>３章２節の「コンピュータでの実数の表現」や「コンピュータでの計算と誤差」で学習したとおり，コンピュータは，浮動小数点数を正確に表現できないことがある。</a:t>
            </a:r>
            <a:endParaRPr lang="en-US" altLang="ja-JP" sz="1200" dirty="0">
              <a:solidFill>
                <a:prstClr val="black">
                  <a:lumMod val="75000"/>
                  <a:lumOff val="25000"/>
                </a:prstClr>
              </a:solidFill>
            </a:endParaRPr>
          </a:p>
          <a:p>
            <a:pPr marL="0" indent="0">
              <a:lnSpc>
                <a:spcPct val="100000"/>
              </a:lnSpc>
              <a:spcBef>
                <a:spcPts val="2400"/>
              </a:spcBef>
              <a:buFont typeface="Arial" panose="020B0604020202020204" pitchFamily="34" charset="0"/>
              <a:buNone/>
            </a:pP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1200" dirty="0">
                <a:solidFill>
                  <a:prstClr val="black">
                    <a:lumMod val="75000"/>
                    <a:lumOff val="25000"/>
                  </a:prstClr>
                </a:solidFill>
              </a:rPr>
              <a:t>においては，</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round(2.675, 2)</a:t>
            </a:r>
            <a:r>
              <a:rPr lang="ja-JP" altLang="en-US" sz="1200" dirty="0">
                <a:solidFill>
                  <a:prstClr val="black">
                    <a:lumMod val="75000"/>
                    <a:lumOff val="25000"/>
                  </a:prstClr>
                </a:solidFill>
                <a:latin typeface="BIZ UDPゴシック" panose="020B0400000000000000" pitchFamily="50" charset="-128"/>
                <a:ea typeface="BIZ UDPゴシック" panose="020B0400000000000000" pitchFamily="50" charset="-128"/>
              </a:rPr>
              <a:t>に対して，</a:t>
            </a: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2.68</a:t>
            </a:r>
            <a:r>
              <a:rPr lang="ja-JP" altLang="en-US" sz="1200" dirty="0">
                <a:solidFill>
                  <a:prstClr val="black">
                    <a:lumMod val="75000"/>
                    <a:lumOff val="25000"/>
                  </a:prstClr>
                </a:solidFill>
              </a:rPr>
              <a:t>」ではなく，「</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2.67</a:t>
            </a:r>
            <a:r>
              <a:rPr lang="ja-JP" altLang="en-US" sz="1200" dirty="0">
                <a:solidFill>
                  <a:prstClr val="black">
                    <a:lumMod val="75000"/>
                    <a:lumOff val="25000"/>
                  </a:prstClr>
                </a:solidFill>
              </a:rPr>
              <a:t>」が返される</a:t>
            </a:r>
            <a:r>
              <a:rPr kumimoji="1" lang="ja-JP" altLang="en-US" sz="1200" b="0" i="0" u="none" strike="noStrike" kern="1200" cap="none" spc="0" normalizeH="0" baseline="0" noProof="0" dirty="0">
                <a:ln>
                  <a:noFill/>
                </a:ln>
                <a:solidFill>
                  <a:prstClr val="black">
                    <a:lumMod val="75000"/>
                    <a:lumOff val="25000"/>
                  </a:prstClr>
                </a:solidFill>
                <a:effectLst/>
                <a:uLnTx/>
                <a:uFillTx/>
              </a:rPr>
              <a:t>。</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158</a:t>
            </a:fld>
            <a:endParaRPr kumimoji="1" lang="ja-JP" altLang="en-US"/>
          </a:p>
        </p:txBody>
      </p:sp>
    </p:spTree>
    <p:extLst>
      <p:ext uri="{BB962C8B-B14F-4D97-AF65-F5344CB8AC3E}">
        <p14:creationId xmlns:p14="http://schemas.microsoft.com/office/powerpoint/2010/main" val="312711588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・１行目は，</a:t>
            </a:r>
            <a:r>
              <a:rPr kumimoji="1" lang="en-US" altLang="ja-JP" dirty="0"/>
              <a:t>2.675</a:t>
            </a:r>
            <a:r>
              <a:rPr kumimoji="1" lang="ja-JP" altLang="en-US" dirty="0"/>
              <a:t>を「１の位」で四捨五入しており，結果は「</a:t>
            </a:r>
            <a:r>
              <a:rPr kumimoji="1" lang="en-US" altLang="ja-JP" dirty="0"/>
              <a:t>3.0</a:t>
            </a:r>
            <a:r>
              <a:rPr kumimoji="1" lang="ja-JP" altLang="en-US" dirty="0"/>
              <a:t>」である。</a:t>
            </a:r>
            <a:endParaRPr kumimoji="1" lang="en-US" altLang="ja-JP" dirty="0"/>
          </a:p>
          <a:p>
            <a:r>
              <a:rPr kumimoji="1" lang="ja-JP" altLang="en-US" dirty="0"/>
              <a:t>・２行目は，</a:t>
            </a:r>
            <a:r>
              <a:rPr kumimoji="1" lang="en-US" altLang="ja-JP" dirty="0"/>
              <a:t>2.675</a:t>
            </a:r>
            <a:r>
              <a:rPr kumimoji="1" lang="ja-JP" altLang="en-US" dirty="0"/>
              <a:t>を「小数第１の位」で四捨五入しており，結果は「</a:t>
            </a:r>
            <a:r>
              <a:rPr kumimoji="1" lang="en-US" altLang="ja-JP" dirty="0"/>
              <a:t>2.7</a:t>
            </a:r>
            <a:r>
              <a:rPr kumimoji="1" lang="ja-JP" altLang="en-US" dirty="0"/>
              <a:t>」である。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・３行目は，</a:t>
            </a:r>
            <a:r>
              <a:rPr kumimoji="1" lang="en-US" altLang="ja-JP" dirty="0"/>
              <a:t>2.675</a:t>
            </a:r>
            <a:r>
              <a:rPr kumimoji="1" lang="ja-JP" altLang="en-US" dirty="0"/>
              <a:t>を「小数第２の位」で四捨五入しており，結果が「</a:t>
            </a:r>
            <a:r>
              <a:rPr kumimoji="1" lang="en-US" altLang="ja-JP" dirty="0"/>
              <a:t>2.67</a:t>
            </a:r>
            <a:r>
              <a:rPr kumimoji="1" lang="ja-JP" altLang="en-US" dirty="0"/>
              <a:t>」となっている。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通常の四捨五入の値「</a:t>
            </a:r>
            <a:r>
              <a:rPr kumimoji="1" lang="en-US" altLang="ja-JP" dirty="0"/>
              <a:t>2.68</a:t>
            </a:r>
            <a:r>
              <a:rPr kumimoji="1" lang="ja-JP" altLang="en-US" dirty="0"/>
              <a:t>」と値が異なっていることがわかる。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159</a:t>
            </a:fld>
            <a:endParaRPr kumimoji="1" lang="ja-JP" altLang="en-US"/>
          </a:p>
        </p:txBody>
      </p:sp>
    </p:spTree>
    <p:extLst>
      <p:ext uri="{BB962C8B-B14F-4D97-AF65-F5344CB8AC3E}">
        <p14:creationId xmlns:p14="http://schemas.microsoft.com/office/powerpoint/2010/main" val="342424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①変数</a:t>
            </a:r>
            <a:r>
              <a:rPr kumimoji="1" lang="en-US" altLang="ja-JP" dirty="0"/>
              <a:t>a</a:t>
            </a:r>
            <a:r>
              <a:rPr kumimoji="1" lang="ja-JP" altLang="en-US" dirty="0"/>
              <a:t>に，ユーザが入力した値を代入する。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16</a:t>
            </a:fld>
            <a:endParaRPr kumimoji="1" lang="ja-JP" altLang="en-US"/>
          </a:p>
        </p:txBody>
      </p:sp>
    </p:spTree>
    <p:extLst>
      <p:ext uri="{BB962C8B-B14F-4D97-AF65-F5344CB8AC3E}">
        <p14:creationId xmlns:p14="http://schemas.microsoft.com/office/powerpoint/2010/main" val="352858306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二つ目の注意点は，「最近接偶数への丸め」である。</a:t>
            </a:r>
            <a:endParaRPr kumimoji="1" lang="en-US" altLang="ja-JP" dirty="0"/>
          </a:p>
          <a:p>
            <a:r>
              <a:rPr kumimoji="1" lang="en-US" altLang="ja-JP" dirty="0"/>
              <a:t>JIS</a:t>
            </a:r>
            <a:r>
              <a:rPr kumimoji="1" lang="ja-JP" altLang="en-US" dirty="0"/>
              <a:t>丸め，</a:t>
            </a:r>
            <a:r>
              <a:rPr kumimoji="1" lang="en-US" altLang="ja-JP" dirty="0"/>
              <a:t>ISO</a:t>
            </a:r>
            <a:r>
              <a:rPr kumimoji="1" lang="ja-JP" altLang="en-US" dirty="0"/>
              <a:t>丸め，銀行丸めなどとも呼ばれる。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これは，</a:t>
            </a:r>
            <a:r>
              <a:rPr lang="ja-JP" altLang="en-US" sz="1200" dirty="0">
                <a:solidFill>
                  <a:prstClr val="black">
                    <a:lumMod val="75000"/>
                    <a:lumOff val="25000"/>
                  </a:prstClr>
                </a:solidFill>
              </a:rPr>
              <a:t>値の端数が</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0.5</a:t>
            </a:r>
            <a:r>
              <a:rPr lang="ja-JP" altLang="en-US" sz="1200" dirty="0">
                <a:solidFill>
                  <a:prstClr val="black">
                    <a:lumMod val="75000"/>
                    <a:lumOff val="25000"/>
                  </a:prstClr>
                </a:solidFill>
              </a:rPr>
              <a:t>の場合に，最も近い偶数に丸められるというものである。</a:t>
            </a:r>
            <a:endParaRPr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1200" dirty="0">
                <a:solidFill>
                  <a:prstClr val="black">
                    <a:lumMod val="75000"/>
                    <a:lumOff val="25000"/>
                  </a:prstClr>
                </a:solidFill>
              </a:rPr>
              <a:t>では，</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round(0.5)</a:t>
            </a:r>
            <a:r>
              <a:rPr lang="ja-JP" altLang="en-US" sz="1200" dirty="0">
                <a:solidFill>
                  <a:prstClr val="black">
                    <a:lumMod val="75000"/>
                    <a:lumOff val="25000"/>
                  </a:prstClr>
                </a:solidFill>
                <a:latin typeface="BIZ UDPゴシック" panose="020B0400000000000000" pitchFamily="50" charset="-128"/>
                <a:ea typeface="BIZ UDPゴシック" panose="020B0400000000000000" pitchFamily="50" charset="-128"/>
              </a:rPr>
              <a:t>に対し，</a:t>
            </a: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1</a:t>
            </a:r>
            <a:r>
              <a:rPr lang="ja-JP" altLang="en-US" sz="1200" dirty="0">
                <a:solidFill>
                  <a:prstClr val="black">
                    <a:lumMod val="75000"/>
                    <a:lumOff val="25000"/>
                  </a:prstClr>
                </a:solidFill>
              </a:rPr>
              <a:t>」ではなく「</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0</a:t>
            </a:r>
            <a:r>
              <a:rPr lang="ja-JP" altLang="en-US" sz="1200" dirty="0">
                <a:solidFill>
                  <a:prstClr val="black">
                    <a:lumMod val="75000"/>
                    <a:lumOff val="25000"/>
                  </a:prstClr>
                </a:solidFill>
              </a:rPr>
              <a:t>」が返される</a:t>
            </a:r>
            <a:r>
              <a:rPr kumimoji="1" lang="ja-JP" altLang="en-US" sz="1200" b="0" i="0" u="none" strike="noStrike" kern="1200" cap="none" spc="0" normalizeH="0" baseline="0" noProof="0" dirty="0">
                <a:ln>
                  <a:noFill/>
                </a:ln>
                <a:solidFill>
                  <a:prstClr val="black">
                    <a:lumMod val="75000"/>
                    <a:lumOff val="25000"/>
                  </a:prstClr>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lumMod val="75000"/>
                  <a:lumOff val="25000"/>
                </a:prstClr>
              </a:solidFill>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160</a:t>
            </a:fld>
            <a:endParaRPr kumimoji="1" lang="ja-JP" altLang="en-US"/>
          </a:p>
        </p:txBody>
      </p:sp>
    </p:spTree>
    <p:extLst>
      <p:ext uri="{BB962C8B-B14F-4D97-AF65-F5344CB8AC3E}">
        <p14:creationId xmlns:p14="http://schemas.microsoft.com/office/powerpoint/2010/main" val="207051332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・１行目では，</a:t>
            </a:r>
            <a:r>
              <a:rPr kumimoji="1" lang="en-US" altLang="ja-JP" dirty="0"/>
              <a:t>0.5</a:t>
            </a:r>
            <a:r>
              <a:rPr kumimoji="1" lang="ja-JP" altLang="en-US" dirty="0"/>
              <a:t>が，</a:t>
            </a:r>
            <a:r>
              <a:rPr kumimoji="1" lang="en-US" altLang="ja-JP" dirty="0"/>
              <a:t>1</a:t>
            </a:r>
            <a:r>
              <a:rPr kumimoji="1" lang="ja-JP" altLang="en-US" dirty="0"/>
              <a:t>ではなく「</a:t>
            </a:r>
            <a:r>
              <a:rPr kumimoji="1" lang="en-US" altLang="ja-JP" dirty="0"/>
              <a:t>0</a:t>
            </a:r>
            <a:r>
              <a:rPr kumimoji="1" lang="ja-JP" altLang="en-US" dirty="0"/>
              <a:t>」</a:t>
            </a:r>
            <a:endParaRPr kumimoji="1" lang="en-US" altLang="ja-JP" dirty="0"/>
          </a:p>
          <a:p>
            <a:r>
              <a:rPr kumimoji="1" lang="ja-JP" altLang="en-US" dirty="0"/>
              <a:t>・３行目では，</a:t>
            </a:r>
            <a:r>
              <a:rPr kumimoji="1" lang="en-US" altLang="ja-JP" dirty="0"/>
              <a:t>2.5</a:t>
            </a:r>
            <a:r>
              <a:rPr kumimoji="1" lang="ja-JP" altLang="en-US" dirty="0"/>
              <a:t>が，</a:t>
            </a:r>
            <a:r>
              <a:rPr kumimoji="1" lang="en-US" altLang="ja-JP" dirty="0"/>
              <a:t>3</a:t>
            </a:r>
            <a:r>
              <a:rPr kumimoji="1" lang="ja-JP" altLang="en-US" dirty="0"/>
              <a:t>ではなく「</a:t>
            </a:r>
            <a:r>
              <a:rPr kumimoji="1" lang="en-US" altLang="ja-JP" dirty="0"/>
              <a:t>2</a:t>
            </a:r>
            <a:r>
              <a:rPr kumimoji="1" lang="ja-JP" altLang="en-US" dirty="0"/>
              <a:t>」</a:t>
            </a:r>
            <a:endParaRPr kumimoji="1" lang="en-US" altLang="ja-JP" dirty="0"/>
          </a:p>
          <a:p>
            <a:r>
              <a:rPr kumimoji="1" lang="ja-JP" altLang="en-US" dirty="0"/>
              <a:t>・５行目では，</a:t>
            </a:r>
            <a:r>
              <a:rPr kumimoji="1" lang="en-US" altLang="ja-JP" dirty="0"/>
              <a:t>4.5</a:t>
            </a:r>
            <a:r>
              <a:rPr kumimoji="1" lang="ja-JP" altLang="en-US" dirty="0"/>
              <a:t>が，</a:t>
            </a:r>
            <a:r>
              <a:rPr kumimoji="1" lang="en-US" altLang="ja-JP" dirty="0"/>
              <a:t>5</a:t>
            </a:r>
            <a:r>
              <a:rPr kumimoji="1" lang="ja-JP" altLang="en-US" dirty="0"/>
              <a:t>ではなく「</a:t>
            </a:r>
            <a:r>
              <a:rPr kumimoji="1" lang="en-US" altLang="ja-JP" dirty="0"/>
              <a:t>4</a:t>
            </a:r>
            <a:r>
              <a:rPr kumimoji="1" lang="ja-JP" altLang="en-US" dirty="0"/>
              <a:t>」</a:t>
            </a:r>
            <a:endParaRPr kumimoji="1" lang="en-US" altLang="ja-JP" dirty="0"/>
          </a:p>
          <a:p>
            <a:r>
              <a:rPr kumimoji="1" lang="ja-JP" altLang="en-US" dirty="0"/>
              <a:t>に丸められていることがわかる。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161</a:t>
            </a:fld>
            <a:endParaRPr kumimoji="1" lang="ja-JP" altLang="en-US"/>
          </a:p>
        </p:txBody>
      </p:sp>
    </p:spTree>
    <p:extLst>
      <p:ext uri="{BB962C8B-B14F-4D97-AF65-F5344CB8AC3E}">
        <p14:creationId xmlns:p14="http://schemas.microsoft.com/office/powerpoint/2010/main" val="178016760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端数が５の場合にも同様に，「最近接偶数への丸め」が行われる。</a:t>
            </a:r>
            <a:endParaRPr kumimoji="1" lang="en-US" altLang="ja-JP" dirty="0"/>
          </a:p>
          <a:p>
            <a:r>
              <a:rPr kumimoji="1" lang="ja-JP" altLang="en-US" dirty="0"/>
              <a:t>・１行目では，</a:t>
            </a:r>
            <a:r>
              <a:rPr kumimoji="1" lang="en-US" altLang="ja-JP" dirty="0"/>
              <a:t>5</a:t>
            </a:r>
            <a:r>
              <a:rPr kumimoji="1" lang="ja-JP" altLang="en-US" dirty="0"/>
              <a:t>が，</a:t>
            </a:r>
            <a:r>
              <a:rPr kumimoji="1" lang="en-US" altLang="ja-JP" dirty="0"/>
              <a:t>10</a:t>
            </a:r>
            <a:r>
              <a:rPr kumimoji="1" lang="ja-JP" altLang="en-US" dirty="0"/>
              <a:t>ではなく「</a:t>
            </a:r>
            <a:r>
              <a:rPr kumimoji="1" lang="en-US" altLang="ja-JP" dirty="0"/>
              <a:t>0</a:t>
            </a:r>
            <a:r>
              <a:rPr kumimoji="1" lang="ja-JP" altLang="en-US" dirty="0"/>
              <a:t>」</a:t>
            </a:r>
            <a:endParaRPr kumimoji="1" lang="en-US" altLang="ja-JP" dirty="0"/>
          </a:p>
          <a:p>
            <a:r>
              <a:rPr kumimoji="1" lang="ja-JP" altLang="en-US" dirty="0"/>
              <a:t>・３行目では，</a:t>
            </a:r>
            <a:r>
              <a:rPr kumimoji="1" lang="en-US" altLang="ja-JP" dirty="0"/>
              <a:t>25</a:t>
            </a:r>
            <a:r>
              <a:rPr kumimoji="1" lang="ja-JP" altLang="en-US" dirty="0"/>
              <a:t>が，</a:t>
            </a:r>
            <a:r>
              <a:rPr kumimoji="1" lang="en-US" altLang="ja-JP" dirty="0"/>
              <a:t>30</a:t>
            </a:r>
            <a:r>
              <a:rPr kumimoji="1" lang="ja-JP" altLang="en-US" dirty="0"/>
              <a:t>ではなく「</a:t>
            </a:r>
            <a:r>
              <a:rPr kumimoji="1" lang="en-US" altLang="ja-JP" dirty="0"/>
              <a:t>20</a:t>
            </a:r>
            <a:r>
              <a:rPr kumimoji="1" lang="ja-JP" altLang="en-US" dirty="0"/>
              <a:t>」</a:t>
            </a:r>
            <a:endParaRPr kumimoji="1" lang="en-US" altLang="ja-JP" dirty="0"/>
          </a:p>
          <a:p>
            <a:r>
              <a:rPr kumimoji="1" lang="ja-JP" altLang="en-US" dirty="0"/>
              <a:t>・５行目では，</a:t>
            </a:r>
            <a:r>
              <a:rPr kumimoji="1" lang="en-US" altLang="ja-JP" dirty="0"/>
              <a:t>45</a:t>
            </a:r>
            <a:r>
              <a:rPr kumimoji="1" lang="ja-JP" altLang="en-US" dirty="0"/>
              <a:t>が，</a:t>
            </a:r>
            <a:r>
              <a:rPr kumimoji="1" lang="en-US" altLang="ja-JP" dirty="0"/>
              <a:t>50</a:t>
            </a:r>
            <a:r>
              <a:rPr kumimoji="1" lang="ja-JP" altLang="en-US" dirty="0"/>
              <a:t>ではなく「</a:t>
            </a:r>
            <a:r>
              <a:rPr kumimoji="1" lang="en-US" altLang="ja-JP" dirty="0"/>
              <a:t>40</a:t>
            </a:r>
            <a:r>
              <a:rPr kumimoji="1" lang="ja-JP" altLang="en-US" dirty="0"/>
              <a:t>」</a:t>
            </a:r>
            <a:endParaRPr kumimoji="1" lang="en-US" altLang="ja-JP" dirty="0"/>
          </a:p>
          <a:p>
            <a:r>
              <a:rPr kumimoji="1" lang="ja-JP" altLang="en-US" dirty="0"/>
              <a:t>に丸められていることがわかる。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162</a:t>
            </a:fld>
            <a:endParaRPr kumimoji="1" lang="ja-JP" altLang="en-US"/>
          </a:p>
        </p:txBody>
      </p:sp>
    </p:spTree>
    <p:extLst>
      <p:ext uri="{BB962C8B-B14F-4D97-AF65-F5344CB8AC3E}">
        <p14:creationId xmlns:p14="http://schemas.microsoft.com/office/powerpoint/2010/main" val="151361291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C927-41FF-68F0-954D-00612A96D1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51EA36-E9D3-5282-59A6-581D54272D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E0704B-76C2-CE0C-7B7F-AC0576324BE3}"/>
              </a:ext>
            </a:extLst>
          </p:cNvPr>
          <p:cNvSpPr>
            <a:spLocks noGrp="1"/>
          </p:cNvSpPr>
          <p:nvPr>
            <p:ph type="body" idx="1"/>
          </p:nvPr>
        </p:nvSpPr>
        <p:spPr/>
        <p:txBody>
          <a:bodyPr/>
          <a:lstStyle/>
          <a:p>
            <a:r>
              <a:rPr kumimoji="1" lang="en-US" altLang="ja-JP" dirty="0"/>
              <a:t>【</a:t>
            </a:r>
            <a:r>
              <a:rPr kumimoji="1" lang="ja-JP" altLang="en-US" dirty="0"/>
              <a:t>参考</a:t>
            </a:r>
            <a:r>
              <a:rPr kumimoji="1" lang="en-US" altLang="ja-JP" dirty="0"/>
              <a:t>】</a:t>
            </a:r>
            <a:r>
              <a:rPr kumimoji="1" lang="ja-JP" altLang="en-US" dirty="0"/>
              <a:t>変数のスコープ　</a:t>
            </a:r>
            <a:r>
              <a:rPr kumimoji="1" lang="en-US" altLang="ja-JP" dirty="0"/>
              <a:t>p.109</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「スコープ」とは，宣言した変数が有効となる範囲のことである。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lang="ja-JP" altLang="en-US" b="0" i="0" dirty="0">
                <a:solidFill>
                  <a:srgbClr val="242424"/>
                </a:solidFill>
                <a:effectLst/>
                <a:latin typeface="Segoe UI" panose="020B0502040204020203" pitchFamily="34" charset="0"/>
              </a:rPr>
              <a:t>変数がどこで宣言されたかによって，その変数が使えるスコープが決まる。</a:t>
            </a:r>
            <a:endParaRPr kumimoji="1" lang="ja-JP" altLang="en-US" dirty="0"/>
          </a:p>
        </p:txBody>
      </p:sp>
      <p:sp>
        <p:nvSpPr>
          <p:cNvPr id="4" name="スライド番号プレースホルダー 3">
            <a:extLst>
              <a:ext uri="{FF2B5EF4-FFF2-40B4-BE49-F238E27FC236}">
                <a16:creationId xmlns:a16="http://schemas.microsoft.com/office/drawing/2014/main" id="{8BDA651C-9D67-BEF9-92F7-188139A1A502}"/>
              </a:ext>
            </a:extLst>
          </p:cNvPr>
          <p:cNvSpPr>
            <a:spLocks noGrp="1"/>
          </p:cNvSpPr>
          <p:nvPr>
            <p:ph type="sldNum" sz="quarter" idx="5"/>
          </p:nvPr>
        </p:nvSpPr>
        <p:spPr/>
        <p:txBody>
          <a:bodyPr/>
          <a:lstStyle/>
          <a:p>
            <a:fld id="{123B8A40-C4BB-4382-86BC-3692CDF80988}" type="slidenum">
              <a:rPr kumimoji="1" lang="ja-JP" altLang="en-US" smtClean="0"/>
              <a:t>163</a:t>
            </a:fld>
            <a:endParaRPr kumimoji="1" lang="ja-JP" altLang="en-US"/>
          </a:p>
        </p:txBody>
      </p:sp>
    </p:spTree>
    <p:extLst>
      <p:ext uri="{BB962C8B-B14F-4D97-AF65-F5344CB8AC3E}">
        <p14:creationId xmlns:p14="http://schemas.microsoft.com/office/powerpoint/2010/main" val="420013360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C927-41FF-68F0-954D-00612A96D1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51EA36-E9D3-5282-59A6-581D54272D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E0704B-76C2-CE0C-7B7F-AC0576324B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例題６のプログラム１と解答例の関数は，それぞれ変数</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を宣言しているが，スコープが異なるため，別の変数として扱われている。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a:extLst>
              <a:ext uri="{FF2B5EF4-FFF2-40B4-BE49-F238E27FC236}">
                <a16:creationId xmlns:a16="http://schemas.microsoft.com/office/drawing/2014/main" id="{8BDA651C-9D67-BEF9-92F7-188139A1A502}"/>
              </a:ext>
            </a:extLst>
          </p:cNvPr>
          <p:cNvSpPr>
            <a:spLocks noGrp="1"/>
          </p:cNvSpPr>
          <p:nvPr>
            <p:ph type="sldNum" sz="quarter" idx="5"/>
          </p:nvPr>
        </p:nvSpPr>
        <p:spPr/>
        <p:txBody>
          <a:bodyPr/>
          <a:lstStyle/>
          <a:p>
            <a:fld id="{123B8A40-C4BB-4382-86BC-3692CDF80988}" type="slidenum">
              <a:rPr kumimoji="1" lang="ja-JP" altLang="en-US" smtClean="0"/>
              <a:t>164</a:t>
            </a:fld>
            <a:endParaRPr kumimoji="1" lang="ja-JP" altLang="en-US"/>
          </a:p>
        </p:txBody>
      </p:sp>
    </p:spTree>
    <p:extLst>
      <p:ext uri="{BB962C8B-B14F-4D97-AF65-F5344CB8AC3E}">
        <p14:creationId xmlns:p14="http://schemas.microsoft.com/office/powerpoint/2010/main" val="366429978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C927-41FF-68F0-954D-00612A96D1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51EA36-E9D3-5282-59A6-581D54272D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E0704B-76C2-CE0C-7B7F-AC0576324BE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BDA651C-9D67-BEF9-92F7-188139A1A502}"/>
              </a:ext>
            </a:extLst>
          </p:cNvPr>
          <p:cNvSpPr>
            <a:spLocks noGrp="1"/>
          </p:cNvSpPr>
          <p:nvPr>
            <p:ph type="sldNum" sz="quarter" idx="5"/>
          </p:nvPr>
        </p:nvSpPr>
        <p:spPr/>
        <p:txBody>
          <a:bodyPr/>
          <a:lstStyle/>
          <a:p>
            <a:fld id="{123B8A40-C4BB-4382-86BC-3692CDF80988}" type="slidenum">
              <a:rPr kumimoji="1" lang="ja-JP" altLang="en-US" smtClean="0"/>
              <a:t>165</a:t>
            </a:fld>
            <a:endParaRPr kumimoji="1" lang="ja-JP" altLang="en-US"/>
          </a:p>
        </p:txBody>
      </p:sp>
    </p:spTree>
    <p:extLst>
      <p:ext uri="{BB962C8B-B14F-4D97-AF65-F5344CB8AC3E}">
        <p14:creationId xmlns:p14="http://schemas.microsoft.com/office/powerpoint/2010/main" val="20988837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C927-41FF-68F0-954D-00612A96D1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51EA36-E9D3-5282-59A6-581D54272D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E0704B-76C2-CE0C-7B7F-AC0576324B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42424"/>
                </a:solidFill>
                <a:effectLst/>
                <a:uLnTx/>
                <a:uFillTx/>
                <a:latin typeface="Segoe UI" panose="020B0502040204020203" pitchFamily="34" charset="0"/>
                <a:ea typeface="BIZ UDゴシック" panose="020B0400000000000000" pitchFamily="49" charset="-128"/>
                <a:cs typeface="+mn-cs"/>
              </a:rPr>
              <a:t>関数の中で宣言された変数を「ローカル変数」という。</a:t>
            </a:r>
            <a:endParaRPr kumimoji="1" lang="en-US" altLang="ja-JP" sz="1200" b="0" i="0" u="none" strike="noStrike" kern="1200" cap="none" spc="0" normalizeH="0" baseline="0" noProof="0" dirty="0">
              <a:ln>
                <a:noFill/>
              </a:ln>
              <a:solidFill>
                <a:srgbClr val="242424"/>
              </a:solidFill>
              <a:effectLst/>
              <a:uLnTx/>
              <a:uFillTx/>
              <a:latin typeface="Segoe UI" panose="020B0502040204020203" pitchFamily="34" charset="0"/>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42424"/>
                </a:solidFill>
                <a:effectLst/>
                <a:uLnTx/>
                <a:uFillTx/>
                <a:latin typeface="Segoe UI" panose="020B0502040204020203" pitchFamily="34" charset="0"/>
                <a:ea typeface="BIZ UDゴシック" panose="020B0400000000000000" pitchFamily="49" charset="-128"/>
                <a:cs typeface="+mn-cs"/>
              </a:rPr>
              <a:t>・スコープが関数内であるため，その</a:t>
            </a:r>
            <a:r>
              <a:rPr lang="ja-JP" altLang="en-US" b="0" i="0" dirty="0">
                <a:solidFill>
                  <a:srgbClr val="242424"/>
                </a:solidFill>
                <a:effectLst/>
                <a:latin typeface="Segoe UI" panose="020B0502040204020203" pitchFamily="34" charset="0"/>
              </a:rPr>
              <a:t>関数の中でしか使用できない。</a:t>
            </a:r>
            <a:endParaRPr kumimoji="1" lang="en-US" altLang="ja-JP" sz="1200" b="0" i="0" u="none" strike="noStrike" kern="1200" cap="none" spc="0" normalizeH="0" baseline="0" noProof="0" dirty="0">
              <a:ln>
                <a:noFill/>
              </a:ln>
              <a:solidFill>
                <a:srgbClr val="242424"/>
              </a:solidFill>
              <a:effectLst/>
              <a:uLnTx/>
              <a:uFillTx/>
              <a:latin typeface="Segoe UI" panose="020B0502040204020203" pitchFamily="34" charset="0"/>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一方，</a:t>
            </a:r>
            <a:r>
              <a:rPr lang="ja-JP" altLang="en-US" b="0" i="0" dirty="0">
                <a:solidFill>
                  <a:srgbClr val="242424"/>
                </a:solidFill>
                <a:effectLst/>
                <a:latin typeface="Segoe UI" panose="020B0502040204020203" pitchFamily="34" charset="0"/>
              </a:rPr>
              <a:t>関数の外で定義された変数を「グローバル変数」という。</a:t>
            </a:r>
            <a:endParaRPr lang="en-US" altLang="ja-JP" b="0" i="0" dirty="0">
              <a:solidFill>
                <a:srgbClr val="242424"/>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242424"/>
                </a:solidFill>
                <a:effectLst/>
                <a:latin typeface="Segoe UI" panose="020B0502040204020203" pitchFamily="34" charset="0"/>
              </a:rPr>
              <a:t>・スコープはプログラム全体であり，プログラムのどこからでも使用できる。</a:t>
            </a:r>
            <a:endParaRPr lang="en-US" altLang="ja-JP" b="0" i="0" dirty="0">
              <a:solidFill>
                <a:srgbClr val="242424"/>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42424"/>
                </a:solidFill>
                <a:effectLst/>
                <a:uLnTx/>
                <a:uFillTx/>
                <a:latin typeface="Segoe UI" panose="020B0502040204020203" pitchFamily="34" charset="0"/>
                <a:ea typeface="BIZ UDゴシック" panose="020B0400000000000000" pitchFamily="49" charset="-128"/>
                <a:cs typeface="+mn-cs"/>
              </a:rPr>
              <a:t>・これにより異なる関数間でデータを共有することができる。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a:extLst>
              <a:ext uri="{FF2B5EF4-FFF2-40B4-BE49-F238E27FC236}">
                <a16:creationId xmlns:a16="http://schemas.microsoft.com/office/drawing/2014/main" id="{8BDA651C-9D67-BEF9-92F7-188139A1A502}"/>
              </a:ext>
            </a:extLst>
          </p:cNvPr>
          <p:cNvSpPr>
            <a:spLocks noGrp="1"/>
          </p:cNvSpPr>
          <p:nvPr>
            <p:ph type="sldNum" sz="quarter" idx="5"/>
          </p:nvPr>
        </p:nvSpPr>
        <p:spPr/>
        <p:txBody>
          <a:bodyPr/>
          <a:lstStyle/>
          <a:p>
            <a:fld id="{123B8A40-C4BB-4382-86BC-3692CDF80988}" type="slidenum">
              <a:rPr kumimoji="1" lang="ja-JP" altLang="en-US" smtClean="0"/>
              <a:t>166</a:t>
            </a:fld>
            <a:endParaRPr kumimoji="1" lang="ja-JP" altLang="en-US"/>
          </a:p>
        </p:txBody>
      </p:sp>
    </p:spTree>
    <p:extLst>
      <p:ext uri="{BB962C8B-B14F-4D97-AF65-F5344CB8AC3E}">
        <p14:creationId xmlns:p14="http://schemas.microsoft.com/office/powerpoint/2010/main" val="386049111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３</a:t>
            </a:r>
            <a:r>
              <a:rPr kumimoji="1" lang="en-US" altLang="ja-JP" dirty="0"/>
              <a:t>】API</a:t>
            </a:r>
            <a:r>
              <a:rPr kumimoji="1" lang="ja-JP" altLang="en-US" dirty="0"/>
              <a:t>と</a:t>
            </a:r>
            <a:r>
              <a:rPr kumimoji="1" lang="en-US" altLang="ja-JP" dirty="0"/>
              <a:t>Web API</a:t>
            </a:r>
            <a:r>
              <a:rPr kumimoji="1" lang="ja-JP" altLang="en-US" dirty="0"/>
              <a:t>　</a:t>
            </a:r>
            <a:r>
              <a:rPr kumimoji="1" lang="en-US" altLang="ja-JP" dirty="0"/>
              <a:t>p.109</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プログラムの機能やデータなどを，外部のプログラムから利用できるようにしたものを「</a:t>
            </a:r>
            <a:r>
              <a:rPr kumimoji="1" lang="en-US" altLang="ja-JP" sz="1200" b="0" i="0" u="none" strike="noStrike" kern="1200" baseline="0" dirty="0">
                <a:solidFill>
                  <a:schemeClr val="tx1"/>
                </a:solidFill>
                <a:latin typeface="+mn-lt"/>
                <a:ea typeface="+mn-ea"/>
                <a:cs typeface="+mn-cs"/>
              </a:rPr>
              <a:t>API(</a:t>
            </a:r>
            <a:r>
              <a:rPr kumimoji="1" lang="ja-JP" altLang="en-US" sz="1200" b="0" i="0" u="none" strike="noStrike" kern="1200" baseline="0" dirty="0">
                <a:solidFill>
                  <a:schemeClr val="tx1"/>
                </a:solidFill>
                <a:latin typeface="+mn-lt"/>
                <a:ea typeface="+mn-ea"/>
                <a:cs typeface="+mn-cs"/>
              </a:rPr>
              <a:t>エーピーアイ</a:t>
            </a:r>
            <a:r>
              <a:rPr kumimoji="1" lang="en-US" altLang="ja-JP" sz="1200" b="0" i="0" u="none" strike="noStrike" kern="1200" baseline="0" dirty="0">
                <a:solidFill>
                  <a:schemeClr val="tx1"/>
                </a:solidFill>
                <a:latin typeface="+mn-lt"/>
                <a:ea typeface="+mn-ea"/>
                <a:cs typeface="+mn-cs"/>
              </a:rPr>
              <a:t>)(</a:t>
            </a:r>
            <a:r>
              <a:rPr kumimoji="1" lang="en-US" altLang="ja-JP" sz="1200"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rPr>
              <a:t>Application Programing Interface</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」という。</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167</a:t>
            </a:fld>
            <a:endParaRPr kumimoji="1" lang="ja-JP" altLang="en-US"/>
          </a:p>
        </p:txBody>
      </p:sp>
    </p:spTree>
    <p:extLst>
      <p:ext uri="{BB962C8B-B14F-4D97-AF65-F5344CB8AC3E}">
        <p14:creationId xmlns:p14="http://schemas.microsoft.com/office/powerpoint/2010/main" val="119314850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利用する側は，自分が作成した関数を呼び出すときと同じように，外部の</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API</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を呼び出して利用することができる。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168</a:t>
            </a:fld>
            <a:endParaRPr kumimoji="1" lang="ja-JP" altLang="en-US"/>
          </a:p>
        </p:txBody>
      </p:sp>
    </p:spTree>
    <p:extLst>
      <p:ext uri="{BB962C8B-B14F-4D97-AF65-F5344CB8AC3E}">
        <p14:creationId xmlns:p14="http://schemas.microsoft.com/office/powerpoint/2010/main" val="16786391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Web API</a:t>
            </a:r>
            <a:r>
              <a:rPr kumimoji="1" lang="ja-JP" altLang="en-US" sz="1200" b="0" i="0" u="none" strike="noStrike" kern="1200" baseline="0" dirty="0">
                <a:solidFill>
                  <a:schemeClr val="tx1"/>
                </a:solidFill>
                <a:latin typeface="+mn-lt"/>
                <a:ea typeface="+mn-ea"/>
                <a:cs typeface="+mn-cs"/>
              </a:rPr>
              <a:t>」とは，</a:t>
            </a:r>
            <a:r>
              <a:rPr lang="ja-JP" altLang="en-US" sz="1200" dirty="0">
                <a:solidFill>
                  <a:prstClr val="black">
                    <a:lumMod val="75000"/>
                    <a:lumOff val="25000"/>
                  </a:prstClr>
                </a:solidFill>
              </a:rPr>
              <a:t>インターネット経由で</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HTTP</a:t>
            </a:r>
            <a:r>
              <a:rPr lang="ja-JP" altLang="en-US" sz="1200" dirty="0">
                <a:solidFill>
                  <a:prstClr val="black">
                    <a:lumMod val="75000"/>
                    <a:lumOff val="25000"/>
                  </a:prstClr>
                </a:solidFill>
              </a:rPr>
              <a:t>プロトコルを用いて利用できる</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API</a:t>
            </a:r>
            <a:r>
              <a:rPr lang="ja-JP" altLang="en-US" sz="1200" dirty="0">
                <a:solidFill>
                  <a:prstClr val="black">
                    <a:lumMod val="75000"/>
                    <a:lumOff val="25000"/>
                  </a:prstClr>
                </a:solidFill>
                <a:latin typeface="BIZ UDPゴシック" panose="020B0400000000000000" pitchFamily="50" charset="-128"/>
                <a:ea typeface="BIZ UDPゴシック" panose="020B0400000000000000" pitchFamily="50" charset="-128"/>
              </a:rPr>
              <a:t>である</a:t>
            </a:r>
            <a:r>
              <a:rPr lang="ja-JP" altLang="en-US" sz="1200" dirty="0">
                <a:solidFill>
                  <a:prstClr val="black">
                    <a:lumMod val="75000"/>
                    <a:lumOff val="25000"/>
                  </a:prstClr>
                </a:solidFill>
              </a:rPr>
              <a:t>。</a:t>
            </a:r>
            <a:endParaRPr lang="en-US" altLang="ja-JP" sz="1200" dirty="0">
              <a:solidFill>
                <a:prstClr val="black">
                  <a:lumMod val="75000"/>
                  <a:lumOff val="25000"/>
                </a:prstClr>
              </a:solidFill>
            </a:endParaRPr>
          </a:p>
          <a:p>
            <a:endParaRPr kumimoji="1" lang="en-US" altLang="ja-JP" sz="1200" dirty="0">
              <a:solidFill>
                <a:prstClr val="black">
                  <a:lumMod val="75000"/>
                  <a:lumOff val="25000"/>
                </a:prstClr>
              </a:solidFill>
            </a:endParaRPr>
          </a:p>
          <a:p>
            <a:r>
              <a:rPr kumimoji="1" lang="ja-JP" altLang="en-US" sz="1200" dirty="0">
                <a:solidFill>
                  <a:prstClr val="black">
                    <a:lumMod val="75000"/>
                    <a:lumOff val="25000"/>
                  </a:prstClr>
                </a:solidFill>
              </a:rPr>
              <a:t>例えば，次のようなものがある。</a:t>
            </a:r>
            <a:endParaRPr kumimoji="1"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SNS</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の投稿をプログラムから行うことができる</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API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　</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補足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ログを公開すると同時に，その記事を</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SNS</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に自動で投稿することができる。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メッセージアプリの返信を自動で行うための</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API</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補足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企業がメッセージアプリの</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使用して自動返信ボットを作成し，顧客からの問い合わせに自動で返信を行うことができる。</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政府の統計データをプログラムから取得することができる</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API</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補足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政府統計の総合窓口である「</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e-Stat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(https://www.e-stat.go.jp/)</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では，統計データを機械判読可能な形式で取得できる</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機能が提供されている。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lang="ja-JP" altLang="en-US" b="0" i="0" dirty="0">
                <a:solidFill>
                  <a:srgbClr val="242424"/>
                </a:solidFill>
                <a:effectLst/>
                <a:latin typeface="Segoe UI" panose="020B0502040204020203" pitchFamily="34" charset="0"/>
              </a:rPr>
              <a:t>特定の地域の人口データを取得し，地域ごとの人口動態を分析したり，マーケティング戦略を立てたりすることが可能である。</a:t>
            </a:r>
            <a:endParaRPr lang="en-US" altLang="ja-JP" b="0" i="0" dirty="0">
              <a:solidFill>
                <a:srgbClr val="242424"/>
              </a:solidFill>
              <a:effectLst/>
              <a:latin typeface="Segoe UI" panose="020B0502040204020203" pitchFamily="34" charset="0"/>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242424"/>
                </a:solidFill>
                <a:effectLst/>
                <a:uLnTx/>
                <a:uFillTx/>
                <a:latin typeface="Segoe UI" panose="020B0502040204020203" pitchFamily="34" charset="0"/>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242424"/>
                </a:solidFill>
                <a:effectLst/>
                <a:uLnTx/>
                <a:uFillTx/>
                <a:latin typeface="Segoe UI" panose="020B0502040204020203" pitchFamily="34" charset="0"/>
                <a:ea typeface="BIZ UDPゴシック" panose="020B0400000000000000" pitchFamily="50" charset="-128"/>
                <a:cs typeface="+mn-cs"/>
              </a:rPr>
              <a:t>e-Stat API</a:t>
            </a:r>
            <a:r>
              <a:rPr kumimoji="1" lang="ja-JP" altLang="en-US" sz="1200" b="0" i="0" u="none" strike="noStrike" kern="1200" cap="none" spc="0" normalizeH="0" baseline="0" noProof="0" dirty="0">
                <a:ln>
                  <a:noFill/>
                </a:ln>
                <a:solidFill>
                  <a:srgbClr val="242424"/>
                </a:solidFill>
                <a:effectLst/>
                <a:uLnTx/>
                <a:uFillTx/>
                <a:latin typeface="Segoe UI" panose="020B0502040204020203" pitchFamily="34" charset="0"/>
                <a:ea typeface="BIZ UDPゴシック" panose="020B0400000000000000" pitchFamily="50" charset="-128"/>
                <a:cs typeface="+mn-cs"/>
              </a:rPr>
              <a:t>機能」</a:t>
            </a:r>
            <a:r>
              <a:rPr kumimoji="1" lang="en-US" altLang="ja-JP" sz="1200" b="0" i="0" u="none" strike="noStrike" kern="1200" cap="none" spc="0" normalizeH="0" baseline="0" noProof="0" dirty="0">
                <a:ln>
                  <a:noFill/>
                </a:ln>
                <a:solidFill>
                  <a:srgbClr val="242424"/>
                </a:solidFill>
                <a:effectLst/>
                <a:uLnTx/>
                <a:uFillTx/>
                <a:latin typeface="Segoe UI" panose="020B0502040204020203" pitchFamily="34" charset="0"/>
                <a:ea typeface="BIZ UDPゴシック" panose="020B0400000000000000" pitchFamily="50" charset="-128"/>
                <a:cs typeface="+mn-cs"/>
              </a:rPr>
              <a:t>(https://www.e-stat.go.jp/api/)</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srgbClr val="242424"/>
              </a:solidFill>
              <a:effectLst/>
              <a:uLnTx/>
              <a:uFillTx/>
              <a:latin typeface="Segoe UI" panose="020B0502040204020203" pitchFamily="34" charset="0"/>
              <a:ea typeface="BIZ UDP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169</a:t>
            </a:fld>
            <a:endParaRPr kumimoji="1" lang="ja-JP" altLang="en-US"/>
          </a:p>
        </p:txBody>
      </p:sp>
    </p:spTree>
    <p:extLst>
      <p:ext uri="{BB962C8B-B14F-4D97-AF65-F5344CB8AC3E}">
        <p14:creationId xmlns:p14="http://schemas.microsoft.com/office/powerpoint/2010/main" val="2031975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②変数</a:t>
            </a:r>
            <a:r>
              <a:rPr kumimoji="1" lang="en-US" altLang="ja-JP" dirty="0"/>
              <a:t>b</a:t>
            </a:r>
            <a:r>
              <a:rPr kumimoji="1" lang="ja-JP" altLang="en-US" dirty="0"/>
              <a:t>に，ユーザが入力した値を代入する。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a:t>
            </a:fld>
            <a:endParaRPr kumimoji="1" lang="ja-JP" altLang="en-US"/>
          </a:p>
        </p:txBody>
      </p:sp>
    </p:spTree>
    <p:extLst>
      <p:ext uri="{BB962C8B-B14F-4D97-AF65-F5344CB8AC3E}">
        <p14:creationId xmlns:p14="http://schemas.microsoft.com/office/powerpoint/2010/main" val="164549721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［３］探索と整列のプログラム</a:t>
            </a:r>
            <a:endParaRPr kumimoji="1" lang="en-US" altLang="ja-JP" dirty="0"/>
          </a:p>
          <a:p>
            <a:r>
              <a:rPr kumimoji="1" lang="ja-JP" altLang="en-US" dirty="0"/>
              <a:t>データの探索や並べ替えを行うためには，どのようなアルゴリズムを用いればよいだろうか。</a:t>
            </a:r>
            <a:endParaRPr kumimoji="1" lang="en-US" altLang="ja-JP" dirty="0"/>
          </a:p>
          <a:p>
            <a:r>
              <a:rPr kumimoji="1" lang="ja-JP" altLang="en-US" dirty="0"/>
              <a:t>また，アルゴリズムによって効率に差はあるだろうか。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170</a:t>
            </a:fld>
            <a:endParaRPr kumimoji="1" lang="ja-JP" altLang="en-US"/>
          </a:p>
        </p:txBody>
      </p:sp>
    </p:spTree>
    <p:extLst>
      <p:ext uri="{BB962C8B-B14F-4D97-AF65-F5344CB8AC3E}">
        <p14:creationId xmlns:p14="http://schemas.microsoft.com/office/powerpoint/2010/main" val="217218035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１</a:t>
            </a:r>
            <a:r>
              <a:rPr kumimoji="1" lang="en-US" altLang="ja-JP" dirty="0"/>
              <a:t>】</a:t>
            </a:r>
            <a:r>
              <a:rPr kumimoji="1" lang="ja-JP" altLang="en-US" dirty="0"/>
              <a:t>線形探索のアルゴリズム　</a:t>
            </a:r>
            <a:r>
              <a:rPr kumimoji="1" lang="en-US" altLang="ja-JP" dirty="0"/>
              <a:t>p.110</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たくさんのデータの中から目的のデータを探し出すことを「探索」という。</a:t>
            </a:r>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「線形探索」は，</a:t>
            </a:r>
            <a:r>
              <a:rPr lang="ja-JP" altLang="en-US" sz="1200" dirty="0">
                <a:solidFill>
                  <a:prstClr val="black">
                    <a:lumMod val="75000"/>
                    <a:lumOff val="25000"/>
                  </a:prstClr>
                </a:solidFill>
              </a:rPr>
              <a:t>最初のデータから順番に一つずつ調べていくアルゴリズムである。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171</a:t>
            </a:fld>
            <a:endParaRPr kumimoji="1" lang="ja-JP" altLang="en-US"/>
          </a:p>
        </p:txBody>
      </p:sp>
    </p:spTree>
    <p:extLst>
      <p:ext uri="{BB962C8B-B14F-4D97-AF65-F5344CB8AC3E}">
        <p14:creationId xmlns:p14="http://schemas.microsoft.com/office/powerpoint/2010/main" val="74097163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例題７</a:t>
            </a:r>
            <a:r>
              <a:rPr kumimoji="1" lang="en-US" altLang="ja-JP" dirty="0"/>
              <a:t>】</a:t>
            </a:r>
            <a:r>
              <a:rPr kumimoji="1" lang="ja-JP" altLang="en-US" dirty="0"/>
              <a:t>線形探索で在庫数を調べるプログラム　</a:t>
            </a:r>
            <a:r>
              <a:rPr kumimoji="1" lang="en-US" altLang="ja-JP" dirty="0"/>
              <a:t>p.110</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図のような商品番号，商品名，在庫数のデータを格納した二次元配列</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リスト</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がある。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問題文はスライド</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170</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に続く</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p>
          <a:p>
            <a:endParaRPr kumimoji="1" lang="en-US" altLang="ja-JP" dirty="0"/>
          </a:p>
          <a:p>
            <a:r>
              <a:rPr kumimoji="1" lang="ja-JP" altLang="en-US" dirty="0"/>
              <a:t>アニメーションコンテンツ</a:t>
            </a:r>
            <a:endParaRPr kumimoji="1" lang="en-US" altLang="ja-JP" dirty="0"/>
          </a:p>
          <a:p>
            <a:r>
              <a:rPr kumimoji="1" lang="en-US" altLang="ja-JP" dirty="0"/>
              <a:t>https://api01-platform.stream.co.jp/apiservice/plt3/NDU1MQ%3d%3d%23NTgwNA%3d%3d%23280%23168%230%2333E6209A7400%23MDoyOjc6YTpmOzEwOzEwOzEw%23</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172</a:t>
            </a:fld>
            <a:endParaRPr kumimoji="1" lang="ja-JP" altLang="en-US"/>
          </a:p>
        </p:txBody>
      </p:sp>
    </p:spTree>
    <p:extLst>
      <p:ext uri="{BB962C8B-B14F-4D97-AF65-F5344CB8AC3E}">
        <p14:creationId xmlns:p14="http://schemas.microsoft.com/office/powerpoint/2010/main" val="317843865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商品番号，商品名，在庫数のデータを格納した二次元配列</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173</a:t>
            </a:fld>
            <a:endParaRPr kumimoji="1" lang="ja-JP" altLang="en-US"/>
          </a:p>
        </p:txBody>
      </p:sp>
    </p:spTree>
    <p:extLst>
      <p:ext uri="{BB962C8B-B14F-4D97-AF65-F5344CB8AC3E}">
        <p14:creationId xmlns:p14="http://schemas.microsoft.com/office/powerpoint/2010/main" val="103537502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solidFill>
                  <a:prstClr val="black">
                    <a:lumMod val="75000"/>
                    <a:lumOff val="25000"/>
                  </a:prstClr>
                </a:solidFill>
              </a:rPr>
              <a:t>(</a:t>
            </a:r>
            <a:r>
              <a:rPr lang="ja-JP" altLang="en-US" sz="1200" dirty="0">
                <a:solidFill>
                  <a:prstClr val="black">
                    <a:lumMod val="75000"/>
                    <a:lumOff val="25000"/>
                  </a:prstClr>
                </a:solidFill>
              </a:rPr>
              <a:t>スライド</a:t>
            </a:r>
            <a:r>
              <a:rPr lang="en-US" altLang="ja-JP" sz="1200" dirty="0">
                <a:solidFill>
                  <a:prstClr val="black">
                    <a:lumMod val="75000"/>
                    <a:lumOff val="25000"/>
                  </a:prstClr>
                </a:solidFill>
              </a:rPr>
              <a:t>168</a:t>
            </a:r>
            <a:r>
              <a:rPr lang="ja-JP" altLang="en-US" sz="1200" dirty="0">
                <a:solidFill>
                  <a:prstClr val="black">
                    <a:lumMod val="75000"/>
                    <a:lumOff val="25000"/>
                  </a:prstClr>
                </a:solidFill>
              </a:rPr>
              <a:t>の問題文の続き</a:t>
            </a:r>
            <a:r>
              <a:rPr lang="en-US" altLang="ja-JP" sz="1200" dirty="0">
                <a:solidFill>
                  <a:prstClr val="black">
                    <a:lumMod val="75000"/>
                    <a:lumOff val="25000"/>
                  </a:prstClr>
                </a:solidFill>
              </a:rPr>
              <a:t>)</a:t>
            </a:r>
          </a:p>
          <a:p>
            <a:r>
              <a:rPr lang="ja-JP" altLang="en-US" sz="1200" dirty="0">
                <a:solidFill>
                  <a:prstClr val="black">
                    <a:lumMod val="75000"/>
                    <a:lumOff val="25000"/>
                  </a:prstClr>
                </a:solidFill>
              </a:rPr>
              <a:t>ユーザが入力した「商品番号」を，線形探索のアルゴリズムを用いてリストから探索し，「商品名」と「在庫数」を表示するプログラムを作成してみよう。</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174</a:t>
            </a:fld>
            <a:endParaRPr kumimoji="1" lang="ja-JP" altLang="en-US"/>
          </a:p>
        </p:txBody>
      </p:sp>
    </p:spTree>
    <p:extLst>
      <p:ext uri="{BB962C8B-B14F-4D97-AF65-F5344CB8AC3E}">
        <p14:creationId xmlns:p14="http://schemas.microsoft.com/office/powerpoint/2010/main" val="18336529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「二次元配列」とは，</a:t>
            </a:r>
            <a:r>
              <a:rPr lang="ja-JP" altLang="en-US" dirty="0"/>
              <a:t>二つの</a:t>
            </a:r>
            <a:r>
              <a:rPr lang="ja-JP" altLang="en-US" sz="1200" dirty="0">
                <a:solidFill>
                  <a:prstClr val="black">
                    <a:lumMod val="75000"/>
                    <a:lumOff val="25000"/>
                  </a:prstClr>
                </a:solidFill>
              </a:rPr>
              <a:t>添字で要素を指定する配列のことである。</a:t>
            </a:r>
            <a:br>
              <a:rPr kumimoji="1" lang="en-US" altLang="ja-JP" sz="1200" b="0" i="0" u="none" strike="noStrike" kern="1200" cap="none" spc="0" normalizeH="0" baseline="0" noProof="0" dirty="0">
                <a:ln>
                  <a:noFill/>
                </a:ln>
                <a:solidFill>
                  <a:prstClr val="black">
                    <a:lumMod val="75000"/>
                    <a:lumOff val="25000"/>
                  </a:prstClr>
                </a:solidFill>
                <a:effectLst/>
                <a:uLnTx/>
                <a:uFillTx/>
              </a:rPr>
            </a:b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175</a:t>
            </a:fld>
            <a:endParaRPr kumimoji="1" lang="ja-JP" altLang="en-US"/>
          </a:p>
        </p:txBody>
      </p:sp>
    </p:spTree>
    <p:extLst>
      <p:ext uri="{BB962C8B-B14F-4D97-AF65-F5344CB8AC3E}">
        <p14:creationId xmlns:p14="http://schemas.microsoft.com/office/powerpoint/2010/main" val="295725212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二次元配列の要素は，図のように「配列名」と「添字」で指定する。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176</a:t>
            </a:fld>
            <a:endParaRPr kumimoji="1" lang="ja-JP" altLang="en-US"/>
          </a:p>
        </p:txBody>
      </p:sp>
    </p:spTree>
    <p:extLst>
      <p:ext uri="{BB962C8B-B14F-4D97-AF65-F5344CB8AC3E}">
        <p14:creationId xmlns:p14="http://schemas.microsoft.com/office/powerpoint/2010/main" val="7042686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添字の順序は，</a:t>
            </a:r>
            <a:r>
              <a:rPr kumimoji="1" lang="en-US" altLang="ja-JP" dirty="0"/>
              <a:t>[y][x]</a:t>
            </a:r>
            <a:r>
              <a:rPr kumimoji="1" lang="ja-JP" altLang="en-US" dirty="0"/>
              <a:t>であることに注意する。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177</a:t>
            </a:fld>
            <a:endParaRPr kumimoji="1" lang="ja-JP" altLang="en-US"/>
          </a:p>
        </p:txBody>
      </p:sp>
    </p:spTree>
    <p:extLst>
      <p:ext uri="{BB962C8B-B14F-4D97-AF65-F5344CB8AC3E}">
        <p14:creationId xmlns:p14="http://schemas.microsoft.com/office/powerpoint/2010/main" val="408059838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補足</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配列と同様に，添字は</a:t>
            </a:r>
            <a:r>
              <a:rPr kumimoji="1" lang="en-US" altLang="ja-JP" dirty="0"/>
              <a:t>y</a:t>
            </a:r>
            <a:r>
              <a:rPr kumimoji="1" lang="ja-JP" altLang="en-US" dirty="0"/>
              <a:t>，</a:t>
            </a:r>
            <a:r>
              <a:rPr kumimoji="1" lang="en-US" altLang="ja-JP" dirty="0"/>
              <a:t>x</a:t>
            </a:r>
            <a:r>
              <a:rPr kumimoji="1" lang="ja-JP" altLang="en-US" dirty="0"/>
              <a:t>ともに「</a:t>
            </a:r>
            <a:r>
              <a:rPr kumimoji="1" lang="en-US" altLang="ja-JP" dirty="0"/>
              <a:t>0</a:t>
            </a:r>
            <a:r>
              <a:rPr kumimoji="1" lang="ja-JP" altLang="en-US" dirty="0"/>
              <a:t>」から始まる。</a:t>
            </a:r>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178</a:t>
            </a:fld>
            <a:endParaRPr kumimoji="1" lang="ja-JP" altLang="en-US"/>
          </a:p>
        </p:txBody>
      </p:sp>
    </p:spTree>
    <p:extLst>
      <p:ext uri="{BB962C8B-B14F-4D97-AF65-F5344CB8AC3E}">
        <p14:creationId xmlns:p14="http://schemas.microsoft.com/office/powerpoint/2010/main" val="67550547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補足</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179</a:t>
            </a:fld>
            <a:endParaRPr kumimoji="1" lang="ja-JP" altLang="en-US"/>
          </a:p>
        </p:txBody>
      </p:sp>
    </p:spTree>
    <p:extLst>
      <p:ext uri="{BB962C8B-B14F-4D97-AF65-F5344CB8AC3E}">
        <p14:creationId xmlns:p14="http://schemas.microsoft.com/office/powerpoint/2010/main" val="3061465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③変数</a:t>
            </a:r>
            <a:r>
              <a:rPr kumimoji="1" lang="en-US" altLang="ja-JP" dirty="0"/>
              <a:t>c</a:t>
            </a:r>
            <a:r>
              <a:rPr kumimoji="1" lang="ja-JP" altLang="en-US" dirty="0"/>
              <a:t>に，変数</a:t>
            </a:r>
            <a:r>
              <a:rPr kumimoji="1" lang="en-US" altLang="ja-JP" dirty="0"/>
              <a:t>a</a:t>
            </a:r>
            <a:r>
              <a:rPr kumimoji="1" lang="ja-JP" altLang="en-US" dirty="0"/>
              <a:t>と変数</a:t>
            </a:r>
            <a:r>
              <a:rPr kumimoji="1" lang="en-US" altLang="ja-JP" dirty="0"/>
              <a:t>b</a:t>
            </a:r>
            <a:r>
              <a:rPr kumimoji="1" lang="ja-JP" altLang="en-US" dirty="0"/>
              <a:t>の値を加算した結果を代入する。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a:t>
            </a:fld>
            <a:endParaRPr kumimoji="1" lang="ja-JP" altLang="en-US"/>
          </a:p>
        </p:txBody>
      </p:sp>
    </p:spTree>
    <p:extLst>
      <p:ext uri="{BB962C8B-B14F-4D97-AF65-F5344CB8AC3E}">
        <p14:creationId xmlns:p14="http://schemas.microsoft.com/office/powerpoint/2010/main" val="293379064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この例題では，</a:t>
            </a:r>
            <a:endParaRPr kumimoji="1" lang="en-US" altLang="ja-JP" dirty="0"/>
          </a:p>
          <a:p>
            <a:r>
              <a:rPr kumimoji="1" lang="ja-JP" altLang="en-US" dirty="0"/>
              <a:t>・</a:t>
            </a:r>
            <a:r>
              <a:rPr kumimoji="1" lang="en-US" altLang="ja-JP" dirty="0"/>
              <a:t>stock[1][0]</a:t>
            </a:r>
            <a:r>
              <a:rPr kumimoji="1" lang="ja-JP" altLang="en-US" dirty="0"/>
              <a:t>の要素には，商品番号「</a:t>
            </a:r>
            <a:r>
              <a:rPr kumimoji="1" lang="en-US" altLang="ja-JP" dirty="0"/>
              <a:t>1003</a:t>
            </a:r>
            <a:r>
              <a:rPr kumimoji="1" lang="ja-JP" altLang="en-US" dirty="0"/>
              <a:t>」</a:t>
            </a:r>
            <a:endParaRPr kumimoji="1" lang="en-US" altLang="ja-JP" dirty="0"/>
          </a:p>
          <a:p>
            <a:r>
              <a:rPr kumimoji="1" lang="ja-JP" altLang="en-US" dirty="0"/>
              <a:t>・</a:t>
            </a:r>
            <a:r>
              <a:rPr kumimoji="1" lang="en-US" altLang="ja-JP" dirty="0"/>
              <a:t>stock[1][1]</a:t>
            </a:r>
            <a:r>
              <a:rPr kumimoji="1" lang="ja-JP" altLang="en-US" dirty="0"/>
              <a:t>の要素には，商品名「飲料水</a:t>
            </a:r>
            <a:r>
              <a:rPr kumimoji="1" lang="en-US" altLang="ja-JP" dirty="0"/>
              <a:t>B</a:t>
            </a:r>
            <a:r>
              <a:rPr kumimoji="1" lang="ja-JP" altLang="en-US" dirty="0"/>
              <a:t>」</a:t>
            </a:r>
            <a:endParaRPr kumimoji="1" lang="en-US" altLang="ja-JP" dirty="0"/>
          </a:p>
          <a:p>
            <a:r>
              <a:rPr kumimoji="1" lang="ja-JP" altLang="en-US" dirty="0"/>
              <a:t>・</a:t>
            </a:r>
            <a:r>
              <a:rPr kumimoji="1" lang="en-US" altLang="ja-JP" dirty="0"/>
              <a:t>stock[1][2]</a:t>
            </a:r>
            <a:r>
              <a:rPr kumimoji="1" lang="ja-JP" altLang="en-US" dirty="0"/>
              <a:t>の要素には，在庫数「</a:t>
            </a:r>
            <a:r>
              <a:rPr kumimoji="1" lang="en-US" altLang="ja-JP" dirty="0"/>
              <a:t>89</a:t>
            </a:r>
            <a:r>
              <a:rPr kumimoji="1" lang="ja-JP" altLang="en-US" dirty="0"/>
              <a:t>」</a:t>
            </a:r>
            <a:endParaRPr kumimoji="1" lang="en-US" altLang="ja-JP" dirty="0"/>
          </a:p>
          <a:p>
            <a:r>
              <a:rPr kumimoji="1" lang="ja-JP" altLang="en-US" dirty="0"/>
              <a:t>が格納されている。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180</a:t>
            </a:fld>
            <a:endParaRPr kumimoji="1" lang="ja-JP" altLang="en-US"/>
          </a:p>
        </p:txBody>
      </p:sp>
    </p:spTree>
    <p:extLst>
      <p:ext uri="{BB962C8B-B14F-4D97-AF65-F5344CB8AC3E}">
        <p14:creationId xmlns:p14="http://schemas.microsoft.com/office/powerpoint/2010/main" val="113156215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ja-JP" altLang="en-US" dirty="0"/>
              <a:t>・ユーザが入力した商品番号と，リストの商品番号が一致する</a:t>
            </a:r>
            <a:r>
              <a:rPr kumimoji="1" lang="en-US" altLang="ja-JP" dirty="0"/>
              <a:t>(</a:t>
            </a:r>
            <a:r>
              <a:rPr kumimoji="1" lang="ja-JP" altLang="en-US" dirty="0"/>
              <a:t>等しい</a:t>
            </a:r>
            <a:r>
              <a:rPr kumimoji="1" lang="en-US" altLang="ja-JP" dirty="0"/>
              <a:t>)</a:t>
            </a:r>
            <a:r>
              <a:rPr kumimoji="1" lang="ja-JP" altLang="en-US" dirty="0"/>
              <a:t>かどうかを，順番に調べていけばよい。</a:t>
            </a:r>
            <a:endParaRPr kumimoji="1" lang="en-US" altLang="ja-JP" dirty="0"/>
          </a:p>
          <a:p>
            <a:r>
              <a:rPr kumimoji="1" lang="ja-JP" altLang="en-US" dirty="0"/>
              <a:t>・一致するデータを発見した場合は，</a:t>
            </a:r>
            <a:r>
              <a:rPr kumimoji="1" lang="en-US" altLang="ja-JP" dirty="0"/>
              <a:t>break</a:t>
            </a:r>
            <a:r>
              <a:rPr kumimoji="1" lang="ja-JP" altLang="en-US" dirty="0"/>
              <a:t>文を利用して繰り返しから抜けるようにする。</a:t>
            </a:r>
          </a:p>
          <a:p>
            <a:endParaRPr kumimoji="1" lang="en-US" altLang="ja-JP" dirty="0"/>
          </a:p>
          <a:p>
            <a:r>
              <a:rPr kumimoji="1" lang="en-US" altLang="ja-JP" dirty="0"/>
              <a:t>for</a:t>
            </a:r>
            <a:r>
              <a:rPr kumimoji="1" lang="ja-JP" altLang="en-US" dirty="0"/>
              <a:t>文や</a:t>
            </a:r>
            <a:r>
              <a:rPr kumimoji="1" lang="en-US" altLang="ja-JP" dirty="0"/>
              <a:t>while</a:t>
            </a:r>
            <a:r>
              <a:rPr kumimoji="1" lang="ja-JP" altLang="en-US" dirty="0"/>
              <a:t>文による繰り返しの中で，</a:t>
            </a:r>
            <a:r>
              <a:rPr kumimoji="1" lang="en-US" altLang="ja-JP" dirty="0"/>
              <a:t>break</a:t>
            </a:r>
            <a:r>
              <a:rPr kumimoji="1" lang="ja-JP" altLang="en-US" dirty="0"/>
              <a:t>文が実行されると，その場で繰り返しから抜け，次の処理に移る。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181</a:t>
            </a:fld>
            <a:endParaRPr kumimoji="1" lang="ja-JP" altLang="en-US"/>
          </a:p>
        </p:txBody>
      </p:sp>
    </p:spTree>
    <p:extLst>
      <p:ext uri="{BB962C8B-B14F-4D97-AF65-F5344CB8AC3E}">
        <p14:creationId xmlns:p14="http://schemas.microsoft.com/office/powerpoint/2010/main" val="348589048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この例題では，</a:t>
            </a:r>
            <a:endParaRPr kumimoji="1" lang="en-US" altLang="ja-JP" dirty="0"/>
          </a:p>
          <a:p>
            <a:r>
              <a:rPr kumimoji="1" lang="ja-JP" altLang="en-US" dirty="0"/>
              <a:t>・探索する在庫データの添字を，「変数</a:t>
            </a:r>
            <a:r>
              <a:rPr kumimoji="1" lang="en-US" altLang="ja-JP" dirty="0" err="1"/>
              <a:t>i</a:t>
            </a:r>
            <a:r>
              <a:rPr kumimoji="1" lang="ja-JP" altLang="en-US" dirty="0"/>
              <a:t>」</a:t>
            </a:r>
            <a:endParaRPr kumimoji="1" lang="en-US" altLang="ja-JP" dirty="0"/>
          </a:p>
          <a:p>
            <a:r>
              <a:rPr kumimoji="1" lang="ja-JP" altLang="en-US" dirty="0"/>
              <a:t>・データの数を，「変数</a:t>
            </a:r>
            <a:r>
              <a:rPr kumimoji="1" lang="en-US" altLang="ja-JP" dirty="0"/>
              <a:t>n</a:t>
            </a:r>
            <a:r>
              <a:rPr kumimoji="1" lang="ja-JP" altLang="en-US" dirty="0"/>
              <a:t>」</a:t>
            </a:r>
            <a:endParaRPr kumimoji="1" lang="en-US" altLang="ja-JP" dirty="0"/>
          </a:p>
          <a:p>
            <a:r>
              <a:rPr kumimoji="1" lang="ja-JP" altLang="en-US" dirty="0"/>
              <a:t>・探索対象の商品番号を，「変数</a:t>
            </a:r>
            <a:r>
              <a:rPr kumimoji="1" lang="en-US" altLang="ja-JP" dirty="0" err="1"/>
              <a:t>srch_stck</a:t>
            </a:r>
            <a:r>
              <a:rPr kumimoji="1" lang="ja-JP" altLang="en-US" dirty="0"/>
              <a:t>」</a:t>
            </a:r>
            <a:endParaRPr kumimoji="1" lang="en-US" altLang="ja-JP" dirty="0"/>
          </a:p>
          <a:p>
            <a:r>
              <a:rPr kumimoji="1" lang="ja-JP" altLang="en-US" dirty="0"/>
              <a:t>とする。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182</a:t>
            </a:fld>
            <a:endParaRPr kumimoji="1" lang="ja-JP" altLang="en-US"/>
          </a:p>
        </p:txBody>
      </p:sp>
    </p:spTree>
    <p:extLst>
      <p:ext uri="{BB962C8B-B14F-4D97-AF65-F5344CB8AC3E}">
        <p14:creationId xmlns:p14="http://schemas.microsoft.com/office/powerpoint/2010/main" val="310252428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まずは</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フローチャートを見ながら，アルゴリズムを考えて</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みよう。</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183</a:t>
            </a:fld>
            <a:endParaRPr kumimoji="1" lang="ja-JP" altLang="en-US"/>
          </a:p>
        </p:txBody>
      </p:sp>
    </p:spTree>
    <p:extLst>
      <p:ext uri="{BB962C8B-B14F-4D97-AF65-F5344CB8AC3E}">
        <p14:creationId xmlns:p14="http://schemas.microsoft.com/office/powerpoint/2010/main" val="54742347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①ユーザが入力した商品番号を，変数</a:t>
            </a:r>
            <a:r>
              <a:rPr kumimoji="1" lang="en-US" altLang="ja-JP" sz="1200" kern="1200" dirty="0" err="1">
                <a:solidFill>
                  <a:srgbClr val="000000"/>
                </a:solidFill>
                <a:effectLst/>
                <a:latin typeface="游ゴシック" panose="020B0400000000000000" pitchFamily="50" charset="-128"/>
                <a:ea typeface="游ゴシック" panose="020B0400000000000000" pitchFamily="50" charset="-128"/>
                <a:cs typeface="+mn-cs"/>
              </a:rPr>
              <a:t>srch_stck</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に代入する。</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②データ数を，変数</a:t>
            </a:r>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n</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に代入する。</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③変数</a:t>
            </a:r>
            <a:r>
              <a:rPr kumimoji="1" lang="en-US" altLang="ja-JP" sz="1200" kern="1200" dirty="0" err="1">
                <a:solidFill>
                  <a:srgbClr val="000000"/>
                </a:solidFill>
                <a:effectLst/>
                <a:latin typeface="游ゴシック" panose="020B0400000000000000" pitchFamily="50" charset="-128"/>
                <a:ea typeface="游ゴシック" panose="020B0400000000000000" pitchFamily="50" charset="-128"/>
                <a:cs typeface="+mn-cs"/>
              </a:rPr>
              <a:t>i</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を，</a:t>
            </a:r>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0</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からデータ数</a:t>
            </a:r>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変数</a:t>
            </a:r>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n)</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まで１ずつ増やしながら，④を繰り返す</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④もし変数</a:t>
            </a:r>
            <a:r>
              <a:rPr kumimoji="1" lang="en-US" altLang="ja-JP" sz="1200" kern="1200" dirty="0" err="1">
                <a:solidFill>
                  <a:srgbClr val="000000"/>
                </a:solidFill>
                <a:effectLst/>
                <a:latin typeface="游ゴシック" panose="020B0400000000000000" pitchFamily="50" charset="-128"/>
                <a:ea typeface="游ゴシック" panose="020B0400000000000000" pitchFamily="50" charset="-128"/>
                <a:cs typeface="+mn-cs"/>
              </a:rPr>
              <a:t>srch_stck</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が，リストの商品番号と等しければ</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⑤商品番号と商品名，在庫数を表示する。</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⑥探索を終了する。</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184</a:t>
            </a:fld>
            <a:endParaRPr kumimoji="1" lang="ja-JP" altLang="en-US"/>
          </a:p>
        </p:txBody>
      </p:sp>
    </p:spTree>
    <p:extLst>
      <p:ext uri="{BB962C8B-B14F-4D97-AF65-F5344CB8AC3E}">
        <p14:creationId xmlns:p14="http://schemas.microsoft.com/office/powerpoint/2010/main" val="178407660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アルゴリズムに対応するプログラムは，図のようになる。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a:t>
            </a:r>
            <a:r>
              <a:rPr kumimoji="1" lang="ja-JP" altLang="en-US" dirty="0"/>
              <a:t>」に続いている部分を，「コメント」という。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コメントとは，プログラムの作成者が記述する注釈である。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②のコードを，「</a:t>
            </a:r>
            <a:r>
              <a:rPr kumimoji="1" lang="en-US" altLang="ja-JP" dirty="0"/>
              <a:t>n = </a:t>
            </a:r>
            <a:r>
              <a:rPr kumimoji="1" lang="en-US" altLang="ja-JP" dirty="0" err="1"/>
              <a:t>len</a:t>
            </a:r>
            <a:r>
              <a:rPr kumimoji="1" lang="en-US" altLang="ja-JP" dirty="0"/>
              <a:t>(stock)</a:t>
            </a:r>
            <a:r>
              <a:rPr kumimoji="1" lang="ja-JP" altLang="en-US" dirty="0"/>
              <a:t>」</a:t>
            </a:r>
            <a:r>
              <a:rPr kumimoji="1" lang="en-US" altLang="ja-JP" dirty="0"/>
              <a:t> </a:t>
            </a:r>
            <a:r>
              <a:rPr kumimoji="1" lang="ja-JP" altLang="en-US" dirty="0"/>
              <a:t>のように書くことで，自動的にデータ数を取得することができる。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len</a:t>
            </a:r>
            <a:r>
              <a:rPr kumimoji="1" lang="en-US" altLang="ja-JP" dirty="0"/>
              <a:t>(</a:t>
            </a:r>
            <a:r>
              <a:rPr kumimoji="1" lang="ja-JP" altLang="en-US" dirty="0"/>
              <a:t>レン</a:t>
            </a:r>
            <a:r>
              <a:rPr kumimoji="1" lang="en-US" altLang="ja-JP" dirty="0"/>
              <a:t>)</a:t>
            </a:r>
            <a:r>
              <a:rPr kumimoji="1" lang="ja-JP" altLang="en-US" dirty="0"/>
              <a:t>関数は，配列の要素数を戻り値にする関数である。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t>
            </a:r>
            <a:r>
              <a:rPr kumimoji="1" lang="en-US" altLang="ja-JP" dirty="0"/>
              <a:t>length(</a:t>
            </a:r>
            <a:r>
              <a:rPr kumimoji="1" lang="ja-JP" altLang="en-US" dirty="0"/>
              <a:t>レングス</a:t>
            </a:r>
            <a:r>
              <a:rPr kumimoji="1" lang="en-US" altLang="ja-JP" dirty="0"/>
              <a:t>)</a:t>
            </a:r>
            <a:r>
              <a:rPr lang="ja-JP" altLang="en-US" sz="1200" b="0" i="0" dirty="0">
                <a:solidFill>
                  <a:srgbClr val="3E3E3E"/>
                </a:solidFill>
                <a:effectLst/>
                <a:latin typeface="Helvetica" panose="020B0604020202020204" pitchFamily="34" charset="0"/>
              </a:rPr>
              <a:t>の略で，「長さ」の意。</a:t>
            </a:r>
            <a:endParaRPr lang="en-US" altLang="ja-JP" sz="1200" b="0" i="0" dirty="0">
              <a:solidFill>
                <a:srgbClr val="3E3E3E"/>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185</a:t>
            </a:fld>
            <a:endParaRPr kumimoji="1" lang="ja-JP" altLang="en-US"/>
          </a:p>
        </p:txBody>
      </p:sp>
    </p:spTree>
    <p:extLst>
      <p:ext uri="{BB962C8B-B14F-4D97-AF65-F5344CB8AC3E}">
        <p14:creationId xmlns:p14="http://schemas.microsoft.com/office/powerpoint/2010/main" val="239483268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ja-JP" altLang="en-US" dirty="0"/>
              <a:t>実際には，この図のように二次元配列のコードに続けて，線形探索のコードを記述する。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186</a:t>
            </a:fld>
            <a:endParaRPr kumimoji="1" lang="ja-JP" altLang="en-US"/>
          </a:p>
        </p:txBody>
      </p:sp>
    </p:spTree>
    <p:extLst>
      <p:ext uri="{BB962C8B-B14F-4D97-AF65-F5344CB8AC3E}">
        <p14:creationId xmlns:p14="http://schemas.microsoft.com/office/powerpoint/2010/main" val="145130620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考察</a:t>
            </a:r>
            <a:r>
              <a:rPr kumimoji="1" lang="en-US" altLang="ja-JP" dirty="0"/>
              <a:t>】</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・線形探索は，最初のデータから順番に調べていくため，効率が悪い。</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・データの量に比例して必要な繰り返しの回数も増えていく。</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187</a:t>
            </a:fld>
            <a:endParaRPr kumimoji="1" lang="ja-JP" altLang="en-US"/>
          </a:p>
        </p:txBody>
      </p:sp>
    </p:spTree>
    <p:extLst>
      <p:ext uri="{BB962C8B-B14F-4D97-AF65-F5344CB8AC3E}">
        <p14:creationId xmlns:p14="http://schemas.microsoft.com/office/powerpoint/2010/main" val="340119072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prstClr val="black">
                    <a:lumMod val="75000"/>
                    <a:lumOff val="25000"/>
                  </a:prstClr>
                </a:solidFill>
              </a:rPr>
              <a:t>一方で，アルゴリズムは単純であるため，プログラムのコードは簡単なものになる。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188</a:t>
            </a:fld>
            <a:endParaRPr kumimoji="1" lang="ja-JP" altLang="en-US"/>
          </a:p>
        </p:txBody>
      </p:sp>
    </p:spTree>
    <p:extLst>
      <p:ext uri="{BB962C8B-B14F-4D97-AF65-F5344CB8AC3E}">
        <p14:creationId xmlns:p14="http://schemas.microsoft.com/office/powerpoint/2010/main" val="394060783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２</a:t>
            </a:r>
            <a:r>
              <a:rPr kumimoji="1" lang="en-US" altLang="ja-JP" dirty="0"/>
              <a:t>】</a:t>
            </a:r>
            <a:r>
              <a:rPr kumimoji="1" lang="ja-JP" altLang="en-US" dirty="0"/>
              <a:t>二分探索のアルゴリズム　</a:t>
            </a:r>
            <a:r>
              <a:rPr kumimoji="1" lang="en-US" altLang="ja-JP" dirty="0"/>
              <a:t>p.111</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lumMod val="75000"/>
                    <a:lumOff val="25000"/>
                  </a:prstClr>
                </a:solidFill>
              </a:rPr>
              <a:t>データを半分に分けてどちらに探索するデータが含まれているかを調べ，含まれているほうのデータをされに半分に分けるという手順を繰り返すアルゴリズムを「二分探索」という。</a:t>
            </a:r>
            <a:endParaRPr lang="en-US" altLang="ja-JP" sz="1200" dirty="0">
              <a:solidFill>
                <a:prstClr val="black">
                  <a:lumMod val="75000"/>
                  <a:lumOff val="25000"/>
                </a:prstClr>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189</a:t>
            </a:fld>
            <a:endParaRPr kumimoji="1" lang="ja-JP" altLang="en-US"/>
          </a:p>
        </p:txBody>
      </p:sp>
    </p:spTree>
    <p:extLst>
      <p:ext uri="{BB962C8B-B14F-4D97-AF65-F5344CB8AC3E}">
        <p14:creationId xmlns:p14="http://schemas.microsoft.com/office/powerpoint/2010/main" val="331283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④「</a:t>
            </a:r>
            <a:r>
              <a:rPr kumimoji="1" lang="en-US" altLang="ja-JP" dirty="0" err="1"/>
              <a:t>a+b</a:t>
            </a:r>
            <a:r>
              <a:rPr kumimoji="1" lang="ja-JP" altLang="en-US" dirty="0"/>
              <a:t>は」という文字を表示する。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a:t>
            </a:fld>
            <a:endParaRPr kumimoji="1" lang="ja-JP" altLang="en-US"/>
          </a:p>
        </p:txBody>
      </p:sp>
    </p:spTree>
    <p:extLst>
      <p:ext uri="{BB962C8B-B14F-4D97-AF65-F5344CB8AC3E}">
        <p14:creationId xmlns:p14="http://schemas.microsoft.com/office/powerpoint/2010/main" val="141410792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例題８</a:t>
            </a:r>
            <a:r>
              <a:rPr kumimoji="1" lang="en-US" altLang="ja-JP" dirty="0"/>
              <a:t>】</a:t>
            </a:r>
            <a:r>
              <a:rPr kumimoji="1" lang="ja-JP" altLang="en-US" dirty="0"/>
              <a:t>　二分探索で在庫数を調べるプログラム　</a:t>
            </a:r>
            <a:r>
              <a:rPr kumimoji="1" lang="en-US" altLang="ja-JP" dirty="0"/>
              <a:t>p.111</a:t>
            </a:r>
          </a:p>
          <a:p>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例題７の商品番号</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2001</a:t>
            </a:r>
            <a:r>
              <a:rPr lang="ja-JP" altLang="en-US" sz="1200" dirty="0">
                <a:solidFill>
                  <a:prstClr val="black">
                    <a:lumMod val="75000"/>
                    <a:lumOff val="25000"/>
                  </a:prstClr>
                </a:solidFill>
              </a:rPr>
              <a:t>を二分探索で探索するプログラムを作成してみよう。</a:t>
            </a:r>
            <a:endParaRPr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商品は小さい順に並んでいるとする。</a:t>
            </a:r>
            <a:endParaRPr lang="en-US" altLang="ja-JP" sz="1200" dirty="0">
              <a:solidFill>
                <a:schemeClr val="tx1">
                  <a:lumMod val="75000"/>
                  <a:lumOff val="25000"/>
                </a:schemeClr>
              </a:solidFill>
            </a:endParaRPr>
          </a:p>
          <a:p>
            <a:endParaRPr kumimoji="1" lang="en-US" altLang="ja-JP" dirty="0"/>
          </a:p>
          <a:p>
            <a:r>
              <a:rPr kumimoji="1" lang="ja-JP" altLang="en-US" dirty="0"/>
              <a:t>アニメーションコンテンツ</a:t>
            </a:r>
            <a:endParaRPr kumimoji="1" lang="en-US" altLang="ja-JP" dirty="0"/>
          </a:p>
          <a:p>
            <a:r>
              <a:rPr kumimoji="1" lang="en-US" altLang="ja-JP" dirty="0"/>
              <a:t>https://api01-platform.stream.co.jp/apiservice/plt3/NDU1MQ%3d%3d%23NTgwMw%3d%3d%23280%23168%230%2333E6209A7400%23MDoyOjc6YTpmOzEwOzEwOzEw%23</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190</a:t>
            </a:fld>
            <a:endParaRPr kumimoji="1" lang="ja-JP" altLang="en-US"/>
          </a:p>
        </p:txBody>
      </p:sp>
    </p:spTree>
    <p:extLst>
      <p:ext uri="{BB962C8B-B14F-4D97-AF65-F5344CB8AC3E}">
        <p14:creationId xmlns:p14="http://schemas.microsoft.com/office/powerpoint/2010/main" val="407556037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dirty="0"/>
              <a:t>次の</a:t>
            </a:r>
            <a:r>
              <a:rPr kumimoji="1" lang="en-US" altLang="ja-JP" dirty="0"/>
              <a:t>Ⅰ</a:t>
            </a:r>
            <a:r>
              <a:rPr kumimoji="1" lang="ja-JP" altLang="en-US" dirty="0"/>
              <a:t>～</a:t>
            </a:r>
            <a:r>
              <a:rPr kumimoji="1" lang="en-US" altLang="ja-JP" dirty="0"/>
              <a:t>Ⅲ</a:t>
            </a:r>
            <a:r>
              <a:rPr kumimoji="1" lang="ja-JP" altLang="en-US" dirty="0"/>
              <a:t>の流れで考えるとよい。</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endParaRPr kumimoji="1" lang="en-US" altLang="ja-JP" dirty="0"/>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dirty="0"/>
              <a:t>[Ⅰ]</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中央のデータを求める。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・データは添字０の要素と添字５の要素の間にあるので，</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0+5</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)/2</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より，「添字２の要素」である。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191</a:t>
            </a:fld>
            <a:endParaRPr kumimoji="1" lang="ja-JP" altLang="en-US"/>
          </a:p>
        </p:txBody>
      </p:sp>
    </p:spTree>
    <p:extLst>
      <p:ext uri="{BB962C8B-B14F-4D97-AF65-F5344CB8AC3E}">
        <p14:creationId xmlns:p14="http://schemas.microsoft.com/office/powerpoint/2010/main" val="347922808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前のスライドからの続き</a:t>
            </a:r>
            <a:r>
              <a:rPr kumimoji="1" lang="en-US" altLang="ja-JP" dirty="0"/>
              <a:t>)</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[Ⅰ]</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中央のデータを求める。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dirty="0"/>
              <a:t>・添字２の要素</a:t>
            </a:r>
            <a:r>
              <a:rPr kumimoji="1" lang="en-US" altLang="ja-JP" dirty="0"/>
              <a:t>(</a:t>
            </a:r>
            <a:r>
              <a:rPr kumimoji="1" lang="ja-JP" altLang="en-US" dirty="0"/>
              <a:t>要素３</a:t>
            </a:r>
            <a:r>
              <a:rPr kumimoji="1" lang="en-US" altLang="ja-JP" dirty="0"/>
              <a:t>)</a:t>
            </a:r>
            <a:r>
              <a:rPr kumimoji="1" lang="ja-JP" altLang="en-US" dirty="0"/>
              <a:t>の商品番号は，「</a:t>
            </a:r>
            <a:r>
              <a:rPr kumimoji="1" lang="en-US" altLang="ja-JP" dirty="0"/>
              <a:t>1004</a:t>
            </a:r>
            <a:r>
              <a:rPr kumimoji="1" lang="ja-JP" altLang="en-US" dirty="0"/>
              <a:t>」である。</a:t>
            </a:r>
            <a:endParaRPr kumimoji="1" lang="en-US" altLang="ja-JP" dirty="0"/>
          </a:p>
          <a:p>
            <a:r>
              <a:rPr kumimoji="1" lang="ja-JP" altLang="en-US" dirty="0"/>
              <a:t>・</a:t>
            </a:r>
            <a:r>
              <a:rPr lang="ja-JP" altLang="en-US" sz="1200" dirty="0">
                <a:solidFill>
                  <a:schemeClr val="tx1">
                    <a:lumMod val="75000"/>
                    <a:lumOff val="25000"/>
                  </a:schemeClr>
                </a:solidFill>
              </a:rPr>
              <a:t>探索するデータは後ろ半分にある。</a:t>
            </a:r>
            <a:endParaRPr lang="en-US" altLang="ja-JP" sz="1200" dirty="0">
              <a:solidFill>
                <a:schemeClr val="tx1">
                  <a:lumMod val="75000"/>
                  <a:lumOff val="25000"/>
                </a:schemeClr>
              </a:solidFill>
            </a:endParaRPr>
          </a:p>
          <a:p>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次のスライドに続く</a:t>
            </a:r>
            <a:r>
              <a:rPr kumimoji="1" lang="en-US" altLang="ja-JP" sz="1200" dirty="0">
                <a:solidFill>
                  <a:schemeClr val="tx1">
                    <a:lumMod val="75000"/>
                    <a:lumOff val="25000"/>
                  </a:schemeClr>
                </a:solidFill>
              </a:rPr>
              <a:t>)</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192</a:t>
            </a:fld>
            <a:endParaRPr kumimoji="1" lang="ja-JP" altLang="en-US"/>
          </a:p>
        </p:txBody>
      </p:sp>
    </p:spTree>
    <p:extLst>
      <p:ext uri="{BB962C8B-B14F-4D97-AF65-F5344CB8AC3E}">
        <p14:creationId xmlns:p14="http://schemas.microsoft.com/office/powerpoint/2010/main" val="50322080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前のスライドからの続き</a:t>
            </a:r>
            <a:r>
              <a:rPr kumimoji="1" lang="en-US" altLang="ja-JP" dirty="0"/>
              <a:t>)</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[Ⅰ]</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中央のデータを求める。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dirty="0"/>
              <a:t>・探索する範囲を，「添字３の要素から添字５の要素」とする。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193</a:t>
            </a:fld>
            <a:endParaRPr kumimoji="1" lang="ja-JP" altLang="en-US"/>
          </a:p>
        </p:txBody>
      </p:sp>
    </p:spTree>
    <p:extLst>
      <p:ext uri="{BB962C8B-B14F-4D97-AF65-F5344CB8AC3E}">
        <p14:creationId xmlns:p14="http://schemas.microsoft.com/office/powerpoint/2010/main" val="202004927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[Ⅱ]</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中央のデータを求める。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dirty="0"/>
              <a:t>・</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3+5</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)/2</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より，「添字４の要素」である。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194</a:t>
            </a:fld>
            <a:endParaRPr kumimoji="1" lang="ja-JP" altLang="en-US"/>
          </a:p>
        </p:txBody>
      </p:sp>
    </p:spTree>
    <p:extLst>
      <p:ext uri="{BB962C8B-B14F-4D97-AF65-F5344CB8AC3E}">
        <p14:creationId xmlns:p14="http://schemas.microsoft.com/office/powerpoint/2010/main" val="185469086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buNone/>
            </a:pP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前のスライドからの続き</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p>
          <a:p>
            <a:pPr marL="0" algn="l" rtl="0" eaLnBrk="1" latinLnBrk="0" hangingPunct="1">
              <a:buNone/>
            </a:pPr>
            <a:endParaRPr lang="ja-JP" altLang="ja-JP" dirty="0">
              <a:effectLst/>
            </a:endParaRPr>
          </a:p>
          <a:p>
            <a:pPr marL="0" marR="0" indent="0" algn="l" rtl="0" eaLnBrk="1" fontAlgn="auto" latinLnBrk="0" hangingPunct="1">
              <a:buNone/>
            </a:pP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[Ⅱ]</a:t>
            </a:r>
            <a:r>
              <a:rPr kumimoji="1" lang="ja-JP"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中央のデータを求める。</a:t>
            </a:r>
            <a:endParaRPr lang="ja-JP" altLang="ja-JP" dirty="0">
              <a:effectLst/>
            </a:endParaRPr>
          </a:p>
          <a:p>
            <a:pPr marL="0" algn="l" rtl="0" eaLnBrk="1" latinLnBrk="0" hangingPunct="1">
              <a:buNone/>
            </a:pP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・添字</a:t>
            </a:r>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４</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の要素</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要素</a:t>
            </a:r>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５</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の商品番号は，「</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1011</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」である。</a:t>
            </a:r>
            <a:endParaRPr lang="ja-JP" altLang="ja-JP" dirty="0">
              <a:effectLst/>
            </a:endParaRPr>
          </a:p>
          <a:p>
            <a:pPr marL="0" algn="l" rtl="0" eaLnBrk="1" latinLnBrk="0" hangingPunct="1"/>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800" kern="1200" dirty="0">
                <a:solidFill>
                  <a:srgbClr val="404040"/>
                </a:solidFill>
                <a:effectLst/>
                <a:latin typeface="游ゴシック" panose="020B0400000000000000" pitchFamily="50" charset="-128"/>
                <a:ea typeface="游ゴシック" panose="020B0400000000000000" pitchFamily="50" charset="-128"/>
                <a:cs typeface="+mn-cs"/>
              </a:rPr>
              <a:t>探索するデータは後ろ半分にある。</a:t>
            </a:r>
            <a:endParaRPr kumimoji="1" lang="en-US" altLang="ja-JP" sz="1800" kern="1200" dirty="0">
              <a:solidFill>
                <a:srgbClr val="404040"/>
              </a:solidFill>
              <a:effectLst/>
              <a:latin typeface="游ゴシック" panose="020B0400000000000000" pitchFamily="50" charset="-128"/>
              <a:ea typeface="游ゴシック" panose="020B0400000000000000" pitchFamily="50" charset="-128"/>
              <a:cs typeface="+mn-cs"/>
            </a:endParaRPr>
          </a:p>
          <a:p>
            <a:pPr marL="0" algn="l" rtl="0" eaLnBrk="1" latinLnBrk="0" hangingPunct="1"/>
            <a:r>
              <a:rPr kumimoji="1" lang="en-US" altLang="ja-JP" sz="1800" kern="1200" dirty="0">
                <a:solidFill>
                  <a:srgbClr val="404040"/>
                </a:solidFill>
                <a:effectLst/>
                <a:latin typeface="游ゴシック" panose="020B0400000000000000" pitchFamily="50" charset="-128"/>
                <a:ea typeface="游ゴシック" panose="020B0400000000000000" pitchFamily="50" charset="-128"/>
                <a:cs typeface="+mn-cs"/>
              </a:rPr>
              <a:t>(</a:t>
            </a:r>
            <a:r>
              <a:rPr kumimoji="1" lang="ja-JP" altLang="en-US" sz="1800" kern="1200" dirty="0">
                <a:solidFill>
                  <a:srgbClr val="404040"/>
                </a:solidFill>
                <a:effectLst/>
                <a:latin typeface="游ゴシック" panose="020B0400000000000000" pitchFamily="50" charset="-128"/>
                <a:ea typeface="游ゴシック" panose="020B0400000000000000" pitchFamily="50" charset="-128"/>
                <a:cs typeface="+mn-cs"/>
              </a:rPr>
              <a:t>次のスライドに続く</a:t>
            </a:r>
            <a:r>
              <a:rPr kumimoji="1" lang="en-US" altLang="ja-JP" sz="1800" kern="1200" dirty="0">
                <a:solidFill>
                  <a:srgbClr val="404040"/>
                </a:solidFill>
                <a:effectLst/>
                <a:latin typeface="游ゴシック" panose="020B0400000000000000" pitchFamily="50" charset="-128"/>
                <a:ea typeface="游ゴシック" panose="020B0400000000000000" pitchFamily="50" charset="-128"/>
                <a:cs typeface="+mn-cs"/>
              </a:rPr>
              <a:t>)</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195</a:t>
            </a:fld>
            <a:endParaRPr kumimoji="1" lang="ja-JP" altLang="en-US"/>
          </a:p>
        </p:txBody>
      </p:sp>
    </p:spTree>
    <p:extLst>
      <p:ext uri="{BB962C8B-B14F-4D97-AF65-F5344CB8AC3E}">
        <p14:creationId xmlns:p14="http://schemas.microsoft.com/office/powerpoint/2010/main" val="289005567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buNone/>
            </a:pP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前のスライドからの続き</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p>
          <a:p>
            <a:pPr marL="0" algn="l" rtl="0" eaLnBrk="1" latinLnBrk="0" hangingPunct="1">
              <a:buNone/>
            </a:pPr>
            <a:endParaRPr lang="ja-JP" altLang="ja-JP" dirty="0">
              <a:effectLst/>
            </a:endParaRPr>
          </a:p>
          <a:p>
            <a:pPr marL="0" marR="0" indent="0" algn="l" rtl="0" eaLnBrk="1" fontAlgn="auto" latinLnBrk="0" hangingPunct="1">
              <a:buNone/>
            </a:pP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[Ⅱ]</a:t>
            </a:r>
            <a:r>
              <a:rPr kumimoji="1" lang="ja-JP"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中央のデータを求める。</a:t>
            </a:r>
            <a:endParaRPr kumimoji="1" lang="en-US"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endParaRPr>
          </a:p>
          <a:p>
            <a:pPr marL="0" marR="0" indent="0" algn="l" rtl="0" eaLnBrk="1" fontAlgn="auto" latinLnBrk="0" hangingPunct="1">
              <a:buNone/>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lang="ja-JP" altLang="en-US" sz="1200" dirty="0">
                <a:solidFill>
                  <a:schemeClr val="tx1">
                    <a:lumMod val="75000"/>
                    <a:lumOff val="25000"/>
                  </a:schemeClr>
                </a:solidFill>
              </a:rPr>
              <a:t>探索する範囲を，「添字５から添字５」とする。</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196</a:t>
            </a:fld>
            <a:endParaRPr kumimoji="1" lang="ja-JP" altLang="en-US"/>
          </a:p>
        </p:txBody>
      </p:sp>
    </p:spTree>
    <p:extLst>
      <p:ext uri="{BB962C8B-B14F-4D97-AF65-F5344CB8AC3E}">
        <p14:creationId xmlns:p14="http://schemas.microsoft.com/office/powerpoint/2010/main" val="264929833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rtl="0" eaLnBrk="1" fontAlgn="auto" latinLnBrk="0" hangingPunct="1">
              <a:buNone/>
            </a:pP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[Ⅲ]</a:t>
            </a:r>
            <a:r>
              <a:rPr kumimoji="1" lang="ja-JP"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中央のデータを求める。</a:t>
            </a:r>
            <a:endParaRPr lang="ja-JP" altLang="ja-JP" dirty="0">
              <a:effectLst/>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en-US" altLang="ja-JP" sz="18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rPr>
              <a:t>5+5</a:t>
            </a:r>
            <a:r>
              <a:rPr kumimoji="1" lang="en-US" altLang="ja-JP" sz="18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)/2</a:t>
            </a:r>
            <a:r>
              <a:rPr kumimoji="1" lang="ja-JP" altLang="en-US" sz="18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より，「添字５の要素」である。</a:t>
            </a:r>
            <a:endParaRPr kumimoji="1" lang="en-US" altLang="ja-JP" sz="18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8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197</a:t>
            </a:fld>
            <a:endParaRPr kumimoji="1" lang="ja-JP" altLang="en-US"/>
          </a:p>
        </p:txBody>
      </p:sp>
    </p:spTree>
    <p:extLst>
      <p:ext uri="{BB962C8B-B14F-4D97-AF65-F5344CB8AC3E}">
        <p14:creationId xmlns:p14="http://schemas.microsoft.com/office/powerpoint/2010/main" val="68092870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buNone/>
            </a:pP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前のスライドからの続き</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p>
          <a:p>
            <a:pPr marL="0" algn="l" rtl="0" eaLnBrk="1" latinLnBrk="0" hangingPunct="1">
              <a:buNone/>
            </a:pPr>
            <a:endParaRPr lang="ja-JP" altLang="ja-JP" dirty="0">
              <a:effectLst/>
            </a:endParaRPr>
          </a:p>
          <a:p>
            <a:pPr marL="0" marR="0" indent="0" algn="l" rtl="0" eaLnBrk="1" fontAlgn="auto" latinLnBrk="0" hangingPunct="1">
              <a:buNone/>
            </a:pP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[Ⅲ]</a:t>
            </a:r>
            <a:r>
              <a:rPr kumimoji="1" lang="ja-JP"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中央のデータを求める。</a:t>
            </a:r>
            <a:endParaRPr lang="ja-JP" altLang="ja-JP" dirty="0">
              <a:effectLst/>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lang="ja-JP" altLang="en-US" sz="1800" dirty="0">
                <a:solidFill>
                  <a:schemeClr val="tx1">
                    <a:lumMod val="75000"/>
                    <a:lumOff val="25000"/>
                  </a:schemeClr>
                </a:solidFill>
              </a:rPr>
              <a:t>添字５の要素</a:t>
            </a:r>
            <a:r>
              <a:rPr lang="en-US" altLang="ja-JP" sz="1800" dirty="0">
                <a:solidFill>
                  <a:schemeClr val="tx1">
                    <a:lumMod val="75000"/>
                    <a:lumOff val="25000"/>
                  </a:schemeClr>
                </a:solidFill>
              </a:rPr>
              <a:t>(</a:t>
            </a:r>
            <a:r>
              <a:rPr lang="ja-JP" altLang="en-US" sz="1800" dirty="0">
                <a:solidFill>
                  <a:schemeClr val="tx1">
                    <a:lumMod val="75000"/>
                    <a:lumOff val="25000"/>
                  </a:schemeClr>
                </a:solidFill>
              </a:rPr>
              <a:t>要素６</a:t>
            </a:r>
            <a:r>
              <a:rPr lang="en-US" altLang="ja-JP" sz="1800" dirty="0">
                <a:solidFill>
                  <a:schemeClr val="tx1">
                    <a:lumMod val="75000"/>
                    <a:lumOff val="25000"/>
                  </a:schemeClr>
                </a:solidFill>
              </a:rPr>
              <a:t>)</a:t>
            </a:r>
            <a:r>
              <a:rPr lang="ja-JP" altLang="en-US" sz="1800" dirty="0">
                <a:solidFill>
                  <a:schemeClr val="tx1">
                    <a:lumMod val="75000"/>
                    <a:lumOff val="25000"/>
                  </a:schemeClr>
                </a:solidFill>
              </a:rPr>
              <a:t>の商品番号は，「</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rPr>
              <a:t>2001</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」である。</a:t>
            </a:r>
            <a:endParaRPr lang="en-US" altLang="ja-JP" sz="1800" dirty="0">
              <a:solidFill>
                <a:schemeClr val="tx1">
                  <a:lumMod val="75000"/>
                  <a:lumOff val="25000"/>
                </a:scheme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探索するデータを発見することができた。</a:t>
            </a:r>
            <a:endParaRPr kumimoji="1" lang="en-US" altLang="ja-JP" sz="18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198</a:t>
            </a:fld>
            <a:endParaRPr kumimoji="1" lang="ja-JP" altLang="en-US"/>
          </a:p>
        </p:txBody>
      </p:sp>
    </p:spTree>
    <p:extLst>
      <p:ext uri="{BB962C8B-B14F-4D97-AF65-F5344CB8AC3E}">
        <p14:creationId xmlns:p14="http://schemas.microsoft.com/office/powerpoint/2010/main" val="16550885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プログラムを考え</a:t>
            </a:r>
            <a:r>
              <a:rPr kumimoji="1" lang="ja-JP" altLang="en-US" sz="1200" dirty="0"/>
              <a:t>，記述し</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てみよう。</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199</a:t>
            </a:fld>
            <a:endParaRPr kumimoji="1" lang="ja-JP" altLang="en-US"/>
          </a:p>
        </p:txBody>
      </p:sp>
    </p:spTree>
    <p:extLst>
      <p:ext uri="{BB962C8B-B14F-4D97-AF65-F5344CB8AC3E}">
        <p14:creationId xmlns:p14="http://schemas.microsoft.com/office/powerpoint/2010/main" val="349802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４章２節では，プログラミング言語の</a:t>
            </a:r>
            <a:r>
              <a:rPr kumimoji="1" lang="en-US" altLang="ja-JP" dirty="0"/>
              <a:t>Python(</a:t>
            </a:r>
            <a:r>
              <a:rPr kumimoji="1" lang="ja-JP" altLang="en-US" dirty="0"/>
              <a:t>パイソン</a:t>
            </a:r>
            <a:r>
              <a:rPr kumimoji="1" lang="en-US" altLang="ja-JP" dirty="0"/>
              <a:t>)</a:t>
            </a:r>
            <a:r>
              <a:rPr kumimoji="1" lang="ja-JP" altLang="en-US" dirty="0"/>
              <a:t>を使用して，次の内容について学習する。</a:t>
            </a:r>
            <a:endParaRPr kumimoji="1" lang="en-US" altLang="ja-JP" dirty="0"/>
          </a:p>
          <a:p>
            <a:r>
              <a:rPr kumimoji="1" lang="en-US" altLang="ja-JP" dirty="0"/>
              <a:t>[</a:t>
            </a:r>
            <a:r>
              <a:rPr kumimoji="1" lang="ja-JP" altLang="en-US" dirty="0"/>
              <a:t>１</a:t>
            </a:r>
            <a:r>
              <a:rPr kumimoji="1" lang="en-US" altLang="ja-JP" dirty="0"/>
              <a:t>] </a:t>
            </a:r>
            <a:r>
              <a:rPr kumimoji="1" lang="ja-JP" altLang="en-US" dirty="0"/>
              <a:t>プログラミングの基礎</a:t>
            </a:r>
            <a:endParaRPr kumimoji="1" lang="en-US" altLang="ja-JP" dirty="0"/>
          </a:p>
          <a:p>
            <a:r>
              <a:rPr kumimoji="1" lang="en-US" altLang="ja-JP" dirty="0"/>
              <a:t>[</a:t>
            </a:r>
            <a:r>
              <a:rPr kumimoji="1" lang="ja-JP" altLang="en-US" dirty="0"/>
              <a:t>２</a:t>
            </a:r>
            <a:r>
              <a:rPr kumimoji="1" lang="en-US" altLang="ja-JP" dirty="0"/>
              <a:t>] </a:t>
            </a:r>
            <a:r>
              <a:rPr kumimoji="1" lang="ja-JP" altLang="en-US" dirty="0"/>
              <a:t>関数をしようしたプログラム</a:t>
            </a:r>
            <a:endParaRPr kumimoji="1" lang="en-US" altLang="ja-JP" dirty="0"/>
          </a:p>
          <a:p>
            <a:r>
              <a:rPr kumimoji="1" lang="en-US" altLang="ja-JP" dirty="0"/>
              <a:t>[</a:t>
            </a:r>
            <a:r>
              <a:rPr kumimoji="1" lang="ja-JP" altLang="en-US" dirty="0"/>
              <a:t>３</a:t>
            </a:r>
            <a:r>
              <a:rPr kumimoji="1" lang="en-US" altLang="ja-JP" dirty="0"/>
              <a:t>] </a:t>
            </a:r>
            <a:r>
              <a:rPr kumimoji="1" lang="ja-JP" altLang="en-US" dirty="0"/>
              <a:t>探索と整列のプログラム</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a:t>
            </a:fld>
            <a:endParaRPr kumimoji="1" lang="ja-JP" altLang="en-US"/>
          </a:p>
        </p:txBody>
      </p:sp>
    </p:spTree>
    <p:extLst>
      <p:ext uri="{BB962C8B-B14F-4D97-AF65-F5344CB8AC3E}">
        <p14:creationId xmlns:p14="http://schemas.microsoft.com/office/powerpoint/2010/main" val="59536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⑤変数</a:t>
            </a:r>
            <a:r>
              <a:rPr kumimoji="1" lang="en-US" altLang="ja-JP" dirty="0"/>
              <a:t>c</a:t>
            </a:r>
            <a:r>
              <a:rPr kumimoji="1" lang="ja-JP" altLang="en-US" dirty="0"/>
              <a:t>の値を表示する。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a:t>
            </a:fld>
            <a:endParaRPr kumimoji="1" lang="ja-JP" altLang="en-US"/>
          </a:p>
        </p:txBody>
      </p:sp>
    </p:spTree>
    <p:extLst>
      <p:ext uri="{BB962C8B-B14F-4D97-AF65-F5344CB8AC3E}">
        <p14:creationId xmlns:p14="http://schemas.microsoft.com/office/powerpoint/2010/main" val="203192000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①から③のコード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200</a:t>
            </a:fld>
            <a:endParaRPr kumimoji="1" lang="ja-JP" altLang="en-US"/>
          </a:p>
        </p:txBody>
      </p:sp>
    </p:spTree>
    <p:extLst>
      <p:ext uri="{BB962C8B-B14F-4D97-AF65-F5344CB8AC3E}">
        <p14:creationId xmlns:p14="http://schemas.microsoft.com/office/powerpoint/2010/main" val="251820957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④から⑧のコード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201</a:t>
            </a:fld>
            <a:endParaRPr kumimoji="1" lang="ja-JP" altLang="en-US"/>
          </a:p>
        </p:txBody>
      </p:sp>
    </p:spTree>
    <p:extLst>
      <p:ext uri="{BB962C8B-B14F-4D97-AF65-F5344CB8AC3E}">
        <p14:creationId xmlns:p14="http://schemas.microsoft.com/office/powerpoint/2010/main" val="405509227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⑨から⑬のコード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202</a:t>
            </a:fld>
            <a:endParaRPr kumimoji="1" lang="ja-JP" altLang="en-US"/>
          </a:p>
        </p:txBody>
      </p:sp>
    </p:spTree>
    <p:extLst>
      <p:ext uri="{BB962C8B-B14F-4D97-AF65-F5344CB8AC3E}">
        <p14:creationId xmlns:p14="http://schemas.microsoft.com/office/powerpoint/2010/main" val="397283857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全体のプログラム</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203</a:t>
            </a:fld>
            <a:endParaRPr kumimoji="1" lang="ja-JP" altLang="en-US"/>
          </a:p>
        </p:txBody>
      </p:sp>
    </p:spTree>
    <p:extLst>
      <p:ext uri="{BB962C8B-B14F-4D97-AF65-F5344CB8AC3E}">
        <p14:creationId xmlns:p14="http://schemas.microsoft.com/office/powerpoint/2010/main" val="72807501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考察</a:t>
            </a:r>
            <a:r>
              <a:rPr kumimoji="1" lang="en-US" altLang="ja-JP" dirty="0"/>
              <a:t>】</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・少ない繰り返しの回数で探索対象を見つけることができると期待できる。</a:t>
            </a:r>
            <a:endParaRPr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 線形探索よりアルゴリズムが複雑なため，コードも複雑になっている。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204</a:t>
            </a:fld>
            <a:endParaRPr kumimoji="1" lang="ja-JP" altLang="en-US"/>
          </a:p>
        </p:txBody>
      </p:sp>
    </p:spTree>
    <p:extLst>
      <p:ext uri="{BB962C8B-B14F-4D97-AF65-F5344CB8AC3E}">
        <p14:creationId xmlns:p14="http://schemas.microsoft.com/office/powerpoint/2010/main" val="197271805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３</a:t>
            </a:r>
            <a:r>
              <a:rPr kumimoji="1" lang="en-US" altLang="ja-JP" dirty="0"/>
              <a:t>】</a:t>
            </a:r>
            <a:r>
              <a:rPr kumimoji="1" lang="ja-JP" altLang="en-US" dirty="0"/>
              <a:t>アルゴリズムの評価　</a:t>
            </a:r>
            <a:r>
              <a:rPr kumimoji="1" lang="en-US" altLang="ja-JP" dirty="0"/>
              <a:t>p.111</a:t>
            </a:r>
          </a:p>
          <a:p>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問い</a:t>
            </a:r>
            <a:r>
              <a:rPr kumimoji="1" lang="en-US" altLang="ja-JP"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lumMod val="75000"/>
                    <a:lumOff val="25000"/>
                  </a:prstClr>
                </a:solidFill>
              </a:rPr>
              <a:t>線形探索と二分探索のように，同じ結果を得られるアルゴリズムが複数ある場合，どのようなアルゴリズムが優れているといえるだろうか。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205</a:t>
            </a:fld>
            <a:endParaRPr kumimoji="1" lang="ja-JP" altLang="en-US"/>
          </a:p>
        </p:txBody>
      </p:sp>
    </p:spTree>
    <p:extLst>
      <p:ext uri="{BB962C8B-B14F-4D97-AF65-F5344CB8AC3E}">
        <p14:creationId xmlns:p14="http://schemas.microsoft.com/office/powerpoint/2010/main" val="118672549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答え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lumMod val="75000"/>
                    <a:lumOff val="25000"/>
                  </a:prstClr>
                </a:solidFill>
              </a:rPr>
              <a:t>一般的には，「</a:t>
            </a:r>
            <a:r>
              <a:rPr kumimoji="1" lang="ja-JP" altLang="en-US" sz="1200" b="0"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計算量が少ないアルゴリズム</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が優れている」といえる。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206</a:t>
            </a:fld>
            <a:endParaRPr kumimoji="1" lang="ja-JP" altLang="en-US"/>
          </a:p>
        </p:txBody>
      </p:sp>
    </p:spTree>
    <p:extLst>
      <p:ext uri="{BB962C8B-B14F-4D97-AF65-F5344CB8AC3E}">
        <p14:creationId xmlns:p14="http://schemas.microsoft.com/office/powerpoint/2010/main" val="119682268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a:solidFill>
                  <a:prstClr val="black">
                    <a:lumMod val="75000"/>
                    <a:lumOff val="25000"/>
                  </a:prstClr>
                </a:solidFill>
              </a:rPr>
              <a:t>(</a:t>
            </a:r>
            <a:r>
              <a:rPr lang="ja-JP" altLang="en-US" sz="1200" dirty="0">
                <a:solidFill>
                  <a:prstClr val="black">
                    <a:lumMod val="75000"/>
                    <a:lumOff val="25000"/>
                  </a:prstClr>
                </a:solidFill>
              </a:rPr>
              <a:t>問い</a:t>
            </a:r>
            <a:r>
              <a:rPr lang="en-US" altLang="ja-JP" sz="1200" dirty="0">
                <a:solidFill>
                  <a:prstClr val="black">
                    <a:lumMod val="75000"/>
                    <a:lumOff val="25000"/>
                  </a:prstClr>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探索するデータが２倍になったときの計算量を，予想してみよう。</a:t>
            </a:r>
            <a:endParaRPr lang="en-US" altLang="ja-JP" sz="1200" dirty="0">
              <a:solidFill>
                <a:prstClr val="black">
                  <a:lumMod val="75000"/>
                  <a:lumOff val="25000"/>
                </a:prstClr>
              </a:solidFill>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207</a:t>
            </a:fld>
            <a:endParaRPr kumimoji="1" lang="ja-JP" altLang="en-US"/>
          </a:p>
        </p:txBody>
      </p:sp>
    </p:spTree>
    <p:extLst>
      <p:ext uri="{BB962C8B-B14F-4D97-AF65-F5344CB8AC3E}">
        <p14:creationId xmlns:p14="http://schemas.microsoft.com/office/powerpoint/2010/main" val="48137428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答え</a:t>
            </a:r>
            <a:r>
              <a:rPr kumimoji="1" lang="en-US" altLang="ja-JP" dirty="0"/>
              <a:t>)</a:t>
            </a:r>
          </a:p>
          <a:p>
            <a:r>
              <a:rPr kumimoji="1" lang="ja-JP" altLang="en-US" dirty="0"/>
              <a:t>・線形探索は計算量が「２倍」になる。</a:t>
            </a:r>
          </a:p>
          <a:p>
            <a:r>
              <a:rPr kumimoji="1" lang="ja-JP" altLang="en-US" dirty="0"/>
              <a:t>・二分探索は計算量は「１回分増える」。</a:t>
            </a:r>
          </a:p>
          <a:p>
            <a:endParaRPr kumimoji="1" lang="en-US" altLang="ja-JP" dirty="0"/>
          </a:p>
          <a:p>
            <a:r>
              <a:rPr kumimoji="1" lang="ja-JP" altLang="en-US" dirty="0"/>
              <a:t>よって，「二分探索」のほうが優れたアルゴリズムといえる。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208</a:t>
            </a:fld>
            <a:endParaRPr kumimoji="1" lang="ja-JP" altLang="en-US"/>
          </a:p>
        </p:txBody>
      </p:sp>
    </p:spTree>
    <p:extLst>
      <p:ext uri="{BB962C8B-B14F-4D97-AF65-F5344CB8AC3E}">
        <p14:creationId xmlns:p14="http://schemas.microsoft.com/office/powerpoint/2010/main" val="245500991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４</a:t>
            </a:r>
            <a:r>
              <a:rPr kumimoji="1" lang="en-US" altLang="ja-JP" dirty="0"/>
              <a:t>】</a:t>
            </a:r>
            <a:r>
              <a:rPr kumimoji="1" lang="ja-JP" altLang="en-US" dirty="0"/>
              <a:t>整列のアルゴリズム　</a:t>
            </a:r>
            <a:r>
              <a:rPr kumimoji="1" lang="en-US" altLang="ja-JP" dirty="0"/>
              <a:t>p.112</a:t>
            </a:r>
          </a:p>
          <a:p>
            <a:endParaRPr kumimoji="1" lang="en-US" altLang="ja-JP" sz="1200" b="0" i="0" u="none" strike="noStrike" kern="1200" baseline="0" dirty="0">
              <a:solidFill>
                <a:schemeClr val="tx1"/>
              </a:solidFill>
              <a:latin typeface="+mn-lt"/>
              <a:ea typeface="+mn-ea"/>
              <a:cs typeface="+mn-cs"/>
            </a:endParaRPr>
          </a:p>
          <a:p>
            <a:r>
              <a:rPr lang="ja-JP" altLang="en-US" sz="1200" dirty="0">
                <a:solidFill>
                  <a:prstClr val="black">
                    <a:lumMod val="75000"/>
                    <a:lumOff val="25000"/>
                  </a:prstClr>
                </a:solidFill>
              </a:rPr>
              <a:t>データをある値に基づいて並べ替えることを，「整列」という。</a:t>
            </a:r>
            <a:endParaRPr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prstClr val="black">
                    <a:lumMod val="75000"/>
                    <a:lumOff val="25000"/>
                  </a:prstClr>
                </a:solidFill>
                <a:latin typeface="+mn-lt"/>
                <a:ea typeface="+mn-ea"/>
                <a:cs typeface="+mn-cs"/>
              </a:rPr>
              <a:t>「バブルソート」は，</a:t>
            </a:r>
            <a:r>
              <a:rPr lang="ja-JP" altLang="en-US" sz="1200" dirty="0">
                <a:solidFill>
                  <a:prstClr val="black">
                    <a:lumMod val="75000"/>
                    <a:lumOff val="25000"/>
                  </a:prstClr>
                </a:solidFill>
              </a:rPr>
              <a:t>隣り合う要素の大小を比較，入れ替えを繰り返すことで整列させるアルゴリズムである。</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209</a:t>
            </a:fld>
            <a:endParaRPr kumimoji="1" lang="ja-JP" altLang="en-US"/>
          </a:p>
        </p:txBody>
      </p:sp>
    </p:spTree>
    <p:extLst>
      <p:ext uri="{BB962C8B-B14F-4D97-AF65-F5344CB8AC3E}">
        <p14:creationId xmlns:p14="http://schemas.microsoft.com/office/powerpoint/2010/main" val="1011995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a:t>
            </a:r>
            <a:r>
              <a:rPr kumimoji="1" lang="en-US" altLang="ja-JP" dirty="0"/>
              <a:t>)</a:t>
            </a:r>
          </a:p>
          <a:p>
            <a:r>
              <a:rPr kumimoji="1" lang="en-US" altLang="ja-JP" dirty="0"/>
              <a:t>Python</a:t>
            </a:r>
            <a:r>
              <a:rPr kumimoji="1" lang="ja-JP" altLang="en-US" dirty="0"/>
              <a:t>においては，次の点に気を付けてコードを記述する。</a:t>
            </a:r>
            <a:endParaRPr kumimoji="1" lang="en-US" altLang="ja-JP" dirty="0"/>
          </a:p>
          <a:p>
            <a:r>
              <a:rPr kumimoji="1" lang="ja-JP" altLang="en-US" dirty="0"/>
              <a:t>・基本的に「半角英数字」モードで入力する。</a:t>
            </a:r>
            <a:endParaRPr kumimoji="1" lang="en-US" altLang="ja-JP" dirty="0"/>
          </a:p>
          <a:p>
            <a:r>
              <a:rPr kumimoji="1" lang="ja-JP" altLang="en-US" dirty="0"/>
              <a:t>・文字列やコメントを入力するとき等，必要に応じて「ひらがな</a:t>
            </a:r>
            <a:r>
              <a:rPr kumimoji="1" lang="en-US" altLang="ja-JP" dirty="0"/>
              <a:t>(</a:t>
            </a:r>
            <a:r>
              <a:rPr kumimoji="1" lang="ja-JP" altLang="en-US" dirty="0"/>
              <a:t>全角</a:t>
            </a:r>
            <a:r>
              <a:rPr kumimoji="1" lang="en-US" altLang="ja-JP" dirty="0"/>
              <a:t>)</a:t>
            </a:r>
            <a:r>
              <a:rPr kumimoji="1" lang="ja-JP" altLang="en-US" dirty="0"/>
              <a:t>」モードに切り替える。</a:t>
            </a:r>
            <a:endParaRPr kumimoji="1" lang="en-US" altLang="ja-JP" dirty="0"/>
          </a:p>
          <a:p>
            <a:r>
              <a:rPr kumimoji="1" lang="ja-JP" altLang="en-US" dirty="0"/>
              <a:t>・入力モードの切り替えには，</a:t>
            </a:r>
            <a:r>
              <a:rPr kumimoji="1" lang="en-US" altLang="ja-JP" dirty="0"/>
              <a:t>[</a:t>
            </a:r>
            <a:r>
              <a:rPr kumimoji="1" lang="ja-JP" altLang="en-US" dirty="0"/>
              <a:t>半角</a:t>
            </a:r>
            <a:r>
              <a:rPr kumimoji="1" lang="en-US" altLang="ja-JP" dirty="0"/>
              <a:t>/</a:t>
            </a:r>
            <a:r>
              <a:rPr kumimoji="1" lang="ja-JP" altLang="en-US" dirty="0"/>
              <a:t>全角</a:t>
            </a:r>
            <a:r>
              <a:rPr kumimoji="1" lang="en-US" altLang="ja-JP" dirty="0"/>
              <a:t>]</a:t>
            </a:r>
            <a:r>
              <a:rPr kumimoji="1" lang="ja-JP" altLang="en-US" dirty="0"/>
              <a:t>キーを使用する。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a:t>
            </a:fld>
            <a:endParaRPr kumimoji="1" lang="ja-JP" altLang="en-US"/>
          </a:p>
        </p:txBody>
      </p:sp>
    </p:spTree>
    <p:extLst>
      <p:ext uri="{BB962C8B-B14F-4D97-AF65-F5344CB8AC3E}">
        <p14:creationId xmlns:p14="http://schemas.microsoft.com/office/powerpoint/2010/main" val="24431793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例題９</a:t>
            </a:r>
            <a:r>
              <a:rPr kumimoji="1" lang="en-US" altLang="ja-JP" dirty="0"/>
              <a:t>】</a:t>
            </a:r>
            <a:r>
              <a:rPr kumimoji="1" lang="ja-JP" altLang="en-US" dirty="0"/>
              <a:t>バブルソートを実行するプログラム</a:t>
            </a:r>
            <a:endParaRPr kumimoji="1" lang="en-US" altLang="ja-JP" dirty="0"/>
          </a:p>
          <a:p>
            <a:endParaRPr kumimoji="1" lang="en-US" altLang="ja-JP" dirty="0"/>
          </a:p>
          <a:p>
            <a:r>
              <a:rPr lang="ja-JP" altLang="en-US" sz="1200" dirty="0">
                <a:solidFill>
                  <a:prstClr val="black">
                    <a:lumMod val="75000"/>
                    <a:lumOff val="25000"/>
                  </a:prstClr>
                </a:solidFill>
              </a:rPr>
              <a:t>次の図のような，ばらばらの順でリストに格納された在庫データを，バブルソート のアルゴリズムを用いて商品番号順に整列させるプログラムを作成してみよう。</a:t>
            </a:r>
            <a:endParaRPr lang="en-US" altLang="ja-JP" sz="1200" dirty="0">
              <a:solidFill>
                <a:prstClr val="black">
                  <a:lumMod val="75000"/>
                  <a:lumOff val="25000"/>
                </a:prstClr>
              </a:solidFill>
            </a:endParaRPr>
          </a:p>
          <a:p>
            <a:r>
              <a:rPr lang="ja-JP" altLang="en-US" sz="1200" dirty="0">
                <a:solidFill>
                  <a:prstClr val="black">
                    <a:lumMod val="75000"/>
                    <a:lumOff val="25000"/>
                  </a:prstClr>
                </a:solidFill>
              </a:rPr>
              <a:t>また，計算量を求めてみよう。</a:t>
            </a:r>
            <a:endParaRPr kumimoji="1" lang="en-US" altLang="ja-JP" dirty="0"/>
          </a:p>
          <a:p>
            <a:endParaRPr kumimoji="1" lang="en-US" altLang="ja-JP" dirty="0"/>
          </a:p>
          <a:p>
            <a:r>
              <a:rPr kumimoji="1" lang="ja-JP" altLang="en-US" dirty="0"/>
              <a:t>アニメーションコンテンツ</a:t>
            </a:r>
            <a:endParaRPr kumimoji="1" lang="en-US" altLang="ja-JP" dirty="0"/>
          </a:p>
          <a:p>
            <a:r>
              <a:rPr kumimoji="1" lang="en-US" altLang="ja-JP" dirty="0"/>
              <a:t>https://api01-platform.stream.co.jp/apiservice/plt3/NDU1MQ%3d%3d%23NTgwNQ%3d%3d%23280%23168%230%2333E6209A7400%23MDoyOjc6YTpmOzEwOzEwOzEw%23</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210</a:t>
            </a:fld>
            <a:endParaRPr kumimoji="1" lang="ja-JP" altLang="en-US"/>
          </a:p>
        </p:txBody>
      </p:sp>
    </p:spTree>
    <p:extLst>
      <p:ext uri="{BB962C8B-B14F-4D97-AF65-F5344CB8AC3E}">
        <p14:creationId xmlns:p14="http://schemas.microsoft.com/office/powerpoint/2010/main" val="19887866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商品番号，商品名，在庫数のデータを格納した二次元配列</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211</a:t>
            </a:fld>
            <a:endParaRPr kumimoji="1" lang="ja-JP" altLang="en-US"/>
          </a:p>
        </p:txBody>
      </p:sp>
    </p:spTree>
    <p:extLst>
      <p:ext uri="{BB962C8B-B14F-4D97-AF65-F5344CB8AC3E}">
        <p14:creationId xmlns:p14="http://schemas.microsoft.com/office/powerpoint/2010/main" val="228577110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r>
              <a:rPr kumimoji="1" lang="ja-JP" altLang="en-US" dirty="0"/>
              <a:t>バブルソートのアルゴリズム</a:t>
            </a:r>
            <a:endParaRPr kumimoji="1" lang="en-US" altLang="ja-JP" dirty="0"/>
          </a:p>
          <a:p>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「最も大きい商品番号のデータ」の場所から，順に定めていくという考え方で整列を行う。</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212</a:t>
            </a:fld>
            <a:endParaRPr kumimoji="1" lang="ja-JP" altLang="en-US"/>
          </a:p>
        </p:txBody>
      </p:sp>
    </p:spTree>
    <p:extLst>
      <p:ext uri="{BB962C8B-B14F-4D97-AF65-F5344CB8AC3E}">
        <p14:creationId xmlns:p14="http://schemas.microsoft.com/office/powerpoint/2010/main" val="65379669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[Ⅰ]</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最も商品番号が大きいデータを，最後の要素に移動する。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213</a:t>
            </a:fld>
            <a:endParaRPr kumimoji="1" lang="ja-JP" altLang="en-US"/>
          </a:p>
        </p:txBody>
      </p:sp>
    </p:spTree>
    <p:extLst>
      <p:ext uri="{BB962C8B-B14F-4D97-AF65-F5344CB8AC3E}">
        <p14:creationId xmlns:p14="http://schemas.microsoft.com/office/powerpoint/2010/main" val="117610630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前のスライドからの続き</a:t>
            </a:r>
            <a:r>
              <a:rPr kumimoji="1" lang="en-US" altLang="ja-JP" dirty="0"/>
              <a:t>)</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[Ⅰ]</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最も商品番号が大きいデータを，最後の要素に移動する。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dirty="0"/>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添字０の要素と添字１の要素の商品番号を比較する。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→添字０の要素の方が小さい。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→データは入れ替えず，</a:t>
            </a:r>
            <a:r>
              <a:rPr kumimoji="1" lang="ja-JP" altLang="en-US"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そのままにする。</a:t>
            </a:r>
            <a:endPar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214</a:t>
            </a:fld>
            <a:endParaRPr kumimoji="1" lang="ja-JP" altLang="en-US"/>
          </a:p>
        </p:txBody>
      </p:sp>
    </p:spTree>
    <p:extLst>
      <p:ext uri="{BB962C8B-B14F-4D97-AF65-F5344CB8AC3E}">
        <p14:creationId xmlns:p14="http://schemas.microsoft.com/office/powerpoint/2010/main" val="325594583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前のスライドからの続き</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endParaRPr kumimoji="1" lang="en-US" altLang="ja-JP" dirty="0"/>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dirty="0"/>
              <a:t>[Ⅰ]</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最も商品番号が大きいデータを，最後の要素に移動する。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dirty="0"/>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a:t>
            </a:r>
            <a:r>
              <a:rPr lang="ja-JP" altLang="en-US" sz="1200" dirty="0">
                <a:solidFill>
                  <a:schemeClr val="tx1">
                    <a:lumMod val="75000"/>
                    <a:lumOff val="25000"/>
                  </a:schemeClr>
                </a:solidFill>
              </a:rPr>
              <a:t>１</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の要素と添字２の要素の商品番号を比較する。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→添字１の要素の方が小さい。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→データは入れ替えず，</a:t>
            </a:r>
            <a:r>
              <a:rPr kumimoji="1" lang="ja-JP" altLang="en-US"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そのままにする。</a:t>
            </a:r>
            <a:endPar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215</a:t>
            </a:fld>
            <a:endParaRPr kumimoji="1" lang="ja-JP" altLang="en-US"/>
          </a:p>
        </p:txBody>
      </p:sp>
    </p:spTree>
    <p:extLst>
      <p:ext uri="{BB962C8B-B14F-4D97-AF65-F5344CB8AC3E}">
        <p14:creationId xmlns:p14="http://schemas.microsoft.com/office/powerpoint/2010/main" val="172760384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前のスライドからの続き</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[Ⅰ]</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最も商品番号が大きいデータを，最後の要素に移動する。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・添字２の要素と添字３の要素の商品番号を比較する。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→添字２の要素の方が「大きい」。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→データを「入れ替える」。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216</a:t>
            </a:fld>
            <a:endParaRPr kumimoji="1" lang="ja-JP" altLang="en-US"/>
          </a:p>
        </p:txBody>
      </p:sp>
    </p:spTree>
    <p:extLst>
      <p:ext uri="{BB962C8B-B14F-4D97-AF65-F5344CB8AC3E}">
        <p14:creationId xmlns:p14="http://schemas.microsoft.com/office/powerpoint/2010/main" val="378057714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[Ⅱ]</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２番目に商品番号が大きいデータを，最後から二つ目の要素に移動する。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217</a:t>
            </a:fld>
            <a:endParaRPr kumimoji="1" lang="ja-JP" altLang="en-US"/>
          </a:p>
        </p:txBody>
      </p:sp>
    </p:spTree>
    <p:extLst>
      <p:ext uri="{BB962C8B-B14F-4D97-AF65-F5344CB8AC3E}">
        <p14:creationId xmlns:p14="http://schemas.microsoft.com/office/powerpoint/2010/main" val="224359039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前のスライドからの続き</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[Ⅱ]</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２番目に商品番号が大きいデータを，最後から二つ目の要素に移動する。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・添字０の要素と添字１の要素の商品番号を比較する。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→添字０の要素の方が小さい。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→データは入れ替えず，</a:t>
            </a:r>
            <a:r>
              <a:rPr kumimoji="1" lang="ja-JP" altLang="en-US"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そのままにする。</a:t>
            </a:r>
            <a:endPar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次のスライドに続く</a:t>
            </a:r>
            <a:r>
              <a:rPr kumimoji="1" lang="en-US" altLang="ja-JP" sz="12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218</a:t>
            </a:fld>
            <a:endParaRPr kumimoji="1" lang="ja-JP" altLang="en-US"/>
          </a:p>
        </p:txBody>
      </p:sp>
    </p:spTree>
    <p:extLst>
      <p:ext uri="{BB962C8B-B14F-4D97-AF65-F5344CB8AC3E}">
        <p14:creationId xmlns:p14="http://schemas.microsoft.com/office/powerpoint/2010/main" val="277409115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前のスライドからの続き</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t>[Ⅱ]</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２番目に商品番号が大きいデータを，最後から二つ目の要素に移動する。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a:t>
            </a:r>
            <a:r>
              <a:rPr lang="ja-JP" altLang="en-US" sz="1200" b="0" dirty="0">
                <a:solidFill>
                  <a:schemeClr val="tx1">
                    <a:lumMod val="75000"/>
                    <a:lumOff val="25000"/>
                  </a:schemeClr>
                </a:solidFill>
              </a:rPr>
              <a:t>１</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の要素と添字２の要素の商品番号を比較する。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→添字１の要素の方が「大きい」。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→データを「</a:t>
            </a:r>
            <a:r>
              <a:rPr lang="ja-JP" altLang="en-US" sz="1200" b="0" dirty="0">
                <a:solidFill>
                  <a:schemeClr val="tx1">
                    <a:lumMod val="75000"/>
                    <a:lumOff val="25000"/>
                  </a:schemeClr>
                </a:solidFill>
              </a:rPr>
              <a:t>入れ替える」。</a:t>
            </a:r>
            <a:endParaRPr kumimoji="1" lang="ja-JP" altLang="en-US" b="0"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219</a:t>
            </a:fld>
            <a:endParaRPr kumimoji="1" lang="ja-JP" altLang="en-US"/>
          </a:p>
        </p:txBody>
      </p:sp>
    </p:spTree>
    <p:extLst>
      <p:ext uri="{BB962C8B-B14F-4D97-AF65-F5344CB8AC3E}">
        <p14:creationId xmlns:p14="http://schemas.microsoft.com/office/powerpoint/2010/main" val="2159664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補足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・演算子の前後に空白</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半角スペース</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を入れる。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200" dirty="0">
                <a:solidFill>
                  <a:prstClr val="black">
                    <a:lumMod val="75000"/>
                    <a:lumOff val="25000"/>
                  </a:prstClr>
                </a:solidFill>
              </a:rPr>
              <a:t>(</a:t>
            </a:r>
            <a:r>
              <a:rPr lang="ja-JP" altLang="en-US" sz="1200" dirty="0">
                <a:solidFill>
                  <a:prstClr val="black">
                    <a:lumMod val="75000"/>
                    <a:lumOff val="25000"/>
                  </a:prstClr>
                </a:solidFill>
              </a:rPr>
              <a:t>カンマ</a:t>
            </a:r>
            <a:r>
              <a:rPr lang="en-US" altLang="ja-JP" sz="1200" dirty="0">
                <a:solidFill>
                  <a:prstClr val="black">
                    <a:lumMod val="75000"/>
                    <a:lumOff val="25000"/>
                  </a:prstClr>
                </a:solidFill>
              </a:rPr>
              <a:t>)</a:t>
            </a: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200" dirty="0">
                <a:solidFill>
                  <a:prstClr val="black">
                    <a:lumMod val="75000"/>
                    <a:lumOff val="25000"/>
                  </a:prstClr>
                </a:solidFill>
              </a:rPr>
              <a:t>(</a:t>
            </a:r>
            <a:r>
              <a:rPr lang="ja-JP" altLang="en-US" sz="1200" dirty="0">
                <a:solidFill>
                  <a:prstClr val="black">
                    <a:lumMod val="75000"/>
                    <a:lumOff val="25000"/>
                  </a:prstClr>
                </a:solidFill>
              </a:rPr>
              <a:t>コロン</a:t>
            </a:r>
            <a:r>
              <a:rPr lang="en-US" altLang="ja-JP" sz="1200" dirty="0">
                <a:solidFill>
                  <a:prstClr val="black">
                    <a:lumMod val="75000"/>
                    <a:lumOff val="25000"/>
                  </a:prstClr>
                </a:solidFill>
              </a:rPr>
              <a:t>)</a:t>
            </a:r>
            <a:r>
              <a:rPr lang="ja-JP" altLang="en-US" sz="1200" dirty="0">
                <a:solidFill>
                  <a:prstClr val="black">
                    <a:lumMod val="75000"/>
                    <a:lumOff val="25000"/>
                  </a:prstClr>
                </a:solidFill>
              </a:rPr>
              <a:t>，</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200" dirty="0">
                <a:solidFill>
                  <a:prstClr val="black">
                    <a:lumMod val="75000"/>
                    <a:lumOff val="25000"/>
                  </a:prstClr>
                </a:solidFill>
              </a:rPr>
              <a:t>(</a:t>
            </a:r>
            <a:r>
              <a:rPr lang="ja-JP" altLang="en-US" sz="1200" dirty="0">
                <a:solidFill>
                  <a:prstClr val="black">
                    <a:lumMod val="75000"/>
                    <a:lumOff val="25000"/>
                  </a:prstClr>
                </a:solidFill>
              </a:rPr>
              <a:t>セミコロン</a:t>
            </a:r>
            <a:r>
              <a:rPr lang="en-US" altLang="ja-JP" sz="1200" dirty="0">
                <a:solidFill>
                  <a:prstClr val="black">
                    <a:lumMod val="75000"/>
                    <a:lumOff val="25000"/>
                  </a:prstClr>
                </a:solidFill>
              </a:rPr>
              <a:t>)</a:t>
            </a:r>
            <a:r>
              <a:rPr lang="ja-JP" altLang="en-US" sz="1200" dirty="0">
                <a:solidFill>
                  <a:prstClr val="black">
                    <a:lumMod val="75000"/>
                    <a:lumOff val="25000"/>
                  </a:prstClr>
                </a:solidFill>
              </a:rPr>
              <a:t>の後ろに空白</a:t>
            </a:r>
            <a:r>
              <a:rPr lang="en-US" altLang="ja-JP" sz="1200" dirty="0">
                <a:solidFill>
                  <a:prstClr val="black">
                    <a:lumMod val="75000"/>
                    <a:lumOff val="25000"/>
                  </a:prstClr>
                </a:solidFill>
              </a:rPr>
              <a:t>(</a:t>
            </a:r>
            <a:r>
              <a:rPr lang="ja-JP" altLang="en-US" sz="1200" dirty="0">
                <a:solidFill>
                  <a:prstClr val="black">
                    <a:lumMod val="75000"/>
                    <a:lumOff val="25000"/>
                  </a:prstClr>
                </a:solidFill>
              </a:rPr>
              <a:t>半角スペース</a:t>
            </a:r>
            <a:r>
              <a:rPr lang="en-US" altLang="ja-JP" sz="1200" dirty="0">
                <a:solidFill>
                  <a:prstClr val="black">
                    <a:lumMod val="75000"/>
                    <a:lumOff val="25000"/>
                  </a:prstClr>
                </a:solidFill>
              </a:rPr>
              <a:t>)</a:t>
            </a:r>
            <a:r>
              <a:rPr lang="ja-JP" altLang="en-US" sz="1200" dirty="0">
                <a:solidFill>
                  <a:prstClr val="black">
                    <a:lumMod val="75000"/>
                    <a:lumOff val="25000"/>
                  </a:prstClr>
                </a:solidFill>
              </a:rPr>
              <a:t>を入れる。</a:t>
            </a:r>
            <a:endParaRPr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・インデント</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字下げ</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を適切に使用する。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インデントについて</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dirty="0"/>
              <a:t>・</a:t>
            </a:r>
            <a:r>
              <a:rPr kumimoji="1" lang="en-US" altLang="ja-JP" dirty="0"/>
              <a:t>Python</a:t>
            </a:r>
            <a:r>
              <a:rPr kumimoji="1" lang="ja-JP" altLang="en-US" dirty="0"/>
              <a:t>のコーディング規約である「</a:t>
            </a:r>
            <a:r>
              <a:rPr kumimoji="1" lang="en-US" altLang="ja-JP" dirty="0"/>
              <a:t>PEP8(</a:t>
            </a:r>
            <a:r>
              <a:rPr lang="en-US" altLang="ja-JP" b="0" i="0" dirty="0">
                <a:solidFill>
                  <a:srgbClr val="242424"/>
                </a:solidFill>
                <a:effectLst/>
                <a:latin typeface="Segoe UI" panose="020B0502040204020203" pitchFamily="34" charset="0"/>
              </a:rPr>
              <a:t>Python Enhancement Proposal8)</a:t>
            </a:r>
            <a:r>
              <a:rPr kumimoji="1" lang="ja-JP" altLang="en-US" dirty="0"/>
              <a:t>」においては，インデントは半角スペース四つとされている。</a:t>
            </a:r>
            <a:endParaRPr kumimoji="1" lang="en-US" altLang="ja-JP" dirty="0"/>
          </a:p>
          <a:p>
            <a:r>
              <a:rPr kumimoji="1" lang="ja-JP" altLang="en-US" dirty="0"/>
              <a:t>・教科書は半角スペース二つで記述している。</a:t>
            </a:r>
            <a:endParaRPr kumimoji="1" lang="en-US" altLang="ja-JP" dirty="0"/>
          </a:p>
          <a:p>
            <a:r>
              <a:rPr kumimoji="1" lang="ja-JP" altLang="en-US" dirty="0"/>
              <a:t>・半角スペース四つまたは二つどちらでもよいが，そのコードの中で統一しなければならない。</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a:t>
            </a:fld>
            <a:endParaRPr kumimoji="1" lang="ja-JP" altLang="en-US"/>
          </a:p>
        </p:txBody>
      </p:sp>
    </p:spTree>
    <p:extLst>
      <p:ext uri="{BB962C8B-B14F-4D97-AF65-F5344CB8AC3E}">
        <p14:creationId xmlns:p14="http://schemas.microsoft.com/office/powerpoint/2010/main" val="251674393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[Ⅲ]</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３番目に商品番号が大きいデータを，最後から三つ目の要素に移動する。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a:t>
            </a:r>
            <a:r>
              <a:rPr kumimoji="1" lang="ja-JP" altLang="ja-JP" sz="180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次のスライドに続く</a:t>
            </a:r>
            <a:r>
              <a:rPr kumimoji="1" lang="en-US" altLang="ja-JP" sz="180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220</a:t>
            </a:fld>
            <a:endParaRPr kumimoji="1" lang="ja-JP" altLang="en-US"/>
          </a:p>
        </p:txBody>
      </p:sp>
    </p:spTree>
    <p:extLst>
      <p:ext uri="{BB962C8B-B14F-4D97-AF65-F5344CB8AC3E}">
        <p14:creationId xmlns:p14="http://schemas.microsoft.com/office/powerpoint/2010/main" val="260066711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前のスライドからの続き</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t>[Ⅲ]</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３番目に商品番号が大きいデータを，最後から三つ目の要素に移動する。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・添字０の要素と添字１の要素の商品番号を比較する。</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→添字０の要素の方が「大きい」。</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→データを「入れ替える」。</a:t>
            </a:r>
            <a:endParaRPr kumimoji="1" lang="ja-JP" altLang="en-US" b="0"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221</a:t>
            </a:fld>
            <a:endParaRPr kumimoji="1" lang="ja-JP" altLang="en-US"/>
          </a:p>
        </p:txBody>
      </p:sp>
    </p:spTree>
    <p:extLst>
      <p:ext uri="{BB962C8B-B14F-4D97-AF65-F5344CB8AC3E}">
        <p14:creationId xmlns:p14="http://schemas.microsoft.com/office/powerpoint/2010/main" val="374560431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考え方</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変数に格納したデータの入れ変え</a:t>
            </a: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二つの変数</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a:t>
            </a:r>
            <a:r>
              <a:rPr lang="ja-JP" altLang="en-US" sz="1200" dirty="0">
                <a:solidFill>
                  <a:schemeClr val="tx1">
                    <a:lumMod val="75000"/>
                    <a:lumOff val="25000"/>
                  </a:schemeClr>
                </a:solidFill>
              </a:rPr>
              <a:t>，</a:t>
            </a:r>
            <a:r>
              <a:rPr kumimoji="1" lang="en-US" altLang="ja-JP" sz="12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b</a:t>
            </a:r>
            <a:r>
              <a:rPr kumimoji="1" lang="ja-JP" altLang="en-US"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に格納</a:t>
            </a:r>
            <a:r>
              <a:rPr lang="ja-JP" altLang="en-US" sz="1200" dirty="0">
                <a:solidFill>
                  <a:schemeClr val="tx1">
                    <a:lumMod val="75000"/>
                    <a:lumOff val="25000"/>
                  </a:schemeClr>
                </a:solidFill>
              </a:rPr>
              <a:t>されているデータを入れ替えるときは，ほかに一時的にデータを格納する変数が必要となる。</a:t>
            </a:r>
            <a:endParaRPr lang="en-US" altLang="ja-JP" sz="1200" dirty="0">
              <a:solidFill>
                <a:schemeClr val="tx1">
                  <a:lumMod val="75000"/>
                  <a:lumOff val="25000"/>
                </a:scheme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1200" dirty="0">
                <a:solidFill>
                  <a:schemeClr val="tx1">
                    <a:lumMod val="75000"/>
                    <a:lumOff val="25000"/>
                  </a:schemeClr>
                </a:solidFill>
              </a:rPr>
              <a:t>その変数の名前を，ここでは「</a:t>
            </a:r>
            <a:r>
              <a:rPr lang="en-US" altLang="ja-JP" sz="1200" dirty="0" err="1">
                <a:solidFill>
                  <a:schemeClr val="tx1">
                    <a:lumMod val="75000"/>
                    <a:lumOff val="25000"/>
                  </a:schemeClr>
                </a:solidFill>
                <a:latin typeface="BIZ UDPゴシック" panose="020B0400000000000000" pitchFamily="50" charset="-128"/>
                <a:ea typeface="BIZ UDPゴシック" panose="020B0400000000000000" pitchFamily="50" charset="-128"/>
              </a:rPr>
              <a:t>tmp</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rPr>
              <a:t>とする。</a:t>
            </a:r>
            <a:endParaRPr lang="en-US" altLang="ja-JP"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solidFill>
                  <a:schemeClr val="tx1">
                    <a:lumMod val="75000"/>
                    <a:lumOff val="25000"/>
                  </a:schemeClr>
                </a:solidFill>
              </a:rPr>
              <a:t>商品番号を入れ替える場合は次の手順で行う。</a:t>
            </a:r>
            <a:endParaRPr lang="en-US" altLang="ja-JP"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a:t>
            </a:r>
            <a:r>
              <a:rPr kumimoji="1" lang="ja-JP" altLang="ja-JP" sz="180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次のスライドに続く</a:t>
            </a:r>
            <a:r>
              <a:rPr kumimoji="1" lang="en-US" altLang="ja-JP" sz="180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222</a:t>
            </a:fld>
            <a:endParaRPr kumimoji="1" lang="ja-JP" altLang="en-US"/>
          </a:p>
        </p:txBody>
      </p:sp>
    </p:spTree>
    <p:extLst>
      <p:ext uri="{BB962C8B-B14F-4D97-AF65-F5344CB8AC3E}">
        <p14:creationId xmlns:p14="http://schemas.microsoft.com/office/powerpoint/2010/main" val="4764668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前のスライドからの続き</a:t>
            </a:r>
            <a:r>
              <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endPar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Python</a:t>
            </a:r>
            <a:r>
              <a:rPr lang="ja-JP" altLang="en-US" dirty="0">
                <a:solidFill>
                  <a:schemeClr val="tx1">
                    <a:lumMod val="75000"/>
                    <a:lumOff val="25000"/>
                  </a:schemeClr>
                </a:solidFill>
              </a:rPr>
              <a:t>では，一時的にデータを格納する変数をユーザが用意しなくても，入れ替えを行うことができる機能が用意されている。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223</a:t>
            </a:fld>
            <a:endParaRPr kumimoji="1" lang="ja-JP" altLang="en-US"/>
          </a:p>
        </p:txBody>
      </p:sp>
    </p:spTree>
    <p:extLst>
      <p:ext uri="{BB962C8B-B14F-4D97-AF65-F5344CB8AC3E}">
        <p14:creationId xmlns:p14="http://schemas.microsoft.com/office/powerpoint/2010/main" val="328938943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次の図は，変数の一覧である。</a:t>
            </a:r>
            <a:endParaRPr kumimoji="1" lang="en-US" altLang="ja-JP" dirty="0"/>
          </a:p>
          <a:p>
            <a:endParaRPr kumimoji="1" lang="en-US" altLang="ja-JP" dirty="0"/>
          </a:p>
          <a:p>
            <a:r>
              <a:rPr kumimoji="1" lang="ja-JP" altLang="en-US" dirty="0"/>
              <a:t>・</a:t>
            </a:r>
            <a:r>
              <a:rPr kumimoji="1" lang="en-US" altLang="ja-JP" dirty="0" err="1"/>
              <a:t>i</a:t>
            </a:r>
            <a:r>
              <a:rPr kumimoji="1" lang="ja-JP" altLang="en-US" dirty="0"/>
              <a:t>　比較対象の行番号</a:t>
            </a:r>
            <a:endParaRPr kumimoji="1" lang="en-US" altLang="ja-JP" dirty="0"/>
          </a:p>
          <a:p>
            <a:r>
              <a:rPr kumimoji="1" lang="ja-JP" altLang="en-US" dirty="0"/>
              <a:t>・</a:t>
            </a:r>
            <a:r>
              <a:rPr kumimoji="1" lang="en-US" altLang="ja-JP" dirty="0" err="1"/>
              <a:t>imax</a:t>
            </a:r>
            <a:r>
              <a:rPr kumimoji="1" lang="ja-JP" altLang="en-US" dirty="0"/>
              <a:t>　変数</a:t>
            </a:r>
            <a:r>
              <a:rPr kumimoji="1" lang="en-US" altLang="ja-JP" dirty="0" err="1"/>
              <a:t>i</a:t>
            </a:r>
            <a:r>
              <a:rPr kumimoji="1" lang="ja-JP" altLang="en-US" dirty="0"/>
              <a:t>の最大値</a:t>
            </a:r>
            <a:endParaRPr kumimoji="1" lang="en-US" altLang="ja-JP" dirty="0"/>
          </a:p>
          <a:p>
            <a:r>
              <a:rPr kumimoji="1" lang="ja-JP" altLang="en-US" dirty="0"/>
              <a:t>・</a:t>
            </a:r>
            <a:r>
              <a:rPr kumimoji="1" lang="en-US" altLang="ja-JP" dirty="0"/>
              <a:t>comp</a:t>
            </a:r>
            <a:r>
              <a:rPr kumimoji="1" lang="ja-JP" altLang="en-US" dirty="0"/>
              <a:t>　計算量</a:t>
            </a:r>
            <a:endParaRPr kumimoji="1" lang="en-US" altLang="ja-JP" dirty="0"/>
          </a:p>
          <a:p>
            <a:r>
              <a:rPr kumimoji="1" lang="ja-JP" altLang="en-US" dirty="0"/>
              <a:t>・</a:t>
            </a:r>
            <a:r>
              <a:rPr kumimoji="1" lang="en-US" altLang="ja-JP" dirty="0" err="1"/>
              <a:t>ino_tmp</a:t>
            </a:r>
            <a:r>
              <a:rPr kumimoji="1" lang="ja-JP" altLang="en-US" dirty="0"/>
              <a:t>　商品番号を一時的に格納</a:t>
            </a:r>
            <a:endParaRPr kumimoji="1" lang="en-US" altLang="ja-JP" dirty="0"/>
          </a:p>
          <a:p>
            <a:r>
              <a:rPr kumimoji="1" lang="ja-JP" altLang="en-US" dirty="0"/>
              <a:t>・</a:t>
            </a:r>
            <a:r>
              <a:rPr kumimoji="1" lang="en-US" altLang="ja-JP" dirty="0" err="1"/>
              <a:t>iname_tmp</a:t>
            </a:r>
            <a:r>
              <a:rPr kumimoji="1" lang="ja-JP" altLang="en-US" dirty="0"/>
              <a:t>　商品名を一時的に格納</a:t>
            </a:r>
            <a:endParaRPr kumimoji="1" lang="en-US" altLang="ja-JP" dirty="0"/>
          </a:p>
          <a:p>
            <a:r>
              <a:rPr kumimoji="1" lang="ja-JP" altLang="en-US" dirty="0"/>
              <a:t>・</a:t>
            </a:r>
            <a:r>
              <a:rPr kumimoji="1" lang="en-US" altLang="ja-JP" dirty="0" err="1"/>
              <a:t>ist_tmp</a:t>
            </a:r>
            <a:r>
              <a:rPr kumimoji="1" lang="ja-JP" altLang="en-US" dirty="0"/>
              <a:t>　在庫数を一時的に格納</a:t>
            </a:r>
            <a:endParaRPr kumimoji="1" lang="en-US" altLang="ja-JP" dirty="0"/>
          </a:p>
          <a:p>
            <a:r>
              <a:rPr kumimoji="1" lang="ja-JP" altLang="en-US" dirty="0"/>
              <a:t>・</a:t>
            </a:r>
            <a:r>
              <a:rPr kumimoji="1" lang="en-US" altLang="ja-JP" dirty="0" err="1"/>
              <a:t>start_ind</a:t>
            </a:r>
            <a:r>
              <a:rPr kumimoji="1" lang="ja-JP" altLang="en-US" dirty="0"/>
              <a:t>　在庫データの最初の添字</a:t>
            </a:r>
            <a:endParaRPr kumimoji="1" lang="en-US" altLang="ja-JP" dirty="0"/>
          </a:p>
          <a:p>
            <a:r>
              <a:rPr kumimoji="1" lang="ja-JP" altLang="en-US" dirty="0"/>
              <a:t>・</a:t>
            </a:r>
            <a:r>
              <a:rPr kumimoji="1" lang="en-US" altLang="ja-JP" dirty="0" err="1"/>
              <a:t>last_ind</a:t>
            </a:r>
            <a:r>
              <a:rPr kumimoji="1" lang="ja-JP" altLang="en-US" dirty="0"/>
              <a:t>　在庫データの最後の添字</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224</a:t>
            </a:fld>
            <a:endParaRPr kumimoji="1" lang="ja-JP" altLang="en-US"/>
          </a:p>
        </p:txBody>
      </p:sp>
    </p:spTree>
    <p:extLst>
      <p:ext uri="{BB962C8B-B14F-4D97-AF65-F5344CB8AC3E}">
        <p14:creationId xmlns:p14="http://schemas.microsoft.com/office/powerpoint/2010/main" val="217164357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プログラムを考え，記述してみよう。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225</a:t>
            </a:fld>
            <a:endParaRPr kumimoji="1" lang="ja-JP" altLang="en-US"/>
          </a:p>
        </p:txBody>
      </p:sp>
    </p:spTree>
    <p:extLst>
      <p:ext uri="{BB962C8B-B14F-4D97-AF65-F5344CB8AC3E}">
        <p14:creationId xmlns:p14="http://schemas.microsoft.com/office/powerpoint/2010/main" val="101197614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①から③のコード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226</a:t>
            </a:fld>
            <a:endParaRPr kumimoji="1" lang="ja-JP" altLang="en-US"/>
          </a:p>
        </p:txBody>
      </p:sp>
    </p:spTree>
    <p:extLst>
      <p:ext uri="{BB962C8B-B14F-4D97-AF65-F5344CB8AC3E}">
        <p14:creationId xmlns:p14="http://schemas.microsoft.com/office/powerpoint/2010/main" val="146924064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④から⑥のコード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227</a:t>
            </a:fld>
            <a:endParaRPr kumimoji="1" lang="ja-JP" altLang="en-US"/>
          </a:p>
        </p:txBody>
      </p:sp>
    </p:spTree>
    <p:extLst>
      <p:ext uri="{BB962C8B-B14F-4D97-AF65-F5344CB8AC3E}">
        <p14:creationId xmlns:p14="http://schemas.microsoft.com/office/powerpoint/2010/main" val="84108329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⑦のコード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228</a:t>
            </a:fld>
            <a:endParaRPr kumimoji="1" lang="ja-JP" altLang="en-US"/>
          </a:p>
        </p:txBody>
      </p:sp>
    </p:spTree>
    <p:extLst>
      <p:ext uri="{BB962C8B-B14F-4D97-AF65-F5344CB8AC3E}">
        <p14:creationId xmlns:p14="http://schemas.microsoft.com/office/powerpoint/2010/main" val="406638785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⑧から⑯のコード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229</a:t>
            </a:fld>
            <a:endParaRPr kumimoji="1" lang="ja-JP" altLang="en-US"/>
          </a:p>
        </p:txBody>
      </p:sp>
    </p:spTree>
    <p:extLst>
      <p:ext uri="{BB962C8B-B14F-4D97-AF65-F5344CB8AC3E}">
        <p14:creationId xmlns:p14="http://schemas.microsoft.com/office/powerpoint/2010/main" val="2875875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次に，アルゴリズムに対応するプログラムを考え，記述してみよう。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a:t>
            </a:fld>
            <a:endParaRPr kumimoji="1" lang="ja-JP" altLang="en-US"/>
          </a:p>
        </p:txBody>
      </p:sp>
    </p:spTree>
    <p:extLst>
      <p:ext uri="{BB962C8B-B14F-4D97-AF65-F5344CB8AC3E}">
        <p14:creationId xmlns:p14="http://schemas.microsoft.com/office/powerpoint/2010/main" val="74992036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⑰から⑲のコード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230</a:t>
            </a:fld>
            <a:endParaRPr kumimoji="1" lang="ja-JP" altLang="en-US"/>
          </a:p>
        </p:txBody>
      </p:sp>
    </p:spTree>
    <p:extLst>
      <p:ext uri="{BB962C8B-B14F-4D97-AF65-F5344CB8AC3E}">
        <p14:creationId xmlns:p14="http://schemas.microsoft.com/office/powerpoint/2010/main" val="259384415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プログラム全体</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231</a:t>
            </a:fld>
            <a:endParaRPr kumimoji="1" lang="ja-JP" altLang="en-US"/>
          </a:p>
        </p:txBody>
      </p:sp>
    </p:spTree>
    <p:extLst>
      <p:ext uri="{BB962C8B-B14F-4D97-AF65-F5344CB8AC3E}">
        <p14:creationId xmlns:p14="http://schemas.microsoft.com/office/powerpoint/2010/main" val="113973390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実行結果は，次の図のようになる。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232</a:t>
            </a:fld>
            <a:endParaRPr kumimoji="1" lang="ja-JP" altLang="en-US"/>
          </a:p>
        </p:txBody>
      </p:sp>
    </p:spTree>
    <p:extLst>
      <p:ext uri="{BB962C8B-B14F-4D97-AF65-F5344CB8AC3E}">
        <p14:creationId xmlns:p14="http://schemas.microsoft.com/office/powerpoint/2010/main" val="296178629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考察</a:t>
            </a:r>
            <a:r>
              <a:rPr kumimoji="1" lang="en-US" altLang="ja-JP" dirty="0"/>
              <a:t>】</a:t>
            </a:r>
          </a:p>
          <a:p>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1200" dirty="0">
                <a:solidFill>
                  <a:prstClr val="black">
                    <a:lumMod val="75000"/>
                    <a:lumOff val="25000"/>
                  </a:prstClr>
                </a:solidFill>
              </a:rPr>
              <a:t>に用意されている変数の値を入れ替える機能を用いると，次のように記述することができる。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233</a:t>
            </a:fld>
            <a:endParaRPr kumimoji="1" lang="ja-JP" altLang="en-US"/>
          </a:p>
        </p:txBody>
      </p:sp>
    </p:spTree>
    <p:extLst>
      <p:ext uri="{BB962C8B-B14F-4D97-AF65-F5344CB8AC3E}">
        <p14:creationId xmlns:p14="http://schemas.microsoft.com/office/powerpoint/2010/main" val="419871219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a:t>
            </a:r>
            <a:r>
              <a:rPr kumimoji="1" lang="ja-JP"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前のスライドからの続き</a:t>
            </a:r>
            <a:r>
              <a:rPr kumimoji="1" lang="en-US" altLang="ja-JP" sz="1800" b="0" i="0" kern="1200" spc="0" baseline="0" dirty="0">
                <a:ln>
                  <a:noFill/>
                </a:ln>
                <a:solidFill>
                  <a:srgbClr val="404040"/>
                </a:solidFill>
                <a:effectLst/>
                <a:latin typeface="BIZ UDゴシック" panose="020B0400000000000000" pitchFamily="49" charset="-128"/>
                <a:ea typeface="BIZ UDゴシック" panose="020B0400000000000000" pitchFamily="49" charset="-128"/>
                <a:cs typeface="+mn-cs"/>
              </a:rPr>
              <a:t>)</a:t>
            </a:r>
            <a:endParaRPr lang="ja-JP" altLang="ja-JP" dirty="0">
              <a:effectLst/>
            </a:endParaRPr>
          </a:p>
          <a:p>
            <a:endParaRPr kumimoji="1" lang="en-US" altLang="ja-JP" dirty="0"/>
          </a:p>
          <a:p>
            <a:r>
              <a:rPr kumimoji="1" lang="ja-JP" altLang="en-US" dirty="0"/>
              <a:t>⑧から⑯の９行あった入れ替え処理を，わずか３行で記述することができる。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234</a:t>
            </a:fld>
            <a:endParaRPr kumimoji="1" lang="ja-JP" altLang="en-US"/>
          </a:p>
        </p:txBody>
      </p:sp>
    </p:spTree>
    <p:extLst>
      <p:ext uri="{BB962C8B-B14F-4D97-AF65-F5344CB8AC3E}">
        <p14:creationId xmlns:p14="http://schemas.microsoft.com/office/powerpoint/2010/main" val="13547869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確認問題５</a:t>
            </a:r>
            <a:r>
              <a:rPr kumimoji="1" lang="en-US" altLang="ja-JP" dirty="0"/>
              <a:t>】</a:t>
            </a:r>
            <a:r>
              <a:rPr kumimoji="1" lang="ja-JP" altLang="en-US" dirty="0"/>
              <a:t>　</a:t>
            </a:r>
            <a:r>
              <a:rPr kumimoji="1" lang="en-US" altLang="ja-JP" dirty="0"/>
              <a:t>p.113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 </a:t>
            </a:r>
            <a:r>
              <a:rPr lang="ja-JP" altLang="en-US" sz="1200" dirty="0">
                <a:solidFill>
                  <a:prstClr val="black">
                    <a:lumMod val="75000"/>
                    <a:lumOff val="25000"/>
                  </a:prstClr>
                </a:solidFill>
              </a:rPr>
              <a:t>例題９で，データ数を２倍，４倍に増やしたとき，計算量がどのように増加するか調べてみよう。</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235</a:t>
            </a:fld>
            <a:endParaRPr kumimoji="1" lang="ja-JP" altLang="en-US"/>
          </a:p>
        </p:txBody>
      </p:sp>
    </p:spTree>
    <p:extLst>
      <p:ext uri="{BB962C8B-B14F-4D97-AF65-F5344CB8AC3E}">
        <p14:creationId xmlns:p14="http://schemas.microsoft.com/office/powerpoint/2010/main" val="264590353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r>
              <a:rPr kumimoji="1" lang="ja-JP" altLang="en-US" dirty="0"/>
              <a:t>データ数を２倍に増やしたとき</a:t>
            </a:r>
            <a:endParaRPr kumimoji="1" lang="en-US" altLang="ja-JP" dirty="0"/>
          </a:p>
          <a:p>
            <a:r>
              <a:rPr kumimoji="1" lang="ja-JP" altLang="en-US" dirty="0"/>
              <a:t>プログラム全体</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236</a:t>
            </a:fld>
            <a:endParaRPr kumimoji="1" lang="ja-JP" altLang="en-US"/>
          </a:p>
        </p:txBody>
      </p:sp>
    </p:spTree>
    <p:extLst>
      <p:ext uri="{BB962C8B-B14F-4D97-AF65-F5344CB8AC3E}">
        <p14:creationId xmlns:p14="http://schemas.microsoft.com/office/powerpoint/2010/main" val="86174681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p>
          <a:p>
            <a:r>
              <a:rPr kumimoji="1" lang="ja-JP" altLang="en-US" dirty="0"/>
              <a:t>①から⑨のコード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237</a:t>
            </a:fld>
            <a:endParaRPr kumimoji="1" lang="ja-JP" altLang="en-US"/>
          </a:p>
        </p:txBody>
      </p:sp>
    </p:spTree>
    <p:extLst>
      <p:ext uri="{BB962C8B-B14F-4D97-AF65-F5344CB8AC3E}">
        <p14:creationId xmlns:p14="http://schemas.microsoft.com/office/powerpoint/2010/main" val="58052624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r>
              <a:rPr kumimoji="1" lang="ja-JP" altLang="en-US" dirty="0"/>
              <a:t>データ数を２倍に増やしたとき</a:t>
            </a:r>
            <a:endParaRPr kumimoji="1" lang="en-US" altLang="ja-JP" dirty="0"/>
          </a:p>
          <a:p>
            <a:r>
              <a:rPr kumimoji="1" lang="ja-JP" altLang="en-US" dirty="0"/>
              <a:t>⑩から㉒のコード</a:t>
            </a:r>
            <a:r>
              <a:rPr kumimoji="1" lang="en-US" altLang="ja-JP" dirty="0"/>
              <a:t>(</a:t>
            </a:r>
            <a:r>
              <a:rPr kumimoji="1" lang="ja-JP" altLang="en-US" dirty="0"/>
              <a:t>コメントなし</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238</a:t>
            </a:fld>
            <a:endParaRPr kumimoji="1" lang="ja-JP" altLang="en-US"/>
          </a:p>
        </p:txBody>
      </p:sp>
    </p:spTree>
    <p:extLst>
      <p:ext uri="{BB962C8B-B14F-4D97-AF65-F5344CB8AC3E}">
        <p14:creationId xmlns:p14="http://schemas.microsoft.com/office/powerpoint/2010/main" val="398972682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r>
              <a:rPr kumimoji="1" lang="ja-JP" altLang="en-US" dirty="0"/>
              <a:t>データ数を４倍に増やしたとき</a:t>
            </a:r>
            <a:endParaRPr kumimoji="1" lang="en-US" altLang="ja-JP" dirty="0"/>
          </a:p>
          <a:p>
            <a:r>
              <a:rPr kumimoji="1" lang="ja-JP" altLang="en-US" dirty="0"/>
              <a:t>プログラム全体</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239</a:t>
            </a:fld>
            <a:endParaRPr kumimoji="1" lang="ja-JP" altLang="en-US"/>
          </a:p>
        </p:txBody>
      </p:sp>
    </p:spTree>
    <p:extLst>
      <p:ext uri="{BB962C8B-B14F-4D97-AF65-F5344CB8AC3E}">
        <p14:creationId xmlns:p14="http://schemas.microsoft.com/office/powerpoint/2010/main" val="340788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①と②のコードを考える。</a:t>
            </a:r>
            <a:endParaRPr kumimoji="1" lang="en-US" altLang="ja-JP" dirty="0"/>
          </a:p>
          <a:p>
            <a:endParaRPr kumimoji="1" lang="en-US" altLang="ja-JP" dirty="0"/>
          </a:p>
          <a:p>
            <a:r>
              <a:rPr kumimoji="1" lang="ja-JP" altLang="en-US" dirty="0"/>
              <a:t>①と②では，それぞれ</a:t>
            </a:r>
            <a:endParaRPr kumimoji="1" lang="en-US" altLang="ja-JP" dirty="0"/>
          </a:p>
          <a:p>
            <a:r>
              <a:rPr kumimoji="1" lang="ja-JP" altLang="en-US" dirty="0"/>
              <a:t>・「ユーザに値を入力」させ，</a:t>
            </a:r>
            <a:endParaRPr kumimoji="1" lang="en-US" altLang="ja-JP" dirty="0"/>
          </a:p>
          <a:p>
            <a:r>
              <a:rPr kumimoji="1" lang="ja-JP" altLang="en-US" dirty="0"/>
              <a:t>・その値を「数値</a:t>
            </a:r>
            <a:r>
              <a:rPr kumimoji="1" lang="en-US" altLang="ja-JP" dirty="0"/>
              <a:t>(</a:t>
            </a:r>
            <a:r>
              <a:rPr kumimoji="1" lang="ja-JP" altLang="en-US" dirty="0"/>
              <a:t>整数</a:t>
            </a:r>
            <a:r>
              <a:rPr kumimoji="1" lang="en-US" altLang="ja-JP" dirty="0"/>
              <a:t>)</a:t>
            </a:r>
            <a:r>
              <a:rPr kumimoji="1" lang="ja-JP" altLang="en-US" dirty="0"/>
              <a:t>」に変換した上で</a:t>
            </a:r>
            <a:r>
              <a:rPr kumimoji="1" lang="en-US" altLang="ja-JP" dirty="0"/>
              <a:t>,</a:t>
            </a:r>
          </a:p>
          <a:p>
            <a:r>
              <a:rPr kumimoji="1" lang="ja-JP" altLang="en-US" dirty="0"/>
              <a:t>・変数に「代入」する。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24</a:t>
            </a:fld>
            <a:endParaRPr kumimoji="1" lang="ja-JP" altLang="en-US"/>
          </a:p>
        </p:txBody>
      </p:sp>
    </p:spTree>
    <p:extLst>
      <p:ext uri="{BB962C8B-B14F-4D97-AF65-F5344CB8AC3E}">
        <p14:creationId xmlns:p14="http://schemas.microsoft.com/office/powerpoint/2010/main" val="21163935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r>
              <a:rPr kumimoji="1" lang="ja-JP" altLang="en-US" dirty="0"/>
              <a:t>データ数を４倍に増やしたとき</a:t>
            </a:r>
            <a:endParaRPr kumimoji="1" lang="en-US" altLang="ja-JP" dirty="0"/>
          </a:p>
          <a:p>
            <a:r>
              <a:rPr kumimoji="1" lang="ja-JP" altLang="en-US" dirty="0"/>
              <a:t>①から⑰のコード</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240</a:t>
            </a:fld>
            <a:endParaRPr kumimoji="1" lang="ja-JP" altLang="en-US"/>
          </a:p>
        </p:txBody>
      </p:sp>
    </p:spTree>
    <p:extLst>
      <p:ext uri="{BB962C8B-B14F-4D97-AF65-F5344CB8AC3E}">
        <p14:creationId xmlns:p14="http://schemas.microsoft.com/office/powerpoint/2010/main" val="323272249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r>
              <a:rPr kumimoji="1" lang="ja-JP" altLang="en-US" dirty="0"/>
              <a:t>データ数を４倍に増やしたとき</a:t>
            </a:r>
            <a:endParaRPr kumimoji="1" lang="en-US" altLang="ja-JP" dirty="0"/>
          </a:p>
          <a:p>
            <a:r>
              <a:rPr kumimoji="1" lang="ja-JP" altLang="en-US" dirty="0"/>
              <a:t>⑱から㉚のコード</a:t>
            </a:r>
            <a:r>
              <a:rPr kumimoji="1" lang="en-US" altLang="ja-JP" dirty="0"/>
              <a:t>(</a:t>
            </a:r>
            <a:r>
              <a:rPr kumimoji="1" lang="ja-JP" altLang="en-US" dirty="0"/>
              <a:t>コメントなし</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241</a:t>
            </a:fld>
            <a:endParaRPr kumimoji="1" lang="ja-JP" altLang="en-US"/>
          </a:p>
        </p:txBody>
      </p:sp>
    </p:spTree>
    <p:extLst>
      <p:ext uri="{BB962C8B-B14F-4D97-AF65-F5344CB8AC3E}">
        <p14:creationId xmlns:p14="http://schemas.microsoft.com/office/powerpoint/2010/main" val="132215974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確認問題５</a:t>
            </a:r>
            <a:r>
              <a:rPr kumimoji="1" lang="en-US" altLang="ja-JP" dirty="0"/>
              <a:t>】</a:t>
            </a:r>
            <a:r>
              <a:rPr kumimoji="1" lang="ja-JP" altLang="en-US" dirty="0"/>
              <a:t>　</a:t>
            </a:r>
            <a:r>
              <a:rPr kumimoji="1" lang="en-US" altLang="ja-JP" dirty="0"/>
              <a:t>p.113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 </a:t>
            </a:r>
            <a:r>
              <a:rPr lang="ja-JP" altLang="en-US" sz="1200" dirty="0">
                <a:solidFill>
                  <a:prstClr val="black">
                    <a:lumMod val="75000"/>
                    <a:lumOff val="25000"/>
                  </a:prstClr>
                </a:solidFill>
              </a:rPr>
              <a:t>例題９のプログラムを修正し，商品番号の降順に並べ変えてみよう。</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242</a:t>
            </a:fld>
            <a:endParaRPr kumimoji="1" lang="ja-JP" altLang="en-US"/>
          </a:p>
        </p:txBody>
      </p:sp>
    </p:spTree>
    <p:extLst>
      <p:ext uri="{BB962C8B-B14F-4D97-AF65-F5344CB8AC3E}">
        <p14:creationId xmlns:p14="http://schemas.microsoft.com/office/powerpoint/2010/main" val="261785288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B9054-0897-2E3F-4877-591306C12D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E0F703-031A-F16D-85CF-E0808DF3CC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42C051-E0EF-CD04-0C90-7C944F61C338}"/>
              </a:ext>
            </a:extLst>
          </p:cNvPr>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p>
          <a:p>
            <a:r>
              <a:rPr kumimoji="1" lang="ja-JP" altLang="en-US" dirty="0"/>
              <a:t>プログラム全体</a:t>
            </a:r>
          </a:p>
        </p:txBody>
      </p:sp>
      <p:sp>
        <p:nvSpPr>
          <p:cNvPr id="4" name="スライド番号プレースホルダー 3">
            <a:extLst>
              <a:ext uri="{FF2B5EF4-FFF2-40B4-BE49-F238E27FC236}">
                <a16:creationId xmlns:a16="http://schemas.microsoft.com/office/drawing/2014/main" id="{63C8FB2A-E362-27B1-E138-FEB6F5F4784F}"/>
              </a:ext>
            </a:extLst>
          </p:cNvPr>
          <p:cNvSpPr>
            <a:spLocks noGrp="1"/>
          </p:cNvSpPr>
          <p:nvPr>
            <p:ph type="sldNum" sz="quarter" idx="5"/>
          </p:nvPr>
        </p:nvSpPr>
        <p:spPr/>
        <p:txBody>
          <a:bodyPr/>
          <a:lstStyle/>
          <a:p>
            <a:fld id="{123B8A40-C4BB-4382-86BC-3692CDF80988}" type="slidenum">
              <a:rPr kumimoji="1" lang="ja-JP" altLang="en-US" smtClean="0"/>
              <a:t>243</a:t>
            </a:fld>
            <a:endParaRPr kumimoji="1" lang="ja-JP" altLang="en-US"/>
          </a:p>
        </p:txBody>
      </p:sp>
    </p:spTree>
    <p:extLst>
      <p:ext uri="{BB962C8B-B14F-4D97-AF65-F5344CB8AC3E}">
        <p14:creationId xmlns:p14="http://schemas.microsoft.com/office/powerpoint/2010/main" val="249046276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6D55E-5C79-1760-D45D-6FCA7DA4ED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6F3AA0-C873-0D3B-0FE2-0619A7EEF7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33ACA8-9C43-DFCE-3DC8-3F9971DEE9E6}"/>
              </a:ext>
            </a:extLst>
          </p:cNvPr>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p>
          <a:p>
            <a:r>
              <a:rPr kumimoji="1" lang="ja-JP" altLang="en-US" dirty="0"/>
              <a:t>①から⑤のコード</a:t>
            </a:r>
          </a:p>
        </p:txBody>
      </p:sp>
      <p:sp>
        <p:nvSpPr>
          <p:cNvPr id="4" name="スライド番号プレースホルダー 3">
            <a:extLst>
              <a:ext uri="{FF2B5EF4-FFF2-40B4-BE49-F238E27FC236}">
                <a16:creationId xmlns:a16="http://schemas.microsoft.com/office/drawing/2014/main" id="{94B1CAE1-F732-4FF6-398E-4D79C7175500}"/>
              </a:ext>
            </a:extLst>
          </p:cNvPr>
          <p:cNvSpPr>
            <a:spLocks noGrp="1"/>
          </p:cNvSpPr>
          <p:nvPr>
            <p:ph type="sldNum" sz="quarter" idx="5"/>
          </p:nvPr>
        </p:nvSpPr>
        <p:spPr/>
        <p:txBody>
          <a:bodyPr/>
          <a:lstStyle/>
          <a:p>
            <a:fld id="{123B8A40-C4BB-4382-86BC-3692CDF80988}" type="slidenum">
              <a:rPr kumimoji="1" lang="ja-JP" altLang="en-US" smtClean="0"/>
              <a:t>244</a:t>
            </a:fld>
            <a:endParaRPr kumimoji="1" lang="ja-JP" altLang="en-US"/>
          </a:p>
        </p:txBody>
      </p:sp>
    </p:spTree>
    <p:extLst>
      <p:ext uri="{BB962C8B-B14F-4D97-AF65-F5344CB8AC3E}">
        <p14:creationId xmlns:p14="http://schemas.microsoft.com/office/powerpoint/2010/main" val="335576300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29B43-BF58-D9BB-C7D9-E00B55F97E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E50C8-5A43-64B2-DBFC-E5CB33C03A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5395BE-C912-5472-DF08-2ADEBD976230}"/>
              </a:ext>
            </a:extLst>
          </p:cNvPr>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p>
          <a:p>
            <a:r>
              <a:rPr kumimoji="1" lang="ja-JP" altLang="en-US" dirty="0"/>
              <a:t>⑥から⑱のコード</a:t>
            </a:r>
            <a:r>
              <a:rPr kumimoji="1" lang="en-US" altLang="ja-JP" dirty="0"/>
              <a:t>(</a:t>
            </a:r>
            <a:r>
              <a:rPr kumimoji="1" lang="ja-JP" altLang="en-US" dirty="0"/>
              <a:t>コードなし</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24FF135F-E906-F55A-AA62-78A1D30E22D4}"/>
              </a:ext>
            </a:extLst>
          </p:cNvPr>
          <p:cNvSpPr>
            <a:spLocks noGrp="1"/>
          </p:cNvSpPr>
          <p:nvPr>
            <p:ph type="sldNum" sz="quarter" idx="5"/>
          </p:nvPr>
        </p:nvSpPr>
        <p:spPr/>
        <p:txBody>
          <a:bodyPr/>
          <a:lstStyle/>
          <a:p>
            <a:fld id="{123B8A40-C4BB-4382-86BC-3692CDF80988}" type="slidenum">
              <a:rPr kumimoji="1" lang="ja-JP" altLang="en-US" smtClean="0"/>
              <a:t>245</a:t>
            </a:fld>
            <a:endParaRPr kumimoji="1" lang="ja-JP" altLang="en-US"/>
          </a:p>
        </p:txBody>
      </p:sp>
    </p:spTree>
    <p:extLst>
      <p:ext uri="{BB962C8B-B14F-4D97-AF65-F5344CB8AC3E}">
        <p14:creationId xmlns:p14="http://schemas.microsoft.com/office/powerpoint/2010/main" val="1123386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ja-JP" altLang="en-US" dirty="0"/>
              <a:t>・ユーザに値を入力させるためには，「</a:t>
            </a:r>
            <a:r>
              <a:rPr kumimoji="1" lang="en-US" altLang="ja-JP" dirty="0"/>
              <a:t>input()</a:t>
            </a:r>
            <a:r>
              <a:rPr kumimoji="1" lang="ja-JP" altLang="en-US" dirty="0"/>
              <a:t>」を使用する。</a:t>
            </a:r>
            <a:endParaRPr kumimoji="1" lang="en-US" altLang="ja-JP" dirty="0"/>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input()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を利用して取得した値は，「文字列」として扱われる。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問い</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・値が文字列のままでは，加算の処理を行うことができない。</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・値を数値</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整数</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に変換するためにはどうすればよいだろうか。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25</a:t>
            </a:fld>
            <a:endParaRPr kumimoji="1" lang="ja-JP" altLang="en-US"/>
          </a:p>
        </p:txBody>
      </p:sp>
    </p:spTree>
    <p:extLst>
      <p:ext uri="{BB962C8B-B14F-4D97-AF65-F5344CB8AC3E}">
        <p14:creationId xmlns:p14="http://schemas.microsoft.com/office/powerpoint/2010/main" val="4249400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答え</a:t>
            </a:r>
            <a:r>
              <a:rPr kumimoji="1" lang="en-US" altLang="ja-JP" dirty="0"/>
              <a:t>)</a:t>
            </a: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int()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を使用して，文字列を数値</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整数</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に変換する。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26</a:t>
            </a:fld>
            <a:endParaRPr kumimoji="1" lang="ja-JP" altLang="en-US"/>
          </a:p>
        </p:txBody>
      </p:sp>
    </p:spTree>
    <p:extLst>
      <p:ext uri="{BB962C8B-B14F-4D97-AF65-F5344CB8AC3E}">
        <p14:creationId xmlns:p14="http://schemas.microsoft.com/office/powerpoint/2010/main" val="550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a:t>
            </a:r>
            <a:r>
              <a:rPr kumimoji="1" lang="en-US" altLang="ja-JP" dirty="0"/>
              <a:t>α】</a:t>
            </a:r>
            <a:r>
              <a:rPr kumimoji="1" lang="ja-JP" altLang="en-US" dirty="0"/>
              <a:t>文字列の扱い</a:t>
            </a:r>
            <a:endParaRPr kumimoji="1" lang="en-US" altLang="ja-JP" dirty="0"/>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input()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を使用するときに，案内として「文字列」を入力する。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では，文字列を「</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シングルコーテーション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」か，「</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ダブルコーテーション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」で囲って表す。</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27</a:t>
            </a:fld>
            <a:endParaRPr kumimoji="1" lang="ja-JP" altLang="en-US"/>
          </a:p>
        </p:txBody>
      </p:sp>
    </p:spTree>
    <p:extLst>
      <p:ext uri="{BB962C8B-B14F-4D97-AF65-F5344CB8AC3E}">
        <p14:creationId xmlns:p14="http://schemas.microsoft.com/office/powerpoint/2010/main" val="2586954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95714-2111-11C1-9B9F-8C61F50334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FB11E8-FCA7-3204-0A48-2EEBB7F198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BA7BED-9A2A-0B30-D5B8-C1A4D0357900}"/>
              </a:ext>
            </a:extLst>
          </p:cNvPr>
          <p:cNvSpPr>
            <a:spLocks noGrp="1"/>
          </p:cNvSpPr>
          <p:nvPr>
            <p:ph type="body" idx="1"/>
          </p:nvPr>
        </p:nvSpPr>
        <p:spPr/>
        <p:txBody>
          <a:bodyPr/>
          <a:lstStyle/>
          <a:p>
            <a:r>
              <a:rPr kumimoji="1" lang="ja-JP" altLang="en-US" dirty="0"/>
              <a:t>①と②のコードは，図のように記述することができる。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r>
              <a:rPr kumimoji="1" lang="ja-JP" altLang="en-US" dirty="0"/>
              <a:t>・「</a:t>
            </a:r>
            <a:r>
              <a:rPr kumimoji="1" lang="en-US" altLang="ja-JP" dirty="0"/>
              <a:t>input()</a:t>
            </a:r>
            <a:r>
              <a:rPr kumimoji="1" lang="ja-JP" altLang="en-US" dirty="0"/>
              <a:t>」を使用してユーザに入力させた値を，</a:t>
            </a:r>
            <a:endParaRPr kumimoji="1" lang="en-US" altLang="ja-JP" dirty="0"/>
          </a:p>
          <a:p>
            <a:r>
              <a:rPr kumimoji="1" lang="ja-JP" altLang="en-US" dirty="0"/>
              <a:t>・「</a:t>
            </a:r>
            <a:r>
              <a:rPr kumimoji="1" lang="en-US" altLang="ja-JP" dirty="0"/>
              <a:t>int()</a:t>
            </a:r>
            <a:r>
              <a:rPr kumimoji="1" lang="ja-JP" altLang="en-US" dirty="0"/>
              <a:t>」で整数に変換し，</a:t>
            </a:r>
            <a:endParaRPr kumimoji="1" lang="en-US" altLang="ja-JP" dirty="0"/>
          </a:p>
          <a:p>
            <a:r>
              <a:rPr kumimoji="1" lang="ja-JP" altLang="en-US" dirty="0"/>
              <a:t>・変数に代入する。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・代入は「</a:t>
            </a:r>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」で指示する。</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D93BD689-3712-67DB-2EE2-6A7873A8FB06}"/>
              </a:ext>
            </a:extLst>
          </p:cNvPr>
          <p:cNvSpPr>
            <a:spLocks noGrp="1"/>
          </p:cNvSpPr>
          <p:nvPr>
            <p:ph type="sldNum" sz="quarter" idx="5"/>
          </p:nvPr>
        </p:nvSpPr>
        <p:spPr/>
        <p:txBody>
          <a:bodyPr/>
          <a:lstStyle/>
          <a:p>
            <a:fld id="{123B8A40-C4BB-4382-86BC-3692CDF80988}" type="slidenum">
              <a:rPr kumimoji="1" lang="ja-JP" altLang="en-US" smtClean="0"/>
              <a:t>28</a:t>
            </a:fld>
            <a:endParaRPr kumimoji="1" lang="ja-JP" altLang="en-US"/>
          </a:p>
        </p:txBody>
      </p:sp>
    </p:spTree>
    <p:extLst>
      <p:ext uri="{BB962C8B-B14F-4D97-AF65-F5344CB8AC3E}">
        <p14:creationId xmlns:p14="http://schemas.microsoft.com/office/powerpoint/2010/main" val="318184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D215-4A75-6F83-2640-6B1087314A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7DCA8D-49C5-D163-6202-A526744540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ED21C0-4FF9-00D0-7D22-707A0F1A3744}"/>
              </a:ext>
            </a:extLst>
          </p:cNvPr>
          <p:cNvSpPr>
            <a:spLocks noGrp="1"/>
          </p:cNvSpPr>
          <p:nvPr>
            <p:ph type="body" idx="1"/>
          </p:nvPr>
        </p:nvSpPr>
        <p:spPr/>
        <p:txBody>
          <a:bodyPr/>
          <a:lstStyle/>
          <a:p>
            <a:r>
              <a:rPr kumimoji="1" lang="ja-JP" altLang="en-US" dirty="0"/>
              <a:t>③のコードを考える。</a:t>
            </a:r>
            <a:endParaRPr kumimoji="1" lang="en-US" altLang="ja-JP" dirty="0"/>
          </a:p>
          <a:p>
            <a:endParaRPr kumimoji="1" lang="en-US" altLang="ja-JP" dirty="0"/>
          </a:p>
          <a:p>
            <a:r>
              <a:rPr kumimoji="1" lang="ja-JP" altLang="en-US" dirty="0"/>
              <a:t>・変数</a:t>
            </a:r>
            <a:r>
              <a:rPr kumimoji="1" lang="en-US" altLang="ja-JP" dirty="0"/>
              <a:t>c</a:t>
            </a:r>
            <a:r>
              <a:rPr kumimoji="1" lang="ja-JP" altLang="en-US" dirty="0"/>
              <a:t>に，変数</a:t>
            </a:r>
            <a:r>
              <a:rPr kumimoji="1" lang="en-US" altLang="ja-JP" dirty="0"/>
              <a:t>a</a:t>
            </a:r>
            <a:r>
              <a:rPr kumimoji="1" lang="ja-JP" altLang="en-US" dirty="0"/>
              <a:t>と変数</a:t>
            </a:r>
            <a:r>
              <a:rPr kumimoji="1" lang="en-US" altLang="ja-JP" dirty="0"/>
              <a:t>b</a:t>
            </a:r>
            <a:r>
              <a:rPr kumimoji="1" lang="ja-JP" altLang="en-US" dirty="0"/>
              <a:t>の値を加算した結果を代入する。</a:t>
            </a:r>
            <a:endParaRPr kumimoji="1" lang="en-US" altLang="ja-JP" dirty="0"/>
          </a:p>
        </p:txBody>
      </p:sp>
      <p:sp>
        <p:nvSpPr>
          <p:cNvPr id="4" name="スライド番号プレースホルダー 3">
            <a:extLst>
              <a:ext uri="{FF2B5EF4-FFF2-40B4-BE49-F238E27FC236}">
                <a16:creationId xmlns:a16="http://schemas.microsoft.com/office/drawing/2014/main" id="{B99AFBF6-32B4-6815-9038-BC2C9BB13E58}"/>
              </a:ext>
            </a:extLst>
          </p:cNvPr>
          <p:cNvSpPr>
            <a:spLocks noGrp="1"/>
          </p:cNvSpPr>
          <p:nvPr>
            <p:ph type="sldNum" sz="quarter" idx="5"/>
          </p:nvPr>
        </p:nvSpPr>
        <p:spPr/>
        <p:txBody>
          <a:bodyPr/>
          <a:lstStyle/>
          <a:p>
            <a:fld id="{123B8A40-C4BB-4382-86BC-3692CDF80988}" type="slidenum">
              <a:rPr kumimoji="1" lang="ja-JP" altLang="en-US" smtClean="0"/>
              <a:t>29</a:t>
            </a:fld>
            <a:endParaRPr kumimoji="1" lang="ja-JP" altLang="en-US"/>
          </a:p>
        </p:txBody>
      </p:sp>
    </p:spTree>
    <p:extLst>
      <p:ext uri="{BB962C8B-B14F-4D97-AF65-F5344CB8AC3E}">
        <p14:creationId xmlns:p14="http://schemas.microsoft.com/office/powerpoint/2010/main" val="51081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１</a:t>
            </a:r>
            <a:r>
              <a:rPr kumimoji="1" lang="en-US" altLang="ja-JP" dirty="0"/>
              <a:t>] </a:t>
            </a:r>
            <a:r>
              <a:rPr kumimoji="1" lang="ja-JP" altLang="en-US" dirty="0"/>
              <a:t>プログラミングの基礎</a:t>
            </a:r>
            <a:endParaRPr kumimoji="1" lang="en-US" altLang="ja-JP" dirty="0"/>
          </a:p>
          <a:p>
            <a:r>
              <a:rPr kumimoji="1" lang="ja-JP" altLang="en-US" dirty="0"/>
              <a:t>プログラミング言語では，基本的な計算や，基本制御構造をどのように表現しているだろうか。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a:t>
            </a:fld>
            <a:endParaRPr kumimoji="1" lang="ja-JP" altLang="en-US"/>
          </a:p>
        </p:txBody>
      </p:sp>
    </p:spTree>
    <p:extLst>
      <p:ext uri="{BB962C8B-B14F-4D97-AF65-F5344CB8AC3E}">
        <p14:creationId xmlns:p14="http://schemas.microsoft.com/office/powerpoint/2010/main" val="2208877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③のコードは，図のように記述することができる。</a:t>
            </a:r>
            <a:endParaRPr kumimoji="1" lang="en-US" altLang="ja-JP" dirty="0"/>
          </a:p>
          <a:p>
            <a:endParaRPr kumimoji="1" lang="en-US" altLang="ja-JP" dirty="0"/>
          </a:p>
          <a:p>
            <a:r>
              <a:rPr kumimoji="1" lang="ja-JP" altLang="en-US" dirty="0"/>
              <a:t>・変数</a:t>
            </a:r>
            <a:r>
              <a:rPr kumimoji="1" lang="en-US" altLang="ja-JP" dirty="0"/>
              <a:t>c</a:t>
            </a:r>
            <a:r>
              <a:rPr kumimoji="1" lang="ja-JP" altLang="en-US" dirty="0"/>
              <a:t>に，</a:t>
            </a:r>
            <a:r>
              <a:rPr kumimoji="1" lang="en-US" altLang="ja-JP" dirty="0"/>
              <a:t>a + b </a:t>
            </a:r>
            <a:r>
              <a:rPr kumimoji="1" lang="ja-JP" altLang="en-US" dirty="0"/>
              <a:t>の値を代入する。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30</a:t>
            </a:fld>
            <a:endParaRPr kumimoji="1" lang="ja-JP" altLang="en-US"/>
          </a:p>
        </p:txBody>
      </p:sp>
    </p:spTree>
    <p:extLst>
      <p:ext uri="{BB962C8B-B14F-4D97-AF65-F5344CB8AC3E}">
        <p14:creationId xmlns:p14="http://schemas.microsoft.com/office/powerpoint/2010/main" val="4275985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④と⑤のコードを考える。</a:t>
            </a:r>
            <a:endParaRPr kumimoji="1" lang="en-US" altLang="ja-JP" dirty="0"/>
          </a:p>
          <a:p>
            <a:endParaRPr kumimoji="1" lang="en-US" altLang="ja-JP" dirty="0"/>
          </a:p>
          <a:p>
            <a:r>
              <a:rPr kumimoji="1" lang="ja-JP" altLang="en-US" dirty="0"/>
              <a:t>・④では，「</a:t>
            </a:r>
            <a:r>
              <a:rPr kumimoji="1" lang="en-US" altLang="ja-JP" dirty="0" err="1"/>
              <a:t>a+b</a:t>
            </a:r>
            <a:r>
              <a:rPr kumimoji="1" lang="ja-JP" altLang="en-US" dirty="0"/>
              <a:t>は」という文字を表示する。</a:t>
            </a:r>
            <a:endParaRPr kumimoji="1" lang="en-US" altLang="ja-JP" dirty="0"/>
          </a:p>
          <a:p>
            <a:r>
              <a:rPr kumimoji="1" lang="ja-JP" altLang="en-US" dirty="0"/>
              <a:t>・⑤では，変数</a:t>
            </a:r>
            <a:r>
              <a:rPr kumimoji="1" lang="en-US" altLang="ja-JP" dirty="0"/>
              <a:t>c</a:t>
            </a:r>
            <a:r>
              <a:rPr kumimoji="1" lang="ja-JP" altLang="en-US" dirty="0"/>
              <a:t>の値を表示する。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31</a:t>
            </a:fld>
            <a:endParaRPr kumimoji="1" lang="ja-JP" altLang="en-US"/>
          </a:p>
        </p:txBody>
      </p:sp>
    </p:spTree>
    <p:extLst>
      <p:ext uri="{BB962C8B-B14F-4D97-AF65-F5344CB8AC3E}">
        <p14:creationId xmlns:p14="http://schemas.microsoft.com/office/powerpoint/2010/main" val="115175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138EF-8849-5E1B-C0F0-D331C84111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2A6E9E-F78B-433E-91C1-B06940D681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1CC25D-E4AD-A9FE-45C8-A2C424DF4B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④と⑤のコードは，図のように記述することができる。</a:t>
            </a:r>
            <a:endParaRPr kumimoji="1" lang="en-US" altLang="ja-JP" dirty="0"/>
          </a:p>
          <a:p>
            <a:endParaRPr kumimoji="1" lang="en-US" altLang="ja-JP" dirty="0"/>
          </a:p>
          <a:p>
            <a:r>
              <a:rPr kumimoji="1" lang="ja-JP" altLang="en-US" dirty="0"/>
              <a:t>・④と⑤ともに，「</a:t>
            </a:r>
            <a:r>
              <a:rPr kumimoji="1" lang="en-US" altLang="ja-JP" dirty="0"/>
              <a:t>print()</a:t>
            </a:r>
            <a:r>
              <a:rPr kumimoji="1" lang="ja-JP" altLang="en-US" dirty="0"/>
              <a:t>」を使用して値を表示する。</a:t>
            </a:r>
            <a:endParaRPr kumimoji="1" lang="en-US" altLang="ja-JP" dirty="0"/>
          </a:p>
          <a:p>
            <a:r>
              <a:rPr kumimoji="1" lang="ja-JP" altLang="en-US" dirty="0"/>
              <a:t>・④では，表示する内容が文字列であるため，「</a:t>
            </a:r>
            <a:r>
              <a:rPr kumimoji="1" lang="en-US" altLang="ja-JP" dirty="0"/>
              <a:t>’</a:t>
            </a:r>
            <a:r>
              <a:rPr kumimoji="1" lang="ja-JP" altLang="en-US" dirty="0"/>
              <a:t>」で囲む。</a:t>
            </a:r>
          </a:p>
        </p:txBody>
      </p:sp>
      <p:sp>
        <p:nvSpPr>
          <p:cNvPr id="4" name="スライド番号プレースホルダー 3">
            <a:extLst>
              <a:ext uri="{FF2B5EF4-FFF2-40B4-BE49-F238E27FC236}">
                <a16:creationId xmlns:a16="http://schemas.microsoft.com/office/drawing/2014/main" id="{7972532D-B724-F0BD-92BE-685414F1430B}"/>
              </a:ext>
            </a:extLst>
          </p:cNvPr>
          <p:cNvSpPr>
            <a:spLocks noGrp="1"/>
          </p:cNvSpPr>
          <p:nvPr>
            <p:ph type="sldNum" sz="quarter" idx="5"/>
          </p:nvPr>
        </p:nvSpPr>
        <p:spPr/>
        <p:txBody>
          <a:bodyPr/>
          <a:lstStyle/>
          <a:p>
            <a:fld id="{123B8A40-C4BB-4382-86BC-3692CDF80988}" type="slidenum">
              <a:rPr kumimoji="1" lang="ja-JP" altLang="en-US" smtClean="0"/>
              <a:t>32</a:t>
            </a:fld>
            <a:endParaRPr kumimoji="1" lang="ja-JP" altLang="en-US"/>
          </a:p>
        </p:txBody>
      </p:sp>
    </p:spTree>
    <p:extLst>
      <p:ext uri="{BB962C8B-B14F-4D97-AF65-F5344CB8AC3E}">
        <p14:creationId xmlns:p14="http://schemas.microsoft.com/office/powerpoint/2010/main" val="3519329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例題１は，①から⑤の処理を順番に実行する「順次構造」のプログラムである。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33</a:t>
            </a:fld>
            <a:endParaRPr kumimoji="1" lang="ja-JP" altLang="en-US"/>
          </a:p>
        </p:txBody>
      </p:sp>
    </p:spTree>
    <p:extLst>
      <p:ext uri="{BB962C8B-B14F-4D97-AF65-F5344CB8AC3E}">
        <p14:creationId xmlns:p14="http://schemas.microsoft.com/office/powerpoint/2010/main" val="1754425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アルゴリズムに対応するプログラムは，図のようになる。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34</a:t>
            </a:fld>
            <a:endParaRPr kumimoji="1" lang="ja-JP" altLang="en-US"/>
          </a:p>
        </p:txBody>
      </p:sp>
    </p:spTree>
    <p:extLst>
      <p:ext uri="{BB962C8B-B14F-4D97-AF65-F5344CB8AC3E}">
        <p14:creationId xmlns:p14="http://schemas.microsoft.com/office/powerpoint/2010/main" val="1094778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考察</a:t>
            </a:r>
            <a:r>
              <a:rPr kumimoji="1" lang="en-US" altLang="ja-JP" dirty="0"/>
              <a:t>】</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・④のように，</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print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文に「</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」で囲んだ文字を書くとそのまま表示される。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・一方，⑤のように，変数名を書くとその値が表示される。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35</a:t>
            </a:fld>
            <a:endParaRPr kumimoji="1" lang="ja-JP" altLang="en-US"/>
          </a:p>
        </p:txBody>
      </p:sp>
    </p:spTree>
    <p:extLst>
      <p:ext uri="{BB962C8B-B14F-4D97-AF65-F5344CB8AC3E}">
        <p14:creationId xmlns:p14="http://schemas.microsoft.com/office/powerpoint/2010/main" val="3152178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確認問題１</a:t>
            </a:r>
            <a:r>
              <a:rPr kumimoji="1" lang="en-US" altLang="ja-JP" dirty="0"/>
              <a:t>】</a:t>
            </a:r>
            <a:r>
              <a:rPr kumimoji="1" lang="ja-JP" altLang="en-US" dirty="0"/>
              <a:t>　</a:t>
            </a:r>
            <a:r>
              <a:rPr kumimoji="1" lang="en-US" altLang="ja-JP" dirty="0"/>
              <a:t>p.104</a:t>
            </a:r>
          </a:p>
          <a:p>
            <a:r>
              <a:rPr kumimoji="1" lang="ja-JP" altLang="en-US" sz="1200" b="0" i="0" u="none" strike="noStrike" kern="1200" cap="none" spc="0" normalizeH="0" baseline="0" noProof="0" dirty="0">
                <a:ln>
                  <a:noFill/>
                </a:ln>
                <a:solidFill>
                  <a:prstClr val="black">
                    <a:lumMod val="75000"/>
                    <a:lumOff val="25000"/>
                  </a:prstClr>
                </a:solidFill>
                <a:effectLst/>
                <a:uLnTx/>
                <a:uFillTx/>
              </a:rPr>
              <a:t>減算，乗算，除算の結果も表示される</a:t>
            </a:r>
            <a:r>
              <a:rPr lang="ja-JP" altLang="en-US" sz="1200" dirty="0">
                <a:solidFill>
                  <a:prstClr val="black">
                    <a:lumMod val="75000"/>
                    <a:lumOff val="25000"/>
                  </a:prstClr>
                </a:solidFill>
              </a:rPr>
              <a:t>ように，例題１のプログラムを変更してみよう。</a:t>
            </a:r>
            <a:endParaRPr lang="en-US" altLang="ja-JP" sz="1200" dirty="0">
              <a:solidFill>
                <a:prstClr val="black">
                  <a:lumMod val="75000"/>
                  <a:lumOff val="25000"/>
                </a:prstClr>
              </a:solidFill>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36</a:t>
            </a:fld>
            <a:endParaRPr kumimoji="1" lang="ja-JP" altLang="en-US"/>
          </a:p>
        </p:txBody>
      </p:sp>
    </p:spTree>
    <p:extLst>
      <p:ext uri="{BB962C8B-B14F-4D97-AF65-F5344CB8AC3E}">
        <p14:creationId xmlns:p14="http://schemas.microsoft.com/office/powerpoint/2010/main" val="2727051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AEE5-CF60-6A4F-44EF-7D9EA982B9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82FED0-0C0E-CE99-D343-667DC758EA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347A90-6D4D-0061-979A-B18EEFD04F5B}"/>
              </a:ext>
            </a:extLst>
          </p:cNvPr>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p>
        </p:txBody>
      </p:sp>
      <p:sp>
        <p:nvSpPr>
          <p:cNvPr id="4" name="スライド番号プレースホルダー 3">
            <a:extLst>
              <a:ext uri="{FF2B5EF4-FFF2-40B4-BE49-F238E27FC236}">
                <a16:creationId xmlns:a16="http://schemas.microsoft.com/office/drawing/2014/main" id="{CB0AD4EC-4B38-C668-CDC7-E382378ABF70}"/>
              </a:ext>
            </a:extLst>
          </p:cNvPr>
          <p:cNvSpPr>
            <a:spLocks noGrp="1"/>
          </p:cNvSpPr>
          <p:nvPr>
            <p:ph type="sldNum" sz="quarter" idx="5"/>
          </p:nvPr>
        </p:nvSpPr>
        <p:spPr/>
        <p:txBody>
          <a:bodyPr/>
          <a:lstStyle/>
          <a:p>
            <a:fld id="{123B8A40-C4BB-4382-86BC-3692CDF80988}" type="slidenum">
              <a:rPr kumimoji="1" lang="ja-JP" altLang="en-US" smtClean="0"/>
              <a:t>37</a:t>
            </a:fld>
            <a:endParaRPr kumimoji="1" lang="ja-JP" altLang="en-US"/>
          </a:p>
        </p:txBody>
      </p:sp>
    </p:spTree>
    <p:extLst>
      <p:ext uri="{BB962C8B-B14F-4D97-AF65-F5344CB8AC3E}">
        <p14:creationId xmlns:p14="http://schemas.microsoft.com/office/powerpoint/2010/main" val="2684334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２</a:t>
            </a:r>
            <a:r>
              <a:rPr kumimoji="1" lang="en-US" altLang="ja-JP" dirty="0"/>
              <a:t>】</a:t>
            </a:r>
            <a:r>
              <a:rPr kumimoji="1" lang="ja-JP" altLang="en-US" dirty="0"/>
              <a:t>分岐構造を使用したプログラム　</a:t>
            </a:r>
            <a:r>
              <a:rPr kumimoji="1" lang="en-US" altLang="ja-JP" dirty="0"/>
              <a:t>p.105</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プログラムの流れを制御する命令文を</a:t>
            </a:r>
            <a:r>
              <a:rPr lang="ja-JP" altLang="en-US" dirty="0"/>
              <a:t>「制御文」という。</a:t>
            </a:r>
            <a:endParaRPr lang="en-US" altLang="ja-JP" dirty="0"/>
          </a:p>
          <a:p>
            <a:endParaRPr kumimoji="1" lang="en-US" altLang="ja-JP" dirty="0"/>
          </a:p>
          <a:p>
            <a:r>
              <a:rPr kumimoji="1" lang="ja-JP" altLang="en-US" dirty="0"/>
              <a:t>１節で学習した，アルゴリズムの順次，分岐，制御の三つの基本制御構造をプログラムで表現するために，プログラミング言語には，プログラムの流れを制御する制御文が用意されている。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38</a:t>
            </a:fld>
            <a:endParaRPr kumimoji="1" lang="ja-JP" altLang="en-US"/>
          </a:p>
        </p:txBody>
      </p:sp>
    </p:spTree>
    <p:extLst>
      <p:ext uri="{BB962C8B-B14F-4D97-AF65-F5344CB8AC3E}">
        <p14:creationId xmlns:p14="http://schemas.microsoft.com/office/powerpoint/2010/main" val="807291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ここでは，「分岐構造」を使用したプログラムを扱う。</a:t>
            </a:r>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if(</a:t>
            </a:r>
            <a:r>
              <a:rPr kumimoji="1" lang="ja-JP" altLang="en-US" sz="1200" b="0" i="0" u="none" strike="noStrike" kern="1200" baseline="0" dirty="0">
                <a:solidFill>
                  <a:schemeClr val="tx1"/>
                </a:solidFill>
                <a:latin typeface="+mn-lt"/>
                <a:ea typeface="+mn-ea"/>
                <a:cs typeface="+mn-cs"/>
              </a:rPr>
              <a:t>イフ</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文」を使用することで，条件が成り立つ場合</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真</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と，成り立たない場合</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偽</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で処理の流れを分岐させ，それぞれ異なる処理を実行させることができる。</a:t>
            </a:r>
            <a:endParaRPr kumimoji="1" lang="en-US" altLang="ja-JP" sz="1200" b="0" i="0" u="none" strike="noStrike" kern="1200" baseline="0" dirty="0">
              <a:solidFill>
                <a:schemeClr val="tx1"/>
              </a:solidFill>
              <a:latin typeface="+mn-lt"/>
              <a:ea typeface="+mn-ea"/>
              <a:cs typeface="+mn-cs"/>
            </a:endParaRPr>
          </a:p>
          <a:p>
            <a:endParaRPr kumimoji="1" lang="en-US" altLang="ja-JP" dirty="0"/>
          </a:p>
          <a:p>
            <a:r>
              <a:rPr kumimoji="1" lang="ja-JP" altLang="en-US" sz="1200" b="0" i="0" u="none" strike="noStrike" kern="1200" baseline="0" dirty="0">
                <a:solidFill>
                  <a:schemeClr val="tx1"/>
                </a:solidFill>
                <a:latin typeface="+mn-lt"/>
                <a:ea typeface="+mn-ea"/>
                <a:cs typeface="+mn-cs"/>
              </a:rPr>
              <a:t>この例では，</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・もし「条件１」が成り立つなら，「処理１」を実行し，</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・そうでなくもし「条件２」が成り立つなら，「処理２」を実行し，</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・そうでなければ「処理３」を実行する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ことになる。</a:t>
            </a:r>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err="1">
                <a:solidFill>
                  <a:schemeClr val="tx1"/>
                </a:solidFill>
                <a:latin typeface="+mn-lt"/>
                <a:ea typeface="+mn-ea"/>
                <a:cs typeface="+mn-cs"/>
              </a:rPr>
              <a:t>elif</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エルエフ</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と</a:t>
            </a:r>
            <a:r>
              <a:rPr kumimoji="1" lang="en-US" altLang="ja-JP" sz="1200" b="0" i="0" u="none" strike="noStrike" kern="1200" baseline="0" dirty="0">
                <a:solidFill>
                  <a:schemeClr val="tx1"/>
                </a:solidFill>
                <a:latin typeface="+mn-lt"/>
                <a:ea typeface="+mn-ea"/>
                <a:cs typeface="+mn-cs"/>
              </a:rPr>
              <a:t>else(</a:t>
            </a:r>
            <a:r>
              <a:rPr kumimoji="1" lang="ja-JP" altLang="en-US" sz="1200" b="0" i="0" u="none" strike="noStrike" kern="1200" baseline="0" dirty="0">
                <a:solidFill>
                  <a:schemeClr val="tx1"/>
                </a:solidFill>
                <a:latin typeface="+mn-lt"/>
                <a:ea typeface="+mn-ea"/>
                <a:cs typeface="+mn-cs"/>
              </a:rPr>
              <a:t>エルス</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は，それぞれ省略可能である。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if</a:t>
            </a:r>
            <a:r>
              <a:rPr kumimoji="1" lang="ja-JP" altLang="en-US" sz="1200" b="0" i="0" u="none" strike="noStrike" kern="1200" baseline="0" dirty="0">
                <a:solidFill>
                  <a:schemeClr val="tx1"/>
                </a:solidFill>
                <a:latin typeface="+mn-lt"/>
                <a:ea typeface="+mn-ea"/>
                <a:cs typeface="+mn-cs"/>
              </a:rPr>
              <a:t>のみ」の場合は，条件が成り立つとき</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真の場合</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に指定した処理が実行され，成り立たないとき</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偽の場合</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は何もしない。</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if…else…</a:t>
            </a:r>
            <a:r>
              <a:rPr kumimoji="1" lang="ja-JP" altLang="en-US" sz="1200" b="0" i="0" u="none" strike="noStrike" kern="1200" baseline="0" dirty="0">
                <a:solidFill>
                  <a:schemeClr val="tx1"/>
                </a:solidFill>
                <a:latin typeface="+mn-lt"/>
                <a:ea typeface="+mn-ea"/>
                <a:cs typeface="+mn-cs"/>
              </a:rPr>
              <a:t>」の場合は，</a:t>
            </a:r>
            <a:r>
              <a:rPr kumimoji="1" lang="en-US" altLang="ja-JP" sz="1200" b="0" i="0" u="none" strike="noStrike" kern="1200" baseline="0" dirty="0">
                <a:solidFill>
                  <a:schemeClr val="tx1"/>
                </a:solidFill>
                <a:latin typeface="+mn-lt"/>
                <a:ea typeface="+mn-ea"/>
                <a:cs typeface="+mn-cs"/>
              </a:rPr>
              <a:t>else</a:t>
            </a:r>
            <a:r>
              <a:rPr kumimoji="1" lang="ja-JP" altLang="en-US" sz="1200" b="0" i="0" u="none" strike="noStrike" kern="1200" baseline="0" dirty="0">
                <a:solidFill>
                  <a:schemeClr val="tx1"/>
                </a:solidFill>
                <a:latin typeface="+mn-lt"/>
                <a:ea typeface="+mn-ea"/>
                <a:cs typeface="+mn-cs"/>
              </a:rPr>
              <a:t>のコードブロックに，条件が成り立たないとき</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偽の場合</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の処理を指定する。</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39</a:t>
            </a:fld>
            <a:endParaRPr kumimoji="1" lang="ja-JP" altLang="en-US"/>
          </a:p>
        </p:txBody>
      </p:sp>
    </p:spTree>
    <p:extLst>
      <p:ext uri="{BB962C8B-B14F-4D97-AF65-F5344CB8AC3E}">
        <p14:creationId xmlns:p14="http://schemas.microsoft.com/office/powerpoint/2010/main" val="205578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１</a:t>
            </a:r>
            <a:r>
              <a:rPr kumimoji="1" lang="en-US" altLang="ja-JP" dirty="0"/>
              <a:t>】 </a:t>
            </a:r>
            <a:r>
              <a:rPr kumimoji="1" lang="ja-JP" altLang="en-US" dirty="0"/>
              <a:t>変数を使用したプログラム　</a:t>
            </a:r>
            <a:r>
              <a:rPr kumimoji="1" lang="en-US" altLang="ja-JP" dirty="0"/>
              <a:t>p.104</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「変数」とは，</a:t>
            </a:r>
            <a:r>
              <a:rPr lang="ja-JP" altLang="en-US" dirty="0"/>
              <a:t>メモリ上のデータ</a:t>
            </a:r>
            <a:r>
              <a:rPr lang="en-US" altLang="ja-JP" dirty="0"/>
              <a:t>(</a:t>
            </a:r>
            <a:r>
              <a:rPr lang="ja-JP" altLang="en-US" dirty="0"/>
              <a:t>値</a:t>
            </a:r>
            <a:r>
              <a:rPr lang="en-US" altLang="ja-JP" dirty="0"/>
              <a:t>)</a:t>
            </a:r>
            <a:r>
              <a:rPr lang="ja-JP" altLang="en-US" dirty="0"/>
              <a:t>を格納するための領域のことをいい，</a:t>
            </a:r>
            <a:endParaRPr lang="en-US" altLang="ja-JP" dirty="0"/>
          </a:p>
          <a:p>
            <a:r>
              <a:rPr lang="ja-JP" altLang="en-US" dirty="0"/>
              <a:t>その領域に付けた名前を「変数名」という。</a:t>
            </a:r>
            <a:endParaRPr lang="en-US" altLang="ja-JP" dirty="0"/>
          </a:p>
          <a:p>
            <a:endParaRPr kumimoji="1" lang="en-US" altLang="ja-JP" dirty="0"/>
          </a:p>
          <a:p>
            <a:r>
              <a:rPr kumimoji="1" lang="ja-JP" altLang="en-US" dirty="0"/>
              <a:t>変数は値を格納する箱に例えられることが多い。</a:t>
            </a:r>
            <a:endParaRPr kumimoji="1" lang="en-US" altLang="ja-JP" dirty="0"/>
          </a:p>
          <a:p>
            <a:r>
              <a:rPr kumimoji="1" lang="ja-JP" altLang="en-US" dirty="0"/>
              <a:t>この例では，変数名は「</a:t>
            </a:r>
            <a:r>
              <a:rPr kumimoji="1" lang="en-US" altLang="ja-JP" dirty="0"/>
              <a:t>a</a:t>
            </a:r>
            <a:r>
              <a:rPr kumimoji="1" lang="ja-JP" altLang="en-US" dirty="0"/>
              <a:t>」である。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4</a:t>
            </a:fld>
            <a:endParaRPr kumimoji="1" lang="ja-JP" altLang="en-US"/>
          </a:p>
        </p:txBody>
      </p:sp>
    </p:spTree>
    <p:extLst>
      <p:ext uri="{BB962C8B-B14F-4D97-AF65-F5344CB8AC3E}">
        <p14:creationId xmlns:p14="http://schemas.microsoft.com/office/powerpoint/2010/main" val="504603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a:t>
            </a:r>
            <a:r>
              <a:rPr kumimoji="1" lang="ja-JP" altLang="en-US" dirty="0"/>
              <a:t>文の条件は，比較演算子を用いた論理式で指定する。</a:t>
            </a:r>
            <a:endParaRPr kumimoji="1" lang="en-US" altLang="ja-JP" dirty="0"/>
          </a:p>
          <a:p>
            <a:endParaRPr kumimoji="1" lang="en-US" altLang="ja-JP" dirty="0"/>
          </a:p>
          <a:p>
            <a:r>
              <a:rPr kumimoji="1" lang="en-US" altLang="ja-JP" dirty="0"/>
              <a:t>Python</a:t>
            </a:r>
            <a:r>
              <a:rPr kumimoji="1" lang="ja-JP" altLang="en-US" dirty="0"/>
              <a:t>の比較演算子には，次のようなものがある。</a:t>
            </a:r>
            <a:endParaRPr kumimoji="1" lang="en-US" altLang="ja-JP" dirty="0"/>
          </a:p>
          <a:p>
            <a:r>
              <a:rPr kumimoji="1" lang="ja-JP" altLang="en-US" sz="1200" b="0" i="0" u="none" strike="noStrike" kern="1200" baseline="0" dirty="0">
                <a:solidFill>
                  <a:schemeClr val="tx1"/>
                </a:solidFill>
                <a:latin typeface="+mn-lt"/>
                <a:ea typeface="+mn-ea"/>
                <a:cs typeface="+mn-cs"/>
              </a:rPr>
              <a:t>・等しい　</a:t>
            </a:r>
            <a:r>
              <a:rPr kumimoji="1" lang="en-US" altLang="ja-JP" sz="1200" b="0" i="0" u="none" strike="noStrike" kern="1200" baseline="0" dirty="0">
                <a:solidFill>
                  <a:schemeClr val="tx1"/>
                </a:solidFill>
                <a:latin typeface="+mn-lt"/>
                <a:ea typeface="+mn-ea"/>
                <a:cs typeface="+mn-cs"/>
              </a:rPr>
              <a:t>==</a:t>
            </a:r>
          </a:p>
          <a:p>
            <a:r>
              <a:rPr kumimoji="1" lang="ja-JP" altLang="en-US" sz="1200" b="0" i="0" u="none" strike="noStrike" kern="1200" baseline="0" dirty="0">
                <a:solidFill>
                  <a:schemeClr val="tx1"/>
                </a:solidFill>
                <a:latin typeface="+mn-lt"/>
                <a:ea typeface="+mn-ea"/>
                <a:cs typeface="+mn-cs"/>
              </a:rPr>
              <a:t>・等しくない　</a:t>
            </a:r>
            <a:r>
              <a:rPr kumimoji="1" lang="en-US" altLang="ja-JP" sz="1200" b="0" i="0" u="none" strike="noStrike" kern="1200" baseline="0" dirty="0">
                <a:solidFill>
                  <a:schemeClr val="tx1"/>
                </a:solidFill>
                <a:latin typeface="+mn-lt"/>
                <a:ea typeface="+mn-ea"/>
                <a:cs typeface="+mn-cs"/>
              </a:rPr>
              <a:t>!=</a:t>
            </a:r>
          </a:p>
          <a:p>
            <a:r>
              <a:rPr kumimoji="1" lang="ja-JP" altLang="en-US" sz="1200" b="0" i="0" u="none" strike="noStrike" kern="1200" baseline="0" dirty="0">
                <a:solidFill>
                  <a:schemeClr val="tx1"/>
                </a:solidFill>
                <a:latin typeface="+mn-lt"/>
                <a:ea typeface="+mn-ea"/>
                <a:cs typeface="+mn-cs"/>
              </a:rPr>
              <a:t>・超過　</a:t>
            </a:r>
            <a:r>
              <a:rPr kumimoji="1" lang="en-US" altLang="ja-JP" sz="1200" b="0" i="0" u="none" strike="noStrike" kern="1200" baseline="0" dirty="0">
                <a:solidFill>
                  <a:schemeClr val="tx1"/>
                </a:solidFill>
                <a:latin typeface="+mn-lt"/>
                <a:ea typeface="+mn-ea"/>
                <a:cs typeface="+mn-cs"/>
              </a:rPr>
              <a:t>&gt;(</a:t>
            </a:r>
            <a:r>
              <a:rPr kumimoji="1" lang="ja-JP" altLang="en-US" sz="1200" b="0" i="0" u="none" strike="noStrike" kern="1200" baseline="0" dirty="0">
                <a:solidFill>
                  <a:schemeClr val="tx1"/>
                </a:solidFill>
                <a:latin typeface="+mn-lt"/>
                <a:ea typeface="+mn-ea"/>
                <a:cs typeface="+mn-cs"/>
              </a:rPr>
              <a:t>大なり</a:t>
            </a:r>
            <a:r>
              <a:rPr kumimoji="1" lang="en-US" altLang="ja-JP" sz="1200" b="0" i="0" u="none" strike="noStrike" kern="1200" baseline="0" dirty="0">
                <a:solidFill>
                  <a:schemeClr val="tx1"/>
                </a:solidFill>
                <a:latin typeface="+mn-lt"/>
                <a:ea typeface="+mn-ea"/>
                <a:cs typeface="+mn-cs"/>
              </a:rPr>
              <a:t>)</a:t>
            </a:r>
          </a:p>
          <a:p>
            <a:r>
              <a:rPr kumimoji="1" lang="ja-JP" altLang="en-US" sz="1200" b="0" i="0" u="none" strike="noStrike" kern="1200" baseline="0" dirty="0">
                <a:solidFill>
                  <a:schemeClr val="tx1"/>
                </a:solidFill>
                <a:latin typeface="+mn-lt"/>
                <a:ea typeface="+mn-ea"/>
                <a:cs typeface="+mn-cs"/>
              </a:rPr>
              <a:t>・未満　</a:t>
            </a:r>
            <a:r>
              <a:rPr kumimoji="1" lang="en-US" altLang="ja-JP" sz="1200" b="0" i="0" u="none" strike="noStrike" kern="1200" baseline="0" dirty="0">
                <a:solidFill>
                  <a:schemeClr val="tx1"/>
                </a:solidFill>
                <a:latin typeface="+mn-lt"/>
                <a:ea typeface="+mn-ea"/>
                <a:cs typeface="+mn-cs"/>
              </a:rPr>
              <a:t>&lt;(</a:t>
            </a:r>
            <a:r>
              <a:rPr kumimoji="1" lang="ja-JP" altLang="en-US" sz="1200" b="0" i="0" u="none" strike="noStrike" kern="1200" baseline="0" dirty="0">
                <a:solidFill>
                  <a:schemeClr val="tx1"/>
                </a:solidFill>
                <a:latin typeface="+mn-lt"/>
                <a:ea typeface="+mn-ea"/>
                <a:cs typeface="+mn-cs"/>
              </a:rPr>
              <a:t>小なり</a:t>
            </a:r>
            <a:r>
              <a:rPr kumimoji="1" lang="en-US" altLang="ja-JP" sz="1200" b="0" i="0" u="none" strike="noStrike" kern="1200" baseline="0" dirty="0">
                <a:solidFill>
                  <a:schemeClr val="tx1"/>
                </a:solidFill>
                <a:latin typeface="+mn-lt"/>
                <a:ea typeface="+mn-ea"/>
                <a:cs typeface="+mn-cs"/>
              </a:rPr>
              <a:t>)</a:t>
            </a:r>
          </a:p>
          <a:p>
            <a:r>
              <a:rPr kumimoji="1" lang="ja-JP" altLang="en-US" sz="1200" b="0" i="0" u="none" strike="noStrike" kern="1200" baseline="0" dirty="0">
                <a:solidFill>
                  <a:schemeClr val="tx1"/>
                </a:solidFill>
                <a:latin typeface="+mn-lt"/>
                <a:ea typeface="+mn-ea"/>
                <a:cs typeface="+mn-cs"/>
              </a:rPr>
              <a:t>・以上　</a:t>
            </a:r>
            <a:r>
              <a:rPr kumimoji="1" lang="en-US" altLang="ja-JP" sz="1200" b="0" i="0" u="none" strike="noStrike" kern="1200" baseline="0" dirty="0">
                <a:solidFill>
                  <a:schemeClr val="tx1"/>
                </a:solidFill>
                <a:latin typeface="+mn-lt"/>
                <a:ea typeface="+mn-ea"/>
                <a:cs typeface="+mn-cs"/>
              </a:rPr>
              <a:t>&gt;=(</a:t>
            </a:r>
            <a:r>
              <a:rPr kumimoji="1" lang="ja-JP" altLang="en-US" sz="1200" b="0" i="0" u="none" strike="noStrike" kern="1200" baseline="0" dirty="0">
                <a:solidFill>
                  <a:schemeClr val="tx1"/>
                </a:solidFill>
                <a:latin typeface="+mn-lt"/>
                <a:ea typeface="+mn-ea"/>
                <a:cs typeface="+mn-cs"/>
              </a:rPr>
              <a:t>大なりイコール</a:t>
            </a:r>
            <a:r>
              <a:rPr kumimoji="1" lang="en-US" altLang="ja-JP" sz="1200" b="0" i="0" u="none" strike="noStrike" kern="1200" baseline="0" dirty="0">
                <a:solidFill>
                  <a:schemeClr val="tx1"/>
                </a:solidFill>
                <a:latin typeface="+mn-lt"/>
                <a:ea typeface="+mn-ea"/>
                <a:cs typeface="+mn-cs"/>
              </a:rPr>
              <a:t>)</a:t>
            </a:r>
          </a:p>
          <a:p>
            <a:r>
              <a:rPr kumimoji="1" lang="ja-JP" altLang="en-US" sz="1200" b="0" i="0" u="none" strike="noStrike" kern="1200" baseline="0" dirty="0">
                <a:solidFill>
                  <a:schemeClr val="tx1"/>
                </a:solidFill>
                <a:latin typeface="+mn-lt"/>
                <a:ea typeface="+mn-ea"/>
                <a:cs typeface="+mn-cs"/>
              </a:rPr>
              <a:t>・以下　</a:t>
            </a:r>
            <a:r>
              <a:rPr kumimoji="1" lang="en-US" altLang="ja-JP" sz="1200" b="0" i="0" u="none" strike="noStrike" kern="1200" baseline="0" dirty="0">
                <a:solidFill>
                  <a:schemeClr val="tx1"/>
                </a:solidFill>
                <a:latin typeface="+mn-lt"/>
                <a:ea typeface="+mn-ea"/>
                <a:cs typeface="+mn-cs"/>
              </a:rPr>
              <a:t>&lt;=(</a:t>
            </a:r>
            <a:r>
              <a:rPr kumimoji="1" lang="ja-JP" altLang="en-US" sz="1200" b="0" i="0" u="none" strike="noStrike" kern="1200" baseline="0" dirty="0">
                <a:solidFill>
                  <a:schemeClr val="tx1"/>
                </a:solidFill>
                <a:latin typeface="+mn-lt"/>
                <a:ea typeface="+mn-ea"/>
                <a:cs typeface="+mn-cs"/>
              </a:rPr>
              <a:t>小なりイコール</a:t>
            </a:r>
            <a:r>
              <a:rPr kumimoji="1" lang="en-US" altLang="ja-JP" sz="1200" b="0" i="0" u="none" strike="noStrike" kern="1200" baseline="0" dirty="0">
                <a:solidFill>
                  <a:schemeClr val="tx1"/>
                </a:solidFill>
                <a:latin typeface="+mn-lt"/>
                <a:ea typeface="+mn-ea"/>
                <a:cs typeface="+mn-cs"/>
              </a:rPr>
              <a:t>)</a:t>
            </a:r>
          </a:p>
          <a:p>
            <a:endParaRPr kumimoji="1" lang="en-US" altLang="ja-JP" sz="1200" b="0" i="0" u="none" strike="noStrike" kern="1200" baseline="0" dirty="0">
              <a:solidFill>
                <a:schemeClr val="tx1"/>
              </a:solidFill>
              <a:latin typeface="+mn-lt"/>
              <a:ea typeface="+mn-ea"/>
              <a:cs typeface="+mn-cs"/>
            </a:endParaRPr>
          </a:p>
          <a:p>
            <a:r>
              <a:rPr kumimoji="1" lang="ja-JP" altLang="en-US" dirty="0"/>
              <a:t>これまでに学習したように，</a:t>
            </a:r>
            <a:r>
              <a:rPr kumimoji="1" lang="en-US" altLang="ja-JP" dirty="0"/>
              <a:t>Python</a:t>
            </a:r>
            <a:r>
              <a:rPr kumimoji="1" lang="ja-JP" altLang="en-US" dirty="0"/>
              <a:t>では，代入を指示するときに「</a:t>
            </a:r>
            <a:r>
              <a:rPr kumimoji="1" lang="en-US" altLang="ja-JP" dirty="0"/>
              <a:t>=</a:t>
            </a:r>
            <a:r>
              <a:rPr kumimoji="1" lang="ja-JP" altLang="en-US" dirty="0"/>
              <a:t>」を使用する。</a:t>
            </a:r>
            <a:endParaRPr kumimoji="1" lang="en-US" altLang="ja-JP" dirty="0"/>
          </a:p>
          <a:p>
            <a:r>
              <a:rPr kumimoji="1" lang="ja-JP" altLang="en-US" sz="1200" b="0" i="0" u="none" strike="noStrike" kern="1200" baseline="0" dirty="0">
                <a:solidFill>
                  <a:schemeClr val="tx1"/>
                </a:solidFill>
                <a:latin typeface="+mn-lt"/>
                <a:ea typeface="+mn-ea"/>
                <a:cs typeface="+mn-cs"/>
              </a:rPr>
              <a:t>等しいことを表す比較演算子は「</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」であるため，注意する。</a:t>
            </a:r>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比較演算子は，次に学習する反復構造の制御文である「</a:t>
            </a:r>
            <a:r>
              <a:rPr kumimoji="1" lang="en-US" altLang="ja-JP" sz="1200" b="0" i="0" u="none" strike="noStrike" kern="1200" baseline="0" dirty="0">
                <a:solidFill>
                  <a:schemeClr val="tx1"/>
                </a:solidFill>
                <a:latin typeface="+mn-lt"/>
                <a:ea typeface="+mn-ea"/>
                <a:cs typeface="+mn-cs"/>
              </a:rPr>
              <a:t>while(</a:t>
            </a:r>
            <a:r>
              <a:rPr kumimoji="1" lang="ja-JP" altLang="en-US" sz="1200" b="0" i="0" u="none" strike="noStrike" kern="1200" baseline="0" dirty="0">
                <a:solidFill>
                  <a:schemeClr val="tx1"/>
                </a:solidFill>
                <a:latin typeface="+mn-lt"/>
                <a:ea typeface="+mn-ea"/>
                <a:cs typeface="+mn-cs"/>
              </a:rPr>
              <a:t>ホワイル</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文」で条件を指定するときにも使用する。</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40</a:t>
            </a:fld>
            <a:endParaRPr kumimoji="1" lang="ja-JP" altLang="en-US"/>
          </a:p>
        </p:txBody>
      </p:sp>
    </p:spTree>
    <p:extLst>
      <p:ext uri="{BB962C8B-B14F-4D97-AF65-F5344CB8AC3E}">
        <p14:creationId xmlns:p14="http://schemas.microsoft.com/office/powerpoint/2010/main" val="1504723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例題２</a:t>
            </a:r>
            <a:r>
              <a:rPr kumimoji="1" lang="en-US" altLang="ja-JP" dirty="0"/>
              <a:t>】</a:t>
            </a:r>
            <a:r>
              <a:rPr kumimoji="1" lang="ja-JP" altLang="en-US" dirty="0"/>
              <a:t>偶数か奇数か判定するプログラム</a:t>
            </a:r>
            <a:endParaRPr kumimoji="1" lang="en-US" altLang="ja-JP" dirty="0"/>
          </a:p>
          <a:p>
            <a:r>
              <a:rPr lang="ja-JP" altLang="en-US" sz="1200" dirty="0">
                <a:solidFill>
                  <a:prstClr val="black">
                    <a:lumMod val="75000"/>
                    <a:lumOff val="25000"/>
                  </a:prstClr>
                </a:solidFill>
              </a:rPr>
              <a:t>ユーザが入力した整数が，偶数か奇数，もしくはゼロか判定するプログラムを作成してみよう。</a:t>
            </a:r>
            <a:endParaRPr lang="en-US" altLang="ja-JP" sz="1200" dirty="0">
              <a:solidFill>
                <a:prstClr val="black">
                  <a:lumMod val="75000"/>
                  <a:lumOff val="25000"/>
                </a:prstClr>
              </a:solidFill>
            </a:endParaRPr>
          </a:p>
          <a:p>
            <a:r>
              <a:rPr kumimoji="1" lang="ja-JP" altLang="en-US" dirty="0"/>
              <a:t>結果を「偶数」，「奇数」，「ゼロ」のように表示させよう。</a:t>
            </a:r>
            <a:endParaRPr kumimoji="1" lang="en-US" altLang="ja-JP" dirty="0"/>
          </a:p>
          <a:p>
            <a:endParaRPr kumimoji="1" lang="en-US" altLang="ja-JP" dirty="0"/>
          </a:p>
          <a:p>
            <a:r>
              <a:rPr kumimoji="1" lang="ja-JP" altLang="en-US" dirty="0"/>
              <a:t>アニメーションコンテンツ</a:t>
            </a:r>
            <a:endParaRPr kumimoji="1" lang="en-US" altLang="ja-JP" dirty="0"/>
          </a:p>
          <a:p>
            <a:r>
              <a:rPr kumimoji="1" lang="en-US" altLang="ja-JP" dirty="0"/>
              <a:t>https://api01-platform.stream.co.jp/apiservice/plt3/NDU1MQ%3d%3d%23NTc5Mw%3d%3d%23280%23168%230%2333E6209A7400%23MDoyOjc6YTpmOzEwOzEwOzEw%23</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41</a:t>
            </a:fld>
            <a:endParaRPr kumimoji="1" lang="ja-JP" altLang="en-US"/>
          </a:p>
        </p:txBody>
      </p:sp>
    </p:spTree>
    <p:extLst>
      <p:ext uri="{BB962C8B-B14F-4D97-AF65-F5344CB8AC3E}">
        <p14:creationId xmlns:p14="http://schemas.microsoft.com/office/powerpoint/2010/main" val="778769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en-US" altLang="ja-JP" dirty="0"/>
              <a:t>(</a:t>
            </a:r>
            <a:r>
              <a:rPr kumimoji="1" lang="ja-JP" altLang="en-US" dirty="0"/>
              <a:t>問い</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・ユーザが入力した値によって，処理の流れを分岐させ，それぞれ異なる処理を実行するにはどうしたらよいだろうか。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・値が偶数か奇数かは，どのように判定すればよいだろうか。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42</a:t>
            </a:fld>
            <a:endParaRPr kumimoji="1" lang="ja-JP" altLang="en-US"/>
          </a:p>
        </p:txBody>
      </p:sp>
    </p:spTree>
    <p:extLst>
      <p:ext uri="{BB962C8B-B14F-4D97-AF65-F5344CB8AC3E}">
        <p14:creationId xmlns:p14="http://schemas.microsoft.com/office/powerpoint/2010/main" val="224877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44C03-2676-1E22-F9E3-8ADC00F744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383905-B69F-C810-AF5E-3ADDC38172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FC6F7B-EE13-2728-250B-598ECE9E3423}"/>
              </a:ext>
            </a:extLst>
          </p:cNvPr>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en-US" altLang="ja-JP" dirty="0"/>
              <a:t>(</a:t>
            </a:r>
            <a:r>
              <a:rPr kumimoji="1" lang="ja-JP" altLang="en-US" dirty="0"/>
              <a:t>答え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if</a:t>
            </a:r>
            <a:r>
              <a:rPr kumimoji="1" lang="ja-JP" altLang="en-US" sz="1200" b="0" i="0" u="none" strike="noStrike" kern="1200" baseline="0" dirty="0">
                <a:solidFill>
                  <a:schemeClr val="tx1"/>
                </a:solidFill>
                <a:latin typeface="+mn-lt"/>
                <a:ea typeface="+mn-ea"/>
                <a:cs typeface="+mn-cs"/>
              </a:rPr>
              <a:t>文」を使用することで，処理の流れを分岐させ，それぞれ異なる処理を実行することができる。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・ユーザが入力した値を２で割った余りがゼロかどうかで，偶数か奇数かを判定することができる。</a:t>
            </a:r>
            <a:endParaRPr kumimoji="1" lang="ja-JP" altLang="en-US" dirty="0"/>
          </a:p>
        </p:txBody>
      </p:sp>
      <p:sp>
        <p:nvSpPr>
          <p:cNvPr id="4" name="スライド番号プレースホルダー 3">
            <a:extLst>
              <a:ext uri="{FF2B5EF4-FFF2-40B4-BE49-F238E27FC236}">
                <a16:creationId xmlns:a16="http://schemas.microsoft.com/office/drawing/2014/main" id="{11C37A79-94E5-C090-8D05-0663B4FC84A7}"/>
              </a:ext>
            </a:extLst>
          </p:cNvPr>
          <p:cNvSpPr>
            <a:spLocks noGrp="1"/>
          </p:cNvSpPr>
          <p:nvPr>
            <p:ph type="sldNum" sz="quarter" idx="5"/>
          </p:nvPr>
        </p:nvSpPr>
        <p:spPr/>
        <p:txBody>
          <a:bodyPr/>
          <a:lstStyle/>
          <a:p>
            <a:fld id="{123B8A40-C4BB-4382-86BC-3692CDF80988}" type="slidenum">
              <a:rPr kumimoji="1" lang="ja-JP" altLang="en-US" smtClean="0"/>
              <a:t>43</a:t>
            </a:fld>
            <a:endParaRPr kumimoji="1" lang="ja-JP" altLang="en-US"/>
          </a:p>
        </p:txBody>
      </p:sp>
    </p:spTree>
    <p:extLst>
      <p:ext uri="{BB962C8B-B14F-4D97-AF65-F5344CB8AC3E}">
        <p14:creationId xmlns:p14="http://schemas.microsoft.com/office/powerpoint/2010/main" val="2982388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まずは</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フローチャートを見ながら，アルゴリズムを考えて</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みよう。</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44</a:t>
            </a:fld>
            <a:endParaRPr kumimoji="1" lang="ja-JP" altLang="en-US"/>
          </a:p>
        </p:txBody>
      </p:sp>
    </p:spTree>
    <p:extLst>
      <p:ext uri="{BB962C8B-B14F-4D97-AF65-F5344CB8AC3E}">
        <p14:creationId xmlns:p14="http://schemas.microsoft.com/office/powerpoint/2010/main" val="976065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①ユーザが入力した数字を，整数に変換し，変数</a:t>
            </a:r>
            <a:r>
              <a:rPr kumimoji="1" lang="en-US" altLang="ja-JP" dirty="0"/>
              <a:t>a</a:t>
            </a:r>
            <a:r>
              <a:rPr kumimoji="1" lang="ja-JP" altLang="en-US" dirty="0"/>
              <a:t>に代入する。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45</a:t>
            </a:fld>
            <a:endParaRPr kumimoji="1" lang="ja-JP" altLang="en-US"/>
          </a:p>
        </p:txBody>
      </p:sp>
    </p:spTree>
    <p:extLst>
      <p:ext uri="{BB962C8B-B14F-4D97-AF65-F5344CB8AC3E}">
        <p14:creationId xmlns:p14="http://schemas.microsoft.com/office/powerpoint/2010/main" val="669751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8360-6FBB-7E36-9544-F5B0B16173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A5364D-185A-9F28-7A9B-493D976256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5BD6D1-3E55-BD1A-E041-75578B7018FC}"/>
              </a:ext>
            </a:extLst>
          </p:cNvPr>
          <p:cNvSpPr>
            <a:spLocks noGrp="1"/>
          </p:cNvSpPr>
          <p:nvPr>
            <p:ph type="body" idx="1"/>
          </p:nvPr>
        </p:nvSpPr>
        <p:spPr/>
        <p:txBody>
          <a:bodyPr/>
          <a:lstStyle/>
          <a:p>
            <a:r>
              <a:rPr kumimoji="1" lang="ja-JP" altLang="en-US" dirty="0"/>
              <a:t>②条件１：変数</a:t>
            </a:r>
            <a:r>
              <a:rPr kumimoji="1" lang="en-US" altLang="ja-JP" dirty="0"/>
              <a:t>a</a:t>
            </a:r>
            <a:r>
              <a:rPr kumimoji="1" lang="ja-JP" altLang="en-US" dirty="0"/>
              <a:t>の値が</a:t>
            </a:r>
            <a:r>
              <a:rPr kumimoji="1" lang="en-US" altLang="ja-JP" dirty="0"/>
              <a:t>0</a:t>
            </a:r>
            <a:r>
              <a:rPr kumimoji="1" lang="ja-JP" altLang="en-US" dirty="0"/>
              <a:t>と等しい</a:t>
            </a:r>
            <a:endParaRPr kumimoji="1" lang="en-US" altLang="ja-JP" dirty="0"/>
          </a:p>
        </p:txBody>
      </p:sp>
      <p:sp>
        <p:nvSpPr>
          <p:cNvPr id="4" name="スライド番号プレースホルダー 3">
            <a:extLst>
              <a:ext uri="{FF2B5EF4-FFF2-40B4-BE49-F238E27FC236}">
                <a16:creationId xmlns:a16="http://schemas.microsoft.com/office/drawing/2014/main" id="{CE71E947-9446-BDDA-D4A5-F3656EC91349}"/>
              </a:ext>
            </a:extLst>
          </p:cNvPr>
          <p:cNvSpPr>
            <a:spLocks noGrp="1"/>
          </p:cNvSpPr>
          <p:nvPr>
            <p:ph type="sldNum" sz="quarter" idx="5"/>
          </p:nvPr>
        </p:nvSpPr>
        <p:spPr/>
        <p:txBody>
          <a:bodyPr/>
          <a:lstStyle/>
          <a:p>
            <a:fld id="{123B8A40-C4BB-4382-86BC-3692CDF80988}" type="slidenum">
              <a:rPr kumimoji="1" lang="ja-JP" altLang="en-US" smtClean="0"/>
              <a:t>46</a:t>
            </a:fld>
            <a:endParaRPr kumimoji="1" lang="ja-JP" altLang="en-US"/>
          </a:p>
        </p:txBody>
      </p:sp>
    </p:spTree>
    <p:extLst>
      <p:ext uri="{BB962C8B-B14F-4D97-AF65-F5344CB8AC3E}">
        <p14:creationId xmlns:p14="http://schemas.microsoft.com/office/powerpoint/2010/main" val="3683560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8360-6FBB-7E36-9544-F5B0B16173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A5364D-185A-9F28-7A9B-493D976256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5BD6D1-3E55-BD1A-E041-75578B7018FC}"/>
              </a:ext>
            </a:extLst>
          </p:cNvPr>
          <p:cNvSpPr>
            <a:spLocks noGrp="1"/>
          </p:cNvSpPr>
          <p:nvPr>
            <p:ph type="body" idx="1"/>
          </p:nvPr>
        </p:nvSpPr>
        <p:spPr/>
        <p:txBody>
          <a:bodyPr/>
          <a:lstStyle/>
          <a:p>
            <a:r>
              <a:rPr kumimoji="1" lang="ja-JP" altLang="en-US" dirty="0"/>
              <a:t>③処理１：「ゼロ」という文字を表示する。</a:t>
            </a:r>
          </a:p>
        </p:txBody>
      </p:sp>
      <p:sp>
        <p:nvSpPr>
          <p:cNvPr id="4" name="スライド番号プレースホルダー 3">
            <a:extLst>
              <a:ext uri="{FF2B5EF4-FFF2-40B4-BE49-F238E27FC236}">
                <a16:creationId xmlns:a16="http://schemas.microsoft.com/office/drawing/2014/main" id="{CE71E947-9446-BDDA-D4A5-F3656EC91349}"/>
              </a:ext>
            </a:extLst>
          </p:cNvPr>
          <p:cNvSpPr>
            <a:spLocks noGrp="1"/>
          </p:cNvSpPr>
          <p:nvPr>
            <p:ph type="sldNum" sz="quarter" idx="5"/>
          </p:nvPr>
        </p:nvSpPr>
        <p:spPr/>
        <p:txBody>
          <a:bodyPr/>
          <a:lstStyle/>
          <a:p>
            <a:fld id="{123B8A40-C4BB-4382-86BC-3692CDF80988}" type="slidenum">
              <a:rPr kumimoji="1" lang="ja-JP" altLang="en-US" smtClean="0"/>
              <a:t>47</a:t>
            </a:fld>
            <a:endParaRPr kumimoji="1" lang="ja-JP" altLang="en-US"/>
          </a:p>
        </p:txBody>
      </p:sp>
    </p:spTree>
    <p:extLst>
      <p:ext uri="{BB962C8B-B14F-4D97-AF65-F5344CB8AC3E}">
        <p14:creationId xmlns:p14="http://schemas.microsoft.com/office/powerpoint/2010/main" val="1642289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5DEF9-5870-8B9C-5367-4ACF0A11A8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1F671F-69A3-1D7A-A6A8-4EDB630E23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27D8B0-5105-3A08-ECC4-46148E33C810}"/>
              </a:ext>
            </a:extLst>
          </p:cNvPr>
          <p:cNvSpPr>
            <a:spLocks noGrp="1"/>
          </p:cNvSpPr>
          <p:nvPr>
            <p:ph type="body" idx="1"/>
          </p:nvPr>
        </p:nvSpPr>
        <p:spPr/>
        <p:txBody>
          <a:bodyPr/>
          <a:lstStyle/>
          <a:p>
            <a:r>
              <a:rPr kumimoji="1" lang="ja-JP" altLang="en-US" dirty="0"/>
              <a:t>④条件２：変数</a:t>
            </a:r>
            <a:r>
              <a:rPr kumimoji="1" lang="en-US" altLang="ja-JP" dirty="0"/>
              <a:t>a</a:t>
            </a:r>
            <a:r>
              <a:rPr kumimoji="1" lang="ja-JP" altLang="en-US" dirty="0"/>
              <a:t>の値を</a:t>
            </a:r>
            <a:r>
              <a:rPr kumimoji="1" lang="en-US" altLang="ja-JP" dirty="0"/>
              <a:t>2</a:t>
            </a:r>
            <a:r>
              <a:rPr kumimoji="1" lang="ja-JP" altLang="en-US" dirty="0"/>
              <a:t>で割った余りが</a:t>
            </a:r>
            <a:r>
              <a:rPr kumimoji="1" lang="en-US" altLang="ja-JP" dirty="0"/>
              <a:t>0</a:t>
            </a:r>
            <a:endParaRPr kumimoji="1" lang="ja-JP" altLang="en-US" dirty="0"/>
          </a:p>
        </p:txBody>
      </p:sp>
      <p:sp>
        <p:nvSpPr>
          <p:cNvPr id="4" name="スライド番号プレースホルダー 3">
            <a:extLst>
              <a:ext uri="{FF2B5EF4-FFF2-40B4-BE49-F238E27FC236}">
                <a16:creationId xmlns:a16="http://schemas.microsoft.com/office/drawing/2014/main" id="{C3CE6426-FE16-D94B-5A48-C427AF6805DF}"/>
              </a:ext>
            </a:extLst>
          </p:cNvPr>
          <p:cNvSpPr>
            <a:spLocks noGrp="1"/>
          </p:cNvSpPr>
          <p:nvPr>
            <p:ph type="sldNum" sz="quarter" idx="5"/>
          </p:nvPr>
        </p:nvSpPr>
        <p:spPr/>
        <p:txBody>
          <a:bodyPr/>
          <a:lstStyle/>
          <a:p>
            <a:fld id="{123B8A40-C4BB-4382-86BC-3692CDF80988}" type="slidenum">
              <a:rPr kumimoji="1" lang="ja-JP" altLang="en-US" smtClean="0"/>
              <a:t>48</a:t>
            </a:fld>
            <a:endParaRPr kumimoji="1" lang="ja-JP" altLang="en-US"/>
          </a:p>
        </p:txBody>
      </p:sp>
    </p:spTree>
    <p:extLst>
      <p:ext uri="{BB962C8B-B14F-4D97-AF65-F5344CB8AC3E}">
        <p14:creationId xmlns:p14="http://schemas.microsoft.com/office/powerpoint/2010/main" val="3103375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5DEF9-5870-8B9C-5367-4ACF0A11A8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1F671F-69A3-1D7A-A6A8-4EDB630E23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27D8B0-5105-3A08-ECC4-46148E33C810}"/>
              </a:ext>
            </a:extLst>
          </p:cNvPr>
          <p:cNvSpPr>
            <a:spLocks noGrp="1"/>
          </p:cNvSpPr>
          <p:nvPr>
            <p:ph type="body" idx="1"/>
          </p:nvPr>
        </p:nvSpPr>
        <p:spPr/>
        <p:txBody>
          <a:bodyPr/>
          <a:lstStyle/>
          <a:p>
            <a:r>
              <a:rPr kumimoji="1" lang="ja-JP" altLang="en-US" dirty="0"/>
              <a:t>⑤処理２：「偶数」という文字を表示する。</a:t>
            </a:r>
          </a:p>
        </p:txBody>
      </p:sp>
      <p:sp>
        <p:nvSpPr>
          <p:cNvPr id="4" name="スライド番号プレースホルダー 3">
            <a:extLst>
              <a:ext uri="{FF2B5EF4-FFF2-40B4-BE49-F238E27FC236}">
                <a16:creationId xmlns:a16="http://schemas.microsoft.com/office/drawing/2014/main" id="{C3CE6426-FE16-D94B-5A48-C427AF6805DF}"/>
              </a:ext>
            </a:extLst>
          </p:cNvPr>
          <p:cNvSpPr>
            <a:spLocks noGrp="1"/>
          </p:cNvSpPr>
          <p:nvPr>
            <p:ph type="sldNum" sz="quarter" idx="5"/>
          </p:nvPr>
        </p:nvSpPr>
        <p:spPr/>
        <p:txBody>
          <a:bodyPr/>
          <a:lstStyle/>
          <a:p>
            <a:fld id="{123B8A40-C4BB-4382-86BC-3692CDF80988}" type="slidenum">
              <a:rPr kumimoji="1" lang="ja-JP" altLang="en-US" smtClean="0"/>
              <a:t>49</a:t>
            </a:fld>
            <a:endParaRPr kumimoji="1" lang="ja-JP" altLang="en-US"/>
          </a:p>
        </p:txBody>
      </p:sp>
    </p:spTree>
    <p:extLst>
      <p:ext uri="{BB962C8B-B14F-4D97-AF65-F5344CB8AC3E}">
        <p14:creationId xmlns:p14="http://schemas.microsoft.com/office/powerpoint/2010/main" val="244128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変数に値を代入することを</a:t>
            </a:r>
            <a:r>
              <a:rPr lang="ja-JP" altLang="en-US" dirty="0"/>
              <a:t>「代入」という。</a:t>
            </a:r>
            <a:endParaRPr lang="en-US" altLang="ja-JP" dirty="0"/>
          </a:p>
          <a:p>
            <a:endParaRPr kumimoji="1" lang="en-US" altLang="ja-JP" dirty="0"/>
          </a:p>
          <a:p>
            <a:r>
              <a:rPr kumimoji="1" lang="ja-JP" altLang="en-US" dirty="0"/>
              <a:t>この例では，変数</a:t>
            </a:r>
            <a:r>
              <a:rPr kumimoji="1" lang="en-US" altLang="ja-JP" dirty="0"/>
              <a:t>a</a:t>
            </a:r>
            <a:r>
              <a:rPr kumimoji="1" lang="ja-JP" altLang="en-US" dirty="0"/>
              <a:t>に，数値「</a:t>
            </a:r>
            <a:r>
              <a:rPr kumimoji="1" lang="en-US" altLang="ja-JP" dirty="0"/>
              <a:t>7</a:t>
            </a:r>
            <a:r>
              <a:rPr kumimoji="1" lang="ja-JP" altLang="en-US" dirty="0"/>
              <a:t>」を格納している。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a:t>
            </a:fld>
            <a:endParaRPr kumimoji="1" lang="ja-JP" altLang="en-US"/>
          </a:p>
        </p:txBody>
      </p:sp>
    </p:spTree>
    <p:extLst>
      <p:ext uri="{BB962C8B-B14F-4D97-AF65-F5344CB8AC3E}">
        <p14:creationId xmlns:p14="http://schemas.microsoft.com/office/powerpoint/2010/main" val="7590576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⑦処理：「奇数」という文字を表示する。</a:t>
            </a:r>
            <a:endParaRPr kumimoji="1" lang="en-US" altLang="ja-JP" dirty="0"/>
          </a:p>
          <a:p>
            <a:endParaRPr kumimoji="1" lang="en-US" altLang="ja-JP" dirty="0"/>
          </a:p>
          <a:p>
            <a:r>
              <a:rPr kumimoji="1" lang="en-US" altLang="ja-JP" dirty="0"/>
              <a:t>(</a:t>
            </a:r>
            <a:r>
              <a:rPr kumimoji="1" lang="ja-JP" altLang="en-US" dirty="0"/>
              <a:t>問い</a:t>
            </a:r>
            <a:r>
              <a:rPr kumimoji="1" lang="en-US" altLang="ja-JP" dirty="0"/>
              <a:t>)</a:t>
            </a:r>
          </a:p>
          <a:p>
            <a:r>
              <a:rPr kumimoji="1" lang="ja-JP" altLang="en-US" dirty="0"/>
              <a:t>このアルゴリズムの分岐構造を，</a:t>
            </a:r>
            <a:r>
              <a:rPr kumimoji="1" lang="en-US" altLang="ja-JP" dirty="0"/>
              <a:t>if</a:t>
            </a:r>
            <a:r>
              <a:rPr kumimoji="1" lang="ja-JP" altLang="en-US" dirty="0"/>
              <a:t>文の記述方法と照らし合わせるとどうなるだろうか。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50</a:t>
            </a:fld>
            <a:endParaRPr kumimoji="1" lang="ja-JP" altLang="en-US"/>
          </a:p>
        </p:txBody>
      </p:sp>
    </p:spTree>
    <p:extLst>
      <p:ext uri="{BB962C8B-B14F-4D97-AF65-F5344CB8AC3E}">
        <p14:creationId xmlns:p14="http://schemas.microsoft.com/office/powerpoint/2010/main" val="27130852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答え</a:t>
            </a:r>
            <a:r>
              <a:rPr kumimoji="1" lang="en-US" altLang="ja-JP" dirty="0"/>
              <a:t>)</a:t>
            </a:r>
          </a:p>
          <a:p>
            <a:r>
              <a:rPr kumimoji="1" lang="en-US" altLang="ja-JP" dirty="0"/>
              <a:t>if</a:t>
            </a:r>
            <a:r>
              <a:rPr kumimoji="1" lang="ja-JP" altLang="en-US" dirty="0"/>
              <a:t>文の記述方法と照らし合わせると，次のようになる。</a:t>
            </a:r>
            <a:endParaRPr kumimoji="1" lang="en-US" altLang="ja-JP" dirty="0"/>
          </a:p>
          <a:p>
            <a:r>
              <a:rPr kumimoji="1" lang="ja-JP" altLang="en-US" dirty="0"/>
              <a:t>・②　</a:t>
            </a:r>
            <a:r>
              <a:rPr kumimoji="1" lang="en-US" altLang="ja-JP" dirty="0"/>
              <a:t>if</a:t>
            </a:r>
            <a:r>
              <a:rPr kumimoji="1" lang="ja-JP" altLang="en-US" dirty="0"/>
              <a:t> 条件１</a:t>
            </a:r>
            <a:r>
              <a:rPr kumimoji="1" lang="en-US" altLang="ja-JP" dirty="0"/>
              <a:t>:</a:t>
            </a:r>
          </a:p>
          <a:p>
            <a:r>
              <a:rPr kumimoji="1" lang="ja-JP" altLang="en-US" dirty="0"/>
              <a:t>・③　処理１</a:t>
            </a:r>
            <a:endParaRPr kumimoji="1" lang="en-US" altLang="ja-JP" dirty="0"/>
          </a:p>
          <a:p>
            <a:r>
              <a:rPr kumimoji="1" lang="ja-JP" altLang="en-US" dirty="0"/>
              <a:t>・④　</a:t>
            </a:r>
            <a:r>
              <a:rPr kumimoji="1" lang="en-US" altLang="ja-JP" dirty="0" err="1"/>
              <a:t>elif</a:t>
            </a:r>
            <a:r>
              <a:rPr kumimoji="1" lang="ja-JP" altLang="en-US" dirty="0"/>
              <a:t> 条件２</a:t>
            </a:r>
            <a:r>
              <a:rPr kumimoji="1" lang="en-US" altLang="ja-JP" dirty="0"/>
              <a:t>:</a:t>
            </a:r>
          </a:p>
          <a:p>
            <a:r>
              <a:rPr kumimoji="1" lang="ja-JP" altLang="en-US" dirty="0"/>
              <a:t>・⑤　処理２</a:t>
            </a:r>
            <a:endParaRPr kumimoji="1" lang="en-US" altLang="ja-JP" dirty="0"/>
          </a:p>
          <a:p>
            <a:r>
              <a:rPr kumimoji="1" lang="ja-JP" altLang="en-US" dirty="0"/>
              <a:t>・⑥　</a:t>
            </a:r>
            <a:r>
              <a:rPr kumimoji="1" lang="en-US" altLang="ja-JP" dirty="0"/>
              <a:t>else:</a:t>
            </a:r>
          </a:p>
          <a:p>
            <a:r>
              <a:rPr kumimoji="1" lang="ja-JP" altLang="en-US" dirty="0"/>
              <a:t>・⑦　処理３</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51</a:t>
            </a:fld>
            <a:endParaRPr kumimoji="1" lang="ja-JP" altLang="en-US"/>
          </a:p>
        </p:txBody>
      </p:sp>
    </p:spTree>
    <p:extLst>
      <p:ext uri="{BB962C8B-B14F-4D97-AF65-F5344CB8AC3E}">
        <p14:creationId xmlns:p14="http://schemas.microsoft.com/office/powerpoint/2010/main" val="440989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次に，アルゴリズムに対応するプログラムを考え，記述してみよう。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52</a:t>
            </a:fld>
            <a:endParaRPr kumimoji="1" lang="ja-JP" altLang="en-US"/>
          </a:p>
        </p:txBody>
      </p:sp>
    </p:spTree>
    <p:extLst>
      <p:ext uri="{BB962C8B-B14F-4D97-AF65-F5344CB8AC3E}">
        <p14:creationId xmlns:p14="http://schemas.microsoft.com/office/powerpoint/2010/main" val="1839037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①のコードは，図のように記述することができる。</a:t>
            </a:r>
            <a:endPar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endParaRPr>
          </a:p>
          <a:p>
            <a:r>
              <a:rPr kumimoji="1" lang="ja-JP" altLang="en-US" dirty="0"/>
              <a:t>・「</a:t>
            </a:r>
            <a:r>
              <a:rPr kumimoji="1" lang="en-US" altLang="ja-JP" dirty="0"/>
              <a:t>input()</a:t>
            </a:r>
            <a:r>
              <a:rPr kumimoji="1" lang="ja-JP" altLang="en-US" dirty="0"/>
              <a:t>」を使用してユーザに入力させた値を，</a:t>
            </a:r>
            <a:endParaRPr kumimoji="1" lang="en-US" altLang="ja-JP" dirty="0"/>
          </a:p>
          <a:p>
            <a:r>
              <a:rPr kumimoji="1" lang="ja-JP" altLang="en-US" dirty="0"/>
              <a:t>・「</a:t>
            </a:r>
            <a:r>
              <a:rPr kumimoji="1" lang="en-US" altLang="ja-JP" dirty="0"/>
              <a:t>int()</a:t>
            </a:r>
            <a:r>
              <a:rPr kumimoji="1" lang="ja-JP" altLang="en-US" dirty="0"/>
              <a:t>」で整数に変換し，</a:t>
            </a:r>
            <a:endParaRPr kumimoji="1" lang="en-US" altLang="ja-JP" dirty="0"/>
          </a:p>
          <a:p>
            <a:r>
              <a:rPr kumimoji="1" lang="ja-JP" altLang="en-US" dirty="0"/>
              <a:t>・変数に代入する。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・代入は「</a:t>
            </a:r>
            <a:r>
              <a:rPr kumimoji="1" lang="en-US" altLang="ja-JP"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」で指示する。</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53</a:t>
            </a:fld>
            <a:endParaRPr kumimoji="1" lang="ja-JP" altLang="en-US"/>
          </a:p>
        </p:txBody>
      </p:sp>
    </p:spTree>
    <p:extLst>
      <p:ext uri="{BB962C8B-B14F-4D97-AF65-F5344CB8AC3E}">
        <p14:creationId xmlns:p14="http://schemas.microsoft.com/office/powerpoint/2010/main" val="2471945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②以降は，</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if</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文を使用した選択構造になるよう，コードを記述していく。</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・②は，「一つ目の条件」である。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・等しいことは「</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」で表す。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54</a:t>
            </a:fld>
            <a:endParaRPr kumimoji="1" lang="ja-JP" altLang="en-US"/>
          </a:p>
        </p:txBody>
      </p:sp>
    </p:spTree>
    <p:extLst>
      <p:ext uri="{BB962C8B-B14F-4D97-AF65-F5344CB8AC3E}">
        <p14:creationId xmlns:p14="http://schemas.microsoft.com/office/powerpoint/2010/main" val="3875872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③は，条件が成り立つ場合の「処理」である。</a:t>
            </a:r>
            <a:endParaRPr kumimoji="1" lang="en-US" altLang="ja-JP" dirty="0"/>
          </a:p>
          <a:p>
            <a:r>
              <a:rPr kumimoji="1" lang="ja-JP" altLang="en-US" dirty="0"/>
              <a:t>・行頭のような字下げを「インデント」という。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55</a:t>
            </a:fld>
            <a:endParaRPr kumimoji="1" lang="ja-JP" altLang="en-US"/>
          </a:p>
        </p:txBody>
      </p:sp>
    </p:spTree>
    <p:extLst>
      <p:ext uri="{BB962C8B-B14F-4D97-AF65-F5344CB8AC3E}">
        <p14:creationId xmlns:p14="http://schemas.microsoft.com/office/powerpoint/2010/main" val="2451466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Python</a:t>
            </a:r>
            <a:r>
              <a:rPr kumimoji="1" lang="ja-JP" altLang="en-US" dirty="0"/>
              <a:t>では，「</a:t>
            </a:r>
            <a:r>
              <a:rPr kumimoji="1" lang="en-US" altLang="ja-JP" dirty="0"/>
              <a:t>:(</a:t>
            </a:r>
            <a:r>
              <a:rPr kumimoji="1" lang="ja-JP" altLang="en-US" dirty="0"/>
              <a:t>コロン</a:t>
            </a:r>
            <a:r>
              <a:rPr kumimoji="1" lang="en-US" altLang="ja-JP" dirty="0"/>
              <a:t>)</a:t>
            </a:r>
            <a:r>
              <a:rPr kumimoji="1" lang="ja-JP" altLang="en-US" dirty="0"/>
              <a:t>」と「インデント」によって処理のまとまりを指定する。</a:t>
            </a:r>
            <a:endParaRPr kumimoji="1" lang="en-US" altLang="ja-JP" dirty="0"/>
          </a:p>
          <a:p>
            <a:r>
              <a:rPr kumimoji="1" lang="ja-JP" altLang="en-US" dirty="0"/>
              <a:t>　この処理のまとまりを「コードブロック」という。</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56</a:t>
            </a:fld>
            <a:endParaRPr kumimoji="1" lang="ja-JP" altLang="en-US"/>
          </a:p>
        </p:txBody>
      </p:sp>
    </p:spTree>
    <p:extLst>
      <p:ext uri="{BB962C8B-B14F-4D97-AF65-F5344CB8AC3E}">
        <p14:creationId xmlns:p14="http://schemas.microsoft.com/office/powerpoint/2010/main" val="23823765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・③は，条件１が</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成り立つ場合に実行する</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コードブロックである。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57</a:t>
            </a:fld>
            <a:endParaRPr kumimoji="1" lang="ja-JP" altLang="en-US"/>
          </a:p>
        </p:txBody>
      </p:sp>
    </p:spTree>
    <p:extLst>
      <p:ext uri="{BB962C8B-B14F-4D97-AF65-F5344CB8AC3E}">
        <p14:creationId xmlns:p14="http://schemas.microsoft.com/office/powerpoint/2010/main" val="663844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・⑤は，条件２が</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成り立つ場合に実行する</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コードブロックである。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58</a:t>
            </a:fld>
            <a:endParaRPr kumimoji="1" lang="ja-JP" altLang="en-US"/>
          </a:p>
        </p:txBody>
      </p:sp>
    </p:spTree>
    <p:extLst>
      <p:ext uri="{BB962C8B-B14F-4D97-AF65-F5344CB8AC3E}">
        <p14:creationId xmlns:p14="http://schemas.microsoft.com/office/powerpoint/2010/main" val="28366625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・⑦は，条件２が</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成り立たない場合に実行する</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コードブロックである。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59</a:t>
            </a:fld>
            <a:endParaRPr kumimoji="1" lang="ja-JP" altLang="en-US"/>
          </a:p>
        </p:txBody>
      </p:sp>
    </p:spTree>
    <p:extLst>
      <p:ext uri="{BB962C8B-B14F-4D97-AF65-F5344CB8AC3E}">
        <p14:creationId xmlns:p14="http://schemas.microsoft.com/office/powerpoint/2010/main" val="162203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変数を使用するためには，変数名を宣言する必要がある。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では，代入文によって「変数の宣言」が実行される。</a:t>
            </a:r>
            <a:endParaRPr kumimoji="1" lang="en-US" altLang="ja-JP"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sz="1200" b="0" i="0" u="none" strike="noStrike" kern="1200" baseline="0">
                <a:solidFill>
                  <a:schemeClr val="tx1"/>
                </a:solidFill>
                <a:latin typeface="+mn-lt"/>
                <a:ea typeface="+mn-ea"/>
                <a:cs typeface="+mn-cs"/>
              </a:rPr>
              <a:t>代入</a:t>
            </a:r>
            <a:r>
              <a:rPr kumimoji="1" lang="ja-JP" altLang="en-US" sz="1200" b="0" i="0" u="none" strike="noStrike" kern="1200" baseline="0" dirty="0">
                <a:solidFill>
                  <a:schemeClr val="tx1"/>
                </a:solidFill>
                <a:latin typeface="+mn-lt"/>
                <a:ea typeface="+mn-ea"/>
                <a:cs typeface="+mn-cs"/>
              </a:rPr>
              <a:t>は「＝</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イコール</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」で指示する。</a:t>
            </a:r>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プログラミング言語では，変数に値を格納し，計算などの処理に利用することが多い。</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a:t>
            </a:fld>
            <a:endParaRPr kumimoji="1" lang="ja-JP" altLang="en-US"/>
          </a:p>
        </p:txBody>
      </p:sp>
    </p:spTree>
    <p:extLst>
      <p:ext uri="{BB962C8B-B14F-4D97-AF65-F5344CB8AC3E}">
        <p14:creationId xmlns:p14="http://schemas.microsoft.com/office/powerpoint/2010/main" val="6907079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60</a:t>
            </a:fld>
            <a:endParaRPr kumimoji="1" lang="ja-JP" altLang="en-US"/>
          </a:p>
        </p:txBody>
      </p:sp>
    </p:spTree>
    <p:extLst>
      <p:ext uri="{BB962C8B-B14F-4D97-AF65-F5344CB8AC3E}">
        <p14:creationId xmlns:p14="http://schemas.microsoft.com/office/powerpoint/2010/main" val="239534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アルゴリズムに対応するプログラムは，図のようになる。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61</a:t>
            </a:fld>
            <a:endParaRPr kumimoji="1" lang="ja-JP" altLang="en-US"/>
          </a:p>
        </p:txBody>
      </p:sp>
    </p:spTree>
    <p:extLst>
      <p:ext uri="{BB962C8B-B14F-4D97-AF65-F5344CB8AC3E}">
        <p14:creationId xmlns:p14="http://schemas.microsoft.com/office/powerpoint/2010/main" val="40385432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考察</a:t>
            </a:r>
            <a:r>
              <a:rPr kumimoji="1" lang="en-US" altLang="ja-JP" dirty="0"/>
              <a:t>】</a:t>
            </a:r>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分岐構造を活用するためには，比較演算子を適切に使用する必要がある。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・この例題では，②と③において，「等しい」ことを表すために「</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」が使用されている。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62</a:t>
            </a:fld>
            <a:endParaRPr kumimoji="1" lang="ja-JP" altLang="en-US"/>
          </a:p>
        </p:txBody>
      </p:sp>
    </p:spTree>
    <p:extLst>
      <p:ext uri="{BB962C8B-B14F-4D97-AF65-F5344CB8AC3E}">
        <p14:creationId xmlns:p14="http://schemas.microsoft.com/office/powerpoint/2010/main" val="39687472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確認問題２</a:t>
            </a:r>
            <a:r>
              <a:rPr kumimoji="1" lang="en-US" altLang="ja-JP" dirty="0"/>
              <a:t>】</a:t>
            </a:r>
            <a:r>
              <a:rPr kumimoji="1" lang="ja-JP" altLang="en-US" dirty="0"/>
              <a:t>　</a:t>
            </a:r>
            <a:r>
              <a:rPr kumimoji="1" lang="en-US" altLang="ja-JP" dirty="0"/>
              <a:t>p.105</a:t>
            </a:r>
          </a:p>
          <a:p>
            <a:r>
              <a:rPr lang="ja-JP" altLang="en-US" sz="1200" dirty="0">
                <a:solidFill>
                  <a:prstClr val="black">
                    <a:lumMod val="75000"/>
                    <a:lumOff val="25000"/>
                  </a:prstClr>
                </a:solidFill>
              </a:rPr>
              <a:t>ユーザが入力した数値が，３の倍数か，５の倍数か，３と５の倍数であるか，それ以外の数であるか判定し，</a:t>
            </a:r>
            <a:endParaRPr lang="en-US" altLang="ja-JP" sz="1200" dirty="0">
              <a:solidFill>
                <a:prstClr val="black">
                  <a:lumMod val="75000"/>
                  <a:lumOff val="25000"/>
                </a:prstClr>
              </a:solidFill>
            </a:endParaRPr>
          </a:p>
          <a:p>
            <a:r>
              <a:rPr lang="ja-JP" altLang="en-US" sz="1200" dirty="0">
                <a:solidFill>
                  <a:prstClr val="black">
                    <a:lumMod val="75000"/>
                    <a:lumOff val="25000"/>
                  </a:prstClr>
                </a:solidFill>
              </a:rPr>
              <a:t>その結果を「３の倍数です」のように表示するプログラムを作成してみよう。</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63</a:t>
            </a:fld>
            <a:endParaRPr kumimoji="1" lang="ja-JP" altLang="en-US"/>
          </a:p>
        </p:txBody>
      </p:sp>
    </p:spTree>
    <p:extLst>
      <p:ext uri="{BB962C8B-B14F-4D97-AF65-F5344CB8AC3E}">
        <p14:creationId xmlns:p14="http://schemas.microsoft.com/office/powerpoint/2010/main" val="10819523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AEE5-CF60-6A4F-44EF-7D9EA982B9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82FED0-0C0E-CE99-D343-667DC758EA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347A90-6D4D-0061-979A-B18EEFD04F5B}"/>
              </a:ext>
            </a:extLst>
          </p:cNvPr>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CB0AD4EC-4B38-C668-CDC7-E382378ABF70}"/>
              </a:ext>
            </a:extLst>
          </p:cNvPr>
          <p:cNvSpPr>
            <a:spLocks noGrp="1"/>
          </p:cNvSpPr>
          <p:nvPr>
            <p:ph type="sldNum" sz="quarter" idx="5"/>
          </p:nvPr>
        </p:nvSpPr>
        <p:spPr/>
        <p:txBody>
          <a:bodyPr/>
          <a:lstStyle/>
          <a:p>
            <a:fld id="{123B8A40-C4BB-4382-86BC-3692CDF80988}" type="slidenum">
              <a:rPr kumimoji="1" lang="ja-JP" altLang="en-US" smtClean="0"/>
              <a:t>64</a:t>
            </a:fld>
            <a:endParaRPr kumimoji="1" lang="ja-JP" altLang="en-US"/>
          </a:p>
        </p:txBody>
      </p:sp>
    </p:spTree>
    <p:extLst>
      <p:ext uri="{BB962C8B-B14F-4D97-AF65-F5344CB8AC3E}">
        <p14:creationId xmlns:p14="http://schemas.microsoft.com/office/powerpoint/2010/main" val="33182232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３</a:t>
            </a:r>
            <a:r>
              <a:rPr kumimoji="1" lang="en-US" altLang="ja-JP" dirty="0"/>
              <a:t>】</a:t>
            </a:r>
            <a:r>
              <a:rPr kumimoji="1" lang="ja-JP" altLang="en-US" dirty="0"/>
              <a:t>反復構造を使用したプログラム　</a:t>
            </a:r>
            <a:r>
              <a:rPr kumimoji="1" lang="en-US" altLang="ja-JP" dirty="0"/>
              <a:t>p.106</a:t>
            </a: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ここでは，反復構造の制御文である「</a:t>
            </a:r>
            <a:r>
              <a:rPr kumimoji="1" lang="en-US" altLang="ja-JP" sz="1200" b="0" i="0" u="none" strike="noStrike" kern="1200" baseline="0" dirty="0">
                <a:solidFill>
                  <a:schemeClr val="tx1"/>
                </a:solidFill>
                <a:latin typeface="+mn-lt"/>
                <a:ea typeface="+mn-ea"/>
                <a:cs typeface="+mn-cs"/>
              </a:rPr>
              <a:t>for</a:t>
            </a:r>
            <a:r>
              <a:rPr kumimoji="1" lang="ja-JP" altLang="en-US" sz="1200" b="0" i="0" u="none" strike="noStrike" kern="1200" baseline="0" dirty="0">
                <a:solidFill>
                  <a:schemeClr val="tx1"/>
                </a:solidFill>
                <a:latin typeface="+mn-lt"/>
                <a:ea typeface="+mn-ea"/>
                <a:cs typeface="+mn-cs"/>
              </a:rPr>
              <a:t>文」と「</a:t>
            </a:r>
            <a:r>
              <a:rPr kumimoji="1" lang="en-US" altLang="ja-JP" sz="1200" b="0" i="0" u="none" strike="noStrike" kern="1200" baseline="0" dirty="0">
                <a:solidFill>
                  <a:schemeClr val="tx1"/>
                </a:solidFill>
                <a:latin typeface="+mn-lt"/>
                <a:ea typeface="+mn-ea"/>
                <a:cs typeface="+mn-cs"/>
              </a:rPr>
              <a:t>while</a:t>
            </a:r>
            <a:r>
              <a:rPr kumimoji="1" lang="ja-JP" altLang="en-US" sz="1200" b="0" i="0" u="none" strike="noStrike" kern="1200" baseline="0" dirty="0">
                <a:solidFill>
                  <a:schemeClr val="tx1"/>
                </a:solidFill>
                <a:latin typeface="+mn-lt"/>
                <a:ea typeface="+mn-ea"/>
                <a:cs typeface="+mn-cs"/>
              </a:rPr>
              <a:t>文」を使用したプログラムを扱う。</a:t>
            </a:r>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for</a:t>
            </a:r>
            <a:r>
              <a:rPr kumimoji="1" lang="ja-JP" altLang="en-US" sz="1200" b="0" i="0" u="none" strike="noStrike" kern="1200" baseline="0" dirty="0">
                <a:solidFill>
                  <a:schemeClr val="tx1"/>
                </a:solidFill>
                <a:latin typeface="+mn-lt"/>
                <a:ea typeface="+mn-ea"/>
                <a:cs typeface="+mn-cs"/>
              </a:rPr>
              <a:t>文や</a:t>
            </a:r>
            <a:r>
              <a:rPr kumimoji="1" lang="en-US" altLang="ja-JP" sz="1200" b="0" i="0" u="none" strike="noStrike" kern="1200" baseline="0" dirty="0">
                <a:solidFill>
                  <a:schemeClr val="tx1"/>
                </a:solidFill>
                <a:latin typeface="+mn-lt"/>
                <a:ea typeface="+mn-ea"/>
                <a:cs typeface="+mn-cs"/>
              </a:rPr>
              <a:t>while</a:t>
            </a:r>
            <a:r>
              <a:rPr kumimoji="1" lang="ja-JP" altLang="en-US" sz="1200" b="0" i="0" u="none" strike="noStrike" kern="1200" baseline="0" dirty="0">
                <a:solidFill>
                  <a:schemeClr val="tx1"/>
                </a:solidFill>
                <a:latin typeface="+mn-lt"/>
                <a:ea typeface="+mn-ea"/>
                <a:cs typeface="+mn-cs"/>
              </a:rPr>
              <a:t>文では，判定条件が満たされている</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真</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間，処理を繰り返し実行させることができる。</a:t>
            </a:r>
            <a:endParaRPr kumimoji="1" lang="en-US" altLang="ja-JP" sz="1200" b="0" i="0" u="none" strike="noStrike" kern="1200" baseline="0" dirty="0">
              <a:solidFill>
                <a:schemeClr val="tx1"/>
              </a:solidFill>
              <a:latin typeface="+mn-lt"/>
              <a:ea typeface="+mn-ea"/>
              <a:cs typeface="+mn-cs"/>
            </a:endParaRPr>
          </a:p>
          <a:p>
            <a:pPr marL="0" indent="0">
              <a:lnSpc>
                <a:spcPct val="100000"/>
              </a:lnSpc>
              <a:spcBef>
                <a:spcPts val="0"/>
              </a:spcBef>
              <a:buFont typeface="Arial" panose="020B0604020202020204" pitchFamily="34" charset="0"/>
              <a:buNone/>
            </a:pPr>
            <a:r>
              <a:rPr kumimoji="1" lang="ja-JP" altLang="en-US" sz="1200" b="0" i="0" u="none" strike="noStrike" kern="1200" baseline="0" dirty="0">
                <a:solidFill>
                  <a:schemeClr val="tx1"/>
                </a:solidFill>
                <a:latin typeface="+mn-lt"/>
                <a:ea typeface="+mn-ea"/>
                <a:cs typeface="+mn-cs"/>
              </a:rPr>
              <a:t>・</a:t>
            </a:r>
            <a:r>
              <a:rPr lang="en-US" altLang="ja-JP" sz="1200" b="0" dirty="0">
                <a:solidFill>
                  <a:srgbClr val="FF5050"/>
                </a:solidFill>
                <a:latin typeface="BIZ UDPゴシック" panose="020B0400000000000000" pitchFamily="50" charset="-128"/>
                <a:ea typeface="BIZ UDPゴシック" panose="020B0400000000000000" pitchFamily="50" charset="-128"/>
              </a:rPr>
              <a:t>for</a:t>
            </a:r>
            <a:r>
              <a:rPr lang="ja-JP" altLang="en-US" sz="1200" b="0" dirty="0">
                <a:solidFill>
                  <a:srgbClr val="FF5050"/>
                </a:solidFill>
              </a:rPr>
              <a:t>文は，「</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繰り返しの回数があらかじめ定まっている」場合に適している。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65</a:t>
            </a:fld>
            <a:endParaRPr kumimoji="1" lang="ja-JP" altLang="en-US"/>
          </a:p>
        </p:txBody>
      </p:sp>
    </p:spTree>
    <p:extLst>
      <p:ext uri="{BB962C8B-B14F-4D97-AF65-F5344CB8AC3E}">
        <p14:creationId xmlns:p14="http://schemas.microsoft.com/office/powerpoint/2010/main" val="3722811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a:t>
            </a:r>
            <a:r>
              <a:rPr kumimoji="1" lang="ja-JP" altLang="en-US" dirty="0"/>
              <a:t>文は，図のように記述する。</a:t>
            </a:r>
            <a:endParaRPr kumimoji="1" lang="en-US" altLang="ja-JP" dirty="0"/>
          </a:p>
          <a:p>
            <a:endParaRPr kumimoji="1" lang="en-US" altLang="ja-JP" dirty="0"/>
          </a:p>
          <a:p>
            <a:r>
              <a:rPr kumimoji="1" lang="ja-JP" altLang="en-US" dirty="0"/>
              <a:t>・「制御変数」の値が「初期値」から「終了値」になるまでの間，処理の実行を繰り返す。</a:t>
            </a:r>
          </a:p>
          <a:p>
            <a:r>
              <a:rPr kumimoji="1" lang="ja-JP" altLang="en-US" dirty="0"/>
              <a:t>・制御変数の値は，繰り返しのたびに「増分」で指定した値だけ自動的に増える</a:t>
            </a:r>
            <a:r>
              <a:rPr kumimoji="1" lang="en-US" altLang="ja-JP" dirty="0"/>
              <a:t>(</a:t>
            </a:r>
            <a:r>
              <a:rPr kumimoji="1" lang="ja-JP" altLang="en-US" dirty="0"/>
              <a:t>減る</a:t>
            </a:r>
            <a:r>
              <a:rPr kumimoji="1" lang="en-US" altLang="ja-JP" dirty="0"/>
              <a:t>)</a:t>
            </a:r>
            <a:r>
              <a:rPr kumimoji="1" lang="ja-JP" altLang="en-US" dirty="0"/>
              <a:t>。</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66</a:t>
            </a:fld>
            <a:endParaRPr kumimoji="1" lang="ja-JP" altLang="en-US"/>
          </a:p>
        </p:txBody>
      </p:sp>
    </p:spTree>
    <p:extLst>
      <p:ext uri="{BB962C8B-B14F-4D97-AF65-F5344CB8AC3E}">
        <p14:creationId xmlns:p14="http://schemas.microsoft.com/office/powerpoint/2010/main" val="9882716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補足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dirty="0"/>
              <a:t>range()</a:t>
            </a:r>
            <a:r>
              <a:rPr kumimoji="1" lang="ja-JP" altLang="en-US" dirty="0"/>
              <a:t>は，指定した範囲の連続した整数を生成する。</a:t>
            </a:r>
            <a:br>
              <a:rPr kumimoji="1" lang="en-US" altLang="ja-JP" dirty="0"/>
            </a:br>
            <a:r>
              <a:rPr kumimoji="1" lang="ja-JP" altLang="en-US" dirty="0"/>
              <a:t>・初期値は，範囲の「開始値」である。デフォルトは１で，省略が可能である。</a:t>
            </a:r>
            <a:endParaRPr kumimoji="1" lang="en-US" altLang="ja-JP" dirty="0"/>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dirty="0"/>
              <a:t>・終了値は，範囲の「終了値」である。生成されるデータに終了値は含まれないため注意が必要である。</a:t>
            </a:r>
            <a:endParaRPr kumimoji="1" lang="en-US" altLang="ja-JP" dirty="0"/>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dirty="0"/>
              <a:t>・増分は，「増減幅」である。負の数を指定することで，降順にデータを生成することができる。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67</a:t>
            </a:fld>
            <a:endParaRPr kumimoji="1" lang="ja-JP" altLang="en-US"/>
          </a:p>
        </p:txBody>
      </p:sp>
    </p:spTree>
    <p:extLst>
      <p:ext uri="{BB962C8B-B14F-4D97-AF65-F5344CB8AC3E}">
        <p14:creationId xmlns:p14="http://schemas.microsoft.com/office/powerpoint/2010/main" val="1017147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補足</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dirty="0"/>
              <a:t>range()</a:t>
            </a:r>
            <a:r>
              <a:rPr kumimoji="1" lang="ja-JP" altLang="en-US" dirty="0"/>
              <a:t>を使用して，図のようなオブジェクトを生成することができる。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68</a:t>
            </a:fld>
            <a:endParaRPr kumimoji="1" lang="ja-JP" altLang="en-US"/>
          </a:p>
        </p:txBody>
      </p:sp>
    </p:spTree>
    <p:extLst>
      <p:ext uri="{BB962C8B-B14F-4D97-AF65-F5344CB8AC3E}">
        <p14:creationId xmlns:p14="http://schemas.microsoft.com/office/powerpoint/2010/main" val="8394072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rgbClr val="FF5050"/>
                </a:solidFill>
                <a:latin typeface="BIZ UDPゴシック" panose="020B0400000000000000" pitchFamily="50" charset="-128"/>
                <a:ea typeface="BIZ UDPゴシック" panose="020B0400000000000000" pitchFamily="50" charset="-128"/>
                <a:cs typeface="+mn-cs"/>
              </a:rPr>
              <a:t>while</a:t>
            </a:r>
            <a:r>
              <a:rPr lang="ja-JP" altLang="en-US" sz="1200" b="0" dirty="0">
                <a:solidFill>
                  <a:srgbClr val="FF5050"/>
                </a:solidFill>
              </a:rPr>
              <a:t>文は，「</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繰り返しの回数が定まっていない」場合に適している。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69</a:t>
            </a:fld>
            <a:endParaRPr kumimoji="1" lang="ja-JP" altLang="en-US"/>
          </a:p>
        </p:txBody>
      </p:sp>
    </p:spTree>
    <p:extLst>
      <p:ext uri="{BB962C8B-B14F-4D97-AF65-F5344CB8AC3E}">
        <p14:creationId xmlns:p14="http://schemas.microsoft.com/office/powerpoint/2010/main" val="5914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プログラミング言語によっては，格納するデータの「型」も併せて宣言する必要がある。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では，変数にどのような型のデータも代入できるため，型を宣言する必要はない。</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a:t>
            </a:fld>
            <a:endParaRPr kumimoji="1" lang="ja-JP" altLang="en-US"/>
          </a:p>
        </p:txBody>
      </p:sp>
    </p:spTree>
    <p:extLst>
      <p:ext uri="{BB962C8B-B14F-4D97-AF65-F5344CB8AC3E}">
        <p14:creationId xmlns:p14="http://schemas.microsoft.com/office/powerpoint/2010/main" val="9178282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while</a:t>
            </a:r>
            <a:r>
              <a:rPr kumimoji="1" lang="ja-JP" altLang="en-US" dirty="0"/>
              <a:t>文は次のように記述する。</a:t>
            </a:r>
            <a:endParaRPr kumimoji="1" lang="en-US" altLang="ja-JP" dirty="0"/>
          </a:p>
          <a:p>
            <a:endParaRPr kumimoji="1" lang="en-US" altLang="ja-JP" dirty="0"/>
          </a:p>
          <a:p>
            <a:r>
              <a:rPr kumimoji="1" lang="ja-JP" altLang="en-US" dirty="0"/>
              <a:t>・「条件」が成り立つ間，「処理」を繰り返し実行する。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70</a:t>
            </a:fld>
            <a:endParaRPr kumimoji="1" lang="ja-JP" altLang="en-US"/>
          </a:p>
        </p:txBody>
      </p:sp>
    </p:spTree>
    <p:extLst>
      <p:ext uri="{BB962C8B-B14F-4D97-AF65-F5344CB8AC3E}">
        <p14:creationId xmlns:p14="http://schemas.microsoft.com/office/powerpoint/2010/main" val="10247765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a:t>
            </a:r>
            <a:r>
              <a:rPr kumimoji="1" lang="en-US" altLang="ja-JP" dirty="0"/>
              <a:t>3-1】</a:t>
            </a:r>
            <a:r>
              <a:rPr kumimoji="1" lang="ja-JP" altLang="en-US" dirty="0"/>
              <a:t>任意の九九の段を表示するプログラム　</a:t>
            </a:r>
            <a:r>
              <a:rPr kumimoji="1" lang="en-US" altLang="ja-JP" dirty="0"/>
              <a:t>p106</a:t>
            </a: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入力した数字に対し，１から９までの数をかけた結果を順に表示するプログラムを作成してみよう。</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アニメーションコンテンツ</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en-US" altLang="ja-JP" dirty="0"/>
              <a:t>https://api01-platform.stream.co.jp/apiservice/plt3/NDU1MQ%3d%3d%23NTc5Nw%3d%3d%23280%23168%230%2333E6209A7400%23MDoyOjc6YTpmOzEwOzEwOzEw%23</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71</a:t>
            </a:fld>
            <a:endParaRPr kumimoji="1" lang="ja-JP" altLang="en-US"/>
          </a:p>
        </p:txBody>
      </p:sp>
    </p:spTree>
    <p:extLst>
      <p:ext uri="{BB962C8B-B14F-4D97-AF65-F5344CB8AC3E}">
        <p14:creationId xmlns:p14="http://schemas.microsoft.com/office/powerpoint/2010/main" val="3598350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まずは</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フローチャートを見ながら，アルゴリズムを考えて</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みよう。</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72</a:t>
            </a:fld>
            <a:endParaRPr kumimoji="1" lang="ja-JP" altLang="en-US"/>
          </a:p>
        </p:txBody>
      </p:sp>
    </p:spTree>
    <p:extLst>
      <p:ext uri="{BB962C8B-B14F-4D97-AF65-F5344CB8AC3E}">
        <p14:creationId xmlns:p14="http://schemas.microsoft.com/office/powerpoint/2010/main" val="36017318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3CF4-564E-204B-F25E-490EB857BA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C0CC29-8046-62A8-C42C-04802FD196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061C30-B787-CF2E-9219-3979B6D55161}"/>
              </a:ext>
            </a:extLst>
          </p:cNvPr>
          <p:cNvSpPr>
            <a:spLocks noGrp="1"/>
          </p:cNvSpPr>
          <p:nvPr>
            <p:ph type="body" idx="1"/>
          </p:nvPr>
        </p:nvSpPr>
        <p:spPr/>
        <p:txBody>
          <a:bodyPr/>
          <a:lstStyle/>
          <a:p>
            <a:r>
              <a:rPr kumimoji="1" lang="ja-JP" altLang="en-US" dirty="0"/>
              <a:t>①ユーザが入力した数値を整数に変換し，変数ａに代入する。</a:t>
            </a:r>
          </a:p>
        </p:txBody>
      </p:sp>
      <p:sp>
        <p:nvSpPr>
          <p:cNvPr id="4" name="スライド番号プレースホルダー 3">
            <a:extLst>
              <a:ext uri="{FF2B5EF4-FFF2-40B4-BE49-F238E27FC236}">
                <a16:creationId xmlns:a16="http://schemas.microsoft.com/office/drawing/2014/main" id="{9E233713-3546-A333-5222-EA58AA0F8463}"/>
              </a:ext>
            </a:extLst>
          </p:cNvPr>
          <p:cNvSpPr>
            <a:spLocks noGrp="1"/>
          </p:cNvSpPr>
          <p:nvPr>
            <p:ph type="sldNum" sz="quarter" idx="5"/>
          </p:nvPr>
        </p:nvSpPr>
        <p:spPr/>
        <p:txBody>
          <a:bodyPr/>
          <a:lstStyle/>
          <a:p>
            <a:fld id="{123B8A40-C4BB-4382-86BC-3692CDF80988}" type="slidenum">
              <a:rPr kumimoji="1" lang="ja-JP" altLang="en-US" smtClean="0"/>
              <a:t>73</a:t>
            </a:fld>
            <a:endParaRPr kumimoji="1" lang="ja-JP" altLang="en-US"/>
          </a:p>
        </p:txBody>
      </p:sp>
    </p:spTree>
    <p:extLst>
      <p:ext uri="{BB962C8B-B14F-4D97-AF65-F5344CB8AC3E}">
        <p14:creationId xmlns:p14="http://schemas.microsoft.com/office/powerpoint/2010/main" val="22824745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EECFC-BD9B-EA21-BA57-0B6DB22D24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508ED-7291-4368-0579-34C1C60415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CAF7E8-33F4-9D11-C8A8-E4036C3A7656}"/>
              </a:ext>
            </a:extLst>
          </p:cNvPr>
          <p:cNvSpPr>
            <a:spLocks noGrp="1"/>
          </p:cNvSpPr>
          <p:nvPr>
            <p:ph type="body" idx="1"/>
          </p:nvPr>
        </p:nvSpPr>
        <p:spPr/>
        <p:txBody>
          <a:bodyPr/>
          <a:lstStyle/>
          <a:p>
            <a:r>
              <a:rPr kumimoji="1" lang="ja-JP" altLang="en-US" dirty="0"/>
              <a:t>②変数</a:t>
            </a:r>
            <a:r>
              <a:rPr kumimoji="1" lang="en-US" altLang="ja-JP" dirty="0" err="1"/>
              <a:t>i</a:t>
            </a:r>
            <a:r>
              <a:rPr kumimoji="1" lang="ja-JP" altLang="en-US" dirty="0"/>
              <a:t>を１から９まで１ずつ増やしながら③の処理を繰り返す。</a:t>
            </a:r>
          </a:p>
        </p:txBody>
      </p:sp>
      <p:sp>
        <p:nvSpPr>
          <p:cNvPr id="4" name="スライド番号プレースホルダー 3">
            <a:extLst>
              <a:ext uri="{FF2B5EF4-FFF2-40B4-BE49-F238E27FC236}">
                <a16:creationId xmlns:a16="http://schemas.microsoft.com/office/drawing/2014/main" id="{191CF781-0864-9E85-A855-13FAFCDE37AE}"/>
              </a:ext>
            </a:extLst>
          </p:cNvPr>
          <p:cNvSpPr>
            <a:spLocks noGrp="1"/>
          </p:cNvSpPr>
          <p:nvPr>
            <p:ph type="sldNum" sz="quarter" idx="5"/>
          </p:nvPr>
        </p:nvSpPr>
        <p:spPr/>
        <p:txBody>
          <a:bodyPr/>
          <a:lstStyle/>
          <a:p>
            <a:fld id="{123B8A40-C4BB-4382-86BC-3692CDF80988}" type="slidenum">
              <a:rPr kumimoji="1" lang="ja-JP" altLang="en-US" smtClean="0"/>
              <a:t>74</a:t>
            </a:fld>
            <a:endParaRPr kumimoji="1" lang="ja-JP" altLang="en-US"/>
          </a:p>
        </p:txBody>
      </p:sp>
    </p:spTree>
    <p:extLst>
      <p:ext uri="{BB962C8B-B14F-4D97-AF65-F5344CB8AC3E}">
        <p14:creationId xmlns:p14="http://schemas.microsoft.com/office/powerpoint/2010/main" val="18204135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③繰り返す処理：</a:t>
            </a:r>
            <a:r>
              <a:rPr kumimoji="1" lang="en-US" altLang="ja-JP" dirty="0" err="1"/>
              <a:t>a×i</a:t>
            </a:r>
            <a:r>
              <a:rPr kumimoji="1" lang="ja-JP" altLang="en-US" dirty="0"/>
              <a:t>を表示する。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75</a:t>
            </a:fld>
            <a:endParaRPr kumimoji="1" lang="ja-JP" altLang="en-US"/>
          </a:p>
        </p:txBody>
      </p:sp>
    </p:spTree>
    <p:extLst>
      <p:ext uri="{BB962C8B-B14F-4D97-AF65-F5344CB8AC3E}">
        <p14:creationId xmlns:p14="http://schemas.microsoft.com/office/powerpoint/2010/main" val="28762773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rtl="0" eaLnBrk="1" latinLnBrk="0" hangingPunct="1"/>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次に</a:t>
            </a:r>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アルゴリズムに対応するプログラムを考え</a:t>
            </a:r>
            <a:r>
              <a:rPr kumimoji="1" lang="ja-JP" altLang="en-US" sz="1800" dirty="0"/>
              <a:t>，記述し</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てみよう。</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76</a:t>
            </a:fld>
            <a:endParaRPr kumimoji="1" lang="ja-JP" altLang="en-US"/>
          </a:p>
        </p:txBody>
      </p:sp>
    </p:spTree>
    <p:extLst>
      <p:ext uri="{BB962C8B-B14F-4D97-AF65-F5344CB8AC3E}">
        <p14:creationId xmlns:p14="http://schemas.microsoft.com/office/powerpoint/2010/main" val="9618510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en-US" altLang="ja-JP" dirty="0"/>
              <a:t>(</a:t>
            </a:r>
            <a:r>
              <a:rPr kumimoji="1" lang="ja-JP" altLang="en-US" dirty="0"/>
              <a:t>問い</a:t>
            </a:r>
            <a:r>
              <a:rPr kumimoji="1" lang="en-US" altLang="ja-JP" dirty="0"/>
              <a:t>)</a:t>
            </a:r>
          </a:p>
          <a:p>
            <a:r>
              <a:rPr kumimoji="1" lang="ja-JP" altLang="en-US" sz="1200" b="0" i="0" u="none" strike="noStrike" kern="1200" baseline="0" dirty="0">
                <a:solidFill>
                  <a:schemeClr val="tx1"/>
                </a:solidFill>
                <a:latin typeface="+mn-lt"/>
                <a:ea typeface="+mn-ea"/>
                <a:cs typeface="+mn-cs"/>
              </a:rPr>
              <a:t>反復構造の制御文には</a:t>
            </a:r>
            <a:r>
              <a:rPr kumimoji="1" lang="en-US" altLang="ja-JP" sz="1200" b="0" i="0" u="none" strike="noStrike" kern="1200" baseline="0" dirty="0">
                <a:solidFill>
                  <a:schemeClr val="tx1"/>
                </a:solidFill>
                <a:latin typeface="+mn-lt"/>
                <a:ea typeface="+mn-ea"/>
                <a:cs typeface="+mn-cs"/>
              </a:rPr>
              <a:t>for</a:t>
            </a:r>
            <a:r>
              <a:rPr kumimoji="1" lang="ja-JP" altLang="en-US" sz="1200" b="0" i="0" u="none" strike="noStrike" kern="1200" baseline="0" dirty="0">
                <a:solidFill>
                  <a:schemeClr val="tx1"/>
                </a:solidFill>
                <a:latin typeface="+mn-lt"/>
                <a:ea typeface="+mn-ea"/>
                <a:cs typeface="+mn-cs"/>
              </a:rPr>
              <a:t>文と</a:t>
            </a:r>
            <a:r>
              <a:rPr kumimoji="1" lang="en-US" altLang="ja-JP" sz="1200" b="0" i="0" u="none" strike="noStrike" kern="1200" baseline="0" dirty="0">
                <a:solidFill>
                  <a:schemeClr val="tx1"/>
                </a:solidFill>
                <a:latin typeface="+mn-lt"/>
                <a:ea typeface="+mn-ea"/>
                <a:cs typeface="+mn-cs"/>
              </a:rPr>
              <a:t>while</a:t>
            </a:r>
            <a:r>
              <a:rPr kumimoji="1" lang="ja-JP" altLang="en-US" sz="1200" b="0" i="0" u="none" strike="noStrike" kern="1200" baseline="0" dirty="0">
                <a:solidFill>
                  <a:schemeClr val="tx1"/>
                </a:solidFill>
                <a:latin typeface="+mn-lt"/>
                <a:ea typeface="+mn-ea"/>
                <a:cs typeface="+mn-cs"/>
              </a:rPr>
              <a:t>文がある。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この例題では，どちらを使用すればよいだろうか。</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77</a:t>
            </a:fld>
            <a:endParaRPr kumimoji="1" lang="ja-JP" altLang="en-US"/>
          </a:p>
        </p:txBody>
      </p:sp>
    </p:spTree>
    <p:extLst>
      <p:ext uri="{BB962C8B-B14F-4D97-AF65-F5344CB8AC3E}">
        <p14:creationId xmlns:p14="http://schemas.microsoft.com/office/powerpoint/2010/main" val="22264993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en-US" altLang="ja-JP" dirty="0"/>
              <a:t>(</a:t>
            </a:r>
            <a:r>
              <a:rPr kumimoji="1" lang="ja-JP" altLang="en-US" dirty="0"/>
              <a:t>答え</a:t>
            </a:r>
            <a:r>
              <a:rPr kumimoji="1" lang="en-US" altLang="ja-JP" dirty="0"/>
              <a:t>)</a:t>
            </a:r>
          </a:p>
          <a:p>
            <a:r>
              <a:rPr kumimoji="1" lang="ja-JP" altLang="en-US" sz="1200" b="0" i="0" u="none" strike="noStrike" kern="1200" baseline="0" dirty="0">
                <a:solidFill>
                  <a:schemeClr val="tx1"/>
                </a:solidFill>
                <a:latin typeface="+mn-lt"/>
                <a:ea typeface="+mn-ea"/>
                <a:cs typeface="+mn-cs"/>
              </a:rPr>
              <a:t>入力した数字に対して，１から９までの数をかけるため，同じ処理を９回繰り返せばよい。</a:t>
            </a:r>
            <a:br>
              <a:rPr kumimoji="1" lang="en-US" altLang="ja-JP" sz="1200" b="0" i="0" u="none" strike="noStrike" kern="1200" baseline="0" dirty="0">
                <a:solidFill>
                  <a:schemeClr val="tx1"/>
                </a:solidFill>
                <a:latin typeface="+mn-lt"/>
                <a:ea typeface="+mn-ea"/>
                <a:cs typeface="+mn-cs"/>
              </a:rPr>
            </a:br>
            <a:r>
              <a:rPr kumimoji="1" lang="ja-JP" altLang="en-US" sz="1200" b="0" i="0" u="none" strike="noStrike" kern="1200" baseline="0" dirty="0">
                <a:solidFill>
                  <a:schemeClr val="tx1"/>
                </a:solidFill>
                <a:latin typeface="+mn-lt"/>
                <a:ea typeface="+mn-ea"/>
                <a:cs typeface="+mn-cs"/>
              </a:rPr>
              <a:t>この例題では，繰り返しの回数が「９回」とわかっているため，「</a:t>
            </a:r>
            <a:r>
              <a:rPr kumimoji="1" lang="en-US" altLang="ja-JP" sz="1200" b="0" i="0" u="none" strike="noStrike" kern="1200" baseline="0" dirty="0">
                <a:solidFill>
                  <a:schemeClr val="tx1"/>
                </a:solidFill>
                <a:latin typeface="+mn-lt"/>
                <a:ea typeface="+mn-ea"/>
                <a:cs typeface="+mn-cs"/>
              </a:rPr>
              <a:t>for</a:t>
            </a:r>
            <a:r>
              <a:rPr kumimoji="1" lang="ja-JP" altLang="en-US" sz="1200" b="0" i="0" u="none" strike="noStrike" kern="1200" baseline="0" dirty="0">
                <a:solidFill>
                  <a:schemeClr val="tx1"/>
                </a:solidFill>
                <a:latin typeface="+mn-lt"/>
                <a:ea typeface="+mn-ea"/>
                <a:cs typeface="+mn-cs"/>
              </a:rPr>
              <a:t>文」を使用する。</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78</a:t>
            </a:fld>
            <a:endParaRPr kumimoji="1" lang="ja-JP" altLang="en-US"/>
          </a:p>
        </p:txBody>
      </p:sp>
    </p:spTree>
    <p:extLst>
      <p:ext uri="{BB962C8B-B14F-4D97-AF65-F5344CB8AC3E}">
        <p14:creationId xmlns:p14="http://schemas.microsoft.com/office/powerpoint/2010/main" val="4294406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アルゴリズムに対応するプログラムは，図のようになる。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①のコード</a:t>
            </a:r>
          </a:p>
          <a:p>
            <a:r>
              <a:rPr kumimoji="1" lang="ja-JP" altLang="en-US" dirty="0"/>
              <a:t>・①は，これまでに学習した，ユーザが入植した値を，整数に変換し，値を変数に代入するコードである。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79</a:t>
            </a:fld>
            <a:endParaRPr kumimoji="1" lang="ja-JP" altLang="en-US"/>
          </a:p>
        </p:txBody>
      </p:sp>
    </p:spTree>
    <p:extLst>
      <p:ext uri="{BB962C8B-B14F-4D97-AF65-F5344CB8AC3E}">
        <p14:creationId xmlns:p14="http://schemas.microsoft.com/office/powerpoint/2010/main" val="91610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（補足）</a:t>
            </a:r>
            <a:endParaRPr kumimoji="1" lang="en-US" altLang="ja-JP" sz="12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Python</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では，型を宣言する必要はないが，明示的に宣言することもできる。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en-US" altLang="ja-JP" sz="11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における代表的な型と格納できる値には，次のようなものがある。　</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ここは教科書記載 </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p.104</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❶</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int(</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イント</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型　整数を格納する</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100" dirty="0"/>
              <a:t>※</a:t>
            </a:r>
            <a:r>
              <a:rPr lang="en-US" altLang="ja-JP" sz="1100" b="0" i="0" dirty="0">
                <a:solidFill>
                  <a:srgbClr val="3E3E3E"/>
                </a:solidFill>
                <a:effectLst/>
                <a:latin typeface="Helvetica" panose="020B0604020202020204" pitchFamily="34" charset="0"/>
              </a:rPr>
              <a:t>integer(</a:t>
            </a:r>
            <a:r>
              <a:rPr lang="ja-JP" altLang="en-US" sz="1100" b="0" i="0" dirty="0">
                <a:solidFill>
                  <a:srgbClr val="3E3E3E"/>
                </a:solidFill>
                <a:effectLst/>
                <a:latin typeface="Helvetica" panose="020B0604020202020204" pitchFamily="34" charset="0"/>
              </a:rPr>
              <a:t>インテジャー</a:t>
            </a:r>
            <a:r>
              <a:rPr lang="en-US" altLang="ja-JP" sz="1100" b="0" i="0" dirty="0">
                <a:solidFill>
                  <a:srgbClr val="3E3E3E"/>
                </a:solidFill>
                <a:effectLst/>
                <a:latin typeface="Helvetica" panose="020B0604020202020204" pitchFamily="34" charset="0"/>
              </a:rPr>
              <a:t>)</a:t>
            </a:r>
            <a:r>
              <a:rPr lang="ja-JP" altLang="en-US" sz="1100" b="0" i="0" dirty="0">
                <a:solidFill>
                  <a:srgbClr val="3E3E3E"/>
                </a:solidFill>
                <a:effectLst/>
                <a:latin typeface="Helvetica" panose="020B0604020202020204" pitchFamily="34" charset="0"/>
              </a:rPr>
              <a:t>の略で，「整数」の意。</a:t>
            </a:r>
            <a:endParaRPr lang="en-US" altLang="ja-JP" sz="1100" b="0" i="0" dirty="0">
              <a:solidFill>
                <a:srgbClr val="3E3E3E"/>
              </a:solidFill>
              <a:effectLst/>
              <a:latin typeface="Helvetica" panose="020B0604020202020204" pitchFamily="34" charset="0"/>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endParaRPr kumimoji="1" lang="en-US" altLang="ja-JP" sz="1100" dirty="0"/>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float(</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フロート</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型　実数を格納する</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コンピュータでは，小数部分を含む実数を「浮動小数点数</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00" i="0" u="sng"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floating</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-point number)</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」で表すことが多い。</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str(</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ストリング</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型　文字列を格納する</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lang="en-US" altLang="ja-JP" sz="1100" b="0" i="0" dirty="0">
                <a:solidFill>
                  <a:srgbClr val="3E3E3E"/>
                </a:solidFill>
                <a:effectLst/>
                <a:latin typeface="Helvetica" panose="020B0604020202020204" pitchFamily="34" charset="0"/>
              </a:rPr>
              <a:t>string(</a:t>
            </a:r>
            <a:r>
              <a:rPr lang="ja-JP" altLang="en-US" sz="1100" b="0" i="0" dirty="0">
                <a:solidFill>
                  <a:srgbClr val="3E3E3E"/>
                </a:solidFill>
                <a:effectLst/>
                <a:latin typeface="Helvetica" panose="020B0604020202020204" pitchFamily="34" charset="0"/>
              </a:rPr>
              <a:t>ストリング</a:t>
            </a:r>
            <a:r>
              <a:rPr lang="en-US" altLang="ja-JP" sz="1100" b="0" i="0" dirty="0">
                <a:solidFill>
                  <a:srgbClr val="3E3E3E"/>
                </a:solidFill>
                <a:effectLst/>
                <a:latin typeface="Helvetica" panose="020B0604020202020204" pitchFamily="34" charset="0"/>
              </a:rPr>
              <a:t>)</a:t>
            </a:r>
            <a:r>
              <a:rPr lang="ja-JP" altLang="en-US" sz="1100" b="0" i="0" dirty="0">
                <a:solidFill>
                  <a:srgbClr val="3E3E3E"/>
                </a:solidFill>
                <a:effectLst/>
                <a:latin typeface="Helvetica" panose="020B0604020202020204" pitchFamily="34" charset="0"/>
              </a:rPr>
              <a:t>の略で，プログラミングにおいては，「文字列」の意。</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一般には，</a:t>
            </a:r>
            <a:r>
              <a:rPr lang="ja-JP" altLang="en-US" sz="1100" b="0" i="0" dirty="0">
                <a:solidFill>
                  <a:srgbClr val="3E3E3E"/>
                </a:solidFill>
                <a:effectLst/>
                <a:latin typeface="Helvetica" panose="020B0604020202020204" pitchFamily="34" charset="0"/>
              </a:rPr>
              <a:t>ひもや糸，数珠つなぎになったもの，一連，ひと続き，</a:t>
            </a:r>
            <a:r>
              <a:rPr lang="en-US" altLang="ja-JP" sz="1100" b="0" i="0" dirty="0">
                <a:solidFill>
                  <a:srgbClr val="3E3E3E"/>
                </a:solidFill>
                <a:effectLst/>
                <a:latin typeface="Helvetica" panose="020B0604020202020204" pitchFamily="34" charset="0"/>
              </a:rPr>
              <a:t>1 </a:t>
            </a:r>
            <a:r>
              <a:rPr lang="ja-JP" altLang="en-US" sz="1100" b="0" i="0" dirty="0">
                <a:solidFill>
                  <a:srgbClr val="3E3E3E"/>
                </a:solidFill>
                <a:effectLst/>
                <a:latin typeface="Helvetica" panose="020B0604020202020204" pitchFamily="34" charset="0"/>
              </a:rPr>
              <a:t>列などの意。</a:t>
            </a:r>
            <a:endParaRPr lang="en-US" altLang="ja-JP" sz="1100" b="0" i="0" dirty="0">
              <a:solidFill>
                <a:srgbClr val="3E3E3E"/>
              </a:solidFill>
              <a:effectLst/>
              <a:latin typeface="Helvetica" panose="020B0604020202020204" pitchFamily="34" charset="0"/>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型を宣言することで，変数がどのような値を格納するかが明確になり，コードを理解しやすくなる。</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また，型に関するエラーを早期に発見でき，デバックが容易になる。</a:t>
            </a:r>
            <a:endParaRPr kumimoji="1" lang="en-US" altLang="ja-JP" sz="11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8</a:t>
            </a:fld>
            <a:endParaRPr kumimoji="1" lang="ja-JP" altLang="en-US"/>
          </a:p>
        </p:txBody>
      </p:sp>
    </p:spTree>
    <p:extLst>
      <p:ext uri="{BB962C8B-B14F-4D97-AF65-F5344CB8AC3E}">
        <p14:creationId xmlns:p14="http://schemas.microsoft.com/office/powerpoint/2010/main" val="27570983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②と③のコード</a:t>
            </a:r>
            <a:endParaRPr kumimoji="1" lang="en-US" altLang="ja-JP" dirty="0"/>
          </a:p>
          <a:p>
            <a:r>
              <a:rPr kumimoji="1" lang="ja-JP" altLang="en-US" dirty="0"/>
              <a:t>・②の「</a:t>
            </a:r>
            <a:r>
              <a:rPr kumimoji="1" lang="en-US" altLang="ja-JP" dirty="0"/>
              <a:t>range(1, 10)</a:t>
            </a:r>
            <a:r>
              <a:rPr kumimoji="1" lang="ja-JP" altLang="en-US" dirty="0"/>
              <a:t>」は，１から９までの整数を生成するコードである。</a:t>
            </a:r>
            <a:endParaRPr kumimoji="1" lang="en-US" altLang="ja-JP" dirty="0"/>
          </a:p>
          <a:p>
            <a:r>
              <a:rPr kumimoji="1" lang="ja-JP" altLang="en-US" dirty="0"/>
              <a:t>　具体的には，１から</a:t>
            </a:r>
            <a:r>
              <a:rPr kumimoji="1" lang="en-US" altLang="ja-JP" dirty="0"/>
              <a:t>10</a:t>
            </a:r>
            <a:r>
              <a:rPr kumimoji="1" lang="ja-JP" altLang="en-US" dirty="0"/>
              <a:t>の範囲で，増分を１とした整数を生成する。</a:t>
            </a:r>
            <a:endParaRPr kumimoji="1" lang="en-US" altLang="ja-JP" dirty="0"/>
          </a:p>
          <a:p>
            <a:r>
              <a:rPr kumimoji="1" lang="ja-JP" altLang="en-US" dirty="0"/>
              <a:t>　終了値は含まれないため，１から９となる。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80</a:t>
            </a:fld>
            <a:endParaRPr kumimoji="1" lang="ja-JP" altLang="en-US"/>
          </a:p>
        </p:txBody>
      </p:sp>
    </p:spTree>
    <p:extLst>
      <p:ext uri="{BB962C8B-B14F-4D97-AF65-F5344CB8AC3E}">
        <p14:creationId xmlns:p14="http://schemas.microsoft.com/office/powerpoint/2010/main" val="40691109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例題</a:t>
            </a:r>
            <a:r>
              <a:rPr kumimoji="1" lang="en-US" altLang="ja-JP" dirty="0"/>
              <a:t>3-2】</a:t>
            </a:r>
            <a:r>
              <a:rPr kumimoji="1" lang="ja-JP" altLang="en-US" dirty="0"/>
              <a:t>パスワードを確認するプログラム　</a:t>
            </a:r>
            <a:r>
              <a:rPr kumimoji="1" lang="en-US" altLang="ja-JP" dirty="0"/>
              <a:t>p.106</a:t>
            </a: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正しいパスワード</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Joho1</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とする</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をユーザが入力するまで，入力させ続けるプログラムを作成してみよう。</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アニメーションコンテンツ</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r>
              <a:rPr kumimoji="1" lang="en-US" altLang="ja-JP" dirty="0"/>
              <a:t>https://api01-platform.stream.co.jp/apiservice/plt3/NDU1MQ%3d%3d%23NTc5OA%3d%3d%23280%23168%230%2333E6209A7400%23MDoyOjc6YTpmOzEwOzEwOzEw%23</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81</a:t>
            </a:fld>
            <a:endParaRPr kumimoji="1" lang="ja-JP" altLang="en-US"/>
          </a:p>
        </p:txBody>
      </p:sp>
    </p:spTree>
    <p:extLst>
      <p:ext uri="{BB962C8B-B14F-4D97-AF65-F5344CB8AC3E}">
        <p14:creationId xmlns:p14="http://schemas.microsoft.com/office/powerpoint/2010/main" val="1932354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まずは</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1800" kern="1200" dirty="0">
                <a:solidFill>
                  <a:srgbClr val="000000"/>
                </a:solidFill>
                <a:effectLst/>
                <a:latin typeface="游ゴシック" panose="020B0400000000000000" pitchFamily="50" charset="-128"/>
                <a:ea typeface="游ゴシック" panose="020B0400000000000000" pitchFamily="50" charset="-128"/>
                <a:cs typeface="+mn-cs"/>
              </a:rPr>
              <a:t>フローチャートを見ながら，アルゴリズムを考えて</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みよう。</a:t>
            </a:r>
            <a:endParaRPr lang="ja-JP" altLang="ja-JP" dirty="0">
              <a:effectLst/>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82</a:t>
            </a:fld>
            <a:endParaRPr kumimoji="1" lang="ja-JP" altLang="en-US"/>
          </a:p>
        </p:txBody>
      </p:sp>
    </p:spTree>
    <p:extLst>
      <p:ext uri="{BB962C8B-B14F-4D97-AF65-F5344CB8AC3E}">
        <p14:creationId xmlns:p14="http://schemas.microsoft.com/office/powerpoint/2010/main" val="2599670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0432B-F29D-90BE-727F-AAB40678D7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39404C-66F5-232E-24B6-7811AE3CF7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5418E1-E141-EF3A-3999-A79E8B0DF31B}"/>
              </a:ext>
            </a:extLst>
          </p:cNvPr>
          <p:cNvSpPr>
            <a:spLocks noGrp="1"/>
          </p:cNvSpPr>
          <p:nvPr>
            <p:ph type="body" idx="1"/>
          </p:nvPr>
        </p:nvSpPr>
        <p:spPr/>
        <p:txBody>
          <a:bodyPr/>
          <a:lstStyle/>
          <a:p>
            <a:r>
              <a:rPr kumimoji="1" lang="ja-JP" altLang="en-US" dirty="0"/>
              <a:t>①正しいパスワードを，変数</a:t>
            </a:r>
            <a:r>
              <a:rPr kumimoji="1" lang="en-US" altLang="ja-JP" dirty="0"/>
              <a:t>a</a:t>
            </a:r>
            <a:r>
              <a:rPr kumimoji="1" lang="ja-JP" altLang="en-US" dirty="0"/>
              <a:t>に代入する。</a:t>
            </a:r>
          </a:p>
        </p:txBody>
      </p:sp>
      <p:sp>
        <p:nvSpPr>
          <p:cNvPr id="4" name="スライド番号プレースホルダー 3">
            <a:extLst>
              <a:ext uri="{FF2B5EF4-FFF2-40B4-BE49-F238E27FC236}">
                <a16:creationId xmlns:a16="http://schemas.microsoft.com/office/drawing/2014/main" id="{E15EE6B6-1459-109F-9338-643466AFA807}"/>
              </a:ext>
            </a:extLst>
          </p:cNvPr>
          <p:cNvSpPr>
            <a:spLocks noGrp="1"/>
          </p:cNvSpPr>
          <p:nvPr>
            <p:ph type="sldNum" sz="quarter" idx="5"/>
          </p:nvPr>
        </p:nvSpPr>
        <p:spPr/>
        <p:txBody>
          <a:bodyPr/>
          <a:lstStyle/>
          <a:p>
            <a:fld id="{123B8A40-C4BB-4382-86BC-3692CDF80988}" type="slidenum">
              <a:rPr kumimoji="1" lang="ja-JP" altLang="en-US" smtClean="0"/>
              <a:t>83</a:t>
            </a:fld>
            <a:endParaRPr kumimoji="1" lang="ja-JP" altLang="en-US"/>
          </a:p>
        </p:txBody>
      </p:sp>
    </p:spTree>
    <p:extLst>
      <p:ext uri="{BB962C8B-B14F-4D97-AF65-F5344CB8AC3E}">
        <p14:creationId xmlns:p14="http://schemas.microsoft.com/office/powerpoint/2010/main" val="8504632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D7D3-3E80-681E-18A0-B3EC857A62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D88E80-CD61-B424-F59E-51883F2EB8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A2573C-D188-2276-96C3-0C9C78815B29}"/>
              </a:ext>
            </a:extLst>
          </p:cNvPr>
          <p:cNvSpPr>
            <a:spLocks noGrp="1"/>
          </p:cNvSpPr>
          <p:nvPr>
            <p:ph type="body" idx="1"/>
          </p:nvPr>
        </p:nvSpPr>
        <p:spPr/>
        <p:txBody>
          <a:bodyPr/>
          <a:lstStyle/>
          <a:p>
            <a:r>
              <a:rPr kumimoji="1" lang="ja-JP" altLang="en-US" dirty="0"/>
              <a:t>②ユーザが入力したパスワードを，変数</a:t>
            </a:r>
            <a:r>
              <a:rPr kumimoji="1" lang="en-US" altLang="ja-JP" dirty="0"/>
              <a:t>b</a:t>
            </a:r>
            <a:r>
              <a:rPr kumimoji="1" lang="ja-JP" altLang="en-US" dirty="0"/>
              <a:t>に代入する。</a:t>
            </a:r>
          </a:p>
        </p:txBody>
      </p:sp>
      <p:sp>
        <p:nvSpPr>
          <p:cNvPr id="4" name="スライド番号プレースホルダー 3">
            <a:extLst>
              <a:ext uri="{FF2B5EF4-FFF2-40B4-BE49-F238E27FC236}">
                <a16:creationId xmlns:a16="http://schemas.microsoft.com/office/drawing/2014/main" id="{83A0D0A9-2B7C-59BB-D44A-6A08F9F5704A}"/>
              </a:ext>
            </a:extLst>
          </p:cNvPr>
          <p:cNvSpPr>
            <a:spLocks noGrp="1"/>
          </p:cNvSpPr>
          <p:nvPr>
            <p:ph type="sldNum" sz="quarter" idx="5"/>
          </p:nvPr>
        </p:nvSpPr>
        <p:spPr/>
        <p:txBody>
          <a:bodyPr/>
          <a:lstStyle/>
          <a:p>
            <a:fld id="{123B8A40-C4BB-4382-86BC-3692CDF80988}" type="slidenum">
              <a:rPr kumimoji="1" lang="ja-JP" altLang="en-US" smtClean="0"/>
              <a:t>84</a:t>
            </a:fld>
            <a:endParaRPr kumimoji="1" lang="ja-JP" altLang="en-US"/>
          </a:p>
        </p:txBody>
      </p:sp>
    </p:spTree>
    <p:extLst>
      <p:ext uri="{BB962C8B-B14F-4D97-AF65-F5344CB8AC3E}">
        <p14:creationId xmlns:p14="http://schemas.microsoft.com/office/powerpoint/2010/main" val="32710172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DE306-ED62-41A2-75C8-93BEFACC95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BD50A5-5E29-F1FA-F18B-F6FA66438C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796BC1-2DFC-46A7-07AA-FE685E3C1C1E}"/>
              </a:ext>
            </a:extLst>
          </p:cNvPr>
          <p:cNvSpPr>
            <a:spLocks noGrp="1"/>
          </p:cNvSpPr>
          <p:nvPr>
            <p:ph type="body" idx="1"/>
          </p:nvPr>
        </p:nvSpPr>
        <p:spPr/>
        <p:txBody>
          <a:bodyPr/>
          <a:lstStyle/>
          <a:p>
            <a:r>
              <a:rPr kumimoji="1" lang="ja-JP" altLang="en-US" dirty="0"/>
              <a:t>③変数</a:t>
            </a:r>
            <a:r>
              <a:rPr kumimoji="1" lang="en-US" altLang="ja-JP" dirty="0"/>
              <a:t>a</a:t>
            </a:r>
            <a:r>
              <a:rPr kumimoji="1" lang="ja-JP" altLang="en-US" dirty="0"/>
              <a:t>と変数</a:t>
            </a:r>
            <a:r>
              <a:rPr kumimoji="1" lang="en-US" altLang="ja-JP" dirty="0"/>
              <a:t>b</a:t>
            </a:r>
            <a:r>
              <a:rPr kumimoji="1" lang="ja-JP" altLang="en-US" dirty="0"/>
              <a:t>が等しくない間，④の処理を繰り返す。</a:t>
            </a:r>
          </a:p>
        </p:txBody>
      </p:sp>
      <p:sp>
        <p:nvSpPr>
          <p:cNvPr id="4" name="スライド番号プレースホルダー 3">
            <a:extLst>
              <a:ext uri="{FF2B5EF4-FFF2-40B4-BE49-F238E27FC236}">
                <a16:creationId xmlns:a16="http://schemas.microsoft.com/office/drawing/2014/main" id="{4679E2C8-44C4-32C5-4804-003F46965683}"/>
              </a:ext>
            </a:extLst>
          </p:cNvPr>
          <p:cNvSpPr>
            <a:spLocks noGrp="1"/>
          </p:cNvSpPr>
          <p:nvPr>
            <p:ph type="sldNum" sz="quarter" idx="5"/>
          </p:nvPr>
        </p:nvSpPr>
        <p:spPr/>
        <p:txBody>
          <a:bodyPr/>
          <a:lstStyle/>
          <a:p>
            <a:fld id="{123B8A40-C4BB-4382-86BC-3692CDF80988}" type="slidenum">
              <a:rPr kumimoji="1" lang="ja-JP" altLang="en-US" smtClean="0"/>
              <a:t>85</a:t>
            </a:fld>
            <a:endParaRPr kumimoji="1" lang="ja-JP" altLang="en-US"/>
          </a:p>
        </p:txBody>
      </p:sp>
    </p:spTree>
    <p:extLst>
      <p:ext uri="{BB962C8B-B14F-4D97-AF65-F5344CB8AC3E}">
        <p14:creationId xmlns:p14="http://schemas.microsoft.com/office/powerpoint/2010/main" val="152810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4222-7655-7064-66E1-6C77B10143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DA5735-0982-F85D-543A-357DDA08927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C56BEA-C894-7CC6-1F78-41D861AF5072}"/>
              </a:ext>
            </a:extLst>
          </p:cNvPr>
          <p:cNvSpPr>
            <a:spLocks noGrp="1"/>
          </p:cNvSpPr>
          <p:nvPr>
            <p:ph type="body" idx="1"/>
          </p:nvPr>
        </p:nvSpPr>
        <p:spPr/>
        <p:txBody>
          <a:bodyPr/>
          <a:lstStyle/>
          <a:p>
            <a:r>
              <a:rPr kumimoji="1" lang="ja-JP" altLang="en-US" dirty="0"/>
              <a:t>④パスワードをユーザに再入力させる。（繰り返し処理）</a:t>
            </a:r>
          </a:p>
        </p:txBody>
      </p:sp>
      <p:sp>
        <p:nvSpPr>
          <p:cNvPr id="4" name="スライド番号プレースホルダー 3">
            <a:extLst>
              <a:ext uri="{FF2B5EF4-FFF2-40B4-BE49-F238E27FC236}">
                <a16:creationId xmlns:a16="http://schemas.microsoft.com/office/drawing/2014/main" id="{E8F73C7C-C9ED-EA9A-420D-5C48C2BDD0D2}"/>
              </a:ext>
            </a:extLst>
          </p:cNvPr>
          <p:cNvSpPr>
            <a:spLocks noGrp="1"/>
          </p:cNvSpPr>
          <p:nvPr>
            <p:ph type="sldNum" sz="quarter" idx="5"/>
          </p:nvPr>
        </p:nvSpPr>
        <p:spPr/>
        <p:txBody>
          <a:bodyPr/>
          <a:lstStyle/>
          <a:p>
            <a:fld id="{123B8A40-C4BB-4382-86BC-3692CDF80988}" type="slidenum">
              <a:rPr kumimoji="1" lang="ja-JP" altLang="en-US" smtClean="0"/>
              <a:t>86</a:t>
            </a:fld>
            <a:endParaRPr kumimoji="1" lang="ja-JP" altLang="en-US"/>
          </a:p>
        </p:txBody>
      </p:sp>
    </p:spTree>
    <p:extLst>
      <p:ext uri="{BB962C8B-B14F-4D97-AF65-F5344CB8AC3E}">
        <p14:creationId xmlns:p14="http://schemas.microsoft.com/office/powerpoint/2010/main" val="42358647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⑤正しいパスワードが入力されたことを文字で表示する。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87</a:t>
            </a:fld>
            <a:endParaRPr kumimoji="1" lang="ja-JP" altLang="en-US"/>
          </a:p>
        </p:txBody>
      </p:sp>
    </p:spTree>
    <p:extLst>
      <p:ext uri="{BB962C8B-B14F-4D97-AF65-F5344CB8AC3E}">
        <p14:creationId xmlns:p14="http://schemas.microsoft.com/office/powerpoint/2010/main" val="23922006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ja-JP" altLang="en-US" dirty="0"/>
              <a:t>ユーザが何回目で正しいパスワードを入力するかはわからないため，</a:t>
            </a:r>
            <a:r>
              <a:rPr kumimoji="1" lang="en-US" altLang="ja-JP" dirty="0"/>
              <a:t>while</a:t>
            </a:r>
            <a:r>
              <a:rPr kumimoji="1" lang="ja-JP" altLang="en-US" dirty="0"/>
              <a:t>文を使用する。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88</a:t>
            </a:fld>
            <a:endParaRPr kumimoji="1" lang="ja-JP" altLang="en-US"/>
          </a:p>
        </p:txBody>
      </p:sp>
    </p:spTree>
    <p:extLst>
      <p:ext uri="{BB962C8B-B14F-4D97-AF65-F5344CB8AC3E}">
        <p14:creationId xmlns:p14="http://schemas.microsoft.com/office/powerpoint/2010/main" val="21944730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考え方</a:t>
            </a:r>
            <a:r>
              <a:rPr kumimoji="1" lang="en-US" altLang="ja-JP" dirty="0"/>
              <a:t>】</a:t>
            </a:r>
          </a:p>
          <a:p>
            <a:r>
              <a:rPr kumimoji="1" lang="ja-JP" altLang="en-US" dirty="0"/>
              <a:t>ユーザが何回目で正しいパスワードを入力するかはわからないため，</a:t>
            </a:r>
            <a:r>
              <a:rPr kumimoji="1" lang="en-US" altLang="ja-JP" dirty="0"/>
              <a:t>while</a:t>
            </a:r>
            <a:r>
              <a:rPr kumimoji="1" lang="ja-JP" altLang="en-US" dirty="0"/>
              <a:t>文を使用する。</a:t>
            </a:r>
            <a:endParaRPr kumimoji="1" lang="en-US" altLang="ja-JP" dirty="0"/>
          </a:p>
          <a:p>
            <a:endParaRPr kumimoji="1" lang="en-US" altLang="ja-JP" dirty="0"/>
          </a:p>
          <a:p>
            <a:r>
              <a:rPr kumimoji="1" lang="en-US" altLang="ja-JP" dirty="0"/>
              <a:t>(</a:t>
            </a:r>
            <a:r>
              <a:rPr kumimoji="1" lang="ja-JP" altLang="en-US" dirty="0"/>
              <a:t>問い</a:t>
            </a:r>
            <a:r>
              <a:rPr kumimoji="1" lang="en-US" altLang="ja-JP" dirty="0"/>
              <a:t>)</a:t>
            </a:r>
          </a:p>
          <a:p>
            <a:r>
              <a:rPr kumimoji="1" lang="ja-JP" altLang="en-US" dirty="0"/>
              <a:t>このアルゴリズム反復構造を，</a:t>
            </a:r>
            <a:r>
              <a:rPr kumimoji="1" lang="en-US" altLang="ja-JP" dirty="0"/>
              <a:t>while</a:t>
            </a:r>
            <a:r>
              <a:rPr kumimoji="1" lang="ja-JP" altLang="en-US" dirty="0"/>
              <a:t>文の記述方法と照らし合わせるとどうなるだろうか。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89</a:t>
            </a:fld>
            <a:endParaRPr kumimoji="1" lang="ja-JP" altLang="en-US"/>
          </a:p>
        </p:txBody>
      </p:sp>
    </p:spTree>
    <p:extLst>
      <p:ext uri="{BB962C8B-B14F-4D97-AF65-F5344CB8AC3E}">
        <p14:creationId xmlns:p14="http://schemas.microsoft.com/office/powerpoint/2010/main" val="107317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Python</a:t>
            </a:r>
            <a:r>
              <a:rPr kumimoji="1" lang="ja-JP" altLang="en-US" dirty="0"/>
              <a:t>の基本的な命令文には，次のようなものがある。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a:t>
            </a:fld>
            <a:endParaRPr kumimoji="1" lang="ja-JP" altLang="en-US"/>
          </a:p>
        </p:txBody>
      </p:sp>
    </p:spTree>
    <p:extLst>
      <p:ext uri="{BB962C8B-B14F-4D97-AF65-F5344CB8AC3E}">
        <p14:creationId xmlns:p14="http://schemas.microsoft.com/office/powerpoint/2010/main" val="14546961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答え</a:t>
            </a:r>
            <a:r>
              <a:rPr kumimoji="1" lang="en-US" altLang="ja-JP" dirty="0"/>
              <a:t>)</a:t>
            </a:r>
          </a:p>
          <a:p>
            <a:r>
              <a:rPr kumimoji="1" lang="ja-JP" altLang="en-US" dirty="0"/>
              <a:t>・③が「条件」，</a:t>
            </a:r>
            <a:endParaRPr kumimoji="1" lang="en-US" altLang="ja-JP" dirty="0"/>
          </a:p>
          <a:p>
            <a:r>
              <a:rPr kumimoji="1" lang="ja-JP" altLang="en-US" dirty="0"/>
              <a:t>・④が「処理」である。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90</a:t>
            </a:fld>
            <a:endParaRPr kumimoji="1" lang="ja-JP" altLang="en-US"/>
          </a:p>
        </p:txBody>
      </p:sp>
    </p:spTree>
    <p:extLst>
      <p:ext uri="{BB962C8B-B14F-4D97-AF65-F5344CB8AC3E}">
        <p14:creationId xmlns:p14="http://schemas.microsoft.com/office/powerpoint/2010/main" val="13085859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次に</a:t>
            </a:r>
            <a:r>
              <a:rPr kumimoji="1" lang="ja-JP" altLang="en-US" sz="1200"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アルゴリズムに対応するプログラムを考え</a:t>
            </a:r>
            <a:r>
              <a:rPr kumimoji="1" lang="ja-JP" altLang="en-US" sz="1200" dirty="0"/>
              <a:t>，記述し</a:t>
            </a:r>
            <a:r>
              <a:rPr kumimoji="1" lang="ja-JP" altLang="ja-JP" sz="1200" kern="1200" dirty="0">
                <a:solidFill>
                  <a:srgbClr val="000000"/>
                </a:solidFill>
                <a:effectLst/>
                <a:latin typeface="游ゴシック" panose="020B0400000000000000" pitchFamily="50" charset="-128"/>
                <a:ea typeface="游ゴシック" panose="020B0400000000000000" pitchFamily="50" charset="-128"/>
                <a:cs typeface="+mn-cs"/>
              </a:rPr>
              <a:t>てみよう。</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91</a:t>
            </a:fld>
            <a:endParaRPr kumimoji="1" lang="ja-JP" altLang="en-US"/>
          </a:p>
        </p:txBody>
      </p:sp>
    </p:spTree>
    <p:extLst>
      <p:ext uri="{BB962C8B-B14F-4D97-AF65-F5344CB8AC3E}">
        <p14:creationId xmlns:p14="http://schemas.microsoft.com/office/powerpoint/2010/main" val="16402280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①と②のコード</a:t>
            </a:r>
          </a:p>
          <a:p>
            <a:r>
              <a:rPr kumimoji="1" lang="ja-JP" altLang="en-US" dirty="0"/>
              <a:t>・①は，正しいパスワードを代入するコードである。</a:t>
            </a:r>
            <a:endParaRPr kumimoji="1" lang="en-US" altLang="ja-JP" dirty="0"/>
          </a:p>
          <a:p>
            <a:r>
              <a:rPr kumimoji="1" lang="ja-JP" altLang="en-US" dirty="0"/>
              <a:t>・②は，</a:t>
            </a:r>
            <a:r>
              <a:rPr kumimoji="1" lang="en-US" altLang="ja-JP" dirty="0"/>
              <a:t>input()</a:t>
            </a:r>
            <a:r>
              <a:rPr kumimoji="1" lang="ja-JP" altLang="en-US" dirty="0"/>
              <a:t>を使用して，ユーザに値を入力させるコードである。</a:t>
            </a:r>
            <a:endParaRPr kumimoji="1" lang="en-US" altLang="ja-JP" dirty="0"/>
          </a:p>
          <a:p>
            <a:r>
              <a:rPr kumimoji="1" lang="ja-JP" altLang="en-US" dirty="0"/>
              <a:t>・①と②ともに，文字列の部分は「</a:t>
            </a:r>
            <a:r>
              <a:rPr kumimoji="1" lang="en-US" altLang="ja-JP" dirty="0"/>
              <a:t>’</a:t>
            </a:r>
            <a:r>
              <a:rPr kumimoji="1" lang="ja-JP" altLang="en-US" dirty="0"/>
              <a:t>」で囲む必要がある。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92</a:t>
            </a:fld>
            <a:endParaRPr kumimoji="1" lang="ja-JP" altLang="en-US"/>
          </a:p>
        </p:txBody>
      </p:sp>
    </p:spTree>
    <p:extLst>
      <p:ext uri="{BB962C8B-B14F-4D97-AF65-F5344CB8AC3E}">
        <p14:creationId xmlns:p14="http://schemas.microsoft.com/office/powerpoint/2010/main" val="38373613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③と④のコード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・③は「条件」である。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等しくないことを表すために「</a:t>
            </a:r>
            <a:r>
              <a:rPr kumimoji="1" lang="en-US" altLang="ja-JP" dirty="0"/>
              <a:t>!=</a:t>
            </a:r>
            <a:r>
              <a:rPr kumimoji="1" lang="ja-JP" altLang="en-US" dirty="0"/>
              <a:t>」が使用されている。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・④は「処理」である。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input()</a:t>
            </a:r>
            <a:r>
              <a:rPr kumimoji="1" lang="ja-JP" altLang="en-US" dirty="0"/>
              <a:t>を使用して，ユーザに再度パスワードを入力させている。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93</a:t>
            </a:fld>
            <a:endParaRPr kumimoji="1" lang="ja-JP" altLang="en-US"/>
          </a:p>
        </p:txBody>
      </p:sp>
    </p:spTree>
    <p:extLst>
      <p:ext uri="{BB962C8B-B14F-4D97-AF65-F5344CB8AC3E}">
        <p14:creationId xmlns:p14="http://schemas.microsoft.com/office/powerpoint/2010/main" val="13358495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③と④のコード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・③は「条件」である。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等しくないことを表すために「</a:t>
            </a:r>
            <a:r>
              <a:rPr kumimoji="1" lang="en-US" altLang="ja-JP" dirty="0"/>
              <a:t>!=</a:t>
            </a:r>
            <a:r>
              <a:rPr kumimoji="1" lang="ja-JP" altLang="en-US" dirty="0"/>
              <a:t>」が使用されている。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・④は「処理」である。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input()</a:t>
            </a:r>
            <a:r>
              <a:rPr kumimoji="1" lang="ja-JP" altLang="en-US" dirty="0"/>
              <a:t>を使用して，ユーザに再度パスワードを入力させている。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94</a:t>
            </a:fld>
            <a:endParaRPr kumimoji="1" lang="ja-JP" altLang="en-US"/>
          </a:p>
        </p:txBody>
      </p:sp>
    </p:spTree>
    <p:extLst>
      <p:ext uri="{BB962C8B-B14F-4D97-AF65-F5344CB8AC3E}">
        <p14:creationId xmlns:p14="http://schemas.microsoft.com/office/powerpoint/2010/main" val="9052659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アルゴリズムに対応するプログラムは，図のようになる。</a:t>
            </a:r>
            <a:endParaRPr kumimoji="1" lang="en-US" altLang="ja-JP"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95</a:t>
            </a:fld>
            <a:endParaRPr kumimoji="1" lang="ja-JP" altLang="en-US"/>
          </a:p>
        </p:txBody>
      </p:sp>
    </p:spTree>
    <p:extLst>
      <p:ext uri="{BB962C8B-B14F-4D97-AF65-F5344CB8AC3E}">
        <p14:creationId xmlns:p14="http://schemas.microsoft.com/office/powerpoint/2010/main" val="1961106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確認問題３</a:t>
            </a:r>
            <a:r>
              <a:rPr kumimoji="1" lang="en-US" altLang="ja-JP" dirty="0"/>
              <a:t>】</a:t>
            </a:r>
            <a:r>
              <a:rPr kumimoji="1" lang="ja-JP" altLang="en-US" dirty="0"/>
              <a:t>　</a:t>
            </a:r>
            <a:r>
              <a:rPr kumimoji="1" lang="en-US" altLang="ja-JP" dirty="0"/>
              <a:t>p.106</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ユーザが入力した数字を１ずつ０までカウントダウンするプログラムを作成してみよう。</a:t>
            </a:r>
            <a:endParaRPr lang="en-US" altLang="ja-JP" sz="1200" dirty="0">
              <a:solidFill>
                <a:prstClr val="black">
                  <a:lumMod val="75000"/>
                  <a:lumOff val="25000"/>
                </a:prstClr>
              </a:solidFill>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ja-JP" altLang="en-US" sz="1200" dirty="0">
                <a:solidFill>
                  <a:prstClr val="black">
                    <a:lumMod val="75000"/>
                    <a:lumOff val="25000"/>
                  </a:prstClr>
                </a:solidFill>
              </a:rPr>
              <a:t>例えば，</a:t>
            </a:r>
            <a:r>
              <a:rPr lang="en-US" altLang="ja-JP" sz="1200" dirty="0">
                <a:solidFill>
                  <a:prstClr val="black">
                    <a:lumMod val="75000"/>
                    <a:lumOff val="25000"/>
                  </a:prstClr>
                </a:solidFill>
                <a:latin typeface="BIZ UDPゴシック" panose="020B0400000000000000" pitchFamily="50" charset="-128"/>
                <a:ea typeface="BIZ UDPゴシック" panose="020B0400000000000000" pitchFamily="50" charset="-128"/>
              </a:rPr>
              <a:t>10</a:t>
            </a:r>
            <a:r>
              <a:rPr lang="ja-JP" altLang="en-US" sz="1200" dirty="0">
                <a:solidFill>
                  <a:prstClr val="black">
                    <a:lumMod val="75000"/>
                    <a:lumOff val="25000"/>
                  </a:prstClr>
                </a:solidFill>
              </a:rPr>
              <a:t>が入力されたら，９から０まで順に表示されるようにすること。</a:t>
            </a:r>
            <a:endParaRPr lang="en-US" altLang="ja-JP" sz="1200" dirty="0">
              <a:solidFill>
                <a:prstClr val="black">
                  <a:lumMod val="75000"/>
                  <a:lumOff val="25000"/>
                </a:prstClr>
              </a:solidFill>
            </a:endParaRP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96</a:t>
            </a:fld>
            <a:endParaRPr kumimoji="1" lang="ja-JP" altLang="en-US"/>
          </a:p>
        </p:txBody>
      </p:sp>
    </p:spTree>
    <p:extLst>
      <p:ext uri="{BB962C8B-B14F-4D97-AF65-F5344CB8AC3E}">
        <p14:creationId xmlns:p14="http://schemas.microsoft.com/office/powerpoint/2010/main" val="36877490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AEE5-CF60-6A4F-44EF-7D9EA982B9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82FED0-0C0E-CE99-D343-667DC758EA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347A90-6D4D-0061-979A-B18EEFD04F5B}"/>
              </a:ext>
            </a:extLst>
          </p:cNvPr>
          <p:cNvSpPr>
            <a:spLocks noGrp="1"/>
          </p:cNvSpPr>
          <p:nvPr>
            <p:ph type="body" idx="1"/>
          </p:nvPr>
        </p:nvSpPr>
        <p:spPr/>
        <p:txBody>
          <a:bodyPr/>
          <a:lstStyle/>
          <a:p>
            <a:r>
              <a:rPr kumimoji="1" lang="en-US" altLang="ja-JP" dirty="0"/>
              <a:t>【</a:t>
            </a:r>
            <a:r>
              <a:rPr kumimoji="1" lang="ja-JP" altLang="en-US" dirty="0"/>
              <a:t>解答例</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CB0AD4EC-4B38-C668-CDC7-E382378ABF70}"/>
              </a:ext>
            </a:extLst>
          </p:cNvPr>
          <p:cNvSpPr>
            <a:spLocks noGrp="1"/>
          </p:cNvSpPr>
          <p:nvPr>
            <p:ph type="sldNum" sz="quarter" idx="5"/>
          </p:nvPr>
        </p:nvSpPr>
        <p:spPr/>
        <p:txBody>
          <a:bodyPr/>
          <a:lstStyle/>
          <a:p>
            <a:fld id="{123B8A40-C4BB-4382-86BC-3692CDF80988}" type="slidenum">
              <a:rPr kumimoji="1" lang="ja-JP" altLang="en-US" smtClean="0"/>
              <a:t>97</a:t>
            </a:fld>
            <a:endParaRPr kumimoji="1" lang="ja-JP" altLang="en-US"/>
          </a:p>
        </p:txBody>
      </p:sp>
    </p:spTree>
    <p:extLst>
      <p:ext uri="{BB962C8B-B14F-4D97-AF65-F5344CB8AC3E}">
        <p14:creationId xmlns:p14="http://schemas.microsoft.com/office/powerpoint/2010/main" val="22190986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４</a:t>
            </a:r>
            <a:r>
              <a:rPr kumimoji="1" lang="en-US" altLang="ja-JP" dirty="0"/>
              <a:t>】</a:t>
            </a:r>
            <a:r>
              <a:rPr kumimoji="1" lang="ja-JP" altLang="en-US" dirty="0"/>
              <a:t>配列　</a:t>
            </a:r>
            <a:r>
              <a:rPr kumimoji="1" lang="en-US" altLang="ja-JP" dirty="0"/>
              <a:t>p.107</a:t>
            </a:r>
          </a:p>
          <a:p>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複数のデータをまとめて扱えるようにし，全体に対して一つの名前を付けたものを「配列」という。</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この例では，「配列</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」である。</a:t>
            </a:r>
            <a:endParaRPr kumimoji="1" lang="ja-JP" altLang="en-US" dirty="0"/>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98</a:t>
            </a:fld>
            <a:endParaRPr kumimoji="1" lang="ja-JP" altLang="en-US"/>
          </a:p>
        </p:txBody>
      </p:sp>
    </p:spTree>
    <p:extLst>
      <p:ext uri="{BB962C8B-B14F-4D97-AF65-F5344CB8AC3E}">
        <p14:creationId xmlns:p14="http://schemas.microsoft.com/office/powerpoint/2010/main" val="32670545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配列の一つひとつのデータを格納する領域を</a:t>
            </a:r>
            <a:r>
              <a:rPr lang="ja-JP" altLang="en-US" dirty="0"/>
              <a:t>「要素」という。</a:t>
            </a:r>
            <a:endParaRPr lang="en-US" altLang="ja-JP" dirty="0"/>
          </a:p>
          <a:p>
            <a:r>
              <a:rPr kumimoji="1" lang="ja-JP" altLang="en-US" dirty="0"/>
              <a:t>ここでは，配列に格納されている値「</a:t>
            </a:r>
            <a:r>
              <a:rPr kumimoji="1" lang="en-US" altLang="ja-JP" dirty="0"/>
              <a:t>3, 4, 5</a:t>
            </a:r>
            <a:r>
              <a:rPr kumimoji="1" lang="ja-JP" altLang="en-US" dirty="0"/>
              <a:t>」が要素である。</a:t>
            </a:r>
          </a:p>
        </p:txBody>
      </p:sp>
      <p:sp>
        <p:nvSpPr>
          <p:cNvPr id="4" name="スライド番号プレースホルダー 3"/>
          <p:cNvSpPr>
            <a:spLocks noGrp="1"/>
          </p:cNvSpPr>
          <p:nvPr>
            <p:ph type="sldNum" sz="quarter" idx="5"/>
          </p:nvPr>
        </p:nvSpPr>
        <p:spPr/>
        <p:txBody>
          <a:bodyPr/>
          <a:lstStyle/>
          <a:p>
            <a:fld id="{123B8A40-C4BB-4382-86BC-3692CDF80988}" type="slidenum">
              <a:rPr kumimoji="1" lang="ja-JP" altLang="en-US" smtClean="0"/>
              <a:t>99</a:t>
            </a:fld>
            <a:endParaRPr kumimoji="1" lang="ja-JP" altLang="en-US"/>
          </a:p>
        </p:txBody>
      </p:sp>
    </p:spTree>
    <p:extLst>
      <p:ext uri="{BB962C8B-B14F-4D97-AF65-F5344CB8AC3E}">
        <p14:creationId xmlns:p14="http://schemas.microsoft.com/office/powerpoint/2010/main" val="138611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16" name="直線コネクタ 15">
            <a:extLst>
              <a:ext uri="{FF2B5EF4-FFF2-40B4-BE49-F238E27FC236}">
                <a16:creationId xmlns:a16="http://schemas.microsoft.com/office/drawing/2014/main" id="{E4A0E7C3-E90A-5C4D-3B0A-A931860E7DBC}"/>
              </a:ext>
            </a:extLst>
          </p:cNvPr>
          <p:cNvCxnSpPr>
            <a:cxnSpLocks/>
          </p:cNvCxnSpPr>
          <p:nvPr userDrawn="1"/>
        </p:nvCxnSpPr>
        <p:spPr>
          <a:xfrm>
            <a:off x="1223662" y="3321043"/>
            <a:ext cx="9720000" cy="0"/>
          </a:xfrm>
          <a:prstGeom prst="line">
            <a:avLst/>
          </a:prstGeom>
          <a:ln w="457200" cap="rnd">
            <a:solidFill>
              <a:srgbClr val="BADCF1"/>
            </a:solidFill>
            <a:round/>
          </a:ln>
        </p:spPr>
        <p:style>
          <a:lnRef idx="2">
            <a:schemeClr val="accent1"/>
          </a:lnRef>
          <a:fillRef idx="0">
            <a:schemeClr val="accent1"/>
          </a:fillRef>
          <a:effectRef idx="1">
            <a:schemeClr val="accent1"/>
          </a:effectRef>
          <a:fontRef idx="minor">
            <a:schemeClr val="tx1"/>
          </a:fontRef>
        </p:style>
      </p:cxnSp>
      <p:sp>
        <p:nvSpPr>
          <p:cNvPr id="2" name="タイトル 1">
            <a:extLst>
              <a:ext uri="{FF2B5EF4-FFF2-40B4-BE49-F238E27FC236}">
                <a16:creationId xmlns:a16="http://schemas.microsoft.com/office/drawing/2014/main" id="{41A1F9C0-A0ED-F3F1-5A60-16182ADA1E91}"/>
              </a:ext>
            </a:extLst>
          </p:cNvPr>
          <p:cNvSpPr>
            <a:spLocks noGrp="1"/>
          </p:cNvSpPr>
          <p:nvPr>
            <p:ph type="ctrTitle" hasCustomPrompt="1"/>
          </p:nvPr>
        </p:nvSpPr>
        <p:spPr>
          <a:xfrm>
            <a:off x="1061662" y="1042694"/>
            <a:ext cx="10666800" cy="2387600"/>
          </a:xfrm>
        </p:spPr>
        <p:txBody>
          <a:bodyPr anchor="b">
            <a:normAutofit/>
          </a:bodyPr>
          <a:lstStyle>
            <a:lvl1pPr algn="l">
              <a:lnSpc>
                <a:spcPts val="7200"/>
              </a:lnSpc>
              <a:defRPr sz="6000" b="1">
                <a:solidFill>
                  <a:srgbClr val="1A72A2"/>
                </a:solidFill>
                <a:latin typeface="BIZ UDゴシック" panose="020B0400000000000000" pitchFamily="49" charset="-128"/>
                <a:ea typeface="BIZ UDゴシック" panose="020B0400000000000000" pitchFamily="49" charset="-128"/>
              </a:defRPr>
            </a:lvl1pPr>
          </a:lstStyle>
          <a:p>
            <a:r>
              <a:rPr kumimoji="1" lang="ja-JP" altLang="en-US"/>
              <a:t>第●章</a:t>
            </a:r>
            <a:br>
              <a:rPr kumimoji="1" lang="en-US" altLang="ja-JP"/>
            </a:br>
            <a:r>
              <a:rPr kumimoji="1" lang="ja-JP" altLang="en-US"/>
              <a:t>タイトルの書式設定</a:t>
            </a:r>
          </a:p>
        </p:txBody>
      </p:sp>
      <p:sp>
        <p:nvSpPr>
          <p:cNvPr id="4" name="日付プレースホルダー 3">
            <a:extLst>
              <a:ext uri="{FF2B5EF4-FFF2-40B4-BE49-F238E27FC236}">
                <a16:creationId xmlns:a16="http://schemas.microsoft.com/office/drawing/2014/main" id="{750D8011-E9DC-BF68-740D-BF934FD50850}"/>
              </a:ext>
            </a:extLst>
          </p:cNvPr>
          <p:cNvSpPr>
            <a:spLocks noGrp="1"/>
          </p:cNvSpPr>
          <p:nvPr>
            <p:ph type="dt" sz="half" idx="10"/>
          </p:nvPr>
        </p:nvSpPr>
        <p:spPr/>
        <p:txBody>
          <a:bodyPr/>
          <a:lstStyle>
            <a:lvl1pPr>
              <a:defRPr>
                <a:latin typeface="BIZ UDゴシック" panose="020B0400000000000000" pitchFamily="49" charset="-128"/>
                <a:ea typeface="BIZ UDゴシック" panose="020B0400000000000000" pitchFamily="49" charset="-128"/>
              </a:defRPr>
            </a:lvl1pPr>
          </a:lstStyle>
          <a:p>
            <a:fld id="{8C970925-C552-4CF4-9D21-00D3B2AA0CB4}" type="datetime1">
              <a:rPr lang="ja-JP" altLang="en-US" smtClean="0"/>
              <a:t>2025/4/4</a:t>
            </a:fld>
            <a:endParaRPr lang="ja-JP" altLang="en-US"/>
          </a:p>
        </p:txBody>
      </p:sp>
      <p:sp>
        <p:nvSpPr>
          <p:cNvPr id="5" name="フッター プレースホルダー 4">
            <a:extLst>
              <a:ext uri="{FF2B5EF4-FFF2-40B4-BE49-F238E27FC236}">
                <a16:creationId xmlns:a16="http://schemas.microsoft.com/office/drawing/2014/main" id="{9E9B6D07-6C9F-256E-6508-4AB9B687AD1B}"/>
              </a:ext>
            </a:extLst>
          </p:cNvPr>
          <p:cNvSpPr>
            <a:spLocks noGrp="1"/>
          </p:cNvSpPr>
          <p:nvPr>
            <p:ph type="ftr" sz="quarter" idx="11"/>
          </p:nvPr>
        </p:nvSpPr>
        <p:spPr/>
        <p:txBody>
          <a:bodyPr/>
          <a:lstStyle>
            <a:lvl1pPr>
              <a:defRPr>
                <a:latin typeface="BIZ UDゴシック" panose="020B0400000000000000" pitchFamily="49" charset="-128"/>
                <a:ea typeface="BIZ UDゴシック" panose="020B0400000000000000" pitchFamily="49"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7077CE16-C124-8946-8CF7-0460D02552CF}"/>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sp>
        <p:nvSpPr>
          <p:cNvPr id="11" name="正方形/長方形 10">
            <a:extLst>
              <a:ext uri="{FF2B5EF4-FFF2-40B4-BE49-F238E27FC236}">
                <a16:creationId xmlns:a16="http://schemas.microsoft.com/office/drawing/2014/main" id="{E29EC42C-FF0A-6A43-1289-FAB917E3E9AD}"/>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ゴシック" panose="020B0400000000000000" pitchFamily="49" charset="-128"/>
                <a:ea typeface="BIZ UDゴシック" panose="020B0400000000000000" pitchFamily="49" charset="-128"/>
              </a:rPr>
              <a:t>最新情報Ｉ　　　　　　　　　　　　　　　　　　　　　　　　　　　　　　　　　　　　実教 情Ｉ </a:t>
            </a:r>
            <a:r>
              <a:rPr kumimoji="1" lang="en-US" altLang="ja-JP" b="1" dirty="0">
                <a:latin typeface="BIZ UDゴシック" panose="020B0400000000000000" pitchFamily="49" charset="-128"/>
                <a:ea typeface="BIZ UDゴシック" panose="020B0400000000000000" pitchFamily="49" charset="-128"/>
              </a:rPr>
              <a:t>705</a:t>
            </a:r>
            <a:endParaRPr kumimoji="1" lang="ja-JP" altLang="en-US" b="1" dirty="0">
              <a:latin typeface="BIZ UDゴシック" panose="020B0400000000000000" pitchFamily="49" charset="-128"/>
              <a:ea typeface="BIZ UDゴシック" panose="020B0400000000000000" pitchFamily="49" charset="-128"/>
            </a:endParaRPr>
          </a:p>
        </p:txBody>
      </p:sp>
      <p:cxnSp>
        <p:nvCxnSpPr>
          <p:cNvPr id="19" name="直線コネクタ 18">
            <a:extLst>
              <a:ext uri="{FF2B5EF4-FFF2-40B4-BE49-F238E27FC236}">
                <a16:creationId xmlns:a16="http://schemas.microsoft.com/office/drawing/2014/main" id="{3D69A7EC-A49B-E516-F2CF-0DAE5AA4AEE5}"/>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
        <p:nvSpPr>
          <p:cNvPr id="9" name="テキスト プレースホルダー 8">
            <a:extLst>
              <a:ext uri="{FF2B5EF4-FFF2-40B4-BE49-F238E27FC236}">
                <a16:creationId xmlns:a16="http://schemas.microsoft.com/office/drawing/2014/main" id="{5EBA9823-047E-8149-E281-032096F7CC40}"/>
              </a:ext>
            </a:extLst>
          </p:cNvPr>
          <p:cNvSpPr>
            <a:spLocks noGrp="1"/>
          </p:cNvSpPr>
          <p:nvPr>
            <p:ph type="body" sz="quarter" idx="13" hasCustomPrompt="1"/>
          </p:nvPr>
        </p:nvSpPr>
        <p:spPr>
          <a:xfrm>
            <a:off x="3041662" y="5189983"/>
            <a:ext cx="3535362" cy="1008000"/>
          </a:xfrm>
        </p:spPr>
        <p:txBody>
          <a:bodyPr/>
          <a:lstStyle>
            <a:lvl1pPr marL="0" indent="0">
              <a:lnSpc>
                <a:spcPct val="100000"/>
              </a:lnSpc>
              <a:spcBef>
                <a:spcPts val="500"/>
              </a:spcBef>
              <a:buFontTx/>
              <a:buNone/>
              <a:defRPr>
                <a:solidFill>
                  <a:schemeClr val="tx1">
                    <a:lumMod val="75000"/>
                    <a:lumOff val="25000"/>
                  </a:schemeClr>
                </a:solidFill>
              </a:defRPr>
            </a:lvl1pPr>
            <a:lvl2pPr marL="457200" indent="0">
              <a:lnSpc>
                <a:spcPct val="100000"/>
              </a:lnSpc>
              <a:spcBef>
                <a:spcPts val="500"/>
              </a:spcBef>
              <a:buFontTx/>
              <a:buNone/>
              <a:defRPr>
                <a:solidFill>
                  <a:schemeClr val="tx1">
                    <a:lumMod val="75000"/>
                    <a:lumOff val="25000"/>
                  </a:schemeClr>
                </a:solidFill>
              </a:defRPr>
            </a:lvl2pPr>
            <a:lvl3pPr marL="914400" indent="0">
              <a:lnSpc>
                <a:spcPct val="100000"/>
              </a:lnSpc>
              <a:spcBef>
                <a:spcPts val="500"/>
              </a:spcBef>
              <a:buFontTx/>
              <a:buNone/>
              <a:defRPr>
                <a:solidFill>
                  <a:schemeClr val="tx1">
                    <a:lumMod val="75000"/>
                    <a:lumOff val="25000"/>
                  </a:schemeClr>
                </a:solidFill>
              </a:defRPr>
            </a:lvl3pPr>
            <a:lvl4pPr marL="1371600" indent="0">
              <a:lnSpc>
                <a:spcPct val="100000"/>
              </a:lnSpc>
              <a:spcBef>
                <a:spcPts val="500"/>
              </a:spcBef>
              <a:buFontTx/>
              <a:buNone/>
              <a:defRPr>
                <a:solidFill>
                  <a:schemeClr val="tx1">
                    <a:lumMod val="75000"/>
                    <a:lumOff val="25000"/>
                  </a:schemeClr>
                </a:solidFill>
              </a:defRPr>
            </a:lvl4pPr>
            <a:lvl5pPr marL="1828800" indent="0">
              <a:lnSpc>
                <a:spcPct val="100000"/>
              </a:lnSpc>
              <a:spcBef>
                <a:spcPts val="500"/>
              </a:spcBef>
              <a:buFontTx/>
              <a:buNone/>
              <a:defRPr>
                <a:solidFill>
                  <a:schemeClr val="tx1">
                    <a:lumMod val="75000"/>
                    <a:lumOff val="25000"/>
                  </a:schemeClr>
                </a:solidFill>
              </a:defRPr>
            </a:lvl5pPr>
          </a:lstStyle>
          <a:p>
            <a:pPr lvl="0"/>
            <a:r>
              <a:rPr kumimoji="1" lang="en-US" altLang="ja-JP"/>
              <a:t>p.000</a:t>
            </a:r>
            <a:r>
              <a:rPr kumimoji="1" lang="ja-JP" altLang="en-US"/>
              <a:t>～</a:t>
            </a:r>
            <a:r>
              <a:rPr kumimoji="1" lang="en-US" altLang="ja-JP"/>
              <a:t>p.000</a:t>
            </a:r>
            <a:endParaRPr kumimoji="1" lang="ja-JP" altLang="en-US"/>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テキスト ボックス 11">
            <a:extLst>
              <a:ext uri="{FF2B5EF4-FFF2-40B4-BE49-F238E27FC236}">
                <a16:creationId xmlns:a16="http://schemas.microsoft.com/office/drawing/2014/main" id="{ED19086E-23F9-C524-1ADD-6F57DAE8B00F}"/>
              </a:ext>
            </a:extLst>
          </p:cNvPr>
          <p:cNvSpPr txBox="1"/>
          <p:nvPr userDrawn="1"/>
        </p:nvSpPr>
        <p:spPr>
          <a:xfrm>
            <a:off x="1061661" y="5183763"/>
            <a:ext cx="1980000" cy="1008000"/>
          </a:xfrm>
          <a:prstGeom prst="rect">
            <a:avLst/>
          </a:prstGeom>
          <a:noFill/>
        </p:spPr>
        <p:txBody>
          <a:bodyPr wrap="square" rtlCol="0">
            <a:spAutoFit/>
          </a:bodyPr>
          <a:lstStyle/>
          <a:p>
            <a:pPr>
              <a:lnSpc>
                <a:spcPct val="90000"/>
              </a:lnSpc>
              <a:spcBef>
                <a:spcPts val="500"/>
              </a:spcBef>
            </a:pPr>
            <a:r>
              <a:rPr kumimoji="1" lang="ja-JP" altLang="en-US" sz="28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rPr>
              <a:t>教科書</a:t>
            </a:r>
            <a:endParaRPr kumimoji="1" lang="en-US" altLang="ja-JP" sz="28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endParaRPr>
          </a:p>
          <a:p>
            <a:pPr>
              <a:lnSpc>
                <a:spcPct val="100000"/>
              </a:lnSpc>
              <a:spcBef>
                <a:spcPts val="500"/>
              </a:spcBef>
            </a:pPr>
            <a:r>
              <a:rPr kumimoji="1" lang="ja-JP" altLang="en-US" sz="28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rPr>
              <a:t>学習ノート</a:t>
            </a:r>
          </a:p>
        </p:txBody>
      </p:sp>
      <p:sp>
        <p:nvSpPr>
          <p:cNvPr id="10" name="四角形: 角を丸くする 9">
            <a:extLst>
              <a:ext uri="{FF2B5EF4-FFF2-40B4-BE49-F238E27FC236}">
                <a16:creationId xmlns:a16="http://schemas.microsoft.com/office/drawing/2014/main" id="{CBD5DC9C-3FED-741B-C4EE-99A88474CE42}"/>
              </a:ext>
            </a:extLst>
          </p:cNvPr>
          <p:cNvSpPr/>
          <p:nvPr userDrawn="1"/>
        </p:nvSpPr>
        <p:spPr>
          <a:xfrm>
            <a:off x="1077496" y="4111607"/>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15" name="テキスト プレースホルダー 14">
            <a:extLst>
              <a:ext uri="{FF2B5EF4-FFF2-40B4-BE49-F238E27FC236}">
                <a16:creationId xmlns:a16="http://schemas.microsoft.com/office/drawing/2014/main" id="{80179FE8-0B0A-74A9-94DC-2930B73F336A}"/>
              </a:ext>
            </a:extLst>
          </p:cNvPr>
          <p:cNvSpPr>
            <a:spLocks noGrp="1"/>
          </p:cNvSpPr>
          <p:nvPr>
            <p:ph type="body" sz="quarter" idx="14"/>
          </p:nvPr>
        </p:nvSpPr>
        <p:spPr>
          <a:xfrm>
            <a:off x="1157300" y="3869313"/>
            <a:ext cx="10571162" cy="1314450"/>
          </a:xfrm>
        </p:spPr>
        <p:txBody>
          <a:bodyPr anchor="ctr">
            <a:normAutofit/>
          </a:bodyPr>
          <a:lstStyle>
            <a:lvl1pPr marL="0" indent="0">
              <a:buNone/>
              <a:defRPr sz="4800" b="1">
                <a:solidFill>
                  <a:schemeClr val="tx1">
                    <a:lumMod val="75000"/>
                    <a:lumOff val="25000"/>
                  </a:schemeClr>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118962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6" name="テキスト ボックス 5">
            <a:extLst>
              <a:ext uri="{FF2B5EF4-FFF2-40B4-BE49-F238E27FC236}">
                <a16:creationId xmlns:a16="http://schemas.microsoft.com/office/drawing/2014/main" id="{98DA65E0-8A67-F387-9956-BDF64AEEEF82}"/>
              </a:ext>
            </a:extLst>
          </p:cNvPr>
          <p:cNvSpPr txBox="1">
            <a:spLocks noChangeAspect="1"/>
          </p:cNvSpPr>
          <p:nvPr userDrawn="1"/>
        </p:nvSpPr>
        <p:spPr>
          <a:xfrm>
            <a:off x="838200" y="182562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１</a:t>
            </a:r>
          </a:p>
        </p:txBody>
      </p:sp>
      <p:sp>
        <p:nvSpPr>
          <p:cNvPr id="7" name="テキスト ボックス 6">
            <a:extLst>
              <a:ext uri="{FF2B5EF4-FFF2-40B4-BE49-F238E27FC236}">
                <a16:creationId xmlns:a16="http://schemas.microsoft.com/office/drawing/2014/main" id="{034313DB-1F0D-2C15-D53D-B7CD7C4216D4}"/>
              </a:ext>
            </a:extLst>
          </p:cNvPr>
          <p:cNvSpPr txBox="1">
            <a:spLocks noChangeAspect="1"/>
          </p:cNvSpPr>
          <p:nvPr userDrawn="1"/>
        </p:nvSpPr>
        <p:spPr>
          <a:xfrm>
            <a:off x="838200" y="265977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２</a:t>
            </a:r>
          </a:p>
        </p:txBody>
      </p:sp>
      <p:sp>
        <p:nvSpPr>
          <p:cNvPr id="12" name="テキスト ボックス 11">
            <a:extLst>
              <a:ext uri="{FF2B5EF4-FFF2-40B4-BE49-F238E27FC236}">
                <a16:creationId xmlns:a16="http://schemas.microsoft.com/office/drawing/2014/main" id="{5E94754A-B46F-AF58-4612-BCC11D3538D3}"/>
              </a:ext>
            </a:extLst>
          </p:cNvPr>
          <p:cNvSpPr txBox="1">
            <a:spLocks noChangeAspect="1"/>
          </p:cNvSpPr>
          <p:nvPr userDrawn="1"/>
        </p:nvSpPr>
        <p:spPr>
          <a:xfrm>
            <a:off x="838200" y="349391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３</a:t>
            </a:r>
          </a:p>
        </p:txBody>
      </p:sp>
      <p:sp>
        <p:nvSpPr>
          <p:cNvPr id="13" name="テキスト ボックス 12">
            <a:extLst>
              <a:ext uri="{FF2B5EF4-FFF2-40B4-BE49-F238E27FC236}">
                <a16:creationId xmlns:a16="http://schemas.microsoft.com/office/drawing/2014/main" id="{FE59751C-6673-308B-485E-EA3050B7E627}"/>
              </a:ext>
            </a:extLst>
          </p:cNvPr>
          <p:cNvSpPr txBox="1">
            <a:spLocks noChangeAspect="1"/>
          </p:cNvSpPr>
          <p:nvPr userDrawn="1"/>
        </p:nvSpPr>
        <p:spPr>
          <a:xfrm>
            <a:off x="838200" y="432806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４</a:t>
            </a:r>
          </a:p>
        </p:txBody>
      </p:sp>
      <p:sp>
        <p:nvSpPr>
          <p:cNvPr id="23" name="テキスト プレースホルダー 28">
            <a:extLst>
              <a:ext uri="{FF2B5EF4-FFF2-40B4-BE49-F238E27FC236}">
                <a16:creationId xmlns:a16="http://schemas.microsoft.com/office/drawing/2014/main" id="{ACF6A8A2-BE40-3309-91ED-60F2525DF26D}"/>
              </a:ext>
            </a:extLst>
          </p:cNvPr>
          <p:cNvSpPr>
            <a:spLocks noGrp="1"/>
          </p:cNvSpPr>
          <p:nvPr>
            <p:ph type="body" sz="quarter" idx="13"/>
          </p:nvPr>
        </p:nvSpPr>
        <p:spPr>
          <a:xfrm>
            <a:off x="1793875" y="182562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4" name="テキスト プレースホルダー 28">
            <a:extLst>
              <a:ext uri="{FF2B5EF4-FFF2-40B4-BE49-F238E27FC236}">
                <a16:creationId xmlns:a16="http://schemas.microsoft.com/office/drawing/2014/main" id="{B0F98267-0A1A-9B60-0C4D-DEE576813561}"/>
              </a:ext>
            </a:extLst>
          </p:cNvPr>
          <p:cNvSpPr>
            <a:spLocks noGrp="1"/>
          </p:cNvSpPr>
          <p:nvPr>
            <p:ph type="body" sz="quarter" idx="14"/>
          </p:nvPr>
        </p:nvSpPr>
        <p:spPr>
          <a:xfrm>
            <a:off x="1793875" y="265977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5" name="テキスト プレースホルダー 28">
            <a:extLst>
              <a:ext uri="{FF2B5EF4-FFF2-40B4-BE49-F238E27FC236}">
                <a16:creationId xmlns:a16="http://schemas.microsoft.com/office/drawing/2014/main" id="{0C35DEA7-45EE-0331-68C7-5D1ADB3A633F}"/>
              </a:ext>
            </a:extLst>
          </p:cNvPr>
          <p:cNvSpPr>
            <a:spLocks noGrp="1"/>
          </p:cNvSpPr>
          <p:nvPr>
            <p:ph type="body" sz="quarter" idx="15"/>
          </p:nvPr>
        </p:nvSpPr>
        <p:spPr>
          <a:xfrm>
            <a:off x="1793875" y="349391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6" name="テキスト プレースホルダー 28">
            <a:extLst>
              <a:ext uri="{FF2B5EF4-FFF2-40B4-BE49-F238E27FC236}">
                <a16:creationId xmlns:a16="http://schemas.microsoft.com/office/drawing/2014/main" id="{154E8ABF-9FD3-BA9E-4EB8-E46F431C30AC}"/>
              </a:ext>
            </a:extLst>
          </p:cNvPr>
          <p:cNvSpPr>
            <a:spLocks noGrp="1"/>
          </p:cNvSpPr>
          <p:nvPr>
            <p:ph type="body" sz="quarter" idx="16"/>
          </p:nvPr>
        </p:nvSpPr>
        <p:spPr>
          <a:xfrm>
            <a:off x="1793875" y="432806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四角形: 角を丸くする 2">
            <a:extLst>
              <a:ext uri="{FF2B5EF4-FFF2-40B4-BE49-F238E27FC236}">
                <a16:creationId xmlns:a16="http://schemas.microsoft.com/office/drawing/2014/main" id="{988558D7-1B98-A764-B218-3AD5725E498C}"/>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4" name="タイトル 1">
            <a:extLst>
              <a:ext uri="{FF2B5EF4-FFF2-40B4-BE49-F238E27FC236}">
                <a16:creationId xmlns:a16="http://schemas.microsoft.com/office/drawing/2014/main" id="{7E99EC2D-64B6-7740-1A88-7074AE307EBA}"/>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sp>
        <p:nvSpPr>
          <p:cNvPr id="2" name="スライド番号プレースホルダー 5">
            <a:extLst>
              <a:ext uri="{FF2B5EF4-FFF2-40B4-BE49-F238E27FC236}">
                <a16:creationId xmlns:a16="http://schemas.microsoft.com/office/drawing/2014/main" id="{83276766-8499-7D04-7CDF-E3AF62EE50FA}"/>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5" name="直線コネクタ 4">
            <a:extLst>
              <a:ext uri="{FF2B5EF4-FFF2-40B4-BE49-F238E27FC236}">
                <a16:creationId xmlns:a16="http://schemas.microsoft.com/office/drawing/2014/main" id="{D224F01E-2658-7E02-5761-01C18187AA07}"/>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35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6" name="テキスト ボックス 5">
            <a:extLst>
              <a:ext uri="{FF2B5EF4-FFF2-40B4-BE49-F238E27FC236}">
                <a16:creationId xmlns:a16="http://schemas.microsoft.com/office/drawing/2014/main" id="{98DA65E0-8A67-F387-9956-BDF64AEEEF82}"/>
              </a:ext>
            </a:extLst>
          </p:cNvPr>
          <p:cNvSpPr txBox="1">
            <a:spLocks noChangeAspect="1"/>
          </p:cNvSpPr>
          <p:nvPr userDrawn="1"/>
        </p:nvSpPr>
        <p:spPr>
          <a:xfrm>
            <a:off x="838200" y="182562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１</a:t>
            </a:r>
          </a:p>
        </p:txBody>
      </p:sp>
      <p:sp>
        <p:nvSpPr>
          <p:cNvPr id="7" name="テキスト ボックス 6">
            <a:extLst>
              <a:ext uri="{FF2B5EF4-FFF2-40B4-BE49-F238E27FC236}">
                <a16:creationId xmlns:a16="http://schemas.microsoft.com/office/drawing/2014/main" id="{034313DB-1F0D-2C15-D53D-B7CD7C4216D4}"/>
              </a:ext>
            </a:extLst>
          </p:cNvPr>
          <p:cNvSpPr txBox="1">
            <a:spLocks noChangeAspect="1"/>
          </p:cNvSpPr>
          <p:nvPr userDrawn="1"/>
        </p:nvSpPr>
        <p:spPr>
          <a:xfrm>
            <a:off x="838200" y="265977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２</a:t>
            </a:r>
          </a:p>
        </p:txBody>
      </p:sp>
      <p:sp>
        <p:nvSpPr>
          <p:cNvPr id="12" name="テキスト ボックス 11">
            <a:extLst>
              <a:ext uri="{FF2B5EF4-FFF2-40B4-BE49-F238E27FC236}">
                <a16:creationId xmlns:a16="http://schemas.microsoft.com/office/drawing/2014/main" id="{5E94754A-B46F-AF58-4612-BCC11D3538D3}"/>
              </a:ext>
            </a:extLst>
          </p:cNvPr>
          <p:cNvSpPr txBox="1">
            <a:spLocks noChangeAspect="1"/>
          </p:cNvSpPr>
          <p:nvPr userDrawn="1"/>
        </p:nvSpPr>
        <p:spPr>
          <a:xfrm>
            <a:off x="838200" y="349391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３</a:t>
            </a:r>
          </a:p>
        </p:txBody>
      </p:sp>
      <p:sp>
        <p:nvSpPr>
          <p:cNvPr id="13" name="テキスト ボックス 12">
            <a:extLst>
              <a:ext uri="{FF2B5EF4-FFF2-40B4-BE49-F238E27FC236}">
                <a16:creationId xmlns:a16="http://schemas.microsoft.com/office/drawing/2014/main" id="{FE59751C-6673-308B-485E-EA3050B7E627}"/>
              </a:ext>
            </a:extLst>
          </p:cNvPr>
          <p:cNvSpPr txBox="1">
            <a:spLocks noChangeAspect="1"/>
          </p:cNvSpPr>
          <p:nvPr userDrawn="1"/>
        </p:nvSpPr>
        <p:spPr>
          <a:xfrm>
            <a:off x="838200" y="432806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４</a:t>
            </a:r>
          </a:p>
        </p:txBody>
      </p:sp>
      <p:sp>
        <p:nvSpPr>
          <p:cNvPr id="14" name="テキスト ボックス 13">
            <a:extLst>
              <a:ext uri="{FF2B5EF4-FFF2-40B4-BE49-F238E27FC236}">
                <a16:creationId xmlns:a16="http://schemas.microsoft.com/office/drawing/2014/main" id="{BD126223-7A18-5C43-FFA1-CC80FDDE0B74}"/>
              </a:ext>
            </a:extLst>
          </p:cNvPr>
          <p:cNvSpPr txBox="1">
            <a:spLocks noChangeAspect="1"/>
          </p:cNvSpPr>
          <p:nvPr userDrawn="1"/>
        </p:nvSpPr>
        <p:spPr>
          <a:xfrm>
            <a:off x="838200" y="516220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５</a:t>
            </a:r>
          </a:p>
        </p:txBody>
      </p:sp>
      <p:sp>
        <p:nvSpPr>
          <p:cNvPr id="25" name="テキスト プレースホルダー 28">
            <a:extLst>
              <a:ext uri="{FF2B5EF4-FFF2-40B4-BE49-F238E27FC236}">
                <a16:creationId xmlns:a16="http://schemas.microsoft.com/office/drawing/2014/main" id="{EEC255A9-E0B4-CC90-AD73-48736491095D}"/>
              </a:ext>
            </a:extLst>
          </p:cNvPr>
          <p:cNvSpPr>
            <a:spLocks noGrp="1"/>
          </p:cNvSpPr>
          <p:nvPr>
            <p:ph type="body" sz="quarter" idx="13"/>
          </p:nvPr>
        </p:nvSpPr>
        <p:spPr>
          <a:xfrm>
            <a:off x="1793875" y="182562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6" name="テキスト プレースホルダー 28">
            <a:extLst>
              <a:ext uri="{FF2B5EF4-FFF2-40B4-BE49-F238E27FC236}">
                <a16:creationId xmlns:a16="http://schemas.microsoft.com/office/drawing/2014/main" id="{C0DD5A9A-3154-4338-2764-967C92EB7D98}"/>
              </a:ext>
            </a:extLst>
          </p:cNvPr>
          <p:cNvSpPr>
            <a:spLocks noGrp="1"/>
          </p:cNvSpPr>
          <p:nvPr>
            <p:ph type="body" sz="quarter" idx="14"/>
          </p:nvPr>
        </p:nvSpPr>
        <p:spPr>
          <a:xfrm>
            <a:off x="1793875" y="265977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7" name="テキスト プレースホルダー 28">
            <a:extLst>
              <a:ext uri="{FF2B5EF4-FFF2-40B4-BE49-F238E27FC236}">
                <a16:creationId xmlns:a16="http://schemas.microsoft.com/office/drawing/2014/main" id="{4772EE09-C2D5-632B-24EE-777E3344F7FD}"/>
              </a:ext>
            </a:extLst>
          </p:cNvPr>
          <p:cNvSpPr>
            <a:spLocks noGrp="1"/>
          </p:cNvSpPr>
          <p:nvPr>
            <p:ph type="body" sz="quarter" idx="15"/>
          </p:nvPr>
        </p:nvSpPr>
        <p:spPr>
          <a:xfrm>
            <a:off x="1793875" y="349391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8" name="テキスト プレースホルダー 28">
            <a:extLst>
              <a:ext uri="{FF2B5EF4-FFF2-40B4-BE49-F238E27FC236}">
                <a16:creationId xmlns:a16="http://schemas.microsoft.com/office/drawing/2014/main" id="{62EE0950-D162-CE8A-A7BA-5A55CDA1F4D6}"/>
              </a:ext>
            </a:extLst>
          </p:cNvPr>
          <p:cNvSpPr>
            <a:spLocks noGrp="1"/>
          </p:cNvSpPr>
          <p:nvPr>
            <p:ph type="body" sz="quarter" idx="16"/>
          </p:nvPr>
        </p:nvSpPr>
        <p:spPr>
          <a:xfrm>
            <a:off x="1793875" y="432806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9" name="テキスト プレースホルダー 28">
            <a:extLst>
              <a:ext uri="{FF2B5EF4-FFF2-40B4-BE49-F238E27FC236}">
                <a16:creationId xmlns:a16="http://schemas.microsoft.com/office/drawing/2014/main" id="{0D2DAAFF-1AFD-E6E9-3FD5-B07C142F2D04}"/>
              </a:ext>
            </a:extLst>
          </p:cNvPr>
          <p:cNvSpPr>
            <a:spLocks noGrp="1"/>
          </p:cNvSpPr>
          <p:nvPr>
            <p:ph type="body" sz="quarter" idx="17"/>
          </p:nvPr>
        </p:nvSpPr>
        <p:spPr>
          <a:xfrm>
            <a:off x="1793875" y="5172601"/>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四角形: 角を丸くする 2">
            <a:extLst>
              <a:ext uri="{FF2B5EF4-FFF2-40B4-BE49-F238E27FC236}">
                <a16:creationId xmlns:a16="http://schemas.microsoft.com/office/drawing/2014/main" id="{B16C3384-7B06-5CB7-3FC0-0173DB66B93C}"/>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4" name="タイトル 1">
            <a:extLst>
              <a:ext uri="{FF2B5EF4-FFF2-40B4-BE49-F238E27FC236}">
                <a16:creationId xmlns:a16="http://schemas.microsoft.com/office/drawing/2014/main" id="{42865C3A-EE1C-E920-C7CA-E403E38E9979}"/>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sp>
        <p:nvSpPr>
          <p:cNvPr id="2" name="スライド番号プレースホルダー 5">
            <a:extLst>
              <a:ext uri="{FF2B5EF4-FFF2-40B4-BE49-F238E27FC236}">
                <a16:creationId xmlns:a16="http://schemas.microsoft.com/office/drawing/2014/main" id="{4985668C-3FED-4246-557D-CD83501784F8}"/>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5" name="直線コネクタ 4">
            <a:extLst>
              <a:ext uri="{FF2B5EF4-FFF2-40B4-BE49-F238E27FC236}">
                <a16:creationId xmlns:a16="http://schemas.microsoft.com/office/drawing/2014/main" id="{D43F3130-44EB-29D7-A892-BD23C4476DB1}"/>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6" name="テキスト ボックス 5">
            <a:extLst>
              <a:ext uri="{FF2B5EF4-FFF2-40B4-BE49-F238E27FC236}">
                <a16:creationId xmlns:a16="http://schemas.microsoft.com/office/drawing/2014/main" id="{98DA65E0-8A67-F387-9956-BDF64AEEEF82}"/>
              </a:ext>
            </a:extLst>
          </p:cNvPr>
          <p:cNvSpPr txBox="1">
            <a:spLocks noChangeAspect="1"/>
          </p:cNvSpPr>
          <p:nvPr userDrawn="1"/>
        </p:nvSpPr>
        <p:spPr>
          <a:xfrm>
            <a:off x="838200" y="182562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１</a:t>
            </a:r>
          </a:p>
        </p:txBody>
      </p:sp>
      <p:sp>
        <p:nvSpPr>
          <p:cNvPr id="7" name="テキスト ボックス 6">
            <a:extLst>
              <a:ext uri="{FF2B5EF4-FFF2-40B4-BE49-F238E27FC236}">
                <a16:creationId xmlns:a16="http://schemas.microsoft.com/office/drawing/2014/main" id="{034313DB-1F0D-2C15-D53D-B7CD7C4216D4}"/>
              </a:ext>
            </a:extLst>
          </p:cNvPr>
          <p:cNvSpPr txBox="1">
            <a:spLocks noChangeAspect="1"/>
          </p:cNvSpPr>
          <p:nvPr userDrawn="1"/>
        </p:nvSpPr>
        <p:spPr>
          <a:xfrm>
            <a:off x="838200" y="265977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２</a:t>
            </a:r>
          </a:p>
        </p:txBody>
      </p:sp>
      <p:sp>
        <p:nvSpPr>
          <p:cNvPr id="12" name="テキスト ボックス 11">
            <a:extLst>
              <a:ext uri="{FF2B5EF4-FFF2-40B4-BE49-F238E27FC236}">
                <a16:creationId xmlns:a16="http://schemas.microsoft.com/office/drawing/2014/main" id="{5E94754A-B46F-AF58-4612-BCC11D3538D3}"/>
              </a:ext>
            </a:extLst>
          </p:cNvPr>
          <p:cNvSpPr txBox="1">
            <a:spLocks noChangeAspect="1"/>
          </p:cNvSpPr>
          <p:nvPr userDrawn="1"/>
        </p:nvSpPr>
        <p:spPr>
          <a:xfrm>
            <a:off x="838200" y="349391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３</a:t>
            </a:r>
          </a:p>
        </p:txBody>
      </p:sp>
      <p:sp>
        <p:nvSpPr>
          <p:cNvPr id="13" name="テキスト ボックス 12">
            <a:extLst>
              <a:ext uri="{FF2B5EF4-FFF2-40B4-BE49-F238E27FC236}">
                <a16:creationId xmlns:a16="http://schemas.microsoft.com/office/drawing/2014/main" id="{FE59751C-6673-308B-485E-EA3050B7E627}"/>
              </a:ext>
            </a:extLst>
          </p:cNvPr>
          <p:cNvSpPr txBox="1">
            <a:spLocks noChangeAspect="1"/>
          </p:cNvSpPr>
          <p:nvPr userDrawn="1"/>
        </p:nvSpPr>
        <p:spPr>
          <a:xfrm>
            <a:off x="838200" y="432806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４</a:t>
            </a:r>
          </a:p>
        </p:txBody>
      </p:sp>
      <p:sp>
        <p:nvSpPr>
          <p:cNvPr id="14" name="テキスト ボックス 13">
            <a:extLst>
              <a:ext uri="{FF2B5EF4-FFF2-40B4-BE49-F238E27FC236}">
                <a16:creationId xmlns:a16="http://schemas.microsoft.com/office/drawing/2014/main" id="{BD126223-7A18-5C43-FFA1-CC80FDDE0B74}"/>
              </a:ext>
            </a:extLst>
          </p:cNvPr>
          <p:cNvSpPr txBox="1">
            <a:spLocks noChangeAspect="1"/>
          </p:cNvSpPr>
          <p:nvPr userDrawn="1"/>
        </p:nvSpPr>
        <p:spPr>
          <a:xfrm>
            <a:off x="838200" y="516220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５</a:t>
            </a:r>
          </a:p>
        </p:txBody>
      </p:sp>
      <p:sp>
        <p:nvSpPr>
          <p:cNvPr id="15" name="テキスト ボックス 14">
            <a:extLst>
              <a:ext uri="{FF2B5EF4-FFF2-40B4-BE49-F238E27FC236}">
                <a16:creationId xmlns:a16="http://schemas.microsoft.com/office/drawing/2014/main" id="{4F453780-C904-4782-4F72-CA3F245E9ACA}"/>
              </a:ext>
            </a:extLst>
          </p:cNvPr>
          <p:cNvSpPr txBox="1">
            <a:spLocks noChangeAspect="1"/>
          </p:cNvSpPr>
          <p:nvPr userDrawn="1"/>
        </p:nvSpPr>
        <p:spPr>
          <a:xfrm>
            <a:off x="838200" y="599635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６</a:t>
            </a:r>
          </a:p>
        </p:txBody>
      </p:sp>
      <p:sp>
        <p:nvSpPr>
          <p:cNvPr id="29" name="テキスト プレースホルダー 28">
            <a:extLst>
              <a:ext uri="{FF2B5EF4-FFF2-40B4-BE49-F238E27FC236}">
                <a16:creationId xmlns:a16="http://schemas.microsoft.com/office/drawing/2014/main" id="{663A6BCC-01E5-C863-7116-A89F0A6A905A}"/>
              </a:ext>
            </a:extLst>
          </p:cNvPr>
          <p:cNvSpPr>
            <a:spLocks noGrp="1"/>
          </p:cNvSpPr>
          <p:nvPr>
            <p:ph type="body" sz="quarter" idx="13"/>
          </p:nvPr>
        </p:nvSpPr>
        <p:spPr>
          <a:xfrm>
            <a:off x="1793875" y="182562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1" name="テキスト プレースホルダー 28">
            <a:extLst>
              <a:ext uri="{FF2B5EF4-FFF2-40B4-BE49-F238E27FC236}">
                <a16:creationId xmlns:a16="http://schemas.microsoft.com/office/drawing/2014/main" id="{3C61E7EE-5EC9-B3D4-E739-136BBF1970C1}"/>
              </a:ext>
            </a:extLst>
          </p:cNvPr>
          <p:cNvSpPr>
            <a:spLocks noGrp="1"/>
          </p:cNvSpPr>
          <p:nvPr>
            <p:ph type="body" sz="quarter" idx="14"/>
          </p:nvPr>
        </p:nvSpPr>
        <p:spPr>
          <a:xfrm>
            <a:off x="1793875" y="265977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2" name="テキスト プレースホルダー 28">
            <a:extLst>
              <a:ext uri="{FF2B5EF4-FFF2-40B4-BE49-F238E27FC236}">
                <a16:creationId xmlns:a16="http://schemas.microsoft.com/office/drawing/2014/main" id="{1265D8D6-F3F4-89B2-3066-E7EE437AE379}"/>
              </a:ext>
            </a:extLst>
          </p:cNvPr>
          <p:cNvSpPr>
            <a:spLocks noGrp="1"/>
          </p:cNvSpPr>
          <p:nvPr>
            <p:ph type="body" sz="quarter" idx="15"/>
          </p:nvPr>
        </p:nvSpPr>
        <p:spPr>
          <a:xfrm>
            <a:off x="1793875" y="349391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3" name="テキスト プレースホルダー 28">
            <a:extLst>
              <a:ext uri="{FF2B5EF4-FFF2-40B4-BE49-F238E27FC236}">
                <a16:creationId xmlns:a16="http://schemas.microsoft.com/office/drawing/2014/main" id="{24776137-FC00-EBAD-D181-1267EF65176C}"/>
              </a:ext>
            </a:extLst>
          </p:cNvPr>
          <p:cNvSpPr>
            <a:spLocks noGrp="1"/>
          </p:cNvSpPr>
          <p:nvPr>
            <p:ph type="body" sz="quarter" idx="16"/>
          </p:nvPr>
        </p:nvSpPr>
        <p:spPr>
          <a:xfrm>
            <a:off x="1793875" y="432806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4" name="テキスト プレースホルダー 28">
            <a:extLst>
              <a:ext uri="{FF2B5EF4-FFF2-40B4-BE49-F238E27FC236}">
                <a16:creationId xmlns:a16="http://schemas.microsoft.com/office/drawing/2014/main" id="{8C425CE9-C655-FC96-F907-6FC1EA9FC4B8}"/>
              </a:ext>
            </a:extLst>
          </p:cNvPr>
          <p:cNvSpPr>
            <a:spLocks noGrp="1"/>
          </p:cNvSpPr>
          <p:nvPr>
            <p:ph type="body" sz="quarter" idx="17"/>
          </p:nvPr>
        </p:nvSpPr>
        <p:spPr>
          <a:xfrm>
            <a:off x="1793875" y="5172601"/>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5" name="テキスト プレースホルダー 28">
            <a:extLst>
              <a:ext uri="{FF2B5EF4-FFF2-40B4-BE49-F238E27FC236}">
                <a16:creationId xmlns:a16="http://schemas.microsoft.com/office/drawing/2014/main" id="{037549B2-FA9C-8EF7-4CA4-524ABA64E3EF}"/>
              </a:ext>
            </a:extLst>
          </p:cNvPr>
          <p:cNvSpPr>
            <a:spLocks noGrp="1"/>
          </p:cNvSpPr>
          <p:nvPr>
            <p:ph type="body" sz="quarter" idx="18"/>
          </p:nvPr>
        </p:nvSpPr>
        <p:spPr>
          <a:xfrm>
            <a:off x="1793875" y="599635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四角形: 角を丸くする 2">
            <a:extLst>
              <a:ext uri="{FF2B5EF4-FFF2-40B4-BE49-F238E27FC236}">
                <a16:creationId xmlns:a16="http://schemas.microsoft.com/office/drawing/2014/main" id="{635F976A-8A50-856C-DA39-475E1CE92770}"/>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4" name="タイトル 1">
            <a:extLst>
              <a:ext uri="{FF2B5EF4-FFF2-40B4-BE49-F238E27FC236}">
                <a16:creationId xmlns:a16="http://schemas.microsoft.com/office/drawing/2014/main" id="{85724BA0-4F68-F1A1-7D99-9AF6521C52C9}"/>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sp>
        <p:nvSpPr>
          <p:cNvPr id="2" name="スライド番号プレースホルダー 5">
            <a:extLst>
              <a:ext uri="{FF2B5EF4-FFF2-40B4-BE49-F238E27FC236}">
                <a16:creationId xmlns:a16="http://schemas.microsoft.com/office/drawing/2014/main" id="{C0C5D1CC-334E-D291-7FFB-F8630468C8B7}"/>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5" name="直線コネクタ 4">
            <a:extLst>
              <a:ext uri="{FF2B5EF4-FFF2-40B4-BE49-F238E27FC236}">
                <a16:creationId xmlns:a16="http://schemas.microsoft.com/office/drawing/2014/main" id="{9B055D20-92D8-84A3-0DD1-E83C12D012B0}"/>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75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6" name="テキスト ボックス 5">
            <a:extLst>
              <a:ext uri="{FF2B5EF4-FFF2-40B4-BE49-F238E27FC236}">
                <a16:creationId xmlns:a16="http://schemas.microsoft.com/office/drawing/2014/main" id="{98DA65E0-8A67-F387-9956-BDF64AEEEF82}"/>
              </a:ext>
            </a:extLst>
          </p:cNvPr>
          <p:cNvSpPr txBox="1">
            <a:spLocks noChangeAspect="1"/>
          </p:cNvSpPr>
          <p:nvPr userDrawn="1"/>
        </p:nvSpPr>
        <p:spPr>
          <a:xfrm>
            <a:off x="838200" y="182562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７</a:t>
            </a:r>
          </a:p>
        </p:txBody>
      </p:sp>
      <p:sp>
        <p:nvSpPr>
          <p:cNvPr id="7" name="テキスト ボックス 6">
            <a:extLst>
              <a:ext uri="{FF2B5EF4-FFF2-40B4-BE49-F238E27FC236}">
                <a16:creationId xmlns:a16="http://schemas.microsoft.com/office/drawing/2014/main" id="{034313DB-1F0D-2C15-D53D-B7CD7C4216D4}"/>
              </a:ext>
            </a:extLst>
          </p:cNvPr>
          <p:cNvSpPr txBox="1">
            <a:spLocks noChangeAspect="1"/>
          </p:cNvSpPr>
          <p:nvPr userDrawn="1"/>
        </p:nvSpPr>
        <p:spPr>
          <a:xfrm>
            <a:off x="838200" y="265977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８</a:t>
            </a:r>
          </a:p>
        </p:txBody>
      </p:sp>
      <p:sp>
        <p:nvSpPr>
          <p:cNvPr id="17" name="テキスト プレースホルダー 28">
            <a:extLst>
              <a:ext uri="{FF2B5EF4-FFF2-40B4-BE49-F238E27FC236}">
                <a16:creationId xmlns:a16="http://schemas.microsoft.com/office/drawing/2014/main" id="{7BEED821-0FF3-AB06-3F28-9359EFBCEF6E}"/>
              </a:ext>
            </a:extLst>
          </p:cNvPr>
          <p:cNvSpPr>
            <a:spLocks noGrp="1"/>
          </p:cNvSpPr>
          <p:nvPr>
            <p:ph type="body" sz="quarter" idx="13"/>
          </p:nvPr>
        </p:nvSpPr>
        <p:spPr>
          <a:xfrm>
            <a:off x="1793875" y="182562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8" name="テキスト プレースホルダー 28">
            <a:extLst>
              <a:ext uri="{FF2B5EF4-FFF2-40B4-BE49-F238E27FC236}">
                <a16:creationId xmlns:a16="http://schemas.microsoft.com/office/drawing/2014/main" id="{8BE26355-B071-AE91-F71D-D2251D0A2865}"/>
              </a:ext>
            </a:extLst>
          </p:cNvPr>
          <p:cNvSpPr>
            <a:spLocks noGrp="1"/>
          </p:cNvSpPr>
          <p:nvPr>
            <p:ph type="body" sz="quarter" idx="14"/>
          </p:nvPr>
        </p:nvSpPr>
        <p:spPr>
          <a:xfrm>
            <a:off x="1793875" y="265977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四角形: 角を丸くする 2">
            <a:extLst>
              <a:ext uri="{FF2B5EF4-FFF2-40B4-BE49-F238E27FC236}">
                <a16:creationId xmlns:a16="http://schemas.microsoft.com/office/drawing/2014/main" id="{4DEE7035-E719-ECAE-0DFA-22B68076B791}"/>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4" name="タイトル 1">
            <a:extLst>
              <a:ext uri="{FF2B5EF4-FFF2-40B4-BE49-F238E27FC236}">
                <a16:creationId xmlns:a16="http://schemas.microsoft.com/office/drawing/2014/main" id="{27F09C65-486A-234C-3BDE-8017DA4CC458}"/>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sp>
        <p:nvSpPr>
          <p:cNvPr id="2" name="スライド番号プレースホルダー 5">
            <a:extLst>
              <a:ext uri="{FF2B5EF4-FFF2-40B4-BE49-F238E27FC236}">
                <a16:creationId xmlns:a16="http://schemas.microsoft.com/office/drawing/2014/main" id="{DBC90F0B-AC3B-C921-204D-44F447E8FB13}"/>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5" name="直線コネクタ 4">
            <a:extLst>
              <a:ext uri="{FF2B5EF4-FFF2-40B4-BE49-F238E27FC236}">
                <a16:creationId xmlns:a16="http://schemas.microsoft.com/office/drawing/2014/main" id="{97AF9005-2780-62E3-2D3E-CA8AD7B9DE8C}"/>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15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8FA93-FC3D-BCB7-2C4D-32DFCEF9A342}"/>
              </a:ext>
            </a:extLst>
          </p:cNvPr>
          <p:cNvSpPr>
            <a:spLocks noGrp="1"/>
          </p:cNvSpPr>
          <p:nvPr>
            <p:ph type="title"/>
          </p:nvPr>
        </p:nvSpPr>
        <p:spPr>
          <a:xfrm>
            <a:off x="831850" y="1709738"/>
            <a:ext cx="10515600" cy="2852737"/>
          </a:xfrm>
        </p:spPr>
        <p:txBody>
          <a:bodyPr anchor="b">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3F51C2-8AFF-E4C7-FF0F-A3303B9794CD}"/>
              </a:ext>
            </a:extLst>
          </p:cNvPr>
          <p:cNvSpPr>
            <a:spLocks noGrp="1"/>
          </p:cNvSpPr>
          <p:nvPr>
            <p:ph type="body" idx="1"/>
          </p:nvPr>
        </p:nvSpPr>
        <p:spPr>
          <a:xfrm>
            <a:off x="831850" y="4589463"/>
            <a:ext cx="10515600" cy="1500187"/>
          </a:xfrm>
        </p:spPr>
        <p:txBody>
          <a:bodyPr anchor="ctr">
            <a:normAutofit/>
          </a:bodyPr>
          <a:lstStyle>
            <a:lvl1pPr marL="0" indent="0">
              <a:buNone/>
              <a:defRPr sz="36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FF1146F-E44A-FA00-E8B2-0254E1B50572}"/>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DF358F39-9F28-4C32-9FDA-E4A3B3342B89}" type="datetime1">
              <a:rPr lang="ja-JP" altLang="en-US" smtClean="0"/>
              <a:pPr/>
              <a:t>2025/4/4</a:t>
            </a:fld>
            <a:endParaRPr lang="ja-JP" altLang="en-US"/>
          </a:p>
        </p:txBody>
      </p:sp>
      <p:sp>
        <p:nvSpPr>
          <p:cNvPr id="5" name="フッター プレースホルダー 4">
            <a:extLst>
              <a:ext uri="{FF2B5EF4-FFF2-40B4-BE49-F238E27FC236}">
                <a16:creationId xmlns:a16="http://schemas.microsoft.com/office/drawing/2014/main" id="{0681AE12-88A5-29E9-B69B-D9E999A24179}"/>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8" name="正方形/長方形 7">
            <a:extLst>
              <a:ext uri="{FF2B5EF4-FFF2-40B4-BE49-F238E27FC236}">
                <a16:creationId xmlns:a16="http://schemas.microsoft.com/office/drawing/2014/main" id="{92FD3512-74E6-D0F2-7418-B923863ECD05}"/>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9" name="スライド番号プレースホルダー 5">
            <a:extLst>
              <a:ext uri="{FF2B5EF4-FFF2-40B4-BE49-F238E27FC236}">
                <a16:creationId xmlns:a16="http://schemas.microsoft.com/office/drawing/2014/main" id="{7E5D49A1-7FC3-09F5-1078-D8F0C2DF6340}"/>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cxnSp>
        <p:nvCxnSpPr>
          <p:cNvPr id="6" name="直線コネクタ 5">
            <a:extLst>
              <a:ext uri="{FF2B5EF4-FFF2-40B4-BE49-F238E27FC236}">
                <a16:creationId xmlns:a16="http://schemas.microsoft.com/office/drawing/2014/main" id="{41594225-4CB5-7FDC-62A4-ADA32472679B}"/>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80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F3CC8A-DACF-500A-9CE2-13771F2DF88E}"/>
              </a:ext>
            </a:extLst>
          </p:cNvPr>
          <p:cNvSpPr>
            <a:spLocks noGrp="1"/>
          </p:cNvSpPr>
          <p:nvPr>
            <p:ph type="title"/>
          </p:nvPr>
        </p:nvSpPr>
        <p:spPr/>
        <p:txBody>
          <a:bodyPr/>
          <a:lstStyle>
            <a:lvl1pPr>
              <a:defRPr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5845CE-F2BE-380E-1FD5-2F2F03C90EFD}"/>
              </a:ext>
            </a:extLst>
          </p:cNvPr>
          <p:cNvSpPr>
            <a:spLocks noGrp="1"/>
          </p:cNvSpPr>
          <p:nvPr>
            <p:ph sz="half" idx="1"/>
          </p:nvPr>
        </p:nvSpPr>
        <p:spPr>
          <a:xfrm>
            <a:off x="838200" y="1825625"/>
            <a:ext cx="5181600" cy="4351338"/>
          </a:xfrm>
        </p:spPr>
        <p:txBody>
          <a:bodyPr>
            <a:normAutofit/>
          </a:bodyPr>
          <a:lstStyle>
            <a:lvl1pPr>
              <a:defRPr sz="36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sz="2800">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38CDD62-BF38-D58A-F107-D45E341AF9E9}"/>
              </a:ext>
            </a:extLst>
          </p:cNvPr>
          <p:cNvSpPr>
            <a:spLocks noGrp="1"/>
          </p:cNvSpPr>
          <p:nvPr>
            <p:ph sz="half" idx="2"/>
          </p:nvPr>
        </p:nvSpPr>
        <p:spPr>
          <a:xfrm>
            <a:off x="6172200" y="1825625"/>
            <a:ext cx="5181600" cy="4351338"/>
          </a:xfrm>
        </p:spPr>
        <p:txBody>
          <a:bodyPr>
            <a:normAutofit/>
          </a:bodyPr>
          <a:lstStyle>
            <a:lvl1pPr>
              <a:defRPr sz="36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sz="2800">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C74242-98FA-74FF-8D66-B447D8D7FE06}"/>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FEB9CD0C-5102-40AD-A5C5-F65D1ACCD6ED}" type="datetime1">
              <a:rPr lang="ja-JP" altLang="en-US" smtClean="0"/>
              <a:pPr/>
              <a:t>2025/4/4</a:t>
            </a:fld>
            <a:endParaRPr lang="ja-JP" altLang="en-US"/>
          </a:p>
        </p:txBody>
      </p:sp>
      <p:sp>
        <p:nvSpPr>
          <p:cNvPr id="6" name="フッター プレースホルダー 5">
            <a:extLst>
              <a:ext uri="{FF2B5EF4-FFF2-40B4-BE49-F238E27FC236}">
                <a16:creationId xmlns:a16="http://schemas.microsoft.com/office/drawing/2014/main" id="{EEA5791B-8022-1EC2-0915-EB062E71EB85}"/>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9" name="正方形/長方形 8">
            <a:extLst>
              <a:ext uri="{FF2B5EF4-FFF2-40B4-BE49-F238E27FC236}">
                <a16:creationId xmlns:a16="http://schemas.microsoft.com/office/drawing/2014/main" id="{BC9145FA-5045-BA6F-B5FF-F7CD4DE2EBBA}"/>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10" name="スライド番号プレースホルダー 5">
            <a:extLst>
              <a:ext uri="{FF2B5EF4-FFF2-40B4-BE49-F238E27FC236}">
                <a16:creationId xmlns:a16="http://schemas.microsoft.com/office/drawing/2014/main" id="{BECD9307-ED93-6A7A-DD8B-4255E1249FE9}"/>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cxnSp>
        <p:nvCxnSpPr>
          <p:cNvPr id="7" name="直線コネクタ 6">
            <a:extLst>
              <a:ext uri="{FF2B5EF4-FFF2-40B4-BE49-F238E27FC236}">
                <a16:creationId xmlns:a16="http://schemas.microsoft.com/office/drawing/2014/main" id="{651C6CE0-8987-B848-7524-987A5457619F}"/>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321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37E2C-2340-45A4-D4AF-BD6ECBE8B3D2}"/>
              </a:ext>
            </a:extLst>
          </p:cNvPr>
          <p:cNvSpPr>
            <a:spLocks noGrp="1"/>
          </p:cNvSpPr>
          <p:nvPr>
            <p:ph type="title"/>
          </p:nvPr>
        </p:nvSpPr>
        <p:spPr>
          <a:xfrm>
            <a:off x="839788"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9F7FC1-DEC9-C173-181C-B163A58FD0E6}"/>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273E6E9-1C9B-DA8C-DC7D-641DC0B7E71F}"/>
              </a:ext>
            </a:extLst>
          </p:cNvPr>
          <p:cNvSpPr>
            <a:spLocks noGrp="1"/>
          </p:cNvSpPr>
          <p:nvPr>
            <p:ph sz="half" idx="2"/>
          </p:nvPr>
        </p:nvSpPr>
        <p:spPr>
          <a:xfrm>
            <a:off x="839788" y="2505075"/>
            <a:ext cx="5157787" cy="3684588"/>
          </a:xfrm>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6B01806-C7D7-C8FA-E439-D9BD1C79EB18}"/>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2BD1978-3AF6-9ABF-BE93-AB6FA01487BD}"/>
              </a:ext>
            </a:extLst>
          </p:cNvPr>
          <p:cNvSpPr>
            <a:spLocks noGrp="1"/>
          </p:cNvSpPr>
          <p:nvPr>
            <p:ph sz="quarter" idx="4"/>
          </p:nvPr>
        </p:nvSpPr>
        <p:spPr>
          <a:xfrm>
            <a:off x="6172200" y="2505075"/>
            <a:ext cx="5183188" cy="3684588"/>
          </a:xfrm>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FA7AA72-6E04-9CED-B5CD-650A884D677E}"/>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89B0D0E6-5278-4CA6-8481-B008E95AD60F}" type="datetime1">
              <a:rPr lang="ja-JP" altLang="en-US" smtClean="0"/>
              <a:pPr/>
              <a:t>2025/4/4</a:t>
            </a:fld>
            <a:endParaRPr lang="ja-JP" altLang="en-US"/>
          </a:p>
        </p:txBody>
      </p:sp>
      <p:sp>
        <p:nvSpPr>
          <p:cNvPr id="8" name="フッター プレースホルダー 7">
            <a:extLst>
              <a:ext uri="{FF2B5EF4-FFF2-40B4-BE49-F238E27FC236}">
                <a16:creationId xmlns:a16="http://schemas.microsoft.com/office/drawing/2014/main" id="{A383385C-6356-CD79-5801-BECBAE86453E}"/>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11" name="正方形/長方形 10">
            <a:extLst>
              <a:ext uri="{FF2B5EF4-FFF2-40B4-BE49-F238E27FC236}">
                <a16:creationId xmlns:a16="http://schemas.microsoft.com/office/drawing/2014/main" id="{132097A4-850F-FD39-976D-2BD4AEBF0542}"/>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12" name="スライド番号プレースホルダー 5">
            <a:extLst>
              <a:ext uri="{FF2B5EF4-FFF2-40B4-BE49-F238E27FC236}">
                <a16:creationId xmlns:a16="http://schemas.microsoft.com/office/drawing/2014/main" id="{65829DA8-BCB7-A211-511C-E5EAD31385AE}"/>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cxnSp>
        <p:nvCxnSpPr>
          <p:cNvPr id="9" name="直線コネクタ 8">
            <a:extLst>
              <a:ext uri="{FF2B5EF4-FFF2-40B4-BE49-F238E27FC236}">
                <a16:creationId xmlns:a16="http://schemas.microsoft.com/office/drawing/2014/main" id="{03F13450-543F-2BDA-D8F6-521B7DCD7869}"/>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377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8E797-65B5-2F6B-1141-09C0CA3B3C69}"/>
              </a:ext>
            </a:extLst>
          </p:cNvPr>
          <p:cNvSpPr>
            <a:spLocks noGrp="1"/>
          </p:cNvSpPr>
          <p:nvPr>
            <p:ph type="title"/>
          </p:nvPr>
        </p:nvSpPr>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73BE13-D29D-E86C-0339-F2345435936D}"/>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9877A203-C37A-42B7-94E3-07BA99205CC3}" type="datetime1">
              <a:rPr lang="ja-JP" altLang="en-US" smtClean="0"/>
              <a:pPr/>
              <a:t>2025/4/4</a:t>
            </a:fld>
            <a:endParaRPr lang="ja-JP" altLang="en-US"/>
          </a:p>
        </p:txBody>
      </p:sp>
      <p:sp>
        <p:nvSpPr>
          <p:cNvPr id="4" name="フッター プレースホルダー 3">
            <a:extLst>
              <a:ext uri="{FF2B5EF4-FFF2-40B4-BE49-F238E27FC236}">
                <a16:creationId xmlns:a16="http://schemas.microsoft.com/office/drawing/2014/main" id="{DDDF94D2-5921-86C8-26D9-963A73EEB590}"/>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7" name="正方形/長方形 6">
            <a:extLst>
              <a:ext uri="{FF2B5EF4-FFF2-40B4-BE49-F238E27FC236}">
                <a16:creationId xmlns:a16="http://schemas.microsoft.com/office/drawing/2014/main" id="{D121805E-B7B6-5F67-5C41-5CE0A24070DE}"/>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8" name="スライド番号プレースホルダー 5">
            <a:extLst>
              <a:ext uri="{FF2B5EF4-FFF2-40B4-BE49-F238E27FC236}">
                <a16:creationId xmlns:a16="http://schemas.microsoft.com/office/drawing/2014/main" id="{CB447CFC-1991-392E-BF1C-0DBDE8E3D5F7}"/>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5" name="直線コネクタ 4">
            <a:extLst>
              <a:ext uri="{FF2B5EF4-FFF2-40B4-BE49-F238E27FC236}">
                <a16:creationId xmlns:a16="http://schemas.microsoft.com/office/drawing/2014/main" id="{36D83BB9-84A0-DBE0-798A-F889D5D90B87}"/>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474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2A955-4BF7-14FE-3B93-AAF5E9829A1C}"/>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8309835F-D183-4BE4-97E7-4417CC56654C}" type="datetime1">
              <a:rPr lang="ja-JP" altLang="en-US" smtClean="0"/>
              <a:pPr/>
              <a:t>2025/4/4</a:t>
            </a:fld>
            <a:endParaRPr lang="ja-JP" altLang="en-US"/>
          </a:p>
        </p:txBody>
      </p:sp>
      <p:sp>
        <p:nvSpPr>
          <p:cNvPr id="3" name="フッター プレースホルダー 2">
            <a:extLst>
              <a:ext uri="{FF2B5EF4-FFF2-40B4-BE49-F238E27FC236}">
                <a16:creationId xmlns:a16="http://schemas.microsoft.com/office/drawing/2014/main" id="{A5C2E58E-9BB9-7C31-A135-86963963214D}"/>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6" name="正方形/長方形 5">
            <a:extLst>
              <a:ext uri="{FF2B5EF4-FFF2-40B4-BE49-F238E27FC236}">
                <a16:creationId xmlns:a16="http://schemas.microsoft.com/office/drawing/2014/main" id="{C292B8D6-0393-6058-FD43-5F3F3272666F}"/>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7" name="スライド番号プレースホルダー 5">
            <a:extLst>
              <a:ext uri="{FF2B5EF4-FFF2-40B4-BE49-F238E27FC236}">
                <a16:creationId xmlns:a16="http://schemas.microsoft.com/office/drawing/2014/main" id="{FD052EAB-5CCA-DE32-C978-B9B07F5F29EE}"/>
              </a:ext>
            </a:extLst>
          </p:cNvPr>
          <p:cNvSpPr>
            <a:spLocks noGrp="1"/>
          </p:cNvSpPr>
          <p:nvPr>
            <p:ph type="sldNum" sz="quarter" idx="12"/>
          </p:nvPr>
        </p:nvSpPr>
        <p:spPr>
          <a:xfrm>
            <a:off x="11472000" y="6318000"/>
            <a:ext cx="72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4" name="直線コネクタ 3">
            <a:extLst>
              <a:ext uri="{FF2B5EF4-FFF2-40B4-BE49-F238E27FC236}">
                <a16:creationId xmlns:a16="http://schemas.microsoft.com/office/drawing/2014/main" id="{1DD782D8-8E7E-80CE-FE9C-263CFD1F341F}"/>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038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D3E7A-2BBF-E4A2-D785-5D832E7BAE5D}"/>
              </a:ext>
            </a:extLst>
          </p:cNvPr>
          <p:cNvSpPr>
            <a:spLocks noGrp="1"/>
          </p:cNvSpPr>
          <p:nvPr>
            <p:ph type="title"/>
          </p:nvPr>
        </p:nvSpPr>
        <p:spPr>
          <a:xfrm>
            <a:off x="839788" y="457200"/>
            <a:ext cx="3932237" cy="1600200"/>
          </a:xfrm>
        </p:spPr>
        <p:txBody>
          <a:bodyPr anchor="b"/>
          <a:lstStyle>
            <a:lvl1pPr>
              <a:defRPr sz="32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50EB9C-6254-24A3-5A08-FCAC804EA2CD}"/>
              </a:ext>
            </a:extLst>
          </p:cNvPr>
          <p:cNvSpPr>
            <a:spLocks noGrp="1"/>
          </p:cNvSpPr>
          <p:nvPr>
            <p:ph idx="1"/>
          </p:nvPr>
        </p:nvSpPr>
        <p:spPr>
          <a:xfrm>
            <a:off x="5183188" y="987425"/>
            <a:ext cx="6172200" cy="4873625"/>
          </a:xfrm>
        </p:spPr>
        <p:txBody>
          <a:bodyPr/>
          <a:lstStyle>
            <a:lvl1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sz="2800">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sz="2000">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sz="2000">
                <a:solidFill>
                  <a:schemeClr val="tx1">
                    <a:lumMod val="75000"/>
                    <a:lumOff val="25000"/>
                  </a:schemeClr>
                </a:solidFill>
                <a:latin typeface="BIZ UDゴシック" panose="020B0400000000000000" pitchFamily="49" charset="-128"/>
                <a:ea typeface="BIZ UDゴシック" panose="020B0400000000000000" pitchFamily="49" charset="-128"/>
              </a:defRPr>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8491A13-9366-864C-5778-4017DD1245D2}"/>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092D8AB-566B-4407-7A87-5C000CC8F334}"/>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12E9945A-0E6A-4C61-A2CD-F6F8CBA21374}" type="datetime1">
              <a:rPr lang="ja-JP" altLang="en-US" smtClean="0"/>
              <a:pPr/>
              <a:t>2025/4/4</a:t>
            </a:fld>
            <a:endParaRPr lang="ja-JP" altLang="en-US"/>
          </a:p>
        </p:txBody>
      </p:sp>
      <p:sp>
        <p:nvSpPr>
          <p:cNvPr id="6" name="フッター プレースホルダー 5">
            <a:extLst>
              <a:ext uri="{FF2B5EF4-FFF2-40B4-BE49-F238E27FC236}">
                <a16:creationId xmlns:a16="http://schemas.microsoft.com/office/drawing/2014/main" id="{EB6A6D96-0B3F-7055-290C-1010470F8D4F}"/>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11" name="正方形/長方形 10">
            <a:extLst>
              <a:ext uri="{FF2B5EF4-FFF2-40B4-BE49-F238E27FC236}">
                <a16:creationId xmlns:a16="http://schemas.microsoft.com/office/drawing/2014/main" id="{B9C41B76-0596-A481-CA3A-DB82FEB8D73F}"/>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12" name="スライド番号プレースホルダー 5">
            <a:extLst>
              <a:ext uri="{FF2B5EF4-FFF2-40B4-BE49-F238E27FC236}">
                <a16:creationId xmlns:a16="http://schemas.microsoft.com/office/drawing/2014/main" id="{51766FE7-978D-AF46-C9CB-6C7FEFFC8F19}"/>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cxnSp>
        <p:nvCxnSpPr>
          <p:cNvPr id="7" name="直線コネクタ 6">
            <a:extLst>
              <a:ext uri="{FF2B5EF4-FFF2-40B4-BE49-F238E27FC236}">
                <a16:creationId xmlns:a16="http://schemas.microsoft.com/office/drawing/2014/main" id="{D6D40902-60F0-B9AF-040D-0E1D8DDD8BEA}"/>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05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50D8011-E9DC-BF68-740D-BF934FD50850}"/>
              </a:ext>
            </a:extLst>
          </p:cNvPr>
          <p:cNvSpPr>
            <a:spLocks noGrp="1"/>
          </p:cNvSpPr>
          <p:nvPr>
            <p:ph type="dt" sz="half" idx="10"/>
          </p:nvPr>
        </p:nvSpPr>
        <p:spPr/>
        <p:txBody>
          <a:bodyPr/>
          <a:lstStyle>
            <a:lvl1pPr>
              <a:defRPr>
                <a:latin typeface="BIZ UDゴシック" panose="020B0400000000000000" pitchFamily="49" charset="-128"/>
                <a:ea typeface="BIZ UDゴシック" panose="020B0400000000000000" pitchFamily="49" charset="-128"/>
              </a:defRPr>
            </a:lvl1pPr>
          </a:lstStyle>
          <a:p>
            <a:fld id="{8C970925-C552-4CF4-9D21-00D3B2AA0CB4}" type="datetime1">
              <a:rPr lang="ja-JP" altLang="en-US" smtClean="0"/>
              <a:t>2025/4/4</a:t>
            </a:fld>
            <a:endParaRPr lang="ja-JP" altLang="en-US"/>
          </a:p>
        </p:txBody>
      </p:sp>
      <p:sp>
        <p:nvSpPr>
          <p:cNvPr id="5" name="フッター プレースホルダー 4">
            <a:extLst>
              <a:ext uri="{FF2B5EF4-FFF2-40B4-BE49-F238E27FC236}">
                <a16:creationId xmlns:a16="http://schemas.microsoft.com/office/drawing/2014/main" id="{9E9B6D07-6C9F-256E-6508-4AB9B687AD1B}"/>
              </a:ext>
            </a:extLst>
          </p:cNvPr>
          <p:cNvSpPr>
            <a:spLocks noGrp="1"/>
          </p:cNvSpPr>
          <p:nvPr>
            <p:ph type="ftr" sz="quarter" idx="11"/>
          </p:nvPr>
        </p:nvSpPr>
        <p:spPr/>
        <p:txBody>
          <a:bodyPr/>
          <a:lstStyle>
            <a:lvl1pPr>
              <a:defRPr>
                <a:latin typeface="BIZ UDゴシック" panose="020B0400000000000000" pitchFamily="49" charset="-128"/>
                <a:ea typeface="BIZ UDゴシック" panose="020B0400000000000000" pitchFamily="49" charset="-128"/>
              </a:defRPr>
            </a:lvl1pPr>
          </a:lstStyle>
          <a:p>
            <a:endParaRPr lang="ja-JP" altLang="en-US"/>
          </a:p>
        </p:txBody>
      </p:sp>
      <p:sp>
        <p:nvSpPr>
          <p:cNvPr id="11" name="正方形/長方形 10">
            <a:extLst>
              <a:ext uri="{FF2B5EF4-FFF2-40B4-BE49-F238E27FC236}">
                <a16:creationId xmlns:a16="http://schemas.microsoft.com/office/drawing/2014/main" id="{E29EC42C-FF0A-6A43-1289-FAB917E3E9AD}"/>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b"/>
          <a:lstStyle/>
          <a:p>
            <a:pPr algn="ctr"/>
            <a:r>
              <a:rPr kumimoji="1" lang="ja-JP" altLang="en-US" b="1" dirty="0">
                <a:latin typeface="BIZ UDゴシック" panose="020B0400000000000000" pitchFamily="49" charset="-128"/>
                <a:ea typeface="BIZ UDゴシック" panose="020B0400000000000000" pitchFamily="49" charset="-128"/>
              </a:rPr>
              <a:t>最新情報Ｉ　　　　　　　　　　　　　　　　　　　　　　　　　　　　　　　　　　　実教 情Ｉ </a:t>
            </a:r>
            <a:r>
              <a:rPr kumimoji="1" lang="en-US" altLang="ja-JP" b="1" dirty="0">
                <a:latin typeface="BIZ UDPゴシック" panose="020B0400000000000000" pitchFamily="50" charset="-128"/>
                <a:ea typeface="BIZ UDPゴシック" panose="020B0400000000000000" pitchFamily="50" charset="-128"/>
              </a:rPr>
              <a:t>007-902</a:t>
            </a:r>
            <a:endParaRPr kumimoji="1" lang="ja-JP" altLang="en-US" b="1" dirty="0">
              <a:latin typeface="BIZ UDPゴシック" panose="020B0400000000000000" pitchFamily="50" charset="-128"/>
              <a:ea typeface="BIZ UDPゴシック" panose="020B0400000000000000" pitchFamily="50" charset="-128"/>
            </a:endParaRPr>
          </a:p>
        </p:txBody>
      </p:sp>
      <p:cxnSp>
        <p:nvCxnSpPr>
          <p:cNvPr id="19" name="直線コネクタ 18">
            <a:extLst>
              <a:ext uri="{FF2B5EF4-FFF2-40B4-BE49-F238E27FC236}">
                <a16:creationId xmlns:a16="http://schemas.microsoft.com/office/drawing/2014/main" id="{3D69A7EC-A49B-E516-F2CF-0DAE5AA4AEE5}"/>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5">
            <a:extLst>
              <a:ext uri="{FF2B5EF4-FFF2-40B4-BE49-F238E27FC236}">
                <a16:creationId xmlns:a16="http://schemas.microsoft.com/office/drawing/2014/main" id="{B57E72FF-F5B2-510E-38E1-74296E864813}"/>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grpSp>
        <p:nvGrpSpPr>
          <p:cNvPr id="7" name="グループ化 6">
            <a:extLst>
              <a:ext uri="{FF2B5EF4-FFF2-40B4-BE49-F238E27FC236}">
                <a16:creationId xmlns:a16="http://schemas.microsoft.com/office/drawing/2014/main" id="{3EF14169-7F4E-4715-7233-A04E6EFB4F7F}"/>
              </a:ext>
            </a:extLst>
          </p:cNvPr>
          <p:cNvGrpSpPr/>
          <p:nvPr userDrawn="1"/>
        </p:nvGrpSpPr>
        <p:grpSpPr>
          <a:xfrm>
            <a:off x="9215300" y="55751"/>
            <a:ext cx="252000" cy="252000"/>
            <a:chOff x="8725444" y="521929"/>
            <a:chExt cx="252000" cy="252000"/>
          </a:xfrm>
        </p:grpSpPr>
        <p:sp>
          <p:nvSpPr>
            <p:cNvPr id="6" name="正方形/長方形 5">
              <a:extLst>
                <a:ext uri="{FF2B5EF4-FFF2-40B4-BE49-F238E27FC236}">
                  <a16:creationId xmlns:a16="http://schemas.microsoft.com/office/drawing/2014/main" id="{0736F071-C547-FB3C-6279-5F41DDB80B5B}"/>
                </a:ext>
              </a:extLst>
            </p:cNvPr>
            <p:cNvSpPr/>
            <p:nvPr userDrawn="1"/>
          </p:nvSpPr>
          <p:spPr>
            <a:xfrm>
              <a:off x="8725444" y="521929"/>
              <a:ext cx="252000" cy="25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デジタル教科書・教材用ビューア「Lentrance Reader」を実教出版が採用 | 株式会社Lentranceのプレスリリース">
              <a:extLst>
                <a:ext uri="{FF2B5EF4-FFF2-40B4-BE49-F238E27FC236}">
                  <a16:creationId xmlns:a16="http://schemas.microsoft.com/office/drawing/2014/main" id="{1548765C-5C59-F095-E551-975BD21CBEC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59" t="6617" r="74578" b="4580"/>
            <a:stretch/>
          </p:blipFill>
          <p:spPr bwMode="auto">
            <a:xfrm>
              <a:off x="8725444" y="522004"/>
              <a:ext cx="252000" cy="251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915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5673E1-A300-B587-013B-7385B8F2953E}"/>
              </a:ext>
            </a:extLst>
          </p:cNvPr>
          <p:cNvSpPr>
            <a:spLocks noGrp="1"/>
          </p:cNvSpPr>
          <p:nvPr>
            <p:ph type="title"/>
          </p:nvPr>
        </p:nvSpPr>
        <p:spPr>
          <a:xfrm>
            <a:off x="839788" y="457200"/>
            <a:ext cx="3932237" cy="1600200"/>
          </a:xfrm>
        </p:spPr>
        <p:txBody>
          <a:bodyPr anchor="b"/>
          <a:lstStyle>
            <a:lvl1pPr>
              <a:defRPr sz="32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9286F25-C89D-50A8-E3C3-6821A9D64D5B}"/>
              </a:ext>
            </a:extLst>
          </p:cNvPr>
          <p:cNvSpPr>
            <a:spLocks noGrp="1"/>
          </p:cNvSpPr>
          <p:nvPr>
            <p:ph type="pic" idx="1"/>
          </p:nvPr>
        </p:nvSpPr>
        <p:spPr>
          <a:xfrm>
            <a:off x="5183188" y="987425"/>
            <a:ext cx="6172200" cy="4873625"/>
          </a:xfrm>
        </p:spPr>
        <p:txBody>
          <a:bodyPr/>
          <a:lstStyle>
            <a:lvl1pPr marL="0" indent="0">
              <a:buNone/>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53AA418-0F2E-D16D-3853-30AFD3846786}"/>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3010FDC-4AFC-BF82-0681-8E870CE40250}"/>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BB414323-6FA2-4107-BAA0-348D45988400}" type="datetime1">
              <a:rPr lang="ja-JP" altLang="en-US" smtClean="0"/>
              <a:pPr/>
              <a:t>2025/4/4</a:t>
            </a:fld>
            <a:endParaRPr lang="ja-JP" altLang="en-US"/>
          </a:p>
        </p:txBody>
      </p:sp>
      <p:sp>
        <p:nvSpPr>
          <p:cNvPr id="6" name="フッター プレースホルダー 5">
            <a:extLst>
              <a:ext uri="{FF2B5EF4-FFF2-40B4-BE49-F238E27FC236}">
                <a16:creationId xmlns:a16="http://schemas.microsoft.com/office/drawing/2014/main" id="{B34B6F90-CFAB-CF19-74F0-3B6FFE23BE07}"/>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9" name="正方形/長方形 8">
            <a:extLst>
              <a:ext uri="{FF2B5EF4-FFF2-40B4-BE49-F238E27FC236}">
                <a16:creationId xmlns:a16="http://schemas.microsoft.com/office/drawing/2014/main" id="{CF5DE35F-3EDE-AABB-7CC4-984B50EBB088}"/>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10" name="スライド番号プレースホルダー 5">
            <a:extLst>
              <a:ext uri="{FF2B5EF4-FFF2-40B4-BE49-F238E27FC236}">
                <a16:creationId xmlns:a16="http://schemas.microsoft.com/office/drawing/2014/main" id="{2376F0A9-0C3D-5186-93B9-E9BBD3F6D82C}"/>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cxnSp>
        <p:nvCxnSpPr>
          <p:cNvPr id="7" name="直線コネクタ 6">
            <a:extLst>
              <a:ext uri="{FF2B5EF4-FFF2-40B4-BE49-F238E27FC236}">
                <a16:creationId xmlns:a16="http://schemas.microsoft.com/office/drawing/2014/main" id="{BC54549C-A44C-21B5-DAFE-0A2FA5F9C5D5}"/>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396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A2EC9-CE03-836D-81A3-51A2DDF82E3D}"/>
              </a:ext>
            </a:extLst>
          </p:cNvPr>
          <p:cNvSpPr>
            <a:spLocks noGrp="1"/>
          </p:cNvSpPr>
          <p:nvPr>
            <p:ph type="title"/>
          </p:nvPr>
        </p:nvSpPr>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E8E045-6255-A4C0-692A-5D4EF4193A5F}"/>
              </a:ext>
            </a:extLst>
          </p:cNvPr>
          <p:cNvSpPr>
            <a:spLocks noGrp="1"/>
          </p:cNvSpPr>
          <p:nvPr>
            <p:ph type="body" orient="vert" idx="1"/>
          </p:nvPr>
        </p:nvSpPr>
        <p:spPr/>
        <p:txBody>
          <a:bodyPr vert="eaVert">
            <a:normAutofit/>
          </a:bodyPr>
          <a:lstStyle>
            <a:lvl1pPr>
              <a:defRPr sz="36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sz="2800">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6F1578-CD01-A91D-D626-8C0FBD9706D8}"/>
              </a:ext>
            </a:extLst>
          </p:cNvPr>
          <p:cNvSpPr>
            <a:spLocks noGrp="1"/>
          </p:cNvSpPr>
          <p:nvPr>
            <p:ph type="dt" sz="half" idx="10"/>
          </p:nvPr>
        </p:nvSpPr>
        <p:spPr>
          <a:xfrm>
            <a:off x="8610600" y="6356350"/>
            <a:ext cx="2743200" cy="365125"/>
          </a:xfrm>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8F80DC5A-34A5-4419-9A01-83649A97E4D6}" type="datetime1">
              <a:rPr lang="ja-JP" altLang="en-US" smtClean="0"/>
              <a:pPr/>
              <a:t>2025/4/4</a:t>
            </a:fld>
            <a:endParaRPr lang="ja-JP" altLang="en-US"/>
          </a:p>
        </p:txBody>
      </p:sp>
      <p:sp>
        <p:nvSpPr>
          <p:cNvPr id="5" name="フッター プレースホルダー 4">
            <a:extLst>
              <a:ext uri="{FF2B5EF4-FFF2-40B4-BE49-F238E27FC236}">
                <a16:creationId xmlns:a16="http://schemas.microsoft.com/office/drawing/2014/main" id="{73185A59-898F-B5DB-353C-724C157D4528}"/>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8" name="正方形/長方形 7">
            <a:extLst>
              <a:ext uri="{FF2B5EF4-FFF2-40B4-BE49-F238E27FC236}">
                <a16:creationId xmlns:a16="http://schemas.microsoft.com/office/drawing/2014/main" id="{D77682ED-6010-4AE8-4B64-5409C6A5125F}"/>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9" name="スライド番号プレースホルダー 5">
            <a:extLst>
              <a:ext uri="{FF2B5EF4-FFF2-40B4-BE49-F238E27FC236}">
                <a16:creationId xmlns:a16="http://schemas.microsoft.com/office/drawing/2014/main" id="{3068F175-FDA4-1A50-1E31-87A28F5B5FEE}"/>
              </a:ext>
            </a:extLst>
          </p:cNvPr>
          <p:cNvSpPr>
            <a:spLocks noGrp="1"/>
          </p:cNvSpPr>
          <p:nvPr>
            <p:ph type="sldNum" sz="quarter" idx="12"/>
          </p:nvPr>
        </p:nvSpPr>
        <p:spPr>
          <a:xfrm>
            <a:off x="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cxnSp>
        <p:nvCxnSpPr>
          <p:cNvPr id="6" name="直線コネクタ 5">
            <a:extLst>
              <a:ext uri="{FF2B5EF4-FFF2-40B4-BE49-F238E27FC236}">
                <a16:creationId xmlns:a16="http://schemas.microsoft.com/office/drawing/2014/main" id="{83326B6F-49D6-D1F9-79D9-BA3E71DC5D57}"/>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895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F402EF-F25E-6C74-7C53-2A09C1FBAB0C}"/>
              </a:ext>
            </a:extLst>
          </p:cNvPr>
          <p:cNvSpPr>
            <a:spLocks noGrp="1"/>
          </p:cNvSpPr>
          <p:nvPr>
            <p:ph type="title" orient="vert"/>
          </p:nvPr>
        </p:nvSpPr>
        <p:spPr>
          <a:xfrm>
            <a:off x="8724900" y="365125"/>
            <a:ext cx="2628900" cy="5811838"/>
          </a:xfrm>
        </p:spPr>
        <p:txBody>
          <a:bodyPr vert="eaVert">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F530BD-1DA0-05F4-28C7-5CBF0E47E774}"/>
              </a:ext>
            </a:extLst>
          </p:cNvPr>
          <p:cNvSpPr>
            <a:spLocks noGrp="1"/>
          </p:cNvSpPr>
          <p:nvPr>
            <p:ph type="body" orient="vert" idx="1"/>
          </p:nvPr>
        </p:nvSpPr>
        <p:spPr>
          <a:xfrm>
            <a:off x="838200" y="365125"/>
            <a:ext cx="7734300" cy="5811838"/>
          </a:xfrm>
        </p:spPr>
        <p:txBody>
          <a:bodyPr vert="eaVert">
            <a:normAutofit/>
          </a:bodyPr>
          <a:lstStyle>
            <a:lvl1pPr>
              <a:defRPr sz="36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sz="2800">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E3E169-ABBC-5D85-7024-1DC4D1895057}"/>
              </a:ext>
            </a:extLst>
          </p:cNvPr>
          <p:cNvSpPr>
            <a:spLocks noGrp="1"/>
          </p:cNvSpPr>
          <p:nvPr>
            <p:ph type="dt" sz="half" idx="10"/>
          </p:nvPr>
        </p:nvSpPr>
        <p:spPr>
          <a:xfrm>
            <a:off x="8610600" y="6356350"/>
            <a:ext cx="2743200" cy="365125"/>
          </a:xfrm>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CD09F6C6-BF46-4631-B2F4-092B4D34F5FD}" type="datetime1">
              <a:rPr lang="ja-JP" altLang="en-US" smtClean="0"/>
              <a:pPr/>
              <a:t>2025/4/4</a:t>
            </a:fld>
            <a:endParaRPr lang="ja-JP" altLang="en-US"/>
          </a:p>
        </p:txBody>
      </p:sp>
      <p:sp>
        <p:nvSpPr>
          <p:cNvPr id="5" name="フッター プレースホルダー 4">
            <a:extLst>
              <a:ext uri="{FF2B5EF4-FFF2-40B4-BE49-F238E27FC236}">
                <a16:creationId xmlns:a16="http://schemas.microsoft.com/office/drawing/2014/main" id="{038725B7-24BD-F805-8A4E-3EA78BF3ACF7}"/>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9" name="正方形/長方形 8">
            <a:extLst>
              <a:ext uri="{FF2B5EF4-FFF2-40B4-BE49-F238E27FC236}">
                <a16:creationId xmlns:a16="http://schemas.microsoft.com/office/drawing/2014/main" id="{733CD46C-AC1F-71DC-566C-63C4706BEFF0}"/>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ゴシック" panose="020B0400000000000000" pitchFamily="49" charset="-128"/>
                <a:ea typeface="BIZ UDゴシック" panose="020B0400000000000000" pitchFamily="49" charset="-128"/>
              </a:rPr>
              <a:t>　　　　　　　　　　　　　　　　　　　　　　　　　　　　　　　　　　　　　情Ｉ　</a:t>
            </a:r>
            <a:r>
              <a:rPr kumimoji="1" lang="en-US" altLang="ja-JP">
                <a:solidFill>
                  <a:schemeClr val="bg1"/>
                </a:solidFill>
                <a:latin typeface="BIZ UDゴシック" panose="020B0400000000000000" pitchFamily="49" charset="-128"/>
                <a:ea typeface="BIZ UDゴシック" panose="020B0400000000000000" pitchFamily="49" charset="-128"/>
              </a:rPr>
              <a:t>705</a:t>
            </a:r>
            <a:endParaRPr kumimoji="1" lang="ja-JP" altLang="en-US">
              <a:solidFill>
                <a:schemeClr val="bg1"/>
              </a:solidFill>
              <a:latin typeface="BIZ UDゴシック" panose="020B0400000000000000" pitchFamily="49" charset="-128"/>
              <a:ea typeface="BIZ UDゴシック" panose="020B0400000000000000" pitchFamily="49" charset="-128"/>
            </a:endParaRPr>
          </a:p>
        </p:txBody>
      </p:sp>
      <p:sp>
        <p:nvSpPr>
          <p:cNvPr id="10" name="スライド番号プレースホルダー 5">
            <a:extLst>
              <a:ext uri="{FF2B5EF4-FFF2-40B4-BE49-F238E27FC236}">
                <a16:creationId xmlns:a16="http://schemas.microsoft.com/office/drawing/2014/main" id="{E39C2509-B28E-F5E1-DE96-94AA23C9A774}"/>
              </a:ext>
            </a:extLst>
          </p:cNvPr>
          <p:cNvSpPr>
            <a:spLocks noGrp="1"/>
          </p:cNvSpPr>
          <p:nvPr>
            <p:ph type="sldNum" sz="quarter" idx="12"/>
          </p:nvPr>
        </p:nvSpPr>
        <p:spPr>
          <a:xfrm>
            <a:off x="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cxnSp>
        <p:nvCxnSpPr>
          <p:cNvPr id="6" name="直線コネクタ 5">
            <a:extLst>
              <a:ext uri="{FF2B5EF4-FFF2-40B4-BE49-F238E27FC236}">
                <a16:creationId xmlns:a16="http://schemas.microsoft.com/office/drawing/2014/main" id="{5EDEC951-C882-A377-B4A8-1305B397A69B}"/>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095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7"/>
            <a:ext cx="10363200" cy="1470025"/>
          </a:xfrm>
        </p:spPr>
        <p:txBody>
          <a:bodyPr/>
          <a:lstStyle>
            <a:lvl1pPr>
              <a:defRPr>
                <a:solidFill>
                  <a:srgbClr val="3F9287"/>
                </a:solidFill>
              </a:defRPr>
            </a:lvl1p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rgbClr val="3F92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
        <p:nvSpPr>
          <p:cNvPr id="11" name="正方形/長方形 10">
            <a:extLst>
              <a:ext uri="{FF2B5EF4-FFF2-40B4-BE49-F238E27FC236}">
                <a16:creationId xmlns:a16="http://schemas.microsoft.com/office/drawing/2014/main" id="{383786D4-BEC7-4C98-A257-2DD4FA1C5007}"/>
              </a:ext>
            </a:extLst>
          </p:cNvPr>
          <p:cNvSpPr/>
          <p:nvPr userDrawn="1"/>
        </p:nvSpPr>
        <p:spPr>
          <a:xfrm>
            <a:off x="0" y="-1"/>
            <a:ext cx="12192000" cy="360000"/>
          </a:xfrm>
          <a:prstGeom prst="rect">
            <a:avLst/>
          </a:prstGeom>
          <a:gradFill flip="none" rotWithShape="1">
            <a:gsLst>
              <a:gs pos="20000">
                <a:srgbClr val="50B6AA"/>
              </a:gs>
              <a:gs pos="100000">
                <a:srgbClr val="BFDE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2" name="図 2">
            <a:extLst>
              <a:ext uri="{FF2B5EF4-FFF2-40B4-BE49-F238E27FC236}">
                <a16:creationId xmlns:a16="http://schemas.microsoft.com/office/drawing/2014/main" id="{7F316127-E5F8-416F-87F6-AF73519857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96701" y="64222"/>
            <a:ext cx="323849"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
            <a:extLst>
              <a:ext uri="{FF2B5EF4-FFF2-40B4-BE49-F238E27FC236}">
                <a16:creationId xmlns:a16="http://schemas.microsoft.com/office/drawing/2014/main" id="{EA66F6EB-E8B5-4A55-BE29-6F379FA98E84}"/>
              </a:ext>
            </a:extLst>
          </p:cNvPr>
          <p:cNvSpPr txBox="1">
            <a:spLocks noChangeArrowheads="1"/>
          </p:cNvSpPr>
          <p:nvPr userDrawn="1"/>
        </p:nvSpPr>
        <p:spPr bwMode="auto">
          <a:xfrm>
            <a:off x="10477501" y="23668"/>
            <a:ext cx="1219200" cy="307777"/>
          </a:xfrm>
          <a:prstGeom prst="rect">
            <a:avLst/>
          </a:prstGeom>
          <a:noFill/>
          <a:ln>
            <a:noFill/>
          </a:ln>
        </p:spPr>
        <p:txBody>
          <a:bodyPr wrap="square">
            <a:spAutoFit/>
          </a:bodyPr>
          <a:lstStyle>
            <a:lvl1pPr eaLnBrk="0" hangingPunct="0">
              <a:defRPr kumimoji="1">
                <a:solidFill>
                  <a:schemeClr val="tx1"/>
                </a:solidFill>
                <a:latin typeface="Calibri" charset="0"/>
                <a:ea typeface="ＭＳ Ｐゴシック" charset="0"/>
                <a:cs typeface="ＭＳ Ｐゴシック" charset="0"/>
              </a:defRPr>
            </a:lvl1pPr>
            <a:lvl2pPr marL="742950" indent="-285750" eaLnBrk="0" hangingPunct="0">
              <a:defRPr kumimoji="1">
                <a:solidFill>
                  <a:schemeClr val="tx1"/>
                </a:solidFill>
                <a:latin typeface="Calibri" charset="0"/>
                <a:ea typeface="ＭＳ Ｐゴシック" charset="0"/>
              </a:defRPr>
            </a:lvl2pPr>
            <a:lvl3pPr marL="1143000" indent="-228600" eaLnBrk="0" hangingPunct="0">
              <a:defRPr kumimoji="1">
                <a:solidFill>
                  <a:schemeClr val="tx1"/>
                </a:solidFill>
                <a:latin typeface="Calibri" charset="0"/>
                <a:ea typeface="ＭＳ Ｐゴシック" charset="0"/>
              </a:defRPr>
            </a:lvl3pPr>
            <a:lvl4pPr marL="1600200" indent="-228600" eaLnBrk="0" hangingPunct="0">
              <a:defRPr kumimoji="1">
                <a:solidFill>
                  <a:schemeClr val="tx1"/>
                </a:solidFill>
                <a:latin typeface="Calibri" charset="0"/>
                <a:ea typeface="ＭＳ Ｐゴシック" charset="0"/>
              </a:defRPr>
            </a:lvl4pPr>
            <a:lvl5pPr marL="2057400" indent="-228600" eaLnBrk="0" hangingPunct="0">
              <a:defRPr kumimoji="1">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a:solidFill>
                  <a:schemeClr val="tx1"/>
                </a:solidFill>
                <a:latin typeface="Calibri" charset="0"/>
                <a:ea typeface="ＭＳ Ｐゴシック" charset="0"/>
              </a:defRPr>
            </a:lvl9pPr>
          </a:lstStyle>
          <a:p>
            <a:pPr algn="r" eaLnBrk="1" hangingPunct="1">
              <a:defRPr/>
            </a:pPr>
            <a:r>
              <a:rPr lang="ja-JP" altLang="en-US"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情</a:t>
            </a:r>
            <a:r>
              <a:rPr lang="en-US" altLang="ja-JP"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Ⅰ705</a:t>
            </a:r>
            <a:endParaRPr lang="ja-JP" altLang="en-US" sz="1200" b="1">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0614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AE86D40C-24CC-4D4C-9787-7B096429079D}"/>
              </a:ext>
            </a:extLst>
          </p:cNvPr>
          <p:cNvSpPr/>
          <p:nvPr userDrawn="1"/>
        </p:nvSpPr>
        <p:spPr>
          <a:xfrm>
            <a:off x="0" y="-1"/>
            <a:ext cx="12192000" cy="360000"/>
          </a:xfrm>
          <a:prstGeom prst="rect">
            <a:avLst/>
          </a:prstGeom>
          <a:gradFill flip="none" rotWithShape="1">
            <a:gsLst>
              <a:gs pos="20000">
                <a:srgbClr val="50B6AA"/>
              </a:gs>
              <a:gs pos="100000">
                <a:srgbClr val="BFDE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1" name="図 2">
            <a:extLst>
              <a:ext uri="{FF2B5EF4-FFF2-40B4-BE49-F238E27FC236}">
                <a16:creationId xmlns:a16="http://schemas.microsoft.com/office/drawing/2014/main" id="{005669FE-8017-45F0-89B3-7696D927B5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96701" y="64222"/>
            <a:ext cx="323849"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2">
            <a:extLst>
              <a:ext uri="{FF2B5EF4-FFF2-40B4-BE49-F238E27FC236}">
                <a16:creationId xmlns:a16="http://schemas.microsoft.com/office/drawing/2014/main" id="{80A8B4C7-8565-4898-94C8-B7FFEC20BA2B}"/>
              </a:ext>
            </a:extLst>
          </p:cNvPr>
          <p:cNvSpPr txBox="1">
            <a:spLocks noChangeArrowheads="1"/>
          </p:cNvSpPr>
          <p:nvPr userDrawn="1"/>
        </p:nvSpPr>
        <p:spPr bwMode="auto">
          <a:xfrm>
            <a:off x="10477501" y="23668"/>
            <a:ext cx="1219200" cy="307777"/>
          </a:xfrm>
          <a:prstGeom prst="rect">
            <a:avLst/>
          </a:prstGeom>
          <a:noFill/>
          <a:ln>
            <a:noFill/>
          </a:ln>
        </p:spPr>
        <p:txBody>
          <a:bodyPr wrap="square">
            <a:spAutoFit/>
          </a:bodyPr>
          <a:lstStyle>
            <a:lvl1pPr eaLnBrk="0" hangingPunct="0">
              <a:defRPr kumimoji="1">
                <a:solidFill>
                  <a:schemeClr val="tx1"/>
                </a:solidFill>
                <a:latin typeface="Calibri" charset="0"/>
                <a:ea typeface="ＭＳ Ｐゴシック" charset="0"/>
                <a:cs typeface="ＭＳ Ｐゴシック" charset="0"/>
              </a:defRPr>
            </a:lvl1pPr>
            <a:lvl2pPr marL="742950" indent="-285750" eaLnBrk="0" hangingPunct="0">
              <a:defRPr kumimoji="1">
                <a:solidFill>
                  <a:schemeClr val="tx1"/>
                </a:solidFill>
                <a:latin typeface="Calibri" charset="0"/>
                <a:ea typeface="ＭＳ Ｐゴシック" charset="0"/>
              </a:defRPr>
            </a:lvl2pPr>
            <a:lvl3pPr marL="1143000" indent="-228600" eaLnBrk="0" hangingPunct="0">
              <a:defRPr kumimoji="1">
                <a:solidFill>
                  <a:schemeClr val="tx1"/>
                </a:solidFill>
                <a:latin typeface="Calibri" charset="0"/>
                <a:ea typeface="ＭＳ Ｐゴシック" charset="0"/>
              </a:defRPr>
            </a:lvl3pPr>
            <a:lvl4pPr marL="1600200" indent="-228600" eaLnBrk="0" hangingPunct="0">
              <a:defRPr kumimoji="1">
                <a:solidFill>
                  <a:schemeClr val="tx1"/>
                </a:solidFill>
                <a:latin typeface="Calibri" charset="0"/>
                <a:ea typeface="ＭＳ Ｐゴシック" charset="0"/>
              </a:defRPr>
            </a:lvl4pPr>
            <a:lvl5pPr marL="2057400" indent="-228600" eaLnBrk="0" hangingPunct="0">
              <a:defRPr kumimoji="1">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a:solidFill>
                  <a:schemeClr val="tx1"/>
                </a:solidFill>
                <a:latin typeface="Calibri" charset="0"/>
                <a:ea typeface="ＭＳ Ｐゴシック" charset="0"/>
              </a:defRPr>
            </a:lvl9pPr>
          </a:lstStyle>
          <a:p>
            <a:pPr algn="r" eaLnBrk="1" hangingPunct="1">
              <a:defRPr/>
            </a:pPr>
            <a:r>
              <a:rPr lang="ja-JP" altLang="en-US"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情</a:t>
            </a:r>
            <a:r>
              <a:rPr lang="en-US" altLang="ja-JP"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Ⅰ705</a:t>
            </a:r>
            <a:endParaRPr lang="ja-JP" altLang="en-US" sz="1200" b="1">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609600" y="476672"/>
            <a:ext cx="10579261" cy="940966"/>
          </a:xfrm>
          <a:ln>
            <a:solidFill>
              <a:schemeClr val="accent1"/>
            </a:solidFill>
          </a:ln>
        </p:spPr>
        <p:txBody>
          <a:bodyPr/>
          <a:lstStyle>
            <a:lvl1pPr>
              <a:defRPr>
                <a:solidFill>
                  <a:srgbClr val="3F9287"/>
                </a:solidFill>
              </a:defRPr>
            </a:lvl1p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lvl2pPr>
              <a:defRPr>
                <a:solidFill>
                  <a:schemeClr val="tx1"/>
                </a:solidFill>
              </a:defRPr>
            </a:lvl2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
        <p:nvSpPr>
          <p:cNvPr id="10" name="テキスト プレースホルダー 9"/>
          <p:cNvSpPr>
            <a:spLocks noGrp="1"/>
          </p:cNvSpPr>
          <p:nvPr>
            <p:ph type="body" sz="quarter" idx="13"/>
          </p:nvPr>
        </p:nvSpPr>
        <p:spPr>
          <a:xfrm>
            <a:off x="146316" y="42868"/>
            <a:ext cx="10945216" cy="287610"/>
          </a:xfrm>
        </p:spPr>
        <p:txBody>
          <a:bodyPr>
            <a:noAutofit/>
          </a:bodyPr>
          <a:lstStyle>
            <a:lvl1pPr marL="0" indent="0">
              <a:buNone/>
              <a:defRPr sz="1600">
                <a:solidFill>
                  <a:schemeClr val="bg1"/>
                </a:solidFill>
              </a:defRPr>
            </a:lvl1pPr>
            <a:lvl2pPr>
              <a:defRPr sz="1600"/>
            </a:lvl2pPr>
            <a:lvl3pPr>
              <a:defRPr sz="1600"/>
            </a:lvl3pPr>
            <a:lvl4pPr>
              <a:defRPr sz="1600"/>
            </a:lvl4pPr>
            <a:lvl5pPr>
              <a:defRPr sz="1600"/>
            </a:lvl5pPr>
            <a:lvl6pPr>
              <a:defRPr sz="1600"/>
            </a:lvl6pPr>
            <a:lvl7pPr>
              <a:defRPr sz="1600"/>
            </a:lvl7pPr>
          </a:lstStyle>
          <a:p>
            <a:pPr lvl="0"/>
            <a:r>
              <a:rPr kumimoji="1" lang="ja-JP" altLang="en-US"/>
              <a:t>マスター テキストの書式設定</a:t>
            </a:r>
          </a:p>
        </p:txBody>
      </p:sp>
    </p:spTree>
    <p:extLst>
      <p:ext uri="{BB962C8B-B14F-4D97-AF65-F5344CB8AC3E}">
        <p14:creationId xmlns:p14="http://schemas.microsoft.com/office/powerpoint/2010/main" val="622963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A6FF566A-5098-654A-9A43-C299FDCBD57C}"/>
              </a:ext>
            </a:extLst>
          </p:cNvPr>
          <p:cNvSpPr/>
          <p:nvPr userDrawn="1"/>
        </p:nvSpPr>
        <p:spPr>
          <a:xfrm>
            <a:off x="0" y="-1"/>
            <a:ext cx="12192000" cy="360000"/>
          </a:xfrm>
          <a:prstGeom prst="rect">
            <a:avLst/>
          </a:prstGeom>
          <a:gradFill flip="none" rotWithShape="1">
            <a:gsLst>
              <a:gs pos="20000">
                <a:srgbClr val="50B6AA"/>
              </a:gs>
              <a:gs pos="100000">
                <a:srgbClr val="BFDE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1" name="図 2">
            <a:extLst>
              <a:ext uri="{FF2B5EF4-FFF2-40B4-BE49-F238E27FC236}">
                <a16:creationId xmlns:a16="http://schemas.microsoft.com/office/drawing/2014/main" id="{86A180A0-90C7-4A8D-ACCD-4432829776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96701" y="64222"/>
            <a:ext cx="323849"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2">
            <a:extLst>
              <a:ext uri="{FF2B5EF4-FFF2-40B4-BE49-F238E27FC236}">
                <a16:creationId xmlns:a16="http://schemas.microsoft.com/office/drawing/2014/main" id="{86150D37-A9DC-4138-8839-B902770A22F5}"/>
              </a:ext>
            </a:extLst>
          </p:cNvPr>
          <p:cNvSpPr txBox="1">
            <a:spLocks noChangeArrowheads="1"/>
          </p:cNvSpPr>
          <p:nvPr userDrawn="1"/>
        </p:nvSpPr>
        <p:spPr bwMode="auto">
          <a:xfrm>
            <a:off x="10477501" y="23668"/>
            <a:ext cx="1219200" cy="307777"/>
          </a:xfrm>
          <a:prstGeom prst="rect">
            <a:avLst/>
          </a:prstGeom>
          <a:noFill/>
          <a:ln>
            <a:noFill/>
          </a:ln>
        </p:spPr>
        <p:txBody>
          <a:bodyPr wrap="square">
            <a:spAutoFit/>
          </a:bodyPr>
          <a:lstStyle>
            <a:lvl1pPr eaLnBrk="0" hangingPunct="0">
              <a:defRPr kumimoji="1">
                <a:solidFill>
                  <a:schemeClr val="tx1"/>
                </a:solidFill>
                <a:latin typeface="Calibri" charset="0"/>
                <a:ea typeface="ＭＳ Ｐゴシック" charset="0"/>
                <a:cs typeface="ＭＳ Ｐゴシック" charset="0"/>
              </a:defRPr>
            </a:lvl1pPr>
            <a:lvl2pPr marL="742950" indent="-285750" eaLnBrk="0" hangingPunct="0">
              <a:defRPr kumimoji="1">
                <a:solidFill>
                  <a:schemeClr val="tx1"/>
                </a:solidFill>
                <a:latin typeface="Calibri" charset="0"/>
                <a:ea typeface="ＭＳ Ｐゴシック" charset="0"/>
              </a:defRPr>
            </a:lvl2pPr>
            <a:lvl3pPr marL="1143000" indent="-228600" eaLnBrk="0" hangingPunct="0">
              <a:defRPr kumimoji="1">
                <a:solidFill>
                  <a:schemeClr val="tx1"/>
                </a:solidFill>
                <a:latin typeface="Calibri" charset="0"/>
                <a:ea typeface="ＭＳ Ｐゴシック" charset="0"/>
              </a:defRPr>
            </a:lvl3pPr>
            <a:lvl4pPr marL="1600200" indent="-228600" eaLnBrk="0" hangingPunct="0">
              <a:defRPr kumimoji="1">
                <a:solidFill>
                  <a:schemeClr val="tx1"/>
                </a:solidFill>
                <a:latin typeface="Calibri" charset="0"/>
                <a:ea typeface="ＭＳ Ｐゴシック" charset="0"/>
              </a:defRPr>
            </a:lvl4pPr>
            <a:lvl5pPr marL="2057400" indent="-228600" eaLnBrk="0" hangingPunct="0">
              <a:defRPr kumimoji="1">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a:solidFill>
                  <a:schemeClr val="tx1"/>
                </a:solidFill>
                <a:latin typeface="Calibri" charset="0"/>
                <a:ea typeface="ＭＳ Ｐゴシック" charset="0"/>
              </a:defRPr>
            </a:lvl9pPr>
          </a:lstStyle>
          <a:p>
            <a:pPr algn="r" eaLnBrk="1" hangingPunct="1">
              <a:defRPr/>
            </a:pPr>
            <a:r>
              <a:rPr lang="ja-JP" altLang="en-US"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情</a:t>
            </a:r>
            <a:r>
              <a:rPr lang="en-US" altLang="ja-JP"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Ⅰ705</a:t>
            </a:r>
            <a:endParaRPr lang="ja-JP" altLang="en-US" sz="1200" b="1">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963084" y="1729803"/>
            <a:ext cx="10363200" cy="1362075"/>
          </a:xfrm>
        </p:spPr>
        <p:txBody>
          <a:bodyPr anchor="t"/>
          <a:lstStyle>
            <a:lvl1pPr algn="l">
              <a:defRPr sz="4000" b="1" cap="all">
                <a:solidFill>
                  <a:srgbClr val="3F9287"/>
                </a:solidFill>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963084" y="229616"/>
            <a:ext cx="10363200" cy="1500187"/>
          </a:xfrm>
        </p:spPr>
        <p:txBody>
          <a:bodyPr anchor="b"/>
          <a:lstStyle>
            <a:lvl1pPr marL="0" indent="0">
              <a:buNone/>
              <a:defRPr sz="20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
        <p:nvSpPr>
          <p:cNvPr id="8" name="テキスト プレースホルダー 9">
            <a:extLst>
              <a:ext uri="{FF2B5EF4-FFF2-40B4-BE49-F238E27FC236}">
                <a16:creationId xmlns:a16="http://schemas.microsoft.com/office/drawing/2014/main" id="{6A09DF05-C907-D841-8B31-7D967B998144}"/>
              </a:ext>
            </a:extLst>
          </p:cNvPr>
          <p:cNvSpPr>
            <a:spLocks noGrp="1"/>
          </p:cNvSpPr>
          <p:nvPr>
            <p:ph type="body" sz="quarter" idx="13"/>
          </p:nvPr>
        </p:nvSpPr>
        <p:spPr>
          <a:xfrm>
            <a:off x="146316" y="42868"/>
            <a:ext cx="10945216" cy="287610"/>
          </a:xfrm>
        </p:spPr>
        <p:txBody>
          <a:bodyPr>
            <a:noAutofit/>
          </a:bodyPr>
          <a:lstStyle>
            <a:lvl1pPr marL="0" indent="0">
              <a:buNone/>
              <a:defRPr sz="1600">
                <a:solidFill>
                  <a:schemeClr val="bg1"/>
                </a:solidFill>
              </a:defRPr>
            </a:lvl1pPr>
            <a:lvl2pPr>
              <a:defRPr sz="1600"/>
            </a:lvl2pPr>
            <a:lvl3pPr>
              <a:defRPr sz="1600"/>
            </a:lvl3pPr>
            <a:lvl4pPr>
              <a:defRPr sz="1600"/>
            </a:lvl4pPr>
            <a:lvl5pPr>
              <a:defRPr sz="1600"/>
            </a:lvl5pPr>
            <a:lvl6pPr>
              <a:defRPr sz="1600"/>
            </a:lvl6pPr>
            <a:lvl7pPr>
              <a:defRPr sz="1600"/>
            </a:lvl7pPr>
          </a:lstStyle>
          <a:p>
            <a:pPr lvl="0"/>
            <a:r>
              <a:rPr kumimoji="1" lang="ja-JP" altLang="en-US"/>
              <a:t>マスター テキストの書式設定</a:t>
            </a:r>
          </a:p>
        </p:txBody>
      </p:sp>
      <p:sp>
        <p:nvSpPr>
          <p:cNvPr id="9" name="コンテンツ プレースホルダ 2">
            <a:extLst>
              <a:ext uri="{FF2B5EF4-FFF2-40B4-BE49-F238E27FC236}">
                <a16:creationId xmlns:a16="http://schemas.microsoft.com/office/drawing/2014/main" id="{B524977B-CC4A-AE44-9090-5A0580FFB63A}"/>
              </a:ext>
            </a:extLst>
          </p:cNvPr>
          <p:cNvSpPr>
            <a:spLocks noGrp="1"/>
          </p:cNvSpPr>
          <p:nvPr>
            <p:ph idx="14"/>
          </p:nvPr>
        </p:nvSpPr>
        <p:spPr>
          <a:xfrm>
            <a:off x="609600" y="3091877"/>
            <a:ext cx="10972800" cy="2691978"/>
          </a:xfrm>
        </p:spPr>
        <p:txBody>
          <a:bodyPr/>
          <a:lstStyle>
            <a:lvl2pPr>
              <a:defRPr>
                <a:solidFill>
                  <a:schemeClr val="tx1"/>
                </a:solidFill>
              </a:defRPr>
            </a:lvl2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11889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
        <p:nvSpPr>
          <p:cNvPr id="8" name="テキスト プレースホルダー 9"/>
          <p:cNvSpPr>
            <a:spLocks noGrp="1"/>
          </p:cNvSpPr>
          <p:nvPr>
            <p:ph type="body" sz="quarter" idx="13"/>
          </p:nvPr>
        </p:nvSpPr>
        <p:spPr>
          <a:xfrm>
            <a:off x="623393" y="188640"/>
            <a:ext cx="10945216" cy="287610"/>
          </a:xfrm>
        </p:spPr>
        <p:txBody>
          <a:bodyPr>
            <a:noAutofit/>
          </a:bodyPr>
          <a:lstStyle>
            <a:lvl1pPr marL="0" indent="0">
              <a:buNone/>
              <a:defRPr sz="1600">
                <a:solidFill>
                  <a:schemeClr val="accent6"/>
                </a:solidFill>
              </a:defRPr>
            </a:lvl1pPr>
            <a:lvl2pPr>
              <a:defRPr sz="1600"/>
            </a:lvl2pPr>
            <a:lvl3pPr>
              <a:defRPr sz="1600"/>
            </a:lvl3pPr>
            <a:lvl4pPr>
              <a:defRPr sz="1600"/>
            </a:lvl4pPr>
            <a:lvl5pPr>
              <a:defRPr sz="1600"/>
            </a:lvl5pPr>
            <a:lvl6pPr>
              <a:defRPr sz="1600"/>
            </a:lvl6pPr>
            <a:lvl7pPr>
              <a:defRPr sz="1600"/>
            </a:lvl7pPr>
          </a:lstStyle>
          <a:p>
            <a:pPr lvl="0"/>
            <a:r>
              <a:rPr kumimoji="1" lang="ja-JP" altLang="en-US"/>
              <a:t>マスター テキストの書式設定</a:t>
            </a:r>
          </a:p>
        </p:txBody>
      </p:sp>
    </p:spTree>
    <p:extLst>
      <p:ext uri="{BB962C8B-B14F-4D97-AF65-F5344CB8AC3E}">
        <p14:creationId xmlns:p14="http://schemas.microsoft.com/office/powerpoint/2010/main" val="1453327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
        <p:nvSpPr>
          <p:cNvPr id="10" name="テキスト プレースホルダー 9"/>
          <p:cNvSpPr>
            <a:spLocks noGrp="1"/>
          </p:cNvSpPr>
          <p:nvPr>
            <p:ph type="body" sz="quarter" idx="13"/>
          </p:nvPr>
        </p:nvSpPr>
        <p:spPr>
          <a:xfrm>
            <a:off x="623393" y="188640"/>
            <a:ext cx="10945216" cy="287610"/>
          </a:xfrm>
        </p:spPr>
        <p:txBody>
          <a:bodyPr>
            <a:noAutofit/>
          </a:bodyPr>
          <a:lstStyle>
            <a:lvl1pPr marL="0" indent="0">
              <a:buNone/>
              <a:defRPr sz="1600">
                <a:solidFill>
                  <a:schemeClr val="accent6"/>
                </a:solidFill>
              </a:defRPr>
            </a:lvl1pPr>
            <a:lvl2pPr>
              <a:defRPr sz="1600"/>
            </a:lvl2pPr>
            <a:lvl3pPr>
              <a:defRPr sz="1600"/>
            </a:lvl3pPr>
            <a:lvl4pPr>
              <a:defRPr sz="1600"/>
            </a:lvl4pPr>
            <a:lvl5pPr>
              <a:defRPr sz="1600"/>
            </a:lvl5pPr>
            <a:lvl6pPr>
              <a:defRPr sz="1600"/>
            </a:lvl6pPr>
            <a:lvl7pPr>
              <a:defRPr sz="1600"/>
            </a:lvl7pPr>
          </a:lstStyle>
          <a:p>
            <a:pPr lvl="0"/>
            <a:r>
              <a:rPr kumimoji="1" lang="ja-JP" altLang="en-US"/>
              <a:t>マスター テキストの書式設定</a:t>
            </a:r>
          </a:p>
        </p:txBody>
      </p:sp>
    </p:spTree>
    <p:extLst>
      <p:ext uri="{BB962C8B-B14F-4D97-AF65-F5344CB8AC3E}">
        <p14:creationId xmlns:p14="http://schemas.microsoft.com/office/powerpoint/2010/main" val="105714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
        <p:nvSpPr>
          <p:cNvPr id="6" name="テキスト プレースホルダー 9"/>
          <p:cNvSpPr>
            <a:spLocks noGrp="1"/>
          </p:cNvSpPr>
          <p:nvPr>
            <p:ph type="body" sz="quarter" idx="13"/>
          </p:nvPr>
        </p:nvSpPr>
        <p:spPr>
          <a:xfrm>
            <a:off x="623393" y="188640"/>
            <a:ext cx="10945216" cy="287610"/>
          </a:xfrm>
        </p:spPr>
        <p:txBody>
          <a:bodyPr>
            <a:noAutofit/>
          </a:bodyPr>
          <a:lstStyle>
            <a:lvl1pPr marL="0" indent="0">
              <a:buNone/>
              <a:defRPr sz="1600">
                <a:solidFill>
                  <a:schemeClr val="accent6"/>
                </a:solidFill>
              </a:defRPr>
            </a:lvl1pPr>
            <a:lvl2pPr>
              <a:defRPr sz="1600"/>
            </a:lvl2pPr>
            <a:lvl3pPr>
              <a:defRPr sz="1600"/>
            </a:lvl3pPr>
            <a:lvl4pPr>
              <a:defRPr sz="1600"/>
            </a:lvl4pPr>
            <a:lvl5pPr>
              <a:defRPr sz="1600"/>
            </a:lvl5pPr>
            <a:lvl6pPr>
              <a:defRPr sz="1600"/>
            </a:lvl6pPr>
            <a:lvl7pPr>
              <a:defRPr sz="1600"/>
            </a:lvl7pPr>
          </a:lstStyle>
          <a:p>
            <a:pPr lvl="0"/>
            <a:r>
              <a:rPr kumimoji="1" lang="ja-JP" altLang="en-US"/>
              <a:t>マスター テキストの書式設定</a:t>
            </a:r>
          </a:p>
        </p:txBody>
      </p:sp>
    </p:spTree>
    <p:extLst>
      <p:ext uri="{BB962C8B-B14F-4D97-AF65-F5344CB8AC3E}">
        <p14:creationId xmlns:p14="http://schemas.microsoft.com/office/powerpoint/2010/main" val="843597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Tree>
    <p:extLst>
      <p:ext uri="{BB962C8B-B14F-4D97-AF65-F5344CB8AC3E}">
        <p14:creationId xmlns:p14="http://schemas.microsoft.com/office/powerpoint/2010/main" val="316164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F0CB77-1B12-EA37-A905-C8046B0BC09E}"/>
              </a:ext>
            </a:extLst>
          </p:cNvPr>
          <p:cNvSpPr>
            <a:spLocks noGrp="1"/>
          </p:cNvSpPr>
          <p:nvPr>
            <p:ph idx="1"/>
          </p:nvPr>
        </p:nvSpPr>
        <p:spPr/>
        <p:txBody>
          <a:bodyPr>
            <a:normAutofit/>
          </a:bodyPr>
          <a:lstStyle>
            <a:lvl1pPr>
              <a:defRPr sz="44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sz="4000">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sz="3600">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4EA7F3-0FC2-8F70-BE6F-C107C0D21F19}"/>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B8BCFC2A-BF64-46E8-96D6-FCC97B5B548D}" type="datetime1">
              <a:rPr lang="ja-JP" altLang="en-US" smtClean="0"/>
              <a:pPr/>
              <a:t>2025/4/4</a:t>
            </a:fld>
            <a:endParaRPr lang="ja-JP" altLang="en-US"/>
          </a:p>
        </p:txBody>
      </p:sp>
      <p:sp>
        <p:nvSpPr>
          <p:cNvPr id="5" name="フッター プレースホルダー 4">
            <a:extLst>
              <a:ext uri="{FF2B5EF4-FFF2-40B4-BE49-F238E27FC236}">
                <a16:creationId xmlns:a16="http://schemas.microsoft.com/office/drawing/2014/main" id="{31E0043A-80D9-0EF5-57DC-974AF795B27D}"/>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l"/>
            <a:r>
              <a:rPr kumimoji="1" lang="ja-JP" altLang="en-US" b="1" dirty="0">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11" name="四角形: 角を丸くする 10">
            <a:extLst>
              <a:ext uri="{FF2B5EF4-FFF2-40B4-BE49-F238E27FC236}">
                <a16:creationId xmlns:a16="http://schemas.microsoft.com/office/drawing/2014/main" id="{71F5D25F-4C24-816C-3D2B-97A4000FBA28}"/>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7" name="タイトル 1">
            <a:extLst>
              <a:ext uri="{FF2B5EF4-FFF2-40B4-BE49-F238E27FC236}">
                <a16:creationId xmlns:a16="http://schemas.microsoft.com/office/drawing/2014/main" id="{E3C4D5F9-E7DC-2E21-F22D-0F62411080A5}"/>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dirty="0"/>
              <a:t>●節 タイトルの書式設定</a:t>
            </a:r>
          </a:p>
        </p:txBody>
      </p:sp>
      <p:sp>
        <p:nvSpPr>
          <p:cNvPr id="2" name="スライド番号プレースホルダー 5">
            <a:extLst>
              <a:ext uri="{FF2B5EF4-FFF2-40B4-BE49-F238E27FC236}">
                <a16:creationId xmlns:a16="http://schemas.microsoft.com/office/drawing/2014/main" id="{31E937DF-0A38-387D-7403-FB69D2CD5327}"/>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6" name="直線コネクタ 5">
            <a:extLst>
              <a:ext uri="{FF2B5EF4-FFF2-40B4-BE49-F238E27FC236}">
                <a16:creationId xmlns:a16="http://schemas.microsoft.com/office/drawing/2014/main" id="{8144E085-BC93-A42B-4948-DB25FC529697}"/>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624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Tree>
    <p:extLst>
      <p:ext uri="{BB962C8B-B14F-4D97-AF65-F5344CB8AC3E}">
        <p14:creationId xmlns:p14="http://schemas.microsoft.com/office/powerpoint/2010/main" val="1722119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Tree>
    <p:extLst>
      <p:ext uri="{BB962C8B-B14F-4D97-AF65-F5344CB8AC3E}">
        <p14:creationId xmlns:p14="http://schemas.microsoft.com/office/powerpoint/2010/main" val="654022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
        <p:nvSpPr>
          <p:cNvPr id="7" name="テキスト プレースホルダー 9"/>
          <p:cNvSpPr>
            <a:spLocks noGrp="1"/>
          </p:cNvSpPr>
          <p:nvPr>
            <p:ph type="body" sz="quarter" idx="13"/>
          </p:nvPr>
        </p:nvSpPr>
        <p:spPr>
          <a:xfrm>
            <a:off x="623393" y="188640"/>
            <a:ext cx="10945216" cy="287610"/>
          </a:xfrm>
        </p:spPr>
        <p:txBody>
          <a:bodyPr>
            <a:noAutofit/>
          </a:bodyPr>
          <a:lstStyle>
            <a:lvl1pPr marL="0" indent="0">
              <a:buNone/>
              <a:defRPr sz="1600">
                <a:solidFill>
                  <a:schemeClr val="accent6"/>
                </a:solidFill>
              </a:defRPr>
            </a:lvl1pPr>
            <a:lvl2pPr>
              <a:defRPr sz="1600"/>
            </a:lvl2pPr>
            <a:lvl3pPr>
              <a:defRPr sz="1600"/>
            </a:lvl3pPr>
            <a:lvl4pPr>
              <a:defRPr sz="1600"/>
            </a:lvl4pPr>
            <a:lvl5pPr>
              <a:defRPr sz="1600"/>
            </a:lvl5pPr>
            <a:lvl6pPr>
              <a:defRPr sz="1600"/>
            </a:lvl6pPr>
            <a:lvl7pPr>
              <a:defRPr sz="1600"/>
            </a:lvl7pPr>
          </a:lstStyle>
          <a:p>
            <a:pPr lvl="0"/>
            <a:r>
              <a:rPr kumimoji="1" lang="ja-JP" altLang="en-US"/>
              <a:t>マスター テキストの書式設定</a:t>
            </a:r>
          </a:p>
        </p:txBody>
      </p:sp>
    </p:spTree>
    <p:extLst>
      <p:ext uri="{BB962C8B-B14F-4D97-AF65-F5344CB8AC3E}">
        <p14:creationId xmlns:p14="http://schemas.microsoft.com/office/powerpoint/2010/main" val="190982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0"/>
            <a:ext cx="27432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609600" y="274640"/>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822C73B-1F73-4D0B-B93D-F719D76A0240}" type="datetimeFigureOut">
              <a:rPr kumimoji="1" lang="ja-JP" altLang="en-US" smtClean="0"/>
              <a:t>2025/4/4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BB2FF-D454-4A02-B543-B99718B19008}" type="slidenum">
              <a:rPr kumimoji="1" lang="ja-JP" altLang="en-US" smtClean="0"/>
              <a:t>‹#›</a:t>
            </a:fld>
            <a:endParaRPr kumimoji="1" lang="ja-JP" altLang="en-US"/>
          </a:p>
        </p:txBody>
      </p:sp>
    </p:spTree>
    <p:extLst>
      <p:ext uri="{BB962C8B-B14F-4D97-AF65-F5344CB8AC3E}">
        <p14:creationId xmlns:p14="http://schemas.microsoft.com/office/powerpoint/2010/main" val="106061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6" name="吹き出し: 角を丸めた四角形 5">
            <a:extLst>
              <a:ext uri="{FF2B5EF4-FFF2-40B4-BE49-F238E27FC236}">
                <a16:creationId xmlns:a16="http://schemas.microsoft.com/office/drawing/2014/main" id="{91925F8E-9E83-2805-6021-0891F57C1724}"/>
              </a:ext>
            </a:extLst>
          </p:cNvPr>
          <p:cNvSpPr/>
          <p:nvPr userDrawn="1"/>
        </p:nvSpPr>
        <p:spPr>
          <a:xfrm>
            <a:off x="1674688" y="1846278"/>
            <a:ext cx="8842624" cy="4320000"/>
          </a:xfrm>
          <a:prstGeom prst="wedgeRoundRectCallout">
            <a:avLst>
              <a:gd name="adj1" fmla="val 47735"/>
              <a:gd name="adj2" fmla="val 56730"/>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kumimoji="1" lang="ja-JP" altLang="en-US" sz="4000" b="1">
              <a:solidFill>
                <a:schemeClr val="accent1"/>
              </a:solidFill>
              <a:latin typeface="BIZ UDゴシック" panose="020B0400000000000000" pitchFamily="49" charset="-128"/>
              <a:ea typeface="BIZ UDゴシック" panose="020B0400000000000000" pitchFamily="49" charset="-128"/>
            </a:endParaRPr>
          </a:p>
        </p:txBody>
      </p:sp>
      <p:sp>
        <p:nvSpPr>
          <p:cNvPr id="3" name="四角形: 角を丸くする 2">
            <a:extLst>
              <a:ext uri="{FF2B5EF4-FFF2-40B4-BE49-F238E27FC236}">
                <a16:creationId xmlns:a16="http://schemas.microsoft.com/office/drawing/2014/main" id="{238C1774-663E-DF37-CBF5-B4C718808ED2}"/>
              </a:ext>
            </a:extLst>
          </p:cNvPr>
          <p:cNvSpPr/>
          <p:nvPr userDrawn="1"/>
        </p:nvSpPr>
        <p:spPr>
          <a:xfrm>
            <a:off x="838200" y="1846278"/>
            <a:ext cx="10515600" cy="4320000"/>
          </a:xfrm>
          <a:prstGeom prst="roundRect">
            <a:avLst>
              <a:gd name="adj" fmla="val 8106"/>
            </a:avLst>
          </a:prstGeom>
          <a:solidFill>
            <a:srgbClr val="BAD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156082"/>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000" b="1" i="0" u="none" strike="noStrike" kern="1200" cap="none" spc="0" normalizeH="0" baseline="0" noProof="0">
                <a:ln>
                  <a:noFill/>
                </a:ln>
                <a:solidFill>
                  <a:srgbClr val="156082"/>
                </a:solidFill>
                <a:effectLst/>
                <a:uLnTx/>
                <a:uFillTx/>
                <a:latin typeface="BIZ UDゴシック" panose="020B0400000000000000" pitchFamily="49" charset="-128"/>
                <a:ea typeface="BIZ UDゴシック" panose="020B0400000000000000" pitchFamily="49" charset="-128"/>
                <a:cs typeface="+mn-cs"/>
              </a:rPr>
              <a:t>学習内容</a:t>
            </a:r>
          </a:p>
        </p:txBody>
      </p:sp>
      <p:sp>
        <p:nvSpPr>
          <p:cNvPr id="4" name="日付プレースホルダー 3">
            <a:extLst>
              <a:ext uri="{FF2B5EF4-FFF2-40B4-BE49-F238E27FC236}">
                <a16:creationId xmlns:a16="http://schemas.microsoft.com/office/drawing/2014/main" id="{124EA7F3-0FC2-8F70-BE6F-C107C0D21F19}"/>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B8BCFC2A-BF64-46E8-96D6-FCC97B5B548D}" type="datetime1">
              <a:rPr lang="ja-JP" altLang="en-US" smtClean="0"/>
              <a:pPr/>
              <a:t>2025/4/4</a:t>
            </a:fld>
            <a:endParaRPr lang="ja-JP" altLang="en-US"/>
          </a:p>
        </p:txBody>
      </p:sp>
      <p:sp>
        <p:nvSpPr>
          <p:cNvPr id="5" name="フッター プレースホルダー 4">
            <a:extLst>
              <a:ext uri="{FF2B5EF4-FFF2-40B4-BE49-F238E27FC236}">
                <a16:creationId xmlns:a16="http://schemas.microsoft.com/office/drawing/2014/main" id="{31E0043A-80D9-0EF5-57DC-974AF795B27D}"/>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dirty="0">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9" name="スライド番号プレースホルダー 5">
            <a:extLst>
              <a:ext uri="{FF2B5EF4-FFF2-40B4-BE49-F238E27FC236}">
                <a16:creationId xmlns:a16="http://schemas.microsoft.com/office/drawing/2014/main" id="{2B738EAF-6A2A-32DA-E6A1-053B2AE4C063}"/>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sp>
        <p:nvSpPr>
          <p:cNvPr id="11" name="テキスト プレースホルダー 10">
            <a:extLst>
              <a:ext uri="{FF2B5EF4-FFF2-40B4-BE49-F238E27FC236}">
                <a16:creationId xmlns:a16="http://schemas.microsoft.com/office/drawing/2014/main" id="{AC697431-00D6-32ED-7F99-7481195E6CC5}"/>
              </a:ext>
            </a:extLst>
          </p:cNvPr>
          <p:cNvSpPr>
            <a:spLocks noGrp="1"/>
          </p:cNvSpPr>
          <p:nvPr>
            <p:ph type="body" sz="quarter" idx="13"/>
          </p:nvPr>
        </p:nvSpPr>
        <p:spPr>
          <a:xfrm>
            <a:off x="1351711" y="2841489"/>
            <a:ext cx="9900651" cy="2690813"/>
          </a:xfrm>
        </p:spPr>
        <p:txBody>
          <a:bodyPr>
            <a:normAutofit/>
          </a:bodyPr>
          <a:lstStyle>
            <a:lvl1pPr>
              <a:defRPr sz="4000" b="0">
                <a:solidFill>
                  <a:schemeClr val="tx1">
                    <a:lumMod val="75000"/>
                    <a:lumOff val="25000"/>
                  </a:schemeClr>
                </a:solidFill>
              </a:defRPr>
            </a:lvl1pPr>
            <a:lvl2pPr>
              <a:defRPr sz="3600" b="0">
                <a:solidFill>
                  <a:schemeClr val="tx1">
                    <a:lumMod val="75000"/>
                    <a:lumOff val="25000"/>
                  </a:schemeClr>
                </a:solidFill>
              </a:defRPr>
            </a:lvl2pPr>
            <a:lvl3pPr>
              <a:defRPr sz="3200" b="0">
                <a:solidFill>
                  <a:schemeClr val="tx1">
                    <a:lumMod val="75000"/>
                    <a:lumOff val="25000"/>
                  </a:schemeClr>
                </a:solidFill>
              </a:defRPr>
            </a:lvl3pPr>
            <a:lvl4pPr>
              <a:defRPr sz="2800" b="0">
                <a:solidFill>
                  <a:schemeClr val="tx1">
                    <a:lumMod val="75000"/>
                    <a:lumOff val="25000"/>
                  </a:schemeClr>
                </a:solidFill>
              </a:defRPr>
            </a:lvl4pPr>
            <a:lvl5pPr>
              <a:defRPr sz="2800" b="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四角形: 角を丸くする 1">
            <a:extLst>
              <a:ext uri="{FF2B5EF4-FFF2-40B4-BE49-F238E27FC236}">
                <a16:creationId xmlns:a16="http://schemas.microsoft.com/office/drawing/2014/main" id="{88D02341-3AF8-C1D3-73B0-2C64CF2442A4}"/>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7" name="タイトル 1">
            <a:extLst>
              <a:ext uri="{FF2B5EF4-FFF2-40B4-BE49-F238E27FC236}">
                <a16:creationId xmlns:a16="http://schemas.microsoft.com/office/drawing/2014/main" id="{86CAEE53-6461-1444-9651-443634D58B68}"/>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cxnSp>
        <p:nvCxnSpPr>
          <p:cNvPr id="12" name="直線コネクタ 11">
            <a:extLst>
              <a:ext uri="{FF2B5EF4-FFF2-40B4-BE49-F238E27FC236}">
                <a16:creationId xmlns:a16="http://schemas.microsoft.com/office/drawing/2014/main" id="{E05DA498-B904-9DE9-C929-80CB5DC78A80}"/>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17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F0CB77-1B12-EA37-A905-C8046B0BC09E}"/>
              </a:ext>
            </a:extLst>
          </p:cNvPr>
          <p:cNvSpPr>
            <a:spLocks noGrp="1"/>
          </p:cNvSpPr>
          <p:nvPr>
            <p:ph idx="1"/>
          </p:nvPr>
        </p:nvSpPr>
        <p:spPr/>
        <p:txBody>
          <a:bodyPr>
            <a:normAutofit/>
          </a:bodyPr>
          <a:lstStyle>
            <a:lvl1pPr>
              <a:defRPr sz="44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a:defRPr sz="4000">
                <a:solidFill>
                  <a:schemeClr val="tx1">
                    <a:lumMod val="75000"/>
                    <a:lumOff val="25000"/>
                  </a:schemeClr>
                </a:solidFill>
                <a:latin typeface="BIZ UDゴシック" panose="020B0400000000000000" pitchFamily="49" charset="-128"/>
                <a:ea typeface="BIZ UDゴシック" panose="020B0400000000000000" pitchFamily="49" charset="-128"/>
              </a:defRPr>
            </a:lvl2pPr>
            <a:lvl3pPr>
              <a:defRPr sz="3600">
                <a:solidFill>
                  <a:schemeClr val="tx1">
                    <a:lumMod val="75000"/>
                    <a:lumOff val="25000"/>
                  </a:schemeClr>
                </a:solidFill>
                <a:latin typeface="BIZ UDゴシック" panose="020B0400000000000000" pitchFamily="49" charset="-128"/>
                <a:ea typeface="BIZ UDゴシック" panose="020B0400000000000000" pitchFamily="49" charset="-128"/>
              </a:defRPr>
            </a:lvl3pPr>
            <a:lvl4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4pPr>
            <a:lvl5pPr>
              <a:defRPr sz="3200">
                <a:solidFill>
                  <a:schemeClr val="tx1">
                    <a:lumMod val="75000"/>
                    <a:lumOff val="25000"/>
                  </a:schemeClr>
                </a:solidFill>
                <a:latin typeface="BIZ UDゴシック" panose="020B0400000000000000" pitchFamily="49" charset="-128"/>
                <a:ea typeface="BIZ UDゴシック" panose="020B0400000000000000" pitchFamily="49"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4EA7F3-0FC2-8F70-BE6F-C107C0D21F19}"/>
              </a:ext>
            </a:extLst>
          </p:cNvPr>
          <p:cNvSpPr>
            <a:spLocks noGrp="1"/>
          </p:cNvSpPr>
          <p:nvPr>
            <p:ph type="dt" sz="half" idx="10"/>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fld id="{B8BCFC2A-BF64-46E8-96D6-FCC97B5B548D}" type="datetime1">
              <a:rPr lang="ja-JP" altLang="en-US" smtClean="0"/>
              <a:pPr/>
              <a:t>2025/4/4</a:t>
            </a:fld>
            <a:endParaRPr lang="ja-JP" altLang="en-US"/>
          </a:p>
        </p:txBody>
      </p:sp>
      <p:sp>
        <p:nvSpPr>
          <p:cNvPr id="5" name="フッター プレースホルダー 4">
            <a:extLst>
              <a:ext uri="{FF2B5EF4-FFF2-40B4-BE49-F238E27FC236}">
                <a16:creationId xmlns:a16="http://schemas.microsoft.com/office/drawing/2014/main" id="{31E0043A-80D9-0EF5-57DC-974AF795B27D}"/>
              </a:ext>
            </a:extLst>
          </p:cNvPr>
          <p:cNvSpPr>
            <a:spLocks noGrp="1"/>
          </p:cNvSpPr>
          <p:nvPr>
            <p:ph type="ftr" sz="quarter" idx="11"/>
          </p:nvPr>
        </p:nvSpPr>
        <p:spPr/>
        <p:txBody>
          <a:bodyPr/>
          <a:lstStyle>
            <a:lvl1pPr>
              <a:defRPr>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9" name="スライド番号プレースホルダー 5">
            <a:extLst>
              <a:ext uri="{FF2B5EF4-FFF2-40B4-BE49-F238E27FC236}">
                <a16:creationId xmlns:a16="http://schemas.microsoft.com/office/drawing/2014/main" id="{2B738EAF-6A2A-32DA-E6A1-053B2AE4C063}"/>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sp>
        <p:nvSpPr>
          <p:cNvPr id="11" name="四角形: 角を丸くする 10">
            <a:extLst>
              <a:ext uri="{FF2B5EF4-FFF2-40B4-BE49-F238E27FC236}">
                <a16:creationId xmlns:a16="http://schemas.microsoft.com/office/drawing/2014/main" id="{2A371426-FE83-CDB6-5789-06DA770A0476}"/>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13" name="タイトル 1">
            <a:extLst>
              <a:ext uri="{FF2B5EF4-FFF2-40B4-BE49-F238E27FC236}">
                <a16:creationId xmlns:a16="http://schemas.microsoft.com/office/drawing/2014/main" id="{9E9E7861-CB19-DF60-D837-0F2BE2983ECB}"/>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cxnSp>
        <p:nvCxnSpPr>
          <p:cNvPr id="2" name="直線コネクタ 1">
            <a:extLst>
              <a:ext uri="{FF2B5EF4-FFF2-40B4-BE49-F238E27FC236}">
                <a16:creationId xmlns:a16="http://schemas.microsoft.com/office/drawing/2014/main" id="{55F4C4F0-C195-54EB-E093-69AA42E5A187}"/>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52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9" name="スライド番号プレースホルダー 5">
            <a:extLst>
              <a:ext uri="{FF2B5EF4-FFF2-40B4-BE49-F238E27FC236}">
                <a16:creationId xmlns:a16="http://schemas.microsoft.com/office/drawing/2014/main" id="{2B738EAF-6A2A-32DA-E6A1-053B2AE4C063}"/>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sp>
        <p:nvSpPr>
          <p:cNvPr id="6" name="テキスト ボックス 5">
            <a:extLst>
              <a:ext uri="{FF2B5EF4-FFF2-40B4-BE49-F238E27FC236}">
                <a16:creationId xmlns:a16="http://schemas.microsoft.com/office/drawing/2014/main" id="{98DA65E0-8A67-F387-9956-BDF64AEEEF82}"/>
              </a:ext>
            </a:extLst>
          </p:cNvPr>
          <p:cNvSpPr txBox="1">
            <a:spLocks noChangeAspect="1"/>
          </p:cNvSpPr>
          <p:nvPr userDrawn="1"/>
        </p:nvSpPr>
        <p:spPr>
          <a:xfrm>
            <a:off x="838200" y="182562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１</a:t>
            </a:r>
          </a:p>
        </p:txBody>
      </p:sp>
      <p:sp>
        <p:nvSpPr>
          <p:cNvPr id="21" name="テキスト プレースホルダー 28">
            <a:extLst>
              <a:ext uri="{FF2B5EF4-FFF2-40B4-BE49-F238E27FC236}">
                <a16:creationId xmlns:a16="http://schemas.microsoft.com/office/drawing/2014/main" id="{97CC56B9-F9C4-63E1-0C9C-8BA6A2643226}"/>
              </a:ext>
            </a:extLst>
          </p:cNvPr>
          <p:cNvSpPr>
            <a:spLocks noGrp="1"/>
          </p:cNvSpPr>
          <p:nvPr>
            <p:ph type="body" sz="quarter" idx="13"/>
          </p:nvPr>
        </p:nvSpPr>
        <p:spPr>
          <a:xfrm>
            <a:off x="1793875" y="182562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p:txBody>
      </p:sp>
      <p:sp>
        <p:nvSpPr>
          <p:cNvPr id="4" name="テキスト プレースホルダー 3">
            <a:extLst>
              <a:ext uri="{FF2B5EF4-FFF2-40B4-BE49-F238E27FC236}">
                <a16:creationId xmlns:a16="http://schemas.microsoft.com/office/drawing/2014/main" id="{59C1A13E-E3A3-58F9-BEBF-85ECC78997EC}"/>
              </a:ext>
            </a:extLst>
          </p:cNvPr>
          <p:cNvSpPr>
            <a:spLocks noGrp="1"/>
          </p:cNvSpPr>
          <p:nvPr>
            <p:ph type="body" sz="quarter" idx="14"/>
          </p:nvPr>
        </p:nvSpPr>
        <p:spPr>
          <a:xfrm>
            <a:off x="838200" y="2713038"/>
            <a:ext cx="10515600" cy="3604962"/>
          </a:xfrm>
        </p:spPr>
        <p:txBody>
          <a:bodyPr>
            <a:normAutofit/>
          </a:bodyPr>
          <a:lstStyle>
            <a:lvl1pPr>
              <a:defRPr sz="4400">
                <a:solidFill>
                  <a:schemeClr val="tx1">
                    <a:lumMod val="75000"/>
                    <a:lumOff val="25000"/>
                  </a:schemeClr>
                </a:solidFill>
              </a:defRPr>
            </a:lvl1pPr>
            <a:lvl2pPr>
              <a:defRPr sz="40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5" name="四角形: 角を丸くする 14">
            <a:extLst>
              <a:ext uri="{FF2B5EF4-FFF2-40B4-BE49-F238E27FC236}">
                <a16:creationId xmlns:a16="http://schemas.microsoft.com/office/drawing/2014/main" id="{C9104E40-7B9F-B6B0-C1BE-7A41B1CEAEF9}"/>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16" name="タイトル 1">
            <a:extLst>
              <a:ext uri="{FF2B5EF4-FFF2-40B4-BE49-F238E27FC236}">
                <a16:creationId xmlns:a16="http://schemas.microsoft.com/office/drawing/2014/main" id="{4946A1F4-92B5-10B3-F9ED-611547BCCC2C}"/>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cxnSp>
        <p:nvCxnSpPr>
          <p:cNvPr id="2" name="直線コネクタ 1">
            <a:extLst>
              <a:ext uri="{FF2B5EF4-FFF2-40B4-BE49-F238E27FC236}">
                <a16:creationId xmlns:a16="http://schemas.microsoft.com/office/drawing/2014/main" id="{F33F765C-8CE5-3591-4002-50D31704E969}"/>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23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9" name="スライド番号プレースホルダー 5">
            <a:extLst>
              <a:ext uri="{FF2B5EF4-FFF2-40B4-BE49-F238E27FC236}">
                <a16:creationId xmlns:a16="http://schemas.microsoft.com/office/drawing/2014/main" id="{2B738EAF-6A2A-32DA-E6A1-053B2AE4C063}"/>
              </a:ext>
            </a:extLst>
          </p:cNvPr>
          <p:cNvSpPr>
            <a:spLocks noGrp="1"/>
          </p:cNvSpPr>
          <p:nvPr>
            <p:ph type="sldNum" sz="quarter" idx="12"/>
          </p:nvPr>
        </p:nvSpPr>
        <p:spPr>
          <a:xfrm>
            <a:off x="11652000" y="6318000"/>
            <a:ext cx="540000" cy="540000"/>
          </a:xfrm>
          <a:solidFill>
            <a:srgbClr val="74B9E3"/>
          </a:solidFill>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sp>
        <p:nvSpPr>
          <p:cNvPr id="4" name="テキスト プレースホルダー 3">
            <a:extLst>
              <a:ext uri="{FF2B5EF4-FFF2-40B4-BE49-F238E27FC236}">
                <a16:creationId xmlns:a16="http://schemas.microsoft.com/office/drawing/2014/main" id="{59C1A13E-E3A3-58F9-BEBF-85ECC78997EC}"/>
              </a:ext>
            </a:extLst>
          </p:cNvPr>
          <p:cNvSpPr>
            <a:spLocks noGrp="1"/>
          </p:cNvSpPr>
          <p:nvPr>
            <p:ph type="body" sz="quarter" idx="14"/>
          </p:nvPr>
        </p:nvSpPr>
        <p:spPr>
          <a:xfrm>
            <a:off x="838200" y="1623316"/>
            <a:ext cx="10515600" cy="4680000"/>
          </a:xfrm>
        </p:spPr>
        <p:txBody>
          <a:bodyPr>
            <a:normAutofit/>
          </a:bodyPr>
          <a:lstStyle>
            <a:lvl1pPr>
              <a:defRPr sz="4400">
                <a:solidFill>
                  <a:schemeClr val="tx1">
                    <a:lumMod val="75000"/>
                    <a:lumOff val="25000"/>
                  </a:schemeClr>
                </a:solidFill>
              </a:defRPr>
            </a:lvl1pPr>
            <a:lvl2pPr>
              <a:defRPr sz="40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四角形: 角を丸くする 12">
            <a:extLst>
              <a:ext uri="{FF2B5EF4-FFF2-40B4-BE49-F238E27FC236}">
                <a16:creationId xmlns:a16="http://schemas.microsoft.com/office/drawing/2014/main" id="{0743D5A2-85FD-D36E-2190-BE87C176F030}"/>
              </a:ext>
            </a:extLst>
          </p:cNvPr>
          <p:cNvSpPr/>
          <p:nvPr userDrawn="1"/>
        </p:nvSpPr>
        <p:spPr>
          <a:xfrm>
            <a:off x="794961" y="597848"/>
            <a:ext cx="864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14" name="タイトル 1">
            <a:extLst>
              <a:ext uri="{FF2B5EF4-FFF2-40B4-BE49-F238E27FC236}">
                <a16:creationId xmlns:a16="http://schemas.microsoft.com/office/drawing/2014/main" id="{61204D1F-CE57-7551-79CD-F0BA4B8320B0}"/>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 タイトルの書式設定</a:t>
            </a:r>
          </a:p>
        </p:txBody>
      </p:sp>
      <p:cxnSp>
        <p:nvCxnSpPr>
          <p:cNvPr id="2" name="直線コネクタ 1">
            <a:extLst>
              <a:ext uri="{FF2B5EF4-FFF2-40B4-BE49-F238E27FC236}">
                <a16:creationId xmlns:a16="http://schemas.microsoft.com/office/drawing/2014/main" id="{85F6451A-CD4E-29B0-6EA5-06E5E98CA85D}"/>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25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6" name="テキスト ボックス 5">
            <a:extLst>
              <a:ext uri="{FF2B5EF4-FFF2-40B4-BE49-F238E27FC236}">
                <a16:creationId xmlns:a16="http://schemas.microsoft.com/office/drawing/2014/main" id="{98DA65E0-8A67-F387-9956-BDF64AEEEF82}"/>
              </a:ext>
            </a:extLst>
          </p:cNvPr>
          <p:cNvSpPr txBox="1">
            <a:spLocks noChangeAspect="1"/>
          </p:cNvSpPr>
          <p:nvPr userDrawn="1"/>
        </p:nvSpPr>
        <p:spPr>
          <a:xfrm>
            <a:off x="838200" y="182562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１</a:t>
            </a:r>
          </a:p>
        </p:txBody>
      </p:sp>
      <p:sp>
        <p:nvSpPr>
          <p:cNvPr id="7" name="テキスト ボックス 6">
            <a:extLst>
              <a:ext uri="{FF2B5EF4-FFF2-40B4-BE49-F238E27FC236}">
                <a16:creationId xmlns:a16="http://schemas.microsoft.com/office/drawing/2014/main" id="{034313DB-1F0D-2C15-D53D-B7CD7C4216D4}"/>
              </a:ext>
            </a:extLst>
          </p:cNvPr>
          <p:cNvSpPr txBox="1">
            <a:spLocks noChangeAspect="1"/>
          </p:cNvSpPr>
          <p:nvPr userDrawn="1"/>
        </p:nvSpPr>
        <p:spPr>
          <a:xfrm>
            <a:off x="838200" y="265977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２</a:t>
            </a:r>
          </a:p>
        </p:txBody>
      </p:sp>
      <p:sp>
        <p:nvSpPr>
          <p:cNvPr id="21" name="テキスト プレースホルダー 28">
            <a:extLst>
              <a:ext uri="{FF2B5EF4-FFF2-40B4-BE49-F238E27FC236}">
                <a16:creationId xmlns:a16="http://schemas.microsoft.com/office/drawing/2014/main" id="{97CC56B9-F9C4-63E1-0C9C-8BA6A2643226}"/>
              </a:ext>
            </a:extLst>
          </p:cNvPr>
          <p:cNvSpPr>
            <a:spLocks noGrp="1"/>
          </p:cNvSpPr>
          <p:nvPr>
            <p:ph type="body" sz="quarter" idx="13"/>
          </p:nvPr>
        </p:nvSpPr>
        <p:spPr>
          <a:xfrm>
            <a:off x="1793875" y="182562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2" name="テキスト プレースホルダー 28">
            <a:extLst>
              <a:ext uri="{FF2B5EF4-FFF2-40B4-BE49-F238E27FC236}">
                <a16:creationId xmlns:a16="http://schemas.microsoft.com/office/drawing/2014/main" id="{392AB62C-0DD0-E81F-DECE-35FFA126F215}"/>
              </a:ext>
            </a:extLst>
          </p:cNvPr>
          <p:cNvSpPr>
            <a:spLocks noGrp="1"/>
          </p:cNvSpPr>
          <p:nvPr>
            <p:ph type="body" sz="quarter" idx="14"/>
          </p:nvPr>
        </p:nvSpPr>
        <p:spPr>
          <a:xfrm>
            <a:off x="1793875" y="265977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四角形: 角を丸くする 2">
            <a:extLst>
              <a:ext uri="{FF2B5EF4-FFF2-40B4-BE49-F238E27FC236}">
                <a16:creationId xmlns:a16="http://schemas.microsoft.com/office/drawing/2014/main" id="{AB596367-260B-425F-C791-60A733005098}"/>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4" name="タイトル 1">
            <a:extLst>
              <a:ext uri="{FF2B5EF4-FFF2-40B4-BE49-F238E27FC236}">
                <a16:creationId xmlns:a16="http://schemas.microsoft.com/office/drawing/2014/main" id="{65BAE543-00E9-FCE2-B4B8-6A5F386964B7}"/>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sp>
        <p:nvSpPr>
          <p:cNvPr id="2" name="スライド番号プレースホルダー 5">
            <a:extLst>
              <a:ext uri="{FF2B5EF4-FFF2-40B4-BE49-F238E27FC236}">
                <a16:creationId xmlns:a16="http://schemas.microsoft.com/office/drawing/2014/main" id="{99A6F173-E0B3-E9A8-C65C-FE22115F4777}"/>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5" name="直線コネクタ 4">
            <a:extLst>
              <a:ext uri="{FF2B5EF4-FFF2-40B4-BE49-F238E27FC236}">
                <a16:creationId xmlns:a16="http://schemas.microsoft.com/office/drawing/2014/main" id="{DBE83DDC-FAD0-7E4A-85A5-BB7DEB833F37}"/>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10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DEBBDEE-FA96-94F2-1F10-5EA90A2289B9}"/>
              </a:ext>
            </a:extLst>
          </p:cNvPr>
          <p:cNvSpPr/>
          <p:nvPr userDrawn="1"/>
        </p:nvSpPr>
        <p:spPr>
          <a:xfrm>
            <a:off x="0" y="-1"/>
            <a:ext cx="12204000" cy="360000"/>
          </a:xfrm>
          <a:prstGeom prst="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ja-JP" altLang="en-US" b="1">
                <a:solidFill>
                  <a:schemeClr val="bg1"/>
                </a:solidFill>
                <a:latin typeface="BIZ UDゴシック" panose="020B0400000000000000" pitchFamily="49" charset="-128"/>
                <a:ea typeface="BIZ UDゴシック" panose="020B0400000000000000" pitchFamily="49" charset="-128"/>
              </a:rPr>
              <a:t>　４章　アルゴリズムとプログラミング</a:t>
            </a:r>
          </a:p>
        </p:txBody>
      </p:sp>
      <p:sp>
        <p:nvSpPr>
          <p:cNvPr id="6" name="テキスト ボックス 5">
            <a:extLst>
              <a:ext uri="{FF2B5EF4-FFF2-40B4-BE49-F238E27FC236}">
                <a16:creationId xmlns:a16="http://schemas.microsoft.com/office/drawing/2014/main" id="{98DA65E0-8A67-F387-9956-BDF64AEEEF82}"/>
              </a:ext>
            </a:extLst>
          </p:cNvPr>
          <p:cNvSpPr txBox="1">
            <a:spLocks noChangeAspect="1"/>
          </p:cNvSpPr>
          <p:nvPr userDrawn="1"/>
        </p:nvSpPr>
        <p:spPr>
          <a:xfrm>
            <a:off x="838200" y="182562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１</a:t>
            </a:r>
          </a:p>
        </p:txBody>
      </p:sp>
      <p:sp>
        <p:nvSpPr>
          <p:cNvPr id="7" name="テキスト ボックス 6">
            <a:extLst>
              <a:ext uri="{FF2B5EF4-FFF2-40B4-BE49-F238E27FC236}">
                <a16:creationId xmlns:a16="http://schemas.microsoft.com/office/drawing/2014/main" id="{034313DB-1F0D-2C15-D53D-B7CD7C4216D4}"/>
              </a:ext>
            </a:extLst>
          </p:cNvPr>
          <p:cNvSpPr txBox="1">
            <a:spLocks noChangeAspect="1"/>
          </p:cNvSpPr>
          <p:nvPr userDrawn="1"/>
        </p:nvSpPr>
        <p:spPr>
          <a:xfrm>
            <a:off x="838200" y="2659770"/>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２</a:t>
            </a:r>
          </a:p>
        </p:txBody>
      </p:sp>
      <p:sp>
        <p:nvSpPr>
          <p:cNvPr id="12" name="テキスト ボックス 11">
            <a:extLst>
              <a:ext uri="{FF2B5EF4-FFF2-40B4-BE49-F238E27FC236}">
                <a16:creationId xmlns:a16="http://schemas.microsoft.com/office/drawing/2014/main" id="{5E94754A-B46F-AF58-4612-BCC11D3538D3}"/>
              </a:ext>
            </a:extLst>
          </p:cNvPr>
          <p:cNvSpPr txBox="1">
            <a:spLocks noChangeAspect="1"/>
          </p:cNvSpPr>
          <p:nvPr userDrawn="1"/>
        </p:nvSpPr>
        <p:spPr>
          <a:xfrm>
            <a:off x="838200" y="3493915"/>
            <a:ext cx="720000" cy="720000"/>
          </a:xfrm>
          <a:prstGeom prst="roundRect">
            <a:avLst/>
          </a:prstGeom>
          <a:solidFill>
            <a:srgbClr val="74B9E3"/>
          </a:solidFill>
        </p:spPr>
        <p:txBody>
          <a:bodyPr wrap="square" rtlCol="0" anchor="ctr">
            <a:noAutofit/>
          </a:bodyPr>
          <a:lstStyle/>
          <a:p>
            <a:pPr algn="ctr"/>
            <a:r>
              <a:rPr kumimoji="1" lang="ja-JP" altLang="en-US" sz="3200" b="1">
                <a:solidFill>
                  <a:schemeClr val="bg1"/>
                </a:solidFill>
                <a:latin typeface="BIZ UDゴシック" panose="020B0400000000000000" pitchFamily="49" charset="-128"/>
                <a:ea typeface="BIZ UDゴシック" panose="020B0400000000000000" pitchFamily="49" charset="-128"/>
              </a:rPr>
              <a:t>３</a:t>
            </a:r>
          </a:p>
        </p:txBody>
      </p:sp>
      <p:sp>
        <p:nvSpPr>
          <p:cNvPr id="29" name="テキスト プレースホルダー 28">
            <a:extLst>
              <a:ext uri="{FF2B5EF4-FFF2-40B4-BE49-F238E27FC236}">
                <a16:creationId xmlns:a16="http://schemas.microsoft.com/office/drawing/2014/main" id="{AB0D6B08-AF37-DF30-400C-ADFBC36E5A86}"/>
              </a:ext>
            </a:extLst>
          </p:cNvPr>
          <p:cNvSpPr>
            <a:spLocks noGrp="1"/>
          </p:cNvSpPr>
          <p:nvPr>
            <p:ph type="body" sz="quarter" idx="13"/>
          </p:nvPr>
        </p:nvSpPr>
        <p:spPr>
          <a:xfrm>
            <a:off x="1793875" y="182562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0" name="テキスト プレースホルダー 28">
            <a:extLst>
              <a:ext uri="{FF2B5EF4-FFF2-40B4-BE49-F238E27FC236}">
                <a16:creationId xmlns:a16="http://schemas.microsoft.com/office/drawing/2014/main" id="{327CF986-4F4D-62C9-B5B4-6C7BB282FB22}"/>
              </a:ext>
            </a:extLst>
          </p:cNvPr>
          <p:cNvSpPr>
            <a:spLocks noGrp="1"/>
          </p:cNvSpPr>
          <p:nvPr>
            <p:ph type="body" sz="quarter" idx="14"/>
          </p:nvPr>
        </p:nvSpPr>
        <p:spPr>
          <a:xfrm>
            <a:off x="1793875" y="2659770"/>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1" name="テキスト プレースホルダー 28">
            <a:extLst>
              <a:ext uri="{FF2B5EF4-FFF2-40B4-BE49-F238E27FC236}">
                <a16:creationId xmlns:a16="http://schemas.microsoft.com/office/drawing/2014/main" id="{A5234AB8-1391-D2E6-DB33-F53CEFF01441}"/>
              </a:ext>
            </a:extLst>
          </p:cNvPr>
          <p:cNvSpPr>
            <a:spLocks noGrp="1"/>
          </p:cNvSpPr>
          <p:nvPr>
            <p:ph type="body" sz="quarter" idx="15"/>
          </p:nvPr>
        </p:nvSpPr>
        <p:spPr>
          <a:xfrm>
            <a:off x="1793875" y="3493915"/>
            <a:ext cx="9559925" cy="720000"/>
          </a:xfrm>
        </p:spPr>
        <p:txBody>
          <a:bodyPr anchor="ctr">
            <a:noAutofit/>
          </a:bodyPr>
          <a:lstStyle>
            <a:lvl1pPr marL="0" indent="0">
              <a:buFontTx/>
              <a:buNone/>
              <a:defRPr sz="4400">
                <a:solidFill>
                  <a:schemeClr val="tx1">
                    <a:lumMod val="75000"/>
                    <a:lumOff val="25000"/>
                  </a:schemeClr>
                </a:solidFill>
              </a:defRPr>
            </a:lvl1pPr>
            <a:lvl2pPr marL="457200" indent="0">
              <a:buFontTx/>
              <a:buNone/>
              <a:defRPr sz="4000">
                <a:solidFill>
                  <a:schemeClr val="tx1">
                    <a:lumMod val="75000"/>
                    <a:lumOff val="25000"/>
                  </a:schemeClr>
                </a:solidFill>
              </a:defRPr>
            </a:lvl2pPr>
            <a:lvl3pPr marL="914400" indent="0">
              <a:buFontTx/>
              <a:buNone/>
              <a:defRPr sz="3600">
                <a:solidFill>
                  <a:schemeClr val="tx1">
                    <a:lumMod val="75000"/>
                    <a:lumOff val="25000"/>
                  </a:schemeClr>
                </a:solidFill>
              </a:defRPr>
            </a:lvl3pPr>
            <a:lvl4pPr marL="1371600" indent="0">
              <a:buFontTx/>
              <a:buNone/>
              <a:defRPr sz="3200">
                <a:solidFill>
                  <a:schemeClr val="tx1">
                    <a:lumMod val="75000"/>
                    <a:lumOff val="25000"/>
                  </a:schemeClr>
                </a:solidFill>
              </a:defRPr>
            </a:lvl4pPr>
            <a:lvl5pPr marL="1828800" indent="0">
              <a:buFontTx/>
              <a:buNone/>
              <a:defRPr sz="3200">
                <a:solidFill>
                  <a:schemeClr val="tx1">
                    <a:lumMod val="75000"/>
                    <a:lumOff val="25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四角形: 角を丸くする 2">
            <a:extLst>
              <a:ext uri="{FF2B5EF4-FFF2-40B4-BE49-F238E27FC236}">
                <a16:creationId xmlns:a16="http://schemas.microsoft.com/office/drawing/2014/main" id="{2E685DB1-4340-FC2F-AB01-78B513F9B2CA}"/>
              </a:ext>
            </a:extLst>
          </p:cNvPr>
          <p:cNvSpPr/>
          <p:nvPr userDrawn="1"/>
        </p:nvSpPr>
        <p:spPr>
          <a:xfrm>
            <a:off x="748728" y="597848"/>
            <a:ext cx="1620000" cy="864000"/>
          </a:xfrm>
          <a:prstGeom prst="roundRect">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2800">
              <a:latin typeface="BIZ UDゴシック" panose="020B0400000000000000" pitchFamily="49" charset="-128"/>
              <a:ea typeface="BIZ UDゴシック" panose="020B0400000000000000" pitchFamily="49" charset="-128"/>
            </a:endParaRPr>
          </a:p>
        </p:txBody>
      </p:sp>
      <p:sp>
        <p:nvSpPr>
          <p:cNvPr id="4" name="タイトル 1">
            <a:extLst>
              <a:ext uri="{FF2B5EF4-FFF2-40B4-BE49-F238E27FC236}">
                <a16:creationId xmlns:a16="http://schemas.microsoft.com/office/drawing/2014/main" id="{E0BCCDBE-5965-2B64-0103-CEA9FB394AA8}"/>
              </a:ext>
            </a:extLst>
          </p:cNvPr>
          <p:cNvSpPr>
            <a:spLocks noGrp="1"/>
          </p:cNvSpPr>
          <p:nvPr>
            <p:ph type="title" hasCustomPrompt="1"/>
          </p:nvPr>
        </p:nvSpPr>
        <p:spPr>
          <a:xfrm>
            <a:off x="838200" y="365125"/>
            <a:ext cx="10515600" cy="1325563"/>
          </a:xfrm>
        </p:spPr>
        <p:txBody>
          <a:bodyPr>
            <a:normAutofit/>
          </a:bodyPr>
          <a:lstStyle>
            <a:lvl1pPr>
              <a:defRPr sz="4800" b="1">
                <a:solidFill>
                  <a:schemeClr val="tx1">
                    <a:lumMod val="75000"/>
                    <a:lumOff val="25000"/>
                  </a:schemeClr>
                </a:solidFill>
                <a:latin typeface="BIZ UDゴシック" panose="020B0400000000000000" pitchFamily="49" charset="-128"/>
                <a:ea typeface="BIZ UDゴシック" panose="020B0400000000000000" pitchFamily="49" charset="-128"/>
              </a:defRPr>
            </a:lvl1pPr>
          </a:lstStyle>
          <a:p>
            <a:r>
              <a:rPr kumimoji="1" lang="ja-JP" altLang="en-US"/>
              <a:t>●節 タイトルの書式設定</a:t>
            </a:r>
          </a:p>
        </p:txBody>
      </p:sp>
      <p:sp>
        <p:nvSpPr>
          <p:cNvPr id="2" name="スライド番号プレースホルダー 5">
            <a:extLst>
              <a:ext uri="{FF2B5EF4-FFF2-40B4-BE49-F238E27FC236}">
                <a16:creationId xmlns:a16="http://schemas.microsoft.com/office/drawing/2014/main" id="{F0A81F35-7D98-B288-5056-493A05275EAA}"/>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dirty="0"/>
          </a:p>
        </p:txBody>
      </p:sp>
      <p:cxnSp>
        <p:nvCxnSpPr>
          <p:cNvPr id="5" name="直線コネクタ 4">
            <a:extLst>
              <a:ext uri="{FF2B5EF4-FFF2-40B4-BE49-F238E27FC236}">
                <a16:creationId xmlns:a16="http://schemas.microsoft.com/office/drawing/2014/main" id="{DCAACA1B-A1C4-E508-BC1E-28D35F2C27A2}"/>
              </a:ext>
            </a:extLst>
          </p:cNvPr>
          <p:cNvCxnSpPr>
            <a:cxnSpLocks/>
          </p:cNvCxnSpPr>
          <p:nvPr userDrawn="1"/>
        </p:nvCxnSpPr>
        <p:spPr>
          <a:xfrm>
            <a:off x="0" y="441538"/>
            <a:ext cx="12204000" cy="0"/>
          </a:xfrm>
          <a:prstGeom prst="line">
            <a:avLst/>
          </a:prstGeom>
          <a:ln w="63500">
            <a:solidFill>
              <a:srgbClr val="74B9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20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9748BE8-D545-DA78-C67F-105785199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A562B6-50BF-8B23-E050-5248E68D3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4B02B7-29DF-FF47-E9BB-6949310D4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BIZ UDゴシック" panose="020B0400000000000000" pitchFamily="49" charset="-128"/>
                <a:ea typeface="BIZ UDゴシック" panose="020B0400000000000000" pitchFamily="49" charset="-128"/>
              </a:defRPr>
            </a:lvl1pPr>
          </a:lstStyle>
          <a:p>
            <a:fld id="{6359F89F-D0FC-44CF-B4D9-7326BC59957C}" type="datetime1">
              <a:rPr lang="ja-JP" altLang="en-US" smtClean="0"/>
              <a:t>2025/4/4</a:t>
            </a:fld>
            <a:endParaRPr lang="ja-JP" altLang="en-US"/>
          </a:p>
        </p:txBody>
      </p:sp>
      <p:sp>
        <p:nvSpPr>
          <p:cNvPr id="5" name="フッター プレースホルダー 4">
            <a:extLst>
              <a:ext uri="{FF2B5EF4-FFF2-40B4-BE49-F238E27FC236}">
                <a16:creationId xmlns:a16="http://schemas.microsoft.com/office/drawing/2014/main" id="{4B102461-3932-B745-9C53-A8EF3CE53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BIZ UDゴシック" panose="020B0400000000000000" pitchFamily="49" charset="-128"/>
                <a:ea typeface="BIZ UDゴシック" panose="020B0400000000000000" pitchFamily="49"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30DC6F73-7373-D54C-DD90-F45D48154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a:t>
            </a:fld>
            <a:endParaRPr lang="ja-JP" altLang="en-US"/>
          </a:p>
        </p:txBody>
      </p:sp>
    </p:spTree>
    <p:extLst>
      <p:ext uri="{BB962C8B-B14F-4D97-AF65-F5344CB8AC3E}">
        <p14:creationId xmlns:p14="http://schemas.microsoft.com/office/powerpoint/2010/main" val="3429717501"/>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50" r:id="rId3"/>
    <p:sldLayoutId id="2147483670" r:id="rId4"/>
    <p:sldLayoutId id="2147483669" r:id="rId5"/>
    <p:sldLayoutId id="2147483671" r:id="rId6"/>
    <p:sldLayoutId id="2147483672" r:id="rId7"/>
    <p:sldLayoutId id="2147483661" r:id="rId8"/>
    <p:sldLayoutId id="2147483662" r:id="rId9"/>
    <p:sldLayoutId id="2147483665" r:id="rId10"/>
    <p:sldLayoutId id="2147483666" r:id="rId11"/>
    <p:sldLayoutId id="2147483660" r:id="rId12"/>
    <p:sldLayoutId id="2147483668"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D6F74CB-3E98-C048-8B22-56889E5CAB6E}"/>
              </a:ext>
            </a:extLst>
          </p:cNvPr>
          <p:cNvSpPr/>
          <p:nvPr userDrawn="1"/>
        </p:nvSpPr>
        <p:spPr>
          <a:xfrm>
            <a:off x="0" y="-1"/>
            <a:ext cx="12192000" cy="360000"/>
          </a:xfrm>
          <a:prstGeom prst="rect">
            <a:avLst/>
          </a:prstGeom>
          <a:gradFill flip="none" rotWithShape="1">
            <a:gsLst>
              <a:gs pos="20000">
                <a:srgbClr val="50B6AA"/>
              </a:gs>
              <a:gs pos="100000">
                <a:srgbClr val="BFDE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プレースホルダ 1"/>
          <p:cNvSpPr>
            <a:spLocks noGrp="1"/>
          </p:cNvSpPr>
          <p:nvPr>
            <p:ph type="title"/>
          </p:nvPr>
        </p:nvSpPr>
        <p:spPr>
          <a:xfrm>
            <a:off x="609600" y="476672"/>
            <a:ext cx="10972800" cy="940966"/>
          </a:xfrm>
          <a:prstGeom prst="rect">
            <a:avLst/>
          </a:prstGeom>
          <a:ln>
            <a:solidFill>
              <a:schemeClr val="accent6"/>
            </a:solidFill>
          </a:ln>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 2"/>
          <p:cNvSpPr>
            <a:spLocks noGrp="1"/>
          </p:cNvSpPr>
          <p:nvPr>
            <p:ph type="body" idx="1"/>
          </p:nvPr>
        </p:nvSpPr>
        <p:spPr>
          <a:xfrm>
            <a:off x="609600" y="1556793"/>
            <a:ext cx="10972800" cy="4680519"/>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2C73B-1F73-4D0B-B93D-F719D76A0240}" type="datetimeFigureOut">
              <a:rPr kumimoji="1" lang="ja-JP" altLang="en-US" smtClean="0"/>
              <a:t>2025/4/4</a:t>
            </a:fld>
            <a:endParaRPr kumimoji="1" lang="ja-JP" altLang="en-US"/>
          </a:p>
        </p:txBody>
      </p:sp>
      <p:sp>
        <p:nvSpPr>
          <p:cNvPr id="5" name="フッター プレースホルダ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BB2FF-D454-4A02-B543-B99718B19008}" type="slidenum">
              <a:rPr kumimoji="1" lang="ja-JP" altLang="en-US" smtClean="0"/>
              <a:t>‹#›</a:t>
            </a:fld>
            <a:endParaRPr kumimoji="1" lang="ja-JP" altLang="en-US"/>
          </a:p>
        </p:txBody>
      </p:sp>
      <p:pic>
        <p:nvPicPr>
          <p:cNvPr id="8" name="図 2">
            <a:extLst>
              <a:ext uri="{FF2B5EF4-FFF2-40B4-BE49-F238E27FC236}">
                <a16:creationId xmlns:a16="http://schemas.microsoft.com/office/drawing/2014/main" id="{20457EFA-8DB6-491F-8B04-401BAAA4E16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696701" y="64222"/>
            <a:ext cx="323849"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2">
            <a:extLst>
              <a:ext uri="{FF2B5EF4-FFF2-40B4-BE49-F238E27FC236}">
                <a16:creationId xmlns:a16="http://schemas.microsoft.com/office/drawing/2014/main" id="{CE7E2C9C-A293-4331-9BD8-396BC9B1E61E}"/>
              </a:ext>
            </a:extLst>
          </p:cNvPr>
          <p:cNvSpPr txBox="1">
            <a:spLocks noChangeArrowheads="1"/>
          </p:cNvSpPr>
          <p:nvPr userDrawn="1"/>
        </p:nvSpPr>
        <p:spPr bwMode="auto">
          <a:xfrm>
            <a:off x="10477501" y="23668"/>
            <a:ext cx="1219200" cy="307777"/>
          </a:xfrm>
          <a:prstGeom prst="rect">
            <a:avLst/>
          </a:prstGeom>
          <a:noFill/>
          <a:ln>
            <a:noFill/>
          </a:ln>
        </p:spPr>
        <p:txBody>
          <a:bodyPr wrap="square">
            <a:spAutoFit/>
          </a:bodyPr>
          <a:lstStyle>
            <a:lvl1pPr eaLnBrk="0" hangingPunct="0">
              <a:defRPr kumimoji="1">
                <a:solidFill>
                  <a:schemeClr val="tx1"/>
                </a:solidFill>
                <a:latin typeface="Calibri" charset="0"/>
                <a:ea typeface="ＭＳ Ｐゴシック" charset="0"/>
                <a:cs typeface="ＭＳ Ｐゴシック" charset="0"/>
              </a:defRPr>
            </a:lvl1pPr>
            <a:lvl2pPr marL="742950" indent="-285750" eaLnBrk="0" hangingPunct="0">
              <a:defRPr kumimoji="1">
                <a:solidFill>
                  <a:schemeClr val="tx1"/>
                </a:solidFill>
                <a:latin typeface="Calibri" charset="0"/>
                <a:ea typeface="ＭＳ Ｐゴシック" charset="0"/>
              </a:defRPr>
            </a:lvl2pPr>
            <a:lvl3pPr marL="1143000" indent="-228600" eaLnBrk="0" hangingPunct="0">
              <a:defRPr kumimoji="1">
                <a:solidFill>
                  <a:schemeClr val="tx1"/>
                </a:solidFill>
                <a:latin typeface="Calibri" charset="0"/>
                <a:ea typeface="ＭＳ Ｐゴシック" charset="0"/>
              </a:defRPr>
            </a:lvl3pPr>
            <a:lvl4pPr marL="1600200" indent="-228600" eaLnBrk="0" hangingPunct="0">
              <a:defRPr kumimoji="1">
                <a:solidFill>
                  <a:schemeClr val="tx1"/>
                </a:solidFill>
                <a:latin typeface="Calibri" charset="0"/>
                <a:ea typeface="ＭＳ Ｐゴシック" charset="0"/>
              </a:defRPr>
            </a:lvl4pPr>
            <a:lvl5pPr marL="2057400" indent="-228600" eaLnBrk="0" hangingPunct="0">
              <a:defRPr kumimoji="1">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a:solidFill>
                  <a:schemeClr val="tx1"/>
                </a:solidFill>
                <a:latin typeface="Calibri" charset="0"/>
                <a:ea typeface="ＭＳ Ｐゴシック" charset="0"/>
              </a:defRPr>
            </a:lvl9pPr>
          </a:lstStyle>
          <a:p>
            <a:pPr algn="r" eaLnBrk="1" hangingPunct="1">
              <a:defRPr/>
            </a:pPr>
            <a:r>
              <a:rPr lang="ja-JP" altLang="en-US"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情</a:t>
            </a:r>
            <a:r>
              <a:rPr lang="en-US" altLang="ja-JP" sz="1400" b="1">
                <a:solidFill>
                  <a:schemeClr val="tx1">
                    <a:lumMod val="75000"/>
                    <a:lumOff val="25000"/>
                  </a:schemeClr>
                </a:solidFill>
                <a:latin typeface="ＭＳ Ｐゴシック" panose="020B0600070205080204" pitchFamily="50" charset="-128"/>
                <a:ea typeface="ＭＳ Ｐゴシック" panose="020B0600070205080204" pitchFamily="50" charset="-128"/>
              </a:rPr>
              <a:t>Ⅰ705</a:t>
            </a:r>
            <a:endParaRPr lang="ja-JP" altLang="en-US" sz="1200" b="1">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296671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ts val="3800"/>
        </a:lnSpc>
        <a:spcBef>
          <a:spcPct val="0"/>
        </a:spcBef>
        <a:buNone/>
        <a:defRPr kumimoji="1" sz="3600" b="0" kern="1200" cap="none" spc="0">
          <a:ln>
            <a:noFill/>
          </a:ln>
          <a:solidFill>
            <a:srgbClr val="3D97B3"/>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000" kern="1200">
          <a:solidFill>
            <a:schemeClr val="tx1"/>
          </a:solidFill>
          <a:latin typeface="+mn-lt"/>
          <a:ea typeface="+mn-ea"/>
          <a:cs typeface="+mn-cs"/>
        </a:defRPr>
      </a:lvl1pPr>
      <a:lvl2pPr marL="742950" indent="-285750" algn="l" defTabSz="914400" rtl="0" eaLnBrk="1" latinLnBrk="0" hangingPunct="1">
        <a:spcBef>
          <a:spcPct val="20000"/>
        </a:spcBef>
        <a:buSzPct val="39000"/>
        <a:buFont typeface="Wingdings" pitchFamily="2" charset="2"/>
        <a:buChar char="u"/>
        <a:defRPr kumimoji="1"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SzPct val="37000"/>
        <a:buFont typeface="Wingdings" pitchFamily="2" charset="2"/>
        <a:buChar char="u"/>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image" Target="../media/image35.tmp"/></Relationships>
</file>

<file path=ppt/slides/_rels/slide10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1.xml"/><Relationship Id="rId1" Type="http://schemas.openxmlformats.org/officeDocument/2006/relationships/slideLayout" Target="../slideLayouts/slideLayout18.xml"/><Relationship Id="rId4" Type="http://schemas.openxmlformats.org/officeDocument/2006/relationships/image" Target="../media/image35.tmp"/></Relationships>
</file>

<file path=ppt/slides/_rels/slide10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2.xml"/><Relationship Id="rId1" Type="http://schemas.openxmlformats.org/officeDocument/2006/relationships/slideLayout" Target="../slideLayouts/slideLayout18.xml"/><Relationship Id="rId4" Type="http://schemas.openxmlformats.org/officeDocument/2006/relationships/image" Target="../media/image35.tmp"/></Relationships>
</file>

<file path=ppt/slides/_rels/slide10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3.xml"/><Relationship Id="rId1" Type="http://schemas.openxmlformats.org/officeDocument/2006/relationships/slideLayout" Target="../slideLayouts/slideLayout18.xml"/><Relationship Id="rId4" Type="http://schemas.openxmlformats.org/officeDocument/2006/relationships/image" Target="../media/image36.tmp"/></Relationships>
</file>

<file path=ppt/slides/_rels/slide10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4.xml"/><Relationship Id="rId1" Type="http://schemas.openxmlformats.org/officeDocument/2006/relationships/slideLayout" Target="../slideLayouts/slideLayout18.xml"/><Relationship Id="rId5" Type="http://schemas.openxmlformats.org/officeDocument/2006/relationships/image" Target="../media/image35.tmp"/><Relationship Id="rId4" Type="http://schemas.openxmlformats.org/officeDocument/2006/relationships/image" Target="../media/image36.tmp"/></Relationships>
</file>

<file path=ppt/slides/_rels/slide10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5.xml"/><Relationship Id="rId1" Type="http://schemas.openxmlformats.org/officeDocument/2006/relationships/slideLayout" Target="../slideLayouts/slideLayout18.xml"/><Relationship Id="rId4" Type="http://schemas.openxmlformats.org/officeDocument/2006/relationships/image" Target="../media/image36.tmp"/></Relationships>
</file>

<file path=ppt/slides/_rels/slide10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6.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36.tmp"/></Relationships>
</file>

<file path=ppt/slides/_rels/slide10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7.xml"/><Relationship Id="rId1" Type="http://schemas.openxmlformats.org/officeDocument/2006/relationships/slideLayout" Target="../slideLayouts/slideLayout18.xml"/><Relationship Id="rId4" Type="http://schemas.openxmlformats.org/officeDocument/2006/relationships/image" Target="../media/image36.tmp"/></Relationships>
</file>

<file path=ppt/slides/_rels/slide10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9.xml"/><Relationship Id="rId1" Type="http://schemas.openxmlformats.org/officeDocument/2006/relationships/slideLayout" Target="../slideLayouts/slideLayout18.xml"/><Relationship Id="rId6" Type="http://schemas.openxmlformats.org/officeDocument/2006/relationships/image" Target="../media/image34.tmp"/><Relationship Id="rId5" Type="http://schemas.openxmlformats.org/officeDocument/2006/relationships/image" Target="../media/image15.tmp"/><Relationship Id="rId4" Type="http://schemas.openxmlformats.org/officeDocument/2006/relationships/hyperlink" Target="https://api01-platform.stream.co.jp/apiservice/plt3/NDU1MQ%3d%3d%23NTgwMQ%3d%3d%23280%23168%230%2333E6209A7400%23MDoyOjc6YTpmOzEwOzEwOzEw%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0.xml"/><Relationship Id="rId1" Type="http://schemas.openxmlformats.org/officeDocument/2006/relationships/slideLayout" Target="../slideLayouts/slideLayout18.xml"/><Relationship Id="rId4" Type="http://schemas.openxmlformats.org/officeDocument/2006/relationships/image" Target="../media/image34.tmp"/></Relationships>
</file>

<file path=ppt/slides/_rels/slide1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1.xml"/><Relationship Id="rId1" Type="http://schemas.openxmlformats.org/officeDocument/2006/relationships/slideLayout" Target="../slideLayouts/slideLayout18.xml"/><Relationship Id="rId5" Type="http://schemas.openxmlformats.org/officeDocument/2006/relationships/image" Target="../media/image35.tmp"/><Relationship Id="rId4" Type="http://schemas.openxmlformats.org/officeDocument/2006/relationships/image" Target="../media/image34.tmp"/></Relationships>
</file>

<file path=ppt/slides/_rels/slide11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2.xml"/><Relationship Id="rId1" Type="http://schemas.openxmlformats.org/officeDocument/2006/relationships/slideLayout" Target="../slideLayouts/slideLayout18.xml"/><Relationship Id="rId4" Type="http://schemas.openxmlformats.org/officeDocument/2006/relationships/image" Target="../media/image37.tmp"/></Relationships>
</file>

<file path=ppt/slides/_rels/slide11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3.xml"/><Relationship Id="rId1" Type="http://schemas.openxmlformats.org/officeDocument/2006/relationships/slideLayout" Target="../slideLayouts/slideLayout18.xml"/><Relationship Id="rId4" Type="http://schemas.openxmlformats.org/officeDocument/2006/relationships/image" Target="../media/image37.tmp"/></Relationships>
</file>

<file path=ppt/slides/_rels/slide1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4.xml"/><Relationship Id="rId1" Type="http://schemas.openxmlformats.org/officeDocument/2006/relationships/slideLayout" Target="../slideLayouts/slideLayout18.xml"/><Relationship Id="rId4" Type="http://schemas.openxmlformats.org/officeDocument/2006/relationships/image" Target="../media/image37.tmp"/></Relationships>
</file>

<file path=ppt/slides/_rels/slide11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5.xml"/><Relationship Id="rId1" Type="http://schemas.openxmlformats.org/officeDocument/2006/relationships/slideLayout" Target="../slideLayouts/slideLayout18.xml"/><Relationship Id="rId4" Type="http://schemas.openxmlformats.org/officeDocument/2006/relationships/image" Target="../media/image37.tmp"/></Relationships>
</file>

<file path=ppt/slides/_rels/slide11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6.xml"/><Relationship Id="rId1" Type="http://schemas.openxmlformats.org/officeDocument/2006/relationships/slideLayout" Target="../slideLayouts/slideLayout18.xml"/><Relationship Id="rId4" Type="http://schemas.openxmlformats.org/officeDocument/2006/relationships/image" Target="../media/image37.tmp"/></Relationships>
</file>

<file path=ppt/slides/_rels/slide11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7.xml"/><Relationship Id="rId1" Type="http://schemas.openxmlformats.org/officeDocument/2006/relationships/slideLayout" Target="../slideLayouts/slideLayout18.xml"/><Relationship Id="rId4" Type="http://schemas.openxmlformats.org/officeDocument/2006/relationships/image" Target="../media/image37.tmp"/></Relationships>
</file>

<file path=ppt/slides/_rels/slide11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18.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1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20.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21.xml"/><Relationship Id="rId1" Type="http://schemas.openxmlformats.org/officeDocument/2006/relationships/slideLayout" Target="../slideLayouts/slideLayout18.xml"/><Relationship Id="rId4" Type="http://schemas.openxmlformats.org/officeDocument/2006/relationships/image" Target="../media/image34.tmp"/></Relationships>
</file>

<file path=ppt/slides/_rels/slide1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22.xml"/><Relationship Id="rId1" Type="http://schemas.openxmlformats.org/officeDocument/2006/relationships/slideLayout" Target="../slideLayouts/slideLayout18.xml"/><Relationship Id="rId4" Type="http://schemas.openxmlformats.org/officeDocument/2006/relationships/image" Target="../media/image34.tmp"/></Relationships>
</file>

<file path=ppt/slides/_rels/slide1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3.xml"/><Relationship Id="rId1" Type="http://schemas.openxmlformats.org/officeDocument/2006/relationships/slideLayout" Target="../slideLayouts/slideLayout18.xml"/><Relationship Id="rId4" Type="http://schemas.openxmlformats.org/officeDocument/2006/relationships/image" Target="../media/image34.tmp"/></Relationships>
</file>

<file path=ppt/slides/_rels/slide12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4.xml"/><Relationship Id="rId1" Type="http://schemas.openxmlformats.org/officeDocument/2006/relationships/slideLayout" Target="../slideLayouts/slideLayout18.xml"/><Relationship Id="rId4" Type="http://schemas.openxmlformats.org/officeDocument/2006/relationships/image" Target="../media/image5.tmp"/></Relationships>
</file>

<file path=ppt/slides/_rels/slide125.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25.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26.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27.xml"/><Relationship Id="rId1" Type="http://schemas.openxmlformats.org/officeDocument/2006/relationships/slideLayout" Target="../slideLayouts/slideLayout18.xml"/><Relationship Id="rId4" Type="http://schemas.openxmlformats.org/officeDocument/2006/relationships/image" Target="../media/image39.tmp"/></Relationships>
</file>

<file path=ppt/slides/_rels/slide12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28.xml"/><Relationship Id="rId1" Type="http://schemas.openxmlformats.org/officeDocument/2006/relationships/slideLayout" Target="../slideLayouts/slideLayout18.xml"/><Relationship Id="rId4" Type="http://schemas.openxmlformats.org/officeDocument/2006/relationships/image" Target="../media/image39.tmp"/></Relationships>
</file>

<file path=ppt/slides/_rels/slide12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9.xml"/><Relationship Id="rId1" Type="http://schemas.openxmlformats.org/officeDocument/2006/relationships/slideLayout" Target="../slideLayouts/slideLayout18.xml"/><Relationship Id="rId4" Type="http://schemas.openxmlformats.org/officeDocument/2006/relationships/image" Target="../media/image38.tmp"/></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0.xml"/><Relationship Id="rId1" Type="http://schemas.openxmlformats.org/officeDocument/2006/relationships/slideLayout" Target="../slideLayouts/slideLayout18.xml"/><Relationship Id="rId4" Type="http://schemas.openxmlformats.org/officeDocument/2006/relationships/image" Target="../media/image38.tmp"/></Relationships>
</file>

<file path=ppt/slides/_rels/slide13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1.xml"/><Relationship Id="rId1" Type="http://schemas.openxmlformats.org/officeDocument/2006/relationships/slideLayout" Target="../slideLayouts/slideLayout18.xml"/><Relationship Id="rId5" Type="http://schemas.openxmlformats.org/officeDocument/2006/relationships/image" Target="../media/image40.tmp"/><Relationship Id="rId4" Type="http://schemas.openxmlformats.org/officeDocument/2006/relationships/image" Target="../media/image38.tmp"/></Relationships>
</file>

<file path=ppt/slides/_rels/slide13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32.xml"/><Relationship Id="rId1" Type="http://schemas.openxmlformats.org/officeDocument/2006/relationships/slideLayout" Target="../slideLayouts/slideLayout18.xml"/><Relationship Id="rId5" Type="http://schemas.openxmlformats.org/officeDocument/2006/relationships/image" Target="../media/image21.tmp"/><Relationship Id="rId4" Type="http://schemas.openxmlformats.org/officeDocument/2006/relationships/image" Target="../media/image41.tmp"/></Relationships>
</file>

<file path=ppt/slides/_rels/slide13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33.xml"/><Relationship Id="rId1" Type="http://schemas.openxmlformats.org/officeDocument/2006/relationships/slideLayout" Target="../slideLayouts/slideLayout18.xml"/><Relationship Id="rId5" Type="http://schemas.openxmlformats.org/officeDocument/2006/relationships/image" Target="../media/image40.tmp"/><Relationship Id="rId4" Type="http://schemas.openxmlformats.org/officeDocument/2006/relationships/image" Target="../media/image38.tmp"/></Relationships>
</file>

<file path=ppt/slides/_rels/slide13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34.xml"/><Relationship Id="rId1" Type="http://schemas.openxmlformats.org/officeDocument/2006/relationships/slideLayout" Target="../slideLayouts/slideLayout18.xml"/><Relationship Id="rId5" Type="http://schemas.openxmlformats.org/officeDocument/2006/relationships/image" Target="../media/image40.tmp"/><Relationship Id="rId4" Type="http://schemas.openxmlformats.org/officeDocument/2006/relationships/image" Target="../media/image38.tmp"/></Relationships>
</file>

<file path=ppt/slides/_rels/slide13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35.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36.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7.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gwMg%3d%3d%23280%23168%230%2333E6209A7400%23MDoyOjc6YTpmOzEwOzEwOzEw%23" TargetMode="External"/><Relationship Id="rId4" Type="http://schemas.openxmlformats.org/officeDocument/2006/relationships/image" Target="../media/image42.tmp"/></Relationships>
</file>

<file path=ppt/slides/_rels/slide138.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38.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39.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39.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c5NA%3d%3d%23280%23168%230%2333E6209A7400%23MDoyOjc6YTpmOzEwOzEwOzEw%23" TargetMode="External"/><Relationship Id="rId4" Type="http://schemas.openxmlformats.org/officeDocument/2006/relationships/image" Target="../media/image14.tmp"/></Relationships>
</file>

<file path=ppt/slides/_rels/slide14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0.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4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1.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4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2.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43.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43.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4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4.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4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45.xml"/><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46.xml"/><Relationship Id="rId1" Type="http://schemas.openxmlformats.org/officeDocument/2006/relationships/slideLayout" Target="../slideLayouts/slideLayout18.xml"/><Relationship Id="rId6" Type="http://schemas.openxmlformats.org/officeDocument/2006/relationships/image" Target="../media/image42.tmp"/><Relationship Id="rId5" Type="http://schemas.openxmlformats.org/officeDocument/2006/relationships/image" Target="../media/image21.tmp"/><Relationship Id="rId4" Type="http://schemas.openxmlformats.org/officeDocument/2006/relationships/image" Target="../media/image44.tmp"/></Relationships>
</file>

<file path=ppt/slides/_rels/slide147.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47.xml"/><Relationship Id="rId1" Type="http://schemas.openxmlformats.org/officeDocument/2006/relationships/slideLayout" Target="../slideLayouts/slideLayout18.xml"/><Relationship Id="rId6" Type="http://schemas.openxmlformats.org/officeDocument/2006/relationships/image" Target="../media/image42.tmp"/><Relationship Id="rId5" Type="http://schemas.openxmlformats.org/officeDocument/2006/relationships/image" Target="../media/image21.tmp"/><Relationship Id="rId4" Type="http://schemas.openxmlformats.org/officeDocument/2006/relationships/image" Target="../media/image44.tmp"/></Relationships>
</file>

<file path=ppt/slides/_rels/slide148.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48.xml"/><Relationship Id="rId1" Type="http://schemas.openxmlformats.org/officeDocument/2006/relationships/slideLayout" Target="../slideLayouts/slideLayout18.xml"/><Relationship Id="rId6" Type="http://schemas.openxmlformats.org/officeDocument/2006/relationships/image" Target="../media/image42.tmp"/><Relationship Id="rId5" Type="http://schemas.openxmlformats.org/officeDocument/2006/relationships/image" Target="../media/image21.tmp"/><Relationship Id="rId4" Type="http://schemas.openxmlformats.org/officeDocument/2006/relationships/image" Target="../media/image44.tmp"/></Relationships>
</file>

<file path=ppt/slides/_rels/slide149.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49.xml"/><Relationship Id="rId1" Type="http://schemas.openxmlformats.org/officeDocument/2006/relationships/slideLayout" Target="../slideLayouts/slideLayout18.xml"/><Relationship Id="rId6" Type="http://schemas.openxmlformats.org/officeDocument/2006/relationships/image" Target="../media/image42.tmp"/><Relationship Id="rId5" Type="http://schemas.openxmlformats.org/officeDocument/2006/relationships/image" Target="../media/image21.tmp"/><Relationship Id="rId4" Type="http://schemas.openxmlformats.org/officeDocument/2006/relationships/image" Target="../media/image44.tm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0.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50.xml"/><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51.xml"/><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52.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54.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5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55.xml"/><Relationship Id="rId1" Type="http://schemas.openxmlformats.org/officeDocument/2006/relationships/slideLayout" Target="../slideLayouts/slideLayout18.xml"/><Relationship Id="rId4" Type="http://schemas.openxmlformats.org/officeDocument/2006/relationships/image" Target="../media/image42.tmp"/></Relationships>
</file>

<file path=ppt/slides/_rels/slide156.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56.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63.xml"/><Relationship Id="rId1" Type="http://schemas.openxmlformats.org/officeDocument/2006/relationships/slideLayout" Target="../slideLayouts/slideLayout18.xml"/><Relationship Id="rId4" Type="http://schemas.openxmlformats.org/officeDocument/2006/relationships/image" Target="../media/image46.tmp"/></Relationships>
</file>

<file path=ppt/slides/_rels/slide164.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64.xml"/><Relationship Id="rId1" Type="http://schemas.openxmlformats.org/officeDocument/2006/relationships/slideLayout" Target="../slideLayouts/slideLayout18.xml"/><Relationship Id="rId4" Type="http://schemas.openxmlformats.org/officeDocument/2006/relationships/image" Target="../media/image46.tmp"/></Relationships>
</file>

<file path=ppt/slides/_rels/slide165.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65.xml"/><Relationship Id="rId1" Type="http://schemas.openxmlformats.org/officeDocument/2006/relationships/slideLayout" Target="../slideLayouts/slideLayout18.xml"/><Relationship Id="rId5" Type="http://schemas.openxmlformats.org/officeDocument/2006/relationships/image" Target="../media/image43.tmp"/><Relationship Id="rId4" Type="http://schemas.openxmlformats.org/officeDocument/2006/relationships/image" Target="../media/image46.tmp"/></Relationships>
</file>

<file path=ppt/slides/_rels/slide166.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66.xml"/><Relationship Id="rId1" Type="http://schemas.openxmlformats.org/officeDocument/2006/relationships/slideLayout" Target="../slideLayouts/slideLayout18.xml"/><Relationship Id="rId4" Type="http://schemas.openxmlformats.org/officeDocument/2006/relationships/image" Target="../media/image46.tmp"/></Relationships>
</file>

<file path=ppt/slides/_rels/slide167.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167.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168.xml"/><Relationship Id="rId1" Type="http://schemas.openxmlformats.org/officeDocument/2006/relationships/slideLayout" Target="../slideLayouts/slideLayout18.xml"/><Relationship Id="rId4" Type="http://schemas.openxmlformats.org/officeDocument/2006/relationships/image" Target="../media/image47.tmp"/></Relationships>
</file>

<file path=ppt/slides/_rels/slide169.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16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70.xml"/><Relationship Id="rId1" Type="http://schemas.openxmlformats.org/officeDocument/2006/relationships/slideLayout" Target="../slideLayouts/slideLayout18.xml"/><Relationship Id="rId4" Type="http://schemas.openxmlformats.org/officeDocument/2006/relationships/image" Target="../media/image7.tmp"/></Relationships>
</file>

<file path=ppt/slides/_rels/slide171.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71.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72.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gwNA%3d%3d%23280%23168%230%2333E6209A7400%23MDoyOjc6YTpmOzEwOzEwOzEw%23" TargetMode="External"/><Relationship Id="rId4" Type="http://schemas.openxmlformats.org/officeDocument/2006/relationships/image" Target="../media/image14.tmp"/></Relationships>
</file>

<file path=ppt/slides/_rels/slide173.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73.xml"/><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74.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gwNA%3d%3d%23280%23168%230%2333E6209A7400%23MDoyOjc6YTpmOzEwOzEwOzEw%23" TargetMode="External"/><Relationship Id="rId4" Type="http://schemas.openxmlformats.org/officeDocument/2006/relationships/image" Target="../media/image14.tmp"/></Relationships>
</file>

<file path=ppt/slides/_rels/slide17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75.xml"/><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76.xml"/><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77.xml"/><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78.xml"/><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7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80.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80.xml"/><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1.xml"/><Relationship Id="rId1" Type="http://schemas.openxmlformats.org/officeDocument/2006/relationships/slideLayout" Target="../slideLayouts/slideLayout18.xml"/><Relationship Id="rId4" Type="http://schemas.openxmlformats.org/officeDocument/2006/relationships/image" Target="../media/image48.tmp"/></Relationships>
</file>

<file path=ppt/slides/_rels/slide182.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82.xml"/><Relationship Id="rId1" Type="http://schemas.openxmlformats.org/officeDocument/2006/relationships/slideLayout" Target="../slideLayouts/slideLayout18.xml"/><Relationship Id="rId4" Type="http://schemas.openxmlformats.org/officeDocument/2006/relationships/image" Target="../media/image50.tmp"/></Relationships>
</file>

<file path=ppt/slides/_rels/slide183.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183.xml"/><Relationship Id="rId1" Type="http://schemas.openxmlformats.org/officeDocument/2006/relationships/slideLayout" Target="../slideLayouts/slideLayout18.xml"/><Relationship Id="rId5" Type="http://schemas.openxmlformats.org/officeDocument/2006/relationships/image" Target="../media/image43.tmp"/><Relationship Id="rId4" Type="http://schemas.openxmlformats.org/officeDocument/2006/relationships/image" Target="../media/image52.tmp"/></Relationships>
</file>

<file path=ppt/slides/_rels/slide184.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184.xml"/><Relationship Id="rId1" Type="http://schemas.openxmlformats.org/officeDocument/2006/relationships/slideLayout" Target="../slideLayouts/slideLayout18.xml"/><Relationship Id="rId5" Type="http://schemas.openxmlformats.org/officeDocument/2006/relationships/image" Target="../media/image43.tmp"/><Relationship Id="rId4" Type="http://schemas.openxmlformats.org/officeDocument/2006/relationships/image" Target="../media/image52.tmp"/></Relationships>
</file>

<file path=ppt/slides/_rels/slide185.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185.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8.png"/></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7.xml"/><Relationship Id="rId1" Type="http://schemas.openxmlformats.org/officeDocument/2006/relationships/slideLayout" Target="../slideLayouts/slideLayout18.xml"/><Relationship Id="rId4" Type="http://schemas.openxmlformats.org/officeDocument/2006/relationships/image" Target="../media/image48.tmp"/></Relationships>
</file>

<file path=ppt/slides/_rels/slide18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8.xml"/><Relationship Id="rId1" Type="http://schemas.openxmlformats.org/officeDocument/2006/relationships/slideLayout" Target="../slideLayouts/slideLayout18.xml"/><Relationship Id="rId4" Type="http://schemas.openxmlformats.org/officeDocument/2006/relationships/image" Target="../media/image48.tmp"/></Relationships>
</file>

<file path=ppt/slides/_rels/slide189.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18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90.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190.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gwMw%3d%3d%23280%23168%230%2333E6209A7400%23MDoyOjc6YTpmOzEwOzEwOzEw%23" TargetMode="External"/><Relationship Id="rId4" Type="http://schemas.openxmlformats.org/officeDocument/2006/relationships/image" Target="../media/image14.tmp"/></Relationships>
</file>

<file path=ppt/slides/_rels/slide19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1.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2.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3.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4.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5.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6.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7.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8.xml"/><Relationship Id="rId1" Type="http://schemas.openxmlformats.org/officeDocument/2006/relationships/slideLayout" Target="../slideLayouts/slideLayout18.xml"/><Relationship Id="rId5" Type="http://schemas.openxmlformats.org/officeDocument/2006/relationships/image" Target="../media/image53.tmp"/><Relationship Id="rId4" Type="http://schemas.openxmlformats.org/officeDocument/2006/relationships/image" Target="../media/image54.tmp"/></Relationships>
</file>

<file path=ppt/slides/_rels/slide199.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199.xml"/><Relationship Id="rId1" Type="http://schemas.openxmlformats.org/officeDocument/2006/relationships/slideLayout" Target="../slideLayouts/slideLayout18.xml"/><Relationship Id="rId4" Type="http://schemas.openxmlformats.org/officeDocument/2006/relationships/image" Target="../media/image56.tmp"/></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tmp"/><Relationship Id="rId4" Type="http://schemas.openxmlformats.org/officeDocument/2006/relationships/image" Target="../media/image6.tm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00.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200.xml"/><Relationship Id="rId1" Type="http://schemas.openxmlformats.org/officeDocument/2006/relationships/slideLayout" Target="../slideLayouts/slideLayout18.xml"/></Relationships>
</file>

<file path=ppt/slides/_rels/slide201.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201.xml"/><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202.xml"/><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203.xml"/><Relationship Id="rId1" Type="http://schemas.openxmlformats.org/officeDocument/2006/relationships/slideLayout" Target="../slideLayouts/slideLayout18.xml"/><Relationship Id="rId4" Type="http://schemas.openxmlformats.org/officeDocument/2006/relationships/image" Target="../media/image56.tmp"/></Relationships>
</file>

<file path=ppt/slides/_rels/slide20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4.xml"/><Relationship Id="rId1" Type="http://schemas.openxmlformats.org/officeDocument/2006/relationships/slideLayout" Target="../slideLayouts/slideLayout18.xml"/><Relationship Id="rId4" Type="http://schemas.openxmlformats.org/officeDocument/2006/relationships/image" Target="../media/image53.tmp"/></Relationships>
</file>

<file path=ppt/slides/_rels/slide205.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205.xml"/><Relationship Id="rId1" Type="http://schemas.openxmlformats.org/officeDocument/2006/relationships/slideLayout" Target="../slideLayouts/slideLayout18.xml"/></Relationships>
</file>

<file path=ppt/slides/_rels/slide206.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206.xml"/><Relationship Id="rId1" Type="http://schemas.openxmlformats.org/officeDocument/2006/relationships/slideLayout" Target="../slideLayouts/slideLayout18.xml"/></Relationships>
</file>

<file path=ppt/slides/_rels/slide207.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207.xml"/><Relationship Id="rId1" Type="http://schemas.openxmlformats.org/officeDocument/2006/relationships/slideLayout" Target="../slideLayouts/slideLayout18.xml"/></Relationships>
</file>

<file path=ppt/slides/_rels/slide208.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208.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8.png"/></Relationships>
</file>

<file path=ppt/slides/_rels/slide209.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20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8.png"/></Relationships>
</file>

<file path=ppt/slides/_rels/slide2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0.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gwNQ%3d%3d%23280%23168%230%2333E6209A7400%23MDoyOjc6YTpmOzEwOzEwOzEw%23" TargetMode="External"/><Relationship Id="rId4" Type="http://schemas.openxmlformats.org/officeDocument/2006/relationships/image" Target="../media/image58.tmp"/></Relationships>
</file>

<file path=ppt/slides/_rels/slide211.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211.xml"/><Relationship Id="rId1" Type="http://schemas.openxmlformats.org/officeDocument/2006/relationships/slideLayout" Target="../slideLayouts/slideLayout18.xml"/></Relationships>
</file>

<file path=ppt/slides/_rels/slide2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2.xml"/><Relationship Id="rId1" Type="http://schemas.openxmlformats.org/officeDocument/2006/relationships/slideLayout" Target="../slideLayouts/slideLayout18.xml"/><Relationship Id="rId4" Type="http://schemas.openxmlformats.org/officeDocument/2006/relationships/image" Target="../media/image58.tmp"/></Relationships>
</file>

<file path=ppt/slides/_rels/slide2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3.xml"/><Relationship Id="rId1" Type="http://schemas.openxmlformats.org/officeDocument/2006/relationships/slideLayout" Target="../slideLayouts/slideLayout18.xml"/><Relationship Id="rId4" Type="http://schemas.openxmlformats.org/officeDocument/2006/relationships/image" Target="../media/image58.tmp"/></Relationships>
</file>

<file path=ppt/slides/_rels/slide2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4.xml"/><Relationship Id="rId1" Type="http://schemas.openxmlformats.org/officeDocument/2006/relationships/slideLayout" Target="../slideLayouts/slideLayout18.xml"/><Relationship Id="rId5" Type="http://schemas.openxmlformats.org/officeDocument/2006/relationships/image" Target="../media/image59.tmp"/><Relationship Id="rId4" Type="http://schemas.openxmlformats.org/officeDocument/2006/relationships/image" Target="../media/image58.tmp"/></Relationships>
</file>

<file path=ppt/slides/_rels/slide2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5.xml"/><Relationship Id="rId1" Type="http://schemas.openxmlformats.org/officeDocument/2006/relationships/slideLayout" Target="../slideLayouts/slideLayout18.xml"/><Relationship Id="rId5" Type="http://schemas.openxmlformats.org/officeDocument/2006/relationships/image" Target="../media/image59.tmp"/><Relationship Id="rId4" Type="http://schemas.openxmlformats.org/officeDocument/2006/relationships/image" Target="../media/image58.tmp"/></Relationships>
</file>

<file path=ppt/slides/_rels/slide2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6.xml"/><Relationship Id="rId1" Type="http://schemas.openxmlformats.org/officeDocument/2006/relationships/slideLayout" Target="../slideLayouts/slideLayout18.xml"/><Relationship Id="rId5" Type="http://schemas.openxmlformats.org/officeDocument/2006/relationships/image" Target="../media/image59.tmp"/><Relationship Id="rId4" Type="http://schemas.openxmlformats.org/officeDocument/2006/relationships/image" Target="../media/image58.tmp"/></Relationships>
</file>

<file path=ppt/slides/_rels/slide2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7.xml"/><Relationship Id="rId1" Type="http://schemas.openxmlformats.org/officeDocument/2006/relationships/slideLayout" Target="../slideLayouts/slideLayout18.xml"/><Relationship Id="rId4" Type="http://schemas.openxmlformats.org/officeDocument/2006/relationships/image" Target="../media/image58.tmp"/></Relationships>
</file>

<file path=ppt/slides/_rels/slide2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8.xml"/><Relationship Id="rId1" Type="http://schemas.openxmlformats.org/officeDocument/2006/relationships/slideLayout" Target="../slideLayouts/slideLayout18.xml"/><Relationship Id="rId5" Type="http://schemas.openxmlformats.org/officeDocument/2006/relationships/image" Target="../media/image60.tmp"/><Relationship Id="rId4" Type="http://schemas.openxmlformats.org/officeDocument/2006/relationships/image" Target="../media/image58.tmp"/></Relationships>
</file>

<file path=ppt/slides/_rels/slide2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9.xml"/><Relationship Id="rId1" Type="http://schemas.openxmlformats.org/officeDocument/2006/relationships/slideLayout" Target="../slideLayouts/slideLayout18.xml"/><Relationship Id="rId5" Type="http://schemas.openxmlformats.org/officeDocument/2006/relationships/image" Target="../media/image60.tmp"/><Relationship Id="rId4" Type="http://schemas.openxmlformats.org/officeDocument/2006/relationships/image" Target="../media/image58.tmp"/></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8.png"/></Relationships>
</file>

<file path=ppt/slides/_rels/slide2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20.xml"/><Relationship Id="rId1" Type="http://schemas.openxmlformats.org/officeDocument/2006/relationships/slideLayout" Target="../slideLayouts/slideLayout18.xml"/><Relationship Id="rId4" Type="http://schemas.openxmlformats.org/officeDocument/2006/relationships/image" Target="../media/image58.tmp"/></Relationships>
</file>

<file path=ppt/slides/_rels/slide2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21.xml"/><Relationship Id="rId1" Type="http://schemas.openxmlformats.org/officeDocument/2006/relationships/slideLayout" Target="../slideLayouts/slideLayout18.xml"/><Relationship Id="rId5" Type="http://schemas.openxmlformats.org/officeDocument/2006/relationships/image" Target="../media/image60.tmp"/><Relationship Id="rId4" Type="http://schemas.openxmlformats.org/officeDocument/2006/relationships/image" Target="../media/image58.tmp"/></Relationships>
</file>

<file path=ppt/slides/_rels/slide22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22.xml"/><Relationship Id="rId1" Type="http://schemas.openxmlformats.org/officeDocument/2006/relationships/slideLayout" Target="../slideLayouts/slideLayout18.xml"/><Relationship Id="rId4" Type="http://schemas.openxmlformats.org/officeDocument/2006/relationships/image" Target="../media/image58.tmp"/></Relationships>
</file>

<file path=ppt/slides/_rels/slide223.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223.xml"/><Relationship Id="rId1" Type="http://schemas.openxmlformats.org/officeDocument/2006/relationships/slideLayout" Target="../slideLayouts/slideLayout18.xml"/></Relationships>
</file>

<file path=ppt/slides/_rels/slide224.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224.xml"/><Relationship Id="rId1" Type="http://schemas.openxmlformats.org/officeDocument/2006/relationships/slideLayout" Target="../slideLayouts/slideLayout18.xml"/></Relationships>
</file>

<file path=ppt/slides/_rels/slide225.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225.xml"/><Relationship Id="rId1" Type="http://schemas.openxmlformats.org/officeDocument/2006/relationships/slideLayout" Target="../slideLayouts/slideLayout18.xml"/><Relationship Id="rId4" Type="http://schemas.openxmlformats.org/officeDocument/2006/relationships/image" Target="../media/image64.tmp"/></Relationships>
</file>

<file path=ppt/slides/_rels/slide226.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226.xml"/><Relationship Id="rId1" Type="http://schemas.openxmlformats.org/officeDocument/2006/relationships/slideLayout" Target="../slideLayouts/slideLayout18.xml"/></Relationships>
</file>

<file path=ppt/slides/_rels/slide227.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227.xml"/><Relationship Id="rId1" Type="http://schemas.openxmlformats.org/officeDocument/2006/relationships/slideLayout" Target="../slideLayouts/slideLayout18.xml"/></Relationships>
</file>

<file path=ppt/slides/_rels/slide228.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228.xml"/><Relationship Id="rId1" Type="http://schemas.openxmlformats.org/officeDocument/2006/relationships/slideLayout" Target="../slideLayouts/slideLayout18.xml"/></Relationships>
</file>

<file path=ppt/slides/_rels/slide229.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22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230.xml"/><Relationship Id="rId1" Type="http://schemas.openxmlformats.org/officeDocument/2006/relationships/slideLayout" Target="../slideLayouts/slideLayout18.xml"/></Relationships>
</file>

<file path=ppt/slides/_rels/slide231.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231.xml"/><Relationship Id="rId1" Type="http://schemas.openxmlformats.org/officeDocument/2006/relationships/slideLayout" Target="../slideLayouts/slideLayout18.xml"/><Relationship Id="rId4" Type="http://schemas.openxmlformats.org/officeDocument/2006/relationships/image" Target="../media/image64.tmp"/></Relationships>
</file>

<file path=ppt/slides/_rels/slide232.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232.xml"/><Relationship Id="rId1" Type="http://schemas.openxmlformats.org/officeDocument/2006/relationships/slideLayout" Target="../slideLayouts/slideLayout18.xml"/></Relationships>
</file>

<file path=ppt/slides/_rels/slide233.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233.xml"/><Relationship Id="rId1" Type="http://schemas.openxmlformats.org/officeDocument/2006/relationships/slideLayout" Target="../slideLayouts/slideLayout18.xml"/><Relationship Id="rId4" Type="http://schemas.openxmlformats.org/officeDocument/2006/relationships/image" Target="../media/image19.tmp"/></Relationships>
</file>

<file path=ppt/slides/_rels/slide23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58.tmp"/><Relationship Id="rId7" Type="http://schemas.openxmlformats.org/officeDocument/2006/relationships/image" Target="../media/image67.png"/><Relationship Id="rId2" Type="http://schemas.openxmlformats.org/officeDocument/2006/relationships/notesSlide" Target="../notesSlides/notesSlide234.xml"/><Relationship Id="rId1" Type="http://schemas.openxmlformats.org/officeDocument/2006/relationships/slideLayout" Target="../slideLayouts/slideLayout18.xml"/><Relationship Id="rId6" Type="http://schemas.openxmlformats.org/officeDocument/2006/relationships/image" Target="../media/image64.tmp"/><Relationship Id="rId5" Type="http://schemas.openxmlformats.org/officeDocument/2006/relationships/image" Target="../media/image66.tmp"/><Relationship Id="rId10" Type="http://schemas.microsoft.com/office/2007/relationships/hdphoto" Target="../media/hdphoto2.wdp"/><Relationship Id="rId4" Type="http://schemas.openxmlformats.org/officeDocument/2006/relationships/image" Target="../media/image19.tmp"/><Relationship Id="rId9" Type="http://schemas.openxmlformats.org/officeDocument/2006/relationships/image" Target="../media/image18.png"/></Relationships>
</file>

<file path=ppt/slides/_rels/slide235.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235.xml"/><Relationship Id="rId1" Type="http://schemas.openxmlformats.org/officeDocument/2006/relationships/slideLayout" Target="../slideLayouts/slideLayout18.xml"/><Relationship Id="rId4" Type="http://schemas.openxmlformats.org/officeDocument/2006/relationships/image" Target="../media/image20.tmp"/></Relationships>
</file>

<file path=ppt/slides/_rels/slide23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6.xml"/><Relationship Id="rId1" Type="http://schemas.openxmlformats.org/officeDocument/2006/relationships/slideLayout" Target="../slideLayouts/slideLayout18.xml"/></Relationships>
</file>

<file path=ppt/slides/_rels/slide23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7.xml"/><Relationship Id="rId1" Type="http://schemas.openxmlformats.org/officeDocument/2006/relationships/slideLayout" Target="../slideLayouts/slideLayout18.xml"/></Relationships>
</file>

<file path=ppt/slides/_rels/slide23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8.xml"/><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4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40.xml"/><Relationship Id="rId1" Type="http://schemas.openxmlformats.org/officeDocument/2006/relationships/slideLayout" Target="../slideLayouts/slideLayout18.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8.xml"/></Relationships>
</file>

<file path=ppt/slides/_rels/slide242.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242.xml"/><Relationship Id="rId1" Type="http://schemas.openxmlformats.org/officeDocument/2006/relationships/slideLayout" Target="../slideLayouts/slideLayout18.xml"/><Relationship Id="rId4" Type="http://schemas.openxmlformats.org/officeDocument/2006/relationships/image" Target="../media/image20.tmp"/></Relationships>
</file>

<file path=ppt/slides/_rels/slide24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43.xml"/><Relationship Id="rId1" Type="http://schemas.openxmlformats.org/officeDocument/2006/relationships/slideLayout" Target="../slideLayouts/slideLayout18.xml"/></Relationships>
</file>

<file path=ppt/slides/_rels/slide24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44.xml"/><Relationship Id="rId1" Type="http://schemas.openxmlformats.org/officeDocument/2006/relationships/slideLayout" Target="../slideLayouts/slideLayout18.xml"/></Relationships>
</file>

<file path=ppt/slides/_rels/slide24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4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2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2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9.tmp"/></Relationships>
</file>

<file path=ppt/slides/_rels/slide3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20.tmp"/></Relationships>
</file>

<file path=ppt/slides/_rels/slide3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10.tmp"/></Relationships>
</file>

<file path=ppt/slides/_rels/slide3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23.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tmp"/></Relationships>
</file>

<file path=ppt/slides/_rels/slide4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24.tmp"/></Relationships>
</file>

<file path=ppt/slides/_rels/slide4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c5Mw%3d%3d%23280%23168%230%2333E6209A7400%23MDoyOjc6YTpmOzEwOzEwOzEw%23" TargetMode="External"/><Relationship Id="rId4" Type="http://schemas.openxmlformats.org/officeDocument/2006/relationships/image" Target="../media/image14.tmp"/></Relationships>
</file>

<file path=ppt/slides/_rels/slide4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4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4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4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4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4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4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4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tmp"/></Relationships>
</file>

<file path=ppt/slides/_rels/slide5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5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51.xml"/><Relationship Id="rId1" Type="http://schemas.openxmlformats.org/officeDocument/2006/relationships/slideLayout" Target="../slideLayouts/slideLayout18.xml"/><Relationship Id="rId5" Type="http://schemas.openxmlformats.org/officeDocument/2006/relationships/image" Target="../media/image23.tmp"/><Relationship Id="rId4" Type="http://schemas.openxmlformats.org/officeDocument/2006/relationships/image" Target="../media/image25.tmp"/></Relationships>
</file>

<file path=ppt/slides/_rels/slide5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5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5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5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5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5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8.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5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tmp"/></Relationships>
</file>

<file path=ppt/slides/_rels/slide60.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62.xml"/><Relationship Id="rId1" Type="http://schemas.openxmlformats.org/officeDocument/2006/relationships/slideLayout" Target="../slideLayouts/slideLayout18.xml"/><Relationship Id="rId5" Type="http://schemas.openxmlformats.org/officeDocument/2006/relationships/image" Target="../media/image27.tmp"/><Relationship Id="rId4" Type="http://schemas.openxmlformats.org/officeDocument/2006/relationships/image" Target="../media/image19.tmp"/></Relationships>
</file>

<file path=ppt/slides/_rels/slide6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20.tmp"/></Relationships>
</file>

<file path=ppt/slides/_rels/slide6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image" Target="../media/image22.tmp"/></Relationships>
</file>

<file path=ppt/slides/_rels/slide6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29.tmp"/></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18.xml"/><Relationship Id="rId5" Type="http://schemas.openxmlformats.org/officeDocument/2006/relationships/image" Target="../media/image28.tmp"/><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29.tmp"/></Relationships>
</file>

<file path=ppt/slides/_rels/slide7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71.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c5Nw%3d%3d%23280%23168%230%2333E6209A7400%23MDoyOjc6YTpmOzEwOzEwOzEw%23" TargetMode="External"/><Relationship Id="rId4" Type="http://schemas.openxmlformats.org/officeDocument/2006/relationships/image" Target="../media/image14.tmp"/></Relationships>
</file>

<file path=ppt/slides/_rels/slide7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77.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7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78.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7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tmp"/><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80.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29.tmp"/></Relationships>
</file>

<file path=ppt/slides/_rels/slide8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81.xml"/><Relationship Id="rId1" Type="http://schemas.openxmlformats.org/officeDocument/2006/relationships/slideLayout" Target="../slideLayouts/slideLayout18.xml"/><Relationship Id="rId6" Type="http://schemas.openxmlformats.org/officeDocument/2006/relationships/image" Target="../media/image15.tmp"/><Relationship Id="rId5" Type="http://schemas.openxmlformats.org/officeDocument/2006/relationships/hyperlink" Target="https://api01-platform.stream.co.jp/apiservice/plt3/NDU1MQ%3d%3d%23NTc5OA%3d%3d%23280%23168%230%2333E6209A7400%23MDoyOjc6YTpmOzEwOzEwOzEw%23" TargetMode="External"/><Relationship Id="rId4" Type="http://schemas.openxmlformats.org/officeDocument/2006/relationships/image" Target="../media/image14.tmp"/></Relationships>
</file>

<file path=ppt/slides/_rels/slide8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88.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8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89.xml"/><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90.xml"/><Relationship Id="rId1" Type="http://schemas.openxmlformats.org/officeDocument/2006/relationships/slideLayout" Target="../slideLayouts/slideLayout18.xml"/><Relationship Id="rId4" Type="http://schemas.openxmlformats.org/officeDocument/2006/relationships/image" Target="../media/image29.tmp"/></Relationships>
</file>

<file path=ppt/slides/_rels/slide9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93.xml"/><Relationship Id="rId1" Type="http://schemas.openxmlformats.org/officeDocument/2006/relationships/slideLayout" Target="../slideLayouts/slideLayout18.xml"/><Relationship Id="rId5" Type="http://schemas.openxmlformats.org/officeDocument/2006/relationships/image" Target="../media/image24.tmp"/><Relationship Id="rId4" Type="http://schemas.openxmlformats.org/officeDocument/2006/relationships/image" Target="../media/image29.tmp"/></Relationships>
</file>

<file path=ppt/slides/_rels/slide9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96.xml"/><Relationship Id="rId1" Type="http://schemas.openxmlformats.org/officeDocument/2006/relationships/slideLayout" Target="../slideLayouts/slideLayout18.xml"/><Relationship Id="rId4" Type="http://schemas.openxmlformats.org/officeDocument/2006/relationships/image" Target="../media/image20.tmp"/></Relationships>
</file>

<file path=ppt/slides/_rels/slide9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97.xml"/><Relationship Id="rId1" Type="http://schemas.openxmlformats.org/officeDocument/2006/relationships/slideLayout" Target="../slideLayouts/slideLayout18.xml"/><Relationship Id="rId4" Type="http://schemas.openxmlformats.org/officeDocument/2006/relationships/image" Target="../media/image28.tmp"/></Relationships>
</file>

<file path=ppt/slides/_rels/slide9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98.xml"/><Relationship Id="rId1" Type="http://schemas.openxmlformats.org/officeDocument/2006/relationships/slideLayout" Target="../slideLayouts/slideLayout18.xml"/><Relationship Id="rId4" Type="http://schemas.openxmlformats.org/officeDocument/2006/relationships/image" Target="../media/image35.tmp"/></Relationships>
</file>

<file path=ppt/slides/_rels/slide99.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99.xml"/><Relationship Id="rId1" Type="http://schemas.openxmlformats.org/officeDocument/2006/relationships/slideLayout" Target="../slideLayouts/slideLayout18.xml"/><Relationship Id="rId4" Type="http://schemas.openxmlformats.org/officeDocument/2006/relationships/image" Target="../media/image3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B30AC450-58AA-FAE5-91BD-597EC9DB253E}"/>
              </a:ext>
            </a:extLst>
          </p:cNvPr>
          <p:cNvGrpSpPr/>
          <p:nvPr/>
        </p:nvGrpSpPr>
        <p:grpSpPr>
          <a:xfrm>
            <a:off x="418513" y="469128"/>
            <a:ext cx="11261909" cy="3193643"/>
            <a:chOff x="1011314" y="518556"/>
            <a:chExt cx="11261909" cy="3193643"/>
          </a:xfrm>
        </p:grpSpPr>
        <p:pic>
          <p:nvPicPr>
            <p:cNvPr id="6" name="図 5"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0F83B706-1677-5B89-7595-9E8CD5183BB2}"/>
                </a:ext>
              </a:extLst>
            </p:cNvPr>
            <p:cNvPicPr>
              <a:picLocks noChangeAspect="1"/>
            </p:cNvPicPr>
            <p:nvPr/>
          </p:nvPicPr>
          <p:blipFill>
            <a:blip r:embed="rId3">
              <a:extLst>
                <a:ext uri="{28A0092B-C50C-407E-A947-70E740481C1C}">
                  <a14:useLocalDpi xmlns:a14="http://schemas.microsoft.com/office/drawing/2010/main" val="0"/>
                </a:ext>
              </a:extLst>
            </a:blip>
            <a:srcRect l="72622" t="4708" r="1168" b="1370"/>
            <a:stretch/>
          </p:blipFill>
          <p:spPr>
            <a:xfrm>
              <a:off x="1011314" y="518556"/>
              <a:ext cx="3064158" cy="3185692"/>
            </a:xfrm>
            <a:prstGeom prst="rect">
              <a:avLst/>
            </a:prstGeom>
          </p:spPr>
        </p:pic>
        <p:pic>
          <p:nvPicPr>
            <p:cNvPr id="7" name="図 6"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0605DAC7-D205-19FE-D1E7-708FADB808BC}"/>
                </a:ext>
              </a:extLst>
            </p:cNvPr>
            <p:cNvPicPr>
              <a:picLocks noChangeAspect="1"/>
            </p:cNvPicPr>
            <p:nvPr/>
          </p:nvPicPr>
          <p:blipFill>
            <a:blip r:embed="rId3">
              <a:extLst>
                <a:ext uri="{28A0092B-C50C-407E-A947-70E740481C1C}">
                  <a14:useLocalDpi xmlns:a14="http://schemas.microsoft.com/office/drawing/2010/main" val="0"/>
                </a:ext>
              </a:extLst>
            </a:blip>
            <a:srcRect l="1087" t="4161" r="27362"/>
            <a:stretch/>
          </p:blipFill>
          <p:spPr>
            <a:xfrm>
              <a:off x="4075472" y="526506"/>
              <a:ext cx="8197751" cy="3185693"/>
            </a:xfrm>
            <a:prstGeom prst="rect">
              <a:avLst/>
            </a:prstGeom>
          </p:spPr>
        </p:pic>
      </p:grpSp>
      <p:sp>
        <p:nvSpPr>
          <p:cNvPr id="2" name="スライド番号プレースホルダー 5">
            <a:extLst>
              <a:ext uri="{FF2B5EF4-FFF2-40B4-BE49-F238E27FC236}">
                <a16:creationId xmlns:a16="http://schemas.microsoft.com/office/drawing/2014/main" id="{8B257C54-E7A9-BCD6-88D9-BB8960C2147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a:t>
            </a:fld>
            <a:endParaRPr lang="ja-JP" altLang="en-US" dirty="0"/>
          </a:p>
        </p:txBody>
      </p:sp>
      <p:pic>
        <p:nvPicPr>
          <p:cNvPr id="14" name="図 13" descr="テキスト&#10;&#10;AI によって生成されたコンテンツは間違っている可能性があります。">
            <a:extLst>
              <a:ext uri="{FF2B5EF4-FFF2-40B4-BE49-F238E27FC236}">
                <a16:creationId xmlns:a16="http://schemas.microsoft.com/office/drawing/2014/main" id="{FBDC6715-C966-28C4-7B3B-E558DB037FE0}"/>
              </a:ext>
            </a:extLst>
          </p:cNvPr>
          <p:cNvPicPr>
            <a:picLocks noChangeAspect="1"/>
          </p:cNvPicPr>
          <p:nvPr/>
        </p:nvPicPr>
        <p:blipFill>
          <a:blip r:embed="rId4">
            <a:extLst>
              <a:ext uri="{28A0092B-C50C-407E-A947-70E740481C1C}">
                <a14:useLocalDpi xmlns:a14="http://schemas.microsoft.com/office/drawing/2010/main" val="0"/>
              </a:ext>
            </a:extLst>
          </a:blip>
          <a:srcRect t="26328" b="38637"/>
          <a:stretch/>
        </p:blipFill>
        <p:spPr>
          <a:xfrm>
            <a:off x="4017054" y="3999482"/>
            <a:ext cx="6642671" cy="2470686"/>
          </a:xfrm>
          <a:prstGeom prst="rect">
            <a:avLst/>
          </a:prstGeom>
        </p:spPr>
      </p:pic>
    </p:spTree>
    <p:extLst>
      <p:ext uri="{BB962C8B-B14F-4D97-AF65-F5344CB8AC3E}">
        <p14:creationId xmlns:p14="http://schemas.microsoft.com/office/powerpoint/2010/main" val="3399094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4" name="図 3">
            <a:extLst>
              <a:ext uri="{FF2B5EF4-FFF2-40B4-BE49-F238E27FC236}">
                <a16:creationId xmlns:a16="http://schemas.microsoft.com/office/drawing/2014/main" id="{A80FB198-3206-203D-431A-6AE22A082503}"/>
              </a:ext>
            </a:extLst>
          </p:cNvPr>
          <p:cNvPicPr>
            <a:picLocks noChangeAspect="1"/>
          </p:cNvPicPr>
          <p:nvPr/>
        </p:nvPicPr>
        <p:blipFill>
          <a:blip r:embed="rId4"/>
          <a:srcRect l="9271" t="30735" r="70825" b="58363"/>
          <a:stretch/>
        </p:blipFill>
        <p:spPr>
          <a:xfrm>
            <a:off x="608359" y="2041337"/>
            <a:ext cx="3196101" cy="801146"/>
          </a:xfrm>
          <a:prstGeom prst="rect">
            <a:avLst/>
          </a:prstGeom>
        </p:spPr>
      </p:pic>
      <p:sp>
        <p:nvSpPr>
          <p:cNvPr id="5" name="テキスト プレースホルダー 7">
            <a:extLst>
              <a:ext uri="{FF2B5EF4-FFF2-40B4-BE49-F238E27FC236}">
                <a16:creationId xmlns:a16="http://schemas.microsoft.com/office/drawing/2014/main" id="{2B16F6AE-CF51-F76C-6E68-5FCC32D7F27E}"/>
              </a:ext>
            </a:extLst>
          </p:cNvPr>
          <p:cNvSpPr txBox="1">
            <a:spLocks/>
          </p:cNvSpPr>
          <p:nvPr/>
        </p:nvSpPr>
        <p:spPr>
          <a:xfrm>
            <a:off x="876000" y="2978324"/>
            <a:ext cx="10440000" cy="252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内の値を表示する。</a:t>
            </a:r>
            <a:endParaRPr kumimoji="1" lang="en-US" altLang="ja-JP"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変数名を指定した場合は，</a:t>
            </a:r>
            <a:br>
              <a:rPr kumimoji="1" lang="en-US" altLang="ja-JP"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変数の値を表示する。</a:t>
            </a:r>
            <a:endParaRPr kumimoji="1" lang="en-US" altLang="ja-JP" sz="4400" b="0" i="0" u="none" strike="noStrike" kern="1200" cap="none" spc="0" normalizeH="0" baseline="0" noProof="0" dirty="0">
              <a:ln>
                <a:noFill/>
              </a:ln>
              <a:solidFill>
                <a:schemeClr val="tx1">
                  <a:lumMod val="75000"/>
                  <a:lumOff val="25000"/>
                </a:schemeClr>
              </a:solidFill>
              <a:effectLst/>
              <a:uLnTx/>
              <a:uFill>
                <a:solidFill>
                  <a:srgbClr val="74B9E3"/>
                </a:solidFill>
              </a:uFill>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5">
            <a:extLst>
              <a:ext uri="{FF2B5EF4-FFF2-40B4-BE49-F238E27FC236}">
                <a16:creationId xmlns:a16="http://schemas.microsoft.com/office/drawing/2014/main" id="{DF74B63B-ABB5-6E80-C736-EDEA3CF425C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a:t>
            </a:fld>
            <a:endParaRPr lang="ja-JP" altLang="en-US" dirty="0"/>
          </a:p>
        </p:txBody>
      </p:sp>
      <p:cxnSp>
        <p:nvCxnSpPr>
          <p:cNvPr id="3" name="直線コネクタ 2">
            <a:extLst>
              <a:ext uri="{FF2B5EF4-FFF2-40B4-BE49-F238E27FC236}">
                <a16:creationId xmlns:a16="http://schemas.microsoft.com/office/drawing/2014/main" id="{E23A6086-8708-9FF0-7844-2A2832FFDE8B}"/>
              </a:ext>
            </a:extLst>
          </p:cNvPr>
          <p:cNvCxnSpPr>
            <a:cxnSpLocks/>
          </p:cNvCxnSpPr>
          <p:nvPr/>
        </p:nvCxnSpPr>
        <p:spPr>
          <a:xfrm>
            <a:off x="3766359" y="3749809"/>
            <a:ext cx="116487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3125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97764BD-EA44-DCD7-9138-D6B338ECDC30}"/>
              </a:ext>
            </a:extLst>
          </p:cNvPr>
          <p:cNvSpPr/>
          <p:nvPr/>
        </p:nvSpPr>
        <p:spPr>
          <a:xfrm>
            <a:off x="9715029" y="4228978"/>
            <a:ext cx="2205097" cy="957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要素</a:t>
            </a: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配列の一つひとつのデータを格納する領域</a:t>
            </a:r>
            <a:r>
              <a:rPr lang="ja-JP" altLang="en-US" sz="4400" dirty="0">
                <a:solidFill>
                  <a:prstClr val="black">
                    <a:lumMod val="75000"/>
                    <a:lumOff val="25000"/>
                  </a:prstClr>
                </a:solidFill>
              </a:rPr>
              <a:t>。</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添字</a:t>
            </a:r>
            <a:r>
              <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インデックス</a:t>
            </a:r>
            <a:r>
              <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配列の要素を指定する番号。</a:t>
            </a: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7" name="図 6" descr="ダイアグラム&#10;&#10;AI によって生成されたコンテンツは間違っている可能性があります。">
            <a:extLst>
              <a:ext uri="{FF2B5EF4-FFF2-40B4-BE49-F238E27FC236}">
                <a16:creationId xmlns:a16="http://schemas.microsoft.com/office/drawing/2014/main" id="{A8403C03-0B21-B722-5BF3-D11C5CF32C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054" y="4186572"/>
            <a:ext cx="3459225" cy="2594418"/>
          </a:xfrm>
          <a:prstGeom prst="rect">
            <a:avLst/>
          </a:prstGeom>
        </p:spPr>
      </p:pic>
      <p:sp>
        <p:nvSpPr>
          <p:cNvPr id="10" name="四角形: 角を丸くする 9">
            <a:extLst>
              <a:ext uri="{FF2B5EF4-FFF2-40B4-BE49-F238E27FC236}">
                <a16:creationId xmlns:a16="http://schemas.microsoft.com/office/drawing/2014/main" id="{2898EE13-C4E1-7C85-052F-36A4FC67D45A}"/>
              </a:ext>
            </a:extLst>
          </p:cNvPr>
          <p:cNvSpPr/>
          <p:nvPr/>
        </p:nvSpPr>
        <p:spPr>
          <a:xfrm>
            <a:off x="9148349" y="3391304"/>
            <a:ext cx="1667980"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kumimoji="1" lang="ja-JP" altLang="en-US" sz="3200" b="1" dirty="0">
                <a:latin typeface="BIZ UDPゴシック" panose="020B0400000000000000" pitchFamily="50" charset="-128"/>
                <a:ea typeface="BIZ UDPゴシック" panose="020B0400000000000000" pitchFamily="50" charset="-128"/>
              </a:rPr>
              <a:t>要素</a:t>
            </a:r>
          </a:p>
        </p:txBody>
      </p:sp>
      <p:sp>
        <p:nvSpPr>
          <p:cNvPr id="2" name="四角形: 角を丸くする 1">
            <a:extLst>
              <a:ext uri="{FF2B5EF4-FFF2-40B4-BE49-F238E27FC236}">
                <a16:creationId xmlns:a16="http://schemas.microsoft.com/office/drawing/2014/main" id="{E6FFF7C3-774C-DC50-B508-B2CC23EEF7BF}"/>
              </a:ext>
            </a:extLst>
          </p:cNvPr>
          <p:cNvSpPr/>
          <p:nvPr/>
        </p:nvSpPr>
        <p:spPr>
          <a:xfrm>
            <a:off x="6086882" y="5990655"/>
            <a:ext cx="1667980"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ja-JP" altLang="en-US" sz="3200" b="1" dirty="0">
                <a:latin typeface="BIZ UDPゴシック" panose="020B0400000000000000" pitchFamily="50" charset="-128"/>
                <a:ea typeface="BIZ UDPゴシック" panose="020B0400000000000000" pitchFamily="50" charset="-128"/>
              </a:rPr>
              <a:t>添字</a:t>
            </a:r>
            <a:endParaRPr kumimoji="1" lang="ja-JP" altLang="en-US" sz="3200" b="1" dirty="0">
              <a:latin typeface="BIZ UDPゴシック" panose="020B0400000000000000" pitchFamily="50" charset="-128"/>
              <a:ea typeface="BIZ UDPゴシック" panose="020B0400000000000000" pitchFamily="50" charset="-128"/>
            </a:endParaRPr>
          </a:p>
        </p:txBody>
      </p:sp>
      <p:cxnSp>
        <p:nvCxnSpPr>
          <p:cNvPr id="6" name="直線コネクタ 5">
            <a:extLst>
              <a:ext uri="{FF2B5EF4-FFF2-40B4-BE49-F238E27FC236}">
                <a16:creationId xmlns:a16="http://schemas.microsoft.com/office/drawing/2014/main" id="{5B79F22C-D757-E3DB-9FF4-255B0B7ECB79}"/>
              </a:ext>
            </a:extLst>
          </p:cNvPr>
          <p:cNvCxnSpPr/>
          <p:nvPr/>
        </p:nvCxnSpPr>
        <p:spPr>
          <a:xfrm>
            <a:off x="8479451" y="6400802"/>
            <a:ext cx="372292" cy="0"/>
          </a:xfrm>
          <a:prstGeom prst="line">
            <a:avLst/>
          </a:prstGeom>
          <a:ln w="57150" cap="rnd"/>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DD2DA166-A943-ABF8-5CB5-200717831454}"/>
              </a:ext>
            </a:extLst>
          </p:cNvPr>
          <p:cNvCxnSpPr/>
          <p:nvPr/>
        </p:nvCxnSpPr>
        <p:spPr>
          <a:xfrm>
            <a:off x="9472228" y="6400802"/>
            <a:ext cx="372292" cy="0"/>
          </a:xfrm>
          <a:prstGeom prst="line">
            <a:avLst/>
          </a:prstGeom>
          <a:ln w="57150" cap="rnd"/>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B49752CB-B35E-034A-530E-B061AABAA32D}"/>
              </a:ext>
            </a:extLst>
          </p:cNvPr>
          <p:cNvCxnSpPr/>
          <p:nvPr/>
        </p:nvCxnSpPr>
        <p:spPr>
          <a:xfrm>
            <a:off x="10412753" y="6400802"/>
            <a:ext cx="372292" cy="0"/>
          </a:xfrm>
          <a:prstGeom prst="line">
            <a:avLst/>
          </a:prstGeom>
          <a:ln w="57150" cap="rnd"/>
        </p:spPr>
        <p:style>
          <a:lnRef idx="2">
            <a:schemeClr val="accent1"/>
          </a:lnRef>
          <a:fillRef idx="0">
            <a:schemeClr val="accent1"/>
          </a:fillRef>
          <a:effectRef idx="1">
            <a:schemeClr val="accent1"/>
          </a:effectRef>
          <a:fontRef idx="minor">
            <a:schemeClr val="tx1"/>
          </a:fontRef>
        </p:style>
      </p:cxnSp>
      <p:sp>
        <p:nvSpPr>
          <p:cNvPr id="14" name="正方形/長方形 13">
            <a:extLst>
              <a:ext uri="{FF2B5EF4-FFF2-40B4-BE49-F238E27FC236}">
                <a16:creationId xmlns:a16="http://schemas.microsoft.com/office/drawing/2014/main" id="{F623CC6C-3C64-A35D-D6F9-EFC7FF93CF6B}"/>
              </a:ext>
            </a:extLst>
          </p:cNvPr>
          <p:cNvSpPr/>
          <p:nvPr/>
        </p:nvSpPr>
        <p:spPr>
          <a:xfrm>
            <a:off x="8647611" y="4186572"/>
            <a:ext cx="2668389" cy="359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A4AFF6D-4171-7C34-CB85-7CF62A59D948}"/>
              </a:ext>
            </a:extLst>
          </p:cNvPr>
          <p:cNvSpPr txBox="1"/>
          <p:nvPr/>
        </p:nvSpPr>
        <p:spPr>
          <a:xfrm>
            <a:off x="8861452"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３</a:t>
            </a:r>
          </a:p>
        </p:txBody>
      </p:sp>
      <p:sp>
        <p:nvSpPr>
          <p:cNvPr id="17" name="テキスト ボックス 16">
            <a:extLst>
              <a:ext uri="{FF2B5EF4-FFF2-40B4-BE49-F238E27FC236}">
                <a16:creationId xmlns:a16="http://schemas.microsoft.com/office/drawing/2014/main" id="{A774A0B3-AE74-FB67-5439-DA04A35EB30E}"/>
              </a:ext>
            </a:extLst>
          </p:cNvPr>
          <p:cNvSpPr txBox="1"/>
          <p:nvPr/>
        </p:nvSpPr>
        <p:spPr>
          <a:xfrm>
            <a:off x="9767277" y="4156379"/>
            <a:ext cx="548640" cy="461665"/>
          </a:xfrm>
          <a:prstGeom prst="rect">
            <a:avLst/>
          </a:prstGeom>
          <a:noFill/>
        </p:spPr>
        <p:txBody>
          <a:bodyPr wrap="square" rtlCol="0">
            <a:spAutoFit/>
          </a:bodyPr>
          <a:lstStyle/>
          <a:p>
            <a:r>
              <a:rPr lang="ja-JP" altLang="en-US" sz="2400" dirty="0">
                <a:solidFill>
                  <a:schemeClr val="tx1">
                    <a:lumMod val="75000"/>
                    <a:lumOff val="25000"/>
                  </a:schemeClr>
                </a:solidFill>
              </a:rPr>
              <a:t>４</a:t>
            </a:r>
            <a:endParaRPr kumimoji="1" lang="ja-JP" altLang="en-US" sz="2400" dirty="0">
              <a:solidFill>
                <a:schemeClr val="tx1">
                  <a:lumMod val="75000"/>
                  <a:lumOff val="25000"/>
                </a:schemeClr>
              </a:solidFill>
            </a:endParaRPr>
          </a:p>
        </p:txBody>
      </p:sp>
      <p:sp>
        <p:nvSpPr>
          <p:cNvPr id="18" name="テキスト ボックス 17">
            <a:extLst>
              <a:ext uri="{FF2B5EF4-FFF2-40B4-BE49-F238E27FC236}">
                <a16:creationId xmlns:a16="http://schemas.microsoft.com/office/drawing/2014/main" id="{97942CB6-819A-D752-E30C-234D0917E09E}"/>
              </a:ext>
            </a:extLst>
          </p:cNvPr>
          <p:cNvSpPr txBox="1"/>
          <p:nvPr/>
        </p:nvSpPr>
        <p:spPr>
          <a:xfrm>
            <a:off x="10672991"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５</a:t>
            </a:r>
          </a:p>
        </p:txBody>
      </p:sp>
      <p:sp>
        <p:nvSpPr>
          <p:cNvPr id="19" name="スライド番号プレースホルダー 5">
            <a:extLst>
              <a:ext uri="{FF2B5EF4-FFF2-40B4-BE49-F238E27FC236}">
                <a16:creationId xmlns:a16="http://schemas.microsoft.com/office/drawing/2014/main" id="{835BAD07-A28C-FF4F-AEF8-8EE7D3E3812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100</a:t>
            </a:fld>
            <a:endParaRPr lang="ja-JP" altLang="en-US" dirty="0"/>
          </a:p>
        </p:txBody>
      </p:sp>
    </p:spTree>
    <p:extLst>
      <p:ext uri="{BB962C8B-B14F-4D97-AF65-F5344CB8AC3E}">
        <p14:creationId xmlns:p14="http://schemas.microsoft.com/office/powerpoint/2010/main" val="27754472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97764BD-EA44-DCD7-9138-D6B338ECDC30}"/>
              </a:ext>
            </a:extLst>
          </p:cNvPr>
          <p:cNvSpPr/>
          <p:nvPr/>
        </p:nvSpPr>
        <p:spPr>
          <a:xfrm>
            <a:off x="9715029" y="4228978"/>
            <a:ext cx="2205097" cy="957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では，添字は０から始まる。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プログラミング言語によって添字が</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０から始まるものと１から</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始まるものが</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あるため，注意する。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6" name="図 5" descr="ダイアグラム&#10;&#10;AI によって生成されたコンテンツは間違っている可能性があります。">
            <a:extLst>
              <a:ext uri="{FF2B5EF4-FFF2-40B4-BE49-F238E27FC236}">
                <a16:creationId xmlns:a16="http://schemas.microsoft.com/office/drawing/2014/main" id="{D30BB862-A914-9CB4-5F66-155BB70C0BA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575" y="4186572"/>
            <a:ext cx="3459225" cy="2594418"/>
          </a:xfrm>
          <a:prstGeom prst="rect">
            <a:avLst/>
          </a:prstGeom>
        </p:spPr>
      </p:pic>
      <p:sp>
        <p:nvSpPr>
          <p:cNvPr id="7" name="四角形: 角を丸くする 6">
            <a:extLst>
              <a:ext uri="{FF2B5EF4-FFF2-40B4-BE49-F238E27FC236}">
                <a16:creationId xmlns:a16="http://schemas.microsoft.com/office/drawing/2014/main" id="{E3CEF635-A012-DFF7-9D7B-8A0DE528180D}"/>
              </a:ext>
            </a:extLst>
          </p:cNvPr>
          <p:cNvSpPr/>
          <p:nvPr/>
        </p:nvSpPr>
        <p:spPr>
          <a:xfrm>
            <a:off x="6086882" y="5990655"/>
            <a:ext cx="1667980"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ja-JP" altLang="en-US" sz="3200" b="1" dirty="0">
                <a:latin typeface="BIZ UDPゴシック" panose="020B0400000000000000" pitchFamily="50" charset="-128"/>
                <a:ea typeface="BIZ UDPゴシック" panose="020B0400000000000000" pitchFamily="50" charset="-128"/>
              </a:rPr>
              <a:t>添字</a:t>
            </a:r>
            <a:endParaRPr kumimoji="1" lang="ja-JP" altLang="en-US" sz="3200" b="1" dirty="0">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664ED558-1294-B4E9-AFE7-EBD2BF5E65A2}"/>
              </a:ext>
            </a:extLst>
          </p:cNvPr>
          <p:cNvCxnSpPr/>
          <p:nvPr/>
        </p:nvCxnSpPr>
        <p:spPr>
          <a:xfrm>
            <a:off x="8479451" y="6400802"/>
            <a:ext cx="372292" cy="0"/>
          </a:xfrm>
          <a:prstGeom prst="line">
            <a:avLst/>
          </a:prstGeom>
          <a:ln w="57150" cap="rnd"/>
        </p:spPr>
        <p:style>
          <a:lnRef idx="2">
            <a:schemeClr val="accent1"/>
          </a:lnRef>
          <a:fillRef idx="0">
            <a:schemeClr val="accent1"/>
          </a:fillRef>
          <a:effectRef idx="1">
            <a:schemeClr val="accent1"/>
          </a:effectRef>
          <a:fontRef idx="minor">
            <a:schemeClr val="tx1"/>
          </a:fontRef>
        </p:style>
      </p:cxnSp>
      <p:sp>
        <p:nvSpPr>
          <p:cNvPr id="11" name="正方形/長方形 10">
            <a:extLst>
              <a:ext uri="{FF2B5EF4-FFF2-40B4-BE49-F238E27FC236}">
                <a16:creationId xmlns:a16="http://schemas.microsoft.com/office/drawing/2014/main" id="{A3D872F7-553E-3D57-9BC9-5102D0B68277}"/>
              </a:ext>
            </a:extLst>
          </p:cNvPr>
          <p:cNvSpPr/>
          <p:nvPr/>
        </p:nvSpPr>
        <p:spPr>
          <a:xfrm>
            <a:off x="8647611" y="4186572"/>
            <a:ext cx="2668389" cy="359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AD5BA90-2C49-2A66-5E7E-315FAFC768C3}"/>
              </a:ext>
            </a:extLst>
          </p:cNvPr>
          <p:cNvSpPr txBox="1"/>
          <p:nvPr/>
        </p:nvSpPr>
        <p:spPr>
          <a:xfrm>
            <a:off x="8861452"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３</a:t>
            </a:r>
          </a:p>
        </p:txBody>
      </p:sp>
      <p:sp>
        <p:nvSpPr>
          <p:cNvPr id="13" name="テキスト ボックス 12">
            <a:extLst>
              <a:ext uri="{FF2B5EF4-FFF2-40B4-BE49-F238E27FC236}">
                <a16:creationId xmlns:a16="http://schemas.microsoft.com/office/drawing/2014/main" id="{62B1F688-1406-F558-3007-25850761EE9A}"/>
              </a:ext>
            </a:extLst>
          </p:cNvPr>
          <p:cNvSpPr txBox="1"/>
          <p:nvPr/>
        </p:nvSpPr>
        <p:spPr>
          <a:xfrm>
            <a:off x="9767277" y="4156379"/>
            <a:ext cx="548640" cy="461665"/>
          </a:xfrm>
          <a:prstGeom prst="rect">
            <a:avLst/>
          </a:prstGeom>
          <a:noFill/>
        </p:spPr>
        <p:txBody>
          <a:bodyPr wrap="square" rtlCol="0">
            <a:spAutoFit/>
          </a:bodyPr>
          <a:lstStyle/>
          <a:p>
            <a:r>
              <a:rPr lang="ja-JP" altLang="en-US" sz="2400" dirty="0">
                <a:solidFill>
                  <a:schemeClr val="tx1">
                    <a:lumMod val="75000"/>
                    <a:lumOff val="25000"/>
                  </a:schemeClr>
                </a:solidFill>
              </a:rPr>
              <a:t>４</a:t>
            </a:r>
            <a:endParaRPr kumimoji="1" lang="ja-JP" altLang="en-US" sz="2400" dirty="0">
              <a:solidFill>
                <a:schemeClr val="tx1">
                  <a:lumMod val="75000"/>
                  <a:lumOff val="25000"/>
                </a:schemeClr>
              </a:solidFill>
            </a:endParaRPr>
          </a:p>
        </p:txBody>
      </p:sp>
      <p:sp>
        <p:nvSpPr>
          <p:cNvPr id="14" name="テキスト ボックス 13">
            <a:extLst>
              <a:ext uri="{FF2B5EF4-FFF2-40B4-BE49-F238E27FC236}">
                <a16:creationId xmlns:a16="http://schemas.microsoft.com/office/drawing/2014/main" id="{AE66D854-B980-F710-1043-A44D10C618EE}"/>
              </a:ext>
            </a:extLst>
          </p:cNvPr>
          <p:cNvSpPr txBox="1"/>
          <p:nvPr/>
        </p:nvSpPr>
        <p:spPr>
          <a:xfrm>
            <a:off x="10672991"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５</a:t>
            </a:r>
          </a:p>
        </p:txBody>
      </p:sp>
      <p:sp>
        <p:nvSpPr>
          <p:cNvPr id="16" name="スライド番号プレースホルダー 5">
            <a:extLst>
              <a:ext uri="{FF2B5EF4-FFF2-40B4-BE49-F238E27FC236}">
                <a16:creationId xmlns:a16="http://schemas.microsoft.com/office/drawing/2014/main" id="{461D90BA-6563-AC23-EDA0-77863CC760F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101</a:t>
            </a:fld>
            <a:endParaRPr lang="ja-JP" altLang="en-US" dirty="0"/>
          </a:p>
        </p:txBody>
      </p:sp>
      <p:cxnSp>
        <p:nvCxnSpPr>
          <p:cNvPr id="20" name="直線コネクタ 19">
            <a:extLst>
              <a:ext uri="{FF2B5EF4-FFF2-40B4-BE49-F238E27FC236}">
                <a16:creationId xmlns:a16="http://schemas.microsoft.com/office/drawing/2014/main" id="{38B33D4F-F5A5-B0C7-F953-384D8C1F79AB}"/>
              </a:ext>
            </a:extLst>
          </p:cNvPr>
          <p:cNvCxnSpPr>
            <a:cxnSpLocks/>
          </p:cNvCxnSpPr>
          <p:nvPr/>
        </p:nvCxnSpPr>
        <p:spPr>
          <a:xfrm>
            <a:off x="6046335" y="4016510"/>
            <a:ext cx="3304494"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8032EAE0-AB87-9605-D712-F7F7F3FC0B88}"/>
              </a:ext>
            </a:extLst>
          </p:cNvPr>
          <p:cNvCxnSpPr>
            <a:cxnSpLocks/>
          </p:cNvCxnSpPr>
          <p:nvPr/>
        </p:nvCxnSpPr>
        <p:spPr>
          <a:xfrm>
            <a:off x="1017135" y="4016510"/>
            <a:ext cx="3304494"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3318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97764BD-EA44-DCD7-9138-D6B338ECDC30}"/>
              </a:ext>
            </a:extLst>
          </p:cNvPr>
          <p:cNvSpPr/>
          <p:nvPr/>
        </p:nvSpPr>
        <p:spPr>
          <a:xfrm>
            <a:off x="9715029" y="4228978"/>
            <a:ext cx="2205097" cy="957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リスト</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と呼ばれる機能が配列に該当する。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6" name="図 5" descr="ダイアグラム&#10;&#10;AI によって生成されたコンテンツは間違っている可能性があります。">
            <a:extLst>
              <a:ext uri="{FF2B5EF4-FFF2-40B4-BE49-F238E27FC236}">
                <a16:creationId xmlns:a16="http://schemas.microsoft.com/office/drawing/2014/main" id="{D30BB862-A914-9CB4-5F66-155BB70C0BA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575" y="4186572"/>
            <a:ext cx="3459225" cy="2594418"/>
          </a:xfrm>
          <a:prstGeom prst="rect">
            <a:avLst/>
          </a:prstGeom>
        </p:spPr>
      </p:pic>
      <p:sp>
        <p:nvSpPr>
          <p:cNvPr id="11" name="正方形/長方形 10">
            <a:extLst>
              <a:ext uri="{FF2B5EF4-FFF2-40B4-BE49-F238E27FC236}">
                <a16:creationId xmlns:a16="http://schemas.microsoft.com/office/drawing/2014/main" id="{E0FFDC51-1CD4-38B5-EC86-04257BDFC5B1}"/>
              </a:ext>
            </a:extLst>
          </p:cNvPr>
          <p:cNvSpPr/>
          <p:nvPr/>
        </p:nvSpPr>
        <p:spPr>
          <a:xfrm>
            <a:off x="8647611" y="4186572"/>
            <a:ext cx="2668389" cy="359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6F659B4-F511-32F2-34ED-82B698B503CA}"/>
              </a:ext>
            </a:extLst>
          </p:cNvPr>
          <p:cNvSpPr txBox="1"/>
          <p:nvPr/>
        </p:nvSpPr>
        <p:spPr>
          <a:xfrm>
            <a:off x="8861452"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３</a:t>
            </a:r>
          </a:p>
        </p:txBody>
      </p:sp>
      <p:sp>
        <p:nvSpPr>
          <p:cNvPr id="13" name="テキスト ボックス 12">
            <a:extLst>
              <a:ext uri="{FF2B5EF4-FFF2-40B4-BE49-F238E27FC236}">
                <a16:creationId xmlns:a16="http://schemas.microsoft.com/office/drawing/2014/main" id="{F0566B7E-8B9C-714C-5D83-4BB2DA55F330}"/>
              </a:ext>
            </a:extLst>
          </p:cNvPr>
          <p:cNvSpPr txBox="1"/>
          <p:nvPr/>
        </p:nvSpPr>
        <p:spPr>
          <a:xfrm>
            <a:off x="9767277" y="4156379"/>
            <a:ext cx="548640" cy="461665"/>
          </a:xfrm>
          <a:prstGeom prst="rect">
            <a:avLst/>
          </a:prstGeom>
          <a:noFill/>
        </p:spPr>
        <p:txBody>
          <a:bodyPr wrap="square" rtlCol="0">
            <a:spAutoFit/>
          </a:bodyPr>
          <a:lstStyle/>
          <a:p>
            <a:r>
              <a:rPr lang="ja-JP" altLang="en-US" sz="2400" dirty="0">
                <a:solidFill>
                  <a:schemeClr val="tx1">
                    <a:lumMod val="75000"/>
                    <a:lumOff val="25000"/>
                  </a:schemeClr>
                </a:solidFill>
              </a:rPr>
              <a:t>４</a:t>
            </a:r>
            <a:endParaRPr kumimoji="1" lang="ja-JP" altLang="en-US" sz="2400" dirty="0">
              <a:solidFill>
                <a:schemeClr val="tx1">
                  <a:lumMod val="75000"/>
                  <a:lumOff val="25000"/>
                </a:schemeClr>
              </a:solidFill>
            </a:endParaRPr>
          </a:p>
        </p:txBody>
      </p:sp>
      <p:sp>
        <p:nvSpPr>
          <p:cNvPr id="14" name="テキスト ボックス 13">
            <a:extLst>
              <a:ext uri="{FF2B5EF4-FFF2-40B4-BE49-F238E27FC236}">
                <a16:creationId xmlns:a16="http://schemas.microsoft.com/office/drawing/2014/main" id="{646C6AE0-32D0-EDCA-1CD5-2AADFA7840E3}"/>
              </a:ext>
            </a:extLst>
          </p:cNvPr>
          <p:cNvSpPr txBox="1"/>
          <p:nvPr/>
        </p:nvSpPr>
        <p:spPr>
          <a:xfrm>
            <a:off x="10672991"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５</a:t>
            </a:r>
          </a:p>
        </p:txBody>
      </p:sp>
      <p:sp>
        <p:nvSpPr>
          <p:cNvPr id="16" name="スライド番号プレースホルダー 5">
            <a:extLst>
              <a:ext uri="{FF2B5EF4-FFF2-40B4-BE49-F238E27FC236}">
                <a16:creationId xmlns:a16="http://schemas.microsoft.com/office/drawing/2014/main" id="{6395A9DF-1B4D-7209-6EAA-9D1603DFB4A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102</a:t>
            </a:fld>
            <a:endParaRPr lang="ja-JP" altLang="en-US" dirty="0"/>
          </a:p>
        </p:txBody>
      </p:sp>
    </p:spTree>
    <p:extLst>
      <p:ext uri="{BB962C8B-B14F-4D97-AF65-F5344CB8AC3E}">
        <p14:creationId xmlns:p14="http://schemas.microsoft.com/office/powerpoint/2010/main" val="20495731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正方形/長方形 1">
            <a:extLst>
              <a:ext uri="{FF2B5EF4-FFF2-40B4-BE49-F238E27FC236}">
                <a16:creationId xmlns:a16="http://schemas.microsoft.com/office/drawing/2014/main" id="{0C569D71-D57D-1DB6-D4D4-B7C70416C38A}"/>
              </a:ext>
            </a:extLst>
          </p:cNvPr>
          <p:cNvSpPr/>
          <p:nvPr/>
        </p:nvSpPr>
        <p:spPr>
          <a:xfrm>
            <a:off x="912465" y="1588593"/>
            <a:ext cx="10367070" cy="5040000"/>
          </a:xfrm>
          <a:prstGeom prst="rect">
            <a:avLst/>
          </a:prstGeom>
          <a:solidFill>
            <a:srgbClr val="D4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CA202D7-EA74-C1A1-A575-C346F77416A0}"/>
              </a:ext>
            </a:extLst>
          </p:cNvPr>
          <p:cNvPicPr>
            <a:picLocks noChangeAspect="1"/>
          </p:cNvPicPr>
          <p:nvPr/>
        </p:nvPicPr>
        <p:blipFill>
          <a:blip r:embed="rId4">
            <a:extLst>
              <a:ext uri="{28A0092B-C50C-407E-A947-70E740481C1C}">
                <a14:useLocalDpi xmlns:a14="http://schemas.microsoft.com/office/drawing/2010/main" val="0"/>
              </a:ext>
            </a:extLst>
          </a:blip>
          <a:srcRect t="2921" r="26273" b="77581"/>
          <a:stretch/>
        </p:blipFill>
        <p:spPr>
          <a:xfrm>
            <a:off x="912465" y="1658935"/>
            <a:ext cx="10367070" cy="1725615"/>
          </a:xfrm>
          <a:prstGeom prst="rect">
            <a:avLst/>
          </a:prstGeom>
        </p:spPr>
      </p:pic>
      <p:sp>
        <p:nvSpPr>
          <p:cNvPr id="12" name="スライド番号プレースホルダー 5">
            <a:extLst>
              <a:ext uri="{FF2B5EF4-FFF2-40B4-BE49-F238E27FC236}">
                <a16:creationId xmlns:a16="http://schemas.microsoft.com/office/drawing/2014/main" id="{90BF224C-34C3-086C-8088-B288CF6D229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103</a:t>
            </a:fld>
            <a:endParaRPr lang="ja-JP" altLang="en-US" dirty="0"/>
          </a:p>
        </p:txBody>
      </p:sp>
    </p:spTree>
    <p:extLst>
      <p:ext uri="{BB962C8B-B14F-4D97-AF65-F5344CB8AC3E}">
        <p14:creationId xmlns:p14="http://schemas.microsoft.com/office/powerpoint/2010/main" val="21147761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正方形/長方形 1">
            <a:extLst>
              <a:ext uri="{FF2B5EF4-FFF2-40B4-BE49-F238E27FC236}">
                <a16:creationId xmlns:a16="http://schemas.microsoft.com/office/drawing/2014/main" id="{0C569D71-D57D-1DB6-D4D4-B7C70416C38A}"/>
              </a:ext>
            </a:extLst>
          </p:cNvPr>
          <p:cNvSpPr/>
          <p:nvPr/>
        </p:nvSpPr>
        <p:spPr>
          <a:xfrm>
            <a:off x="912465" y="1588593"/>
            <a:ext cx="10367070" cy="5040000"/>
          </a:xfrm>
          <a:prstGeom prst="rect">
            <a:avLst/>
          </a:prstGeom>
          <a:solidFill>
            <a:srgbClr val="D4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4D7B668-B638-54B1-875E-07A8D9D505C3}"/>
              </a:ext>
            </a:extLst>
          </p:cNvPr>
          <p:cNvPicPr>
            <a:picLocks noChangeAspect="1"/>
          </p:cNvPicPr>
          <p:nvPr/>
        </p:nvPicPr>
        <p:blipFill>
          <a:blip r:embed="rId4">
            <a:extLst>
              <a:ext uri="{28A0092B-C50C-407E-A947-70E740481C1C}">
                <a14:useLocalDpi xmlns:a14="http://schemas.microsoft.com/office/drawing/2010/main" val="0"/>
              </a:ext>
            </a:extLst>
          </a:blip>
          <a:srcRect l="3376" t="36107" r="84960" b="57600"/>
          <a:stretch/>
        </p:blipFill>
        <p:spPr>
          <a:xfrm>
            <a:off x="4823202" y="4429342"/>
            <a:ext cx="1636381" cy="555689"/>
          </a:xfrm>
          <a:prstGeom prst="rect">
            <a:avLst/>
          </a:prstGeom>
        </p:spPr>
      </p:pic>
      <p:pic>
        <p:nvPicPr>
          <p:cNvPr id="6" name="図 5"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681B525A-0383-CC5C-BB88-08F0EB624E27}"/>
              </a:ext>
            </a:extLst>
          </p:cNvPr>
          <p:cNvPicPr>
            <a:picLocks noChangeAspect="1"/>
          </p:cNvPicPr>
          <p:nvPr/>
        </p:nvPicPr>
        <p:blipFill>
          <a:blip r:embed="rId4">
            <a:extLst>
              <a:ext uri="{28A0092B-C50C-407E-A947-70E740481C1C}">
                <a14:useLocalDpi xmlns:a14="http://schemas.microsoft.com/office/drawing/2010/main" val="0"/>
              </a:ext>
            </a:extLst>
          </a:blip>
          <a:srcRect l="72922" t="29087" r="1299" b="63144"/>
          <a:stretch/>
        </p:blipFill>
        <p:spPr>
          <a:xfrm>
            <a:off x="1268962" y="4384527"/>
            <a:ext cx="3616546" cy="685982"/>
          </a:xfrm>
          <a:prstGeom prst="rect">
            <a:avLst/>
          </a:prstGeom>
        </p:spPr>
      </p:pic>
      <p:pic>
        <p:nvPicPr>
          <p:cNvPr id="10" name="図 9"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F31B49C2-68C6-17DD-1D1C-5014673BFDFD}"/>
              </a:ext>
            </a:extLst>
          </p:cNvPr>
          <p:cNvPicPr>
            <a:picLocks noChangeAspect="1"/>
          </p:cNvPicPr>
          <p:nvPr/>
        </p:nvPicPr>
        <p:blipFill>
          <a:blip r:embed="rId4">
            <a:extLst>
              <a:ext uri="{28A0092B-C50C-407E-A947-70E740481C1C}">
                <a14:useLocalDpi xmlns:a14="http://schemas.microsoft.com/office/drawing/2010/main" val="0"/>
              </a:ext>
            </a:extLst>
          </a:blip>
          <a:srcRect t="22405" r="26273" b="63892"/>
          <a:stretch/>
        </p:blipFill>
        <p:spPr>
          <a:xfrm>
            <a:off x="912465" y="2773578"/>
            <a:ext cx="10367070" cy="1212756"/>
          </a:xfrm>
          <a:prstGeom prst="rect">
            <a:avLst/>
          </a:prstGeom>
        </p:spPr>
      </p:pic>
      <p:pic>
        <p:nvPicPr>
          <p:cNvPr id="8" name="図 7"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CA202D7-EA74-C1A1-A575-C346F77416A0}"/>
              </a:ext>
            </a:extLst>
          </p:cNvPr>
          <p:cNvPicPr>
            <a:picLocks noChangeAspect="1"/>
          </p:cNvPicPr>
          <p:nvPr/>
        </p:nvPicPr>
        <p:blipFill>
          <a:blip r:embed="rId4">
            <a:extLst>
              <a:ext uri="{28A0092B-C50C-407E-A947-70E740481C1C}">
                <a14:useLocalDpi xmlns:a14="http://schemas.microsoft.com/office/drawing/2010/main" val="0"/>
              </a:ext>
            </a:extLst>
          </a:blip>
          <a:srcRect t="2921" r="26273" b="85155"/>
          <a:stretch/>
        </p:blipFill>
        <p:spPr>
          <a:xfrm>
            <a:off x="912465" y="1658935"/>
            <a:ext cx="10367070" cy="1055289"/>
          </a:xfrm>
          <a:prstGeom prst="rect">
            <a:avLst/>
          </a:prstGeom>
        </p:spPr>
      </p:pic>
      <p:pic>
        <p:nvPicPr>
          <p:cNvPr id="7" name="図 6" descr="ダイアグラム&#10;&#10;AI によって生成されたコンテンツは間違っている可能性があります。">
            <a:extLst>
              <a:ext uri="{FF2B5EF4-FFF2-40B4-BE49-F238E27FC236}">
                <a16:creationId xmlns:a16="http://schemas.microsoft.com/office/drawing/2014/main" id="{9F723F72-68E9-F603-8E92-BEE7A4755B3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575" y="4186572"/>
            <a:ext cx="3459225" cy="2594418"/>
          </a:xfrm>
          <a:prstGeom prst="rect">
            <a:avLst/>
          </a:prstGeom>
        </p:spPr>
      </p:pic>
      <p:sp>
        <p:nvSpPr>
          <p:cNvPr id="12" name="正方形/長方形 11">
            <a:extLst>
              <a:ext uri="{FF2B5EF4-FFF2-40B4-BE49-F238E27FC236}">
                <a16:creationId xmlns:a16="http://schemas.microsoft.com/office/drawing/2014/main" id="{0D900FBA-4B3C-8340-FE95-D6380760C64A}"/>
              </a:ext>
            </a:extLst>
          </p:cNvPr>
          <p:cNvSpPr/>
          <p:nvPr/>
        </p:nvSpPr>
        <p:spPr>
          <a:xfrm>
            <a:off x="8601894" y="4186572"/>
            <a:ext cx="2668389" cy="359302"/>
          </a:xfrm>
          <a:prstGeom prst="rect">
            <a:avLst/>
          </a:prstGeom>
          <a:solidFill>
            <a:srgbClr val="D4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C66DFAB-7E10-BA65-0A53-F48F07D3ED02}"/>
              </a:ext>
            </a:extLst>
          </p:cNvPr>
          <p:cNvSpPr txBox="1"/>
          <p:nvPr/>
        </p:nvSpPr>
        <p:spPr>
          <a:xfrm>
            <a:off x="8861452"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３</a:t>
            </a:r>
          </a:p>
        </p:txBody>
      </p:sp>
      <p:sp>
        <p:nvSpPr>
          <p:cNvPr id="14" name="テキスト ボックス 13">
            <a:extLst>
              <a:ext uri="{FF2B5EF4-FFF2-40B4-BE49-F238E27FC236}">
                <a16:creationId xmlns:a16="http://schemas.microsoft.com/office/drawing/2014/main" id="{7BC11F25-DDF9-F4F2-D19A-B3A492438879}"/>
              </a:ext>
            </a:extLst>
          </p:cNvPr>
          <p:cNvSpPr txBox="1"/>
          <p:nvPr/>
        </p:nvSpPr>
        <p:spPr>
          <a:xfrm>
            <a:off x="9767277" y="4156379"/>
            <a:ext cx="548640" cy="461665"/>
          </a:xfrm>
          <a:prstGeom prst="rect">
            <a:avLst/>
          </a:prstGeom>
          <a:noFill/>
        </p:spPr>
        <p:txBody>
          <a:bodyPr wrap="square" rtlCol="0">
            <a:spAutoFit/>
          </a:bodyPr>
          <a:lstStyle/>
          <a:p>
            <a:r>
              <a:rPr lang="ja-JP" altLang="en-US" sz="2400" dirty="0">
                <a:solidFill>
                  <a:schemeClr val="tx1">
                    <a:lumMod val="75000"/>
                    <a:lumOff val="25000"/>
                  </a:schemeClr>
                </a:solidFill>
              </a:rPr>
              <a:t>４</a:t>
            </a:r>
            <a:endParaRPr kumimoji="1" lang="ja-JP" altLang="en-US" sz="2400" dirty="0">
              <a:solidFill>
                <a:schemeClr val="tx1">
                  <a:lumMod val="75000"/>
                  <a:lumOff val="25000"/>
                </a:schemeClr>
              </a:solidFill>
            </a:endParaRPr>
          </a:p>
        </p:txBody>
      </p:sp>
      <p:sp>
        <p:nvSpPr>
          <p:cNvPr id="16" name="テキスト ボックス 15">
            <a:extLst>
              <a:ext uri="{FF2B5EF4-FFF2-40B4-BE49-F238E27FC236}">
                <a16:creationId xmlns:a16="http://schemas.microsoft.com/office/drawing/2014/main" id="{30D2CA2C-8CEB-E652-F7AA-8315D73DFE8E}"/>
              </a:ext>
            </a:extLst>
          </p:cNvPr>
          <p:cNvSpPr txBox="1"/>
          <p:nvPr/>
        </p:nvSpPr>
        <p:spPr>
          <a:xfrm>
            <a:off x="10672991"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５</a:t>
            </a:r>
          </a:p>
        </p:txBody>
      </p:sp>
      <p:pic>
        <p:nvPicPr>
          <p:cNvPr id="17" name="図 16"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C97272B4-01B3-5D94-A3E4-B4FC6EB6E36C}"/>
              </a:ext>
            </a:extLst>
          </p:cNvPr>
          <p:cNvPicPr>
            <a:picLocks noChangeAspect="1"/>
          </p:cNvPicPr>
          <p:nvPr/>
        </p:nvPicPr>
        <p:blipFill>
          <a:blip r:embed="rId4">
            <a:extLst>
              <a:ext uri="{28A0092B-C50C-407E-A947-70E740481C1C}">
                <a14:useLocalDpi xmlns:a14="http://schemas.microsoft.com/office/drawing/2010/main" val="0"/>
              </a:ext>
            </a:extLst>
          </a:blip>
          <a:srcRect l="14946" t="36107" r="62168" b="57600"/>
          <a:stretch/>
        </p:blipFill>
        <p:spPr>
          <a:xfrm>
            <a:off x="1401275" y="4991562"/>
            <a:ext cx="3210680" cy="555689"/>
          </a:xfrm>
          <a:prstGeom prst="rect">
            <a:avLst/>
          </a:prstGeom>
        </p:spPr>
      </p:pic>
      <p:sp>
        <p:nvSpPr>
          <p:cNvPr id="18" name="スライド番号プレースホルダー 5">
            <a:extLst>
              <a:ext uri="{FF2B5EF4-FFF2-40B4-BE49-F238E27FC236}">
                <a16:creationId xmlns:a16="http://schemas.microsoft.com/office/drawing/2014/main" id="{7444098B-30DB-6882-6F36-663B4CC2378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104</a:t>
            </a:fld>
            <a:endParaRPr lang="ja-JP" altLang="en-US" dirty="0"/>
          </a:p>
        </p:txBody>
      </p:sp>
    </p:spTree>
    <p:extLst>
      <p:ext uri="{BB962C8B-B14F-4D97-AF65-F5344CB8AC3E}">
        <p14:creationId xmlns:p14="http://schemas.microsoft.com/office/powerpoint/2010/main" val="14967618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正方形/長方形 1">
            <a:extLst>
              <a:ext uri="{FF2B5EF4-FFF2-40B4-BE49-F238E27FC236}">
                <a16:creationId xmlns:a16="http://schemas.microsoft.com/office/drawing/2014/main" id="{0C569D71-D57D-1DB6-D4D4-B7C70416C38A}"/>
              </a:ext>
            </a:extLst>
          </p:cNvPr>
          <p:cNvSpPr/>
          <p:nvPr/>
        </p:nvSpPr>
        <p:spPr>
          <a:xfrm>
            <a:off x="912465" y="1588593"/>
            <a:ext cx="10367070" cy="5040000"/>
          </a:xfrm>
          <a:prstGeom prst="rect">
            <a:avLst/>
          </a:prstGeom>
          <a:solidFill>
            <a:srgbClr val="D4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0348F54-CAF1-46DE-105C-650C9D0E3340}"/>
              </a:ext>
            </a:extLst>
          </p:cNvPr>
          <p:cNvPicPr>
            <a:picLocks noChangeAspect="1"/>
          </p:cNvPicPr>
          <p:nvPr/>
        </p:nvPicPr>
        <p:blipFill>
          <a:blip r:embed="rId4">
            <a:extLst>
              <a:ext uri="{28A0092B-C50C-407E-A947-70E740481C1C}">
                <a14:useLocalDpi xmlns:a14="http://schemas.microsoft.com/office/drawing/2010/main" val="0"/>
              </a:ext>
            </a:extLst>
          </a:blip>
          <a:srcRect t="43857" r="34814" b="29585"/>
          <a:stretch/>
        </p:blipFill>
        <p:spPr>
          <a:xfrm>
            <a:off x="916509" y="1671093"/>
            <a:ext cx="9145304" cy="2345003"/>
          </a:xfrm>
          <a:prstGeom prst="rect">
            <a:avLst/>
          </a:prstGeom>
        </p:spPr>
      </p:pic>
      <p:pic>
        <p:nvPicPr>
          <p:cNvPr id="6" name="図 5"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5EACFFB5-EBA0-FFF5-C4B8-B978BB2056C5}"/>
              </a:ext>
            </a:extLst>
          </p:cNvPr>
          <p:cNvPicPr>
            <a:picLocks noChangeAspect="1"/>
          </p:cNvPicPr>
          <p:nvPr/>
        </p:nvPicPr>
        <p:blipFill>
          <a:blip r:embed="rId4">
            <a:extLst>
              <a:ext uri="{28A0092B-C50C-407E-A947-70E740481C1C}">
                <a14:useLocalDpi xmlns:a14="http://schemas.microsoft.com/office/drawing/2010/main" val="0"/>
              </a:ext>
            </a:extLst>
          </a:blip>
          <a:srcRect l="64813" t="63248" b="30636"/>
          <a:stretch/>
        </p:blipFill>
        <p:spPr>
          <a:xfrm>
            <a:off x="1381547" y="3969097"/>
            <a:ext cx="4936422" cy="540000"/>
          </a:xfrm>
          <a:prstGeom prst="rect">
            <a:avLst/>
          </a:prstGeom>
        </p:spPr>
      </p:pic>
      <p:sp>
        <p:nvSpPr>
          <p:cNvPr id="11" name="スライド番号プレースホルダー 5">
            <a:extLst>
              <a:ext uri="{FF2B5EF4-FFF2-40B4-BE49-F238E27FC236}">
                <a16:creationId xmlns:a16="http://schemas.microsoft.com/office/drawing/2014/main" id="{B2308F1B-5258-6032-735D-C6545028AD5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105</a:t>
            </a:fld>
            <a:endParaRPr lang="ja-JP" altLang="en-US" dirty="0"/>
          </a:p>
        </p:txBody>
      </p:sp>
    </p:spTree>
    <p:extLst>
      <p:ext uri="{BB962C8B-B14F-4D97-AF65-F5344CB8AC3E}">
        <p14:creationId xmlns:p14="http://schemas.microsoft.com/office/powerpoint/2010/main" val="29123218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正方形/長方形 1">
            <a:extLst>
              <a:ext uri="{FF2B5EF4-FFF2-40B4-BE49-F238E27FC236}">
                <a16:creationId xmlns:a16="http://schemas.microsoft.com/office/drawing/2014/main" id="{0C569D71-D57D-1DB6-D4D4-B7C70416C38A}"/>
              </a:ext>
            </a:extLst>
          </p:cNvPr>
          <p:cNvSpPr/>
          <p:nvPr/>
        </p:nvSpPr>
        <p:spPr>
          <a:xfrm>
            <a:off x="912465" y="1588593"/>
            <a:ext cx="10367070" cy="5040000"/>
          </a:xfrm>
          <a:prstGeom prst="rect">
            <a:avLst/>
          </a:prstGeom>
          <a:solidFill>
            <a:srgbClr val="D4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0348F54-CAF1-46DE-105C-650C9D0E3340}"/>
              </a:ext>
            </a:extLst>
          </p:cNvPr>
          <p:cNvPicPr>
            <a:picLocks noChangeAspect="1"/>
          </p:cNvPicPr>
          <p:nvPr/>
        </p:nvPicPr>
        <p:blipFill>
          <a:blip r:embed="rId4">
            <a:extLst>
              <a:ext uri="{28A0092B-C50C-407E-A947-70E740481C1C}">
                <a14:useLocalDpi xmlns:a14="http://schemas.microsoft.com/office/drawing/2010/main" val="0"/>
              </a:ext>
            </a:extLst>
          </a:blip>
          <a:srcRect t="43857" r="34814" b="29585"/>
          <a:stretch/>
        </p:blipFill>
        <p:spPr>
          <a:xfrm>
            <a:off x="916509" y="1671093"/>
            <a:ext cx="9145304" cy="2345003"/>
          </a:xfrm>
          <a:prstGeom prst="rect">
            <a:avLst/>
          </a:prstGeom>
        </p:spPr>
      </p:pic>
      <p:pic>
        <p:nvPicPr>
          <p:cNvPr id="6" name="図 5"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5EACFFB5-EBA0-FFF5-C4B8-B978BB2056C5}"/>
              </a:ext>
            </a:extLst>
          </p:cNvPr>
          <p:cNvPicPr>
            <a:picLocks noChangeAspect="1"/>
          </p:cNvPicPr>
          <p:nvPr/>
        </p:nvPicPr>
        <p:blipFill>
          <a:blip r:embed="rId4">
            <a:extLst>
              <a:ext uri="{28A0092B-C50C-407E-A947-70E740481C1C}">
                <a14:useLocalDpi xmlns:a14="http://schemas.microsoft.com/office/drawing/2010/main" val="0"/>
              </a:ext>
            </a:extLst>
          </a:blip>
          <a:srcRect l="64813" t="63248" b="30636"/>
          <a:stretch/>
        </p:blipFill>
        <p:spPr>
          <a:xfrm>
            <a:off x="1381547" y="3969097"/>
            <a:ext cx="4936422" cy="540000"/>
          </a:xfrm>
          <a:prstGeom prst="rect">
            <a:avLst/>
          </a:prstGeom>
        </p:spPr>
      </p:pic>
      <p:sp>
        <p:nvSpPr>
          <p:cNvPr id="11" name="スライド番号プレースホルダー 5">
            <a:extLst>
              <a:ext uri="{FF2B5EF4-FFF2-40B4-BE49-F238E27FC236}">
                <a16:creationId xmlns:a16="http://schemas.microsoft.com/office/drawing/2014/main" id="{B2308F1B-5258-6032-735D-C6545028AD5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106</a:t>
            </a:fld>
            <a:endParaRPr lang="ja-JP" altLang="en-US" dirty="0"/>
          </a:p>
        </p:txBody>
      </p:sp>
      <p:cxnSp>
        <p:nvCxnSpPr>
          <p:cNvPr id="14" name="直線コネクタ 13">
            <a:extLst>
              <a:ext uri="{FF2B5EF4-FFF2-40B4-BE49-F238E27FC236}">
                <a16:creationId xmlns:a16="http://schemas.microsoft.com/office/drawing/2014/main" id="{7CC83857-9890-73AC-173B-3982B503ECDF}"/>
              </a:ext>
            </a:extLst>
          </p:cNvPr>
          <p:cNvCxnSpPr>
            <a:cxnSpLocks/>
          </p:cNvCxnSpPr>
          <p:nvPr/>
        </p:nvCxnSpPr>
        <p:spPr>
          <a:xfrm>
            <a:off x="1114905" y="3314543"/>
            <a:ext cx="266642"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3AB54884-D2FD-D76E-2241-5911B8AE8721}"/>
              </a:ext>
            </a:extLst>
          </p:cNvPr>
          <p:cNvCxnSpPr>
            <a:cxnSpLocks/>
          </p:cNvCxnSpPr>
          <p:nvPr/>
        </p:nvCxnSpPr>
        <p:spPr>
          <a:xfrm>
            <a:off x="3482791" y="3314543"/>
            <a:ext cx="366967"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pic>
        <p:nvPicPr>
          <p:cNvPr id="22" name="図 21">
            <a:extLst>
              <a:ext uri="{FF2B5EF4-FFF2-40B4-BE49-F238E27FC236}">
                <a16:creationId xmlns:a16="http://schemas.microsoft.com/office/drawing/2014/main" id="{44853053-2DE5-3A71-E1F7-61AB7CE3991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985" y="1941244"/>
            <a:ext cx="1394164" cy="1080000"/>
          </a:xfrm>
          <a:prstGeom prst="rect">
            <a:avLst/>
          </a:prstGeom>
        </p:spPr>
      </p:pic>
      <p:sp>
        <p:nvSpPr>
          <p:cNvPr id="20" name="テキスト ボックス 19">
            <a:extLst>
              <a:ext uri="{FF2B5EF4-FFF2-40B4-BE49-F238E27FC236}">
                <a16:creationId xmlns:a16="http://schemas.microsoft.com/office/drawing/2014/main" id="{0ACEF171-55F5-B8F6-D1B8-E13E65647F2E}"/>
              </a:ext>
            </a:extLst>
          </p:cNvPr>
          <p:cNvSpPr txBox="1"/>
          <p:nvPr/>
        </p:nvSpPr>
        <p:spPr>
          <a:xfrm>
            <a:off x="107323" y="2004747"/>
            <a:ext cx="1260000" cy="963335"/>
          </a:xfrm>
          <a:prstGeom prst="roundRect">
            <a:avLst>
              <a:gd name="adj" fmla="val 1777"/>
            </a:avLst>
          </a:prstGeom>
          <a:noFill/>
        </p:spPr>
        <p:txBody>
          <a:bodyPr wrap="square" rtlCol="0">
            <a:spAutoFit/>
          </a:bodyPr>
          <a:lstStyle/>
          <a:p>
            <a:pPr algn="ctr"/>
            <a:r>
              <a:rPr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既存の</a:t>
            </a:r>
            <a:br>
              <a:rPr lang="en-US" altLang="ja-JP" sz="28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リスト</a:t>
            </a:r>
            <a:endParaRPr lang="en-US" altLang="ja-JP" sz="28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3" name="図 22">
            <a:extLst>
              <a:ext uri="{FF2B5EF4-FFF2-40B4-BE49-F238E27FC236}">
                <a16:creationId xmlns:a16="http://schemas.microsoft.com/office/drawing/2014/main" id="{E55BE932-C34F-7621-D77D-454674F2A2D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4107687" y="2712216"/>
            <a:ext cx="3070939" cy="670283"/>
          </a:xfrm>
          <a:prstGeom prst="rect">
            <a:avLst/>
          </a:prstGeom>
        </p:spPr>
      </p:pic>
      <p:sp>
        <p:nvSpPr>
          <p:cNvPr id="21" name="テキスト ボックス 20">
            <a:extLst>
              <a:ext uri="{FF2B5EF4-FFF2-40B4-BE49-F238E27FC236}">
                <a16:creationId xmlns:a16="http://schemas.microsoft.com/office/drawing/2014/main" id="{44A576EF-FCDF-D7C1-8C5E-F3A9AD8F7C18}"/>
              </a:ext>
            </a:extLst>
          </p:cNvPr>
          <p:cNvSpPr txBox="1"/>
          <p:nvPr/>
        </p:nvSpPr>
        <p:spPr>
          <a:xfrm>
            <a:off x="4302453" y="2766022"/>
            <a:ext cx="2736000" cy="548521"/>
          </a:xfrm>
          <a:prstGeom prst="roundRect">
            <a:avLst>
              <a:gd name="adj" fmla="val 8017"/>
            </a:avLst>
          </a:prstGeom>
          <a:noFill/>
        </p:spPr>
        <p:txBody>
          <a:bodyPr wrap="square" rtlCol="0">
            <a:spAutoFit/>
          </a:bodyPr>
          <a:lstStyle/>
          <a:p>
            <a:r>
              <a:rPr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追加したい要素</a:t>
            </a:r>
            <a:endParaRPr kumimoji="1"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76F4A221-B9A5-01E7-5492-D68F845717E2}"/>
              </a:ext>
            </a:extLst>
          </p:cNvPr>
          <p:cNvSpPr txBox="1"/>
          <p:nvPr/>
        </p:nvSpPr>
        <p:spPr>
          <a:xfrm>
            <a:off x="1405229" y="4812711"/>
            <a:ext cx="9381542" cy="1451967"/>
          </a:xfrm>
          <a:prstGeom prst="roundRect">
            <a:avLst>
              <a:gd name="adj" fmla="val 8017"/>
            </a:avLst>
          </a:prstGeom>
          <a:solidFill>
            <a:schemeClr val="bg1"/>
          </a:solidFill>
        </p:spPr>
        <p:txBody>
          <a:bodyPr wrap="square" rtlCol="0">
            <a:spAutoFit/>
          </a:bodyPr>
          <a:lstStyle/>
          <a:p>
            <a:r>
              <a:rPr kumimoji="1"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rPr>
              <a:t>Python</a:t>
            </a:r>
            <a:r>
              <a:rPr kumimoji="1"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の</a:t>
            </a:r>
            <a:r>
              <a:rPr kumimoji="1"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rPr>
              <a:t>append</a:t>
            </a:r>
            <a:r>
              <a:rPr kumimoji="1"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は，</a:t>
            </a:r>
            <a:endParaRPr kumimoji="1" lang="en-US" altLang="ja-JP" sz="28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・要素をリストの最後にしか追加することができない。</a:t>
            </a:r>
            <a:endParaRPr kumimoji="1" lang="en-US" altLang="ja-JP" sz="28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1"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一度に複数の要素を追加することはできない。</a:t>
            </a:r>
          </a:p>
        </p:txBody>
      </p:sp>
    </p:spTree>
    <p:extLst>
      <p:ext uri="{BB962C8B-B14F-4D97-AF65-F5344CB8AC3E}">
        <p14:creationId xmlns:p14="http://schemas.microsoft.com/office/powerpoint/2010/main" val="20676912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正方形/長方形 1">
            <a:extLst>
              <a:ext uri="{FF2B5EF4-FFF2-40B4-BE49-F238E27FC236}">
                <a16:creationId xmlns:a16="http://schemas.microsoft.com/office/drawing/2014/main" id="{0C569D71-D57D-1DB6-D4D4-B7C70416C38A}"/>
              </a:ext>
            </a:extLst>
          </p:cNvPr>
          <p:cNvSpPr/>
          <p:nvPr/>
        </p:nvSpPr>
        <p:spPr>
          <a:xfrm>
            <a:off x="912465" y="1588593"/>
            <a:ext cx="10367070" cy="5040000"/>
          </a:xfrm>
          <a:prstGeom prst="rect">
            <a:avLst/>
          </a:prstGeom>
          <a:solidFill>
            <a:srgbClr val="D4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D720D8FD-32A6-9E4D-0403-318352B0CB03}"/>
              </a:ext>
            </a:extLst>
          </p:cNvPr>
          <p:cNvPicPr>
            <a:picLocks noChangeAspect="1"/>
          </p:cNvPicPr>
          <p:nvPr/>
        </p:nvPicPr>
        <p:blipFill>
          <a:blip r:embed="rId4">
            <a:extLst>
              <a:ext uri="{28A0092B-C50C-407E-A947-70E740481C1C}">
                <a14:useLocalDpi xmlns:a14="http://schemas.microsoft.com/office/drawing/2010/main" val="0"/>
              </a:ext>
            </a:extLst>
          </a:blip>
          <a:srcRect t="70747" r="26247" b="2837"/>
          <a:stretch/>
        </p:blipFill>
        <p:spPr>
          <a:xfrm>
            <a:off x="913656" y="1625931"/>
            <a:ext cx="10368000" cy="2337190"/>
          </a:xfrm>
          <a:prstGeom prst="rect">
            <a:avLst/>
          </a:prstGeom>
        </p:spPr>
      </p:pic>
      <p:sp>
        <p:nvSpPr>
          <p:cNvPr id="11" name="スライド番号プレースホルダー 5">
            <a:extLst>
              <a:ext uri="{FF2B5EF4-FFF2-40B4-BE49-F238E27FC236}">
                <a16:creationId xmlns:a16="http://schemas.microsoft.com/office/drawing/2014/main" id="{B2308F1B-5258-6032-735D-C6545028AD5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107</a:t>
            </a:fld>
            <a:endParaRPr lang="ja-JP" altLang="en-US" dirty="0"/>
          </a:p>
        </p:txBody>
      </p:sp>
    </p:spTree>
    <p:extLst>
      <p:ext uri="{BB962C8B-B14F-4D97-AF65-F5344CB8AC3E}">
        <p14:creationId xmlns:p14="http://schemas.microsoft.com/office/powerpoint/2010/main" val="1755865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108</a:t>
            </a:fld>
            <a:endParaRPr lang="ja-JP" altLang="en-US" dirty="0"/>
          </a:p>
        </p:txBody>
      </p:sp>
      <p:pic>
        <p:nvPicPr>
          <p:cNvPr id="7" name="図 6">
            <a:extLst>
              <a:ext uri="{FF2B5EF4-FFF2-40B4-BE49-F238E27FC236}">
                <a16:creationId xmlns:a16="http://schemas.microsoft.com/office/drawing/2014/main" id="{53736C1D-444B-4D58-333A-CECABE50B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1" name="テキスト ボックス 10">
            <a:extLst>
              <a:ext uri="{FF2B5EF4-FFF2-40B4-BE49-F238E27FC236}">
                <a16:creationId xmlns:a16="http://schemas.microsoft.com/office/drawing/2014/main" id="{C0052BBA-35F7-4AC4-9717-2EDB784DD221}"/>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graphicFrame>
        <p:nvGraphicFramePr>
          <p:cNvPr id="4" name="表 3">
            <a:extLst>
              <a:ext uri="{FF2B5EF4-FFF2-40B4-BE49-F238E27FC236}">
                <a16:creationId xmlns:a16="http://schemas.microsoft.com/office/drawing/2014/main" id="{DF54F087-A63B-4602-B3BB-CCE54AC85F9D}"/>
              </a:ext>
            </a:extLst>
          </p:cNvPr>
          <p:cNvGraphicFramePr>
            <a:graphicFrameLocks noGrp="1"/>
          </p:cNvGraphicFramePr>
          <p:nvPr>
            <p:extLst>
              <p:ext uri="{D42A27DB-BD31-4B8C-83A1-F6EECF244321}">
                <p14:modId xmlns:p14="http://schemas.microsoft.com/office/powerpoint/2010/main" val="2353136004"/>
              </p:ext>
            </p:extLst>
          </p:nvPr>
        </p:nvGraphicFramePr>
        <p:xfrm>
          <a:off x="1308000" y="1728336"/>
          <a:ext cx="9360000" cy="201168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11243130"/>
                    </a:ext>
                  </a:extLst>
                </a:gridCol>
                <a:gridCol w="5400000">
                  <a:extLst>
                    <a:ext uri="{9D8B030D-6E8A-4147-A177-3AD203B41FA5}">
                      <a16:colId xmlns:a16="http://schemas.microsoft.com/office/drawing/2014/main" val="1824767942"/>
                    </a:ext>
                  </a:extLst>
                </a:gridCol>
                <a:gridCol w="360000">
                  <a:extLst>
                    <a:ext uri="{9D8B030D-6E8A-4147-A177-3AD203B41FA5}">
                      <a16:colId xmlns:a16="http://schemas.microsoft.com/office/drawing/2014/main" val="2535606053"/>
                    </a:ext>
                  </a:extLst>
                </a:gridCol>
                <a:gridCol w="2880000">
                  <a:extLst>
                    <a:ext uri="{9D8B030D-6E8A-4147-A177-3AD203B41FA5}">
                      <a16:colId xmlns:a16="http://schemas.microsoft.com/office/drawing/2014/main" val="21418954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サンプルコード１</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実行結果</a:t>
                      </a:r>
                      <a:endParaRPr kumimoji="1" lang="ja-JP" altLang="en-US" sz="36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7038060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dirty="0">
                          <a:solidFill>
                            <a:schemeClr val="bg1"/>
                          </a:solidFill>
                          <a:latin typeface="BIZ UDゴシック" panose="020B0400000000000000" pitchFamily="49" charset="-128"/>
                          <a:ea typeface="BIZ UDゴシック" panose="020B0400000000000000" pitchFamily="49" charset="-128"/>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dirty="0">
                          <a:solidFill>
                            <a:schemeClr val="bg1"/>
                          </a:solidFill>
                          <a:latin typeface="BIZ UDゴシック" panose="020B0400000000000000" pitchFamily="49" charset="-128"/>
                          <a:ea typeface="BIZ UDゴシック" panose="020B0400000000000000" pitchFamily="49" charset="-128"/>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a = [3,4,5]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print(a) </a:t>
                      </a:r>
                      <a:r>
                        <a:rPr kumimoji="1" lang="ja-JP" altLang="en-US"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　　　</a:t>
                      </a:r>
                      <a:endParaRPr kumimoji="1" lang="ja-JP" altLang="en-US" sz="4000" b="1"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4000"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[3,4,5]</a:t>
                      </a:r>
                      <a:endParaRPr kumimoji="1" lang="ja-JP" altLang="en-US"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endParaRPr kumimoji="1" lang="ja-JP" altLang="en-US" sz="4000"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559977036"/>
                  </a:ext>
                </a:extLst>
              </a:tr>
            </a:tbl>
          </a:graphicData>
        </a:graphic>
      </p:graphicFrame>
      <p:graphicFrame>
        <p:nvGraphicFramePr>
          <p:cNvPr id="8" name="表 7">
            <a:extLst>
              <a:ext uri="{FF2B5EF4-FFF2-40B4-BE49-F238E27FC236}">
                <a16:creationId xmlns:a16="http://schemas.microsoft.com/office/drawing/2014/main" id="{A04C7C98-084E-65CF-336A-1715DC02D1DE}"/>
              </a:ext>
            </a:extLst>
          </p:cNvPr>
          <p:cNvGraphicFramePr>
            <a:graphicFrameLocks noGrp="1"/>
          </p:cNvGraphicFramePr>
          <p:nvPr>
            <p:extLst>
              <p:ext uri="{D42A27DB-BD31-4B8C-83A1-F6EECF244321}">
                <p14:modId xmlns:p14="http://schemas.microsoft.com/office/powerpoint/2010/main" val="2123446348"/>
              </p:ext>
            </p:extLst>
          </p:nvPr>
        </p:nvGraphicFramePr>
        <p:xfrm>
          <a:off x="1308000" y="4123824"/>
          <a:ext cx="9360000" cy="262128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558099167"/>
                    </a:ext>
                  </a:extLst>
                </a:gridCol>
                <a:gridCol w="5400000">
                  <a:extLst>
                    <a:ext uri="{9D8B030D-6E8A-4147-A177-3AD203B41FA5}">
                      <a16:colId xmlns:a16="http://schemas.microsoft.com/office/drawing/2014/main" val="1824767942"/>
                    </a:ext>
                  </a:extLst>
                </a:gridCol>
                <a:gridCol w="360000">
                  <a:extLst>
                    <a:ext uri="{9D8B030D-6E8A-4147-A177-3AD203B41FA5}">
                      <a16:colId xmlns:a16="http://schemas.microsoft.com/office/drawing/2014/main" val="620057020"/>
                    </a:ext>
                  </a:extLst>
                </a:gridCol>
                <a:gridCol w="2880000">
                  <a:extLst>
                    <a:ext uri="{9D8B030D-6E8A-4147-A177-3AD203B41FA5}">
                      <a16:colId xmlns:a16="http://schemas.microsoft.com/office/drawing/2014/main" val="21418954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サンプルコード２</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実行結果</a:t>
                      </a:r>
                      <a:endParaRPr kumimoji="1" lang="ja-JP" alt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784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dirty="0">
                          <a:solidFill>
                            <a:schemeClr val="bg1"/>
                          </a:solidFill>
                          <a:latin typeface="BIZ UDゴシック" panose="020B0400000000000000" pitchFamily="49" charset="-128"/>
                          <a:ea typeface="BIZ UDゴシック" panose="020B0400000000000000" pitchFamily="49" charset="-128"/>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dirty="0">
                          <a:solidFill>
                            <a:schemeClr val="bg1"/>
                          </a:solidFill>
                          <a:latin typeface="BIZ UDゴシック" panose="020B0400000000000000" pitchFamily="49" charset="-128"/>
                          <a:ea typeface="BIZ UDゴシック" panose="020B0400000000000000" pitchFamily="49" charset="-128"/>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dirty="0">
                          <a:solidFill>
                            <a:schemeClr val="bg1"/>
                          </a:solidFill>
                          <a:latin typeface="BIZ UDゴシック" panose="020B0400000000000000" pitchFamily="49" charset="-128"/>
                          <a:ea typeface="BIZ UDゴシック" panose="020B0400000000000000" pitchFamily="49" charset="-128"/>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a = [3,4,5]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err="1">
                          <a:ln>
                            <a:noFill/>
                          </a:ln>
                          <a:solidFill>
                            <a:schemeClr val="bg1"/>
                          </a:solidFill>
                          <a:effectLst/>
                          <a:uLnTx/>
                          <a:uFillTx/>
                          <a:latin typeface="BIZ UDゴシック" panose="020B0400000000000000" pitchFamily="49" charset="-128"/>
                          <a:ea typeface="BIZ UDゴシック" panose="020B0400000000000000" pitchFamily="49" charset="-128"/>
                          <a:cs typeface="+mn-cs"/>
                        </a:rPr>
                        <a:t>a.append</a:t>
                      </a: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print(a) </a:t>
                      </a:r>
                      <a:r>
                        <a:rPr kumimoji="1" lang="ja-JP" altLang="en-US"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0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endParaRPr kumimoji="1" lang="ja-JP" altLang="en-US" sz="4000" b="1" dirty="0">
                        <a:latin typeface="BIZ UDゴシック" panose="020B0400000000000000" pitchFamily="49" charset="-128"/>
                        <a:ea typeface="BIZ UDゴシック" panose="020B0400000000000000" pitchFamily="49"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40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[3,4,5,6]</a:t>
                      </a:r>
                      <a:endParaRPr kumimoji="1" lang="ja-JP" altLang="en-US"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endParaRPr kumimoji="1" lang="ja-JP" altLang="en-US" sz="4000" b="1"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559977036"/>
                  </a:ext>
                </a:extLst>
              </a:tr>
            </a:tbl>
          </a:graphicData>
        </a:graphic>
      </p:graphicFrame>
    </p:spTree>
    <p:extLst>
      <p:ext uri="{BB962C8B-B14F-4D97-AF65-F5344CB8AC3E}">
        <p14:creationId xmlns:p14="http://schemas.microsoft.com/office/powerpoint/2010/main" val="25874562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7">
            <a:extLst>
              <a:ext uri="{FF2B5EF4-FFF2-40B4-BE49-F238E27FC236}">
                <a16:creationId xmlns:a16="http://schemas.microsoft.com/office/drawing/2014/main" id="{ED6DDDA2-77F6-135C-9B69-F985CAEA0981}"/>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ユーザが指定した九九の段を配列に</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格納し，その後格納した値を表示する</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プログラムを作成してみよう。</a:t>
            </a:r>
            <a:endParaRPr lang="en-US" altLang="ja-JP" sz="4400" dirty="0">
              <a:solidFill>
                <a:schemeClr val="tx1">
                  <a:lumMod val="75000"/>
                  <a:lumOff val="25000"/>
                </a:schemeClr>
              </a:solidFill>
            </a:endParaRPr>
          </a:p>
        </p:txBody>
      </p:sp>
      <p:pic>
        <p:nvPicPr>
          <p:cNvPr id="6" name="図 5"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5AC95C-4FE4-23BD-CF5B-F5D6F2723125}"/>
              </a:ext>
            </a:extLst>
          </p:cNvPr>
          <p:cNvPicPr>
            <a:picLocks noChangeAspect="1"/>
          </p:cNvPicPr>
          <p:nvPr/>
        </p:nvPicPr>
        <p:blipFill>
          <a:blip r:embed="rId3">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9" name="テキスト ボックス 8">
            <a:extLst>
              <a:ext uri="{FF2B5EF4-FFF2-40B4-BE49-F238E27FC236}">
                <a16:creationId xmlns:a16="http://schemas.microsoft.com/office/drawing/2014/main" id="{D3C0B690-FB5D-4B6C-B2AF-102B52493B91}"/>
              </a:ext>
            </a:extLst>
          </p:cNvPr>
          <p:cNvSpPr txBox="1"/>
          <p:nvPr/>
        </p:nvSpPr>
        <p:spPr>
          <a:xfrm>
            <a:off x="2598364" y="1649444"/>
            <a:ext cx="1441420" cy="923330"/>
          </a:xfrm>
          <a:prstGeom prst="rect">
            <a:avLst/>
          </a:prstGeom>
          <a:noFill/>
        </p:spPr>
        <p:txBody>
          <a:bodyPr wrap="none" rtlCol="0" anchor="t">
            <a:spAutoFit/>
          </a:bodyPr>
          <a:lstStyle/>
          <a:p>
            <a:r>
              <a:rPr lang="ja-JP" altLang="en-US" sz="5400" b="1" dirty="0">
                <a:solidFill>
                  <a:schemeClr val="tx1">
                    <a:lumMod val="75000"/>
                    <a:lumOff val="25000"/>
                  </a:schemeClr>
                </a:solidFill>
              </a:rPr>
              <a:t>❹</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109</a:t>
            </a:fld>
            <a:endParaRPr lang="ja-JP" altLang="en-US" dirty="0"/>
          </a:p>
        </p:txBody>
      </p:sp>
      <p:sp>
        <p:nvSpPr>
          <p:cNvPr id="3" name="テキスト ボックス 2">
            <a:extLst>
              <a:ext uri="{FF2B5EF4-FFF2-40B4-BE49-F238E27FC236}">
                <a16:creationId xmlns:a16="http://schemas.microsoft.com/office/drawing/2014/main" id="{8B23FBAD-B0F3-3943-16C9-07C70E0FAB99}"/>
              </a:ext>
            </a:extLst>
          </p:cNvPr>
          <p:cNvSpPr txBox="1"/>
          <p:nvPr/>
        </p:nvSpPr>
        <p:spPr>
          <a:xfrm>
            <a:off x="3833392" y="1479723"/>
            <a:ext cx="6098144" cy="1200329"/>
          </a:xfrm>
          <a:prstGeom prst="rect">
            <a:avLst/>
          </a:prstGeom>
          <a:noFill/>
        </p:spPr>
        <p:txBody>
          <a:bodyPr wrap="none" rtlCol="0" anchor="t">
            <a:spAutoFit/>
          </a:bodyPr>
          <a:lstStyle/>
          <a:p>
            <a:r>
              <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ユーザが指定した九九の段を</a:t>
            </a:r>
            <a:b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配列に格納するプログラム</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5" name="図 4" descr="アイコン&#10;&#10;AI によって生成されたコンテンツは間違っている可能性があります。">
            <a:hlinkClick r:id="rId4"/>
            <a:extLst>
              <a:ext uri="{FF2B5EF4-FFF2-40B4-BE49-F238E27FC236}">
                <a16:creationId xmlns:a16="http://schemas.microsoft.com/office/drawing/2014/main" id="{DFB31172-9B59-B580-8C3A-6AC22C0511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pic>
        <p:nvPicPr>
          <p:cNvPr id="7" name="図 6">
            <a:extLst>
              <a:ext uri="{FF2B5EF4-FFF2-40B4-BE49-F238E27FC236}">
                <a16:creationId xmlns:a16="http://schemas.microsoft.com/office/drawing/2014/main" id="{53736C1D-444B-4D58-333A-CECABE50B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1" name="テキスト ボックス 10">
            <a:extLst>
              <a:ext uri="{FF2B5EF4-FFF2-40B4-BE49-F238E27FC236}">
                <a16:creationId xmlns:a16="http://schemas.microsoft.com/office/drawing/2014/main" id="{C0052BBA-35F7-4AC4-9717-2EDB784DD221}"/>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Tree>
    <p:extLst>
      <p:ext uri="{BB962C8B-B14F-4D97-AF65-F5344CB8AC3E}">
        <p14:creationId xmlns:p14="http://schemas.microsoft.com/office/powerpoint/2010/main" val="418911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FD70F79B-12A4-28C5-01E5-DE79FD479B8A}"/>
              </a:ext>
            </a:extLst>
          </p:cNvPr>
          <p:cNvSpPr txBox="1">
            <a:spLocks/>
          </p:cNvSpPr>
          <p:nvPr/>
        </p:nvSpPr>
        <p:spPr>
          <a:xfrm>
            <a:off x="876000" y="2978324"/>
            <a:ext cx="10440000" cy="252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4400" dirty="0">
                <a:solidFill>
                  <a:schemeClr val="tx1">
                    <a:lumMod val="75000"/>
                    <a:lumOff val="25000"/>
                  </a:schemeClr>
                </a:solidFill>
              </a:rPr>
              <a:t>()</a:t>
            </a:r>
            <a:r>
              <a:rPr lang="ja-JP" altLang="en-US" sz="4400" dirty="0">
                <a:solidFill>
                  <a:schemeClr val="tx1">
                    <a:lumMod val="75000"/>
                    <a:lumOff val="25000"/>
                  </a:schemeClr>
                </a:solidFill>
              </a:rPr>
              <a:t>内の文字列を案内として表示し，</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schemeClr val="tx1">
                    <a:lumMod val="75000"/>
                    <a:lumOff val="25000"/>
                  </a:schemeClr>
                </a:solidFill>
              </a:rPr>
              <a:t>ユーザに値を入力させる。</a:t>
            </a:r>
          </a:p>
        </p:txBody>
      </p:sp>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6" name="図 5">
            <a:extLst>
              <a:ext uri="{FF2B5EF4-FFF2-40B4-BE49-F238E27FC236}">
                <a16:creationId xmlns:a16="http://schemas.microsoft.com/office/drawing/2014/main" id="{7A3CA105-6428-EBBB-E9D9-6A950274B629}"/>
              </a:ext>
            </a:extLst>
          </p:cNvPr>
          <p:cNvPicPr>
            <a:picLocks noChangeAspect="1"/>
          </p:cNvPicPr>
          <p:nvPr/>
        </p:nvPicPr>
        <p:blipFill>
          <a:blip r:embed="rId4"/>
          <a:srcRect l="9272" t="55477" r="62603" b="33808"/>
          <a:stretch/>
        </p:blipFill>
        <p:spPr>
          <a:xfrm>
            <a:off x="595295" y="2053771"/>
            <a:ext cx="4516273" cy="787400"/>
          </a:xfrm>
          <a:prstGeom prst="rect">
            <a:avLst/>
          </a:prstGeom>
        </p:spPr>
      </p:pic>
      <p:sp>
        <p:nvSpPr>
          <p:cNvPr id="2" name="スライド番号プレースホルダー 5">
            <a:extLst>
              <a:ext uri="{FF2B5EF4-FFF2-40B4-BE49-F238E27FC236}">
                <a16:creationId xmlns:a16="http://schemas.microsoft.com/office/drawing/2014/main" id="{612852F4-4E9C-E36E-2465-7AEBF80A76D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a:t>
            </a:fld>
            <a:endParaRPr lang="ja-JP" altLang="en-US" dirty="0"/>
          </a:p>
        </p:txBody>
      </p:sp>
      <p:cxnSp>
        <p:nvCxnSpPr>
          <p:cNvPr id="3" name="直線コネクタ 2">
            <a:extLst>
              <a:ext uri="{FF2B5EF4-FFF2-40B4-BE49-F238E27FC236}">
                <a16:creationId xmlns:a16="http://schemas.microsoft.com/office/drawing/2014/main" id="{7DFC4B89-33CC-355C-83CD-3246AFDC4CCE}"/>
              </a:ext>
            </a:extLst>
          </p:cNvPr>
          <p:cNvCxnSpPr>
            <a:cxnSpLocks/>
          </p:cNvCxnSpPr>
          <p:nvPr/>
        </p:nvCxnSpPr>
        <p:spPr>
          <a:xfrm>
            <a:off x="957943" y="4430166"/>
            <a:ext cx="44958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5132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要素の数を指定せずに配列を宣言し，</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要素を追加しながら九九のある段を</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配列に格納する。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pic>
        <p:nvPicPr>
          <p:cNvPr id="2" name="図 1">
            <a:extLst>
              <a:ext uri="{FF2B5EF4-FFF2-40B4-BE49-F238E27FC236}">
                <a16:creationId xmlns:a16="http://schemas.microsoft.com/office/drawing/2014/main" id="{5519F0E9-8C37-2EB6-20CE-54C50081D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8" name="テキスト ボックス 7">
            <a:extLst>
              <a:ext uri="{FF2B5EF4-FFF2-40B4-BE49-F238E27FC236}">
                <a16:creationId xmlns:a16="http://schemas.microsoft.com/office/drawing/2014/main" id="{EF986831-66A1-D18E-F508-836D7BC6BE44}"/>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スライド番号プレースホルダー 5">
            <a:extLst>
              <a:ext uri="{FF2B5EF4-FFF2-40B4-BE49-F238E27FC236}">
                <a16:creationId xmlns:a16="http://schemas.microsoft.com/office/drawing/2014/main" id="{CDA007BA-0458-6DB8-B97D-BB7635DA2AE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110</a:t>
            </a:fld>
            <a:endParaRPr lang="ja-JP" altLang="en-US" dirty="0"/>
          </a:p>
        </p:txBody>
      </p:sp>
    </p:spTree>
    <p:extLst>
      <p:ext uri="{BB962C8B-B14F-4D97-AF65-F5344CB8AC3E}">
        <p14:creationId xmlns:p14="http://schemas.microsoft.com/office/powerpoint/2010/main" val="16187868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わかりやすくするため，</a:t>
            </a:r>
            <a:endParaRPr kumimoji="1" lang="en-US" altLang="ja-JP" sz="36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添字</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０</a:t>
            </a:r>
            <a:r>
              <a:rPr lang="en-US" altLang="ja-JP" sz="4400" dirty="0">
                <a:solidFill>
                  <a:prstClr val="black">
                    <a:lumMod val="75000"/>
                    <a:lumOff val="25000"/>
                  </a:prstClr>
                </a:solidFill>
              </a:rPr>
              <a:t>…</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指定された値</a:t>
            </a:r>
            <a:r>
              <a:rPr kumimoji="1" lang="en-US" altLang="ja-JP"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０</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添字</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１</a:t>
            </a:r>
            <a:r>
              <a:rPr kumimoji="1" lang="en-US" altLang="ja-JP"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指定された値</a:t>
            </a:r>
            <a:r>
              <a:rPr kumimoji="1" lang="en-US" altLang="ja-JP"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１</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36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の値が格納されるようにする。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pic>
        <p:nvPicPr>
          <p:cNvPr id="2" name="図 1">
            <a:extLst>
              <a:ext uri="{FF2B5EF4-FFF2-40B4-BE49-F238E27FC236}">
                <a16:creationId xmlns:a16="http://schemas.microsoft.com/office/drawing/2014/main" id="{5519F0E9-8C37-2EB6-20CE-54C50081D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8" name="テキスト ボックス 7">
            <a:extLst>
              <a:ext uri="{FF2B5EF4-FFF2-40B4-BE49-F238E27FC236}">
                <a16:creationId xmlns:a16="http://schemas.microsoft.com/office/drawing/2014/main" id="{EF986831-66A1-D18E-F508-836D7BC6BE44}"/>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0" name="図 9" descr="ダイアグラム&#10;&#10;AI によって生成されたコンテンツは間違っている可能性があります。">
            <a:extLst>
              <a:ext uri="{FF2B5EF4-FFF2-40B4-BE49-F238E27FC236}">
                <a16:creationId xmlns:a16="http://schemas.microsoft.com/office/drawing/2014/main" id="{D0B67F82-5B6D-51D5-908D-9CB830E379A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575" y="4186572"/>
            <a:ext cx="3459225" cy="2594418"/>
          </a:xfrm>
          <a:prstGeom prst="rect">
            <a:avLst/>
          </a:prstGeom>
        </p:spPr>
      </p:pic>
      <p:sp>
        <p:nvSpPr>
          <p:cNvPr id="11" name="スライド番号プレースホルダー 5">
            <a:extLst>
              <a:ext uri="{FF2B5EF4-FFF2-40B4-BE49-F238E27FC236}">
                <a16:creationId xmlns:a16="http://schemas.microsoft.com/office/drawing/2014/main" id="{5E089AF2-F1BD-AB84-A450-2366F7A6194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111</a:t>
            </a:fld>
            <a:endParaRPr lang="ja-JP" altLang="en-US" dirty="0"/>
          </a:p>
        </p:txBody>
      </p:sp>
    </p:spTree>
    <p:extLst>
      <p:ext uri="{BB962C8B-B14F-4D97-AF65-F5344CB8AC3E}">
        <p14:creationId xmlns:p14="http://schemas.microsoft.com/office/powerpoint/2010/main" val="26923153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8F20288F-E141-C03F-063F-E9580E66A63E}"/>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1CA07B31-C2AB-A60E-75BA-A5CB11BC7ABF}"/>
              </a:ext>
            </a:extLst>
          </p:cNvPr>
          <p:cNvPicPr>
            <a:picLocks noChangeAspect="1"/>
          </p:cNvPicPr>
          <p:nvPr/>
        </p:nvPicPr>
        <p:blipFill>
          <a:blip r:embed="rId4">
            <a:extLst>
              <a:ext uri="{28A0092B-C50C-407E-A947-70E740481C1C}">
                <a14:useLocalDpi xmlns:a14="http://schemas.microsoft.com/office/drawing/2010/main" val="0"/>
              </a:ext>
            </a:extLst>
          </a:blip>
          <a:srcRect r="50754"/>
          <a:stretch/>
        </p:blipFill>
        <p:spPr>
          <a:xfrm>
            <a:off x="4024188" y="899860"/>
            <a:ext cx="6682965" cy="4963058"/>
          </a:xfrm>
          <a:prstGeom prst="rect">
            <a:avLst/>
          </a:prstGeom>
        </p:spPr>
      </p:pic>
      <p:sp>
        <p:nvSpPr>
          <p:cNvPr id="4" name="正方形/長方形 3">
            <a:extLst>
              <a:ext uri="{FF2B5EF4-FFF2-40B4-BE49-F238E27FC236}">
                <a16:creationId xmlns:a16="http://schemas.microsoft.com/office/drawing/2014/main" id="{17E62ACB-3080-CBBB-DD60-62CC239906D4}"/>
              </a:ext>
            </a:extLst>
          </p:cNvPr>
          <p:cNvSpPr/>
          <p:nvPr/>
        </p:nvSpPr>
        <p:spPr>
          <a:xfrm>
            <a:off x="4663445" y="1783076"/>
            <a:ext cx="5826029" cy="3918861"/>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7963887B-6F9C-160E-6131-0568C5570BE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112</a:t>
            </a:fld>
            <a:endParaRPr lang="ja-JP" altLang="en-US" dirty="0"/>
          </a:p>
        </p:txBody>
      </p:sp>
    </p:spTree>
    <p:extLst>
      <p:ext uri="{BB962C8B-B14F-4D97-AF65-F5344CB8AC3E}">
        <p14:creationId xmlns:p14="http://schemas.microsoft.com/office/powerpoint/2010/main" val="23779580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DD719-BD63-2544-8875-668A5EEA6008}"/>
            </a:ext>
          </a:extLst>
        </p:cNvPr>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2051B064-F5FE-816C-ADD9-79197FA87DD5}"/>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BC10483B-CD48-3F71-4B52-4961F8EFD098}"/>
              </a:ext>
            </a:extLst>
          </p:cNvPr>
          <p:cNvPicPr>
            <a:picLocks noChangeAspect="1"/>
          </p:cNvPicPr>
          <p:nvPr/>
        </p:nvPicPr>
        <p:blipFill>
          <a:blip r:embed="rId4">
            <a:extLst>
              <a:ext uri="{28A0092B-C50C-407E-A947-70E740481C1C}">
                <a14:useLocalDpi xmlns:a14="http://schemas.microsoft.com/office/drawing/2010/main" val="0"/>
              </a:ext>
            </a:extLst>
          </a:blip>
          <a:srcRect r="50754"/>
          <a:stretch/>
        </p:blipFill>
        <p:spPr>
          <a:xfrm>
            <a:off x="4024188" y="899860"/>
            <a:ext cx="6682965" cy="4963058"/>
          </a:xfrm>
          <a:prstGeom prst="rect">
            <a:avLst/>
          </a:prstGeom>
        </p:spPr>
      </p:pic>
      <p:sp>
        <p:nvSpPr>
          <p:cNvPr id="4" name="正方形/長方形 3">
            <a:extLst>
              <a:ext uri="{FF2B5EF4-FFF2-40B4-BE49-F238E27FC236}">
                <a16:creationId xmlns:a16="http://schemas.microsoft.com/office/drawing/2014/main" id="{BCF8D7F7-637E-C904-86CE-1406C95CCFE0}"/>
              </a:ext>
            </a:extLst>
          </p:cNvPr>
          <p:cNvSpPr/>
          <p:nvPr/>
        </p:nvSpPr>
        <p:spPr>
          <a:xfrm>
            <a:off x="4663445" y="2272937"/>
            <a:ext cx="5826029" cy="342900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556EB36C-1DD5-8A6B-5A34-C7B6BFCCA558}"/>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113</a:t>
            </a:fld>
            <a:endParaRPr lang="ja-JP" altLang="en-US" dirty="0"/>
          </a:p>
        </p:txBody>
      </p:sp>
      <p:sp>
        <p:nvSpPr>
          <p:cNvPr id="3" name="フローチャート: 手操作入力 7">
            <a:extLst>
              <a:ext uri="{FF2B5EF4-FFF2-40B4-BE49-F238E27FC236}">
                <a16:creationId xmlns:a16="http://schemas.microsoft.com/office/drawing/2014/main" id="{BE609E25-0E0D-A999-FE3B-2286DBEF3B66}"/>
              </a:ext>
            </a:extLst>
          </p:cNvPr>
          <p:cNvSpPr/>
          <p:nvPr/>
        </p:nvSpPr>
        <p:spPr>
          <a:xfrm>
            <a:off x="1867357" y="1798283"/>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57470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CF347-94E6-01B1-49D0-24D9328C67F4}"/>
            </a:ext>
          </a:extLst>
        </p:cNvPr>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D2025FE9-E90E-EBFB-0332-033CE0119F45}"/>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8AFB57F6-960E-94EE-189C-3A79C1636CA0}"/>
              </a:ext>
            </a:extLst>
          </p:cNvPr>
          <p:cNvPicPr>
            <a:picLocks noChangeAspect="1"/>
          </p:cNvPicPr>
          <p:nvPr/>
        </p:nvPicPr>
        <p:blipFill>
          <a:blip r:embed="rId4">
            <a:extLst>
              <a:ext uri="{28A0092B-C50C-407E-A947-70E740481C1C}">
                <a14:useLocalDpi xmlns:a14="http://schemas.microsoft.com/office/drawing/2010/main" val="0"/>
              </a:ext>
            </a:extLst>
          </a:blip>
          <a:srcRect r="50754"/>
          <a:stretch/>
        </p:blipFill>
        <p:spPr>
          <a:xfrm>
            <a:off x="4024188" y="899860"/>
            <a:ext cx="6682965" cy="4963058"/>
          </a:xfrm>
          <a:prstGeom prst="rect">
            <a:avLst/>
          </a:prstGeom>
        </p:spPr>
      </p:pic>
      <p:sp>
        <p:nvSpPr>
          <p:cNvPr id="4" name="正方形/長方形 3">
            <a:extLst>
              <a:ext uri="{FF2B5EF4-FFF2-40B4-BE49-F238E27FC236}">
                <a16:creationId xmlns:a16="http://schemas.microsoft.com/office/drawing/2014/main" id="{9446281E-8BE8-3E74-C039-69C51E044149}"/>
              </a:ext>
            </a:extLst>
          </p:cNvPr>
          <p:cNvSpPr/>
          <p:nvPr/>
        </p:nvSpPr>
        <p:spPr>
          <a:xfrm>
            <a:off x="4663445" y="3526971"/>
            <a:ext cx="5826029" cy="2174966"/>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040B6517-AD6E-E47B-38CF-FB13B831316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114</a:t>
            </a:fld>
            <a:endParaRPr lang="ja-JP" altLang="en-US" dirty="0"/>
          </a:p>
        </p:txBody>
      </p:sp>
      <p:sp>
        <p:nvSpPr>
          <p:cNvPr id="3" name="フローチャート: 手操作入力 7">
            <a:extLst>
              <a:ext uri="{FF2B5EF4-FFF2-40B4-BE49-F238E27FC236}">
                <a16:creationId xmlns:a16="http://schemas.microsoft.com/office/drawing/2014/main" id="{1C66DCDE-8439-A2A1-D642-4F4139849913}"/>
              </a:ext>
            </a:extLst>
          </p:cNvPr>
          <p:cNvSpPr/>
          <p:nvPr/>
        </p:nvSpPr>
        <p:spPr>
          <a:xfrm>
            <a:off x="1867357" y="2527625"/>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17795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8F20288F-E141-C03F-063F-E9580E66A63E}"/>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1CA07B31-C2AB-A60E-75BA-A5CB11BC7ABF}"/>
              </a:ext>
            </a:extLst>
          </p:cNvPr>
          <p:cNvPicPr>
            <a:picLocks noChangeAspect="1"/>
          </p:cNvPicPr>
          <p:nvPr/>
        </p:nvPicPr>
        <p:blipFill>
          <a:blip r:embed="rId4">
            <a:extLst>
              <a:ext uri="{28A0092B-C50C-407E-A947-70E740481C1C}">
                <a14:useLocalDpi xmlns:a14="http://schemas.microsoft.com/office/drawing/2010/main" val="0"/>
              </a:ext>
            </a:extLst>
          </a:blip>
          <a:srcRect r="50754"/>
          <a:stretch/>
        </p:blipFill>
        <p:spPr>
          <a:xfrm>
            <a:off x="4024188" y="899860"/>
            <a:ext cx="6682965" cy="4963058"/>
          </a:xfrm>
          <a:prstGeom prst="rect">
            <a:avLst/>
          </a:prstGeom>
        </p:spPr>
      </p:pic>
      <p:sp>
        <p:nvSpPr>
          <p:cNvPr id="4" name="正方形/長方形 3">
            <a:extLst>
              <a:ext uri="{FF2B5EF4-FFF2-40B4-BE49-F238E27FC236}">
                <a16:creationId xmlns:a16="http://schemas.microsoft.com/office/drawing/2014/main" id="{17E62ACB-3080-CBBB-DD60-62CC239906D4}"/>
              </a:ext>
            </a:extLst>
          </p:cNvPr>
          <p:cNvSpPr/>
          <p:nvPr/>
        </p:nvSpPr>
        <p:spPr>
          <a:xfrm>
            <a:off x="4663445" y="4572000"/>
            <a:ext cx="5826029" cy="112993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276E65B0-64D3-506A-527D-BC485E54C8A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115</a:t>
            </a:fld>
            <a:endParaRPr lang="ja-JP" altLang="en-US" dirty="0"/>
          </a:p>
        </p:txBody>
      </p:sp>
      <p:sp>
        <p:nvSpPr>
          <p:cNvPr id="3" name="フローチャート: 手操作入力 7">
            <a:extLst>
              <a:ext uri="{FF2B5EF4-FFF2-40B4-BE49-F238E27FC236}">
                <a16:creationId xmlns:a16="http://schemas.microsoft.com/office/drawing/2014/main" id="{1A8294A2-49AF-D47D-5B60-779CE51B9AE7}"/>
              </a:ext>
            </a:extLst>
          </p:cNvPr>
          <p:cNvSpPr/>
          <p:nvPr/>
        </p:nvSpPr>
        <p:spPr>
          <a:xfrm>
            <a:off x="1867357" y="3164441"/>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65797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E71BF-A286-BF73-97C4-4D9FF89C8242}"/>
            </a:ext>
          </a:extLst>
        </p:cNvPr>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8C432357-6CCB-5779-E0E0-7036A89D5E25}"/>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8221C0DA-A9C1-8C3A-621F-E645BEA58338}"/>
              </a:ext>
            </a:extLst>
          </p:cNvPr>
          <p:cNvPicPr>
            <a:picLocks noChangeAspect="1"/>
          </p:cNvPicPr>
          <p:nvPr/>
        </p:nvPicPr>
        <p:blipFill>
          <a:blip r:embed="rId4">
            <a:extLst>
              <a:ext uri="{28A0092B-C50C-407E-A947-70E740481C1C}">
                <a14:useLocalDpi xmlns:a14="http://schemas.microsoft.com/office/drawing/2010/main" val="0"/>
              </a:ext>
            </a:extLst>
          </a:blip>
          <a:srcRect r="50754"/>
          <a:stretch/>
        </p:blipFill>
        <p:spPr>
          <a:xfrm>
            <a:off x="4024188" y="899860"/>
            <a:ext cx="6682965" cy="4963058"/>
          </a:xfrm>
          <a:prstGeom prst="rect">
            <a:avLst/>
          </a:prstGeom>
        </p:spPr>
      </p:pic>
      <p:sp>
        <p:nvSpPr>
          <p:cNvPr id="4" name="正方形/長方形 3">
            <a:extLst>
              <a:ext uri="{FF2B5EF4-FFF2-40B4-BE49-F238E27FC236}">
                <a16:creationId xmlns:a16="http://schemas.microsoft.com/office/drawing/2014/main" id="{2EE40723-7F67-91A1-347E-A427AE2D4F06}"/>
              </a:ext>
            </a:extLst>
          </p:cNvPr>
          <p:cNvSpPr/>
          <p:nvPr/>
        </p:nvSpPr>
        <p:spPr>
          <a:xfrm>
            <a:off x="4663445" y="5120639"/>
            <a:ext cx="5826029" cy="58129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D23FD57B-D281-6282-116C-4439B81E8A3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116</a:t>
            </a:fld>
            <a:endParaRPr lang="ja-JP" altLang="en-US" dirty="0"/>
          </a:p>
        </p:txBody>
      </p:sp>
      <p:sp>
        <p:nvSpPr>
          <p:cNvPr id="3" name="フローチャート: 手操作入力 7">
            <a:extLst>
              <a:ext uri="{FF2B5EF4-FFF2-40B4-BE49-F238E27FC236}">
                <a16:creationId xmlns:a16="http://schemas.microsoft.com/office/drawing/2014/main" id="{26FF48ED-26D1-A0C4-1813-CE527D9876E1}"/>
              </a:ext>
            </a:extLst>
          </p:cNvPr>
          <p:cNvSpPr/>
          <p:nvPr/>
        </p:nvSpPr>
        <p:spPr>
          <a:xfrm>
            <a:off x="1867357" y="3893786"/>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07134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8F20288F-E141-C03F-063F-E9580E66A63E}"/>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1CA07B31-C2AB-A60E-75BA-A5CB11BC7ABF}"/>
              </a:ext>
            </a:extLst>
          </p:cNvPr>
          <p:cNvPicPr>
            <a:picLocks noChangeAspect="1"/>
          </p:cNvPicPr>
          <p:nvPr/>
        </p:nvPicPr>
        <p:blipFill>
          <a:blip r:embed="rId4">
            <a:extLst>
              <a:ext uri="{28A0092B-C50C-407E-A947-70E740481C1C}">
                <a14:useLocalDpi xmlns:a14="http://schemas.microsoft.com/office/drawing/2010/main" val="0"/>
              </a:ext>
            </a:extLst>
          </a:blip>
          <a:srcRect r="50754"/>
          <a:stretch/>
        </p:blipFill>
        <p:spPr>
          <a:xfrm>
            <a:off x="4024188" y="899860"/>
            <a:ext cx="6682965" cy="4963058"/>
          </a:xfrm>
          <a:prstGeom prst="rect">
            <a:avLst/>
          </a:prstGeom>
        </p:spPr>
      </p:pic>
      <p:sp>
        <p:nvSpPr>
          <p:cNvPr id="4" name="スライド番号プレースホルダー 5">
            <a:extLst>
              <a:ext uri="{FF2B5EF4-FFF2-40B4-BE49-F238E27FC236}">
                <a16:creationId xmlns:a16="http://schemas.microsoft.com/office/drawing/2014/main" id="{D6C4CEAD-D7FC-1433-3D6B-1F2E1D2A695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117</a:t>
            </a:fld>
            <a:endParaRPr lang="ja-JP" altLang="en-US" dirty="0"/>
          </a:p>
        </p:txBody>
      </p:sp>
      <p:sp>
        <p:nvSpPr>
          <p:cNvPr id="3" name="フローチャート: 手操作入力 7">
            <a:extLst>
              <a:ext uri="{FF2B5EF4-FFF2-40B4-BE49-F238E27FC236}">
                <a16:creationId xmlns:a16="http://schemas.microsoft.com/office/drawing/2014/main" id="{CD23606E-4417-E233-BCEB-82FF990B2228}"/>
              </a:ext>
            </a:extLst>
          </p:cNvPr>
          <p:cNvSpPr/>
          <p:nvPr/>
        </p:nvSpPr>
        <p:spPr>
          <a:xfrm>
            <a:off x="1867357" y="5210964"/>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41372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B54C9BF-1A26-0522-40FB-9814B6D1C9DF}"/>
              </a:ext>
            </a:extLst>
          </p:cNvPr>
          <p:cNvSpPr/>
          <p:nvPr/>
        </p:nvSpPr>
        <p:spPr>
          <a:xfrm>
            <a:off x="6988626" y="3122026"/>
            <a:ext cx="5107577" cy="15022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DE043D-C496-5622-1C6A-A3FB061BAA3A}"/>
              </a:ext>
            </a:extLst>
          </p:cNvPr>
          <p:cNvSpPr/>
          <p:nvPr/>
        </p:nvSpPr>
        <p:spPr>
          <a:xfrm>
            <a:off x="6899364" y="2730146"/>
            <a:ext cx="330928" cy="49638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文字の書かれた紙&#10;&#10;AI によって生成されたコンテンツは間違っている可能性があります。">
            <a:extLst>
              <a:ext uri="{FF2B5EF4-FFF2-40B4-BE49-F238E27FC236}">
                <a16:creationId xmlns:a16="http://schemas.microsoft.com/office/drawing/2014/main" id="{7158D9AF-C756-BDE5-2775-1BB9B3E9A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9" y="988504"/>
            <a:ext cx="12044186" cy="4404779"/>
          </a:xfrm>
          <a:prstGeom prst="rect">
            <a:avLst/>
          </a:prstGeom>
        </p:spPr>
      </p:pic>
      <p:sp>
        <p:nvSpPr>
          <p:cNvPr id="2" name="スライド番号プレースホルダー 5">
            <a:extLst>
              <a:ext uri="{FF2B5EF4-FFF2-40B4-BE49-F238E27FC236}">
                <a16:creationId xmlns:a16="http://schemas.microsoft.com/office/drawing/2014/main" id="{51A794AE-EBF3-0045-4F3C-59E3CA7C29E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118</a:t>
            </a:fld>
            <a:endParaRPr lang="ja-JP" altLang="en-US" dirty="0"/>
          </a:p>
        </p:txBody>
      </p:sp>
      <p:sp>
        <p:nvSpPr>
          <p:cNvPr id="3" name="正方形/長方形 2">
            <a:extLst>
              <a:ext uri="{FF2B5EF4-FFF2-40B4-BE49-F238E27FC236}">
                <a16:creationId xmlns:a16="http://schemas.microsoft.com/office/drawing/2014/main" id="{88BA7035-A66C-87D8-F433-4137CF358D6E}"/>
              </a:ext>
            </a:extLst>
          </p:cNvPr>
          <p:cNvSpPr/>
          <p:nvPr/>
        </p:nvSpPr>
        <p:spPr>
          <a:xfrm>
            <a:off x="6806570" y="1764617"/>
            <a:ext cx="5107577" cy="2450196"/>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38182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B54C9BF-1A26-0522-40FB-9814B6D1C9DF}"/>
              </a:ext>
            </a:extLst>
          </p:cNvPr>
          <p:cNvSpPr/>
          <p:nvPr/>
        </p:nvSpPr>
        <p:spPr>
          <a:xfrm>
            <a:off x="6988626" y="3122026"/>
            <a:ext cx="5107577" cy="15022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DE043D-C496-5622-1C6A-A3FB061BAA3A}"/>
              </a:ext>
            </a:extLst>
          </p:cNvPr>
          <p:cNvSpPr/>
          <p:nvPr/>
        </p:nvSpPr>
        <p:spPr>
          <a:xfrm>
            <a:off x="6899364" y="2730146"/>
            <a:ext cx="330928" cy="49638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文字の書かれた紙&#10;&#10;AI によって生成されたコンテンツは間違っている可能性があります。">
            <a:extLst>
              <a:ext uri="{FF2B5EF4-FFF2-40B4-BE49-F238E27FC236}">
                <a16:creationId xmlns:a16="http://schemas.microsoft.com/office/drawing/2014/main" id="{7158D9AF-C756-BDE5-2775-1BB9B3E9A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9" y="988504"/>
            <a:ext cx="12044186" cy="4404779"/>
          </a:xfrm>
          <a:prstGeom prst="rect">
            <a:avLst/>
          </a:prstGeom>
        </p:spPr>
      </p:pic>
      <p:sp>
        <p:nvSpPr>
          <p:cNvPr id="2" name="スライド番号プレースホルダー 5">
            <a:extLst>
              <a:ext uri="{FF2B5EF4-FFF2-40B4-BE49-F238E27FC236}">
                <a16:creationId xmlns:a16="http://schemas.microsoft.com/office/drawing/2014/main" id="{51A794AE-EBF3-0045-4F3C-59E3CA7C29E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119</a:t>
            </a:fld>
            <a:endParaRPr lang="ja-JP" altLang="en-US" dirty="0"/>
          </a:p>
        </p:txBody>
      </p:sp>
    </p:spTree>
    <p:extLst>
      <p:ext uri="{BB962C8B-B14F-4D97-AF65-F5344CB8AC3E}">
        <p14:creationId xmlns:p14="http://schemas.microsoft.com/office/powerpoint/2010/main" val="192061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8F632BB2-F898-DE18-1783-E8977554217E}"/>
              </a:ext>
            </a:extLst>
          </p:cNvPr>
          <p:cNvSpPr txBox="1">
            <a:spLocks/>
          </p:cNvSpPr>
          <p:nvPr/>
        </p:nvSpPr>
        <p:spPr>
          <a:xfrm>
            <a:off x="876000" y="2978324"/>
            <a:ext cx="10440000" cy="252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4400" dirty="0">
                <a:solidFill>
                  <a:schemeClr val="tx1">
                    <a:lumMod val="75000"/>
                    <a:lumOff val="25000"/>
                  </a:schemeClr>
                </a:solidFill>
              </a:rPr>
              <a:t>()</a:t>
            </a:r>
            <a:r>
              <a:rPr lang="ja-JP" altLang="en-US" sz="4400" dirty="0">
                <a:solidFill>
                  <a:schemeClr val="tx1">
                    <a:lumMod val="75000"/>
                    <a:lumOff val="25000"/>
                  </a:schemeClr>
                </a:solidFill>
              </a:rPr>
              <a:t>内の変数の値を整数型に変換する。</a:t>
            </a:r>
          </a:p>
        </p:txBody>
      </p:sp>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2" name="図 1">
            <a:extLst>
              <a:ext uri="{FF2B5EF4-FFF2-40B4-BE49-F238E27FC236}">
                <a16:creationId xmlns:a16="http://schemas.microsoft.com/office/drawing/2014/main" id="{392C0B35-0948-FE15-3D8B-D80738A51976}"/>
              </a:ext>
            </a:extLst>
          </p:cNvPr>
          <p:cNvPicPr>
            <a:picLocks noChangeAspect="1"/>
          </p:cNvPicPr>
          <p:nvPr/>
        </p:nvPicPr>
        <p:blipFill>
          <a:blip r:embed="rId4"/>
          <a:srcRect l="9271" t="80589" r="71698" b="8697"/>
          <a:stretch/>
        </p:blipFill>
        <p:spPr>
          <a:xfrm>
            <a:off x="601827" y="2053771"/>
            <a:ext cx="3055773" cy="787400"/>
          </a:xfrm>
          <a:prstGeom prst="rect">
            <a:avLst/>
          </a:prstGeom>
        </p:spPr>
      </p:pic>
      <p:sp>
        <p:nvSpPr>
          <p:cNvPr id="5" name="スライド番号プレースホルダー 5">
            <a:extLst>
              <a:ext uri="{FF2B5EF4-FFF2-40B4-BE49-F238E27FC236}">
                <a16:creationId xmlns:a16="http://schemas.microsoft.com/office/drawing/2014/main" id="{1B0F9724-F9C0-E4FD-A477-8CC98217EA1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a:t>
            </a:fld>
            <a:endParaRPr lang="ja-JP" altLang="en-US" dirty="0"/>
          </a:p>
        </p:txBody>
      </p:sp>
      <p:cxnSp>
        <p:nvCxnSpPr>
          <p:cNvPr id="3" name="直線コネクタ 2">
            <a:extLst>
              <a:ext uri="{FF2B5EF4-FFF2-40B4-BE49-F238E27FC236}">
                <a16:creationId xmlns:a16="http://schemas.microsoft.com/office/drawing/2014/main" id="{A142779C-26FF-05F3-C936-0F75B6BD4A22}"/>
              </a:ext>
            </a:extLst>
          </p:cNvPr>
          <p:cNvCxnSpPr>
            <a:cxnSpLocks/>
          </p:cNvCxnSpPr>
          <p:nvPr/>
        </p:nvCxnSpPr>
        <p:spPr>
          <a:xfrm>
            <a:off x="5437316" y="3760694"/>
            <a:ext cx="1730927"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2588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文字の書かれた紙&#10;&#10;AI によって生成されたコンテンツは間違っている可能性があります。">
            <a:extLst>
              <a:ext uri="{FF2B5EF4-FFF2-40B4-BE49-F238E27FC236}">
                <a16:creationId xmlns:a16="http://schemas.microsoft.com/office/drawing/2014/main" id="{B95A42D1-A803-EDF1-E37B-906B0DCD70AE}"/>
              </a:ext>
            </a:extLst>
          </p:cNvPr>
          <p:cNvPicPr>
            <a:picLocks noChangeAspect="1"/>
          </p:cNvPicPr>
          <p:nvPr/>
        </p:nvPicPr>
        <p:blipFill>
          <a:blip r:embed="rId3">
            <a:extLst>
              <a:ext uri="{28A0092B-C50C-407E-A947-70E740481C1C}">
                <a14:useLocalDpi xmlns:a14="http://schemas.microsoft.com/office/drawing/2010/main" val="0"/>
              </a:ext>
            </a:extLst>
          </a:blip>
          <a:srcRect l="50544" b="22309"/>
          <a:stretch/>
        </p:blipFill>
        <p:spPr>
          <a:xfrm>
            <a:off x="890479" y="598540"/>
            <a:ext cx="10411043" cy="5981386"/>
          </a:xfrm>
          <a:prstGeom prst="rect">
            <a:avLst/>
          </a:prstGeom>
        </p:spPr>
      </p:pic>
      <p:sp>
        <p:nvSpPr>
          <p:cNvPr id="4" name="スライド番号プレースホルダー 5">
            <a:extLst>
              <a:ext uri="{FF2B5EF4-FFF2-40B4-BE49-F238E27FC236}">
                <a16:creationId xmlns:a16="http://schemas.microsoft.com/office/drawing/2014/main" id="{DB887A71-609B-0556-B308-C3164AE45B2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120</a:t>
            </a:fld>
            <a:endParaRPr lang="ja-JP" altLang="en-US" dirty="0"/>
          </a:p>
        </p:txBody>
      </p:sp>
    </p:spTree>
    <p:extLst>
      <p:ext uri="{BB962C8B-B14F-4D97-AF65-F5344CB8AC3E}">
        <p14:creationId xmlns:p14="http://schemas.microsoft.com/office/powerpoint/2010/main" val="23338504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例題４のプログラムを実行すると，</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添字０に格納されている値も表示され</a:t>
            </a:r>
            <a:br>
              <a:rPr lang="en-US" altLang="ja-JP" sz="4400" dirty="0">
                <a:solidFill>
                  <a:prstClr val="black">
                    <a:lumMod val="75000"/>
                    <a:lumOff val="25000"/>
                  </a:prstClr>
                </a:solidFill>
              </a:rPr>
            </a:br>
            <a:r>
              <a:rPr lang="ja-JP" altLang="en-US" sz="4400" dirty="0">
                <a:solidFill>
                  <a:prstClr val="black">
                    <a:lumMod val="75000"/>
                    <a:lumOff val="25000"/>
                  </a:prstClr>
                </a:solidFill>
              </a:rPr>
              <a:t> てしまう。</a:t>
            </a:r>
            <a:endParaRPr lang="en-US" altLang="ja-JP" sz="4400" dirty="0">
              <a:solidFill>
                <a:prstClr val="black">
                  <a:lumMod val="75000"/>
                  <a:lumOff val="25000"/>
                </a:prstClr>
              </a:solidFill>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FF0B8331-7712-0C76-D044-547D574E4FD6}"/>
              </a:ext>
            </a:extLst>
          </p:cNvPr>
          <p:cNvPicPr>
            <a:picLocks noChangeAspect="1"/>
          </p:cNvPicPr>
          <p:nvPr/>
        </p:nvPicPr>
        <p:blipFill>
          <a:blip r:embed="rId3">
            <a:extLst>
              <a:ext uri="{28A0092B-C50C-407E-A947-70E740481C1C}">
                <a14:useLocalDpi xmlns:a14="http://schemas.microsoft.com/office/drawing/2010/main" val="0"/>
              </a:ext>
            </a:extLst>
          </a:blip>
          <a:srcRect t="11581" r="7664" b="13141"/>
          <a:stretch/>
        </p:blipFill>
        <p:spPr>
          <a:xfrm>
            <a:off x="876000" y="1477115"/>
            <a:ext cx="1841074" cy="1177668"/>
          </a:xfrm>
          <a:prstGeom prst="rect">
            <a:avLst/>
          </a:prstGeom>
        </p:spPr>
      </p:pic>
      <p:sp>
        <p:nvSpPr>
          <p:cNvPr id="8" name="正方形/長方形 7">
            <a:extLst>
              <a:ext uri="{FF2B5EF4-FFF2-40B4-BE49-F238E27FC236}">
                <a16:creationId xmlns:a16="http://schemas.microsoft.com/office/drawing/2014/main" id="{239BB59E-F9D7-E949-D427-7828BE9962F6}"/>
              </a:ext>
            </a:extLst>
          </p:cNvPr>
          <p:cNvSpPr/>
          <p:nvPr/>
        </p:nvSpPr>
        <p:spPr>
          <a:xfrm>
            <a:off x="2155371" y="1544944"/>
            <a:ext cx="346166" cy="479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4A319F4-B9C8-D552-AB50-7776654E9D24}"/>
              </a:ext>
            </a:extLst>
          </p:cNvPr>
          <p:cNvSpPr txBox="1"/>
          <p:nvPr/>
        </p:nvSpPr>
        <p:spPr>
          <a:xfrm>
            <a:off x="2109654" y="1460846"/>
            <a:ext cx="468000" cy="707886"/>
          </a:xfrm>
          <a:prstGeom prst="rect">
            <a:avLst/>
          </a:prstGeom>
          <a:noFill/>
        </p:spPr>
        <p:txBody>
          <a:bodyPr wrap="square" rtlCol="0">
            <a:spAutoFit/>
          </a:bodyPr>
          <a:lstStyle/>
          <a:p>
            <a:r>
              <a:rPr kumimoji="1" lang="en-US" altLang="ja-JP" sz="4000" b="1" dirty="0">
                <a:solidFill>
                  <a:schemeClr val="tx1">
                    <a:lumMod val="75000"/>
                    <a:lumOff val="25000"/>
                  </a:schemeClr>
                </a:solidFill>
              </a:rPr>
              <a:t>4</a:t>
            </a:r>
            <a:endParaRPr kumimoji="1" lang="ja-JP" altLang="en-US" sz="4000" b="1" dirty="0">
              <a:solidFill>
                <a:schemeClr val="tx1">
                  <a:lumMod val="75000"/>
                  <a:lumOff val="25000"/>
                </a:schemeClr>
              </a:solidFill>
            </a:endParaRPr>
          </a:p>
        </p:txBody>
      </p:sp>
      <p:pic>
        <p:nvPicPr>
          <p:cNvPr id="5" name="図 4">
            <a:extLst>
              <a:ext uri="{FF2B5EF4-FFF2-40B4-BE49-F238E27FC236}">
                <a16:creationId xmlns:a16="http://schemas.microsoft.com/office/drawing/2014/main" id="{E80E85ED-54A2-FF39-3DAA-19EE0F025B92}"/>
              </a:ext>
            </a:extLst>
          </p:cNvPr>
          <p:cNvPicPr>
            <a:picLocks noChangeAspect="1"/>
          </p:cNvPicPr>
          <p:nvPr/>
        </p:nvPicPr>
        <p:blipFill>
          <a:blip r:embed="rId4">
            <a:extLst>
              <a:ext uri="{28A0092B-C50C-407E-A947-70E740481C1C}">
                <a14:useLocalDpi xmlns:a14="http://schemas.microsoft.com/office/drawing/2010/main" val="0"/>
              </a:ext>
            </a:extLst>
          </a:blip>
          <a:srcRect b="11157"/>
          <a:stretch/>
        </p:blipFill>
        <p:spPr>
          <a:xfrm>
            <a:off x="191035" y="594921"/>
            <a:ext cx="11822993" cy="806040"/>
          </a:xfrm>
          <a:prstGeom prst="rect">
            <a:avLst/>
          </a:prstGeom>
        </p:spPr>
      </p:pic>
      <p:sp>
        <p:nvSpPr>
          <p:cNvPr id="10" name="テキスト ボックス 9">
            <a:extLst>
              <a:ext uri="{FF2B5EF4-FFF2-40B4-BE49-F238E27FC236}">
                <a16:creationId xmlns:a16="http://schemas.microsoft.com/office/drawing/2014/main" id="{BCC6F043-399A-AE4A-F4A0-5F753ADCAD9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D11AF759-E9E4-5ECF-B797-B348645EFB6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121</a:t>
            </a:fld>
            <a:endParaRPr lang="ja-JP" altLang="en-US" dirty="0"/>
          </a:p>
        </p:txBody>
      </p:sp>
    </p:spTree>
    <p:extLst>
      <p:ext uri="{BB962C8B-B14F-4D97-AF65-F5344CB8AC3E}">
        <p14:creationId xmlns:p14="http://schemas.microsoft.com/office/powerpoint/2010/main" val="35753002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５行目以降を変更し，添字１から９</a:t>
            </a:r>
            <a:br>
              <a:rPr lang="en-US" altLang="ja-JP" sz="4400" dirty="0">
                <a:solidFill>
                  <a:prstClr val="black">
                    <a:lumMod val="75000"/>
                    <a:lumOff val="25000"/>
                  </a:prstClr>
                </a:solidFill>
              </a:rPr>
            </a:br>
            <a:r>
              <a:rPr lang="ja-JP" altLang="en-US" sz="4400" dirty="0">
                <a:solidFill>
                  <a:prstClr val="black">
                    <a:lumMod val="75000"/>
                    <a:lumOff val="25000"/>
                  </a:prstClr>
                </a:solidFill>
              </a:rPr>
              <a:t> までに格納されている値を表示する</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プログラムを作成してみよう。</a:t>
            </a:r>
            <a:endParaRPr kumimoji="1" lang="en-US" altLang="ja-JP" sz="4400" b="0" i="0" u="none" strike="noStrike" kern="1200" cap="none" spc="0" normalizeH="0" baseline="0" noProof="0" dirty="0">
              <a:ln>
                <a:noFill/>
              </a:ln>
              <a:solidFill>
                <a:prstClr val="black">
                  <a:lumMod val="75000"/>
                  <a:lumOff val="25000"/>
                </a:prstClr>
              </a:solidFill>
              <a:effectLst/>
              <a:uLnTx/>
              <a:uFillTx/>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FF0B8331-7712-0C76-D044-547D574E4FD6}"/>
              </a:ext>
            </a:extLst>
          </p:cNvPr>
          <p:cNvPicPr>
            <a:picLocks noChangeAspect="1"/>
          </p:cNvPicPr>
          <p:nvPr/>
        </p:nvPicPr>
        <p:blipFill>
          <a:blip r:embed="rId3">
            <a:extLst>
              <a:ext uri="{28A0092B-C50C-407E-A947-70E740481C1C}">
                <a14:useLocalDpi xmlns:a14="http://schemas.microsoft.com/office/drawing/2010/main" val="0"/>
              </a:ext>
            </a:extLst>
          </a:blip>
          <a:srcRect t="11581" r="7664" b="13141"/>
          <a:stretch/>
        </p:blipFill>
        <p:spPr>
          <a:xfrm>
            <a:off x="876000" y="1477115"/>
            <a:ext cx="1841074" cy="1177668"/>
          </a:xfrm>
          <a:prstGeom prst="rect">
            <a:avLst/>
          </a:prstGeom>
        </p:spPr>
      </p:pic>
      <p:sp>
        <p:nvSpPr>
          <p:cNvPr id="8" name="正方形/長方形 7">
            <a:extLst>
              <a:ext uri="{FF2B5EF4-FFF2-40B4-BE49-F238E27FC236}">
                <a16:creationId xmlns:a16="http://schemas.microsoft.com/office/drawing/2014/main" id="{239BB59E-F9D7-E949-D427-7828BE9962F6}"/>
              </a:ext>
            </a:extLst>
          </p:cNvPr>
          <p:cNvSpPr/>
          <p:nvPr/>
        </p:nvSpPr>
        <p:spPr>
          <a:xfrm>
            <a:off x="2155371" y="1544944"/>
            <a:ext cx="346166" cy="479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4A319F4-B9C8-D552-AB50-7776654E9D24}"/>
              </a:ext>
            </a:extLst>
          </p:cNvPr>
          <p:cNvSpPr txBox="1"/>
          <p:nvPr/>
        </p:nvSpPr>
        <p:spPr>
          <a:xfrm>
            <a:off x="2109654" y="1460846"/>
            <a:ext cx="468000" cy="707886"/>
          </a:xfrm>
          <a:prstGeom prst="rect">
            <a:avLst/>
          </a:prstGeom>
          <a:noFill/>
        </p:spPr>
        <p:txBody>
          <a:bodyPr wrap="square" rtlCol="0">
            <a:spAutoFit/>
          </a:bodyPr>
          <a:lstStyle/>
          <a:p>
            <a:r>
              <a:rPr kumimoji="1" lang="en-US" altLang="ja-JP" sz="4000" b="1" dirty="0">
                <a:solidFill>
                  <a:schemeClr val="tx1">
                    <a:lumMod val="75000"/>
                    <a:lumOff val="25000"/>
                  </a:schemeClr>
                </a:solidFill>
              </a:rPr>
              <a:t>4</a:t>
            </a:r>
            <a:endParaRPr kumimoji="1" lang="ja-JP" altLang="en-US" sz="4000" b="1" dirty="0">
              <a:solidFill>
                <a:schemeClr val="tx1">
                  <a:lumMod val="75000"/>
                  <a:lumOff val="25000"/>
                </a:schemeClr>
              </a:solidFill>
            </a:endParaRPr>
          </a:p>
        </p:txBody>
      </p:sp>
      <p:pic>
        <p:nvPicPr>
          <p:cNvPr id="5" name="図 4">
            <a:extLst>
              <a:ext uri="{FF2B5EF4-FFF2-40B4-BE49-F238E27FC236}">
                <a16:creationId xmlns:a16="http://schemas.microsoft.com/office/drawing/2014/main" id="{3DD66653-B9EB-2E7A-7009-679C673A7FA0}"/>
              </a:ext>
            </a:extLst>
          </p:cNvPr>
          <p:cNvPicPr>
            <a:picLocks noChangeAspect="1"/>
          </p:cNvPicPr>
          <p:nvPr/>
        </p:nvPicPr>
        <p:blipFill>
          <a:blip r:embed="rId4">
            <a:extLst>
              <a:ext uri="{28A0092B-C50C-407E-A947-70E740481C1C}">
                <a14:useLocalDpi xmlns:a14="http://schemas.microsoft.com/office/drawing/2010/main" val="0"/>
              </a:ext>
            </a:extLst>
          </a:blip>
          <a:srcRect b="11157"/>
          <a:stretch/>
        </p:blipFill>
        <p:spPr>
          <a:xfrm>
            <a:off x="191035" y="594921"/>
            <a:ext cx="11822993" cy="806040"/>
          </a:xfrm>
          <a:prstGeom prst="rect">
            <a:avLst/>
          </a:prstGeom>
        </p:spPr>
      </p:pic>
      <p:sp>
        <p:nvSpPr>
          <p:cNvPr id="10" name="テキスト ボックス 9">
            <a:extLst>
              <a:ext uri="{FF2B5EF4-FFF2-40B4-BE49-F238E27FC236}">
                <a16:creationId xmlns:a16="http://schemas.microsoft.com/office/drawing/2014/main" id="{3AACB46A-3FA4-37B6-A659-E24BC93BC62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1CE088B7-CEE2-33B9-A843-13A8459DC2D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122</a:t>
            </a:fld>
            <a:endParaRPr lang="ja-JP" altLang="en-US" dirty="0"/>
          </a:p>
        </p:txBody>
      </p:sp>
    </p:spTree>
    <p:extLst>
      <p:ext uri="{BB962C8B-B14F-4D97-AF65-F5344CB8AC3E}">
        <p14:creationId xmlns:p14="http://schemas.microsoft.com/office/powerpoint/2010/main" val="10554510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123</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BD483BD9-952B-02A4-444C-A471D53BE642}"/>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4" name="図 3">
            <a:extLst>
              <a:ext uri="{FF2B5EF4-FFF2-40B4-BE49-F238E27FC236}">
                <a16:creationId xmlns:a16="http://schemas.microsoft.com/office/drawing/2014/main" id="{1013CB61-913F-BDEB-C8BB-3AD3EB32DD93}"/>
              </a:ext>
            </a:extLst>
          </p:cNvPr>
          <p:cNvPicPr>
            <a:picLocks noChangeAspect="1"/>
          </p:cNvPicPr>
          <p:nvPr/>
        </p:nvPicPr>
        <p:blipFill>
          <a:blip r:embed="rId4">
            <a:extLst>
              <a:ext uri="{28A0092B-C50C-407E-A947-70E740481C1C}">
                <a14:useLocalDpi xmlns:a14="http://schemas.microsoft.com/office/drawing/2010/main" val="0"/>
              </a:ext>
            </a:extLst>
          </a:blip>
          <a:srcRect b="11157"/>
          <a:stretch/>
        </p:blipFill>
        <p:spPr>
          <a:xfrm>
            <a:off x="191035" y="594921"/>
            <a:ext cx="11822993" cy="806040"/>
          </a:xfrm>
          <a:prstGeom prst="rect">
            <a:avLst/>
          </a:prstGeom>
        </p:spPr>
      </p:pic>
      <p:sp>
        <p:nvSpPr>
          <p:cNvPr id="5" name="テキスト ボックス 4">
            <a:extLst>
              <a:ext uri="{FF2B5EF4-FFF2-40B4-BE49-F238E27FC236}">
                <a16:creationId xmlns:a16="http://schemas.microsoft.com/office/drawing/2014/main" id="{0D787837-A5B8-F33B-EB56-4239D9B70AED}"/>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graphicFrame>
        <p:nvGraphicFramePr>
          <p:cNvPr id="8" name="表 7">
            <a:extLst>
              <a:ext uri="{FF2B5EF4-FFF2-40B4-BE49-F238E27FC236}">
                <a16:creationId xmlns:a16="http://schemas.microsoft.com/office/drawing/2014/main" id="{25927805-3971-494E-C347-40BD921B03DA}"/>
              </a:ext>
            </a:extLst>
          </p:cNvPr>
          <p:cNvGraphicFramePr>
            <a:graphicFrameLocks noGrp="1"/>
          </p:cNvGraphicFramePr>
          <p:nvPr>
            <p:extLst>
              <p:ext uri="{D42A27DB-BD31-4B8C-83A1-F6EECF244321}">
                <p14:modId xmlns:p14="http://schemas.microsoft.com/office/powerpoint/2010/main" val="3451424126"/>
              </p:ext>
            </p:extLst>
          </p:nvPr>
        </p:nvGraphicFramePr>
        <p:xfrm>
          <a:off x="889418" y="2751879"/>
          <a:ext cx="10440000" cy="37490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9720000">
                  <a:extLst>
                    <a:ext uri="{9D8B030D-6E8A-4147-A177-3AD203B41FA5}">
                      <a16:colId xmlns:a16="http://schemas.microsoft.com/office/drawing/2014/main" val="1615667389"/>
                    </a:ext>
                  </a:extLst>
                </a:gridCol>
              </a:tblGrid>
              <a:tr h="370840">
                <a:tc>
                  <a:txBody>
                    <a:bodyPr/>
                    <a:lstStyle/>
                    <a:p>
                      <a:pPr algn="ct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 = []</a:t>
                      </a:r>
                    </a:p>
                    <a:p>
                      <a:pPr rtl="0"/>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b = int(input('</a:t>
                      </a:r>
                      <a:r>
                        <a:rPr kumimoji="1" lang="ja-JP" altLang="en-US"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数値を入力</a:t>
                      </a:r>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40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10):</a:t>
                      </a:r>
                    </a:p>
                    <a:p>
                      <a:pPr rtl="0"/>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40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a.append</a:t>
                      </a:r>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(b*</a:t>
                      </a:r>
                      <a:r>
                        <a:rPr kumimoji="1" lang="en-US" altLang="ja-JP" sz="40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40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range(1, 10):</a:t>
                      </a:r>
                    </a:p>
                    <a:p>
                      <a:pPr rtl="0"/>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print(a[</a:t>
                      </a:r>
                      <a:r>
                        <a:rPr kumimoji="1" lang="en-US" altLang="ja-JP" sz="40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40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15220789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によって生成されたコンテンツは間違っている可能性があります。">
            <a:extLst>
              <a:ext uri="{FF2B5EF4-FFF2-40B4-BE49-F238E27FC236}">
                <a16:creationId xmlns:a16="http://schemas.microsoft.com/office/drawing/2014/main" id="{AA3FA28C-A659-7AA6-36FF-FC1ABB0BA290}"/>
              </a:ext>
            </a:extLst>
          </p:cNvPr>
          <p:cNvPicPr>
            <a:picLocks noChangeAspect="1"/>
          </p:cNvPicPr>
          <p:nvPr/>
        </p:nvPicPr>
        <p:blipFill>
          <a:blip r:embed="rId3">
            <a:extLst>
              <a:ext uri="{28A0092B-C50C-407E-A947-70E740481C1C}">
                <a14:useLocalDpi xmlns:a14="http://schemas.microsoft.com/office/drawing/2010/main" val="0"/>
              </a:ext>
            </a:extLst>
          </a:blip>
          <a:srcRect b="30785"/>
          <a:stretch/>
        </p:blipFill>
        <p:spPr>
          <a:xfrm>
            <a:off x="355787" y="3614559"/>
            <a:ext cx="11428178" cy="2372082"/>
          </a:xfrm>
          <a:prstGeom prst="rect">
            <a:avLst/>
          </a:prstGeom>
        </p:spPr>
      </p:pic>
      <p:pic>
        <p:nvPicPr>
          <p:cNvPr id="6" name="図 5" descr="テキスト&#10;&#10;AI によって生成されたコンテンツは間違っている可能性があります。">
            <a:extLst>
              <a:ext uri="{FF2B5EF4-FFF2-40B4-BE49-F238E27FC236}">
                <a16:creationId xmlns:a16="http://schemas.microsoft.com/office/drawing/2014/main" id="{35BA7308-0242-B2EB-8C75-5D99CBF5D2CF}"/>
              </a:ext>
            </a:extLst>
          </p:cNvPr>
          <p:cNvPicPr>
            <a:picLocks noChangeAspect="1"/>
          </p:cNvPicPr>
          <p:nvPr/>
        </p:nvPicPr>
        <p:blipFill>
          <a:blip r:embed="rId4">
            <a:extLst>
              <a:ext uri="{28A0092B-C50C-407E-A947-70E740481C1C}">
                <a14:useLocalDpi xmlns:a14="http://schemas.microsoft.com/office/drawing/2010/main" val="0"/>
              </a:ext>
            </a:extLst>
          </a:blip>
          <a:srcRect l="387" t="624"/>
          <a:stretch/>
        </p:blipFill>
        <p:spPr>
          <a:xfrm>
            <a:off x="1610687" y="444138"/>
            <a:ext cx="8970626" cy="3256415"/>
          </a:xfrm>
          <a:prstGeom prst="rect">
            <a:avLst/>
          </a:prstGeom>
        </p:spPr>
      </p:pic>
      <p:sp>
        <p:nvSpPr>
          <p:cNvPr id="5" name="正方形/長方形 4">
            <a:extLst>
              <a:ext uri="{FF2B5EF4-FFF2-40B4-BE49-F238E27FC236}">
                <a16:creationId xmlns:a16="http://schemas.microsoft.com/office/drawing/2014/main" id="{5C86E850-7922-B9CA-1688-2B68C5AED55E}"/>
              </a:ext>
            </a:extLst>
          </p:cNvPr>
          <p:cNvSpPr/>
          <p:nvPr/>
        </p:nvSpPr>
        <p:spPr>
          <a:xfrm>
            <a:off x="9104811" y="1436914"/>
            <a:ext cx="1476502" cy="672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53EDFCD-AC64-44A3-E6EE-A35C1EC50C1A}"/>
              </a:ext>
            </a:extLst>
          </p:cNvPr>
          <p:cNvSpPr/>
          <p:nvPr/>
        </p:nvSpPr>
        <p:spPr>
          <a:xfrm>
            <a:off x="1466643" y="3148149"/>
            <a:ext cx="2204020" cy="564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037D412-49EA-71D1-2683-96BCD1D3C136}"/>
              </a:ext>
            </a:extLst>
          </p:cNvPr>
          <p:cNvSpPr/>
          <p:nvPr/>
        </p:nvSpPr>
        <p:spPr>
          <a:xfrm>
            <a:off x="3997233" y="2442755"/>
            <a:ext cx="6655923" cy="1345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5">
            <a:extLst>
              <a:ext uri="{FF2B5EF4-FFF2-40B4-BE49-F238E27FC236}">
                <a16:creationId xmlns:a16="http://schemas.microsoft.com/office/drawing/2014/main" id="{79BC61AD-7C04-70AE-9BAA-F6A6F01D94D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124</a:t>
            </a:fld>
            <a:endParaRPr lang="ja-JP" altLang="en-US" dirty="0"/>
          </a:p>
        </p:txBody>
      </p:sp>
    </p:spTree>
    <p:extLst>
      <p:ext uri="{BB962C8B-B14F-4D97-AF65-F5344CB8AC3E}">
        <p14:creationId xmlns:p14="http://schemas.microsoft.com/office/powerpoint/2010/main" val="35241223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5999" y="1623316"/>
            <a:ext cx="11132721"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プログラムの規模が大きくなると，</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同じ処理を複数の箇所で行う必要が生じる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ことが多い。</a:t>
            </a:r>
          </a:p>
          <a:p>
            <a:pPr marL="0" marR="0" lvl="0" indent="0" algn="l" defTabSz="914400" rtl="0" eaLnBrk="1" fontAlgn="auto" latinLnBrk="0" hangingPunct="1">
              <a:lnSpc>
                <a:spcPct val="100000"/>
              </a:lnSpc>
              <a:spcBef>
                <a:spcPts val="2400"/>
              </a:spcBef>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・同じ処理が複数の箇所に記述してあると，</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プログラムが長く読みにくい。</a:t>
            </a:r>
          </a:p>
          <a:p>
            <a:pPr marL="0" marR="0" lvl="0" indent="0" algn="l" defTabSz="914400" rtl="0" eaLnBrk="1" fontAlgn="auto" latinLnBrk="0" hangingPunct="1">
              <a:lnSpc>
                <a:spcPct val="100000"/>
              </a:lnSpc>
              <a:spcBef>
                <a:spcPts val="1200"/>
              </a:spcBef>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・修正やテストの手間が多くなる。</a:t>
            </a:r>
          </a:p>
        </p:txBody>
      </p:sp>
      <p:pic>
        <p:nvPicPr>
          <p:cNvPr id="9" name="図 8">
            <a:extLst>
              <a:ext uri="{FF2B5EF4-FFF2-40B4-BE49-F238E27FC236}">
                <a16:creationId xmlns:a16="http://schemas.microsoft.com/office/drawing/2014/main" id="{D763EC83-C932-207E-4A03-5CFB7907B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スライド番号プレースホルダー 5">
            <a:extLst>
              <a:ext uri="{FF2B5EF4-FFF2-40B4-BE49-F238E27FC236}">
                <a16:creationId xmlns:a16="http://schemas.microsoft.com/office/drawing/2014/main" id="{BF495A6B-0EE3-E4ED-A2CE-7171AE2463F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125</a:t>
            </a:fld>
            <a:endParaRPr lang="ja-JP" altLang="en-US" dirty="0"/>
          </a:p>
        </p:txBody>
      </p:sp>
    </p:spTree>
    <p:extLst>
      <p:ext uri="{BB962C8B-B14F-4D97-AF65-F5344CB8AC3E}">
        <p14:creationId xmlns:p14="http://schemas.microsoft.com/office/powerpoint/2010/main" val="30731194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関数</a:t>
            </a: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何らかの操作を実行するコードの</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ブロックに名前を付けたもの。</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関数は引数を受け取って一連の処理を</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実行し，戻り値を返す。　</a:t>
            </a:r>
          </a:p>
          <a:p>
            <a:pPr marL="0" indent="0">
              <a:lnSpc>
                <a:spcPct val="100000"/>
              </a:lnSpc>
              <a:spcBef>
                <a:spcPts val="0"/>
              </a:spcBef>
              <a:buFont typeface="Arial" panose="020B0604020202020204" pitchFamily="34" charset="0"/>
              <a:buNone/>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D763EC83-C932-207E-4A03-5CFB7907B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スライド番号プレースホルダー 5">
            <a:extLst>
              <a:ext uri="{FF2B5EF4-FFF2-40B4-BE49-F238E27FC236}">
                <a16:creationId xmlns:a16="http://schemas.microsoft.com/office/drawing/2014/main" id="{BF495A6B-0EE3-E4ED-A2CE-7171AE2463F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126</a:t>
            </a:fld>
            <a:endParaRPr lang="ja-JP" altLang="en-US" dirty="0"/>
          </a:p>
        </p:txBody>
      </p:sp>
    </p:spTree>
    <p:extLst>
      <p:ext uri="{BB962C8B-B14F-4D97-AF65-F5344CB8AC3E}">
        <p14:creationId xmlns:p14="http://schemas.microsoft.com/office/powerpoint/2010/main" val="13399025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763EC83-C932-207E-4A03-5CFB7907B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8" name="正方形/長方形 7">
            <a:extLst>
              <a:ext uri="{FF2B5EF4-FFF2-40B4-BE49-F238E27FC236}">
                <a16:creationId xmlns:a16="http://schemas.microsoft.com/office/drawing/2014/main" id="{375EEE68-666F-E7F9-B82B-0B7C6F501E83}"/>
              </a:ext>
            </a:extLst>
          </p:cNvPr>
          <p:cNvSpPr/>
          <p:nvPr/>
        </p:nvSpPr>
        <p:spPr>
          <a:xfrm>
            <a:off x="1795183" y="4881439"/>
            <a:ext cx="4605622" cy="1356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ダイアグラム, 概略図&#10;&#10;AI によって生成されたコンテンツは間違っている可能性があります。">
            <a:extLst>
              <a:ext uri="{FF2B5EF4-FFF2-40B4-BE49-F238E27FC236}">
                <a16:creationId xmlns:a16="http://schemas.microsoft.com/office/drawing/2014/main" id="{E9CF9CFE-223C-5DE3-A360-67E83E399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824" y="2519504"/>
            <a:ext cx="10018352" cy="3660123"/>
          </a:xfrm>
          <a:prstGeom prst="rect">
            <a:avLst/>
          </a:prstGeom>
        </p:spPr>
      </p:pic>
      <p:sp>
        <p:nvSpPr>
          <p:cNvPr id="12" name="正方形/長方形 11">
            <a:extLst>
              <a:ext uri="{FF2B5EF4-FFF2-40B4-BE49-F238E27FC236}">
                <a16:creationId xmlns:a16="http://schemas.microsoft.com/office/drawing/2014/main" id="{3AFA35AC-FD29-2948-ADD0-D712C5163043}"/>
              </a:ext>
            </a:extLst>
          </p:cNvPr>
          <p:cNvSpPr/>
          <p:nvPr/>
        </p:nvSpPr>
        <p:spPr>
          <a:xfrm>
            <a:off x="1795183" y="4861586"/>
            <a:ext cx="2548217" cy="13762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5C60B1D-286A-4B47-7D73-C39DED12F4F9}"/>
              </a:ext>
            </a:extLst>
          </p:cNvPr>
          <p:cNvSpPr/>
          <p:nvPr/>
        </p:nvSpPr>
        <p:spPr>
          <a:xfrm>
            <a:off x="3852584" y="5150698"/>
            <a:ext cx="2548217" cy="1028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5">
            <a:extLst>
              <a:ext uri="{FF2B5EF4-FFF2-40B4-BE49-F238E27FC236}">
                <a16:creationId xmlns:a16="http://schemas.microsoft.com/office/drawing/2014/main" id="{8581C8A1-6D66-AFDC-1643-542B8A2763F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127</a:t>
            </a:fld>
            <a:endParaRPr lang="ja-JP" altLang="en-US" dirty="0"/>
          </a:p>
        </p:txBody>
      </p:sp>
    </p:spTree>
    <p:extLst>
      <p:ext uri="{BB962C8B-B14F-4D97-AF65-F5344CB8AC3E}">
        <p14:creationId xmlns:p14="http://schemas.microsoft.com/office/powerpoint/2010/main" val="8415938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763EC83-C932-207E-4A03-5CFB7907B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2" name="図 1" descr="ダイアグラム, 概略図&#10;&#10;AI によって生成されたコンテンツは間違っている可能性があります。">
            <a:extLst>
              <a:ext uri="{FF2B5EF4-FFF2-40B4-BE49-F238E27FC236}">
                <a16:creationId xmlns:a16="http://schemas.microsoft.com/office/drawing/2014/main" id="{2AF4C3D1-39AE-EE2D-DA10-EDF1503F1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824" y="2513284"/>
            <a:ext cx="10018352" cy="3660123"/>
          </a:xfrm>
          <a:prstGeom prst="rect">
            <a:avLst/>
          </a:prstGeom>
        </p:spPr>
      </p:pic>
      <p:sp>
        <p:nvSpPr>
          <p:cNvPr id="6" name="スライド番号プレースホルダー 5">
            <a:extLst>
              <a:ext uri="{FF2B5EF4-FFF2-40B4-BE49-F238E27FC236}">
                <a16:creationId xmlns:a16="http://schemas.microsoft.com/office/drawing/2014/main" id="{5885D863-0B83-A4D8-3A3E-016F3D8CA93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128</a:t>
            </a:fld>
            <a:endParaRPr lang="ja-JP" altLang="en-US" dirty="0"/>
          </a:p>
        </p:txBody>
      </p:sp>
    </p:spTree>
    <p:extLst>
      <p:ext uri="{BB962C8B-B14F-4D97-AF65-F5344CB8AC3E}">
        <p14:creationId xmlns:p14="http://schemas.microsoft.com/office/powerpoint/2010/main" val="34998436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関数とは，受け取った引数をもとに</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処理を行って結果を返すもの</a:t>
            </a:r>
            <a:r>
              <a:rPr lang="ja-JP" altLang="en-US" sz="4400" dirty="0">
                <a:solidFill>
                  <a:prstClr val="black">
                    <a:lumMod val="75000"/>
                    <a:lumOff val="25000"/>
                  </a:prstClr>
                </a:solidFill>
              </a:rPr>
              <a:t>なので，</a:t>
            </a:r>
            <a:br>
              <a:rPr lang="en-US" altLang="ja-JP" sz="4400" dirty="0">
                <a:solidFill>
                  <a:prstClr val="black">
                    <a:lumMod val="75000"/>
                    <a:lumOff val="25000"/>
                  </a:prstClr>
                </a:solidFill>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清涼飲料水の自動販売機のような</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機械も関数とみなすことができる。</a:t>
            </a: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3">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8" name="テキスト ボックス 7">
            <a:extLst>
              <a:ext uri="{FF2B5EF4-FFF2-40B4-BE49-F238E27FC236}">
                <a16:creationId xmlns:a16="http://schemas.microsoft.com/office/drawing/2014/main" id="{73D42D1E-141C-3D0D-C77F-E90C4BF537F4}"/>
              </a:ext>
            </a:extLst>
          </p:cNvPr>
          <p:cNvSpPr txBox="1"/>
          <p:nvPr/>
        </p:nvSpPr>
        <p:spPr>
          <a:xfrm>
            <a:off x="2598364" y="1649444"/>
            <a:ext cx="1441420" cy="923330"/>
          </a:xfrm>
          <a:prstGeom prst="rect">
            <a:avLst/>
          </a:prstGeom>
          <a:noFill/>
        </p:spPr>
        <p:txBody>
          <a:bodyPr wrap="none" rtlCol="0" anchor="t">
            <a:spAutoFit/>
          </a:bodyPr>
          <a:lstStyle/>
          <a:p>
            <a:r>
              <a:rPr kumimoji="1" lang="ja-JP" altLang="en-US" sz="5400" b="1" dirty="0">
                <a:solidFill>
                  <a:schemeClr val="tx1">
                    <a:lumMod val="75000"/>
                    <a:lumOff val="25000"/>
                  </a:schemeClr>
                </a:solidFill>
              </a:rPr>
              <a:t>❺</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D8C21A5D-19D7-5F75-2E91-6D7B61DB7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2" name="テキスト ボックス 11">
            <a:extLst>
              <a:ext uri="{FF2B5EF4-FFF2-40B4-BE49-F238E27FC236}">
                <a16:creationId xmlns:a16="http://schemas.microsoft.com/office/drawing/2014/main" id="{6DDED6A2-2A0A-B209-EB29-21FEC5C100B6}"/>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3" name="スライド番号プレースホルダー 5">
            <a:extLst>
              <a:ext uri="{FF2B5EF4-FFF2-40B4-BE49-F238E27FC236}">
                <a16:creationId xmlns:a16="http://schemas.microsoft.com/office/drawing/2014/main" id="{1BD0CD9D-636B-CA9C-0C83-D98167CF9BD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129</a:t>
            </a:fld>
            <a:endParaRPr lang="ja-JP" altLang="en-US" dirty="0"/>
          </a:p>
        </p:txBody>
      </p:sp>
      <p:sp>
        <p:nvSpPr>
          <p:cNvPr id="2" name="テキスト ボックス 1">
            <a:extLst>
              <a:ext uri="{FF2B5EF4-FFF2-40B4-BE49-F238E27FC236}">
                <a16:creationId xmlns:a16="http://schemas.microsoft.com/office/drawing/2014/main" id="{54AF6CC3-7646-506F-4EEF-67DE2BFA731B}"/>
              </a:ext>
            </a:extLst>
          </p:cNvPr>
          <p:cNvSpPr txBox="1"/>
          <p:nvPr/>
        </p:nvSpPr>
        <p:spPr>
          <a:xfrm>
            <a:off x="3833392" y="1479723"/>
            <a:ext cx="6159694" cy="1200329"/>
          </a:xfrm>
          <a:prstGeom prst="rect">
            <a:avLst/>
          </a:prstGeom>
          <a:noFill/>
        </p:spPr>
        <p:txBody>
          <a:bodyPr wrap="squar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自動販売機を関数を見立てた</a:t>
            </a:r>
            <a:b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ときの引数と戻り値</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672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5" name="図 4">
            <a:extLst>
              <a:ext uri="{FF2B5EF4-FFF2-40B4-BE49-F238E27FC236}">
                <a16:creationId xmlns:a16="http://schemas.microsoft.com/office/drawing/2014/main" id="{97687FFA-F05E-8782-B4AF-BF60E9252C5C}"/>
              </a:ext>
            </a:extLst>
          </p:cNvPr>
          <p:cNvPicPr>
            <a:picLocks noChangeAspect="1"/>
          </p:cNvPicPr>
          <p:nvPr/>
        </p:nvPicPr>
        <p:blipFill>
          <a:blip r:embed="rId4"/>
          <a:srcRect l="1567" t="2971" b="5941"/>
          <a:stretch/>
        </p:blipFill>
        <p:spPr>
          <a:xfrm>
            <a:off x="622041" y="1635969"/>
            <a:ext cx="10269894" cy="5011514"/>
          </a:xfrm>
          <a:prstGeom prst="rect">
            <a:avLst/>
          </a:prstGeom>
        </p:spPr>
      </p:pic>
      <p:sp>
        <p:nvSpPr>
          <p:cNvPr id="2" name="スライド番号プレースホルダー 5">
            <a:extLst>
              <a:ext uri="{FF2B5EF4-FFF2-40B4-BE49-F238E27FC236}">
                <a16:creationId xmlns:a16="http://schemas.microsoft.com/office/drawing/2014/main" id="{A20288F6-0520-1117-E462-EF558CA95C7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a:t>
            </a:fld>
            <a:endParaRPr lang="ja-JP" altLang="en-US" dirty="0"/>
          </a:p>
        </p:txBody>
      </p:sp>
    </p:spTree>
    <p:extLst>
      <p:ext uri="{BB962C8B-B14F-4D97-AF65-F5344CB8AC3E}">
        <p14:creationId xmlns:p14="http://schemas.microsoft.com/office/powerpoint/2010/main" val="2097578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この場合，</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引数と戻り値はそれぞれ</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何にあたるか整理してみよう。</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3">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8" name="テキスト ボックス 7">
            <a:extLst>
              <a:ext uri="{FF2B5EF4-FFF2-40B4-BE49-F238E27FC236}">
                <a16:creationId xmlns:a16="http://schemas.microsoft.com/office/drawing/2014/main" id="{73D42D1E-141C-3D0D-C77F-E90C4BF537F4}"/>
              </a:ext>
            </a:extLst>
          </p:cNvPr>
          <p:cNvSpPr txBox="1"/>
          <p:nvPr/>
        </p:nvSpPr>
        <p:spPr>
          <a:xfrm>
            <a:off x="2598364" y="1649444"/>
            <a:ext cx="1441420" cy="923330"/>
          </a:xfrm>
          <a:prstGeom prst="rect">
            <a:avLst/>
          </a:prstGeom>
          <a:noFill/>
        </p:spPr>
        <p:txBody>
          <a:bodyPr wrap="none" rtlCol="0" anchor="t">
            <a:spAutoFit/>
          </a:bodyPr>
          <a:lstStyle/>
          <a:p>
            <a:r>
              <a:rPr kumimoji="1" lang="ja-JP" altLang="en-US" sz="5400" b="1" dirty="0">
                <a:solidFill>
                  <a:schemeClr val="tx1">
                    <a:lumMod val="75000"/>
                    <a:lumOff val="25000"/>
                  </a:schemeClr>
                </a:solidFill>
              </a:rPr>
              <a:t>❺</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D8C21A5D-19D7-5F75-2E91-6D7B61DB7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2" name="テキスト ボックス 11">
            <a:extLst>
              <a:ext uri="{FF2B5EF4-FFF2-40B4-BE49-F238E27FC236}">
                <a16:creationId xmlns:a16="http://schemas.microsoft.com/office/drawing/2014/main" id="{6DDED6A2-2A0A-B209-EB29-21FEC5C100B6}"/>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664BE818-578F-E753-8831-25A7D7D1AFAE}"/>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130</a:t>
            </a:fld>
            <a:endParaRPr lang="ja-JP" altLang="en-US" dirty="0"/>
          </a:p>
        </p:txBody>
      </p:sp>
      <p:sp>
        <p:nvSpPr>
          <p:cNvPr id="5" name="テキスト ボックス 4">
            <a:extLst>
              <a:ext uri="{FF2B5EF4-FFF2-40B4-BE49-F238E27FC236}">
                <a16:creationId xmlns:a16="http://schemas.microsoft.com/office/drawing/2014/main" id="{6E06EF7A-0BE0-42FC-55CE-92D5320E144E}"/>
              </a:ext>
            </a:extLst>
          </p:cNvPr>
          <p:cNvSpPr txBox="1"/>
          <p:nvPr/>
        </p:nvSpPr>
        <p:spPr>
          <a:xfrm>
            <a:off x="3833392" y="1479723"/>
            <a:ext cx="6181500" cy="1200329"/>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自動販売機を関数を見立てた</a:t>
            </a:r>
            <a:b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ときの引数と戻り値</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50515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3">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8" name="テキスト ボックス 7">
            <a:extLst>
              <a:ext uri="{FF2B5EF4-FFF2-40B4-BE49-F238E27FC236}">
                <a16:creationId xmlns:a16="http://schemas.microsoft.com/office/drawing/2014/main" id="{73D42D1E-141C-3D0D-C77F-E90C4BF537F4}"/>
              </a:ext>
            </a:extLst>
          </p:cNvPr>
          <p:cNvSpPr txBox="1"/>
          <p:nvPr/>
        </p:nvSpPr>
        <p:spPr>
          <a:xfrm>
            <a:off x="2598364" y="1649444"/>
            <a:ext cx="1441420" cy="923330"/>
          </a:xfrm>
          <a:prstGeom prst="rect">
            <a:avLst/>
          </a:prstGeom>
          <a:noFill/>
        </p:spPr>
        <p:txBody>
          <a:bodyPr wrap="none" rtlCol="0" anchor="t">
            <a:spAutoFit/>
          </a:bodyPr>
          <a:lstStyle/>
          <a:p>
            <a:r>
              <a:rPr kumimoji="1" lang="ja-JP" altLang="en-US" sz="5400" b="1" dirty="0">
                <a:solidFill>
                  <a:schemeClr val="tx1">
                    <a:lumMod val="75000"/>
                    <a:lumOff val="25000"/>
                  </a:schemeClr>
                </a:solidFill>
              </a:rPr>
              <a:t>❺</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D8C21A5D-19D7-5F75-2E91-6D7B61DB7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2" name="テキスト ボックス 11">
            <a:extLst>
              <a:ext uri="{FF2B5EF4-FFF2-40B4-BE49-F238E27FC236}">
                <a16:creationId xmlns:a16="http://schemas.microsoft.com/office/drawing/2014/main" id="{6DDED6A2-2A0A-B209-EB29-21FEC5C100B6}"/>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2" name="図 1" descr="ダイアグラム&#10;&#10;AI によって生成されたコンテンツは間違っている可能性があります。">
            <a:extLst>
              <a:ext uri="{FF2B5EF4-FFF2-40B4-BE49-F238E27FC236}">
                <a16:creationId xmlns:a16="http://schemas.microsoft.com/office/drawing/2014/main" id="{ED8B4D8B-23DA-BAA7-504E-AD844E5565D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4" t="7201" r="1964" b="3302"/>
          <a:stretch/>
        </p:blipFill>
        <p:spPr>
          <a:xfrm>
            <a:off x="2014175" y="2825562"/>
            <a:ext cx="8163651" cy="3734164"/>
          </a:xfrm>
          <a:prstGeom prst="rect">
            <a:avLst/>
          </a:prstGeom>
        </p:spPr>
      </p:pic>
      <p:sp>
        <p:nvSpPr>
          <p:cNvPr id="5" name="テキスト ボックス 4">
            <a:extLst>
              <a:ext uri="{FF2B5EF4-FFF2-40B4-BE49-F238E27FC236}">
                <a16:creationId xmlns:a16="http://schemas.microsoft.com/office/drawing/2014/main" id="{2D5860D8-FE24-5BD9-BF56-670646BB60B5}"/>
              </a:ext>
            </a:extLst>
          </p:cNvPr>
          <p:cNvSpPr txBox="1"/>
          <p:nvPr/>
        </p:nvSpPr>
        <p:spPr>
          <a:xfrm>
            <a:off x="3833392" y="1479723"/>
            <a:ext cx="6181500" cy="1200329"/>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自動販売機を関数を見立てた</a:t>
            </a:r>
            <a:b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ときの引数と戻り値</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054069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pic>
        <p:nvPicPr>
          <p:cNvPr id="11" name="図 10">
            <a:extLst>
              <a:ext uri="{FF2B5EF4-FFF2-40B4-BE49-F238E27FC236}">
                <a16:creationId xmlns:a16="http://schemas.microsoft.com/office/drawing/2014/main" id="{D8C21A5D-19D7-5F75-2E91-6D7B61DB7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12" name="テキスト ボックス 11">
            <a:extLst>
              <a:ext uri="{FF2B5EF4-FFF2-40B4-BE49-F238E27FC236}">
                <a16:creationId xmlns:a16="http://schemas.microsoft.com/office/drawing/2014/main" id="{6DDED6A2-2A0A-B209-EB29-21FEC5C100B6}"/>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5" name="図 4" descr="テキスト&#10;&#10;AI によって生成されたコンテンツは間違っている可能性があります。">
            <a:extLst>
              <a:ext uri="{FF2B5EF4-FFF2-40B4-BE49-F238E27FC236}">
                <a16:creationId xmlns:a16="http://schemas.microsoft.com/office/drawing/2014/main" id="{096E27CD-DC4A-B1A7-099A-F7097F1D8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400" y="2968911"/>
            <a:ext cx="8653200" cy="3031855"/>
          </a:xfrm>
          <a:prstGeom prst="rect">
            <a:avLst/>
          </a:prstGeom>
        </p:spPr>
      </p:pic>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132</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BD483BD9-952B-02A4-444C-A471D53BE642}"/>
              </a:ext>
            </a:extLst>
          </p:cNvPr>
          <p:cNvPicPr>
            <a:picLocks noChangeAspect="1"/>
          </p:cNvPicPr>
          <p:nvPr/>
        </p:nvPicPr>
        <p:blipFill>
          <a:blip r:embed="rId5">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spTree>
    <p:extLst>
      <p:ext uri="{BB962C8B-B14F-4D97-AF65-F5344CB8AC3E}">
        <p14:creationId xmlns:p14="http://schemas.microsoft.com/office/powerpoint/2010/main" val="25047691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解答例以外にも，戻り値にはいろいろな</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ケースが考えられる。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3">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pic>
        <p:nvPicPr>
          <p:cNvPr id="4" name="図 3">
            <a:extLst>
              <a:ext uri="{FF2B5EF4-FFF2-40B4-BE49-F238E27FC236}">
                <a16:creationId xmlns:a16="http://schemas.microsoft.com/office/drawing/2014/main" id="{655F31ED-DA54-A522-8D73-5843BD8D5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8" name="テキスト ボックス 7">
            <a:extLst>
              <a:ext uri="{FF2B5EF4-FFF2-40B4-BE49-F238E27FC236}">
                <a16:creationId xmlns:a16="http://schemas.microsoft.com/office/drawing/2014/main" id="{CF326EC4-C828-DD7C-7473-7EC9891EF62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12C240D7-9022-0EE7-19F5-308654FDDF3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133</a:t>
            </a:fld>
            <a:endParaRPr lang="ja-JP" altLang="en-US" dirty="0"/>
          </a:p>
        </p:txBody>
      </p:sp>
      <p:pic>
        <p:nvPicPr>
          <p:cNvPr id="2" name="図 1" descr="ダイアグラム&#10;&#10;AI によって生成されたコンテンツは間違っている可能性があります。">
            <a:extLst>
              <a:ext uri="{FF2B5EF4-FFF2-40B4-BE49-F238E27FC236}">
                <a16:creationId xmlns:a16="http://schemas.microsoft.com/office/drawing/2014/main" id="{F18AD296-F231-6942-253B-7311D5A5D6A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4" t="7201" r="1964" b="3302"/>
          <a:stretch/>
        </p:blipFill>
        <p:spPr>
          <a:xfrm>
            <a:off x="7007038" y="502420"/>
            <a:ext cx="4680000" cy="2140696"/>
          </a:xfrm>
          <a:prstGeom prst="rect">
            <a:avLst/>
          </a:prstGeom>
        </p:spPr>
      </p:pic>
    </p:spTree>
    <p:extLst>
      <p:ext uri="{BB962C8B-B14F-4D97-AF65-F5344CB8AC3E}">
        <p14:creationId xmlns:p14="http://schemas.microsoft.com/office/powerpoint/2010/main" val="9709310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解答例以外にも，戻り値にはいろいろな</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ケースが考えられる。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・釣銭が出てくる場合</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・売り切れで清涼飲料水が出ない場合</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3">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pic>
        <p:nvPicPr>
          <p:cNvPr id="4" name="図 3">
            <a:extLst>
              <a:ext uri="{FF2B5EF4-FFF2-40B4-BE49-F238E27FC236}">
                <a16:creationId xmlns:a16="http://schemas.microsoft.com/office/drawing/2014/main" id="{655F31ED-DA54-A522-8D73-5843BD8D5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22636"/>
            <a:ext cx="11837280" cy="800106"/>
          </a:xfrm>
          <a:prstGeom prst="rect">
            <a:avLst/>
          </a:prstGeom>
        </p:spPr>
      </p:pic>
      <p:sp>
        <p:nvSpPr>
          <p:cNvPr id="8" name="テキスト ボックス 7">
            <a:extLst>
              <a:ext uri="{FF2B5EF4-FFF2-40B4-BE49-F238E27FC236}">
                <a16:creationId xmlns:a16="http://schemas.microsoft.com/office/drawing/2014/main" id="{CF326EC4-C828-DD7C-7473-7EC9891EF62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8588EB4F-4298-67A8-742C-DBFD6D356A5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134</a:t>
            </a:fld>
            <a:endParaRPr lang="ja-JP" altLang="en-US" dirty="0"/>
          </a:p>
        </p:txBody>
      </p:sp>
      <p:pic>
        <p:nvPicPr>
          <p:cNvPr id="7" name="図 6" descr="ダイアグラム&#10;&#10;AI によって生成されたコンテンツは間違っている可能性があります。">
            <a:extLst>
              <a:ext uri="{FF2B5EF4-FFF2-40B4-BE49-F238E27FC236}">
                <a16:creationId xmlns:a16="http://schemas.microsoft.com/office/drawing/2014/main" id="{71C67CD3-0620-7599-DFAF-B65088A1741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4" t="7201" r="1964" b="3302"/>
          <a:stretch/>
        </p:blipFill>
        <p:spPr>
          <a:xfrm>
            <a:off x="7007038" y="502420"/>
            <a:ext cx="4680000" cy="2140696"/>
          </a:xfrm>
          <a:prstGeom prst="rect">
            <a:avLst/>
          </a:prstGeom>
        </p:spPr>
      </p:pic>
    </p:spTree>
    <p:extLst>
      <p:ext uri="{BB962C8B-B14F-4D97-AF65-F5344CB8AC3E}">
        <p14:creationId xmlns:p14="http://schemas.microsoft.com/office/powerpoint/2010/main" val="23142106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05C5F78-8B7D-65AB-345D-295B5B347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8" name="テキスト ボックス 7">
            <a:extLst>
              <a:ext uri="{FF2B5EF4-FFF2-40B4-BE49-F238E27FC236}">
                <a16:creationId xmlns:a16="http://schemas.microsoft.com/office/drawing/2014/main" id="{CF326EC4-C828-DD7C-7473-7EC9891EF62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フリーフォーム: 図形 9">
            <a:extLst>
              <a:ext uri="{FF2B5EF4-FFF2-40B4-BE49-F238E27FC236}">
                <a16:creationId xmlns:a16="http://schemas.microsoft.com/office/drawing/2014/main" id="{ED6D6432-F102-A462-0A3F-21261CB898A4}"/>
              </a:ext>
            </a:extLst>
          </p:cNvPr>
          <p:cNvSpPr/>
          <p:nvPr/>
        </p:nvSpPr>
        <p:spPr>
          <a:xfrm rot="19457599">
            <a:off x="2459923" y="3706688"/>
            <a:ext cx="1671612" cy="80604"/>
          </a:xfrm>
          <a:custGeom>
            <a:avLst/>
            <a:gdLst>
              <a:gd name="connsiteX0" fmla="*/ 0 w 1593969"/>
              <a:gd name="connsiteY0" fmla="*/ 40302 h 80604"/>
              <a:gd name="connsiteX1" fmla="*/ 1593969 w 1593969"/>
              <a:gd name="connsiteY1" fmla="*/ 40302 h 80604"/>
            </a:gdLst>
            <a:ahLst/>
            <a:cxnLst>
              <a:cxn ang="0">
                <a:pos x="connsiteX0" y="connsiteY0"/>
              </a:cxn>
              <a:cxn ang="0">
                <a:pos x="connsiteX1" y="connsiteY1"/>
              </a:cxn>
            </a:cxnLst>
            <a:rect l="l" t="t" r="r" b="b"/>
            <a:pathLst>
              <a:path w="1593969" h="80604">
                <a:moveTo>
                  <a:pt x="0" y="40302"/>
                </a:moveTo>
                <a:lnTo>
                  <a:pt x="1593969" y="40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69835" tIns="453" rIns="769835" bIns="452"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sp>
        <p:nvSpPr>
          <p:cNvPr id="11" name="フリーフォーム: 図形 10">
            <a:extLst>
              <a:ext uri="{FF2B5EF4-FFF2-40B4-BE49-F238E27FC236}">
                <a16:creationId xmlns:a16="http://schemas.microsoft.com/office/drawing/2014/main" id="{6CF4CAA1-A954-48CF-1908-E1233CDEA61E}"/>
              </a:ext>
            </a:extLst>
          </p:cNvPr>
          <p:cNvSpPr/>
          <p:nvPr/>
        </p:nvSpPr>
        <p:spPr>
          <a:xfrm>
            <a:off x="3925082" y="2631372"/>
            <a:ext cx="7596000" cy="1440000"/>
          </a:xfrm>
          <a:custGeom>
            <a:avLst/>
            <a:gdLst>
              <a:gd name="connsiteX0" fmla="*/ 0 w 6991570"/>
              <a:gd name="connsiteY0" fmla="*/ 162440 h 1624397"/>
              <a:gd name="connsiteX1" fmla="*/ 162440 w 6991570"/>
              <a:gd name="connsiteY1" fmla="*/ 0 h 1624397"/>
              <a:gd name="connsiteX2" fmla="*/ 6829130 w 6991570"/>
              <a:gd name="connsiteY2" fmla="*/ 0 h 1624397"/>
              <a:gd name="connsiteX3" fmla="*/ 6991570 w 6991570"/>
              <a:gd name="connsiteY3" fmla="*/ 162440 h 1624397"/>
              <a:gd name="connsiteX4" fmla="*/ 6991570 w 6991570"/>
              <a:gd name="connsiteY4" fmla="*/ 1461957 h 1624397"/>
              <a:gd name="connsiteX5" fmla="*/ 6829130 w 6991570"/>
              <a:gd name="connsiteY5" fmla="*/ 1624397 h 1624397"/>
              <a:gd name="connsiteX6" fmla="*/ 162440 w 6991570"/>
              <a:gd name="connsiteY6" fmla="*/ 1624397 h 1624397"/>
              <a:gd name="connsiteX7" fmla="*/ 0 w 6991570"/>
              <a:gd name="connsiteY7" fmla="*/ 1461957 h 1624397"/>
              <a:gd name="connsiteX8" fmla="*/ 0 w 6991570"/>
              <a:gd name="connsiteY8" fmla="*/ 162440 h 162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1570" h="1624397">
                <a:moveTo>
                  <a:pt x="0" y="162440"/>
                </a:moveTo>
                <a:cubicBezTo>
                  <a:pt x="0" y="72727"/>
                  <a:pt x="72727" y="0"/>
                  <a:pt x="162440" y="0"/>
                </a:cubicBezTo>
                <a:lnTo>
                  <a:pt x="6829130" y="0"/>
                </a:lnTo>
                <a:cubicBezTo>
                  <a:pt x="6918843" y="0"/>
                  <a:pt x="6991570" y="72727"/>
                  <a:pt x="6991570" y="162440"/>
                </a:cubicBezTo>
                <a:lnTo>
                  <a:pt x="6991570" y="1461957"/>
                </a:lnTo>
                <a:cubicBezTo>
                  <a:pt x="6991570" y="1551670"/>
                  <a:pt x="6918843" y="1624397"/>
                  <a:pt x="6829130" y="1624397"/>
                </a:cubicBezTo>
                <a:lnTo>
                  <a:pt x="162440" y="1624397"/>
                </a:lnTo>
                <a:cubicBezTo>
                  <a:pt x="72727" y="1624397"/>
                  <a:pt x="0" y="1551670"/>
                  <a:pt x="0" y="1461957"/>
                </a:cubicBezTo>
                <a:lnTo>
                  <a:pt x="0" y="162440"/>
                </a:lnTo>
                <a:close/>
              </a:path>
            </a:pathLst>
          </a:custGeom>
          <a:solidFill>
            <a:srgbClr val="5698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437" tIns="70437" rIns="70437" bIns="70437" numCol="1" spcCol="1270" anchor="ctr" anchorCtr="0">
            <a:noAutofit/>
          </a:bodyPr>
          <a:lstStyle/>
          <a:p>
            <a:pPr marL="0" lvl="0" indent="0" defTabSz="1600200">
              <a:lnSpc>
                <a:spcPct val="90000"/>
              </a:lnSpc>
              <a:spcBef>
                <a:spcPct val="0"/>
              </a:spcBef>
              <a:spcAft>
                <a:spcPct val="35000"/>
              </a:spcAft>
              <a:buNone/>
            </a:pPr>
            <a:r>
              <a:rPr kumimoji="1" lang="ja-JP" altLang="en-US" sz="3600" b="1" kern="1200" dirty="0"/>
              <a:t> あらかじめ用意されている関数</a:t>
            </a:r>
          </a:p>
        </p:txBody>
      </p:sp>
      <p:sp>
        <p:nvSpPr>
          <p:cNvPr id="12" name="フリーフォーム: 図形 11">
            <a:extLst>
              <a:ext uri="{FF2B5EF4-FFF2-40B4-BE49-F238E27FC236}">
                <a16:creationId xmlns:a16="http://schemas.microsoft.com/office/drawing/2014/main" id="{891FD15C-5230-4211-90A6-66321EBBF8E7}"/>
              </a:ext>
            </a:extLst>
          </p:cNvPr>
          <p:cNvSpPr/>
          <p:nvPr/>
        </p:nvSpPr>
        <p:spPr>
          <a:xfrm rot="2148076">
            <a:off x="2458930" y="4638608"/>
            <a:ext cx="1673600" cy="80604"/>
          </a:xfrm>
          <a:custGeom>
            <a:avLst/>
            <a:gdLst>
              <a:gd name="connsiteX0" fmla="*/ 0 w 1595865"/>
              <a:gd name="connsiteY0" fmla="*/ 40302 h 80604"/>
              <a:gd name="connsiteX1" fmla="*/ 1595865 w 1595865"/>
              <a:gd name="connsiteY1" fmla="*/ 40302 h 80604"/>
            </a:gdLst>
            <a:ahLst/>
            <a:cxnLst>
              <a:cxn ang="0">
                <a:pos x="connsiteX0" y="connsiteY0"/>
              </a:cxn>
              <a:cxn ang="0">
                <a:pos x="connsiteX1" y="connsiteY1"/>
              </a:cxn>
            </a:cxnLst>
            <a:rect l="l" t="t" r="r" b="b"/>
            <a:pathLst>
              <a:path w="1595865" h="80604">
                <a:moveTo>
                  <a:pt x="0" y="40302"/>
                </a:moveTo>
                <a:lnTo>
                  <a:pt x="1595865" y="40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70735" tIns="404" rIns="770736" bIns="406"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sp>
        <p:nvSpPr>
          <p:cNvPr id="13" name="フリーフォーム: 図形 12">
            <a:extLst>
              <a:ext uri="{FF2B5EF4-FFF2-40B4-BE49-F238E27FC236}">
                <a16:creationId xmlns:a16="http://schemas.microsoft.com/office/drawing/2014/main" id="{F8D958CD-0AB0-E2B1-A16E-FF1035C61EA7}"/>
              </a:ext>
            </a:extLst>
          </p:cNvPr>
          <p:cNvSpPr/>
          <p:nvPr/>
        </p:nvSpPr>
        <p:spPr>
          <a:xfrm>
            <a:off x="3925079" y="4405152"/>
            <a:ext cx="7596000" cy="1440000"/>
          </a:xfrm>
          <a:custGeom>
            <a:avLst/>
            <a:gdLst>
              <a:gd name="connsiteX0" fmla="*/ 0 w 6610488"/>
              <a:gd name="connsiteY0" fmla="*/ 161791 h 1617909"/>
              <a:gd name="connsiteX1" fmla="*/ 161791 w 6610488"/>
              <a:gd name="connsiteY1" fmla="*/ 0 h 1617909"/>
              <a:gd name="connsiteX2" fmla="*/ 6448697 w 6610488"/>
              <a:gd name="connsiteY2" fmla="*/ 0 h 1617909"/>
              <a:gd name="connsiteX3" fmla="*/ 6610488 w 6610488"/>
              <a:gd name="connsiteY3" fmla="*/ 161791 h 1617909"/>
              <a:gd name="connsiteX4" fmla="*/ 6610488 w 6610488"/>
              <a:gd name="connsiteY4" fmla="*/ 1456118 h 1617909"/>
              <a:gd name="connsiteX5" fmla="*/ 6448697 w 6610488"/>
              <a:gd name="connsiteY5" fmla="*/ 1617909 h 1617909"/>
              <a:gd name="connsiteX6" fmla="*/ 161791 w 6610488"/>
              <a:gd name="connsiteY6" fmla="*/ 1617909 h 1617909"/>
              <a:gd name="connsiteX7" fmla="*/ 0 w 6610488"/>
              <a:gd name="connsiteY7" fmla="*/ 1456118 h 1617909"/>
              <a:gd name="connsiteX8" fmla="*/ 0 w 6610488"/>
              <a:gd name="connsiteY8" fmla="*/ 161791 h 161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488" h="1617909">
                <a:moveTo>
                  <a:pt x="0" y="161791"/>
                </a:moveTo>
                <a:cubicBezTo>
                  <a:pt x="0" y="72436"/>
                  <a:pt x="72436" y="0"/>
                  <a:pt x="161791" y="0"/>
                </a:cubicBezTo>
                <a:lnTo>
                  <a:pt x="6448697" y="0"/>
                </a:lnTo>
                <a:cubicBezTo>
                  <a:pt x="6538052" y="0"/>
                  <a:pt x="6610488" y="72436"/>
                  <a:pt x="6610488" y="161791"/>
                </a:cubicBezTo>
                <a:lnTo>
                  <a:pt x="6610488" y="1456118"/>
                </a:lnTo>
                <a:cubicBezTo>
                  <a:pt x="6610488" y="1545473"/>
                  <a:pt x="6538052" y="1617909"/>
                  <a:pt x="6448697" y="1617909"/>
                </a:cubicBezTo>
                <a:lnTo>
                  <a:pt x="161791" y="1617909"/>
                </a:lnTo>
                <a:cubicBezTo>
                  <a:pt x="72436" y="1617909"/>
                  <a:pt x="0" y="1545473"/>
                  <a:pt x="0" y="1456118"/>
                </a:cubicBezTo>
                <a:lnTo>
                  <a:pt x="0" y="161791"/>
                </a:lnTo>
                <a:close/>
              </a:path>
            </a:pathLst>
          </a:custGeom>
          <a:solidFill>
            <a:srgbClr val="5698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247" tIns="70247" rIns="70247" bIns="70247" numCol="1" spcCol="1270" anchor="ctr" anchorCtr="0">
            <a:noAutofit/>
          </a:bodyPr>
          <a:lstStyle/>
          <a:p>
            <a:pPr marL="0" lvl="0" indent="0" defTabSz="1600200">
              <a:lnSpc>
                <a:spcPct val="90000"/>
              </a:lnSpc>
              <a:spcBef>
                <a:spcPct val="0"/>
              </a:spcBef>
              <a:spcAft>
                <a:spcPct val="35000"/>
              </a:spcAft>
              <a:buNone/>
            </a:pPr>
            <a:r>
              <a:rPr kumimoji="1" lang="ja-JP" altLang="en-US" sz="3600" b="1" kern="1200" dirty="0"/>
              <a:t> 任意に定義する</a:t>
            </a:r>
            <a:r>
              <a:rPr lang="ja-JP" altLang="en-US" sz="3600" b="1" dirty="0"/>
              <a:t>「</a:t>
            </a:r>
            <a:r>
              <a:rPr kumimoji="1" lang="ja-JP" altLang="en-US" sz="3600" b="1" kern="1200" dirty="0"/>
              <a:t>ユーザ定義関数」</a:t>
            </a:r>
          </a:p>
        </p:txBody>
      </p:sp>
      <p:sp>
        <p:nvSpPr>
          <p:cNvPr id="14" name="フリーフォーム: 図形 13">
            <a:extLst>
              <a:ext uri="{FF2B5EF4-FFF2-40B4-BE49-F238E27FC236}">
                <a16:creationId xmlns:a16="http://schemas.microsoft.com/office/drawing/2014/main" id="{F12B8157-30EC-5C17-0660-95949C7011AF}"/>
              </a:ext>
            </a:extLst>
          </p:cNvPr>
          <p:cNvSpPr/>
          <p:nvPr/>
        </p:nvSpPr>
        <p:spPr>
          <a:xfrm>
            <a:off x="838200" y="3802111"/>
            <a:ext cx="1800000" cy="900000"/>
          </a:xfrm>
          <a:custGeom>
            <a:avLst/>
            <a:gdLst>
              <a:gd name="connsiteX0" fmla="*/ 0 w 1969061"/>
              <a:gd name="connsiteY0" fmla="*/ 82005 h 820053"/>
              <a:gd name="connsiteX1" fmla="*/ 82005 w 1969061"/>
              <a:gd name="connsiteY1" fmla="*/ 0 h 820053"/>
              <a:gd name="connsiteX2" fmla="*/ 1887056 w 1969061"/>
              <a:gd name="connsiteY2" fmla="*/ 0 h 820053"/>
              <a:gd name="connsiteX3" fmla="*/ 1969061 w 1969061"/>
              <a:gd name="connsiteY3" fmla="*/ 82005 h 820053"/>
              <a:gd name="connsiteX4" fmla="*/ 1969061 w 1969061"/>
              <a:gd name="connsiteY4" fmla="*/ 738048 h 820053"/>
              <a:gd name="connsiteX5" fmla="*/ 1887056 w 1969061"/>
              <a:gd name="connsiteY5" fmla="*/ 820053 h 820053"/>
              <a:gd name="connsiteX6" fmla="*/ 82005 w 1969061"/>
              <a:gd name="connsiteY6" fmla="*/ 820053 h 820053"/>
              <a:gd name="connsiteX7" fmla="*/ 0 w 1969061"/>
              <a:gd name="connsiteY7" fmla="*/ 738048 h 820053"/>
              <a:gd name="connsiteX8" fmla="*/ 0 w 1969061"/>
              <a:gd name="connsiteY8" fmla="*/ 82005 h 82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061" h="820053">
                <a:moveTo>
                  <a:pt x="0" y="82005"/>
                </a:moveTo>
                <a:cubicBezTo>
                  <a:pt x="0" y="36715"/>
                  <a:pt x="36715" y="0"/>
                  <a:pt x="82005" y="0"/>
                </a:cubicBezTo>
                <a:lnTo>
                  <a:pt x="1887056" y="0"/>
                </a:lnTo>
                <a:cubicBezTo>
                  <a:pt x="1932346" y="0"/>
                  <a:pt x="1969061" y="36715"/>
                  <a:pt x="1969061" y="82005"/>
                </a:cubicBezTo>
                <a:lnTo>
                  <a:pt x="1969061" y="738048"/>
                </a:lnTo>
                <a:cubicBezTo>
                  <a:pt x="1969061" y="783338"/>
                  <a:pt x="1932346" y="820053"/>
                  <a:pt x="1887056" y="820053"/>
                </a:cubicBezTo>
                <a:lnTo>
                  <a:pt x="82005" y="820053"/>
                </a:lnTo>
                <a:cubicBezTo>
                  <a:pt x="36715" y="820053"/>
                  <a:pt x="0" y="783338"/>
                  <a:pt x="0" y="738048"/>
                </a:cubicBezTo>
                <a:lnTo>
                  <a:pt x="0" y="820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79" tIns="46879" rIns="46879" bIns="46879" numCol="1" spcCol="1270" anchor="ctr" anchorCtr="0">
            <a:noAutofit/>
          </a:bodyPr>
          <a:lstStyle/>
          <a:p>
            <a:pPr marL="0" lvl="0" indent="0" algn="ctr" defTabSz="1600200">
              <a:lnSpc>
                <a:spcPct val="90000"/>
              </a:lnSpc>
              <a:spcBef>
                <a:spcPct val="0"/>
              </a:spcBef>
              <a:spcAft>
                <a:spcPct val="35000"/>
              </a:spcAft>
              <a:buNone/>
            </a:pPr>
            <a:r>
              <a:rPr kumimoji="1" lang="ja-JP" altLang="en-US" sz="3600" b="1" kern="1200" dirty="0"/>
              <a:t>関数</a:t>
            </a:r>
          </a:p>
        </p:txBody>
      </p:sp>
      <p:sp>
        <p:nvSpPr>
          <p:cNvPr id="15" name="スライド番号プレースホルダー 5">
            <a:extLst>
              <a:ext uri="{FF2B5EF4-FFF2-40B4-BE49-F238E27FC236}">
                <a16:creationId xmlns:a16="http://schemas.microsoft.com/office/drawing/2014/main" id="{33EFE1F7-B121-3291-7B80-4B07BBC477A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135</a:t>
            </a:fld>
            <a:endParaRPr lang="ja-JP" altLang="en-US" dirty="0"/>
          </a:p>
        </p:txBody>
      </p:sp>
    </p:spTree>
    <p:extLst>
      <p:ext uri="{BB962C8B-B14F-4D97-AF65-F5344CB8AC3E}">
        <p14:creationId xmlns:p14="http://schemas.microsoft.com/office/powerpoint/2010/main" val="6718191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5999"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にも</a:t>
            </a:r>
            <a:r>
              <a:rPr lang="ja-JP" altLang="en-US" sz="4400" dirty="0">
                <a:solidFill>
                  <a:prstClr val="black">
                    <a:lumMod val="75000"/>
                    <a:lumOff val="25000"/>
                  </a:prstClr>
                </a:solidFill>
              </a:rPr>
              <a:t>あらかじめ</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多くの関数が</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用意されており，いつでも使用できる。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input()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print()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range()</a:t>
            </a:r>
            <a:r>
              <a:rPr lang="ja-JP" altLang="en-US" sz="4400" dirty="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ja-JP" altLang="en-US" sz="4400" dirty="0">
                <a:solidFill>
                  <a:prstClr val="black">
                    <a:lumMod val="75000"/>
                    <a:lumOff val="25000"/>
                  </a:prstClr>
                </a:solidFill>
              </a:rPr>
              <a:t>などがそうである。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スライド番号プレースホルダー 5">
            <a:extLst>
              <a:ext uri="{FF2B5EF4-FFF2-40B4-BE49-F238E27FC236}">
                <a16:creationId xmlns:a16="http://schemas.microsoft.com/office/drawing/2014/main" id="{BF495A6B-0EE3-E4ED-A2CE-7171AE2463F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136</a:t>
            </a:fld>
            <a:endParaRPr lang="ja-JP" altLang="en-US" dirty="0"/>
          </a:p>
        </p:txBody>
      </p:sp>
      <p:pic>
        <p:nvPicPr>
          <p:cNvPr id="2" name="図 1">
            <a:extLst>
              <a:ext uri="{FF2B5EF4-FFF2-40B4-BE49-F238E27FC236}">
                <a16:creationId xmlns:a16="http://schemas.microsoft.com/office/drawing/2014/main" id="{479D17DF-3F71-F2D9-DBFC-FDD4C0292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Tree>
    <p:extLst>
      <p:ext uri="{BB962C8B-B14F-4D97-AF65-F5344CB8AC3E}">
        <p14:creationId xmlns:p14="http://schemas.microsoft.com/office/powerpoint/2010/main" val="36205001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プレースホルダー 7">
            <a:extLst>
              <a:ext uri="{FF2B5EF4-FFF2-40B4-BE49-F238E27FC236}">
                <a16:creationId xmlns:a16="http://schemas.microsoft.com/office/drawing/2014/main" id="{0031B124-CDD8-FA15-D413-05D8ED21150F}"/>
              </a:ext>
            </a:extLst>
          </p:cNvPr>
          <p:cNvSpPr txBox="1">
            <a:spLocks/>
          </p:cNvSpPr>
          <p:nvPr/>
        </p:nvSpPr>
        <p:spPr>
          <a:xfrm>
            <a:off x="876000" y="1618764"/>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正の小数を小数第１位で四捨五入する，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関数</a:t>
            </a:r>
            <a:r>
              <a:rPr kumimoji="1" lang="en-US" altLang="ja-JP" sz="4400" b="0" i="0" u="none" strike="noStrike" kern="1200" cap="none" spc="0" normalizeH="0" baseline="0" noProof="0" dirty="0" err="1">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myround</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を作成してみよう。</a:t>
            </a: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3">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8" name="テキスト ボックス 7">
            <a:extLst>
              <a:ext uri="{FF2B5EF4-FFF2-40B4-BE49-F238E27FC236}">
                <a16:creationId xmlns:a16="http://schemas.microsoft.com/office/drawing/2014/main" id="{73D42D1E-141C-3D0D-C77F-E90C4BF537F4}"/>
              </a:ext>
            </a:extLst>
          </p:cNvPr>
          <p:cNvSpPr txBox="1"/>
          <p:nvPr/>
        </p:nvSpPr>
        <p:spPr>
          <a:xfrm>
            <a:off x="2598364" y="1649444"/>
            <a:ext cx="1441420" cy="923330"/>
          </a:xfrm>
          <a:prstGeom prst="rect">
            <a:avLst/>
          </a:prstGeom>
          <a:noFill/>
        </p:spPr>
        <p:txBody>
          <a:bodyPr wrap="none" rtlCol="0" anchor="t">
            <a:spAutoFit/>
          </a:bodyPr>
          <a:lstStyle/>
          <a:p>
            <a:r>
              <a:rPr kumimoji="1" lang="ja-JP" altLang="en-US" sz="5400" b="1" dirty="0">
                <a:solidFill>
                  <a:schemeClr val="tx1">
                    <a:lumMod val="75000"/>
                    <a:lumOff val="25000"/>
                  </a:schemeClr>
                </a:solidFill>
              </a:rPr>
              <a:t>❻</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77212D20-FDE5-CCC5-5B1D-748624FC9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9" name="テキスト ボックス 8">
            <a:extLst>
              <a:ext uri="{FF2B5EF4-FFF2-40B4-BE49-F238E27FC236}">
                <a16:creationId xmlns:a16="http://schemas.microsoft.com/office/drawing/2014/main" id="{1C0958DC-A13B-AFFC-BFFC-C8C929F7B683}"/>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スライド番号プレースホルダー 5">
            <a:extLst>
              <a:ext uri="{FF2B5EF4-FFF2-40B4-BE49-F238E27FC236}">
                <a16:creationId xmlns:a16="http://schemas.microsoft.com/office/drawing/2014/main" id="{D38B8E72-A54D-93D8-3581-E7E23D29F30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137</a:t>
            </a:fld>
            <a:endParaRPr lang="ja-JP" altLang="en-US" dirty="0"/>
          </a:p>
        </p:txBody>
      </p:sp>
      <p:sp>
        <p:nvSpPr>
          <p:cNvPr id="11" name="テキスト ボックス 10">
            <a:extLst>
              <a:ext uri="{FF2B5EF4-FFF2-40B4-BE49-F238E27FC236}">
                <a16:creationId xmlns:a16="http://schemas.microsoft.com/office/drawing/2014/main" id="{9516C7C7-3DD0-1769-DC99-75E7C1E033A9}"/>
              </a:ext>
            </a:extLst>
          </p:cNvPr>
          <p:cNvSpPr txBox="1"/>
          <p:nvPr/>
        </p:nvSpPr>
        <p:spPr>
          <a:xfrm>
            <a:off x="3833392" y="1479723"/>
            <a:ext cx="4777270" cy="1200329"/>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四捨五入の処理をする</a:t>
            </a:r>
            <a:b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ユーザ定義関数</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3" name="図 12" descr="アイコン&#10;&#10;AI によって生成されたコンテンツは間違っている可能性があります。">
            <a:hlinkClick r:id="rId5"/>
            <a:extLst>
              <a:ext uri="{FF2B5EF4-FFF2-40B4-BE49-F238E27FC236}">
                <a16:creationId xmlns:a16="http://schemas.microsoft.com/office/drawing/2014/main" id="{3EDF2AA7-DE5D-BB95-AFCE-92CAC156E8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26031256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テーブル&#10;&#10;AI によって生成されたコンテンツは間違っている可能性があります。">
            <a:extLst>
              <a:ext uri="{FF2B5EF4-FFF2-40B4-BE49-F238E27FC236}">
                <a16:creationId xmlns:a16="http://schemas.microsoft.com/office/drawing/2014/main" id="{2F026D47-6FD7-990B-99FC-7AF2A1A63AC7}"/>
              </a:ext>
            </a:extLst>
          </p:cNvPr>
          <p:cNvPicPr>
            <a:picLocks noChangeAspect="1"/>
          </p:cNvPicPr>
          <p:nvPr/>
        </p:nvPicPr>
        <p:blipFill>
          <a:blip r:embed="rId3">
            <a:extLst>
              <a:ext uri="{28A0092B-C50C-407E-A947-70E740481C1C}">
                <a14:useLocalDpi xmlns:a14="http://schemas.microsoft.com/office/drawing/2010/main" val="0"/>
              </a:ext>
            </a:extLst>
          </a:blip>
          <a:srcRect l="51030" b="67884"/>
          <a:stretch/>
        </p:blipFill>
        <p:spPr>
          <a:xfrm>
            <a:off x="831571" y="1488664"/>
            <a:ext cx="9195292" cy="4045641"/>
          </a:xfrm>
          <a:prstGeom prst="rect">
            <a:avLst/>
          </a:prstGeom>
        </p:spPr>
      </p:pic>
      <p:pic>
        <p:nvPicPr>
          <p:cNvPr id="10" name="図 9">
            <a:extLst>
              <a:ext uri="{FF2B5EF4-FFF2-40B4-BE49-F238E27FC236}">
                <a16:creationId xmlns:a16="http://schemas.microsoft.com/office/drawing/2014/main" id="{146E304B-6B91-96B4-54F1-944228334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11" name="テキスト ボックス 10">
            <a:extLst>
              <a:ext uri="{FF2B5EF4-FFF2-40B4-BE49-F238E27FC236}">
                <a16:creationId xmlns:a16="http://schemas.microsoft.com/office/drawing/2014/main" id="{68E92FBE-FCA0-6D04-B21B-3FF0FEE5B9F3}"/>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3" name="スライド番号プレースホルダー 5">
            <a:extLst>
              <a:ext uri="{FF2B5EF4-FFF2-40B4-BE49-F238E27FC236}">
                <a16:creationId xmlns:a16="http://schemas.microsoft.com/office/drawing/2014/main" id="{145019E8-2CE2-F3C8-8D12-8990EB210C2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138</a:t>
            </a:fld>
            <a:endParaRPr lang="ja-JP" altLang="en-US" dirty="0"/>
          </a:p>
        </p:txBody>
      </p:sp>
    </p:spTree>
    <p:extLst>
      <p:ext uri="{BB962C8B-B14F-4D97-AF65-F5344CB8AC3E}">
        <p14:creationId xmlns:p14="http://schemas.microsoft.com/office/powerpoint/2010/main" val="1122071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テーブル&#10;&#10;AI によって生成されたコンテンツは間違っている可能性があります。">
            <a:extLst>
              <a:ext uri="{FF2B5EF4-FFF2-40B4-BE49-F238E27FC236}">
                <a16:creationId xmlns:a16="http://schemas.microsoft.com/office/drawing/2014/main" id="{2F026D47-6FD7-990B-99FC-7AF2A1A63AC7}"/>
              </a:ext>
            </a:extLst>
          </p:cNvPr>
          <p:cNvPicPr>
            <a:picLocks noChangeAspect="1"/>
          </p:cNvPicPr>
          <p:nvPr/>
        </p:nvPicPr>
        <p:blipFill>
          <a:blip r:embed="rId3">
            <a:extLst>
              <a:ext uri="{28A0092B-C50C-407E-A947-70E740481C1C}">
                <a14:useLocalDpi xmlns:a14="http://schemas.microsoft.com/office/drawing/2010/main" val="0"/>
              </a:ext>
            </a:extLst>
          </a:blip>
          <a:srcRect l="51030" b="67884"/>
          <a:stretch/>
        </p:blipFill>
        <p:spPr>
          <a:xfrm>
            <a:off x="831571" y="1488664"/>
            <a:ext cx="9195292" cy="4045641"/>
          </a:xfrm>
          <a:prstGeom prst="rect">
            <a:avLst/>
          </a:prstGeom>
        </p:spPr>
      </p:pic>
      <p:pic>
        <p:nvPicPr>
          <p:cNvPr id="4" name="図 3" descr="テキスト, テーブル&#10;&#10;AI によって生成されたコンテンツは間違っている可能性があります。">
            <a:extLst>
              <a:ext uri="{FF2B5EF4-FFF2-40B4-BE49-F238E27FC236}">
                <a16:creationId xmlns:a16="http://schemas.microsoft.com/office/drawing/2014/main" id="{1883856F-8AAB-81F2-CC9D-B8D7EF2336C8}"/>
              </a:ext>
            </a:extLst>
          </p:cNvPr>
          <p:cNvPicPr>
            <a:picLocks noChangeAspect="1"/>
          </p:cNvPicPr>
          <p:nvPr/>
        </p:nvPicPr>
        <p:blipFill>
          <a:blip r:embed="rId3">
            <a:extLst>
              <a:ext uri="{28A0092B-C50C-407E-A947-70E740481C1C}">
                <a14:useLocalDpi xmlns:a14="http://schemas.microsoft.com/office/drawing/2010/main" val="0"/>
              </a:ext>
            </a:extLst>
          </a:blip>
          <a:srcRect l="56530" t="4912" r="20301" b="87603"/>
          <a:stretch/>
        </p:blipFill>
        <p:spPr>
          <a:xfrm>
            <a:off x="2078830" y="2107406"/>
            <a:ext cx="4350544" cy="942975"/>
          </a:xfrm>
          <a:prstGeom prst="rect">
            <a:avLst/>
          </a:prstGeom>
        </p:spPr>
      </p:pic>
      <p:pic>
        <p:nvPicPr>
          <p:cNvPr id="10" name="図 9">
            <a:extLst>
              <a:ext uri="{FF2B5EF4-FFF2-40B4-BE49-F238E27FC236}">
                <a16:creationId xmlns:a16="http://schemas.microsoft.com/office/drawing/2014/main" id="{146E304B-6B91-96B4-54F1-944228334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11" name="テキスト ボックス 10">
            <a:extLst>
              <a:ext uri="{FF2B5EF4-FFF2-40B4-BE49-F238E27FC236}">
                <a16:creationId xmlns:a16="http://schemas.microsoft.com/office/drawing/2014/main" id="{68E92FBE-FCA0-6D04-B21B-3FF0FEE5B9F3}"/>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3" name="スライド番号プレースホルダー 5">
            <a:extLst>
              <a:ext uri="{FF2B5EF4-FFF2-40B4-BE49-F238E27FC236}">
                <a16:creationId xmlns:a16="http://schemas.microsoft.com/office/drawing/2014/main" id="{145019E8-2CE2-F3C8-8D12-8990EB210C2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139</a:t>
            </a:fld>
            <a:endParaRPr lang="ja-JP" altLang="en-US" dirty="0"/>
          </a:p>
        </p:txBody>
      </p:sp>
      <p:sp>
        <p:nvSpPr>
          <p:cNvPr id="6" name="テキスト ボックス 5">
            <a:extLst>
              <a:ext uri="{FF2B5EF4-FFF2-40B4-BE49-F238E27FC236}">
                <a16:creationId xmlns:a16="http://schemas.microsoft.com/office/drawing/2014/main" id="{87C90373-FDF6-BFB4-0CFD-F61E5A338D3C}"/>
              </a:ext>
            </a:extLst>
          </p:cNvPr>
          <p:cNvSpPr txBox="1"/>
          <p:nvPr/>
        </p:nvSpPr>
        <p:spPr>
          <a:xfrm>
            <a:off x="1812457" y="2207834"/>
            <a:ext cx="4257523" cy="742117"/>
          </a:xfrm>
          <a:prstGeom prst="roundRect">
            <a:avLst>
              <a:gd name="adj" fmla="val 8017"/>
            </a:avLst>
          </a:prstGeom>
          <a:solidFill>
            <a:srgbClr val="5797BD"/>
          </a:solidFill>
        </p:spPr>
        <p:txBody>
          <a:bodyPr wrap="square" rtlCol="0">
            <a:spAutoFit/>
          </a:bodyPr>
          <a:lstStyle/>
          <a:p>
            <a:r>
              <a:rPr kumimoji="1" lang="ja-JP" altLang="en-US" sz="4000" b="1" dirty="0">
                <a:solidFill>
                  <a:schemeClr val="bg1"/>
                </a:solidFill>
                <a:latin typeface="BIZ UDPゴシック" panose="020B0400000000000000" pitchFamily="50" charset="-128"/>
                <a:ea typeface="BIZ UDPゴシック" panose="020B0400000000000000" pitchFamily="50" charset="-128"/>
              </a:rPr>
              <a:t>関数の呼び出し方</a:t>
            </a:r>
            <a:endParaRPr kumimoji="1" lang="ja-JP" altLang="en-US" sz="4000" b="1" dirty="0">
              <a:solidFill>
                <a:schemeClr val="bg1"/>
              </a:solidFill>
              <a:latin typeface="BIZ UDゴシック" panose="020B0400000000000000" pitchFamily="49" charset="-128"/>
              <a:ea typeface="BIZ UDゴシック" panose="020B0400000000000000" pitchFamily="49" charset="-128"/>
            </a:endParaRPr>
          </a:p>
        </p:txBody>
      </p:sp>
      <p:pic>
        <p:nvPicPr>
          <p:cNvPr id="7" name="図 6" descr="テキスト, テーブル&#10;&#10;AI によって生成されたコンテンツは間違っている可能性があります。">
            <a:extLst>
              <a:ext uri="{FF2B5EF4-FFF2-40B4-BE49-F238E27FC236}">
                <a16:creationId xmlns:a16="http://schemas.microsoft.com/office/drawing/2014/main" id="{C17850C3-B121-114B-2A18-32DFD02295F2}"/>
              </a:ext>
            </a:extLst>
          </p:cNvPr>
          <p:cNvPicPr>
            <a:picLocks noChangeAspect="1"/>
          </p:cNvPicPr>
          <p:nvPr/>
        </p:nvPicPr>
        <p:blipFill>
          <a:blip r:embed="rId3">
            <a:extLst>
              <a:ext uri="{28A0092B-C50C-407E-A947-70E740481C1C}">
                <a14:useLocalDpi xmlns:a14="http://schemas.microsoft.com/office/drawing/2010/main" val="0"/>
              </a:ext>
            </a:extLst>
          </a:blip>
          <a:srcRect l="51030" t="15176" b="67884"/>
          <a:stretch/>
        </p:blipFill>
        <p:spPr>
          <a:xfrm>
            <a:off x="831571" y="4724120"/>
            <a:ext cx="9195292" cy="2133880"/>
          </a:xfrm>
          <a:prstGeom prst="rect">
            <a:avLst/>
          </a:prstGeom>
        </p:spPr>
      </p:pic>
      <p:sp>
        <p:nvSpPr>
          <p:cNvPr id="2" name="テキスト ボックス 1">
            <a:extLst>
              <a:ext uri="{FF2B5EF4-FFF2-40B4-BE49-F238E27FC236}">
                <a16:creationId xmlns:a16="http://schemas.microsoft.com/office/drawing/2014/main" id="{3016CD5E-7A2C-2E43-BBC4-7384817FFEEE}"/>
              </a:ext>
            </a:extLst>
          </p:cNvPr>
          <p:cNvSpPr txBox="1"/>
          <p:nvPr/>
        </p:nvSpPr>
        <p:spPr>
          <a:xfrm>
            <a:off x="1413416" y="3370914"/>
            <a:ext cx="5567071" cy="3293209"/>
          </a:xfrm>
          <a:prstGeom prst="rect">
            <a:avLst/>
          </a:prstGeom>
          <a:solidFill>
            <a:schemeClr val="bg1"/>
          </a:solidFill>
          <a:ln w="28575">
            <a:solidFill>
              <a:srgbClr val="00B0F0"/>
            </a:solidFill>
          </a:ln>
        </p:spPr>
        <p:txBody>
          <a:bodyPr wrap="square" tIns="0" rtlCol="0">
            <a:spAutoFit/>
          </a:bodyPr>
          <a:lstStyle/>
          <a:p>
            <a:r>
              <a:rPr kumimoji="1" lang="en-US" altLang="ja-JP" sz="4000" b="1" dirty="0">
                <a:solidFill>
                  <a:schemeClr val="tx1">
                    <a:lumMod val="75000"/>
                    <a:lumOff val="25000"/>
                  </a:schemeClr>
                </a:solidFill>
                <a:latin typeface="BIZ UDPゴシック" panose="020B0400000000000000" pitchFamily="50" charset="-128"/>
                <a:ea typeface="BIZ UDPゴシック" panose="020B0400000000000000" pitchFamily="50" charset="-128"/>
              </a:rPr>
              <a:t>def</a:t>
            </a:r>
            <a:r>
              <a:rPr kumimoji="1" lang="en-US" altLang="ja-JP"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関数名</a:t>
            </a:r>
            <a:r>
              <a:rPr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 </a:t>
            </a:r>
            <a:r>
              <a:rPr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引数名</a:t>
            </a:r>
            <a:r>
              <a:rPr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rPr>
              <a:t> </a:t>
            </a:r>
            <a:r>
              <a:rPr lang="en-US" altLang="ja-JP" sz="4800" b="1" dirty="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  </a:t>
            </a: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処理</a:t>
            </a:r>
            <a:endParaRPr kumimoji="1" lang="en-US" altLang="ja-JP" sz="4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  </a:t>
            </a:r>
            <a:r>
              <a:rPr kumimoji="1" lang="en-US" altLang="ja-JP" sz="4000" b="1" dirty="0">
                <a:solidFill>
                  <a:schemeClr val="tx1">
                    <a:lumMod val="75000"/>
                    <a:lumOff val="25000"/>
                  </a:schemeClr>
                </a:solidFill>
                <a:latin typeface="BIZ UDPゴシック" panose="020B0400000000000000" pitchFamily="50" charset="-128"/>
                <a:ea typeface="BIZ UDPゴシック" panose="020B0400000000000000" pitchFamily="50" charset="-128"/>
              </a:rPr>
              <a:t>return </a:t>
            </a:r>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戻り値</a:t>
            </a:r>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関数名</a:t>
            </a:r>
            <a:r>
              <a:rPr kumimoji="1" lang="en-US" altLang="ja-JP" sz="4000" b="1" dirty="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8" name="右中かっこ 7">
            <a:extLst>
              <a:ext uri="{FF2B5EF4-FFF2-40B4-BE49-F238E27FC236}">
                <a16:creationId xmlns:a16="http://schemas.microsoft.com/office/drawing/2014/main" id="{B5827C52-73A3-BEA7-A763-379FD7698FE3}"/>
              </a:ext>
            </a:extLst>
          </p:cNvPr>
          <p:cNvSpPr/>
          <p:nvPr/>
        </p:nvSpPr>
        <p:spPr>
          <a:xfrm>
            <a:off x="6893719" y="3515046"/>
            <a:ext cx="321469" cy="1782035"/>
          </a:xfrm>
          <a:prstGeom prst="rightBrace">
            <a:avLst/>
          </a:prstGeom>
          <a:ln w="3810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右中かっこ 8">
            <a:extLst>
              <a:ext uri="{FF2B5EF4-FFF2-40B4-BE49-F238E27FC236}">
                <a16:creationId xmlns:a16="http://schemas.microsoft.com/office/drawing/2014/main" id="{2A1835DE-8FCB-130A-1AB0-182D848A79CA}"/>
              </a:ext>
            </a:extLst>
          </p:cNvPr>
          <p:cNvSpPr/>
          <p:nvPr/>
        </p:nvSpPr>
        <p:spPr>
          <a:xfrm>
            <a:off x="6829425" y="5962412"/>
            <a:ext cx="385763" cy="605543"/>
          </a:xfrm>
          <a:prstGeom prst="rightBrace">
            <a:avLst/>
          </a:prstGeom>
          <a:ln w="3810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302B348-46D2-4C46-6491-6A2A38AC174C}"/>
              </a:ext>
            </a:extLst>
          </p:cNvPr>
          <p:cNvSpPr txBox="1"/>
          <p:nvPr/>
        </p:nvSpPr>
        <p:spPr>
          <a:xfrm>
            <a:off x="7479658" y="3982003"/>
            <a:ext cx="1260000" cy="742117"/>
          </a:xfrm>
          <a:prstGeom prst="roundRect">
            <a:avLst>
              <a:gd name="adj" fmla="val 8017"/>
            </a:avLst>
          </a:prstGeom>
          <a:solidFill>
            <a:schemeClr val="bg1"/>
          </a:solidFill>
        </p:spPr>
        <p:txBody>
          <a:bodyPr wrap="square" rtlCol="0">
            <a:spAutoFit/>
          </a:bodyPr>
          <a:lstStyle/>
          <a:p>
            <a:pPr algn="ctr"/>
            <a:r>
              <a:rPr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定義</a:t>
            </a:r>
            <a:endPar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777A9F0F-C563-8856-9DCC-0FCC8ED4DD64}"/>
              </a:ext>
            </a:extLst>
          </p:cNvPr>
          <p:cNvSpPr txBox="1"/>
          <p:nvPr/>
        </p:nvSpPr>
        <p:spPr>
          <a:xfrm>
            <a:off x="7479658" y="5894124"/>
            <a:ext cx="1260000" cy="742117"/>
          </a:xfrm>
          <a:prstGeom prst="roundRect">
            <a:avLst>
              <a:gd name="adj" fmla="val 8017"/>
            </a:avLst>
          </a:prstGeom>
          <a:solidFill>
            <a:schemeClr val="bg1"/>
          </a:solidFill>
        </p:spPr>
        <p:txBody>
          <a:bodyPr wrap="square" rtlCol="0">
            <a:spAutoFit/>
          </a:bodyPr>
          <a:lstStyle/>
          <a:p>
            <a:pPr algn="ctr"/>
            <a:r>
              <a:rPr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rPr>
              <a:t>処理</a:t>
            </a:r>
            <a:endParaRPr kumimoji="1" lang="ja-JP" altLang="en-US" sz="40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4239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DA3711-2009-7C5A-4AA7-2832457B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ユーザが入力した二つの整数を加算し，</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結果を表示するプログラムを作成して</a:t>
            </a:r>
            <a:br>
              <a:rPr lang="en-US" altLang="ja-JP" sz="4400" dirty="0">
                <a:solidFill>
                  <a:prstClr val="black">
                    <a:lumMod val="75000"/>
                    <a:lumOff val="25000"/>
                  </a:prstClr>
                </a:solidFill>
              </a:rPr>
            </a:br>
            <a:r>
              <a:rPr lang="ja-JP" altLang="en-US" sz="4400" dirty="0">
                <a:solidFill>
                  <a:prstClr val="black">
                    <a:lumMod val="75000"/>
                    <a:lumOff val="25000"/>
                  </a:prstClr>
                </a:solidFill>
              </a:rPr>
              <a:t> みよう。</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4">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10" name="テキスト ボックス 9">
            <a:extLst>
              <a:ext uri="{FF2B5EF4-FFF2-40B4-BE49-F238E27FC236}">
                <a16:creationId xmlns:a16="http://schemas.microsoft.com/office/drawing/2014/main" id="{7E5FEDDA-85A0-31B8-B994-49DB233CFDB5}"/>
              </a:ext>
            </a:extLst>
          </p:cNvPr>
          <p:cNvSpPr txBox="1"/>
          <p:nvPr/>
        </p:nvSpPr>
        <p:spPr>
          <a:xfrm>
            <a:off x="2598364" y="1649444"/>
            <a:ext cx="7778091" cy="923330"/>
          </a:xfrm>
          <a:prstGeom prst="rect">
            <a:avLst/>
          </a:prstGeom>
          <a:noFill/>
        </p:spPr>
        <p:txBody>
          <a:bodyPr wrap="none" rtlCol="0" anchor="t">
            <a:spAutoFit/>
          </a:bodyPr>
          <a:lstStyle/>
          <a:p>
            <a:r>
              <a:rPr kumimoji="1" lang="ja-JP" altLang="en-US" sz="5400" b="1" dirty="0">
                <a:solidFill>
                  <a:schemeClr val="tx1">
                    <a:lumMod val="75000"/>
                    <a:lumOff val="25000"/>
                  </a:schemeClr>
                </a:solidFill>
              </a:rPr>
              <a:t>❶</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二つの値を加算するプログラム</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9FD354E-DD61-6D0A-BE45-1C63199369A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スライド番号プレースホルダー 5">
            <a:extLst>
              <a:ext uri="{FF2B5EF4-FFF2-40B4-BE49-F238E27FC236}">
                <a16:creationId xmlns:a16="http://schemas.microsoft.com/office/drawing/2014/main" id="{C5C8F57F-5476-4356-AA73-D761D20E8DE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a:t>
            </a:fld>
            <a:endParaRPr lang="ja-JP" altLang="en-US" dirty="0"/>
          </a:p>
        </p:txBody>
      </p:sp>
      <p:pic>
        <p:nvPicPr>
          <p:cNvPr id="3" name="図 2" descr="アイコン&#10;&#10;AI によって生成されたコンテンツは間違っている可能性があります。">
            <a:hlinkClick r:id="rId5"/>
            <a:extLst>
              <a:ext uri="{FF2B5EF4-FFF2-40B4-BE49-F238E27FC236}">
                <a16:creationId xmlns:a16="http://schemas.microsoft.com/office/drawing/2014/main" id="{1D64B9E9-05CC-9CF7-EEE5-0B0403645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11873267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四捨五入は，四捨五入する値に</a:t>
            </a:r>
            <a:r>
              <a:rPr kumimoji="1" lang="en-US" altLang="ja-JP" sz="4400" b="1" i="0" u="none" strike="noStrike" kern="1200" cap="none" spc="0" normalizeH="0" baseline="0" noProof="0" dirty="0">
                <a:ln>
                  <a:noFill/>
                </a:ln>
                <a:solidFill>
                  <a:srgbClr val="FFF0C4"/>
                </a:solidFill>
                <a:effectLst/>
                <a:uLnTx/>
                <a:uFillTx/>
                <a:latin typeface="BIZ UDPゴシック" panose="020B0400000000000000" pitchFamily="50" charset="-128"/>
                <a:ea typeface="BIZ UDPゴシック" panose="020B0400000000000000" pitchFamily="50" charset="-128"/>
                <a:cs typeface="+mn-cs"/>
              </a:rPr>
              <a:t>0.5</a:t>
            </a:r>
            <a:r>
              <a:rPr kumimoji="1" lang="ja-JP" altLang="en-US" sz="4400" b="1" i="0" u="none"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t>を</a:t>
            </a:r>
            <a:br>
              <a:rPr kumimoji="1" lang="en-US" altLang="ja-JP" sz="4400" b="1" i="0" u="none"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br>
            <a:r>
              <a:rPr lang="ja-JP" altLang="en-US" sz="4400" b="1" dirty="0">
                <a:solidFill>
                  <a:srgbClr val="FFF0C4"/>
                </a:solidFill>
              </a:rPr>
              <a:t> </a:t>
            </a:r>
            <a:r>
              <a:rPr kumimoji="1" lang="ja-JP" altLang="en-US" sz="4400" b="1" i="0" u="none"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t>加えて小数点以下を切り捨て</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て求める。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pic>
        <p:nvPicPr>
          <p:cNvPr id="5" name="図 4">
            <a:extLst>
              <a:ext uri="{FF2B5EF4-FFF2-40B4-BE49-F238E27FC236}">
                <a16:creationId xmlns:a16="http://schemas.microsoft.com/office/drawing/2014/main" id="{C797C746-4A6E-DB96-DFDD-907205186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7" name="テキスト ボックス 6">
            <a:extLst>
              <a:ext uri="{FF2B5EF4-FFF2-40B4-BE49-F238E27FC236}">
                <a16:creationId xmlns:a16="http://schemas.microsoft.com/office/drawing/2014/main" id="{3C1392C1-2748-6F62-5497-2CF1472F025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34C762B5-D5C7-37AF-BAF9-78D336F3BB3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140</a:t>
            </a:fld>
            <a:endParaRPr lang="ja-JP" altLang="en-US" dirty="0"/>
          </a:p>
        </p:txBody>
      </p:sp>
    </p:spTree>
    <p:extLst>
      <p:ext uri="{BB962C8B-B14F-4D97-AF65-F5344CB8AC3E}">
        <p14:creationId xmlns:p14="http://schemas.microsoft.com/office/powerpoint/2010/main" val="16813117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四捨五入は，四捨五入する値に</a:t>
            </a:r>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0.5</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a:t>
            </a:r>
            <a:br>
              <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b="1" dirty="0">
                <a:solidFill>
                  <a:prstClr val="black">
                    <a:lumMod val="75000"/>
                    <a:lumOff val="25000"/>
                  </a:prstClr>
                </a:solidFill>
              </a:rPr>
              <a:t> </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加えて小数点以下を切り捨て</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て求める。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pic>
        <p:nvPicPr>
          <p:cNvPr id="5" name="図 4">
            <a:extLst>
              <a:ext uri="{FF2B5EF4-FFF2-40B4-BE49-F238E27FC236}">
                <a16:creationId xmlns:a16="http://schemas.microsoft.com/office/drawing/2014/main" id="{C797C746-4A6E-DB96-DFDD-907205186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7" name="テキスト ボックス 6">
            <a:extLst>
              <a:ext uri="{FF2B5EF4-FFF2-40B4-BE49-F238E27FC236}">
                <a16:creationId xmlns:a16="http://schemas.microsoft.com/office/drawing/2014/main" id="{3C1392C1-2748-6F62-5497-2CF1472F025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34C762B5-D5C7-37AF-BAF9-78D336F3BB3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141</a:t>
            </a:fld>
            <a:endParaRPr lang="ja-JP" altLang="en-US" dirty="0"/>
          </a:p>
        </p:txBody>
      </p:sp>
    </p:spTree>
    <p:extLst>
      <p:ext uri="{BB962C8B-B14F-4D97-AF65-F5344CB8AC3E}">
        <p14:creationId xmlns:p14="http://schemas.microsoft.com/office/powerpoint/2010/main" val="20951582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引数と戻り値を表のように整理して</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おく</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pic>
        <p:nvPicPr>
          <p:cNvPr id="5" name="図 4">
            <a:extLst>
              <a:ext uri="{FF2B5EF4-FFF2-40B4-BE49-F238E27FC236}">
                <a16:creationId xmlns:a16="http://schemas.microsoft.com/office/drawing/2014/main" id="{7999C009-6071-95ED-BCB9-C05B41EE3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7" name="テキスト ボックス 6">
            <a:extLst>
              <a:ext uri="{FF2B5EF4-FFF2-40B4-BE49-F238E27FC236}">
                <a16:creationId xmlns:a16="http://schemas.microsoft.com/office/drawing/2014/main" id="{49D7F2BC-FF46-2C5E-314B-D001B2C70017}"/>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8AAA892F-D037-F44D-DF55-87942D8B2BA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142</a:t>
            </a:fld>
            <a:endParaRPr lang="ja-JP" altLang="en-US" dirty="0"/>
          </a:p>
        </p:txBody>
      </p:sp>
    </p:spTree>
    <p:extLst>
      <p:ext uri="{BB962C8B-B14F-4D97-AF65-F5344CB8AC3E}">
        <p14:creationId xmlns:p14="http://schemas.microsoft.com/office/powerpoint/2010/main" val="190530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453F08F6-3AD3-F3D4-E437-FBF96917A0C6}"/>
              </a:ext>
            </a:extLst>
          </p:cNvPr>
          <p:cNvPicPr>
            <a:picLocks noChangeAspect="1"/>
          </p:cNvPicPr>
          <p:nvPr/>
        </p:nvPicPr>
        <p:blipFill>
          <a:blip r:embed="rId3">
            <a:extLst>
              <a:ext uri="{28A0092B-C50C-407E-A947-70E740481C1C}">
                <a14:useLocalDpi xmlns:a14="http://schemas.microsoft.com/office/drawing/2010/main" val="0"/>
              </a:ext>
            </a:extLst>
          </a:blip>
          <a:srcRect l="51030" t="33248" b="44119"/>
          <a:stretch/>
        </p:blipFill>
        <p:spPr>
          <a:xfrm>
            <a:off x="831570" y="1556776"/>
            <a:ext cx="10512000" cy="3259465"/>
          </a:xfrm>
          <a:prstGeom prst="rect">
            <a:avLst/>
          </a:prstGeom>
        </p:spPr>
      </p:pic>
      <p:pic>
        <p:nvPicPr>
          <p:cNvPr id="6" name="図 5">
            <a:extLst>
              <a:ext uri="{FF2B5EF4-FFF2-40B4-BE49-F238E27FC236}">
                <a16:creationId xmlns:a16="http://schemas.microsoft.com/office/drawing/2014/main" id="{3E78A62B-DFBF-8A52-0243-644F1C9A8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7" name="テキスト ボックス 6">
            <a:extLst>
              <a:ext uri="{FF2B5EF4-FFF2-40B4-BE49-F238E27FC236}">
                <a16:creationId xmlns:a16="http://schemas.microsoft.com/office/drawing/2014/main" id="{F7F6F365-C614-EB72-A4BE-515286CF2A0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E33248F7-0210-FF27-07AF-A35757FFADA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143</a:t>
            </a:fld>
            <a:endParaRPr lang="ja-JP" altLang="en-US" dirty="0"/>
          </a:p>
        </p:txBody>
      </p:sp>
    </p:spTree>
    <p:extLst>
      <p:ext uri="{BB962C8B-B14F-4D97-AF65-F5344CB8AC3E}">
        <p14:creationId xmlns:p14="http://schemas.microsoft.com/office/powerpoint/2010/main" val="13592297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関数を呼び出す側のプログラムは</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プログラム１のようになる。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pic>
        <p:nvPicPr>
          <p:cNvPr id="5" name="図 4">
            <a:extLst>
              <a:ext uri="{FF2B5EF4-FFF2-40B4-BE49-F238E27FC236}">
                <a16:creationId xmlns:a16="http://schemas.microsoft.com/office/drawing/2014/main" id="{9A10962D-B0FA-79BD-BF81-958084082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7" name="テキスト ボックス 6">
            <a:extLst>
              <a:ext uri="{FF2B5EF4-FFF2-40B4-BE49-F238E27FC236}">
                <a16:creationId xmlns:a16="http://schemas.microsoft.com/office/drawing/2014/main" id="{0C49A299-68F7-694C-7CF0-ABB4FA8B1B6D}"/>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DC7CB3FC-17A6-D635-C359-39055ABF6AE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144</a:t>
            </a:fld>
            <a:endParaRPr lang="ja-JP" altLang="en-US" dirty="0"/>
          </a:p>
        </p:txBody>
      </p:sp>
    </p:spTree>
    <p:extLst>
      <p:ext uri="{BB962C8B-B14F-4D97-AF65-F5344CB8AC3E}">
        <p14:creationId xmlns:p14="http://schemas.microsoft.com/office/powerpoint/2010/main" val="24078220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 テーブル&#10;&#10;AI によって生成されたコンテンツは間違っている可能性があります。">
            <a:extLst>
              <a:ext uri="{FF2B5EF4-FFF2-40B4-BE49-F238E27FC236}">
                <a16:creationId xmlns:a16="http://schemas.microsoft.com/office/drawing/2014/main" id="{D54A6DB3-7DBD-E59C-B35F-F272996382BB}"/>
              </a:ext>
            </a:extLst>
          </p:cNvPr>
          <p:cNvPicPr>
            <a:picLocks noChangeAspect="1"/>
          </p:cNvPicPr>
          <p:nvPr/>
        </p:nvPicPr>
        <p:blipFill>
          <a:blip r:embed="rId3">
            <a:extLst>
              <a:ext uri="{28A0092B-C50C-407E-A947-70E740481C1C}">
                <a14:useLocalDpi xmlns:a14="http://schemas.microsoft.com/office/drawing/2010/main" val="0"/>
              </a:ext>
            </a:extLst>
          </a:blip>
          <a:srcRect r="50935" b="52319"/>
          <a:stretch/>
        </p:blipFill>
        <p:spPr>
          <a:xfrm>
            <a:off x="1455576" y="576156"/>
            <a:ext cx="9280848" cy="6050532"/>
          </a:xfrm>
          <a:prstGeom prst="rect">
            <a:avLst/>
          </a:prstGeom>
        </p:spPr>
      </p:pic>
      <p:sp>
        <p:nvSpPr>
          <p:cNvPr id="4" name="スライド番号プレースホルダー 5">
            <a:extLst>
              <a:ext uri="{FF2B5EF4-FFF2-40B4-BE49-F238E27FC236}">
                <a16:creationId xmlns:a16="http://schemas.microsoft.com/office/drawing/2014/main" id="{46910382-0A6C-27CE-0DDD-C22EBF6843A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145</a:t>
            </a:fld>
            <a:endParaRPr lang="ja-JP" altLang="en-US" dirty="0"/>
          </a:p>
        </p:txBody>
      </p:sp>
    </p:spTree>
    <p:extLst>
      <p:ext uri="{BB962C8B-B14F-4D97-AF65-F5344CB8AC3E}">
        <p14:creationId xmlns:p14="http://schemas.microsoft.com/office/powerpoint/2010/main" val="19846922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1138-86BC-4977-1D16-7AC4859EB7B0}"/>
            </a:ext>
          </a:extLst>
        </p:cNvPr>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CE73FD54-3B4A-1FEA-0224-16369E3ACAD3}"/>
              </a:ext>
            </a:extLst>
          </p:cNvPr>
          <p:cNvPicPr>
            <a:picLocks noChangeAspect="1"/>
          </p:cNvPicPr>
          <p:nvPr/>
        </p:nvPicPr>
        <p:blipFill>
          <a:blip r:embed="rId3">
            <a:extLst>
              <a:ext uri="{28A0092B-C50C-407E-A947-70E740481C1C}">
                <a14:useLocalDpi xmlns:a14="http://schemas.microsoft.com/office/drawing/2010/main" val="0"/>
              </a:ext>
            </a:extLst>
          </a:blip>
          <a:srcRect t="63963" r="41088"/>
          <a:stretch/>
        </p:blipFill>
        <p:spPr>
          <a:xfrm>
            <a:off x="4154651" y="2507151"/>
            <a:ext cx="7923043" cy="3251392"/>
          </a:xfrm>
          <a:prstGeom prst="rect">
            <a:avLst/>
          </a:prstGeom>
        </p:spPr>
      </p:pic>
      <p:pic>
        <p:nvPicPr>
          <p:cNvPr id="7" name="図 6" descr="タイムライン&#10;&#10;AI によって生成されたコンテンツは間違っている可能性があります。">
            <a:extLst>
              <a:ext uri="{FF2B5EF4-FFF2-40B4-BE49-F238E27FC236}">
                <a16:creationId xmlns:a16="http://schemas.microsoft.com/office/drawing/2014/main" id="{F8532225-8FD3-9CD5-411A-5CF1B305F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11" y="2559400"/>
            <a:ext cx="3586969" cy="4080886"/>
          </a:xfrm>
          <a:prstGeom prst="rect">
            <a:avLst/>
          </a:prstGeom>
        </p:spPr>
      </p:pic>
      <p:sp>
        <p:nvSpPr>
          <p:cNvPr id="2" name="正方形/長方形 1">
            <a:extLst>
              <a:ext uri="{FF2B5EF4-FFF2-40B4-BE49-F238E27FC236}">
                <a16:creationId xmlns:a16="http://schemas.microsoft.com/office/drawing/2014/main" id="{85EA61C7-5C8D-BF7F-B681-027E40E23916}"/>
              </a:ext>
            </a:extLst>
          </p:cNvPr>
          <p:cNvSpPr/>
          <p:nvPr/>
        </p:nvSpPr>
        <p:spPr>
          <a:xfrm>
            <a:off x="4745332" y="3848603"/>
            <a:ext cx="6906668" cy="158996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A7CDBC3D-D639-8299-699F-E50B8C247A2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146</a:t>
            </a:fld>
            <a:endParaRPr lang="ja-JP" altLang="en-US" dirty="0"/>
          </a:p>
        </p:txBody>
      </p:sp>
      <p:pic>
        <p:nvPicPr>
          <p:cNvPr id="3" name="図 2" descr="アイコン&#10;&#10;AI によって生成されたコンテンツは間違っている可能性があります。">
            <a:extLst>
              <a:ext uri="{FF2B5EF4-FFF2-40B4-BE49-F238E27FC236}">
                <a16:creationId xmlns:a16="http://schemas.microsoft.com/office/drawing/2014/main" id="{71917F4F-C262-4691-B2C7-62E0CE7B07B9}"/>
              </a:ext>
            </a:extLst>
          </p:cNvPr>
          <p:cNvPicPr>
            <a:picLocks noChangeAspect="1"/>
          </p:cNvPicPr>
          <p:nvPr/>
        </p:nvPicPr>
        <p:blipFill>
          <a:blip r:embed="rId5">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6" name="図 5">
            <a:extLst>
              <a:ext uri="{FF2B5EF4-FFF2-40B4-BE49-F238E27FC236}">
                <a16:creationId xmlns:a16="http://schemas.microsoft.com/office/drawing/2014/main" id="{09DF0D3D-7D02-E025-0655-59B8EB7F5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8" name="テキスト ボックス 7">
            <a:extLst>
              <a:ext uri="{FF2B5EF4-FFF2-40B4-BE49-F238E27FC236}">
                <a16:creationId xmlns:a16="http://schemas.microsoft.com/office/drawing/2014/main" id="{DDFC5930-C344-D7E5-485F-2CC0D0F37AD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Tree>
    <p:extLst>
      <p:ext uri="{BB962C8B-B14F-4D97-AF65-F5344CB8AC3E}">
        <p14:creationId xmlns:p14="http://schemas.microsoft.com/office/powerpoint/2010/main" val="14745158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1138-86BC-4977-1D16-7AC4859EB7B0}"/>
            </a:ext>
          </a:extLst>
        </p:cNvPr>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CE73FD54-3B4A-1FEA-0224-16369E3ACAD3}"/>
              </a:ext>
            </a:extLst>
          </p:cNvPr>
          <p:cNvPicPr>
            <a:picLocks noChangeAspect="1"/>
          </p:cNvPicPr>
          <p:nvPr/>
        </p:nvPicPr>
        <p:blipFill>
          <a:blip r:embed="rId3">
            <a:extLst>
              <a:ext uri="{28A0092B-C50C-407E-A947-70E740481C1C}">
                <a14:useLocalDpi xmlns:a14="http://schemas.microsoft.com/office/drawing/2010/main" val="0"/>
              </a:ext>
            </a:extLst>
          </a:blip>
          <a:srcRect t="63963" r="41088"/>
          <a:stretch/>
        </p:blipFill>
        <p:spPr>
          <a:xfrm>
            <a:off x="4154651" y="2507151"/>
            <a:ext cx="7923043" cy="3251392"/>
          </a:xfrm>
          <a:prstGeom prst="rect">
            <a:avLst/>
          </a:prstGeom>
        </p:spPr>
      </p:pic>
      <p:pic>
        <p:nvPicPr>
          <p:cNvPr id="7" name="図 6" descr="タイムライン&#10;&#10;AI によって生成されたコンテンツは間違っている可能性があります。">
            <a:extLst>
              <a:ext uri="{FF2B5EF4-FFF2-40B4-BE49-F238E27FC236}">
                <a16:creationId xmlns:a16="http://schemas.microsoft.com/office/drawing/2014/main" id="{F8532225-8FD3-9CD5-411A-5CF1B305F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11" y="2559400"/>
            <a:ext cx="3586969" cy="4080886"/>
          </a:xfrm>
          <a:prstGeom prst="rect">
            <a:avLst/>
          </a:prstGeom>
        </p:spPr>
      </p:pic>
      <p:sp>
        <p:nvSpPr>
          <p:cNvPr id="2" name="正方形/長方形 1">
            <a:extLst>
              <a:ext uri="{FF2B5EF4-FFF2-40B4-BE49-F238E27FC236}">
                <a16:creationId xmlns:a16="http://schemas.microsoft.com/office/drawing/2014/main" id="{85EA61C7-5C8D-BF7F-B681-027E40E23916}"/>
              </a:ext>
            </a:extLst>
          </p:cNvPr>
          <p:cNvSpPr/>
          <p:nvPr/>
        </p:nvSpPr>
        <p:spPr>
          <a:xfrm>
            <a:off x="4745332" y="4386943"/>
            <a:ext cx="6906668" cy="105162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A7CDBC3D-D639-8299-699F-E50B8C247A2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147</a:t>
            </a:fld>
            <a:endParaRPr lang="ja-JP" altLang="en-US" dirty="0"/>
          </a:p>
        </p:txBody>
      </p:sp>
      <p:pic>
        <p:nvPicPr>
          <p:cNvPr id="3" name="図 2" descr="アイコン&#10;&#10;AI によって生成されたコンテンツは間違っている可能性があります。">
            <a:extLst>
              <a:ext uri="{FF2B5EF4-FFF2-40B4-BE49-F238E27FC236}">
                <a16:creationId xmlns:a16="http://schemas.microsoft.com/office/drawing/2014/main" id="{71917F4F-C262-4691-B2C7-62E0CE7B07B9}"/>
              </a:ext>
            </a:extLst>
          </p:cNvPr>
          <p:cNvPicPr>
            <a:picLocks noChangeAspect="1"/>
          </p:cNvPicPr>
          <p:nvPr/>
        </p:nvPicPr>
        <p:blipFill>
          <a:blip r:embed="rId5">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6" name="図 5">
            <a:extLst>
              <a:ext uri="{FF2B5EF4-FFF2-40B4-BE49-F238E27FC236}">
                <a16:creationId xmlns:a16="http://schemas.microsoft.com/office/drawing/2014/main" id="{09DF0D3D-7D02-E025-0655-59B8EB7F5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8" name="テキスト ボックス 7">
            <a:extLst>
              <a:ext uri="{FF2B5EF4-FFF2-40B4-BE49-F238E27FC236}">
                <a16:creationId xmlns:a16="http://schemas.microsoft.com/office/drawing/2014/main" id="{DDFC5930-C344-D7E5-485F-2CC0D0F37AD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フローチャート: 手操作入力 7">
            <a:extLst>
              <a:ext uri="{FF2B5EF4-FFF2-40B4-BE49-F238E27FC236}">
                <a16:creationId xmlns:a16="http://schemas.microsoft.com/office/drawing/2014/main" id="{139FFC92-0C0D-0F30-BAEC-0B319BC54D39}"/>
              </a:ext>
            </a:extLst>
          </p:cNvPr>
          <p:cNvSpPr/>
          <p:nvPr/>
        </p:nvSpPr>
        <p:spPr>
          <a:xfrm>
            <a:off x="1769385" y="3495469"/>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99840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1138-86BC-4977-1D16-7AC4859EB7B0}"/>
            </a:ext>
          </a:extLst>
        </p:cNvPr>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CE73FD54-3B4A-1FEA-0224-16369E3ACAD3}"/>
              </a:ext>
            </a:extLst>
          </p:cNvPr>
          <p:cNvPicPr>
            <a:picLocks noChangeAspect="1"/>
          </p:cNvPicPr>
          <p:nvPr/>
        </p:nvPicPr>
        <p:blipFill>
          <a:blip r:embed="rId3">
            <a:extLst>
              <a:ext uri="{28A0092B-C50C-407E-A947-70E740481C1C}">
                <a14:useLocalDpi xmlns:a14="http://schemas.microsoft.com/office/drawing/2010/main" val="0"/>
              </a:ext>
            </a:extLst>
          </a:blip>
          <a:srcRect t="63963" r="41088"/>
          <a:stretch/>
        </p:blipFill>
        <p:spPr>
          <a:xfrm>
            <a:off x="4154651" y="2507151"/>
            <a:ext cx="7923043" cy="3251392"/>
          </a:xfrm>
          <a:prstGeom prst="rect">
            <a:avLst/>
          </a:prstGeom>
        </p:spPr>
      </p:pic>
      <p:pic>
        <p:nvPicPr>
          <p:cNvPr id="7" name="図 6" descr="タイムライン&#10;&#10;AI によって生成されたコンテンツは間違っている可能性があります。">
            <a:extLst>
              <a:ext uri="{FF2B5EF4-FFF2-40B4-BE49-F238E27FC236}">
                <a16:creationId xmlns:a16="http://schemas.microsoft.com/office/drawing/2014/main" id="{F8532225-8FD3-9CD5-411A-5CF1B305F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11" y="2559400"/>
            <a:ext cx="3586969" cy="4080886"/>
          </a:xfrm>
          <a:prstGeom prst="rect">
            <a:avLst/>
          </a:prstGeom>
        </p:spPr>
      </p:pic>
      <p:sp>
        <p:nvSpPr>
          <p:cNvPr id="2" name="正方形/長方形 1">
            <a:extLst>
              <a:ext uri="{FF2B5EF4-FFF2-40B4-BE49-F238E27FC236}">
                <a16:creationId xmlns:a16="http://schemas.microsoft.com/office/drawing/2014/main" id="{85EA61C7-5C8D-BF7F-B681-027E40E23916}"/>
              </a:ext>
            </a:extLst>
          </p:cNvPr>
          <p:cNvSpPr/>
          <p:nvPr/>
        </p:nvSpPr>
        <p:spPr>
          <a:xfrm>
            <a:off x="4745332" y="4936671"/>
            <a:ext cx="6906668" cy="50189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A7CDBC3D-D639-8299-699F-E50B8C247A2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148</a:t>
            </a:fld>
            <a:endParaRPr lang="ja-JP" altLang="en-US" dirty="0"/>
          </a:p>
        </p:txBody>
      </p:sp>
      <p:pic>
        <p:nvPicPr>
          <p:cNvPr id="3" name="図 2" descr="アイコン&#10;&#10;AI によって生成されたコンテンツは間違っている可能性があります。">
            <a:extLst>
              <a:ext uri="{FF2B5EF4-FFF2-40B4-BE49-F238E27FC236}">
                <a16:creationId xmlns:a16="http://schemas.microsoft.com/office/drawing/2014/main" id="{71917F4F-C262-4691-B2C7-62E0CE7B07B9}"/>
              </a:ext>
            </a:extLst>
          </p:cNvPr>
          <p:cNvPicPr>
            <a:picLocks noChangeAspect="1"/>
          </p:cNvPicPr>
          <p:nvPr/>
        </p:nvPicPr>
        <p:blipFill>
          <a:blip r:embed="rId5">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6" name="図 5">
            <a:extLst>
              <a:ext uri="{FF2B5EF4-FFF2-40B4-BE49-F238E27FC236}">
                <a16:creationId xmlns:a16="http://schemas.microsoft.com/office/drawing/2014/main" id="{09DF0D3D-7D02-E025-0655-59B8EB7F5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8" name="テキスト ボックス 7">
            <a:extLst>
              <a:ext uri="{FF2B5EF4-FFF2-40B4-BE49-F238E27FC236}">
                <a16:creationId xmlns:a16="http://schemas.microsoft.com/office/drawing/2014/main" id="{DDFC5930-C344-D7E5-485F-2CC0D0F37AD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フローチャート: 手操作入力 7">
            <a:extLst>
              <a:ext uri="{FF2B5EF4-FFF2-40B4-BE49-F238E27FC236}">
                <a16:creationId xmlns:a16="http://schemas.microsoft.com/office/drawing/2014/main" id="{F7600E64-2E29-F9D8-727D-868A79480D09}"/>
              </a:ext>
            </a:extLst>
          </p:cNvPr>
          <p:cNvSpPr/>
          <p:nvPr/>
        </p:nvSpPr>
        <p:spPr>
          <a:xfrm>
            <a:off x="1769385" y="4328227"/>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03873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1138-86BC-4977-1D16-7AC4859EB7B0}"/>
            </a:ext>
          </a:extLst>
        </p:cNvPr>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CE73FD54-3B4A-1FEA-0224-16369E3ACAD3}"/>
              </a:ext>
            </a:extLst>
          </p:cNvPr>
          <p:cNvPicPr>
            <a:picLocks noChangeAspect="1"/>
          </p:cNvPicPr>
          <p:nvPr/>
        </p:nvPicPr>
        <p:blipFill>
          <a:blip r:embed="rId3">
            <a:extLst>
              <a:ext uri="{28A0092B-C50C-407E-A947-70E740481C1C}">
                <a14:useLocalDpi xmlns:a14="http://schemas.microsoft.com/office/drawing/2010/main" val="0"/>
              </a:ext>
            </a:extLst>
          </a:blip>
          <a:srcRect t="63963" r="41088"/>
          <a:stretch/>
        </p:blipFill>
        <p:spPr>
          <a:xfrm>
            <a:off x="4154651" y="2507151"/>
            <a:ext cx="7923043" cy="3251392"/>
          </a:xfrm>
          <a:prstGeom prst="rect">
            <a:avLst/>
          </a:prstGeom>
        </p:spPr>
      </p:pic>
      <p:pic>
        <p:nvPicPr>
          <p:cNvPr id="7" name="図 6" descr="タイムライン&#10;&#10;AI によって生成されたコンテンツは間違っている可能性があります。">
            <a:extLst>
              <a:ext uri="{FF2B5EF4-FFF2-40B4-BE49-F238E27FC236}">
                <a16:creationId xmlns:a16="http://schemas.microsoft.com/office/drawing/2014/main" id="{F8532225-8FD3-9CD5-411A-5CF1B305F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11" y="2559400"/>
            <a:ext cx="3586969" cy="4080886"/>
          </a:xfrm>
          <a:prstGeom prst="rect">
            <a:avLst/>
          </a:prstGeom>
        </p:spPr>
      </p:pic>
      <p:sp>
        <p:nvSpPr>
          <p:cNvPr id="5" name="スライド番号プレースホルダー 5">
            <a:extLst>
              <a:ext uri="{FF2B5EF4-FFF2-40B4-BE49-F238E27FC236}">
                <a16:creationId xmlns:a16="http://schemas.microsoft.com/office/drawing/2014/main" id="{A7CDBC3D-D639-8299-699F-E50B8C247A2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149</a:t>
            </a:fld>
            <a:endParaRPr lang="ja-JP" altLang="en-US" dirty="0"/>
          </a:p>
        </p:txBody>
      </p:sp>
      <p:pic>
        <p:nvPicPr>
          <p:cNvPr id="3" name="図 2" descr="アイコン&#10;&#10;AI によって生成されたコンテンツは間違っている可能性があります。">
            <a:extLst>
              <a:ext uri="{FF2B5EF4-FFF2-40B4-BE49-F238E27FC236}">
                <a16:creationId xmlns:a16="http://schemas.microsoft.com/office/drawing/2014/main" id="{71917F4F-C262-4691-B2C7-62E0CE7B07B9}"/>
              </a:ext>
            </a:extLst>
          </p:cNvPr>
          <p:cNvPicPr>
            <a:picLocks noChangeAspect="1"/>
          </p:cNvPicPr>
          <p:nvPr/>
        </p:nvPicPr>
        <p:blipFill>
          <a:blip r:embed="rId5">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6" name="図 5">
            <a:extLst>
              <a:ext uri="{FF2B5EF4-FFF2-40B4-BE49-F238E27FC236}">
                <a16:creationId xmlns:a16="http://schemas.microsoft.com/office/drawing/2014/main" id="{09DF0D3D-7D02-E025-0655-59B8EB7F5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8" name="テキスト ボックス 7">
            <a:extLst>
              <a:ext uri="{FF2B5EF4-FFF2-40B4-BE49-F238E27FC236}">
                <a16:creationId xmlns:a16="http://schemas.microsoft.com/office/drawing/2014/main" id="{DDFC5930-C344-D7E5-485F-2CC0D0F37AD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p.108</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フローチャート: 手操作入力 7">
            <a:extLst>
              <a:ext uri="{FF2B5EF4-FFF2-40B4-BE49-F238E27FC236}">
                <a16:creationId xmlns:a16="http://schemas.microsoft.com/office/drawing/2014/main" id="{2693BB99-B6BC-AF1E-DEBD-8F933BAD8558}"/>
              </a:ext>
            </a:extLst>
          </p:cNvPr>
          <p:cNvSpPr/>
          <p:nvPr/>
        </p:nvSpPr>
        <p:spPr>
          <a:xfrm>
            <a:off x="1769385" y="5160986"/>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828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D464EE-F6D7-F366-826B-65CE93615AE9}"/>
              </a:ext>
            </a:extLst>
          </p:cNvPr>
          <p:cNvPicPr>
            <a:picLocks noChangeAspect="1"/>
          </p:cNvPicPr>
          <p:nvPr/>
        </p:nvPicPr>
        <p:blipFill>
          <a:blip r:embed="rId3"/>
          <a:stretch>
            <a:fillRect/>
          </a:stretch>
        </p:blipFill>
        <p:spPr>
          <a:xfrm>
            <a:off x="180386" y="988610"/>
            <a:ext cx="3615309" cy="5458408"/>
          </a:xfrm>
          <a:prstGeom prst="rect">
            <a:avLst/>
          </a:prstGeom>
        </p:spPr>
      </p:pic>
      <p:pic>
        <p:nvPicPr>
          <p:cNvPr id="2" name="図 1">
            <a:extLst>
              <a:ext uri="{FF2B5EF4-FFF2-40B4-BE49-F238E27FC236}">
                <a16:creationId xmlns:a16="http://schemas.microsoft.com/office/drawing/2014/main" id="{3344949D-C140-54D3-AD00-04D4FC5ADF2A}"/>
              </a:ext>
            </a:extLst>
          </p:cNvPr>
          <p:cNvPicPr>
            <a:picLocks noChangeAspect="1"/>
          </p:cNvPicPr>
          <p:nvPr/>
        </p:nvPicPr>
        <p:blipFill>
          <a:blip r:embed="rId4"/>
          <a:srcRect r="50408"/>
          <a:stretch/>
        </p:blipFill>
        <p:spPr>
          <a:xfrm>
            <a:off x="3847323" y="799203"/>
            <a:ext cx="8191932" cy="4572638"/>
          </a:xfrm>
          <a:prstGeom prst="rect">
            <a:avLst/>
          </a:prstGeom>
        </p:spPr>
      </p:pic>
      <p:sp>
        <p:nvSpPr>
          <p:cNvPr id="4" name="正方形/長方形 3">
            <a:extLst>
              <a:ext uri="{FF2B5EF4-FFF2-40B4-BE49-F238E27FC236}">
                <a16:creationId xmlns:a16="http://schemas.microsoft.com/office/drawing/2014/main" id="{BB2E43BA-60F4-3EF2-ADBE-CDF078030F7D}"/>
              </a:ext>
            </a:extLst>
          </p:cNvPr>
          <p:cNvSpPr/>
          <p:nvPr/>
        </p:nvSpPr>
        <p:spPr>
          <a:xfrm>
            <a:off x="4688147" y="1825520"/>
            <a:ext cx="7092000" cy="331200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BC2E0DB8-CDB3-4B5A-F441-9DB0F390534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a:t>
            </a:fld>
            <a:endParaRPr lang="ja-JP" altLang="en-US" dirty="0"/>
          </a:p>
        </p:txBody>
      </p:sp>
    </p:spTree>
    <p:extLst>
      <p:ext uri="{BB962C8B-B14F-4D97-AF65-F5344CB8AC3E}">
        <p14:creationId xmlns:p14="http://schemas.microsoft.com/office/powerpoint/2010/main" val="24795480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2D6064AF-7222-91C7-E076-0B2E5D70DB60}"/>
              </a:ext>
            </a:extLst>
          </p:cNvPr>
          <p:cNvPicPr>
            <a:picLocks noChangeAspect="1"/>
          </p:cNvPicPr>
          <p:nvPr/>
        </p:nvPicPr>
        <p:blipFill>
          <a:blip r:embed="rId3">
            <a:extLst>
              <a:ext uri="{28A0092B-C50C-407E-A947-70E740481C1C}">
                <a14:useLocalDpi xmlns:a14="http://schemas.microsoft.com/office/drawing/2010/main" val="0"/>
              </a:ext>
            </a:extLst>
          </a:blip>
          <a:srcRect t="63963"/>
          <a:stretch/>
        </p:blipFill>
        <p:spPr>
          <a:xfrm>
            <a:off x="70129" y="1312820"/>
            <a:ext cx="12051742" cy="2913622"/>
          </a:xfrm>
          <a:prstGeom prst="rect">
            <a:avLst/>
          </a:prstGeom>
        </p:spPr>
      </p:pic>
      <p:sp>
        <p:nvSpPr>
          <p:cNvPr id="2" name="スライド番号プレースホルダー 5">
            <a:extLst>
              <a:ext uri="{FF2B5EF4-FFF2-40B4-BE49-F238E27FC236}">
                <a16:creationId xmlns:a16="http://schemas.microsoft.com/office/drawing/2014/main" id="{CDD46B54-A66C-84F6-E2D6-85B10D706C0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150</a:t>
            </a:fld>
            <a:endParaRPr lang="ja-JP" altLang="en-US" dirty="0"/>
          </a:p>
        </p:txBody>
      </p:sp>
      <p:sp>
        <p:nvSpPr>
          <p:cNvPr id="7" name="正方形/長方形 6">
            <a:extLst>
              <a:ext uri="{FF2B5EF4-FFF2-40B4-BE49-F238E27FC236}">
                <a16:creationId xmlns:a16="http://schemas.microsoft.com/office/drawing/2014/main" id="{FB95C04F-CE6E-0365-7E79-A698EA0C0690}"/>
              </a:ext>
            </a:extLst>
          </p:cNvPr>
          <p:cNvSpPr/>
          <p:nvPr/>
        </p:nvSpPr>
        <p:spPr>
          <a:xfrm>
            <a:off x="8034479" y="2025874"/>
            <a:ext cx="3277956" cy="192781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13340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2D6064AF-7222-91C7-E076-0B2E5D70DB60}"/>
              </a:ext>
            </a:extLst>
          </p:cNvPr>
          <p:cNvPicPr>
            <a:picLocks noChangeAspect="1"/>
          </p:cNvPicPr>
          <p:nvPr/>
        </p:nvPicPr>
        <p:blipFill>
          <a:blip r:embed="rId3">
            <a:extLst>
              <a:ext uri="{28A0092B-C50C-407E-A947-70E740481C1C}">
                <a14:useLocalDpi xmlns:a14="http://schemas.microsoft.com/office/drawing/2010/main" val="0"/>
              </a:ext>
            </a:extLst>
          </a:blip>
          <a:srcRect t="63963"/>
          <a:stretch/>
        </p:blipFill>
        <p:spPr>
          <a:xfrm>
            <a:off x="70129" y="1312820"/>
            <a:ext cx="12051742" cy="2913622"/>
          </a:xfrm>
          <a:prstGeom prst="rect">
            <a:avLst/>
          </a:prstGeom>
        </p:spPr>
      </p:pic>
      <p:sp>
        <p:nvSpPr>
          <p:cNvPr id="2" name="スライド番号プレースホルダー 5">
            <a:extLst>
              <a:ext uri="{FF2B5EF4-FFF2-40B4-BE49-F238E27FC236}">
                <a16:creationId xmlns:a16="http://schemas.microsoft.com/office/drawing/2014/main" id="{CDD46B54-A66C-84F6-E2D6-85B10D706C0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151</a:t>
            </a:fld>
            <a:endParaRPr lang="ja-JP" altLang="en-US" dirty="0"/>
          </a:p>
        </p:txBody>
      </p:sp>
    </p:spTree>
    <p:extLst>
      <p:ext uri="{BB962C8B-B14F-4D97-AF65-F5344CB8AC3E}">
        <p14:creationId xmlns:p14="http://schemas.microsoft.com/office/powerpoint/2010/main" val="14517519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2D6064AF-7222-91C7-E076-0B2E5D70DB60}"/>
              </a:ext>
            </a:extLst>
          </p:cNvPr>
          <p:cNvPicPr>
            <a:picLocks noChangeAspect="1"/>
          </p:cNvPicPr>
          <p:nvPr/>
        </p:nvPicPr>
        <p:blipFill>
          <a:blip r:embed="rId3">
            <a:extLst>
              <a:ext uri="{28A0092B-C50C-407E-A947-70E740481C1C}">
                <a14:useLocalDpi xmlns:a14="http://schemas.microsoft.com/office/drawing/2010/main" val="0"/>
              </a:ext>
            </a:extLst>
          </a:blip>
          <a:srcRect l="60658" t="63963"/>
          <a:stretch/>
        </p:blipFill>
        <p:spPr>
          <a:xfrm>
            <a:off x="1432137" y="740643"/>
            <a:ext cx="9327728" cy="5732002"/>
          </a:xfrm>
          <a:prstGeom prst="rect">
            <a:avLst/>
          </a:prstGeom>
        </p:spPr>
      </p:pic>
      <p:sp>
        <p:nvSpPr>
          <p:cNvPr id="2" name="スライド番号プレースホルダー 5">
            <a:extLst>
              <a:ext uri="{FF2B5EF4-FFF2-40B4-BE49-F238E27FC236}">
                <a16:creationId xmlns:a16="http://schemas.microsoft.com/office/drawing/2014/main" id="{2352F0BF-F655-D80E-6D59-859A4AAFADE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152</a:t>
            </a:fld>
            <a:endParaRPr lang="ja-JP" altLang="en-US" dirty="0"/>
          </a:p>
        </p:txBody>
      </p:sp>
    </p:spTree>
    <p:extLst>
      <p:ext uri="{BB962C8B-B14F-4D97-AF65-F5344CB8AC3E}">
        <p14:creationId xmlns:p14="http://schemas.microsoft.com/office/powerpoint/2010/main" val="20445349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153</a:t>
            </a:fld>
            <a:endParaRPr lang="ja-JP" altLang="en-US" dirty="0"/>
          </a:p>
        </p:txBody>
      </p:sp>
      <p:graphicFrame>
        <p:nvGraphicFramePr>
          <p:cNvPr id="5" name="表 4">
            <a:extLst>
              <a:ext uri="{FF2B5EF4-FFF2-40B4-BE49-F238E27FC236}">
                <a16:creationId xmlns:a16="http://schemas.microsoft.com/office/drawing/2014/main" id="{04D33103-2732-E0A5-8D34-99F77E72EB66}"/>
              </a:ext>
            </a:extLst>
          </p:cNvPr>
          <p:cNvGraphicFramePr>
            <a:graphicFrameLocks noGrp="1"/>
          </p:cNvGraphicFramePr>
          <p:nvPr>
            <p:extLst>
              <p:ext uri="{D42A27DB-BD31-4B8C-83A1-F6EECF244321}">
                <p14:modId xmlns:p14="http://schemas.microsoft.com/office/powerpoint/2010/main" val="4120305818"/>
              </p:ext>
            </p:extLst>
          </p:nvPr>
        </p:nvGraphicFramePr>
        <p:xfrm>
          <a:off x="1461115" y="513898"/>
          <a:ext cx="9341771" cy="627888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24767942"/>
                    </a:ext>
                  </a:extLst>
                </a:gridCol>
                <a:gridCol w="5472000">
                  <a:extLst>
                    <a:ext uri="{9D8B030D-6E8A-4147-A177-3AD203B41FA5}">
                      <a16:colId xmlns:a16="http://schemas.microsoft.com/office/drawing/2014/main" val="1604606126"/>
                    </a:ext>
                  </a:extLst>
                </a:gridCol>
                <a:gridCol w="269771">
                  <a:extLst>
                    <a:ext uri="{9D8B030D-6E8A-4147-A177-3AD203B41FA5}">
                      <a16:colId xmlns:a16="http://schemas.microsoft.com/office/drawing/2014/main" val="2535606053"/>
                    </a:ext>
                  </a:extLst>
                </a:gridCol>
                <a:gridCol w="2880000">
                  <a:extLst>
                    <a:ext uri="{9D8B030D-6E8A-4147-A177-3AD203B41FA5}">
                      <a16:colId xmlns:a16="http://schemas.microsoft.com/office/drawing/2014/main" val="21418954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二次元配列と線形探索のコード</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実行結果</a:t>
                      </a:r>
                      <a:endParaRPr kumimoji="1" lang="ja-JP" altLang="en-US" sz="36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7038060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9</a:t>
                      </a:r>
                      <a:endParaRPr kumimoji="1" lang="ja-JP" altLang="en-US" sz="4000" b="1" dirty="0">
                        <a:solidFill>
                          <a:schemeClr val="bg1"/>
                        </a:solidFill>
                        <a:latin typeface="BIZ UDゴシック" panose="020B0400000000000000" pitchFamily="49" charset="-128"/>
                        <a:ea typeface="BIZ UDゴシック" panose="020B0400000000000000" pitchFamily="49" charset="-128"/>
                      </a:endParaRP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def </a:t>
                      </a:r>
                      <a:r>
                        <a:rPr kumimoji="1" lang="en-US" altLang="ja-JP" sz="4000" b="1" i="0" u="none" strike="noStrike" kern="1200" cap="none" spc="0" normalizeH="0" baseline="0" noProof="0" dirty="0" err="1">
                          <a:ln>
                            <a:noFill/>
                          </a:ln>
                          <a:solidFill>
                            <a:schemeClr val="bg1"/>
                          </a:solidFill>
                          <a:effectLst/>
                          <a:uLnTx/>
                          <a:uFillTx/>
                          <a:latin typeface="BIZ UDゴシック" panose="020B0400000000000000" pitchFamily="49" charset="-128"/>
                          <a:ea typeface="BIZ UDゴシック" panose="020B0400000000000000" pitchFamily="49" charset="-128"/>
                          <a:cs typeface="+mn-cs"/>
                        </a:rPr>
                        <a:t>myround</a:t>
                      </a: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4000" b="1" i="0" u="none" strike="noStrike" kern="1200" cap="none" spc="0" normalizeH="0" baseline="0" noProof="0" dirty="0" err="1">
                          <a:ln>
                            <a:noFill/>
                          </a:ln>
                          <a:solidFill>
                            <a:schemeClr val="bg1"/>
                          </a:solidFill>
                          <a:effectLst/>
                          <a:uLnTx/>
                          <a:uFillTx/>
                          <a:latin typeface="BIZ UDゴシック" panose="020B0400000000000000" pitchFamily="49" charset="-128"/>
                          <a:ea typeface="BIZ UDゴシック" panose="020B0400000000000000" pitchFamily="49" charset="-128"/>
                          <a:cs typeface="+mn-cs"/>
                        </a:rPr>
                        <a:t>arg</a:t>
                      </a: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a = </a:t>
                      </a:r>
                      <a:r>
                        <a:rPr kumimoji="1" lang="en-US" altLang="ja-JP" sz="4000" b="1" i="0" u="none" strike="noStrike" kern="1200" cap="none" spc="0" normalizeH="0" baseline="0" noProof="0" dirty="0" err="1">
                          <a:ln>
                            <a:noFill/>
                          </a:ln>
                          <a:solidFill>
                            <a:schemeClr val="bg1"/>
                          </a:solidFill>
                          <a:effectLst/>
                          <a:uLnTx/>
                          <a:uFillTx/>
                          <a:latin typeface="BIZ UDゴシック" panose="020B0400000000000000" pitchFamily="49" charset="-128"/>
                          <a:ea typeface="BIZ UDゴシック" panose="020B0400000000000000" pitchFamily="49" charset="-128"/>
                          <a:cs typeface="+mn-cs"/>
                        </a:rPr>
                        <a:t>arg</a:t>
                      </a: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 + 0.5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b = int(a)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return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a = 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a:t>
                      </a:r>
                      <a:r>
                        <a:rPr kumimoji="1" lang="en-US" altLang="ja-JP" sz="4000" b="1" i="0" u="none" strike="noStrike" kern="1200" cap="none" spc="0" normalizeH="0" baseline="0" noProof="0" dirty="0" err="1">
                          <a:ln>
                            <a:noFill/>
                          </a:ln>
                          <a:solidFill>
                            <a:schemeClr val="bg1"/>
                          </a:solidFill>
                          <a:effectLst/>
                          <a:uLnTx/>
                          <a:uFillTx/>
                          <a:latin typeface="BIZ UDゴシック" panose="020B0400000000000000" pitchFamily="49" charset="-128"/>
                          <a:ea typeface="BIZ UDゴシック" panose="020B0400000000000000" pitchFamily="49" charset="-128"/>
                          <a:cs typeface="+mn-cs"/>
                        </a:rPr>
                        <a:t>myround</a:t>
                      </a: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b = 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a:t>
                      </a:r>
                      <a:r>
                        <a:rPr kumimoji="1" lang="en-US" altLang="ja-JP" sz="4000" b="1" i="0" u="none" strike="noStrike" kern="1200" cap="none" spc="0" normalizeH="0" baseline="0" noProof="0" dirty="0" err="1">
                          <a:ln>
                            <a:noFill/>
                          </a:ln>
                          <a:solidFill>
                            <a:schemeClr val="bg1"/>
                          </a:solidFill>
                          <a:effectLst/>
                          <a:uLnTx/>
                          <a:uFillTx/>
                          <a:latin typeface="BIZ UDゴシック" panose="020B0400000000000000" pitchFamily="49" charset="-128"/>
                          <a:ea typeface="BIZ UDゴシック" panose="020B0400000000000000" pitchFamily="49" charset="-128"/>
                          <a:cs typeface="+mn-cs"/>
                        </a:rPr>
                        <a:t>myround</a:t>
                      </a: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(b))</a:t>
                      </a:r>
                      <a:endParaRPr kumimoji="1" lang="ja-JP" altLang="en-US" sz="4000" b="1" dirty="0">
                        <a:solidFill>
                          <a:schemeClr val="bg1"/>
                        </a:solidFill>
                        <a:latin typeface="BIZ UDゴシック" panose="020B0400000000000000" pitchFamily="49" charset="-128"/>
                        <a:ea typeface="BIZ UDゴシック" panose="020B0400000000000000" pitchFamily="49" charset="-128"/>
                      </a:endParaRP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endParaRPr kumimoji="1" lang="ja-JP" altLang="en-US" sz="4000" b="1"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8</a:t>
                      </a:r>
                      <a:endParaRPr kumimoji="1" lang="ja-JP" altLang="en-US" sz="4000" b="1" dirty="0">
                        <a:solidFill>
                          <a:schemeClr val="bg1"/>
                        </a:solidFill>
                        <a:latin typeface="BIZ UDゴシック" panose="020B0400000000000000" pitchFamily="49" charset="-128"/>
                        <a:ea typeface="BIZ UDゴシック" panose="020B0400000000000000" pitchFamily="49" charset="-128"/>
                      </a:endParaRP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559977036"/>
                  </a:ext>
                </a:extLst>
              </a:tr>
            </a:tbl>
          </a:graphicData>
        </a:graphic>
      </p:graphicFrame>
    </p:spTree>
    <p:extLst>
      <p:ext uri="{BB962C8B-B14F-4D97-AF65-F5344CB8AC3E}">
        <p14:creationId xmlns:p14="http://schemas.microsoft.com/office/powerpoint/2010/main" val="287972926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def</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文に続く行から</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始まるコードブロックが関数処理の</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本体となる。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3">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pic>
        <p:nvPicPr>
          <p:cNvPr id="2" name="図 1">
            <a:extLst>
              <a:ext uri="{FF2B5EF4-FFF2-40B4-BE49-F238E27FC236}">
                <a16:creationId xmlns:a16="http://schemas.microsoft.com/office/drawing/2014/main" id="{B022952E-AF29-03F6-F405-E5D0F9CB6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7" name="テキスト ボックス 6">
            <a:extLst>
              <a:ext uri="{FF2B5EF4-FFF2-40B4-BE49-F238E27FC236}">
                <a16:creationId xmlns:a16="http://schemas.microsoft.com/office/drawing/2014/main" id="{69EBEC92-4228-4570-0DFA-A6183882ACC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03CB381D-4FCE-DA31-A4EC-A9FE5F50D388}"/>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154</a:t>
            </a:fld>
            <a:endParaRPr lang="ja-JP" altLang="en-US" dirty="0"/>
          </a:p>
        </p:txBody>
      </p:sp>
    </p:spTree>
    <p:extLst>
      <p:ext uri="{BB962C8B-B14F-4D97-AF65-F5344CB8AC3E}">
        <p14:creationId xmlns:p14="http://schemas.microsoft.com/office/powerpoint/2010/main" val="33719176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コードブロックは，インデントで指定</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するため，インデントを正確に揃える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必要がある。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3">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pic>
        <p:nvPicPr>
          <p:cNvPr id="2" name="図 1">
            <a:extLst>
              <a:ext uri="{FF2B5EF4-FFF2-40B4-BE49-F238E27FC236}">
                <a16:creationId xmlns:a16="http://schemas.microsoft.com/office/drawing/2014/main" id="{B022952E-AF29-03F6-F405-E5D0F9CB6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7" y="589276"/>
            <a:ext cx="11772986" cy="857256"/>
          </a:xfrm>
          <a:prstGeom prst="rect">
            <a:avLst/>
          </a:prstGeom>
        </p:spPr>
      </p:pic>
      <p:sp>
        <p:nvSpPr>
          <p:cNvPr id="7" name="テキスト ボックス 6">
            <a:extLst>
              <a:ext uri="{FF2B5EF4-FFF2-40B4-BE49-F238E27FC236}">
                <a16:creationId xmlns:a16="http://schemas.microsoft.com/office/drawing/2014/main" id="{69EBEC92-4228-4570-0DFA-A6183882ACC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4" name="スライド番号プレースホルダー 5">
            <a:extLst>
              <a:ext uri="{FF2B5EF4-FFF2-40B4-BE49-F238E27FC236}">
                <a16:creationId xmlns:a16="http://schemas.microsoft.com/office/drawing/2014/main" id="{5DF4A947-F9D5-A24D-86B4-DBB2BBCE655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155</a:t>
            </a:fld>
            <a:endParaRPr lang="ja-JP" altLang="en-US" dirty="0"/>
          </a:p>
        </p:txBody>
      </p:sp>
    </p:spTree>
    <p:extLst>
      <p:ext uri="{BB962C8B-B14F-4D97-AF65-F5344CB8AC3E}">
        <p14:creationId xmlns:p14="http://schemas.microsoft.com/office/powerpoint/2010/main" val="20887414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テーブル&#10;&#10;AI によって生成されたコンテンツは間違っている可能性があります。">
            <a:extLst>
              <a:ext uri="{FF2B5EF4-FFF2-40B4-BE49-F238E27FC236}">
                <a16:creationId xmlns:a16="http://schemas.microsoft.com/office/drawing/2014/main" id="{2D6064AF-7222-91C7-E076-0B2E5D70DB60}"/>
              </a:ext>
            </a:extLst>
          </p:cNvPr>
          <p:cNvPicPr>
            <a:picLocks noChangeAspect="1"/>
          </p:cNvPicPr>
          <p:nvPr/>
        </p:nvPicPr>
        <p:blipFill>
          <a:blip r:embed="rId3">
            <a:extLst>
              <a:ext uri="{28A0092B-C50C-407E-A947-70E740481C1C}">
                <a14:useLocalDpi xmlns:a14="http://schemas.microsoft.com/office/drawing/2010/main" val="0"/>
              </a:ext>
            </a:extLst>
          </a:blip>
          <a:srcRect l="60658" t="63963"/>
          <a:stretch/>
        </p:blipFill>
        <p:spPr>
          <a:xfrm>
            <a:off x="1432137" y="740643"/>
            <a:ext cx="9327728" cy="5732002"/>
          </a:xfrm>
          <a:prstGeom prst="rect">
            <a:avLst/>
          </a:prstGeom>
        </p:spPr>
      </p:pic>
      <p:sp>
        <p:nvSpPr>
          <p:cNvPr id="7" name="右中かっこ 6">
            <a:extLst>
              <a:ext uri="{FF2B5EF4-FFF2-40B4-BE49-F238E27FC236}">
                <a16:creationId xmlns:a16="http://schemas.microsoft.com/office/drawing/2014/main" id="{7B1467A5-9F93-4763-4668-6AEB07AC9671}"/>
              </a:ext>
            </a:extLst>
          </p:cNvPr>
          <p:cNvSpPr/>
          <p:nvPr/>
        </p:nvSpPr>
        <p:spPr>
          <a:xfrm>
            <a:off x="7987134" y="3175897"/>
            <a:ext cx="814254" cy="273994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46023FF4-7729-11AC-D286-3F124444370E}"/>
              </a:ext>
            </a:extLst>
          </p:cNvPr>
          <p:cNvCxnSpPr/>
          <p:nvPr/>
        </p:nvCxnSpPr>
        <p:spPr>
          <a:xfrm>
            <a:off x="3905794" y="2999094"/>
            <a:ext cx="2677886" cy="0"/>
          </a:xfrm>
          <a:prstGeom prst="line">
            <a:avLst/>
          </a:prstGeom>
          <a:ln w="57150" cap="rnd"/>
        </p:spPr>
        <p:style>
          <a:lnRef idx="2">
            <a:schemeClr val="accent1"/>
          </a:lnRef>
          <a:fillRef idx="0">
            <a:schemeClr val="accent1"/>
          </a:fillRef>
          <a:effectRef idx="1">
            <a:schemeClr val="accent1"/>
          </a:effectRef>
          <a:fontRef idx="minor">
            <a:schemeClr val="tx1"/>
          </a:fontRef>
        </p:style>
      </p:cxnSp>
      <p:pic>
        <p:nvPicPr>
          <p:cNvPr id="10" name="図 9" descr="テキスト&#10;&#10;AI によって生成されたコンテンツは間違っている可能性があります。">
            <a:extLst>
              <a:ext uri="{FF2B5EF4-FFF2-40B4-BE49-F238E27FC236}">
                <a16:creationId xmlns:a16="http://schemas.microsoft.com/office/drawing/2014/main" id="{D8588972-EDEF-EC84-6A9F-021521B0A7BD}"/>
              </a:ext>
            </a:extLst>
          </p:cNvPr>
          <p:cNvPicPr>
            <a:picLocks noChangeAspect="1"/>
          </p:cNvPicPr>
          <p:nvPr/>
        </p:nvPicPr>
        <p:blipFill>
          <a:blip r:embed="rId4">
            <a:extLst>
              <a:ext uri="{28A0092B-C50C-407E-A947-70E740481C1C}">
                <a14:useLocalDpi xmlns:a14="http://schemas.microsoft.com/office/drawing/2010/main" val="0"/>
              </a:ext>
            </a:extLst>
          </a:blip>
          <a:srcRect l="56577" t="34892" r="41006" b="60119"/>
          <a:stretch/>
        </p:blipFill>
        <p:spPr>
          <a:xfrm>
            <a:off x="2880360" y="3370218"/>
            <a:ext cx="510254" cy="476794"/>
          </a:xfrm>
          <a:prstGeom prst="rect">
            <a:avLst/>
          </a:prstGeom>
        </p:spPr>
      </p:pic>
      <p:pic>
        <p:nvPicPr>
          <p:cNvPr id="11" name="図 10" descr="テキスト&#10;&#10;AI によって生成されたコンテンツは間違っている可能性があります。">
            <a:extLst>
              <a:ext uri="{FF2B5EF4-FFF2-40B4-BE49-F238E27FC236}">
                <a16:creationId xmlns:a16="http://schemas.microsoft.com/office/drawing/2014/main" id="{EB161E70-9C96-713B-FDDF-F9F9FB915B3F}"/>
              </a:ext>
            </a:extLst>
          </p:cNvPr>
          <p:cNvPicPr>
            <a:picLocks noChangeAspect="1"/>
          </p:cNvPicPr>
          <p:nvPr/>
        </p:nvPicPr>
        <p:blipFill>
          <a:blip r:embed="rId4">
            <a:extLst>
              <a:ext uri="{28A0092B-C50C-407E-A947-70E740481C1C}">
                <a14:useLocalDpi xmlns:a14="http://schemas.microsoft.com/office/drawing/2010/main" val="0"/>
              </a:ext>
            </a:extLst>
          </a:blip>
          <a:srcRect l="56577" t="34892" r="41006" b="60119"/>
          <a:stretch/>
        </p:blipFill>
        <p:spPr>
          <a:xfrm>
            <a:off x="2880360" y="4389121"/>
            <a:ext cx="510254" cy="476794"/>
          </a:xfrm>
          <a:prstGeom prst="rect">
            <a:avLst/>
          </a:prstGeom>
        </p:spPr>
      </p:pic>
      <p:pic>
        <p:nvPicPr>
          <p:cNvPr id="12" name="図 11" descr="テキスト&#10;&#10;AI によって生成されたコンテンツは間違っている可能性があります。">
            <a:extLst>
              <a:ext uri="{FF2B5EF4-FFF2-40B4-BE49-F238E27FC236}">
                <a16:creationId xmlns:a16="http://schemas.microsoft.com/office/drawing/2014/main" id="{A8FBA88D-A645-7BE2-B2B7-CD0103A19BF1}"/>
              </a:ext>
            </a:extLst>
          </p:cNvPr>
          <p:cNvPicPr>
            <a:picLocks noChangeAspect="1"/>
          </p:cNvPicPr>
          <p:nvPr/>
        </p:nvPicPr>
        <p:blipFill>
          <a:blip r:embed="rId4">
            <a:extLst>
              <a:ext uri="{28A0092B-C50C-407E-A947-70E740481C1C}">
                <a14:useLocalDpi xmlns:a14="http://schemas.microsoft.com/office/drawing/2010/main" val="0"/>
              </a:ext>
            </a:extLst>
          </a:blip>
          <a:srcRect l="56577" t="34892" r="41006" b="60119"/>
          <a:stretch/>
        </p:blipFill>
        <p:spPr>
          <a:xfrm>
            <a:off x="2880360" y="5408024"/>
            <a:ext cx="510254" cy="476794"/>
          </a:xfrm>
          <a:prstGeom prst="rect">
            <a:avLst/>
          </a:prstGeom>
        </p:spPr>
      </p:pic>
      <p:sp>
        <p:nvSpPr>
          <p:cNvPr id="15" name="テキスト ボックス 14">
            <a:extLst>
              <a:ext uri="{FF2B5EF4-FFF2-40B4-BE49-F238E27FC236}">
                <a16:creationId xmlns:a16="http://schemas.microsoft.com/office/drawing/2014/main" id="{0155E7DE-1178-E7CB-13A8-71CF83AC1B94}"/>
              </a:ext>
            </a:extLst>
          </p:cNvPr>
          <p:cNvSpPr txBox="1"/>
          <p:nvPr/>
        </p:nvSpPr>
        <p:spPr>
          <a:xfrm>
            <a:off x="8953795" y="4239340"/>
            <a:ext cx="3168000" cy="613053"/>
          </a:xfrm>
          <a:prstGeom prst="roundRect">
            <a:avLst>
              <a:gd name="adj" fmla="val 8017"/>
            </a:avLst>
          </a:prstGeom>
          <a:solidFill>
            <a:schemeClr val="bg1"/>
          </a:solidFill>
        </p:spPr>
        <p:txBody>
          <a:bodyPr wrap="square" rtlCol="0">
            <a:spAutoFit/>
          </a:bodyPr>
          <a:lstStyle/>
          <a:p>
            <a:pPr algn="ct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関数処理の本体</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C2D1D01A-CA20-287C-1C9A-A157AA41E6E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156</a:t>
            </a:fld>
            <a:endParaRPr lang="ja-JP" altLang="en-US" dirty="0"/>
          </a:p>
        </p:txBody>
      </p:sp>
    </p:spTree>
    <p:extLst>
      <p:ext uri="{BB962C8B-B14F-4D97-AF65-F5344CB8AC3E}">
        <p14:creationId xmlns:p14="http://schemas.microsoft.com/office/powerpoint/2010/main" val="23644589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157</a:t>
            </a:fld>
            <a:endParaRPr lang="ja-JP" altLang="en-US" dirty="0"/>
          </a:p>
        </p:txBody>
      </p:sp>
      <p:sp>
        <p:nvSpPr>
          <p:cNvPr id="2" name="タイトル 1">
            <a:extLst>
              <a:ext uri="{FF2B5EF4-FFF2-40B4-BE49-F238E27FC236}">
                <a16:creationId xmlns:a16="http://schemas.microsoft.com/office/drawing/2014/main" id="{14382F71-78A9-2A24-85A4-FEEBA92F5041}"/>
              </a:ext>
            </a:extLst>
          </p:cNvPr>
          <p:cNvSpPr>
            <a:spLocks noGrp="1"/>
          </p:cNvSpPr>
          <p:nvPr>
            <p:ph type="title"/>
          </p:nvPr>
        </p:nvSpPr>
        <p:spPr>
          <a:xfrm>
            <a:off x="838199" y="365125"/>
            <a:ext cx="11088000" cy="1325563"/>
          </a:xfrm>
        </p:spPr>
        <p:txBody>
          <a:bodyPr>
            <a:normAutofit/>
          </a:bodyPr>
          <a:lstStyle/>
          <a:p>
            <a:r>
              <a:rPr lang="en-US" altLang="ja-JP" sz="4400" dirty="0">
                <a:latin typeface="BIZ UDPゴシック" panose="020B0400000000000000" pitchFamily="50" charset="-128"/>
                <a:ea typeface="BIZ UDPゴシック" panose="020B0400000000000000" pitchFamily="50" charset="-128"/>
              </a:rPr>
              <a:t>round</a:t>
            </a:r>
            <a:r>
              <a:rPr lang="en-US" altLang="ja-JP" sz="4400" dirty="0"/>
              <a:t>()</a:t>
            </a:r>
            <a:r>
              <a:rPr lang="ja-JP" altLang="en-US" sz="4400" dirty="0"/>
              <a:t>関数を使用した四捨五入と注意点</a:t>
            </a:r>
          </a:p>
        </p:txBody>
      </p:sp>
      <p:sp>
        <p:nvSpPr>
          <p:cNvPr id="3" name="テキスト プレースホルダー 7">
            <a:extLst>
              <a:ext uri="{FF2B5EF4-FFF2-40B4-BE49-F238E27FC236}">
                <a16:creationId xmlns:a16="http://schemas.microsoft.com/office/drawing/2014/main" id="{9278D158-5091-FB64-8C8A-61F7A4AECD1E}"/>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にあらかじめ用意されている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関数の中に，四捨五入を行う</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round</a:t>
            </a:r>
            <a:r>
              <a:rPr lang="en-US" altLang="ja-JP" sz="4400" dirty="0">
                <a:solidFill>
                  <a:prstClr val="black">
                    <a:lumMod val="75000"/>
                    <a:lumOff val="25000"/>
                  </a:prstClr>
                </a:solidFill>
              </a:rPr>
              <a:t>(</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」がある。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indent="0">
              <a:lnSpc>
                <a:spcPct val="100000"/>
              </a:lnSpc>
              <a:spcBef>
                <a:spcPts val="0"/>
              </a:spcBef>
              <a:buFont typeface="Arial" panose="020B0604020202020204" pitchFamily="34" charset="0"/>
              <a:buNone/>
            </a:pPr>
            <a:endPar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lang="ja-JP" altLang="en-US" sz="4400" dirty="0">
                <a:solidFill>
                  <a:prstClr val="black">
                    <a:lumMod val="75000"/>
                    <a:lumOff val="25000"/>
                  </a:prstClr>
                </a:solidFill>
              </a:rPr>
              <a:t>で</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round()</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を</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使用する際には</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注意が必要である。</a:t>
            </a:r>
            <a:endPar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7679025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158</a:t>
            </a:fld>
            <a:endParaRPr lang="ja-JP" altLang="en-US" dirty="0"/>
          </a:p>
        </p:txBody>
      </p:sp>
      <p:sp>
        <p:nvSpPr>
          <p:cNvPr id="2" name="タイトル 1">
            <a:extLst>
              <a:ext uri="{FF2B5EF4-FFF2-40B4-BE49-F238E27FC236}">
                <a16:creationId xmlns:a16="http://schemas.microsoft.com/office/drawing/2014/main" id="{14382F71-78A9-2A24-85A4-FEEBA92F5041}"/>
              </a:ext>
            </a:extLst>
          </p:cNvPr>
          <p:cNvSpPr>
            <a:spLocks noGrp="1"/>
          </p:cNvSpPr>
          <p:nvPr>
            <p:ph type="title"/>
          </p:nvPr>
        </p:nvSpPr>
        <p:spPr>
          <a:xfrm>
            <a:off x="838199" y="365125"/>
            <a:ext cx="11088000" cy="1325563"/>
          </a:xfrm>
        </p:spPr>
        <p:txBody>
          <a:bodyPr>
            <a:normAutofit/>
          </a:bodyPr>
          <a:lstStyle/>
          <a:p>
            <a:r>
              <a:rPr lang="en-US" altLang="ja-JP" sz="4400" dirty="0">
                <a:latin typeface="BIZ UDPゴシック" panose="020B0400000000000000" pitchFamily="50" charset="-128"/>
                <a:ea typeface="BIZ UDPゴシック" panose="020B0400000000000000" pitchFamily="50" charset="-128"/>
              </a:rPr>
              <a:t>round</a:t>
            </a:r>
            <a:r>
              <a:rPr lang="en-US" altLang="ja-JP" sz="4400" dirty="0"/>
              <a:t>()</a:t>
            </a:r>
            <a:r>
              <a:rPr lang="ja-JP" altLang="en-US" sz="4400" dirty="0"/>
              <a:t>関数を使用した四捨五入と注意点</a:t>
            </a:r>
          </a:p>
        </p:txBody>
      </p:sp>
      <p:sp>
        <p:nvSpPr>
          <p:cNvPr id="3" name="テキスト プレースホルダー 7">
            <a:extLst>
              <a:ext uri="{FF2B5EF4-FFF2-40B4-BE49-F238E27FC236}">
                <a16:creationId xmlns:a16="http://schemas.microsoft.com/office/drawing/2014/main" id="{9278D158-5091-FB64-8C8A-61F7A4AECD1E}"/>
              </a:ext>
            </a:extLst>
          </p:cNvPr>
          <p:cNvSpPr txBox="1">
            <a:spLocks/>
          </p:cNvSpPr>
          <p:nvPr/>
        </p:nvSpPr>
        <p:spPr>
          <a:xfrm>
            <a:off x="875999" y="1623316"/>
            <a:ext cx="10958949"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4400" b="1" dirty="0">
                <a:solidFill>
                  <a:prstClr val="black">
                    <a:lumMod val="75000"/>
                    <a:lumOff val="25000"/>
                  </a:prstClr>
                </a:solidFill>
              </a:rPr>
              <a:t>１．</a:t>
            </a:r>
            <a:r>
              <a:rPr kumimoji="1" lang="ja-JP" altLang="en-US" sz="4400" b="1" i="0" u="none" strike="noStrike" kern="1200" cap="none" spc="0" normalizeH="0" baseline="0" noProof="0" dirty="0">
                <a:ln>
                  <a:noFill/>
                </a:ln>
                <a:solidFill>
                  <a:prstClr val="black">
                    <a:lumMod val="75000"/>
                    <a:lumOff val="25000"/>
                  </a:prstClr>
                </a:solidFill>
                <a:effectLst/>
                <a:uLnTx/>
                <a:uFillTx/>
              </a:rPr>
              <a:t>浮動小数点数の誤差</a:t>
            </a:r>
            <a:endParaRPr kumimoji="1" lang="en-US" altLang="ja-JP" sz="4400" b="1" i="0" u="none" strike="noStrike" kern="1200" cap="none" spc="0" normalizeH="0" baseline="0" noProof="0" dirty="0">
              <a:ln>
                <a:noFill/>
              </a:ln>
              <a:solidFill>
                <a:prstClr val="black">
                  <a:lumMod val="75000"/>
                  <a:lumOff val="25000"/>
                </a:prstClr>
              </a:solidFill>
              <a:effectLst/>
              <a:uLnTx/>
              <a:uFillTx/>
            </a:endParaRPr>
          </a:p>
          <a:p>
            <a:pPr marL="0" indent="0">
              <a:lnSpc>
                <a:spcPct val="100000"/>
              </a:lnSpc>
              <a:spcBef>
                <a:spcPts val="0"/>
              </a:spcBef>
              <a:buFont typeface="Arial" panose="020B0604020202020204" pitchFamily="34" charset="0"/>
              <a:buNone/>
            </a:pPr>
            <a:r>
              <a:rPr lang="ja-JP" altLang="en-US" sz="4400" dirty="0">
                <a:solidFill>
                  <a:prstClr val="black">
                    <a:lumMod val="75000"/>
                    <a:lumOff val="25000"/>
                  </a:prstClr>
                </a:solidFill>
              </a:rPr>
              <a:t>コンピュータは，浮動小数点数を正確に</a:t>
            </a:r>
            <a:br>
              <a:rPr lang="en-US" altLang="ja-JP" sz="4400" dirty="0">
                <a:solidFill>
                  <a:prstClr val="black">
                    <a:lumMod val="75000"/>
                    <a:lumOff val="25000"/>
                  </a:prstClr>
                </a:solidFill>
              </a:rPr>
            </a:br>
            <a:r>
              <a:rPr lang="ja-JP" altLang="en-US" sz="4400" dirty="0">
                <a:solidFill>
                  <a:prstClr val="black">
                    <a:lumMod val="75000"/>
                    <a:lumOff val="25000"/>
                  </a:prstClr>
                </a:solidFill>
              </a:rPr>
              <a:t>表現できないことがある。</a:t>
            </a:r>
            <a:endParaRPr lang="en-US" altLang="ja-JP" sz="4400" dirty="0">
              <a:solidFill>
                <a:prstClr val="black">
                  <a:lumMod val="75000"/>
                  <a:lumOff val="25000"/>
                </a:prstClr>
              </a:solidFill>
            </a:endParaRPr>
          </a:p>
          <a:p>
            <a:pPr marL="0" indent="0">
              <a:lnSpc>
                <a:spcPct val="100000"/>
              </a:lnSpc>
              <a:spcBef>
                <a:spcPts val="2400"/>
              </a:spcBef>
              <a:buFont typeface="Arial" panose="020B0604020202020204" pitchFamily="34" charset="0"/>
              <a:buNone/>
            </a:pP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4400" dirty="0">
                <a:solidFill>
                  <a:prstClr val="black">
                    <a:lumMod val="75000"/>
                    <a:lumOff val="25000"/>
                  </a:prstClr>
                </a:solidFill>
              </a:rPr>
              <a:t>では，</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round(2.675, 2)</a:t>
            </a:r>
            <a:r>
              <a:rPr lang="ja-JP" altLang="en-US" sz="4400" dirty="0">
                <a:solidFill>
                  <a:prstClr val="black">
                    <a:lumMod val="75000"/>
                    <a:lumOff val="25000"/>
                  </a:prstClr>
                </a:solidFill>
                <a:latin typeface="BIZ UDPゴシック" panose="020B0400000000000000" pitchFamily="50" charset="-128"/>
                <a:ea typeface="BIZ UDPゴシック" panose="020B0400000000000000" pitchFamily="50" charset="-128"/>
              </a:rPr>
              <a:t>に対し，</a:t>
            </a:r>
            <a:b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b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2.68</a:t>
            </a:r>
            <a:r>
              <a:rPr lang="ja-JP" altLang="en-US" sz="4400" dirty="0">
                <a:solidFill>
                  <a:prstClr val="black">
                    <a:lumMod val="75000"/>
                    <a:lumOff val="25000"/>
                  </a:prstClr>
                </a:solidFill>
              </a:rPr>
              <a:t>」ではなく「</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2.67</a:t>
            </a:r>
            <a:r>
              <a:rPr lang="ja-JP" altLang="en-US" sz="4400" dirty="0">
                <a:solidFill>
                  <a:prstClr val="black">
                    <a:lumMod val="75000"/>
                    <a:lumOff val="25000"/>
                  </a:prstClr>
                </a:solidFill>
              </a:rPr>
              <a:t>」が返される</a:t>
            </a:r>
            <a:r>
              <a:rPr kumimoji="1" lang="ja-JP" altLang="en-US" sz="4400" b="0" i="0" u="none" strike="noStrike" kern="1200" cap="none" spc="0" normalizeH="0" baseline="0" noProof="0" dirty="0">
                <a:ln>
                  <a:noFill/>
                </a:ln>
                <a:solidFill>
                  <a:prstClr val="black">
                    <a:lumMod val="75000"/>
                    <a:lumOff val="25000"/>
                  </a:prstClr>
                </a:solidFill>
                <a:effectLst/>
                <a:uLnTx/>
                <a:uFillTx/>
              </a:rPr>
              <a:t>。</a:t>
            </a:r>
          </a:p>
        </p:txBody>
      </p:sp>
    </p:spTree>
    <p:extLst>
      <p:ext uri="{BB962C8B-B14F-4D97-AF65-F5344CB8AC3E}">
        <p14:creationId xmlns:p14="http://schemas.microsoft.com/office/powerpoint/2010/main" val="23022766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159</a:t>
            </a:fld>
            <a:endParaRPr lang="ja-JP" altLang="en-US" dirty="0"/>
          </a:p>
        </p:txBody>
      </p:sp>
      <p:sp>
        <p:nvSpPr>
          <p:cNvPr id="2" name="タイトル 1">
            <a:extLst>
              <a:ext uri="{FF2B5EF4-FFF2-40B4-BE49-F238E27FC236}">
                <a16:creationId xmlns:a16="http://schemas.microsoft.com/office/drawing/2014/main" id="{14382F71-78A9-2A24-85A4-FEEBA92F5041}"/>
              </a:ext>
            </a:extLst>
          </p:cNvPr>
          <p:cNvSpPr>
            <a:spLocks noGrp="1"/>
          </p:cNvSpPr>
          <p:nvPr>
            <p:ph type="title"/>
          </p:nvPr>
        </p:nvSpPr>
        <p:spPr>
          <a:xfrm>
            <a:off x="838200" y="365125"/>
            <a:ext cx="10748963" cy="1325563"/>
          </a:xfrm>
        </p:spPr>
        <p:txBody>
          <a:bodyPr>
            <a:normAutofit/>
          </a:bodyPr>
          <a:lstStyle/>
          <a:p>
            <a:pPr marL="0" indent="0">
              <a:lnSpc>
                <a:spcPct val="100000"/>
              </a:lnSpc>
              <a:spcBef>
                <a:spcPts val="0"/>
              </a:spcBef>
              <a:buFont typeface="Arial" panose="020B0604020202020204" pitchFamily="34" charset="0"/>
              <a:buNone/>
            </a:pPr>
            <a:r>
              <a:rPr lang="ja-JP" altLang="en-US" sz="4400" b="1" dirty="0">
                <a:solidFill>
                  <a:prstClr val="black">
                    <a:lumMod val="75000"/>
                    <a:lumOff val="25000"/>
                  </a:prstClr>
                </a:solidFill>
              </a:rPr>
              <a:t>１．</a:t>
            </a:r>
            <a:r>
              <a:rPr kumimoji="1" lang="ja-JP" altLang="en-US" sz="4400" b="1" i="0" u="none" strike="noStrike" kern="1200" cap="none" spc="0" normalizeH="0" baseline="0" noProof="0" dirty="0">
                <a:ln>
                  <a:noFill/>
                </a:ln>
                <a:solidFill>
                  <a:prstClr val="black">
                    <a:lumMod val="75000"/>
                    <a:lumOff val="25000"/>
                  </a:prstClr>
                </a:solidFill>
                <a:effectLst/>
                <a:uLnTx/>
                <a:uFillTx/>
              </a:rPr>
              <a:t>浮動小数点数の誤差</a:t>
            </a:r>
            <a:endParaRPr kumimoji="1" lang="en-US" altLang="ja-JP" sz="4400" b="1" i="0" u="none" strike="noStrike" kern="1200" cap="none" spc="0" normalizeH="0" baseline="0" noProof="0" dirty="0">
              <a:ln>
                <a:noFill/>
              </a:ln>
              <a:solidFill>
                <a:prstClr val="black">
                  <a:lumMod val="75000"/>
                  <a:lumOff val="25000"/>
                </a:prstClr>
              </a:solidFill>
              <a:effectLst/>
              <a:uLnTx/>
              <a:uFillTx/>
            </a:endParaRPr>
          </a:p>
        </p:txBody>
      </p:sp>
      <p:graphicFrame>
        <p:nvGraphicFramePr>
          <p:cNvPr id="5" name="表 4">
            <a:extLst>
              <a:ext uri="{FF2B5EF4-FFF2-40B4-BE49-F238E27FC236}">
                <a16:creationId xmlns:a16="http://schemas.microsoft.com/office/drawing/2014/main" id="{703AEA5D-8CAD-CA53-C727-2B4B3509F416}"/>
              </a:ext>
            </a:extLst>
          </p:cNvPr>
          <p:cNvGraphicFramePr>
            <a:graphicFrameLocks noGrp="1"/>
          </p:cNvGraphicFramePr>
          <p:nvPr>
            <p:extLst>
              <p:ext uri="{D42A27DB-BD31-4B8C-83A1-F6EECF244321}">
                <p14:modId xmlns:p14="http://schemas.microsoft.com/office/powerpoint/2010/main" val="3208104236"/>
              </p:ext>
            </p:extLst>
          </p:nvPr>
        </p:nvGraphicFramePr>
        <p:xfrm>
          <a:off x="885387" y="1709376"/>
          <a:ext cx="9900000" cy="26402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910750159"/>
                    </a:ext>
                  </a:extLst>
                </a:gridCol>
                <a:gridCol w="6660000">
                  <a:extLst>
                    <a:ext uri="{9D8B030D-6E8A-4147-A177-3AD203B41FA5}">
                      <a16:colId xmlns:a16="http://schemas.microsoft.com/office/drawing/2014/main" val="3801921775"/>
                    </a:ext>
                  </a:extLst>
                </a:gridCol>
                <a:gridCol w="360000">
                  <a:extLst>
                    <a:ext uri="{9D8B030D-6E8A-4147-A177-3AD203B41FA5}">
                      <a16:colId xmlns:a16="http://schemas.microsoft.com/office/drawing/2014/main" val="2198437579"/>
                    </a:ext>
                  </a:extLst>
                </a:gridCol>
                <a:gridCol w="2160000">
                  <a:extLst>
                    <a:ext uri="{9D8B030D-6E8A-4147-A177-3AD203B41FA5}">
                      <a16:colId xmlns:a16="http://schemas.microsoft.com/office/drawing/2014/main" val="945801714"/>
                    </a:ext>
                  </a:extLst>
                </a:gridCol>
              </a:tblGrid>
              <a:tr h="720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サンプルコード１</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hMerge="1">
                  <a:txBody>
                    <a:bodyPr/>
                    <a:lstStyle/>
                    <a:p>
                      <a:endParaRPr kumimoji="1" lang="ja-JP" altLang="en-US" dirty="0"/>
                    </a:p>
                  </a:txBody>
                  <a:tcPr/>
                </a:tc>
                <a:tc>
                  <a:txBody>
                    <a:bodyPr/>
                    <a:lstStyle/>
                    <a:p>
                      <a:endParaRPr kumimoji="1" lang="ja-JP" altLang="en-US" dirty="0"/>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実行結果</a:t>
                      </a:r>
                      <a:endParaRPr kumimoji="1" lang="ja-JP" altLang="en-US" sz="36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9072347"/>
                  </a:ext>
                </a:extLst>
              </a:tr>
              <a:tr h="370840">
                <a:tc>
                  <a:txBody>
                    <a:bodyPr/>
                    <a:lstStyle/>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3</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print(round(2.675, 0))</a:t>
                      </a:r>
                    </a:p>
                    <a:p>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print(round(2.675, 1))</a:t>
                      </a:r>
                    </a:p>
                    <a:p>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print(round(2.675, 2))</a:t>
                      </a:r>
                      <a:endParaRPr kumimoji="1" lang="ja-JP" altLang="en-US" b="1" dirty="0">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endParaRPr kumimoji="1" lang="ja-JP" altLang="en-US" b="1" dirty="0"/>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2.67</a:t>
                      </a:r>
                      <a:endParaRPr kumimoji="1" lang="ja-JP" altLang="en-US" b="1" dirty="0">
                        <a:latin typeface="BIZ UDゴシック" panose="020B0400000000000000" pitchFamily="49" charset="-128"/>
                        <a:ea typeface="BIZ UDゴシック" panose="020B0400000000000000" pitchFamily="49" charset="-128"/>
                      </a:endParaRP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2427982548"/>
                  </a:ext>
                </a:extLst>
              </a:tr>
            </a:tbl>
          </a:graphicData>
        </a:graphic>
      </p:graphicFrame>
    </p:spTree>
    <p:extLst>
      <p:ext uri="{BB962C8B-B14F-4D97-AF65-F5344CB8AC3E}">
        <p14:creationId xmlns:p14="http://schemas.microsoft.com/office/powerpoint/2010/main" val="397861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D464EE-F6D7-F366-826B-65CE93615AE9}"/>
              </a:ext>
            </a:extLst>
          </p:cNvPr>
          <p:cNvPicPr>
            <a:picLocks noChangeAspect="1"/>
          </p:cNvPicPr>
          <p:nvPr/>
        </p:nvPicPr>
        <p:blipFill>
          <a:blip r:embed="rId3"/>
          <a:stretch>
            <a:fillRect/>
          </a:stretch>
        </p:blipFill>
        <p:spPr>
          <a:xfrm>
            <a:off x="180386" y="988610"/>
            <a:ext cx="3615309" cy="5458408"/>
          </a:xfrm>
          <a:prstGeom prst="rect">
            <a:avLst/>
          </a:prstGeom>
        </p:spPr>
      </p:pic>
      <p:pic>
        <p:nvPicPr>
          <p:cNvPr id="2" name="図 1">
            <a:extLst>
              <a:ext uri="{FF2B5EF4-FFF2-40B4-BE49-F238E27FC236}">
                <a16:creationId xmlns:a16="http://schemas.microsoft.com/office/drawing/2014/main" id="{3344949D-C140-54D3-AD00-04D4FC5ADF2A}"/>
              </a:ext>
            </a:extLst>
          </p:cNvPr>
          <p:cNvPicPr>
            <a:picLocks noChangeAspect="1"/>
          </p:cNvPicPr>
          <p:nvPr/>
        </p:nvPicPr>
        <p:blipFill>
          <a:blip r:embed="rId4"/>
          <a:srcRect r="50408"/>
          <a:stretch/>
        </p:blipFill>
        <p:spPr>
          <a:xfrm>
            <a:off x="3847323" y="799203"/>
            <a:ext cx="8191932" cy="4572638"/>
          </a:xfrm>
          <a:prstGeom prst="rect">
            <a:avLst/>
          </a:prstGeom>
        </p:spPr>
      </p:pic>
      <p:sp>
        <p:nvSpPr>
          <p:cNvPr id="4" name="正方形/長方形 3">
            <a:extLst>
              <a:ext uri="{FF2B5EF4-FFF2-40B4-BE49-F238E27FC236}">
                <a16:creationId xmlns:a16="http://schemas.microsoft.com/office/drawing/2014/main" id="{BB2E43BA-60F4-3EF2-ADBE-CDF078030F7D}"/>
              </a:ext>
            </a:extLst>
          </p:cNvPr>
          <p:cNvSpPr/>
          <p:nvPr/>
        </p:nvSpPr>
        <p:spPr>
          <a:xfrm>
            <a:off x="4688147" y="2410096"/>
            <a:ext cx="7092000" cy="2727423"/>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510F2B17-52CC-9BAC-D619-20CDB825078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a:t>
            </a:fld>
            <a:endParaRPr lang="ja-JP" altLang="en-US" dirty="0"/>
          </a:p>
        </p:txBody>
      </p:sp>
      <p:sp>
        <p:nvSpPr>
          <p:cNvPr id="9" name="フローチャート: 手操作入力 7">
            <a:extLst>
              <a:ext uri="{FF2B5EF4-FFF2-40B4-BE49-F238E27FC236}">
                <a16:creationId xmlns:a16="http://schemas.microsoft.com/office/drawing/2014/main" id="{FFCF764F-8336-B32F-D928-0B748F0F435E}"/>
              </a:ext>
            </a:extLst>
          </p:cNvPr>
          <p:cNvSpPr/>
          <p:nvPr/>
        </p:nvSpPr>
        <p:spPr>
          <a:xfrm>
            <a:off x="1668280" y="1917439"/>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75775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160</a:t>
            </a:fld>
            <a:endParaRPr lang="ja-JP" altLang="en-US" dirty="0"/>
          </a:p>
        </p:txBody>
      </p:sp>
      <p:sp>
        <p:nvSpPr>
          <p:cNvPr id="2" name="タイトル 1">
            <a:extLst>
              <a:ext uri="{FF2B5EF4-FFF2-40B4-BE49-F238E27FC236}">
                <a16:creationId xmlns:a16="http://schemas.microsoft.com/office/drawing/2014/main" id="{14382F71-78A9-2A24-85A4-FEEBA92F5041}"/>
              </a:ext>
            </a:extLst>
          </p:cNvPr>
          <p:cNvSpPr>
            <a:spLocks noGrp="1"/>
          </p:cNvSpPr>
          <p:nvPr>
            <p:ph type="title"/>
          </p:nvPr>
        </p:nvSpPr>
        <p:spPr>
          <a:xfrm>
            <a:off x="838199" y="365125"/>
            <a:ext cx="11016000" cy="1325563"/>
          </a:xfrm>
        </p:spPr>
        <p:txBody>
          <a:bodyPr>
            <a:normAutofit/>
          </a:bodyPr>
          <a:lstStyle/>
          <a:p>
            <a:r>
              <a:rPr lang="en-US" altLang="ja-JP" sz="4400" dirty="0">
                <a:latin typeface="BIZ UDPゴシック" panose="020B0400000000000000" pitchFamily="50" charset="-128"/>
                <a:ea typeface="BIZ UDPゴシック" panose="020B0400000000000000" pitchFamily="50" charset="-128"/>
              </a:rPr>
              <a:t>round</a:t>
            </a:r>
            <a:r>
              <a:rPr lang="en-US" altLang="ja-JP" sz="4400" dirty="0"/>
              <a:t>()</a:t>
            </a:r>
            <a:r>
              <a:rPr lang="ja-JP" altLang="en-US" sz="4400" dirty="0"/>
              <a:t>関数を使用した四捨五入と注意点</a:t>
            </a:r>
          </a:p>
        </p:txBody>
      </p:sp>
      <p:sp>
        <p:nvSpPr>
          <p:cNvPr id="3" name="テキスト プレースホルダー 7">
            <a:extLst>
              <a:ext uri="{FF2B5EF4-FFF2-40B4-BE49-F238E27FC236}">
                <a16:creationId xmlns:a16="http://schemas.microsoft.com/office/drawing/2014/main" id="{9278D158-5091-FB64-8C8A-61F7A4AECD1E}"/>
              </a:ext>
            </a:extLst>
          </p:cNvPr>
          <p:cNvSpPr txBox="1">
            <a:spLocks/>
          </p:cNvSpPr>
          <p:nvPr/>
        </p:nvSpPr>
        <p:spPr>
          <a:xfrm>
            <a:off x="875999" y="1623316"/>
            <a:ext cx="10958949"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kumimoji="1" lang="ja-JP" altLang="en-US" sz="4400" b="1" i="0" u="none" strike="noStrike" kern="1200" cap="none" spc="0" normalizeH="0" baseline="0" noProof="0" dirty="0">
                <a:ln>
                  <a:noFill/>
                </a:ln>
                <a:solidFill>
                  <a:prstClr val="black">
                    <a:lumMod val="75000"/>
                    <a:lumOff val="25000"/>
                  </a:prstClr>
                </a:solidFill>
                <a:effectLst/>
                <a:uLnTx/>
                <a:uFillTx/>
              </a:rPr>
              <a:t>２．最近接偶数への丸め</a:t>
            </a:r>
          </a:p>
          <a:p>
            <a:pPr marL="0" indent="0">
              <a:lnSpc>
                <a:spcPct val="100000"/>
              </a:lnSpc>
              <a:spcBef>
                <a:spcPts val="0"/>
              </a:spcBef>
              <a:buFont typeface="Arial" panose="020B0604020202020204" pitchFamily="34" charset="0"/>
              <a:buNone/>
            </a:pPr>
            <a:endParaRPr kumimoji="1" lang="en-US" altLang="ja-JP" sz="4400" b="1" i="0" u="none" strike="noStrike" kern="1200" cap="none" spc="0" normalizeH="0" baseline="0" noProof="0" dirty="0">
              <a:ln>
                <a:noFill/>
              </a:ln>
              <a:solidFill>
                <a:prstClr val="black">
                  <a:lumMod val="75000"/>
                  <a:lumOff val="25000"/>
                </a:prstClr>
              </a:solidFill>
              <a:effectLst/>
              <a:uLnTx/>
              <a:uFillTx/>
            </a:endParaRPr>
          </a:p>
          <a:p>
            <a:pPr marL="0" indent="0">
              <a:lnSpc>
                <a:spcPct val="100000"/>
              </a:lnSpc>
              <a:spcBef>
                <a:spcPts val="0"/>
              </a:spcBef>
              <a:buFont typeface="Arial" panose="020B0604020202020204" pitchFamily="34" charset="0"/>
              <a:buNone/>
            </a:pPr>
            <a:r>
              <a:rPr lang="ja-JP" altLang="en-US" sz="4400" dirty="0">
                <a:solidFill>
                  <a:prstClr val="black">
                    <a:lumMod val="75000"/>
                    <a:lumOff val="25000"/>
                  </a:prstClr>
                </a:solidFill>
              </a:rPr>
              <a:t>値の端数が</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0.5</a:t>
            </a:r>
            <a:r>
              <a:rPr lang="ja-JP" altLang="en-US" sz="4400" dirty="0">
                <a:solidFill>
                  <a:prstClr val="black">
                    <a:lumMod val="75000"/>
                    <a:lumOff val="25000"/>
                  </a:prstClr>
                </a:solidFill>
              </a:rPr>
              <a:t>の場合に，最も近い偶数に</a:t>
            </a:r>
            <a:br>
              <a:rPr lang="en-US" altLang="ja-JP" sz="4400" dirty="0">
                <a:solidFill>
                  <a:prstClr val="black">
                    <a:lumMod val="75000"/>
                    <a:lumOff val="25000"/>
                  </a:prstClr>
                </a:solidFill>
              </a:rPr>
            </a:br>
            <a:r>
              <a:rPr lang="ja-JP" altLang="en-US" sz="4400" dirty="0">
                <a:solidFill>
                  <a:prstClr val="black">
                    <a:lumMod val="75000"/>
                    <a:lumOff val="25000"/>
                  </a:prstClr>
                </a:solidFill>
              </a:rPr>
              <a:t>丸められる。</a:t>
            </a:r>
            <a:endParaRPr lang="en-US" altLang="ja-JP" sz="4400" dirty="0">
              <a:solidFill>
                <a:prstClr val="black">
                  <a:lumMod val="75000"/>
                  <a:lumOff val="25000"/>
                </a:prstClr>
              </a:solidFill>
            </a:endParaRPr>
          </a:p>
          <a:p>
            <a:pPr marL="0" indent="0">
              <a:lnSpc>
                <a:spcPct val="100000"/>
              </a:lnSpc>
              <a:spcBef>
                <a:spcPts val="2400"/>
              </a:spcBef>
              <a:buFont typeface="Arial" panose="020B0604020202020204" pitchFamily="34" charset="0"/>
              <a:buNone/>
            </a:pP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4400" dirty="0">
                <a:solidFill>
                  <a:prstClr val="black">
                    <a:lumMod val="75000"/>
                    <a:lumOff val="25000"/>
                  </a:prstClr>
                </a:solidFill>
              </a:rPr>
              <a:t>では，</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round(0.5)</a:t>
            </a:r>
            <a:r>
              <a:rPr lang="ja-JP" altLang="en-US" sz="4400" dirty="0">
                <a:solidFill>
                  <a:prstClr val="black">
                    <a:lumMod val="75000"/>
                    <a:lumOff val="25000"/>
                  </a:prstClr>
                </a:solidFill>
                <a:latin typeface="BIZ UDPゴシック" panose="020B0400000000000000" pitchFamily="50" charset="-128"/>
                <a:ea typeface="BIZ UDPゴシック" panose="020B0400000000000000" pitchFamily="50" charset="-128"/>
              </a:rPr>
              <a:t>に対し，</a:t>
            </a:r>
            <a:b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b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1</a:t>
            </a:r>
            <a:r>
              <a:rPr lang="ja-JP" altLang="en-US" sz="4400" dirty="0">
                <a:solidFill>
                  <a:prstClr val="black">
                    <a:lumMod val="75000"/>
                    <a:lumOff val="25000"/>
                  </a:prstClr>
                </a:solidFill>
              </a:rPr>
              <a:t>」ではなく「</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0</a:t>
            </a:r>
            <a:r>
              <a:rPr lang="ja-JP" altLang="en-US" sz="4400" dirty="0">
                <a:solidFill>
                  <a:prstClr val="black">
                    <a:lumMod val="75000"/>
                    <a:lumOff val="25000"/>
                  </a:prstClr>
                </a:solidFill>
              </a:rPr>
              <a:t>」が返される</a:t>
            </a:r>
            <a:r>
              <a:rPr kumimoji="1" lang="ja-JP" altLang="en-US" sz="4400" b="0" i="0" u="none" strike="noStrike" kern="1200" cap="none" spc="0" normalizeH="0" baseline="0" noProof="0" dirty="0">
                <a:ln>
                  <a:noFill/>
                </a:ln>
                <a:solidFill>
                  <a:prstClr val="black">
                    <a:lumMod val="75000"/>
                    <a:lumOff val="25000"/>
                  </a:prstClr>
                </a:solidFill>
                <a:effectLst/>
                <a:uLnTx/>
                <a:uFillTx/>
              </a:rPr>
              <a:t>。</a:t>
            </a:r>
          </a:p>
        </p:txBody>
      </p:sp>
    </p:spTree>
    <p:extLst>
      <p:ext uri="{BB962C8B-B14F-4D97-AF65-F5344CB8AC3E}">
        <p14:creationId xmlns:p14="http://schemas.microsoft.com/office/powerpoint/2010/main" val="11161058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161</a:t>
            </a:fld>
            <a:endParaRPr lang="ja-JP" altLang="en-US" dirty="0"/>
          </a:p>
        </p:txBody>
      </p:sp>
      <p:sp>
        <p:nvSpPr>
          <p:cNvPr id="2" name="タイトル 1">
            <a:extLst>
              <a:ext uri="{FF2B5EF4-FFF2-40B4-BE49-F238E27FC236}">
                <a16:creationId xmlns:a16="http://schemas.microsoft.com/office/drawing/2014/main" id="{14382F71-78A9-2A24-85A4-FEEBA92F5041}"/>
              </a:ext>
            </a:extLst>
          </p:cNvPr>
          <p:cNvSpPr>
            <a:spLocks noGrp="1"/>
          </p:cNvSpPr>
          <p:nvPr>
            <p:ph type="title"/>
          </p:nvPr>
        </p:nvSpPr>
        <p:spPr>
          <a:xfrm>
            <a:off x="838200" y="365125"/>
            <a:ext cx="10748963" cy="1325563"/>
          </a:xfrm>
        </p:spPr>
        <p:txBody>
          <a:bodyPr>
            <a:normAutofit/>
          </a:bodyPr>
          <a:lstStyle/>
          <a:p>
            <a:pPr marL="0" indent="0">
              <a:lnSpc>
                <a:spcPct val="100000"/>
              </a:lnSpc>
              <a:spcBef>
                <a:spcPts val="0"/>
              </a:spcBef>
              <a:buFont typeface="Arial" panose="020B0604020202020204" pitchFamily="34" charset="0"/>
              <a:buNone/>
            </a:pPr>
            <a:r>
              <a:rPr kumimoji="1" lang="ja-JP" altLang="en-US" sz="4400" b="1" i="0" u="none" strike="noStrike" kern="1200" cap="none" spc="0" normalizeH="0" baseline="0" noProof="0" dirty="0">
                <a:ln>
                  <a:noFill/>
                </a:ln>
                <a:solidFill>
                  <a:prstClr val="black">
                    <a:lumMod val="75000"/>
                    <a:lumOff val="25000"/>
                  </a:prstClr>
                </a:solidFill>
                <a:effectLst/>
                <a:uLnTx/>
                <a:uFillTx/>
              </a:rPr>
              <a:t>２．最近接偶数への丸め</a:t>
            </a:r>
          </a:p>
        </p:txBody>
      </p:sp>
      <p:graphicFrame>
        <p:nvGraphicFramePr>
          <p:cNvPr id="3" name="表 2">
            <a:extLst>
              <a:ext uri="{FF2B5EF4-FFF2-40B4-BE49-F238E27FC236}">
                <a16:creationId xmlns:a16="http://schemas.microsoft.com/office/drawing/2014/main" id="{A93A8A56-12D1-EBCC-E62B-CE6BE5C89A21}"/>
              </a:ext>
            </a:extLst>
          </p:cNvPr>
          <p:cNvGraphicFramePr>
            <a:graphicFrameLocks noGrp="1"/>
          </p:cNvGraphicFramePr>
          <p:nvPr>
            <p:extLst>
              <p:ext uri="{D42A27DB-BD31-4B8C-83A1-F6EECF244321}">
                <p14:modId xmlns:p14="http://schemas.microsoft.com/office/powerpoint/2010/main" val="582119907"/>
              </p:ext>
            </p:extLst>
          </p:nvPr>
        </p:nvGraphicFramePr>
        <p:xfrm>
          <a:off x="885387" y="1709376"/>
          <a:ext cx="9900000" cy="44690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910750159"/>
                    </a:ext>
                  </a:extLst>
                </a:gridCol>
                <a:gridCol w="6660000">
                  <a:extLst>
                    <a:ext uri="{9D8B030D-6E8A-4147-A177-3AD203B41FA5}">
                      <a16:colId xmlns:a16="http://schemas.microsoft.com/office/drawing/2014/main" val="3801921775"/>
                    </a:ext>
                  </a:extLst>
                </a:gridCol>
                <a:gridCol w="360000">
                  <a:extLst>
                    <a:ext uri="{9D8B030D-6E8A-4147-A177-3AD203B41FA5}">
                      <a16:colId xmlns:a16="http://schemas.microsoft.com/office/drawing/2014/main" val="2198437579"/>
                    </a:ext>
                  </a:extLst>
                </a:gridCol>
                <a:gridCol w="2160000">
                  <a:extLst>
                    <a:ext uri="{9D8B030D-6E8A-4147-A177-3AD203B41FA5}">
                      <a16:colId xmlns:a16="http://schemas.microsoft.com/office/drawing/2014/main" val="945801714"/>
                    </a:ext>
                  </a:extLst>
                </a:gridCol>
              </a:tblGrid>
              <a:tr h="720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サンプルコード２</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hMerge="1">
                  <a:txBody>
                    <a:bodyPr/>
                    <a:lstStyle/>
                    <a:p>
                      <a:endParaRPr kumimoji="1" lang="ja-JP" altLang="en-US" dirty="0"/>
                    </a:p>
                  </a:txBody>
                  <a:tcPr/>
                </a:tc>
                <a:tc>
                  <a:txBody>
                    <a:bodyPr/>
                    <a:lstStyle/>
                    <a:p>
                      <a:endParaRPr kumimoji="1" lang="ja-JP" altLang="en-US" dirty="0"/>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実行結果</a:t>
                      </a:r>
                      <a:endParaRPr kumimoji="1" lang="ja-JP" altLang="en-US" sz="36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9072347"/>
                  </a:ext>
                </a:extLst>
              </a:tr>
              <a:tr h="370840">
                <a:tc>
                  <a:txBody>
                    <a:bodyPr/>
                    <a:lstStyle/>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3</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4</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5</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6</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print(round(5.5))</a:t>
                      </a:r>
                      <a:endParaRPr kumimoji="1" lang="ja-JP" altLang="en-US" b="1" dirty="0">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endParaRPr kumimoji="1" lang="ja-JP" altLang="en-US" b="1" dirty="0"/>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tx1">
                              <a:lumMod val="75000"/>
                              <a:lumOff val="25000"/>
                            </a:schemeClr>
                          </a:solidFill>
                          <a:effectLst/>
                          <a:highlight>
                            <a:srgbClr val="FFFF00"/>
                          </a:highlight>
                          <a:uLnTx/>
                          <a:uFillTx/>
                          <a:latin typeface="BIZ UDゴシック" panose="020B0400000000000000" pitchFamily="49" charset="-128"/>
                          <a:ea typeface="BIZ UDゴシック" panose="020B0400000000000000" pitchFamily="49" charset="-128"/>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tx1">
                              <a:lumMod val="75000"/>
                              <a:lumOff val="25000"/>
                            </a:schemeClr>
                          </a:solidFill>
                          <a:effectLst/>
                          <a:highlight>
                            <a:srgbClr val="FFFF00"/>
                          </a:highlight>
                          <a:uLnTx/>
                          <a:uFillTx/>
                          <a:latin typeface="BIZ UDゴシック" panose="020B0400000000000000" pitchFamily="49" charset="-128"/>
                          <a:ea typeface="BIZ UDゴシック" panose="020B0400000000000000" pitchFamily="49" charset="-128"/>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tx1">
                              <a:lumMod val="75000"/>
                              <a:lumOff val="25000"/>
                            </a:schemeClr>
                          </a:solidFill>
                          <a:effectLst/>
                          <a:highlight>
                            <a:srgbClr val="FFFF00"/>
                          </a:highlight>
                          <a:uLnTx/>
                          <a:uFillTx/>
                          <a:latin typeface="BIZ UDゴシック" panose="020B0400000000000000" pitchFamily="49" charset="-128"/>
                          <a:ea typeface="BIZ UDゴシック" panose="020B0400000000000000" pitchFamily="49" charset="-128"/>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6</a:t>
                      </a:r>
                      <a:endParaRPr kumimoji="1" lang="ja-JP" altLang="en-US" b="1" dirty="0">
                        <a:latin typeface="BIZ UDゴシック" panose="020B0400000000000000" pitchFamily="49" charset="-128"/>
                        <a:ea typeface="BIZ UDゴシック" panose="020B0400000000000000" pitchFamily="49" charset="-128"/>
                      </a:endParaRP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2427982548"/>
                  </a:ext>
                </a:extLst>
              </a:tr>
            </a:tbl>
          </a:graphicData>
        </a:graphic>
      </p:graphicFrame>
    </p:spTree>
    <p:extLst>
      <p:ext uri="{BB962C8B-B14F-4D97-AF65-F5344CB8AC3E}">
        <p14:creationId xmlns:p14="http://schemas.microsoft.com/office/powerpoint/2010/main" val="22072534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162</a:t>
            </a:fld>
            <a:endParaRPr lang="ja-JP" altLang="en-US" dirty="0"/>
          </a:p>
        </p:txBody>
      </p:sp>
      <p:sp>
        <p:nvSpPr>
          <p:cNvPr id="2" name="タイトル 1">
            <a:extLst>
              <a:ext uri="{FF2B5EF4-FFF2-40B4-BE49-F238E27FC236}">
                <a16:creationId xmlns:a16="http://schemas.microsoft.com/office/drawing/2014/main" id="{14382F71-78A9-2A24-85A4-FEEBA92F5041}"/>
              </a:ext>
            </a:extLst>
          </p:cNvPr>
          <p:cNvSpPr>
            <a:spLocks noGrp="1"/>
          </p:cNvSpPr>
          <p:nvPr>
            <p:ph type="title"/>
          </p:nvPr>
        </p:nvSpPr>
        <p:spPr>
          <a:xfrm>
            <a:off x="838200" y="365125"/>
            <a:ext cx="10748963" cy="1325563"/>
          </a:xfrm>
        </p:spPr>
        <p:txBody>
          <a:bodyPr>
            <a:normAutofit/>
          </a:bodyPr>
          <a:lstStyle/>
          <a:p>
            <a:pPr marL="0" indent="0">
              <a:lnSpc>
                <a:spcPct val="100000"/>
              </a:lnSpc>
              <a:spcBef>
                <a:spcPts val="0"/>
              </a:spcBef>
              <a:buFont typeface="Arial" panose="020B0604020202020204" pitchFamily="34" charset="0"/>
              <a:buNone/>
            </a:pPr>
            <a:r>
              <a:rPr kumimoji="1" lang="ja-JP" altLang="en-US" sz="4400" b="1" i="0" u="none" strike="noStrike" kern="1200" cap="none" spc="0" normalizeH="0" baseline="0" noProof="0" dirty="0">
                <a:ln>
                  <a:noFill/>
                </a:ln>
                <a:solidFill>
                  <a:prstClr val="black">
                    <a:lumMod val="75000"/>
                    <a:lumOff val="25000"/>
                  </a:prstClr>
                </a:solidFill>
                <a:effectLst/>
                <a:uLnTx/>
                <a:uFillTx/>
              </a:rPr>
              <a:t>２．最近接偶数への丸め</a:t>
            </a:r>
          </a:p>
        </p:txBody>
      </p:sp>
      <p:graphicFrame>
        <p:nvGraphicFramePr>
          <p:cNvPr id="3" name="表 2">
            <a:extLst>
              <a:ext uri="{FF2B5EF4-FFF2-40B4-BE49-F238E27FC236}">
                <a16:creationId xmlns:a16="http://schemas.microsoft.com/office/drawing/2014/main" id="{A93A8A56-12D1-EBCC-E62B-CE6BE5C89A21}"/>
              </a:ext>
            </a:extLst>
          </p:cNvPr>
          <p:cNvGraphicFramePr>
            <a:graphicFrameLocks noGrp="1"/>
          </p:cNvGraphicFramePr>
          <p:nvPr>
            <p:extLst>
              <p:ext uri="{D42A27DB-BD31-4B8C-83A1-F6EECF244321}">
                <p14:modId xmlns:p14="http://schemas.microsoft.com/office/powerpoint/2010/main" val="2258422180"/>
              </p:ext>
            </p:extLst>
          </p:nvPr>
        </p:nvGraphicFramePr>
        <p:xfrm>
          <a:off x="885387" y="1709376"/>
          <a:ext cx="9900000" cy="38594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910750159"/>
                    </a:ext>
                  </a:extLst>
                </a:gridCol>
                <a:gridCol w="6660000">
                  <a:extLst>
                    <a:ext uri="{9D8B030D-6E8A-4147-A177-3AD203B41FA5}">
                      <a16:colId xmlns:a16="http://schemas.microsoft.com/office/drawing/2014/main" val="3801921775"/>
                    </a:ext>
                  </a:extLst>
                </a:gridCol>
                <a:gridCol w="360000">
                  <a:extLst>
                    <a:ext uri="{9D8B030D-6E8A-4147-A177-3AD203B41FA5}">
                      <a16:colId xmlns:a16="http://schemas.microsoft.com/office/drawing/2014/main" val="2198437579"/>
                    </a:ext>
                  </a:extLst>
                </a:gridCol>
                <a:gridCol w="2160000">
                  <a:extLst>
                    <a:ext uri="{9D8B030D-6E8A-4147-A177-3AD203B41FA5}">
                      <a16:colId xmlns:a16="http://schemas.microsoft.com/office/drawing/2014/main" val="945801714"/>
                    </a:ext>
                  </a:extLst>
                </a:gridCol>
              </a:tblGrid>
              <a:tr h="720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サンプルコード３</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hMerge="1">
                  <a:txBody>
                    <a:bodyPr/>
                    <a:lstStyle/>
                    <a:p>
                      <a:endParaRPr kumimoji="1" lang="ja-JP" altLang="en-US" dirty="0"/>
                    </a:p>
                  </a:txBody>
                  <a:tcPr/>
                </a:tc>
                <a:tc>
                  <a:txBody>
                    <a:bodyPr/>
                    <a:lstStyle/>
                    <a:p>
                      <a:endParaRPr kumimoji="1" lang="ja-JP" altLang="en-US" dirty="0"/>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実行結果</a:t>
                      </a:r>
                      <a:endParaRPr kumimoji="1" lang="ja-JP" altLang="en-US" sz="36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9072347"/>
                  </a:ext>
                </a:extLst>
              </a:tr>
              <a:tr h="370840">
                <a:tc>
                  <a:txBody>
                    <a:bodyPr/>
                    <a:lstStyle/>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3</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4</a:t>
                      </a:r>
                    </a:p>
                    <a:p>
                      <a:pPr algn="ct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5</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print(round(5, -1)) print(round(15,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print(round(25,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print(round(35,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print(round(45, -1))</a:t>
                      </a:r>
                      <a:endParaRPr kumimoji="1" lang="ja-JP" altLang="en-US" b="1" dirty="0">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endParaRPr kumimoji="1" lang="ja-JP" altLang="en-US" b="1" dirty="0"/>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lumMod val="75000"/>
                              <a:lumOff val="25000"/>
                            </a:prstClr>
                          </a:solidFill>
                          <a:effectLst/>
                          <a:highlight>
                            <a:srgbClr val="FFFF00"/>
                          </a:highlight>
                          <a:uLnTx/>
                          <a:uFillTx/>
                          <a:latin typeface="BIZ UDゴシック" panose="020B0400000000000000" pitchFamily="49" charset="-128"/>
                          <a:ea typeface="BIZ UDゴシック" panose="020B0400000000000000" pitchFamily="49" charset="-128"/>
                          <a:cs typeface="+mn-cs"/>
                        </a:rPr>
                        <a:t>40</a:t>
                      </a:r>
                      <a:endParaRPr kumimoji="1" lang="ja-JP" altLang="en-US" sz="4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2427982548"/>
                  </a:ext>
                </a:extLst>
              </a:tr>
            </a:tbl>
          </a:graphicData>
        </a:graphic>
      </p:graphicFrame>
    </p:spTree>
    <p:extLst>
      <p:ext uri="{BB962C8B-B14F-4D97-AF65-F5344CB8AC3E}">
        <p14:creationId xmlns:p14="http://schemas.microsoft.com/office/powerpoint/2010/main" val="28138921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3FC4-C9C2-91D7-D4AA-9E0DA5A7077A}"/>
            </a:ext>
          </a:extLst>
        </p:cNvPr>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954297F1-5C7C-1AD2-2D55-21D3268C41B6}"/>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スコープ</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宣言した変数が有効となる範囲。</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アイコン&#10;&#10;AI によって生成されたコンテンツは間違っている可能性があります。">
            <a:extLst>
              <a:ext uri="{FF2B5EF4-FFF2-40B4-BE49-F238E27FC236}">
                <a16:creationId xmlns:a16="http://schemas.microsoft.com/office/drawing/2014/main" id="{94828424-03A2-0E9D-E83A-2F800CBC9348}"/>
              </a:ext>
            </a:extLst>
          </p:cNvPr>
          <p:cNvPicPr>
            <a:picLocks noChangeAspect="1"/>
          </p:cNvPicPr>
          <p:nvPr/>
        </p:nvPicPr>
        <p:blipFill>
          <a:blip r:embed="rId3">
            <a:extLst>
              <a:ext uri="{28A0092B-C50C-407E-A947-70E740481C1C}">
                <a14:useLocalDpi xmlns:a14="http://schemas.microsoft.com/office/drawing/2010/main" val="0"/>
              </a:ext>
            </a:extLst>
          </a:blip>
          <a:srcRect l="4017" r="3322"/>
          <a:stretch/>
        </p:blipFill>
        <p:spPr>
          <a:xfrm>
            <a:off x="882823" y="1394380"/>
            <a:ext cx="1712794" cy="1311021"/>
          </a:xfrm>
          <a:prstGeom prst="rect">
            <a:avLst/>
          </a:prstGeom>
        </p:spPr>
      </p:pic>
      <p:pic>
        <p:nvPicPr>
          <p:cNvPr id="8" name="図 7">
            <a:extLst>
              <a:ext uri="{FF2B5EF4-FFF2-40B4-BE49-F238E27FC236}">
                <a16:creationId xmlns:a16="http://schemas.microsoft.com/office/drawing/2014/main" id="{C6EE3B0A-E88F-2C39-A573-1D60EB61E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00611"/>
            <a:ext cx="11915862" cy="828681"/>
          </a:xfrm>
          <a:prstGeom prst="rect">
            <a:avLst/>
          </a:prstGeom>
        </p:spPr>
      </p:pic>
      <p:sp>
        <p:nvSpPr>
          <p:cNvPr id="9" name="テキスト ボックス 8">
            <a:extLst>
              <a:ext uri="{FF2B5EF4-FFF2-40B4-BE49-F238E27FC236}">
                <a16:creationId xmlns:a16="http://schemas.microsoft.com/office/drawing/2014/main" id="{580D6901-EB40-3346-97B5-13113F7844A1}"/>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テキスト ボックス 9">
            <a:extLst>
              <a:ext uri="{FF2B5EF4-FFF2-40B4-BE49-F238E27FC236}">
                <a16:creationId xmlns:a16="http://schemas.microsoft.com/office/drawing/2014/main" id="{F4DB102F-64C1-8834-6DCD-B0E1EEF7F3FD}"/>
              </a:ext>
            </a:extLst>
          </p:cNvPr>
          <p:cNvSpPr txBox="1"/>
          <p:nvPr/>
        </p:nvSpPr>
        <p:spPr>
          <a:xfrm>
            <a:off x="2816729" y="1779094"/>
            <a:ext cx="413446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rPr>
              <a:t>変数のスコープ</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4C4CBB88-643E-734E-8CBC-1DDF90ACFC9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163</a:t>
            </a:fld>
            <a:endParaRPr lang="ja-JP" altLang="en-US" dirty="0"/>
          </a:p>
        </p:txBody>
      </p:sp>
    </p:spTree>
    <p:extLst>
      <p:ext uri="{BB962C8B-B14F-4D97-AF65-F5344CB8AC3E}">
        <p14:creationId xmlns:p14="http://schemas.microsoft.com/office/powerpoint/2010/main" val="258731485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3FC4-C9C2-91D7-D4AA-9E0DA5A7077A}"/>
            </a:ext>
          </a:extLst>
        </p:cNvPr>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954297F1-5C7C-1AD2-2D55-21D3268C41B6}"/>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例題６のプログラム１と解答例の関数は，</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それぞれ変数</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a</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を宣言しているが，</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スコープが異なるため，別の変数として</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扱われている。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アイコン&#10;&#10;AI によって生成されたコンテンツは間違っている可能性があります。">
            <a:extLst>
              <a:ext uri="{FF2B5EF4-FFF2-40B4-BE49-F238E27FC236}">
                <a16:creationId xmlns:a16="http://schemas.microsoft.com/office/drawing/2014/main" id="{94828424-03A2-0E9D-E83A-2F800CBC9348}"/>
              </a:ext>
            </a:extLst>
          </p:cNvPr>
          <p:cNvPicPr>
            <a:picLocks noChangeAspect="1"/>
          </p:cNvPicPr>
          <p:nvPr/>
        </p:nvPicPr>
        <p:blipFill>
          <a:blip r:embed="rId3">
            <a:extLst>
              <a:ext uri="{28A0092B-C50C-407E-A947-70E740481C1C}">
                <a14:useLocalDpi xmlns:a14="http://schemas.microsoft.com/office/drawing/2010/main" val="0"/>
              </a:ext>
            </a:extLst>
          </a:blip>
          <a:srcRect l="4017" r="3322"/>
          <a:stretch/>
        </p:blipFill>
        <p:spPr>
          <a:xfrm>
            <a:off x="882823" y="1394380"/>
            <a:ext cx="1712794" cy="1311021"/>
          </a:xfrm>
          <a:prstGeom prst="rect">
            <a:avLst/>
          </a:prstGeom>
        </p:spPr>
      </p:pic>
      <p:pic>
        <p:nvPicPr>
          <p:cNvPr id="8" name="図 7">
            <a:extLst>
              <a:ext uri="{FF2B5EF4-FFF2-40B4-BE49-F238E27FC236}">
                <a16:creationId xmlns:a16="http://schemas.microsoft.com/office/drawing/2014/main" id="{C6EE3B0A-E88F-2C39-A573-1D60EB61E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00611"/>
            <a:ext cx="11915862" cy="828681"/>
          </a:xfrm>
          <a:prstGeom prst="rect">
            <a:avLst/>
          </a:prstGeom>
        </p:spPr>
      </p:pic>
      <p:sp>
        <p:nvSpPr>
          <p:cNvPr id="9" name="テキスト ボックス 8">
            <a:extLst>
              <a:ext uri="{FF2B5EF4-FFF2-40B4-BE49-F238E27FC236}">
                <a16:creationId xmlns:a16="http://schemas.microsoft.com/office/drawing/2014/main" id="{580D6901-EB40-3346-97B5-13113F7844A1}"/>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テキスト ボックス 9">
            <a:extLst>
              <a:ext uri="{FF2B5EF4-FFF2-40B4-BE49-F238E27FC236}">
                <a16:creationId xmlns:a16="http://schemas.microsoft.com/office/drawing/2014/main" id="{F4DB102F-64C1-8834-6DCD-B0E1EEF7F3FD}"/>
              </a:ext>
            </a:extLst>
          </p:cNvPr>
          <p:cNvSpPr txBox="1"/>
          <p:nvPr/>
        </p:nvSpPr>
        <p:spPr>
          <a:xfrm>
            <a:off x="2816729" y="1779094"/>
            <a:ext cx="413446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rPr>
              <a:t>変数のスコープ</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2" name="スライド番号プレースホルダー 5">
            <a:extLst>
              <a:ext uri="{FF2B5EF4-FFF2-40B4-BE49-F238E27FC236}">
                <a16:creationId xmlns:a16="http://schemas.microsoft.com/office/drawing/2014/main" id="{B12FCBCB-0962-ABD0-31A7-74D3CB2B3E8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164</a:t>
            </a:fld>
            <a:endParaRPr lang="ja-JP" altLang="en-US" dirty="0"/>
          </a:p>
        </p:txBody>
      </p:sp>
      <p:cxnSp>
        <p:nvCxnSpPr>
          <p:cNvPr id="2" name="直線コネクタ 1">
            <a:extLst>
              <a:ext uri="{FF2B5EF4-FFF2-40B4-BE49-F238E27FC236}">
                <a16:creationId xmlns:a16="http://schemas.microsoft.com/office/drawing/2014/main" id="{6A61542E-E378-CED9-20D3-1E0F6C4625A4}"/>
              </a:ext>
            </a:extLst>
          </p:cNvPr>
          <p:cNvCxnSpPr>
            <a:cxnSpLocks/>
          </p:cNvCxnSpPr>
          <p:nvPr/>
        </p:nvCxnSpPr>
        <p:spPr>
          <a:xfrm>
            <a:off x="7115259" y="4934810"/>
            <a:ext cx="2299085"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8167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3FC4-C9C2-91D7-D4AA-9E0DA5A7077A}"/>
            </a:ext>
          </a:extLst>
        </p:cNvPr>
        <p:cNvGrpSpPr/>
        <p:nvPr/>
      </p:nvGrpSpPr>
      <p:grpSpPr>
        <a:xfrm>
          <a:off x="0" y="0"/>
          <a:ext cx="0" cy="0"/>
          <a:chOff x="0" y="0"/>
          <a:chExt cx="0" cy="0"/>
        </a:xfrm>
      </p:grpSpPr>
      <p:pic>
        <p:nvPicPr>
          <p:cNvPr id="4" name="図 3" descr="アイコン&#10;&#10;AI によって生成されたコンテンツは間違っている可能性があります。">
            <a:extLst>
              <a:ext uri="{FF2B5EF4-FFF2-40B4-BE49-F238E27FC236}">
                <a16:creationId xmlns:a16="http://schemas.microsoft.com/office/drawing/2014/main" id="{94828424-03A2-0E9D-E83A-2F800CBC9348}"/>
              </a:ext>
            </a:extLst>
          </p:cNvPr>
          <p:cNvPicPr>
            <a:picLocks noChangeAspect="1"/>
          </p:cNvPicPr>
          <p:nvPr/>
        </p:nvPicPr>
        <p:blipFill>
          <a:blip r:embed="rId3">
            <a:extLst>
              <a:ext uri="{28A0092B-C50C-407E-A947-70E740481C1C}">
                <a14:useLocalDpi xmlns:a14="http://schemas.microsoft.com/office/drawing/2010/main" val="0"/>
              </a:ext>
            </a:extLst>
          </a:blip>
          <a:srcRect l="4017" r="3322"/>
          <a:stretch/>
        </p:blipFill>
        <p:spPr>
          <a:xfrm>
            <a:off x="882823" y="1394380"/>
            <a:ext cx="1712794" cy="1311021"/>
          </a:xfrm>
          <a:prstGeom prst="rect">
            <a:avLst/>
          </a:prstGeom>
        </p:spPr>
      </p:pic>
      <p:pic>
        <p:nvPicPr>
          <p:cNvPr id="8" name="図 7">
            <a:extLst>
              <a:ext uri="{FF2B5EF4-FFF2-40B4-BE49-F238E27FC236}">
                <a16:creationId xmlns:a16="http://schemas.microsoft.com/office/drawing/2014/main" id="{C6EE3B0A-E88F-2C39-A573-1D60EB61E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00611"/>
            <a:ext cx="11915862" cy="828681"/>
          </a:xfrm>
          <a:prstGeom prst="rect">
            <a:avLst/>
          </a:prstGeom>
        </p:spPr>
      </p:pic>
      <p:sp>
        <p:nvSpPr>
          <p:cNvPr id="9" name="テキスト ボックス 8">
            <a:extLst>
              <a:ext uri="{FF2B5EF4-FFF2-40B4-BE49-F238E27FC236}">
                <a16:creationId xmlns:a16="http://schemas.microsoft.com/office/drawing/2014/main" id="{580D6901-EB40-3346-97B5-13113F7844A1}"/>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テキスト ボックス 9">
            <a:extLst>
              <a:ext uri="{FF2B5EF4-FFF2-40B4-BE49-F238E27FC236}">
                <a16:creationId xmlns:a16="http://schemas.microsoft.com/office/drawing/2014/main" id="{F4DB102F-64C1-8834-6DCD-B0E1EEF7F3FD}"/>
              </a:ext>
            </a:extLst>
          </p:cNvPr>
          <p:cNvSpPr txBox="1"/>
          <p:nvPr/>
        </p:nvSpPr>
        <p:spPr>
          <a:xfrm>
            <a:off x="2816729" y="1779094"/>
            <a:ext cx="413446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rPr>
              <a:t>変数のスコープ</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descr="テキスト, テーブル&#10;&#10;AI によって生成されたコンテンツは間違っている可能性があります。">
            <a:extLst>
              <a:ext uri="{FF2B5EF4-FFF2-40B4-BE49-F238E27FC236}">
                <a16:creationId xmlns:a16="http://schemas.microsoft.com/office/drawing/2014/main" id="{38E15321-19DF-E440-3AD7-D0CEC81F481B}"/>
              </a:ext>
            </a:extLst>
          </p:cNvPr>
          <p:cNvPicPr>
            <a:picLocks noChangeAspect="1"/>
          </p:cNvPicPr>
          <p:nvPr/>
        </p:nvPicPr>
        <p:blipFill>
          <a:blip r:embed="rId5">
            <a:extLst>
              <a:ext uri="{28A0092B-C50C-407E-A947-70E740481C1C}">
                <a14:useLocalDpi xmlns:a14="http://schemas.microsoft.com/office/drawing/2010/main" val="0"/>
              </a:ext>
            </a:extLst>
          </a:blip>
          <a:srcRect r="50935" b="65914"/>
          <a:stretch/>
        </p:blipFill>
        <p:spPr>
          <a:xfrm>
            <a:off x="5842212" y="2898338"/>
            <a:ext cx="5629788" cy="2623782"/>
          </a:xfrm>
          <a:prstGeom prst="rect">
            <a:avLst/>
          </a:prstGeom>
        </p:spPr>
      </p:pic>
      <p:pic>
        <p:nvPicPr>
          <p:cNvPr id="5" name="図 4" descr="テキスト, テーブル&#10;&#10;AI によって生成されたコンテンツは間違っている可能性があります。">
            <a:extLst>
              <a:ext uri="{FF2B5EF4-FFF2-40B4-BE49-F238E27FC236}">
                <a16:creationId xmlns:a16="http://schemas.microsoft.com/office/drawing/2014/main" id="{DBE66A53-D946-0833-4CCA-B3B84CD427FD}"/>
              </a:ext>
            </a:extLst>
          </p:cNvPr>
          <p:cNvPicPr>
            <a:picLocks noChangeAspect="1"/>
          </p:cNvPicPr>
          <p:nvPr/>
        </p:nvPicPr>
        <p:blipFill>
          <a:blip r:embed="rId5">
            <a:extLst>
              <a:ext uri="{28A0092B-C50C-407E-A947-70E740481C1C}">
                <a14:useLocalDpi xmlns:a14="http://schemas.microsoft.com/office/drawing/2010/main" val="0"/>
              </a:ext>
            </a:extLst>
          </a:blip>
          <a:srcRect l="60658" t="63963"/>
          <a:stretch/>
        </p:blipFill>
        <p:spPr>
          <a:xfrm>
            <a:off x="829763" y="2918809"/>
            <a:ext cx="4766936" cy="2929340"/>
          </a:xfrm>
          <a:prstGeom prst="rect">
            <a:avLst/>
          </a:prstGeom>
        </p:spPr>
      </p:pic>
      <p:sp>
        <p:nvSpPr>
          <p:cNvPr id="7" name="四角形: 角を丸くする 6">
            <a:extLst>
              <a:ext uri="{FF2B5EF4-FFF2-40B4-BE49-F238E27FC236}">
                <a16:creationId xmlns:a16="http://schemas.microsoft.com/office/drawing/2014/main" id="{CA359319-40E3-BF61-EBB7-37A751BEE2C2}"/>
              </a:ext>
            </a:extLst>
          </p:cNvPr>
          <p:cNvSpPr/>
          <p:nvPr/>
        </p:nvSpPr>
        <p:spPr>
          <a:xfrm>
            <a:off x="1729747" y="4162984"/>
            <a:ext cx="432000" cy="432000"/>
          </a:xfrm>
          <a:prstGeom prst="roundRect">
            <a:avLst/>
          </a:prstGeom>
          <a:noFill/>
          <a:ln w="76200" cap="rnd">
            <a:solidFill>
              <a:srgbClr val="1A72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EDBE263-1109-CBCD-DCE1-A2CF48B25D6F}"/>
              </a:ext>
            </a:extLst>
          </p:cNvPr>
          <p:cNvSpPr/>
          <p:nvPr/>
        </p:nvSpPr>
        <p:spPr>
          <a:xfrm>
            <a:off x="6360915" y="3596230"/>
            <a:ext cx="432000" cy="432000"/>
          </a:xfrm>
          <a:prstGeom prst="roundRect">
            <a:avLst/>
          </a:prstGeom>
          <a:noFill/>
          <a:ln w="76200" cap="rnd">
            <a:solidFill>
              <a:srgbClr val="1A72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5">
            <a:extLst>
              <a:ext uri="{FF2B5EF4-FFF2-40B4-BE49-F238E27FC236}">
                <a16:creationId xmlns:a16="http://schemas.microsoft.com/office/drawing/2014/main" id="{054B8DD0-2789-5077-DE7C-B81BE1CA55E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165</a:t>
            </a:fld>
            <a:endParaRPr lang="ja-JP" altLang="en-US" dirty="0"/>
          </a:p>
        </p:txBody>
      </p:sp>
    </p:spTree>
    <p:extLst>
      <p:ext uri="{BB962C8B-B14F-4D97-AF65-F5344CB8AC3E}">
        <p14:creationId xmlns:p14="http://schemas.microsoft.com/office/powerpoint/2010/main" val="25544275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3FC4-C9C2-91D7-D4AA-9E0DA5A7077A}"/>
            </a:ext>
          </a:extLst>
        </p:cNvPr>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954297F1-5C7C-1AD2-2D55-21D3268C41B6}"/>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ローカル変数</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スコープが関数内である変数。</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b="1" dirty="0">
                <a:solidFill>
                  <a:prstClr val="black">
                    <a:lumMod val="75000"/>
                    <a:lumOff val="25000"/>
                  </a:prstClr>
                </a:solidFill>
              </a:rPr>
              <a:t>グローバル変数</a:t>
            </a:r>
            <a:endParaRPr lang="en-US" altLang="ja-JP" sz="4400" b="1"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スコープが関数を超え，ほかの関数からもアクセスできる変数。</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アイコン&#10;&#10;AI によって生成されたコンテンツは間違っている可能性があります。">
            <a:extLst>
              <a:ext uri="{FF2B5EF4-FFF2-40B4-BE49-F238E27FC236}">
                <a16:creationId xmlns:a16="http://schemas.microsoft.com/office/drawing/2014/main" id="{94828424-03A2-0E9D-E83A-2F800CBC9348}"/>
              </a:ext>
            </a:extLst>
          </p:cNvPr>
          <p:cNvPicPr>
            <a:picLocks noChangeAspect="1"/>
          </p:cNvPicPr>
          <p:nvPr/>
        </p:nvPicPr>
        <p:blipFill>
          <a:blip r:embed="rId3">
            <a:extLst>
              <a:ext uri="{28A0092B-C50C-407E-A947-70E740481C1C}">
                <a14:useLocalDpi xmlns:a14="http://schemas.microsoft.com/office/drawing/2010/main" val="0"/>
              </a:ext>
            </a:extLst>
          </a:blip>
          <a:srcRect l="4017" r="3322"/>
          <a:stretch/>
        </p:blipFill>
        <p:spPr>
          <a:xfrm>
            <a:off x="882823" y="1394380"/>
            <a:ext cx="1712794" cy="1311021"/>
          </a:xfrm>
          <a:prstGeom prst="rect">
            <a:avLst/>
          </a:prstGeom>
        </p:spPr>
      </p:pic>
      <p:pic>
        <p:nvPicPr>
          <p:cNvPr id="8" name="図 7">
            <a:extLst>
              <a:ext uri="{FF2B5EF4-FFF2-40B4-BE49-F238E27FC236}">
                <a16:creationId xmlns:a16="http://schemas.microsoft.com/office/drawing/2014/main" id="{C6EE3B0A-E88F-2C39-A573-1D60EB61E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1" y="600611"/>
            <a:ext cx="11915862" cy="828681"/>
          </a:xfrm>
          <a:prstGeom prst="rect">
            <a:avLst/>
          </a:prstGeom>
        </p:spPr>
      </p:pic>
      <p:sp>
        <p:nvSpPr>
          <p:cNvPr id="9" name="テキスト ボックス 8">
            <a:extLst>
              <a:ext uri="{FF2B5EF4-FFF2-40B4-BE49-F238E27FC236}">
                <a16:creationId xmlns:a16="http://schemas.microsoft.com/office/drawing/2014/main" id="{580D6901-EB40-3346-97B5-13113F7844A1}"/>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0" name="テキスト ボックス 9">
            <a:extLst>
              <a:ext uri="{FF2B5EF4-FFF2-40B4-BE49-F238E27FC236}">
                <a16:creationId xmlns:a16="http://schemas.microsoft.com/office/drawing/2014/main" id="{F4DB102F-64C1-8834-6DCD-B0E1EEF7F3FD}"/>
              </a:ext>
            </a:extLst>
          </p:cNvPr>
          <p:cNvSpPr txBox="1"/>
          <p:nvPr/>
        </p:nvSpPr>
        <p:spPr>
          <a:xfrm>
            <a:off x="2816729" y="1779094"/>
            <a:ext cx="413446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rPr>
              <a:t>変数のスコープ</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68D9E196-C573-8ECB-2D35-156C4F398ADE}"/>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166</a:t>
            </a:fld>
            <a:endParaRPr lang="ja-JP" altLang="en-US" dirty="0"/>
          </a:p>
        </p:txBody>
      </p:sp>
    </p:spTree>
    <p:extLst>
      <p:ext uri="{BB962C8B-B14F-4D97-AF65-F5344CB8AC3E}">
        <p14:creationId xmlns:p14="http://schemas.microsoft.com/office/powerpoint/2010/main" val="31964678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4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rPr>
              <a:t>API </a:t>
            </a:r>
            <a:r>
              <a:rPr kumimoji="1" lang="en-US" altLang="ja-JP" sz="3600"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rPr>
              <a:t>(Application Programing Interface)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プログラムの機能やデータなどを外部の</a:t>
            </a:r>
            <a:br>
              <a:rPr lang="en-US" altLang="ja-JP" sz="4400" dirty="0">
                <a:solidFill>
                  <a:prstClr val="black">
                    <a:lumMod val="75000"/>
                    <a:lumOff val="25000"/>
                  </a:prstClr>
                </a:solidFill>
              </a:rPr>
            </a:br>
            <a:r>
              <a:rPr lang="ja-JP" altLang="en-US" sz="4400" dirty="0">
                <a:solidFill>
                  <a:prstClr val="black">
                    <a:lumMod val="75000"/>
                    <a:lumOff val="25000"/>
                  </a:prstClr>
                </a:solidFill>
              </a:rPr>
              <a:t>プログラムから利用できるようにした</a:t>
            </a:r>
            <a:br>
              <a:rPr lang="en-US" altLang="ja-JP" sz="4400" dirty="0">
                <a:solidFill>
                  <a:prstClr val="black">
                    <a:lumMod val="75000"/>
                    <a:lumOff val="25000"/>
                  </a:prstClr>
                </a:solidFill>
              </a:rPr>
            </a:br>
            <a:r>
              <a:rPr lang="ja-JP" altLang="en-US" sz="4400" dirty="0">
                <a:solidFill>
                  <a:prstClr val="black">
                    <a:lumMod val="75000"/>
                    <a:lumOff val="25000"/>
                  </a:prstClr>
                </a:solidFill>
              </a:rPr>
              <a:t>もの。</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a:extLst>
              <a:ext uri="{FF2B5EF4-FFF2-40B4-BE49-F238E27FC236}">
                <a16:creationId xmlns:a16="http://schemas.microsoft.com/office/drawing/2014/main" id="{8305007F-9BCF-2346-20EF-6C28DAE6C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00611"/>
            <a:ext cx="11915862" cy="82868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632EA4A9-18EC-DFB2-19D0-3F7339C4993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167</a:t>
            </a:fld>
            <a:endParaRPr lang="ja-JP" altLang="en-US" dirty="0"/>
          </a:p>
        </p:txBody>
      </p:sp>
    </p:spTree>
    <p:extLst>
      <p:ext uri="{BB962C8B-B14F-4D97-AF65-F5344CB8AC3E}">
        <p14:creationId xmlns:p14="http://schemas.microsoft.com/office/powerpoint/2010/main" val="8635255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利用する側は，自分が</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作成した関数を呼び出す</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ときと同じように，外部</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の</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API</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を呼び出して利用</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することができる。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a:extLst>
              <a:ext uri="{FF2B5EF4-FFF2-40B4-BE49-F238E27FC236}">
                <a16:creationId xmlns:a16="http://schemas.microsoft.com/office/drawing/2014/main" id="{8305007F-9BCF-2346-20EF-6C28DAE6C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00611"/>
            <a:ext cx="11915862" cy="82868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3" name="図 12" descr="ダイアグラム&#10;&#10;AI によって生成されたコンテンツは間違っている可能性があります。">
            <a:extLst>
              <a:ext uri="{FF2B5EF4-FFF2-40B4-BE49-F238E27FC236}">
                <a16:creationId xmlns:a16="http://schemas.microsoft.com/office/drawing/2014/main" id="{C03D72E7-BD9A-732B-451E-8A64C98C9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823" y="1460118"/>
            <a:ext cx="3836240" cy="4954578"/>
          </a:xfrm>
          <a:prstGeom prst="rect">
            <a:avLst/>
          </a:prstGeom>
        </p:spPr>
      </p:pic>
      <p:sp>
        <p:nvSpPr>
          <p:cNvPr id="14" name="スライド番号プレースホルダー 5">
            <a:extLst>
              <a:ext uri="{FF2B5EF4-FFF2-40B4-BE49-F238E27FC236}">
                <a16:creationId xmlns:a16="http://schemas.microsoft.com/office/drawing/2014/main" id="{C9BF320D-333A-8905-42F0-16ED8127E8DE}"/>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168</a:t>
            </a:fld>
            <a:endParaRPr lang="ja-JP" altLang="en-US" dirty="0"/>
          </a:p>
        </p:txBody>
      </p:sp>
    </p:spTree>
    <p:extLst>
      <p:ext uri="{BB962C8B-B14F-4D97-AF65-F5344CB8AC3E}">
        <p14:creationId xmlns:p14="http://schemas.microsoft.com/office/powerpoint/2010/main" val="35522615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4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rPr>
              <a:t>Web API</a:t>
            </a:r>
            <a:endParaRPr kumimoji="1" lang="en-US" altLang="ja-JP" sz="3600"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インターネット経由で</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HTTP</a:t>
            </a:r>
            <a:r>
              <a:rPr lang="ja-JP" altLang="en-US" sz="4400" dirty="0">
                <a:solidFill>
                  <a:prstClr val="black">
                    <a:lumMod val="75000"/>
                    <a:lumOff val="25000"/>
                  </a:prstClr>
                </a:solidFill>
              </a:rPr>
              <a:t>プロトコルを用いて利用できる</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API</a:t>
            </a:r>
            <a:r>
              <a:rPr lang="ja-JP" altLang="en-US" sz="4400" dirty="0">
                <a:solidFill>
                  <a:prstClr val="black">
                    <a:lumMod val="75000"/>
                    <a:lumOff val="25000"/>
                  </a:prstClr>
                </a:solidFill>
              </a:rPr>
              <a:t>。</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SNS</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の投稿をプログラムから行うことができる</a:t>
            </a:r>
            <a:r>
              <a:rPr kumimoji="1" lang="en-US" altLang="ja-JP"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API</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メッセージアプリの返信を自動で行うための</a:t>
            </a:r>
            <a:r>
              <a:rPr kumimoji="1" lang="en-US" altLang="ja-JP"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API</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政府の統計データをプログラムから取得することが</a:t>
            </a:r>
            <a:br>
              <a:rPr kumimoji="1" lang="en-US" altLang="ja-JP"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b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できる</a:t>
            </a:r>
            <a:r>
              <a:rPr kumimoji="1" lang="en-US" altLang="ja-JP"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3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など</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a:extLst>
              <a:ext uri="{FF2B5EF4-FFF2-40B4-BE49-F238E27FC236}">
                <a16:creationId xmlns:a16="http://schemas.microsoft.com/office/drawing/2014/main" id="{8305007F-9BCF-2346-20EF-6C28DAE6C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1" y="600611"/>
            <a:ext cx="11915862" cy="82868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9</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D980F720-6D7C-65FC-501C-925884F1356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169</a:t>
            </a:fld>
            <a:endParaRPr lang="ja-JP" altLang="en-US" dirty="0"/>
          </a:p>
        </p:txBody>
      </p:sp>
    </p:spTree>
    <p:extLst>
      <p:ext uri="{BB962C8B-B14F-4D97-AF65-F5344CB8AC3E}">
        <p14:creationId xmlns:p14="http://schemas.microsoft.com/office/powerpoint/2010/main" val="247474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D464EE-F6D7-F366-826B-65CE93615AE9}"/>
              </a:ext>
            </a:extLst>
          </p:cNvPr>
          <p:cNvPicPr>
            <a:picLocks noChangeAspect="1"/>
          </p:cNvPicPr>
          <p:nvPr/>
        </p:nvPicPr>
        <p:blipFill>
          <a:blip r:embed="rId3"/>
          <a:stretch>
            <a:fillRect/>
          </a:stretch>
        </p:blipFill>
        <p:spPr>
          <a:xfrm>
            <a:off x="180386" y="988610"/>
            <a:ext cx="3615309" cy="5458408"/>
          </a:xfrm>
          <a:prstGeom prst="rect">
            <a:avLst/>
          </a:prstGeom>
        </p:spPr>
      </p:pic>
      <p:pic>
        <p:nvPicPr>
          <p:cNvPr id="2" name="図 1">
            <a:extLst>
              <a:ext uri="{FF2B5EF4-FFF2-40B4-BE49-F238E27FC236}">
                <a16:creationId xmlns:a16="http://schemas.microsoft.com/office/drawing/2014/main" id="{3344949D-C140-54D3-AD00-04D4FC5ADF2A}"/>
              </a:ext>
            </a:extLst>
          </p:cNvPr>
          <p:cNvPicPr>
            <a:picLocks noChangeAspect="1"/>
          </p:cNvPicPr>
          <p:nvPr/>
        </p:nvPicPr>
        <p:blipFill>
          <a:blip r:embed="rId4"/>
          <a:srcRect r="50408"/>
          <a:stretch/>
        </p:blipFill>
        <p:spPr>
          <a:xfrm>
            <a:off x="3847323" y="799203"/>
            <a:ext cx="8191932" cy="4572638"/>
          </a:xfrm>
          <a:prstGeom prst="rect">
            <a:avLst/>
          </a:prstGeom>
        </p:spPr>
      </p:pic>
      <p:sp>
        <p:nvSpPr>
          <p:cNvPr id="4" name="正方形/長方形 3">
            <a:extLst>
              <a:ext uri="{FF2B5EF4-FFF2-40B4-BE49-F238E27FC236}">
                <a16:creationId xmlns:a16="http://schemas.microsoft.com/office/drawing/2014/main" id="{BB2E43BA-60F4-3EF2-ADBE-CDF078030F7D}"/>
              </a:ext>
            </a:extLst>
          </p:cNvPr>
          <p:cNvSpPr/>
          <p:nvPr/>
        </p:nvSpPr>
        <p:spPr>
          <a:xfrm>
            <a:off x="4688147" y="3089366"/>
            <a:ext cx="7092000" cy="2048154"/>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17B14C8C-13F7-7987-6404-46DBDA2571D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a:t>
            </a:fld>
            <a:endParaRPr lang="ja-JP" altLang="en-US" dirty="0"/>
          </a:p>
        </p:txBody>
      </p:sp>
      <p:sp>
        <p:nvSpPr>
          <p:cNvPr id="7" name="フローチャート: 手操作入力 7">
            <a:extLst>
              <a:ext uri="{FF2B5EF4-FFF2-40B4-BE49-F238E27FC236}">
                <a16:creationId xmlns:a16="http://schemas.microsoft.com/office/drawing/2014/main" id="{019713CB-68C8-4CA8-F99C-FB6E8B7C1C86}"/>
              </a:ext>
            </a:extLst>
          </p:cNvPr>
          <p:cNvSpPr/>
          <p:nvPr/>
        </p:nvSpPr>
        <p:spPr>
          <a:xfrm>
            <a:off x="1668280" y="2694992"/>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01667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35BA7308-0242-B2EB-8C75-5D99CBF5D2CF}"/>
              </a:ext>
            </a:extLst>
          </p:cNvPr>
          <p:cNvPicPr>
            <a:picLocks noChangeAspect="1"/>
          </p:cNvPicPr>
          <p:nvPr/>
        </p:nvPicPr>
        <p:blipFill>
          <a:blip r:embed="rId3">
            <a:extLst>
              <a:ext uri="{28A0092B-C50C-407E-A947-70E740481C1C}">
                <a14:useLocalDpi xmlns:a14="http://schemas.microsoft.com/office/drawing/2010/main" val="0"/>
              </a:ext>
            </a:extLst>
          </a:blip>
          <a:srcRect l="387" t="624"/>
          <a:stretch/>
        </p:blipFill>
        <p:spPr>
          <a:xfrm>
            <a:off x="1610687" y="444138"/>
            <a:ext cx="8970626" cy="3256415"/>
          </a:xfrm>
          <a:prstGeom prst="rect">
            <a:avLst/>
          </a:prstGeom>
        </p:spPr>
      </p:pic>
      <p:sp>
        <p:nvSpPr>
          <p:cNvPr id="5" name="正方形/長方形 4">
            <a:extLst>
              <a:ext uri="{FF2B5EF4-FFF2-40B4-BE49-F238E27FC236}">
                <a16:creationId xmlns:a16="http://schemas.microsoft.com/office/drawing/2014/main" id="{5C86E850-7922-B9CA-1688-2B68C5AED55E}"/>
              </a:ext>
            </a:extLst>
          </p:cNvPr>
          <p:cNvSpPr/>
          <p:nvPr/>
        </p:nvSpPr>
        <p:spPr>
          <a:xfrm>
            <a:off x="9104811" y="1436914"/>
            <a:ext cx="1476502" cy="672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53EDFCD-AC64-44A3-E6EE-A35C1EC50C1A}"/>
              </a:ext>
            </a:extLst>
          </p:cNvPr>
          <p:cNvSpPr/>
          <p:nvPr/>
        </p:nvSpPr>
        <p:spPr>
          <a:xfrm>
            <a:off x="1466643" y="3148149"/>
            <a:ext cx="2204020" cy="564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テキスト&#10;&#10;AI によって生成されたコンテンツは間違っている可能性があります。">
            <a:extLst>
              <a:ext uri="{FF2B5EF4-FFF2-40B4-BE49-F238E27FC236}">
                <a16:creationId xmlns:a16="http://schemas.microsoft.com/office/drawing/2014/main" id="{F12CA7BC-50C6-8B02-D8AF-60963340EAC6}"/>
              </a:ext>
            </a:extLst>
          </p:cNvPr>
          <p:cNvPicPr>
            <a:picLocks noChangeAspect="1"/>
          </p:cNvPicPr>
          <p:nvPr/>
        </p:nvPicPr>
        <p:blipFill>
          <a:blip r:embed="rId3">
            <a:extLst>
              <a:ext uri="{28A0092B-C50C-407E-A947-70E740481C1C}">
                <a14:useLocalDpi xmlns:a14="http://schemas.microsoft.com/office/drawing/2010/main" val="0"/>
              </a:ext>
            </a:extLst>
          </a:blip>
          <a:srcRect l="27176" t="61416"/>
          <a:stretch/>
        </p:blipFill>
        <p:spPr>
          <a:xfrm>
            <a:off x="529046" y="3733881"/>
            <a:ext cx="11133908" cy="2146500"/>
          </a:xfrm>
          <a:prstGeom prst="rect">
            <a:avLst/>
          </a:prstGeom>
        </p:spPr>
      </p:pic>
      <p:sp>
        <p:nvSpPr>
          <p:cNvPr id="9" name="正方形/長方形 8">
            <a:extLst>
              <a:ext uri="{FF2B5EF4-FFF2-40B4-BE49-F238E27FC236}">
                <a16:creationId xmlns:a16="http://schemas.microsoft.com/office/drawing/2014/main" id="{D037D412-49EA-71D1-2683-96BCD1D3C136}"/>
              </a:ext>
            </a:extLst>
          </p:cNvPr>
          <p:cNvSpPr/>
          <p:nvPr/>
        </p:nvSpPr>
        <p:spPr>
          <a:xfrm>
            <a:off x="3997233" y="2442755"/>
            <a:ext cx="6655923" cy="1345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900B7D81-D75E-2313-8A09-306BD372B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82" y="3653415"/>
            <a:ext cx="11401508" cy="2386983"/>
          </a:xfrm>
          <a:prstGeom prst="rect">
            <a:avLst/>
          </a:prstGeom>
        </p:spPr>
      </p:pic>
      <p:sp>
        <p:nvSpPr>
          <p:cNvPr id="4" name="スライド番号プレースホルダー 5">
            <a:extLst>
              <a:ext uri="{FF2B5EF4-FFF2-40B4-BE49-F238E27FC236}">
                <a16:creationId xmlns:a16="http://schemas.microsoft.com/office/drawing/2014/main" id="{7CA20822-96FB-830B-5A9B-6598C65E475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170</a:t>
            </a:fld>
            <a:endParaRPr lang="ja-JP" altLang="en-US" dirty="0"/>
          </a:p>
        </p:txBody>
      </p:sp>
    </p:spTree>
    <p:extLst>
      <p:ext uri="{BB962C8B-B14F-4D97-AF65-F5344CB8AC3E}">
        <p14:creationId xmlns:p14="http://schemas.microsoft.com/office/powerpoint/2010/main" val="26683988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BCA48C-9585-9DEA-6180-BFDBD460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rPr>
              <a:t>探索 </a:t>
            </a:r>
            <a:r>
              <a:rPr lang="en-US" altLang="ja-JP" sz="3600" dirty="0">
                <a:solidFill>
                  <a:schemeClr val="tx1">
                    <a:lumMod val="75000"/>
                    <a:lumOff val="25000"/>
                  </a:schemeClr>
                </a:solidFill>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search</a:t>
            </a:r>
            <a:r>
              <a:rPr lang="en-US" altLang="ja-JP" sz="3600" dirty="0">
                <a:solidFill>
                  <a:schemeClr val="tx1">
                    <a:lumMod val="75000"/>
                    <a:lumOff val="25000"/>
                  </a:schemeClr>
                </a:solidFill>
              </a:rPr>
              <a:t>)</a:t>
            </a:r>
            <a:endParaRPr kumimoji="1" lang="en-US" altLang="ja-JP" sz="3600" i="0" u="none" strike="noStrike" kern="1200" cap="none" spc="0" normalizeH="0" baseline="0" noProof="0" dirty="0">
              <a:ln>
                <a:noFill/>
              </a:ln>
              <a:solidFill>
                <a:srgbClr val="FF505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たくさんのデータの中から目的のデータを探し出すこと。</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rPr>
              <a:t>線形探索 </a:t>
            </a:r>
            <a:r>
              <a:rPr lang="en-US" altLang="ja-JP" sz="3600" dirty="0">
                <a:solidFill>
                  <a:schemeClr val="tx1">
                    <a:lumMod val="75000"/>
                    <a:lumOff val="25000"/>
                  </a:schemeClr>
                </a:solidFill>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linear search</a:t>
            </a:r>
            <a:r>
              <a:rPr lang="en-US" altLang="ja-JP" sz="3600" dirty="0">
                <a:solidFill>
                  <a:schemeClr val="tx1">
                    <a:lumMod val="75000"/>
                    <a:lumOff val="25000"/>
                  </a:schemeClr>
                </a:solidFill>
              </a:rPr>
              <a:t>)</a:t>
            </a:r>
            <a:endParaRPr kumimoji="1" lang="en-US" altLang="ja-JP" sz="3600" i="0" u="none" strike="noStrike" kern="1200" cap="none" spc="0" normalizeH="0" baseline="0" noProof="0" dirty="0">
              <a:ln>
                <a:noFill/>
              </a:ln>
              <a:solidFill>
                <a:srgbClr val="FF505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最初のデータから順番に一つずつ調べていくアルゴリズム。</a:t>
            </a:r>
            <a:endParaRPr lang="en-US" altLang="ja-JP" sz="4400" dirty="0">
              <a:solidFill>
                <a:prstClr val="black">
                  <a:lumMod val="75000"/>
                  <a:lumOff val="25000"/>
                </a:prstClr>
              </a:solidFill>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2A6D9EC9-B2DE-D4AF-B4AC-B4ABECB21A8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171</a:t>
            </a:fld>
            <a:endParaRPr lang="ja-JP" altLang="en-US" dirty="0"/>
          </a:p>
        </p:txBody>
      </p:sp>
    </p:spTree>
    <p:extLst>
      <p:ext uri="{BB962C8B-B14F-4D97-AF65-F5344CB8AC3E}">
        <p14:creationId xmlns:p14="http://schemas.microsoft.com/office/powerpoint/2010/main" val="36863368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BCA48C-9585-9DEA-6180-BFDBD460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テキスト プレースホルダー 7">
            <a:extLst>
              <a:ext uri="{FF2B5EF4-FFF2-40B4-BE49-F238E27FC236}">
                <a16:creationId xmlns:a16="http://schemas.microsoft.com/office/drawing/2014/main" id="{ED6DDDA2-77F6-135C-9B69-F985CAEA0981}"/>
              </a:ext>
            </a:extLst>
          </p:cNvPr>
          <p:cNvSpPr txBox="1">
            <a:spLocks/>
          </p:cNvSpPr>
          <p:nvPr/>
        </p:nvSpPr>
        <p:spPr>
          <a:xfrm>
            <a:off x="876000" y="1623316"/>
            <a:ext cx="10776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次の図</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のような商品番号，商品名，</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在庫数のデータを格納した二次元配列</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リスト</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がある。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5AC95C-4FE4-23BD-CF5B-F5D6F2723125}"/>
              </a:ext>
            </a:extLst>
          </p:cNvPr>
          <p:cNvPicPr>
            <a:picLocks noChangeAspect="1"/>
          </p:cNvPicPr>
          <p:nvPr/>
        </p:nvPicPr>
        <p:blipFill>
          <a:blip r:embed="rId4">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9" name="テキスト ボックス 8">
            <a:extLst>
              <a:ext uri="{FF2B5EF4-FFF2-40B4-BE49-F238E27FC236}">
                <a16:creationId xmlns:a16="http://schemas.microsoft.com/office/drawing/2014/main" id="{D3C0B690-FB5D-4B6C-B2AF-102B52493B91}"/>
              </a:ext>
            </a:extLst>
          </p:cNvPr>
          <p:cNvSpPr txBox="1"/>
          <p:nvPr/>
        </p:nvSpPr>
        <p:spPr>
          <a:xfrm>
            <a:off x="2598364" y="1649444"/>
            <a:ext cx="1441420" cy="923330"/>
          </a:xfrm>
          <a:prstGeom prst="rect">
            <a:avLst/>
          </a:prstGeom>
          <a:noFill/>
        </p:spPr>
        <p:txBody>
          <a:bodyPr wrap="none" rtlCol="0" anchor="t">
            <a:spAutoFit/>
          </a:bodyPr>
          <a:lstStyle/>
          <a:p>
            <a:r>
              <a:rPr lang="ja-JP" altLang="en-US" sz="5400" b="1" dirty="0">
                <a:solidFill>
                  <a:schemeClr val="tx1">
                    <a:lumMod val="75000"/>
                    <a:lumOff val="25000"/>
                  </a:schemeClr>
                </a:solidFill>
              </a:rPr>
              <a:t>❼</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287A20CD-C8E8-38BE-D19F-953F41451B6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172</a:t>
            </a:fld>
            <a:endParaRPr lang="ja-JP" altLang="en-US" dirty="0"/>
          </a:p>
        </p:txBody>
      </p:sp>
      <p:sp>
        <p:nvSpPr>
          <p:cNvPr id="3" name="テキスト ボックス 2">
            <a:extLst>
              <a:ext uri="{FF2B5EF4-FFF2-40B4-BE49-F238E27FC236}">
                <a16:creationId xmlns:a16="http://schemas.microsoft.com/office/drawing/2014/main" id="{025876AA-41EE-F254-0151-9E38A491A2A4}"/>
              </a:ext>
            </a:extLst>
          </p:cNvPr>
          <p:cNvSpPr txBox="1"/>
          <p:nvPr/>
        </p:nvSpPr>
        <p:spPr>
          <a:xfrm>
            <a:off x="3833392" y="1479723"/>
            <a:ext cx="5715026" cy="1200329"/>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線形探索で在庫数を調べる</a:t>
            </a:r>
            <a:b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プログラム</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4" name="図 3" descr="アイコン&#10;&#10;AI によって生成されたコンテンツは間違っている可能性があります。">
            <a:hlinkClick r:id="rId5"/>
            <a:extLst>
              <a:ext uri="{FF2B5EF4-FFF2-40B4-BE49-F238E27FC236}">
                <a16:creationId xmlns:a16="http://schemas.microsoft.com/office/drawing/2014/main" id="{103202E1-05BB-52AD-281C-35B90DB7B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39534045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によって生成されたコンテンツは間違っている可能性があります。">
            <a:extLst>
              <a:ext uri="{FF2B5EF4-FFF2-40B4-BE49-F238E27FC236}">
                <a16:creationId xmlns:a16="http://schemas.microsoft.com/office/drawing/2014/main" id="{AD61BEAF-37E9-C60C-3851-514CF3072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05" y="1107292"/>
            <a:ext cx="9905390" cy="5452280"/>
          </a:xfrm>
          <a:prstGeom prst="rect">
            <a:avLst/>
          </a:prstGeom>
        </p:spPr>
      </p:pic>
      <p:sp>
        <p:nvSpPr>
          <p:cNvPr id="12" name="スライド番号プレースホルダー 5">
            <a:extLst>
              <a:ext uri="{FF2B5EF4-FFF2-40B4-BE49-F238E27FC236}">
                <a16:creationId xmlns:a16="http://schemas.microsoft.com/office/drawing/2014/main" id="{97545872-A1A9-C922-F637-EC66E47B3F0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173</a:t>
            </a:fld>
            <a:endParaRPr lang="ja-JP" altLang="en-US" dirty="0"/>
          </a:p>
        </p:txBody>
      </p:sp>
      <p:sp>
        <p:nvSpPr>
          <p:cNvPr id="2" name="テキスト ボックス 1">
            <a:extLst>
              <a:ext uri="{FF2B5EF4-FFF2-40B4-BE49-F238E27FC236}">
                <a16:creationId xmlns:a16="http://schemas.microsoft.com/office/drawing/2014/main" id="{893567BD-DE37-4744-3A78-C1081C5489F3}"/>
              </a:ext>
            </a:extLst>
          </p:cNvPr>
          <p:cNvSpPr txBox="1"/>
          <p:nvPr/>
        </p:nvSpPr>
        <p:spPr>
          <a:xfrm>
            <a:off x="3836475" y="633445"/>
            <a:ext cx="2190467" cy="584775"/>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商品番号</a:t>
            </a:r>
            <a:endParaRPr kumimoji="1"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4237F6E6-BAE3-42D5-FA02-061D6A8333D4}"/>
              </a:ext>
            </a:extLst>
          </p:cNvPr>
          <p:cNvSpPr txBox="1"/>
          <p:nvPr/>
        </p:nvSpPr>
        <p:spPr>
          <a:xfrm>
            <a:off x="6382307" y="633445"/>
            <a:ext cx="2190467" cy="584775"/>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商品名</a:t>
            </a:r>
            <a:endParaRPr kumimoji="1"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1A937FE6-C96C-41E8-33FB-61D052D7906E}"/>
              </a:ext>
            </a:extLst>
          </p:cNvPr>
          <p:cNvSpPr txBox="1"/>
          <p:nvPr/>
        </p:nvSpPr>
        <p:spPr>
          <a:xfrm>
            <a:off x="8361130" y="633445"/>
            <a:ext cx="2190467" cy="584775"/>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在庫数</a:t>
            </a:r>
            <a:endParaRPr kumimoji="1"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304747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BCA48C-9585-9DEA-6180-BFDBD460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テキスト プレースホルダー 7">
            <a:extLst>
              <a:ext uri="{FF2B5EF4-FFF2-40B4-BE49-F238E27FC236}">
                <a16:creationId xmlns:a16="http://schemas.microsoft.com/office/drawing/2014/main" id="{ED6DDDA2-77F6-135C-9B69-F985CAEA0981}"/>
              </a:ext>
            </a:extLst>
          </p:cNvPr>
          <p:cNvSpPr txBox="1">
            <a:spLocks/>
          </p:cNvSpPr>
          <p:nvPr/>
        </p:nvSpPr>
        <p:spPr>
          <a:xfrm>
            <a:off x="876000" y="1623316"/>
            <a:ext cx="10440000" cy="504000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商品番号を，線形探索のアルゴリズム</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を用いてリストから探索し，商品名と</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在庫数を表示するプログラムを作成</a:t>
            </a:r>
            <a:br>
              <a:rPr lang="en-US" altLang="ja-JP" sz="4400" dirty="0">
                <a:solidFill>
                  <a:prstClr val="black">
                    <a:lumMod val="75000"/>
                    <a:lumOff val="25000"/>
                  </a:prstClr>
                </a:solidFill>
              </a:rPr>
            </a:br>
            <a:r>
              <a:rPr lang="ja-JP" altLang="en-US" sz="4400" dirty="0">
                <a:solidFill>
                  <a:prstClr val="black">
                    <a:lumMod val="75000"/>
                    <a:lumOff val="25000"/>
                  </a:prstClr>
                </a:solidFill>
              </a:rPr>
              <a:t> してみよう。</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5AC95C-4FE4-23BD-CF5B-F5D6F2723125}"/>
              </a:ext>
            </a:extLst>
          </p:cNvPr>
          <p:cNvPicPr>
            <a:picLocks noChangeAspect="1"/>
          </p:cNvPicPr>
          <p:nvPr/>
        </p:nvPicPr>
        <p:blipFill>
          <a:blip r:embed="rId4">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9" name="テキスト ボックス 8">
            <a:extLst>
              <a:ext uri="{FF2B5EF4-FFF2-40B4-BE49-F238E27FC236}">
                <a16:creationId xmlns:a16="http://schemas.microsoft.com/office/drawing/2014/main" id="{D3C0B690-FB5D-4B6C-B2AF-102B52493B91}"/>
              </a:ext>
            </a:extLst>
          </p:cNvPr>
          <p:cNvSpPr txBox="1"/>
          <p:nvPr/>
        </p:nvSpPr>
        <p:spPr>
          <a:xfrm>
            <a:off x="2598364" y="1649444"/>
            <a:ext cx="1441420" cy="923330"/>
          </a:xfrm>
          <a:prstGeom prst="rect">
            <a:avLst/>
          </a:prstGeom>
          <a:noFill/>
        </p:spPr>
        <p:txBody>
          <a:bodyPr wrap="none" rtlCol="0" anchor="t">
            <a:spAutoFit/>
          </a:bodyPr>
          <a:lstStyle/>
          <a:p>
            <a:r>
              <a:rPr lang="ja-JP" altLang="en-US" sz="5400" b="1" dirty="0">
                <a:solidFill>
                  <a:schemeClr val="tx1">
                    <a:lumMod val="75000"/>
                    <a:lumOff val="25000"/>
                  </a:schemeClr>
                </a:solidFill>
              </a:rPr>
              <a:t>❼</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287A20CD-C8E8-38BE-D19F-953F41451B6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174</a:t>
            </a:fld>
            <a:endParaRPr lang="ja-JP" altLang="en-US" dirty="0"/>
          </a:p>
        </p:txBody>
      </p:sp>
      <p:sp>
        <p:nvSpPr>
          <p:cNvPr id="3" name="テキスト ボックス 2">
            <a:extLst>
              <a:ext uri="{FF2B5EF4-FFF2-40B4-BE49-F238E27FC236}">
                <a16:creationId xmlns:a16="http://schemas.microsoft.com/office/drawing/2014/main" id="{025876AA-41EE-F254-0151-9E38A491A2A4}"/>
              </a:ext>
            </a:extLst>
          </p:cNvPr>
          <p:cNvSpPr txBox="1"/>
          <p:nvPr/>
        </p:nvSpPr>
        <p:spPr>
          <a:xfrm>
            <a:off x="3833392" y="1479723"/>
            <a:ext cx="5715026" cy="1200329"/>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線形探索で在庫数を調べる</a:t>
            </a:r>
            <a:b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プログラム</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4" name="図 3" descr="アイコン&#10;&#10;AI によって生成されたコンテンツは間違っている可能性があります。">
            <a:hlinkClick r:id="rId5"/>
            <a:extLst>
              <a:ext uri="{FF2B5EF4-FFF2-40B4-BE49-F238E27FC236}">
                <a16:creationId xmlns:a16="http://schemas.microsoft.com/office/drawing/2014/main" id="{103202E1-05BB-52AD-281C-35B90DB7B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36786656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BCA48C-9585-9DEA-6180-BFDBD460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chemeClr val="tx1">
                    <a:lumMod val="75000"/>
                    <a:lumOff val="25000"/>
                  </a:schemeClr>
                </a:solidFill>
                <a:effectLst/>
                <a:uLnTx/>
                <a:uFillTx/>
              </a:rPr>
              <a:t>二次元配列</a:t>
            </a:r>
            <a:endParaRPr kumimoji="1" lang="en-US" altLang="ja-JP" sz="3600" i="0" u="none" strike="noStrike" kern="1200" cap="none" spc="0" normalizeH="0" baseline="0" noProof="0" dirty="0">
              <a:ln>
                <a:noFill/>
              </a:ln>
              <a:solidFill>
                <a:schemeClr val="tx1">
                  <a:lumMod val="75000"/>
                  <a:lumOff val="25000"/>
                </a:schemeClr>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二つの添字で要素を指定する配列。</a:t>
            </a:r>
            <a:br>
              <a:rPr kumimoji="1" lang="en-US" altLang="ja-JP" sz="4400" b="0" i="0" u="none" strike="noStrike" kern="1200" cap="none" spc="0" normalizeH="0" baseline="0" noProof="0" dirty="0">
                <a:ln>
                  <a:noFill/>
                </a:ln>
                <a:solidFill>
                  <a:prstClr val="black">
                    <a:lumMod val="75000"/>
                    <a:lumOff val="25000"/>
                  </a:prstClr>
                </a:solidFill>
                <a:effectLst/>
                <a:uLnTx/>
                <a:uFillTx/>
              </a:rPr>
            </a:br>
            <a:endParaRPr kumimoji="1" lang="en-US" altLang="ja-JP" sz="3600" i="0" u="none" strike="noStrike" kern="1200" cap="none" spc="0" normalizeH="0" baseline="0" noProof="0" dirty="0">
              <a:ln>
                <a:noFill/>
              </a:ln>
              <a:solidFill>
                <a:srgbClr val="FF5050"/>
              </a:solidFill>
              <a:effectLst/>
              <a:uLnTx/>
              <a:uFillTx/>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71848F7A-2E10-BF9C-8CBA-7DE9C71C7C0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175</a:t>
            </a:fld>
            <a:endParaRPr lang="ja-JP" altLang="en-US" dirty="0"/>
          </a:p>
        </p:txBody>
      </p:sp>
    </p:spTree>
    <p:extLst>
      <p:ext uri="{BB962C8B-B14F-4D97-AF65-F5344CB8AC3E}">
        <p14:creationId xmlns:p14="http://schemas.microsoft.com/office/powerpoint/2010/main" val="10084770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によって生成されたコンテンツは間違っている可能性があります。">
            <a:extLst>
              <a:ext uri="{FF2B5EF4-FFF2-40B4-BE49-F238E27FC236}">
                <a16:creationId xmlns:a16="http://schemas.microsoft.com/office/drawing/2014/main" id="{AD61BEAF-37E9-C60C-3851-514CF3072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05" y="1128724"/>
            <a:ext cx="9905390" cy="5452280"/>
          </a:xfrm>
          <a:prstGeom prst="rect">
            <a:avLst/>
          </a:prstGeom>
        </p:spPr>
      </p:pic>
      <p:sp>
        <p:nvSpPr>
          <p:cNvPr id="5" name="正方形/長方形 4">
            <a:extLst>
              <a:ext uri="{FF2B5EF4-FFF2-40B4-BE49-F238E27FC236}">
                <a16:creationId xmlns:a16="http://schemas.microsoft.com/office/drawing/2014/main" id="{E9B18816-38E2-97AB-FBCA-681BA34122B9}"/>
              </a:ext>
            </a:extLst>
          </p:cNvPr>
          <p:cNvSpPr/>
          <p:nvPr/>
        </p:nvSpPr>
        <p:spPr>
          <a:xfrm>
            <a:off x="1344304" y="1480414"/>
            <a:ext cx="2320120" cy="45901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D04E2CB-39E8-A14A-0E75-1BB94D04730C}"/>
              </a:ext>
            </a:extLst>
          </p:cNvPr>
          <p:cNvSpPr/>
          <p:nvPr/>
        </p:nvSpPr>
        <p:spPr>
          <a:xfrm>
            <a:off x="181982" y="881851"/>
            <a:ext cx="324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s</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tock[</a:t>
            </a:r>
            <a:r>
              <a:rPr lang="ja-JP" altLang="en-US" sz="3600" b="1" dirty="0">
                <a:solidFill>
                  <a:srgbClr val="C00000"/>
                </a:solidFill>
                <a:latin typeface="Cambria Math" panose="02040503050406030204" pitchFamily="18" charset="0"/>
                <a:ea typeface="BIZ UDゴシック" panose="020B0400000000000000" pitchFamily="49" charset="-128"/>
              </a:rPr>
              <a:t>𝑦</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4000" b="1" dirty="0">
                <a:solidFill>
                  <a:schemeClr val="accent1"/>
                </a:solidFill>
                <a:latin typeface="Cambria Math" panose="02040503050406030204" pitchFamily="18" charset="0"/>
                <a:ea typeface="BIZ UDPゴシック" panose="020B0400000000000000" pitchFamily="50" charset="-128"/>
              </a:rPr>
              <a:t>𝑥</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9152277-EEE0-D41A-54E7-4809CC2A9ED9}"/>
              </a:ext>
            </a:extLst>
          </p:cNvPr>
          <p:cNvSpPr txBox="1"/>
          <p:nvPr/>
        </p:nvSpPr>
        <p:spPr>
          <a:xfrm>
            <a:off x="4535043" y="569149"/>
            <a:ext cx="2190467" cy="769441"/>
          </a:xfrm>
          <a:prstGeom prst="rect">
            <a:avLst/>
          </a:prstGeom>
          <a:noFill/>
        </p:spPr>
        <p:txBody>
          <a:bodyPr wrap="square" rtlCol="0">
            <a:spAutoFit/>
          </a:bodyPr>
          <a:lstStyle/>
          <a:p>
            <a:r>
              <a:rPr lang="ja-JP" altLang="en-US" sz="4400" b="1" dirty="0">
                <a:solidFill>
                  <a:schemeClr val="accent1"/>
                </a:solidFill>
                <a:latin typeface="Cambria Math" panose="02040503050406030204" pitchFamily="18" charset="0"/>
                <a:ea typeface="BIZ UDPゴシック" panose="020B0400000000000000" pitchFamily="50" charset="-128"/>
              </a:rPr>
              <a:t>𝑥</a:t>
            </a:r>
            <a:r>
              <a:rPr lang="ja-JP" altLang="en-US" sz="3200" b="1" dirty="0">
                <a:solidFill>
                  <a:schemeClr val="accent1"/>
                </a:solidFill>
                <a:latin typeface="BIZ UDゴシック" panose="020B0400000000000000" pitchFamily="49" charset="-128"/>
                <a:ea typeface="BIZ UDゴシック" panose="020B0400000000000000" pitchFamily="49" charset="-128"/>
              </a:rPr>
              <a:t>方向 →</a:t>
            </a:r>
            <a:endParaRPr kumimoji="1" lang="ja-JP" altLang="en-US" sz="3200" b="1" dirty="0">
              <a:solidFill>
                <a:schemeClr val="accent1"/>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521CB4CB-3303-E5AD-9EBA-C2D8EBC98781}"/>
              </a:ext>
            </a:extLst>
          </p:cNvPr>
          <p:cNvSpPr txBox="1"/>
          <p:nvPr/>
        </p:nvSpPr>
        <p:spPr>
          <a:xfrm>
            <a:off x="3206968" y="1424491"/>
            <a:ext cx="703946" cy="2308324"/>
          </a:xfrm>
          <a:prstGeom prst="rect">
            <a:avLst/>
          </a:prstGeom>
          <a:noFill/>
        </p:spPr>
        <p:txBody>
          <a:bodyPr vert="horz" wrap="square" rtlCol="0">
            <a:spAutoFit/>
          </a:bodyPr>
          <a:lstStyle/>
          <a:p>
            <a:pPr algn="ctr"/>
            <a:r>
              <a:rPr lang="ja-JP" altLang="en-US" sz="4400" b="1" dirty="0">
                <a:solidFill>
                  <a:srgbClr val="C00000"/>
                </a:solidFill>
                <a:latin typeface="Cambria Math" panose="02040503050406030204" pitchFamily="18" charset="0"/>
                <a:ea typeface="BIZ UDゴシック" panose="020B0400000000000000" pitchFamily="49" charset="-128"/>
              </a:rPr>
              <a:t>𝑦</a:t>
            </a:r>
            <a:r>
              <a:rPr lang="ja-JP" altLang="en-US" sz="3200" b="1" dirty="0">
                <a:solidFill>
                  <a:srgbClr val="C00000"/>
                </a:solidFill>
                <a:latin typeface="BIZ UDゴシック" panose="020B0400000000000000" pitchFamily="49" charset="-128"/>
                <a:ea typeface="BIZ UDゴシック" panose="020B0400000000000000" pitchFamily="49" charset="-128"/>
              </a:rPr>
              <a:t>方向 ↓</a:t>
            </a:r>
            <a:endParaRPr kumimoji="1" lang="ja-JP" altLang="en-US" sz="3200" b="1" dirty="0">
              <a:solidFill>
                <a:srgbClr val="C00000"/>
              </a:solidFill>
              <a:latin typeface="BIZ UDゴシック" panose="020B0400000000000000" pitchFamily="49" charset="-128"/>
              <a:ea typeface="BIZ UDゴシック" panose="020B0400000000000000" pitchFamily="49" charset="-128"/>
            </a:endParaRPr>
          </a:p>
        </p:txBody>
      </p:sp>
      <p:sp>
        <p:nvSpPr>
          <p:cNvPr id="12" name="スライド番号プレースホルダー 5">
            <a:extLst>
              <a:ext uri="{FF2B5EF4-FFF2-40B4-BE49-F238E27FC236}">
                <a16:creationId xmlns:a16="http://schemas.microsoft.com/office/drawing/2014/main" id="{97545872-A1A9-C922-F637-EC66E47B3F0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176</a:t>
            </a:fld>
            <a:endParaRPr lang="ja-JP" altLang="en-US" dirty="0"/>
          </a:p>
        </p:txBody>
      </p:sp>
    </p:spTree>
    <p:extLst>
      <p:ext uri="{BB962C8B-B14F-4D97-AF65-F5344CB8AC3E}">
        <p14:creationId xmlns:p14="http://schemas.microsoft.com/office/powerpoint/2010/main" val="412974687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によって生成されたコンテンツは間違っている可能性があります。">
            <a:extLst>
              <a:ext uri="{FF2B5EF4-FFF2-40B4-BE49-F238E27FC236}">
                <a16:creationId xmlns:a16="http://schemas.microsoft.com/office/drawing/2014/main" id="{AD61BEAF-37E9-C60C-3851-514CF3072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05" y="1128724"/>
            <a:ext cx="9905390" cy="5452280"/>
          </a:xfrm>
          <a:prstGeom prst="rect">
            <a:avLst/>
          </a:prstGeom>
        </p:spPr>
      </p:pic>
      <p:sp>
        <p:nvSpPr>
          <p:cNvPr id="5" name="正方形/長方形 4">
            <a:extLst>
              <a:ext uri="{FF2B5EF4-FFF2-40B4-BE49-F238E27FC236}">
                <a16:creationId xmlns:a16="http://schemas.microsoft.com/office/drawing/2014/main" id="{E9B18816-38E2-97AB-FBCA-681BA34122B9}"/>
              </a:ext>
            </a:extLst>
          </p:cNvPr>
          <p:cNvSpPr/>
          <p:nvPr/>
        </p:nvSpPr>
        <p:spPr>
          <a:xfrm>
            <a:off x="1344304" y="1480414"/>
            <a:ext cx="2320120" cy="45901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5" name="表 14">
            <a:extLst>
              <a:ext uri="{FF2B5EF4-FFF2-40B4-BE49-F238E27FC236}">
                <a16:creationId xmlns:a16="http://schemas.microsoft.com/office/drawing/2014/main" id="{E8A5B8D3-B8B7-0497-1BF1-AAD37DE86B25}"/>
              </a:ext>
            </a:extLst>
          </p:cNvPr>
          <p:cNvGraphicFramePr>
            <a:graphicFrameLocks noGrp="1"/>
          </p:cNvGraphicFramePr>
          <p:nvPr>
            <p:extLst>
              <p:ext uri="{D42A27DB-BD31-4B8C-83A1-F6EECF244321}">
                <p14:modId xmlns:p14="http://schemas.microsoft.com/office/powerpoint/2010/main" val="3869677336"/>
              </p:ext>
            </p:extLst>
          </p:nvPr>
        </p:nvGraphicFramePr>
        <p:xfrm>
          <a:off x="4107976" y="1307274"/>
          <a:ext cx="2156346" cy="4987122"/>
        </p:xfrm>
        <a:graphic>
          <a:graphicData uri="http://schemas.openxmlformats.org/drawingml/2006/table">
            <a:tbl>
              <a:tblPr firstRow="1" bandRow="1">
                <a:tableStyleId>{5C22544A-7EE6-4342-B048-85BDC9FD1C3A}</a:tableStyleId>
              </a:tblPr>
              <a:tblGrid>
                <a:gridCol w="2156346">
                  <a:extLst>
                    <a:ext uri="{9D8B030D-6E8A-4147-A177-3AD203B41FA5}">
                      <a16:colId xmlns:a16="http://schemas.microsoft.com/office/drawing/2014/main" val="1570639924"/>
                    </a:ext>
                  </a:extLst>
                </a:gridCol>
              </a:tblGrid>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0</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5969121"/>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1</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5830898"/>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2</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6288902"/>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3</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9330548"/>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4</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8180647"/>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5</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211314"/>
                  </a:ext>
                </a:extLst>
              </a:tr>
            </a:tbl>
          </a:graphicData>
        </a:graphic>
      </p:graphicFrame>
      <p:sp>
        <p:nvSpPr>
          <p:cNvPr id="6" name="テキスト ボックス 5">
            <a:extLst>
              <a:ext uri="{FF2B5EF4-FFF2-40B4-BE49-F238E27FC236}">
                <a16:creationId xmlns:a16="http://schemas.microsoft.com/office/drawing/2014/main" id="{B69DD053-520A-82DD-75A0-321D0FF6DD40}"/>
              </a:ext>
            </a:extLst>
          </p:cNvPr>
          <p:cNvSpPr txBox="1"/>
          <p:nvPr/>
        </p:nvSpPr>
        <p:spPr>
          <a:xfrm>
            <a:off x="4535043" y="562005"/>
            <a:ext cx="2190467" cy="769441"/>
          </a:xfrm>
          <a:prstGeom prst="rect">
            <a:avLst/>
          </a:prstGeom>
          <a:noFill/>
        </p:spPr>
        <p:txBody>
          <a:bodyPr wrap="square" rtlCol="0">
            <a:spAutoFit/>
          </a:bodyPr>
          <a:lstStyle/>
          <a:p>
            <a:r>
              <a:rPr lang="ja-JP" altLang="en-US" sz="4400" b="1" dirty="0">
                <a:solidFill>
                  <a:schemeClr val="accent1"/>
                </a:solidFill>
                <a:latin typeface="Cambria Math" panose="02040503050406030204" pitchFamily="18" charset="0"/>
                <a:ea typeface="BIZ UDPゴシック" panose="020B0400000000000000" pitchFamily="50" charset="-128"/>
              </a:rPr>
              <a:t>𝑥</a:t>
            </a:r>
            <a:r>
              <a:rPr lang="ja-JP" altLang="en-US" sz="3200" b="1" dirty="0">
                <a:solidFill>
                  <a:schemeClr val="accent1"/>
                </a:solidFill>
                <a:latin typeface="BIZ UDゴシック" panose="020B0400000000000000" pitchFamily="49" charset="-128"/>
                <a:ea typeface="BIZ UDゴシック" panose="020B0400000000000000" pitchFamily="49" charset="-128"/>
              </a:rPr>
              <a:t>方向 →</a:t>
            </a:r>
            <a:endParaRPr kumimoji="1" lang="ja-JP" altLang="en-US" sz="3200" b="1" dirty="0">
              <a:solidFill>
                <a:schemeClr val="accent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7B8F350D-8837-609E-F704-C5804037BF4E}"/>
              </a:ext>
            </a:extLst>
          </p:cNvPr>
          <p:cNvSpPr txBox="1"/>
          <p:nvPr/>
        </p:nvSpPr>
        <p:spPr>
          <a:xfrm>
            <a:off x="3206968" y="1424491"/>
            <a:ext cx="703946" cy="2308324"/>
          </a:xfrm>
          <a:prstGeom prst="rect">
            <a:avLst/>
          </a:prstGeom>
          <a:noFill/>
        </p:spPr>
        <p:txBody>
          <a:bodyPr vert="horz" wrap="square" rtlCol="0">
            <a:spAutoFit/>
          </a:bodyPr>
          <a:lstStyle/>
          <a:p>
            <a:pPr algn="ctr"/>
            <a:r>
              <a:rPr lang="ja-JP" altLang="en-US" sz="4400" b="1" dirty="0">
                <a:solidFill>
                  <a:srgbClr val="C00000"/>
                </a:solidFill>
                <a:latin typeface="Cambria Math" panose="02040503050406030204" pitchFamily="18" charset="0"/>
                <a:ea typeface="BIZ UDゴシック" panose="020B0400000000000000" pitchFamily="49" charset="-128"/>
              </a:rPr>
              <a:t>𝑦</a:t>
            </a:r>
            <a:r>
              <a:rPr lang="ja-JP" altLang="en-US" sz="3200" b="1" dirty="0">
                <a:solidFill>
                  <a:srgbClr val="C00000"/>
                </a:solidFill>
                <a:latin typeface="BIZ UDゴシック" panose="020B0400000000000000" pitchFamily="49" charset="-128"/>
                <a:ea typeface="BIZ UDゴシック" panose="020B0400000000000000" pitchFamily="49" charset="-128"/>
              </a:rPr>
              <a:t>方向 ↓</a:t>
            </a:r>
            <a:endParaRPr kumimoji="1" lang="ja-JP" altLang="en-US" sz="3200" b="1" dirty="0">
              <a:solidFill>
                <a:srgbClr val="C00000"/>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71B6C2FA-AD48-44FB-F6D4-6E82AE66CFB3}"/>
              </a:ext>
            </a:extLst>
          </p:cNvPr>
          <p:cNvSpPr/>
          <p:nvPr/>
        </p:nvSpPr>
        <p:spPr>
          <a:xfrm>
            <a:off x="181982" y="881851"/>
            <a:ext cx="324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s</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tock[</a:t>
            </a:r>
            <a:r>
              <a:rPr lang="ja-JP" altLang="en-US" sz="3600" b="1" dirty="0">
                <a:solidFill>
                  <a:srgbClr val="C00000"/>
                </a:solidFill>
                <a:latin typeface="Cambria Math" panose="02040503050406030204" pitchFamily="18" charset="0"/>
                <a:ea typeface="BIZ UDゴシック" panose="020B0400000000000000" pitchFamily="49" charset="-128"/>
              </a:rPr>
              <a:t>𝑦</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4000" b="1" dirty="0">
                <a:solidFill>
                  <a:schemeClr val="accent1"/>
                </a:solidFill>
                <a:latin typeface="Cambria Math" panose="02040503050406030204" pitchFamily="18" charset="0"/>
                <a:ea typeface="BIZ UDPゴシック" panose="020B0400000000000000" pitchFamily="50" charset="-128"/>
              </a:rPr>
              <a:t>𝑥</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31265C70-0235-D359-6A27-535704B0EC1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177</a:t>
            </a:fld>
            <a:endParaRPr lang="ja-JP" altLang="en-US" dirty="0"/>
          </a:p>
        </p:txBody>
      </p:sp>
    </p:spTree>
    <p:extLst>
      <p:ext uri="{BB962C8B-B14F-4D97-AF65-F5344CB8AC3E}">
        <p14:creationId xmlns:p14="http://schemas.microsoft.com/office/powerpoint/2010/main" val="21596136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によって生成されたコンテンツは間違っている可能性があります。">
            <a:extLst>
              <a:ext uri="{FF2B5EF4-FFF2-40B4-BE49-F238E27FC236}">
                <a16:creationId xmlns:a16="http://schemas.microsoft.com/office/drawing/2014/main" id="{AD61BEAF-37E9-C60C-3851-514CF3072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05" y="1128724"/>
            <a:ext cx="9905390" cy="5452280"/>
          </a:xfrm>
          <a:prstGeom prst="rect">
            <a:avLst/>
          </a:prstGeom>
        </p:spPr>
      </p:pic>
      <p:sp>
        <p:nvSpPr>
          <p:cNvPr id="5" name="正方形/長方形 4">
            <a:extLst>
              <a:ext uri="{FF2B5EF4-FFF2-40B4-BE49-F238E27FC236}">
                <a16:creationId xmlns:a16="http://schemas.microsoft.com/office/drawing/2014/main" id="{E9B18816-38E2-97AB-FBCA-681BA34122B9}"/>
              </a:ext>
            </a:extLst>
          </p:cNvPr>
          <p:cNvSpPr/>
          <p:nvPr/>
        </p:nvSpPr>
        <p:spPr>
          <a:xfrm>
            <a:off x="1344304" y="1480414"/>
            <a:ext cx="2320120" cy="45901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5" name="表 14">
            <a:extLst>
              <a:ext uri="{FF2B5EF4-FFF2-40B4-BE49-F238E27FC236}">
                <a16:creationId xmlns:a16="http://schemas.microsoft.com/office/drawing/2014/main" id="{E8A5B8D3-B8B7-0497-1BF1-AAD37DE86B25}"/>
              </a:ext>
            </a:extLst>
          </p:cNvPr>
          <p:cNvGraphicFramePr>
            <a:graphicFrameLocks noGrp="1"/>
          </p:cNvGraphicFramePr>
          <p:nvPr>
            <p:extLst>
              <p:ext uri="{D42A27DB-BD31-4B8C-83A1-F6EECF244321}">
                <p14:modId xmlns:p14="http://schemas.microsoft.com/office/powerpoint/2010/main" val="806459148"/>
              </p:ext>
            </p:extLst>
          </p:nvPr>
        </p:nvGraphicFramePr>
        <p:xfrm>
          <a:off x="4107976" y="1307274"/>
          <a:ext cx="6469038" cy="831187"/>
        </p:xfrm>
        <a:graphic>
          <a:graphicData uri="http://schemas.openxmlformats.org/drawingml/2006/table">
            <a:tbl>
              <a:tblPr firstRow="1" bandRow="1">
                <a:tableStyleId>{5C22544A-7EE6-4342-B048-85BDC9FD1C3A}</a:tableStyleId>
              </a:tblPr>
              <a:tblGrid>
                <a:gridCol w="2156346">
                  <a:extLst>
                    <a:ext uri="{9D8B030D-6E8A-4147-A177-3AD203B41FA5}">
                      <a16:colId xmlns:a16="http://schemas.microsoft.com/office/drawing/2014/main" val="1570639924"/>
                    </a:ext>
                  </a:extLst>
                </a:gridCol>
                <a:gridCol w="2156346">
                  <a:extLst>
                    <a:ext uri="{9D8B030D-6E8A-4147-A177-3AD203B41FA5}">
                      <a16:colId xmlns:a16="http://schemas.microsoft.com/office/drawing/2014/main" val="3187847381"/>
                    </a:ext>
                  </a:extLst>
                </a:gridCol>
                <a:gridCol w="2156346">
                  <a:extLst>
                    <a:ext uri="{9D8B030D-6E8A-4147-A177-3AD203B41FA5}">
                      <a16:colId xmlns:a16="http://schemas.microsoft.com/office/drawing/2014/main" val="2886232213"/>
                    </a:ext>
                  </a:extLst>
                </a:gridCol>
              </a:tblGrid>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r>
                        <a:rPr kumimoji="1" lang="en-US" altLang="ja-JP" sz="40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0</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r>
                        <a:rPr kumimoji="1" lang="en-US" altLang="ja-JP" sz="40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1</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a:t>
                      </a:r>
                      <a:r>
                        <a:rPr kumimoji="1" lang="en-US" altLang="ja-JP" sz="40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2</a:t>
                      </a: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5969121"/>
                  </a:ext>
                </a:extLst>
              </a:tr>
            </a:tbl>
          </a:graphicData>
        </a:graphic>
      </p:graphicFrame>
      <p:sp>
        <p:nvSpPr>
          <p:cNvPr id="6" name="テキスト ボックス 5">
            <a:extLst>
              <a:ext uri="{FF2B5EF4-FFF2-40B4-BE49-F238E27FC236}">
                <a16:creationId xmlns:a16="http://schemas.microsoft.com/office/drawing/2014/main" id="{4BC0361A-76D9-17E4-A6DE-4004F48112DD}"/>
              </a:ext>
            </a:extLst>
          </p:cNvPr>
          <p:cNvSpPr txBox="1"/>
          <p:nvPr/>
        </p:nvSpPr>
        <p:spPr>
          <a:xfrm>
            <a:off x="4535043" y="562005"/>
            <a:ext cx="2190467" cy="769441"/>
          </a:xfrm>
          <a:prstGeom prst="rect">
            <a:avLst/>
          </a:prstGeom>
          <a:noFill/>
        </p:spPr>
        <p:txBody>
          <a:bodyPr wrap="square" rtlCol="0">
            <a:spAutoFit/>
          </a:bodyPr>
          <a:lstStyle/>
          <a:p>
            <a:r>
              <a:rPr lang="ja-JP" altLang="en-US" sz="4400" b="1" dirty="0">
                <a:solidFill>
                  <a:schemeClr val="accent1"/>
                </a:solidFill>
                <a:latin typeface="Cambria Math" panose="02040503050406030204" pitchFamily="18" charset="0"/>
                <a:ea typeface="BIZ UDPゴシック" panose="020B0400000000000000" pitchFamily="50" charset="-128"/>
              </a:rPr>
              <a:t>𝑥</a:t>
            </a:r>
            <a:r>
              <a:rPr lang="ja-JP" altLang="en-US" sz="3200" b="1" dirty="0">
                <a:solidFill>
                  <a:schemeClr val="accent1"/>
                </a:solidFill>
                <a:latin typeface="BIZ UDゴシック" panose="020B0400000000000000" pitchFamily="49" charset="-128"/>
                <a:ea typeface="BIZ UDゴシック" panose="020B0400000000000000" pitchFamily="49" charset="-128"/>
              </a:rPr>
              <a:t>方向 →</a:t>
            </a:r>
            <a:endParaRPr kumimoji="1" lang="ja-JP" altLang="en-US" sz="3200" b="1" dirty="0">
              <a:solidFill>
                <a:schemeClr val="accent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9AB3B150-720E-0788-1830-35E6731BE0B8}"/>
              </a:ext>
            </a:extLst>
          </p:cNvPr>
          <p:cNvSpPr txBox="1"/>
          <p:nvPr/>
        </p:nvSpPr>
        <p:spPr>
          <a:xfrm>
            <a:off x="3206968" y="1424491"/>
            <a:ext cx="703946" cy="2308324"/>
          </a:xfrm>
          <a:prstGeom prst="rect">
            <a:avLst/>
          </a:prstGeom>
          <a:noFill/>
        </p:spPr>
        <p:txBody>
          <a:bodyPr vert="horz" wrap="square" rtlCol="0">
            <a:spAutoFit/>
          </a:bodyPr>
          <a:lstStyle/>
          <a:p>
            <a:pPr algn="ctr"/>
            <a:r>
              <a:rPr lang="ja-JP" altLang="en-US" sz="4400" b="1" dirty="0">
                <a:solidFill>
                  <a:srgbClr val="C00000"/>
                </a:solidFill>
                <a:latin typeface="Cambria Math" panose="02040503050406030204" pitchFamily="18" charset="0"/>
                <a:ea typeface="BIZ UDゴシック" panose="020B0400000000000000" pitchFamily="49" charset="-128"/>
              </a:rPr>
              <a:t>𝑦</a:t>
            </a:r>
            <a:r>
              <a:rPr lang="ja-JP" altLang="en-US" sz="3200" b="1" dirty="0">
                <a:solidFill>
                  <a:srgbClr val="C00000"/>
                </a:solidFill>
                <a:latin typeface="BIZ UDゴシック" panose="020B0400000000000000" pitchFamily="49" charset="-128"/>
                <a:ea typeface="BIZ UDゴシック" panose="020B0400000000000000" pitchFamily="49" charset="-128"/>
              </a:rPr>
              <a:t>方向 ↓</a:t>
            </a:r>
            <a:endParaRPr kumimoji="1" lang="ja-JP" altLang="en-US" sz="3200" b="1" dirty="0">
              <a:solidFill>
                <a:srgbClr val="C00000"/>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C174E1BB-A62F-355A-76EB-575CACD84851}"/>
              </a:ext>
            </a:extLst>
          </p:cNvPr>
          <p:cNvSpPr/>
          <p:nvPr/>
        </p:nvSpPr>
        <p:spPr>
          <a:xfrm>
            <a:off x="181982" y="881851"/>
            <a:ext cx="324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s</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tock[</a:t>
            </a:r>
            <a:r>
              <a:rPr lang="ja-JP" altLang="en-US" sz="3600" b="1" dirty="0">
                <a:solidFill>
                  <a:srgbClr val="C00000"/>
                </a:solidFill>
                <a:latin typeface="Cambria Math" panose="02040503050406030204" pitchFamily="18" charset="0"/>
                <a:ea typeface="BIZ UDゴシック" panose="020B0400000000000000" pitchFamily="49" charset="-128"/>
              </a:rPr>
              <a:t>𝑦</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4000" b="1" dirty="0">
                <a:solidFill>
                  <a:schemeClr val="accent1"/>
                </a:solidFill>
                <a:latin typeface="Cambria Math" panose="02040503050406030204" pitchFamily="18" charset="0"/>
                <a:ea typeface="BIZ UDPゴシック" panose="020B0400000000000000" pitchFamily="50" charset="-128"/>
              </a:rPr>
              <a:t>𝑥</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9909B1DE-6C56-B3B3-0A39-890E8E1B9FD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178</a:t>
            </a:fld>
            <a:endParaRPr lang="ja-JP" altLang="en-US" dirty="0"/>
          </a:p>
        </p:txBody>
      </p:sp>
    </p:spTree>
    <p:extLst>
      <p:ext uri="{BB962C8B-B14F-4D97-AF65-F5344CB8AC3E}">
        <p14:creationId xmlns:p14="http://schemas.microsoft.com/office/powerpoint/2010/main" val="168955660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によって生成されたコンテンツは間違っている可能性があります。">
            <a:extLst>
              <a:ext uri="{FF2B5EF4-FFF2-40B4-BE49-F238E27FC236}">
                <a16:creationId xmlns:a16="http://schemas.microsoft.com/office/drawing/2014/main" id="{AD61BEAF-37E9-C60C-3851-514CF3072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05" y="1128724"/>
            <a:ext cx="9905390" cy="5452280"/>
          </a:xfrm>
          <a:prstGeom prst="rect">
            <a:avLst/>
          </a:prstGeom>
        </p:spPr>
      </p:pic>
      <p:sp>
        <p:nvSpPr>
          <p:cNvPr id="5" name="正方形/長方形 4">
            <a:extLst>
              <a:ext uri="{FF2B5EF4-FFF2-40B4-BE49-F238E27FC236}">
                <a16:creationId xmlns:a16="http://schemas.microsoft.com/office/drawing/2014/main" id="{E9B18816-38E2-97AB-FBCA-681BA34122B9}"/>
              </a:ext>
            </a:extLst>
          </p:cNvPr>
          <p:cNvSpPr/>
          <p:nvPr/>
        </p:nvSpPr>
        <p:spPr>
          <a:xfrm>
            <a:off x="1344304" y="1480414"/>
            <a:ext cx="2320120" cy="45901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5" name="表 14">
            <a:extLst>
              <a:ext uri="{FF2B5EF4-FFF2-40B4-BE49-F238E27FC236}">
                <a16:creationId xmlns:a16="http://schemas.microsoft.com/office/drawing/2014/main" id="{E8A5B8D3-B8B7-0497-1BF1-AAD37DE86B25}"/>
              </a:ext>
            </a:extLst>
          </p:cNvPr>
          <p:cNvGraphicFramePr>
            <a:graphicFrameLocks noGrp="1"/>
          </p:cNvGraphicFramePr>
          <p:nvPr>
            <p:extLst>
              <p:ext uri="{D42A27DB-BD31-4B8C-83A1-F6EECF244321}">
                <p14:modId xmlns:p14="http://schemas.microsoft.com/office/powerpoint/2010/main" val="3971324839"/>
              </p:ext>
            </p:extLst>
          </p:nvPr>
        </p:nvGraphicFramePr>
        <p:xfrm>
          <a:off x="4107976" y="1307274"/>
          <a:ext cx="6469038" cy="4987122"/>
        </p:xfrm>
        <a:graphic>
          <a:graphicData uri="http://schemas.openxmlformats.org/drawingml/2006/table">
            <a:tbl>
              <a:tblPr firstRow="1" bandRow="1">
                <a:tableStyleId>{5C22544A-7EE6-4342-B048-85BDC9FD1C3A}</a:tableStyleId>
              </a:tblPr>
              <a:tblGrid>
                <a:gridCol w="2156346">
                  <a:extLst>
                    <a:ext uri="{9D8B030D-6E8A-4147-A177-3AD203B41FA5}">
                      <a16:colId xmlns:a16="http://schemas.microsoft.com/office/drawing/2014/main" val="1570639924"/>
                    </a:ext>
                  </a:extLst>
                </a:gridCol>
                <a:gridCol w="2156346">
                  <a:extLst>
                    <a:ext uri="{9D8B030D-6E8A-4147-A177-3AD203B41FA5}">
                      <a16:colId xmlns:a16="http://schemas.microsoft.com/office/drawing/2014/main" val="3187847381"/>
                    </a:ext>
                  </a:extLst>
                </a:gridCol>
                <a:gridCol w="2156346">
                  <a:extLst>
                    <a:ext uri="{9D8B030D-6E8A-4147-A177-3AD203B41FA5}">
                      <a16:colId xmlns:a16="http://schemas.microsoft.com/office/drawing/2014/main" val="2886232213"/>
                    </a:ext>
                  </a:extLst>
                </a:gridCol>
              </a:tblGrid>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[0][1]</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[0][2]</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5969121"/>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5830898"/>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[2][0]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[2][1]</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[2][2]</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6288902"/>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[3][0]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[3][1]</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[3][2]</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9330548"/>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[4][0]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[4][1]</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[4][2]</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8180647"/>
                  </a:ext>
                </a:extLst>
              </a:tr>
              <a:tr h="831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[5][0]</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[5][1]</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[5][2]</a:t>
                      </a:r>
                      <a:endParaRPr kumimoji="1" lang="ja-JP" altLang="en-US" sz="40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211314"/>
                  </a:ext>
                </a:extLst>
              </a:tr>
            </a:tbl>
          </a:graphicData>
        </a:graphic>
      </p:graphicFrame>
      <p:sp>
        <p:nvSpPr>
          <p:cNvPr id="16" name="テキスト ボックス 15">
            <a:extLst>
              <a:ext uri="{FF2B5EF4-FFF2-40B4-BE49-F238E27FC236}">
                <a16:creationId xmlns:a16="http://schemas.microsoft.com/office/drawing/2014/main" id="{33D6ED9F-B432-B6D2-BBB4-FB0C3D0955F2}"/>
              </a:ext>
            </a:extLst>
          </p:cNvPr>
          <p:cNvSpPr txBox="1"/>
          <p:nvPr/>
        </p:nvSpPr>
        <p:spPr>
          <a:xfrm>
            <a:off x="4535043" y="562005"/>
            <a:ext cx="2190467" cy="769441"/>
          </a:xfrm>
          <a:prstGeom prst="rect">
            <a:avLst/>
          </a:prstGeom>
          <a:noFill/>
        </p:spPr>
        <p:txBody>
          <a:bodyPr wrap="square" rtlCol="0">
            <a:spAutoFit/>
          </a:bodyPr>
          <a:lstStyle/>
          <a:p>
            <a:r>
              <a:rPr lang="ja-JP" altLang="en-US" sz="4400" b="1" dirty="0">
                <a:solidFill>
                  <a:schemeClr val="accent1"/>
                </a:solidFill>
                <a:latin typeface="Cambria Math" panose="02040503050406030204" pitchFamily="18" charset="0"/>
                <a:ea typeface="BIZ UDPゴシック" panose="020B0400000000000000" pitchFamily="50" charset="-128"/>
              </a:rPr>
              <a:t>𝑥</a:t>
            </a:r>
            <a:r>
              <a:rPr lang="ja-JP" altLang="en-US" sz="3200" b="1" dirty="0">
                <a:solidFill>
                  <a:schemeClr val="accent1"/>
                </a:solidFill>
                <a:latin typeface="BIZ UDゴシック" panose="020B0400000000000000" pitchFamily="49" charset="-128"/>
                <a:ea typeface="BIZ UDゴシック" panose="020B0400000000000000" pitchFamily="49" charset="-128"/>
              </a:rPr>
              <a:t>方向 →</a:t>
            </a:r>
            <a:endParaRPr kumimoji="1" lang="ja-JP" altLang="en-US" sz="3200" b="1" dirty="0">
              <a:solidFill>
                <a:schemeClr val="accent1"/>
              </a:solidFill>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1D00F2A8-CD44-9198-2D0E-A56F1FFBAA18}"/>
              </a:ext>
            </a:extLst>
          </p:cNvPr>
          <p:cNvSpPr txBox="1"/>
          <p:nvPr/>
        </p:nvSpPr>
        <p:spPr>
          <a:xfrm>
            <a:off x="3206968" y="1424491"/>
            <a:ext cx="703946" cy="2308324"/>
          </a:xfrm>
          <a:prstGeom prst="rect">
            <a:avLst/>
          </a:prstGeom>
          <a:noFill/>
        </p:spPr>
        <p:txBody>
          <a:bodyPr vert="horz" wrap="square" rtlCol="0">
            <a:spAutoFit/>
          </a:bodyPr>
          <a:lstStyle/>
          <a:p>
            <a:pPr algn="ctr"/>
            <a:r>
              <a:rPr lang="ja-JP" altLang="en-US" sz="4400" b="1" dirty="0">
                <a:solidFill>
                  <a:srgbClr val="C00000"/>
                </a:solidFill>
                <a:latin typeface="Cambria Math" panose="02040503050406030204" pitchFamily="18" charset="0"/>
                <a:ea typeface="BIZ UDゴシック" panose="020B0400000000000000" pitchFamily="49" charset="-128"/>
              </a:rPr>
              <a:t>𝑦</a:t>
            </a:r>
            <a:r>
              <a:rPr lang="ja-JP" altLang="en-US" sz="3200" b="1" dirty="0">
                <a:solidFill>
                  <a:srgbClr val="C00000"/>
                </a:solidFill>
                <a:latin typeface="BIZ UDゴシック" panose="020B0400000000000000" pitchFamily="49" charset="-128"/>
                <a:ea typeface="BIZ UDゴシック" panose="020B0400000000000000" pitchFamily="49" charset="-128"/>
              </a:rPr>
              <a:t>方向 ↓</a:t>
            </a:r>
            <a:endParaRPr kumimoji="1" lang="ja-JP" altLang="en-US" sz="3200" b="1" dirty="0">
              <a:solidFill>
                <a:srgbClr val="C00000"/>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D0CEE1D4-CD58-6AFB-10F0-DB40604322EB}"/>
              </a:ext>
            </a:extLst>
          </p:cNvPr>
          <p:cNvSpPr/>
          <p:nvPr/>
        </p:nvSpPr>
        <p:spPr>
          <a:xfrm>
            <a:off x="181982" y="881851"/>
            <a:ext cx="324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s</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tock[</a:t>
            </a:r>
            <a:r>
              <a:rPr lang="ja-JP" altLang="en-US" sz="3600" b="1" dirty="0">
                <a:solidFill>
                  <a:srgbClr val="C00000"/>
                </a:solidFill>
                <a:latin typeface="Cambria Math" panose="02040503050406030204" pitchFamily="18" charset="0"/>
                <a:ea typeface="BIZ UDゴシック" panose="020B0400000000000000" pitchFamily="49" charset="-128"/>
              </a:rPr>
              <a:t>𝑦</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4000" b="1" dirty="0">
                <a:solidFill>
                  <a:schemeClr val="accent1"/>
                </a:solidFill>
                <a:latin typeface="Cambria Math" panose="02040503050406030204" pitchFamily="18" charset="0"/>
                <a:ea typeface="BIZ UDPゴシック" panose="020B0400000000000000" pitchFamily="50" charset="-128"/>
              </a:rPr>
              <a:t>𝑥</a:t>
            </a:r>
            <a:r>
              <a:rPr kumimoji="1"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9" name="スライド番号プレースホルダー 5">
            <a:extLst>
              <a:ext uri="{FF2B5EF4-FFF2-40B4-BE49-F238E27FC236}">
                <a16:creationId xmlns:a16="http://schemas.microsoft.com/office/drawing/2014/main" id="{781576C2-44F4-C5C3-CDEE-AFDD37BBE6E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179</a:t>
            </a:fld>
            <a:endParaRPr lang="ja-JP" altLang="en-US" dirty="0"/>
          </a:p>
        </p:txBody>
      </p:sp>
    </p:spTree>
    <p:extLst>
      <p:ext uri="{BB962C8B-B14F-4D97-AF65-F5344CB8AC3E}">
        <p14:creationId xmlns:p14="http://schemas.microsoft.com/office/powerpoint/2010/main" val="190665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D464EE-F6D7-F366-826B-65CE93615AE9}"/>
              </a:ext>
            </a:extLst>
          </p:cNvPr>
          <p:cNvPicPr>
            <a:picLocks noChangeAspect="1"/>
          </p:cNvPicPr>
          <p:nvPr/>
        </p:nvPicPr>
        <p:blipFill>
          <a:blip r:embed="rId3"/>
          <a:stretch>
            <a:fillRect/>
          </a:stretch>
        </p:blipFill>
        <p:spPr>
          <a:xfrm>
            <a:off x="180386" y="988610"/>
            <a:ext cx="3615309" cy="5458408"/>
          </a:xfrm>
          <a:prstGeom prst="rect">
            <a:avLst/>
          </a:prstGeom>
        </p:spPr>
      </p:pic>
      <p:pic>
        <p:nvPicPr>
          <p:cNvPr id="2" name="図 1">
            <a:extLst>
              <a:ext uri="{FF2B5EF4-FFF2-40B4-BE49-F238E27FC236}">
                <a16:creationId xmlns:a16="http://schemas.microsoft.com/office/drawing/2014/main" id="{3344949D-C140-54D3-AD00-04D4FC5ADF2A}"/>
              </a:ext>
            </a:extLst>
          </p:cNvPr>
          <p:cNvPicPr>
            <a:picLocks noChangeAspect="1"/>
          </p:cNvPicPr>
          <p:nvPr/>
        </p:nvPicPr>
        <p:blipFill>
          <a:blip r:embed="rId4"/>
          <a:srcRect r="50408"/>
          <a:stretch/>
        </p:blipFill>
        <p:spPr>
          <a:xfrm>
            <a:off x="3847323" y="799203"/>
            <a:ext cx="8191932" cy="4572638"/>
          </a:xfrm>
          <a:prstGeom prst="rect">
            <a:avLst/>
          </a:prstGeom>
        </p:spPr>
      </p:pic>
      <p:sp>
        <p:nvSpPr>
          <p:cNvPr id="4" name="正方形/長方形 3">
            <a:extLst>
              <a:ext uri="{FF2B5EF4-FFF2-40B4-BE49-F238E27FC236}">
                <a16:creationId xmlns:a16="http://schemas.microsoft.com/office/drawing/2014/main" id="{BB2E43BA-60F4-3EF2-ADBE-CDF078030F7D}"/>
              </a:ext>
            </a:extLst>
          </p:cNvPr>
          <p:cNvSpPr/>
          <p:nvPr/>
        </p:nvSpPr>
        <p:spPr>
          <a:xfrm>
            <a:off x="4688147" y="3788228"/>
            <a:ext cx="7092000" cy="1349291"/>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CF374B7B-BAD9-0895-F7FC-F39CB43B587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a:t>
            </a:fld>
            <a:endParaRPr lang="ja-JP" altLang="en-US" dirty="0"/>
          </a:p>
        </p:txBody>
      </p:sp>
      <p:sp>
        <p:nvSpPr>
          <p:cNvPr id="7" name="フローチャート: 手操作入力 7">
            <a:extLst>
              <a:ext uri="{FF2B5EF4-FFF2-40B4-BE49-F238E27FC236}">
                <a16:creationId xmlns:a16="http://schemas.microsoft.com/office/drawing/2014/main" id="{E23C2D6A-0722-EECD-4737-DE5C31836301}"/>
              </a:ext>
            </a:extLst>
          </p:cNvPr>
          <p:cNvSpPr/>
          <p:nvPr/>
        </p:nvSpPr>
        <p:spPr>
          <a:xfrm>
            <a:off x="1668280" y="3435374"/>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98877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によって生成されたコンテンツは間違っている可能性があります。">
            <a:extLst>
              <a:ext uri="{FF2B5EF4-FFF2-40B4-BE49-F238E27FC236}">
                <a16:creationId xmlns:a16="http://schemas.microsoft.com/office/drawing/2014/main" id="{AD61BEAF-37E9-C60C-3851-514CF3072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05" y="1125948"/>
            <a:ext cx="9905390" cy="5452280"/>
          </a:xfrm>
          <a:prstGeom prst="rect">
            <a:avLst/>
          </a:prstGeom>
        </p:spPr>
      </p:pic>
      <p:sp>
        <p:nvSpPr>
          <p:cNvPr id="11" name="スライド番号プレースホルダー 5">
            <a:extLst>
              <a:ext uri="{FF2B5EF4-FFF2-40B4-BE49-F238E27FC236}">
                <a16:creationId xmlns:a16="http://schemas.microsoft.com/office/drawing/2014/main" id="{CA1E6640-D7A1-A2B4-7FF4-546BDFF468A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180</a:t>
            </a:fld>
            <a:endParaRPr lang="ja-JP" altLang="en-US" dirty="0"/>
          </a:p>
        </p:txBody>
      </p:sp>
      <p:sp>
        <p:nvSpPr>
          <p:cNvPr id="2" name="四角形: 角を丸くする 1">
            <a:extLst>
              <a:ext uri="{FF2B5EF4-FFF2-40B4-BE49-F238E27FC236}">
                <a16:creationId xmlns:a16="http://schemas.microsoft.com/office/drawing/2014/main" id="{F2984855-E396-4985-9647-D09BECA995CB}"/>
              </a:ext>
            </a:extLst>
          </p:cNvPr>
          <p:cNvSpPr/>
          <p:nvPr/>
        </p:nvSpPr>
        <p:spPr>
          <a:xfrm>
            <a:off x="4290619" y="2211793"/>
            <a:ext cx="1296000" cy="720000"/>
          </a:xfrm>
          <a:prstGeom prst="roundRect">
            <a:avLst>
              <a:gd name="adj" fmla="val 14359"/>
            </a:avLst>
          </a:prstGeom>
          <a:noFill/>
          <a:ln w="762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62AEDCC1-728F-E665-BE8C-994E2EF709C7}"/>
              </a:ext>
            </a:extLst>
          </p:cNvPr>
          <p:cNvSpPr/>
          <p:nvPr/>
        </p:nvSpPr>
        <p:spPr>
          <a:xfrm>
            <a:off x="6333733" y="2211793"/>
            <a:ext cx="2160000" cy="720000"/>
          </a:xfrm>
          <a:prstGeom prst="roundRect">
            <a:avLst>
              <a:gd name="adj" fmla="val 14359"/>
            </a:avLst>
          </a:prstGeom>
          <a:noFill/>
          <a:ln w="762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F377271E-910D-D9B7-562E-B20ADD20C892}"/>
              </a:ext>
            </a:extLst>
          </p:cNvPr>
          <p:cNvSpPr/>
          <p:nvPr/>
        </p:nvSpPr>
        <p:spPr>
          <a:xfrm>
            <a:off x="9128924" y="2211793"/>
            <a:ext cx="720000" cy="720000"/>
          </a:xfrm>
          <a:prstGeom prst="roundRect">
            <a:avLst>
              <a:gd name="adj" fmla="val 14359"/>
            </a:avLst>
          </a:prstGeom>
          <a:noFill/>
          <a:ln w="762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3C9448B-9290-6803-868A-F8F3DEAE93E9}"/>
              </a:ext>
            </a:extLst>
          </p:cNvPr>
          <p:cNvSpPr txBox="1"/>
          <p:nvPr/>
        </p:nvSpPr>
        <p:spPr>
          <a:xfrm>
            <a:off x="3206968" y="2279405"/>
            <a:ext cx="703946" cy="584775"/>
          </a:xfrm>
          <a:prstGeom prst="rect">
            <a:avLst/>
          </a:prstGeom>
          <a:noFill/>
        </p:spPr>
        <p:txBody>
          <a:bodyPr vert="horz" wrap="square" rtlCol="0">
            <a:spAutoFit/>
          </a:bodyPr>
          <a:lstStyle/>
          <a:p>
            <a:pPr algn="ctr"/>
            <a:r>
              <a:rPr lang="en-US" altLang="ja-JP" sz="3200" b="1" dirty="0">
                <a:solidFill>
                  <a:srgbClr val="C00000"/>
                </a:solidFill>
                <a:latin typeface="BIZ UDPゴシック" panose="020B0400000000000000" pitchFamily="50" charset="-128"/>
                <a:ea typeface="BIZ UDPゴシック" panose="020B0400000000000000" pitchFamily="50" charset="-128"/>
              </a:rPr>
              <a:t>1</a:t>
            </a:r>
            <a:endParaRPr kumimoji="1" lang="ja-JP" altLang="en-US" sz="3200" b="1" dirty="0">
              <a:solidFill>
                <a:srgbClr val="C000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238F4CB-2E5B-E8FF-F27F-1B7544325260}"/>
              </a:ext>
            </a:extLst>
          </p:cNvPr>
          <p:cNvSpPr txBox="1"/>
          <p:nvPr/>
        </p:nvSpPr>
        <p:spPr>
          <a:xfrm>
            <a:off x="4657726" y="673533"/>
            <a:ext cx="5350668" cy="584775"/>
          </a:xfrm>
          <a:prstGeom prst="rect">
            <a:avLst/>
          </a:prstGeom>
          <a:noFill/>
        </p:spPr>
        <p:txBody>
          <a:bodyPr wrap="square" rtlCol="0">
            <a:spAutoFit/>
          </a:bodyPr>
          <a:lstStyle/>
          <a:p>
            <a:r>
              <a:rPr lang="en-US" altLang="ja-JP" sz="3200" b="1" dirty="0">
                <a:solidFill>
                  <a:schemeClr val="accent1"/>
                </a:solidFill>
                <a:latin typeface="BIZ UDPゴシック" panose="020B0400000000000000" pitchFamily="50" charset="-128"/>
                <a:ea typeface="BIZ UDPゴシック" panose="020B0400000000000000" pitchFamily="50" charset="-128"/>
              </a:rPr>
              <a:t>0</a:t>
            </a:r>
            <a:r>
              <a:rPr lang="ja-JP" altLang="en-US" sz="3200" b="1" dirty="0">
                <a:solidFill>
                  <a:schemeClr val="accent1"/>
                </a:solidFill>
                <a:latin typeface="BIZ UDPゴシック" panose="020B0400000000000000" pitchFamily="50" charset="-128"/>
                <a:ea typeface="BIZ UDPゴシック" panose="020B0400000000000000" pitchFamily="50" charset="-128"/>
              </a:rPr>
              <a:t>　　　　　　　　 </a:t>
            </a:r>
            <a:r>
              <a:rPr lang="en-US" altLang="ja-JP" sz="3200" b="1" dirty="0">
                <a:solidFill>
                  <a:schemeClr val="accent1"/>
                </a:solidFill>
                <a:latin typeface="BIZ UDPゴシック" panose="020B0400000000000000" pitchFamily="50" charset="-128"/>
                <a:ea typeface="BIZ UDPゴシック" panose="020B0400000000000000" pitchFamily="50" charset="-128"/>
              </a:rPr>
              <a:t>1</a:t>
            </a:r>
            <a:r>
              <a:rPr lang="ja-JP" altLang="en-US" sz="3200" b="1" dirty="0">
                <a:solidFill>
                  <a:schemeClr val="accent1"/>
                </a:solidFill>
                <a:latin typeface="BIZ UDPゴシック" panose="020B0400000000000000" pitchFamily="50" charset="-128"/>
                <a:ea typeface="BIZ UDPゴシック" panose="020B0400000000000000" pitchFamily="50" charset="-128"/>
              </a:rPr>
              <a:t>　　　　　　</a:t>
            </a:r>
            <a:r>
              <a:rPr lang="en-US" altLang="ja-JP" sz="3200" b="1" dirty="0">
                <a:solidFill>
                  <a:schemeClr val="accent1"/>
                </a:solidFill>
                <a:latin typeface="BIZ UDPゴシック" panose="020B0400000000000000" pitchFamily="50" charset="-128"/>
                <a:ea typeface="BIZ UDPゴシック" panose="020B0400000000000000" pitchFamily="50" charset="-128"/>
              </a:rPr>
              <a:t>2</a:t>
            </a:r>
            <a:endParaRPr kumimoji="1" lang="ja-JP" altLang="en-US" sz="3200" b="1" dirty="0">
              <a:solidFill>
                <a:schemeClr val="accent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072729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最初の在庫数のデータから順番に目的</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のデータかどうか調べていけばよい。</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発見した場合は，</a:t>
            </a:r>
            <a:r>
              <a:rPr lang="en-US" altLang="ja-JP" sz="4400" b="1" dirty="0">
                <a:solidFill>
                  <a:prstClr val="black">
                    <a:lumMod val="75000"/>
                    <a:lumOff val="25000"/>
                  </a:prstClr>
                </a:solidFill>
                <a:latin typeface="BIZ UDPゴシック" panose="020B0400000000000000" pitchFamily="50" charset="-128"/>
                <a:ea typeface="BIZ UDPゴシック" panose="020B0400000000000000" pitchFamily="50" charset="-128"/>
              </a:rPr>
              <a:t>break</a:t>
            </a:r>
            <a:r>
              <a:rPr lang="ja-JP" altLang="en-US" sz="4400" b="1" dirty="0">
                <a:solidFill>
                  <a:prstClr val="black">
                    <a:lumMod val="75000"/>
                    <a:lumOff val="25000"/>
                  </a:prstClr>
                </a:solidFill>
              </a:rPr>
              <a:t>文</a:t>
            </a:r>
            <a:r>
              <a:rPr lang="ja-JP" altLang="en-US" sz="4400" dirty="0">
                <a:solidFill>
                  <a:prstClr val="black">
                    <a:lumMod val="75000"/>
                    <a:lumOff val="25000"/>
                  </a:prstClr>
                </a:solidFill>
              </a:rPr>
              <a:t>を利用して</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繰り返しから抜けるようにする。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pic>
        <p:nvPicPr>
          <p:cNvPr id="2" name="図 1">
            <a:extLst>
              <a:ext uri="{FF2B5EF4-FFF2-40B4-BE49-F238E27FC236}">
                <a16:creationId xmlns:a16="http://schemas.microsoft.com/office/drawing/2014/main" id="{67E90621-4DDA-41CF-C308-E39FF2CD6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F191772-73B2-2875-0B91-D9B75F3A6C2B}"/>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7" name="スライド番号プレースホルダー 5">
            <a:extLst>
              <a:ext uri="{FF2B5EF4-FFF2-40B4-BE49-F238E27FC236}">
                <a16:creationId xmlns:a16="http://schemas.microsoft.com/office/drawing/2014/main" id="{B170597B-827A-CAFC-8125-324D8C09955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181</a:t>
            </a:fld>
            <a:endParaRPr lang="ja-JP" altLang="en-US" dirty="0"/>
          </a:p>
        </p:txBody>
      </p:sp>
    </p:spTree>
    <p:extLst>
      <p:ext uri="{BB962C8B-B14F-4D97-AF65-F5344CB8AC3E}">
        <p14:creationId xmlns:p14="http://schemas.microsoft.com/office/powerpoint/2010/main" val="22578133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1F274E2-8B09-0811-697D-81867BAC0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9" name="正方形/長方形 8">
            <a:extLst>
              <a:ext uri="{FF2B5EF4-FFF2-40B4-BE49-F238E27FC236}">
                <a16:creationId xmlns:a16="http://schemas.microsoft.com/office/drawing/2014/main" id="{400AFA50-8B64-68BF-DE22-61D3A722F2C2}"/>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BAD1D0D-89BE-A5C8-4D6E-81C4FEA5AB1B}"/>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1" name="図 10" descr="テキスト, テーブル&#10;&#10;AI によって生成されたコンテンツは間違っている可能性があります。">
            <a:extLst>
              <a:ext uri="{FF2B5EF4-FFF2-40B4-BE49-F238E27FC236}">
                <a16:creationId xmlns:a16="http://schemas.microsoft.com/office/drawing/2014/main" id="{69AA1B15-121B-0182-427B-DF86B2C7E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196" y="1954372"/>
            <a:ext cx="10005609" cy="3581426"/>
          </a:xfrm>
          <a:prstGeom prst="rect">
            <a:avLst/>
          </a:prstGeom>
        </p:spPr>
      </p:pic>
      <p:sp>
        <p:nvSpPr>
          <p:cNvPr id="12" name="スライド番号プレースホルダー 5">
            <a:extLst>
              <a:ext uri="{FF2B5EF4-FFF2-40B4-BE49-F238E27FC236}">
                <a16:creationId xmlns:a16="http://schemas.microsoft.com/office/drawing/2014/main" id="{0822022B-98AE-7A65-D485-693472D41AE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182</a:t>
            </a:fld>
            <a:endParaRPr lang="ja-JP" altLang="en-US" dirty="0"/>
          </a:p>
        </p:txBody>
      </p:sp>
    </p:spTree>
    <p:extLst>
      <p:ext uri="{BB962C8B-B14F-4D97-AF65-F5344CB8AC3E}">
        <p14:creationId xmlns:p14="http://schemas.microsoft.com/office/powerpoint/2010/main" val="161267473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AI によって生成されたコンテンツは間違っている可能性があります。">
            <a:extLst>
              <a:ext uri="{FF2B5EF4-FFF2-40B4-BE49-F238E27FC236}">
                <a16:creationId xmlns:a16="http://schemas.microsoft.com/office/drawing/2014/main" id="{5BF10EE7-0BEF-5497-C6CB-426CBCC86E36}"/>
              </a:ext>
            </a:extLst>
          </p:cNvPr>
          <p:cNvPicPr>
            <a:picLocks noChangeAspect="1"/>
          </p:cNvPicPr>
          <p:nvPr/>
        </p:nvPicPr>
        <p:blipFill>
          <a:blip r:embed="rId3">
            <a:extLst>
              <a:ext uri="{28A0092B-C50C-407E-A947-70E740481C1C}">
                <a14:useLocalDpi xmlns:a14="http://schemas.microsoft.com/office/drawing/2010/main" val="0"/>
              </a:ext>
            </a:extLst>
          </a:blip>
          <a:srcRect l="473" t="1293" r="25334"/>
          <a:stretch/>
        </p:blipFill>
        <p:spPr>
          <a:xfrm>
            <a:off x="3247255" y="501650"/>
            <a:ext cx="8835561" cy="3913400"/>
          </a:xfrm>
          <a:prstGeom prst="rect">
            <a:avLst/>
          </a:prstGeom>
        </p:spPr>
      </p:pic>
      <p:pic>
        <p:nvPicPr>
          <p:cNvPr id="5" name="図 4" descr="テキスト, 手紙&#10;&#10;AI によって生成されたコンテンツは間違っている可能性があります。">
            <a:extLst>
              <a:ext uri="{FF2B5EF4-FFF2-40B4-BE49-F238E27FC236}">
                <a16:creationId xmlns:a16="http://schemas.microsoft.com/office/drawing/2014/main" id="{A80B2149-67E8-66C2-1112-FB7F245C67A0}"/>
              </a:ext>
            </a:extLst>
          </p:cNvPr>
          <p:cNvPicPr>
            <a:picLocks noChangeAspect="1"/>
          </p:cNvPicPr>
          <p:nvPr/>
        </p:nvPicPr>
        <p:blipFill>
          <a:blip r:embed="rId3">
            <a:extLst>
              <a:ext uri="{28A0092B-C50C-407E-A947-70E740481C1C}">
                <a14:useLocalDpi xmlns:a14="http://schemas.microsoft.com/office/drawing/2010/main" val="0"/>
              </a:ext>
            </a:extLst>
          </a:blip>
          <a:srcRect l="473" t="58111" r="25334"/>
          <a:stretch/>
        </p:blipFill>
        <p:spPr>
          <a:xfrm>
            <a:off x="3247255" y="3268636"/>
            <a:ext cx="8835561" cy="1660763"/>
          </a:xfrm>
          <a:prstGeom prst="rect">
            <a:avLst/>
          </a:prstGeom>
        </p:spPr>
      </p:pic>
      <p:pic>
        <p:nvPicPr>
          <p:cNvPr id="10" name="図 9" descr="ダイアグラム&#10;&#10;AI によって生成されたコンテンツは間違っている可能性があります。">
            <a:extLst>
              <a:ext uri="{FF2B5EF4-FFF2-40B4-BE49-F238E27FC236}">
                <a16:creationId xmlns:a16="http://schemas.microsoft.com/office/drawing/2014/main" id="{0A365518-B54F-B9F7-BFB3-87B92B244F4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34" y="718882"/>
            <a:ext cx="3270914" cy="5828174"/>
          </a:xfrm>
          <a:prstGeom prst="rect">
            <a:avLst/>
          </a:prstGeom>
        </p:spPr>
      </p:pic>
      <p:sp>
        <p:nvSpPr>
          <p:cNvPr id="2" name="正方形/長方形 1">
            <a:extLst>
              <a:ext uri="{FF2B5EF4-FFF2-40B4-BE49-F238E27FC236}">
                <a16:creationId xmlns:a16="http://schemas.microsoft.com/office/drawing/2014/main" id="{775B8D08-B592-923E-1E43-3B307774D134}"/>
              </a:ext>
            </a:extLst>
          </p:cNvPr>
          <p:cNvSpPr/>
          <p:nvPr/>
        </p:nvSpPr>
        <p:spPr>
          <a:xfrm>
            <a:off x="3708400" y="1221474"/>
            <a:ext cx="8369869" cy="3509276"/>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ユーザが入力した商品番号を，変数</a:t>
            </a:r>
            <a:r>
              <a:rPr kumimoji="1" lang="en-US" altLang="ja-JP" sz="2400"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rPr>
              <a:t>srch_stck</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に代入する。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データ数を，変数</a:t>
            </a:r>
            <a:r>
              <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n</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に代入する。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在庫データの添字である変数</a:t>
            </a:r>
            <a:r>
              <a:rPr kumimoji="1" lang="en-US" altLang="ja-JP" sz="2400"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rPr>
              <a:t>i</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を，</a:t>
            </a:r>
            <a:r>
              <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0</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からデータ数まで</a:t>
            </a:r>
            <a:br>
              <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b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１ずつ増やしながら，④を繰り返す</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22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もし変数</a:t>
            </a:r>
            <a:r>
              <a:rPr kumimoji="1" lang="en-US" altLang="ja-JP" sz="2400"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rPr>
              <a:t>srch_stck</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が，リストの商品番号と等しければ</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商品番号と商品名，在庫数を表示する。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探索を終了する。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p:txBody>
      </p:sp>
      <p:sp>
        <p:nvSpPr>
          <p:cNvPr id="4" name="スライド番号プレースホルダー 5">
            <a:extLst>
              <a:ext uri="{FF2B5EF4-FFF2-40B4-BE49-F238E27FC236}">
                <a16:creationId xmlns:a16="http://schemas.microsoft.com/office/drawing/2014/main" id="{F3B9836F-BAD7-4524-2EC9-8BA99933968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183</a:t>
            </a:fld>
            <a:endParaRPr lang="ja-JP" altLang="en-US" dirty="0"/>
          </a:p>
        </p:txBody>
      </p:sp>
      <p:pic>
        <p:nvPicPr>
          <p:cNvPr id="3" name="図 2" descr="テキスト, テーブル&#10;&#10;AI によって生成されたコンテンツは間違っている可能性があります。">
            <a:extLst>
              <a:ext uri="{FF2B5EF4-FFF2-40B4-BE49-F238E27FC236}">
                <a16:creationId xmlns:a16="http://schemas.microsoft.com/office/drawing/2014/main" id="{AC95EFF9-7680-0655-61BB-F6915ECF40E5}"/>
              </a:ext>
            </a:extLst>
          </p:cNvPr>
          <p:cNvPicPr>
            <a:picLocks noChangeAspect="1"/>
          </p:cNvPicPr>
          <p:nvPr/>
        </p:nvPicPr>
        <p:blipFill>
          <a:blip r:embed="rId5">
            <a:extLst>
              <a:ext uri="{28A0092B-C50C-407E-A947-70E740481C1C}">
                <a14:useLocalDpi xmlns:a14="http://schemas.microsoft.com/office/drawing/2010/main" val="0"/>
              </a:ext>
            </a:extLst>
          </a:blip>
          <a:srcRect l="842" t="65484" r="75644" b="28101"/>
          <a:stretch/>
        </p:blipFill>
        <p:spPr>
          <a:xfrm>
            <a:off x="3320144" y="627530"/>
            <a:ext cx="2812699" cy="514800"/>
          </a:xfrm>
          <a:prstGeom prst="rect">
            <a:avLst/>
          </a:prstGeom>
        </p:spPr>
      </p:pic>
      <p:sp>
        <p:nvSpPr>
          <p:cNvPr id="6" name="正方形/長方形 5">
            <a:extLst>
              <a:ext uri="{FF2B5EF4-FFF2-40B4-BE49-F238E27FC236}">
                <a16:creationId xmlns:a16="http://schemas.microsoft.com/office/drawing/2014/main" id="{682193F1-C0CE-337B-864E-6B164BF11B26}"/>
              </a:ext>
            </a:extLst>
          </p:cNvPr>
          <p:cNvSpPr/>
          <p:nvPr/>
        </p:nvSpPr>
        <p:spPr>
          <a:xfrm>
            <a:off x="3386448" y="2722729"/>
            <a:ext cx="315602" cy="420521"/>
          </a:xfrm>
          <a:prstGeom prst="rect">
            <a:avLst/>
          </a:prstGeom>
          <a:solidFill>
            <a:srgbClr val="D8D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5984ADE-2C0F-2E86-F96E-DF26F32E903E}"/>
              </a:ext>
            </a:extLst>
          </p:cNvPr>
          <p:cNvSpPr/>
          <p:nvPr/>
        </p:nvSpPr>
        <p:spPr>
          <a:xfrm>
            <a:off x="3801291" y="1221474"/>
            <a:ext cx="8242869" cy="294257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70013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AI によって生成されたコンテンツは間違っている可能性があります。">
            <a:extLst>
              <a:ext uri="{FF2B5EF4-FFF2-40B4-BE49-F238E27FC236}">
                <a16:creationId xmlns:a16="http://schemas.microsoft.com/office/drawing/2014/main" id="{5BF10EE7-0BEF-5497-C6CB-426CBCC86E36}"/>
              </a:ext>
            </a:extLst>
          </p:cNvPr>
          <p:cNvPicPr>
            <a:picLocks noChangeAspect="1"/>
          </p:cNvPicPr>
          <p:nvPr/>
        </p:nvPicPr>
        <p:blipFill>
          <a:blip r:embed="rId3">
            <a:extLst>
              <a:ext uri="{28A0092B-C50C-407E-A947-70E740481C1C}">
                <a14:useLocalDpi xmlns:a14="http://schemas.microsoft.com/office/drawing/2010/main" val="0"/>
              </a:ext>
            </a:extLst>
          </a:blip>
          <a:srcRect l="473" t="1293" r="25334"/>
          <a:stretch/>
        </p:blipFill>
        <p:spPr>
          <a:xfrm>
            <a:off x="3247255" y="501650"/>
            <a:ext cx="8835561" cy="3913400"/>
          </a:xfrm>
          <a:prstGeom prst="rect">
            <a:avLst/>
          </a:prstGeom>
        </p:spPr>
      </p:pic>
      <p:pic>
        <p:nvPicPr>
          <p:cNvPr id="5" name="図 4" descr="テキスト, 手紙&#10;&#10;AI によって生成されたコンテンツは間違っている可能性があります。">
            <a:extLst>
              <a:ext uri="{FF2B5EF4-FFF2-40B4-BE49-F238E27FC236}">
                <a16:creationId xmlns:a16="http://schemas.microsoft.com/office/drawing/2014/main" id="{A80B2149-67E8-66C2-1112-FB7F245C67A0}"/>
              </a:ext>
            </a:extLst>
          </p:cNvPr>
          <p:cNvPicPr>
            <a:picLocks noChangeAspect="1"/>
          </p:cNvPicPr>
          <p:nvPr/>
        </p:nvPicPr>
        <p:blipFill>
          <a:blip r:embed="rId3">
            <a:extLst>
              <a:ext uri="{28A0092B-C50C-407E-A947-70E740481C1C}">
                <a14:useLocalDpi xmlns:a14="http://schemas.microsoft.com/office/drawing/2010/main" val="0"/>
              </a:ext>
            </a:extLst>
          </a:blip>
          <a:srcRect l="473" t="58111" r="25334"/>
          <a:stretch/>
        </p:blipFill>
        <p:spPr>
          <a:xfrm>
            <a:off x="3247255" y="3268636"/>
            <a:ext cx="8835561" cy="1660763"/>
          </a:xfrm>
          <a:prstGeom prst="rect">
            <a:avLst/>
          </a:prstGeom>
        </p:spPr>
      </p:pic>
      <p:pic>
        <p:nvPicPr>
          <p:cNvPr id="10" name="図 9" descr="ダイアグラム&#10;&#10;AI によって生成されたコンテンツは間違っている可能性があります。">
            <a:extLst>
              <a:ext uri="{FF2B5EF4-FFF2-40B4-BE49-F238E27FC236}">
                <a16:creationId xmlns:a16="http://schemas.microsoft.com/office/drawing/2014/main" id="{0A365518-B54F-B9F7-BFB3-87B92B244F4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34" y="718882"/>
            <a:ext cx="3270914" cy="5828174"/>
          </a:xfrm>
          <a:prstGeom prst="rect">
            <a:avLst/>
          </a:prstGeom>
        </p:spPr>
      </p:pic>
      <p:sp>
        <p:nvSpPr>
          <p:cNvPr id="2" name="正方形/長方形 1">
            <a:extLst>
              <a:ext uri="{FF2B5EF4-FFF2-40B4-BE49-F238E27FC236}">
                <a16:creationId xmlns:a16="http://schemas.microsoft.com/office/drawing/2014/main" id="{775B8D08-B592-923E-1E43-3B307774D134}"/>
              </a:ext>
            </a:extLst>
          </p:cNvPr>
          <p:cNvSpPr/>
          <p:nvPr/>
        </p:nvSpPr>
        <p:spPr>
          <a:xfrm>
            <a:off x="3708400" y="1221474"/>
            <a:ext cx="8369869" cy="3509276"/>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ユーザが入力した商品番号を，変数</a:t>
            </a:r>
            <a:r>
              <a:rPr kumimoji="1" lang="en-US" altLang="ja-JP" sz="2400" kern="1200"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srch_stck</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に代入する。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データ数を，変数</a:t>
            </a:r>
            <a:r>
              <a:rPr kumimoji="1" lang="en-US" altLang="ja-JP" sz="2400" kern="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n</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に代入する。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在庫データの添字である変数</a:t>
            </a:r>
            <a:r>
              <a:rPr kumimoji="1" lang="en-US" altLang="ja-JP" sz="2400"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rPr>
              <a:t>i</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を，</a:t>
            </a:r>
            <a:r>
              <a:rPr kumimoji="1" lang="en-US" altLang="ja-JP" sz="2400" kern="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0</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からデータ数まで</a:t>
            </a:r>
            <a:br>
              <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b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１ずつ増やしながら，④を繰り返す</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2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もし変数</a:t>
            </a:r>
            <a:r>
              <a:rPr kumimoji="1" lang="en-US" altLang="ja-JP" sz="2400" kern="1200"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srch_stck</a:t>
            </a: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が，リストの商品番号と等しければ</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商品番号と商品名，在庫数を表示する。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marL="0" algn="l" rtl="0" eaLnBrk="1" latinLnBrk="0" hangingPunct="1">
              <a:spcBef>
                <a:spcPts val="1100"/>
              </a:spcBef>
            </a:pPr>
            <a:r>
              <a:rPr kumimoji="1" lang="ja-JP" altLang="en-US"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rPr>
              <a:t>探索を終了する。</a:t>
            </a:r>
            <a:endParaRPr kumimoji="1" lang="en-US" altLang="ja-JP" sz="2400"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p:txBody>
      </p:sp>
      <p:sp>
        <p:nvSpPr>
          <p:cNvPr id="4" name="スライド番号プレースホルダー 5">
            <a:extLst>
              <a:ext uri="{FF2B5EF4-FFF2-40B4-BE49-F238E27FC236}">
                <a16:creationId xmlns:a16="http://schemas.microsoft.com/office/drawing/2014/main" id="{F3B9836F-BAD7-4524-2EC9-8BA99933968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184</a:t>
            </a:fld>
            <a:endParaRPr lang="ja-JP" altLang="en-US" dirty="0"/>
          </a:p>
        </p:txBody>
      </p:sp>
      <p:pic>
        <p:nvPicPr>
          <p:cNvPr id="3" name="図 2" descr="テキスト, テーブル&#10;&#10;AI によって生成されたコンテンツは間違っている可能性があります。">
            <a:extLst>
              <a:ext uri="{FF2B5EF4-FFF2-40B4-BE49-F238E27FC236}">
                <a16:creationId xmlns:a16="http://schemas.microsoft.com/office/drawing/2014/main" id="{AC95EFF9-7680-0655-61BB-F6915ECF40E5}"/>
              </a:ext>
            </a:extLst>
          </p:cNvPr>
          <p:cNvPicPr>
            <a:picLocks noChangeAspect="1"/>
          </p:cNvPicPr>
          <p:nvPr/>
        </p:nvPicPr>
        <p:blipFill>
          <a:blip r:embed="rId5">
            <a:extLst>
              <a:ext uri="{28A0092B-C50C-407E-A947-70E740481C1C}">
                <a14:useLocalDpi xmlns:a14="http://schemas.microsoft.com/office/drawing/2010/main" val="0"/>
              </a:ext>
            </a:extLst>
          </a:blip>
          <a:srcRect l="842" t="65484" r="75644" b="28101"/>
          <a:stretch/>
        </p:blipFill>
        <p:spPr>
          <a:xfrm>
            <a:off x="3320144" y="627530"/>
            <a:ext cx="2812699" cy="514800"/>
          </a:xfrm>
          <a:prstGeom prst="rect">
            <a:avLst/>
          </a:prstGeom>
        </p:spPr>
      </p:pic>
      <p:sp>
        <p:nvSpPr>
          <p:cNvPr id="6" name="正方形/長方形 5">
            <a:extLst>
              <a:ext uri="{FF2B5EF4-FFF2-40B4-BE49-F238E27FC236}">
                <a16:creationId xmlns:a16="http://schemas.microsoft.com/office/drawing/2014/main" id="{682193F1-C0CE-337B-864E-6B164BF11B26}"/>
              </a:ext>
            </a:extLst>
          </p:cNvPr>
          <p:cNvSpPr/>
          <p:nvPr/>
        </p:nvSpPr>
        <p:spPr>
          <a:xfrm>
            <a:off x="3386448" y="2722729"/>
            <a:ext cx="315602" cy="420521"/>
          </a:xfrm>
          <a:prstGeom prst="rect">
            <a:avLst/>
          </a:prstGeom>
          <a:solidFill>
            <a:srgbClr val="D8D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41519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AI によって生成されたコンテンツは間違っている可能性があります。">
            <a:extLst>
              <a:ext uri="{FF2B5EF4-FFF2-40B4-BE49-F238E27FC236}">
                <a16:creationId xmlns:a16="http://schemas.microsoft.com/office/drawing/2014/main" id="{604B263D-633E-FEA7-00EA-1E0902FBF84C}"/>
              </a:ext>
            </a:extLst>
          </p:cNvPr>
          <p:cNvPicPr>
            <a:picLocks noChangeAspect="1"/>
          </p:cNvPicPr>
          <p:nvPr/>
        </p:nvPicPr>
        <p:blipFill>
          <a:blip r:embed="rId3">
            <a:extLst>
              <a:ext uri="{28A0092B-C50C-407E-A947-70E740481C1C}">
                <a14:useLocalDpi xmlns:a14="http://schemas.microsoft.com/office/drawing/2010/main" val="0"/>
              </a:ext>
            </a:extLst>
          </a:blip>
          <a:srcRect l="473"/>
          <a:stretch/>
        </p:blipFill>
        <p:spPr>
          <a:xfrm>
            <a:off x="169686" y="1453128"/>
            <a:ext cx="11852628" cy="3964674"/>
          </a:xfrm>
          <a:prstGeom prst="rect">
            <a:avLst/>
          </a:prstGeom>
        </p:spPr>
      </p:pic>
      <p:pic>
        <p:nvPicPr>
          <p:cNvPr id="5" name="図 4">
            <a:extLst>
              <a:ext uri="{FF2B5EF4-FFF2-40B4-BE49-F238E27FC236}">
                <a16:creationId xmlns:a16="http://schemas.microsoft.com/office/drawing/2014/main" id="{A6B2C693-0331-9309-5E79-111027EECBC5}"/>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064466" y="1014777"/>
            <a:ext cx="3720901" cy="1177669"/>
          </a:xfrm>
          <a:prstGeom prst="rect">
            <a:avLst/>
          </a:prstGeom>
        </p:spPr>
      </p:pic>
      <p:sp>
        <p:nvSpPr>
          <p:cNvPr id="6" name="正方形/長方形 5">
            <a:extLst>
              <a:ext uri="{FF2B5EF4-FFF2-40B4-BE49-F238E27FC236}">
                <a16:creationId xmlns:a16="http://schemas.microsoft.com/office/drawing/2014/main" id="{E622728E-DDE5-3A9D-79E5-228B0E8DFB68}"/>
              </a:ext>
            </a:extLst>
          </p:cNvPr>
          <p:cNvSpPr/>
          <p:nvPr/>
        </p:nvSpPr>
        <p:spPr>
          <a:xfrm>
            <a:off x="7302485" y="589128"/>
            <a:ext cx="3244862"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コメント</a:t>
            </a:r>
            <a:br>
              <a:rPr kumimoji="1" lang="en-US" altLang="ja-JP" sz="28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プログラムの作成者が記述する注釈。</a:t>
            </a:r>
            <a:endParaRPr kumimoji="1"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7" name="スライド番号プレースホルダー 5">
            <a:extLst>
              <a:ext uri="{FF2B5EF4-FFF2-40B4-BE49-F238E27FC236}">
                <a16:creationId xmlns:a16="http://schemas.microsoft.com/office/drawing/2014/main" id="{240E9048-69EE-A5E8-58FD-84FE5F603E51}"/>
              </a:ext>
            </a:extLst>
          </p:cNvPr>
          <p:cNvSpPr txBox="1">
            <a:spLocks/>
          </p:cNvSpPr>
          <p:nvPr/>
        </p:nvSpPr>
        <p:spPr>
          <a:xfrm>
            <a:off x="11472000" y="6311176"/>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185</a:t>
            </a:fld>
            <a:endParaRPr lang="ja-JP" altLang="en-US" dirty="0"/>
          </a:p>
        </p:txBody>
      </p:sp>
      <p:sp>
        <p:nvSpPr>
          <p:cNvPr id="2" name="楕円 1">
            <a:extLst>
              <a:ext uri="{FF2B5EF4-FFF2-40B4-BE49-F238E27FC236}">
                <a16:creationId xmlns:a16="http://schemas.microsoft.com/office/drawing/2014/main" id="{92029151-8277-7D42-A531-DF3ED5188566}"/>
              </a:ext>
            </a:extLst>
          </p:cNvPr>
          <p:cNvSpPr/>
          <p:nvPr/>
        </p:nvSpPr>
        <p:spPr>
          <a:xfrm>
            <a:off x="3282950" y="2520950"/>
            <a:ext cx="247650" cy="247650"/>
          </a:xfrm>
          <a:prstGeom prst="ellipse">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4CA6214E-B912-27CB-46B5-5B854E6A59CE}"/>
              </a:ext>
            </a:extLst>
          </p:cNvPr>
          <p:cNvSpPr/>
          <p:nvPr/>
        </p:nvSpPr>
        <p:spPr>
          <a:xfrm>
            <a:off x="10804417" y="2006600"/>
            <a:ext cx="247650" cy="247650"/>
          </a:xfrm>
          <a:prstGeom prst="ellipse">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0A467A8-09B4-81C8-120F-69A1932C2DF6}"/>
              </a:ext>
            </a:extLst>
          </p:cNvPr>
          <p:cNvSpPr txBox="1"/>
          <p:nvPr/>
        </p:nvSpPr>
        <p:spPr>
          <a:xfrm>
            <a:off x="1405229" y="5280738"/>
            <a:ext cx="9381542" cy="1451967"/>
          </a:xfrm>
          <a:prstGeom prst="roundRect">
            <a:avLst>
              <a:gd name="adj" fmla="val 8017"/>
            </a:avLst>
          </a:prstGeom>
          <a:solidFill>
            <a:schemeClr val="bg1"/>
          </a:solidFill>
        </p:spPr>
        <p:txBody>
          <a:bodyPr wrap="square" rtlCol="0">
            <a:spAutoFit/>
          </a:bodyPr>
          <a:lstStyle/>
          <a:p>
            <a:r>
              <a:rPr kumimoji="1"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②のコードを，</a:t>
            </a:r>
            <a:r>
              <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n = </a:t>
            </a:r>
            <a:r>
              <a:rPr kumimoji="1" lang="en-US" altLang="ja-JP" sz="280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len</a:t>
            </a:r>
            <a:r>
              <a:rPr kumimoji="1"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rPr>
              <a:t>(stock)</a:t>
            </a:r>
            <a:r>
              <a:rPr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のように書くことで，</a:t>
            </a:r>
            <a:br>
              <a:rPr lang="en-US" altLang="ja-JP" sz="28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自動的にデータ数を取得することができる。</a:t>
            </a:r>
            <a:endParaRPr lang="en-US" altLang="ja-JP" sz="28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kumimoji="1" lang="en-US" altLang="ja-JP" sz="2800" b="0" i="0" u="none" strike="noStrike" kern="1200" cap="none" spc="0" normalizeH="0" baseline="0" noProof="0" dirty="0" err="1">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len</a:t>
            </a:r>
            <a:r>
              <a:rPr kumimoji="1" lang="ja-JP" altLang="en-US" sz="2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関数</a:t>
            </a:r>
            <a:r>
              <a:rPr kumimoji="1" lang="ja-JP" altLang="en-US" sz="2800" dirty="0">
                <a:solidFill>
                  <a:schemeClr val="tx1">
                    <a:lumMod val="75000"/>
                    <a:lumOff val="25000"/>
                  </a:schemeClr>
                </a:solidFill>
                <a:latin typeface="BIZ UDゴシック" panose="020B0400000000000000" pitchFamily="49" charset="-128"/>
                <a:ea typeface="BIZ UDゴシック" panose="020B0400000000000000" pitchFamily="49" charset="-128"/>
              </a:rPr>
              <a:t>は，配列の要素数を戻り値にする関数である。</a:t>
            </a:r>
          </a:p>
        </p:txBody>
      </p:sp>
    </p:spTree>
    <p:extLst>
      <p:ext uri="{BB962C8B-B14F-4D97-AF65-F5344CB8AC3E}">
        <p14:creationId xmlns:p14="http://schemas.microsoft.com/office/powerpoint/2010/main" val="4863033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186</a:t>
            </a:fld>
            <a:endParaRPr lang="ja-JP" altLang="en-US" dirty="0"/>
          </a:p>
        </p:txBody>
      </p:sp>
      <p:graphicFrame>
        <p:nvGraphicFramePr>
          <p:cNvPr id="4" name="表 3">
            <a:extLst>
              <a:ext uri="{FF2B5EF4-FFF2-40B4-BE49-F238E27FC236}">
                <a16:creationId xmlns:a16="http://schemas.microsoft.com/office/drawing/2014/main" id="{DF54F087-A63B-4602-B3BB-CCE54AC85F9D}"/>
              </a:ext>
            </a:extLst>
          </p:cNvPr>
          <p:cNvGraphicFramePr>
            <a:graphicFrameLocks noGrp="1"/>
          </p:cNvGraphicFramePr>
          <p:nvPr>
            <p:extLst>
              <p:ext uri="{D42A27DB-BD31-4B8C-83A1-F6EECF244321}">
                <p14:modId xmlns:p14="http://schemas.microsoft.com/office/powerpoint/2010/main" val="3918423640"/>
              </p:ext>
            </p:extLst>
          </p:nvPr>
        </p:nvGraphicFramePr>
        <p:xfrm>
          <a:off x="1461114" y="513898"/>
          <a:ext cx="9720000" cy="62179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24767942"/>
                    </a:ext>
                  </a:extLst>
                </a:gridCol>
                <a:gridCol w="9000000">
                  <a:extLst>
                    <a:ext uri="{9D8B030D-6E8A-4147-A177-3AD203B41FA5}">
                      <a16:colId xmlns:a16="http://schemas.microsoft.com/office/drawing/2014/main" val="1604606126"/>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二次元配列と線形探索のコード</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7038060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13</a:t>
                      </a:r>
                      <a:endParaRPr kumimoji="1" lang="ja-JP" altLang="en-US" sz="2800" b="1" dirty="0">
                        <a:solidFill>
                          <a:schemeClr val="bg1"/>
                        </a:solidFill>
                        <a:latin typeface="BIZ UDゴシック" panose="020B0400000000000000" pitchFamily="49" charset="-128"/>
                        <a:ea typeface="BIZ UDゴシック" panose="020B0400000000000000" pitchFamily="49" charset="-128"/>
                      </a:endParaRP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stock = [[1001, '</a:t>
                      </a:r>
                      <a:r>
                        <a:rPr kumimoji="1" lang="ja-JP" altLang="en-US" sz="2800" b="1" dirty="0">
                          <a:solidFill>
                            <a:schemeClr val="bg1"/>
                          </a:solidFill>
                          <a:latin typeface="BIZ UDゴシック" panose="020B0400000000000000" pitchFamily="49" charset="-128"/>
                          <a:ea typeface="BIZ UDゴシック" panose="020B0400000000000000" pitchFamily="49" charset="-128"/>
                        </a:rPr>
                        <a:t>飲料水</a:t>
                      </a:r>
                      <a:r>
                        <a:rPr kumimoji="1" lang="en-US" altLang="ja-JP" sz="2800" b="1" dirty="0">
                          <a:solidFill>
                            <a:schemeClr val="bg1"/>
                          </a:solidFill>
                          <a:latin typeface="BIZ UDゴシック" panose="020B0400000000000000" pitchFamily="49" charset="-128"/>
                          <a:ea typeface="BIZ UDゴシック" panose="020B0400000000000000" pitchFamily="49" charset="-128"/>
                        </a:rPr>
                        <a:t>A', 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[1003, '</a:t>
                      </a:r>
                      <a:r>
                        <a:rPr kumimoji="1" lang="ja-JP" altLang="en-US" sz="2800" b="1" dirty="0">
                          <a:solidFill>
                            <a:schemeClr val="bg1"/>
                          </a:solidFill>
                          <a:latin typeface="BIZ UDゴシック" panose="020B0400000000000000" pitchFamily="49" charset="-128"/>
                          <a:ea typeface="BIZ UDゴシック" panose="020B0400000000000000" pitchFamily="49" charset="-128"/>
                        </a:rPr>
                        <a:t>飲料水</a:t>
                      </a:r>
                      <a:r>
                        <a:rPr kumimoji="1" lang="en-US" altLang="ja-JP" sz="2800" b="1" dirty="0">
                          <a:solidFill>
                            <a:schemeClr val="bg1"/>
                          </a:solidFill>
                          <a:latin typeface="BIZ UDゴシック" panose="020B0400000000000000" pitchFamily="49" charset="-128"/>
                          <a:ea typeface="BIZ UDゴシック" panose="020B0400000000000000" pitchFamily="49" charset="-128"/>
                        </a:rPr>
                        <a:t>B', 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[1004, '</a:t>
                      </a:r>
                      <a:r>
                        <a:rPr kumimoji="1" lang="ja-JP" altLang="en-US" sz="2800" b="1" dirty="0">
                          <a:solidFill>
                            <a:schemeClr val="bg1"/>
                          </a:solidFill>
                          <a:latin typeface="BIZ UDゴシック" panose="020B0400000000000000" pitchFamily="49" charset="-128"/>
                          <a:ea typeface="BIZ UDゴシック" panose="020B0400000000000000" pitchFamily="49" charset="-128"/>
                        </a:rPr>
                        <a:t>飲料水</a:t>
                      </a:r>
                      <a:r>
                        <a:rPr kumimoji="1" lang="en-US" altLang="ja-JP" sz="2800" b="1" dirty="0">
                          <a:solidFill>
                            <a:schemeClr val="bg1"/>
                          </a:solidFill>
                          <a:latin typeface="BIZ UDゴシック" panose="020B0400000000000000" pitchFamily="49" charset="-128"/>
                          <a:ea typeface="BIZ UDゴシック" panose="020B0400000000000000" pitchFamily="49" charset="-128"/>
                        </a:rPr>
                        <a:t>C', 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[1007, '</a:t>
                      </a:r>
                      <a:r>
                        <a:rPr kumimoji="1" lang="ja-JP" altLang="en-US" sz="2800" b="1" dirty="0">
                          <a:solidFill>
                            <a:schemeClr val="bg1"/>
                          </a:solidFill>
                          <a:latin typeface="BIZ UDゴシック" panose="020B0400000000000000" pitchFamily="49" charset="-128"/>
                          <a:ea typeface="BIZ UDゴシック" panose="020B0400000000000000" pitchFamily="49" charset="-128"/>
                        </a:rPr>
                        <a:t>飲料水</a:t>
                      </a:r>
                      <a:r>
                        <a:rPr kumimoji="1" lang="en-US" altLang="ja-JP" sz="2800" b="1" dirty="0">
                          <a:solidFill>
                            <a:schemeClr val="bg1"/>
                          </a:solidFill>
                          <a:latin typeface="BIZ UDゴシック" panose="020B0400000000000000" pitchFamily="49" charset="-128"/>
                          <a:ea typeface="BIZ UDゴシック" panose="020B0400000000000000" pitchFamily="49" charset="-128"/>
                        </a:rPr>
                        <a:t>D', 120]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[1011, '</a:t>
                      </a:r>
                      <a:r>
                        <a:rPr kumimoji="1" lang="ja-JP" altLang="en-US" sz="2800" b="1" dirty="0">
                          <a:solidFill>
                            <a:schemeClr val="bg1"/>
                          </a:solidFill>
                          <a:latin typeface="BIZ UDゴシック" panose="020B0400000000000000" pitchFamily="49" charset="-128"/>
                          <a:ea typeface="BIZ UDゴシック" panose="020B0400000000000000" pitchFamily="49" charset="-128"/>
                        </a:rPr>
                        <a:t>飲料水</a:t>
                      </a:r>
                      <a:r>
                        <a:rPr kumimoji="1" lang="en-US" altLang="ja-JP" sz="2800" b="1" dirty="0">
                          <a:solidFill>
                            <a:schemeClr val="bg1"/>
                          </a:solidFill>
                          <a:latin typeface="BIZ UDゴシック" panose="020B0400000000000000" pitchFamily="49" charset="-128"/>
                          <a:ea typeface="BIZ UDゴシック" panose="020B0400000000000000" pitchFamily="49" charset="-128"/>
                        </a:rPr>
                        <a:t>E', 119],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[2001, '</a:t>
                      </a:r>
                      <a:r>
                        <a:rPr kumimoji="1" lang="ja-JP" altLang="en-US" sz="2800" b="1" dirty="0">
                          <a:solidFill>
                            <a:schemeClr val="bg1"/>
                          </a:solidFill>
                          <a:latin typeface="BIZ UDゴシック" panose="020B0400000000000000" pitchFamily="49" charset="-128"/>
                          <a:ea typeface="BIZ UDゴシック" panose="020B0400000000000000" pitchFamily="49" charset="-128"/>
                        </a:rPr>
                        <a:t>菓子パン</a:t>
                      </a:r>
                      <a:r>
                        <a:rPr kumimoji="1" lang="en-US" altLang="ja-JP" sz="2800" b="1" dirty="0">
                          <a:solidFill>
                            <a:schemeClr val="bg1"/>
                          </a:solidFill>
                          <a:latin typeface="BIZ UDゴシック" panose="020B0400000000000000" pitchFamily="49" charset="-128"/>
                          <a:ea typeface="BIZ UDゴシック" panose="020B0400000000000000" pitchFamily="49" charset="-128"/>
                        </a:rPr>
                        <a:t>A', 67]]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dirty="0">
                        <a:solidFill>
                          <a:schemeClr val="bg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err="1">
                          <a:solidFill>
                            <a:schemeClr val="bg1"/>
                          </a:solidFill>
                          <a:latin typeface="BIZ UDゴシック" panose="020B0400000000000000" pitchFamily="49" charset="-128"/>
                          <a:ea typeface="BIZ UDゴシック" panose="020B0400000000000000" pitchFamily="49" charset="-128"/>
                        </a:rPr>
                        <a:t>srch_stck</a:t>
                      </a:r>
                      <a:r>
                        <a:rPr kumimoji="1" lang="en-US" altLang="ja-JP" sz="2800" b="1" dirty="0">
                          <a:solidFill>
                            <a:schemeClr val="bg1"/>
                          </a:solidFill>
                          <a:latin typeface="BIZ UDゴシック" panose="020B0400000000000000" pitchFamily="49" charset="-128"/>
                          <a:ea typeface="BIZ UDゴシック" panose="020B0400000000000000" pitchFamily="49" charset="-128"/>
                        </a:rPr>
                        <a:t> = int(input('</a:t>
                      </a:r>
                      <a:r>
                        <a:rPr kumimoji="1" lang="ja-JP" altLang="en-US" sz="2800" b="1" dirty="0">
                          <a:solidFill>
                            <a:schemeClr val="bg1"/>
                          </a:solidFill>
                          <a:latin typeface="BIZ UDゴシック" panose="020B0400000000000000" pitchFamily="49" charset="-128"/>
                          <a:ea typeface="BIZ UDゴシック" panose="020B0400000000000000" pitchFamily="49" charset="-128"/>
                        </a:rPr>
                        <a:t>商品番号</a:t>
                      </a:r>
                      <a:r>
                        <a:rPr kumimoji="1" lang="en-US" altLang="ja-JP" sz="2800" b="1" dirty="0">
                          <a:solidFill>
                            <a:schemeClr val="bg1"/>
                          </a:solidFill>
                          <a:latin typeface="BIZ UDゴシック" panose="020B0400000000000000" pitchFamily="49" charset="-128"/>
                          <a:ea typeface="BIZ UDゴシック" panose="020B0400000000000000"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n =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for </a:t>
                      </a:r>
                      <a:r>
                        <a:rPr kumimoji="1" lang="en-US" altLang="ja-JP" sz="2800" b="1" dirty="0" err="1">
                          <a:solidFill>
                            <a:schemeClr val="bg1"/>
                          </a:solidFill>
                          <a:latin typeface="BIZ UDゴシック" panose="020B0400000000000000" pitchFamily="49" charset="-128"/>
                          <a:ea typeface="BIZ UDゴシック" panose="020B0400000000000000" pitchFamily="49" charset="-128"/>
                        </a:rPr>
                        <a:t>i</a:t>
                      </a:r>
                      <a:r>
                        <a:rPr kumimoji="1" lang="en-US" altLang="ja-JP" sz="2800" b="1" dirty="0">
                          <a:solidFill>
                            <a:schemeClr val="bg1"/>
                          </a:solidFill>
                          <a:latin typeface="BIZ UDゴシック" panose="020B0400000000000000" pitchFamily="49" charset="-128"/>
                          <a:ea typeface="BIZ UDゴシック" panose="020B0400000000000000" pitchFamily="49" charset="-128"/>
                        </a:rPr>
                        <a:t> in range(0,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if </a:t>
                      </a:r>
                      <a:r>
                        <a:rPr kumimoji="1" lang="en-US" altLang="ja-JP" sz="2800" b="1" dirty="0" err="1">
                          <a:solidFill>
                            <a:schemeClr val="bg1"/>
                          </a:solidFill>
                          <a:latin typeface="BIZ UDゴシック" panose="020B0400000000000000" pitchFamily="49" charset="-128"/>
                          <a:ea typeface="BIZ UDゴシック" panose="020B0400000000000000" pitchFamily="49" charset="-128"/>
                        </a:rPr>
                        <a:t>srch_stck</a:t>
                      </a:r>
                      <a:r>
                        <a:rPr kumimoji="1" lang="en-US" altLang="ja-JP" sz="2800" b="1" dirty="0">
                          <a:solidFill>
                            <a:schemeClr val="bg1"/>
                          </a:solidFill>
                          <a:latin typeface="BIZ UDゴシック" panose="020B0400000000000000" pitchFamily="49" charset="-128"/>
                          <a:ea typeface="BIZ UDゴシック" panose="020B0400000000000000" pitchFamily="49" charset="-128"/>
                        </a:rPr>
                        <a:t> == stock[</a:t>
                      </a:r>
                      <a:r>
                        <a:rPr kumimoji="1" lang="en-US" altLang="ja-JP" sz="2800" b="1" dirty="0" err="1">
                          <a:solidFill>
                            <a:schemeClr val="bg1"/>
                          </a:solidFill>
                          <a:latin typeface="BIZ UDゴシック" panose="020B0400000000000000" pitchFamily="49" charset="-128"/>
                          <a:ea typeface="BIZ UDゴシック" panose="020B0400000000000000" pitchFamily="49" charset="-128"/>
                        </a:rPr>
                        <a:t>i</a:t>
                      </a:r>
                      <a:r>
                        <a:rPr kumimoji="1" lang="en-US" altLang="ja-JP" sz="2800" b="1" dirty="0">
                          <a:solidFill>
                            <a:schemeClr val="bg1"/>
                          </a:solidFill>
                          <a:latin typeface="BIZ UDゴシック" panose="020B0400000000000000" pitchFamily="49" charset="-128"/>
                          <a:ea typeface="BIZ UDゴシック" panose="020B0400000000000000" pitchFamily="49" charset="-128"/>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print(stock[</a:t>
                      </a:r>
                      <a:r>
                        <a:rPr kumimoji="1" lang="en-US" altLang="ja-JP" sz="2800" b="1" dirty="0" err="1">
                          <a:solidFill>
                            <a:schemeClr val="bg1"/>
                          </a:solidFill>
                          <a:latin typeface="BIZ UDゴシック" panose="020B0400000000000000" pitchFamily="49" charset="-128"/>
                          <a:ea typeface="BIZ UDゴシック" panose="020B0400000000000000" pitchFamily="49" charset="-128"/>
                        </a:rPr>
                        <a:t>i</a:t>
                      </a:r>
                      <a:r>
                        <a:rPr kumimoji="1" lang="en-US" altLang="ja-JP" sz="2800" b="1" dirty="0">
                          <a:solidFill>
                            <a:schemeClr val="bg1"/>
                          </a:solidFill>
                          <a:latin typeface="BIZ UDゴシック" panose="020B0400000000000000" pitchFamily="49" charset="-128"/>
                          <a:ea typeface="BIZ UDゴシック" panose="020B0400000000000000" pitchFamily="49" charset="-128"/>
                        </a:rPr>
                        <a:t>][0], stock[</a:t>
                      </a:r>
                      <a:r>
                        <a:rPr kumimoji="1" lang="en-US" altLang="ja-JP" sz="2800" b="1" dirty="0" err="1">
                          <a:solidFill>
                            <a:schemeClr val="bg1"/>
                          </a:solidFill>
                          <a:latin typeface="BIZ UDゴシック" panose="020B0400000000000000" pitchFamily="49" charset="-128"/>
                          <a:ea typeface="BIZ UDゴシック" panose="020B0400000000000000" pitchFamily="49" charset="-128"/>
                        </a:rPr>
                        <a:t>i</a:t>
                      </a:r>
                      <a:r>
                        <a:rPr kumimoji="1" lang="en-US" altLang="ja-JP" sz="2800" b="1" dirty="0">
                          <a:solidFill>
                            <a:schemeClr val="bg1"/>
                          </a:solidFill>
                          <a:latin typeface="BIZ UDゴシック" panose="020B0400000000000000" pitchFamily="49" charset="-128"/>
                          <a:ea typeface="BIZ UDゴシック" panose="020B0400000000000000" pitchFamily="49" charset="-128"/>
                        </a:rPr>
                        <a:t>][1], stock[</a:t>
                      </a:r>
                      <a:r>
                        <a:rPr kumimoji="1" lang="en-US" altLang="ja-JP" sz="2800" b="1" dirty="0" err="1">
                          <a:solidFill>
                            <a:schemeClr val="bg1"/>
                          </a:solidFill>
                          <a:latin typeface="BIZ UDゴシック" panose="020B0400000000000000" pitchFamily="49" charset="-128"/>
                          <a:ea typeface="BIZ UDゴシック" panose="020B0400000000000000" pitchFamily="49" charset="-128"/>
                        </a:rPr>
                        <a:t>i</a:t>
                      </a:r>
                      <a:r>
                        <a:rPr kumimoji="1" lang="en-US" altLang="ja-JP" sz="2800" b="1" dirty="0">
                          <a:solidFill>
                            <a:schemeClr val="bg1"/>
                          </a:solidFill>
                          <a:latin typeface="BIZ UDゴシック" panose="020B0400000000000000" pitchFamily="49" charset="-128"/>
                          <a:ea typeface="BIZ UDゴシック" panose="020B0400000000000000" pitchFamily="49" charset="-128"/>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solidFill>
                            <a:schemeClr val="bg1"/>
                          </a:solidFill>
                          <a:latin typeface="BIZ UDゴシック" panose="020B0400000000000000" pitchFamily="49" charset="-128"/>
                          <a:ea typeface="BIZ UDゴシック" panose="020B0400000000000000" pitchFamily="49" charset="-128"/>
                        </a:rPr>
                        <a:t>    break</a:t>
                      </a:r>
                    </a:p>
                  </a:txBody>
                  <a:tcPr marL="21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559977036"/>
                  </a:ext>
                </a:extLst>
              </a:tr>
            </a:tbl>
          </a:graphicData>
        </a:graphic>
      </p:graphicFrame>
    </p:spTree>
    <p:extLst>
      <p:ext uri="{BB962C8B-B14F-4D97-AF65-F5344CB8AC3E}">
        <p14:creationId xmlns:p14="http://schemas.microsoft.com/office/powerpoint/2010/main" val="276484293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線形探索は，最初のデータから順番に</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調べていくため，効率が悪い。</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データの量に比例して必要な繰り返しの</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回数も増えていく。</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3">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pic>
        <p:nvPicPr>
          <p:cNvPr id="4" name="図 3">
            <a:extLst>
              <a:ext uri="{FF2B5EF4-FFF2-40B4-BE49-F238E27FC236}">
                <a16:creationId xmlns:a16="http://schemas.microsoft.com/office/drawing/2014/main" id="{41F274E2-8B09-0811-697D-81867BAC0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9" name="正方形/長方形 8">
            <a:extLst>
              <a:ext uri="{FF2B5EF4-FFF2-40B4-BE49-F238E27FC236}">
                <a16:creationId xmlns:a16="http://schemas.microsoft.com/office/drawing/2014/main" id="{400AFA50-8B64-68BF-DE22-61D3A722F2C2}"/>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BAD1D0D-89BE-A5C8-4D6E-81C4FEA5AB1B}"/>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DA3E5D6C-2205-2A96-6C64-42373905A1B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187</a:t>
            </a:fld>
            <a:endParaRPr lang="ja-JP" altLang="en-US" dirty="0"/>
          </a:p>
        </p:txBody>
      </p:sp>
    </p:spTree>
    <p:extLst>
      <p:ext uri="{BB962C8B-B14F-4D97-AF65-F5344CB8AC3E}">
        <p14:creationId xmlns:p14="http://schemas.microsoft.com/office/powerpoint/2010/main" val="11269216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lang="ja-JP" altLang="en-US" sz="4400" dirty="0">
                <a:solidFill>
                  <a:prstClr val="black">
                    <a:lumMod val="75000"/>
                    <a:lumOff val="25000"/>
                  </a:prstClr>
                </a:solidFill>
              </a:rPr>
              <a:t>一方で，アルゴリズムは単純であるため</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プログラムのコードは簡単なものになる。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3">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pic>
        <p:nvPicPr>
          <p:cNvPr id="4" name="図 3">
            <a:extLst>
              <a:ext uri="{FF2B5EF4-FFF2-40B4-BE49-F238E27FC236}">
                <a16:creationId xmlns:a16="http://schemas.microsoft.com/office/drawing/2014/main" id="{41F274E2-8B09-0811-697D-81867BAC0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28" y="598687"/>
            <a:ext cx="11865855" cy="792962"/>
          </a:xfrm>
          <a:prstGeom prst="rect">
            <a:avLst/>
          </a:prstGeom>
          <a:solidFill>
            <a:schemeClr val="bg1"/>
          </a:solidFill>
          <a:ln>
            <a:noFill/>
          </a:ln>
        </p:spPr>
      </p:pic>
      <p:sp>
        <p:nvSpPr>
          <p:cNvPr id="9" name="正方形/長方形 8">
            <a:extLst>
              <a:ext uri="{FF2B5EF4-FFF2-40B4-BE49-F238E27FC236}">
                <a16:creationId xmlns:a16="http://schemas.microsoft.com/office/drawing/2014/main" id="{400AFA50-8B64-68BF-DE22-61D3A722F2C2}"/>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BAD1D0D-89BE-A5C8-4D6E-81C4FEA5AB1B}"/>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p.110</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DA3E5D6C-2205-2A96-6C64-42373905A1B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188</a:t>
            </a:fld>
            <a:endParaRPr lang="ja-JP" altLang="en-US" dirty="0"/>
          </a:p>
        </p:txBody>
      </p:sp>
    </p:spTree>
    <p:extLst>
      <p:ext uri="{BB962C8B-B14F-4D97-AF65-F5344CB8AC3E}">
        <p14:creationId xmlns:p14="http://schemas.microsoft.com/office/powerpoint/2010/main" val="164306517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CDE352B-6C07-4F74-183F-DFB36C512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b="1" dirty="0">
                <a:solidFill>
                  <a:srgbClr val="FF5050"/>
                </a:solidFill>
              </a:rPr>
              <a:t>二分</a:t>
            </a:r>
            <a:r>
              <a:rPr kumimoji="1" lang="ja-JP" altLang="en-US" sz="4400" b="1" i="0" u="none" strike="noStrike" kern="1200" cap="none" spc="0" normalizeH="0" baseline="0" noProof="0" dirty="0">
                <a:ln>
                  <a:noFill/>
                </a:ln>
                <a:solidFill>
                  <a:srgbClr val="FF5050"/>
                </a:solidFill>
                <a:effectLst/>
                <a:uLnTx/>
                <a:uFillTx/>
              </a:rPr>
              <a:t>探索 </a:t>
            </a:r>
            <a:r>
              <a:rPr lang="en-US" altLang="ja-JP" sz="3600" dirty="0">
                <a:solidFill>
                  <a:schemeClr val="tx1">
                    <a:lumMod val="75000"/>
                    <a:lumOff val="25000"/>
                  </a:schemeClr>
                </a:solidFill>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binary search</a:t>
            </a:r>
            <a:r>
              <a:rPr lang="en-US" altLang="ja-JP" sz="3600" dirty="0">
                <a:solidFill>
                  <a:schemeClr val="tx1">
                    <a:lumMod val="75000"/>
                    <a:lumOff val="25000"/>
                  </a:schemeClr>
                </a:solidFill>
              </a:rPr>
              <a:t>)</a:t>
            </a:r>
            <a:endParaRPr kumimoji="1" lang="en-US" altLang="ja-JP" sz="3600" i="0" u="none" strike="noStrike" kern="1200" cap="none" spc="0" normalizeH="0" baseline="0" noProof="0" dirty="0">
              <a:ln>
                <a:noFill/>
              </a:ln>
              <a:solidFill>
                <a:srgbClr val="FF505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データを半分に分けてどちらに探索する</a:t>
            </a:r>
            <a:br>
              <a:rPr lang="en-US" altLang="ja-JP" sz="4400" dirty="0">
                <a:solidFill>
                  <a:prstClr val="black">
                    <a:lumMod val="75000"/>
                    <a:lumOff val="25000"/>
                  </a:prstClr>
                </a:solidFill>
              </a:rPr>
            </a:br>
            <a:r>
              <a:rPr lang="ja-JP" altLang="en-US" sz="4400" dirty="0">
                <a:solidFill>
                  <a:prstClr val="black">
                    <a:lumMod val="75000"/>
                    <a:lumOff val="25000"/>
                  </a:prstClr>
                </a:solidFill>
              </a:rPr>
              <a:t>データが含まれているかを調べ，含まれているほうのデータをされに半分に分けるという手順を繰り返すアルゴリズム。</a:t>
            </a:r>
            <a:endParaRPr lang="en-US" altLang="ja-JP" sz="4400" dirty="0">
              <a:solidFill>
                <a:prstClr val="black">
                  <a:lumMod val="75000"/>
                  <a:lumOff val="25000"/>
                </a:prstClr>
              </a:solidFill>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9" name="スライド番号プレースホルダー 5">
            <a:extLst>
              <a:ext uri="{FF2B5EF4-FFF2-40B4-BE49-F238E27FC236}">
                <a16:creationId xmlns:a16="http://schemas.microsoft.com/office/drawing/2014/main" id="{C565E630-52C0-E4BA-EC07-94F8A0232B9E}"/>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189</a:t>
            </a:fld>
            <a:endParaRPr lang="ja-JP" altLang="en-US" dirty="0"/>
          </a:p>
        </p:txBody>
      </p:sp>
    </p:spTree>
    <p:extLst>
      <p:ext uri="{BB962C8B-B14F-4D97-AF65-F5344CB8AC3E}">
        <p14:creationId xmlns:p14="http://schemas.microsoft.com/office/powerpoint/2010/main" val="163175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D464EE-F6D7-F366-826B-65CE93615AE9}"/>
              </a:ext>
            </a:extLst>
          </p:cNvPr>
          <p:cNvPicPr>
            <a:picLocks noChangeAspect="1"/>
          </p:cNvPicPr>
          <p:nvPr/>
        </p:nvPicPr>
        <p:blipFill>
          <a:blip r:embed="rId3"/>
          <a:stretch>
            <a:fillRect/>
          </a:stretch>
        </p:blipFill>
        <p:spPr>
          <a:xfrm>
            <a:off x="180386" y="988610"/>
            <a:ext cx="3615309" cy="5458408"/>
          </a:xfrm>
          <a:prstGeom prst="rect">
            <a:avLst/>
          </a:prstGeom>
        </p:spPr>
      </p:pic>
      <p:pic>
        <p:nvPicPr>
          <p:cNvPr id="2" name="図 1">
            <a:extLst>
              <a:ext uri="{FF2B5EF4-FFF2-40B4-BE49-F238E27FC236}">
                <a16:creationId xmlns:a16="http://schemas.microsoft.com/office/drawing/2014/main" id="{3344949D-C140-54D3-AD00-04D4FC5ADF2A}"/>
              </a:ext>
            </a:extLst>
          </p:cNvPr>
          <p:cNvPicPr>
            <a:picLocks noChangeAspect="1"/>
          </p:cNvPicPr>
          <p:nvPr/>
        </p:nvPicPr>
        <p:blipFill>
          <a:blip r:embed="rId4"/>
          <a:srcRect r="50408"/>
          <a:stretch/>
        </p:blipFill>
        <p:spPr>
          <a:xfrm>
            <a:off x="3847323" y="799203"/>
            <a:ext cx="8191932" cy="4572638"/>
          </a:xfrm>
          <a:prstGeom prst="rect">
            <a:avLst/>
          </a:prstGeom>
        </p:spPr>
      </p:pic>
      <p:sp>
        <p:nvSpPr>
          <p:cNvPr id="4" name="正方形/長方形 3">
            <a:extLst>
              <a:ext uri="{FF2B5EF4-FFF2-40B4-BE49-F238E27FC236}">
                <a16:creationId xmlns:a16="http://schemas.microsoft.com/office/drawing/2014/main" id="{BB2E43BA-60F4-3EF2-ADBE-CDF078030F7D}"/>
              </a:ext>
            </a:extLst>
          </p:cNvPr>
          <p:cNvSpPr/>
          <p:nvPr/>
        </p:nvSpPr>
        <p:spPr>
          <a:xfrm>
            <a:off x="4696098" y="4506686"/>
            <a:ext cx="7092000" cy="630834"/>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5C18D3F9-3DC0-4CD9-761B-3749B6B3BD5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a:t>
            </a:fld>
            <a:endParaRPr lang="ja-JP" altLang="en-US" dirty="0"/>
          </a:p>
        </p:txBody>
      </p:sp>
      <p:sp>
        <p:nvSpPr>
          <p:cNvPr id="7" name="フローチャート: 手操作入力 7">
            <a:extLst>
              <a:ext uri="{FF2B5EF4-FFF2-40B4-BE49-F238E27FC236}">
                <a16:creationId xmlns:a16="http://schemas.microsoft.com/office/drawing/2014/main" id="{90C90CC2-4373-9765-767F-9BE1522E719E}"/>
              </a:ext>
            </a:extLst>
          </p:cNvPr>
          <p:cNvSpPr/>
          <p:nvPr/>
        </p:nvSpPr>
        <p:spPr>
          <a:xfrm>
            <a:off x="1668280" y="4206548"/>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65732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FFD4D4A-DEFB-C80F-084F-114CCB7F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テキスト プレースホルダー 7">
            <a:extLst>
              <a:ext uri="{FF2B5EF4-FFF2-40B4-BE49-F238E27FC236}">
                <a16:creationId xmlns:a16="http://schemas.microsoft.com/office/drawing/2014/main" id="{ED6DDDA2-77F6-135C-9B69-F985CAEA0981}"/>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例題７の商品番号</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2001</a:t>
            </a:r>
            <a:r>
              <a:rPr lang="ja-JP" altLang="en-US" sz="4400" dirty="0">
                <a:solidFill>
                  <a:prstClr val="black">
                    <a:lumMod val="75000"/>
                    <a:lumOff val="25000"/>
                  </a:prstClr>
                </a:solidFill>
              </a:rPr>
              <a:t>を二分探索で</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探索するプログラムを作成してみよう。</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商品は小さい順に並んでいるとする。</a:t>
            </a:r>
            <a:endParaRPr lang="en-US" altLang="ja-JP" sz="4400" dirty="0">
              <a:solidFill>
                <a:schemeClr val="tx1">
                  <a:lumMod val="75000"/>
                  <a:lumOff val="25000"/>
                </a:schemeClr>
              </a:solidFill>
            </a:endParaRPr>
          </a:p>
        </p:txBody>
      </p:sp>
      <p:pic>
        <p:nvPicPr>
          <p:cNvPr id="6" name="図 5"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5AC95C-4FE4-23BD-CF5B-F5D6F2723125}"/>
              </a:ext>
            </a:extLst>
          </p:cNvPr>
          <p:cNvPicPr>
            <a:picLocks noChangeAspect="1"/>
          </p:cNvPicPr>
          <p:nvPr/>
        </p:nvPicPr>
        <p:blipFill>
          <a:blip r:embed="rId4">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9" name="テキスト ボックス 8">
            <a:extLst>
              <a:ext uri="{FF2B5EF4-FFF2-40B4-BE49-F238E27FC236}">
                <a16:creationId xmlns:a16="http://schemas.microsoft.com/office/drawing/2014/main" id="{D3C0B690-FB5D-4B6C-B2AF-102B52493B91}"/>
              </a:ext>
            </a:extLst>
          </p:cNvPr>
          <p:cNvSpPr txBox="1"/>
          <p:nvPr/>
        </p:nvSpPr>
        <p:spPr>
          <a:xfrm>
            <a:off x="2598364" y="1649444"/>
            <a:ext cx="1441420" cy="923330"/>
          </a:xfrm>
          <a:prstGeom prst="rect">
            <a:avLst/>
          </a:prstGeom>
          <a:noFill/>
        </p:spPr>
        <p:txBody>
          <a:bodyPr wrap="none" rtlCol="0" anchor="t">
            <a:spAutoFit/>
          </a:bodyPr>
          <a:lstStyle/>
          <a:p>
            <a:r>
              <a:rPr lang="ja-JP" altLang="en-US" sz="5400" b="1" dirty="0">
                <a:solidFill>
                  <a:schemeClr val="tx1">
                    <a:lumMod val="75000"/>
                    <a:lumOff val="25000"/>
                  </a:schemeClr>
                </a:solidFill>
              </a:rPr>
              <a:t>❽</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190</a:t>
            </a:fld>
            <a:endParaRPr lang="ja-JP" altLang="en-US" dirty="0"/>
          </a:p>
        </p:txBody>
      </p:sp>
      <p:sp>
        <p:nvSpPr>
          <p:cNvPr id="3" name="テキスト ボックス 2">
            <a:extLst>
              <a:ext uri="{FF2B5EF4-FFF2-40B4-BE49-F238E27FC236}">
                <a16:creationId xmlns:a16="http://schemas.microsoft.com/office/drawing/2014/main" id="{8B23FBAD-B0F3-3943-16C9-07C70E0FAB99}"/>
              </a:ext>
            </a:extLst>
          </p:cNvPr>
          <p:cNvSpPr txBox="1"/>
          <p:nvPr/>
        </p:nvSpPr>
        <p:spPr>
          <a:xfrm>
            <a:off x="3833392" y="1479723"/>
            <a:ext cx="5715026" cy="1200329"/>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二分探索で在庫数を調べる</a:t>
            </a:r>
            <a:b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プログラム</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5" name="図 4" descr="アイコン&#10;&#10;AI によって生成されたコンテンツは間違っている可能性があります。">
            <a:hlinkClick r:id="rId5"/>
            <a:extLst>
              <a:ext uri="{FF2B5EF4-FFF2-40B4-BE49-F238E27FC236}">
                <a16:creationId xmlns:a16="http://schemas.microsoft.com/office/drawing/2014/main" id="{DFB31172-9B59-B580-8C3A-6AC22C0511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38347837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Ⅰ</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・中央のデータを求める。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データは添字０の要素</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と添字５の要素の間に</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あるので，</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0+5</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)/2</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br>
            <a:r>
              <a:rPr kumimoji="1" lang="en-US" altLang="ja-JP" sz="3600" b="0" i="0" u="none" strike="noStrike" kern="1200" cap="none" spc="0" normalizeH="0" baseline="0" noProof="0" dirty="0">
                <a:ln>
                  <a:noFill/>
                </a:ln>
                <a:solidFill>
                  <a:schemeClr val="tx1">
                    <a:lumMod val="75000"/>
                    <a:lumOff val="25000"/>
                  </a:schemeClr>
                </a:solidFill>
                <a:effectLst/>
                <a:uLnTx/>
                <a:uFillTx/>
              </a:rPr>
              <a:t> </a:t>
            </a:r>
            <a:r>
              <a:rPr kumimoji="1" lang="ja-JP" altLang="en-US" sz="3600" b="0" i="0" u="none" strike="noStrike" kern="1200" cap="none" spc="0" normalizeH="0" baseline="0" noProof="0" dirty="0">
                <a:ln>
                  <a:noFill/>
                </a:ln>
                <a:solidFill>
                  <a:schemeClr val="tx1">
                    <a:lumMod val="75000"/>
                    <a:lumOff val="25000"/>
                  </a:schemeClr>
                </a:solidFill>
                <a:effectLst/>
                <a:uLnTx/>
                <a:uFillTx/>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より，添字２の要素。</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文字の書かれた紙&#10;&#10;AI によって生成されたコンテンツは間違っている可能性があります。">
            <a:extLst>
              <a:ext uri="{FF2B5EF4-FFF2-40B4-BE49-F238E27FC236}">
                <a16:creationId xmlns:a16="http://schemas.microsoft.com/office/drawing/2014/main" id="{1BE2FD9B-AC66-117B-F12B-2644BF9E2C2B}"/>
              </a:ext>
            </a:extLst>
          </p:cNvPr>
          <p:cNvPicPr>
            <a:picLocks noChangeAspect="1"/>
          </p:cNvPicPr>
          <p:nvPr/>
        </p:nvPicPr>
        <p:blipFill>
          <a:blip r:embed="rId4">
            <a:extLst>
              <a:ext uri="{28A0092B-C50C-407E-A947-70E740481C1C}">
                <a14:useLocalDpi xmlns:a14="http://schemas.microsoft.com/office/drawing/2010/main" val="0"/>
              </a:ext>
            </a:extLst>
          </a:blip>
          <a:srcRect b="53728"/>
          <a:stretch/>
        </p:blipFill>
        <p:spPr>
          <a:xfrm>
            <a:off x="7477430" y="2416629"/>
            <a:ext cx="4396295" cy="3671398"/>
          </a:xfrm>
          <a:prstGeom prst="rect">
            <a:avLst/>
          </a:prstGeom>
        </p:spPr>
      </p:pic>
      <p:pic>
        <p:nvPicPr>
          <p:cNvPr id="17" name="図 16">
            <a:extLst>
              <a:ext uri="{FF2B5EF4-FFF2-40B4-BE49-F238E27FC236}">
                <a16:creationId xmlns:a16="http://schemas.microsoft.com/office/drawing/2014/main" id="{93E42556-FA06-7BD0-DDD3-7A6FA0D9A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8" name="正方形/長方形 17">
            <a:extLst>
              <a:ext uri="{FF2B5EF4-FFF2-40B4-BE49-F238E27FC236}">
                <a16:creationId xmlns:a16="http://schemas.microsoft.com/office/drawing/2014/main" id="{B5CC957A-CF87-A6E8-A649-45BA767A003B}"/>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A40B698-EC6D-E6CE-D45E-00B550E91F5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191</a:t>
            </a:fld>
            <a:endParaRPr lang="ja-JP" altLang="en-US" dirty="0"/>
          </a:p>
        </p:txBody>
      </p:sp>
    </p:spTree>
    <p:extLst>
      <p:ext uri="{BB962C8B-B14F-4D97-AF65-F5344CB8AC3E}">
        <p14:creationId xmlns:p14="http://schemas.microsoft.com/office/powerpoint/2010/main" val="287171137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・添字２の要素</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要素３</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の</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商品</a:t>
            </a:r>
            <a:r>
              <a:rPr lang="ja-JP" altLang="en-US" sz="3600" dirty="0">
                <a:solidFill>
                  <a:schemeClr val="tx1">
                    <a:lumMod val="75000"/>
                    <a:lumOff val="25000"/>
                  </a:schemeClr>
                </a:solidFill>
              </a:rPr>
              <a:t>番号</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は</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1004</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探索するデータは後ろ</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　　半分にある。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文字の書かれた紙&#10;&#10;AI によって生成されたコンテンツは間違っている可能性があります。">
            <a:extLst>
              <a:ext uri="{FF2B5EF4-FFF2-40B4-BE49-F238E27FC236}">
                <a16:creationId xmlns:a16="http://schemas.microsoft.com/office/drawing/2014/main" id="{51507290-E98B-B6FC-5237-2E7A685F168D}"/>
              </a:ext>
            </a:extLst>
          </p:cNvPr>
          <p:cNvPicPr>
            <a:picLocks noChangeAspect="1"/>
          </p:cNvPicPr>
          <p:nvPr/>
        </p:nvPicPr>
        <p:blipFill>
          <a:blip r:embed="rId4">
            <a:extLst>
              <a:ext uri="{28A0092B-C50C-407E-A947-70E740481C1C}">
                <a14:useLocalDpi xmlns:a14="http://schemas.microsoft.com/office/drawing/2010/main" val="0"/>
              </a:ext>
            </a:extLst>
          </a:blip>
          <a:srcRect b="53728"/>
          <a:stretch/>
        </p:blipFill>
        <p:spPr>
          <a:xfrm>
            <a:off x="7477430" y="2416629"/>
            <a:ext cx="4396295" cy="3671398"/>
          </a:xfrm>
          <a:prstGeom prst="rect">
            <a:avLst/>
          </a:prstGeom>
        </p:spPr>
      </p:pic>
      <p:pic>
        <p:nvPicPr>
          <p:cNvPr id="11" name="図 10">
            <a:extLst>
              <a:ext uri="{FF2B5EF4-FFF2-40B4-BE49-F238E27FC236}">
                <a16:creationId xmlns:a16="http://schemas.microsoft.com/office/drawing/2014/main" id="{D4E745A7-E77E-35EC-27C4-D62088A2B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6" name="正方形/長方形 15">
            <a:extLst>
              <a:ext uri="{FF2B5EF4-FFF2-40B4-BE49-F238E27FC236}">
                <a16:creationId xmlns:a16="http://schemas.microsoft.com/office/drawing/2014/main" id="{E6A4708B-B418-767B-5D9C-24333FECAF53}"/>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618C50E-7FAE-1045-8525-90309FE8CF03}"/>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8" name="スライド番号プレースホルダー 5">
            <a:extLst>
              <a:ext uri="{FF2B5EF4-FFF2-40B4-BE49-F238E27FC236}">
                <a16:creationId xmlns:a16="http://schemas.microsoft.com/office/drawing/2014/main" id="{52A70000-720B-8A69-16B1-2BF4619D2E0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192</a:t>
            </a:fld>
            <a:endParaRPr lang="ja-JP" altLang="en-US" dirty="0"/>
          </a:p>
        </p:txBody>
      </p:sp>
    </p:spTree>
    <p:extLst>
      <p:ext uri="{BB962C8B-B14F-4D97-AF65-F5344CB8AC3E}">
        <p14:creationId xmlns:p14="http://schemas.microsoft.com/office/powerpoint/2010/main" val="342322929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Ⅰ</a:t>
            </a:r>
            <a:r>
              <a:rPr lang="ja-JP" altLang="en-US" sz="3600" dirty="0">
                <a:solidFill>
                  <a:schemeClr val="tx1">
                    <a:lumMod val="75000"/>
                    <a:lumOff val="25000"/>
                  </a:schemeClr>
                </a:solidFill>
              </a:rPr>
              <a:t>・探索する範囲を添字３</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　　の要素から添字５の要素</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　　とする。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文字の書かれた紙&#10;&#10;AI によって生成されたコンテンツは間違っている可能性があります。">
            <a:extLst>
              <a:ext uri="{FF2B5EF4-FFF2-40B4-BE49-F238E27FC236}">
                <a16:creationId xmlns:a16="http://schemas.microsoft.com/office/drawing/2014/main" id="{51507290-E98B-B6FC-5237-2E7A685F168D}"/>
              </a:ext>
            </a:extLst>
          </p:cNvPr>
          <p:cNvPicPr>
            <a:picLocks noChangeAspect="1"/>
          </p:cNvPicPr>
          <p:nvPr/>
        </p:nvPicPr>
        <p:blipFill>
          <a:blip r:embed="rId4">
            <a:extLst>
              <a:ext uri="{28A0092B-C50C-407E-A947-70E740481C1C}">
                <a14:useLocalDpi xmlns:a14="http://schemas.microsoft.com/office/drawing/2010/main" val="0"/>
              </a:ext>
            </a:extLst>
          </a:blip>
          <a:srcRect b="53728"/>
          <a:stretch/>
        </p:blipFill>
        <p:spPr>
          <a:xfrm>
            <a:off x="7477430" y="2416629"/>
            <a:ext cx="4396295" cy="3671398"/>
          </a:xfrm>
          <a:prstGeom prst="rect">
            <a:avLst/>
          </a:prstGeom>
        </p:spPr>
      </p:pic>
      <p:pic>
        <p:nvPicPr>
          <p:cNvPr id="9" name="図 8">
            <a:extLst>
              <a:ext uri="{FF2B5EF4-FFF2-40B4-BE49-F238E27FC236}">
                <a16:creationId xmlns:a16="http://schemas.microsoft.com/office/drawing/2014/main" id="{EF3AD218-F657-A452-147E-BAE43A16A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1" name="正方形/長方形 10">
            <a:extLst>
              <a:ext uri="{FF2B5EF4-FFF2-40B4-BE49-F238E27FC236}">
                <a16:creationId xmlns:a16="http://schemas.microsoft.com/office/drawing/2014/main" id="{809CBAD7-8972-07D9-93BF-100B3E4D171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4B0746E-CB4E-80B6-B292-A82941DF087B}"/>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7" name="スライド番号プレースホルダー 5">
            <a:extLst>
              <a:ext uri="{FF2B5EF4-FFF2-40B4-BE49-F238E27FC236}">
                <a16:creationId xmlns:a16="http://schemas.microsoft.com/office/drawing/2014/main" id="{0AF90880-65A1-3F71-A912-8152C7B078A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193</a:t>
            </a:fld>
            <a:endParaRPr lang="ja-JP" altLang="en-US" dirty="0"/>
          </a:p>
        </p:txBody>
      </p:sp>
    </p:spTree>
    <p:extLst>
      <p:ext uri="{BB962C8B-B14F-4D97-AF65-F5344CB8AC3E}">
        <p14:creationId xmlns:p14="http://schemas.microsoft.com/office/powerpoint/2010/main" val="359280100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Ⅱ</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・中央のデータを求める。</a:t>
            </a:r>
            <a:endParaRPr lang="en-US" altLang="ja-JP" sz="36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3+5</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)/2</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より，</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添字４の要素。</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文字の書かれた紙&#10;&#10;AI によって生成されたコンテンツは間違っている可能性があります。">
            <a:extLst>
              <a:ext uri="{FF2B5EF4-FFF2-40B4-BE49-F238E27FC236}">
                <a16:creationId xmlns:a16="http://schemas.microsoft.com/office/drawing/2014/main" id="{916DD82C-8217-97E3-4EF9-A3B01292B855}"/>
              </a:ext>
            </a:extLst>
          </p:cNvPr>
          <p:cNvPicPr>
            <a:picLocks noChangeAspect="1"/>
          </p:cNvPicPr>
          <p:nvPr/>
        </p:nvPicPr>
        <p:blipFill>
          <a:blip r:embed="rId4">
            <a:extLst>
              <a:ext uri="{28A0092B-C50C-407E-A947-70E740481C1C}">
                <a14:useLocalDpi xmlns:a14="http://schemas.microsoft.com/office/drawing/2010/main" val="0"/>
              </a:ext>
            </a:extLst>
          </a:blip>
          <a:srcRect t="51751" b="19808"/>
          <a:stretch/>
        </p:blipFill>
        <p:spPr>
          <a:xfrm>
            <a:off x="7477429" y="2413662"/>
            <a:ext cx="4396295" cy="2256632"/>
          </a:xfrm>
          <a:prstGeom prst="rect">
            <a:avLst/>
          </a:prstGeom>
        </p:spPr>
      </p:pic>
      <p:pic>
        <p:nvPicPr>
          <p:cNvPr id="9" name="図 8">
            <a:extLst>
              <a:ext uri="{FF2B5EF4-FFF2-40B4-BE49-F238E27FC236}">
                <a16:creationId xmlns:a16="http://schemas.microsoft.com/office/drawing/2014/main" id="{8EA2D1B8-F6A3-EF4D-A4E1-4DB83C6899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0" name="正方形/長方形 9">
            <a:extLst>
              <a:ext uri="{FF2B5EF4-FFF2-40B4-BE49-F238E27FC236}">
                <a16:creationId xmlns:a16="http://schemas.microsoft.com/office/drawing/2014/main" id="{855CEDDF-E86F-3270-DBAB-4202A0806FA7}"/>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FFABCF5-827D-4EA9-AA71-6EF7575067C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6" name="スライド番号プレースホルダー 5">
            <a:extLst>
              <a:ext uri="{FF2B5EF4-FFF2-40B4-BE49-F238E27FC236}">
                <a16:creationId xmlns:a16="http://schemas.microsoft.com/office/drawing/2014/main" id="{0A78CCC6-6A37-D2E7-DC60-942164F4605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194</a:t>
            </a:fld>
            <a:endParaRPr lang="ja-JP" altLang="en-US" dirty="0"/>
          </a:p>
        </p:txBody>
      </p:sp>
    </p:spTree>
    <p:extLst>
      <p:ext uri="{BB962C8B-B14F-4D97-AF65-F5344CB8AC3E}">
        <p14:creationId xmlns:p14="http://schemas.microsoft.com/office/powerpoint/2010/main" val="15447934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Ⅱ</a:t>
            </a:r>
            <a:r>
              <a:rPr lang="ja-JP" altLang="en-US" sz="3600" dirty="0">
                <a:solidFill>
                  <a:schemeClr val="tx1">
                    <a:lumMod val="75000"/>
                    <a:lumOff val="25000"/>
                  </a:schemeClr>
                </a:solidFill>
              </a:rPr>
              <a:t>・添字４の要素の商品番号</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　　は</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1011</a:t>
            </a:r>
            <a:r>
              <a:rPr lang="ja-JP" altLang="en-US" sz="3600" dirty="0">
                <a:solidFill>
                  <a:schemeClr val="tx1">
                    <a:lumMod val="75000"/>
                    <a:lumOff val="25000"/>
                  </a:schemeClr>
                </a:solidFill>
              </a:rPr>
              <a:t>。</a:t>
            </a:r>
            <a:endParaRPr lang="en-US" altLang="ja-JP" sz="3600" dirty="0">
              <a:solidFill>
                <a:schemeClr val="tx1">
                  <a:lumMod val="75000"/>
                  <a:lumOff val="25000"/>
                </a:scheme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探索するデータは後ろ</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半分にある。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文字の書かれた紙&#10;&#10;AI によって生成されたコンテンツは間違っている可能性があります。">
            <a:extLst>
              <a:ext uri="{FF2B5EF4-FFF2-40B4-BE49-F238E27FC236}">
                <a16:creationId xmlns:a16="http://schemas.microsoft.com/office/drawing/2014/main" id="{916DD82C-8217-97E3-4EF9-A3B01292B855}"/>
              </a:ext>
            </a:extLst>
          </p:cNvPr>
          <p:cNvPicPr>
            <a:picLocks noChangeAspect="1"/>
          </p:cNvPicPr>
          <p:nvPr/>
        </p:nvPicPr>
        <p:blipFill>
          <a:blip r:embed="rId4">
            <a:extLst>
              <a:ext uri="{28A0092B-C50C-407E-A947-70E740481C1C}">
                <a14:useLocalDpi xmlns:a14="http://schemas.microsoft.com/office/drawing/2010/main" val="0"/>
              </a:ext>
            </a:extLst>
          </a:blip>
          <a:srcRect t="51751" b="19808"/>
          <a:stretch/>
        </p:blipFill>
        <p:spPr>
          <a:xfrm>
            <a:off x="7477429" y="2413662"/>
            <a:ext cx="4396295" cy="2256632"/>
          </a:xfrm>
          <a:prstGeom prst="rect">
            <a:avLst/>
          </a:prstGeom>
        </p:spPr>
      </p:pic>
      <p:pic>
        <p:nvPicPr>
          <p:cNvPr id="9" name="図 8">
            <a:extLst>
              <a:ext uri="{FF2B5EF4-FFF2-40B4-BE49-F238E27FC236}">
                <a16:creationId xmlns:a16="http://schemas.microsoft.com/office/drawing/2014/main" id="{3C87EADB-A3AF-CCB9-2FDC-313AA0967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0" name="正方形/長方形 9">
            <a:extLst>
              <a:ext uri="{FF2B5EF4-FFF2-40B4-BE49-F238E27FC236}">
                <a16:creationId xmlns:a16="http://schemas.microsoft.com/office/drawing/2014/main" id="{ACB9827B-7963-45C9-C274-0A427022C3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4D373F6-A3A3-3FFE-2EB7-7A5B23D01D9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6" name="スライド番号プレースホルダー 5">
            <a:extLst>
              <a:ext uri="{FF2B5EF4-FFF2-40B4-BE49-F238E27FC236}">
                <a16:creationId xmlns:a16="http://schemas.microsoft.com/office/drawing/2014/main" id="{D1A61D96-B309-4ECA-B3E8-A9378F39A47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195</a:t>
            </a:fld>
            <a:endParaRPr lang="ja-JP" altLang="en-US" dirty="0"/>
          </a:p>
        </p:txBody>
      </p:sp>
    </p:spTree>
    <p:extLst>
      <p:ext uri="{BB962C8B-B14F-4D97-AF65-F5344CB8AC3E}">
        <p14:creationId xmlns:p14="http://schemas.microsoft.com/office/powerpoint/2010/main" val="175734809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Ⅱ</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lang="ja-JP" altLang="en-US" sz="3600" dirty="0">
                <a:solidFill>
                  <a:schemeClr val="tx1">
                    <a:lumMod val="75000"/>
                    <a:lumOff val="25000"/>
                  </a:schemeClr>
                </a:solidFill>
              </a:rPr>
              <a:t>探索する範囲を，</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　　添字５から添字５とする。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文字の書かれた紙&#10;&#10;AI によって生成されたコンテンツは間違っている可能性があります。">
            <a:extLst>
              <a:ext uri="{FF2B5EF4-FFF2-40B4-BE49-F238E27FC236}">
                <a16:creationId xmlns:a16="http://schemas.microsoft.com/office/drawing/2014/main" id="{916DD82C-8217-97E3-4EF9-A3B01292B855}"/>
              </a:ext>
            </a:extLst>
          </p:cNvPr>
          <p:cNvPicPr>
            <a:picLocks noChangeAspect="1"/>
          </p:cNvPicPr>
          <p:nvPr/>
        </p:nvPicPr>
        <p:blipFill>
          <a:blip r:embed="rId4">
            <a:extLst>
              <a:ext uri="{28A0092B-C50C-407E-A947-70E740481C1C}">
                <a14:useLocalDpi xmlns:a14="http://schemas.microsoft.com/office/drawing/2010/main" val="0"/>
              </a:ext>
            </a:extLst>
          </a:blip>
          <a:srcRect t="51751" b="19808"/>
          <a:stretch/>
        </p:blipFill>
        <p:spPr>
          <a:xfrm>
            <a:off x="7477429" y="2413662"/>
            <a:ext cx="4396295" cy="2256632"/>
          </a:xfrm>
          <a:prstGeom prst="rect">
            <a:avLst/>
          </a:prstGeom>
        </p:spPr>
      </p:pic>
      <p:pic>
        <p:nvPicPr>
          <p:cNvPr id="10" name="図 9">
            <a:extLst>
              <a:ext uri="{FF2B5EF4-FFF2-40B4-BE49-F238E27FC236}">
                <a16:creationId xmlns:a16="http://schemas.microsoft.com/office/drawing/2014/main" id="{78882FCF-881B-8F9D-562F-390791C47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1" name="正方形/長方形 10">
            <a:extLst>
              <a:ext uri="{FF2B5EF4-FFF2-40B4-BE49-F238E27FC236}">
                <a16:creationId xmlns:a16="http://schemas.microsoft.com/office/drawing/2014/main" id="{E61F7B42-01FE-7CFE-3FB9-13B218D68CDE}"/>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780A335-4C9E-83BC-94B2-D3C347A2735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7" name="スライド番号プレースホルダー 5">
            <a:extLst>
              <a:ext uri="{FF2B5EF4-FFF2-40B4-BE49-F238E27FC236}">
                <a16:creationId xmlns:a16="http://schemas.microsoft.com/office/drawing/2014/main" id="{402D816B-2A8E-DDFD-5A3B-094E82CA60B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196</a:t>
            </a:fld>
            <a:endParaRPr lang="ja-JP" altLang="en-US" dirty="0"/>
          </a:p>
        </p:txBody>
      </p:sp>
    </p:spTree>
    <p:extLst>
      <p:ext uri="{BB962C8B-B14F-4D97-AF65-F5344CB8AC3E}">
        <p14:creationId xmlns:p14="http://schemas.microsoft.com/office/powerpoint/2010/main" val="12041614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Ⅲ</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・中央のデータを求める。</a:t>
            </a:r>
            <a:endParaRPr lang="en-US" altLang="ja-JP" sz="36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5+5</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)/2</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より，</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添字５の要素。</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文字の書かれた紙&#10;&#10;AI によって生成されたコンテンツは間違っている可能性があります。">
            <a:extLst>
              <a:ext uri="{FF2B5EF4-FFF2-40B4-BE49-F238E27FC236}">
                <a16:creationId xmlns:a16="http://schemas.microsoft.com/office/drawing/2014/main" id="{D8BD8341-CF7F-6E8A-5CFD-6BCCB6C15060}"/>
              </a:ext>
            </a:extLst>
          </p:cNvPr>
          <p:cNvPicPr>
            <a:picLocks noChangeAspect="1"/>
          </p:cNvPicPr>
          <p:nvPr/>
        </p:nvPicPr>
        <p:blipFill>
          <a:blip r:embed="rId4">
            <a:extLst>
              <a:ext uri="{28A0092B-C50C-407E-A947-70E740481C1C}">
                <a14:useLocalDpi xmlns:a14="http://schemas.microsoft.com/office/drawing/2010/main" val="0"/>
              </a:ext>
            </a:extLst>
          </a:blip>
          <a:srcRect t="82954"/>
          <a:stretch/>
        </p:blipFill>
        <p:spPr>
          <a:xfrm>
            <a:off x="7477929" y="2413662"/>
            <a:ext cx="4396295" cy="1352478"/>
          </a:xfrm>
          <a:prstGeom prst="rect">
            <a:avLst/>
          </a:prstGeom>
        </p:spPr>
      </p:pic>
      <p:pic>
        <p:nvPicPr>
          <p:cNvPr id="7" name="図 6">
            <a:extLst>
              <a:ext uri="{FF2B5EF4-FFF2-40B4-BE49-F238E27FC236}">
                <a16:creationId xmlns:a16="http://schemas.microsoft.com/office/drawing/2014/main" id="{58711364-EEBF-3088-CC2A-7DF75E083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0" name="正方形/長方形 9">
            <a:extLst>
              <a:ext uri="{FF2B5EF4-FFF2-40B4-BE49-F238E27FC236}">
                <a16:creationId xmlns:a16="http://schemas.microsoft.com/office/drawing/2014/main" id="{CDC95C95-1596-CC27-2054-C83498C5851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1C73536-21DF-20FA-6C6C-CCC857C79FC7}"/>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6" name="スライド番号プレースホルダー 5">
            <a:extLst>
              <a:ext uri="{FF2B5EF4-FFF2-40B4-BE49-F238E27FC236}">
                <a16:creationId xmlns:a16="http://schemas.microsoft.com/office/drawing/2014/main" id="{D92651C0-32AA-89E1-50FE-BD5E2BE7EBF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197</a:t>
            </a:fld>
            <a:endParaRPr lang="ja-JP" altLang="en-US" dirty="0"/>
          </a:p>
        </p:txBody>
      </p:sp>
    </p:spTree>
    <p:extLst>
      <p:ext uri="{BB962C8B-B14F-4D97-AF65-F5344CB8AC3E}">
        <p14:creationId xmlns:p14="http://schemas.microsoft.com/office/powerpoint/2010/main" val="408652010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Ⅲ</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lang="ja-JP" altLang="en-US" sz="3600" dirty="0">
                <a:solidFill>
                  <a:schemeClr val="tx1">
                    <a:lumMod val="75000"/>
                    <a:lumOff val="25000"/>
                  </a:schemeClr>
                </a:solidFill>
              </a:rPr>
              <a:t>添字５の要素の商品番号</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　　は</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2001</a:t>
            </a:r>
            <a:r>
              <a:rPr lang="ja-JP" altLang="en-US" sz="3600" dirty="0">
                <a:solidFill>
                  <a:schemeClr val="tx1">
                    <a:lumMod val="75000"/>
                    <a:lumOff val="25000"/>
                  </a:schemeClr>
                </a:solidFill>
              </a:rPr>
              <a:t>。</a:t>
            </a:r>
            <a:endParaRPr lang="en-US" altLang="ja-JP" sz="3600" dirty="0">
              <a:solidFill>
                <a:schemeClr val="tx1">
                  <a:lumMod val="75000"/>
                  <a:lumOff val="25000"/>
                </a:scheme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探索するデータを発見した。</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E731D1-62E7-9B97-E869-3E82AA3321F6}"/>
              </a:ext>
            </a:extLst>
          </p:cNvPr>
          <p:cNvSpPr/>
          <p:nvPr/>
        </p:nvSpPr>
        <p:spPr>
          <a:xfrm>
            <a:off x="1139587"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321235"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次の</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Ⅰ</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Ⅲ</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の流れで考えるとよい。</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DBD72EE-A1C2-985F-9BEE-00D252B165F9}"/>
              </a:ext>
            </a:extLst>
          </p:cNvPr>
          <p:cNvSpPr/>
          <p:nvPr/>
        </p:nvSpPr>
        <p:spPr>
          <a:xfrm>
            <a:off x="4203508"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AEDAD10-81A9-D9A4-F996-58A51F23135C}"/>
              </a:ext>
            </a:extLst>
          </p:cNvPr>
          <p:cNvSpPr/>
          <p:nvPr/>
        </p:nvSpPr>
        <p:spPr>
          <a:xfrm>
            <a:off x="5111085" y="1838497"/>
            <a:ext cx="468000"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文字の書かれた紙&#10;&#10;AI によって生成されたコンテンツは間違っている可能性があります。">
            <a:extLst>
              <a:ext uri="{FF2B5EF4-FFF2-40B4-BE49-F238E27FC236}">
                <a16:creationId xmlns:a16="http://schemas.microsoft.com/office/drawing/2014/main" id="{D8BD8341-CF7F-6E8A-5CFD-6BCCB6C15060}"/>
              </a:ext>
            </a:extLst>
          </p:cNvPr>
          <p:cNvPicPr>
            <a:picLocks noChangeAspect="1"/>
          </p:cNvPicPr>
          <p:nvPr/>
        </p:nvPicPr>
        <p:blipFill>
          <a:blip r:embed="rId4">
            <a:extLst>
              <a:ext uri="{28A0092B-C50C-407E-A947-70E740481C1C}">
                <a14:useLocalDpi xmlns:a14="http://schemas.microsoft.com/office/drawing/2010/main" val="0"/>
              </a:ext>
            </a:extLst>
          </a:blip>
          <a:srcRect t="82954"/>
          <a:stretch/>
        </p:blipFill>
        <p:spPr>
          <a:xfrm>
            <a:off x="7477929" y="2413662"/>
            <a:ext cx="4396295" cy="1352478"/>
          </a:xfrm>
          <a:prstGeom prst="rect">
            <a:avLst/>
          </a:prstGeom>
        </p:spPr>
      </p:pic>
      <p:pic>
        <p:nvPicPr>
          <p:cNvPr id="7" name="図 6">
            <a:extLst>
              <a:ext uri="{FF2B5EF4-FFF2-40B4-BE49-F238E27FC236}">
                <a16:creationId xmlns:a16="http://schemas.microsoft.com/office/drawing/2014/main" id="{9A8C97D5-334D-03FF-8593-07459CAE4A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10" name="正方形/長方形 9">
            <a:extLst>
              <a:ext uri="{FF2B5EF4-FFF2-40B4-BE49-F238E27FC236}">
                <a16:creationId xmlns:a16="http://schemas.microsoft.com/office/drawing/2014/main" id="{CA9FDEA6-EDCA-B597-7772-96F3D5125D1A}"/>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6AD6D3-973F-86BA-10FC-4A66F769EAD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6" name="スライド番号プレースホルダー 5">
            <a:extLst>
              <a:ext uri="{FF2B5EF4-FFF2-40B4-BE49-F238E27FC236}">
                <a16:creationId xmlns:a16="http://schemas.microsoft.com/office/drawing/2014/main" id="{CBC1D16F-9818-7EED-8AA8-F111A4DC85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198</a:t>
            </a:fld>
            <a:endParaRPr lang="ja-JP" altLang="en-US" dirty="0"/>
          </a:p>
        </p:txBody>
      </p:sp>
    </p:spTree>
    <p:extLst>
      <p:ext uri="{BB962C8B-B14F-4D97-AF65-F5344CB8AC3E}">
        <p14:creationId xmlns:p14="http://schemas.microsoft.com/office/powerpoint/2010/main" val="293126230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AI によって生成されたコンテンツは間違っている可能性があります。">
            <a:extLst>
              <a:ext uri="{FF2B5EF4-FFF2-40B4-BE49-F238E27FC236}">
                <a16:creationId xmlns:a16="http://schemas.microsoft.com/office/drawing/2014/main" id="{AF1F2F58-C5B9-6379-D6C1-4D2A2E290626}"/>
              </a:ext>
            </a:extLst>
          </p:cNvPr>
          <p:cNvPicPr>
            <a:picLocks noChangeAspect="1"/>
          </p:cNvPicPr>
          <p:nvPr/>
        </p:nvPicPr>
        <p:blipFill>
          <a:blip r:embed="rId3">
            <a:extLst>
              <a:ext uri="{28A0092B-C50C-407E-A947-70E740481C1C}">
                <a14:useLocalDpi xmlns:a14="http://schemas.microsoft.com/office/drawing/2010/main" val="0"/>
              </a:ext>
            </a:extLst>
          </a:blip>
          <a:srcRect l="13004"/>
          <a:stretch/>
        </p:blipFill>
        <p:spPr>
          <a:xfrm>
            <a:off x="641445" y="690828"/>
            <a:ext cx="2886502" cy="5923718"/>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9111371C-25E5-6B45-677D-250FF0D77992}"/>
              </a:ext>
            </a:extLst>
          </p:cNvPr>
          <p:cNvPicPr>
            <a:picLocks noChangeAspect="1"/>
          </p:cNvPicPr>
          <p:nvPr/>
        </p:nvPicPr>
        <p:blipFill>
          <a:blip r:embed="rId4">
            <a:extLst>
              <a:ext uri="{28A0092B-C50C-407E-A947-70E740481C1C}">
                <a14:useLocalDpi xmlns:a14="http://schemas.microsoft.com/office/drawing/2010/main" val="0"/>
              </a:ext>
            </a:extLst>
          </a:blip>
          <a:srcRect r="9858"/>
          <a:stretch/>
        </p:blipFill>
        <p:spPr>
          <a:xfrm>
            <a:off x="3648439" y="619763"/>
            <a:ext cx="8208680" cy="5698237"/>
          </a:xfrm>
          <a:prstGeom prst="rect">
            <a:avLst/>
          </a:prstGeom>
        </p:spPr>
      </p:pic>
      <p:sp>
        <p:nvSpPr>
          <p:cNvPr id="10" name="正方形/長方形 9">
            <a:extLst>
              <a:ext uri="{FF2B5EF4-FFF2-40B4-BE49-F238E27FC236}">
                <a16:creationId xmlns:a16="http://schemas.microsoft.com/office/drawing/2014/main" id="{3D56E47B-9CE9-80E1-1296-AB4C6FDCB2C7}"/>
              </a:ext>
            </a:extLst>
          </p:cNvPr>
          <p:cNvSpPr/>
          <p:nvPr/>
        </p:nvSpPr>
        <p:spPr>
          <a:xfrm>
            <a:off x="8664055" y="1159763"/>
            <a:ext cx="3120787"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7B9DEFF-0E54-6D8D-3A1E-16C2452EA90E}"/>
              </a:ext>
            </a:extLst>
          </p:cNvPr>
          <p:cNvSpPr/>
          <p:nvPr/>
        </p:nvSpPr>
        <p:spPr>
          <a:xfrm>
            <a:off x="5263489" y="1596491"/>
            <a:ext cx="3120787" cy="689509"/>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6C39268-BBED-5C5B-7DC1-649C2A19F492}"/>
              </a:ext>
            </a:extLst>
          </p:cNvPr>
          <p:cNvSpPr/>
          <p:nvPr/>
        </p:nvSpPr>
        <p:spPr>
          <a:xfrm>
            <a:off x="6714699" y="2331120"/>
            <a:ext cx="4937301"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0D965A5-7683-6FFF-395E-EECD5450F381}"/>
              </a:ext>
            </a:extLst>
          </p:cNvPr>
          <p:cNvSpPr/>
          <p:nvPr/>
        </p:nvSpPr>
        <p:spPr>
          <a:xfrm>
            <a:off x="8331959" y="2782821"/>
            <a:ext cx="2674960"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CAF5BFC-625F-EC78-EE02-AD1A85113BA6}"/>
              </a:ext>
            </a:extLst>
          </p:cNvPr>
          <p:cNvSpPr/>
          <p:nvPr/>
        </p:nvSpPr>
        <p:spPr>
          <a:xfrm>
            <a:off x="8502555" y="3094333"/>
            <a:ext cx="2504364"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F8CB1A9-9653-472B-DC57-EB04C1D3B8D6}"/>
              </a:ext>
            </a:extLst>
          </p:cNvPr>
          <p:cNvSpPr/>
          <p:nvPr/>
        </p:nvSpPr>
        <p:spPr>
          <a:xfrm>
            <a:off x="5462517" y="3935506"/>
            <a:ext cx="2504364"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4B2050A-E707-DAD7-B80C-BA544C38E168}"/>
              </a:ext>
            </a:extLst>
          </p:cNvPr>
          <p:cNvSpPr/>
          <p:nvPr/>
        </p:nvSpPr>
        <p:spPr>
          <a:xfrm>
            <a:off x="5179325" y="4270173"/>
            <a:ext cx="278755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1956A15-3EB0-6918-4CB2-43430A089EB9}"/>
              </a:ext>
            </a:extLst>
          </p:cNvPr>
          <p:cNvSpPr/>
          <p:nvPr/>
        </p:nvSpPr>
        <p:spPr>
          <a:xfrm>
            <a:off x="8664055" y="4706166"/>
            <a:ext cx="3193064"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6C85E23-100C-C63A-95C0-3F1E4F6C6CAA}"/>
              </a:ext>
            </a:extLst>
          </p:cNvPr>
          <p:cNvSpPr/>
          <p:nvPr/>
        </p:nvSpPr>
        <p:spPr>
          <a:xfrm>
            <a:off x="7067523" y="5106777"/>
            <a:ext cx="393939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D37367C-DAD7-3EAB-35BB-491669F67A73}"/>
              </a:ext>
            </a:extLst>
          </p:cNvPr>
          <p:cNvSpPr/>
          <p:nvPr/>
        </p:nvSpPr>
        <p:spPr>
          <a:xfrm>
            <a:off x="7047051" y="5838560"/>
            <a:ext cx="393939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B6EE805-FF17-0E8D-9030-761061C3A211}"/>
              </a:ext>
            </a:extLst>
          </p:cNvPr>
          <p:cNvSpPr/>
          <p:nvPr/>
        </p:nvSpPr>
        <p:spPr>
          <a:xfrm>
            <a:off x="5162485" y="5470179"/>
            <a:ext cx="393939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5">
            <a:extLst>
              <a:ext uri="{FF2B5EF4-FFF2-40B4-BE49-F238E27FC236}">
                <a16:creationId xmlns:a16="http://schemas.microsoft.com/office/drawing/2014/main" id="{6269AAFD-9E20-2735-3B4C-5484D1615E6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199</a:t>
            </a:fld>
            <a:endParaRPr lang="ja-JP" altLang="en-US" dirty="0"/>
          </a:p>
        </p:txBody>
      </p:sp>
      <p:sp>
        <p:nvSpPr>
          <p:cNvPr id="2" name="正方形/長方形 1">
            <a:extLst>
              <a:ext uri="{FF2B5EF4-FFF2-40B4-BE49-F238E27FC236}">
                <a16:creationId xmlns:a16="http://schemas.microsoft.com/office/drawing/2014/main" id="{E2F66DE9-1783-FC13-FA28-E2118F0C5846}"/>
              </a:ext>
            </a:extLst>
          </p:cNvPr>
          <p:cNvSpPr/>
          <p:nvPr/>
        </p:nvSpPr>
        <p:spPr>
          <a:xfrm>
            <a:off x="4088675" y="1194501"/>
            <a:ext cx="7696168" cy="5012439"/>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803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35BA7308-0242-B2EB-8C75-5D99CBF5D2CF}"/>
              </a:ext>
            </a:extLst>
          </p:cNvPr>
          <p:cNvPicPr>
            <a:picLocks noChangeAspect="1"/>
          </p:cNvPicPr>
          <p:nvPr/>
        </p:nvPicPr>
        <p:blipFill>
          <a:blip r:embed="rId3">
            <a:extLst>
              <a:ext uri="{28A0092B-C50C-407E-A947-70E740481C1C}">
                <a14:useLocalDpi xmlns:a14="http://schemas.microsoft.com/office/drawing/2010/main" val="0"/>
              </a:ext>
            </a:extLst>
          </a:blip>
          <a:srcRect l="387" t="1872"/>
          <a:stretch/>
        </p:blipFill>
        <p:spPr>
          <a:xfrm>
            <a:off x="1610687" y="469128"/>
            <a:ext cx="8970626" cy="3215523"/>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953F5281-1839-4B7C-428B-ED289418B92D}"/>
              </a:ext>
            </a:extLst>
          </p:cNvPr>
          <p:cNvPicPr>
            <a:picLocks noChangeAspect="1"/>
          </p:cNvPicPr>
          <p:nvPr/>
        </p:nvPicPr>
        <p:blipFill>
          <a:blip r:embed="rId4">
            <a:extLst>
              <a:ext uri="{28A0092B-C50C-407E-A947-70E740481C1C}">
                <a14:useLocalDpi xmlns:a14="http://schemas.microsoft.com/office/drawing/2010/main" val="0"/>
              </a:ext>
            </a:extLst>
          </a:blip>
          <a:srcRect b="30785"/>
          <a:stretch/>
        </p:blipFill>
        <p:spPr>
          <a:xfrm>
            <a:off x="3925375" y="3712922"/>
            <a:ext cx="6734462" cy="1397834"/>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66DF1ABC-C455-F9A0-E8C0-5DB9A0AF4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8985" y="5074913"/>
            <a:ext cx="6718746" cy="1406615"/>
          </a:xfrm>
          <a:prstGeom prst="rect">
            <a:avLst/>
          </a:prstGeom>
        </p:spPr>
      </p:pic>
      <p:sp>
        <p:nvSpPr>
          <p:cNvPr id="5" name="正方形/長方形 4">
            <a:extLst>
              <a:ext uri="{FF2B5EF4-FFF2-40B4-BE49-F238E27FC236}">
                <a16:creationId xmlns:a16="http://schemas.microsoft.com/office/drawing/2014/main" id="{5C86E850-7922-B9CA-1688-2B68C5AED55E}"/>
              </a:ext>
            </a:extLst>
          </p:cNvPr>
          <p:cNvSpPr/>
          <p:nvPr/>
        </p:nvSpPr>
        <p:spPr>
          <a:xfrm>
            <a:off x="9104811" y="1436914"/>
            <a:ext cx="1476502" cy="672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53EDFCD-AC64-44A3-E6EE-A35C1EC50C1A}"/>
              </a:ext>
            </a:extLst>
          </p:cNvPr>
          <p:cNvSpPr/>
          <p:nvPr/>
        </p:nvSpPr>
        <p:spPr>
          <a:xfrm>
            <a:off x="1466643" y="3148149"/>
            <a:ext cx="2204020" cy="564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5">
            <a:extLst>
              <a:ext uri="{FF2B5EF4-FFF2-40B4-BE49-F238E27FC236}">
                <a16:creationId xmlns:a16="http://schemas.microsoft.com/office/drawing/2014/main" id="{2CD48123-53FF-E3A8-E27A-7F4B8971E55E}"/>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a:t>
            </a:fld>
            <a:endParaRPr lang="ja-JP" altLang="en-US" dirty="0"/>
          </a:p>
        </p:txBody>
      </p:sp>
    </p:spTree>
    <p:extLst>
      <p:ext uri="{BB962C8B-B14F-4D97-AF65-F5344CB8AC3E}">
        <p14:creationId xmlns:p14="http://schemas.microsoft.com/office/powerpoint/2010/main" val="110893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D464EE-F6D7-F366-826B-65CE93615AE9}"/>
              </a:ext>
            </a:extLst>
          </p:cNvPr>
          <p:cNvPicPr>
            <a:picLocks noChangeAspect="1"/>
          </p:cNvPicPr>
          <p:nvPr/>
        </p:nvPicPr>
        <p:blipFill>
          <a:blip r:embed="rId3"/>
          <a:stretch>
            <a:fillRect/>
          </a:stretch>
        </p:blipFill>
        <p:spPr>
          <a:xfrm>
            <a:off x="180386" y="988610"/>
            <a:ext cx="3615309" cy="5458408"/>
          </a:xfrm>
          <a:prstGeom prst="rect">
            <a:avLst/>
          </a:prstGeom>
        </p:spPr>
      </p:pic>
      <p:pic>
        <p:nvPicPr>
          <p:cNvPr id="2" name="図 1">
            <a:extLst>
              <a:ext uri="{FF2B5EF4-FFF2-40B4-BE49-F238E27FC236}">
                <a16:creationId xmlns:a16="http://schemas.microsoft.com/office/drawing/2014/main" id="{3344949D-C140-54D3-AD00-04D4FC5ADF2A}"/>
              </a:ext>
            </a:extLst>
          </p:cNvPr>
          <p:cNvPicPr>
            <a:picLocks noChangeAspect="1"/>
          </p:cNvPicPr>
          <p:nvPr/>
        </p:nvPicPr>
        <p:blipFill>
          <a:blip r:embed="rId4"/>
          <a:srcRect r="50408"/>
          <a:stretch/>
        </p:blipFill>
        <p:spPr>
          <a:xfrm>
            <a:off x="3847323" y="799203"/>
            <a:ext cx="8191932" cy="4572638"/>
          </a:xfrm>
          <a:prstGeom prst="rect">
            <a:avLst/>
          </a:prstGeom>
        </p:spPr>
      </p:pic>
      <p:sp>
        <p:nvSpPr>
          <p:cNvPr id="4" name="スライド番号プレースホルダー 5">
            <a:extLst>
              <a:ext uri="{FF2B5EF4-FFF2-40B4-BE49-F238E27FC236}">
                <a16:creationId xmlns:a16="http://schemas.microsoft.com/office/drawing/2014/main" id="{6A42F4C3-1DC9-9525-4DBD-AD922000F0E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20</a:t>
            </a:fld>
            <a:endParaRPr lang="ja-JP" altLang="en-US" dirty="0"/>
          </a:p>
        </p:txBody>
      </p:sp>
      <p:sp>
        <p:nvSpPr>
          <p:cNvPr id="3" name="フローチャート: 手操作入力 7">
            <a:extLst>
              <a:ext uri="{FF2B5EF4-FFF2-40B4-BE49-F238E27FC236}">
                <a16:creationId xmlns:a16="http://schemas.microsoft.com/office/drawing/2014/main" id="{5BA398A1-53FC-4FBB-3E96-DDE2673BB92D}"/>
              </a:ext>
            </a:extLst>
          </p:cNvPr>
          <p:cNvSpPr/>
          <p:nvPr/>
        </p:nvSpPr>
        <p:spPr>
          <a:xfrm>
            <a:off x="1668280" y="4965439"/>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238186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10;&#10;AI によって生成されたコンテンツは間違っている可能性があります。">
            <a:extLst>
              <a:ext uri="{FF2B5EF4-FFF2-40B4-BE49-F238E27FC236}">
                <a16:creationId xmlns:a16="http://schemas.microsoft.com/office/drawing/2014/main" id="{F9855791-0370-9B91-A6D5-0AE3F57F4778}"/>
              </a:ext>
            </a:extLst>
          </p:cNvPr>
          <p:cNvPicPr>
            <a:picLocks noChangeAspect="1"/>
          </p:cNvPicPr>
          <p:nvPr/>
        </p:nvPicPr>
        <p:blipFill>
          <a:blip r:embed="rId3">
            <a:extLst>
              <a:ext uri="{28A0092B-C50C-407E-A947-70E740481C1C}">
                <a14:useLocalDpi xmlns:a14="http://schemas.microsoft.com/office/drawing/2010/main" val="0"/>
              </a:ext>
            </a:extLst>
          </a:blip>
          <a:srcRect b="70235"/>
          <a:stretch/>
        </p:blipFill>
        <p:spPr>
          <a:xfrm>
            <a:off x="143427" y="1955370"/>
            <a:ext cx="11905146" cy="2217361"/>
          </a:xfrm>
          <a:prstGeom prst="rect">
            <a:avLst/>
          </a:prstGeom>
        </p:spPr>
      </p:pic>
      <p:sp>
        <p:nvSpPr>
          <p:cNvPr id="10" name="テキスト プレースホルダー 7">
            <a:extLst>
              <a:ext uri="{FF2B5EF4-FFF2-40B4-BE49-F238E27FC236}">
                <a16:creationId xmlns:a16="http://schemas.microsoft.com/office/drawing/2014/main" id="{DDA4A235-4C20-4BE4-0D43-2176355B773A}"/>
              </a:ext>
            </a:extLst>
          </p:cNvPr>
          <p:cNvSpPr txBox="1">
            <a:spLocks/>
          </p:cNvSpPr>
          <p:nvPr/>
        </p:nvSpPr>
        <p:spPr>
          <a:xfrm>
            <a:off x="143427" y="1385246"/>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3600" dirty="0">
                <a:solidFill>
                  <a:schemeClr val="tx1">
                    <a:lumMod val="75000"/>
                    <a:lumOff val="25000"/>
                  </a:schemeClr>
                </a:solidFill>
              </a:rPr>
              <a:t>(</a:t>
            </a:r>
            <a:r>
              <a:rPr lang="ja-JP" altLang="en-US" sz="3600" dirty="0">
                <a:solidFill>
                  <a:schemeClr val="tx1">
                    <a:lumMod val="75000"/>
                    <a:lumOff val="25000"/>
                  </a:schemeClr>
                </a:solidFill>
              </a:rPr>
              <a:t>１～３行目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sp>
        <p:nvSpPr>
          <p:cNvPr id="18" name="スライド番号プレースホルダー 5">
            <a:extLst>
              <a:ext uri="{FF2B5EF4-FFF2-40B4-BE49-F238E27FC236}">
                <a16:creationId xmlns:a16="http://schemas.microsoft.com/office/drawing/2014/main" id="{5AE3D21A-8890-2520-FBD1-03F53FBE617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200</a:t>
            </a:fld>
            <a:endParaRPr lang="ja-JP" altLang="en-US" dirty="0"/>
          </a:p>
        </p:txBody>
      </p:sp>
    </p:spTree>
    <p:extLst>
      <p:ext uri="{BB962C8B-B14F-4D97-AF65-F5344CB8AC3E}">
        <p14:creationId xmlns:p14="http://schemas.microsoft.com/office/powerpoint/2010/main" val="260558269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10;&#10;AI によって生成されたコンテンツは間違っている可能性があります。">
            <a:extLst>
              <a:ext uri="{FF2B5EF4-FFF2-40B4-BE49-F238E27FC236}">
                <a16:creationId xmlns:a16="http://schemas.microsoft.com/office/drawing/2014/main" id="{F9855791-0370-9B91-A6D5-0AE3F57F4778}"/>
              </a:ext>
            </a:extLst>
          </p:cNvPr>
          <p:cNvPicPr>
            <a:picLocks noChangeAspect="1"/>
          </p:cNvPicPr>
          <p:nvPr/>
        </p:nvPicPr>
        <p:blipFill>
          <a:blip r:embed="rId3">
            <a:extLst>
              <a:ext uri="{28A0092B-C50C-407E-A947-70E740481C1C}">
                <a14:useLocalDpi xmlns:a14="http://schemas.microsoft.com/office/drawing/2010/main" val="0"/>
              </a:ext>
            </a:extLst>
          </a:blip>
          <a:srcRect t="30319" b="36085"/>
          <a:stretch/>
        </p:blipFill>
        <p:spPr>
          <a:xfrm>
            <a:off x="143427" y="2081277"/>
            <a:ext cx="11905146" cy="2502753"/>
          </a:xfrm>
          <a:prstGeom prst="rect">
            <a:avLst/>
          </a:prstGeom>
        </p:spPr>
      </p:pic>
      <p:sp>
        <p:nvSpPr>
          <p:cNvPr id="2" name="テキスト プレースホルダー 7">
            <a:extLst>
              <a:ext uri="{FF2B5EF4-FFF2-40B4-BE49-F238E27FC236}">
                <a16:creationId xmlns:a16="http://schemas.microsoft.com/office/drawing/2014/main" id="{1732BF2C-81B3-A49D-D845-6DA7E68F861B}"/>
              </a:ext>
            </a:extLst>
          </p:cNvPr>
          <p:cNvSpPr txBox="1">
            <a:spLocks/>
          </p:cNvSpPr>
          <p:nvPr/>
        </p:nvSpPr>
        <p:spPr>
          <a:xfrm>
            <a:off x="143427" y="138524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3600" dirty="0">
                <a:solidFill>
                  <a:schemeClr val="tx1">
                    <a:lumMod val="75000"/>
                    <a:lumOff val="25000"/>
                  </a:schemeClr>
                </a:solidFill>
              </a:rPr>
              <a:t>(</a:t>
            </a:r>
            <a:r>
              <a:rPr lang="ja-JP" altLang="en-US" sz="3600" dirty="0">
                <a:solidFill>
                  <a:schemeClr val="tx1">
                    <a:lumMod val="75000"/>
                    <a:lumOff val="25000"/>
                  </a:schemeClr>
                </a:solidFill>
              </a:rPr>
              <a:t>４～８行目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sp>
        <p:nvSpPr>
          <p:cNvPr id="7" name="スライド番号プレースホルダー 5">
            <a:extLst>
              <a:ext uri="{FF2B5EF4-FFF2-40B4-BE49-F238E27FC236}">
                <a16:creationId xmlns:a16="http://schemas.microsoft.com/office/drawing/2014/main" id="{501E7D60-9460-F9DC-6DF5-0ACB56AB7FE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201</a:t>
            </a:fld>
            <a:endParaRPr lang="ja-JP" altLang="en-US" dirty="0"/>
          </a:p>
        </p:txBody>
      </p:sp>
    </p:spTree>
    <p:extLst>
      <p:ext uri="{BB962C8B-B14F-4D97-AF65-F5344CB8AC3E}">
        <p14:creationId xmlns:p14="http://schemas.microsoft.com/office/powerpoint/2010/main" val="2720631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10;&#10;AI によって生成されたコンテンツは間違っている可能性があります。">
            <a:extLst>
              <a:ext uri="{FF2B5EF4-FFF2-40B4-BE49-F238E27FC236}">
                <a16:creationId xmlns:a16="http://schemas.microsoft.com/office/drawing/2014/main" id="{F9855791-0370-9B91-A6D5-0AE3F57F4778}"/>
              </a:ext>
            </a:extLst>
          </p:cNvPr>
          <p:cNvPicPr>
            <a:picLocks noChangeAspect="1"/>
          </p:cNvPicPr>
          <p:nvPr/>
        </p:nvPicPr>
        <p:blipFill>
          <a:blip r:embed="rId3">
            <a:extLst>
              <a:ext uri="{28A0092B-C50C-407E-A947-70E740481C1C}">
                <a14:useLocalDpi xmlns:a14="http://schemas.microsoft.com/office/drawing/2010/main" val="0"/>
              </a:ext>
            </a:extLst>
          </a:blip>
          <a:srcRect t="64304" b="613"/>
          <a:stretch/>
        </p:blipFill>
        <p:spPr>
          <a:xfrm>
            <a:off x="143427" y="2081284"/>
            <a:ext cx="11905146" cy="2613546"/>
          </a:xfrm>
          <a:prstGeom prst="rect">
            <a:avLst/>
          </a:prstGeom>
        </p:spPr>
      </p:pic>
      <p:sp>
        <p:nvSpPr>
          <p:cNvPr id="2" name="テキスト プレースホルダー 7">
            <a:extLst>
              <a:ext uri="{FF2B5EF4-FFF2-40B4-BE49-F238E27FC236}">
                <a16:creationId xmlns:a16="http://schemas.microsoft.com/office/drawing/2014/main" id="{D688B376-4A9F-9656-FFA6-BB9A86F43CF2}"/>
              </a:ext>
            </a:extLst>
          </p:cNvPr>
          <p:cNvSpPr txBox="1">
            <a:spLocks/>
          </p:cNvSpPr>
          <p:nvPr/>
        </p:nvSpPr>
        <p:spPr>
          <a:xfrm>
            <a:off x="143427" y="1385247"/>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3600" dirty="0">
                <a:solidFill>
                  <a:schemeClr val="tx1">
                    <a:lumMod val="75000"/>
                    <a:lumOff val="25000"/>
                  </a:schemeClr>
                </a:solidFill>
              </a:rPr>
              <a:t>(</a:t>
            </a:r>
            <a:r>
              <a:rPr lang="ja-JP" altLang="en-US" sz="3600" dirty="0">
                <a:solidFill>
                  <a:schemeClr val="tx1">
                    <a:lumMod val="75000"/>
                    <a:lumOff val="25000"/>
                  </a:schemeClr>
                </a:solidFill>
              </a:rPr>
              <a:t>９～</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13</a:t>
            </a:r>
            <a:r>
              <a:rPr lang="ja-JP" altLang="en-US" sz="3600" dirty="0">
                <a:solidFill>
                  <a:schemeClr val="tx1">
                    <a:lumMod val="75000"/>
                    <a:lumOff val="25000"/>
                  </a:schemeClr>
                </a:solidFill>
              </a:rPr>
              <a:t>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sp>
        <p:nvSpPr>
          <p:cNvPr id="6" name="スライド番号プレースホルダー 5">
            <a:extLst>
              <a:ext uri="{FF2B5EF4-FFF2-40B4-BE49-F238E27FC236}">
                <a16:creationId xmlns:a16="http://schemas.microsoft.com/office/drawing/2014/main" id="{C4B9687E-840A-6202-CC4B-C7EEF1B33AC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202</a:t>
            </a:fld>
            <a:endParaRPr lang="ja-JP" altLang="en-US" dirty="0"/>
          </a:p>
        </p:txBody>
      </p:sp>
      <p:pic>
        <p:nvPicPr>
          <p:cNvPr id="3" name="図 2" descr="テキスト&#10;&#10;AI によって生成されたコンテンツは間違っている可能性があります。">
            <a:extLst>
              <a:ext uri="{FF2B5EF4-FFF2-40B4-BE49-F238E27FC236}">
                <a16:creationId xmlns:a16="http://schemas.microsoft.com/office/drawing/2014/main" id="{058E2CDA-B92C-95F3-51E8-FE31447A3043}"/>
              </a:ext>
            </a:extLst>
          </p:cNvPr>
          <p:cNvPicPr>
            <a:picLocks noChangeAspect="1"/>
          </p:cNvPicPr>
          <p:nvPr/>
        </p:nvPicPr>
        <p:blipFill>
          <a:blip r:embed="rId3">
            <a:extLst>
              <a:ext uri="{28A0092B-C50C-407E-A947-70E740481C1C}">
                <a14:useLocalDpi xmlns:a14="http://schemas.microsoft.com/office/drawing/2010/main" val="0"/>
              </a:ext>
            </a:extLst>
          </a:blip>
          <a:srcRect l="7404" t="85087" r="37794" b="8436"/>
          <a:stretch/>
        </p:blipFill>
        <p:spPr>
          <a:xfrm>
            <a:off x="1380014" y="3614127"/>
            <a:ext cx="6524216" cy="482445"/>
          </a:xfrm>
          <a:prstGeom prst="rect">
            <a:avLst/>
          </a:prstGeom>
        </p:spPr>
      </p:pic>
      <p:sp>
        <p:nvSpPr>
          <p:cNvPr id="4" name="正方形/長方形 3">
            <a:extLst>
              <a:ext uri="{FF2B5EF4-FFF2-40B4-BE49-F238E27FC236}">
                <a16:creationId xmlns:a16="http://schemas.microsoft.com/office/drawing/2014/main" id="{9B1F1161-C961-376F-F734-30BB8485A4CF}"/>
              </a:ext>
            </a:extLst>
          </p:cNvPr>
          <p:cNvSpPr/>
          <p:nvPr/>
        </p:nvSpPr>
        <p:spPr>
          <a:xfrm>
            <a:off x="1133183" y="3629550"/>
            <a:ext cx="297320" cy="48244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9414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AI によって生成されたコンテンツは間違っている可能性があります。">
            <a:extLst>
              <a:ext uri="{FF2B5EF4-FFF2-40B4-BE49-F238E27FC236}">
                <a16:creationId xmlns:a16="http://schemas.microsoft.com/office/drawing/2014/main" id="{AF1F2F58-C5B9-6379-D6C1-4D2A2E290626}"/>
              </a:ext>
            </a:extLst>
          </p:cNvPr>
          <p:cNvPicPr>
            <a:picLocks noChangeAspect="1"/>
          </p:cNvPicPr>
          <p:nvPr/>
        </p:nvPicPr>
        <p:blipFill>
          <a:blip r:embed="rId3">
            <a:extLst>
              <a:ext uri="{28A0092B-C50C-407E-A947-70E740481C1C}">
                <a14:useLocalDpi xmlns:a14="http://schemas.microsoft.com/office/drawing/2010/main" val="0"/>
              </a:ext>
            </a:extLst>
          </a:blip>
          <a:srcRect l="13004"/>
          <a:stretch/>
        </p:blipFill>
        <p:spPr>
          <a:xfrm>
            <a:off x="641445" y="690828"/>
            <a:ext cx="2886502" cy="5923718"/>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9111371C-25E5-6B45-677D-250FF0D77992}"/>
              </a:ext>
            </a:extLst>
          </p:cNvPr>
          <p:cNvPicPr>
            <a:picLocks noChangeAspect="1"/>
          </p:cNvPicPr>
          <p:nvPr/>
        </p:nvPicPr>
        <p:blipFill>
          <a:blip r:embed="rId4">
            <a:extLst>
              <a:ext uri="{28A0092B-C50C-407E-A947-70E740481C1C}">
                <a14:useLocalDpi xmlns:a14="http://schemas.microsoft.com/office/drawing/2010/main" val="0"/>
              </a:ext>
            </a:extLst>
          </a:blip>
          <a:srcRect r="9858"/>
          <a:stretch/>
        </p:blipFill>
        <p:spPr>
          <a:xfrm>
            <a:off x="3648439" y="619763"/>
            <a:ext cx="8208680" cy="5698237"/>
          </a:xfrm>
          <a:prstGeom prst="rect">
            <a:avLst/>
          </a:prstGeom>
        </p:spPr>
      </p:pic>
      <p:sp>
        <p:nvSpPr>
          <p:cNvPr id="10" name="正方形/長方形 9">
            <a:extLst>
              <a:ext uri="{FF2B5EF4-FFF2-40B4-BE49-F238E27FC236}">
                <a16:creationId xmlns:a16="http://schemas.microsoft.com/office/drawing/2014/main" id="{3D56E47B-9CE9-80E1-1296-AB4C6FDCB2C7}"/>
              </a:ext>
            </a:extLst>
          </p:cNvPr>
          <p:cNvSpPr/>
          <p:nvPr/>
        </p:nvSpPr>
        <p:spPr>
          <a:xfrm>
            <a:off x="8664055" y="1159763"/>
            <a:ext cx="3120787"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7B9DEFF-0E54-6D8D-3A1E-16C2452EA90E}"/>
              </a:ext>
            </a:extLst>
          </p:cNvPr>
          <p:cNvSpPr/>
          <p:nvPr/>
        </p:nvSpPr>
        <p:spPr>
          <a:xfrm>
            <a:off x="5263489" y="1596491"/>
            <a:ext cx="3120787" cy="689509"/>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6C39268-BBED-5C5B-7DC1-649C2A19F492}"/>
              </a:ext>
            </a:extLst>
          </p:cNvPr>
          <p:cNvSpPr/>
          <p:nvPr/>
        </p:nvSpPr>
        <p:spPr>
          <a:xfrm>
            <a:off x="6714699" y="2331120"/>
            <a:ext cx="4937301"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0D965A5-7683-6FFF-395E-EECD5450F381}"/>
              </a:ext>
            </a:extLst>
          </p:cNvPr>
          <p:cNvSpPr/>
          <p:nvPr/>
        </p:nvSpPr>
        <p:spPr>
          <a:xfrm>
            <a:off x="8331959" y="2782821"/>
            <a:ext cx="2674960"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CAF5BFC-625F-EC78-EE02-AD1A85113BA6}"/>
              </a:ext>
            </a:extLst>
          </p:cNvPr>
          <p:cNvSpPr/>
          <p:nvPr/>
        </p:nvSpPr>
        <p:spPr>
          <a:xfrm>
            <a:off x="8502555" y="3094333"/>
            <a:ext cx="2504364"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F8CB1A9-9653-472B-DC57-EB04C1D3B8D6}"/>
              </a:ext>
            </a:extLst>
          </p:cNvPr>
          <p:cNvSpPr/>
          <p:nvPr/>
        </p:nvSpPr>
        <p:spPr>
          <a:xfrm>
            <a:off x="5462517" y="3935506"/>
            <a:ext cx="2504364"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4B2050A-E707-DAD7-B80C-BA544C38E168}"/>
              </a:ext>
            </a:extLst>
          </p:cNvPr>
          <p:cNvSpPr/>
          <p:nvPr/>
        </p:nvSpPr>
        <p:spPr>
          <a:xfrm>
            <a:off x="5179325" y="4270173"/>
            <a:ext cx="278755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1956A15-3EB0-6918-4CB2-43430A089EB9}"/>
              </a:ext>
            </a:extLst>
          </p:cNvPr>
          <p:cNvSpPr/>
          <p:nvPr/>
        </p:nvSpPr>
        <p:spPr>
          <a:xfrm>
            <a:off x="8664055" y="4706166"/>
            <a:ext cx="3193064"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6C85E23-100C-C63A-95C0-3F1E4F6C6CAA}"/>
              </a:ext>
            </a:extLst>
          </p:cNvPr>
          <p:cNvSpPr/>
          <p:nvPr/>
        </p:nvSpPr>
        <p:spPr>
          <a:xfrm>
            <a:off x="7067523" y="5106777"/>
            <a:ext cx="393939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D37367C-DAD7-3EAB-35BB-491669F67A73}"/>
              </a:ext>
            </a:extLst>
          </p:cNvPr>
          <p:cNvSpPr/>
          <p:nvPr/>
        </p:nvSpPr>
        <p:spPr>
          <a:xfrm>
            <a:off x="7047051" y="5838560"/>
            <a:ext cx="393939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B6EE805-FF17-0E8D-9030-761061C3A211}"/>
              </a:ext>
            </a:extLst>
          </p:cNvPr>
          <p:cNvSpPr/>
          <p:nvPr/>
        </p:nvSpPr>
        <p:spPr>
          <a:xfrm>
            <a:off x="5162485" y="5470179"/>
            <a:ext cx="3939396" cy="33466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5">
            <a:extLst>
              <a:ext uri="{FF2B5EF4-FFF2-40B4-BE49-F238E27FC236}">
                <a16:creationId xmlns:a16="http://schemas.microsoft.com/office/drawing/2014/main" id="{6269AAFD-9E20-2735-3B4C-5484D1615E6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203</a:t>
            </a:fld>
            <a:endParaRPr lang="ja-JP" altLang="en-US" dirty="0"/>
          </a:p>
        </p:txBody>
      </p:sp>
    </p:spTree>
    <p:extLst>
      <p:ext uri="{BB962C8B-B14F-4D97-AF65-F5344CB8AC3E}">
        <p14:creationId xmlns:p14="http://schemas.microsoft.com/office/powerpoint/2010/main" val="164468828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lang="ja-JP" altLang="en-US" sz="4400" dirty="0">
                <a:solidFill>
                  <a:prstClr val="black">
                    <a:lumMod val="75000"/>
                    <a:lumOff val="25000"/>
                  </a:prstClr>
                </a:solidFill>
              </a:rPr>
              <a:t>少ない繰り返しの回数で探索対象を</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見つけることができると期待できる。</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線形探索よりアルゴリズムが複雑なため，</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コードも複雑になっている。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3">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pic>
        <p:nvPicPr>
          <p:cNvPr id="2" name="図 1">
            <a:extLst>
              <a:ext uri="{FF2B5EF4-FFF2-40B4-BE49-F238E27FC236}">
                <a16:creationId xmlns:a16="http://schemas.microsoft.com/office/drawing/2014/main" id="{CEC365F9-AFCF-A673-C08F-E7556A981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44" y="561685"/>
            <a:ext cx="11858712" cy="814394"/>
          </a:xfrm>
          <a:prstGeom prst="rect">
            <a:avLst/>
          </a:prstGeom>
        </p:spPr>
      </p:pic>
      <p:sp>
        <p:nvSpPr>
          <p:cNvPr id="7" name="正方形/長方形 6">
            <a:extLst>
              <a:ext uri="{FF2B5EF4-FFF2-40B4-BE49-F238E27FC236}">
                <a16:creationId xmlns:a16="http://schemas.microsoft.com/office/drawing/2014/main" id="{296CD510-3ED1-2101-4BBD-CB33FB820723}"/>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CFF4934-C50A-1C8F-187D-E09FF7F4F4B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8F322380-F520-884D-1030-FA08F00AE339}"/>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204</a:t>
            </a:fld>
            <a:endParaRPr lang="ja-JP" altLang="en-US" dirty="0"/>
          </a:p>
        </p:txBody>
      </p:sp>
    </p:spTree>
    <p:extLst>
      <p:ext uri="{BB962C8B-B14F-4D97-AF65-F5344CB8AC3E}">
        <p14:creationId xmlns:p14="http://schemas.microsoft.com/office/powerpoint/2010/main" val="268451774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9A6C8D2-AA88-8B48-C922-2C1EB0636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42" y="589835"/>
            <a:ext cx="11822993" cy="835826"/>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線形探索と二分探索のように同じ結果を</a:t>
            </a:r>
            <a:br>
              <a:rPr lang="en-US" altLang="ja-JP" sz="4400" dirty="0">
                <a:solidFill>
                  <a:prstClr val="black">
                    <a:lumMod val="75000"/>
                    <a:lumOff val="25000"/>
                  </a:prstClr>
                </a:solidFill>
              </a:rPr>
            </a:br>
            <a:r>
              <a:rPr lang="ja-JP" altLang="en-US" sz="4400" dirty="0">
                <a:solidFill>
                  <a:prstClr val="black">
                    <a:lumMod val="75000"/>
                    <a:lumOff val="25000"/>
                  </a:prstClr>
                </a:solidFill>
              </a:rPr>
              <a:t>得られるアルゴリズムが複数ある場合，</a:t>
            </a:r>
            <a:br>
              <a:rPr lang="en-US" altLang="ja-JP" sz="4400" dirty="0">
                <a:solidFill>
                  <a:prstClr val="black">
                    <a:lumMod val="75000"/>
                    <a:lumOff val="25000"/>
                  </a:prstClr>
                </a:solidFill>
              </a:rPr>
            </a:br>
            <a:r>
              <a:rPr lang="ja-JP" altLang="en-US" sz="4400" dirty="0">
                <a:solidFill>
                  <a:prstClr val="black">
                    <a:lumMod val="75000"/>
                    <a:lumOff val="25000"/>
                  </a:prstClr>
                </a:solidFill>
              </a:rPr>
              <a:t>どのようなアルゴリズムが優れていると</a:t>
            </a:r>
            <a:br>
              <a:rPr lang="en-US" altLang="ja-JP" sz="4400" dirty="0">
                <a:solidFill>
                  <a:prstClr val="black">
                    <a:lumMod val="75000"/>
                    <a:lumOff val="25000"/>
                  </a:prstClr>
                </a:solidFill>
              </a:rPr>
            </a:br>
            <a:r>
              <a:rPr lang="ja-JP" altLang="en-US" sz="4400" dirty="0">
                <a:solidFill>
                  <a:prstClr val="black">
                    <a:lumMod val="75000"/>
                    <a:lumOff val="25000"/>
                  </a:prstClr>
                </a:solidFill>
              </a:rPr>
              <a:t>いえるだろうか。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879C671F-09B8-76AC-857A-8A149020C276}"/>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205</a:t>
            </a:fld>
            <a:endParaRPr lang="ja-JP" altLang="en-US" dirty="0"/>
          </a:p>
        </p:txBody>
      </p:sp>
    </p:spTree>
    <p:extLst>
      <p:ext uri="{BB962C8B-B14F-4D97-AF65-F5344CB8AC3E}">
        <p14:creationId xmlns:p14="http://schemas.microsoft.com/office/powerpoint/2010/main" val="326697249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A25ACE7-57E6-DAEB-EF39-B678A73D4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42" y="589835"/>
            <a:ext cx="11822993" cy="835826"/>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915666"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線形探索と二分探索のように同じ結果を</a:t>
            </a:r>
            <a:br>
              <a:rPr lang="en-US" altLang="ja-JP" sz="4400" dirty="0">
                <a:solidFill>
                  <a:prstClr val="black">
                    <a:lumMod val="75000"/>
                    <a:lumOff val="25000"/>
                  </a:prstClr>
                </a:solidFill>
              </a:rPr>
            </a:br>
            <a:r>
              <a:rPr lang="ja-JP" altLang="en-US" sz="4400" dirty="0">
                <a:solidFill>
                  <a:prstClr val="black">
                    <a:lumMod val="75000"/>
                    <a:lumOff val="25000"/>
                  </a:prstClr>
                </a:solidFill>
              </a:rPr>
              <a:t>得られるアルゴリズムが複数ある場合</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altLang="ja-JP" sz="4400" dirty="0">
                <a:solidFill>
                  <a:prstClr val="black">
                    <a:lumMod val="75000"/>
                    <a:lumOff val="25000"/>
                  </a:prstClr>
                </a:solidFill>
              </a:rPr>
            </a:br>
            <a:r>
              <a:rPr lang="ja-JP" altLang="en-US" sz="4400" dirty="0">
                <a:solidFill>
                  <a:prstClr val="black">
                    <a:lumMod val="75000"/>
                    <a:lumOff val="25000"/>
                  </a:prstClr>
                </a:solidFill>
              </a:rPr>
              <a:t>一般的には，</a:t>
            </a:r>
            <a:br>
              <a:rPr lang="en-US" altLang="ja-JP" sz="4400" dirty="0">
                <a:solidFill>
                  <a:prstClr val="black">
                    <a:lumMod val="75000"/>
                    <a:lumOff val="25000"/>
                  </a:prstClr>
                </a:solidFill>
              </a:rPr>
            </a:b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計算量が少ないアルゴリズムが優れている</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といえる。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1AE53D39-C486-AD3B-C5B5-2245496F98E3}"/>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206</a:t>
            </a:fld>
            <a:endParaRPr lang="ja-JP" altLang="en-US" dirty="0"/>
          </a:p>
        </p:txBody>
      </p:sp>
    </p:spTree>
    <p:extLst>
      <p:ext uri="{BB962C8B-B14F-4D97-AF65-F5344CB8AC3E}">
        <p14:creationId xmlns:p14="http://schemas.microsoft.com/office/powerpoint/2010/main" val="157647756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A25ACE7-57E6-DAEB-EF39-B678A73D4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42" y="589835"/>
            <a:ext cx="11822993" cy="835826"/>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915666"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探索するデータが２倍になったときの</a:t>
            </a:r>
            <a:br>
              <a:rPr lang="en-US" altLang="ja-JP" sz="4400" dirty="0">
                <a:solidFill>
                  <a:prstClr val="black">
                    <a:lumMod val="75000"/>
                    <a:lumOff val="25000"/>
                  </a:prstClr>
                </a:solidFill>
              </a:rPr>
            </a:br>
            <a:r>
              <a:rPr lang="ja-JP" altLang="en-US" sz="4400" dirty="0">
                <a:solidFill>
                  <a:prstClr val="black">
                    <a:lumMod val="75000"/>
                    <a:lumOff val="25000"/>
                  </a:prstClr>
                </a:solidFill>
              </a:rPr>
              <a:t>計算量を予想してみよう。</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・線形探索は計算量が</a:t>
            </a:r>
            <a:r>
              <a:rPr lang="ja-JP" altLang="en-US" sz="5400" b="1" dirty="0">
                <a:solidFill>
                  <a:schemeClr val="bg1"/>
                </a:solidFill>
              </a:rPr>
              <a:t>２</a:t>
            </a:r>
            <a:r>
              <a:rPr lang="ja-JP" altLang="en-US" sz="5400" b="1" dirty="0">
                <a:solidFill>
                  <a:prstClr val="black">
                    <a:lumMod val="75000"/>
                    <a:lumOff val="25000"/>
                  </a:prstClr>
                </a:solidFill>
              </a:rPr>
              <a:t>倍</a:t>
            </a:r>
            <a:r>
              <a:rPr lang="ja-JP" altLang="en-US" sz="4400" dirty="0">
                <a:solidFill>
                  <a:prstClr val="black">
                    <a:lumMod val="75000"/>
                    <a:lumOff val="25000"/>
                  </a:prstClr>
                </a:solidFill>
              </a:rPr>
              <a:t>になる。</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・二分探索は計算量は</a:t>
            </a:r>
            <a:r>
              <a:rPr lang="ja-JP" altLang="en-US" sz="5400" b="1" dirty="0">
                <a:solidFill>
                  <a:schemeClr val="bg1"/>
                </a:solidFill>
              </a:rPr>
              <a:t>１</a:t>
            </a:r>
            <a:r>
              <a:rPr lang="ja-JP" altLang="en-US" sz="5400" b="1" dirty="0">
                <a:solidFill>
                  <a:prstClr val="black">
                    <a:lumMod val="75000"/>
                    <a:lumOff val="25000"/>
                  </a:prstClr>
                </a:solidFill>
              </a:rPr>
              <a:t>回分</a:t>
            </a:r>
            <a:r>
              <a:rPr lang="ja-JP" altLang="en-US" sz="4400" dirty="0">
                <a:solidFill>
                  <a:prstClr val="black">
                    <a:lumMod val="75000"/>
                    <a:lumOff val="25000"/>
                  </a:prstClr>
                </a:solidFill>
              </a:rPr>
              <a:t>増える。</a:t>
            </a:r>
            <a:endParaRPr kumimoji="1" lang="en-US" altLang="ja-JP"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DC4EB19D-9909-B6E0-9D31-630FE83EA5D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207</a:t>
            </a:fld>
            <a:endParaRPr lang="ja-JP" altLang="en-US" dirty="0"/>
          </a:p>
        </p:txBody>
      </p:sp>
    </p:spTree>
    <p:extLst>
      <p:ext uri="{BB962C8B-B14F-4D97-AF65-F5344CB8AC3E}">
        <p14:creationId xmlns:p14="http://schemas.microsoft.com/office/powerpoint/2010/main" val="300155918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A25ACE7-57E6-DAEB-EF39-B678A73D4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42" y="589835"/>
            <a:ext cx="11822993" cy="835826"/>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915666"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探索するデータが２倍になったときの</a:t>
            </a:r>
            <a:br>
              <a:rPr lang="en-US" altLang="ja-JP" sz="4400" dirty="0">
                <a:solidFill>
                  <a:prstClr val="black">
                    <a:lumMod val="75000"/>
                    <a:lumOff val="25000"/>
                  </a:prstClr>
                </a:solidFill>
              </a:rPr>
            </a:br>
            <a:r>
              <a:rPr lang="ja-JP" altLang="en-US" sz="4400" dirty="0">
                <a:solidFill>
                  <a:prstClr val="black">
                    <a:lumMod val="75000"/>
                    <a:lumOff val="25000"/>
                  </a:prstClr>
                </a:solidFill>
              </a:rPr>
              <a:t>計算量を予想してみよう。</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・線形探索は計算量が</a:t>
            </a:r>
            <a:r>
              <a:rPr lang="ja-JP" altLang="en-US" sz="5400" b="1" dirty="0">
                <a:solidFill>
                  <a:prstClr val="black">
                    <a:lumMod val="75000"/>
                    <a:lumOff val="25000"/>
                  </a:prstClr>
                </a:solidFill>
              </a:rPr>
              <a:t>２倍</a:t>
            </a:r>
            <a:r>
              <a:rPr lang="ja-JP" altLang="en-US" sz="4400" dirty="0">
                <a:solidFill>
                  <a:prstClr val="black">
                    <a:lumMod val="75000"/>
                    <a:lumOff val="25000"/>
                  </a:prstClr>
                </a:solidFill>
              </a:rPr>
              <a:t>になる。</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・二分探索は計算量は</a:t>
            </a:r>
            <a:r>
              <a:rPr lang="ja-JP" altLang="en-US" sz="5400" b="1" dirty="0">
                <a:solidFill>
                  <a:schemeClr val="tx1">
                    <a:lumMod val="75000"/>
                    <a:lumOff val="25000"/>
                  </a:schemeClr>
                </a:solidFill>
              </a:rPr>
              <a:t>１回分</a:t>
            </a:r>
            <a:r>
              <a:rPr lang="ja-JP" altLang="en-US" sz="4400" dirty="0">
                <a:solidFill>
                  <a:schemeClr val="tx1">
                    <a:lumMod val="75000"/>
                    <a:lumOff val="25000"/>
                  </a:schemeClr>
                </a:solidFill>
              </a:rPr>
              <a:t>増える</a:t>
            </a:r>
            <a:r>
              <a:rPr lang="ja-JP" altLang="en-US" sz="4400" dirty="0">
                <a:solidFill>
                  <a:prstClr val="black">
                    <a:lumMod val="75000"/>
                    <a:lumOff val="25000"/>
                  </a:prstClr>
                </a:solidFill>
              </a:rPr>
              <a:t>。</a:t>
            </a:r>
            <a:endParaRPr kumimoji="1" lang="en-US" altLang="ja-JP"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p.111</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7" name="スライド番号プレースホルダー 5">
            <a:extLst>
              <a:ext uri="{FF2B5EF4-FFF2-40B4-BE49-F238E27FC236}">
                <a16:creationId xmlns:a16="http://schemas.microsoft.com/office/drawing/2014/main" id="{380DD939-53B1-039A-9428-A80436316C4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208</a:t>
            </a:fld>
            <a:endParaRPr lang="ja-JP" altLang="en-US" dirty="0"/>
          </a:p>
        </p:txBody>
      </p:sp>
      <p:pic>
        <p:nvPicPr>
          <p:cNvPr id="2" name="図 1">
            <a:extLst>
              <a:ext uri="{FF2B5EF4-FFF2-40B4-BE49-F238E27FC236}">
                <a16:creationId xmlns:a16="http://schemas.microsoft.com/office/drawing/2014/main" id="{B3F1DF81-25C9-DE70-15E5-7B643C232BD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flipV="1">
            <a:off x="6335873" y="5512942"/>
            <a:ext cx="4981759" cy="1177669"/>
          </a:xfrm>
          <a:prstGeom prst="rect">
            <a:avLst/>
          </a:prstGeom>
        </p:spPr>
      </p:pic>
      <p:sp>
        <p:nvSpPr>
          <p:cNvPr id="3" name="正方形/長方形 2">
            <a:extLst>
              <a:ext uri="{FF2B5EF4-FFF2-40B4-BE49-F238E27FC236}">
                <a16:creationId xmlns:a16="http://schemas.microsoft.com/office/drawing/2014/main" id="{0E8D92D7-2FC8-9E66-97B7-D3290F36CD2C}"/>
              </a:ext>
            </a:extLst>
          </p:cNvPr>
          <p:cNvSpPr/>
          <p:nvPr/>
        </p:nvSpPr>
        <p:spPr>
          <a:xfrm>
            <a:off x="6769040" y="5669777"/>
            <a:ext cx="4347065"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二分探索</a:t>
            </a:r>
            <a:r>
              <a:rPr kumimoji="1"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のほうが</a:t>
            </a:r>
            <a:br>
              <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優れたアルゴリズムといえる。</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7661878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DD56F24-685F-35C7-6652-8230CA6AA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b="1" dirty="0">
                <a:solidFill>
                  <a:srgbClr val="FF5050"/>
                </a:solidFill>
              </a:rPr>
              <a:t>整列</a:t>
            </a:r>
            <a:r>
              <a:rPr lang="ja-JP" altLang="en-US" sz="4400" dirty="0">
                <a:solidFill>
                  <a:schemeClr val="tx1">
                    <a:lumMod val="75000"/>
                    <a:lumOff val="25000"/>
                  </a:schemeClr>
                </a:solidFill>
              </a:rPr>
              <a:t> </a:t>
            </a:r>
            <a:r>
              <a:rPr lang="en-US" altLang="ja-JP" sz="4400" dirty="0">
                <a:solidFill>
                  <a:schemeClr val="tx1">
                    <a:lumMod val="75000"/>
                    <a:lumOff val="25000"/>
                  </a:schemeClr>
                </a:solidFill>
              </a:rPr>
              <a:t>(</a:t>
            </a:r>
            <a:r>
              <a:rPr lang="en-US" altLang="ja-JP" sz="4400" dirty="0">
                <a:solidFill>
                  <a:schemeClr val="tx1">
                    <a:lumMod val="75000"/>
                    <a:lumOff val="25000"/>
                  </a:schemeClr>
                </a:solidFill>
                <a:latin typeface="BIZ UDPゴシック" panose="020B0400000000000000" pitchFamily="50" charset="-128"/>
                <a:ea typeface="BIZ UDPゴシック" panose="020B0400000000000000" pitchFamily="50" charset="-128"/>
              </a:rPr>
              <a:t>sort</a:t>
            </a:r>
            <a:r>
              <a:rPr lang="en-US" altLang="ja-JP" sz="4400" dirty="0">
                <a:solidFill>
                  <a:schemeClr val="tx1">
                    <a:lumMod val="75000"/>
                    <a:lumOff val="25000"/>
                  </a:schemeClr>
                </a:solidFill>
              </a:rPr>
              <a:t>)</a:t>
            </a:r>
            <a:endParaRPr kumimoji="1" lang="en-US" altLang="ja-JP" sz="3600" i="0" u="none" strike="noStrike" kern="1200" cap="none" spc="0" normalizeH="0" baseline="0" noProof="0" dirty="0">
              <a:ln>
                <a:noFill/>
              </a:ln>
              <a:solidFill>
                <a:schemeClr val="tx1">
                  <a:lumMod val="75000"/>
                  <a:lumOff val="25000"/>
                </a:schemeClr>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データをある値に基づいて並べ替える</a:t>
            </a:r>
            <a:br>
              <a:rPr lang="en-US" altLang="ja-JP" sz="4400" dirty="0">
                <a:solidFill>
                  <a:prstClr val="black">
                    <a:lumMod val="75000"/>
                    <a:lumOff val="25000"/>
                  </a:prstClr>
                </a:solidFill>
              </a:rPr>
            </a:br>
            <a:r>
              <a:rPr lang="ja-JP" altLang="en-US" sz="4400" dirty="0">
                <a:solidFill>
                  <a:prstClr val="black">
                    <a:lumMod val="75000"/>
                    <a:lumOff val="25000"/>
                  </a:prstClr>
                </a:solidFill>
              </a:rPr>
              <a:t>こと。</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b="1" dirty="0">
                <a:solidFill>
                  <a:srgbClr val="FF5050"/>
                </a:solidFill>
              </a:rPr>
              <a:t>バブルソート</a:t>
            </a:r>
            <a:r>
              <a:rPr lang="ja-JP" altLang="en-US" sz="4400" dirty="0">
                <a:solidFill>
                  <a:schemeClr val="tx1">
                    <a:lumMod val="75000"/>
                    <a:lumOff val="25000"/>
                  </a:schemeClr>
                </a:solidFill>
              </a:rPr>
              <a:t> </a:t>
            </a:r>
            <a:r>
              <a:rPr lang="en-US" altLang="ja-JP" sz="4400" dirty="0">
                <a:solidFill>
                  <a:schemeClr val="tx1">
                    <a:lumMod val="75000"/>
                    <a:lumOff val="25000"/>
                  </a:schemeClr>
                </a:solidFill>
              </a:rPr>
              <a:t>(</a:t>
            </a:r>
            <a:r>
              <a:rPr lang="en-US" altLang="ja-JP" sz="4400" dirty="0">
                <a:solidFill>
                  <a:schemeClr val="tx1">
                    <a:lumMod val="75000"/>
                    <a:lumOff val="25000"/>
                  </a:schemeClr>
                </a:solidFill>
                <a:latin typeface="BIZ UDPゴシック" panose="020B0400000000000000" pitchFamily="50" charset="-128"/>
                <a:ea typeface="BIZ UDPゴシック" panose="020B0400000000000000" pitchFamily="50" charset="-128"/>
              </a:rPr>
              <a:t>bubble sort</a:t>
            </a:r>
            <a:r>
              <a:rPr lang="en-US" altLang="ja-JP" sz="4400" dirty="0">
                <a:solidFill>
                  <a:schemeClr val="tx1">
                    <a:lumMod val="75000"/>
                    <a:lumOff val="25000"/>
                  </a:schemeClr>
                </a:solidFill>
              </a:rPr>
              <a:t>)</a:t>
            </a:r>
            <a:endParaRPr kumimoji="1" lang="en-US" altLang="ja-JP" sz="3600" i="0" u="none" strike="noStrike" kern="1200" cap="none" spc="0" normalizeH="0" baseline="0" noProof="0" dirty="0">
              <a:ln>
                <a:noFill/>
              </a:ln>
              <a:solidFill>
                <a:schemeClr val="tx1">
                  <a:lumMod val="75000"/>
                  <a:lumOff val="25000"/>
                </a:schemeClr>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隣り合う要素の大小を比較，入れ替えを繰り返すことで整列させるアルゴリズム。</a:t>
            </a:r>
            <a:endParaRPr lang="en-US" altLang="ja-JP" sz="4400" dirty="0">
              <a:solidFill>
                <a:prstClr val="black">
                  <a:lumMod val="75000"/>
                  <a:lumOff val="25000"/>
                </a:prstClr>
              </a:solidFill>
            </a:endParaRPr>
          </a:p>
        </p:txBody>
      </p:sp>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879C671F-09B8-76AC-857A-8A149020C276}"/>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209</a:t>
            </a:fld>
            <a:endParaRPr lang="ja-JP" altLang="en-US" dirty="0"/>
          </a:p>
        </p:txBody>
      </p:sp>
    </p:spTree>
    <p:extLst>
      <p:ext uri="{BB962C8B-B14F-4D97-AF65-F5344CB8AC3E}">
        <p14:creationId xmlns:p14="http://schemas.microsoft.com/office/powerpoint/2010/main" val="333830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C61B1E1D-F848-ECD8-9E75-1463D0AF808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a:t>
            </a:fld>
            <a:endParaRPr lang="ja-JP" altLang="en-US" dirty="0"/>
          </a:p>
        </p:txBody>
      </p:sp>
      <p:sp>
        <p:nvSpPr>
          <p:cNvPr id="2" name="テキスト プレースホルダー 7">
            <a:extLst>
              <a:ext uri="{FF2B5EF4-FFF2-40B4-BE49-F238E27FC236}">
                <a16:creationId xmlns:a16="http://schemas.microsoft.com/office/drawing/2014/main" id="{CEFD77B5-52C8-72B0-E29B-A30C1628A871}"/>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4400" b="1"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4400" b="1" dirty="0">
                <a:solidFill>
                  <a:prstClr val="black">
                    <a:lumMod val="75000"/>
                    <a:lumOff val="25000"/>
                  </a:prstClr>
                </a:solidFill>
              </a:rPr>
              <a:t>におけるコードの記述方法</a:t>
            </a:r>
            <a:endParaRPr lang="en-US" altLang="ja-JP" sz="4400" b="1" dirty="0">
              <a:solidFill>
                <a:prstClr val="black">
                  <a:lumMod val="75000"/>
                  <a:lumOff val="25000"/>
                </a:prst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・基本的に「</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半角英数字</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」モードで入力</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する。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・文字列やコメントを入力するとき等，</a:t>
            </a:r>
            <a:br>
              <a:rPr lang="en-US" altLang="ja-JP" sz="4400" dirty="0">
                <a:solidFill>
                  <a:prstClr val="black">
                    <a:lumMod val="75000"/>
                    <a:lumOff val="25000"/>
                  </a:prstClr>
                </a:solidFill>
              </a:rPr>
            </a:br>
            <a:r>
              <a:rPr lang="ja-JP" altLang="en-US" sz="4400" dirty="0">
                <a:solidFill>
                  <a:prstClr val="black">
                    <a:lumMod val="75000"/>
                    <a:lumOff val="25000"/>
                  </a:prstClr>
                </a:solidFill>
              </a:rPr>
              <a:t>　必要に応じ「ひらがな</a:t>
            </a:r>
            <a:r>
              <a:rPr lang="en-US" altLang="ja-JP" sz="4400" dirty="0">
                <a:solidFill>
                  <a:prstClr val="black">
                    <a:lumMod val="75000"/>
                    <a:lumOff val="25000"/>
                  </a:prstClr>
                </a:solidFill>
              </a:rPr>
              <a:t>(</a:t>
            </a:r>
            <a:r>
              <a:rPr lang="ja-JP" altLang="en-US" sz="4400" dirty="0">
                <a:solidFill>
                  <a:prstClr val="black">
                    <a:lumMod val="75000"/>
                    <a:lumOff val="25000"/>
                  </a:prstClr>
                </a:solidFill>
              </a:rPr>
              <a:t>全角</a:t>
            </a:r>
            <a:r>
              <a:rPr lang="en-US" altLang="ja-JP" sz="4400" dirty="0">
                <a:solidFill>
                  <a:prstClr val="black">
                    <a:lumMod val="75000"/>
                    <a:lumOff val="25000"/>
                  </a:prstClr>
                </a:solidFill>
              </a:rPr>
              <a:t>)</a:t>
            </a:r>
            <a:r>
              <a:rPr lang="ja-JP" altLang="en-US" sz="4400" dirty="0">
                <a:solidFill>
                  <a:prstClr val="black">
                    <a:lumMod val="75000"/>
                    <a:lumOff val="25000"/>
                  </a:prstClr>
                </a:solidFill>
              </a:rPr>
              <a:t>」モード</a:t>
            </a:r>
            <a:br>
              <a:rPr lang="en-US" altLang="ja-JP" sz="4400" dirty="0">
                <a:solidFill>
                  <a:prstClr val="black">
                    <a:lumMod val="75000"/>
                    <a:lumOff val="25000"/>
                  </a:prstClr>
                </a:solidFill>
              </a:rPr>
            </a:br>
            <a:r>
              <a:rPr lang="ja-JP" altLang="en-US" sz="4400" dirty="0">
                <a:solidFill>
                  <a:prstClr val="black">
                    <a:lumMod val="75000"/>
                    <a:lumOff val="25000"/>
                  </a:prstClr>
                </a:solidFill>
              </a:rPr>
              <a:t>　に切り替える。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a:extLst>
              <a:ext uri="{FF2B5EF4-FFF2-40B4-BE49-F238E27FC236}">
                <a16:creationId xmlns:a16="http://schemas.microsoft.com/office/drawing/2014/main" id="{C0F655D1-B7FB-705B-12EE-9F1FC757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4" name="テキスト ボックス 3">
            <a:extLst>
              <a:ext uri="{FF2B5EF4-FFF2-40B4-BE49-F238E27FC236}">
                <a16:creationId xmlns:a16="http://schemas.microsoft.com/office/drawing/2014/main" id="{299269C7-23A8-ACBD-BAF5-B64763B59567}"/>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7" name="図 6">
            <a:extLst>
              <a:ext uri="{FF2B5EF4-FFF2-40B4-BE49-F238E27FC236}">
                <a16:creationId xmlns:a16="http://schemas.microsoft.com/office/drawing/2014/main" id="{29A984CB-1A42-47E4-8D54-526B120DCEB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8393411" y="5588471"/>
            <a:ext cx="3720901" cy="1177669"/>
          </a:xfrm>
          <a:prstGeom prst="rect">
            <a:avLst/>
          </a:prstGeom>
        </p:spPr>
      </p:pic>
      <p:sp>
        <p:nvSpPr>
          <p:cNvPr id="8" name="正方形/長方形 7">
            <a:extLst>
              <a:ext uri="{FF2B5EF4-FFF2-40B4-BE49-F238E27FC236}">
                <a16:creationId xmlns:a16="http://schemas.microsoft.com/office/drawing/2014/main" id="{B1C1B792-7CD1-7654-34A0-F48DC1A73D06}"/>
              </a:ext>
            </a:extLst>
          </p:cNvPr>
          <p:cNvSpPr/>
          <p:nvPr/>
        </p:nvSpPr>
        <p:spPr>
          <a:xfrm>
            <a:off x="8782890" y="5745305"/>
            <a:ext cx="3244862"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1"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半角</a:t>
            </a:r>
            <a:r>
              <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1"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全角</a:t>
            </a:r>
            <a:r>
              <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1"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キーを</a:t>
            </a:r>
            <a:br>
              <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使用して切り替える。</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cxnSp>
        <p:nvCxnSpPr>
          <p:cNvPr id="9" name="直線コネクタ 8">
            <a:extLst>
              <a:ext uri="{FF2B5EF4-FFF2-40B4-BE49-F238E27FC236}">
                <a16:creationId xmlns:a16="http://schemas.microsoft.com/office/drawing/2014/main" id="{361FA3FB-FCF7-22B9-FC42-AACBEF5BC8DC}"/>
              </a:ext>
            </a:extLst>
          </p:cNvPr>
          <p:cNvCxnSpPr>
            <a:cxnSpLocks/>
          </p:cNvCxnSpPr>
          <p:nvPr/>
        </p:nvCxnSpPr>
        <p:spPr>
          <a:xfrm>
            <a:off x="4316114" y="3232739"/>
            <a:ext cx="27977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6538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7">
            <a:extLst>
              <a:ext uri="{FF2B5EF4-FFF2-40B4-BE49-F238E27FC236}">
                <a16:creationId xmlns:a16="http://schemas.microsoft.com/office/drawing/2014/main" id="{ED6DDDA2-77F6-135C-9B69-F985CAEA0981}"/>
              </a:ext>
            </a:extLst>
          </p:cNvPr>
          <p:cNvSpPr txBox="1">
            <a:spLocks/>
          </p:cNvSpPr>
          <p:nvPr/>
        </p:nvSpPr>
        <p:spPr>
          <a:xfrm>
            <a:off x="875999" y="1623316"/>
            <a:ext cx="10710949"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次の図のようなばらばらの順でリストに</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格納された在庫データを，バブルソート</a:t>
            </a:r>
            <a:br>
              <a:rPr lang="en-US" altLang="ja-JP" sz="4400" dirty="0">
                <a:solidFill>
                  <a:prstClr val="black">
                    <a:lumMod val="75000"/>
                    <a:lumOff val="25000"/>
                  </a:prstClr>
                </a:solidFill>
              </a:rPr>
            </a:br>
            <a:r>
              <a:rPr lang="ja-JP" altLang="en-US" sz="4400" dirty="0">
                <a:solidFill>
                  <a:prstClr val="black">
                    <a:lumMod val="75000"/>
                    <a:lumOff val="25000"/>
                  </a:prstClr>
                </a:solidFill>
              </a:rPr>
              <a:t> のアルゴリズムを用いて商品番号順に</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整列させるプログラムを作成してみよう。</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また，計算量を求めてみよう。</a:t>
            </a:r>
            <a:endParaRPr lang="en-US" altLang="ja-JP" sz="4400" dirty="0">
              <a:solidFill>
                <a:schemeClr val="tx1">
                  <a:lumMod val="75000"/>
                  <a:lumOff val="25000"/>
                </a:schemeClr>
              </a:solidFill>
            </a:endParaRPr>
          </a:p>
        </p:txBody>
      </p:sp>
      <p:pic>
        <p:nvPicPr>
          <p:cNvPr id="6" name="図 5"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5AC95C-4FE4-23BD-CF5B-F5D6F2723125}"/>
              </a:ext>
            </a:extLst>
          </p:cNvPr>
          <p:cNvPicPr>
            <a:picLocks noChangeAspect="1"/>
          </p:cNvPicPr>
          <p:nvPr/>
        </p:nvPicPr>
        <p:blipFill>
          <a:blip r:embed="rId3">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9" name="テキスト ボックス 8">
            <a:extLst>
              <a:ext uri="{FF2B5EF4-FFF2-40B4-BE49-F238E27FC236}">
                <a16:creationId xmlns:a16="http://schemas.microsoft.com/office/drawing/2014/main" id="{D3C0B690-FB5D-4B6C-B2AF-102B52493B91}"/>
              </a:ext>
            </a:extLst>
          </p:cNvPr>
          <p:cNvSpPr txBox="1"/>
          <p:nvPr/>
        </p:nvSpPr>
        <p:spPr>
          <a:xfrm>
            <a:off x="2598364" y="1649444"/>
            <a:ext cx="8525091" cy="923330"/>
          </a:xfrm>
          <a:prstGeom prst="rect">
            <a:avLst/>
          </a:prstGeom>
          <a:noFill/>
        </p:spPr>
        <p:txBody>
          <a:bodyPr wrap="none" rtlCol="0" anchor="t">
            <a:spAutoFit/>
          </a:bodyPr>
          <a:lstStyle/>
          <a:p>
            <a:r>
              <a:rPr lang="ja-JP" altLang="en-US" sz="5400" b="1" dirty="0">
                <a:solidFill>
                  <a:schemeClr val="tx1">
                    <a:lumMod val="75000"/>
                    <a:lumOff val="25000"/>
                  </a:schemeClr>
                </a:solidFill>
              </a:rPr>
              <a:t>❾</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バブルソートを実行するプログラム</a:t>
            </a:r>
            <a:endParaRPr kumimoji="1"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210</a:t>
            </a:fld>
            <a:endParaRPr lang="ja-JP" altLang="en-US" dirty="0"/>
          </a:p>
        </p:txBody>
      </p:sp>
      <p:pic>
        <p:nvPicPr>
          <p:cNvPr id="3" name="図 2">
            <a:extLst>
              <a:ext uri="{FF2B5EF4-FFF2-40B4-BE49-F238E27FC236}">
                <a16:creationId xmlns:a16="http://schemas.microsoft.com/office/drawing/2014/main" id="{7FFEC6A3-EDF3-88BD-8221-2C5313C15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8" name="正方形/長方形 7">
            <a:extLst>
              <a:ext uri="{FF2B5EF4-FFF2-40B4-BE49-F238E27FC236}">
                <a16:creationId xmlns:a16="http://schemas.microsoft.com/office/drawing/2014/main" id="{186C4434-45A1-B45A-C29C-7D61B18FB0B1}"/>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794268B-C8CD-B406-6BFA-7993D55DC39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4" name="図 3" descr="アイコン&#10;&#10;AI によって生成されたコンテンツは間違っている可能性があります。">
            <a:hlinkClick r:id="rId5"/>
            <a:extLst>
              <a:ext uri="{FF2B5EF4-FFF2-40B4-BE49-F238E27FC236}">
                <a16:creationId xmlns:a16="http://schemas.microsoft.com/office/drawing/2014/main" id="{E9F49B9F-C222-42B1-903C-C3B5AADC7F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263961264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9E7B3BD3-B1EC-9BF3-7CF3-DCC42883AF3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211</a:t>
            </a:fld>
            <a:endParaRPr lang="ja-JP" altLang="en-US" dirty="0"/>
          </a:p>
        </p:txBody>
      </p:sp>
      <p:pic>
        <p:nvPicPr>
          <p:cNvPr id="7" name="図 6" descr="テーブル&#10;&#10;AI によって生成されたコンテンツは間違っている可能性があります。">
            <a:extLst>
              <a:ext uri="{FF2B5EF4-FFF2-40B4-BE49-F238E27FC236}">
                <a16:creationId xmlns:a16="http://schemas.microsoft.com/office/drawing/2014/main" id="{124A6FA2-D903-E9C5-F475-43C42AD628B2}"/>
              </a:ext>
            </a:extLst>
          </p:cNvPr>
          <p:cNvPicPr>
            <a:picLocks noChangeAspect="1"/>
          </p:cNvPicPr>
          <p:nvPr/>
        </p:nvPicPr>
        <p:blipFill>
          <a:blip r:embed="rId3">
            <a:extLst>
              <a:ext uri="{28A0092B-C50C-407E-A947-70E740481C1C}">
                <a14:useLocalDpi xmlns:a14="http://schemas.microsoft.com/office/drawing/2010/main" val="0"/>
              </a:ext>
            </a:extLst>
          </a:blip>
          <a:srcRect b="66485"/>
          <a:stretch/>
        </p:blipFill>
        <p:spPr>
          <a:xfrm>
            <a:off x="390381" y="1136372"/>
            <a:ext cx="11481841" cy="4438737"/>
          </a:xfrm>
          <a:prstGeom prst="rect">
            <a:avLst/>
          </a:prstGeom>
        </p:spPr>
      </p:pic>
      <p:sp>
        <p:nvSpPr>
          <p:cNvPr id="2" name="テキスト ボックス 1">
            <a:extLst>
              <a:ext uri="{FF2B5EF4-FFF2-40B4-BE49-F238E27FC236}">
                <a16:creationId xmlns:a16="http://schemas.microsoft.com/office/drawing/2014/main" id="{75378C85-F02A-F548-805C-A23C3F5EB603}"/>
              </a:ext>
            </a:extLst>
          </p:cNvPr>
          <p:cNvSpPr txBox="1"/>
          <p:nvPr/>
        </p:nvSpPr>
        <p:spPr>
          <a:xfrm>
            <a:off x="3634763" y="633445"/>
            <a:ext cx="2190467" cy="584775"/>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商品番号</a:t>
            </a:r>
            <a:endParaRPr kumimoji="1"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56E6DEC1-0385-FA5F-5B59-8470A449654C}"/>
              </a:ext>
            </a:extLst>
          </p:cNvPr>
          <p:cNvSpPr txBox="1"/>
          <p:nvPr/>
        </p:nvSpPr>
        <p:spPr>
          <a:xfrm>
            <a:off x="6752106" y="633445"/>
            <a:ext cx="2190467" cy="584775"/>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商品名</a:t>
            </a:r>
            <a:endParaRPr kumimoji="1"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DCC6092E-EF21-6192-ED0F-DF6BDB314485}"/>
              </a:ext>
            </a:extLst>
          </p:cNvPr>
          <p:cNvSpPr txBox="1"/>
          <p:nvPr/>
        </p:nvSpPr>
        <p:spPr>
          <a:xfrm>
            <a:off x="9309154" y="633445"/>
            <a:ext cx="2190467" cy="584775"/>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在庫数</a:t>
            </a:r>
            <a:endParaRPr kumimoji="1"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4520882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最も大きい商品番号のデータの場所から順に</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lang="ja-JP" altLang="en-US" sz="3600" dirty="0">
                <a:solidFill>
                  <a:schemeClr val="tx1">
                    <a:lumMod val="75000"/>
                    <a:lumOff val="25000"/>
                  </a:schemeClr>
                </a:solidFill>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定めていくという考え方で整列を行う。</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212</a:t>
            </a:fld>
            <a:endParaRPr lang="ja-JP" altLang="en-US" dirty="0"/>
          </a:p>
        </p:txBody>
      </p:sp>
    </p:spTree>
    <p:extLst>
      <p:ext uri="{BB962C8B-B14F-4D97-AF65-F5344CB8AC3E}">
        <p14:creationId xmlns:p14="http://schemas.microsoft.com/office/powerpoint/2010/main" val="71348896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Ⅰ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最も商品番号が大きいデータを，</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最後の要素に移動する。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8" name="正方形/長方形 7">
            <a:extLst>
              <a:ext uri="{FF2B5EF4-FFF2-40B4-BE49-F238E27FC236}">
                <a16:creationId xmlns:a16="http://schemas.microsoft.com/office/drawing/2014/main" id="{3648EA26-C6FC-35CB-33C3-6DA60EF5EFC5}"/>
              </a:ext>
            </a:extLst>
          </p:cNvPr>
          <p:cNvSpPr/>
          <p:nvPr/>
        </p:nvSpPr>
        <p:spPr>
          <a:xfrm>
            <a:off x="1132763"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213</a:t>
            </a:fld>
            <a:endParaRPr lang="ja-JP" altLang="en-US" dirty="0"/>
          </a:p>
        </p:txBody>
      </p:sp>
    </p:spTree>
    <p:extLst>
      <p:ext uri="{BB962C8B-B14F-4D97-AF65-F5344CB8AC3E}">
        <p14:creationId xmlns:p14="http://schemas.microsoft.com/office/powerpoint/2010/main" val="323747342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・添字０の要素と</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添字１の要素の</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商品番号を比較</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→添字０の要素の方が</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小さい</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6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そのまま</a:t>
            </a:r>
            <a:endParaRPr kumimoji="1" lang="en-US" altLang="ja-JP" sz="36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9" name="図 8" descr="テーブル&#10;&#10;AI によって生成されたコンテンツは間違っている可能性があります。">
            <a:extLst>
              <a:ext uri="{FF2B5EF4-FFF2-40B4-BE49-F238E27FC236}">
                <a16:creationId xmlns:a16="http://schemas.microsoft.com/office/drawing/2014/main" id="{2B08EBEC-F931-9F9D-27E5-A8118F81C2EB}"/>
              </a:ext>
            </a:extLst>
          </p:cNvPr>
          <p:cNvPicPr>
            <a:picLocks noChangeAspect="1"/>
          </p:cNvPicPr>
          <p:nvPr/>
        </p:nvPicPr>
        <p:blipFill>
          <a:blip r:embed="rId5">
            <a:extLst>
              <a:ext uri="{28A0092B-C50C-407E-A947-70E740481C1C}">
                <a14:useLocalDpi xmlns:a14="http://schemas.microsoft.com/office/drawing/2010/main" val="0"/>
              </a:ext>
            </a:extLst>
          </a:blip>
          <a:srcRect t="42713" b="1853"/>
          <a:stretch/>
        </p:blipFill>
        <p:spPr>
          <a:xfrm>
            <a:off x="5963367" y="2750023"/>
            <a:ext cx="5868633" cy="3752471"/>
          </a:xfrm>
          <a:prstGeom prst="rect">
            <a:avLst/>
          </a:prstGeom>
        </p:spPr>
      </p:pic>
      <p:sp>
        <p:nvSpPr>
          <p:cNvPr id="10" name="正方形/長方形 9">
            <a:extLst>
              <a:ext uri="{FF2B5EF4-FFF2-40B4-BE49-F238E27FC236}">
                <a16:creationId xmlns:a16="http://schemas.microsoft.com/office/drawing/2014/main" id="{5CC920BE-DDD5-C460-9BE2-FA981B477B4F}"/>
              </a:ext>
            </a:extLst>
          </p:cNvPr>
          <p:cNvSpPr/>
          <p:nvPr/>
        </p:nvSpPr>
        <p:spPr>
          <a:xfrm>
            <a:off x="8809630" y="3500651"/>
            <a:ext cx="3022370" cy="2982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214</a:t>
            </a:fld>
            <a:endParaRPr lang="ja-JP" altLang="en-US" dirty="0"/>
          </a:p>
        </p:txBody>
      </p:sp>
      <p:cxnSp>
        <p:nvCxnSpPr>
          <p:cNvPr id="11" name="直線コネクタ 10">
            <a:extLst>
              <a:ext uri="{FF2B5EF4-FFF2-40B4-BE49-F238E27FC236}">
                <a16:creationId xmlns:a16="http://schemas.microsoft.com/office/drawing/2014/main" id="{D758E3DA-D1C7-908A-77AB-537727EDB6B0}"/>
              </a:ext>
            </a:extLst>
          </p:cNvPr>
          <p:cNvCxnSpPr>
            <a:cxnSpLocks/>
          </p:cNvCxnSpPr>
          <p:nvPr/>
        </p:nvCxnSpPr>
        <p:spPr>
          <a:xfrm>
            <a:off x="6174811" y="4058346"/>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82143C8D-06F3-8594-626D-97D360F002D2}"/>
              </a:ext>
            </a:extLst>
          </p:cNvPr>
          <p:cNvCxnSpPr>
            <a:cxnSpLocks/>
          </p:cNvCxnSpPr>
          <p:nvPr/>
        </p:nvCxnSpPr>
        <p:spPr>
          <a:xfrm>
            <a:off x="6174811" y="4611080"/>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85545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a:t>
            </a:r>
            <a:r>
              <a:rPr lang="ja-JP" altLang="en-US" sz="3600" dirty="0">
                <a:solidFill>
                  <a:schemeClr val="tx1">
                    <a:lumMod val="75000"/>
                    <a:lumOff val="25000"/>
                  </a:schemeClr>
                </a:solidFill>
              </a:rPr>
              <a:t>１</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の要素と</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添字２の要素の</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商品番号を比較</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→添字１の要素の方が</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小さい</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6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そのまま</a:t>
            </a:r>
            <a:endParaRPr kumimoji="1" lang="en-US" altLang="ja-JP" sz="36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1" name="図 10" descr="テーブル&#10;&#10;AI によって生成されたコンテンツは間違っている可能性があります。">
            <a:extLst>
              <a:ext uri="{FF2B5EF4-FFF2-40B4-BE49-F238E27FC236}">
                <a16:creationId xmlns:a16="http://schemas.microsoft.com/office/drawing/2014/main" id="{B030A61B-F35B-D0DB-9083-017933FCADC0}"/>
              </a:ext>
            </a:extLst>
          </p:cNvPr>
          <p:cNvPicPr>
            <a:picLocks noChangeAspect="1"/>
          </p:cNvPicPr>
          <p:nvPr/>
        </p:nvPicPr>
        <p:blipFill>
          <a:blip r:embed="rId5">
            <a:extLst>
              <a:ext uri="{28A0092B-C50C-407E-A947-70E740481C1C}">
                <a14:useLocalDpi xmlns:a14="http://schemas.microsoft.com/office/drawing/2010/main" val="0"/>
              </a:ext>
            </a:extLst>
          </a:blip>
          <a:srcRect t="42713" b="1853"/>
          <a:stretch/>
        </p:blipFill>
        <p:spPr>
          <a:xfrm>
            <a:off x="5963367" y="2750023"/>
            <a:ext cx="5868633" cy="3752471"/>
          </a:xfrm>
          <a:prstGeom prst="rect">
            <a:avLst/>
          </a:prstGeom>
        </p:spPr>
      </p:pic>
      <p:sp>
        <p:nvSpPr>
          <p:cNvPr id="10" name="正方形/長方形 9">
            <a:extLst>
              <a:ext uri="{FF2B5EF4-FFF2-40B4-BE49-F238E27FC236}">
                <a16:creationId xmlns:a16="http://schemas.microsoft.com/office/drawing/2014/main" id="{5CC920BE-DDD5-C460-9BE2-FA981B477B4F}"/>
              </a:ext>
            </a:extLst>
          </p:cNvPr>
          <p:cNvSpPr/>
          <p:nvPr/>
        </p:nvSpPr>
        <p:spPr>
          <a:xfrm>
            <a:off x="9833212" y="3500651"/>
            <a:ext cx="1998788" cy="2982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215</a:t>
            </a:fld>
            <a:endParaRPr lang="ja-JP" altLang="en-US" dirty="0"/>
          </a:p>
        </p:txBody>
      </p:sp>
      <p:sp>
        <p:nvSpPr>
          <p:cNvPr id="8" name="正方形/長方形 7">
            <a:extLst>
              <a:ext uri="{FF2B5EF4-FFF2-40B4-BE49-F238E27FC236}">
                <a16:creationId xmlns:a16="http://schemas.microsoft.com/office/drawing/2014/main" id="{17CDB80C-8281-66B2-74C5-7740774F0DFE}"/>
              </a:ext>
            </a:extLst>
          </p:cNvPr>
          <p:cNvSpPr/>
          <p:nvPr/>
        </p:nvSpPr>
        <p:spPr>
          <a:xfrm>
            <a:off x="9709432" y="5998191"/>
            <a:ext cx="358912" cy="484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CDEDF14D-022E-D469-111D-436C57E0FB57}"/>
              </a:ext>
            </a:extLst>
          </p:cNvPr>
          <p:cNvCxnSpPr>
            <a:cxnSpLocks/>
          </p:cNvCxnSpPr>
          <p:nvPr/>
        </p:nvCxnSpPr>
        <p:spPr>
          <a:xfrm>
            <a:off x="6174811" y="4611080"/>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CDB9A245-F1E9-F332-6FA2-FA5EC9D53C9C}"/>
              </a:ext>
            </a:extLst>
          </p:cNvPr>
          <p:cNvCxnSpPr>
            <a:cxnSpLocks/>
          </p:cNvCxnSpPr>
          <p:nvPr/>
        </p:nvCxnSpPr>
        <p:spPr>
          <a:xfrm>
            <a:off x="6174811" y="5163815"/>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6129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・添字２の要素と</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添字３の要素の</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商品番号を比較</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→添字２の要素の方が</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大きい</a:t>
            </a:r>
            <a:endParaRPr kumimoji="1" lang="en-US" altLang="ja-JP"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データを入れ替え</a:t>
            </a:r>
            <a:endParaRPr kumimoji="1" lang="en-US" altLang="ja-JP"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216</a:t>
            </a:fld>
            <a:endParaRPr lang="ja-JP" altLang="en-US" dirty="0"/>
          </a:p>
        </p:txBody>
      </p:sp>
      <p:pic>
        <p:nvPicPr>
          <p:cNvPr id="11" name="図 10" descr="テーブル&#10;&#10;AI によって生成されたコンテンツは間違っている可能性があります。">
            <a:extLst>
              <a:ext uri="{FF2B5EF4-FFF2-40B4-BE49-F238E27FC236}">
                <a16:creationId xmlns:a16="http://schemas.microsoft.com/office/drawing/2014/main" id="{FF577207-74BD-1EAC-2E49-DA32A7331F05}"/>
              </a:ext>
            </a:extLst>
          </p:cNvPr>
          <p:cNvPicPr>
            <a:picLocks noChangeAspect="1"/>
          </p:cNvPicPr>
          <p:nvPr/>
        </p:nvPicPr>
        <p:blipFill>
          <a:blip r:embed="rId5">
            <a:extLst>
              <a:ext uri="{28A0092B-C50C-407E-A947-70E740481C1C}">
                <a14:useLocalDpi xmlns:a14="http://schemas.microsoft.com/office/drawing/2010/main" val="0"/>
              </a:ext>
            </a:extLst>
          </a:blip>
          <a:srcRect t="42713" b="1853"/>
          <a:stretch/>
        </p:blipFill>
        <p:spPr>
          <a:xfrm>
            <a:off x="5963367" y="2750023"/>
            <a:ext cx="5868633" cy="3752471"/>
          </a:xfrm>
          <a:prstGeom prst="rect">
            <a:avLst/>
          </a:prstGeom>
        </p:spPr>
      </p:pic>
      <p:cxnSp>
        <p:nvCxnSpPr>
          <p:cNvPr id="14" name="直線コネクタ 13">
            <a:extLst>
              <a:ext uri="{FF2B5EF4-FFF2-40B4-BE49-F238E27FC236}">
                <a16:creationId xmlns:a16="http://schemas.microsoft.com/office/drawing/2014/main" id="{119F2DD0-F8C9-A8B7-B0EF-6B43B45B92B3}"/>
              </a:ext>
            </a:extLst>
          </p:cNvPr>
          <p:cNvCxnSpPr>
            <a:cxnSpLocks/>
          </p:cNvCxnSpPr>
          <p:nvPr/>
        </p:nvCxnSpPr>
        <p:spPr>
          <a:xfrm>
            <a:off x="6174811" y="5163815"/>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AE1E136E-4D9C-7167-2276-9DC8EF04AFA5}"/>
              </a:ext>
            </a:extLst>
          </p:cNvPr>
          <p:cNvCxnSpPr>
            <a:cxnSpLocks/>
          </p:cNvCxnSpPr>
          <p:nvPr/>
        </p:nvCxnSpPr>
        <p:spPr>
          <a:xfrm>
            <a:off x="6174811" y="5723373"/>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12583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Ⅱ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２番目に商品番号が大きいデータを，</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最後から二つ目の要素に移動する。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8" name="正方形/長方形 7">
            <a:extLst>
              <a:ext uri="{FF2B5EF4-FFF2-40B4-BE49-F238E27FC236}">
                <a16:creationId xmlns:a16="http://schemas.microsoft.com/office/drawing/2014/main" id="{3648EA26-C6FC-35CB-33C3-6DA60EF5EFC5}"/>
              </a:ext>
            </a:extLst>
          </p:cNvPr>
          <p:cNvSpPr/>
          <p:nvPr/>
        </p:nvSpPr>
        <p:spPr>
          <a:xfrm>
            <a:off x="1132763"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217</a:t>
            </a:fld>
            <a:endParaRPr lang="ja-JP" altLang="en-US" dirty="0"/>
          </a:p>
        </p:txBody>
      </p:sp>
    </p:spTree>
    <p:extLst>
      <p:ext uri="{BB962C8B-B14F-4D97-AF65-F5344CB8AC3E}">
        <p14:creationId xmlns:p14="http://schemas.microsoft.com/office/powerpoint/2010/main" val="41765078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・添字０の要素と</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添字１の要素の</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商品番号を比較</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→添字０の要素の方が</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小さい</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6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そのまま</a:t>
            </a:r>
            <a:endParaRPr kumimoji="1" lang="en-US" altLang="ja-JP" sz="360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1" name="図 10" descr="テーブル&#10;&#10;AI によって生成されたコンテンツは間違っている可能性があります。">
            <a:extLst>
              <a:ext uri="{FF2B5EF4-FFF2-40B4-BE49-F238E27FC236}">
                <a16:creationId xmlns:a16="http://schemas.microsoft.com/office/drawing/2014/main" id="{0E67F9CE-5F5A-DBD4-9D1B-402BEE9EF427}"/>
              </a:ext>
            </a:extLst>
          </p:cNvPr>
          <p:cNvPicPr>
            <a:picLocks noChangeAspect="1"/>
          </p:cNvPicPr>
          <p:nvPr/>
        </p:nvPicPr>
        <p:blipFill>
          <a:blip r:embed="rId5">
            <a:extLst>
              <a:ext uri="{28A0092B-C50C-407E-A947-70E740481C1C}">
                <a14:useLocalDpi xmlns:a14="http://schemas.microsoft.com/office/drawing/2010/main" val="0"/>
              </a:ext>
            </a:extLst>
          </a:blip>
          <a:srcRect l="2454" b="53817"/>
          <a:stretch/>
        </p:blipFill>
        <p:spPr>
          <a:xfrm>
            <a:off x="5970190" y="2462547"/>
            <a:ext cx="5868634" cy="4039947"/>
          </a:xfrm>
          <a:prstGeom prst="rect">
            <a:avLst/>
          </a:prstGeom>
        </p:spPr>
      </p:pic>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218</a:t>
            </a:fld>
            <a:endParaRPr lang="ja-JP" altLang="en-US" dirty="0"/>
          </a:p>
        </p:txBody>
      </p:sp>
      <p:sp>
        <p:nvSpPr>
          <p:cNvPr id="15" name="正方形/長方形 14">
            <a:extLst>
              <a:ext uri="{FF2B5EF4-FFF2-40B4-BE49-F238E27FC236}">
                <a16:creationId xmlns:a16="http://schemas.microsoft.com/office/drawing/2014/main" id="{A4300736-93D7-6D01-2EA6-87D24B54804E}"/>
              </a:ext>
            </a:extLst>
          </p:cNvPr>
          <p:cNvSpPr/>
          <p:nvPr/>
        </p:nvSpPr>
        <p:spPr>
          <a:xfrm>
            <a:off x="8809630" y="3500651"/>
            <a:ext cx="3022370" cy="2982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941B9F1-1B0D-91EC-785B-797CA9A34572}"/>
              </a:ext>
            </a:extLst>
          </p:cNvPr>
          <p:cNvSpPr/>
          <p:nvPr/>
        </p:nvSpPr>
        <p:spPr>
          <a:xfrm>
            <a:off x="8590314" y="5998191"/>
            <a:ext cx="358912" cy="484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D5FAD421-E3B4-9E59-6C08-7467794933A8}"/>
              </a:ext>
            </a:extLst>
          </p:cNvPr>
          <p:cNvCxnSpPr>
            <a:cxnSpLocks/>
          </p:cNvCxnSpPr>
          <p:nvPr/>
        </p:nvCxnSpPr>
        <p:spPr>
          <a:xfrm>
            <a:off x="6174811" y="4058346"/>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2031A3B-074B-F570-9346-2AAA0EE673A7}"/>
              </a:ext>
            </a:extLst>
          </p:cNvPr>
          <p:cNvCxnSpPr>
            <a:cxnSpLocks/>
          </p:cNvCxnSpPr>
          <p:nvPr/>
        </p:nvCxnSpPr>
        <p:spPr>
          <a:xfrm>
            <a:off x="6174811" y="4611080"/>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48319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a:t>
            </a:r>
            <a:r>
              <a:rPr lang="ja-JP" altLang="en-US" sz="3600" dirty="0">
                <a:solidFill>
                  <a:schemeClr val="tx1">
                    <a:lumMod val="75000"/>
                    <a:lumOff val="25000"/>
                  </a:schemeClr>
                </a:solidFill>
              </a:rPr>
              <a:t>１</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の要素と</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添字２の要素の</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商品番号を比較</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→添字１の要素の方が</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大きい</a:t>
            </a:r>
            <a:endParaRPr kumimoji="1" lang="en-US" altLang="ja-JP"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lang="ja-JP" altLang="en-US" sz="3600" b="1" dirty="0">
                <a:solidFill>
                  <a:schemeClr val="tx1">
                    <a:lumMod val="75000"/>
                    <a:lumOff val="25000"/>
                  </a:schemeClr>
                </a:solidFill>
              </a:rPr>
              <a:t>入れ替え</a:t>
            </a:r>
            <a:endParaRPr kumimoji="1" lang="en-US" altLang="ja-JP"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1" name="図 10" descr="テーブル&#10;&#10;AI によって生成されたコンテンツは間違っている可能性があります。">
            <a:extLst>
              <a:ext uri="{FF2B5EF4-FFF2-40B4-BE49-F238E27FC236}">
                <a16:creationId xmlns:a16="http://schemas.microsoft.com/office/drawing/2014/main" id="{0E67F9CE-5F5A-DBD4-9D1B-402BEE9EF427}"/>
              </a:ext>
            </a:extLst>
          </p:cNvPr>
          <p:cNvPicPr>
            <a:picLocks noChangeAspect="1"/>
          </p:cNvPicPr>
          <p:nvPr/>
        </p:nvPicPr>
        <p:blipFill>
          <a:blip r:embed="rId5">
            <a:extLst>
              <a:ext uri="{28A0092B-C50C-407E-A947-70E740481C1C}">
                <a14:useLocalDpi xmlns:a14="http://schemas.microsoft.com/office/drawing/2010/main" val="0"/>
              </a:ext>
            </a:extLst>
          </a:blip>
          <a:srcRect l="2454" b="53817"/>
          <a:stretch/>
        </p:blipFill>
        <p:spPr>
          <a:xfrm>
            <a:off x="5970190" y="2462547"/>
            <a:ext cx="5868634" cy="4039947"/>
          </a:xfrm>
          <a:prstGeom prst="rect">
            <a:avLst/>
          </a:prstGeom>
        </p:spPr>
      </p:pic>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219</a:t>
            </a:fld>
            <a:endParaRPr lang="ja-JP" altLang="en-US" dirty="0"/>
          </a:p>
        </p:txBody>
      </p:sp>
      <p:cxnSp>
        <p:nvCxnSpPr>
          <p:cNvPr id="8" name="直線コネクタ 7">
            <a:extLst>
              <a:ext uri="{FF2B5EF4-FFF2-40B4-BE49-F238E27FC236}">
                <a16:creationId xmlns:a16="http://schemas.microsoft.com/office/drawing/2014/main" id="{11F9D473-7A3C-2A6A-FA3B-A27D94CF7370}"/>
              </a:ext>
            </a:extLst>
          </p:cNvPr>
          <p:cNvCxnSpPr>
            <a:cxnSpLocks/>
          </p:cNvCxnSpPr>
          <p:nvPr/>
        </p:nvCxnSpPr>
        <p:spPr>
          <a:xfrm>
            <a:off x="6174811" y="4611080"/>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64640651-5C09-66F1-BE2E-BABEF7008646}"/>
              </a:ext>
            </a:extLst>
          </p:cNvPr>
          <p:cNvCxnSpPr>
            <a:cxnSpLocks/>
          </p:cNvCxnSpPr>
          <p:nvPr/>
        </p:nvCxnSpPr>
        <p:spPr>
          <a:xfrm>
            <a:off x="6174811" y="5163815"/>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22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C61B1E1D-F848-ECD8-9E75-1463D0AF808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a:t>
            </a:fld>
            <a:endParaRPr lang="ja-JP" altLang="en-US" dirty="0"/>
          </a:p>
        </p:txBody>
      </p:sp>
      <p:sp>
        <p:nvSpPr>
          <p:cNvPr id="2" name="テキスト プレースホルダー 7">
            <a:extLst>
              <a:ext uri="{FF2B5EF4-FFF2-40B4-BE49-F238E27FC236}">
                <a16:creationId xmlns:a16="http://schemas.microsoft.com/office/drawing/2014/main" id="{CEFD77B5-52C8-72B0-E29B-A30C1628A871}"/>
              </a:ext>
            </a:extLst>
          </p:cNvPr>
          <p:cNvSpPr txBox="1">
            <a:spLocks/>
          </p:cNvSpPr>
          <p:nvPr/>
        </p:nvSpPr>
        <p:spPr>
          <a:xfrm>
            <a:off x="875999" y="1623316"/>
            <a:ext cx="10992539"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4400" b="1"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4400" b="1" dirty="0">
                <a:solidFill>
                  <a:prstClr val="black">
                    <a:lumMod val="75000"/>
                    <a:lumOff val="25000"/>
                  </a:prstClr>
                </a:solidFill>
              </a:rPr>
              <a:t>におけるコードの記述方法</a:t>
            </a:r>
            <a:endParaRPr lang="en-US" altLang="ja-JP" sz="4400" b="1" dirty="0">
              <a:solidFill>
                <a:prstClr val="black">
                  <a:lumMod val="75000"/>
                  <a:lumOff val="25000"/>
                </a:prst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・演算子の前後に空白</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半角スペース</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入れる。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4400" dirty="0">
                <a:solidFill>
                  <a:prstClr val="black">
                    <a:lumMod val="75000"/>
                    <a:lumOff val="25000"/>
                  </a:prstClr>
                </a:solidFill>
              </a:rPr>
              <a:t>(</a:t>
            </a:r>
            <a:r>
              <a:rPr lang="ja-JP" altLang="en-US" sz="4400" dirty="0">
                <a:solidFill>
                  <a:prstClr val="black">
                    <a:lumMod val="75000"/>
                    <a:lumOff val="25000"/>
                  </a:prstClr>
                </a:solidFill>
              </a:rPr>
              <a:t>カンマ</a:t>
            </a:r>
            <a:r>
              <a:rPr lang="en-US" altLang="ja-JP" sz="4400" dirty="0">
                <a:solidFill>
                  <a:prstClr val="black">
                    <a:lumMod val="75000"/>
                    <a:lumOff val="25000"/>
                  </a:prstClr>
                </a:solidFill>
              </a:rPr>
              <a:t>)</a:t>
            </a: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4400" dirty="0">
                <a:solidFill>
                  <a:prstClr val="black">
                    <a:lumMod val="75000"/>
                    <a:lumOff val="25000"/>
                  </a:prstClr>
                </a:solidFill>
              </a:rPr>
              <a:t>(</a:t>
            </a:r>
            <a:r>
              <a:rPr lang="ja-JP" altLang="en-US" sz="4400" dirty="0">
                <a:solidFill>
                  <a:prstClr val="black">
                    <a:lumMod val="75000"/>
                    <a:lumOff val="25000"/>
                  </a:prstClr>
                </a:solidFill>
              </a:rPr>
              <a:t>コロン</a:t>
            </a:r>
            <a:r>
              <a:rPr lang="en-US" altLang="ja-JP" sz="4400" dirty="0">
                <a:solidFill>
                  <a:prstClr val="black">
                    <a:lumMod val="75000"/>
                    <a:lumOff val="25000"/>
                  </a:prstClr>
                </a:solidFill>
              </a:rPr>
              <a:t>)</a:t>
            </a:r>
            <a:r>
              <a:rPr lang="ja-JP" altLang="en-US" sz="4400" dirty="0">
                <a:solidFill>
                  <a:prstClr val="black">
                    <a:lumMod val="75000"/>
                    <a:lumOff val="25000"/>
                  </a:prstClr>
                </a:solidFill>
              </a:rPr>
              <a:t>，</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4400" dirty="0">
                <a:solidFill>
                  <a:prstClr val="black">
                    <a:lumMod val="75000"/>
                    <a:lumOff val="25000"/>
                  </a:prstClr>
                </a:solidFill>
              </a:rPr>
              <a:t>(</a:t>
            </a:r>
            <a:r>
              <a:rPr lang="ja-JP" altLang="en-US" sz="4400" dirty="0">
                <a:solidFill>
                  <a:prstClr val="black">
                    <a:lumMod val="75000"/>
                    <a:lumOff val="25000"/>
                  </a:prstClr>
                </a:solidFill>
              </a:rPr>
              <a:t>セミコロン</a:t>
            </a:r>
            <a:r>
              <a:rPr lang="en-US" altLang="ja-JP" sz="4400" dirty="0">
                <a:solidFill>
                  <a:prstClr val="black">
                    <a:lumMod val="75000"/>
                    <a:lumOff val="25000"/>
                  </a:prstClr>
                </a:solidFill>
              </a:rPr>
              <a:t>)</a:t>
            </a:r>
            <a:br>
              <a:rPr lang="en-US" altLang="ja-JP" sz="4400" dirty="0">
                <a:solidFill>
                  <a:prstClr val="black">
                    <a:lumMod val="75000"/>
                    <a:lumOff val="25000"/>
                  </a:prstClr>
                </a:solidFill>
              </a:rPr>
            </a:br>
            <a:r>
              <a:rPr lang="ja-JP" altLang="en-US" sz="4400" dirty="0">
                <a:solidFill>
                  <a:prstClr val="black">
                    <a:lumMod val="75000"/>
                    <a:lumOff val="25000"/>
                  </a:prstClr>
                </a:solidFill>
              </a:rPr>
              <a:t>　の後に空白</a:t>
            </a:r>
            <a:r>
              <a:rPr lang="en-US" altLang="ja-JP" sz="4400" dirty="0">
                <a:solidFill>
                  <a:prstClr val="black">
                    <a:lumMod val="75000"/>
                    <a:lumOff val="25000"/>
                  </a:prstClr>
                </a:solidFill>
              </a:rPr>
              <a:t>(</a:t>
            </a:r>
            <a:r>
              <a:rPr lang="ja-JP" altLang="en-US" sz="4400" dirty="0">
                <a:solidFill>
                  <a:prstClr val="black">
                    <a:lumMod val="75000"/>
                    <a:lumOff val="25000"/>
                  </a:prstClr>
                </a:solidFill>
              </a:rPr>
              <a:t>半角スペース</a:t>
            </a:r>
            <a:r>
              <a:rPr lang="en-US" altLang="ja-JP" sz="4400" dirty="0">
                <a:solidFill>
                  <a:prstClr val="black">
                    <a:lumMod val="75000"/>
                    <a:lumOff val="25000"/>
                  </a:prstClr>
                </a:solidFill>
              </a:rPr>
              <a:t>)</a:t>
            </a:r>
            <a:r>
              <a:rPr lang="ja-JP" altLang="en-US" sz="4400" dirty="0">
                <a:solidFill>
                  <a:prstClr val="black">
                    <a:lumMod val="75000"/>
                    <a:lumOff val="25000"/>
                  </a:prstClr>
                </a:solidFill>
              </a:rPr>
              <a:t>を入れる。</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インデント</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を適切に使用する。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a:extLst>
              <a:ext uri="{FF2B5EF4-FFF2-40B4-BE49-F238E27FC236}">
                <a16:creationId xmlns:a16="http://schemas.microsoft.com/office/drawing/2014/main" id="{C0F655D1-B7FB-705B-12EE-9F1FC757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4" name="テキスト ボックス 3">
            <a:extLst>
              <a:ext uri="{FF2B5EF4-FFF2-40B4-BE49-F238E27FC236}">
                <a16:creationId xmlns:a16="http://schemas.microsoft.com/office/drawing/2014/main" id="{299269C7-23A8-ACBD-BAF5-B64763B59567}"/>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2" name="図 11">
            <a:extLst>
              <a:ext uri="{FF2B5EF4-FFF2-40B4-BE49-F238E27FC236}">
                <a16:creationId xmlns:a16="http://schemas.microsoft.com/office/drawing/2014/main" id="{B559F779-42C0-55D1-BA24-CD49CF9621E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9044222" y="5588471"/>
            <a:ext cx="3070090" cy="1177669"/>
          </a:xfrm>
          <a:prstGeom prst="rect">
            <a:avLst/>
          </a:prstGeom>
        </p:spPr>
      </p:pic>
      <p:sp>
        <p:nvSpPr>
          <p:cNvPr id="13" name="正方形/長方形 12">
            <a:extLst>
              <a:ext uri="{FF2B5EF4-FFF2-40B4-BE49-F238E27FC236}">
                <a16:creationId xmlns:a16="http://schemas.microsoft.com/office/drawing/2014/main" id="{661D2CA8-8F18-0A39-0E1E-079455406A4D}"/>
              </a:ext>
            </a:extLst>
          </p:cNvPr>
          <p:cNvSpPr/>
          <p:nvPr/>
        </p:nvSpPr>
        <p:spPr>
          <a:xfrm>
            <a:off x="9327250" y="5745305"/>
            <a:ext cx="2684626"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教科書では，　</a:t>
            </a:r>
            <a:br>
              <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半角スペース二つ</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cxnSp>
        <p:nvCxnSpPr>
          <p:cNvPr id="18" name="直線コネクタ 17">
            <a:extLst>
              <a:ext uri="{FF2B5EF4-FFF2-40B4-BE49-F238E27FC236}">
                <a16:creationId xmlns:a16="http://schemas.microsoft.com/office/drawing/2014/main" id="{30C9B7F4-40FB-D1BC-8949-63DCABAF66CD}"/>
              </a:ext>
            </a:extLst>
          </p:cNvPr>
          <p:cNvCxnSpPr>
            <a:cxnSpLocks/>
          </p:cNvCxnSpPr>
          <p:nvPr/>
        </p:nvCxnSpPr>
        <p:spPr>
          <a:xfrm>
            <a:off x="1507600" y="6520224"/>
            <a:ext cx="2781371"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C06AA524-F348-E93C-A92C-C147ABF37D18}"/>
              </a:ext>
            </a:extLst>
          </p:cNvPr>
          <p:cNvCxnSpPr>
            <a:cxnSpLocks/>
          </p:cNvCxnSpPr>
          <p:nvPr/>
        </p:nvCxnSpPr>
        <p:spPr>
          <a:xfrm>
            <a:off x="3173185" y="5566380"/>
            <a:ext cx="1115786"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ED36EB6C-EFC1-FF6A-61C7-1ACAE4710398}"/>
              </a:ext>
            </a:extLst>
          </p:cNvPr>
          <p:cNvCxnSpPr>
            <a:cxnSpLocks/>
          </p:cNvCxnSpPr>
          <p:nvPr/>
        </p:nvCxnSpPr>
        <p:spPr>
          <a:xfrm>
            <a:off x="5470071" y="3247724"/>
            <a:ext cx="1115786"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09937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Ⅲ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３番目に商品番号が大きいデータを，</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最後から三つ目の要素に移動する。</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8" name="正方形/長方形 7">
            <a:extLst>
              <a:ext uri="{FF2B5EF4-FFF2-40B4-BE49-F238E27FC236}">
                <a16:creationId xmlns:a16="http://schemas.microsoft.com/office/drawing/2014/main" id="{3648EA26-C6FC-35CB-33C3-6DA60EF5EFC5}"/>
              </a:ext>
            </a:extLst>
          </p:cNvPr>
          <p:cNvSpPr/>
          <p:nvPr/>
        </p:nvSpPr>
        <p:spPr>
          <a:xfrm>
            <a:off x="1132763" y="2818263"/>
            <a:ext cx="576000" cy="576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220</a:t>
            </a:fld>
            <a:endParaRPr lang="ja-JP" altLang="en-US" dirty="0"/>
          </a:p>
        </p:txBody>
      </p:sp>
    </p:spTree>
    <p:extLst>
      <p:ext uri="{BB962C8B-B14F-4D97-AF65-F5344CB8AC3E}">
        <p14:creationId xmlns:p14="http://schemas.microsoft.com/office/powerpoint/2010/main" val="423056394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・添字０の要素と</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添字１の要素の</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商品番号を比較</a:t>
            </a:r>
            <a:endPar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→添字０の要素の方が</a:t>
            </a:r>
            <a:b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b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大きい</a:t>
            </a:r>
            <a:endParaRPr kumimoji="1" lang="en-US" altLang="ja-JP"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入れ替え</a:t>
            </a:r>
            <a:endParaRPr kumimoji="1" lang="en-US" altLang="ja-JP" sz="3600" b="1"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618630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バブルソートのアルゴリズム</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8" name="図 7" descr="テーブル&#10;&#10;AI によって生成されたコンテンツは間違っている可能性があります。">
            <a:extLst>
              <a:ext uri="{FF2B5EF4-FFF2-40B4-BE49-F238E27FC236}">
                <a16:creationId xmlns:a16="http://schemas.microsoft.com/office/drawing/2014/main" id="{0E67F9CE-5F5A-DBD4-9D1B-402BEE9EF427}"/>
              </a:ext>
            </a:extLst>
          </p:cNvPr>
          <p:cNvPicPr>
            <a:picLocks noChangeAspect="1"/>
          </p:cNvPicPr>
          <p:nvPr/>
        </p:nvPicPr>
        <p:blipFill>
          <a:blip r:embed="rId5">
            <a:extLst>
              <a:ext uri="{28A0092B-C50C-407E-A947-70E740481C1C}">
                <a14:useLocalDpi xmlns:a14="http://schemas.microsoft.com/office/drawing/2010/main" val="0"/>
              </a:ext>
            </a:extLst>
          </a:blip>
          <a:srcRect l="2455" t="52614" r="3258" b="1203"/>
          <a:stretch/>
        </p:blipFill>
        <p:spPr>
          <a:xfrm>
            <a:off x="5962121" y="2455723"/>
            <a:ext cx="5672595" cy="4039947"/>
          </a:xfrm>
          <a:prstGeom prst="rect">
            <a:avLst/>
          </a:prstGeom>
        </p:spPr>
      </p:pic>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221</a:t>
            </a:fld>
            <a:endParaRPr lang="ja-JP" altLang="en-US" dirty="0"/>
          </a:p>
        </p:txBody>
      </p:sp>
      <p:cxnSp>
        <p:nvCxnSpPr>
          <p:cNvPr id="9" name="直線コネクタ 8">
            <a:extLst>
              <a:ext uri="{FF2B5EF4-FFF2-40B4-BE49-F238E27FC236}">
                <a16:creationId xmlns:a16="http://schemas.microsoft.com/office/drawing/2014/main" id="{3D836D69-B0D7-F587-F753-D51F9A45AE39}"/>
              </a:ext>
            </a:extLst>
          </p:cNvPr>
          <p:cNvCxnSpPr>
            <a:cxnSpLocks/>
          </p:cNvCxnSpPr>
          <p:nvPr/>
        </p:nvCxnSpPr>
        <p:spPr>
          <a:xfrm>
            <a:off x="6174811" y="4058346"/>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ED0F0239-3538-8EB4-3BC6-F1807664CE29}"/>
              </a:ext>
            </a:extLst>
          </p:cNvPr>
          <p:cNvCxnSpPr>
            <a:cxnSpLocks/>
          </p:cNvCxnSpPr>
          <p:nvPr/>
        </p:nvCxnSpPr>
        <p:spPr>
          <a:xfrm>
            <a:off x="6174811" y="4611080"/>
            <a:ext cx="151570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29791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 二つの変数</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a:t>
            </a:r>
            <a:r>
              <a:rPr lang="ja-JP" altLang="en-US" sz="3600" dirty="0">
                <a:solidFill>
                  <a:schemeClr val="tx1">
                    <a:lumMod val="75000"/>
                    <a:lumOff val="25000"/>
                  </a:schemeClr>
                </a:solidFill>
              </a:rPr>
              <a:t>，</a:t>
            </a:r>
            <a:r>
              <a:rPr kumimoji="1" lang="en-US" altLang="ja-JP" sz="36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b</a:t>
            </a:r>
            <a:r>
              <a:rPr kumimoji="1" lang="ja-JP" altLang="en-US" sz="36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に格納</a:t>
            </a:r>
            <a:r>
              <a:rPr lang="ja-JP" altLang="en-US" sz="3600" dirty="0">
                <a:solidFill>
                  <a:schemeClr val="tx1">
                    <a:lumMod val="75000"/>
                    <a:lumOff val="25000"/>
                  </a:schemeClr>
                </a:solidFill>
              </a:rPr>
              <a:t>されているデータを</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入れ替えるときは，ほかに一時的にデータを</a:t>
            </a:r>
            <a:br>
              <a:rPr lang="en-US" altLang="ja-JP" sz="3600" dirty="0">
                <a:solidFill>
                  <a:schemeClr val="tx1">
                    <a:lumMod val="75000"/>
                    <a:lumOff val="25000"/>
                  </a:schemeClr>
                </a:solidFill>
              </a:rPr>
            </a:br>
            <a:r>
              <a:rPr lang="en-US" altLang="ja-JP" sz="3600" dirty="0">
                <a:solidFill>
                  <a:schemeClr val="tx1">
                    <a:lumMod val="75000"/>
                    <a:lumOff val="25000"/>
                  </a:schemeClr>
                </a:solidFill>
              </a:rPr>
              <a:t> </a:t>
            </a:r>
            <a:r>
              <a:rPr lang="ja-JP" altLang="en-US" sz="3600" dirty="0">
                <a:solidFill>
                  <a:schemeClr val="tx1">
                    <a:lumMod val="75000"/>
                    <a:lumOff val="25000"/>
                  </a:schemeClr>
                </a:solidFill>
              </a:rPr>
              <a:t>格納する変数が必要となる。</a:t>
            </a:r>
            <a:endParaRPr lang="en-US" altLang="ja-JP" sz="3600" dirty="0">
              <a:solidFill>
                <a:schemeClr val="tx1">
                  <a:lumMod val="75000"/>
                  <a:lumOff val="25000"/>
                </a:scheme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その変数の名前をここでは</a:t>
            </a:r>
            <a:r>
              <a:rPr lang="en-US" altLang="ja-JP" sz="3600" dirty="0" err="1">
                <a:solidFill>
                  <a:schemeClr val="tx1">
                    <a:lumMod val="75000"/>
                    <a:lumOff val="25000"/>
                  </a:schemeClr>
                </a:solidFill>
                <a:latin typeface="BIZ UDPゴシック" panose="020B0400000000000000" pitchFamily="50" charset="-128"/>
                <a:ea typeface="BIZ UDPゴシック" panose="020B0400000000000000" pitchFamily="50" charset="-128"/>
              </a:rPr>
              <a:t>tmp</a:t>
            </a:r>
            <a:r>
              <a:rPr lang="ja-JP" altLang="en-US" sz="3600" dirty="0">
                <a:solidFill>
                  <a:schemeClr val="tx1">
                    <a:lumMod val="75000"/>
                    <a:lumOff val="25000"/>
                  </a:schemeClr>
                </a:solidFill>
              </a:rPr>
              <a:t>とする。</a:t>
            </a:r>
            <a:endParaRPr lang="en-US" altLang="ja-JP" sz="36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商品番号を入れ替える場合は次の手順で行う。</a:t>
            </a:r>
            <a:endParaRPr lang="en-US" altLang="ja-JP" sz="3600" dirty="0">
              <a:solidFill>
                <a:schemeClr val="tx1">
                  <a:lumMod val="75000"/>
                  <a:lumOff val="25000"/>
                </a:scheme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endParaRPr lang="en-US" altLang="ja-JP" sz="36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3">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949312C-4CD5-40A9-F9FA-5B64847D2FBB}"/>
              </a:ext>
            </a:extLst>
          </p:cNvPr>
          <p:cNvSpPr txBox="1"/>
          <p:nvPr/>
        </p:nvSpPr>
        <p:spPr>
          <a:xfrm>
            <a:off x="3204741" y="1731332"/>
            <a:ext cx="7109639" cy="646331"/>
          </a:xfrm>
          <a:prstGeom prst="rect">
            <a:avLst/>
          </a:prstGeom>
          <a:noFill/>
        </p:spPr>
        <p:txBody>
          <a:bodyPr wrap="none" rtlCol="0" anchor="t">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変数に格納したデータの入れ変え</a:t>
            </a:r>
            <a:endParaRPr kumimoji="1" lang="ja-JP" altLang="en-US" sz="4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A7A2E6A-A4FA-10FD-2D7A-A636D7C8D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3" name="正方形/長方形 2">
            <a:extLst>
              <a:ext uri="{FF2B5EF4-FFF2-40B4-BE49-F238E27FC236}">
                <a16:creationId xmlns:a16="http://schemas.microsoft.com/office/drawing/2014/main" id="{2F945901-FFD0-76C7-8BF0-EEA69965254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C0D97E-B866-CB0C-08A8-E9717946A9E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2</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222</a:t>
            </a:fld>
            <a:endParaRPr lang="ja-JP" altLang="en-US" dirty="0"/>
          </a:p>
        </p:txBody>
      </p:sp>
    </p:spTree>
    <p:extLst>
      <p:ext uri="{BB962C8B-B14F-4D97-AF65-F5344CB8AC3E}">
        <p14:creationId xmlns:p14="http://schemas.microsoft.com/office/powerpoint/2010/main" val="358899885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223</a:t>
            </a:fld>
            <a:endParaRPr lang="ja-JP" altLang="en-US" dirty="0"/>
          </a:p>
        </p:txBody>
      </p:sp>
      <p:pic>
        <p:nvPicPr>
          <p:cNvPr id="14" name="図 13" descr="ダイアグラム が含まれている画像&#10;&#10;AI によって生成されたコンテンツは間違っている可能性があります。">
            <a:extLst>
              <a:ext uri="{FF2B5EF4-FFF2-40B4-BE49-F238E27FC236}">
                <a16:creationId xmlns:a16="http://schemas.microsoft.com/office/drawing/2014/main" id="{07984B10-E0EA-D3C1-F1A6-FB4A427EFEF8}"/>
              </a:ext>
            </a:extLst>
          </p:cNvPr>
          <p:cNvPicPr>
            <a:picLocks noChangeAspect="1"/>
          </p:cNvPicPr>
          <p:nvPr/>
        </p:nvPicPr>
        <p:blipFill>
          <a:blip r:embed="rId3">
            <a:extLst>
              <a:ext uri="{28A0092B-C50C-407E-A947-70E740481C1C}">
                <a14:useLocalDpi xmlns:a14="http://schemas.microsoft.com/office/drawing/2010/main" val="0"/>
              </a:ext>
            </a:extLst>
          </a:blip>
          <a:srcRect t="3338"/>
          <a:stretch/>
        </p:blipFill>
        <p:spPr>
          <a:xfrm>
            <a:off x="296530" y="1661512"/>
            <a:ext cx="11598940" cy="3384848"/>
          </a:xfrm>
          <a:prstGeom prst="rect">
            <a:avLst/>
          </a:prstGeom>
        </p:spPr>
      </p:pic>
      <p:sp>
        <p:nvSpPr>
          <p:cNvPr id="15" name="テキスト プレースホルダー 7">
            <a:extLst>
              <a:ext uri="{FF2B5EF4-FFF2-40B4-BE49-F238E27FC236}">
                <a16:creationId xmlns:a16="http://schemas.microsoft.com/office/drawing/2014/main" id="{48349D47-F203-F8C9-52A0-44748BACDABE}"/>
              </a:ext>
            </a:extLst>
          </p:cNvPr>
          <p:cNvSpPr txBox="1">
            <a:spLocks/>
          </p:cNvSpPr>
          <p:nvPr/>
        </p:nvSpPr>
        <p:spPr>
          <a:xfrm>
            <a:off x="143427" y="69252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データの入れ替え</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sp>
        <p:nvSpPr>
          <p:cNvPr id="16" name="テキスト プレースホルダー 7">
            <a:extLst>
              <a:ext uri="{FF2B5EF4-FFF2-40B4-BE49-F238E27FC236}">
                <a16:creationId xmlns:a16="http://schemas.microsoft.com/office/drawing/2014/main" id="{8EFF1D01-D927-1DE6-D96E-A0D5F48BE28B}"/>
              </a:ext>
            </a:extLst>
          </p:cNvPr>
          <p:cNvSpPr txBox="1">
            <a:spLocks/>
          </p:cNvSpPr>
          <p:nvPr/>
        </p:nvSpPr>
        <p:spPr>
          <a:xfrm>
            <a:off x="660000" y="5441778"/>
            <a:ext cx="10872000" cy="11535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dirty="0">
                <a:solidFill>
                  <a:schemeClr val="tx1">
                    <a:lumMod val="75000"/>
                    <a:lumOff val="25000"/>
                  </a:schemeClr>
                </a:solidFill>
              </a:rPr>
              <a:t> </a:t>
            </a:r>
            <a:r>
              <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Python</a:t>
            </a:r>
            <a:r>
              <a:rPr lang="ja-JP" altLang="en-US" dirty="0">
                <a:solidFill>
                  <a:schemeClr val="tx1">
                    <a:lumMod val="75000"/>
                    <a:lumOff val="25000"/>
                  </a:schemeClr>
                </a:solidFill>
              </a:rPr>
              <a:t>では，一時的にデータを格納する変数をユーザが用意</a:t>
            </a:r>
            <a:br>
              <a:rPr lang="en-US" altLang="ja-JP" dirty="0">
                <a:solidFill>
                  <a:schemeClr val="tx1">
                    <a:lumMod val="75000"/>
                    <a:lumOff val="25000"/>
                  </a:schemeClr>
                </a:solidFill>
              </a:rPr>
            </a:br>
            <a:r>
              <a:rPr lang="en-US" altLang="ja-JP" dirty="0">
                <a:solidFill>
                  <a:schemeClr val="tx1">
                    <a:lumMod val="75000"/>
                    <a:lumOff val="25000"/>
                  </a:schemeClr>
                </a:solidFill>
              </a:rPr>
              <a:t> </a:t>
            </a:r>
            <a:r>
              <a:rPr lang="ja-JP" altLang="en-US" dirty="0">
                <a:solidFill>
                  <a:schemeClr val="tx1">
                    <a:lumMod val="75000"/>
                    <a:lumOff val="25000"/>
                  </a:schemeClr>
                </a:solidFill>
              </a:rPr>
              <a:t>しなくても，入れ替えを行うことができる機能が用意されている。</a:t>
            </a:r>
            <a:endParaRPr kumimoji="1" lang="en-US" altLang="ja-JP" sz="2400" i="0" u="none" strike="noStrike" kern="120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415233531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224</a:t>
            </a:fld>
            <a:endParaRPr lang="ja-JP" altLang="en-US" dirty="0"/>
          </a:p>
        </p:txBody>
      </p:sp>
      <p:pic>
        <p:nvPicPr>
          <p:cNvPr id="3" name="図 2" descr="テーブル&#10;&#10;AI によって生成されたコンテンツは間違っている可能性があります。">
            <a:extLst>
              <a:ext uri="{FF2B5EF4-FFF2-40B4-BE49-F238E27FC236}">
                <a16:creationId xmlns:a16="http://schemas.microsoft.com/office/drawing/2014/main" id="{392DFA1B-2D85-14A4-F764-0573FF21E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56" y="592451"/>
            <a:ext cx="7783888" cy="5975077"/>
          </a:xfrm>
          <a:prstGeom prst="rect">
            <a:avLst/>
          </a:prstGeom>
        </p:spPr>
      </p:pic>
    </p:spTree>
    <p:extLst>
      <p:ext uri="{BB962C8B-B14F-4D97-AF65-F5344CB8AC3E}">
        <p14:creationId xmlns:p14="http://schemas.microsoft.com/office/powerpoint/2010/main" val="41393795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225</a:t>
            </a:fld>
            <a:endParaRPr lang="ja-JP" altLang="en-US" dirty="0"/>
          </a:p>
        </p:txBody>
      </p:sp>
      <p:pic>
        <p:nvPicPr>
          <p:cNvPr id="8" name="図 7" descr="ダイアグラム&#10;&#10;AI によって生成されたコンテンツは間違っている可能性があります。">
            <a:extLst>
              <a:ext uri="{FF2B5EF4-FFF2-40B4-BE49-F238E27FC236}">
                <a16:creationId xmlns:a16="http://schemas.microsoft.com/office/drawing/2014/main" id="{DF0992BB-D18B-C9B4-2E40-2F9B4BDC1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87" y="619763"/>
            <a:ext cx="1971689" cy="6043657"/>
          </a:xfrm>
          <a:prstGeom prst="rect">
            <a:avLst/>
          </a:prstGeom>
        </p:spPr>
      </p:pic>
      <p:pic>
        <p:nvPicPr>
          <p:cNvPr id="10" name="図 9" descr="テキスト&#10;&#10;AI によって生成されたコンテンツは間違っている可能性があります。">
            <a:extLst>
              <a:ext uri="{FF2B5EF4-FFF2-40B4-BE49-F238E27FC236}">
                <a16:creationId xmlns:a16="http://schemas.microsoft.com/office/drawing/2014/main" id="{BF38941D-C5B2-BEEA-36B6-52BC71490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779" y="619763"/>
            <a:ext cx="6387956" cy="6164749"/>
          </a:xfrm>
          <a:prstGeom prst="rect">
            <a:avLst/>
          </a:prstGeom>
        </p:spPr>
      </p:pic>
      <p:sp>
        <p:nvSpPr>
          <p:cNvPr id="2" name="正方形/長方形 1">
            <a:extLst>
              <a:ext uri="{FF2B5EF4-FFF2-40B4-BE49-F238E27FC236}">
                <a16:creationId xmlns:a16="http://schemas.microsoft.com/office/drawing/2014/main" id="{29D8EF42-ECB1-E949-0873-1284CE6ACDCA}"/>
              </a:ext>
            </a:extLst>
          </p:cNvPr>
          <p:cNvSpPr/>
          <p:nvPr/>
        </p:nvSpPr>
        <p:spPr>
          <a:xfrm>
            <a:off x="3657600" y="1007600"/>
            <a:ext cx="5799909" cy="5701739"/>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939816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226</a:t>
            </a:fld>
            <a:endParaRPr lang="ja-JP" altLang="en-US"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BF38941D-C5B2-BEEA-36B6-52BC7149027D}"/>
              </a:ext>
            </a:extLst>
          </p:cNvPr>
          <p:cNvPicPr>
            <a:picLocks noChangeAspect="1"/>
          </p:cNvPicPr>
          <p:nvPr/>
        </p:nvPicPr>
        <p:blipFill>
          <a:blip r:embed="rId3">
            <a:extLst>
              <a:ext uri="{28A0092B-C50C-407E-A947-70E740481C1C}">
                <a14:useLocalDpi xmlns:a14="http://schemas.microsoft.com/office/drawing/2010/main" val="0"/>
              </a:ext>
            </a:extLst>
          </a:blip>
          <a:srcRect b="89290"/>
          <a:stretch/>
        </p:blipFill>
        <p:spPr>
          <a:xfrm>
            <a:off x="228319" y="1277762"/>
            <a:ext cx="11735362" cy="1212954"/>
          </a:xfrm>
          <a:prstGeom prst="rect">
            <a:avLst/>
          </a:prstGeom>
        </p:spPr>
      </p:pic>
      <p:sp>
        <p:nvSpPr>
          <p:cNvPr id="2" name="テキスト プレースホルダー 7">
            <a:extLst>
              <a:ext uri="{FF2B5EF4-FFF2-40B4-BE49-F238E27FC236}">
                <a16:creationId xmlns:a16="http://schemas.microsoft.com/office/drawing/2014/main" id="{74B18658-271D-004E-C5E3-E976BD06076D}"/>
              </a:ext>
            </a:extLst>
          </p:cNvPr>
          <p:cNvSpPr txBox="1">
            <a:spLocks/>
          </p:cNvSpPr>
          <p:nvPr/>
        </p:nvSpPr>
        <p:spPr>
          <a:xfrm>
            <a:off x="143427" y="69252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a:t>
            </a:r>
            <a:r>
              <a:rPr lang="en-US" altLang="ja-JP" sz="3600" dirty="0">
                <a:solidFill>
                  <a:schemeClr val="tx1">
                    <a:lumMod val="75000"/>
                    <a:lumOff val="25000"/>
                  </a:schemeClr>
                </a:solidFill>
              </a:rPr>
              <a:t>(</a:t>
            </a:r>
            <a:r>
              <a:rPr lang="ja-JP" altLang="en-US" sz="3600" dirty="0">
                <a:solidFill>
                  <a:schemeClr val="tx1">
                    <a:lumMod val="75000"/>
                    <a:lumOff val="25000"/>
                  </a:schemeClr>
                </a:solidFill>
              </a:rPr>
              <a:t>１～３行目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pic>
        <p:nvPicPr>
          <p:cNvPr id="3" name="図 2" descr="テキスト&#10;&#10;AI によって生成されたコンテンツは間違っている可能性があります。">
            <a:extLst>
              <a:ext uri="{FF2B5EF4-FFF2-40B4-BE49-F238E27FC236}">
                <a16:creationId xmlns:a16="http://schemas.microsoft.com/office/drawing/2014/main" id="{22C67B26-D92A-EF91-C07B-E99ED07DCCDD}"/>
              </a:ext>
            </a:extLst>
          </p:cNvPr>
          <p:cNvPicPr>
            <a:picLocks noChangeAspect="1"/>
          </p:cNvPicPr>
          <p:nvPr/>
        </p:nvPicPr>
        <p:blipFill>
          <a:blip r:embed="rId3">
            <a:extLst>
              <a:ext uri="{28A0092B-C50C-407E-A947-70E740481C1C}">
                <a14:useLocalDpi xmlns:a14="http://schemas.microsoft.com/office/drawing/2010/main" val="0"/>
              </a:ext>
            </a:extLst>
          </a:blip>
          <a:srcRect t="9806" b="85426"/>
          <a:stretch/>
        </p:blipFill>
        <p:spPr>
          <a:xfrm>
            <a:off x="228319" y="3429000"/>
            <a:ext cx="11735362" cy="540000"/>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7D516316-A26E-2C0D-4A30-BB32F9D3DE16}"/>
              </a:ext>
            </a:extLst>
          </p:cNvPr>
          <p:cNvPicPr>
            <a:picLocks noChangeAspect="1"/>
          </p:cNvPicPr>
          <p:nvPr/>
        </p:nvPicPr>
        <p:blipFill>
          <a:blip r:embed="rId3">
            <a:extLst>
              <a:ext uri="{28A0092B-C50C-407E-A947-70E740481C1C}">
                <a14:useLocalDpi xmlns:a14="http://schemas.microsoft.com/office/drawing/2010/main" val="0"/>
              </a:ext>
            </a:extLst>
          </a:blip>
          <a:srcRect t="14844" b="80388"/>
          <a:stretch/>
        </p:blipFill>
        <p:spPr>
          <a:xfrm>
            <a:off x="228319" y="5494677"/>
            <a:ext cx="11735362" cy="540000"/>
          </a:xfrm>
          <a:prstGeom prst="rect">
            <a:avLst/>
          </a:prstGeom>
        </p:spPr>
      </p:pic>
      <p:sp>
        <p:nvSpPr>
          <p:cNvPr id="6" name="正方形/長方形 5">
            <a:extLst>
              <a:ext uri="{FF2B5EF4-FFF2-40B4-BE49-F238E27FC236}">
                <a16:creationId xmlns:a16="http://schemas.microsoft.com/office/drawing/2014/main" id="{99648FFB-86BC-6C65-44BE-6E31E2948D87}"/>
              </a:ext>
            </a:extLst>
          </p:cNvPr>
          <p:cNvSpPr/>
          <p:nvPr/>
        </p:nvSpPr>
        <p:spPr>
          <a:xfrm>
            <a:off x="9382836" y="5848066"/>
            <a:ext cx="457200" cy="186611"/>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418364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227</a:t>
            </a:fld>
            <a:endParaRPr lang="ja-JP" altLang="en-US"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BF38941D-C5B2-BEEA-36B6-52BC7149027D}"/>
              </a:ext>
            </a:extLst>
          </p:cNvPr>
          <p:cNvPicPr>
            <a:picLocks noChangeAspect="1"/>
          </p:cNvPicPr>
          <p:nvPr/>
        </p:nvPicPr>
        <p:blipFill>
          <a:blip r:embed="rId3">
            <a:extLst>
              <a:ext uri="{28A0092B-C50C-407E-A947-70E740481C1C}">
                <a14:useLocalDpi xmlns:a14="http://schemas.microsoft.com/office/drawing/2010/main" val="0"/>
              </a:ext>
            </a:extLst>
          </a:blip>
          <a:srcRect t="19280" b="72212"/>
          <a:stretch/>
        </p:blipFill>
        <p:spPr>
          <a:xfrm>
            <a:off x="228319" y="1383842"/>
            <a:ext cx="11735362" cy="963573"/>
          </a:xfrm>
          <a:prstGeom prst="rect">
            <a:avLst/>
          </a:prstGeom>
        </p:spPr>
      </p:pic>
      <p:sp>
        <p:nvSpPr>
          <p:cNvPr id="2" name="テキスト プレースホルダー 7">
            <a:extLst>
              <a:ext uri="{FF2B5EF4-FFF2-40B4-BE49-F238E27FC236}">
                <a16:creationId xmlns:a16="http://schemas.microsoft.com/office/drawing/2014/main" id="{C5C40342-ED69-9393-1F87-0C87E1D6436F}"/>
              </a:ext>
            </a:extLst>
          </p:cNvPr>
          <p:cNvSpPr txBox="1">
            <a:spLocks/>
          </p:cNvSpPr>
          <p:nvPr/>
        </p:nvSpPr>
        <p:spPr>
          <a:xfrm>
            <a:off x="143427" y="69252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a:t>
            </a:r>
            <a:r>
              <a:rPr lang="en-US" altLang="ja-JP" sz="3600" dirty="0">
                <a:solidFill>
                  <a:schemeClr val="tx1">
                    <a:lumMod val="75000"/>
                    <a:lumOff val="25000"/>
                  </a:schemeClr>
                </a:solidFill>
              </a:rPr>
              <a:t>(</a:t>
            </a:r>
            <a:r>
              <a:rPr lang="ja-JP" altLang="en-US" sz="3600" dirty="0">
                <a:solidFill>
                  <a:schemeClr val="tx1">
                    <a:lumMod val="75000"/>
                    <a:lumOff val="25000"/>
                  </a:schemeClr>
                </a:solidFill>
              </a:rPr>
              <a:t>４～６行目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pic>
        <p:nvPicPr>
          <p:cNvPr id="3" name="図 2" descr="テキスト&#10;&#10;AI によって生成されたコンテンツは間違っている可能性があります。">
            <a:extLst>
              <a:ext uri="{FF2B5EF4-FFF2-40B4-BE49-F238E27FC236}">
                <a16:creationId xmlns:a16="http://schemas.microsoft.com/office/drawing/2014/main" id="{B3E166D8-7ED4-660E-F919-DC2868884981}"/>
              </a:ext>
            </a:extLst>
          </p:cNvPr>
          <p:cNvPicPr>
            <a:picLocks noChangeAspect="1"/>
          </p:cNvPicPr>
          <p:nvPr/>
        </p:nvPicPr>
        <p:blipFill>
          <a:blip r:embed="rId3">
            <a:extLst>
              <a:ext uri="{28A0092B-C50C-407E-A947-70E740481C1C}">
                <a14:useLocalDpi xmlns:a14="http://schemas.microsoft.com/office/drawing/2010/main" val="0"/>
              </a:ext>
            </a:extLst>
          </a:blip>
          <a:srcRect t="28106" b="67435"/>
          <a:stretch/>
        </p:blipFill>
        <p:spPr>
          <a:xfrm>
            <a:off x="228319" y="3439204"/>
            <a:ext cx="11735362" cy="504998"/>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748DD323-975C-88B9-B437-397743B6CE9A}"/>
              </a:ext>
            </a:extLst>
          </p:cNvPr>
          <p:cNvPicPr>
            <a:picLocks noChangeAspect="1"/>
          </p:cNvPicPr>
          <p:nvPr/>
        </p:nvPicPr>
        <p:blipFill>
          <a:blip r:embed="rId3">
            <a:extLst>
              <a:ext uri="{28A0092B-C50C-407E-A947-70E740481C1C}">
                <a14:useLocalDpi xmlns:a14="http://schemas.microsoft.com/office/drawing/2010/main" val="0"/>
              </a:ext>
            </a:extLst>
          </a:blip>
          <a:srcRect t="32906" b="63069"/>
          <a:stretch/>
        </p:blipFill>
        <p:spPr>
          <a:xfrm>
            <a:off x="228319" y="5487743"/>
            <a:ext cx="11735362" cy="455825"/>
          </a:xfrm>
          <a:prstGeom prst="rect">
            <a:avLst/>
          </a:prstGeom>
        </p:spPr>
      </p:pic>
      <p:sp>
        <p:nvSpPr>
          <p:cNvPr id="6" name="正方形/長方形 5">
            <a:extLst>
              <a:ext uri="{FF2B5EF4-FFF2-40B4-BE49-F238E27FC236}">
                <a16:creationId xmlns:a16="http://schemas.microsoft.com/office/drawing/2014/main" id="{136D3961-5D17-9391-B8AD-797DEE60C142}"/>
              </a:ext>
            </a:extLst>
          </p:cNvPr>
          <p:cNvSpPr/>
          <p:nvPr/>
        </p:nvSpPr>
        <p:spPr>
          <a:xfrm>
            <a:off x="5729713" y="2163857"/>
            <a:ext cx="457200" cy="186611"/>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20D340A-B9C8-7DA1-AA93-15C11B215B0C}"/>
              </a:ext>
            </a:extLst>
          </p:cNvPr>
          <p:cNvSpPr/>
          <p:nvPr/>
        </p:nvSpPr>
        <p:spPr>
          <a:xfrm>
            <a:off x="5729713" y="3436152"/>
            <a:ext cx="366287" cy="105442"/>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5A67BB3-98EA-391C-01A2-1AA06615231D}"/>
              </a:ext>
            </a:extLst>
          </p:cNvPr>
          <p:cNvSpPr/>
          <p:nvPr/>
        </p:nvSpPr>
        <p:spPr>
          <a:xfrm>
            <a:off x="9435080" y="1380789"/>
            <a:ext cx="366287" cy="105442"/>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631F074-FD50-57AA-4431-0435AD9270FC}"/>
              </a:ext>
            </a:extLst>
          </p:cNvPr>
          <p:cNvSpPr/>
          <p:nvPr/>
        </p:nvSpPr>
        <p:spPr>
          <a:xfrm>
            <a:off x="3935033" y="3838760"/>
            <a:ext cx="366287" cy="105442"/>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49A521D-854D-FE5A-6212-F3B4E30C19A2}"/>
              </a:ext>
            </a:extLst>
          </p:cNvPr>
          <p:cNvSpPr/>
          <p:nvPr/>
        </p:nvSpPr>
        <p:spPr>
          <a:xfrm>
            <a:off x="3935033" y="5487743"/>
            <a:ext cx="366287" cy="105442"/>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7">
            <a:extLst>
              <a:ext uri="{FF2B5EF4-FFF2-40B4-BE49-F238E27FC236}">
                <a16:creationId xmlns:a16="http://schemas.microsoft.com/office/drawing/2014/main" id="{C04CEE32-DA13-3654-5B11-685FB1D20E40}"/>
              </a:ext>
            </a:extLst>
          </p:cNvPr>
          <p:cNvSpPr txBox="1">
            <a:spLocks/>
          </p:cNvSpPr>
          <p:nvPr/>
        </p:nvSpPr>
        <p:spPr>
          <a:xfrm>
            <a:off x="660000" y="2446992"/>
            <a:ext cx="10872000" cy="5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dirty="0">
                <a:solidFill>
                  <a:schemeClr val="tx1">
                    <a:lumMod val="75000"/>
                    <a:lumOff val="25000"/>
                  </a:schemeClr>
                </a:solidFill>
              </a:rPr>
              <a:t> 増分の</a:t>
            </a:r>
            <a:r>
              <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dirty="0">
                <a:solidFill>
                  <a:schemeClr val="tx1">
                    <a:lumMod val="75000"/>
                    <a:lumOff val="25000"/>
                  </a:schemeClr>
                </a:solidFill>
              </a:rPr>
              <a:t>は「繰り返すたびに，</a:t>
            </a:r>
            <a:r>
              <a:rPr lang="en-US" altLang="ja-JP" dirty="0" err="1">
                <a:solidFill>
                  <a:schemeClr val="tx1">
                    <a:lumMod val="75000"/>
                    <a:lumOff val="25000"/>
                  </a:schemeClr>
                </a:solidFill>
                <a:latin typeface="BIZ UDPゴシック" panose="020B0400000000000000" pitchFamily="50" charset="-128"/>
                <a:ea typeface="BIZ UDPゴシック" panose="020B0400000000000000" pitchFamily="50" charset="-128"/>
              </a:rPr>
              <a:t>imax</a:t>
            </a:r>
            <a:r>
              <a:rPr lang="ja-JP" altLang="en-US" dirty="0">
                <a:solidFill>
                  <a:schemeClr val="tx1">
                    <a:lumMod val="75000"/>
                    <a:lumOff val="25000"/>
                  </a:schemeClr>
                </a:solidFill>
              </a:rPr>
              <a:t>の値を</a:t>
            </a:r>
            <a:r>
              <a:rPr kumimoji="1" lang="en-US" altLang="ja-JP"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b="0" i="0" u="none" strike="noStrike" kern="1200" cap="none" spc="0" normalizeH="0" baseline="0" noProof="0" dirty="0">
                <a:ln>
                  <a:noFill/>
                </a:ln>
                <a:solidFill>
                  <a:prstClr val="black">
                    <a:lumMod val="75000"/>
                    <a:lumOff val="25000"/>
                  </a:prstClr>
                </a:solidFill>
                <a:effectLst/>
                <a:uLnTx/>
                <a:uFillTx/>
              </a:rPr>
              <a:t>減らす」という意味。</a:t>
            </a:r>
            <a:endParaRPr kumimoji="1" lang="en-US" altLang="ja-JP" sz="3600" i="0" u="none" strike="noStrike" kern="1200" cap="none" spc="0" normalizeH="0" baseline="0" noProof="0" dirty="0">
              <a:ln>
                <a:noFill/>
              </a:ln>
              <a:solidFill>
                <a:schemeClr val="tx1">
                  <a:lumMod val="75000"/>
                  <a:lumOff val="25000"/>
                </a:schemeClr>
              </a:solidFill>
              <a:effectLst/>
              <a:uLnTx/>
              <a:uFillTx/>
            </a:endParaRPr>
          </a:p>
        </p:txBody>
      </p:sp>
      <p:cxnSp>
        <p:nvCxnSpPr>
          <p:cNvPr id="13" name="直線コネクタ 12">
            <a:extLst>
              <a:ext uri="{FF2B5EF4-FFF2-40B4-BE49-F238E27FC236}">
                <a16:creationId xmlns:a16="http://schemas.microsoft.com/office/drawing/2014/main" id="{5AFCBD0A-141B-964D-D497-F800BBC43779}"/>
              </a:ext>
            </a:extLst>
          </p:cNvPr>
          <p:cNvCxnSpPr>
            <a:cxnSpLocks/>
          </p:cNvCxnSpPr>
          <p:nvPr/>
        </p:nvCxnSpPr>
        <p:spPr>
          <a:xfrm>
            <a:off x="8740590" y="1895176"/>
            <a:ext cx="546711"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C68072B2-106F-6C31-719D-E0C27D873DDE}"/>
              </a:ext>
            </a:extLst>
          </p:cNvPr>
          <p:cNvCxnSpPr>
            <a:cxnSpLocks/>
          </p:cNvCxnSpPr>
          <p:nvPr/>
        </p:nvCxnSpPr>
        <p:spPr>
          <a:xfrm>
            <a:off x="1207026" y="3921868"/>
            <a:ext cx="546711"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
        <p:nvSpPr>
          <p:cNvPr id="16" name="テキスト プレースホルダー 7">
            <a:extLst>
              <a:ext uri="{FF2B5EF4-FFF2-40B4-BE49-F238E27FC236}">
                <a16:creationId xmlns:a16="http://schemas.microsoft.com/office/drawing/2014/main" id="{0E9F034C-ECF4-9397-0D5E-0D6427CB827C}"/>
              </a:ext>
            </a:extLst>
          </p:cNvPr>
          <p:cNvSpPr txBox="1">
            <a:spLocks/>
          </p:cNvSpPr>
          <p:nvPr/>
        </p:nvSpPr>
        <p:spPr>
          <a:xfrm>
            <a:off x="660000" y="4050606"/>
            <a:ext cx="10872000" cy="10116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2400" dirty="0">
                <a:solidFill>
                  <a:schemeClr val="tx1">
                    <a:lumMod val="75000"/>
                    <a:lumOff val="25000"/>
                  </a:schemeClr>
                </a:solidFill>
              </a:rPr>
              <a:t> </a:t>
            </a:r>
            <a:r>
              <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for</a:t>
            </a:r>
            <a:r>
              <a:rPr lang="ja-JP" altLang="en-US" sz="2400" dirty="0">
                <a:solidFill>
                  <a:schemeClr val="tx1">
                    <a:lumMod val="75000"/>
                    <a:lumOff val="25000"/>
                  </a:schemeClr>
                </a:solidFill>
              </a:rPr>
              <a:t>文で記述されたループの内側に，もう一つループが記述されている。</a:t>
            </a:r>
            <a:endParaRPr lang="en-US" altLang="ja-JP" sz="2400" dirty="0">
              <a:solidFill>
                <a:schemeClr val="tx1">
                  <a:lumMod val="75000"/>
                  <a:lumOff val="25000"/>
                </a:schemeClr>
              </a:solidFill>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2400" i="0" u="none" strike="noStrike" kern="1200" cap="none" spc="0" normalizeH="0" baseline="0" noProof="0" dirty="0">
                <a:ln>
                  <a:noFill/>
                </a:ln>
                <a:solidFill>
                  <a:schemeClr val="tx1">
                    <a:lumMod val="75000"/>
                    <a:lumOff val="25000"/>
                  </a:schemeClr>
                </a:solidFill>
                <a:effectLst/>
                <a:uLnTx/>
                <a:uFillTx/>
              </a:rPr>
              <a:t> ある構造の内側にされに構造があるものを</a:t>
            </a:r>
            <a:r>
              <a:rPr kumimoji="1" lang="ja-JP" altLang="en-US" sz="2400" b="1" i="0" u="none" strike="noStrike" kern="1200" cap="none" spc="0" normalizeH="0" baseline="0" noProof="0" dirty="0">
                <a:ln>
                  <a:noFill/>
                </a:ln>
                <a:solidFill>
                  <a:schemeClr val="tx1">
                    <a:lumMod val="75000"/>
                    <a:lumOff val="25000"/>
                  </a:schemeClr>
                </a:solidFill>
                <a:effectLst/>
                <a:uLnTx/>
                <a:uFillTx/>
              </a:rPr>
              <a:t>ネスト</a:t>
            </a:r>
            <a:r>
              <a:rPr kumimoji="1" lang="ja-JP" altLang="en-US" sz="2400" i="0" u="none" strike="noStrike" kern="1200" cap="none" spc="0" normalizeH="0" baseline="0" noProof="0" dirty="0">
                <a:ln>
                  <a:noFill/>
                </a:ln>
                <a:solidFill>
                  <a:schemeClr val="tx1">
                    <a:lumMod val="75000"/>
                    <a:lumOff val="25000"/>
                  </a:schemeClr>
                </a:solidFill>
                <a:effectLst/>
                <a:uLnTx/>
                <a:uFillTx/>
              </a:rPr>
              <a:t>という。</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sp>
        <p:nvSpPr>
          <p:cNvPr id="17" name="テキスト プレースホルダー 7">
            <a:extLst>
              <a:ext uri="{FF2B5EF4-FFF2-40B4-BE49-F238E27FC236}">
                <a16:creationId xmlns:a16="http://schemas.microsoft.com/office/drawing/2014/main" id="{EA171181-CC3B-2DBF-F7A4-819F0F7B346A}"/>
              </a:ext>
            </a:extLst>
          </p:cNvPr>
          <p:cNvSpPr txBox="1">
            <a:spLocks/>
          </p:cNvSpPr>
          <p:nvPr/>
        </p:nvSpPr>
        <p:spPr>
          <a:xfrm>
            <a:off x="660000" y="6034097"/>
            <a:ext cx="10872000" cy="5400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dirty="0">
                <a:solidFill>
                  <a:schemeClr val="tx1">
                    <a:lumMod val="75000"/>
                    <a:lumOff val="25000"/>
                  </a:schemeClr>
                </a:solidFill>
              </a:rPr>
              <a:t> ここでは，商品番号の大小を比較する回数を計算量とする。</a:t>
            </a:r>
            <a:endParaRPr kumimoji="1" lang="en-US" altLang="ja-JP" sz="3200" i="0" u="none" strike="noStrike" kern="1200" cap="none" spc="0" normalizeH="0" baseline="0" noProof="0" dirty="0">
              <a:ln>
                <a:noFill/>
              </a:ln>
              <a:solidFill>
                <a:schemeClr val="tx1">
                  <a:lumMod val="75000"/>
                  <a:lumOff val="25000"/>
                </a:schemeClr>
              </a:solidFill>
              <a:effectLst/>
              <a:uLnTx/>
              <a:uFillTx/>
            </a:endParaRPr>
          </a:p>
        </p:txBody>
      </p:sp>
      <p:grpSp>
        <p:nvGrpSpPr>
          <p:cNvPr id="23" name="グループ化 22">
            <a:extLst>
              <a:ext uri="{FF2B5EF4-FFF2-40B4-BE49-F238E27FC236}">
                <a16:creationId xmlns:a16="http://schemas.microsoft.com/office/drawing/2014/main" id="{594AF434-0012-6C5B-681B-786758D3324F}"/>
              </a:ext>
            </a:extLst>
          </p:cNvPr>
          <p:cNvGrpSpPr/>
          <p:nvPr/>
        </p:nvGrpSpPr>
        <p:grpSpPr>
          <a:xfrm>
            <a:off x="886304" y="3493827"/>
            <a:ext cx="360000" cy="360000"/>
            <a:chOff x="886304" y="3493827"/>
            <a:chExt cx="360000" cy="360000"/>
          </a:xfrm>
        </p:grpSpPr>
        <p:sp>
          <p:nvSpPr>
            <p:cNvPr id="18" name="正方形/長方形 17">
              <a:extLst>
                <a:ext uri="{FF2B5EF4-FFF2-40B4-BE49-F238E27FC236}">
                  <a16:creationId xmlns:a16="http://schemas.microsoft.com/office/drawing/2014/main" id="{6E8B6AA7-13A3-C694-B5B6-97F39D5D00D4}"/>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F06C82A1-A94B-041C-176F-6A1672AD5BD8}"/>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grpSp>
        <p:nvGrpSpPr>
          <p:cNvPr id="24" name="グループ化 23">
            <a:extLst>
              <a:ext uri="{FF2B5EF4-FFF2-40B4-BE49-F238E27FC236}">
                <a16:creationId xmlns:a16="http://schemas.microsoft.com/office/drawing/2014/main" id="{3AB1C220-1C67-615E-FF95-6393B7254754}"/>
              </a:ext>
            </a:extLst>
          </p:cNvPr>
          <p:cNvGrpSpPr/>
          <p:nvPr/>
        </p:nvGrpSpPr>
        <p:grpSpPr>
          <a:xfrm>
            <a:off x="886304" y="5523712"/>
            <a:ext cx="360000" cy="360000"/>
            <a:chOff x="886304" y="3493827"/>
            <a:chExt cx="360000" cy="360000"/>
          </a:xfrm>
        </p:grpSpPr>
        <p:sp>
          <p:nvSpPr>
            <p:cNvPr id="25" name="正方形/長方形 24">
              <a:extLst>
                <a:ext uri="{FF2B5EF4-FFF2-40B4-BE49-F238E27FC236}">
                  <a16:creationId xmlns:a16="http://schemas.microsoft.com/office/drawing/2014/main" id="{F03287CD-5D5A-07C0-0784-A5FD050DD439}"/>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4CABBF54-4E99-EEF8-13BA-44C6E3D04385}"/>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grpSp>
        <p:nvGrpSpPr>
          <p:cNvPr id="27" name="グループ化 26">
            <a:extLst>
              <a:ext uri="{FF2B5EF4-FFF2-40B4-BE49-F238E27FC236}">
                <a16:creationId xmlns:a16="http://schemas.microsoft.com/office/drawing/2014/main" id="{A2AE34D7-FA84-6A17-FA16-0D0A3CC3A722}"/>
              </a:ext>
            </a:extLst>
          </p:cNvPr>
          <p:cNvGrpSpPr/>
          <p:nvPr/>
        </p:nvGrpSpPr>
        <p:grpSpPr>
          <a:xfrm>
            <a:off x="1245503" y="5523712"/>
            <a:ext cx="360000" cy="360000"/>
            <a:chOff x="886304" y="3493827"/>
            <a:chExt cx="360000" cy="360000"/>
          </a:xfrm>
        </p:grpSpPr>
        <p:sp>
          <p:nvSpPr>
            <p:cNvPr id="28" name="正方形/長方形 27">
              <a:extLst>
                <a:ext uri="{FF2B5EF4-FFF2-40B4-BE49-F238E27FC236}">
                  <a16:creationId xmlns:a16="http://schemas.microsoft.com/office/drawing/2014/main" id="{6B7489E7-1EDB-5D47-F003-1CE0ED6EFEF0}"/>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C937EDD5-F2AF-3E98-9D23-8F68E91B605F}"/>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cxnSp>
        <p:nvCxnSpPr>
          <p:cNvPr id="30" name="直線コネクタ 29">
            <a:extLst>
              <a:ext uri="{FF2B5EF4-FFF2-40B4-BE49-F238E27FC236}">
                <a16:creationId xmlns:a16="http://schemas.microsoft.com/office/drawing/2014/main" id="{76F8DBEF-F4C0-951F-E01F-F5F19D58A1B6}"/>
              </a:ext>
            </a:extLst>
          </p:cNvPr>
          <p:cNvCxnSpPr>
            <a:cxnSpLocks/>
          </p:cNvCxnSpPr>
          <p:nvPr/>
        </p:nvCxnSpPr>
        <p:spPr>
          <a:xfrm>
            <a:off x="4448369" y="5928057"/>
            <a:ext cx="976616"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71577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228</a:t>
            </a:fld>
            <a:endParaRPr lang="ja-JP" altLang="en-US"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BF38941D-C5B2-BEEA-36B6-52BC7149027D}"/>
              </a:ext>
            </a:extLst>
          </p:cNvPr>
          <p:cNvPicPr>
            <a:picLocks noChangeAspect="1"/>
          </p:cNvPicPr>
          <p:nvPr/>
        </p:nvPicPr>
        <p:blipFill>
          <a:blip r:embed="rId3">
            <a:extLst>
              <a:ext uri="{28A0092B-C50C-407E-A947-70E740481C1C}">
                <a14:useLocalDpi xmlns:a14="http://schemas.microsoft.com/office/drawing/2010/main" val="0"/>
              </a:ext>
            </a:extLst>
          </a:blip>
          <a:srcRect t="36761" b="54321"/>
          <a:stretch/>
        </p:blipFill>
        <p:spPr>
          <a:xfrm>
            <a:off x="228319" y="1371601"/>
            <a:ext cx="11735362" cy="1009934"/>
          </a:xfrm>
          <a:prstGeom prst="rect">
            <a:avLst/>
          </a:prstGeom>
        </p:spPr>
      </p:pic>
      <p:sp>
        <p:nvSpPr>
          <p:cNvPr id="2" name="テキスト プレースホルダー 7">
            <a:extLst>
              <a:ext uri="{FF2B5EF4-FFF2-40B4-BE49-F238E27FC236}">
                <a16:creationId xmlns:a16="http://schemas.microsoft.com/office/drawing/2014/main" id="{C5C40342-ED69-9393-1F87-0C87E1D6436F}"/>
              </a:ext>
            </a:extLst>
          </p:cNvPr>
          <p:cNvSpPr txBox="1">
            <a:spLocks/>
          </p:cNvSpPr>
          <p:nvPr/>
        </p:nvSpPr>
        <p:spPr>
          <a:xfrm>
            <a:off x="143427" y="69252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a:t>
            </a:r>
            <a:r>
              <a:rPr lang="en-US" altLang="ja-JP" sz="3600" dirty="0">
                <a:solidFill>
                  <a:schemeClr val="tx1">
                    <a:lumMod val="75000"/>
                    <a:lumOff val="25000"/>
                  </a:schemeClr>
                </a:solidFill>
              </a:rPr>
              <a:t>(</a:t>
            </a:r>
            <a:r>
              <a:rPr lang="ja-JP" altLang="en-US" sz="3600" dirty="0">
                <a:solidFill>
                  <a:schemeClr val="tx1">
                    <a:lumMod val="75000"/>
                    <a:lumOff val="25000"/>
                  </a:schemeClr>
                </a:solidFill>
              </a:rPr>
              <a:t>７行目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grpSp>
        <p:nvGrpSpPr>
          <p:cNvPr id="3" name="グループ化 2">
            <a:extLst>
              <a:ext uri="{FF2B5EF4-FFF2-40B4-BE49-F238E27FC236}">
                <a16:creationId xmlns:a16="http://schemas.microsoft.com/office/drawing/2014/main" id="{52C79CC4-DB96-7D70-74D0-97C4CF7C4F2E}"/>
              </a:ext>
            </a:extLst>
          </p:cNvPr>
          <p:cNvGrpSpPr/>
          <p:nvPr/>
        </p:nvGrpSpPr>
        <p:grpSpPr>
          <a:xfrm>
            <a:off x="886304" y="1439838"/>
            <a:ext cx="360000" cy="360000"/>
            <a:chOff x="886304" y="3493827"/>
            <a:chExt cx="360000" cy="360000"/>
          </a:xfrm>
        </p:grpSpPr>
        <p:sp>
          <p:nvSpPr>
            <p:cNvPr id="4" name="正方形/長方形 3">
              <a:extLst>
                <a:ext uri="{FF2B5EF4-FFF2-40B4-BE49-F238E27FC236}">
                  <a16:creationId xmlns:a16="http://schemas.microsoft.com/office/drawing/2014/main" id="{5EA59B6B-EE03-00EE-14A4-4369E580788E}"/>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1281E569-0785-E57A-74D2-8CDB3E46C1C6}"/>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grpSp>
        <p:nvGrpSpPr>
          <p:cNvPr id="7" name="グループ化 6">
            <a:extLst>
              <a:ext uri="{FF2B5EF4-FFF2-40B4-BE49-F238E27FC236}">
                <a16:creationId xmlns:a16="http://schemas.microsoft.com/office/drawing/2014/main" id="{4D542B29-B033-1450-8A11-DA1324AE486E}"/>
              </a:ext>
            </a:extLst>
          </p:cNvPr>
          <p:cNvGrpSpPr/>
          <p:nvPr/>
        </p:nvGrpSpPr>
        <p:grpSpPr>
          <a:xfrm>
            <a:off x="1245503" y="1439838"/>
            <a:ext cx="360000" cy="360000"/>
            <a:chOff x="886304" y="3493827"/>
            <a:chExt cx="360000" cy="360000"/>
          </a:xfrm>
        </p:grpSpPr>
        <p:sp>
          <p:nvSpPr>
            <p:cNvPr id="8" name="正方形/長方形 7">
              <a:extLst>
                <a:ext uri="{FF2B5EF4-FFF2-40B4-BE49-F238E27FC236}">
                  <a16:creationId xmlns:a16="http://schemas.microsoft.com/office/drawing/2014/main" id="{D1199CA5-F675-6EAC-87DD-45CD52D6D1B9}"/>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7FF0040-E998-FE7B-65DF-ED3A4C0B8B9B}"/>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6320131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229</a:t>
            </a:fld>
            <a:endParaRPr lang="ja-JP" altLang="en-US"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BF38941D-C5B2-BEEA-36B6-52BC7149027D}"/>
              </a:ext>
            </a:extLst>
          </p:cNvPr>
          <p:cNvPicPr>
            <a:picLocks noChangeAspect="1"/>
          </p:cNvPicPr>
          <p:nvPr/>
        </p:nvPicPr>
        <p:blipFill>
          <a:blip r:embed="rId3">
            <a:extLst>
              <a:ext uri="{28A0092B-C50C-407E-A947-70E740481C1C}">
                <a14:useLocalDpi xmlns:a14="http://schemas.microsoft.com/office/drawing/2010/main" val="0"/>
              </a:ext>
            </a:extLst>
          </a:blip>
          <a:srcRect t="45378" b="13862"/>
          <a:stretch/>
        </p:blipFill>
        <p:spPr>
          <a:xfrm>
            <a:off x="228319" y="1378553"/>
            <a:ext cx="11735362" cy="4616152"/>
          </a:xfrm>
          <a:prstGeom prst="rect">
            <a:avLst/>
          </a:prstGeom>
        </p:spPr>
      </p:pic>
      <p:sp>
        <p:nvSpPr>
          <p:cNvPr id="2" name="テキスト プレースホルダー 7">
            <a:extLst>
              <a:ext uri="{FF2B5EF4-FFF2-40B4-BE49-F238E27FC236}">
                <a16:creationId xmlns:a16="http://schemas.microsoft.com/office/drawing/2014/main" id="{C5C40342-ED69-9393-1F87-0C87E1D6436F}"/>
              </a:ext>
            </a:extLst>
          </p:cNvPr>
          <p:cNvSpPr txBox="1">
            <a:spLocks/>
          </p:cNvSpPr>
          <p:nvPr/>
        </p:nvSpPr>
        <p:spPr>
          <a:xfrm>
            <a:off x="143427" y="69252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a:t>
            </a:r>
            <a:r>
              <a:rPr lang="en-US" altLang="ja-JP" sz="3600" dirty="0">
                <a:solidFill>
                  <a:schemeClr val="tx1">
                    <a:lumMod val="75000"/>
                    <a:lumOff val="25000"/>
                  </a:schemeClr>
                </a:solidFill>
              </a:rPr>
              <a:t>(</a:t>
            </a:r>
            <a:r>
              <a:rPr lang="ja-JP" altLang="en-US" sz="3600" dirty="0">
                <a:solidFill>
                  <a:schemeClr val="tx1">
                    <a:lumMod val="75000"/>
                    <a:lumOff val="25000"/>
                  </a:schemeClr>
                </a:solidFill>
              </a:rPr>
              <a:t>８～</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16</a:t>
            </a:r>
            <a:r>
              <a:rPr lang="ja-JP" altLang="en-US" sz="3600" dirty="0">
                <a:solidFill>
                  <a:schemeClr val="tx1">
                    <a:lumMod val="75000"/>
                    <a:lumOff val="25000"/>
                  </a:schemeClr>
                </a:solidFill>
              </a:rPr>
              <a:t>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grpSp>
        <p:nvGrpSpPr>
          <p:cNvPr id="3" name="グループ化 2">
            <a:extLst>
              <a:ext uri="{FF2B5EF4-FFF2-40B4-BE49-F238E27FC236}">
                <a16:creationId xmlns:a16="http://schemas.microsoft.com/office/drawing/2014/main" id="{3692378D-2CD4-AACD-2A86-53C3F77174AE}"/>
              </a:ext>
            </a:extLst>
          </p:cNvPr>
          <p:cNvGrpSpPr/>
          <p:nvPr/>
        </p:nvGrpSpPr>
        <p:grpSpPr>
          <a:xfrm>
            <a:off x="872656" y="1439838"/>
            <a:ext cx="360000" cy="360000"/>
            <a:chOff x="886304" y="3493827"/>
            <a:chExt cx="360000" cy="360000"/>
          </a:xfrm>
        </p:grpSpPr>
        <p:sp>
          <p:nvSpPr>
            <p:cNvPr id="4" name="正方形/長方形 3">
              <a:extLst>
                <a:ext uri="{FF2B5EF4-FFF2-40B4-BE49-F238E27FC236}">
                  <a16:creationId xmlns:a16="http://schemas.microsoft.com/office/drawing/2014/main" id="{4BFFB12E-C816-9B0A-3ADC-C3EA6D52CEC9}"/>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1015F9ED-170E-142D-29D4-490264A6533A}"/>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grpSp>
        <p:nvGrpSpPr>
          <p:cNvPr id="7" name="グループ化 6">
            <a:extLst>
              <a:ext uri="{FF2B5EF4-FFF2-40B4-BE49-F238E27FC236}">
                <a16:creationId xmlns:a16="http://schemas.microsoft.com/office/drawing/2014/main" id="{08857575-8AF7-0436-740B-8123CB79E533}"/>
              </a:ext>
            </a:extLst>
          </p:cNvPr>
          <p:cNvGrpSpPr/>
          <p:nvPr/>
        </p:nvGrpSpPr>
        <p:grpSpPr>
          <a:xfrm>
            <a:off x="1231855" y="1439838"/>
            <a:ext cx="360000" cy="360000"/>
            <a:chOff x="886304" y="3493827"/>
            <a:chExt cx="360000" cy="360000"/>
          </a:xfrm>
        </p:grpSpPr>
        <p:sp>
          <p:nvSpPr>
            <p:cNvPr id="9" name="正方形/長方形 8">
              <a:extLst>
                <a:ext uri="{FF2B5EF4-FFF2-40B4-BE49-F238E27FC236}">
                  <a16:creationId xmlns:a16="http://schemas.microsoft.com/office/drawing/2014/main" id="{A0754628-6742-159A-DC09-DA0C034D79FF}"/>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B797569E-36CF-DA68-4944-109AE4005683}"/>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grpSp>
        <p:nvGrpSpPr>
          <p:cNvPr id="12" name="グループ化 11">
            <a:extLst>
              <a:ext uri="{FF2B5EF4-FFF2-40B4-BE49-F238E27FC236}">
                <a16:creationId xmlns:a16="http://schemas.microsoft.com/office/drawing/2014/main" id="{709C9729-6E6A-ED57-43A0-FDB8072B3F16}"/>
              </a:ext>
            </a:extLst>
          </p:cNvPr>
          <p:cNvGrpSpPr/>
          <p:nvPr/>
        </p:nvGrpSpPr>
        <p:grpSpPr>
          <a:xfrm>
            <a:off x="1583013" y="1439838"/>
            <a:ext cx="360000" cy="360000"/>
            <a:chOff x="886304" y="3493827"/>
            <a:chExt cx="360000" cy="360000"/>
          </a:xfrm>
        </p:grpSpPr>
        <p:sp>
          <p:nvSpPr>
            <p:cNvPr id="13" name="正方形/長方形 12">
              <a:extLst>
                <a:ext uri="{FF2B5EF4-FFF2-40B4-BE49-F238E27FC236}">
                  <a16:creationId xmlns:a16="http://schemas.microsoft.com/office/drawing/2014/main" id="{C6F9925E-417F-F7B6-6708-43D5F455C9F9}"/>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42B05147-2B64-5C85-F620-AD63184E5737}"/>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7588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B71A3AF-8D40-0F50-10DB-740AB0495B3B}"/>
              </a:ext>
            </a:extLst>
          </p:cNvPr>
          <p:cNvPicPr>
            <a:picLocks noChangeAspect="1"/>
          </p:cNvPicPr>
          <p:nvPr/>
        </p:nvPicPr>
        <p:blipFill>
          <a:blip r:embed="rId3"/>
          <a:srcRect l="644" r="1"/>
          <a:stretch/>
        </p:blipFill>
        <p:spPr>
          <a:xfrm>
            <a:off x="39291" y="813426"/>
            <a:ext cx="12113419" cy="3374948"/>
          </a:xfrm>
          <a:prstGeom prst="rect">
            <a:avLst/>
          </a:prstGeom>
        </p:spPr>
      </p:pic>
      <p:sp>
        <p:nvSpPr>
          <p:cNvPr id="2" name="正方形/長方形 1">
            <a:extLst>
              <a:ext uri="{FF2B5EF4-FFF2-40B4-BE49-F238E27FC236}">
                <a16:creationId xmlns:a16="http://schemas.microsoft.com/office/drawing/2014/main" id="{8FE21BB3-BA53-3AFF-212F-4B384CDB1BE2}"/>
              </a:ext>
            </a:extLst>
          </p:cNvPr>
          <p:cNvSpPr/>
          <p:nvPr/>
        </p:nvSpPr>
        <p:spPr>
          <a:xfrm>
            <a:off x="6818811" y="1554492"/>
            <a:ext cx="5220000" cy="252000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6F51AB4D-200C-2EAA-3FAE-CCE5D194023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a:t>
            </a:fld>
            <a:endParaRPr lang="ja-JP" altLang="en-US" dirty="0"/>
          </a:p>
        </p:txBody>
      </p:sp>
    </p:spTree>
    <p:extLst>
      <p:ext uri="{BB962C8B-B14F-4D97-AF65-F5344CB8AC3E}">
        <p14:creationId xmlns:p14="http://schemas.microsoft.com/office/powerpoint/2010/main" val="114856895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230</a:t>
            </a:fld>
            <a:endParaRPr lang="ja-JP" altLang="en-US" dirty="0"/>
          </a:p>
        </p:txBody>
      </p:sp>
      <p:sp>
        <p:nvSpPr>
          <p:cNvPr id="2" name="テキスト プレースホルダー 7">
            <a:extLst>
              <a:ext uri="{FF2B5EF4-FFF2-40B4-BE49-F238E27FC236}">
                <a16:creationId xmlns:a16="http://schemas.microsoft.com/office/drawing/2014/main" id="{C5C40342-ED69-9393-1F87-0C87E1D6436F}"/>
              </a:ext>
            </a:extLst>
          </p:cNvPr>
          <p:cNvSpPr txBox="1">
            <a:spLocks/>
          </p:cNvSpPr>
          <p:nvPr/>
        </p:nvSpPr>
        <p:spPr>
          <a:xfrm>
            <a:off x="143427" y="69252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a:t>
            </a:r>
            <a:r>
              <a:rPr lang="en-US" altLang="ja-JP" sz="3600" dirty="0">
                <a:solidFill>
                  <a:schemeClr val="tx1">
                    <a:lumMod val="75000"/>
                    <a:lumOff val="25000"/>
                  </a:schemeClr>
                </a:solidFill>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17</a:t>
            </a:r>
            <a:r>
              <a:rPr lang="ja-JP" altLang="en-US" sz="3600" dirty="0">
                <a:solidFill>
                  <a:schemeClr val="tx1">
                    <a:lumMod val="75000"/>
                    <a:lumOff val="25000"/>
                  </a:schemeClr>
                </a:solidFill>
              </a:rPr>
              <a:t>～</a:t>
            </a:r>
            <a:r>
              <a:rPr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rPr>
              <a:t>19</a:t>
            </a:r>
            <a:r>
              <a:rPr lang="ja-JP" altLang="en-US" sz="3600" dirty="0">
                <a:solidFill>
                  <a:schemeClr val="tx1">
                    <a:lumMod val="75000"/>
                    <a:lumOff val="25000"/>
                  </a:schemeClr>
                </a:solidFill>
              </a:rPr>
              <a:t>行目</a:t>
            </a:r>
            <a:r>
              <a:rPr lang="en-US" altLang="ja-JP" sz="3600" dirty="0">
                <a:solidFill>
                  <a:schemeClr val="tx1">
                    <a:lumMod val="75000"/>
                    <a:lumOff val="25000"/>
                  </a:schemeClr>
                </a:solidFill>
              </a:rPr>
              <a:t>)</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pic>
        <p:nvPicPr>
          <p:cNvPr id="3" name="図 2" descr="テキスト&#10;&#10;AI によって生成されたコンテンツは間違っている可能性があります。">
            <a:extLst>
              <a:ext uri="{FF2B5EF4-FFF2-40B4-BE49-F238E27FC236}">
                <a16:creationId xmlns:a16="http://schemas.microsoft.com/office/drawing/2014/main" id="{B6B4FB99-0295-D59A-E0DF-F281E71A2019}"/>
              </a:ext>
            </a:extLst>
          </p:cNvPr>
          <p:cNvPicPr>
            <a:picLocks noChangeAspect="1"/>
          </p:cNvPicPr>
          <p:nvPr/>
        </p:nvPicPr>
        <p:blipFill>
          <a:blip r:embed="rId3">
            <a:extLst>
              <a:ext uri="{28A0092B-C50C-407E-A947-70E740481C1C}">
                <a14:useLocalDpi xmlns:a14="http://schemas.microsoft.com/office/drawing/2010/main" val="0"/>
              </a:ext>
            </a:extLst>
          </a:blip>
          <a:srcRect t="85316" b="10168"/>
          <a:stretch/>
        </p:blipFill>
        <p:spPr>
          <a:xfrm>
            <a:off x="228319" y="1378726"/>
            <a:ext cx="11735362" cy="511411"/>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182E6EDC-76F5-01FB-5751-694DA5A30DC6}"/>
              </a:ext>
            </a:extLst>
          </p:cNvPr>
          <p:cNvPicPr>
            <a:picLocks noChangeAspect="1"/>
          </p:cNvPicPr>
          <p:nvPr/>
        </p:nvPicPr>
        <p:blipFill>
          <a:blip r:embed="rId3">
            <a:extLst>
              <a:ext uri="{28A0092B-C50C-407E-A947-70E740481C1C}">
                <a14:useLocalDpi xmlns:a14="http://schemas.microsoft.com/office/drawing/2010/main" val="0"/>
              </a:ext>
            </a:extLst>
          </a:blip>
          <a:srcRect t="89798" b="5686"/>
          <a:stretch/>
        </p:blipFill>
        <p:spPr>
          <a:xfrm>
            <a:off x="228319" y="3441063"/>
            <a:ext cx="11735362" cy="511411"/>
          </a:xfrm>
          <a:prstGeom prst="rect">
            <a:avLst/>
          </a:prstGeom>
        </p:spPr>
      </p:pic>
      <p:pic>
        <p:nvPicPr>
          <p:cNvPr id="6" name="図 5" descr="テキスト&#10;&#10;AI によって生成されたコンテンツは間違っている可能性があります。">
            <a:extLst>
              <a:ext uri="{FF2B5EF4-FFF2-40B4-BE49-F238E27FC236}">
                <a16:creationId xmlns:a16="http://schemas.microsoft.com/office/drawing/2014/main" id="{C9870024-227B-6EFF-83A6-347F0D91304D}"/>
              </a:ext>
            </a:extLst>
          </p:cNvPr>
          <p:cNvPicPr>
            <a:picLocks noChangeAspect="1"/>
          </p:cNvPicPr>
          <p:nvPr/>
        </p:nvPicPr>
        <p:blipFill>
          <a:blip r:embed="rId3">
            <a:extLst>
              <a:ext uri="{28A0092B-C50C-407E-A947-70E740481C1C}">
                <a14:useLocalDpi xmlns:a14="http://schemas.microsoft.com/office/drawing/2010/main" val="0"/>
              </a:ext>
            </a:extLst>
          </a:blip>
          <a:srcRect t="94648" b="584"/>
          <a:stretch/>
        </p:blipFill>
        <p:spPr>
          <a:xfrm>
            <a:off x="228319" y="5496576"/>
            <a:ext cx="11735362" cy="540001"/>
          </a:xfrm>
          <a:prstGeom prst="rect">
            <a:avLst/>
          </a:prstGeom>
        </p:spPr>
      </p:pic>
      <p:grpSp>
        <p:nvGrpSpPr>
          <p:cNvPr id="7" name="グループ化 6">
            <a:extLst>
              <a:ext uri="{FF2B5EF4-FFF2-40B4-BE49-F238E27FC236}">
                <a16:creationId xmlns:a16="http://schemas.microsoft.com/office/drawing/2014/main" id="{9E1EF734-32BA-4215-2B8B-6CAD6877638F}"/>
              </a:ext>
            </a:extLst>
          </p:cNvPr>
          <p:cNvGrpSpPr/>
          <p:nvPr/>
        </p:nvGrpSpPr>
        <p:grpSpPr>
          <a:xfrm>
            <a:off x="886304" y="3493827"/>
            <a:ext cx="360000" cy="360000"/>
            <a:chOff x="886304" y="3493827"/>
            <a:chExt cx="360000" cy="360000"/>
          </a:xfrm>
        </p:grpSpPr>
        <p:sp>
          <p:nvSpPr>
            <p:cNvPr id="8" name="正方形/長方形 7">
              <a:extLst>
                <a:ext uri="{FF2B5EF4-FFF2-40B4-BE49-F238E27FC236}">
                  <a16:creationId xmlns:a16="http://schemas.microsoft.com/office/drawing/2014/main" id="{4D3B9407-9672-1AED-AA4F-F38178A2A5A8}"/>
                </a:ext>
              </a:extLst>
            </p:cNvPr>
            <p:cNvSpPr/>
            <p:nvPr/>
          </p:nvSpPr>
          <p:spPr>
            <a:xfrm>
              <a:off x="952324" y="3493827"/>
              <a:ext cx="232012" cy="360000"/>
            </a:xfrm>
            <a:prstGeom prst="rect">
              <a:avLst/>
            </a:prstGeom>
            <a:noFill/>
            <a:ln w="3810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5B0A41B7-5206-9A58-E64A-40E02C52985C}"/>
                </a:ext>
              </a:extLst>
            </p:cNvPr>
            <p:cNvCxnSpPr/>
            <p:nvPr/>
          </p:nvCxnSpPr>
          <p:spPr>
            <a:xfrm>
              <a:off x="886304" y="3495697"/>
              <a:ext cx="360000" cy="0"/>
            </a:xfrm>
            <a:prstGeom prst="line">
              <a:avLst/>
            </a:prstGeom>
            <a:ln w="38100">
              <a:solidFill>
                <a:srgbClr val="E7F2D9"/>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04856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231</a:t>
            </a:fld>
            <a:endParaRPr lang="ja-JP" altLang="en-US" dirty="0"/>
          </a:p>
        </p:txBody>
      </p:sp>
      <p:pic>
        <p:nvPicPr>
          <p:cNvPr id="8" name="図 7" descr="ダイアグラム&#10;&#10;AI によって生成されたコンテンツは間違っている可能性があります。">
            <a:extLst>
              <a:ext uri="{FF2B5EF4-FFF2-40B4-BE49-F238E27FC236}">
                <a16:creationId xmlns:a16="http://schemas.microsoft.com/office/drawing/2014/main" id="{DF0992BB-D18B-C9B4-2E40-2F9B4BDC1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87" y="619763"/>
            <a:ext cx="1971689" cy="6043657"/>
          </a:xfrm>
          <a:prstGeom prst="rect">
            <a:avLst/>
          </a:prstGeom>
        </p:spPr>
      </p:pic>
      <p:pic>
        <p:nvPicPr>
          <p:cNvPr id="10" name="図 9" descr="テキスト&#10;&#10;AI によって生成されたコンテンツは間違っている可能性があります。">
            <a:extLst>
              <a:ext uri="{FF2B5EF4-FFF2-40B4-BE49-F238E27FC236}">
                <a16:creationId xmlns:a16="http://schemas.microsoft.com/office/drawing/2014/main" id="{BF38941D-C5B2-BEEA-36B6-52BC71490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779" y="619763"/>
            <a:ext cx="6387956" cy="6164749"/>
          </a:xfrm>
          <a:prstGeom prst="rect">
            <a:avLst/>
          </a:prstGeom>
        </p:spPr>
      </p:pic>
    </p:spTree>
    <p:extLst>
      <p:ext uri="{BB962C8B-B14F-4D97-AF65-F5344CB8AC3E}">
        <p14:creationId xmlns:p14="http://schemas.microsoft.com/office/powerpoint/2010/main" val="308836642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81A2492-8A05-81D3-D968-965D209563EC}"/>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a:extLst>
              <a:ext uri="{FF2B5EF4-FFF2-40B4-BE49-F238E27FC236}">
                <a16:creationId xmlns:a16="http://schemas.microsoft.com/office/drawing/2014/main" id="{2192039B-66D0-7999-D952-AF66249F21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232</a:t>
            </a:fld>
            <a:endParaRPr lang="ja-JP" altLang="en-US" dirty="0"/>
          </a:p>
        </p:txBody>
      </p:sp>
      <p:pic>
        <p:nvPicPr>
          <p:cNvPr id="11" name="図 10" descr="テキスト&#10;&#10;AI によって生成されたコンテンツは間違っている可能性があります。">
            <a:extLst>
              <a:ext uri="{FF2B5EF4-FFF2-40B4-BE49-F238E27FC236}">
                <a16:creationId xmlns:a16="http://schemas.microsoft.com/office/drawing/2014/main" id="{CADDAD24-590B-487D-C2D1-5423C6E39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587" y="1549326"/>
            <a:ext cx="8174415" cy="4747294"/>
          </a:xfrm>
          <a:prstGeom prst="rect">
            <a:avLst/>
          </a:prstGeom>
        </p:spPr>
      </p:pic>
      <p:sp>
        <p:nvSpPr>
          <p:cNvPr id="14" name="テキスト プレースホルダー 7">
            <a:extLst>
              <a:ext uri="{FF2B5EF4-FFF2-40B4-BE49-F238E27FC236}">
                <a16:creationId xmlns:a16="http://schemas.microsoft.com/office/drawing/2014/main" id="{B45CADA6-C28F-247B-52B5-A3DBD0726DF1}"/>
              </a:ext>
            </a:extLst>
          </p:cNvPr>
          <p:cNvSpPr txBox="1">
            <a:spLocks/>
          </p:cNvSpPr>
          <p:nvPr/>
        </p:nvSpPr>
        <p:spPr>
          <a:xfrm>
            <a:off x="143427" y="692522"/>
            <a:ext cx="11172573" cy="4616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3600" dirty="0">
                <a:solidFill>
                  <a:schemeClr val="tx1">
                    <a:lumMod val="75000"/>
                    <a:lumOff val="25000"/>
                  </a:schemeClr>
                </a:solidFill>
              </a:rPr>
              <a:t> 　　　 実行結果</a:t>
            </a:r>
            <a:endParaRPr kumimoji="1" lang="en-US" altLang="ja-JP" i="0" u="none" strike="noStrike" kern="120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1189049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B42404-F634-C137-90EE-69C21CA13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5999" y="1623316"/>
            <a:ext cx="10725061"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Python</a:t>
            </a:r>
            <a:r>
              <a:rPr lang="ja-JP" altLang="en-US" sz="4400" dirty="0">
                <a:solidFill>
                  <a:prstClr val="black">
                    <a:lumMod val="75000"/>
                    <a:lumOff val="25000"/>
                  </a:prstClr>
                </a:solidFill>
              </a:rPr>
              <a:t>に用意されている変数の値を</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入れ替える機能を用いると，</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次のように記述することができる。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4">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sp>
        <p:nvSpPr>
          <p:cNvPr id="7" name="正方形/長方形 6">
            <a:extLst>
              <a:ext uri="{FF2B5EF4-FFF2-40B4-BE49-F238E27FC236}">
                <a16:creationId xmlns:a16="http://schemas.microsoft.com/office/drawing/2014/main" id="{296CD510-3ED1-2101-4BBD-CB33FB820723}"/>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CFF4934-C50A-1C8F-187D-E09FF7F4F4B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p.113</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8F322380-F520-884D-1030-FA08F00AE339}"/>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233</a:t>
            </a:fld>
            <a:endParaRPr lang="ja-JP" altLang="en-US" dirty="0"/>
          </a:p>
        </p:txBody>
      </p:sp>
    </p:spTree>
    <p:extLst>
      <p:ext uri="{BB962C8B-B14F-4D97-AF65-F5344CB8AC3E}">
        <p14:creationId xmlns:p14="http://schemas.microsoft.com/office/powerpoint/2010/main" val="108472183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7ADC789-AA80-FB87-8673-B46294D94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4">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sp>
        <p:nvSpPr>
          <p:cNvPr id="7" name="正方形/長方形 6">
            <a:extLst>
              <a:ext uri="{FF2B5EF4-FFF2-40B4-BE49-F238E27FC236}">
                <a16:creationId xmlns:a16="http://schemas.microsoft.com/office/drawing/2014/main" id="{296CD510-3ED1-2101-4BBD-CB33FB820723}"/>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CFF4934-C50A-1C8F-187D-E09FF7F4F4B2}"/>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p.113</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8F322380-F520-884D-1030-FA08F00AE339}"/>
              </a:ext>
            </a:extLst>
          </p:cNvPr>
          <p:cNvSpPr>
            <a:spLocks noGrp="1"/>
          </p:cNvSpPr>
          <p:nvPr>
            <p:ph type="sldNum" sz="quarter" idx="12"/>
          </p:nvPr>
        </p:nvSpPr>
        <p:spPr>
          <a:xfrm>
            <a:off x="11472000" y="6318000"/>
            <a:ext cx="720000" cy="540000"/>
          </a:xfrm>
          <a:solidFill>
            <a:srgbClr val="74B9E3"/>
          </a:solidFill>
          <a:ln>
            <a:solidFill>
              <a:srgbClr val="74B9E3"/>
            </a:solidFill>
          </a:ln>
        </p:spPr>
        <p:txBody>
          <a:bodyPr/>
          <a:lstStyle>
            <a:lvl1pPr algn="ctr">
              <a:defRPr sz="2400" b="1">
                <a:solidFill>
                  <a:schemeClr val="bg1"/>
                </a:solidFill>
                <a:latin typeface="BIZ UDゴシック" panose="020B0400000000000000" pitchFamily="49" charset="-128"/>
                <a:ea typeface="BIZ UDゴシック" panose="020B0400000000000000" pitchFamily="49" charset="-128"/>
              </a:defRPr>
            </a:lvl1pPr>
          </a:lstStyle>
          <a:p>
            <a:fld id="{E5FD2931-FCB5-44B9-A979-8D6C3E1612EF}" type="slidenum">
              <a:rPr lang="ja-JP" altLang="en-US" smtClean="0"/>
              <a:pPr/>
              <a:t>234</a:t>
            </a:fld>
            <a:endParaRPr lang="ja-JP" altLang="en-US" dirty="0"/>
          </a:p>
        </p:txBody>
      </p:sp>
      <p:pic>
        <p:nvPicPr>
          <p:cNvPr id="4" name="図 3" descr="テキスト が含まれている画像&#10;&#10;AI によって生成されたコンテンツは間違っている可能性があります。">
            <a:extLst>
              <a:ext uri="{FF2B5EF4-FFF2-40B4-BE49-F238E27FC236}">
                <a16:creationId xmlns:a16="http://schemas.microsoft.com/office/drawing/2014/main" id="{4F13CA02-3F56-217C-9CA0-FB5D8A22F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409" y="4481571"/>
            <a:ext cx="11313182" cy="1726444"/>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AFECF277-D045-7094-5232-5ED17A94FA3D}"/>
              </a:ext>
            </a:extLst>
          </p:cNvPr>
          <p:cNvPicPr>
            <a:picLocks noChangeAspect="1"/>
          </p:cNvPicPr>
          <p:nvPr/>
        </p:nvPicPr>
        <p:blipFill>
          <a:blip r:embed="rId6">
            <a:extLst>
              <a:ext uri="{28A0092B-C50C-407E-A947-70E740481C1C}">
                <a14:useLocalDpi xmlns:a14="http://schemas.microsoft.com/office/drawing/2010/main" val="0"/>
              </a:ext>
            </a:extLst>
          </a:blip>
          <a:srcRect t="45378" r="9723" b="13862"/>
          <a:stretch/>
        </p:blipFill>
        <p:spPr>
          <a:xfrm>
            <a:off x="5649419" y="1647107"/>
            <a:ext cx="5945411" cy="2590523"/>
          </a:xfrm>
          <a:prstGeom prst="rect">
            <a:avLst/>
          </a:prstGeom>
        </p:spPr>
      </p:pic>
      <p:pic>
        <p:nvPicPr>
          <p:cNvPr id="14" name="グラフィックス 13" descr="戻る 単色塗りつぶし">
            <a:extLst>
              <a:ext uri="{FF2B5EF4-FFF2-40B4-BE49-F238E27FC236}">
                <a16:creationId xmlns:a16="http://schemas.microsoft.com/office/drawing/2014/main" id="{FC064BD8-CF96-B2E8-5429-3AD864C46C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554327">
            <a:off x="3921907" y="2841614"/>
            <a:ext cx="1421572" cy="1421572"/>
          </a:xfrm>
          <a:prstGeom prst="rect">
            <a:avLst/>
          </a:prstGeom>
        </p:spPr>
      </p:pic>
      <p:pic>
        <p:nvPicPr>
          <p:cNvPr id="16" name="図 15">
            <a:extLst>
              <a:ext uri="{FF2B5EF4-FFF2-40B4-BE49-F238E27FC236}">
                <a16:creationId xmlns:a16="http://schemas.microsoft.com/office/drawing/2014/main" id="{BD43ED88-E507-E77E-141A-FB233FA7147A}"/>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80044" y="3626233"/>
            <a:ext cx="3435924" cy="814394"/>
          </a:xfrm>
          <a:prstGeom prst="rect">
            <a:avLst/>
          </a:prstGeom>
        </p:spPr>
      </p:pic>
      <p:sp>
        <p:nvSpPr>
          <p:cNvPr id="15" name="テキスト ボックス 14">
            <a:extLst>
              <a:ext uri="{FF2B5EF4-FFF2-40B4-BE49-F238E27FC236}">
                <a16:creationId xmlns:a16="http://schemas.microsoft.com/office/drawing/2014/main" id="{A77B127B-EE6E-6BDD-6DB4-CA677AC53125}"/>
              </a:ext>
            </a:extLst>
          </p:cNvPr>
          <p:cNvSpPr txBox="1"/>
          <p:nvPr/>
        </p:nvSpPr>
        <p:spPr>
          <a:xfrm>
            <a:off x="663783" y="3745122"/>
            <a:ext cx="2236510" cy="584775"/>
          </a:xfrm>
          <a:prstGeom prst="rect">
            <a:avLst/>
          </a:prstGeom>
          <a:noFill/>
          <a:ln>
            <a:noFill/>
          </a:ln>
        </p:spPr>
        <p:txBody>
          <a:bodyPr wrap="none" rtlCol="0">
            <a:spAutoFit/>
          </a:bodyPr>
          <a:lstStyle/>
          <a:p>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わずか３行</a:t>
            </a:r>
          </a:p>
        </p:txBody>
      </p:sp>
    </p:spTree>
    <p:extLst>
      <p:ext uri="{BB962C8B-B14F-4D97-AF65-F5344CB8AC3E}">
        <p14:creationId xmlns:p14="http://schemas.microsoft.com/office/powerpoint/2010/main" val="159027005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42E83E9-67AB-EBF5-8ECA-765DB339E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lang="en-US" altLang="ja-JP" sz="4400" dirty="0">
                <a:solidFill>
                  <a:prstClr val="black">
                    <a:lumMod val="75000"/>
                    <a:lumOff val="25000"/>
                  </a:prstClr>
                </a:solidFill>
              </a:rPr>
              <a:t>(1) </a:t>
            </a:r>
            <a:r>
              <a:rPr lang="ja-JP" altLang="en-US" sz="4400" dirty="0">
                <a:solidFill>
                  <a:prstClr val="black">
                    <a:lumMod val="75000"/>
                    <a:lumOff val="25000"/>
                  </a:prstClr>
                </a:solidFill>
              </a:rPr>
              <a:t>例題９で，データ数を２倍，４倍</a:t>
            </a:r>
            <a:br>
              <a:rPr lang="en-US" altLang="ja-JP" sz="4400" dirty="0">
                <a:solidFill>
                  <a:prstClr val="black">
                    <a:lumMod val="75000"/>
                    <a:lumOff val="25000"/>
                  </a:prstClr>
                </a:solidFill>
              </a:rPr>
            </a:br>
            <a:r>
              <a:rPr lang="ja-JP" altLang="en-US" sz="4400" dirty="0">
                <a:solidFill>
                  <a:prstClr val="black">
                    <a:lumMod val="75000"/>
                    <a:lumOff val="25000"/>
                  </a:prstClr>
                </a:solidFill>
              </a:rPr>
              <a:t>　 　に増やしたとき，計算量がどの</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　　ように増加するか調べてみよう。</a:t>
            </a:r>
            <a:endParaRPr kumimoji="1" lang="en-US" altLang="ja-JP" sz="4400" b="0" i="0" u="none" strike="noStrike" kern="1200" cap="none" spc="0" normalizeH="0" baseline="0" noProof="0" dirty="0">
              <a:ln>
                <a:noFill/>
              </a:ln>
              <a:solidFill>
                <a:prstClr val="black">
                  <a:lumMod val="75000"/>
                  <a:lumOff val="25000"/>
                </a:prstClr>
              </a:solidFill>
              <a:effectLst/>
              <a:uLnTx/>
              <a:uFillTx/>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FF0B8331-7712-0C76-D044-547D574E4FD6}"/>
              </a:ext>
            </a:extLst>
          </p:cNvPr>
          <p:cNvPicPr>
            <a:picLocks noChangeAspect="1"/>
          </p:cNvPicPr>
          <p:nvPr/>
        </p:nvPicPr>
        <p:blipFill>
          <a:blip r:embed="rId4">
            <a:extLst>
              <a:ext uri="{28A0092B-C50C-407E-A947-70E740481C1C}">
                <a14:useLocalDpi xmlns:a14="http://schemas.microsoft.com/office/drawing/2010/main" val="0"/>
              </a:ext>
            </a:extLst>
          </a:blip>
          <a:srcRect t="10541" r="7664" b="13141"/>
          <a:stretch/>
        </p:blipFill>
        <p:spPr>
          <a:xfrm>
            <a:off x="876000" y="1460846"/>
            <a:ext cx="1841074" cy="1193937"/>
          </a:xfrm>
          <a:prstGeom prst="rect">
            <a:avLst/>
          </a:prstGeom>
        </p:spPr>
      </p:pic>
      <p:sp>
        <p:nvSpPr>
          <p:cNvPr id="8" name="正方形/長方形 7">
            <a:extLst>
              <a:ext uri="{FF2B5EF4-FFF2-40B4-BE49-F238E27FC236}">
                <a16:creationId xmlns:a16="http://schemas.microsoft.com/office/drawing/2014/main" id="{239BB59E-F9D7-E949-D427-7828BE9962F6}"/>
              </a:ext>
            </a:extLst>
          </p:cNvPr>
          <p:cNvSpPr/>
          <p:nvPr/>
        </p:nvSpPr>
        <p:spPr>
          <a:xfrm>
            <a:off x="2169019" y="1558592"/>
            <a:ext cx="346166" cy="479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F077F42-E012-5E63-87F1-19182571FB16}"/>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4A319F4-B9C8-D552-AB50-7776654E9D24}"/>
              </a:ext>
            </a:extLst>
          </p:cNvPr>
          <p:cNvSpPr txBox="1"/>
          <p:nvPr/>
        </p:nvSpPr>
        <p:spPr>
          <a:xfrm>
            <a:off x="2109654" y="1460846"/>
            <a:ext cx="468000" cy="707886"/>
          </a:xfrm>
          <a:prstGeom prst="rect">
            <a:avLst/>
          </a:prstGeom>
          <a:noFill/>
        </p:spPr>
        <p:txBody>
          <a:bodyPr wrap="square" rtlCol="0">
            <a:spAutoFit/>
          </a:bodyPr>
          <a:lstStyle/>
          <a:p>
            <a:r>
              <a:rPr kumimoji="1" lang="en-US" altLang="ja-JP" sz="4000" b="1" dirty="0">
                <a:solidFill>
                  <a:schemeClr val="tx1">
                    <a:lumMod val="75000"/>
                    <a:lumOff val="25000"/>
                  </a:schemeClr>
                </a:solidFill>
              </a:rPr>
              <a:t>5</a:t>
            </a:r>
            <a:endParaRPr kumimoji="1" lang="ja-JP" altLang="en-US" sz="4000" b="1" dirty="0">
              <a:solidFill>
                <a:schemeClr val="tx1">
                  <a:lumMod val="75000"/>
                  <a:lumOff val="25000"/>
                </a:schemeClr>
              </a:solidFill>
            </a:endParaRPr>
          </a:p>
        </p:txBody>
      </p:sp>
      <p:sp>
        <p:nvSpPr>
          <p:cNvPr id="10" name="テキスト ボックス 9">
            <a:extLst>
              <a:ext uri="{FF2B5EF4-FFF2-40B4-BE49-F238E27FC236}">
                <a16:creationId xmlns:a16="http://schemas.microsoft.com/office/drawing/2014/main" id="{3AACB46A-3FA4-37B6-A659-E24BC93BC62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p.113</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1CE088B7-CEE2-33B9-A843-13A8459DC2D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235</a:t>
            </a:fld>
            <a:endParaRPr lang="ja-JP" altLang="en-US" dirty="0"/>
          </a:p>
        </p:txBody>
      </p:sp>
    </p:spTree>
    <p:extLst>
      <p:ext uri="{BB962C8B-B14F-4D97-AF65-F5344CB8AC3E}">
        <p14:creationId xmlns:p14="http://schemas.microsoft.com/office/powerpoint/2010/main" val="287936221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B2E0DD0-1666-D212-7639-3A29769CB00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236</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BD483BD9-952B-02A4-444C-A471D53BE642}"/>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48614"/>
            <a:ext cx="2177740" cy="712613"/>
          </a:xfrm>
          <a:prstGeom prst="rect">
            <a:avLst/>
          </a:prstGeom>
        </p:spPr>
      </p:pic>
      <p:graphicFrame>
        <p:nvGraphicFramePr>
          <p:cNvPr id="2" name="表 1">
            <a:extLst>
              <a:ext uri="{FF2B5EF4-FFF2-40B4-BE49-F238E27FC236}">
                <a16:creationId xmlns:a16="http://schemas.microsoft.com/office/drawing/2014/main" id="{70FD349B-7060-AC92-AB92-2B42DEE5B7EB}"/>
              </a:ext>
            </a:extLst>
          </p:cNvPr>
          <p:cNvGraphicFramePr>
            <a:graphicFrameLocks noGrp="1"/>
          </p:cNvGraphicFramePr>
          <p:nvPr>
            <p:extLst>
              <p:ext uri="{D42A27DB-BD31-4B8C-83A1-F6EECF244321}">
                <p14:modId xmlns:p14="http://schemas.microsoft.com/office/powerpoint/2010/main" val="3034099713"/>
              </p:ext>
            </p:extLst>
          </p:nvPr>
        </p:nvGraphicFramePr>
        <p:xfrm>
          <a:off x="876000" y="1446086"/>
          <a:ext cx="10440000" cy="478536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9720000">
                  <a:extLst>
                    <a:ext uri="{9D8B030D-6E8A-4147-A177-3AD203B41FA5}">
                      <a16:colId xmlns:a16="http://schemas.microsoft.com/office/drawing/2014/main" val="1615667389"/>
                    </a:ext>
                  </a:extLst>
                </a:gridCol>
              </a:tblGrid>
              <a:tr h="370840">
                <a:tc>
                  <a:txBody>
                    <a:bodyPr/>
                    <a:lstStyle/>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⑨</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⑩</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⑪</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⑫</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⑬</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⑭</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⑮</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⑯</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⑰</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⑱</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⑲</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⑳</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㉑</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㉒</a:t>
                      </a:r>
                      <a:endParaRPr kumimoji="1"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 = [[2006,'</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A',67],</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[2009,'</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D',82],</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[2010,'</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E',82],</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[1003,'</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C',52],</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[2021,'</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F',67],</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[2029,'</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G',82],</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[2022,'</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H',82],</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[1011,'</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E',119]]</a:t>
                      </a:r>
                    </a:p>
                    <a:p>
                      <a:pPr rtl="0"/>
                      <a:endPar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0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a:t>
                      </a:r>
                    </a:p>
                    <a:p>
                      <a:pPr rtl="0"/>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0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最初の要素の添字</a:t>
                      </a:r>
                    </a:p>
                    <a:p>
                      <a:pPr rtl="0"/>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7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最後の要素の添字</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-1):</a:t>
                      </a:r>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比較する対象の添字の最大値</a:t>
                      </a:r>
                    </a:p>
                    <a:p>
                      <a:pPr rtl="0"/>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在庫データの最初の要素から</a:t>
                      </a:r>
                      <a:r>
                        <a:rPr kumimoji="1" lang="en-US" altLang="ja-JP" sz="1400" b="1" i="0" u="none" strike="noStrike" kern="1200" dirty="0" err="1">
                          <a:solidFill>
                            <a:srgbClr val="907750"/>
                          </a:solidFill>
                          <a:effectLst/>
                          <a:latin typeface="BIZ UDゴシック" panose="020B0400000000000000" pitchFamily="49" charset="-128"/>
                          <a:ea typeface="BIZ UDゴシック" panose="020B0400000000000000" pitchFamily="49" charset="-128"/>
                          <a:cs typeface="+mn-cs"/>
                        </a:rPr>
                        <a:t>imax</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までデータを比較する</a:t>
                      </a:r>
                    </a:p>
                    <a:p>
                      <a:pPr rtl="0"/>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comp + 1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計算量を加算</a:t>
                      </a:r>
                    </a:p>
                    <a:p>
                      <a:pPr rtl="0"/>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if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&gt;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添字が小さい要素の商品番号が大きければ</a:t>
                      </a:r>
                    </a:p>
                    <a:p>
                      <a:pPr rtl="0"/>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 stock[i+1][2] =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+ 1 ][2], 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実行結果を表示</a:t>
                      </a:r>
                    </a:p>
                    <a:p>
                      <a:pPr rtl="0"/>
                      <a:r>
                        <a:rPr kumimoji="1" lang="ja-JP" altLang="en-US"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print(stock[</a:t>
                      </a:r>
                      <a:r>
                        <a:rPr kumimoji="1" lang="en-US" altLang="ja-JP" sz="1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1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print(comp) </a:t>
                      </a:r>
                      <a:r>
                        <a:rPr kumimoji="1" lang="en-US" altLang="ja-JP"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計算量を表示</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
        <p:nvSpPr>
          <p:cNvPr id="3" name="テキスト ボックス 2">
            <a:extLst>
              <a:ext uri="{FF2B5EF4-FFF2-40B4-BE49-F238E27FC236}">
                <a16:creationId xmlns:a16="http://schemas.microsoft.com/office/drawing/2014/main" id="{BCB1D823-3A13-86CF-0C7E-AA5083F32F23}"/>
              </a:ext>
            </a:extLst>
          </p:cNvPr>
          <p:cNvSpPr txBox="1"/>
          <p:nvPr/>
        </p:nvSpPr>
        <p:spPr>
          <a:xfrm>
            <a:off x="3053740" y="589883"/>
            <a:ext cx="775885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データ数を２倍に増やしたとき</a:t>
            </a:r>
          </a:p>
        </p:txBody>
      </p:sp>
    </p:spTree>
    <p:extLst>
      <p:ext uri="{BB962C8B-B14F-4D97-AF65-F5344CB8AC3E}">
        <p14:creationId xmlns:p14="http://schemas.microsoft.com/office/powerpoint/2010/main" val="161668972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B2E0DD0-1666-D212-7639-3A29769CB00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237</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BD483BD9-952B-02A4-444C-A471D53BE642}"/>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58283"/>
            <a:ext cx="2177740" cy="712613"/>
          </a:xfrm>
          <a:prstGeom prst="rect">
            <a:avLst/>
          </a:prstGeom>
        </p:spPr>
      </p:pic>
      <p:graphicFrame>
        <p:nvGraphicFramePr>
          <p:cNvPr id="2" name="表 1">
            <a:extLst>
              <a:ext uri="{FF2B5EF4-FFF2-40B4-BE49-F238E27FC236}">
                <a16:creationId xmlns:a16="http://schemas.microsoft.com/office/drawing/2014/main" id="{70FD349B-7060-AC92-AB92-2B42DEE5B7EB}"/>
              </a:ext>
            </a:extLst>
          </p:cNvPr>
          <p:cNvGraphicFramePr>
            <a:graphicFrameLocks noGrp="1"/>
          </p:cNvGraphicFramePr>
          <p:nvPr>
            <p:extLst>
              <p:ext uri="{D42A27DB-BD31-4B8C-83A1-F6EECF244321}">
                <p14:modId xmlns:p14="http://schemas.microsoft.com/office/powerpoint/2010/main" val="2978751978"/>
              </p:ext>
            </p:extLst>
          </p:nvPr>
        </p:nvGraphicFramePr>
        <p:xfrm>
          <a:off x="388103" y="1701987"/>
          <a:ext cx="10980000" cy="338328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10260000">
                  <a:extLst>
                    <a:ext uri="{9D8B030D-6E8A-4147-A177-3AD203B41FA5}">
                      <a16:colId xmlns:a16="http://schemas.microsoft.com/office/drawing/2014/main" val="1615667389"/>
                    </a:ext>
                  </a:extLst>
                </a:gridCol>
              </a:tblGrid>
              <a:tr h="370840">
                <a:tc>
                  <a:txBody>
                    <a:bodyPr/>
                    <a:lstStyle/>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⑨</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 = [[2006,'</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A',67],</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[2009,'</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[2010,'</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[1003,'</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C',52],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[2021,'</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F',67],</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[2029,'</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G',82],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[2022,'</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H',82],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[1011,'</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E',119]]</a:t>
                      </a:r>
                    </a:p>
                    <a:p>
                      <a:pPr rtl="0"/>
                      <a:endPar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
        <p:nvSpPr>
          <p:cNvPr id="3" name="テキスト ボックス 2">
            <a:extLst>
              <a:ext uri="{FF2B5EF4-FFF2-40B4-BE49-F238E27FC236}">
                <a16:creationId xmlns:a16="http://schemas.microsoft.com/office/drawing/2014/main" id="{B370576F-480B-AFCE-732C-8EB780D4C2EB}"/>
              </a:ext>
            </a:extLst>
          </p:cNvPr>
          <p:cNvSpPr txBox="1"/>
          <p:nvPr/>
        </p:nvSpPr>
        <p:spPr>
          <a:xfrm>
            <a:off x="3053740" y="599552"/>
            <a:ext cx="775885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データ数を２倍に増やしたとき</a:t>
            </a:r>
          </a:p>
        </p:txBody>
      </p:sp>
    </p:spTree>
    <p:extLst>
      <p:ext uri="{BB962C8B-B14F-4D97-AF65-F5344CB8AC3E}">
        <p14:creationId xmlns:p14="http://schemas.microsoft.com/office/powerpoint/2010/main" val="132699199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B2E0DD0-1666-D212-7639-3A29769CB00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238</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BD483BD9-952B-02A4-444C-A471D53BE642}"/>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48614"/>
            <a:ext cx="2177740" cy="712613"/>
          </a:xfrm>
          <a:prstGeom prst="rect">
            <a:avLst/>
          </a:prstGeom>
        </p:spPr>
      </p:pic>
      <p:graphicFrame>
        <p:nvGraphicFramePr>
          <p:cNvPr id="2" name="表 1">
            <a:extLst>
              <a:ext uri="{FF2B5EF4-FFF2-40B4-BE49-F238E27FC236}">
                <a16:creationId xmlns:a16="http://schemas.microsoft.com/office/drawing/2014/main" id="{70FD349B-7060-AC92-AB92-2B42DEE5B7EB}"/>
              </a:ext>
            </a:extLst>
          </p:cNvPr>
          <p:cNvGraphicFramePr>
            <a:graphicFrameLocks noGrp="1"/>
          </p:cNvGraphicFramePr>
          <p:nvPr>
            <p:extLst>
              <p:ext uri="{D42A27DB-BD31-4B8C-83A1-F6EECF244321}">
                <p14:modId xmlns:p14="http://schemas.microsoft.com/office/powerpoint/2010/main" val="3206787036"/>
              </p:ext>
            </p:extLst>
          </p:nvPr>
        </p:nvGraphicFramePr>
        <p:xfrm>
          <a:off x="388103" y="1692318"/>
          <a:ext cx="10980000" cy="48463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10260000">
                  <a:extLst>
                    <a:ext uri="{9D8B030D-6E8A-4147-A177-3AD203B41FA5}">
                      <a16:colId xmlns:a16="http://schemas.microsoft.com/office/drawing/2014/main" val="1615667389"/>
                    </a:ext>
                  </a:extLst>
                </a:gridCol>
              </a:tblGrid>
              <a:tr h="370840">
                <a:tc>
                  <a:txBody>
                    <a:bodyPr/>
                    <a:lstStyle/>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⑩</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⑪</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⑫</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⑬</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⑭</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⑮</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⑯</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⑰</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⑱</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⑲</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⑳</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㉑</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㉒</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7</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comp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if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&gt;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 stock[i+1][2]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+ 1 ][2],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print(comp)</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
        <p:nvSpPr>
          <p:cNvPr id="3" name="テキスト ボックス 2">
            <a:extLst>
              <a:ext uri="{FF2B5EF4-FFF2-40B4-BE49-F238E27FC236}">
                <a16:creationId xmlns:a16="http://schemas.microsoft.com/office/drawing/2014/main" id="{8836B9E8-159D-11D0-6B63-0E56992B6C69}"/>
              </a:ext>
            </a:extLst>
          </p:cNvPr>
          <p:cNvSpPr txBox="1"/>
          <p:nvPr/>
        </p:nvSpPr>
        <p:spPr>
          <a:xfrm>
            <a:off x="3053740" y="589883"/>
            <a:ext cx="775885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データ数を２倍に増やしたとき</a:t>
            </a:r>
          </a:p>
        </p:txBody>
      </p:sp>
    </p:spTree>
    <p:extLst>
      <p:ext uri="{BB962C8B-B14F-4D97-AF65-F5344CB8AC3E}">
        <p14:creationId xmlns:p14="http://schemas.microsoft.com/office/powerpoint/2010/main" val="138382185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B2E0DD0-1666-D212-7639-3A29769CB00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239</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BD483BD9-952B-02A4-444C-A471D53BE642}"/>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48614"/>
            <a:ext cx="2177740" cy="712613"/>
          </a:xfrm>
          <a:prstGeom prst="rect">
            <a:avLst/>
          </a:prstGeom>
        </p:spPr>
      </p:pic>
      <p:graphicFrame>
        <p:nvGraphicFramePr>
          <p:cNvPr id="2" name="表 1">
            <a:extLst>
              <a:ext uri="{FF2B5EF4-FFF2-40B4-BE49-F238E27FC236}">
                <a16:creationId xmlns:a16="http://schemas.microsoft.com/office/drawing/2014/main" id="{70FD349B-7060-AC92-AB92-2B42DEE5B7EB}"/>
              </a:ext>
            </a:extLst>
          </p:cNvPr>
          <p:cNvGraphicFramePr>
            <a:graphicFrameLocks noGrp="1"/>
          </p:cNvGraphicFramePr>
          <p:nvPr>
            <p:extLst>
              <p:ext uri="{D42A27DB-BD31-4B8C-83A1-F6EECF244321}">
                <p14:modId xmlns:p14="http://schemas.microsoft.com/office/powerpoint/2010/main" val="2749435355"/>
              </p:ext>
            </p:extLst>
          </p:nvPr>
        </p:nvGraphicFramePr>
        <p:xfrm>
          <a:off x="876000" y="1446086"/>
          <a:ext cx="10440000" cy="51206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9720000">
                  <a:extLst>
                    <a:ext uri="{9D8B030D-6E8A-4147-A177-3AD203B41FA5}">
                      <a16:colId xmlns:a16="http://schemas.microsoft.com/office/drawing/2014/main" val="1615667389"/>
                    </a:ext>
                  </a:extLst>
                </a:gridCol>
              </a:tblGrid>
              <a:tr h="370840">
                <a:tc>
                  <a:txBody>
                    <a:bodyPr/>
                    <a:lstStyle/>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⑨</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⑩</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⑪</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⑫</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⑬</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⑭</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⑮</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⑯</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⑰</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⑱</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⑲</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⑳</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㉑</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㉒</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㉓</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㉔</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㉕</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㉖</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㉗</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㉘</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㉙</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tx1">
                              <a:lumMod val="75000"/>
                              <a:lumOff val="25000"/>
                            </a:schemeClr>
                          </a:solidFill>
                          <a:latin typeface="BIZ UDゴシック" panose="020B0400000000000000" pitchFamily="49" charset="-128"/>
                          <a:ea typeface="BIZ UDゴシック" panose="020B0400000000000000" pitchFamily="49" charset="-128"/>
                        </a:rPr>
                        <a:t>㉚</a:t>
                      </a:r>
                      <a:endParaRPr kumimoji="1" lang="en-US" altLang="ja-JP" sz="11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[[2006,'</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A',67],</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[2009,'</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[2010,'</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[1003,'</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C',52],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[2021,'</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F',67],</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[2029,'</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G',82],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[2022,'</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H',82],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[1011,'</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E',119],</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[2028,'</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I',67],</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[2025,'</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J',82],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[2031,'</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K',82],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[1008,'</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D',52],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[2022,'</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L',67],</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[2027,'</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M',82],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[2025,'</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N',82],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[1001,'</a:t>
                      </a:r>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R',119]]</a:t>
                      </a:r>
                    </a:p>
                    <a:p>
                      <a:pPr rtl="0"/>
                      <a:endPar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0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a:t>
                      </a:r>
                    </a:p>
                    <a:p>
                      <a:pPr rtl="0"/>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0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最初の要素の添字</a:t>
                      </a:r>
                    </a:p>
                    <a:p>
                      <a:pPr rtl="0"/>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15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最後の要素の添字</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-1</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比較する対象の添字の最大値</a:t>
                      </a:r>
                    </a:p>
                    <a:p>
                      <a:pPr rtl="0"/>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在庫データの最初の要素から</a:t>
                      </a:r>
                      <a:r>
                        <a:rPr kumimoji="1" lang="en-US" altLang="ja-JP" sz="1100" b="1" i="0" u="none" strike="noStrike" kern="1200" dirty="0" err="1">
                          <a:solidFill>
                            <a:srgbClr val="907750"/>
                          </a:solidFill>
                          <a:effectLst/>
                          <a:latin typeface="BIZ UDゴシック" panose="020B0400000000000000" pitchFamily="49" charset="-128"/>
                          <a:ea typeface="BIZ UDゴシック" panose="020B0400000000000000" pitchFamily="49" charset="-128"/>
                          <a:cs typeface="+mn-cs"/>
                        </a:rPr>
                        <a:t>imax</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までデータを比較する</a:t>
                      </a:r>
                    </a:p>
                    <a:p>
                      <a:pPr rtl="0"/>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comp + 1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計算量を加算</a:t>
                      </a:r>
                    </a:p>
                    <a:p>
                      <a:pPr rtl="0"/>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if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&gt;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添字が小さい要素の商品番号が大きければ</a:t>
                      </a:r>
                    </a:p>
                    <a:p>
                      <a:pPr rtl="0"/>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実行結果を表示</a:t>
                      </a:r>
                    </a:p>
                    <a:p>
                      <a:pPr rtl="0"/>
                      <a:r>
                        <a:rPr kumimoji="1" lang="ja-JP" altLang="en-US"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print(stock[</a:t>
                      </a:r>
                      <a:r>
                        <a:rPr kumimoji="1" lang="en-US" altLang="ja-JP" sz="11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11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print(comp) </a:t>
                      </a:r>
                      <a:r>
                        <a:rPr kumimoji="1" lang="en-US" altLang="ja-JP"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1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計算量を表示</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
        <p:nvSpPr>
          <p:cNvPr id="3" name="テキスト ボックス 2">
            <a:extLst>
              <a:ext uri="{FF2B5EF4-FFF2-40B4-BE49-F238E27FC236}">
                <a16:creationId xmlns:a16="http://schemas.microsoft.com/office/drawing/2014/main" id="{BCB1D823-3A13-86CF-0C7E-AA5083F32F23}"/>
              </a:ext>
            </a:extLst>
          </p:cNvPr>
          <p:cNvSpPr txBox="1"/>
          <p:nvPr/>
        </p:nvSpPr>
        <p:spPr>
          <a:xfrm>
            <a:off x="3053740" y="589883"/>
            <a:ext cx="7758855" cy="769441"/>
          </a:xfrm>
          <a:prstGeom prst="rect">
            <a:avLst/>
          </a:prstGeom>
          <a:noFill/>
        </p:spPr>
        <p:txBody>
          <a:bodyPr wrap="none" rtlCol="0" anchor="t">
            <a:spAutoFit/>
          </a:bodyPr>
          <a:lstStyle/>
          <a:p>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データ数を４倍に増やしたとき</a:t>
            </a:r>
          </a:p>
        </p:txBody>
      </p:sp>
    </p:spTree>
    <p:extLst>
      <p:ext uri="{BB962C8B-B14F-4D97-AF65-F5344CB8AC3E}">
        <p14:creationId xmlns:p14="http://schemas.microsoft.com/office/powerpoint/2010/main" val="1399275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7983EE6-1A73-DAF2-6AD4-0ED5AC090C98}"/>
              </a:ext>
            </a:extLst>
          </p:cNvPr>
          <p:cNvPicPr>
            <a:picLocks noChangeAspect="1"/>
          </p:cNvPicPr>
          <p:nvPr/>
        </p:nvPicPr>
        <p:blipFill>
          <a:blip r:embed="rId3"/>
          <a:srcRect l="644" t="1" r="50494" b="48681"/>
          <a:stretch/>
        </p:blipFill>
        <p:spPr>
          <a:xfrm>
            <a:off x="487572" y="520409"/>
            <a:ext cx="9240458" cy="2686522"/>
          </a:xfrm>
          <a:prstGeom prst="rect">
            <a:avLst/>
          </a:prstGeom>
        </p:spPr>
      </p:pic>
      <p:pic>
        <p:nvPicPr>
          <p:cNvPr id="9" name="図 8">
            <a:extLst>
              <a:ext uri="{FF2B5EF4-FFF2-40B4-BE49-F238E27FC236}">
                <a16:creationId xmlns:a16="http://schemas.microsoft.com/office/drawing/2014/main" id="{2D94A5CD-2FDA-993C-743A-CBD714E6D018}"/>
              </a:ext>
            </a:extLst>
          </p:cNvPr>
          <p:cNvPicPr>
            <a:picLocks noChangeAspect="1"/>
          </p:cNvPicPr>
          <p:nvPr/>
        </p:nvPicPr>
        <p:blipFill>
          <a:blip r:embed="rId3"/>
          <a:srcRect l="51460" r="-120" b="49640"/>
          <a:stretch/>
        </p:blipFill>
        <p:spPr>
          <a:xfrm>
            <a:off x="552883" y="3979039"/>
            <a:ext cx="9377641" cy="2686522"/>
          </a:xfrm>
          <a:prstGeom prst="rect">
            <a:avLst/>
          </a:prstGeom>
        </p:spPr>
      </p:pic>
      <p:sp>
        <p:nvSpPr>
          <p:cNvPr id="10" name="正方形/長方形 9">
            <a:extLst>
              <a:ext uri="{FF2B5EF4-FFF2-40B4-BE49-F238E27FC236}">
                <a16:creationId xmlns:a16="http://schemas.microsoft.com/office/drawing/2014/main" id="{32C71488-35D7-FC51-446A-1D82456F9778}"/>
              </a:ext>
            </a:extLst>
          </p:cNvPr>
          <p:cNvSpPr/>
          <p:nvPr/>
        </p:nvSpPr>
        <p:spPr>
          <a:xfrm>
            <a:off x="1508760" y="5218614"/>
            <a:ext cx="8072846" cy="1407761"/>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1EE2B1CB-BB96-B7FF-3AF3-CEDA9A5F17E1}"/>
              </a:ext>
            </a:extLst>
          </p:cNvPr>
          <p:cNvCxnSpPr>
            <a:cxnSpLocks/>
          </p:cNvCxnSpPr>
          <p:nvPr/>
        </p:nvCxnSpPr>
        <p:spPr>
          <a:xfrm>
            <a:off x="8245859" y="2345552"/>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10DF97BB-34A7-2637-342E-35B91B842193}"/>
              </a:ext>
            </a:extLst>
          </p:cNvPr>
          <p:cNvCxnSpPr>
            <a:cxnSpLocks/>
          </p:cNvCxnSpPr>
          <p:nvPr/>
        </p:nvCxnSpPr>
        <p:spPr>
          <a:xfrm>
            <a:off x="8392039" y="3154205"/>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
        <p:nvSpPr>
          <p:cNvPr id="11" name="スライド番号プレースホルダー 5">
            <a:extLst>
              <a:ext uri="{FF2B5EF4-FFF2-40B4-BE49-F238E27FC236}">
                <a16:creationId xmlns:a16="http://schemas.microsoft.com/office/drawing/2014/main" id="{C61B1E1D-F848-ECD8-9E75-1463D0AF808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24</a:t>
            </a:fld>
            <a:endParaRPr lang="ja-JP" altLang="en-US" dirty="0"/>
          </a:p>
        </p:txBody>
      </p:sp>
      <p:cxnSp>
        <p:nvCxnSpPr>
          <p:cNvPr id="14" name="直線コネクタ 13">
            <a:extLst>
              <a:ext uri="{FF2B5EF4-FFF2-40B4-BE49-F238E27FC236}">
                <a16:creationId xmlns:a16="http://schemas.microsoft.com/office/drawing/2014/main" id="{8E777EA9-C860-CD7A-3C0C-E3ACDD3848CE}"/>
              </a:ext>
            </a:extLst>
          </p:cNvPr>
          <p:cNvCxnSpPr>
            <a:cxnSpLocks/>
          </p:cNvCxnSpPr>
          <p:nvPr/>
        </p:nvCxnSpPr>
        <p:spPr>
          <a:xfrm>
            <a:off x="2343203" y="2345552"/>
            <a:ext cx="3177316" cy="0"/>
          </a:xfrm>
          <a:prstGeom prst="line">
            <a:avLst/>
          </a:prstGeom>
          <a:ln w="76200" cap="rnd">
            <a:solidFill>
              <a:srgbClr val="FFC000"/>
            </a:solidFill>
            <a:prstDash val="sysDash"/>
          </a:ln>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EA70DE61-6689-88DC-D49D-E4A82997F3F7}"/>
              </a:ext>
            </a:extLst>
          </p:cNvPr>
          <p:cNvCxnSpPr>
            <a:cxnSpLocks/>
          </p:cNvCxnSpPr>
          <p:nvPr/>
        </p:nvCxnSpPr>
        <p:spPr>
          <a:xfrm>
            <a:off x="2343203" y="3145518"/>
            <a:ext cx="3177316" cy="0"/>
          </a:xfrm>
          <a:prstGeom prst="line">
            <a:avLst/>
          </a:prstGeom>
          <a:ln w="76200" cap="rnd">
            <a:solidFill>
              <a:srgbClr val="FFC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7628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B2E0DD0-1666-D212-7639-3A29769CB00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240</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BD483BD9-952B-02A4-444C-A471D53BE642}"/>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48614"/>
            <a:ext cx="2177740" cy="712613"/>
          </a:xfrm>
          <a:prstGeom prst="rect">
            <a:avLst/>
          </a:prstGeom>
        </p:spPr>
      </p:pic>
      <p:graphicFrame>
        <p:nvGraphicFramePr>
          <p:cNvPr id="2" name="表 1">
            <a:extLst>
              <a:ext uri="{FF2B5EF4-FFF2-40B4-BE49-F238E27FC236}">
                <a16:creationId xmlns:a16="http://schemas.microsoft.com/office/drawing/2014/main" id="{70FD349B-7060-AC92-AB92-2B42DEE5B7EB}"/>
              </a:ext>
            </a:extLst>
          </p:cNvPr>
          <p:cNvGraphicFramePr>
            <a:graphicFrameLocks noGrp="1"/>
          </p:cNvGraphicFramePr>
          <p:nvPr>
            <p:extLst>
              <p:ext uri="{D42A27DB-BD31-4B8C-83A1-F6EECF244321}">
                <p14:modId xmlns:p14="http://schemas.microsoft.com/office/powerpoint/2010/main" val="2877811605"/>
              </p:ext>
            </p:extLst>
          </p:nvPr>
        </p:nvGraphicFramePr>
        <p:xfrm>
          <a:off x="388103" y="508421"/>
          <a:ext cx="10980000" cy="630936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10260000">
                  <a:extLst>
                    <a:ext uri="{9D8B030D-6E8A-4147-A177-3AD203B41FA5}">
                      <a16:colId xmlns:a16="http://schemas.microsoft.com/office/drawing/2014/main" val="1615667389"/>
                    </a:ext>
                  </a:extLst>
                </a:gridCol>
              </a:tblGrid>
              <a:tr h="370840">
                <a:tc>
                  <a:txBody>
                    <a:bodyPr/>
                    <a:lstStyle/>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⑨</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⑩</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⑪</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⑫</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⑬</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⑭</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⑮</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⑯</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⑰</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[[2006,'</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A',67],</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[2009,'</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[2010,'</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[1003,'</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C',52],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[2021,'</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F',67],</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[2029,'</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G',82],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[2022,'</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H',82],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[1011,'</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E',119],</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[2028,'</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I',67],</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[2025,'</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J',82],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[2031,'</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K',82],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[1008,'</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D',52],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[2022,'</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L',67],</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[2027,'</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M',82],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[2025,'</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N',82],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[1001,'</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R',119]]</a:t>
                      </a:r>
                    </a:p>
                    <a:p>
                      <a:pPr rtl="0"/>
                      <a:endPar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85737385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B2E0DD0-1666-D212-7639-3A29769CB00D}"/>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5">
            <a:extLst>
              <a:ext uri="{FF2B5EF4-FFF2-40B4-BE49-F238E27FC236}">
                <a16:creationId xmlns:a16="http://schemas.microsoft.com/office/drawing/2014/main" id="{C63333A5-B42A-CCF4-E652-1ECC9144ED2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241</a:t>
            </a:fld>
            <a:endParaRPr lang="ja-JP" altLang="en-US" dirty="0"/>
          </a:p>
        </p:txBody>
      </p:sp>
      <p:graphicFrame>
        <p:nvGraphicFramePr>
          <p:cNvPr id="2" name="表 1">
            <a:extLst>
              <a:ext uri="{FF2B5EF4-FFF2-40B4-BE49-F238E27FC236}">
                <a16:creationId xmlns:a16="http://schemas.microsoft.com/office/drawing/2014/main" id="{70FD349B-7060-AC92-AB92-2B42DEE5B7EB}"/>
              </a:ext>
            </a:extLst>
          </p:cNvPr>
          <p:cNvGraphicFramePr>
            <a:graphicFrameLocks noGrp="1"/>
          </p:cNvGraphicFramePr>
          <p:nvPr>
            <p:extLst>
              <p:ext uri="{D42A27DB-BD31-4B8C-83A1-F6EECF244321}">
                <p14:modId xmlns:p14="http://schemas.microsoft.com/office/powerpoint/2010/main" val="2275257506"/>
              </p:ext>
            </p:extLst>
          </p:nvPr>
        </p:nvGraphicFramePr>
        <p:xfrm>
          <a:off x="388103" y="510130"/>
          <a:ext cx="10980000" cy="48463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10260000">
                  <a:extLst>
                    <a:ext uri="{9D8B030D-6E8A-4147-A177-3AD203B41FA5}">
                      <a16:colId xmlns:a16="http://schemas.microsoft.com/office/drawing/2014/main" val="1615667389"/>
                    </a:ext>
                  </a:extLst>
                </a:gridCol>
              </a:tblGrid>
              <a:tr h="370840">
                <a:tc>
                  <a:txBody>
                    <a:bodyPr/>
                    <a:lstStyle/>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⑱</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⑲</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⑳</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㉑</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㉒</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㉓</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㉔</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㉕</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㉖</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㉗</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㉘</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㉙</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㉚</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15</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comp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if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&gt;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print(comp)</a:t>
                      </a:r>
                      <a:endPar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330468942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42E83E9-67AB-EBF5-8ECA-765DB339E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49" y="612935"/>
            <a:ext cx="11894430" cy="792962"/>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lang="en-US" altLang="ja-JP" sz="4400" dirty="0">
                <a:solidFill>
                  <a:prstClr val="black">
                    <a:lumMod val="75000"/>
                    <a:lumOff val="25000"/>
                  </a:prstClr>
                </a:solidFill>
              </a:rPr>
              <a:t>(2) </a:t>
            </a:r>
            <a:r>
              <a:rPr lang="ja-JP" altLang="en-US" sz="4400" dirty="0">
                <a:solidFill>
                  <a:prstClr val="black">
                    <a:lumMod val="75000"/>
                    <a:lumOff val="25000"/>
                  </a:prstClr>
                </a:solidFill>
              </a:rPr>
              <a:t>例題９のプログラムを修正し，</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　　商品番号の降順に並べ変えて</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　　みよう。</a:t>
            </a:r>
            <a:endParaRPr kumimoji="1" lang="en-US" altLang="ja-JP" sz="4400" b="0" i="0" u="none" strike="noStrike" kern="1200" cap="none" spc="0" normalizeH="0" baseline="0" noProof="0" dirty="0">
              <a:ln>
                <a:noFill/>
              </a:ln>
              <a:solidFill>
                <a:prstClr val="black">
                  <a:lumMod val="75000"/>
                  <a:lumOff val="25000"/>
                </a:prstClr>
              </a:solidFill>
              <a:effectLst/>
              <a:uLnTx/>
              <a:uFillTx/>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FF0B8331-7712-0C76-D044-547D574E4FD6}"/>
              </a:ext>
            </a:extLst>
          </p:cNvPr>
          <p:cNvPicPr>
            <a:picLocks noChangeAspect="1"/>
          </p:cNvPicPr>
          <p:nvPr/>
        </p:nvPicPr>
        <p:blipFill>
          <a:blip r:embed="rId4">
            <a:extLst>
              <a:ext uri="{28A0092B-C50C-407E-A947-70E740481C1C}">
                <a14:useLocalDpi xmlns:a14="http://schemas.microsoft.com/office/drawing/2010/main" val="0"/>
              </a:ext>
            </a:extLst>
          </a:blip>
          <a:srcRect t="10541" r="7664" b="13141"/>
          <a:stretch/>
        </p:blipFill>
        <p:spPr>
          <a:xfrm>
            <a:off x="876000" y="1460846"/>
            <a:ext cx="1841074" cy="1193937"/>
          </a:xfrm>
          <a:prstGeom prst="rect">
            <a:avLst/>
          </a:prstGeom>
        </p:spPr>
      </p:pic>
      <p:sp>
        <p:nvSpPr>
          <p:cNvPr id="8" name="正方形/長方形 7">
            <a:extLst>
              <a:ext uri="{FF2B5EF4-FFF2-40B4-BE49-F238E27FC236}">
                <a16:creationId xmlns:a16="http://schemas.microsoft.com/office/drawing/2014/main" id="{239BB59E-F9D7-E949-D427-7828BE9962F6}"/>
              </a:ext>
            </a:extLst>
          </p:cNvPr>
          <p:cNvSpPr/>
          <p:nvPr/>
        </p:nvSpPr>
        <p:spPr>
          <a:xfrm>
            <a:off x="2169019" y="1558592"/>
            <a:ext cx="346166" cy="479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F077F42-E012-5E63-87F1-19182571FB16}"/>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4A319F4-B9C8-D552-AB50-7776654E9D24}"/>
              </a:ext>
            </a:extLst>
          </p:cNvPr>
          <p:cNvSpPr txBox="1"/>
          <p:nvPr/>
        </p:nvSpPr>
        <p:spPr>
          <a:xfrm>
            <a:off x="2109654" y="1460846"/>
            <a:ext cx="468000" cy="707886"/>
          </a:xfrm>
          <a:prstGeom prst="rect">
            <a:avLst/>
          </a:prstGeom>
          <a:noFill/>
        </p:spPr>
        <p:txBody>
          <a:bodyPr wrap="square" rtlCol="0">
            <a:spAutoFit/>
          </a:bodyPr>
          <a:lstStyle/>
          <a:p>
            <a:r>
              <a:rPr kumimoji="1" lang="en-US" altLang="ja-JP" sz="4000" b="1" dirty="0">
                <a:solidFill>
                  <a:schemeClr val="tx1">
                    <a:lumMod val="75000"/>
                    <a:lumOff val="25000"/>
                  </a:schemeClr>
                </a:solidFill>
              </a:rPr>
              <a:t>5</a:t>
            </a:r>
            <a:endParaRPr kumimoji="1" lang="ja-JP" altLang="en-US" sz="4000" b="1" dirty="0">
              <a:solidFill>
                <a:schemeClr val="tx1">
                  <a:lumMod val="75000"/>
                  <a:lumOff val="25000"/>
                </a:schemeClr>
              </a:solidFill>
            </a:endParaRPr>
          </a:p>
        </p:txBody>
      </p:sp>
      <p:sp>
        <p:nvSpPr>
          <p:cNvPr id="10" name="テキスト ボックス 9">
            <a:extLst>
              <a:ext uri="{FF2B5EF4-FFF2-40B4-BE49-F238E27FC236}">
                <a16:creationId xmlns:a16="http://schemas.microsoft.com/office/drawing/2014/main" id="{3AACB46A-3FA4-37B6-A659-E24BC93BC62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p.113</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1" name="スライド番号プレースホルダー 5">
            <a:extLst>
              <a:ext uri="{FF2B5EF4-FFF2-40B4-BE49-F238E27FC236}">
                <a16:creationId xmlns:a16="http://schemas.microsoft.com/office/drawing/2014/main" id="{1CE088B7-CEE2-33B9-A843-13A8459DC2D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242</a:t>
            </a:fld>
            <a:endParaRPr lang="ja-JP" altLang="en-US" dirty="0"/>
          </a:p>
        </p:txBody>
      </p:sp>
    </p:spTree>
    <p:extLst>
      <p:ext uri="{BB962C8B-B14F-4D97-AF65-F5344CB8AC3E}">
        <p14:creationId xmlns:p14="http://schemas.microsoft.com/office/powerpoint/2010/main" val="58809143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5A32-B252-0997-3BCE-DE173BAAC82F}"/>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977152E-C4EA-9884-73F3-6BF9F3749FCF}"/>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6EC2C379-3812-7FF8-9BAE-08EAA1DC5C3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243</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78ACB62C-A451-0AAF-A4E5-66B33F5BC15E}"/>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48614"/>
            <a:ext cx="2177740" cy="712613"/>
          </a:xfrm>
          <a:prstGeom prst="rect">
            <a:avLst/>
          </a:prstGeom>
        </p:spPr>
      </p:pic>
      <p:graphicFrame>
        <p:nvGraphicFramePr>
          <p:cNvPr id="2" name="表 1">
            <a:extLst>
              <a:ext uri="{FF2B5EF4-FFF2-40B4-BE49-F238E27FC236}">
                <a16:creationId xmlns:a16="http://schemas.microsoft.com/office/drawing/2014/main" id="{A9278803-7E50-6172-84CD-1FE859564621}"/>
              </a:ext>
            </a:extLst>
          </p:cNvPr>
          <p:cNvGraphicFramePr>
            <a:graphicFrameLocks noGrp="1"/>
          </p:cNvGraphicFramePr>
          <p:nvPr>
            <p:extLst>
              <p:ext uri="{D42A27DB-BD31-4B8C-83A1-F6EECF244321}">
                <p14:modId xmlns:p14="http://schemas.microsoft.com/office/powerpoint/2010/main" val="2985043945"/>
              </p:ext>
            </p:extLst>
          </p:nvPr>
        </p:nvGraphicFramePr>
        <p:xfrm>
          <a:off x="876000" y="1446086"/>
          <a:ext cx="10512000" cy="5029200"/>
        </p:xfrm>
        <a:graphic>
          <a:graphicData uri="http://schemas.openxmlformats.org/drawingml/2006/table">
            <a:tbl>
              <a:tblPr firstRow="1" bandRow="1">
                <a:tableStyleId>{5C22544A-7EE6-4342-B048-85BDC9FD1C3A}</a:tableStyleId>
              </a:tblPr>
              <a:tblGrid>
                <a:gridCol w="724966">
                  <a:extLst>
                    <a:ext uri="{9D8B030D-6E8A-4147-A177-3AD203B41FA5}">
                      <a16:colId xmlns:a16="http://schemas.microsoft.com/office/drawing/2014/main" val="97469026"/>
                    </a:ext>
                  </a:extLst>
                </a:gridCol>
                <a:gridCol w="9787034">
                  <a:extLst>
                    <a:ext uri="{9D8B030D-6E8A-4147-A177-3AD203B41FA5}">
                      <a16:colId xmlns:a16="http://schemas.microsoft.com/office/drawing/2014/main" val="1615667389"/>
                    </a:ext>
                  </a:extLst>
                </a:gridCol>
              </a:tblGrid>
              <a:tr h="370840">
                <a:tc>
                  <a:txBody>
                    <a:bodyPr/>
                    <a:lstStyle/>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⑨</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⑩</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⑪</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⑫</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⑬</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⑭</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⑮</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⑯</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⑰</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rPr>
                        <a:t>⑱</a:t>
                      </a:r>
                      <a:endParaRPr kumimoji="1" lang="en-US" altLang="ja-JP" sz="1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 = [[2006,'</a:t>
                      </a:r>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A',67],</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[2009,'</a:t>
                      </a:r>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D',82],</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[2010,'</a:t>
                      </a:r>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E',82],</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[1003,'</a:t>
                      </a:r>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C',52]]</a:t>
                      </a:r>
                    </a:p>
                    <a:p>
                      <a:pPr rtl="0"/>
                      <a:endPar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0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a:t>
                      </a:r>
                    </a:p>
                    <a:p>
                      <a:pPr rtl="0"/>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0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最初の要素の添字</a:t>
                      </a:r>
                    </a:p>
                    <a:p>
                      <a:pPr rtl="0"/>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3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最後の要素の添字</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-1</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比較する対象の添字の最大値</a:t>
                      </a:r>
                    </a:p>
                    <a:p>
                      <a:pPr rtl="0"/>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在庫データの最初の要素から</a:t>
                      </a:r>
                      <a:r>
                        <a:rPr kumimoji="1" lang="en-US" altLang="ja-JP" sz="1800" b="1" i="0" u="none" strike="noStrike" kern="1200" dirty="0" err="1">
                          <a:solidFill>
                            <a:srgbClr val="907750"/>
                          </a:solidFill>
                          <a:effectLst/>
                          <a:latin typeface="BIZ UDゴシック" panose="020B0400000000000000" pitchFamily="49" charset="-128"/>
                          <a:ea typeface="BIZ UDゴシック" panose="020B0400000000000000" pitchFamily="49" charset="-128"/>
                          <a:cs typeface="+mn-cs"/>
                        </a:rPr>
                        <a:t>imax</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までデータを比較する</a:t>
                      </a:r>
                    </a:p>
                    <a:p>
                      <a:pPr rtl="0"/>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comp + 1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計算量を加算</a:t>
                      </a:r>
                    </a:p>
                    <a:p>
                      <a:pPr rtl="0"/>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if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&lt;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添字が小さい要素の商品番号が大きければ</a:t>
                      </a:r>
                    </a:p>
                    <a:p>
                      <a:pPr rtl="0"/>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実行結果を表示</a:t>
                      </a:r>
                    </a:p>
                    <a:p>
                      <a:pPr rtl="0"/>
                      <a:r>
                        <a:rPr kumimoji="1" lang="ja-JP" altLang="en-US"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print(stock[</a:t>
                      </a:r>
                      <a:r>
                        <a:rPr kumimoji="1" lang="en-US" altLang="ja-JP" sz="1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1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print(comp) </a:t>
                      </a:r>
                      <a:r>
                        <a:rPr kumimoji="1" lang="en-US" altLang="ja-JP"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rPr>
                        <a:t>計算量を表示</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131336250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C6FD-545F-547E-8E54-750DE20D34E8}"/>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4C475F5-09AA-D506-401C-73B0826A7E75}"/>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7">
            <a:extLst>
              <a:ext uri="{FF2B5EF4-FFF2-40B4-BE49-F238E27FC236}">
                <a16:creationId xmlns:a16="http://schemas.microsoft.com/office/drawing/2014/main" id="{303EE6FB-DB89-A8B4-8292-F25BCC64199C}"/>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5">
            <a:extLst>
              <a:ext uri="{FF2B5EF4-FFF2-40B4-BE49-F238E27FC236}">
                <a16:creationId xmlns:a16="http://schemas.microsoft.com/office/drawing/2014/main" id="{C314B1FD-18EB-422F-6667-C7E2FE4BE08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244</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D45791F9-CB40-D5FE-BC5F-C2069D8D2D90}"/>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58283"/>
            <a:ext cx="2177740" cy="712613"/>
          </a:xfrm>
          <a:prstGeom prst="rect">
            <a:avLst/>
          </a:prstGeom>
        </p:spPr>
      </p:pic>
      <p:graphicFrame>
        <p:nvGraphicFramePr>
          <p:cNvPr id="2" name="表 1">
            <a:extLst>
              <a:ext uri="{FF2B5EF4-FFF2-40B4-BE49-F238E27FC236}">
                <a16:creationId xmlns:a16="http://schemas.microsoft.com/office/drawing/2014/main" id="{04B9848C-FD9D-C4A0-B39B-7500A884BEB6}"/>
              </a:ext>
            </a:extLst>
          </p:cNvPr>
          <p:cNvGraphicFramePr>
            <a:graphicFrameLocks noGrp="1"/>
          </p:cNvGraphicFramePr>
          <p:nvPr>
            <p:extLst>
              <p:ext uri="{D42A27DB-BD31-4B8C-83A1-F6EECF244321}">
                <p14:modId xmlns:p14="http://schemas.microsoft.com/office/powerpoint/2010/main" val="3022573927"/>
              </p:ext>
            </p:extLst>
          </p:nvPr>
        </p:nvGraphicFramePr>
        <p:xfrm>
          <a:off x="388103" y="1701987"/>
          <a:ext cx="10980000" cy="192024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10260000">
                  <a:extLst>
                    <a:ext uri="{9D8B030D-6E8A-4147-A177-3AD203B41FA5}">
                      <a16:colId xmlns:a16="http://schemas.microsoft.com/office/drawing/2014/main" val="1615667389"/>
                    </a:ext>
                  </a:extLst>
                </a:gridCol>
              </a:tblGrid>
              <a:tr h="370840">
                <a:tc>
                  <a:txBody>
                    <a:bodyPr/>
                    <a:lstStyle/>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 = [[2006,'</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A',67],</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[2009,'</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D',82],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[2010,'</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菓子パン</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E',82],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[1003,'</a:t>
                      </a:r>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飲料水</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C',52]]</a:t>
                      </a:r>
                    </a:p>
                    <a:p>
                      <a:pPr rtl="0"/>
                      <a:endPar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163156126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DE90-18D4-81D6-67D6-522CF6D19339}"/>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4F0406C-09A5-6896-5C39-3C77189576B8}"/>
              </a:ext>
            </a:extLst>
          </p:cNvPr>
          <p:cNvSpPr/>
          <p:nvPr/>
        </p:nvSpPr>
        <p:spPr>
          <a:xfrm>
            <a:off x="11389057" y="619763"/>
            <a:ext cx="638326" cy="64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7">
            <a:extLst>
              <a:ext uri="{FF2B5EF4-FFF2-40B4-BE49-F238E27FC236}">
                <a16:creationId xmlns:a16="http://schemas.microsoft.com/office/drawing/2014/main" id="{D3E4AAF6-A234-1411-6BF5-F388D481F74F}"/>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5">
            <a:extLst>
              <a:ext uri="{FF2B5EF4-FFF2-40B4-BE49-F238E27FC236}">
                <a16:creationId xmlns:a16="http://schemas.microsoft.com/office/drawing/2014/main" id="{21781D5E-FF3B-2B18-AE9F-BE128A95EF88}"/>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245</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5733431E-C14A-331B-5CCE-E1066D4F4E0B}"/>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648614"/>
            <a:ext cx="2177740" cy="712613"/>
          </a:xfrm>
          <a:prstGeom prst="rect">
            <a:avLst/>
          </a:prstGeom>
        </p:spPr>
      </p:pic>
      <p:graphicFrame>
        <p:nvGraphicFramePr>
          <p:cNvPr id="2" name="表 1">
            <a:extLst>
              <a:ext uri="{FF2B5EF4-FFF2-40B4-BE49-F238E27FC236}">
                <a16:creationId xmlns:a16="http://schemas.microsoft.com/office/drawing/2014/main" id="{927239E1-6E46-26AB-C6FA-AC1B056DE7B4}"/>
              </a:ext>
            </a:extLst>
          </p:cNvPr>
          <p:cNvGraphicFramePr>
            <a:graphicFrameLocks noGrp="1"/>
          </p:cNvGraphicFramePr>
          <p:nvPr>
            <p:extLst>
              <p:ext uri="{D42A27DB-BD31-4B8C-83A1-F6EECF244321}">
                <p14:modId xmlns:p14="http://schemas.microsoft.com/office/powerpoint/2010/main" val="2322163143"/>
              </p:ext>
            </p:extLst>
          </p:nvPr>
        </p:nvGraphicFramePr>
        <p:xfrm>
          <a:off x="388103" y="1692318"/>
          <a:ext cx="10980000" cy="48463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10260000">
                  <a:extLst>
                    <a:ext uri="{9D8B030D-6E8A-4147-A177-3AD203B41FA5}">
                      <a16:colId xmlns:a16="http://schemas.microsoft.com/office/drawing/2014/main" val="1615667389"/>
                    </a:ext>
                  </a:extLst>
                </a:gridCol>
              </a:tblGrid>
              <a:tr h="370840">
                <a:tc>
                  <a:txBody>
                    <a:bodyPr/>
                    <a:lstStyle/>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⑨</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⑩</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⑪</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⑫</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⑬</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⑭</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⑮</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⑯</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⑰</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⑱</a:t>
                      </a:r>
                      <a:endParaRPr kumimoji="1"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3</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 -1):</a:t>
                      </a:r>
                      <a:endPar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imax</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comp = comp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if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&lt;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+ 1][0],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][0]</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+ 1][1],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][1]</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+ 1][2], 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][2]</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start_ind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last_ind</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p>
                      <a:pPr rtl="0"/>
                      <a:r>
                        <a:rPr kumimoji="1" lang="ja-JP" altLang="en-US"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print(stock[</a:t>
                      </a:r>
                      <a:r>
                        <a:rPr kumimoji="1" lang="en-US" altLang="ja-JP" sz="24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4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print(comp)</a:t>
                      </a:r>
                      <a:endParaRPr kumimoji="1" lang="ja-JP" altLang="en-US" sz="2400" b="1" i="0" u="none" strike="noStrike" kern="1200" dirty="0">
                        <a:solidFill>
                          <a:srgbClr val="90775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126108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DA3711-2009-7C5A-4AA7-2832457B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ユーザが入力した数値は，文字として</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扱われるので</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4400" b="1" i="0" strike="noStrike" kern="1200" cap="none" spc="0" normalizeH="0" baseline="0" noProof="0" dirty="0">
                <a:ln>
                  <a:noFill/>
                </a:ln>
                <a:solidFill>
                  <a:srgbClr val="FFF0C4"/>
                </a:solidFill>
                <a:effectLst/>
                <a:uLnTx/>
                <a:uFillTx/>
                <a:latin typeface="BIZ UDPゴシック" panose="020B0400000000000000" pitchFamily="50" charset="-128"/>
                <a:ea typeface="BIZ UDPゴシック" panose="020B0400000000000000" pitchFamily="50" charset="-128"/>
              </a:rPr>
              <a:t>int()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を使用して</a:t>
            </a:r>
            <a:r>
              <a:rPr kumimoji="1" lang="ja-JP" altLang="en-US"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整数型</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に変換する。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8" name="テキスト ボックス 7">
            <a:extLst>
              <a:ext uri="{FF2B5EF4-FFF2-40B4-BE49-F238E27FC236}">
                <a16:creationId xmlns:a16="http://schemas.microsoft.com/office/drawing/2014/main" id="{F0F1D6C6-DAA0-4F75-E241-08A0AD517E6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スライド番号プレースホルダー 5">
            <a:extLst>
              <a:ext uri="{FF2B5EF4-FFF2-40B4-BE49-F238E27FC236}">
                <a16:creationId xmlns:a16="http://schemas.microsoft.com/office/drawing/2014/main" id="{7D045F9E-AD89-3A4E-E45D-2E0E65F4828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25</a:t>
            </a:fld>
            <a:endParaRPr lang="ja-JP" altLang="en-US" dirty="0"/>
          </a:p>
        </p:txBody>
      </p:sp>
    </p:spTree>
    <p:extLst>
      <p:ext uri="{BB962C8B-B14F-4D97-AF65-F5344CB8AC3E}">
        <p14:creationId xmlns:p14="http://schemas.microsoft.com/office/powerpoint/2010/main" val="206354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DA3711-2009-7C5A-4AA7-2832457B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ユーザが入力した数値は，文字として</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扱われるので</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int()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を使用して</a:t>
            </a:r>
            <a:r>
              <a:rPr kumimoji="1" lang="ja-JP" altLang="en-US" sz="440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整数型</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に変換する。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8" name="テキスト ボックス 7">
            <a:extLst>
              <a:ext uri="{FF2B5EF4-FFF2-40B4-BE49-F238E27FC236}">
                <a16:creationId xmlns:a16="http://schemas.microsoft.com/office/drawing/2014/main" id="{F0F1D6C6-DAA0-4F75-E241-08A0AD517E6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スライド番号プレースホルダー 5">
            <a:extLst>
              <a:ext uri="{FF2B5EF4-FFF2-40B4-BE49-F238E27FC236}">
                <a16:creationId xmlns:a16="http://schemas.microsoft.com/office/drawing/2014/main" id="{7D045F9E-AD89-3A4E-E45D-2E0E65F4828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26</a:t>
            </a:fld>
            <a:endParaRPr lang="ja-JP" altLang="en-US" dirty="0"/>
          </a:p>
        </p:txBody>
      </p:sp>
    </p:spTree>
    <p:extLst>
      <p:ext uri="{BB962C8B-B14F-4D97-AF65-F5344CB8AC3E}">
        <p14:creationId xmlns:p14="http://schemas.microsoft.com/office/powerpoint/2010/main" val="127444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DA3711-2009-7C5A-4AA7-2832457B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lang="ja-JP" altLang="en-US" sz="4400" b="1" dirty="0">
                <a:solidFill>
                  <a:prstClr val="black">
                    <a:lumMod val="75000"/>
                    <a:lumOff val="25000"/>
                  </a:prstClr>
                </a:solidFill>
              </a:rPr>
              <a:t>▷文字列の扱い</a:t>
            </a:r>
            <a:endParaRPr lang="en-US" altLang="ja-JP" sz="4400" b="1" dirty="0">
              <a:solidFill>
                <a:prstClr val="black">
                  <a:lumMod val="75000"/>
                  <a:lumOff val="25000"/>
                </a:prstClr>
              </a:solidFill>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では，文字列を</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シングルコーテーション</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ダブルコーテーション</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囲って表す。</a:t>
            </a:r>
            <a:endParaRPr lang="en-US" altLang="ja-JP" sz="4400" dirty="0">
              <a:solidFill>
                <a:schemeClr val="tx1">
                  <a:lumMod val="75000"/>
                  <a:lumOff val="25000"/>
                </a:schemeClr>
              </a:solidFill>
            </a:endParaRPr>
          </a:p>
        </p:txBody>
      </p:sp>
      <p:grpSp>
        <p:nvGrpSpPr>
          <p:cNvPr id="5" name="グループ化 4">
            <a:extLst>
              <a:ext uri="{FF2B5EF4-FFF2-40B4-BE49-F238E27FC236}">
                <a16:creationId xmlns:a16="http://schemas.microsoft.com/office/drawing/2014/main" id="{20667B9A-DF51-0BBC-2E6F-C11A7F154548}"/>
              </a:ext>
            </a:extLst>
          </p:cNvPr>
          <p:cNvGrpSpPr/>
          <p:nvPr/>
        </p:nvGrpSpPr>
        <p:grpSpPr>
          <a:xfrm>
            <a:off x="838200" y="1623316"/>
            <a:ext cx="1591913" cy="883578"/>
            <a:chOff x="2270588" y="3116976"/>
            <a:chExt cx="1591913" cy="883578"/>
          </a:xfrm>
        </p:grpSpPr>
        <p:sp>
          <p:nvSpPr>
            <p:cNvPr id="7" name="楕円 6">
              <a:extLst>
                <a:ext uri="{FF2B5EF4-FFF2-40B4-BE49-F238E27FC236}">
                  <a16:creationId xmlns:a16="http://schemas.microsoft.com/office/drawing/2014/main" id="{E9FC5B27-AD15-3AA0-C71C-F42FA4E79953}"/>
                </a:ext>
              </a:extLst>
            </p:cNvPr>
            <p:cNvSpPr/>
            <p:nvPr/>
          </p:nvSpPr>
          <p:spPr>
            <a:xfrm>
              <a:off x="2270588" y="3116976"/>
              <a:ext cx="883578" cy="883578"/>
            </a:xfrm>
            <a:prstGeom prst="ellipse">
              <a:avLst/>
            </a:prstGeom>
            <a:solidFill>
              <a:srgbClr val="74B9E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72000" rtlCol="0" anchor="ctr"/>
            <a:lstStyle/>
            <a:p>
              <a:pPr algn="ctr"/>
              <a:r>
                <a:rPr kumimoji="1" lang="ja-JP" altLang="en-US" sz="6000" b="1" dirty="0">
                  <a:latin typeface="BIZ UDゴシック" panose="020B0400000000000000" pitchFamily="49" charset="-128"/>
                  <a:ea typeface="BIZ UDゴシック" panose="020B0400000000000000" pitchFamily="49" charset="-128"/>
                </a:rPr>
                <a:t>＋</a:t>
              </a:r>
            </a:p>
          </p:txBody>
        </p:sp>
        <p:sp>
          <p:nvSpPr>
            <p:cNvPr id="8" name="楕円 7">
              <a:extLst>
                <a:ext uri="{FF2B5EF4-FFF2-40B4-BE49-F238E27FC236}">
                  <a16:creationId xmlns:a16="http://schemas.microsoft.com/office/drawing/2014/main" id="{4D4CD65A-FB1F-22DC-5B4F-86C9719C4C98}"/>
                </a:ext>
              </a:extLst>
            </p:cNvPr>
            <p:cNvSpPr/>
            <p:nvPr/>
          </p:nvSpPr>
          <p:spPr>
            <a:xfrm>
              <a:off x="2978923" y="3116976"/>
              <a:ext cx="883578" cy="883578"/>
            </a:xfrm>
            <a:prstGeom prst="ellipse">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252000" rtlCol="0" anchor="ctr"/>
            <a:lstStyle/>
            <a:p>
              <a:pPr algn="ctr"/>
              <a:r>
                <a:rPr kumimoji="1" lang="en-US" altLang="ja-JP" sz="6000" dirty="0">
                  <a:latin typeface="BIZ UDゴシック" panose="020B0400000000000000" pitchFamily="49" charset="-128"/>
                  <a:ea typeface="BIZ UDゴシック" panose="020B0400000000000000" pitchFamily="49" charset="-128"/>
                </a:rPr>
                <a:t>α</a:t>
              </a:r>
              <a:endParaRPr kumimoji="1" lang="ja-JP" altLang="en-US" sz="6000" dirty="0">
                <a:latin typeface="BIZ UDゴシック" panose="020B0400000000000000" pitchFamily="49" charset="-128"/>
                <a:ea typeface="BIZ UDゴシック" panose="020B0400000000000000" pitchFamily="49" charset="-128"/>
              </a:endParaRPr>
            </a:p>
          </p:txBody>
        </p:sp>
      </p:grpSp>
      <p:sp>
        <p:nvSpPr>
          <p:cNvPr id="9" name="テキスト ボックス 8">
            <a:extLst>
              <a:ext uri="{FF2B5EF4-FFF2-40B4-BE49-F238E27FC236}">
                <a16:creationId xmlns:a16="http://schemas.microsoft.com/office/drawing/2014/main" id="{D43AA273-A419-636F-ECF0-674A64449820}"/>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4" name="スライド番号プレースホルダー 5">
            <a:extLst>
              <a:ext uri="{FF2B5EF4-FFF2-40B4-BE49-F238E27FC236}">
                <a16:creationId xmlns:a16="http://schemas.microsoft.com/office/drawing/2014/main" id="{3364F904-0374-CFCD-942B-416BCD51FAA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27</a:t>
            </a:fld>
            <a:endParaRPr lang="ja-JP" altLang="en-US" dirty="0"/>
          </a:p>
        </p:txBody>
      </p:sp>
      <p:cxnSp>
        <p:nvCxnSpPr>
          <p:cNvPr id="11" name="直線コネクタ 10">
            <a:extLst>
              <a:ext uri="{FF2B5EF4-FFF2-40B4-BE49-F238E27FC236}">
                <a16:creationId xmlns:a16="http://schemas.microsoft.com/office/drawing/2014/main" id="{3DE46817-6CE3-07B4-DB1B-E61C9B3B06FA}"/>
              </a:ext>
            </a:extLst>
          </p:cNvPr>
          <p:cNvCxnSpPr>
            <a:cxnSpLocks/>
          </p:cNvCxnSpPr>
          <p:nvPr/>
        </p:nvCxnSpPr>
        <p:spPr>
          <a:xfrm>
            <a:off x="1181863" y="4989439"/>
            <a:ext cx="364672"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03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5F983-06DD-556E-BF1E-DEC46C5CB380}"/>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B022F14F-CBB9-7199-AB1E-A36E2C332CB3}"/>
              </a:ext>
            </a:extLst>
          </p:cNvPr>
          <p:cNvPicPr>
            <a:picLocks noChangeAspect="1"/>
          </p:cNvPicPr>
          <p:nvPr/>
        </p:nvPicPr>
        <p:blipFill>
          <a:blip r:embed="rId3"/>
          <a:srcRect l="644" t="1" r="50494" b="48681"/>
          <a:stretch/>
        </p:blipFill>
        <p:spPr>
          <a:xfrm>
            <a:off x="487572" y="520409"/>
            <a:ext cx="9240458" cy="2686522"/>
          </a:xfrm>
          <a:prstGeom prst="rect">
            <a:avLst/>
          </a:prstGeom>
        </p:spPr>
      </p:pic>
      <p:pic>
        <p:nvPicPr>
          <p:cNvPr id="9" name="図 8">
            <a:extLst>
              <a:ext uri="{FF2B5EF4-FFF2-40B4-BE49-F238E27FC236}">
                <a16:creationId xmlns:a16="http://schemas.microsoft.com/office/drawing/2014/main" id="{E5DF46BB-2A8B-5490-72B2-8E38FFF23A36}"/>
              </a:ext>
            </a:extLst>
          </p:cNvPr>
          <p:cNvPicPr>
            <a:picLocks noChangeAspect="1"/>
          </p:cNvPicPr>
          <p:nvPr/>
        </p:nvPicPr>
        <p:blipFill>
          <a:blip r:embed="rId3"/>
          <a:srcRect l="51460" r="-120" b="49640"/>
          <a:stretch/>
        </p:blipFill>
        <p:spPr>
          <a:xfrm>
            <a:off x="552883" y="3979039"/>
            <a:ext cx="9377641" cy="2686522"/>
          </a:xfrm>
          <a:prstGeom prst="rect">
            <a:avLst/>
          </a:prstGeom>
        </p:spPr>
      </p:pic>
      <p:sp>
        <p:nvSpPr>
          <p:cNvPr id="2" name="テキスト ボックス 1">
            <a:extLst>
              <a:ext uri="{FF2B5EF4-FFF2-40B4-BE49-F238E27FC236}">
                <a16:creationId xmlns:a16="http://schemas.microsoft.com/office/drawing/2014/main" id="{153619C8-AB7E-C791-3776-2D9D6F42C646}"/>
              </a:ext>
            </a:extLst>
          </p:cNvPr>
          <p:cNvSpPr txBox="1"/>
          <p:nvPr/>
        </p:nvSpPr>
        <p:spPr>
          <a:xfrm>
            <a:off x="4800597" y="3739031"/>
            <a:ext cx="3312000" cy="1129308"/>
          </a:xfrm>
          <a:prstGeom prst="roundRect">
            <a:avLst>
              <a:gd name="adj" fmla="val 8017"/>
            </a:avLst>
          </a:prstGeom>
          <a:solidFill>
            <a:schemeClr val="bg1"/>
          </a:solidFill>
        </p:spPr>
        <p:txBody>
          <a:bodyPr wrap="square" rtlCol="0">
            <a:spAutoFit/>
          </a:bodyPr>
          <a:lstStyle/>
          <a:p>
            <a:r>
              <a:rPr lang="en-US" altLang="ja-JP"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int</a:t>
            </a:r>
            <a:r>
              <a:rPr lang="en-US" altLang="ja-JP" sz="3200" b="1"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を使用して</a:t>
            </a:r>
            <a:br>
              <a:rPr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整数に変換する。</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cxnSp>
        <p:nvCxnSpPr>
          <p:cNvPr id="4" name="直線コネクタ 3">
            <a:extLst>
              <a:ext uri="{FF2B5EF4-FFF2-40B4-BE49-F238E27FC236}">
                <a16:creationId xmlns:a16="http://schemas.microsoft.com/office/drawing/2014/main" id="{0B8853A8-9802-603A-B4B0-DD26523F7036}"/>
              </a:ext>
            </a:extLst>
          </p:cNvPr>
          <p:cNvCxnSpPr/>
          <p:nvPr/>
        </p:nvCxnSpPr>
        <p:spPr>
          <a:xfrm>
            <a:off x="2534194" y="5799910"/>
            <a:ext cx="1008000" cy="0"/>
          </a:xfrm>
          <a:prstGeom prst="line">
            <a:avLst/>
          </a:prstGeom>
          <a:ln w="76200" cap="rnd">
            <a:solidFill>
              <a:srgbClr val="1A72A2"/>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0352976B-B644-3543-167D-7C6AC1D49DEE}"/>
              </a:ext>
            </a:extLst>
          </p:cNvPr>
          <p:cNvCxnSpPr/>
          <p:nvPr/>
        </p:nvCxnSpPr>
        <p:spPr>
          <a:xfrm>
            <a:off x="2534194" y="6613314"/>
            <a:ext cx="1008000" cy="0"/>
          </a:xfrm>
          <a:prstGeom prst="line">
            <a:avLst/>
          </a:prstGeom>
          <a:ln w="76200" cap="rnd">
            <a:solidFill>
              <a:srgbClr val="1A72A2"/>
            </a:solidFill>
          </a:ln>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EF58DE55-2843-0F7E-32C1-00BDE2CCDC64}"/>
              </a:ext>
            </a:extLst>
          </p:cNvPr>
          <p:cNvCxnSpPr>
            <a:cxnSpLocks/>
          </p:cNvCxnSpPr>
          <p:nvPr/>
        </p:nvCxnSpPr>
        <p:spPr>
          <a:xfrm>
            <a:off x="8245859" y="2345552"/>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457C6277-E455-85EF-C6DF-85E78B4F4F3C}"/>
              </a:ext>
            </a:extLst>
          </p:cNvPr>
          <p:cNvCxnSpPr>
            <a:cxnSpLocks/>
          </p:cNvCxnSpPr>
          <p:nvPr/>
        </p:nvCxnSpPr>
        <p:spPr>
          <a:xfrm>
            <a:off x="8392039" y="3154205"/>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5">
            <a:extLst>
              <a:ext uri="{FF2B5EF4-FFF2-40B4-BE49-F238E27FC236}">
                <a16:creationId xmlns:a16="http://schemas.microsoft.com/office/drawing/2014/main" id="{F3578EC0-9414-A26F-2D14-601C86C591B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28</a:t>
            </a:fld>
            <a:endParaRPr lang="ja-JP" altLang="en-US" dirty="0"/>
          </a:p>
        </p:txBody>
      </p:sp>
    </p:spTree>
    <p:extLst>
      <p:ext uri="{BB962C8B-B14F-4D97-AF65-F5344CB8AC3E}">
        <p14:creationId xmlns:p14="http://schemas.microsoft.com/office/powerpoint/2010/main" val="208232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BDEB0-DFD4-1F96-B839-C68056566347}"/>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E92F6EE4-2E8A-BB55-A718-C2E990F91258}"/>
              </a:ext>
            </a:extLst>
          </p:cNvPr>
          <p:cNvPicPr>
            <a:picLocks noChangeAspect="1"/>
          </p:cNvPicPr>
          <p:nvPr/>
        </p:nvPicPr>
        <p:blipFill>
          <a:blip r:embed="rId3"/>
          <a:srcRect l="51460" t="-1" r="-120" b="74683"/>
          <a:stretch/>
        </p:blipFill>
        <p:spPr>
          <a:xfrm>
            <a:off x="552883" y="3979039"/>
            <a:ext cx="9377641" cy="1350607"/>
          </a:xfrm>
          <a:prstGeom prst="rect">
            <a:avLst/>
          </a:prstGeom>
        </p:spPr>
      </p:pic>
      <p:pic>
        <p:nvPicPr>
          <p:cNvPr id="6" name="図 5">
            <a:extLst>
              <a:ext uri="{FF2B5EF4-FFF2-40B4-BE49-F238E27FC236}">
                <a16:creationId xmlns:a16="http://schemas.microsoft.com/office/drawing/2014/main" id="{A2707DEF-A4B2-C0BB-C190-E5D52A9A6269}"/>
              </a:ext>
            </a:extLst>
          </p:cNvPr>
          <p:cNvPicPr>
            <a:picLocks noChangeAspect="1"/>
          </p:cNvPicPr>
          <p:nvPr/>
        </p:nvPicPr>
        <p:blipFill>
          <a:blip r:embed="rId3"/>
          <a:srcRect l="644" r="50494" b="75132"/>
          <a:stretch/>
        </p:blipFill>
        <p:spPr>
          <a:xfrm>
            <a:off x="487572" y="520409"/>
            <a:ext cx="9240458" cy="1301860"/>
          </a:xfrm>
          <a:prstGeom prst="rect">
            <a:avLst/>
          </a:prstGeom>
        </p:spPr>
      </p:pic>
      <p:pic>
        <p:nvPicPr>
          <p:cNvPr id="2" name="図 1">
            <a:extLst>
              <a:ext uri="{FF2B5EF4-FFF2-40B4-BE49-F238E27FC236}">
                <a16:creationId xmlns:a16="http://schemas.microsoft.com/office/drawing/2014/main" id="{85C37B31-B123-5404-3F2B-443ED11FB9FC}"/>
              </a:ext>
            </a:extLst>
          </p:cNvPr>
          <p:cNvPicPr>
            <a:picLocks noChangeAspect="1"/>
          </p:cNvPicPr>
          <p:nvPr/>
        </p:nvPicPr>
        <p:blipFill>
          <a:blip r:embed="rId3"/>
          <a:srcRect l="644" t="52023" r="50494" b="33751"/>
          <a:stretch/>
        </p:blipFill>
        <p:spPr>
          <a:xfrm>
            <a:off x="487572" y="1634255"/>
            <a:ext cx="9240458" cy="744583"/>
          </a:xfrm>
          <a:prstGeom prst="rect">
            <a:avLst/>
          </a:prstGeom>
        </p:spPr>
      </p:pic>
      <p:pic>
        <p:nvPicPr>
          <p:cNvPr id="4" name="図 3">
            <a:extLst>
              <a:ext uri="{FF2B5EF4-FFF2-40B4-BE49-F238E27FC236}">
                <a16:creationId xmlns:a16="http://schemas.microsoft.com/office/drawing/2014/main" id="{53FEEFF8-6F44-AB6F-1E5D-A4F5F95E8717}"/>
              </a:ext>
            </a:extLst>
          </p:cNvPr>
          <p:cNvPicPr>
            <a:picLocks noChangeAspect="1"/>
          </p:cNvPicPr>
          <p:nvPr/>
        </p:nvPicPr>
        <p:blipFill>
          <a:blip r:embed="rId3"/>
          <a:srcRect l="51460" t="51029" r="-120" b="34034"/>
          <a:stretch/>
        </p:blipFill>
        <p:spPr>
          <a:xfrm>
            <a:off x="552882" y="5101045"/>
            <a:ext cx="9377641" cy="796835"/>
          </a:xfrm>
          <a:prstGeom prst="rect">
            <a:avLst/>
          </a:prstGeom>
        </p:spPr>
      </p:pic>
      <p:sp>
        <p:nvSpPr>
          <p:cNvPr id="5" name="正方形/長方形 4">
            <a:extLst>
              <a:ext uri="{FF2B5EF4-FFF2-40B4-BE49-F238E27FC236}">
                <a16:creationId xmlns:a16="http://schemas.microsoft.com/office/drawing/2014/main" id="{226632F7-BCD7-D83E-AF9A-4DE053F69536}"/>
              </a:ext>
            </a:extLst>
          </p:cNvPr>
          <p:cNvSpPr/>
          <p:nvPr/>
        </p:nvSpPr>
        <p:spPr>
          <a:xfrm>
            <a:off x="1508760" y="5218614"/>
            <a:ext cx="8072846" cy="574763"/>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2B1C2058-27B0-7957-4DF2-9A27FDC8941F}"/>
              </a:ext>
            </a:extLst>
          </p:cNvPr>
          <p:cNvCxnSpPr>
            <a:cxnSpLocks/>
          </p:cNvCxnSpPr>
          <p:nvPr/>
        </p:nvCxnSpPr>
        <p:spPr>
          <a:xfrm>
            <a:off x="5731259" y="2345552"/>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5">
            <a:extLst>
              <a:ext uri="{FF2B5EF4-FFF2-40B4-BE49-F238E27FC236}">
                <a16:creationId xmlns:a16="http://schemas.microsoft.com/office/drawing/2014/main" id="{162A46A3-BBA9-DDA7-F554-6D3F8437DD1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29</a:t>
            </a:fld>
            <a:endParaRPr lang="ja-JP" altLang="en-US" dirty="0"/>
          </a:p>
        </p:txBody>
      </p:sp>
    </p:spTree>
    <p:extLst>
      <p:ext uri="{BB962C8B-B14F-4D97-AF65-F5344CB8AC3E}">
        <p14:creationId xmlns:p14="http://schemas.microsoft.com/office/powerpoint/2010/main" val="248468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C86E850-7922-B9CA-1688-2B68C5AED55E}"/>
              </a:ext>
            </a:extLst>
          </p:cNvPr>
          <p:cNvSpPr/>
          <p:nvPr/>
        </p:nvSpPr>
        <p:spPr>
          <a:xfrm>
            <a:off x="9104811" y="1436914"/>
            <a:ext cx="1476502" cy="672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テキスト&#10;&#10;AI によって生成されたコンテンツは間違っている可能性があります。">
            <a:extLst>
              <a:ext uri="{FF2B5EF4-FFF2-40B4-BE49-F238E27FC236}">
                <a16:creationId xmlns:a16="http://schemas.microsoft.com/office/drawing/2014/main" id="{F12CA7BC-50C6-8B02-D8AF-60963340EAC6}"/>
              </a:ext>
            </a:extLst>
          </p:cNvPr>
          <p:cNvPicPr>
            <a:picLocks noChangeAspect="1"/>
          </p:cNvPicPr>
          <p:nvPr/>
        </p:nvPicPr>
        <p:blipFill>
          <a:blip r:embed="rId3">
            <a:extLst>
              <a:ext uri="{28A0092B-C50C-407E-A947-70E740481C1C}">
                <a14:useLocalDpi xmlns:a14="http://schemas.microsoft.com/office/drawing/2010/main" val="0"/>
              </a:ext>
            </a:extLst>
          </a:blip>
          <a:srcRect l="27176" t="61416"/>
          <a:stretch/>
        </p:blipFill>
        <p:spPr>
          <a:xfrm>
            <a:off x="529046" y="3739810"/>
            <a:ext cx="11133908" cy="2146500"/>
          </a:xfrm>
          <a:prstGeom prst="rect">
            <a:avLst/>
          </a:prstGeom>
        </p:spPr>
      </p:pic>
      <p:sp>
        <p:nvSpPr>
          <p:cNvPr id="8" name="スライド番号プレースホルダー 5">
            <a:extLst>
              <a:ext uri="{FF2B5EF4-FFF2-40B4-BE49-F238E27FC236}">
                <a16:creationId xmlns:a16="http://schemas.microsoft.com/office/drawing/2014/main" id="{BC226645-2359-3AB1-828C-657966CCF52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a:t>
            </a:fld>
            <a:endParaRPr lang="ja-JP" altLang="en-US" dirty="0"/>
          </a:p>
        </p:txBody>
      </p:sp>
      <p:pic>
        <p:nvPicPr>
          <p:cNvPr id="6" name="図 5">
            <a:extLst>
              <a:ext uri="{FF2B5EF4-FFF2-40B4-BE49-F238E27FC236}">
                <a16:creationId xmlns:a16="http://schemas.microsoft.com/office/drawing/2014/main" id="{D8FA72DD-5D43-F7CA-46E5-0EB2126EC00F}"/>
              </a:ext>
            </a:extLst>
          </p:cNvPr>
          <p:cNvPicPr>
            <a:picLocks noChangeAspect="1"/>
          </p:cNvPicPr>
          <p:nvPr/>
        </p:nvPicPr>
        <p:blipFill>
          <a:blip r:embed="rId4"/>
          <a:stretch>
            <a:fillRect/>
          </a:stretch>
        </p:blipFill>
        <p:spPr>
          <a:xfrm>
            <a:off x="1689156" y="444740"/>
            <a:ext cx="8964000" cy="3268182"/>
          </a:xfrm>
          <a:prstGeom prst="rect">
            <a:avLst/>
          </a:prstGeom>
        </p:spPr>
      </p:pic>
      <p:sp>
        <p:nvSpPr>
          <p:cNvPr id="7" name="正方形/長方形 6">
            <a:extLst>
              <a:ext uri="{FF2B5EF4-FFF2-40B4-BE49-F238E27FC236}">
                <a16:creationId xmlns:a16="http://schemas.microsoft.com/office/drawing/2014/main" id="{753EDFCD-AC64-44A3-E6EE-A35C1EC50C1A}"/>
              </a:ext>
            </a:extLst>
          </p:cNvPr>
          <p:cNvSpPr/>
          <p:nvPr/>
        </p:nvSpPr>
        <p:spPr>
          <a:xfrm>
            <a:off x="1466643" y="3148149"/>
            <a:ext cx="2204020" cy="564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037D412-49EA-71D1-2683-96BCD1D3C136}"/>
              </a:ext>
            </a:extLst>
          </p:cNvPr>
          <p:cNvSpPr/>
          <p:nvPr/>
        </p:nvSpPr>
        <p:spPr>
          <a:xfrm>
            <a:off x="3997233" y="2442755"/>
            <a:ext cx="6655923" cy="1345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1130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118DCEB-7090-6EB6-200F-D25E55938BCF}"/>
              </a:ext>
            </a:extLst>
          </p:cNvPr>
          <p:cNvPicPr>
            <a:picLocks noChangeAspect="1"/>
          </p:cNvPicPr>
          <p:nvPr/>
        </p:nvPicPr>
        <p:blipFill>
          <a:blip r:embed="rId3"/>
          <a:srcRect l="51460" t="-1" r="-120" b="74683"/>
          <a:stretch/>
        </p:blipFill>
        <p:spPr>
          <a:xfrm>
            <a:off x="552883" y="3979039"/>
            <a:ext cx="9377641" cy="1350607"/>
          </a:xfrm>
          <a:prstGeom prst="rect">
            <a:avLst/>
          </a:prstGeom>
        </p:spPr>
      </p:pic>
      <p:pic>
        <p:nvPicPr>
          <p:cNvPr id="6" name="図 5">
            <a:extLst>
              <a:ext uri="{FF2B5EF4-FFF2-40B4-BE49-F238E27FC236}">
                <a16:creationId xmlns:a16="http://schemas.microsoft.com/office/drawing/2014/main" id="{27983EE6-1A73-DAF2-6AD4-0ED5AC090C98}"/>
              </a:ext>
            </a:extLst>
          </p:cNvPr>
          <p:cNvPicPr>
            <a:picLocks noChangeAspect="1"/>
          </p:cNvPicPr>
          <p:nvPr/>
        </p:nvPicPr>
        <p:blipFill>
          <a:blip r:embed="rId3"/>
          <a:srcRect l="644" r="50494" b="75132"/>
          <a:stretch/>
        </p:blipFill>
        <p:spPr>
          <a:xfrm>
            <a:off x="487572" y="520409"/>
            <a:ext cx="9240458" cy="1301860"/>
          </a:xfrm>
          <a:prstGeom prst="rect">
            <a:avLst/>
          </a:prstGeom>
        </p:spPr>
      </p:pic>
      <p:pic>
        <p:nvPicPr>
          <p:cNvPr id="2" name="図 1">
            <a:extLst>
              <a:ext uri="{FF2B5EF4-FFF2-40B4-BE49-F238E27FC236}">
                <a16:creationId xmlns:a16="http://schemas.microsoft.com/office/drawing/2014/main" id="{AE9C98CD-C058-A5B2-0075-5A2F8D1C6FDF}"/>
              </a:ext>
            </a:extLst>
          </p:cNvPr>
          <p:cNvPicPr>
            <a:picLocks noChangeAspect="1"/>
          </p:cNvPicPr>
          <p:nvPr/>
        </p:nvPicPr>
        <p:blipFill>
          <a:blip r:embed="rId3"/>
          <a:srcRect l="644" t="52023" r="50494" b="33751"/>
          <a:stretch/>
        </p:blipFill>
        <p:spPr>
          <a:xfrm>
            <a:off x="487572" y="1634255"/>
            <a:ext cx="9240458" cy="744583"/>
          </a:xfrm>
          <a:prstGeom prst="rect">
            <a:avLst/>
          </a:prstGeom>
        </p:spPr>
      </p:pic>
      <p:pic>
        <p:nvPicPr>
          <p:cNvPr id="4" name="図 3">
            <a:extLst>
              <a:ext uri="{FF2B5EF4-FFF2-40B4-BE49-F238E27FC236}">
                <a16:creationId xmlns:a16="http://schemas.microsoft.com/office/drawing/2014/main" id="{F8918513-7ADC-795F-25B2-DD25B1F6EBB0}"/>
              </a:ext>
            </a:extLst>
          </p:cNvPr>
          <p:cNvPicPr>
            <a:picLocks noChangeAspect="1"/>
          </p:cNvPicPr>
          <p:nvPr/>
        </p:nvPicPr>
        <p:blipFill>
          <a:blip r:embed="rId3"/>
          <a:srcRect l="51460" t="51029" r="-120" b="34034"/>
          <a:stretch/>
        </p:blipFill>
        <p:spPr>
          <a:xfrm>
            <a:off x="552882" y="5101045"/>
            <a:ext cx="9377641" cy="796835"/>
          </a:xfrm>
          <a:prstGeom prst="rect">
            <a:avLst/>
          </a:prstGeom>
        </p:spPr>
      </p:pic>
      <p:cxnSp>
        <p:nvCxnSpPr>
          <p:cNvPr id="9" name="直線コネクタ 8">
            <a:extLst>
              <a:ext uri="{FF2B5EF4-FFF2-40B4-BE49-F238E27FC236}">
                <a16:creationId xmlns:a16="http://schemas.microsoft.com/office/drawing/2014/main" id="{68E8D621-E372-43FC-04A2-A77414A7504C}"/>
              </a:ext>
            </a:extLst>
          </p:cNvPr>
          <p:cNvCxnSpPr>
            <a:cxnSpLocks/>
          </p:cNvCxnSpPr>
          <p:nvPr/>
        </p:nvCxnSpPr>
        <p:spPr>
          <a:xfrm>
            <a:off x="5731259" y="2345552"/>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
        <p:nvSpPr>
          <p:cNvPr id="11" name="スライド番号プレースホルダー 5">
            <a:extLst>
              <a:ext uri="{FF2B5EF4-FFF2-40B4-BE49-F238E27FC236}">
                <a16:creationId xmlns:a16="http://schemas.microsoft.com/office/drawing/2014/main" id="{26D82A73-E0ED-D6DC-9C31-7E761163DFA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30</a:t>
            </a:fld>
            <a:endParaRPr lang="ja-JP" altLang="en-US" dirty="0"/>
          </a:p>
        </p:txBody>
      </p:sp>
    </p:spTree>
    <p:extLst>
      <p:ext uri="{BB962C8B-B14F-4D97-AF65-F5344CB8AC3E}">
        <p14:creationId xmlns:p14="http://schemas.microsoft.com/office/powerpoint/2010/main" val="393258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118DCEB-7090-6EB6-200F-D25E55938BCF}"/>
              </a:ext>
            </a:extLst>
          </p:cNvPr>
          <p:cNvPicPr>
            <a:picLocks noChangeAspect="1"/>
          </p:cNvPicPr>
          <p:nvPr/>
        </p:nvPicPr>
        <p:blipFill>
          <a:blip r:embed="rId3"/>
          <a:srcRect l="51460" t="-1" r="-120" b="74683"/>
          <a:stretch/>
        </p:blipFill>
        <p:spPr>
          <a:xfrm>
            <a:off x="552883" y="3979039"/>
            <a:ext cx="9377641" cy="1350607"/>
          </a:xfrm>
          <a:prstGeom prst="rect">
            <a:avLst/>
          </a:prstGeom>
        </p:spPr>
      </p:pic>
      <p:pic>
        <p:nvPicPr>
          <p:cNvPr id="6" name="図 5">
            <a:extLst>
              <a:ext uri="{FF2B5EF4-FFF2-40B4-BE49-F238E27FC236}">
                <a16:creationId xmlns:a16="http://schemas.microsoft.com/office/drawing/2014/main" id="{27983EE6-1A73-DAF2-6AD4-0ED5AC090C98}"/>
              </a:ext>
            </a:extLst>
          </p:cNvPr>
          <p:cNvPicPr>
            <a:picLocks noChangeAspect="1"/>
          </p:cNvPicPr>
          <p:nvPr/>
        </p:nvPicPr>
        <p:blipFill>
          <a:blip r:embed="rId3"/>
          <a:srcRect l="644" r="50494" b="75132"/>
          <a:stretch/>
        </p:blipFill>
        <p:spPr>
          <a:xfrm>
            <a:off x="487572" y="520409"/>
            <a:ext cx="9240458" cy="1301860"/>
          </a:xfrm>
          <a:prstGeom prst="rect">
            <a:avLst/>
          </a:prstGeom>
        </p:spPr>
      </p:pic>
      <p:pic>
        <p:nvPicPr>
          <p:cNvPr id="2" name="図 1">
            <a:extLst>
              <a:ext uri="{FF2B5EF4-FFF2-40B4-BE49-F238E27FC236}">
                <a16:creationId xmlns:a16="http://schemas.microsoft.com/office/drawing/2014/main" id="{AE9C98CD-C058-A5B2-0075-5A2F8D1C6FDF}"/>
              </a:ext>
            </a:extLst>
          </p:cNvPr>
          <p:cNvPicPr>
            <a:picLocks noChangeAspect="1"/>
          </p:cNvPicPr>
          <p:nvPr/>
        </p:nvPicPr>
        <p:blipFill>
          <a:blip r:embed="rId3"/>
          <a:srcRect l="644" t="67746" r="50494" b="3330"/>
          <a:stretch/>
        </p:blipFill>
        <p:spPr>
          <a:xfrm>
            <a:off x="487572" y="1640786"/>
            <a:ext cx="9240458" cy="1513894"/>
          </a:xfrm>
          <a:prstGeom prst="rect">
            <a:avLst/>
          </a:prstGeom>
        </p:spPr>
      </p:pic>
      <p:pic>
        <p:nvPicPr>
          <p:cNvPr id="4" name="図 3">
            <a:extLst>
              <a:ext uri="{FF2B5EF4-FFF2-40B4-BE49-F238E27FC236}">
                <a16:creationId xmlns:a16="http://schemas.microsoft.com/office/drawing/2014/main" id="{F8918513-7ADC-795F-25B2-DD25B1F6EBB0}"/>
              </a:ext>
            </a:extLst>
          </p:cNvPr>
          <p:cNvPicPr>
            <a:picLocks noChangeAspect="1"/>
          </p:cNvPicPr>
          <p:nvPr/>
        </p:nvPicPr>
        <p:blipFill>
          <a:blip r:embed="rId3"/>
          <a:srcRect l="51460" t="67066" r="-120" b="3550"/>
          <a:stretch/>
        </p:blipFill>
        <p:spPr>
          <a:xfrm>
            <a:off x="552882" y="5133700"/>
            <a:ext cx="9377641" cy="1567544"/>
          </a:xfrm>
          <a:prstGeom prst="rect">
            <a:avLst/>
          </a:prstGeom>
        </p:spPr>
      </p:pic>
      <p:sp>
        <p:nvSpPr>
          <p:cNvPr id="5" name="正方形/長方形 4">
            <a:extLst>
              <a:ext uri="{FF2B5EF4-FFF2-40B4-BE49-F238E27FC236}">
                <a16:creationId xmlns:a16="http://schemas.microsoft.com/office/drawing/2014/main" id="{F0D2766B-BDFD-63FA-F7F2-5DA4B04A188C}"/>
              </a:ext>
            </a:extLst>
          </p:cNvPr>
          <p:cNvSpPr/>
          <p:nvPr/>
        </p:nvSpPr>
        <p:spPr>
          <a:xfrm>
            <a:off x="1508760" y="5257800"/>
            <a:ext cx="8072846" cy="1407761"/>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06C17B-823D-EFAA-EE0C-B4A7095DB5E4}"/>
              </a:ext>
            </a:extLst>
          </p:cNvPr>
          <p:cNvCxnSpPr>
            <a:cxnSpLocks/>
          </p:cNvCxnSpPr>
          <p:nvPr/>
        </p:nvCxnSpPr>
        <p:spPr>
          <a:xfrm>
            <a:off x="5737791" y="2345552"/>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38FD1A8B-F961-7246-A2AD-8B844C13FF66}"/>
              </a:ext>
            </a:extLst>
          </p:cNvPr>
          <p:cNvCxnSpPr>
            <a:cxnSpLocks/>
          </p:cNvCxnSpPr>
          <p:nvPr/>
        </p:nvCxnSpPr>
        <p:spPr>
          <a:xfrm>
            <a:off x="2337405" y="3154205"/>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
        <p:nvSpPr>
          <p:cNvPr id="14" name="スライド番号プレースホルダー 5">
            <a:extLst>
              <a:ext uri="{FF2B5EF4-FFF2-40B4-BE49-F238E27FC236}">
                <a16:creationId xmlns:a16="http://schemas.microsoft.com/office/drawing/2014/main" id="{B4E9501E-83E5-CB4E-686A-A05334612D3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31</a:t>
            </a:fld>
            <a:endParaRPr lang="ja-JP" altLang="en-US" dirty="0"/>
          </a:p>
        </p:txBody>
      </p:sp>
    </p:spTree>
    <p:extLst>
      <p:ext uri="{BB962C8B-B14F-4D97-AF65-F5344CB8AC3E}">
        <p14:creationId xmlns:p14="http://schemas.microsoft.com/office/powerpoint/2010/main" val="2932499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B568-1ABD-A2AF-F571-C4BAB25E77B8}"/>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5EC181A0-6793-51F1-4882-43CA3503DBAF}"/>
              </a:ext>
            </a:extLst>
          </p:cNvPr>
          <p:cNvPicPr>
            <a:picLocks noChangeAspect="1"/>
          </p:cNvPicPr>
          <p:nvPr/>
        </p:nvPicPr>
        <p:blipFill>
          <a:blip r:embed="rId3"/>
          <a:srcRect l="51460" t="-1" r="-120" b="74683"/>
          <a:stretch/>
        </p:blipFill>
        <p:spPr>
          <a:xfrm>
            <a:off x="552883" y="3979039"/>
            <a:ext cx="9377641" cy="1350607"/>
          </a:xfrm>
          <a:prstGeom prst="rect">
            <a:avLst/>
          </a:prstGeom>
        </p:spPr>
      </p:pic>
      <p:pic>
        <p:nvPicPr>
          <p:cNvPr id="6" name="図 5">
            <a:extLst>
              <a:ext uri="{FF2B5EF4-FFF2-40B4-BE49-F238E27FC236}">
                <a16:creationId xmlns:a16="http://schemas.microsoft.com/office/drawing/2014/main" id="{20492330-BE8D-76F4-6804-17E9FDABADBD}"/>
              </a:ext>
            </a:extLst>
          </p:cNvPr>
          <p:cNvPicPr>
            <a:picLocks noChangeAspect="1"/>
          </p:cNvPicPr>
          <p:nvPr/>
        </p:nvPicPr>
        <p:blipFill>
          <a:blip r:embed="rId3"/>
          <a:srcRect l="644" r="50494" b="75132"/>
          <a:stretch/>
        </p:blipFill>
        <p:spPr>
          <a:xfrm>
            <a:off x="487572" y="520409"/>
            <a:ext cx="9240458" cy="1301860"/>
          </a:xfrm>
          <a:prstGeom prst="rect">
            <a:avLst/>
          </a:prstGeom>
        </p:spPr>
      </p:pic>
      <p:pic>
        <p:nvPicPr>
          <p:cNvPr id="2" name="図 1">
            <a:extLst>
              <a:ext uri="{FF2B5EF4-FFF2-40B4-BE49-F238E27FC236}">
                <a16:creationId xmlns:a16="http://schemas.microsoft.com/office/drawing/2014/main" id="{0E4BAA04-F279-FEB0-4B56-010807B60564}"/>
              </a:ext>
            </a:extLst>
          </p:cNvPr>
          <p:cNvPicPr>
            <a:picLocks noChangeAspect="1"/>
          </p:cNvPicPr>
          <p:nvPr/>
        </p:nvPicPr>
        <p:blipFill>
          <a:blip r:embed="rId3"/>
          <a:srcRect l="644" t="67746" r="50494" b="3330"/>
          <a:stretch/>
        </p:blipFill>
        <p:spPr>
          <a:xfrm>
            <a:off x="487572" y="1640786"/>
            <a:ext cx="9240458" cy="1513894"/>
          </a:xfrm>
          <a:prstGeom prst="rect">
            <a:avLst/>
          </a:prstGeom>
        </p:spPr>
      </p:pic>
      <p:pic>
        <p:nvPicPr>
          <p:cNvPr id="4" name="図 3">
            <a:extLst>
              <a:ext uri="{FF2B5EF4-FFF2-40B4-BE49-F238E27FC236}">
                <a16:creationId xmlns:a16="http://schemas.microsoft.com/office/drawing/2014/main" id="{AF21284B-FBE4-2801-6359-8F18D00C17DB}"/>
              </a:ext>
            </a:extLst>
          </p:cNvPr>
          <p:cNvPicPr>
            <a:picLocks noChangeAspect="1"/>
          </p:cNvPicPr>
          <p:nvPr/>
        </p:nvPicPr>
        <p:blipFill>
          <a:blip r:embed="rId3"/>
          <a:srcRect l="51460" t="67066" r="-120" b="3550"/>
          <a:stretch/>
        </p:blipFill>
        <p:spPr>
          <a:xfrm>
            <a:off x="552882" y="5133700"/>
            <a:ext cx="9377641" cy="1567544"/>
          </a:xfrm>
          <a:prstGeom prst="rect">
            <a:avLst/>
          </a:prstGeom>
        </p:spPr>
      </p:pic>
      <p:cxnSp>
        <p:nvCxnSpPr>
          <p:cNvPr id="11" name="直線コネクタ 10">
            <a:extLst>
              <a:ext uri="{FF2B5EF4-FFF2-40B4-BE49-F238E27FC236}">
                <a16:creationId xmlns:a16="http://schemas.microsoft.com/office/drawing/2014/main" id="{205AEBF1-A21E-E7AD-BCBC-E8A1F4817CB5}"/>
              </a:ext>
            </a:extLst>
          </p:cNvPr>
          <p:cNvCxnSpPr>
            <a:cxnSpLocks/>
          </p:cNvCxnSpPr>
          <p:nvPr/>
        </p:nvCxnSpPr>
        <p:spPr>
          <a:xfrm>
            <a:off x="5705133" y="2345552"/>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FEBAD4B9-15D8-0A7E-8FA4-B5F2F3CB425C}"/>
              </a:ext>
            </a:extLst>
          </p:cNvPr>
          <p:cNvCxnSpPr>
            <a:cxnSpLocks/>
          </p:cNvCxnSpPr>
          <p:nvPr/>
        </p:nvCxnSpPr>
        <p:spPr>
          <a:xfrm>
            <a:off x="2337405" y="3154205"/>
            <a:ext cx="100800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1481B0F4-6966-9F29-006D-6633B3B7FEE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32</a:t>
            </a:fld>
            <a:endParaRPr lang="ja-JP" altLang="en-US" dirty="0"/>
          </a:p>
        </p:txBody>
      </p:sp>
    </p:spTree>
    <p:extLst>
      <p:ext uri="{BB962C8B-B14F-4D97-AF65-F5344CB8AC3E}">
        <p14:creationId xmlns:p14="http://schemas.microsoft.com/office/powerpoint/2010/main" val="140988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46A2C2E-ADC4-69A4-C76E-B5CD35DCB0F0}"/>
              </a:ext>
            </a:extLst>
          </p:cNvPr>
          <p:cNvPicPr>
            <a:picLocks noChangeAspect="1"/>
          </p:cNvPicPr>
          <p:nvPr/>
        </p:nvPicPr>
        <p:blipFill>
          <a:blip r:embed="rId3"/>
          <a:srcRect l="51460" t="1" r="-120" b="242"/>
          <a:stretch/>
        </p:blipFill>
        <p:spPr>
          <a:xfrm>
            <a:off x="526759" y="504324"/>
            <a:ext cx="9377641" cy="5321709"/>
          </a:xfrm>
          <a:prstGeom prst="rect">
            <a:avLst/>
          </a:prstGeom>
        </p:spPr>
      </p:pic>
      <p:sp>
        <p:nvSpPr>
          <p:cNvPr id="2" name="スライド番号プレースホルダー 5">
            <a:extLst>
              <a:ext uri="{FF2B5EF4-FFF2-40B4-BE49-F238E27FC236}">
                <a16:creationId xmlns:a16="http://schemas.microsoft.com/office/drawing/2014/main" id="{09EFA142-E91F-EF46-A5E8-37A3CE04C0A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33</a:t>
            </a:fld>
            <a:endParaRPr lang="ja-JP" altLang="en-US" dirty="0"/>
          </a:p>
        </p:txBody>
      </p:sp>
    </p:spTree>
    <p:extLst>
      <p:ext uri="{BB962C8B-B14F-4D97-AF65-F5344CB8AC3E}">
        <p14:creationId xmlns:p14="http://schemas.microsoft.com/office/powerpoint/2010/main" val="1546372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B71A3AF-8D40-0F50-10DB-740AB0495B3B}"/>
              </a:ext>
            </a:extLst>
          </p:cNvPr>
          <p:cNvPicPr>
            <a:picLocks noChangeAspect="1"/>
          </p:cNvPicPr>
          <p:nvPr/>
        </p:nvPicPr>
        <p:blipFill>
          <a:blip r:embed="rId3"/>
          <a:srcRect l="644" r="1"/>
          <a:stretch/>
        </p:blipFill>
        <p:spPr>
          <a:xfrm>
            <a:off x="39291" y="813426"/>
            <a:ext cx="12113419" cy="3374948"/>
          </a:xfrm>
          <a:prstGeom prst="rect">
            <a:avLst/>
          </a:prstGeom>
        </p:spPr>
      </p:pic>
      <p:sp>
        <p:nvSpPr>
          <p:cNvPr id="5" name="スライド番号プレースホルダー 5">
            <a:extLst>
              <a:ext uri="{FF2B5EF4-FFF2-40B4-BE49-F238E27FC236}">
                <a16:creationId xmlns:a16="http://schemas.microsoft.com/office/drawing/2014/main" id="{6F51AB4D-200C-2EAA-3FAE-CCE5D194023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34</a:t>
            </a:fld>
            <a:endParaRPr lang="ja-JP" altLang="en-US" dirty="0"/>
          </a:p>
        </p:txBody>
      </p:sp>
    </p:spTree>
    <p:extLst>
      <p:ext uri="{BB962C8B-B14F-4D97-AF65-F5344CB8AC3E}">
        <p14:creationId xmlns:p14="http://schemas.microsoft.com/office/powerpoint/2010/main" val="2101612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DA3711-2009-7C5A-4AA7-2832457B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print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文に「</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」で囲んだ文字を書くと</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そのまま表示される。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変数名を書くと</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その値が表示される。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4">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sp>
        <p:nvSpPr>
          <p:cNvPr id="7" name="テキスト ボックス 6">
            <a:extLst>
              <a:ext uri="{FF2B5EF4-FFF2-40B4-BE49-F238E27FC236}">
                <a16:creationId xmlns:a16="http://schemas.microsoft.com/office/drawing/2014/main" id="{34C37C4D-E1D4-2B4F-8557-173D4A177B8C}"/>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4" name="スライド番号プレースホルダー 5">
            <a:extLst>
              <a:ext uri="{FF2B5EF4-FFF2-40B4-BE49-F238E27FC236}">
                <a16:creationId xmlns:a16="http://schemas.microsoft.com/office/drawing/2014/main" id="{3E062FB0-0E83-ACCA-21A1-2CC965B5967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35</a:t>
            </a:fld>
            <a:endParaRPr lang="ja-JP" altLang="en-US" dirty="0"/>
          </a:p>
        </p:txBody>
      </p:sp>
      <p:pic>
        <p:nvPicPr>
          <p:cNvPr id="3" name="図 2">
            <a:extLst>
              <a:ext uri="{FF2B5EF4-FFF2-40B4-BE49-F238E27FC236}">
                <a16:creationId xmlns:a16="http://schemas.microsoft.com/office/drawing/2014/main" id="{A572BCE8-5643-FFE1-E96D-2EAE049A4803}"/>
              </a:ext>
            </a:extLst>
          </p:cNvPr>
          <p:cNvPicPr>
            <a:picLocks noChangeAspect="1"/>
          </p:cNvPicPr>
          <p:nvPr/>
        </p:nvPicPr>
        <p:blipFill>
          <a:blip r:embed="rId5"/>
          <a:srcRect l="51459" t="81763" r="19269" b="3414"/>
          <a:stretch/>
        </p:blipFill>
        <p:spPr>
          <a:xfrm>
            <a:off x="6809314" y="5446661"/>
            <a:ext cx="4963886" cy="695768"/>
          </a:xfrm>
          <a:prstGeom prst="rect">
            <a:avLst/>
          </a:prstGeom>
        </p:spPr>
      </p:pic>
      <p:pic>
        <p:nvPicPr>
          <p:cNvPr id="8" name="図 7">
            <a:extLst>
              <a:ext uri="{FF2B5EF4-FFF2-40B4-BE49-F238E27FC236}">
                <a16:creationId xmlns:a16="http://schemas.microsoft.com/office/drawing/2014/main" id="{5D4E50E5-6F6F-947E-719D-1518A17CC39F}"/>
              </a:ext>
            </a:extLst>
          </p:cNvPr>
          <p:cNvPicPr>
            <a:picLocks noChangeAspect="1"/>
          </p:cNvPicPr>
          <p:nvPr/>
        </p:nvPicPr>
        <p:blipFill>
          <a:blip r:embed="rId5"/>
          <a:srcRect l="51459" t="66693" r="19269" b="18485"/>
          <a:stretch/>
        </p:blipFill>
        <p:spPr>
          <a:xfrm>
            <a:off x="6760458" y="3537710"/>
            <a:ext cx="4963886" cy="695768"/>
          </a:xfrm>
          <a:prstGeom prst="rect">
            <a:avLst/>
          </a:prstGeom>
        </p:spPr>
      </p:pic>
      <p:cxnSp>
        <p:nvCxnSpPr>
          <p:cNvPr id="9" name="直線コネクタ 8">
            <a:extLst>
              <a:ext uri="{FF2B5EF4-FFF2-40B4-BE49-F238E27FC236}">
                <a16:creationId xmlns:a16="http://schemas.microsoft.com/office/drawing/2014/main" id="{B4470600-FFF7-4A82-5910-A325B6F948FF}"/>
              </a:ext>
            </a:extLst>
          </p:cNvPr>
          <p:cNvCxnSpPr>
            <a:cxnSpLocks/>
          </p:cNvCxnSpPr>
          <p:nvPr/>
        </p:nvCxnSpPr>
        <p:spPr>
          <a:xfrm>
            <a:off x="9192917" y="4205944"/>
            <a:ext cx="2068354"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669E6DD8-90DB-3501-A9DA-572DD22EFD72}"/>
              </a:ext>
            </a:extLst>
          </p:cNvPr>
          <p:cNvCxnSpPr>
            <a:cxnSpLocks/>
          </p:cNvCxnSpPr>
          <p:nvPr/>
        </p:nvCxnSpPr>
        <p:spPr>
          <a:xfrm>
            <a:off x="9182031" y="6142429"/>
            <a:ext cx="234112"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55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DA3711-2009-7C5A-4AA7-2832457B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rPr>
              <a:t>減算，乗算，除算の結果も表示される</a:t>
            </a:r>
            <a:br>
              <a:rPr kumimoji="1" lang="en-US" altLang="ja-JP" sz="4400" b="0" i="0" u="none" strike="noStrike" kern="1200" cap="none" spc="0" normalizeH="0" baseline="0" noProof="0" dirty="0">
                <a:ln>
                  <a:noFill/>
                </a:ln>
                <a:solidFill>
                  <a:prstClr val="black">
                    <a:lumMod val="75000"/>
                    <a:lumOff val="25000"/>
                  </a:prstClr>
                </a:solidFill>
                <a:effectLst/>
                <a:uLnTx/>
                <a:uFillTx/>
              </a:rPr>
            </a:br>
            <a:r>
              <a:rPr lang="ja-JP" altLang="en-US" sz="4400" dirty="0">
                <a:solidFill>
                  <a:prstClr val="black">
                    <a:lumMod val="75000"/>
                    <a:lumOff val="25000"/>
                  </a:prstClr>
                </a:solidFill>
              </a:rPr>
              <a:t> ように，例題１のプログラムを変更</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してみよう。</a:t>
            </a:r>
            <a:endParaRPr kumimoji="1" lang="en-US" altLang="ja-JP" sz="4400" b="0" i="0" u="none" strike="noStrike" kern="1200" cap="none" spc="0" normalizeH="0" baseline="0" noProof="0" dirty="0">
              <a:ln>
                <a:noFill/>
              </a:ln>
              <a:solidFill>
                <a:prstClr val="black">
                  <a:lumMod val="75000"/>
                  <a:lumOff val="25000"/>
                </a:prstClr>
              </a:solidFill>
              <a:effectLst/>
              <a:uLnTx/>
              <a:uFillTx/>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FF0B8331-7712-0C76-D044-547D574E4FD6}"/>
              </a:ext>
            </a:extLst>
          </p:cNvPr>
          <p:cNvPicPr>
            <a:picLocks noChangeAspect="1"/>
          </p:cNvPicPr>
          <p:nvPr/>
        </p:nvPicPr>
        <p:blipFill>
          <a:blip r:embed="rId4">
            <a:extLst>
              <a:ext uri="{28A0092B-C50C-407E-A947-70E740481C1C}">
                <a14:useLocalDpi xmlns:a14="http://schemas.microsoft.com/office/drawing/2010/main" val="0"/>
              </a:ext>
            </a:extLst>
          </a:blip>
          <a:srcRect t="11581" r="7664" b="13141"/>
          <a:stretch/>
        </p:blipFill>
        <p:spPr>
          <a:xfrm>
            <a:off x="876000" y="1477115"/>
            <a:ext cx="1841074" cy="1177668"/>
          </a:xfrm>
          <a:prstGeom prst="rect">
            <a:avLst/>
          </a:prstGeom>
        </p:spPr>
      </p:pic>
      <p:sp>
        <p:nvSpPr>
          <p:cNvPr id="8" name="正方形/長方形 7">
            <a:extLst>
              <a:ext uri="{FF2B5EF4-FFF2-40B4-BE49-F238E27FC236}">
                <a16:creationId xmlns:a16="http://schemas.microsoft.com/office/drawing/2014/main" id="{239BB59E-F9D7-E949-D427-7828BE9962F6}"/>
              </a:ext>
            </a:extLst>
          </p:cNvPr>
          <p:cNvSpPr/>
          <p:nvPr/>
        </p:nvSpPr>
        <p:spPr>
          <a:xfrm>
            <a:off x="2155371" y="1544944"/>
            <a:ext cx="346166" cy="479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4A319F4-B9C8-D552-AB50-7776654E9D24}"/>
              </a:ext>
            </a:extLst>
          </p:cNvPr>
          <p:cNvSpPr txBox="1"/>
          <p:nvPr/>
        </p:nvSpPr>
        <p:spPr>
          <a:xfrm>
            <a:off x="2109654" y="1460846"/>
            <a:ext cx="468000" cy="648000"/>
          </a:xfrm>
          <a:prstGeom prst="rect">
            <a:avLst/>
          </a:prstGeom>
          <a:noFill/>
        </p:spPr>
        <p:txBody>
          <a:bodyPr wrap="square" rtlCol="0">
            <a:spAutoFit/>
          </a:bodyPr>
          <a:lstStyle/>
          <a:p>
            <a:r>
              <a:rPr kumimoji="1" lang="en-US" altLang="ja-JP" sz="4000" b="1" dirty="0">
                <a:solidFill>
                  <a:schemeClr val="tx1">
                    <a:lumMod val="75000"/>
                    <a:lumOff val="25000"/>
                  </a:schemeClr>
                </a:solidFill>
              </a:rPr>
              <a:t>1</a:t>
            </a:r>
            <a:endParaRPr kumimoji="1" lang="ja-JP" altLang="en-US" sz="4000" b="1" dirty="0">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1E4B7649-91AF-95B8-7366-22219A5E5C5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スライド番号プレースホルダー 5">
            <a:extLst>
              <a:ext uri="{FF2B5EF4-FFF2-40B4-BE49-F238E27FC236}">
                <a16:creationId xmlns:a16="http://schemas.microsoft.com/office/drawing/2014/main" id="{AF7A8655-0ED7-6D1D-68B7-DFE7C95BB38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36</a:t>
            </a:fld>
            <a:endParaRPr lang="ja-JP" altLang="en-US" dirty="0"/>
          </a:p>
        </p:txBody>
      </p:sp>
    </p:spTree>
    <p:extLst>
      <p:ext uri="{BB962C8B-B14F-4D97-AF65-F5344CB8AC3E}">
        <p14:creationId xmlns:p14="http://schemas.microsoft.com/office/powerpoint/2010/main" val="3609215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8F3D-A0B4-AE4B-8163-7CD779BDD54F}"/>
            </a:ext>
          </a:extLst>
        </p:cNvPr>
        <p:cNvGrpSpPr/>
        <p:nvPr/>
      </p:nvGrpSpPr>
      <p:grpSpPr>
        <a:xfrm>
          <a:off x="0" y="0"/>
          <a:ext cx="0" cy="0"/>
          <a:chOff x="0" y="0"/>
          <a:chExt cx="0" cy="0"/>
        </a:xfrm>
      </p:grpSpPr>
      <p:sp>
        <p:nvSpPr>
          <p:cNvPr id="9" name="スライド番号プレースホルダー 5">
            <a:extLst>
              <a:ext uri="{FF2B5EF4-FFF2-40B4-BE49-F238E27FC236}">
                <a16:creationId xmlns:a16="http://schemas.microsoft.com/office/drawing/2014/main" id="{8E765645-93F6-33C0-53B0-018982109D2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37</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16B13BD4-AD77-EB78-EEE4-968B265C70DD}"/>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4" name="図 3">
            <a:extLst>
              <a:ext uri="{FF2B5EF4-FFF2-40B4-BE49-F238E27FC236}">
                <a16:creationId xmlns:a16="http://schemas.microsoft.com/office/drawing/2014/main" id="{F14E0E9D-6386-9369-28E9-B7D5125B0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5" name="テキスト ボックス 4">
            <a:extLst>
              <a:ext uri="{FF2B5EF4-FFF2-40B4-BE49-F238E27FC236}">
                <a16:creationId xmlns:a16="http://schemas.microsoft.com/office/drawing/2014/main" id="{D6C99A62-B24E-776E-6082-97B8C960926B}"/>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graphicFrame>
        <p:nvGraphicFramePr>
          <p:cNvPr id="3" name="表 2">
            <a:extLst>
              <a:ext uri="{FF2B5EF4-FFF2-40B4-BE49-F238E27FC236}">
                <a16:creationId xmlns:a16="http://schemas.microsoft.com/office/drawing/2014/main" id="{E07CEA54-F40B-85A0-CC0F-661BB2BF49E5}"/>
              </a:ext>
            </a:extLst>
          </p:cNvPr>
          <p:cNvGraphicFramePr>
            <a:graphicFrameLocks noGrp="1"/>
          </p:cNvGraphicFramePr>
          <p:nvPr>
            <p:extLst>
              <p:ext uri="{D42A27DB-BD31-4B8C-83A1-F6EECF244321}">
                <p14:modId xmlns:p14="http://schemas.microsoft.com/office/powerpoint/2010/main" val="3583437824"/>
              </p:ext>
            </p:extLst>
          </p:nvPr>
        </p:nvGraphicFramePr>
        <p:xfrm>
          <a:off x="889418" y="2751879"/>
          <a:ext cx="10440000" cy="35052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5760000">
                  <a:extLst>
                    <a:ext uri="{9D8B030D-6E8A-4147-A177-3AD203B41FA5}">
                      <a16:colId xmlns:a16="http://schemas.microsoft.com/office/drawing/2014/main" val="1615667389"/>
                    </a:ext>
                  </a:extLst>
                </a:gridCol>
                <a:gridCol w="720000">
                  <a:extLst>
                    <a:ext uri="{9D8B030D-6E8A-4147-A177-3AD203B41FA5}">
                      <a16:colId xmlns:a16="http://schemas.microsoft.com/office/drawing/2014/main" val="855133909"/>
                    </a:ext>
                  </a:extLst>
                </a:gridCol>
                <a:gridCol w="3240000">
                  <a:extLst>
                    <a:ext uri="{9D8B030D-6E8A-4147-A177-3AD203B41FA5}">
                      <a16:colId xmlns:a16="http://schemas.microsoft.com/office/drawing/2014/main" val="400351781"/>
                    </a:ext>
                  </a:extLst>
                </a:gridCol>
              </a:tblGrid>
              <a:tr h="370840">
                <a:tc>
                  <a:txBody>
                    <a:bodyPr/>
                    <a:lstStyle/>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 = int(input('</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数字</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を入力</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b = int(input('</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数字</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b</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を入力</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 = a + b</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a:t>
                      </a:r>
                      <a:r>
                        <a:rPr kumimoji="1" lang="en-US" altLang="ja-JP" sz="2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a+b</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は</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 = a - b</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print('a-b</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は</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rtl="0"/>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⑨</a:t>
                      </a:r>
                      <a:endPar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algn="ctr" rtl="0"/>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⑩</a:t>
                      </a:r>
                      <a:endPar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algn="ctr" rtl="0"/>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⑪</a:t>
                      </a:r>
                      <a:endPar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algn="ctr" rtl="0"/>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⑫</a:t>
                      </a:r>
                      <a:endPar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algn="ctr" rtl="0"/>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⑬</a:t>
                      </a:r>
                      <a:endPar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p>
                      <a:pPr algn="ctr" rtl="0"/>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⑭</a:t>
                      </a:r>
                      <a:endPar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algn="l"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 = a * b</a:t>
                      </a:r>
                    </a:p>
                    <a:p>
                      <a:pPr algn="l"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a:t>
                      </a:r>
                      <a:r>
                        <a:rPr kumimoji="1" lang="en-US" altLang="ja-JP" sz="2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a×b</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は</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algn="l"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a:t>
                      </a:r>
                    </a:p>
                    <a:p>
                      <a:pPr algn="l"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c = a / b</a:t>
                      </a:r>
                    </a:p>
                    <a:p>
                      <a:pPr algn="l"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a:t>
                      </a:r>
                      <a:r>
                        <a:rPr kumimoji="1" lang="en-US" altLang="ja-JP" sz="2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a÷b</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は</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algn="l"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print(c)</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418225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8FCF417-928C-454A-58B0-F8FC5F492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4400" b="1" dirty="0">
                <a:solidFill>
                  <a:srgbClr val="FF5050"/>
                </a:solidFill>
              </a:rPr>
              <a:t>制御文</a:t>
            </a:r>
            <a:endParaRPr lang="en-US" altLang="ja-JP" sz="4400" b="1" dirty="0">
              <a:solidFill>
                <a:srgbClr val="FF5050"/>
              </a:solidFill>
            </a:endParaRPr>
          </a:p>
          <a:p>
            <a:pPr marL="0" indent="0">
              <a:lnSpc>
                <a:spcPct val="100000"/>
              </a:lnSpc>
              <a:spcBef>
                <a:spcPts val="0"/>
              </a:spcBef>
              <a:buFont typeface="Arial" panose="020B0604020202020204" pitchFamily="34" charset="0"/>
              <a:buNone/>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プログラムの流れを制御する命令文。</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indent="0">
              <a:lnSpc>
                <a:spcPct val="100000"/>
              </a:lnSpc>
              <a:spcBef>
                <a:spcPts val="0"/>
              </a:spcBef>
              <a:buFont typeface="Arial" panose="020B0604020202020204" pitchFamily="34" charset="0"/>
              <a:buNone/>
            </a:pPr>
            <a:endParaRPr lang="en-US" altLang="ja-JP" sz="4400" dirty="0">
              <a:solidFill>
                <a:prstClr val="black">
                  <a:lumMod val="75000"/>
                  <a:lumOff val="25000"/>
                </a:prstClr>
              </a:solidFill>
            </a:endParaRPr>
          </a:p>
          <a:p>
            <a:pPr marL="0" indent="0">
              <a:lnSpc>
                <a:spcPct val="100000"/>
              </a:lnSpc>
              <a:spcBef>
                <a:spcPts val="0"/>
              </a:spcBef>
              <a:buFont typeface="Arial" panose="020B0604020202020204" pitchFamily="34" charset="0"/>
              <a:buNone/>
            </a:pPr>
            <a:r>
              <a:rPr lang="ja-JP" altLang="en-US" sz="4400" dirty="0">
                <a:solidFill>
                  <a:prstClr val="black">
                    <a:lumMod val="75000"/>
                    <a:lumOff val="25000"/>
                  </a:prstClr>
                </a:solidFill>
              </a:rPr>
              <a:t>順次，分岐，制御の三つの基本制御構造をプログラムで表現するために制御文が用意されている。</a:t>
            </a:r>
            <a:endParaRPr lang="en-US" altLang="ja-JP" sz="4400" dirty="0">
              <a:solidFill>
                <a:schemeClr val="tx1">
                  <a:lumMod val="75000"/>
                  <a:lumOff val="25000"/>
                </a:schemeClr>
              </a:solidFill>
            </a:endParaRPr>
          </a:p>
        </p:txBody>
      </p:sp>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D070CEA3-9D60-C13B-5A3B-795934AB76A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38</a:t>
            </a:fld>
            <a:endParaRPr lang="ja-JP" altLang="en-US" dirty="0"/>
          </a:p>
        </p:txBody>
      </p:sp>
    </p:spTree>
    <p:extLst>
      <p:ext uri="{BB962C8B-B14F-4D97-AF65-F5344CB8AC3E}">
        <p14:creationId xmlns:p14="http://schemas.microsoft.com/office/powerpoint/2010/main" val="2670932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ABECF1F-BA57-9ADF-742F-2348A2856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3860D999-7962-58BD-545C-F5F86160B662}"/>
              </a:ext>
            </a:extLst>
          </p:cNvPr>
          <p:cNvPicPr>
            <a:picLocks noChangeAspect="1"/>
          </p:cNvPicPr>
          <p:nvPr/>
        </p:nvPicPr>
        <p:blipFill>
          <a:blip r:embed="rId4">
            <a:extLst>
              <a:ext uri="{28A0092B-C50C-407E-A947-70E740481C1C}">
                <a14:useLocalDpi xmlns:a14="http://schemas.microsoft.com/office/drawing/2010/main" val="0"/>
              </a:ext>
            </a:extLst>
          </a:blip>
          <a:srcRect t="4333" b="4333"/>
          <a:stretch/>
        </p:blipFill>
        <p:spPr>
          <a:xfrm>
            <a:off x="1069851" y="1690688"/>
            <a:ext cx="10052298" cy="5054004"/>
          </a:xfrm>
          <a:prstGeom prst="rect">
            <a:avLst/>
          </a:prstGeom>
        </p:spPr>
      </p:pic>
      <p:sp>
        <p:nvSpPr>
          <p:cNvPr id="4" name="スライド番号プレースホルダー 5">
            <a:extLst>
              <a:ext uri="{FF2B5EF4-FFF2-40B4-BE49-F238E27FC236}">
                <a16:creationId xmlns:a16="http://schemas.microsoft.com/office/drawing/2014/main" id="{4DBEDECD-B3C0-DF54-B6A3-2E4953AD2BE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39</a:t>
            </a:fld>
            <a:endParaRPr lang="ja-JP" altLang="en-US" dirty="0"/>
          </a:p>
        </p:txBody>
      </p:sp>
    </p:spTree>
    <p:extLst>
      <p:ext uri="{BB962C8B-B14F-4D97-AF65-F5344CB8AC3E}">
        <p14:creationId xmlns:p14="http://schemas.microsoft.com/office/powerpoint/2010/main" val="292313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アイコン&#10;&#10;AI によって生成されたコンテンツは間違っている可能性があります。">
            <a:extLst>
              <a:ext uri="{FF2B5EF4-FFF2-40B4-BE49-F238E27FC236}">
                <a16:creationId xmlns:a16="http://schemas.microsoft.com/office/drawing/2014/main" id="{6C72D625-6679-E756-18CE-E620957A26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6934" y="4160864"/>
            <a:ext cx="2967059" cy="2662257"/>
          </a:xfrm>
          <a:prstGeom prst="rect">
            <a:avLst/>
          </a:prstGeom>
        </p:spPr>
      </p:pic>
      <p:sp>
        <p:nvSpPr>
          <p:cNvPr id="5" name="正方形/長方形 4">
            <a:extLst>
              <a:ext uri="{FF2B5EF4-FFF2-40B4-BE49-F238E27FC236}">
                <a16:creationId xmlns:a16="http://schemas.microsoft.com/office/drawing/2014/main" id="{E97764BD-EA44-DCD7-9138-D6B338ECDC30}"/>
              </a:ext>
            </a:extLst>
          </p:cNvPr>
          <p:cNvSpPr/>
          <p:nvPr/>
        </p:nvSpPr>
        <p:spPr>
          <a:xfrm>
            <a:off x="9715029" y="4228978"/>
            <a:ext cx="2205097" cy="957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FE3CBCE-8474-6126-D6FE-E54093AB6CCA}"/>
              </a:ext>
            </a:extLst>
          </p:cNvPr>
          <p:cNvSpPr/>
          <p:nvPr/>
        </p:nvSpPr>
        <p:spPr>
          <a:xfrm>
            <a:off x="9688899" y="5204916"/>
            <a:ext cx="379445" cy="252144"/>
          </a:xfrm>
          <a:prstGeom prst="rect">
            <a:avLst/>
          </a:prstGeom>
          <a:solidFill>
            <a:srgbClr val="C5DE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08E55AB7-7C1F-2280-330F-C11B5C447FCD}"/>
              </a:ext>
            </a:extLst>
          </p:cNvPr>
          <p:cNvSpPr/>
          <p:nvPr/>
        </p:nvSpPr>
        <p:spPr>
          <a:xfrm>
            <a:off x="6474824" y="5911647"/>
            <a:ext cx="2360311"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ja-JP" altLang="en-US" sz="3200" b="1" dirty="0">
                <a:latin typeface="BIZ UDPゴシック" panose="020B0400000000000000" pitchFamily="50" charset="-128"/>
                <a:ea typeface="BIZ UDPゴシック" panose="020B0400000000000000" pitchFamily="50" charset="-128"/>
              </a:rPr>
              <a:t>変数</a:t>
            </a:r>
            <a:r>
              <a:rPr kumimoji="1" lang="ja-JP" altLang="en-US" sz="3200" b="1" dirty="0">
                <a:latin typeface="BIZ UDPゴシック" panose="020B0400000000000000" pitchFamily="50" charset="-128"/>
                <a:ea typeface="BIZ UDPゴシック" panose="020B0400000000000000" pitchFamily="50" charset="-128"/>
              </a:rPr>
              <a:t>名：</a:t>
            </a:r>
            <a:r>
              <a:rPr kumimoji="1" lang="en-US" altLang="ja-JP" sz="3200" b="1" dirty="0">
                <a:latin typeface="BIZ UDPゴシック" panose="020B0400000000000000" pitchFamily="50" charset="-128"/>
                <a:ea typeface="BIZ UDPゴシック" panose="020B0400000000000000" pitchFamily="50" charset="-128"/>
              </a:rPr>
              <a:t>a</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4400" b="1" dirty="0">
                <a:solidFill>
                  <a:srgbClr val="FF5050"/>
                </a:solidFill>
              </a:rPr>
              <a:t>変数</a:t>
            </a:r>
            <a:endParaRPr lang="en-US" altLang="ja-JP" sz="4400" b="1" dirty="0">
              <a:solidFill>
                <a:srgbClr val="FF5050"/>
              </a:solidFill>
            </a:endParaRPr>
          </a:p>
          <a:p>
            <a:pPr marL="0" indent="0">
              <a:lnSpc>
                <a:spcPct val="100000"/>
              </a:lnSpc>
              <a:spcBef>
                <a:spcPts val="0"/>
              </a:spcBef>
              <a:buFont typeface="Arial" panose="020B0604020202020204" pitchFamily="34" charset="0"/>
              <a:buNone/>
            </a:pPr>
            <a:r>
              <a:rPr lang="ja-JP" altLang="en-US" sz="4400" dirty="0">
                <a:solidFill>
                  <a:schemeClr val="tx1">
                    <a:lumMod val="75000"/>
                    <a:lumOff val="25000"/>
                  </a:schemeClr>
                </a:solidFill>
              </a:rPr>
              <a:t>メモリ上のデータ</a:t>
            </a:r>
            <a:r>
              <a:rPr lang="en-US" altLang="ja-JP" sz="4400" dirty="0">
                <a:solidFill>
                  <a:schemeClr val="tx1">
                    <a:lumMod val="75000"/>
                    <a:lumOff val="25000"/>
                  </a:schemeClr>
                </a:solidFill>
              </a:rPr>
              <a:t>(</a:t>
            </a:r>
            <a:r>
              <a:rPr lang="ja-JP" altLang="en-US" sz="4400" dirty="0">
                <a:solidFill>
                  <a:schemeClr val="tx1">
                    <a:lumMod val="75000"/>
                    <a:lumOff val="25000"/>
                  </a:schemeClr>
                </a:solidFill>
              </a:rPr>
              <a:t>値</a:t>
            </a:r>
            <a:r>
              <a:rPr lang="en-US" altLang="ja-JP" sz="4400" dirty="0">
                <a:solidFill>
                  <a:schemeClr val="tx1">
                    <a:lumMod val="75000"/>
                    <a:lumOff val="25000"/>
                  </a:schemeClr>
                </a:solidFill>
              </a:rPr>
              <a:t>)</a:t>
            </a:r>
            <a:r>
              <a:rPr lang="ja-JP" altLang="en-US" sz="4400" dirty="0">
                <a:solidFill>
                  <a:schemeClr val="tx1">
                    <a:lumMod val="75000"/>
                    <a:lumOff val="25000"/>
                  </a:schemeClr>
                </a:solidFill>
              </a:rPr>
              <a:t>を格納するための領域。</a:t>
            </a:r>
            <a:endParaRPr lang="en-US" altLang="ja-JP" sz="4400" dirty="0">
              <a:solidFill>
                <a:schemeClr val="tx1">
                  <a:lumMod val="75000"/>
                  <a:lumOff val="25000"/>
                </a:schemeClr>
              </a:solidFill>
            </a:endParaRPr>
          </a:p>
          <a:p>
            <a:pPr marL="0" indent="0">
              <a:lnSpc>
                <a:spcPct val="100000"/>
              </a:lnSpc>
              <a:spcBef>
                <a:spcPts val="0"/>
              </a:spcBef>
              <a:buFont typeface="Arial" panose="020B0604020202020204" pitchFamily="34" charset="0"/>
              <a:buNone/>
            </a:pPr>
            <a:endParaRPr lang="en-US" altLang="ja-JP" sz="4400" dirty="0">
              <a:solidFill>
                <a:schemeClr val="tx1">
                  <a:lumMod val="75000"/>
                  <a:lumOff val="25000"/>
                </a:schemeClr>
              </a:solidFill>
            </a:endParaRPr>
          </a:p>
          <a:p>
            <a:pPr marL="0" indent="0">
              <a:lnSpc>
                <a:spcPct val="100000"/>
              </a:lnSpc>
              <a:spcBef>
                <a:spcPts val="0"/>
              </a:spcBef>
              <a:buFont typeface="Arial" panose="020B0604020202020204" pitchFamily="34" charset="0"/>
              <a:buNone/>
            </a:pPr>
            <a:r>
              <a:rPr lang="ja-JP" altLang="en-US" sz="4400" b="1" dirty="0">
                <a:solidFill>
                  <a:srgbClr val="FF5050"/>
                </a:solidFill>
              </a:rPr>
              <a:t>変数名</a:t>
            </a:r>
            <a:endParaRPr lang="en-US" altLang="ja-JP" sz="4400" b="1" dirty="0">
              <a:solidFill>
                <a:srgbClr val="FF5050"/>
              </a:solidFill>
            </a:endParaRPr>
          </a:p>
          <a:p>
            <a:pPr marL="0" indent="0">
              <a:lnSpc>
                <a:spcPct val="100000"/>
              </a:lnSpc>
              <a:spcBef>
                <a:spcPts val="0"/>
              </a:spcBef>
              <a:buFont typeface="Arial" panose="020B0604020202020204" pitchFamily="34" charset="0"/>
              <a:buNone/>
            </a:pPr>
            <a:r>
              <a:rPr lang="ja-JP" altLang="en-US" sz="4400" dirty="0">
                <a:solidFill>
                  <a:schemeClr val="tx1">
                    <a:lumMod val="75000"/>
                    <a:lumOff val="25000"/>
                  </a:schemeClr>
                </a:solidFill>
              </a:rPr>
              <a:t>変数に付けた名前。</a:t>
            </a:r>
            <a:endParaRPr lang="en-US" altLang="ja-JP" sz="4400" dirty="0">
              <a:solidFill>
                <a:schemeClr val="tx1">
                  <a:lumMod val="75000"/>
                  <a:lumOff val="25000"/>
                </a:schemeClr>
              </a:solidFill>
            </a:endParaRPr>
          </a:p>
        </p:txBody>
      </p:sp>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B814E572-105C-9BB5-FE01-7FDBB44E689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a:t>
            </a:fld>
            <a:endParaRPr lang="ja-JP" altLang="en-US" dirty="0"/>
          </a:p>
        </p:txBody>
      </p:sp>
    </p:spTree>
    <p:extLst>
      <p:ext uri="{BB962C8B-B14F-4D97-AF65-F5344CB8AC3E}">
        <p14:creationId xmlns:p14="http://schemas.microsoft.com/office/powerpoint/2010/main" val="3233040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4BF1CF4-8518-5A53-E707-4B5C75F92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7" name="図 6" descr="テーブル&#10;&#10;AI によって生成されたコンテンツは間違っている可能性があります。">
            <a:extLst>
              <a:ext uri="{FF2B5EF4-FFF2-40B4-BE49-F238E27FC236}">
                <a16:creationId xmlns:a16="http://schemas.microsoft.com/office/drawing/2014/main" id="{E3408506-3B5B-390E-3827-10F655E9B1C4}"/>
              </a:ext>
            </a:extLst>
          </p:cNvPr>
          <p:cNvPicPr>
            <a:picLocks noChangeAspect="1"/>
          </p:cNvPicPr>
          <p:nvPr/>
        </p:nvPicPr>
        <p:blipFill>
          <a:blip r:embed="rId4">
            <a:extLst>
              <a:ext uri="{28A0092B-C50C-407E-A947-70E740481C1C}">
                <a14:useLocalDpi xmlns:a14="http://schemas.microsoft.com/office/drawing/2010/main" val="0"/>
              </a:ext>
            </a:extLst>
          </a:blip>
          <a:srcRect t="6982"/>
          <a:stretch/>
        </p:blipFill>
        <p:spPr>
          <a:xfrm>
            <a:off x="1063318" y="1690687"/>
            <a:ext cx="10065365" cy="4096159"/>
          </a:xfrm>
          <a:prstGeom prst="rect">
            <a:avLst/>
          </a:prstGeom>
        </p:spPr>
      </p:pic>
      <p:sp>
        <p:nvSpPr>
          <p:cNvPr id="2" name="スライド番号プレースホルダー 5">
            <a:extLst>
              <a:ext uri="{FF2B5EF4-FFF2-40B4-BE49-F238E27FC236}">
                <a16:creationId xmlns:a16="http://schemas.microsoft.com/office/drawing/2014/main" id="{F8CFA5B3-B4C4-13E5-B956-1F274890093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40</a:t>
            </a:fld>
            <a:endParaRPr lang="ja-JP" altLang="en-US" dirty="0"/>
          </a:p>
        </p:txBody>
      </p:sp>
    </p:spTree>
    <p:extLst>
      <p:ext uri="{BB962C8B-B14F-4D97-AF65-F5344CB8AC3E}">
        <p14:creationId xmlns:p14="http://schemas.microsoft.com/office/powerpoint/2010/main" val="3141526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1A35409-CFE2-F662-007C-FBBA1A6CE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718738"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ユーザが入力した整数が，偶数か奇数，</a:t>
            </a:r>
            <a:br>
              <a:rPr lang="ja-JP" altLang="en-US" sz="4400" dirty="0">
                <a:solidFill>
                  <a:prstClr val="black">
                    <a:lumMod val="75000"/>
                    <a:lumOff val="25000"/>
                  </a:prstClr>
                </a:solidFill>
              </a:rPr>
            </a:br>
            <a:r>
              <a:rPr lang="ja-JP" altLang="en-US" sz="4400" dirty="0">
                <a:solidFill>
                  <a:prstClr val="black">
                    <a:lumMod val="75000"/>
                    <a:lumOff val="25000"/>
                  </a:prstClr>
                </a:solidFill>
              </a:rPr>
              <a:t> もしくはゼロか判定するプログラムを</a:t>
            </a:r>
            <a:br>
              <a:rPr lang="ja-JP" altLang="en-US" sz="4400" dirty="0">
                <a:solidFill>
                  <a:prstClr val="black">
                    <a:lumMod val="75000"/>
                    <a:lumOff val="25000"/>
                  </a:prstClr>
                </a:solidFill>
              </a:rPr>
            </a:br>
            <a:r>
              <a:rPr lang="ja-JP" altLang="en-US" sz="4400" dirty="0">
                <a:solidFill>
                  <a:prstClr val="black">
                    <a:lumMod val="75000"/>
                    <a:lumOff val="25000"/>
                  </a:prstClr>
                </a:solidFill>
              </a:rPr>
              <a:t> 作成してみよう。</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結果を「偶数」</a:t>
            </a:r>
            <a:r>
              <a:rPr lang="en-US" altLang="ja-JP" sz="4400" dirty="0">
                <a:solidFill>
                  <a:prstClr val="black">
                    <a:lumMod val="75000"/>
                    <a:lumOff val="25000"/>
                  </a:prstClr>
                </a:solidFill>
              </a:rPr>
              <a:t>,</a:t>
            </a:r>
            <a:r>
              <a:rPr lang="ja-JP" altLang="en-US" sz="4400" dirty="0">
                <a:solidFill>
                  <a:prstClr val="black">
                    <a:lumMod val="75000"/>
                    <a:lumOff val="25000"/>
                  </a:prstClr>
                </a:solidFill>
              </a:rPr>
              <a:t>「奇数」</a:t>
            </a:r>
            <a:r>
              <a:rPr lang="en-US" altLang="ja-JP" sz="4400" dirty="0">
                <a:solidFill>
                  <a:prstClr val="black">
                    <a:lumMod val="75000"/>
                    <a:lumOff val="25000"/>
                  </a:prstClr>
                </a:solidFill>
              </a:rPr>
              <a:t>,</a:t>
            </a:r>
            <a:r>
              <a:rPr lang="ja-JP" altLang="en-US" sz="4400" dirty="0">
                <a:solidFill>
                  <a:prstClr val="black">
                    <a:lumMod val="75000"/>
                    <a:lumOff val="25000"/>
                  </a:prstClr>
                </a:solidFill>
              </a:rPr>
              <a:t>「ゼロ」の</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ように表示すること。</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4">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10" name="テキスト ボックス 9">
            <a:extLst>
              <a:ext uri="{FF2B5EF4-FFF2-40B4-BE49-F238E27FC236}">
                <a16:creationId xmlns:a16="http://schemas.microsoft.com/office/drawing/2014/main" id="{7E5FEDDA-85A0-31B8-B994-49DB233CFDB5}"/>
              </a:ext>
            </a:extLst>
          </p:cNvPr>
          <p:cNvSpPr txBox="1"/>
          <p:nvPr/>
        </p:nvSpPr>
        <p:spPr>
          <a:xfrm>
            <a:off x="2598364" y="1649444"/>
            <a:ext cx="8239756" cy="923330"/>
          </a:xfrm>
          <a:prstGeom prst="rect">
            <a:avLst/>
          </a:prstGeom>
          <a:noFill/>
        </p:spPr>
        <p:txBody>
          <a:bodyPr wrap="none" rtlCol="0" anchor="t">
            <a:spAutoFit/>
          </a:bodyPr>
          <a:lstStyle/>
          <a:p>
            <a:r>
              <a:rPr kumimoji="1" lang="ja-JP" altLang="en-US" sz="5400" b="1" dirty="0">
                <a:solidFill>
                  <a:schemeClr val="tx1">
                    <a:lumMod val="75000"/>
                    <a:lumOff val="25000"/>
                  </a:schemeClr>
                </a:solidFill>
              </a:rPr>
              <a:t>❷</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偶数か奇数か判定するプログラム</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05D4210-2C98-D6BF-CEC6-69D2CDFC9D8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F4490E39-20A8-7302-4C92-32986BA780E8}"/>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41</a:t>
            </a:fld>
            <a:endParaRPr lang="ja-JP" altLang="en-US" dirty="0"/>
          </a:p>
        </p:txBody>
      </p:sp>
      <p:pic>
        <p:nvPicPr>
          <p:cNvPr id="3" name="図 2" descr="アイコン&#10;&#10;AI によって生成されたコンテンツは間違っている可能性があります。">
            <a:hlinkClick r:id="rId5"/>
            <a:extLst>
              <a:ext uri="{FF2B5EF4-FFF2-40B4-BE49-F238E27FC236}">
                <a16:creationId xmlns:a16="http://schemas.microsoft.com/office/drawing/2014/main" id="{2543BBFD-3FF4-7F72-FE6A-A06D924E60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623243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A8698B4-9DCF-0789-FC35-5EE19C2F8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分岐構造の制御文である</a:t>
            </a:r>
            <a:r>
              <a:rPr kumimoji="1" lang="en-US" altLang="ja-JP" sz="4400" b="1" i="0" u="none" strike="noStrike" kern="1200" cap="none" spc="0" normalizeH="0" baseline="0" noProof="0" dirty="0">
                <a:ln>
                  <a:noFill/>
                </a:ln>
                <a:solidFill>
                  <a:srgbClr val="FFF0C4"/>
                </a:solidFill>
                <a:effectLst/>
                <a:uLnTx/>
                <a:uFillTx/>
                <a:latin typeface="BIZ UDPゴシック" panose="020B0400000000000000" pitchFamily="50" charset="-128"/>
                <a:ea typeface="BIZ UDPゴシック" panose="020B0400000000000000" pitchFamily="50" charset="-128"/>
              </a:rPr>
              <a:t>if</a:t>
            </a:r>
            <a:r>
              <a:rPr kumimoji="1" lang="ja-JP" altLang="en-US" sz="4400" b="1" i="0" u="none"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t>文</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する。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偶数かどかは，</a:t>
            </a:r>
            <a:r>
              <a:rPr kumimoji="1" lang="ja-JP" altLang="en-US" sz="4400" b="1" i="0" u="none"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t>２で割った余りがゼロ</a:t>
            </a:r>
            <a:br>
              <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かどうか</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で判定する。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7" name="テキスト ボックス 6">
            <a:extLst>
              <a:ext uri="{FF2B5EF4-FFF2-40B4-BE49-F238E27FC236}">
                <a16:creationId xmlns:a16="http://schemas.microsoft.com/office/drawing/2014/main" id="{F17DD266-BC91-C19C-3238-954A7493D0B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66D7246D-5995-F715-9BA3-C94C3962559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42</a:t>
            </a:fld>
            <a:endParaRPr lang="ja-JP" altLang="en-US" dirty="0"/>
          </a:p>
        </p:txBody>
      </p:sp>
    </p:spTree>
    <p:extLst>
      <p:ext uri="{BB962C8B-B14F-4D97-AF65-F5344CB8AC3E}">
        <p14:creationId xmlns:p14="http://schemas.microsoft.com/office/powerpoint/2010/main" val="133673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FDEF-EEF9-A759-22C4-9176E1BE8962}"/>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5902583C-69E8-C023-D9DE-9ABCCC5D3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6" name="テキスト プレースホルダー 7">
            <a:extLst>
              <a:ext uri="{FF2B5EF4-FFF2-40B4-BE49-F238E27FC236}">
                <a16:creationId xmlns:a16="http://schemas.microsoft.com/office/drawing/2014/main" id="{351FA5B1-360C-C493-0686-8A18F26A5001}"/>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分岐構造の制御文である</a:t>
            </a:r>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rPr>
              <a:t>if</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a:t>
            </a:r>
            <a:b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する。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偶数かどかは，</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２で割った余りがゼロ</a:t>
            </a:r>
            <a:br>
              <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かどうか</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で判定する。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C254E71-B445-5680-B502-D44D04F66740}"/>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7" name="テキスト ボックス 6">
            <a:extLst>
              <a:ext uri="{FF2B5EF4-FFF2-40B4-BE49-F238E27FC236}">
                <a16:creationId xmlns:a16="http://schemas.microsoft.com/office/drawing/2014/main" id="{91606195-4A5F-6182-2779-07AC449E9944}"/>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D999882D-E94F-A9D0-4DA0-7E7B4103209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43</a:t>
            </a:fld>
            <a:endParaRPr lang="ja-JP" altLang="en-US" dirty="0"/>
          </a:p>
        </p:txBody>
      </p:sp>
    </p:spTree>
    <p:extLst>
      <p:ext uri="{BB962C8B-B14F-4D97-AF65-F5344CB8AC3E}">
        <p14:creationId xmlns:p14="http://schemas.microsoft.com/office/powerpoint/2010/main" val="476862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 手紙&#10;&#10;AI によって生成されたコンテンツは間違っている可能性があります。">
            <a:extLst>
              <a:ext uri="{FF2B5EF4-FFF2-40B4-BE49-F238E27FC236}">
                <a16:creationId xmlns:a16="http://schemas.microsoft.com/office/drawing/2014/main" id="{F596AB1F-A18A-2F45-FC95-0784F67D5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186F5143-2CE4-B4A0-E97E-764D015F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sp>
        <p:nvSpPr>
          <p:cNvPr id="4" name="正方形/長方形 3">
            <a:extLst>
              <a:ext uri="{FF2B5EF4-FFF2-40B4-BE49-F238E27FC236}">
                <a16:creationId xmlns:a16="http://schemas.microsoft.com/office/drawing/2014/main" id="{A5CD67B5-F695-26A6-9147-4A09E393D575}"/>
              </a:ext>
            </a:extLst>
          </p:cNvPr>
          <p:cNvSpPr/>
          <p:nvPr/>
        </p:nvSpPr>
        <p:spPr>
          <a:xfrm>
            <a:off x="4909269" y="1365067"/>
            <a:ext cx="6036749" cy="5199019"/>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1F13DA3A-B736-F11E-CFC2-461E44E9CD3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44</a:t>
            </a:fld>
            <a:endParaRPr lang="ja-JP" altLang="en-US" dirty="0"/>
          </a:p>
        </p:txBody>
      </p:sp>
    </p:spTree>
    <p:extLst>
      <p:ext uri="{BB962C8B-B14F-4D97-AF65-F5344CB8AC3E}">
        <p14:creationId xmlns:p14="http://schemas.microsoft.com/office/powerpoint/2010/main" val="704359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手紙&#10;&#10;AI によって生成されたコンテンツは間違っている可能性があります。">
            <a:extLst>
              <a:ext uri="{FF2B5EF4-FFF2-40B4-BE49-F238E27FC236}">
                <a16:creationId xmlns:a16="http://schemas.microsoft.com/office/drawing/2014/main" id="{C11C0E9F-6881-015A-686B-77EDCE117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186F5143-2CE4-B4A0-E97E-764D015F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sp>
        <p:nvSpPr>
          <p:cNvPr id="4" name="正方形/長方形 3">
            <a:extLst>
              <a:ext uri="{FF2B5EF4-FFF2-40B4-BE49-F238E27FC236}">
                <a16:creationId xmlns:a16="http://schemas.microsoft.com/office/drawing/2014/main" id="{A5CD67B5-F695-26A6-9147-4A09E393D575}"/>
              </a:ext>
            </a:extLst>
          </p:cNvPr>
          <p:cNvSpPr/>
          <p:nvPr/>
        </p:nvSpPr>
        <p:spPr>
          <a:xfrm>
            <a:off x="4923892" y="2410097"/>
            <a:ext cx="6038310" cy="4153989"/>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6EE3E288-994C-6C6A-0AF5-90D22CD5449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45</a:t>
            </a:fld>
            <a:endParaRPr lang="ja-JP" altLang="en-US" dirty="0"/>
          </a:p>
        </p:txBody>
      </p:sp>
      <p:sp>
        <p:nvSpPr>
          <p:cNvPr id="3" name="フローチャート: 手操作入力 7">
            <a:extLst>
              <a:ext uri="{FF2B5EF4-FFF2-40B4-BE49-F238E27FC236}">
                <a16:creationId xmlns:a16="http://schemas.microsoft.com/office/drawing/2014/main" id="{D0687258-7559-E3B2-0723-721512F09905}"/>
              </a:ext>
            </a:extLst>
          </p:cNvPr>
          <p:cNvSpPr/>
          <p:nvPr/>
        </p:nvSpPr>
        <p:spPr>
          <a:xfrm>
            <a:off x="896949" y="1625081"/>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822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FBE20-88C6-13D6-CF35-DA6DB0F71470}"/>
            </a:ext>
          </a:extLst>
        </p:cNvPr>
        <p:cNvGrpSpPr/>
        <p:nvPr/>
      </p:nvGrpSpPr>
      <p:grpSpPr>
        <a:xfrm>
          <a:off x="0" y="0"/>
          <a:ext cx="0" cy="0"/>
          <a:chOff x="0" y="0"/>
          <a:chExt cx="0" cy="0"/>
        </a:xfrm>
      </p:grpSpPr>
      <p:pic>
        <p:nvPicPr>
          <p:cNvPr id="9" name="図 8" descr="テキスト, 手紙&#10;&#10;AI によって生成されたコンテンツは間違っている可能性があります。">
            <a:extLst>
              <a:ext uri="{FF2B5EF4-FFF2-40B4-BE49-F238E27FC236}">
                <a16:creationId xmlns:a16="http://schemas.microsoft.com/office/drawing/2014/main" id="{ADD8AB69-AD9C-B780-68CB-7C79B2019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8B76B0BF-59CB-90CB-FEC0-0CB02C80F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sp>
        <p:nvSpPr>
          <p:cNvPr id="4" name="正方形/長方形 3">
            <a:extLst>
              <a:ext uri="{FF2B5EF4-FFF2-40B4-BE49-F238E27FC236}">
                <a16:creationId xmlns:a16="http://schemas.microsoft.com/office/drawing/2014/main" id="{8541CCD2-9D34-C380-9AE8-F61544D610C3}"/>
              </a:ext>
            </a:extLst>
          </p:cNvPr>
          <p:cNvSpPr/>
          <p:nvPr/>
        </p:nvSpPr>
        <p:spPr>
          <a:xfrm>
            <a:off x="4940078" y="3091543"/>
            <a:ext cx="6030218" cy="3472543"/>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E8997431-F494-F09F-1827-5825295A328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46</a:t>
            </a:fld>
            <a:endParaRPr lang="ja-JP" altLang="en-US" dirty="0"/>
          </a:p>
        </p:txBody>
      </p:sp>
      <p:sp>
        <p:nvSpPr>
          <p:cNvPr id="3" name="フローチャート: 手操作入力 7">
            <a:extLst>
              <a:ext uri="{FF2B5EF4-FFF2-40B4-BE49-F238E27FC236}">
                <a16:creationId xmlns:a16="http://schemas.microsoft.com/office/drawing/2014/main" id="{52D99711-FE9D-43FB-F6D3-3F775BB38C58}"/>
              </a:ext>
            </a:extLst>
          </p:cNvPr>
          <p:cNvSpPr/>
          <p:nvPr/>
        </p:nvSpPr>
        <p:spPr>
          <a:xfrm>
            <a:off x="896949" y="2427513"/>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6156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FBE20-88C6-13D6-CF35-DA6DB0F71470}"/>
            </a:ext>
          </a:extLst>
        </p:cNvPr>
        <p:cNvGrpSpPr/>
        <p:nvPr/>
      </p:nvGrpSpPr>
      <p:grpSpPr>
        <a:xfrm>
          <a:off x="0" y="0"/>
          <a:ext cx="0" cy="0"/>
          <a:chOff x="0" y="0"/>
          <a:chExt cx="0" cy="0"/>
        </a:xfrm>
      </p:grpSpPr>
      <p:pic>
        <p:nvPicPr>
          <p:cNvPr id="12" name="図 11" descr="テキスト, 手紙&#10;&#10;AI によって生成されたコンテンツは間違っている可能性があります。">
            <a:extLst>
              <a:ext uri="{FF2B5EF4-FFF2-40B4-BE49-F238E27FC236}">
                <a16:creationId xmlns:a16="http://schemas.microsoft.com/office/drawing/2014/main" id="{50134960-0346-333B-B26E-D9F9A5A97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8B76B0BF-59CB-90CB-FEC0-0CB02C80F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sp>
        <p:nvSpPr>
          <p:cNvPr id="4" name="正方形/長方形 3">
            <a:extLst>
              <a:ext uri="{FF2B5EF4-FFF2-40B4-BE49-F238E27FC236}">
                <a16:creationId xmlns:a16="http://schemas.microsoft.com/office/drawing/2014/main" id="{8541CCD2-9D34-C380-9AE8-F61544D610C3}"/>
              </a:ext>
            </a:extLst>
          </p:cNvPr>
          <p:cNvSpPr/>
          <p:nvPr/>
        </p:nvSpPr>
        <p:spPr>
          <a:xfrm>
            <a:off x="4936332" y="3709851"/>
            <a:ext cx="6083590" cy="285423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E8997431-F494-F09F-1827-5825295A328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47</a:t>
            </a:fld>
            <a:endParaRPr lang="ja-JP" altLang="en-US" dirty="0"/>
          </a:p>
        </p:txBody>
      </p:sp>
      <p:sp>
        <p:nvSpPr>
          <p:cNvPr id="3" name="フローチャート: 手操作入力 7">
            <a:extLst>
              <a:ext uri="{FF2B5EF4-FFF2-40B4-BE49-F238E27FC236}">
                <a16:creationId xmlns:a16="http://schemas.microsoft.com/office/drawing/2014/main" id="{52D99711-FE9D-43FB-F6D3-3F775BB38C58}"/>
              </a:ext>
            </a:extLst>
          </p:cNvPr>
          <p:cNvSpPr/>
          <p:nvPr/>
        </p:nvSpPr>
        <p:spPr>
          <a:xfrm>
            <a:off x="896949" y="3423234"/>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手操作入力 7">
            <a:extLst>
              <a:ext uri="{FF2B5EF4-FFF2-40B4-BE49-F238E27FC236}">
                <a16:creationId xmlns:a16="http://schemas.microsoft.com/office/drawing/2014/main" id="{BD74D7B4-792E-9016-BACB-4B520BC4FD30}"/>
              </a:ext>
            </a:extLst>
          </p:cNvPr>
          <p:cNvSpPr/>
          <p:nvPr/>
        </p:nvSpPr>
        <p:spPr>
          <a:xfrm>
            <a:off x="1179389" y="3023116"/>
            <a:ext cx="720000" cy="360000"/>
          </a:xfrm>
          <a:prstGeom prst="round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407749D3-02F7-93F4-FDA6-1516BE02CC2F}"/>
              </a:ext>
            </a:extLst>
          </p:cNvPr>
          <p:cNvCxnSpPr>
            <a:cxnSpLocks/>
          </p:cNvCxnSpPr>
          <p:nvPr/>
        </p:nvCxnSpPr>
        <p:spPr>
          <a:xfrm>
            <a:off x="8134257" y="3036015"/>
            <a:ext cx="1063691"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906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B4909-4B52-44D5-8EA1-85AA5266314B}"/>
            </a:ext>
          </a:extLst>
        </p:cNvPr>
        <p:cNvGrpSpPr/>
        <p:nvPr/>
      </p:nvGrpSpPr>
      <p:grpSpPr>
        <a:xfrm>
          <a:off x="0" y="0"/>
          <a:ext cx="0" cy="0"/>
          <a:chOff x="0" y="0"/>
          <a:chExt cx="0" cy="0"/>
        </a:xfrm>
      </p:grpSpPr>
      <p:pic>
        <p:nvPicPr>
          <p:cNvPr id="8" name="図 7" descr="テキスト, 手紙&#10;&#10;AI によって生成されたコンテンツは間違っている可能性があります。">
            <a:extLst>
              <a:ext uri="{FF2B5EF4-FFF2-40B4-BE49-F238E27FC236}">
                <a16:creationId xmlns:a16="http://schemas.microsoft.com/office/drawing/2014/main" id="{0B8D4C67-15E9-A728-6585-B06F21C27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312E3CAA-39F4-EF06-C9CF-28DDF4D11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sp>
        <p:nvSpPr>
          <p:cNvPr id="4" name="正方形/長方形 3">
            <a:extLst>
              <a:ext uri="{FF2B5EF4-FFF2-40B4-BE49-F238E27FC236}">
                <a16:creationId xmlns:a16="http://schemas.microsoft.com/office/drawing/2014/main" id="{25280EF1-9D7F-A201-BF65-98FBE270F87C}"/>
              </a:ext>
            </a:extLst>
          </p:cNvPr>
          <p:cNvSpPr/>
          <p:nvPr/>
        </p:nvSpPr>
        <p:spPr>
          <a:xfrm>
            <a:off x="4931984" y="4851918"/>
            <a:ext cx="5976255" cy="1712168"/>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0FD59862-358C-8E4F-0DE5-53CF6D361B8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48</a:t>
            </a:fld>
            <a:endParaRPr lang="ja-JP" altLang="en-US" dirty="0"/>
          </a:p>
        </p:txBody>
      </p:sp>
      <p:sp>
        <p:nvSpPr>
          <p:cNvPr id="3" name="フローチャート: 手操作入力 7">
            <a:extLst>
              <a:ext uri="{FF2B5EF4-FFF2-40B4-BE49-F238E27FC236}">
                <a16:creationId xmlns:a16="http://schemas.microsoft.com/office/drawing/2014/main" id="{588079A4-EFFC-C6C1-E36A-95D3BAF751A0}"/>
              </a:ext>
            </a:extLst>
          </p:cNvPr>
          <p:cNvSpPr/>
          <p:nvPr/>
        </p:nvSpPr>
        <p:spPr>
          <a:xfrm>
            <a:off x="1895172" y="4094584"/>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6655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B4909-4B52-44D5-8EA1-85AA5266314B}"/>
            </a:ext>
          </a:extLst>
        </p:cNvPr>
        <p:cNvGrpSpPr/>
        <p:nvPr/>
      </p:nvGrpSpPr>
      <p:grpSpPr>
        <a:xfrm>
          <a:off x="0" y="0"/>
          <a:ext cx="0" cy="0"/>
          <a:chOff x="0" y="0"/>
          <a:chExt cx="0" cy="0"/>
        </a:xfrm>
      </p:grpSpPr>
      <p:pic>
        <p:nvPicPr>
          <p:cNvPr id="12" name="図 11" descr="テキスト, 手紙&#10;&#10;AI によって生成されたコンテンツは間違っている可能性があります。">
            <a:extLst>
              <a:ext uri="{FF2B5EF4-FFF2-40B4-BE49-F238E27FC236}">
                <a16:creationId xmlns:a16="http://schemas.microsoft.com/office/drawing/2014/main" id="{AB354641-3A3D-0AE8-4CEC-3F6D9B74F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312E3CAA-39F4-EF06-C9CF-28DDF4D11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sp>
        <p:nvSpPr>
          <p:cNvPr id="4" name="正方形/長方形 3">
            <a:extLst>
              <a:ext uri="{FF2B5EF4-FFF2-40B4-BE49-F238E27FC236}">
                <a16:creationId xmlns:a16="http://schemas.microsoft.com/office/drawing/2014/main" id="{25280EF1-9D7F-A201-BF65-98FBE270F87C}"/>
              </a:ext>
            </a:extLst>
          </p:cNvPr>
          <p:cNvSpPr/>
          <p:nvPr/>
        </p:nvSpPr>
        <p:spPr>
          <a:xfrm>
            <a:off x="4937395" y="5368834"/>
            <a:ext cx="5976255" cy="1195252"/>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0FD59862-358C-8E4F-0DE5-53CF6D361B89}"/>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49</a:t>
            </a:fld>
            <a:endParaRPr lang="ja-JP" altLang="en-US" dirty="0"/>
          </a:p>
        </p:txBody>
      </p:sp>
      <p:sp>
        <p:nvSpPr>
          <p:cNvPr id="7" name="フローチャート: 手操作入力 7">
            <a:extLst>
              <a:ext uri="{FF2B5EF4-FFF2-40B4-BE49-F238E27FC236}">
                <a16:creationId xmlns:a16="http://schemas.microsoft.com/office/drawing/2014/main" id="{2B657B53-8FFF-ADED-B74D-380135873CE2}"/>
              </a:ext>
            </a:extLst>
          </p:cNvPr>
          <p:cNvSpPr/>
          <p:nvPr/>
        </p:nvSpPr>
        <p:spPr>
          <a:xfrm>
            <a:off x="1895172" y="5111274"/>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手操作入力 7">
            <a:extLst>
              <a:ext uri="{FF2B5EF4-FFF2-40B4-BE49-F238E27FC236}">
                <a16:creationId xmlns:a16="http://schemas.microsoft.com/office/drawing/2014/main" id="{24595515-ED2E-A54E-215A-27274F1EBEF0}"/>
              </a:ext>
            </a:extLst>
          </p:cNvPr>
          <p:cNvSpPr/>
          <p:nvPr/>
        </p:nvSpPr>
        <p:spPr>
          <a:xfrm>
            <a:off x="2168434" y="4677745"/>
            <a:ext cx="720000" cy="360000"/>
          </a:xfrm>
          <a:prstGeom prst="round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31CA8787-1CD4-5FE1-220E-EF6F4EDA381D}"/>
              </a:ext>
            </a:extLst>
          </p:cNvPr>
          <p:cNvCxnSpPr>
            <a:cxnSpLocks/>
          </p:cNvCxnSpPr>
          <p:nvPr/>
        </p:nvCxnSpPr>
        <p:spPr>
          <a:xfrm>
            <a:off x="6180542" y="4827493"/>
            <a:ext cx="115442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77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アイコン&#10;&#10;AI によって生成されたコンテンツは間違っている可能性があります。">
            <a:extLst>
              <a:ext uri="{FF2B5EF4-FFF2-40B4-BE49-F238E27FC236}">
                <a16:creationId xmlns:a16="http://schemas.microsoft.com/office/drawing/2014/main" id="{6C72D625-6679-E756-18CE-E620957A26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6934" y="4160864"/>
            <a:ext cx="2967059" cy="2662257"/>
          </a:xfrm>
          <a:prstGeom prst="rect">
            <a:avLst/>
          </a:prstGeom>
        </p:spPr>
      </p:pic>
      <p:sp>
        <p:nvSpPr>
          <p:cNvPr id="10" name="四角形: 角を丸くする 9">
            <a:extLst>
              <a:ext uri="{FF2B5EF4-FFF2-40B4-BE49-F238E27FC236}">
                <a16:creationId xmlns:a16="http://schemas.microsoft.com/office/drawing/2014/main" id="{08E55AB7-7C1F-2280-330F-C11B5C447FCD}"/>
              </a:ext>
            </a:extLst>
          </p:cNvPr>
          <p:cNvSpPr/>
          <p:nvPr/>
        </p:nvSpPr>
        <p:spPr>
          <a:xfrm>
            <a:off x="6474824" y="5911647"/>
            <a:ext cx="2360311"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ja-JP" altLang="en-US" sz="3200" b="1" dirty="0">
                <a:latin typeface="BIZ UDPゴシック" panose="020B0400000000000000" pitchFamily="50" charset="-128"/>
                <a:ea typeface="BIZ UDPゴシック" panose="020B0400000000000000" pitchFamily="50" charset="-128"/>
              </a:rPr>
              <a:t>変数</a:t>
            </a:r>
            <a:r>
              <a:rPr kumimoji="1" lang="ja-JP" altLang="en-US" sz="3200" b="1" dirty="0">
                <a:latin typeface="BIZ UDPゴシック" panose="020B0400000000000000" pitchFamily="50" charset="-128"/>
                <a:ea typeface="BIZ UDPゴシック" panose="020B0400000000000000" pitchFamily="50" charset="-128"/>
              </a:rPr>
              <a:t>名：</a:t>
            </a:r>
            <a:r>
              <a:rPr kumimoji="1" lang="en-US" altLang="ja-JP" sz="3200" b="1" dirty="0">
                <a:latin typeface="BIZ UDPゴシック" panose="020B0400000000000000" pitchFamily="50" charset="-128"/>
                <a:ea typeface="BIZ UDPゴシック" panose="020B0400000000000000" pitchFamily="50" charset="-128"/>
              </a:rPr>
              <a:t>a</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代入</a:t>
            </a: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変数に値を</a:t>
            </a:r>
            <a:r>
              <a:rPr lang="ja-JP" altLang="en-US" sz="4400" dirty="0">
                <a:solidFill>
                  <a:prstClr val="black">
                    <a:lumMod val="75000"/>
                    <a:lumOff val="25000"/>
                  </a:prstClr>
                </a:solidFill>
              </a:rPr>
              <a:t>格納</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すること。</a:t>
            </a:r>
            <a:endParaRPr lang="en-US" altLang="ja-JP" sz="4400" dirty="0">
              <a:solidFill>
                <a:schemeClr val="tx1">
                  <a:lumMod val="75000"/>
                  <a:lumOff val="25000"/>
                </a:schemeClr>
              </a:solidFill>
            </a:endParaRPr>
          </a:p>
        </p:txBody>
      </p:sp>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6A12569B-E361-3CD6-E8AD-936B0F1A2C3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a:t>
            </a:fld>
            <a:endParaRPr lang="ja-JP" altLang="en-US" dirty="0"/>
          </a:p>
        </p:txBody>
      </p:sp>
    </p:spTree>
    <p:extLst>
      <p:ext uri="{BB962C8B-B14F-4D97-AF65-F5344CB8AC3E}">
        <p14:creationId xmlns:p14="http://schemas.microsoft.com/office/powerpoint/2010/main" val="153263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AI によって生成されたコンテンツは間違っている可能性があります。">
            <a:extLst>
              <a:ext uri="{FF2B5EF4-FFF2-40B4-BE49-F238E27FC236}">
                <a16:creationId xmlns:a16="http://schemas.microsoft.com/office/drawing/2014/main" id="{026D60E4-9922-8B3F-2487-642301163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186F5143-2CE4-B4A0-E97E-764D015F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sp>
        <p:nvSpPr>
          <p:cNvPr id="2" name="スライド番号プレースホルダー 5">
            <a:extLst>
              <a:ext uri="{FF2B5EF4-FFF2-40B4-BE49-F238E27FC236}">
                <a16:creationId xmlns:a16="http://schemas.microsoft.com/office/drawing/2014/main" id="{CE412CB6-B7B6-61AE-997F-3D5A438DED1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50</a:t>
            </a:fld>
            <a:endParaRPr lang="ja-JP" altLang="en-US" dirty="0"/>
          </a:p>
        </p:txBody>
      </p:sp>
      <p:sp>
        <p:nvSpPr>
          <p:cNvPr id="4" name="フローチャート: 手操作入力 7">
            <a:extLst>
              <a:ext uri="{FF2B5EF4-FFF2-40B4-BE49-F238E27FC236}">
                <a16:creationId xmlns:a16="http://schemas.microsoft.com/office/drawing/2014/main" id="{326CBBB0-C1B0-2944-14EB-129B866B2281}"/>
              </a:ext>
            </a:extLst>
          </p:cNvPr>
          <p:cNvSpPr/>
          <p:nvPr/>
        </p:nvSpPr>
        <p:spPr>
          <a:xfrm>
            <a:off x="3220117" y="5111274"/>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手操作入力 7">
            <a:extLst>
              <a:ext uri="{FF2B5EF4-FFF2-40B4-BE49-F238E27FC236}">
                <a16:creationId xmlns:a16="http://schemas.microsoft.com/office/drawing/2014/main" id="{93AA9F19-45E9-9E84-90CF-F8AF0CEBABC5}"/>
              </a:ext>
            </a:extLst>
          </p:cNvPr>
          <p:cNvSpPr/>
          <p:nvPr/>
        </p:nvSpPr>
        <p:spPr>
          <a:xfrm>
            <a:off x="2597640" y="3993499"/>
            <a:ext cx="720000" cy="360000"/>
          </a:xfrm>
          <a:prstGeom prst="round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B86FFD11-018C-EF71-4131-A92981BAAED5}"/>
              </a:ext>
            </a:extLst>
          </p:cNvPr>
          <p:cNvCxnSpPr>
            <a:cxnSpLocks/>
          </p:cNvCxnSpPr>
          <p:nvPr/>
        </p:nvCxnSpPr>
        <p:spPr>
          <a:xfrm>
            <a:off x="6096000" y="6015590"/>
            <a:ext cx="157741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642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ダイアグラム&#10;&#10;AI によって生成されたコンテンツは間違っている可能性があります。">
            <a:extLst>
              <a:ext uri="{FF2B5EF4-FFF2-40B4-BE49-F238E27FC236}">
                <a16:creationId xmlns:a16="http://schemas.microsoft.com/office/drawing/2014/main" id="{186F5143-2CE4-B4A0-E97E-764D015FF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60" y="644810"/>
            <a:ext cx="4016825" cy="6022209"/>
          </a:xfrm>
          <a:prstGeom prst="rect">
            <a:avLst/>
          </a:prstGeom>
        </p:spPr>
      </p:pic>
      <p:pic>
        <p:nvPicPr>
          <p:cNvPr id="8" name="図 7" descr="テキスト, 手紙&#10;&#10;AI によって生成されたコンテンツは間違っている可能性があります。">
            <a:extLst>
              <a:ext uri="{FF2B5EF4-FFF2-40B4-BE49-F238E27FC236}">
                <a16:creationId xmlns:a16="http://schemas.microsoft.com/office/drawing/2014/main" id="{FC367A04-3E7C-7171-EDAA-5CF22B592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749" y="482320"/>
            <a:ext cx="6962952" cy="6329957"/>
          </a:xfrm>
          <a:prstGeom prst="rect">
            <a:avLst/>
          </a:prstGeom>
        </p:spPr>
      </p:pic>
      <p:sp>
        <p:nvSpPr>
          <p:cNvPr id="2" name="スライド番号プレースホルダー 5">
            <a:extLst>
              <a:ext uri="{FF2B5EF4-FFF2-40B4-BE49-F238E27FC236}">
                <a16:creationId xmlns:a16="http://schemas.microsoft.com/office/drawing/2014/main" id="{CE412CB6-B7B6-61AE-997F-3D5A438DED1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51</a:t>
            </a:fld>
            <a:endParaRPr lang="ja-JP" altLang="en-US" dirty="0"/>
          </a:p>
        </p:txBody>
      </p:sp>
      <p:pic>
        <p:nvPicPr>
          <p:cNvPr id="24" name="図 23" descr="テキスト&#10;&#10;AI によって生成されたコンテンツは間違っている可能性があります。">
            <a:extLst>
              <a:ext uri="{FF2B5EF4-FFF2-40B4-BE49-F238E27FC236}">
                <a16:creationId xmlns:a16="http://schemas.microsoft.com/office/drawing/2014/main" id="{C8DBB76F-BAB1-39D9-E162-34309AFB0918}"/>
              </a:ext>
            </a:extLst>
          </p:cNvPr>
          <p:cNvPicPr>
            <a:picLocks noChangeAspect="1"/>
          </p:cNvPicPr>
          <p:nvPr/>
        </p:nvPicPr>
        <p:blipFill>
          <a:blip r:embed="rId5">
            <a:extLst>
              <a:ext uri="{28A0092B-C50C-407E-A947-70E740481C1C}">
                <a14:useLocalDpi xmlns:a14="http://schemas.microsoft.com/office/drawing/2010/main" val="0"/>
              </a:ext>
            </a:extLst>
          </a:blip>
          <a:srcRect l="3993" t="24377" r="73306" b="67896"/>
          <a:stretch/>
        </p:blipFill>
        <p:spPr>
          <a:xfrm>
            <a:off x="9419045" y="2540484"/>
            <a:ext cx="2009791" cy="376576"/>
          </a:xfrm>
          <a:prstGeom prst="rect">
            <a:avLst/>
          </a:prstGeom>
          <a:ln w="25400">
            <a:solidFill>
              <a:srgbClr val="00B0F0"/>
            </a:solidFill>
          </a:ln>
        </p:spPr>
      </p:pic>
      <p:pic>
        <p:nvPicPr>
          <p:cNvPr id="25" name="図 24" descr="テキスト&#10;&#10;AI によって生成されたコンテンツは間違っている可能性があります。">
            <a:extLst>
              <a:ext uri="{FF2B5EF4-FFF2-40B4-BE49-F238E27FC236}">
                <a16:creationId xmlns:a16="http://schemas.microsoft.com/office/drawing/2014/main" id="{E1630A1E-82E4-B9DC-E7BF-B931F525CFB9}"/>
              </a:ext>
            </a:extLst>
          </p:cNvPr>
          <p:cNvPicPr>
            <a:picLocks noChangeAspect="1"/>
          </p:cNvPicPr>
          <p:nvPr/>
        </p:nvPicPr>
        <p:blipFill>
          <a:blip r:embed="rId5">
            <a:extLst>
              <a:ext uri="{28A0092B-C50C-407E-A947-70E740481C1C}">
                <a14:useLocalDpi xmlns:a14="http://schemas.microsoft.com/office/drawing/2010/main" val="0"/>
              </a:ext>
            </a:extLst>
          </a:blip>
          <a:srcRect l="3993" t="34705" r="73306" b="57568"/>
          <a:stretch/>
        </p:blipFill>
        <p:spPr>
          <a:xfrm>
            <a:off x="9419045" y="3052424"/>
            <a:ext cx="2009791" cy="376576"/>
          </a:xfrm>
          <a:prstGeom prst="rect">
            <a:avLst/>
          </a:prstGeom>
          <a:ln w="25400">
            <a:solidFill>
              <a:srgbClr val="00B0F0"/>
            </a:solidFill>
          </a:ln>
        </p:spPr>
      </p:pic>
      <p:pic>
        <p:nvPicPr>
          <p:cNvPr id="26" name="図 25" descr="テキスト&#10;&#10;AI によって生成されたコンテンツは間違っている可能性があります。">
            <a:extLst>
              <a:ext uri="{FF2B5EF4-FFF2-40B4-BE49-F238E27FC236}">
                <a16:creationId xmlns:a16="http://schemas.microsoft.com/office/drawing/2014/main" id="{0C967698-60CC-F1BD-5813-E1CD53F7A0CB}"/>
              </a:ext>
            </a:extLst>
          </p:cNvPr>
          <p:cNvPicPr>
            <a:picLocks noChangeAspect="1"/>
          </p:cNvPicPr>
          <p:nvPr/>
        </p:nvPicPr>
        <p:blipFill>
          <a:blip r:embed="rId5">
            <a:extLst>
              <a:ext uri="{28A0092B-C50C-407E-A947-70E740481C1C}">
                <a14:useLocalDpi xmlns:a14="http://schemas.microsoft.com/office/drawing/2010/main" val="0"/>
              </a:ext>
            </a:extLst>
          </a:blip>
          <a:srcRect l="3993" t="44861" r="73306" b="47412"/>
          <a:stretch/>
        </p:blipFill>
        <p:spPr>
          <a:xfrm>
            <a:off x="9419045" y="4314705"/>
            <a:ext cx="2009791" cy="376576"/>
          </a:xfrm>
          <a:prstGeom prst="rect">
            <a:avLst/>
          </a:prstGeom>
          <a:ln w="25400">
            <a:solidFill>
              <a:srgbClr val="00B0F0"/>
            </a:solidFill>
          </a:ln>
        </p:spPr>
      </p:pic>
      <p:pic>
        <p:nvPicPr>
          <p:cNvPr id="27" name="図 26" descr="テキスト&#10;&#10;AI によって生成されたコンテンツは間違っている可能性があります。">
            <a:extLst>
              <a:ext uri="{FF2B5EF4-FFF2-40B4-BE49-F238E27FC236}">
                <a16:creationId xmlns:a16="http://schemas.microsoft.com/office/drawing/2014/main" id="{31B747F8-0CBC-1B4D-E3E9-1E18E43608F9}"/>
              </a:ext>
            </a:extLst>
          </p:cNvPr>
          <p:cNvPicPr>
            <a:picLocks noChangeAspect="1"/>
          </p:cNvPicPr>
          <p:nvPr/>
        </p:nvPicPr>
        <p:blipFill>
          <a:blip r:embed="rId5">
            <a:extLst>
              <a:ext uri="{28A0092B-C50C-407E-A947-70E740481C1C}">
                <a14:useLocalDpi xmlns:a14="http://schemas.microsoft.com/office/drawing/2010/main" val="0"/>
              </a:ext>
            </a:extLst>
          </a:blip>
          <a:srcRect l="3993" t="55361" r="73306" b="36912"/>
          <a:stretch/>
        </p:blipFill>
        <p:spPr>
          <a:xfrm>
            <a:off x="9419045" y="4867431"/>
            <a:ext cx="2009791" cy="376576"/>
          </a:xfrm>
          <a:prstGeom prst="rect">
            <a:avLst/>
          </a:prstGeom>
          <a:ln w="25400">
            <a:solidFill>
              <a:srgbClr val="00B0F0"/>
            </a:solidFill>
          </a:ln>
        </p:spPr>
      </p:pic>
      <p:pic>
        <p:nvPicPr>
          <p:cNvPr id="28" name="図 27" descr="テキスト&#10;&#10;AI によって生成されたコンテンツは間違っている可能性があります。">
            <a:extLst>
              <a:ext uri="{FF2B5EF4-FFF2-40B4-BE49-F238E27FC236}">
                <a16:creationId xmlns:a16="http://schemas.microsoft.com/office/drawing/2014/main" id="{57ABE7A5-464C-A4F7-F278-7452E23250CF}"/>
              </a:ext>
            </a:extLst>
          </p:cNvPr>
          <p:cNvPicPr>
            <a:picLocks noChangeAspect="1"/>
          </p:cNvPicPr>
          <p:nvPr/>
        </p:nvPicPr>
        <p:blipFill>
          <a:blip r:embed="rId5">
            <a:extLst>
              <a:ext uri="{28A0092B-C50C-407E-A947-70E740481C1C}">
                <a14:useLocalDpi xmlns:a14="http://schemas.microsoft.com/office/drawing/2010/main" val="0"/>
              </a:ext>
            </a:extLst>
          </a:blip>
          <a:srcRect l="3993" t="65841" r="73306" b="26432"/>
          <a:stretch/>
        </p:blipFill>
        <p:spPr>
          <a:xfrm>
            <a:off x="9419045" y="5463278"/>
            <a:ext cx="2009791" cy="376576"/>
          </a:xfrm>
          <a:prstGeom prst="rect">
            <a:avLst/>
          </a:prstGeom>
          <a:ln w="25400">
            <a:solidFill>
              <a:srgbClr val="00B0F0"/>
            </a:solidFill>
          </a:ln>
        </p:spPr>
      </p:pic>
      <p:pic>
        <p:nvPicPr>
          <p:cNvPr id="29" name="図 28" descr="テキスト&#10;&#10;AI によって生成されたコンテンツは間違っている可能性があります。">
            <a:extLst>
              <a:ext uri="{FF2B5EF4-FFF2-40B4-BE49-F238E27FC236}">
                <a16:creationId xmlns:a16="http://schemas.microsoft.com/office/drawing/2014/main" id="{0295DBEA-DA18-252C-84A5-BE2E7C2C48DE}"/>
              </a:ext>
            </a:extLst>
          </p:cNvPr>
          <p:cNvPicPr>
            <a:picLocks noChangeAspect="1"/>
          </p:cNvPicPr>
          <p:nvPr/>
        </p:nvPicPr>
        <p:blipFill>
          <a:blip r:embed="rId5">
            <a:extLst>
              <a:ext uri="{28A0092B-C50C-407E-A947-70E740481C1C}">
                <a14:useLocalDpi xmlns:a14="http://schemas.microsoft.com/office/drawing/2010/main" val="0"/>
              </a:ext>
            </a:extLst>
          </a:blip>
          <a:srcRect l="3993" t="76066" r="73306" b="16207"/>
          <a:stretch/>
        </p:blipFill>
        <p:spPr>
          <a:xfrm>
            <a:off x="9419045" y="6137777"/>
            <a:ext cx="2009791" cy="376576"/>
          </a:xfrm>
          <a:prstGeom prst="rect">
            <a:avLst/>
          </a:prstGeom>
          <a:ln w="25400">
            <a:solidFill>
              <a:srgbClr val="00B0F0"/>
            </a:solidFill>
          </a:ln>
        </p:spPr>
      </p:pic>
      <p:pic>
        <p:nvPicPr>
          <p:cNvPr id="30" name="図 29" descr="テキスト&#10;&#10;AI によって生成されたコンテンツは間違っている可能性があります。">
            <a:extLst>
              <a:ext uri="{FF2B5EF4-FFF2-40B4-BE49-F238E27FC236}">
                <a16:creationId xmlns:a16="http://schemas.microsoft.com/office/drawing/2014/main" id="{3260EFAD-61ED-9A0E-AAE8-380BD3E46901}"/>
              </a:ext>
            </a:extLst>
          </p:cNvPr>
          <p:cNvPicPr>
            <a:picLocks noChangeAspect="1"/>
          </p:cNvPicPr>
          <p:nvPr/>
        </p:nvPicPr>
        <p:blipFill>
          <a:blip r:embed="rId5">
            <a:clrChange>
              <a:clrFrom>
                <a:srgbClr val="D4E7F5"/>
              </a:clrFrom>
              <a:clrTo>
                <a:srgbClr val="D4E7F5">
                  <a:alpha val="0"/>
                </a:srgbClr>
              </a:clrTo>
            </a:clrChange>
            <a:extLst>
              <a:ext uri="{28A0092B-C50C-407E-A947-70E740481C1C}">
                <a14:useLocalDpi xmlns:a14="http://schemas.microsoft.com/office/drawing/2010/main" val="0"/>
              </a:ext>
            </a:extLst>
          </a:blip>
          <a:srcRect l="1190" t="6244" r="65402" b="81910"/>
          <a:stretch/>
        </p:blipFill>
        <p:spPr>
          <a:xfrm>
            <a:off x="9082061" y="1859999"/>
            <a:ext cx="2683758" cy="523818"/>
          </a:xfrm>
          <a:prstGeom prst="rect">
            <a:avLst/>
          </a:prstGeom>
        </p:spPr>
      </p:pic>
    </p:spTree>
    <p:extLst>
      <p:ext uri="{BB962C8B-B14F-4D97-AF65-F5344CB8AC3E}">
        <p14:creationId xmlns:p14="http://schemas.microsoft.com/office/powerpoint/2010/main" val="3991382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によって生成されたコンテンツは間違っている可能性があります。">
            <a:extLst>
              <a:ext uri="{FF2B5EF4-FFF2-40B4-BE49-F238E27FC236}">
                <a16:creationId xmlns:a16="http://schemas.microsoft.com/office/drawing/2014/main" id="{1A4CB898-739A-127D-1A4E-BB1CF84711A1}"/>
              </a:ext>
            </a:extLst>
          </p:cNvPr>
          <p:cNvPicPr>
            <a:picLocks noChangeAspect="1"/>
          </p:cNvPicPr>
          <p:nvPr/>
        </p:nvPicPr>
        <p:blipFill>
          <a:blip r:embed="rId3">
            <a:extLst>
              <a:ext uri="{28A0092B-C50C-407E-A947-70E740481C1C}">
                <a14:useLocalDpi xmlns:a14="http://schemas.microsoft.com/office/drawing/2010/main" val="0"/>
              </a:ext>
            </a:extLst>
          </a:blip>
          <a:srcRect l="390" r="660"/>
          <a:stretch/>
        </p:blipFill>
        <p:spPr>
          <a:xfrm>
            <a:off x="56606" y="922627"/>
            <a:ext cx="12046131" cy="5509134"/>
          </a:xfrm>
          <a:prstGeom prst="rect">
            <a:avLst/>
          </a:prstGeom>
        </p:spPr>
      </p:pic>
      <p:sp>
        <p:nvSpPr>
          <p:cNvPr id="6" name="正方形/長方形 5">
            <a:extLst>
              <a:ext uri="{FF2B5EF4-FFF2-40B4-BE49-F238E27FC236}">
                <a16:creationId xmlns:a16="http://schemas.microsoft.com/office/drawing/2014/main" id="{DB54C9BF-1A26-0522-40FB-9814B6D1C9DF}"/>
              </a:ext>
            </a:extLst>
          </p:cNvPr>
          <p:cNvSpPr/>
          <p:nvPr/>
        </p:nvSpPr>
        <p:spPr>
          <a:xfrm>
            <a:off x="6988626" y="3122026"/>
            <a:ext cx="5107577" cy="15022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DE043D-C496-5622-1C6A-A3FB061BAA3A}"/>
              </a:ext>
            </a:extLst>
          </p:cNvPr>
          <p:cNvSpPr/>
          <p:nvPr/>
        </p:nvSpPr>
        <p:spPr>
          <a:xfrm>
            <a:off x="6888478" y="2730146"/>
            <a:ext cx="330928" cy="49638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5">
            <a:extLst>
              <a:ext uri="{FF2B5EF4-FFF2-40B4-BE49-F238E27FC236}">
                <a16:creationId xmlns:a16="http://schemas.microsoft.com/office/drawing/2014/main" id="{CEFD28C4-9580-AC22-F1DE-9EDE96189138}"/>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52</a:t>
            </a:fld>
            <a:endParaRPr lang="ja-JP" altLang="en-US" dirty="0"/>
          </a:p>
        </p:txBody>
      </p:sp>
      <p:sp>
        <p:nvSpPr>
          <p:cNvPr id="3" name="正方形/長方形 2">
            <a:extLst>
              <a:ext uri="{FF2B5EF4-FFF2-40B4-BE49-F238E27FC236}">
                <a16:creationId xmlns:a16="http://schemas.microsoft.com/office/drawing/2014/main" id="{A68811B8-C5BE-9C49-1015-2D9CD567BB10}"/>
              </a:ext>
            </a:extLst>
          </p:cNvPr>
          <p:cNvSpPr/>
          <p:nvPr/>
        </p:nvSpPr>
        <p:spPr>
          <a:xfrm>
            <a:off x="6766560" y="1693630"/>
            <a:ext cx="5255812" cy="350652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0065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F56B497E-AAFD-8AF1-3018-E1C37128BBC7}"/>
              </a:ext>
            </a:extLst>
          </p:cNvPr>
          <p:cNvPicPr>
            <a:picLocks noChangeAspect="1"/>
          </p:cNvPicPr>
          <p:nvPr/>
        </p:nvPicPr>
        <p:blipFill>
          <a:blip r:embed="rId3">
            <a:extLst>
              <a:ext uri="{28A0092B-C50C-407E-A947-70E740481C1C}">
                <a14:useLocalDpi xmlns:a14="http://schemas.microsoft.com/office/drawing/2010/main" val="0"/>
              </a:ext>
            </a:extLst>
          </a:blip>
          <a:srcRect t="-1" b="68739"/>
          <a:stretch/>
        </p:blipFill>
        <p:spPr>
          <a:xfrm>
            <a:off x="386103" y="540001"/>
            <a:ext cx="9430335" cy="2679993"/>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4">
            <a:extLst>
              <a:ext uri="{28A0092B-C50C-407E-A947-70E740481C1C}">
                <a14:useLocalDpi xmlns:a14="http://schemas.microsoft.com/office/drawing/2010/main" val="0"/>
              </a:ext>
            </a:extLst>
          </a:blip>
          <a:srcRect l="51387" r="1426" b="77762"/>
          <a:stretch/>
        </p:blipFill>
        <p:spPr>
          <a:xfrm>
            <a:off x="593036" y="3974529"/>
            <a:ext cx="9080009" cy="1936413"/>
          </a:xfrm>
          <a:prstGeom prst="rect">
            <a:avLst/>
          </a:prstGeom>
        </p:spPr>
      </p:pic>
      <p:sp>
        <p:nvSpPr>
          <p:cNvPr id="2" name="スライド番号プレースホルダー 5">
            <a:extLst>
              <a:ext uri="{FF2B5EF4-FFF2-40B4-BE49-F238E27FC236}">
                <a16:creationId xmlns:a16="http://schemas.microsoft.com/office/drawing/2014/main" id="{9577923C-3D77-7C84-F593-64A5A5BC742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53</a:t>
            </a:fld>
            <a:endParaRPr lang="ja-JP" altLang="en-US" dirty="0"/>
          </a:p>
        </p:txBody>
      </p:sp>
    </p:spTree>
    <p:extLst>
      <p:ext uri="{BB962C8B-B14F-4D97-AF65-F5344CB8AC3E}">
        <p14:creationId xmlns:p14="http://schemas.microsoft.com/office/powerpoint/2010/main" val="3440085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F56B497E-AAFD-8AF1-3018-E1C37128BBC7}"/>
              </a:ext>
            </a:extLst>
          </p:cNvPr>
          <p:cNvPicPr>
            <a:picLocks noChangeAspect="1"/>
          </p:cNvPicPr>
          <p:nvPr/>
        </p:nvPicPr>
        <p:blipFill>
          <a:blip r:embed="rId3">
            <a:extLst>
              <a:ext uri="{28A0092B-C50C-407E-A947-70E740481C1C}">
                <a14:useLocalDpi xmlns:a14="http://schemas.microsoft.com/office/drawing/2010/main" val="0"/>
              </a:ext>
            </a:extLst>
          </a:blip>
          <a:srcRect b="84815"/>
          <a:stretch/>
        </p:blipFill>
        <p:spPr>
          <a:xfrm>
            <a:off x="386103" y="540001"/>
            <a:ext cx="9430335" cy="1301761"/>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4">
            <a:extLst>
              <a:ext uri="{28A0092B-C50C-407E-A947-70E740481C1C}">
                <a14:useLocalDpi xmlns:a14="http://schemas.microsoft.com/office/drawing/2010/main" val="0"/>
              </a:ext>
            </a:extLst>
          </a:blip>
          <a:srcRect l="51387" r="1426" b="84752"/>
          <a:stretch/>
        </p:blipFill>
        <p:spPr>
          <a:xfrm>
            <a:off x="593036" y="3974530"/>
            <a:ext cx="9080009" cy="1327768"/>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169E9119-806B-EA3F-DC05-CBB2C066263C}"/>
              </a:ext>
            </a:extLst>
          </p:cNvPr>
          <p:cNvPicPr>
            <a:picLocks noChangeAspect="1"/>
          </p:cNvPicPr>
          <p:nvPr/>
        </p:nvPicPr>
        <p:blipFill>
          <a:blip r:embed="rId3">
            <a:extLst>
              <a:ext uri="{28A0092B-C50C-407E-A947-70E740481C1C}">
                <a14:useLocalDpi xmlns:a14="http://schemas.microsoft.com/office/drawing/2010/main" val="0"/>
              </a:ext>
            </a:extLst>
          </a:blip>
          <a:srcRect t="31407" b="50056"/>
          <a:stretch/>
        </p:blipFill>
        <p:spPr>
          <a:xfrm>
            <a:off x="386103" y="1611096"/>
            <a:ext cx="9430335" cy="1589311"/>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28A8740C-F0B7-6725-CF4C-36B5091965C5}"/>
              </a:ext>
            </a:extLst>
          </p:cNvPr>
          <p:cNvPicPr>
            <a:picLocks noChangeAspect="1"/>
          </p:cNvPicPr>
          <p:nvPr/>
        </p:nvPicPr>
        <p:blipFill>
          <a:blip r:embed="rId4">
            <a:extLst>
              <a:ext uri="{28A0092B-C50C-407E-A947-70E740481C1C}">
                <a14:useLocalDpi xmlns:a14="http://schemas.microsoft.com/office/drawing/2010/main" val="0"/>
              </a:ext>
            </a:extLst>
          </a:blip>
          <a:srcRect l="51389" t="22964" r="1411" b="60202"/>
          <a:stretch/>
        </p:blipFill>
        <p:spPr>
          <a:xfrm>
            <a:off x="593036" y="5170750"/>
            <a:ext cx="9079200" cy="1465354"/>
          </a:xfrm>
          <a:prstGeom prst="rect">
            <a:avLst/>
          </a:prstGeom>
        </p:spPr>
      </p:pic>
      <p:sp>
        <p:nvSpPr>
          <p:cNvPr id="7" name="正方形/長方形 6">
            <a:extLst>
              <a:ext uri="{FF2B5EF4-FFF2-40B4-BE49-F238E27FC236}">
                <a16:creationId xmlns:a16="http://schemas.microsoft.com/office/drawing/2014/main" id="{E866A96F-1540-4BFF-E064-41758DC02B42}"/>
              </a:ext>
            </a:extLst>
          </p:cNvPr>
          <p:cNvSpPr/>
          <p:nvPr/>
        </p:nvSpPr>
        <p:spPr>
          <a:xfrm>
            <a:off x="1554478" y="6094004"/>
            <a:ext cx="540000" cy="54210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A92AB05A-027F-FB5B-A3CD-395431E14CE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54</a:t>
            </a:fld>
            <a:endParaRPr lang="ja-JP" altLang="en-US" dirty="0"/>
          </a:p>
        </p:txBody>
      </p:sp>
    </p:spTree>
    <p:extLst>
      <p:ext uri="{BB962C8B-B14F-4D97-AF65-F5344CB8AC3E}">
        <p14:creationId xmlns:p14="http://schemas.microsoft.com/office/powerpoint/2010/main" val="726933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F56B497E-AAFD-8AF1-3018-E1C37128BBC7}"/>
              </a:ext>
            </a:extLst>
          </p:cNvPr>
          <p:cNvPicPr>
            <a:picLocks noChangeAspect="1"/>
          </p:cNvPicPr>
          <p:nvPr/>
        </p:nvPicPr>
        <p:blipFill>
          <a:blip r:embed="rId3">
            <a:extLst>
              <a:ext uri="{28A0092B-C50C-407E-A947-70E740481C1C}">
                <a14:useLocalDpi xmlns:a14="http://schemas.microsoft.com/office/drawing/2010/main" val="0"/>
              </a:ext>
            </a:extLst>
          </a:blip>
          <a:srcRect b="84815"/>
          <a:stretch/>
        </p:blipFill>
        <p:spPr>
          <a:xfrm>
            <a:off x="386103" y="540001"/>
            <a:ext cx="9430335" cy="1301761"/>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4">
            <a:extLst>
              <a:ext uri="{28A0092B-C50C-407E-A947-70E740481C1C}">
                <a14:useLocalDpi xmlns:a14="http://schemas.microsoft.com/office/drawing/2010/main" val="0"/>
              </a:ext>
            </a:extLst>
          </a:blip>
          <a:srcRect l="51387" r="1426" b="84752"/>
          <a:stretch/>
        </p:blipFill>
        <p:spPr>
          <a:xfrm>
            <a:off x="593036" y="3974530"/>
            <a:ext cx="9080009" cy="1327768"/>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169E9119-806B-EA3F-DC05-CBB2C066263C}"/>
              </a:ext>
            </a:extLst>
          </p:cNvPr>
          <p:cNvPicPr>
            <a:picLocks noChangeAspect="1"/>
          </p:cNvPicPr>
          <p:nvPr/>
        </p:nvPicPr>
        <p:blipFill>
          <a:blip r:embed="rId3">
            <a:extLst>
              <a:ext uri="{28A0092B-C50C-407E-A947-70E740481C1C}">
                <a14:useLocalDpi xmlns:a14="http://schemas.microsoft.com/office/drawing/2010/main" val="0"/>
              </a:ext>
            </a:extLst>
          </a:blip>
          <a:srcRect t="31407" b="50056"/>
          <a:stretch/>
        </p:blipFill>
        <p:spPr>
          <a:xfrm>
            <a:off x="386103" y="1611096"/>
            <a:ext cx="9430335" cy="1589311"/>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28A8740C-F0B7-6725-CF4C-36B5091965C5}"/>
              </a:ext>
            </a:extLst>
          </p:cNvPr>
          <p:cNvPicPr>
            <a:picLocks noChangeAspect="1"/>
          </p:cNvPicPr>
          <p:nvPr/>
        </p:nvPicPr>
        <p:blipFill>
          <a:blip r:embed="rId4">
            <a:extLst>
              <a:ext uri="{28A0092B-C50C-407E-A947-70E740481C1C}">
                <a14:useLocalDpi xmlns:a14="http://schemas.microsoft.com/office/drawing/2010/main" val="0"/>
              </a:ext>
            </a:extLst>
          </a:blip>
          <a:srcRect l="51389" t="22964" r="1411" b="60202"/>
          <a:stretch/>
        </p:blipFill>
        <p:spPr>
          <a:xfrm>
            <a:off x="593036" y="5170750"/>
            <a:ext cx="9079200" cy="1465354"/>
          </a:xfrm>
          <a:prstGeom prst="rect">
            <a:avLst/>
          </a:prstGeom>
        </p:spPr>
      </p:pic>
      <p:sp>
        <p:nvSpPr>
          <p:cNvPr id="5" name="テキスト ボックス 4">
            <a:extLst>
              <a:ext uri="{FF2B5EF4-FFF2-40B4-BE49-F238E27FC236}">
                <a16:creationId xmlns:a16="http://schemas.microsoft.com/office/drawing/2014/main" id="{9ABA222F-43D5-7254-F2FD-6D7182ADB0C7}"/>
              </a:ext>
            </a:extLst>
          </p:cNvPr>
          <p:cNvSpPr txBox="1"/>
          <p:nvPr/>
        </p:nvSpPr>
        <p:spPr>
          <a:xfrm>
            <a:off x="6028505" y="5665804"/>
            <a:ext cx="4079962" cy="1129308"/>
          </a:xfrm>
          <a:prstGeom prst="roundRect">
            <a:avLst>
              <a:gd name="adj" fmla="val 8017"/>
            </a:avLst>
          </a:prstGeom>
          <a:solidFill>
            <a:schemeClr val="bg1"/>
          </a:solidFill>
        </p:spPr>
        <p:txBody>
          <a:bodyPr wrap="square" rtlCol="0">
            <a:spAutoFit/>
          </a:bodyPr>
          <a:lstStyle/>
          <a:p>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このような字下げを</a:t>
            </a:r>
            <a:br>
              <a:rPr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インデント</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という。</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7" name="スライド番号プレースホルダー 5">
            <a:extLst>
              <a:ext uri="{FF2B5EF4-FFF2-40B4-BE49-F238E27FC236}">
                <a16:creationId xmlns:a16="http://schemas.microsoft.com/office/drawing/2014/main" id="{7DC90B4C-8F17-E1D5-340C-92A9B8865A3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55</a:t>
            </a:fld>
            <a:endParaRPr lang="ja-JP" altLang="en-US" dirty="0"/>
          </a:p>
        </p:txBody>
      </p:sp>
    </p:spTree>
    <p:extLst>
      <p:ext uri="{BB962C8B-B14F-4D97-AF65-F5344CB8AC3E}">
        <p14:creationId xmlns:p14="http://schemas.microsoft.com/office/powerpoint/2010/main" val="271985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F56B497E-AAFD-8AF1-3018-E1C37128BBC7}"/>
              </a:ext>
            </a:extLst>
          </p:cNvPr>
          <p:cNvPicPr>
            <a:picLocks noChangeAspect="1"/>
          </p:cNvPicPr>
          <p:nvPr/>
        </p:nvPicPr>
        <p:blipFill>
          <a:blip r:embed="rId3">
            <a:extLst>
              <a:ext uri="{28A0092B-C50C-407E-A947-70E740481C1C}">
                <a14:useLocalDpi xmlns:a14="http://schemas.microsoft.com/office/drawing/2010/main" val="0"/>
              </a:ext>
            </a:extLst>
          </a:blip>
          <a:srcRect b="84815"/>
          <a:stretch/>
        </p:blipFill>
        <p:spPr>
          <a:xfrm>
            <a:off x="386103" y="540001"/>
            <a:ext cx="9430335" cy="1301761"/>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4">
            <a:extLst>
              <a:ext uri="{28A0092B-C50C-407E-A947-70E740481C1C}">
                <a14:useLocalDpi xmlns:a14="http://schemas.microsoft.com/office/drawing/2010/main" val="0"/>
              </a:ext>
            </a:extLst>
          </a:blip>
          <a:srcRect l="51387" r="1426" b="84752"/>
          <a:stretch/>
        </p:blipFill>
        <p:spPr>
          <a:xfrm>
            <a:off x="593036" y="3974530"/>
            <a:ext cx="9080009" cy="1327768"/>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169E9119-806B-EA3F-DC05-CBB2C066263C}"/>
              </a:ext>
            </a:extLst>
          </p:cNvPr>
          <p:cNvPicPr>
            <a:picLocks noChangeAspect="1"/>
          </p:cNvPicPr>
          <p:nvPr/>
        </p:nvPicPr>
        <p:blipFill>
          <a:blip r:embed="rId3">
            <a:extLst>
              <a:ext uri="{28A0092B-C50C-407E-A947-70E740481C1C}">
                <a14:useLocalDpi xmlns:a14="http://schemas.microsoft.com/office/drawing/2010/main" val="0"/>
              </a:ext>
            </a:extLst>
          </a:blip>
          <a:srcRect t="31407" b="50056"/>
          <a:stretch/>
        </p:blipFill>
        <p:spPr>
          <a:xfrm>
            <a:off x="386103" y="1611096"/>
            <a:ext cx="9430335" cy="1589311"/>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28A8740C-F0B7-6725-CF4C-36B5091965C5}"/>
              </a:ext>
            </a:extLst>
          </p:cNvPr>
          <p:cNvPicPr>
            <a:picLocks noChangeAspect="1"/>
          </p:cNvPicPr>
          <p:nvPr/>
        </p:nvPicPr>
        <p:blipFill>
          <a:blip r:embed="rId4">
            <a:extLst>
              <a:ext uri="{28A0092B-C50C-407E-A947-70E740481C1C}">
                <a14:useLocalDpi xmlns:a14="http://schemas.microsoft.com/office/drawing/2010/main" val="0"/>
              </a:ext>
            </a:extLst>
          </a:blip>
          <a:srcRect l="51389" t="22964" r="1411" b="60202"/>
          <a:stretch/>
        </p:blipFill>
        <p:spPr>
          <a:xfrm>
            <a:off x="593036" y="5170750"/>
            <a:ext cx="9079200" cy="1465354"/>
          </a:xfrm>
          <a:prstGeom prst="rect">
            <a:avLst/>
          </a:prstGeom>
        </p:spPr>
      </p:pic>
      <p:sp>
        <p:nvSpPr>
          <p:cNvPr id="7" name="テキスト ボックス 6">
            <a:extLst>
              <a:ext uri="{FF2B5EF4-FFF2-40B4-BE49-F238E27FC236}">
                <a16:creationId xmlns:a16="http://schemas.microsoft.com/office/drawing/2014/main" id="{026F8541-CF12-B9BE-4041-E20C2D9DD341}"/>
              </a:ext>
            </a:extLst>
          </p:cNvPr>
          <p:cNvSpPr txBox="1"/>
          <p:nvPr/>
        </p:nvSpPr>
        <p:spPr>
          <a:xfrm>
            <a:off x="6028505" y="3982598"/>
            <a:ext cx="5004000" cy="2812514"/>
          </a:xfrm>
          <a:prstGeom prst="roundRect">
            <a:avLst>
              <a:gd name="adj" fmla="val 8017"/>
            </a:avLst>
          </a:prstGeom>
          <a:solidFill>
            <a:schemeClr val="bg1"/>
          </a:solidFill>
        </p:spPr>
        <p:txBody>
          <a:bodyPr wrap="square" rtlCol="0">
            <a:spAutoFit/>
          </a:bodyPr>
          <a:lstStyle/>
          <a:p>
            <a:r>
              <a:rPr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コロン</a:t>
            </a:r>
            <a:r>
              <a:rPr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とインデントによって処理のまとまりを</a:t>
            </a:r>
            <a:br>
              <a:rPr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指定する。</a:t>
            </a:r>
            <a:endParaRPr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spcBef>
                <a:spcPts val="1000"/>
              </a:spcBef>
            </a:pPr>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処理のまとまりを</a:t>
            </a:r>
            <a:br>
              <a:rPr kumimoji="1"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3200" b="1"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という。</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AA971E8B-E6EC-4EC1-2030-2718283265B7}"/>
              </a:ext>
            </a:extLst>
          </p:cNvPr>
          <p:cNvSpPr/>
          <p:nvPr/>
        </p:nvSpPr>
        <p:spPr>
          <a:xfrm>
            <a:off x="4066281" y="5204268"/>
            <a:ext cx="247575" cy="669202"/>
          </a:xfrm>
          <a:prstGeom prst="rect">
            <a:avLst/>
          </a:prstGeom>
          <a:noFill/>
          <a:ln w="5715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FA7C6288-B98B-BE70-5140-EC0995B8A85E}"/>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56</a:t>
            </a:fld>
            <a:endParaRPr lang="ja-JP" altLang="en-US" dirty="0"/>
          </a:p>
        </p:txBody>
      </p:sp>
    </p:spTree>
    <p:extLst>
      <p:ext uri="{BB962C8B-B14F-4D97-AF65-F5344CB8AC3E}">
        <p14:creationId xmlns:p14="http://schemas.microsoft.com/office/powerpoint/2010/main" val="409874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F56B497E-AAFD-8AF1-3018-E1C37128BBC7}"/>
              </a:ext>
            </a:extLst>
          </p:cNvPr>
          <p:cNvPicPr>
            <a:picLocks noChangeAspect="1"/>
          </p:cNvPicPr>
          <p:nvPr/>
        </p:nvPicPr>
        <p:blipFill>
          <a:blip r:embed="rId3">
            <a:extLst>
              <a:ext uri="{28A0092B-C50C-407E-A947-70E740481C1C}">
                <a14:useLocalDpi xmlns:a14="http://schemas.microsoft.com/office/drawing/2010/main" val="0"/>
              </a:ext>
            </a:extLst>
          </a:blip>
          <a:srcRect b="84815"/>
          <a:stretch/>
        </p:blipFill>
        <p:spPr>
          <a:xfrm>
            <a:off x="386103" y="540001"/>
            <a:ext cx="9430335" cy="1301761"/>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4">
            <a:extLst>
              <a:ext uri="{28A0092B-C50C-407E-A947-70E740481C1C}">
                <a14:useLocalDpi xmlns:a14="http://schemas.microsoft.com/office/drawing/2010/main" val="0"/>
              </a:ext>
            </a:extLst>
          </a:blip>
          <a:srcRect l="51387" r="1426" b="84752"/>
          <a:stretch/>
        </p:blipFill>
        <p:spPr>
          <a:xfrm>
            <a:off x="593036" y="3974530"/>
            <a:ext cx="9080009" cy="1327768"/>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169E9119-806B-EA3F-DC05-CBB2C066263C}"/>
              </a:ext>
            </a:extLst>
          </p:cNvPr>
          <p:cNvPicPr>
            <a:picLocks noChangeAspect="1"/>
          </p:cNvPicPr>
          <p:nvPr/>
        </p:nvPicPr>
        <p:blipFill>
          <a:blip r:embed="rId3">
            <a:extLst>
              <a:ext uri="{28A0092B-C50C-407E-A947-70E740481C1C}">
                <a14:useLocalDpi xmlns:a14="http://schemas.microsoft.com/office/drawing/2010/main" val="0"/>
              </a:ext>
            </a:extLst>
          </a:blip>
          <a:srcRect t="31407" b="50056"/>
          <a:stretch/>
        </p:blipFill>
        <p:spPr>
          <a:xfrm>
            <a:off x="386103" y="1611096"/>
            <a:ext cx="9430335" cy="1589311"/>
          </a:xfrm>
          <a:prstGeom prst="rect">
            <a:avLst/>
          </a:prstGeom>
        </p:spPr>
      </p:pic>
      <p:pic>
        <p:nvPicPr>
          <p:cNvPr id="4" name="図 3" descr="テキスト&#10;&#10;AI によって生成されたコンテンツは間違っている可能性があります。">
            <a:extLst>
              <a:ext uri="{FF2B5EF4-FFF2-40B4-BE49-F238E27FC236}">
                <a16:creationId xmlns:a16="http://schemas.microsoft.com/office/drawing/2014/main" id="{28A8740C-F0B7-6725-CF4C-36B5091965C5}"/>
              </a:ext>
            </a:extLst>
          </p:cNvPr>
          <p:cNvPicPr>
            <a:picLocks noChangeAspect="1"/>
          </p:cNvPicPr>
          <p:nvPr/>
        </p:nvPicPr>
        <p:blipFill>
          <a:blip r:embed="rId4">
            <a:extLst>
              <a:ext uri="{28A0092B-C50C-407E-A947-70E740481C1C}">
                <a14:useLocalDpi xmlns:a14="http://schemas.microsoft.com/office/drawing/2010/main" val="0"/>
              </a:ext>
            </a:extLst>
          </a:blip>
          <a:srcRect l="51389" t="22964" r="1411" b="60202"/>
          <a:stretch/>
        </p:blipFill>
        <p:spPr>
          <a:xfrm>
            <a:off x="593036" y="5170750"/>
            <a:ext cx="9079200" cy="1465354"/>
          </a:xfrm>
          <a:prstGeom prst="rect">
            <a:avLst/>
          </a:prstGeom>
        </p:spPr>
      </p:pic>
      <p:sp>
        <p:nvSpPr>
          <p:cNvPr id="11" name="正方形/長方形 10">
            <a:extLst>
              <a:ext uri="{FF2B5EF4-FFF2-40B4-BE49-F238E27FC236}">
                <a16:creationId xmlns:a16="http://schemas.microsoft.com/office/drawing/2014/main" id="{C535EBBA-8F0C-7242-0A46-32D4760C8CB6}"/>
              </a:ext>
            </a:extLst>
          </p:cNvPr>
          <p:cNvSpPr/>
          <p:nvPr/>
        </p:nvSpPr>
        <p:spPr>
          <a:xfrm>
            <a:off x="1554478" y="6094004"/>
            <a:ext cx="540000" cy="54210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B569E8A-1618-CFD7-AE39-504BDBE5D8D2}"/>
              </a:ext>
            </a:extLst>
          </p:cNvPr>
          <p:cNvSpPr/>
          <p:nvPr/>
        </p:nvSpPr>
        <p:spPr>
          <a:xfrm>
            <a:off x="1337895" y="5942613"/>
            <a:ext cx="4536000" cy="720000"/>
          </a:xfrm>
          <a:prstGeom prst="rect">
            <a:avLst/>
          </a:prstGeom>
          <a:noFill/>
          <a:ln w="5715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F08031E-9561-685D-EEA8-22782E50FEEE}"/>
              </a:ext>
            </a:extLst>
          </p:cNvPr>
          <p:cNvSpPr txBox="1"/>
          <p:nvPr/>
        </p:nvSpPr>
        <p:spPr>
          <a:xfrm>
            <a:off x="6028505" y="5665804"/>
            <a:ext cx="5544000" cy="1129308"/>
          </a:xfrm>
          <a:prstGeom prst="roundRect">
            <a:avLst>
              <a:gd name="adj" fmla="val 8017"/>
            </a:avLst>
          </a:prstGeom>
          <a:solidFill>
            <a:schemeClr val="bg1"/>
          </a:solidFill>
        </p:spPr>
        <p:txBody>
          <a:bodyPr wrap="square" rtlCol="0">
            <a:spAutoFit/>
          </a:bodyPr>
          <a:lstStyle/>
          <a:p>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条件１が成り立つ場合に</a:t>
            </a:r>
            <a:br>
              <a:rPr kumimoji="1"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実行する</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5" name="スライド番号プレースホルダー 5">
            <a:extLst>
              <a:ext uri="{FF2B5EF4-FFF2-40B4-BE49-F238E27FC236}">
                <a16:creationId xmlns:a16="http://schemas.microsoft.com/office/drawing/2014/main" id="{479567B2-AC5E-5F38-D623-A4D72DF945A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57</a:t>
            </a:fld>
            <a:endParaRPr lang="ja-JP" altLang="en-US" dirty="0"/>
          </a:p>
        </p:txBody>
      </p:sp>
    </p:spTree>
    <p:extLst>
      <p:ext uri="{BB962C8B-B14F-4D97-AF65-F5344CB8AC3E}">
        <p14:creationId xmlns:p14="http://schemas.microsoft.com/office/powerpoint/2010/main" val="365954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F56B497E-AAFD-8AF1-3018-E1C37128BBC7}"/>
              </a:ext>
            </a:extLst>
          </p:cNvPr>
          <p:cNvPicPr>
            <a:picLocks noChangeAspect="1"/>
          </p:cNvPicPr>
          <p:nvPr/>
        </p:nvPicPr>
        <p:blipFill>
          <a:blip r:embed="rId3">
            <a:extLst>
              <a:ext uri="{28A0092B-C50C-407E-A947-70E740481C1C}">
                <a14:useLocalDpi xmlns:a14="http://schemas.microsoft.com/office/drawing/2010/main" val="0"/>
              </a:ext>
            </a:extLst>
          </a:blip>
          <a:srcRect b="84815"/>
          <a:stretch/>
        </p:blipFill>
        <p:spPr>
          <a:xfrm>
            <a:off x="386103" y="540001"/>
            <a:ext cx="9430335" cy="1301761"/>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4">
            <a:extLst>
              <a:ext uri="{28A0092B-C50C-407E-A947-70E740481C1C}">
                <a14:useLocalDpi xmlns:a14="http://schemas.microsoft.com/office/drawing/2010/main" val="0"/>
              </a:ext>
            </a:extLst>
          </a:blip>
          <a:srcRect l="51387" r="1426" b="84752"/>
          <a:stretch/>
        </p:blipFill>
        <p:spPr>
          <a:xfrm>
            <a:off x="593036" y="3974530"/>
            <a:ext cx="9080009" cy="1327768"/>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169E9119-806B-EA3F-DC05-CBB2C066263C}"/>
              </a:ext>
            </a:extLst>
          </p:cNvPr>
          <p:cNvPicPr>
            <a:picLocks noChangeAspect="1"/>
          </p:cNvPicPr>
          <p:nvPr/>
        </p:nvPicPr>
        <p:blipFill>
          <a:blip r:embed="rId3">
            <a:extLst>
              <a:ext uri="{28A0092B-C50C-407E-A947-70E740481C1C}">
                <a14:useLocalDpi xmlns:a14="http://schemas.microsoft.com/office/drawing/2010/main" val="0"/>
              </a:ext>
            </a:extLst>
          </a:blip>
          <a:srcRect t="50986" b="21792"/>
          <a:stretch/>
        </p:blipFill>
        <p:spPr>
          <a:xfrm>
            <a:off x="386103" y="1669875"/>
            <a:ext cx="9430335" cy="2333894"/>
          </a:xfrm>
          <a:prstGeom prst="rect">
            <a:avLst/>
          </a:prstGeom>
        </p:spPr>
      </p:pic>
      <p:pic>
        <p:nvPicPr>
          <p:cNvPr id="5" name="図 4" descr="テキスト&#10;&#10;AI によって生成されたコンテンツは間違っている可能性があります。">
            <a:extLst>
              <a:ext uri="{FF2B5EF4-FFF2-40B4-BE49-F238E27FC236}">
                <a16:creationId xmlns:a16="http://schemas.microsoft.com/office/drawing/2014/main" id="{B08B606F-E7DE-0FF5-BF35-95A8703682F8}"/>
              </a:ext>
            </a:extLst>
          </p:cNvPr>
          <p:cNvPicPr>
            <a:picLocks noChangeAspect="1"/>
          </p:cNvPicPr>
          <p:nvPr/>
        </p:nvPicPr>
        <p:blipFill>
          <a:blip r:embed="rId4">
            <a:extLst>
              <a:ext uri="{28A0092B-C50C-407E-A947-70E740481C1C}">
                <a14:useLocalDpi xmlns:a14="http://schemas.microsoft.com/office/drawing/2010/main" val="0"/>
              </a:ext>
            </a:extLst>
          </a:blip>
          <a:srcRect l="51389" t="41889" r="1411" b="41277"/>
          <a:stretch/>
        </p:blipFill>
        <p:spPr>
          <a:xfrm>
            <a:off x="593036" y="5170750"/>
            <a:ext cx="9079200" cy="1465354"/>
          </a:xfrm>
          <a:prstGeom prst="rect">
            <a:avLst/>
          </a:prstGeom>
        </p:spPr>
      </p:pic>
      <p:sp>
        <p:nvSpPr>
          <p:cNvPr id="10" name="正方形/長方形 9">
            <a:extLst>
              <a:ext uri="{FF2B5EF4-FFF2-40B4-BE49-F238E27FC236}">
                <a16:creationId xmlns:a16="http://schemas.microsoft.com/office/drawing/2014/main" id="{86B09354-927C-8FC2-2AF4-521BFDB04F80}"/>
              </a:ext>
            </a:extLst>
          </p:cNvPr>
          <p:cNvSpPr/>
          <p:nvPr/>
        </p:nvSpPr>
        <p:spPr>
          <a:xfrm>
            <a:off x="1337895" y="5942613"/>
            <a:ext cx="4536000" cy="720000"/>
          </a:xfrm>
          <a:prstGeom prst="rect">
            <a:avLst/>
          </a:prstGeom>
          <a:noFill/>
          <a:ln w="5715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B08531B-C8E9-31C7-6565-758C3FAA6938}"/>
              </a:ext>
            </a:extLst>
          </p:cNvPr>
          <p:cNvSpPr txBox="1"/>
          <p:nvPr/>
        </p:nvSpPr>
        <p:spPr>
          <a:xfrm>
            <a:off x="6028505" y="5665804"/>
            <a:ext cx="5544000" cy="1129308"/>
          </a:xfrm>
          <a:prstGeom prst="roundRect">
            <a:avLst>
              <a:gd name="adj" fmla="val 8017"/>
            </a:avLst>
          </a:prstGeom>
          <a:solidFill>
            <a:schemeClr val="bg1"/>
          </a:solidFill>
        </p:spPr>
        <p:txBody>
          <a:bodyPr wrap="square" rtlCol="0">
            <a:spAutoFit/>
          </a:bodyPr>
          <a:lstStyle/>
          <a:p>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条件２が成り立つ場合に</a:t>
            </a:r>
            <a:br>
              <a:rPr kumimoji="1"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実行する</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スライド番号プレースホルダー 5">
            <a:extLst>
              <a:ext uri="{FF2B5EF4-FFF2-40B4-BE49-F238E27FC236}">
                <a16:creationId xmlns:a16="http://schemas.microsoft.com/office/drawing/2014/main" id="{DD206223-B24E-2137-0570-DC56C465525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58</a:t>
            </a:fld>
            <a:endParaRPr lang="ja-JP" altLang="en-US" dirty="0"/>
          </a:p>
        </p:txBody>
      </p:sp>
    </p:spTree>
    <p:extLst>
      <p:ext uri="{BB962C8B-B14F-4D97-AF65-F5344CB8AC3E}">
        <p14:creationId xmlns:p14="http://schemas.microsoft.com/office/powerpoint/2010/main" val="315400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F56B497E-AAFD-8AF1-3018-E1C37128BBC7}"/>
              </a:ext>
            </a:extLst>
          </p:cNvPr>
          <p:cNvPicPr>
            <a:picLocks noChangeAspect="1"/>
          </p:cNvPicPr>
          <p:nvPr/>
        </p:nvPicPr>
        <p:blipFill>
          <a:blip r:embed="rId3">
            <a:extLst>
              <a:ext uri="{28A0092B-C50C-407E-A947-70E740481C1C}">
                <a14:useLocalDpi xmlns:a14="http://schemas.microsoft.com/office/drawing/2010/main" val="0"/>
              </a:ext>
            </a:extLst>
          </a:blip>
          <a:srcRect b="84815"/>
          <a:stretch/>
        </p:blipFill>
        <p:spPr>
          <a:xfrm>
            <a:off x="386103" y="540001"/>
            <a:ext cx="9430335" cy="1301761"/>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4">
            <a:extLst>
              <a:ext uri="{28A0092B-C50C-407E-A947-70E740481C1C}">
                <a14:useLocalDpi xmlns:a14="http://schemas.microsoft.com/office/drawing/2010/main" val="0"/>
              </a:ext>
            </a:extLst>
          </a:blip>
          <a:srcRect l="51387" r="1426" b="84752"/>
          <a:stretch/>
        </p:blipFill>
        <p:spPr>
          <a:xfrm>
            <a:off x="593036" y="3974530"/>
            <a:ext cx="9080009" cy="1327768"/>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169E9119-806B-EA3F-DC05-CBB2C066263C}"/>
              </a:ext>
            </a:extLst>
          </p:cNvPr>
          <p:cNvPicPr>
            <a:picLocks noChangeAspect="1"/>
          </p:cNvPicPr>
          <p:nvPr/>
        </p:nvPicPr>
        <p:blipFill>
          <a:blip r:embed="rId3">
            <a:extLst>
              <a:ext uri="{28A0092B-C50C-407E-A947-70E740481C1C}">
                <a14:useLocalDpi xmlns:a14="http://schemas.microsoft.com/office/drawing/2010/main" val="0"/>
              </a:ext>
            </a:extLst>
          </a:blip>
          <a:srcRect t="78792" b="1795"/>
          <a:stretch/>
        </p:blipFill>
        <p:spPr>
          <a:xfrm>
            <a:off x="386103" y="1624158"/>
            <a:ext cx="9430335" cy="1664340"/>
          </a:xfrm>
          <a:prstGeom prst="rect">
            <a:avLst/>
          </a:prstGeom>
        </p:spPr>
      </p:pic>
      <p:pic>
        <p:nvPicPr>
          <p:cNvPr id="5" name="図 4" descr="テキスト&#10;&#10;AI によって生成されたコンテンツは間違っている可能性があります。">
            <a:extLst>
              <a:ext uri="{FF2B5EF4-FFF2-40B4-BE49-F238E27FC236}">
                <a16:creationId xmlns:a16="http://schemas.microsoft.com/office/drawing/2014/main" id="{B08B606F-E7DE-0FF5-BF35-95A8703682F8}"/>
              </a:ext>
            </a:extLst>
          </p:cNvPr>
          <p:cNvPicPr>
            <a:picLocks noChangeAspect="1"/>
          </p:cNvPicPr>
          <p:nvPr/>
        </p:nvPicPr>
        <p:blipFill>
          <a:blip r:embed="rId4">
            <a:extLst>
              <a:ext uri="{28A0092B-C50C-407E-A947-70E740481C1C}">
                <a14:useLocalDpi xmlns:a14="http://schemas.microsoft.com/office/drawing/2010/main" val="0"/>
              </a:ext>
            </a:extLst>
          </a:blip>
          <a:srcRect l="51389" t="60272" r="1411" b="22140"/>
          <a:stretch/>
        </p:blipFill>
        <p:spPr>
          <a:xfrm>
            <a:off x="593036" y="5131563"/>
            <a:ext cx="9079200" cy="1531049"/>
          </a:xfrm>
          <a:prstGeom prst="rect">
            <a:avLst/>
          </a:prstGeom>
        </p:spPr>
      </p:pic>
      <p:sp>
        <p:nvSpPr>
          <p:cNvPr id="10" name="正方形/長方形 9">
            <a:extLst>
              <a:ext uri="{FF2B5EF4-FFF2-40B4-BE49-F238E27FC236}">
                <a16:creationId xmlns:a16="http://schemas.microsoft.com/office/drawing/2014/main" id="{86B09354-927C-8FC2-2AF4-521BFDB04F80}"/>
              </a:ext>
            </a:extLst>
          </p:cNvPr>
          <p:cNvSpPr/>
          <p:nvPr/>
        </p:nvSpPr>
        <p:spPr>
          <a:xfrm>
            <a:off x="1337895" y="5942613"/>
            <a:ext cx="4536000" cy="720000"/>
          </a:xfrm>
          <a:prstGeom prst="rect">
            <a:avLst/>
          </a:prstGeom>
          <a:noFill/>
          <a:ln w="57150">
            <a:solidFill>
              <a:srgbClr val="1A7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hidden="1">
            <a:extLst>
              <a:ext uri="{FF2B5EF4-FFF2-40B4-BE49-F238E27FC236}">
                <a16:creationId xmlns:a16="http://schemas.microsoft.com/office/drawing/2014/main" id="{5B08531B-C8E9-31C7-6565-758C3FAA6938}"/>
              </a:ext>
            </a:extLst>
          </p:cNvPr>
          <p:cNvSpPr txBox="1"/>
          <p:nvPr/>
        </p:nvSpPr>
        <p:spPr>
          <a:xfrm>
            <a:off x="6028505" y="5665804"/>
            <a:ext cx="5976000" cy="1129308"/>
          </a:xfrm>
          <a:prstGeom prst="roundRect">
            <a:avLst>
              <a:gd name="adj" fmla="val 8017"/>
            </a:avLst>
          </a:prstGeom>
          <a:solidFill>
            <a:schemeClr val="bg1"/>
          </a:solidFill>
        </p:spPr>
        <p:txBody>
          <a:bodyPr wrap="square" rtlCol="0">
            <a:spAutoFit/>
          </a:bodyPr>
          <a:lstStyle/>
          <a:p>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条件２が成り立たない場合に</a:t>
            </a:r>
            <a:br>
              <a:rPr kumimoji="1"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実行する</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スライド番号プレースホルダー 5">
            <a:extLst>
              <a:ext uri="{FF2B5EF4-FFF2-40B4-BE49-F238E27FC236}">
                <a16:creationId xmlns:a16="http://schemas.microsoft.com/office/drawing/2014/main" id="{601EBEFE-8429-7FF5-979D-7C634D254A5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59</a:t>
            </a:fld>
            <a:endParaRPr lang="ja-JP" altLang="en-US" dirty="0"/>
          </a:p>
        </p:txBody>
      </p:sp>
      <p:sp>
        <p:nvSpPr>
          <p:cNvPr id="7" name="テキスト ボックス 6">
            <a:extLst>
              <a:ext uri="{FF2B5EF4-FFF2-40B4-BE49-F238E27FC236}">
                <a16:creationId xmlns:a16="http://schemas.microsoft.com/office/drawing/2014/main" id="{B21E0948-BC5B-C6D4-2B1D-A6701FC7DB0A}"/>
              </a:ext>
            </a:extLst>
          </p:cNvPr>
          <p:cNvSpPr txBox="1"/>
          <p:nvPr/>
        </p:nvSpPr>
        <p:spPr>
          <a:xfrm>
            <a:off x="6028505" y="5665804"/>
            <a:ext cx="5544000" cy="1129308"/>
          </a:xfrm>
          <a:prstGeom prst="roundRect">
            <a:avLst>
              <a:gd name="adj" fmla="val 8017"/>
            </a:avLst>
          </a:prstGeom>
          <a:solidFill>
            <a:schemeClr val="bg1"/>
          </a:solidFill>
        </p:spPr>
        <p:txBody>
          <a:bodyPr wrap="square" rtlCol="0">
            <a:spAutoFit/>
          </a:bodyPr>
          <a:lstStyle/>
          <a:p>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条件２が成り立たない場合に</a:t>
            </a:r>
            <a:br>
              <a:rPr kumimoji="1"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実行する</a:t>
            </a:r>
            <a:r>
              <a:rPr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コードブロック</a:t>
            </a:r>
            <a:endPar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4467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アイコン&#10;&#10;AI によって生成されたコンテンツは間違っている可能性があります。">
            <a:extLst>
              <a:ext uri="{FF2B5EF4-FFF2-40B4-BE49-F238E27FC236}">
                <a16:creationId xmlns:a16="http://schemas.microsoft.com/office/drawing/2014/main" id="{6C72D625-6679-E756-18CE-E620957A26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6934" y="4160864"/>
            <a:ext cx="2967059" cy="2662257"/>
          </a:xfrm>
          <a:prstGeom prst="rect">
            <a:avLst/>
          </a:prstGeom>
        </p:spPr>
      </p:pic>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では，代入文によって</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「変数の宣言」が実行される。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代入は</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イコール</a:t>
            </a:r>
            <a:r>
              <a:rPr kumimoji="1" lang="en-US" altLang="ja-JP" sz="44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で指示する。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四角形: 角を丸くする 1">
            <a:extLst>
              <a:ext uri="{FF2B5EF4-FFF2-40B4-BE49-F238E27FC236}">
                <a16:creationId xmlns:a16="http://schemas.microsoft.com/office/drawing/2014/main" id="{59544B6D-DA52-27E0-97DB-401F2C5C5FA7}"/>
              </a:ext>
            </a:extLst>
          </p:cNvPr>
          <p:cNvSpPr/>
          <p:nvPr/>
        </p:nvSpPr>
        <p:spPr>
          <a:xfrm>
            <a:off x="6474824" y="5911647"/>
            <a:ext cx="2360311"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kumimoji="1" lang="en-US" altLang="ja-JP" sz="3200" b="1" dirty="0">
                <a:latin typeface="BIZ UDPゴシック" panose="020B0400000000000000" pitchFamily="50" charset="-128"/>
                <a:ea typeface="BIZ UDPゴシック" panose="020B0400000000000000" pitchFamily="50" charset="-128"/>
              </a:rPr>
              <a:t>a = 7</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5">
            <a:extLst>
              <a:ext uri="{FF2B5EF4-FFF2-40B4-BE49-F238E27FC236}">
                <a16:creationId xmlns:a16="http://schemas.microsoft.com/office/drawing/2014/main" id="{055C083F-7B1F-6773-B44C-BECBFEE98FB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a:t>
            </a:fld>
            <a:endParaRPr lang="ja-JP" altLang="en-US" dirty="0"/>
          </a:p>
        </p:txBody>
      </p:sp>
      <p:cxnSp>
        <p:nvCxnSpPr>
          <p:cNvPr id="3" name="直線コネクタ 2">
            <a:extLst>
              <a:ext uri="{FF2B5EF4-FFF2-40B4-BE49-F238E27FC236}">
                <a16:creationId xmlns:a16="http://schemas.microsoft.com/office/drawing/2014/main" id="{B2D54A0C-C80E-297E-7C13-B944753B2BED}"/>
              </a:ext>
            </a:extLst>
          </p:cNvPr>
          <p:cNvCxnSpPr>
            <a:cxnSpLocks/>
          </p:cNvCxnSpPr>
          <p:nvPr/>
        </p:nvCxnSpPr>
        <p:spPr>
          <a:xfrm>
            <a:off x="2705030" y="5066981"/>
            <a:ext cx="3249456"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746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10;&#10;AI によって生成されたコンテンツは間違っている可能性があります。">
            <a:extLst>
              <a:ext uri="{FF2B5EF4-FFF2-40B4-BE49-F238E27FC236}">
                <a16:creationId xmlns:a16="http://schemas.microsoft.com/office/drawing/2014/main" id="{38EBC3BB-0BF3-1D9E-498C-F1ADC63AD4F8}"/>
              </a:ext>
            </a:extLst>
          </p:cNvPr>
          <p:cNvPicPr>
            <a:picLocks noChangeAspect="1"/>
          </p:cNvPicPr>
          <p:nvPr/>
        </p:nvPicPr>
        <p:blipFill>
          <a:blip r:embed="rId3">
            <a:extLst>
              <a:ext uri="{28A0092B-C50C-407E-A947-70E740481C1C}">
                <a14:useLocalDpi xmlns:a14="http://schemas.microsoft.com/office/drawing/2010/main" val="0"/>
              </a:ext>
            </a:extLst>
          </a:blip>
          <a:srcRect l="51387" t="-1" r="1426" b="20913"/>
          <a:stretch/>
        </p:blipFill>
        <p:spPr>
          <a:xfrm>
            <a:off x="593037" y="540001"/>
            <a:ext cx="7865164" cy="5965302"/>
          </a:xfrm>
          <a:prstGeom prst="rect">
            <a:avLst/>
          </a:prstGeom>
        </p:spPr>
      </p:pic>
      <p:sp>
        <p:nvSpPr>
          <p:cNvPr id="2" name="正方形/長方形 1">
            <a:extLst>
              <a:ext uri="{FF2B5EF4-FFF2-40B4-BE49-F238E27FC236}">
                <a16:creationId xmlns:a16="http://schemas.microsoft.com/office/drawing/2014/main" id="{4D509E79-58DD-FBA8-215E-063BEA7A2B3A}"/>
              </a:ext>
            </a:extLst>
          </p:cNvPr>
          <p:cNvSpPr/>
          <p:nvPr/>
        </p:nvSpPr>
        <p:spPr>
          <a:xfrm>
            <a:off x="1393370" y="3572700"/>
            <a:ext cx="7064831" cy="18000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4A157E9-64A2-B7C2-6E28-6669DBC2CEBF}"/>
              </a:ext>
            </a:extLst>
          </p:cNvPr>
          <p:cNvSpPr/>
          <p:nvPr/>
        </p:nvSpPr>
        <p:spPr>
          <a:xfrm>
            <a:off x="1412963" y="3213471"/>
            <a:ext cx="463733" cy="54210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9171FA61-1B7A-6447-E79F-A00D60DD89C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60</a:t>
            </a:fld>
            <a:endParaRPr lang="ja-JP" altLang="en-US" dirty="0"/>
          </a:p>
        </p:txBody>
      </p:sp>
    </p:spTree>
    <p:extLst>
      <p:ext uri="{BB962C8B-B14F-4D97-AF65-F5344CB8AC3E}">
        <p14:creationId xmlns:p14="http://schemas.microsoft.com/office/powerpoint/2010/main" val="3106997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によって生成されたコンテンツは間違っている可能性があります。">
            <a:extLst>
              <a:ext uri="{FF2B5EF4-FFF2-40B4-BE49-F238E27FC236}">
                <a16:creationId xmlns:a16="http://schemas.microsoft.com/office/drawing/2014/main" id="{1A4CB898-739A-127D-1A4E-BB1CF84711A1}"/>
              </a:ext>
            </a:extLst>
          </p:cNvPr>
          <p:cNvPicPr>
            <a:picLocks noChangeAspect="1"/>
          </p:cNvPicPr>
          <p:nvPr/>
        </p:nvPicPr>
        <p:blipFill>
          <a:blip r:embed="rId3">
            <a:extLst>
              <a:ext uri="{28A0092B-C50C-407E-A947-70E740481C1C}">
                <a14:useLocalDpi xmlns:a14="http://schemas.microsoft.com/office/drawing/2010/main" val="0"/>
              </a:ext>
            </a:extLst>
          </a:blip>
          <a:srcRect l="391" r="713"/>
          <a:stretch/>
        </p:blipFill>
        <p:spPr>
          <a:xfrm>
            <a:off x="56606" y="922627"/>
            <a:ext cx="12039597" cy="5509134"/>
          </a:xfrm>
          <a:prstGeom prst="rect">
            <a:avLst/>
          </a:prstGeom>
        </p:spPr>
      </p:pic>
      <p:sp>
        <p:nvSpPr>
          <p:cNvPr id="6" name="正方形/長方形 5">
            <a:extLst>
              <a:ext uri="{FF2B5EF4-FFF2-40B4-BE49-F238E27FC236}">
                <a16:creationId xmlns:a16="http://schemas.microsoft.com/office/drawing/2014/main" id="{DB54C9BF-1A26-0522-40FB-9814B6D1C9DF}"/>
              </a:ext>
            </a:extLst>
          </p:cNvPr>
          <p:cNvSpPr/>
          <p:nvPr/>
        </p:nvSpPr>
        <p:spPr>
          <a:xfrm>
            <a:off x="6988626" y="3122026"/>
            <a:ext cx="5107577" cy="15022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DE043D-C496-5622-1C6A-A3FB061BAA3A}"/>
              </a:ext>
            </a:extLst>
          </p:cNvPr>
          <p:cNvSpPr/>
          <p:nvPr/>
        </p:nvSpPr>
        <p:spPr>
          <a:xfrm>
            <a:off x="6888478" y="2730146"/>
            <a:ext cx="330928" cy="49638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5">
            <a:extLst>
              <a:ext uri="{FF2B5EF4-FFF2-40B4-BE49-F238E27FC236}">
                <a16:creationId xmlns:a16="http://schemas.microsoft.com/office/drawing/2014/main" id="{CEFD28C4-9580-AC22-F1DE-9EDE96189138}"/>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61</a:t>
            </a:fld>
            <a:endParaRPr lang="ja-JP" altLang="en-US" dirty="0"/>
          </a:p>
        </p:txBody>
      </p:sp>
    </p:spTree>
    <p:extLst>
      <p:ext uri="{BB962C8B-B14F-4D97-AF65-F5344CB8AC3E}">
        <p14:creationId xmlns:p14="http://schemas.microsoft.com/office/powerpoint/2010/main" val="1454238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5EA841F-AA93-1387-44DA-397117352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分岐構造を活用するためには，</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比較演算子を適切に使用する必要がある。</a:t>
            </a:r>
          </a:p>
        </p:txBody>
      </p:sp>
      <p:pic>
        <p:nvPicPr>
          <p:cNvPr id="5" name="図 4" descr="文字が書かれている&#10;&#10;AI によって生成されたコンテンツは間違っている可能性があります。">
            <a:extLst>
              <a:ext uri="{FF2B5EF4-FFF2-40B4-BE49-F238E27FC236}">
                <a16:creationId xmlns:a16="http://schemas.microsoft.com/office/drawing/2014/main" id="{D4B080BC-1CC9-B8AF-0F7B-3FB0B2F13310}"/>
              </a:ext>
            </a:extLst>
          </p:cNvPr>
          <p:cNvPicPr>
            <a:picLocks noChangeAspect="1"/>
          </p:cNvPicPr>
          <p:nvPr/>
        </p:nvPicPr>
        <p:blipFill>
          <a:blip r:embed="rId4">
            <a:extLst>
              <a:ext uri="{28A0092B-C50C-407E-A947-70E740481C1C}">
                <a14:useLocalDpi xmlns:a14="http://schemas.microsoft.com/office/drawing/2010/main" val="0"/>
              </a:ext>
            </a:extLst>
          </a:blip>
          <a:srcRect t="86868"/>
          <a:stretch/>
        </p:blipFill>
        <p:spPr>
          <a:xfrm>
            <a:off x="790021" y="1605924"/>
            <a:ext cx="2297933" cy="879281"/>
          </a:xfrm>
          <a:prstGeom prst="rect">
            <a:avLst/>
          </a:prstGeom>
        </p:spPr>
      </p:pic>
      <p:sp>
        <p:nvSpPr>
          <p:cNvPr id="7" name="テキスト ボックス 6">
            <a:extLst>
              <a:ext uri="{FF2B5EF4-FFF2-40B4-BE49-F238E27FC236}">
                <a16:creationId xmlns:a16="http://schemas.microsoft.com/office/drawing/2014/main" id="{34C37C4D-E1D4-2B4F-8557-173D4A177B8C}"/>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A6DF1A2D-2F3C-0A88-3D9D-81118674E99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62</a:t>
            </a:fld>
            <a:endParaRPr lang="ja-JP" altLang="en-US" dirty="0"/>
          </a:p>
        </p:txBody>
      </p:sp>
      <p:pic>
        <p:nvPicPr>
          <p:cNvPr id="14" name="図 13" descr="テキスト&#10;&#10;AI によって生成されたコンテンツは間違っている可能性があります。">
            <a:extLst>
              <a:ext uri="{FF2B5EF4-FFF2-40B4-BE49-F238E27FC236}">
                <a16:creationId xmlns:a16="http://schemas.microsoft.com/office/drawing/2014/main" id="{DD1014C6-21D6-3AC0-2DA3-912F266F9311}"/>
              </a:ext>
            </a:extLst>
          </p:cNvPr>
          <p:cNvPicPr>
            <a:picLocks noChangeAspect="1"/>
          </p:cNvPicPr>
          <p:nvPr/>
        </p:nvPicPr>
        <p:blipFill>
          <a:blip r:embed="rId5">
            <a:extLst>
              <a:ext uri="{28A0092B-C50C-407E-A947-70E740481C1C}">
                <a14:useLocalDpi xmlns:a14="http://schemas.microsoft.com/office/drawing/2010/main" val="0"/>
              </a:ext>
            </a:extLst>
          </a:blip>
          <a:srcRect l="51207" t="21883" r="18785" b="49466"/>
          <a:stretch/>
        </p:blipFill>
        <p:spPr>
          <a:xfrm>
            <a:off x="6253548" y="4427225"/>
            <a:ext cx="4963886" cy="2144798"/>
          </a:xfrm>
          <a:prstGeom prst="rect">
            <a:avLst/>
          </a:prstGeom>
        </p:spPr>
      </p:pic>
      <p:sp>
        <p:nvSpPr>
          <p:cNvPr id="15" name="正方形/長方形 14">
            <a:extLst>
              <a:ext uri="{FF2B5EF4-FFF2-40B4-BE49-F238E27FC236}">
                <a16:creationId xmlns:a16="http://schemas.microsoft.com/office/drawing/2014/main" id="{2FB933F9-269F-71F8-43C3-7B8C3BEC8828}"/>
              </a:ext>
            </a:extLst>
          </p:cNvPr>
          <p:cNvSpPr/>
          <p:nvPr/>
        </p:nvSpPr>
        <p:spPr>
          <a:xfrm>
            <a:off x="7272319" y="5777712"/>
            <a:ext cx="3935053" cy="159389"/>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49FD2E5-BE78-4A99-8129-836C699491D4}"/>
              </a:ext>
            </a:extLst>
          </p:cNvPr>
          <p:cNvSpPr/>
          <p:nvPr/>
        </p:nvSpPr>
        <p:spPr>
          <a:xfrm>
            <a:off x="7130694" y="5245219"/>
            <a:ext cx="449671" cy="67449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1CA76C21-2379-CE37-0ED1-4F3B5B5C0877}"/>
              </a:ext>
            </a:extLst>
          </p:cNvPr>
          <p:cNvCxnSpPr>
            <a:cxnSpLocks/>
          </p:cNvCxnSpPr>
          <p:nvPr/>
        </p:nvCxnSpPr>
        <p:spPr>
          <a:xfrm>
            <a:off x="7844953" y="5073975"/>
            <a:ext cx="146233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8D1D352C-C94C-EA2E-C155-C95E5445F0E7}"/>
              </a:ext>
            </a:extLst>
          </p:cNvPr>
          <p:cNvCxnSpPr>
            <a:cxnSpLocks/>
          </p:cNvCxnSpPr>
          <p:nvPr/>
        </p:nvCxnSpPr>
        <p:spPr>
          <a:xfrm>
            <a:off x="8144310" y="6505448"/>
            <a:ext cx="2545461"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045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B25916-9DF1-9466-FFF9-3D94D2E50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ユーザが入力した数値が，３の倍数か，</a:t>
            </a:r>
            <a:br>
              <a:rPr lang="en-US" altLang="ja-JP" sz="4400" dirty="0">
                <a:solidFill>
                  <a:prstClr val="black">
                    <a:lumMod val="75000"/>
                    <a:lumOff val="25000"/>
                  </a:prstClr>
                </a:solidFill>
              </a:rPr>
            </a:br>
            <a:r>
              <a:rPr lang="ja-JP" altLang="en-US" sz="4400" dirty="0">
                <a:solidFill>
                  <a:prstClr val="black">
                    <a:lumMod val="75000"/>
                    <a:lumOff val="25000"/>
                  </a:prstClr>
                </a:solidFill>
              </a:rPr>
              <a:t> ５の倍数か，３と５の倍数であるか，</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それ以外の数であるか判定し，その</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結果を「３の倍数です」のように表示</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するプログラムを作成してみよう。</a:t>
            </a:r>
            <a:endParaRPr kumimoji="1" lang="en-US" altLang="ja-JP" sz="4400" b="0" i="0" u="none" strike="noStrike" kern="1200" cap="none" spc="0" normalizeH="0" baseline="0" noProof="0" dirty="0">
              <a:ln>
                <a:noFill/>
              </a:ln>
              <a:solidFill>
                <a:prstClr val="black">
                  <a:lumMod val="75000"/>
                  <a:lumOff val="25000"/>
                </a:prstClr>
              </a:solidFill>
              <a:effectLst/>
              <a:uLnTx/>
              <a:uFillTx/>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FF0B8331-7712-0C76-D044-547D574E4FD6}"/>
              </a:ext>
            </a:extLst>
          </p:cNvPr>
          <p:cNvPicPr>
            <a:picLocks noChangeAspect="1"/>
          </p:cNvPicPr>
          <p:nvPr/>
        </p:nvPicPr>
        <p:blipFill>
          <a:blip r:embed="rId4">
            <a:extLst>
              <a:ext uri="{28A0092B-C50C-407E-A947-70E740481C1C}">
                <a14:useLocalDpi xmlns:a14="http://schemas.microsoft.com/office/drawing/2010/main" val="0"/>
              </a:ext>
            </a:extLst>
          </a:blip>
          <a:srcRect t="11581" r="7664" b="13141"/>
          <a:stretch/>
        </p:blipFill>
        <p:spPr>
          <a:xfrm>
            <a:off x="876000" y="1477115"/>
            <a:ext cx="1841074" cy="1177668"/>
          </a:xfrm>
          <a:prstGeom prst="rect">
            <a:avLst/>
          </a:prstGeom>
        </p:spPr>
      </p:pic>
      <p:sp>
        <p:nvSpPr>
          <p:cNvPr id="8" name="正方形/長方形 7">
            <a:extLst>
              <a:ext uri="{FF2B5EF4-FFF2-40B4-BE49-F238E27FC236}">
                <a16:creationId xmlns:a16="http://schemas.microsoft.com/office/drawing/2014/main" id="{239BB59E-F9D7-E949-D427-7828BE9962F6}"/>
              </a:ext>
            </a:extLst>
          </p:cNvPr>
          <p:cNvSpPr/>
          <p:nvPr/>
        </p:nvSpPr>
        <p:spPr>
          <a:xfrm>
            <a:off x="2155371" y="1544944"/>
            <a:ext cx="346166" cy="479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4A319F4-B9C8-D552-AB50-7776654E9D24}"/>
              </a:ext>
            </a:extLst>
          </p:cNvPr>
          <p:cNvSpPr txBox="1"/>
          <p:nvPr/>
        </p:nvSpPr>
        <p:spPr>
          <a:xfrm>
            <a:off x="2109654" y="1460846"/>
            <a:ext cx="468000" cy="707886"/>
          </a:xfrm>
          <a:prstGeom prst="rect">
            <a:avLst/>
          </a:prstGeom>
          <a:noFill/>
        </p:spPr>
        <p:txBody>
          <a:bodyPr wrap="square" rtlCol="0">
            <a:spAutoFit/>
          </a:bodyPr>
          <a:lstStyle/>
          <a:p>
            <a:r>
              <a:rPr kumimoji="1" lang="en-US" altLang="ja-JP" sz="4000" b="1" dirty="0">
                <a:solidFill>
                  <a:schemeClr val="tx1">
                    <a:lumMod val="75000"/>
                    <a:lumOff val="25000"/>
                  </a:schemeClr>
                </a:solidFill>
              </a:rPr>
              <a:t>2</a:t>
            </a:r>
            <a:endParaRPr kumimoji="1" lang="ja-JP" altLang="en-US" sz="4000" b="1" dirty="0">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1E4B7649-91AF-95B8-7366-22219A5E5C5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F743E1BE-5E82-FA1C-50F5-7F7A1C0856D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63</a:t>
            </a:fld>
            <a:endParaRPr lang="ja-JP" altLang="en-US" dirty="0"/>
          </a:p>
        </p:txBody>
      </p:sp>
    </p:spTree>
    <p:extLst>
      <p:ext uri="{BB962C8B-B14F-4D97-AF65-F5344CB8AC3E}">
        <p14:creationId xmlns:p14="http://schemas.microsoft.com/office/powerpoint/2010/main" val="2451114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8F3D-A0B4-AE4B-8163-7CD779BDD54F}"/>
            </a:ext>
          </a:extLst>
        </p:cNvPr>
        <p:cNvGrpSpPr/>
        <p:nvPr/>
      </p:nvGrpSpPr>
      <p:grpSpPr>
        <a:xfrm>
          <a:off x="0" y="0"/>
          <a:ext cx="0" cy="0"/>
          <a:chOff x="0" y="0"/>
          <a:chExt cx="0" cy="0"/>
        </a:xfrm>
      </p:grpSpPr>
      <p:sp>
        <p:nvSpPr>
          <p:cNvPr id="9" name="スライド番号プレースホルダー 5">
            <a:extLst>
              <a:ext uri="{FF2B5EF4-FFF2-40B4-BE49-F238E27FC236}">
                <a16:creationId xmlns:a16="http://schemas.microsoft.com/office/drawing/2014/main" id="{8E765645-93F6-33C0-53B0-018982109D2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64</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16B13BD4-AD77-EB78-EEE4-968B265C70DD}"/>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4" name="図 3">
            <a:extLst>
              <a:ext uri="{FF2B5EF4-FFF2-40B4-BE49-F238E27FC236}">
                <a16:creationId xmlns:a16="http://schemas.microsoft.com/office/drawing/2014/main" id="{3BEF6EC4-B063-9138-6F5A-BA27A65AB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50" y="580997"/>
            <a:ext cx="11830137" cy="842969"/>
          </a:xfrm>
          <a:prstGeom prst="rect">
            <a:avLst/>
          </a:prstGeom>
        </p:spPr>
      </p:pic>
      <p:sp>
        <p:nvSpPr>
          <p:cNvPr id="5" name="テキスト ボックス 4">
            <a:extLst>
              <a:ext uri="{FF2B5EF4-FFF2-40B4-BE49-F238E27FC236}">
                <a16:creationId xmlns:a16="http://schemas.microsoft.com/office/drawing/2014/main" id="{806CA29B-7A47-51BA-D33D-E9261841D6B3}"/>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p.105</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graphicFrame>
        <p:nvGraphicFramePr>
          <p:cNvPr id="8" name="表 7">
            <a:extLst>
              <a:ext uri="{FF2B5EF4-FFF2-40B4-BE49-F238E27FC236}">
                <a16:creationId xmlns:a16="http://schemas.microsoft.com/office/drawing/2014/main" id="{59DC9B30-89FA-4CE9-155D-91D4434C2802}"/>
              </a:ext>
            </a:extLst>
          </p:cNvPr>
          <p:cNvGraphicFramePr>
            <a:graphicFrameLocks noGrp="1"/>
          </p:cNvGraphicFramePr>
          <p:nvPr>
            <p:extLst>
              <p:ext uri="{D42A27DB-BD31-4B8C-83A1-F6EECF244321}">
                <p14:modId xmlns:p14="http://schemas.microsoft.com/office/powerpoint/2010/main" val="330557276"/>
              </p:ext>
            </p:extLst>
          </p:nvPr>
        </p:nvGraphicFramePr>
        <p:xfrm>
          <a:off x="889418" y="2751879"/>
          <a:ext cx="10440000" cy="39319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9720000">
                  <a:extLst>
                    <a:ext uri="{9D8B030D-6E8A-4147-A177-3AD203B41FA5}">
                      <a16:colId xmlns:a16="http://schemas.microsoft.com/office/drawing/2014/main" val="1615667389"/>
                    </a:ext>
                  </a:extLst>
                </a:gridCol>
              </a:tblGrid>
              <a:tr h="370840">
                <a:tc>
                  <a:txBody>
                    <a:bodyPr/>
                    <a:lstStyle/>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④</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⑤</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⑥</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⑦</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⑧</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⑨</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int(input('</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数字を入力</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endParaRPr lang="ja-JP" altLang="en-US"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if a % 15 == 0:</a:t>
                      </a:r>
                      <a:endParaRPr lang="en-US" altLang="ja-JP"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print('3</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と</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5</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の倍数です</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endParaRPr lang="ja-JP" altLang="en-US"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elif</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 % 3 == 0:</a:t>
                      </a:r>
                      <a:endParaRPr lang="en-US" altLang="ja-JP"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print('3</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の倍数です</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endParaRPr lang="ja-JP" altLang="en-US"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elif</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a % 5 == 0:</a:t>
                      </a:r>
                      <a:endParaRPr lang="en-US" altLang="ja-JP"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print('5</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の倍数です</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endParaRPr lang="ja-JP" altLang="en-US"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else:</a:t>
                      </a:r>
                      <a:endParaRPr lang="en-US" altLang="ja-JP" sz="2800" b="1" dirty="0">
                        <a:solidFill>
                          <a:schemeClr val="tx1">
                            <a:lumMod val="75000"/>
                            <a:lumOff val="25000"/>
                          </a:schemeClr>
                        </a:solidFill>
                        <a:effectLst/>
                        <a:latin typeface="BIZ UDゴシック" panose="020B0400000000000000" pitchFamily="49" charset="-128"/>
                        <a:ea typeface="BIZ UDゴシック" panose="020B0400000000000000" pitchFamily="49" charset="-128"/>
                      </a:endParaRP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print('</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３の倍数でも</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5</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の倍数でもありません</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2864916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4400" b="1" dirty="0">
                <a:solidFill>
                  <a:srgbClr val="FF5050"/>
                </a:solidFill>
                <a:latin typeface="BIZ UDPゴシック" panose="020B0400000000000000" pitchFamily="50" charset="-128"/>
                <a:ea typeface="BIZ UDPゴシック" panose="020B0400000000000000" pitchFamily="50" charset="-128"/>
              </a:rPr>
              <a:t>for</a:t>
            </a:r>
            <a:r>
              <a:rPr lang="ja-JP" altLang="en-US" sz="4400" b="1" dirty="0">
                <a:solidFill>
                  <a:srgbClr val="FF5050"/>
                </a:solidFill>
              </a:rPr>
              <a:t>文</a:t>
            </a:r>
            <a:endParaRPr lang="en-US" altLang="ja-JP" sz="4400" b="1" dirty="0">
              <a:solidFill>
                <a:srgbClr val="FF5050"/>
              </a:solidFill>
            </a:endParaRPr>
          </a:p>
          <a:p>
            <a:pPr marL="0" indent="0">
              <a:lnSpc>
                <a:spcPct val="100000"/>
              </a:lnSpc>
              <a:spcBef>
                <a:spcPts val="0"/>
              </a:spcBef>
              <a:buFont typeface="Arial" panose="020B0604020202020204" pitchFamily="34" charset="0"/>
              <a:buNone/>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繰り返しの回数があらかじめ定まって</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いる場合に適している。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7" name="図 6">
            <a:extLst>
              <a:ext uri="{FF2B5EF4-FFF2-40B4-BE49-F238E27FC236}">
                <a16:creationId xmlns:a16="http://schemas.microsoft.com/office/drawing/2014/main" id="{4594370A-7016-9948-B26F-E5CAC52C9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557094E6-1235-0CDC-71FD-7C9C803FDD4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65</a:t>
            </a:fld>
            <a:endParaRPr lang="ja-JP" altLang="en-US" dirty="0"/>
          </a:p>
        </p:txBody>
      </p:sp>
      <p:cxnSp>
        <p:nvCxnSpPr>
          <p:cNvPr id="3" name="直線コネクタ 2">
            <a:extLst>
              <a:ext uri="{FF2B5EF4-FFF2-40B4-BE49-F238E27FC236}">
                <a16:creationId xmlns:a16="http://schemas.microsoft.com/office/drawing/2014/main" id="{18830EB6-1481-E2F6-CAFB-375579FF97DB}"/>
              </a:ext>
            </a:extLst>
          </p:cNvPr>
          <p:cNvCxnSpPr>
            <a:cxnSpLocks/>
          </p:cNvCxnSpPr>
          <p:nvPr/>
        </p:nvCxnSpPr>
        <p:spPr>
          <a:xfrm>
            <a:off x="3746612" y="3059058"/>
            <a:ext cx="671639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61D7508B-CEAE-BF70-A815-D5A2936E3415}"/>
              </a:ext>
            </a:extLst>
          </p:cNvPr>
          <p:cNvCxnSpPr>
            <a:cxnSpLocks/>
          </p:cNvCxnSpPr>
          <p:nvPr/>
        </p:nvCxnSpPr>
        <p:spPr>
          <a:xfrm>
            <a:off x="981196" y="3746881"/>
            <a:ext cx="1155101"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219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594370A-7016-9948-B26F-E5CAC52C9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EAF8F0D5-A41F-12FF-C38F-5BD820E1B4EF}"/>
              </a:ext>
            </a:extLst>
          </p:cNvPr>
          <p:cNvPicPr>
            <a:picLocks noChangeAspect="1"/>
          </p:cNvPicPr>
          <p:nvPr/>
        </p:nvPicPr>
        <p:blipFill>
          <a:blip r:embed="rId4">
            <a:extLst>
              <a:ext uri="{28A0092B-C50C-407E-A947-70E740481C1C}">
                <a14:useLocalDpi xmlns:a14="http://schemas.microsoft.com/office/drawing/2010/main" val="0"/>
              </a:ext>
            </a:extLst>
          </a:blip>
          <a:srcRect t="4355" r="35955" b="54502"/>
          <a:stretch/>
        </p:blipFill>
        <p:spPr>
          <a:xfrm>
            <a:off x="681915" y="1596919"/>
            <a:ext cx="10828170" cy="2869334"/>
          </a:xfrm>
          <a:prstGeom prst="rect">
            <a:avLst/>
          </a:prstGeom>
        </p:spPr>
      </p:pic>
      <p:sp>
        <p:nvSpPr>
          <p:cNvPr id="8" name="テキスト ボックス 7">
            <a:extLst>
              <a:ext uri="{FF2B5EF4-FFF2-40B4-BE49-F238E27FC236}">
                <a16:creationId xmlns:a16="http://schemas.microsoft.com/office/drawing/2014/main" id="{2F16A759-696A-F7CF-A4AB-D22D2473BD1B}"/>
              </a:ext>
            </a:extLst>
          </p:cNvPr>
          <p:cNvSpPr txBox="1"/>
          <p:nvPr/>
        </p:nvSpPr>
        <p:spPr>
          <a:xfrm>
            <a:off x="678000" y="4331446"/>
            <a:ext cx="10836000" cy="2448000"/>
          </a:xfrm>
          <a:prstGeom prst="rect">
            <a:avLst/>
          </a:prstGeom>
          <a:solidFill>
            <a:srgbClr val="D4E7F5"/>
          </a:solidFill>
        </p:spPr>
        <p:txBody>
          <a:bodyPr wrap="square" rtlCol="0">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制御変数</a:t>
            </a:r>
            <a:r>
              <a:rPr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の値が</a:t>
            </a:r>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初期値</a:t>
            </a:r>
            <a:r>
              <a:rPr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から</a:t>
            </a:r>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終了値</a:t>
            </a:r>
            <a:r>
              <a:rPr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になるまでの間，</a:t>
            </a:r>
          </a:p>
          <a:p>
            <a:r>
              <a:rPr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処理の実行を繰り返す。</a:t>
            </a:r>
          </a:p>
          <a:p>
            <a:pPr>
              <a:spcBef>
                <a:spcPts val="1200"/>
              </a:spcBef>
            </a:pPr>
            <a:r>
              <a:rPr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制御変数の値は，繰り返しのたびに</a:t>
            </a:r>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増分</a:t>
            </a:r>
            <a:r>
              <a:rPr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で指定した</a:t>
            </a:r>
          </a:p>
          <a:p>
            <a:r>
              <a:rPr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値だけ自動的に増える（減る）。</a:t>
            </a:r>
          </a:p>
          <a:p>
            <a:endParaRPr kumimoji="1"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9" name="スライド番号プレースホルダー 5">
            <a:extLst>
              <a:ext uri="{FF2B5EF4-FFF2-40B4-BE49-F238E27FC236}">
                <a16:creationId xmlns:a16="http://schemas.microsoft.com/office/drawing/2014/main" id="{9C21B899-F9B2-22E3-BA36-616F16C4D8D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66</a:t>
            </a:fld>
            <a:endParaRPr lang="ja-JP" altLang="en-US" dirty="0"/>
          </a:p>
        </p:txBody>
      </p:sp>
      <p:pic>
        <p:nvPicPr>
          <p:cNvPr id="3" name="図 2">
            <a:extLst>
              <a:ext uri="{FF2B5EF4-FFF2-40B4-BE49-F238E27FC236}">
                <a16:creationId xmlns:a16="http://schemas.microsoft.com/office/drawing/2014/main" id="{F30F9EDD-7C45-24A9-9156-B7322825F2D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8531750" y="1702002"/>
            <a:ext cx="3449622" cy="1177669"/>
          </a:xfrm>
          <a:prstGeom prst="rect">
            <a:avLst/>
          </a:prstGeom>
        </p:spPr>
      </p:pic>
      <p:sp>
        <p:nvSpPr>
          <p:cNvPr id="4" name="正方形/長方形 3">
            <a:extLst>
              <a:ext uri="{FF2B5EF4-FFF2-40B4-BE49-F238E27FC236}">
                <a16:creationId xmlns:a16="http://schemas.microsoft.com/office/drawing/2014/main" id="{F8D692EE-1837-E71B-19C3-20F6AB35E35E}"/>
              </a:ext>
            </a:extLst>
          </p:cNvPr>
          <p:cNvSpPr/>
          <p:nvPr/>
        </p:nvSpPr>
        <p:spPr>
          <a:xfrm>
            <a:off x="8911282" y="1858836"/>
            <a:ext cx="2967654"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終了値は含まれない</a:t>
            </a:r>
            <a:br>
              <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ため注意する。</a:t>
            </a:r>
            <a:endPar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cxnSp>
        <p:nvCxnSpPr>
          <p:cNvPr id="5" name="直線コネクタ 4">
            <a:extLst>
              <a:ext uri="{FF2B5EF4-FFF2-40B4-BE49-F238E27FC236}">
                <a16:creationId xmlns:a16="http://schemas.microsoft.com/office/drawing/2014/main" id="{ED6C9F80-9ED7-088D-2063-0F4ED87FBCBD}"/>
              </a:ext>
            </a:extLst>
          </p:cNvPr>
          <p:cNvCxnSpPr>
            <a:cxnSpLocks/>
          </p:cNvCxnSpPr>
          <p:nvPr/>
        </p:nvCxnSpPr>
        <p:spPr>
          <a:xfrm>
            <a:off x="8006794" y="3560765"/>
            <a:ext cx="146233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611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C61B1E1D-F848-ECD8-9E75-1463D0AF808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67</a:t>
            </a:fld>
            <a:endParaRPr lang="ja-JP" altLang="en-US" dirty="0"/>
          </a:p>
        </p:txBody>
      </p:sp>
      <p:sp>
        <p:nvSpPr>
          <p:cNvPr id="2" name="テキスト プレースホルダー 7">
            <a:extLst>
              <a:ext uri="{FF2B5EF4-FFF2-40B4-BE49-F238E27FC236}">
                <a16:creationId xmlns:a16="http://schemas.microsoft.com/office/drawing/2014/main" id="{CEFD77B5-52C8-72B0-E29B-A30C1628A871}"/>
              </a:ext>
            </a:extLst>
          </p:cNvPr>
          <p:cNvSpPr txBox="1">
            <a:spLocks/>
          </p:cNvSpPr>
          <p:nvPr/>
        </p:nvSpPr>
        <p:spPr>
          <a:xfrm>
            <a:off x="876000" y="1623316"/>
            <a:ext cx="10440000" cy="5060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4400" b="1" dirty="0">
                <a:solidFill>
                  <a:prstClr val="black">
                    <a:lumMod val="75000"/>
                    <a:lumOff val="25000"/>
                  </a:prstClr>
                </a:solidFill>
                <a:latin typeface="BIZ UDPゴシック" panose="020B0400000000000000" pitchFamily="50" charset="-128"/>
                <a:ea typeface="BIZ UDPゴシック" panose="020B0400000000000000" pitchFamily="50" charset="-128"/>
              </a:rPr>
              <a:t>range</a:t>
            </a:r>
            <a:r>
              <a:rPr lang="ja-JP" altLang="en-US" sz="4400" b="1" dirty="0">
                <a:solidFill>
                  <a:prstClr val="black">
                    <a:lumMod val="75000"/>
                    <a:lumOff val="25000"/>
                  </a:prstClr>
                </a:solidFill>
              </a:rPr>
              <a:t>の記述方法</a:t>
            </a:r>
          </a:p>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ja-JP" altLang="en-US" sz="4400" dirty="0">
                <a:solidFill>
                  <a:prstClr val="black">
                    <a:lumMod val="75000"/>
                    <a:lumOff val="25000"/>
                  </a:prstClr>
                </a:solidFill>
              </a:rPr>
              <a:t>　</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range</a:t>
            </a:r>
            <a:r>
              <a:rPr lang="en-US" altLang="ja-JP" sz="4400" dirty="0">
                <a:solidFill>
                  <a:prstClr val="black">
                    <a:lumMod val="75000"/>
                    <a:lumOff val="25000"/>
                  </a:prstClr>
                </a:solidFill>
              </a:rPr>
              <a:t>()</a:t>
            </a:r>
            <a:r>
              <a:rPr lang="ja-JP" altLang="en-US" sz="4400" dirty="0">
                <a:solidFill>
                  <a:prstClr val="black">
                    <a:lumMod val="75000"/>
                    <a:lumOff val="25000"/>
                  </a:prstClr>
                </a:solidFill>
              </a:rPr>
              <a:t>は，指定した範囲の連続した</a:t>
            </a:r>
            <a:br>
              <a:rPr lang="en-US" altLang="ja-JP" sz="4400" dirty="0">
                <a:solidFill>
                  <a:prstClr val="black">
                    <a:lumMod val="75000"/>
                    <a:lumOff val="25000"/>
                  </a:prstClr>
                </a:solidFill>
              </a:rPr>
            </a:br>
            <a:r>
              <a:rPr lang="ja-JP" altLang="en-US" sz="4400" dirty="0">
                <a:solidFill>
                  <a:prstClr val="black">
                    <a:lumMod val="75000"/>
                    <a:lumOff val="25000"/>
                  </a:prstClr>
                </a:solidFill>
              </a:rPr>
              <a:t>　整数を生成する。</a:t>
            </a:r>
            <a:endParaRPr lang="en-US" altLang="ja-JP" sz="4400" dirty="0">
              <a:solidFill>
                <a:prstClr val="black">
                  <a:lumMod val="75000"/>
                  <a:lumOff val="25000"/>
                </a:prstClr>
              </a:solidFill>
            </a:endParaRPr>
          </a:p>
          <a:p>
            <a:pPr marL="0" marR="0" lvl="0" indent="0" algn="l" defTabSz="914400" rtl="0" eaLnBrk="1" fontAlgn="auto" latinLnBrk="0" hangingPunct="1">
              <a:lnSpc>
                <a:spcPct val="150000"/>
              </a:lnSpc>
              <a:spcBef>
                <a:spcPts val="120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indent="0">
              <a:lnSpc>
                <a:spcPct val="100000"/>
              </a:lnSpc>
              <a:spcBef>
                <a:spcPts val="1200"/>
              </a:spcBef>
              <a:buNone/>
              <a:defRPr/>
            </a:pPr>
            <a:r>
              <a:rPr lang="ja-JP" altLang="en-US" sz="4400" dirty="0">
                <a:solidFill>
                  <a:prstClr val="black">
                    <a:lumMod val="75000"/>
                    <a:lumOff val="25000"/>
                  </a:prstClr>
                </a:solidFill>
              </a:rPr>
              <a:t>　</a:t>
            </a:r>
            <a:r>
              <a:rPr lang="en-US" altLang="ja-JP" sz="4400" b="1" dirty="0">
                <a:solidFill>
                  <a:prstClr val="black">
                    <a:lumMod val="75000"/>
                    <a:lumOff val="25000"/>
                  </a:prstClr>
                </a:solidFill>
                <a:latin typeface="BIZ UDPゴシック" panose="020B0400000000000000" pitchFamily="50" charset="-128"/>
                <a:ea typeface="BIZ UDPゴシック" panose="020B0400000000000000" pitchFamily="50" charset="-128"/>
              </a:rPr>
              <a:t>range</a:t>
            </a:r>
            <a:r>
              <a:rPr lang="en-US" altLang="ja-JP" sz="4400" b="1" dirty="0">
                <a:solidFill>
                  <a:prstClr val="black">
                    <a:lumMod val="75000"/>
                    <a:lumOff val="25000"/>
                  </a:prstClr>
                </a:solidFill>
              </a:rPr>
              <a:t>(</a:t>
            </a:r>
            <a:r>
              <a:rPr lang="ja-JP" altLang="en-US" sz="4400" b="1" dirty="0">
                <a:solidFill>
                  <a:prstClr val="black">
                    <a:lumMod val="75000"/>
                    <a:lumOff val="25000"/>
                  </a:prstClr>
                </a:solidFill>
              </a:rPr>
              <a:t>初期値</a:t>
            </a:r>
            <a:r>
              <a:rPr lang="en-US" altLang="ja-JP" sz="4400" b="1" dirty="0">
                <a:solidFill>
                  <a:prstClr val="black">
                    <a:lumMod val="75000"/>
                    <a:lumOff val="25000"/>
                  </a:prstClr>
                </a:solidFill>
              </a:rPr>
              <a:t>, </a:t>
            </a:r>
            <a:r>
              <a:rPr lang="ja-JP" altLang="en-US" sz="4400" b="1" dirty="0">
                <a:solidFill>
                  <a:prstClr val="black">
                    <a:lumMod val="75000"/>
                    <a:lumOff val="25000"/>
                  </a:prstClr>
                </a:solidFill>
              </a:rPr>
              <a:t>終了値</a:t>
            </a:r>
            <a:r>
              <a:rPr lang="en-US" altLang="ja-JP" sz="4400" b="1" dirty="0">
                <a:solidFill>
                  <a:prstClr val="black">
                    <a:lumMod val="75000"/>
                    <a:lumOff val="25000"/>
                  </a:prstClr>
                </a:solidFill>
              </a:rPr>
              <a:t>,</a:t>
            </a:r>
            <a:r>
              <a:rPr lang="ja-JP" altLang="en-US" sz="4400" b="1" dirty="0">
                <a:solidFill>
                  <a:prstClr val="black">
                    <a:lumMod val="75000"/>
                    <a:lumOff val="25000"/>
                  </a:prstClr>
                </a:solidFill>
              </a:rPr>
              <a:t> 増分</a:t>
            </a:r>
            <a:r>
              <a:rPr lang="en-US" altLang="ja-JP" sz="4400" b="1" dirty="0">
                <a:solidFill>
                  <a:prstClr val="black">
                    <a:lumMod val="75000"/>
                    <a:lumOff val="25000"/>
                  </a:prstClr>
                </a:solidFill>
              </a:rPr>
              <a:t>)</a:t>
            </a:r>
          </a:p>
          <a:p>
            <a:pPr marL="0" indent="0">
              <a:lnSpc>
                <a:spcPct val="100000"/>
              </a:lnSpc>
              <a:spcBef>
                <a:spcPts val="1200"/>
              </a:spcBef>
              <a:buNone/>
              <a:defRPr/>
            </a:pPr>
            <a:r>
              <a:rPr lang="ja-JP" altLang="en-US" sz="2400" dirty="0">
                <a:solidFill>
                  <a:prstClr val="black">
                    <a:lumMod val="75000"/>
                    <a:lumOff val="25000"/>
                  </a:prstClr>
                </a:solidFill>
              </a:rPr>
              <a:t>　　　　 　　　　範囲の開始値 　範囲の終了値　 増減幅</a:t>
            </a:r>
            <a:endParaRPr lang="en-US" altLang="ja-JP" sz="2400" dirty="0">
              <a:solidFill>
                <a:prstClr val="black">
                  <a:lumMod val="75000"/>
                  <a:lumOff val="25000"/>
                </a:prstClr>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cxnSp>
        <p:nvCxnSpPr>
          <p:cNvPr id="6" name="直線コネクタ 5">
            <a:extLst>
              <a:ext uri="{FF2B5EF4-FFF2-40B4-BE49-F238E27FC236}">
                <a16:creationId xmlns:a16="http://schemas.microsoft.com/office/drawing/2014/main" id="{3C4F1D35-C3E3-1283-A40C-E1A31731716D}"/>
              </a:ext>
            </a:extLst>
          </p:cNvPr>
          <p:cNvCxnSpPr>
            <a:cxnSpLocks/>
          </p:cNvCxnSpPr>
          <p:nvPr/>
        </p:nvCxnSpPr>
        <p:spPr>
          <a:xfrm>
            <a:off x="3645187" y="6045019"/>
            <a:ext cx="163082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45273FF2-A421-8A2A-7F69-7BAD285CF418}"/>
              </a:ext>
            </a:extLst>
          </p:cNvPr>
          <p:cNvCxnSpPr>
            <a:cxnSpLocks/>
          </p:cNvCxnSpPr>
          <p:nvPr/>
        </p:nvCxnSpPr>
        <p:spPr>
          <a:xfrm>
            <a:off x="5894773" y="6045019"/>
            <a:ext cx="1630820"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CCB44E35-D3D3-B518-2563-70CABBA0F6DB}"/>
              </a:ext>
            </a:extLst>
          </p:cNvPr>
          <p:cNvCxnSpPr>
            <a:cxnSpLocks/>
          </p:cNvCxnSpPr>
          <p:nvPr/>
        </p:nvCxnSpPr>
        <p:spPr>
          <a:xfrm>
            <a:off x="8147884" y="6045019"/>
            <a:ext cx="1085128"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pic>
        <p:nvPicPr>
          <p:cNvPr id="12" name="図 11">
            <a:extLst>
              <a:ext uri="{FF2B5EF4-FFF2-40B4-BE49-F238E27FC236}">
                <a16:creationId xmlns:a16="http://schemas.microsoft.com/office/drawing/2014/main" id="{A6F918AA-7DD0-DF26-B840-867D4E80445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386372" y="4057015"/>
            <a:ext cx="3070090" cy="1177669"/>
          </a:xfrm>
          <a:prstGeom prst="rect">
            <a:avLst/>
          </a:prstGeom>
        </p:spPr>
      </p:pic>
      <p:sp>
        <p:nvSpPr>
          <p:cNvPr id="13" name="正方形/長方形 12">
            <a:extLst>
              <a:ext uri="{FF2B5EF4-FFF2-40B4-BE49-F238E27FC236}">
                <a16:creationId xmlns:a16="http://schemas.microsoft.com/office/drawing/2014/main" id="{F010393E-9189-7758-D3D0-6D4D662760AD}"/>
              </a:ext>
            </a:extLst>
          </p:cNvPr>
          <p:cNvSpPr/>
          <p:nvPr/>
        </p:nvSpPr>
        <p:spPr>
          <a:xfrm>
            <a:off x="1771836" y="4246217"/>
            <a:ext cx="2684626"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デフォルト：０</a:t>
            </a:r>
            <a:br>
              <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省略可能</a:t>
            </a:r>
            <a:endPar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A7FDC94F-322A-A587-27DD-2ACD11FC7AD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8806511" y="4057015"/>
            <a:ext cx="3070090" cy="1177669"/>
          </a:xfrm>
          <a:prstGeom prst="rect">
            <a:avLst/>
          </a:prstGeom>
        </p:spPr>
      </p:pic>
      <p:sp>
        <p:nvSpPr>
          <p:cNvPr id="15" name="正方形/長方形 14">
            <a:extLst>
              <a:ext uri="{FF2B5EF4-FFF2-40B4-BE49-F238E27FC236}">
                <a16:creationId xmlns:a16="http://schemas.microsoft.com/office/drawing/2014/main" id="{7E22BA13-3F78-BFA8-53F1-C0629BAA3484}"/>
              </a:ext>
            </a:extLst>
          </p:cNvPr>
          <p:cNvSpPr/>
          <p:nvPr/>
        </p:nvSpPr>
        <p:spPr>
          <a:xfrm>
            <a:off x="9233012" y="4246217"/>
            <a:ext cx="2684626"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デフォルト：１</a:t>
            </a:r>
            <a:br>
              <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省略可能</a:t>
            </a:r>
            <a:endPar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7BEA8920-9D56-A146-65E2-4D546B5DDA49}"/>
              </a:ext>
            </a:extLst>
          </p:cNvPr>
          <p:cNvSpPr/>
          <p:nvPr/>
        </p:nvSpPr>
        <p:spPr>
          <a:xfrm>
            <a:off x="5017063" y="4121891"/>
            <a:ext cx="3309642" cy="1112793"/>
          </a:xfrm>
          <a:prstGeom prst="roundRect">
            <a:avLst>
              <a:gd name="adj" fmla="val 47209"/>
            </a:avLst>
          </a:prstGeom>
          <a:solidFill>
            <a:srgbClr val="FFE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791295A-6A4C-C391-26FD-38D3AE20A47A}"/>
              </a:ext>
            </a:extLst>
          </p:cNvPr>
          <p:cNvSpPr/>
          <p:nvPr/>
        </p:nvSpPr>
        <p:spPr>
          <a:xfrm>
            <a:off x="5195884" y="4246217"/>
            <a:ext cx="2952000"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終了値は生成されるデータに含まれない</a:t>
            </a:r>
            <a:endPar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8100E071-167F-1EAD-9CE9-7F60C8C0A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7" name="テキスト ボックス 6">
            <a:extLst>
              <a:ext uri="{FF2B5EF4-FFF2-40B4-BE49-F238E27FC236}">
                <a16:creationId xmlns:a16="http://schemas.microsoft.com/office/drawing/2014/main" id="{FD3BA718-47E3-C6E3-176D-BA3439CB127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Tree>
    <p:extLst>
      <p:ext uri="{BB962C8B-B14F-4D97-AF65-F5344CB8AC3E}">
        <p14:creationId xmlns:p14="http://schemas.microsoft.com/office/powerpoint/2010/main" val="3320739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C61B1E1D-F848-ECD8-9E75-1463D0AF8083}"/>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68</a:t>
            </a:fld>
            <a:endParaRPr lang="ja-JP" altLang="en-US" dirty="0"/>
          </a:p>
        </p:txBody>
      </p:sp>
      <p:sp>
        <p:nvSpPr>
          <p:cNvPr id="2" name="テキスト プレースホルダー 7">
            <a:extLst>
              <a:ext uri="{FF2B5EF4-FFF2-40B4-BE49-F238E27FC236}">
                <a16:creationId xmlns:a16="http://schemas.microsoft.com/office/drawing/2014/main" id="{CEFD77B5-52C8-72B0-E29B-A30C1628A871}"/>
              </a:ext>
            </a:extLst>
          </p:cNvPr>
          <p:cNvSpPr txBox="1">
            <a:spLocks/>
          </p:cNvSpPr>
          <p:nvPr/>
        </p:nvSpPr>
        <p:spPr>
          <a:xfrm>
            <a:off x="875999" y="1623316"/>
            <a:ext cx="10945887"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3600" b="1" dirty="0">
                <a:solidFill>
                  <a:prstClr val="black">
                    <a:lumMod val="75000"/>
                    <a:lumOff val="25000"/>
                  </a:prstClr>
                </a:solidFill>
                <a:latin typeface="BIZ UDPゴシック" panose="020B0400000000000000" pitchFamily="50" charset="-128"/>
                <a:ea typeface="BIZ UDPゴシック" panose="020B0400000000000000" pitchFamily="50" charset="-128"/>
              </a:rPr>
              <a:t>range</a:t>
            </a:r>
            <a:r>
              <a:rPr lang="ja-JP" altLang="en-US" sz="3600" b="1" dirty="0">
                <a:solidFill>
                  <a:prstClr val="black">
                    <a:lumMod val="75000"/>
                    <a:lumOff val="25000"/>
                  </a:prstClr>
                </a:solidFill>
              </a:rPr>
              <a:t>のサンプルコードと生成されるオブジェクト</a:t>
            </a:r>
          </a:p>
        </p:txBody>
      </p:sp>
      <p:graphicFrame>
        <p:nvGraphicFramePr>
          <p:cNvPr id="5" name="表 4">
            <a:extLst>
              <a:ext uri="{FF2B5EF4-FFF2-40B4-BE49-F238E27FC236}">
                <a16:creationId xmlns:a16="http://schemas.microsoft.com/office/drawing/2014/main" id="{CCA93EBE-E6A8-FCD9-3D4F-3E41AE54E548}"/>
              </a:ext>
            </a:extLst>
          </p:cNvPr>
          <p:cNvGraphicFramePr>
            <a:graphicFrameLocks noGrp="1"/>
          </p:cNvGraphicFramePr>
          <p:nvPr>
            <p:extLst>
              <p:ext uri="{D42A27DB-BD31-4B8C-83A1-F6EECF244321}">
                <p14:modId xmlns:p14="http://schemas.microsoft.com/office/powerpoint/2010/main" val="3256670994"/>
              </p:ext>
            </p:extLst>
          </p:nvPr>
        </p:nvGraphicFramePr>
        <p:xfrm>
          <a:off x="1376000" y="2540899"/>
          <a:ext cx="9440000" cy="4122420"/>
        </p:xfrm>
        <a:graphic>
          <a:graphicData uri="http://schemas.openxmlformats.org/drawingml/2006/table">
            <a:tbl>
              <a:tblPr firstRow="1" bandRow="1">
                <a:tableStyleId>{5C22544A-7EE6-4342-B048-85BDC9FD1C3A}</a:tableStyleId>
              </a:tblPr>
              <a:tblGrid>
                <a:gridCol w="4720000">
                  <a:extLst>
                    <a:ext uri="{9D8B030D-6E8A-4147-A177-3AD203B41FA5}">
                      <a16:colId xmlns:a16="http://schemas.microsoft.com/office/drawing/2014/main" val="1267450710"/>
                    </a:ext>
                  </a:extLst>
                </a:gridCol>
                <a:gridCol w="4720000">
                  <a:extLst>
                    <a:ext uri="{9D8B030D-6E8A-4147-A177-3AD203B41FA5}">
                      <a16:colId xmlns:a16="http://schemas.microsoft.com/office/drawing/2014/main" val="1198142441"/>
                    </a:ext>
                  </a:extLst>
                </a:gridCol>
              </a:tblGrid>
              <a:tr h="687070">
                <a:tc>
                  <a:txBody>
                    <a:bodyPr/>
                    <a:lstStyle/>
                    <a:p>
                      <a:pPr algn="ctr"/>
                      <a:r>
                        <a:rPr kumimoji="1" lang="ja-JP" altLang="en-US" sz="3200" dirty="0">
                          <a:latin typeface="BIZ UDゴシック" panose="020B0400000000000000" pitchFamily="49" charset="-128"/>
                          <a:ea typeface="BIZ UDゴシック" panose="020B0400000000000000" pitchFamily="49" charset="-128"/>
                        </a:rPr>
                        <a:t>サンプルコード</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00B0F0"/>
                    </a:solidFill>
                  </a:tcPr>
                </a:tc>
                <a:tc>
                  <a:txBody>
                    <a:bodyPr/>
                    <a:lstStyle/>
                    <a:p>
                      <a:pPr algn="ctr"/>
                      <a:r>
                        <a:rPr kumimoji="1" lang="ja-JP" altLang="en-US" sz="3200" dirty="0">
                          <a:latin typeface="BIZ UDゴシック" panose="020B0400000000000000" pitchFamily="49" charset="-128"/>
                          <a:ea typeface="BIZ UDゴシック" panose="020B0400000000000000" pitchFamily="49" charset="-128"/>
                        </a:rPr>
                        <a:t>オブジェクト</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550560813"/>
                  </a:ext>
                </a:extLst>
              </a:tr>
              <a:tr h="687070">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range(9) </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0 1 2 3 4 5 6 7 8</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435852532"/>
                  </a:ext>
                </a:extLst>
              </a:tr>
              <a:tr h="687070">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range(0, 5)</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0 1 2 3 4</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473182063"/>
                  </a:ext>
                </a:extLst>
              </a:tr>
              <a:tr h="687070">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range(1, 10, 2)</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l"/>
                      <a:r>
                        <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a:t>
                      </a:r>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1 3 5 7 9 </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348261665"/>
                  </a:ext>
                </a:extLst>
              </a:tr>
              <a:tr h="687070">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range(5, 0, -1)</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5 4 3 2 1</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629544678"/>
                  </a:ext>
                </a:extLst>
              </a:tr>
              <a:tr h="687070">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range(10, 1, -2)</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l"/>
                      <a:r>
                        <a:rPr kumimoji="1" lang="en-US" altLang="ja-JP"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rPr>
                        <a:t> 10 8 6 4 2</a:t>
                      </a:r>
                      <a:endParaRPr kumimoji="1" lang="ja-JP" altLang="en-US" sz="3200" b="1" dirty="0">
                        <a:ln>
                          <a:solidFill>
                            <a:schemeClr val="tx1">
                              <a:lumMod val="75000"/>
                              <a:lumOff val="25000"/>
                            </a:schemeClr>
                          </a:solidFill>
                        </a:ln>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550955812"/>
                  </a:ext>
                </a:extLst>
              </a:tr>
            </a:tbl>
          </a:graphicData>
        </a:graphic>
      </p:graphicFrame>
      <p:pic>
        <p:nvPicPr>
          <p:cNvPr id="6" name="図 5">
            <a:extLst>
              <a:ext uri="{FF2B5EF4-FFF2-40B4-BE49-F238E27FC236}">
                <a16:creationId xmlns:a16="http://schemas.microsoft.com/office/drawing/2014/main" id="{753891A7-CF56-C077-BD48-A7880F41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7" name="テキスト ボックス 6">
            <a:extLst>
              <a:ext uri="{FF2B5EF4-FFF2-40B4-BE49-F238E27FC236}">
                <a16:creationId xmlns:a16="http://schemas.microsoft.com/office/drawing/2014/main" id="{CDF280C4-7496-D9D0-E9DF-C070D0DFDEF5}"/>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Tree>
    <p:extLst>
      <p:ext uri="{BB962C8B-B14F-4D97-AF65-F5344CB8AC3E}">
        <p14:creationId xmlns:p14="http://schemas.microsoft.com/office/powerpoint/2010/main" val="3843701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1" lang="en-US" altLang="ja-JP" sz="4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while</a:t>
            </a: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文</a:t>
            </a: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indent="0">
              <a:lnSpc>
                <a:spcPct val="100000"/>
              </a:lnSpc>
              <a:spcBef>
                <a:spcPts val="0"/>
              </a:spcBef>
              <a:buFont typeface="Arial" panose="020B0604020202020204" pitchFamily="34" charset="0"/>
              <a:buNone/>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繰り返しの回数が定まっていない場合に適している。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7" name="図 6">
            <a:extLst>
              <a:ext uri="{FF2B5EF4-FFF2-40B4-BE49-F238E27FC236}">
                <a16:creationId xmlns:a16="http://schemas.microsoft.com/office/drawing/2014/main" id="{4594370A-7016-9948-B26F-E5CAC52C9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5BCC6A4E-10BB-066B-EF05-4E68BD6EBA8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69</a:t>
            </a:fld>
            <a:endParaRPr lang="ja-JP" altLang="en-US" dirty="0"/>
          </a:p>
        </p:txBody>
      </p:sp>
      <p:cxnSp>
        <p:nvCxnSpPr>
          <p:cNvPr id="3" name="直線コネクタ 2">
            <a:extLst>
              <a:ext uri="{FF2B5EF4-FFF2-40B4-BE49-F238E27FC236}">
                <a16:creationId xmlns:a16="http://schemas.microsoft.com/office/drawing/2014/main" id="{6448B318-B2ED-2107-4198-AAFBA5E9FCAA}"/>
              </a:ext>
            </a:extLst>
          </p:cNvPr>
          <p:cNvCxnSpPr>
            <a:cxnSpLocks/>
          </p:cNvCxnSpPr>
          <p:nvPr/>
        </p:nvCxnSpPr>
        <p:spPr>
          <a:xfrm>
            <a:off x="3795165" y="3099518"/>
            <a:ext cx="5559228"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40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プログラミング言語によっては，</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格納するデータの型も併せて宣言する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必要がある。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では，</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変数にどのような型のデータも代入できるため，型を宣言する必要はない。</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E1130175-951C-9622-28A6-FD8CEE1FA895}"/>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a:t>
            </a:fld>
            <a:endParaRPr lang="ja-JP" altLang="en-US" dirty="0"/>
          </a:p>
        </p:txBody>
      </p:sp>
    </p:spTree>
    <p:extLst>
      <p:ext uri="{BB962C8B-B14F-4D97-AF65-F5344CB8AC3E}">
        <p14:creationId xmlns:p14="http://schemas.microsoft.com/office/powerpoint/2010/main" val="3808780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594370A-7016-9948-B26F-E5CAC52C9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4" name="テキスト ボックス 3">
            <a:extLst>
              <a:ext uri="{FF2B5EF4-FFF2-40B4-BE49-F238E27FC236}">
                <a16:creationId xmlns:a16="http://schemas.microsoft.com/office/drawing/2014/main" id="{7B3AB4CA-E0D2-15BE-3888-4174C393B5A4}"/>
              </a:ext>
            </a:extLst>
          </p:cNvPr>
          <p:cNvSpPr txBox="1"/>
          <p:nvPr/>
        </p:nvSpPr>
        <p:spPr>
          <a:xfrm>
            <a:off x="1069850" y="1596920"/>
            <a:ext cx="9879628" cy="2688940"/>
          </a:xfrm>
          <a:prstGeom prst="rect">
            <a:avLst/>
          </a:prstGeom>
          <a:solidFill>
            <a:srgbClr val="D4E7F5"/>
          </a:solidFill>
          <a:ln>
            <a:noFill/>
          </a:ln>
        </p:spPr>
        <p:txBody>
          <a:bodyPr wrap="square" rtlCol="0">
            <a:noAutofit/>
          </a:bodyPr>
          <a:lstStyle/>
          <a:p>
            <a:endParaRPr kumimoji="1" lang="en-US" altLang="ja-JP" sz="36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6E8C6EE4-A64C-449C-BCF9-A99AED4203D5}"/>
              </a:ext>
            </a:extLst>
          </p:cNvPr>
          <p:cNvPicPr>
            <a:picLocks noChangeAspect="1"/>
          </p:cNvPicPr>
          <p:nvPr/>
        </p:nvPicPr>
        <p:blipFill>
          <a:blip r:embed="rId4">
            <a:extLst>
              <a:ext uri="{28A0092B-C50C-407E-A947-70E740481C1C}">
                <a14:useLocalDpi xmlns:a14="http://schemas.microsoft.com/office/drawing/2010/main" val="0"/>
              </a:ext>
            </a:extLst>
          </a:blip>
          <a:srcRect l="66399" t="4447" r="102" b="54187"/>
          <a:stretch/>
        </p:blipFill>
        <p:spPr>
          <a:xfrm>
            <a:off x="1076380" y="1596919"/>
            <a:ext cx="5656656" cy="2881380"/>
          </a:xfrm>
          <a:prstGeom prst="rect">
            <a:avLst/>
          </a:prstGeom>
        </p:spPr>
      </p:pic>
      <p:sp>
        <p:nvSpPr>
          <p:cNvPr id="9" name="テキスト ボックス 8">
            <a:extLst>
              <a:ext uri="{FF2B5EF4-FFF2-40B4-BE49-F238E27FC236}">
                <a16:creationId xmlns:a16="http://schemas.microsoft.com/office/drawing/2014/main" id="{18112B72-2832-41AA-CA8C-0235B4BEB092}"/>
              </a:ext>
            </a:extLst>
          </p:cNvPr>
          <p:cNvSpPr txBox="1"/>
          <p:nvPr/>
        </p:nvSpPr>
        <p:spPr>
          <a:xfrm>
            <a:off x="1069850" y="4285860"/>
            <a:ext cx="9879628" cy="646331"/>
          </a:xfrm>
          <a:prstGeom prst="rect">
            <a:avLst/>
          </a:prstGeom>
          <a:solidFill>
            <a:srgbClr val="D4E7F5"/>
          </a:solidFill>
          <a:ln>
            <a:noFill/>
          </a:ln>
        </p:spPr>
        <p:txBody>
          <a:bodyPr wrap="none" rtlCol="0">
            <a:spAutoFit/>
          </a:bodyPr>
          <a:lstStyle/>
          <a:p>
            <a:r>
              <a:rPr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条件</a:t>
            </a:r>
            <a:r>
              <a:rPr kumimoji="1"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が成り立つ間，</a:t>
            </a:r>
            <a:r>
              <a:rPr kumimoji="1" lang="ja-JP" altLang="en-US" sz="3600" b="1" dirty="0">
                <a:solidFill>
                  <a:schemeClr val="tx1">
                    <a:lumMod val="75000"/>
                    <a:lumOff val="25000"/>
                  </a:schemeClr>
                </a:solidFill>
                <a:latin typeface="BIZ UDゴシック" panose="020B0400000000000000" pitchFamily="49" charset="-128"/>
                <a:ea typeface="BIZ UDゴシック" panose="020B0400000000000000" pitchFamily="49" charset="-128"/>
              </a:rPr>
              <a:t>処理</a:t>
            </a:r>
            <a:r>
              <a:rPr kumimoji="1" lang="ja-JP" altLang="en-US" sz="3600" dirty="0">
                <a:solidFill>
                  <a:schemeClr val="tx1">
                    <a:lumMod val="75000"/>
                    <a:lumOff val="25000"/>
                  </a:schemeClr>
                </a:solidFill>
                <a:latin typeface="BIZ UDゴシック" panose="020B0400000000000000" pitchFamily="49" charset="-128"/>
                <a:ea typeface="BIZ UDゴシック" panose="020B0400000000000000" pitchFamily="49" charset="-128"/>
              </a:rPr>
              <a:t>を繰り返し実行する。</a:t>
            </a:r>
            <a:endParaRPr kumimoji="1" lang="en-US" altLang="ja-JP" sz="36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7D916030-9B9F-0DAE-1F3B-C7E4FC2A831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70</a:t>
            </a:fld>
            <a:endParaRPr lang="ja-JP" altLang="en-US" dirty="0"/>
          </a:p>
        </p:txBody>
      </p:sp>
    </p:spTree>
    <p:extLst>
      <p:ext uri="{BB962C8B-B14F-4D97-AF65-F5344CB8AC3E}">
        <p14:creationId xmlns:p14="http://schemas.microsoft.com/office/powerpoint/2010/main" val="2021838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80D6BF4-85A8-5BED-5570-7D1C1DD74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入力した数字に対し，１から９までの</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数をかけた結果を順に表示する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プログラムを作成してみよう。</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4">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10" name="テキスト ボックス 9">
            <a:extLst>
              <a:ext uri="{FF2B5EF4-FFF2-40B4-BE49-F238E27FC236}">
                <a16:creationId xmlns:a16="http://schemas.microsoft.com/office/drawing/2014/main" id="{7E5FEDDA-85A0-31B8-B994-49DB233CFDB5}"/>
              </a:ext>
            </a:extLst>
          </p:cNvPr>
          <p:cNvSpPr txBox="1"/>
          <p:nvPr/>
        </p:nvSpPr>
        <p:spPr>
          <a:xfrm>
            <a:off x="2559178" y="1616789"/>
            <a:ext cx="8384026" cy="1015663"/>
          </a:xfrm>
          <a:prstGeom prst="rect">
            <a:avLst/>
          </a:prstGeom>
          <a:noFill/>
        </p:spPr>
        <p:txBody>
          <a:bodyPr wrap="none" rtlCol="0" anchor="t">
            <a:spAutoFit/>
          </a:bodyPr>
          <a:lstStyle/>
          <a:p>
            <a:r>
              <a:rPr kumimoji="1" lang="ja-JP" altLang="en-US" sz="6000" b="1" dirty="0">
                <a:solidFill>
                  <a:schemeClr val="tx1">
                    <a:lumMod val="75000"/>
                    <a:lumOff val="25000"/>
                  </a:schemeClr>
                </a:solidFill>
              </a:rPr>
              <a:t>●</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任意の九九の段を表示するプログラム</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05D4210-2C98-D6BF-CEC6-69D2CDFC9D8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テキスト ボックス 4">
            <a:extLst>
              <a:ext uri="{FF2B5EF4-FFF2-40B4-BE49-F238E27FC236}">
                <a16:creationId xmlns:a16="http://schemas.microsoft.com/office/drawing/2014/main" id="{E2D4794F-EBEA-B356-543A-11C418A8662A}"/>
              </a:ext>
            </a:extLst>
          </p:cNvPr>
          <p:cNvSpPr txBox="1"/>
          <p:nvPr/>
        </p:nvSpPr>
        <p:spPr>
          <a:xfrm>
            <a:off x="2655840" y="1796330"/>
            <a:ext cx="740908" cy="523220"/>
          </a:xfrm>
          <a:prstGeom prst="rect">
            <a:avLst/>
          </a:prstGeom>
          <a:noFill/>
        </p:spPr>
        <p:txBody>
          <a:bodyPr wrap="none" rtlCol="0">
            <a:spAutoFit/>
          </a:bodyPr>
          <a:lstStyle/>
          <a:p>
            <a:pPr algn="dist"/>
            <a:r>
              <a:rPr kumimoji="1" lang="en-US" altLang="ja-JP" sz="2800" b="1" spc="-300" dirty="0">
                <a:solidFill>
                  <a:schemeClr val="bg1"/>
                </a:solidFill>
                <a:latin typeface="BIZ UDPゴシック" panose="020B0400000000000000" pitchFamily="50" charset="-128"/>
                <a:ea typeface="BIZ UDPゴシック" panose="020B0400000000000000" pitchFamily="50" charset="-128"/>
              </a:rPr>
              <a:t>3-1</a:t>
            </a:r>
            <a:endParaRPr kumimoji="1" lang="ja-JP" altLang="en-US" sz="2800" b="1" spc="-300" dirty="0">
              <a:solidFill>
                <a:schemeClr val="bg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5">
            <a:extLst>
              <a:ext uri="{FF2B5EF4-FFF2-40B4-BE49-F238E27FC236}">
                <a16:creationId xmlns:a16="http://schemas.microsoft.com/office/drawing/2014/main" id="{AA4C41AF-ED21-FFA9-C117-9FE93C1FCE7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71</a:t>
            </a:fld>
            <a:endParaRPr lang="ja-JP" altLang="en-US" dirty="0"/>
          </a:p>
        </p:txBody>
      </p:sp>
      <p:pic>
        <p:nvPicPr>
          <p:cNvPr id="3" name="図 2" descr="アイコン&#10;&#10;AI によって生成されたコンテンツは間違っている可能性があります。">
            <a:hlinkClick r:id="rId5"/>
            <a:extLst>
              <a:ext uri="{FF2B5EF4-FFF2-40B4-BE49-F238E27FC236}">
                <a16:creationId xmlns:a16="http://schemas.microsoft.com/office/drawing/2014/main" id="{D584CFC1-5E28-3496-3755-5EA5787B8C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1387205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によって生成されたコンテンツは間違っている可能性があります。">
            <a:extLst>
              <a:ext uri="{FF2B5EF4-FFF2-40B4-BE49-F238E27FC236}">
                <a16:creationId xmlns:a16="http://schemas.microsoft.com/office/drawing/2014/main" id="{D2130C0F-C656-F99A-E44F-630EAB5DDC45}"/>
              </a:ext>
            </a:extLst>
          </p:cNvPr>
          <p:cNvPicPr>
            <a:picLocks noChangeAspect="1"/>
          </p:cNvPicPr>
          <p:nvPr/>
        </p:nvPicPr>
        <p:blipFill>
          <a:blip r:embed="rId3">
            <a:extLst>
              <a:ext uri="{28A0092B-C50C-407E-A947-70E740481C1C}">
                <a14:useLocalDpi xmlns:a14="http://schemas.microsoft.com/office/drawing/2010/main" val="0"/>
              </a:ext>
            </a:extLst>
          </a:blip>
          <a:srcRect r="71622"/>
          <a:stretch/>
        </p:blipFill>
        <p:spPr>
          <a:xfrm>
            <a:off x="305378" y="746135"/>
            <a:ext cx="3724628" cy="4452879"/>
          </a:xfrm>
          <a:prstGeom prst="rect">
            <a:avLst/>
          </a:prstGeom>
        </p:spPr>
      </p:pic>
      <p:pic>
        <p:nvPicPr>
          <p:cNvPr id="2" name="図 1" descr="テキスト&#10;&#10;AI によって生成されたコンテンツは間違っている可能性があります。">
            <a:extLst>
              <a:ext uri="{FF2B5EF4-FFF2-40B4-BE49-F238E27FC236}">
                <a16:creationId xmlns:a16="http://schemas.microsoft.com/office/drawing/2014/main" id="{F1B3B8C8-1820-3C8A-53EC-76A2B8C1A136}"/>
              </a:ext>
            </a:extLst>
          </p:cNvPr>
          <p:cNvPicPr>
            <a:picLocks noChangeAspect="1"/>
          </p:cNvPicPr>
          <p:nvPr/>
        </p:nvPicPr>
        <p:blipFill>
          <a:blip r:embed="rId3">
            <a:extLst>
              <a:ext uri="{28A0092B-C50C-407E-A947-70E740481C1C}">
                <a14:useLocalDpi xmlns:a14="http://schemas.microsoft.com/office/drawing/2010/main" val="0"/>
              </a:ext>
            </a:extLst>
          </a:blip>
          <a:srcRect l="31359" t="18577" b="2599"/>
          <a:stretch/>
        </p:blipFill>
        <p:spPr>
          <a:xfrm>
            <a:off x="4001991" y="893798"/>
            <a:ext cx="7965919" cy="3103435"/>
          </a:xfrm>
          <a:prstGeom prst="rect">
            <a:avLst/>
          </a:prstGeom>
        </p:spPr>
      </p:pic>
      <p:sp>
        <p:nvSpPr>
          <p:cNvPr id="5" name="正方形/長方形 4">
            <a:extLst>
              <a:ext uri="{FF2B5EF4-FFF2-40B4-BE49-F238E27FC236}">
                <a16:creationId xmlns:a16="http://schemas.microsoft.com/office/drawing/2014/main" id="{E1D02641-67F2-65BC-D912-D089DA5C0E04}"/>
              </a:ext>
            </a:extLst>
          </p:cNvPr>
          <p:cNvSpPr/>
          <p:nvPr/>
        </p:nvSpPr>
        <p:spPr>
          <a:xfrm>
            <a:off x="4623963" y="1724299"/>
            <a:ext cx="7093128" cy="203127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0F149A6D-DE03-E713-02A7-805E78B8AEC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72</a:t>
            </a:fld>
            <a:endParaRPr lang="ja-JP" altLang="en-US" dirty="0"/>
          </a:p>
        </p:txBody>
      </p:sp>
    </p:spTree>
    <p:extLst>
      <p:ext uri="{BB962C8B-B14F-4D97-AF65-F5344CB8AC3E}">
        <p14:creationId xmlns:p14="http://schemas.microsoft.com/office/powerpoint/2010/main" val="2767908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22069-68C8-3339-212A-EBCFD9F32A9B}"/>
            </a:ext>
          </a:extLst>
        </p:cNvPr>
        <p:cNvGrpSpPr/>
        <p:nvPr/>
      </p:nvGrpSpPr>
      <p:grpSpPr>
        <a:xfrm>
          <a:off x="0" y="0"/>
          <a:ext cx="0" cy="0"/>
          <a:chOff x="0" y="0"/>
          <a:chExt cx="0" cy="0"/>
        </a:xfrm>
      </p:grpSpPr>
      <p:pic>
        <p:nvPicPr>
          <p:cNvPr id="4" name="図 3" descr="テキスト&#10;&#10;AI によって生成されたコンテンツは間違っている可能性があります。">
            <a:extLst>
              <a:ext uri="{FF2B5EF4-FFF2-40B4-BE49-F238E27FC236}">
                <a16:creationId xmlns:a16="http://schemas.microsoft.com/office/drawing/2014/main" id="{A413CAED-6D43-2A32-5077-3B6634AC4E8D}"/>
              </a:ext>
            </a:extLst>
          </p:cNvPr>
          <p:cNvPicPr>
            <a:picLocks noChangeAspect="1"/>
          </p:cNvPicPr>
          <p:nvPr/>
        </p:nvPicPr>
        <p:blipFill>
          <a:blip r:embed="rId3">
            <a:extLst>
              <a:ext uri="{28A0092B-C50C-407E-A947-70E740481C1C}">
                <a14:useLocalDpi xmlns:a14="http://schemas.microsoft.com/office/drawing/2010/main" val="0"/>
              </a:ext>
            </a:extLst>
          </a:blip>
          <a:srcRect r="71622"/>
          <a:stretch/>
        </p:blipFill>
        <p:spPr>
          <a:xfrm>
            <a:off x="305378" y="746135"/>
            <a:ext cx="3724628" cy="4452879"/>
          </a:xfrm>
          <a:prstGeom prst="rect">
            <a:avLst/>
          </a:prstGeom>
        </p:spPr>
      </p:pic>
      <p:pic>
        <p:nvPicPr>
          <p:cNvPr id="2" name="図 1" descr="テキスト&#10;&#10;AI によって生成されたコンテンツは間違っている可能性があります。">
            <a:extLst>
              <a:ext uri="{FF2B5EF4-FFF2-40B4-BE49-F238E27FC236}">
                <a16:creationId xmlns:a16="http://schemas.microsoft.com/office/drawing/2014/main" id="{D46C88CA-5301-4C08-99F4-748FCDF9490E}"/>
              </a:ext>
            </a:extLst>
          </p:cNvPr>
          <p:cNvPicPr>
            <a:picLocks noChangeAspect="1"/>
          </p:cNvPicPr>
          <p:nvPr/>
        </p:nvPicPr>
        <p:blipFill>
          <a:blip r:embed="rId3">
            <a:extLst>
              <a:ext uri="{28A0092B-C50C-407E-A947-70E740481C1C}">
                <a14:useLocalDpi xmlns:a14="http://schemas.microsoft.com/office/drawing/2010/main" val="0"/>
              </a:ext>
            </a:extLst>
          </a:blip>
          <a:srcRect l="31359" t="18577" b="2599"/>
          <a:stretch/>
        </p:blipFill>
        <p:spPr>
          <a:xfrm>
            <a:off x="4001991" y="893798"/>
            <a:ext cx="7965919" cy="3103435"/>
          </a:xfrm>
          <a:prstGeom prst="rect">
            <a:avLst/>
          </a:prstGeom>
        </p:spPr>
      </p:pic>
      <p:sp>
        <p:nvSpPr>
          <p:cNvPr id="5" name="正方形/長方形 4">
            <a:extLst>
              <a:ext uri="{FF2B5EF4-FFF2-40B4-BE49-F238E27FC236}">
                <a16:creationId xmlns:a16="http://schemas.microsoft.com/office/drawing/2014/main" id="{FE8F86C4-5A6A-1C47-BB86-E5780FF4D681}"/>
              </a:ext>
            </a:extLst>
          </p:cNvPr>
          <p:cNvSpPr/>
          <p:nvPr/>
        </p:nvSpPr>
        <p:spPr>
          <a:xfrm>
            <a:off x="4630787" y="2690949"/>
            <a:ext cx="7093128" cy="106462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6CD688AB-3F02-AC86-E710-A69F7E02BBC1}"/>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73</a:t>
            </a:fld>
            <a:endParaRPr lang="ja-JP" altLang="en-US" dirty="0"/>
          </a:p>
        </p:txBody>
      </p:sp>
      <p:sp>
        <p:nvSpPr>
          <p:cNvPr id="3" name="フローチャート: 手操作入力 7">
            <a:extLst>
              <a:ext uri="{FF2B5EF4-FFF2-40B4-BE49-F238E27FC236}">
                <a16:creationId xmlns:a16="http://schemas.microsoft.com/office/drawing/2014/main" id="{071C491B-F547-6B53-00EC-753080DA2CED}"/>
              </a:ext>
            </a:extLst>
          </p:cNvPr>
          <p:cNvSpPr/>
          <p:nvPr/>
        </p:nvSpPr>
        <p:spPr>
          <a:xfrm>
            <a:off x="1878242" y="1845128"/>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531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65F91-961A-305A-F4CD-9B62DF78C4BF}"/>
            </a:ext>
          </a:extLst>
        </p:cNvPr>
        <p:cNvGrpSpPr/>
        <p:nvPr/>
      </p:nvGrpSpPr>
      <p:grpSpPr>
        <a:xfrm>
          <a:off x="0" y="0"/>
          <a:ext cx="0" cy="0"/>
          <a:chOff x="0" y="0"/>
          <a:chExt cx="0" cy="0"/>
        </a:xfrm>
      </p:grpSpPr>
      <p:pic>
        <p:nvPicPr>
          <p:cNvPr id="4" name="図 3" descr="テキスト&#10;&#10;AI によって生成されたコンテンツは間違っている可能性があります。">
            <a:extLst>
              <a:ext uri="{FF2B5EF4-FFF2-40B4-BE49-F238E27FC236}">
                <a16:creationId xmlns:a16="http://schemas.microsoft.com/office/drawing/2014/main" id="{85F5CEDE-2BA1-5030-8FC5-1A10C7B6EE0F}"/>
              </a:ext>
            </a:extLst>
          </p:cNvPr>
          <p:cNvPicPr>
            <a:picLocks noChangeAspect="1"/>
          </p:cNvPicPr>
          <p:nvPr/>
        </p:nvPicPr>
        <p:blipFill>
          <a:blip r:embed="rId3">
            <a:extLst>
              <a:ext uri="{28A0092B-C50C-407E-A947-70E740481C1C}">
                <a14:useLocalDpi xmlns:a14="http://schemas.microsoft.com/office/drawing/2010/main" val="0"/>
              </a:ext>
            </a:extLst>
          </a:blip>
          <a:srcRect r="71622"/>
          <a:stretch/>
        </p:blipFill>
        <p:spPr>
          <a:xfrm>
            <a:off x="305378" y="746135"/>
            <a:ext cx="3724628" cy="4452879"/>
          </a:xfrm>
          <a:prstGeom prst="rect">
            <a:avLst/>
          </a:prstGeom>
        </p:spPr>
      </p:pic>
      <p:pic>
        <p:nvPicPr>
          <p:cNvPr id="2" name="図 1" descr="テキスト&#10;&#10;AI によって生成されたコンテンツは間違っている可能性があります。">
            <a:extLst>
              <a:ext uri="{FF2B5EF4-FFF2-40B4-BE49-F238E27FC236}">
                <a16:creationId xmlns:a16="http://schemas.microsoft.com/office/drawing/2014/main" id="{6295170F-1464-A739-036A-9262684197BA}"/>
              </a:ext>
            </a:extLst>
          </p:cNvPr>
          <p:cNvPicPr>
            <a:picLocks noChangeAspect="1"/>
          </p:cNvPicPr>
          <p:nvPr/>
        </p:nvPicPr>
        <p:blipFill>
          <a:blip r:embed="rId3">
            <a:extLst>
              <a:ext uri="{28A0092B-C50C-407E-A947-70E740481C1C}">
                <a14:useLocalDpi xmlns:a14="http://schemas.microsoft.com/office/drawing/2010/main" val="0"/>
              </a:ext>
            </a:extLst>
          </a:blip>
          <a:srcRect l="31359" t="18577" b="2599"/>
          <a:stretch/>
        </p:blipFill>
        <p:spPr>
          <a:xfrm>
            <a:off x="4001991" y="893798"/>
            <a:ext cx="7965919" cy="3103435"/>
          </a:xfrm>
          <a:prstGeom prst="rect">
            <a:avLst/>
          </a:prstGeom>
        </p:spPr>
      </p:pic>
      <p:sp>
        <p:nvSpPr>
          <p:cNvPr id="5" name="正方形/長方形 4">
            <a:extLst>
              <a:ext uri="{FF2B5EF4-FFF2-40B4-BE49-F238E27FC236}">
                <a16:creationId xmlns:a16="http://schemas.microsoft.com/office/drawing/2014/main" id="{EA367A03-1FF1-E7F6-F396-58D47F75927C}"/>
              </a:ext>
            </a:extLst>
          </p:cNvPr>
          <p:cNvSpPr/>
          <p:nvPr/>
        </p:nvSpPr>
        <p:spPr>
          <a:xfrm>
            <a:off x="4630787" y="3239589"/>
            <a:ext cx="7093128" cy="515985"/>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5C7665C6-0FC0-CD3A-15E6-C11DA050C402}"/>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74</a:t>
            </a:fld>
            <a:endParaRPr lang="ja-JP" altLang="en-US" dirty="0"/>
          </a:p>
        </p:txBody>
      </p:sp>
      <p:sp>
        <p:nvSpPr>
          <p:cNvPr id="3" name="フローチャート: 手操作入力 7">
            <a:extLst>
              <a:ext uri="{FF2B5EF4-FFF2-40B4-BE49-F238E27FC236}">
                <a16:creationId xmlns:a16="http://schemas.microsoft.com/office/drawing/2014/main" id="{5C973936-C24C-7F33-C2CD-8097B5C6DAC8}"/>
              </a:ext>
            </a:extLst>
          </p:cNvPr>
          <p:cNvSpPr/>
          <p:nvPr/>
        </p:nvSpPr>
        <p:spPr>
          <a:xfrm>
            <a:off x="1878242" y="2487385"/>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58150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によって生成されたコンテンツは間違っている可能性があります。">
            <a:extLst>
              <a:ext uri="{FF2B5EF4-FFF2-40B4-BE49-F238E27FC236}">
                <a16:creationId xmlns:a16="http://schemas.microsoft.com/office/drawing/2014/main" id="{D2130C0F-C656-F99A-E44F-630EAB5DDC45}"/>
              </a:ext>
            </a:extLst>
          </p:cNvPr>
          <p:cNvPicPr>
            <a:picLocks noChangeAspect="1"/>
          </p:cNvPicPr>
          <p:nvPr/>
        </p:nvPicPr>
        <p:blipFill>
          <a:blip r:embed="rId3">
            <a:extLst>
              <a:ext uri="{28A0092B-C50C-407E-A947-70E740481C1C}">
                <a14:useLocalDpi xmlns:a14="http://schemas.microsoft.com/office/drawing/2010/main" val="0"/>
              </a:ext>
            </a:extLst>
          </a:blip>
          <a:srcRect r="71622"/>
          <a:stretch/>
        </p:blipFill>
        <p:spPr>
          <a:xfrm>
            <a:off x="305378" y="746135"/>
            <a:ext cx="3724628" cy="4452879"/>
          </a:xfrm>
          <a:prstGeom prst="rect">
            <a:avLst/>
          </a:prstGeom>
        </p:spPr>
      </p:pic>
      <p:pic>
        <p:nvPicPr>
          <p:cNvPr id="5" name="図 4" descr="テキスト&#10;&#10;AI によって生成されたコンテンツは間違っている可能性があります。">
            <a:extLst>
              <a:ext uri="{FF2B5EF4-FFF2-40B4-BE49-F238E27FC236}">
                <a16:creationId xmlns:a16="http://schemas.microsoft.com/office/drawing/2014/main" id="{D4748297-7C23-9866-76F1-D8385306B818}"/>
              </a:ext>
            </a:extLst>
          </p:cNvPr>
          <p:cNvPicPr>
            <a:picLocks noChangeAspect="1"/>
          </p:cNvPicPr>
          <p:nvPr/>
        </p:nvPicPr>
        <p:blipFill>
          <a:blip r:embed="rId3">
            <a:extLst>
              <a:ext uri="{28A0092B-C50C-407E-A947-70E740481C1C}">
                <a14:useLocalDpi xmlns:a14="http://schemas.microsoft.com/office/drawing/2010/main" val="0"/>
              </a:ext>
            </a:extLst>
          </a:blip>
          <a:srcRect l="31359" t="18577" b="2599"/>
          <a:stretch/>
        </p:blipFill>
        <p:spPr>
          <a:xfrm>
            <a:off x="4001991" y="893798"/>
            <a:ext cx="7965919" cy="3103435"/>
          </a:xfrm>
          <a:prstGeom prst="rect">
            <a:avLst/>
          </a:prstGeom>
        </p:spPr>
      </p:pic>
      <p:sp>
        <p:nvSpPr>
          <p:cNvPr id="2" name="スライド番号プレースホルダー 5">
            <a:extLst>
              <a:ext uri="{FF2B5EF4-FFF2-40B4-BE49-F238E27FC236}">
                <a16:creationId xmlns:a16="http://schemas.microsoft.com/office/drawing/2014/main" id="{A323049D-8378-DD28-AF06-FCD7C4043FC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75</a:t>
            </a:fld>
            <a:endParaRPr lang="ja-JP" altLang="en-US" dirty="0"/>
          </a:p>
        </p:txBody>
      </p:sp>
      <p:sp>
        <p:nvSpPr>
          <p:cNvPr id="3" name="フローチャート: 手操作入力 7">
            <a:extLst>
              <a:ext uri="{FF2B5EF4-FFF2-40B4-BE49-F238E27FC236}">
                <a16:creationId xmlns:a16="http://schemas.microsoft.com/office/drawing/2014/main" id="{E292EEFF-D32D-82A5-FBE2-8F71D9A42EDE}"/>
              </a:ext>
            </a:extLst>
          </p:cNvPr>
          <p:cNvSpPr/>
          <p:nvPr/>
        </p:nvSpPr>
        <p:spPr>
          <a:xfrm>
            <a:off x="1878242" y="3164443"/>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8527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AI によって生成されたコンテンツは間違っている可能性があります。">
            <a:extLst>
              <a:ext uri="{FF2B5EF4-FFF2-40B4-BE49-F238E27FC236}">
                <a16:creationId xmlns:a16="http://schemas.microsoft.com/office/drawing/2014/main" id="{9E48F25E-D5F2-7B9D-C9C1-5B90A9852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8" y="947062"/>
            <a:ext cx="12082717" cy="2501500"/>
          </a:xfrm>
          <a:prstGeom prst="rect">
            <a:avLst/>
          </a:prstGeom>
        </p:spPr>
      </p:pic>
      <p:sp>
        <p:nvSpPr>
          <p:cNvPr id="2" name="スライド番号プレースホルダー 5">
            <a:extLst>
              <a:ext uri="{FF2B5EF4-FFF2-40B4-BE49-F238E27FC236}">
                <a16:creationId xmlns:a16="http://schemas.microsoft.com/office/drawing/2014/main" id="{CDB5842B-3921-D1EE-BB2A-C4DE1C55DA9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76</a:t>
            </a:fld>
            <a:endParaRPr lang="ja-JP" altLang="en-US" dirty="0"/>
          </a:p>
        </p:txBody>
      </p:sp>
      <p:sp>
        <p:nvSpPr>
          <p:cNvPr id="4" name="正方形/長方形 3">
            <a:extLst>
              <a:ext uri="{FF2B5EF4-FFF2-40B4-BE49-F238E27FC236}">
                <a16:creationId xmlns:a16="http://schemas.microsoft.com/office/drawing/2014/main" id="{77423ADC-D6D0-8B93-50F4-A497753EA514}"/>
              </a:ext>
            </a:extLst>
          </p:cNvPr>
          <p:cNvSpPr/>
          <p:nvPr/>
        </p:nvSpPr>
        <p:spPr>
          <a:xfrm>
            <a:off x="7335671" y="1587823"/>
            <a:ext cx="4537881" cy="1278208"/>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02439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8EF900C-F500-30D0-EE11-02C46E3B1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1" i="0"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t>９回繰り返せばよい</a:t>
            </a:r>
            <a:r>
              <a:rPr kumimoji="1" lang="ja-JP" altLang="en-US" sz="4400" b="0" i="0"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とわかっている</a:t>
            </a:r>
            <a:br>
              <a:rPr kumimoji="1" lang="en-US" altLang="ja-JP" sz="4400" b="0" i="0"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ため，</a:t>
            </a:r>
            <a:r>
              <a:rPr kumimoji="1" lang="en-US" altLang="ja-JP" sz="4400" b="1" i="0" u="none" strike="noStrike" kern="1200" cap="none" spc="0" normalizeH="0" baseline="0" noProof="0" dirty="0">
                <a:ln>
                  <a:noFill/>
                </a:ln>
                <a:solidFill>
                  <a:srgbClr val="FFF0C4"/>
                </a:solidFill>
                <a:effectLst/>
                <a:uLnTx/>
                <a:uFillTx/>
                <a:latin typeface="BIZ UDPゴシック" panose="020B0400000000000000" pitchFamily="50" charset="-128"/>
                <a:ea typeface="BIZ UDPゴシック" panose="020B0400000000000000" pitchFamily="50" charset="-128"/>
                <a:cs typeface="+mn-cs"/>
              </a:rPr>
              <a:t>for</a:t>
            </a:r>
            <a:r>
              <a:rPr kumimoji="1" lang="ja-JP" altLang="en-US" sz="4400" b="1" i="0" u="none"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t>文</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7" name="テキスト ボックス 6">
            <a:extLst>
              <a:ext uri="{FF2B5EF4-FFF2-40B4-BE49-F238E27FC236}">
                <a16:creationId xmlns:a16="http://schemas.microsoft.com/office/drawing/2014/main" id="{F17DD266-BC91-C19C-3238-954A7493D0B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2A40EA4B-AC84-7B58-0C5A-4AEC1E8D1D4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77</a:t>
            </a:fld>
            <a:endParaRPr lang="ja-JP" altLang="en-US" dirty="0"/>
          </a:p>
        </p:txBody>
      </p:sp>
    </p:spTree>
    <p:extLst>
      <p:ext uri="{BB962C8B-B14F-4D97-AF65-F5344CB8AC3E}">
        <p14:creationId xmlns:p14="http://schemas.microsoft.com/office/powerpoint/2010/main" val="34464269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8EF900C-F500-30D0-EE11-02C46E3B1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９回繰り返せばよい</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とわかっている</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ため，</a:t>
            </a:r>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for</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7" name="テキスト ボックス 6">
            <a:extLst>
              <a:ext uri="{FF2B5EF4-FFF2-40B4-BE49-F238E27FC236}">
                <a16:creationId xmlns:a16="http://schemas.microsoft.com/office/drawing/2014/main" id="{F17DD266-BC91-C19C-3238-954A7493D0B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2A40EA4B-AC84-7B58-0C5A-4AEC1E8D1D46}"/>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78</a:t>
            </a:fld>
            <a:endParaRPr lang="ja-JP" altLang="en-US" dirty="0"/>
          </a:p>
        </p:txBody>
      </p:sp>
    </p:spTree>
    <p:extLst>
      <p:ext uri="{BB962C8B-B14F-4D97-AF65-F5344CB8AC3E}">
        <p14:creationId xmlns:p14="http://schemas.microsoft.com/office/powerpoint/2010/main" val="1345443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 手紙&#10;&#10;AI によって生成されたコンテンツは間違っている可能性があります。">
            <a:extLst>
              <a:ext uri="{FF2B5EF4-FFF2-40B4-BE49-F238E27FC236}">
                <a16:creationId xmlns:a16="http://schemas.microsoft.com/office/drawing/2014/main" id="{470E1D78-24F8-18AF-D31C-04347FA9B4C6}"/>
              </a:ext>
            </a:extLst>
          </p:cNvPr>
          <p:cNvPicPr>
            <a:picLocks noChangeAspect="1"/>
          </p:cNvPicPr>
          <p:nvPr/>
        </p:nvPicPr>
        <p:blipFill>
          <a:blip r:embed="rId3">
            <a:extLst>
              <a:ext uri="{28A0092B-C50C-407E-A947-70E740481C1C}">
                <a14:useLocalDpi xmlns:a14="http://schemas.microsoft.com/office/drawing/2010/main" val="0"/>
              </a:ext>
            </a:extLst>
          </a:blip>
          <a:srcRect l="56106" b="17492"/>
          <a:stretch/>
        </p:blipFill>
        <p:spPr>
          <a:xfrm>
            <a:off x="781866" y="548643"/>
            <a:ext cx="10628268" cy="4136083"/>
          </a:xfrm>
          <a:prstGeom prst="rect">
            <a:avLst/>
          </a:prstGeom>
        </p:spPr>
      </p:pic>
      <p:sp>
        <p:nvSpPr>
          <p:cNvPr id="4" name="スライド番号プレースホルダー 5">
            <a:extLst>
              <a:ext uri="{FF2B5EF4-FFF2-40B4-BE49-F238E27FC236}">
                <a16:creationId xmlns:a16="http://schemas.microsoft.com/office/drawing/2014/main" id="{E11A64F6-1499-1FE9-1676-E0FDE976E6C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79</a:t>
            </a:fld>
            <a:endParaRPr lang="ja-JP" altLang="en-US" dirty="0"/>
          </a:p>
        </p:txBody>
      </p:sp>
    </p:spTree>
    <p:extLst>
      <p:ext uri="{BB962C8B-B14F-4D97-AF65-F5344CB8AC3E}">
        <p14:creationId xmlns:p14="http://schemas.microsoft.com/office/powerpoint/2010/main" val="49669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1B4635-A553-3C2B-EAFF-A487ED17701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b="38868"/>
          <a:stretch/>
        </p:blipFill>
        <p:spPr>
          <a:xfrm>
            <a:off x="5345520" y="3997707"/>
            <a:ext cx="5812337" cy="2914723"/>
          </a:xfrm>
          <a:prstGeom prst="rect">
            <a:avLst/>
          </a:prstGeom>
        </p:spPr>
      </p:pic>
      <p:sp>
        <p:nvSpPr>
          <p:cNvPr id="6" name="正方形/長方形 5">
            <a:extLst>
              <a:ext uri="{FF2B5EF4-FFF2-40B4-BE49-F238E27FC236}">
                <a16:creationId xmlns:a16="http://schemas.microsoft.com/office/drawing/2014/main" id="{DD6F3467-EAF8-0A16-6DBC-7B52F177F8DB}"/>
              </a:ext>
            </a:extLst>
          </p:cNvPr>
          <p:cNvSpPr/>
          <p:nvPr/>
        </p:nvSpPr>
        <p:spPr>
          <a:xfrm>
            <a:off x="6451279" y="4529240"/>
            <a:ext cx="3888000" cy="22586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変数にどのような値を</a:t>
            </a:r>
            <a:br>
              <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格納するかが明確になる。</a:t>
            </a:r>
            <a:endPar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spcBef>
                <a:spcPts val="1200"/>
              </a:spcBef>
            </a:pPr>
            <a:r>
              <a:rPr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コードを理解しやすくなる。</a:t>
            </a:r>
            <a:endParaRPr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spcBef>
                <a:spcPts val="600"/>
              </a:spcBef>
            </a:pPr>
            <a:r>
              <a:rPr lang="ja-JP" altLang="en-US" sz="2400" b="1" dirty="0">
                <a:solidFill>
                  <a:schemeClr val="tx1">
                    <a:lumMod val="75000"/>
                    <a:lumOff val="25000"/>
                  </a:schemeClr>
                </a:solidFill>
                <a:latin typeface="BIZ UDゴシック" panose="020B0400000000000000" pitchFamily="49" charset="-128"/>
                <a:ea typeface="BIZ UDゴシック" panose="020B0400000000000000" pitchFamily="49" charset="-128"/>
              </a:rPr>
              <a:t>エラーを発見しやすくなる。</a:t>
            </a:r>
            <a:endParaRPr lang="en-US" altLang="ja-JP" sz="24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型を宣言する必要はないが，</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明示的に宣言することもできる。</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1" lang="en-US" altLang="ja-JP" sz="40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Python</a:t>
            </a:r>
            <a:r>
              <a:rPr kumimoji="1" lang="ja-JP" altLang="en-US" sz="40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における代表的な型と格納できる値</a:t>
            </a:r>
            <a:endParaRPr kumimoji="1" lang="en-US" altLang="ja-JP" sz="400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graphicFrame>
        <p:nvGraphicFramePr>
          <p:cNvPr id="5" name="表 4">
            <a:extLst>
              <a:ext uri="{FF2B5EF4-FFF2-40B4-BE49-F238E27FC236}">
                <a16:creationId xmlns:a16="http://schemas.microsoft.com/office/drawing/2014/main" id="{E7B62EA8-EFC1-33B0-3883-44DCBC234269}"/>
              </a:ext>
            </a:extLst>
          </p:cNvPr>
          <p:cNvGraphicFramePr>
            <a:graphicFrameLocks noGrp="1"/>
          </p:cNvGraphicFramePr>
          <p:nvPr>
            <p:extLst>
              <p:ext uri="{D42A27DB-BD31-4B8C-83A1-F6EECF244321}">
                <p14:modId xmlns:p14="http://schemas.microsoft.com/office/powerpoint/2010/main" val="2643255617"/>
              </p:ext>
            </p:extLst>
          </p:nvPr>
        </p:nvGraphicFramePr>
        <p:xfrm>
          <a:off x="876000" y="4111269"/>
          <a:ext cx="4251171" cy="2286000"/>
        </p:xfrm>
        <a:graphic>
          <a:graphicData uri="http://schemas.openxmlformats.org/drawingml/2006/table">
            <a:tbl>
              <a:tblPr firstRow="1" bandRow="1">
                <a:tableStyleId>{5C22544A-7EE6-4342-B048-85BDC9FD1C3A}</a:tableStyleId>
              </a:tblPr>
              <a:tblGrid>
                <a:gridCol w="2002854">
                  <a:extLst>
                    <a:ext uri="{9D8B030D-6E8A-4147-A177-3AD203B41FA5}">
                      <a16:colId xmlns:a16="http://schemas.microsoft.com/office/drawing/2014/main" val="969267285"/>
                    </a:ext>
                  </a:extLst>
                </a:gridCol>
                <a:gridCol w="2248317">
                  <a:extLst>
                    <a:ext uri="{9D8B030D-6E8A-4147-A177-3AD203B41FA5}">
                      <a16:colId xmlns:a16="http://schemas.microsoft.com/office/drawing/2014/main" val="3216535162"/>
                    </a:ext>
                  </a:extLst>
                </a:gridCol>
              </a:tblGrid>
              <a:tr h="370840">
                <a:tc>
                  <a:txBody>
                    <a:bodyPr/>
                    <a:lstStyle/>
                    <a:p>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int</a:t>
                      </a:r>
                      <a:endParaRPr kumimoji="1" lang="ja-JP" altLang="en-US" dirty="0"/>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noFill/>
                  </a:tcPr>
                </a:tc>
                <a:tc>
                  <a:txBody>
                    <a:bodyPr/>
                    <a:lstStyle/>
                    <a:p>
                      <a:r>
                        <a:rPr kumimoji="1" lang="ja-JP" altLang="en-US" sz="40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整数</a:t>
                      </a:r>
                      <a:endParaRPr kumimoji="1" lang="ja-JP" altLang="en-US" sz="1600" dirty="0"/>
                    </a:p>
                  </a:txBody>
                  <a:tcPr anchor="ct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25372114"/>
                  </a:ext>
                </a:extLst>
              </a:tr>
              <a:tr h="370840">
                <a:tc>
                  <a:txBody>
                    <a:bodyPr/>
                    <a:lstStyle/>
                    <a:p>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float</a:t>
                      </a:r>
                      <a:endParaRPr kumimoji="1" lang="ja-JP" altLang="en-US" dirty="0"/>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noFill/>
                  </a:tcPr>
                </a:tc>
                <a:tc>
                  <a:txBody>
                    <a:bodyPr/>
                    <a:lstStyle/>
                    <a:p>
                      <a:r>
                        <a:rPr kumimoji="1" lang="ja-JP" altLang="en-US" sz="40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実数</a:t>
                      </a:r>
                      <a:endParaRPr kumimoji="1" lang="ja-JP" altLang="en-US" sz="1600" dirty="0"/>
                    </a:p>
                  </a:txBody>
                  <a:tcPr anchor="ct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01805674"/>
                  </a:ext>
                </a:extLst>
              </a:tr>
              <a:tr h="370840">
                <a:tc>
                  <a:txBody>
                    <a:bodyPr/>
                    <a:lstStyle/>
                    <a:p>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str</a:t>
                      </a:r>
                      <a:endParaRPr kumimoji="1" lang="ja-JP" altLang="en-US" dirty="0"/>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noFill/>
                  </a:tcPr>
                </a:tc>
                <a:tc>
                  <a:txBody>
                    <a:bodyPr/>
                    <a:lstStyle/>
                    <a:p>
                      <a:r>
                        <a:rPr kumimoji="1" lang="ja-JP" altLang="en-US" sz="40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文字列</a:t>
                      </a:r>
                      <a:endParaRPr kumimoji="1" lang="ja-JP" altLang="en-US" sz="1600" dirty="0"/>
                    </a:p>
                  </a:txBody>
                  <a:tcPr anchor="ct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3046764"/>
                  </a:ext>
                </a:extLst>
              </a:tr>
            </a:tbl>
          </a:graphicData>
        </a:graphic>
      </p:graphicFrame>
      <p:sp>
        <p:nvSpPr>
          <p:cNvPr id="2" name="スライド番号プレースホルダー 5">
            <a:extLst>
              <a:ext uri="{FF2B5EF4-FFF2-40B4-BE49-F238E27FC236}">
                <a16:creationId xmlns:a16="http://schemas.microsoft.com/office/drawing/2014/main" id="{1E35B045-0A8A-DA46-E087-9019EFDB04E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a:t>
            </a:fld>
            <a:endParaRPr lang="ja-JP" altLang="en-US" dirty="0"/>
          </a:p>
        </p:txBody>
      </p:sp>
    </p:spTree>
    <p:extLst>
      <p:ext uri="{BB962C8B-B14F-4D97-AF65-F5344CB8AC3E}">
        <p14:creationId xmlns:p14="http://schemas.microsoft.com/office/powerpoint/2010/main" val="3910883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 手紙&#10;&#10;AI によって生成されたコンテンツは間違っている可能性があります。">
            <a:extLst>
              <a:ext uri="{FF2B5EF4-FFF2-40B4-BE49-F238E27FC236}">
                <a16:creationId xmlns:a16="http://schemas.microsoft.com/office/drawing/2014/main" id="{470E1D78-24F8-18AF-D31C-04347FA9B4C6}"/>
              </a:ext>
            </a:extLst>
          </p:cNvPr>
          <p:cNvPicPr>
            <a:picLocks noChangeAspect="1"/>
          </p:cNvPicPr>
          <p:nvPr/>
        </p:nvPicPr>
        <p:blipFill>
          <a:blip r:embed="rId3">
            <a:extLst>
              <a:ext uri="{28A0092B-C50C-407E-A947-70E740481C1C}">
                <a14:useLocalDpi xmlns:a14="http://schemas.microsoft.com/office/drawing/2010/main" val="0"/>
              </a:ext>
            </a:extLst>
          </a:blip>
          <a:srcRect l="56106" b="17492"/>
          <a:stretch/>
        </p:blipFill>
        <p:spPr>
          <a:xfrm>
            <a:off x="781866" y="548643"/>
            <a:ext cx="10628268" cy="4136083"/>
          </a:xfrm>
          <a:prstGeom prst="rect">
            <a:avLst/>
          </a:prstGeom>
        </p:spPr>
      </p:pic>
      <p:sp>
        <p:nvSpPr>
          <p:cNvPr id="4" name="スライド番号プレースホルダー 5">
            <a:extLst>
              <a:ext uri="{FF2B5EF4-FFF2-40B4-BE49-F238E27FC236}">
                <a16:creationId xmlns:a16="http://schemas.microsoft.com/office/drawing/2014/main" id="{E11A64F6-1499-1FE9-1676-E0FDE976E6C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80</a:t>
            </a:fld>
            <a:endParaRPr lang="ja-JP" altLang="en-US" dirty="0"/>
          </a:p>
        </p:txBody>
      </p:sp>
      <p:cxnSp>
        <p:nvCxnSpPr>
          <p:cNvPr id="5" name="直線コネクタ 4">
            <a:extLst>
              <a:ext uri="{FF2B5EF4-FFF2-40B4-BE49-F238E27FC236}">
                <a16:creationId xmlns:a16="http://schemas.microsoft.com/office/drawing/2014/main" id="{14F226E9-E6AA-7F12-1817-44CAD3A6F81E}"/>
              </a:ext>
            </a:extLst>
          </p:cNvPr>
          <p:cNvCxnSpPr>
            <a:cxnSpLocks/>
          </p:cNvCxnSpPr>
          <p:nvPr/>
        </p:nvCxnSpPr>
        <p:spPr>
          <a:xfrm>
            <a:off x="7549869" y="3516912"/>
            <a:ext cx="647363" cy="0"/>
          </a:xfrm>
          <a:prstGeom prst="line">
            <a:avLst/>
          </a:prstGeom>
          <a:ln w="76200" cap="rnd">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図 2" descr="テキスト&#10;&#10;AI によって生成されたコンテンツは間違っている可能性があります。">
            <a:extLst>
              <a:ext uri="{FF2B5EF4-FFF2-40B4-BE49-F238E27FC236}">
                <a16:creationId xmlns:a16="http://schemas.microsoft.com/office/drawing/2014/main" id="{9DFC59BD-9232-713A-DFBE-4261680E69E0}"/>
              </a:ext>
            </a:extLst>
          </p:cNvPr>
          <p:cNvPicPr>
            <a:picLocks noChangeAspect="1"/>
          </p:cNvPicPr>
          <p:nvPr/>
        </p:nvPicPr>
        <p:blipFill>
          <a:blip r:embed="rId4">
            <a:extLst>
              <a:ext uri="{28A0092B-C50C-407E-A947-70E740481C1C}">
                <a14:useLocalDpi xmlns:a14="http://schemas.microsoft.com/office/drawing/2010/main" val="0"/>
              </a:ext>
            </a:extLst>
          </a:blip>
          <a:srcRect t="22776" r="35955" b="56171"/>
          <a:stretch/>
        </p:blipFill>
        <p:spPr>
          <a:xfrm>
            <a:off x="901417" y="5359682"/>
            <a:ext cx="10346512" cy="1403003"/>
          </a:xfrm>
          <a:prstGeom prst="rect">
            <a:avLst/>
          </a:prstGeom>
        </p:spPr>
      </p:pic>
      <p:pic>
        <p:nvPicPr>
          <p:cNvPr id="6" name="図 5">
            <a:extLst>
              <a:ext uri="{FF2B5EF4-FFF2-40B4-BE49-F238E27FC236}">
                <a16:creationId xmlns:a16="http://schemas.microsoft.com/office/drawing/2014/main" id="{1D7EEADC-D053-6436-40F4-EA710AA3009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8714467" y="2840165"/>
            <a:ext cx="3477533" cy="1177669"/>
          </a:xfrm>
          <a:prstGeom prst="rect">
            <a:avLst/>
          </a:prstGeom>
        </p:spPr>
      </p:pic>
      <p:sp>
        <p:nvSpPr>
          <p:cNvPr id="7" name="正方形/長方形 6">
            <a:extLst>
              <a:ext uri="{FF2B5EF4-FFF2-40B4-BE49-F238E27FC236}">
                <a16:creationId xmlns:a16="http://schemas.microsoft.com/office/drawing/2014/main" id="{9BB785BC-1FC4-91D4-C0FA-DAB7423B8D46}"/>
              </a:ext>
            </a:extLst>
          </p:cNvPr>
          <p:cNvSpPr/>
          <p:nvPr/>
        </p:nvSpPr>
        <p:spPr>
          <a:xfrm>
            <a:off x="9096132" y="3029367"/>
            <a:ext cx="2952000" cy="86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終了値は含まれないため</a:t>
            </a:r>
            <a:r>
              <a:rPr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rPr>
              <a:t>10</a:t>
            </a:r>
            <a:r>
              <a:rPr lang="ja-JP" altLang="en-US" sz="2400" dirty="0">
                <a:solidFill>
                  <a:schemeClr val="tx1">
                    <a:lumMod val="75000"/>
                    <a:lumOff val="25000"/>
                  </a:schemeClr>
                </a:solidFill>
                <a:latin typeface="BIZ UDゴシック" panose="020B0400000000000000" pitchFamily="49" charset="-128"/>
                <a:ea typeface="BIZ UDゴシック" panose="020B0400000000000000" pitchFamily="49" charset="-128"/>
              </a:rPr>
              <a:t>とする。</a:t>
            </a:r>
            <a:endPar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lang="en-US" altLang="ja-JP" sz="2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11" name="図 10" descr="テキスト&#10;&#10;AI によって生成されたコンテンツは間違っている可能性があります。">
            <a:extLst>
              <a:ext uri="{FF2B5EF4-FFF2-40B4-BE49-F238E27FC236}">
                <a16:creationId xmlns:a16="http://schemas.microsoft.com/office/drawing/2014/main" id="{125A05E2-8C8E-2788-7363-4173E7DCA2FF}"/>
              </a:ext>
            </a:extLst>
          </p:cNvPr>
          <p:cNvPicPr>
            <a:picLocks noChangeAspect="1"/>
          </p:cNvPicPr>
          <p:nvPr/>
        </p:nvPicPr>
        <p:blipFill>
          <a:blip r:embed="rId4">
            <a:extLst>
              <a:ext uri="{28A0092B-C50C-407E-A947-70E740481C1C}">
                <a14:useLocalDpi xmlns:a14="http://schemas.microsoft.com/office/drawing/2010/main" val="0"/>
              </a:ext>
            </a:extLst>
          </a:blip>
          <a:srcRect t="4355" r="35955" b="81711"/>
          <a:stretch/>
        </p:blipFill>
        <p:spPr>
          <a:xfrm>
            <a:off x="901417" y="4433527"/>
            <a:ext cx="10346512" cy="928496"/>
          </a:xfrm>
          <a:prstGeom prst="rect">
            <a:avLst/>
          </a:prstGeom>
        </p:spPr>
      </p:pic>
      <p:sp>
        <p:nvSpPr>
          <p:cNvPr id="12" name="テキスト ボックス 11">
            <a:extLst>
              <a:ext uri="{FF2B5EF4-FFF2-40B4-BE49-F238E27FC236}">
                <a16:creationId xmlns:a16="http://schemas.microsoft.com/office/drawing/2014/main" id="{FB0B025F-60FE-A056-464D-F83D2187F192}"/>
              </a:ext>
            </a:extLst>
          </p:cNvPr>
          <p:cNvSpPr txBox="1"/>
          <p:nvPr/>
        </p:nvSpPr>
        <p:spPr>
          <a:xfrm>
            <a:off x="7943352" y="547549"/>
            <a:ext cx="3974285" cy="1129308"/>
          </a:xfrm>
          <a:prstGeom prst="roundRect">
            <a:avLst>
              <a:gd name="adj" fmla="val 8017"/>
            </a:avLst>
          </a:prstGeom>
          <a:solidFill>
            <a:schemeClr val="bg1"/>
          </a:solidFill>
        </p:spPr>
        <p:txBody>
          <a:bodyPr wrap="square" rtlCol="0">
            <a:spAutoFit/>
          </a:bodyPr>
          <a:lstStyle/>
          <a:p>
            <a:r>
              <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rPr>
              <a:t>range</a:t>
            </a:r>
            <a:r>
              <a:rPr kumimoji="1"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を使用して</a:t>
            </a:r>
            <a:br>
              <a:rPr kumimoji="1" lang="en-US" altLang="ja-JP" sz="3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kumimoji="1" lang="ja-JP" altLang="en-US" sz="3200" dirty="0">
                <a:solidFill>
                  <a:schemeClr val="tx1">
                    <a:lumMod val="75000"/>
                    <a:lumOff val="25000"/>
                  </a:schemeClr>
                </a:solidFill>
                <a:latin typeface="BIZ UDゴシック" panose="020B0400000000000000" pitchFamily="49" charset="-128"/>
                <a:ea typeface="BIZ UDゴシック" panose="020B0400000000000000" pitchFamily="49" charset="-128"/>
              </a:rPr>
              <a:t>１から９を生成する。</a:t>
            </a:r>
          </a:p>
        </p:txBody>
      </p:sp>
    </p:spTree>
    <p:extLst>
      <p:ext uri="{BB962C8B-B14F-4D97-AF65-F5344CB8AC3E}">
        <p14:creationId xmlns:p14="http://schemas.microsoft.com/office/powerpoint/2010/main" val="7456425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80D6BF4-85A8-5BED-5570-7D1C1DD74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正しいパスワード</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Joho1</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とする</a:t>
            </a: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ユーザが入力するまで，入力させ</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続けるプログラムを作成してみよう。</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6A2E7C8-AB6C-22C1-0916-5E216482970E}"/>
              </a:ext>
            </a:extLst>
          </p:cNvPr>
          <p:cNvPicPr>
            <a:picLocks noChangeAspect="1"/>
          </p:cNvPicPr>
          <p:nvPr/>
        </p:nvPicPr>
        <p:blipFill>
          <a:blip r:embed="rId4">
            <a:extLst>
              <a:ext uri="{28A0092B-C50C-407E-A947-70E740481C1C}">
                <a14:useLocalDpi xmlns:a14="http://schemas.microsoft.com/office/drawing/2010/main" val="0"/>
              </a:ext>
            </a:extLst>
          </a:blip>
          <a:srcRect r="5033" b="74859"/>
          <a:stretch/>
        </p:blipFill>
        <p:spPr>
          <a:xfrm>
            <a:off x="868405" y="1736202"/>
            <a:ext cx="1834462" cy="687373"/>
          </a:xfrm>
          <a:prstGeom prst="rect">
            <a:avLst/>
          </a:prstGeom>
        </p:spPr>
      </p:pic>
      <p:sp>
        <p:nvSpPr>
          <p:cNvPr id="10" name="テキスト ボックス 9">
            <a:extLst>
              <a:ext uri="{FF2B5EF4-FFF2-40B4-BE49-F238E27FC236}">
                <a16:creationId xmlns:a16="http://schemas.microsoft.com/office/drawing/2014/main" id="{7E5FEDDA-85A0-31B8-B994-49DB233CFDB5}"/>
              </a:ext>
            </a:extLst>
          </p:cNvPr>
          <p:cNvSpPr txBox="1"/>
          <p:nvPr/>
        </p:nvSpPr>
        <p:spPr>
          <a:xfrm>
            <a:off x="2559178" y="1616789"/>
            <a:ext cx="8177239" cy="1015663"/>
          </a:xfrm>
          <a:prstGeom prst="rect">
            <a:avLst/>
          </a:prstGeom>
          <a:noFill/>
        </p:spPr>
        <p:txBody>
          <a:bodyPr wrap="none" rtlCol="0" anchor="t">
            <a:spAutoFit/>
          </a:bodyPr>
          <a:lstStyle/>
          <a:p>
            <a:r>
              <a:rPr kumimoji="1" lang="ja-JP" altLang="en-US" sz="6000" b="1" dirty="0">
                <a:solidFill>
                  <a:schemeClr val="tx1">
                    <a:lumMod val="75000"/>
                    <a:lumOff val="25000"/>
                  </a:schemeClr>
                </a:solidFill>
              </a:rPr>
              <a:t>●</a:t>
            </a:r>
            <a:r>
              <a:rPr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3600" b="1" dirty="0">
                <a:solidFill>
                  <a:schemeClr val="tx1">
                    <a:lumMod val="75000"/>
                    <a:lumOff val="25000"/>
                  </a:schemeClr>
                </a:solidFill>
                <a:latin typeface="BIZ UDPゴシック" panose="020B0400000000000000" pitchFamily="50" charset="-128"/>
                <a:ea typeface="BIZ UDPゴシック" panose="020B0400000000000000" pitchFamily="50" charset="-128"/>
              </a:rPr>
              <a:t>パスワードを確認するプログラム</a:t>
            </a:r>
            <a:endParaRPr kumimoji="1" lang="ja-JP" altLang="en-US" sz="4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05D4210-2C98-D6BF-CEC6-69D2CDFC9D8F}"/>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テキスト ボックス 4">
            <a:extLst>
              <a:ext uri="{FF2B5EF4-FFF2-40B4-BE49-F238E27FC236}">
                <a16:creationId xmlns:a16="http://schemas.microsoft.com/office/drawing/2014/main" id="{E2D4794F-EBEA-B356-543A-11C418A8662A}"/>
              </a:ext>
            </a:extLst>
          </p:cNvPr>
          <p:cNvSpPr txBox="1"/>
          <p:nvPr/>
        </p:nvSpPr>
        <p:spPr>
          <a:xfrm>
            <a:off x="2632597" y="1796330"/>
            <a:ext cx="787395" cy="523220"/>
          </a:xfrm>
          <a:prstGeom prst="rect">
            <a:avLst/>
          </a:prstGeom>
          <a:noFill/>
        </p:spPr>
        <p:txBody>
          <a:bodyPr wrap="none" rtlCol="0">
            <a:spAutoFit/>
          </a:bodyPr>
          <a:lstStyle/>
          <a:p>
            <a:pPr algn="dist"/>
            <a:r>
              <a:rPr kumimoji="1" lang="en-US" altLang="ja-JP" sz="2800" b="1" spc="-300" dirty="0">
                <a:solidFill>
                  <a:schemeClr val="bg1"/>
                </a:solidFill>
                <a:latin typeface="BIZ UDPゴシック" panose="020B0400000000000000" pitchFamily="50" charset="-128"/>
                <a:ea typeface="BIZ UDPゴシック" panose="020B0400000000000000" pitchFamily="50" charset="-128"/>
              </a:rPr>
              <a:t>3-2</a:t>
            </a:r>
            <a:endParaRPr kumimoji="1" lang="ja-JP" altLang="en-US" sz="2800" b="1" spc="-300" dirty="0">
              <a:solidFill>
                <a:schemeClr val="bg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5">
            <a:extLst>
              <a:ext uri="{FF2B5EF4-FFF2-40B4-BE49-F238E27FC236}">
                <a16:creationId xmlns:a16="http://schemas.microsoft.com/office/drawing/2014/main" id="{B6BC4A50-F11B-C1AB-E90A-557D2D89342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81</a:t>
            </a:fld>
            <a:endParaRPr lang="ja-JP" altLang="en-US" dirty="0"/>
          </a:p>
        </p:txBody>
      </p:sp>
      <p:pic>
        <p:nvPicPr>
          <p:cNvPr id="3" name="図 2" descr="アイコン&#10;&#10;AI によって生成されたコンテンツは間違っている可能性があります。">
            <a:hlinkClick r:id="rId5"/>
            <a:extLst>
              <a:ext uri="{FF2B5EF4-FFF2-40B4-BE49-F238E27FC236}">
                <a16:creationId xmlns:a16="http://schemas.microsoft.com/office/drawing/2014/main" id="{611E793F-E786-20BB-64B4-986593C368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000" y="1719888"/>
            <a:ext cx="720000" cy="720000"/>
          </a:xfrm>
          <a:prstGeom prst="rect">
            <a:avLst/>
          </a:prstGeom>
        </p:spPr>
      </p:pic>
    </p:spTree>
    <p:extLst>
      <p:ext uri="{BB962C8B-B14F-4D97-AF65-F5344CB8AC3E}">
        <p14:creationId xmlns:p14="http://schemas.microsoft.com/office/powerpoint/2010/main" val="305941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8F20288F-E141-C03F-063F-E9580E66A63E}"/>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26D2494B-C4F1-B830-FECE-63080F44304F}"/>
              </a:ext>
            </a:extLst>
          </p:cNvPr>
          <p:cNvPicPr>
            <a:picLocks noChangeAspect="1"/>
          </p:cNvPicPr>
          <p:nvPr/>
        </p:nvPicPr>
        <p:blipFill>
          <a:blip r:embed="rId3">
            <a:extLst>
              <a:ext uri="{28A0092B-C50C-407E-A947-70E740481C1C}">
                <a14:useLocalDpi xmlns:a14="http://schemas.microsoft.com/office/drawing/2010/main" val="0"/>
              </a:ext>
            </a:extLst>
          </a:blip>
          <a:srcRect l="31430" b="26274"/>
          <a:stretch/>
        </p:blipFill>
        <p:spPr>
          <a:xfrm>
            <a:off x="4037636" y="953652"/>
            <a:ext cx="7884634" cy="3533698"/>
          </a:xfrm>
          <a:prstGeom prst="rect">
            <a:avLst/>
          </a:prstGeom>
        </p:spPr>
      </p:pic>
      <p:sp>
        <p:nvSpPr>
          <p:cNvPr id="4" name="正方形/長方形 3">
            <a:extLst>
              <a:ext uri="{FF2B5EF4-FFF2-40B4-BE49-F238E27FC236}">
                <a16:creationId xmlns:a16="http://schemas.microsoft.com/office/drawing/2014/main" id="{F46ABF4A-6779-4820-8CBC-1EE4FD29A28F}"/>
              </a:ext>
            </a:extLst>
          </p:cNvPr>
          <p:cNvSpPr/>
          <p:nvPr/>
        </p:nvSpPr>
        <p:spPr>
          <a:xfrm>
            <a:off x="4630787" y="1724299"/>
            <a:ext cx="7093128" cy="2560318"/>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DC8C97A6-9812-BE9F-88AA-A5B4C4DBB50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82</a:t>
            </a:fld>
            <a:endParaRPr lang="ja-JP" altLang="en-US" dirty="0"/>
          </a:p>
        </p:txBody>
      </p:sp>
    </p:spTree>
    <p:extLst>
      <p:ext uri="{BB962C8B-B14F-4D97-AF65-F5344CB8AC3E}">
        <p14:creationId xmlns:p14="http://schemas.microsoft.com/office/powerpoint/2010/main" val="1692395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C5174-42FD-4C20-3566-A1CBB3C25D67}"/>
            </a:ext>
          </a:extLst>
        </p:cNvPr>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091DDC8E-86DB-495D-4C3C-23606AB631B1}"/>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9FEA7CFD-5963-73AD-9738-748C05B61B93}"/>
              </a:ext>
            </a:extLst>
          </p:cNvPr>
          <p:cNvPicPr>
            <a:picLocks noChangeAspect="1"/>
          </p:cNvPicPr>
          <p:nvPr/>
        </p:nvPicPr>
        <p:blipFill>
          <a:blip r:embed="rId3">
            <a:extLst>
              <a:ext uri="{28A0092B-C50C-407E-A947-70E740481C1C}">
                <a14:useLocalDpi xmlns:a14="http://schemas.microsoft.com/office/drawing/2010/main" val="0"/>
              </a:ext>
            </a:extLst>
          </a:blip>
          <a:srcRect l="31430" b="26274"/>
          <a:stretch/>
        </p:blipFill>
        <p:spPr>
          <a:xfrm>
            <a:off x="4037636" y="953652"/>
            <a:ext cx="7884634" cy="3533698"/>
          </a:xfrm>
          <a:prstGeom prst="rect">
            <a:avLst/>
          </a:prstGeom>
        </p:spPr>
      </p:pic>
      <p:sp>
        <p:nvSpPr>
          <p:cNvPr id="4" name="正方形/長方形 3">
            <a:extLst>
              <a:ext uri="{FF2B5EF4-FFF2-40B4-BE49-F238E27FC236}">
                <a16:creationId xmlns:a16="http://schemas.microsoft.com/office/drawing/2014/main" id="{C3207DC2-F8DF-ADE5-CF25-C4AD1B3A6C7F}"/>
              </a:ext>
            </a:extLst>
          </p:cNvPr>
          <p:cNvSpPr/>
          <p:nvPr/>
        </p:nvSpPr>
        <p:spPr>
          <a:xfrm>
            <a:off x="4630787" y="2142309"/>
            <a:ext cx="7093128" cy="2142308"/>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C40CEED5-558E-36B5-0BBC-0D3988B7E46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83</a:t>
            </a:fld>
            <a:endParaRPr lang="ja-JP" altLang="en-US" dirty="0"/>
          </a:p>
        </p:txBody>
      </p:sp>
      <p:sp>
        <p:nvSpPr>
          <p:cNvPr id="3" name="フローチャート: 手操作入力 7">
            <a:extLst>
              <a:ext uri="{FF2B5EF4-FFF2-40B4-BE49-F238E27FC236}">
                <a16:creationId xmlns:a16="http://schemas.microsoft.com/office/drawing/2014/main" id="{D1D1BDF8-F27F-3797-AA18-5D0CC836C0E1}"/>
              </a:ext>
            </a:extLst>
          </p:cNvPr>
          <p:cNvSpPr/>
          <p:nvPr/>
        </p:nvSpPr>
        <p:spPr>
          <a:xfrm>
            <a:off x="1872799" y="1792843"/>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0994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3A70A-DAEF-C3B6-FD84-2677208DD55D}"/>
            </a:ext>
          </a:extLst>
        </p:cNvPr>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05DB810C-B668-30F9-60DE-B9223372BBBF}"/>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9B9985AC-770F-4B3B-B099-2498A8CE4743}"/>
              </a:ext>
            </a:extLst>
          </p:cNvPr>
          <p:cNvPicPr>
            <a:picLocks noChangeAspect="1"/>
          </p:cNvPicPr>
          <p:nvPr/>
        </p:nvPicPr>
        <p:blipFill>
          <a:blip r:embed="rId3">
            <a:extLst>
              <a:ext uri="{28A0092B-C50C-407E-A947-70E740481C1C}">
                <a14:useLocalDpi xmlns:a14="http://schemas.microsoft.com/office/drawing/2010/main" val="0"/>
              </a:ext>
            </a:extLst>
          </a:blip>
          <a:srcRect l="31430" b="26274"/>
          <a:stretch/>
        </p:blipFill>
        <p:spPr>
          <a:xfrm>
            <a:off x="4037636" y="953652"/>
            <a:ext cx="7884634" cy="3533698"/>
          </a:xfrm>
          <a:prstGeom prst="rect">
            <a:avLst/>
          </a:prstGeom>
        </p:spPr>
      </p:pic>
      <p:sp>
        <p:nvSpPr>
          <p:cNvPr id="4" name="正方形/長方形 3">
            <a:extLst>
              <a:ext uri="{FF2B5EF4-FFF2-40B4-BE49-F238E27FC236}">
                <a16:creationId xmlns:a16="http://schemas.microsoft.com/office/drawing/2014/main" id="{5EA76D55-5B14-4ADB-05B6-655296186EC0}"/>
              </a:ext>
            </a:extLst>
          </p:cNvPr>
          <p:cNvSpPr/>
          <p:nvPr/>
        </p:nvSpPr>
        <p:spPr>
          <a:xfrm>
            <a:off x="4630787" y="2704011"/>
            <a:ext cx="7093128" cy="1580606"/>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CEAE8E4F-94A0-7CFD-79B0-F8C9243CE7A0}"/>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84</a:t>
            </a:fld>
            <a:endParaRPr lang="ja-JP" altLang="en-US" dirty="0"/>
          </a:p>
        </p:txBody>
      </p:sp>
      <p:sp>
        <p:nvSpPr>
          <p:cNvPr id="3" name="フローチャート: 手操作入力 7">
            <a:extLst>
              <a:ext uri="{FF2B5EF4-FFF2-40B4-BE49-F238E27FC236}">
                <a16:creationId xmlns:a16="http://schemas.microsoft.com/office/drawing/2014/main" id="{54DB8155-9B96-F41E-D374-D7A6E36F6A30}"/>
              </a:ext>
            </a:extLst>
          </p:cNvPr>
          <p:cNvSpPr/>
          <p:nvPr/>
        </p:nvSpPr>
        <p:spPr>
          <a:xfrm>
            <a:off x="1867357" y="2511303"/>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6484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E538-3B91-3A63-BBAE-C98974A096CD}"/>
            </a:ext>
          </a:extLst>
        </p:cNvPr>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A5123D8A-FA20-21DF-C360-D4436BAECFEC}"/>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07E412A2-CCB3-3B9D-1D16-CECF8E3B1015}"/>
              </a:ext>
            </a:extLst>
          </p:cNvPr>
          <p:cNvPicPr>
            <a:picLocks noChangeAspect="1"/>
          </p:cNvPicPr>
          <p:nvPr/>
        </p:nvPicPr>
        <p:blipFill>
          <a:blip r:embed="rId3">
            <a:extLst>
              <a:ext uri="{28A0092B-C50C-407E-A947-70E740481C1C}">
                <a14:useLocalDpi xmlns:a14="http://schemas.microsoft.com/office/drawing/2010/main" val="0"/>
              </a:ext>
            </a:extLst>
          </a:blip>
          <a:srcRect l="31430" b="26274"/>
          <a:stretch/>
        </p:blipFill>
        <p:spPr>
          <a:xfrm>
            <a:off x="4037636" y="953652"/>
            <a:ext cx="7884634" cy="3533698"/>
          </a:xfrm>
          <a:prstGeom prst="rect">
            <a:avLst/>
          </a:prstGeom>
        </p:spPr>
      </p:pic>
      <p:sp>
        <p:nvSpPr>
          <p:cNvPr id="4" name="正方形/長方形 3">
            <a:extLst>
              <a:ext uri="{FF2B5EF4-FFF2-40B4-BE49-F238E27FC236}">
                <a16:creationId xmlns:a16="http://schemas.microsoft.com/office/drawing/2014/main" id="{3864FB08-471D-E0F5-CD47-A71FFEB3A0B9}"/>
              </a:ext>
            </a:extLst>
          </p:cNvPr>
          <p:cNvSpPr/>
          <p:nvPr/>
        </p:nvSpPr>
        <p:spPr>
          <a:xfrm>
            <a:off x="4630787" y="3246119"/>
            <a:ext cx="7093128" cy="1038497"/>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579A9639-1DEC-7B05-722F-139E7A71CD9F}"/>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85</a:t>
            </a:fld>
            <a:endParaRPr lang="ja-JP" altLang="en-US" dirty="0"/>
          </a:p>
        </p:txBody>
      </p:sp>
      <p:sp>
        <p:nvSpPr>
          <p:cNvPr id="3" name="フローチャート: 手操作入力 7">
            <a:extLst>
              <a:ext uri="{FF2B5EF4-FFF2-40B4-BE49-F238E27FC236}">
                <a16:creationId xmlns:a16="http://schemas.microsoft.com/office/drawing/2014/main" id="{BB078165-820A-68BC-B07B-6FF4CA44D822}"/>
              </a:ext>
            </a:extLst>
          </p:cNvPr>
          <p:cNvSpPr/>
          <p:nvPr/>
        </p:nvSpPr>
        <p:spPr>
          <a:xfrm>
            <a:off x="1867357" y="3164447"/>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9219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89A90-E832-7C43-6E4D-054BA49E8444}"/>
            </a:ext>
          </a:extLst>
        </p:cNvPr>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AF604A2F-864A-A566-EBC2-E4890C4D7A23}"/>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2" name="図 1" descr="テキスト, 手紙&#10;&#10;AI によって生成されたコンテンツは間違っている可能性があります。">
            <a:extLst>
              <a:ext uri="{FF2B5EF4-FFF2-40B4-BE49-F238E27FC236}">
                <a16:creationId xmlns:a16="http://schemas.microsoft.com/office/drawing/2014/main" id="{9292BF0D-EE9E-FFEE-9E36-A408FDD0D020}"/>
              </a:ext>
            </a:extLst>
          </p:cNvPr>
          <p:cNvPicPr>
            <a:picLocks noChangeAspect="1"/>
          </p:cNvPicPr>
          <p:nvPr/>
        </p:nvPicPr>
        <p:blipFill>
          <a:blip r:embed="rId3">
            <a:extLst>
              <a:ext uri="{28A0092B-C50C-407E-A947-70E740481C1C}">
                <a14:useLocalDpi xmlns:a14="http://schemas.microsoft.com/office/drawing/2010/main" val="0"/>
              </a:ext>
            </a:extLst>
          </a:blip>
          <a:srcRect l="31430" b="26274"/>
          <a:stretch/>
        </p:blipFill>
        <p:spPr>
          <a:xfrm>
            <a:off x="4037636" y="953652"/>
            <a:ext cx="7884634" cy="3533698"/>
          </a:xfrm>
          <a:prstGeom prst="rect">
            <a:avLst/>
          </a:prstGeom>
        </p:spPr>
      </p:pic>
      <p:sp>
        <p:nvSpPr>
          <p:cNvPr id="4" name="正方形/長方形 3">
            <a:extLst>
              <a:ext uri="{FF2B5EF4-FFF2-40B4-BE49-F238E27FC236}">
                <a16:creationId xmlns:a16="http://schemas.microsoft.com/office/drawing/2014/main" id="{01B4C157-D70D-EC16-CD02-88D22BE37413}"/>
              </a:ext>
            </a:extLst>
          </p:cNvPr>
          <p:cNvSpPr/>
          <p:nvPr/>
        </p:nvSpPr>
        <p:spPr>
          <a:xfrm>
            <a:off x="4630787" y="3814354"/>
            <a:ext cx="7093128" cy="470263"/>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a:extLst>
              <a:ext uri="{FF2B5EF4-FFF2-40B4-BE49-F238E27FC236}">
                <a16:creationId xmlns:a16="http://schemas.microsoft.com/office/drawing/2014/main" id="{201ABA4F-3A8F-6DA1-A655-E631A987B87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86</a:t>
            </a:fld>
            <a:endParaRPr lang="ja-JP" altLang="en-US" dirty="0"/>
          </a:p>
        </p:txBody>
      </p:sp>
      <p:sp>
        <p:nvSpPr>
          <p:cNvPr id="3" name="フローチャート: 手操作入力 7">
            <a:extLst>
              <a:ext uri="{FF2B5EF4-FFF2-40B4-BE49-F238E27FC236}">
                <a16:creationId xmlns:a16="http://schemas.microsoft.com/office/drawing/2014/main" id="{D1913FD9-4D31-B478-3650-FA1FA4FB32F3}"/>
              </a:ext>
            </a:extLst>
          </p:cNvPr>
          <p:cNvSpPr/>
          <p:nvPr/>
        </p:nvSpPr>
        <p:spPr>
          <a:xfrm>
            <a:off x="1867357" y="3899235"/>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5167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8F20288F-E141-C03F-063F-E9580E66A63E}"/>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7" name="図 6" descr="テキスト, 手紙&#10;&#10;AI によって生成されたコンテンツは間違っている可能性があります。">
            <a:extLst>
              <a:ext uri="{FF2B5EF4-FFF2-40B4-BE49-F238E27FC236}">
                <a16:creationId xmlns:a16="http://schemas.microsoft.com/office/drawing/2014/main" id="{D48F7E27-BB53-3669-C58E-2D55F9E839B5}"/>
              </a:ext>
            </a:extLst>
          </p:cNvPr>
          <p:cNvPicPr>
            <a:picLocks noChangeAspect="1"/>
          </p:cNvPicPr>
          <p:nvPr/>
        </p:nvPicPr>
        <p:blipFill>
          <a:blip r:embed="rId3">
            <a:extLst>
              <a:ext uri="{28A0092B-C50C-407E-A947-70E740481C1C}">
                <a14:useLocalDpi xmlns:a14="http://schemas.microsoft.com/office/drawing/2010/main" val="0"/>
              </a:ext>
            </a:extLst>
          </a:blip>
          <a:srcRect l="31430" b="26274"/>
          <a:stretch/>
        </p:blipFill>
        <p:spPr>
          <a:xfrm>
            <a:off x="4037636" y="953652"/>
            <a:ext cx="7884634" cy="3533698"/>
          </a:xfrm>
          <a:prstGeom prst="rect">
            <a:avLst/>
          </a:prstGeom>
        </p:spPr>
      </p:pic>
      <p:sp>
        <p:nvSpPr>
          <p:cNvPr id="2" name="スライド番号プレースホルダー 5">
            <a:extLst>
              <a:ext uri="{FF2B5EF4-FFF2-40B4-BE49-F238E27FC236}">
                <a16:creationId xmlns:a16="http://schemas.microsoft.com/office/drawing/2014/main" id="{10D8254C-CF2D-0DD3-AA20-A7A73D7D1DA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87</a:t>
            </a:fld>
            <a:endParaRPr lang="ja-JP" altLang="en-US" dirty="0"/>
          </a:p>
        </p:txBody>
      </p:sp>
      <p:sp>
        <p:nvSpPr>
          <p:cNvPr id="3" name="フローチャート: 手操作入力 7">
            <a:extLst>
              <a:ext uri="{FF2B5EF4-FFF2-40B4-BE49-F238E27FC236}">
                <a16:creationId xmlns:a16="http://schemas.microsoft.com/office/drawing/2014/main" id="{81E4FBB0-3029-3F4A-1925-F39F4866AA9C}"/>
              </a:ext>
            </a:extLst>
          </p:cNvPr>
          <p:cNvSpPr/>
          <p:nvPr/>
        </p:nvSpPr>
        <p:spPr>
          <a:xfrm>
            <a:off x="1867357" y="5200084"/>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1384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8742128-5927-654D-2D0E-DAF05ABF0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ユーザが何回目で正しいパスワードを</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入力するかはわからないため，</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en-US" altLang="ja-JP" sz="4400" b="1" i="0" u="none" strike="noStrike" kern="1200" cap="none" spc="0" normalizeH="0" baseline="0" noProof="0" dirty="0">
                <a:ln>
                  <a:noFill/>
                </a:ln>
                <a:solidFill>
                  <a:srgbClr val="FFF0C4"/>
                </a:solidFill>
                <a:effectLst/>
                <a:uLnTx/>
                <a:uFillTx/>
                <a:latin typeface="BIZ UDPゴシック" panose="020B0400000000000000" pitchFamily="50" charset="-128"/>
                <a:ea typeface="BIZ UDPゴシック" panose="020B0400000000000000" pitchFamily="50" charset="-128"/>
                <a:cs typeface="+mn-cs"/>
              </a:rPr>
              <a:t>while</a:t>
            </a:r>
            <a:r>
              <a:rPr kumimoji="1" lang="ja-JP" altLang="en-US" sz="4400" b="1" i="0" u="none" strike="noStrike" kern="1200" cap="none" spc="0" normalizeH="0" baseline="0" noProof="0" dirty="0">
                <a:ln>
                  <a:noFill/>
                </a:ln>
                <a:solidFill>
                  <a:srgbClr val="FFF0C4"/>
                </a:solidFill>
                <a:effectLst/>
                <a:uLnTx/>
                <a:uFillTx/>
                <a:latin typeface="BIZ UDゴシック" panose="020B0400000000000000" pitchFamily="49" charset="-128"/>
                <a:ea typeface="BIZ UDゴシック" panose="020B0400000000000000" pitchFamily="49" charset="-128"/>
                <a:cs typeface="+mn-cs"/>
              </a:rPr>
              <a:t>文</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7" name="テキスト ボックス 6">
            <a:extLst>
              <a:ext uri="{FF2B5EF4-FFF2-40B4-BE49-F238E27FC236}">
                <a16:creationId xmlns:a16="http://schemas.microsoft.com/office/drawing/2014/main" id="{F17DD266-BC91-C19C-3238-954A7493D0B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20BA57DF-CF97-5347-3D65-3F11C512CB9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88</a:t>
            </a:fld>
            <a:endParaRPr lang="ja-JP" altLang="en-US" dirty="0"/>
          </a:p>
        </p:txBody>
      </p:sp>
    </p:spTree>
    <p:extLst>
      <p:ext uri="{BB962C8B-B14F-4D97-AF65-F5344CB8AC3E}">
        <p14:creationId xmlns:p14="http://schemas.microsoft.com/office/powerpoint/2010/main" val="2760071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8742128-5927-654D-2D0E-DAF05ABF0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solidFill>
            <a:srgbClr val="FFF0C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ユーザが何回目で正しいパスワードを</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入力するかはわからないため，</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lang="ja-JP" altLang="en-US" sz="4400" dirty="0">
                <a:solidFill>
                  <a:prstClr val="black">
                    <a:lumMod val="75000"/>
                    <a:lumOff val="25000"/>
                  </a:prstClr>
                </a:solidFill>
              </a:rPr>
              <a:t> </a:t>
            </a:r>
            <a:r>
              <a:rPr kumimoji="1" lang="en-US" altLang="ja-JP" sz="4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while</a:t>
            </a:r>
            <a:r>
              <a:rPr kumimoji="1" lang="ja-JP" altLang="en-US" sz="44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文</a:t>
            </a: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を使用する。</a:t>
            </a:r>
            <a:endParaRPr lang="en-US" altLang="ja-JP" sz="4400" dirty="0">
              <a:solidFill>
                <a:schemeClr val="tx1">
                  <a:lumMod val="75000"/>
                  <a:lumOff val="25000"/>
                </a:schemeClr>
              </a:solidFill>
            </a:endParaRPr>
          </a:p>
        </p:txBody>
      </p:sp>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83B505F-9CD8-0988-4094-5226EF61F34A}"/>
              </a:ext>
            </a:extLst>
          </p:cNvPr>
          <p:cNvPicPr>
            <a:picLocks noChangeAspect="1"/>
          </p:cNvPicPr>
          <p:nvPr/>
        </p:nvPicPr>
        <p:blipFill>
          <a:blip r:embed="rId4">
            <a:extLst>
              <a:ext uri="{28A0092B-C50C-407E-A947-70E740481C1C}">
                <a14:useLocalDpi xmlns:a14="http://schemas.microsoft.com/office/drawing/2010/main" val="0"/>
              </a:ext>
            </a:extLst>
          </a:blip>
          <a:srcRect t="72096" b="5824"/>
          <a:stretch/>
        </p:blipFill>
        <p:spPr>
          <a:xfrm>
            <a:off x="809614" y="1623316"/>
            <a:ext cx="2538431" cy="793313"/>
          </a:xfrm>
          <a:prstGeom prst="rect">
            <a:avLst/>
          </a:prstGeom>
        </p:spPr>
      </p:pic>
      <p:sp>
        <p:nvSpPr>
          <p:cNvPr id="7" name="テキスト ボックス 6">
            <a:extLst>
              <a:ext uri="{FF2B5EF4-FFF2-40B4-BE49-F238E27FC236}">
                <a16:creationId xmlns:a16="http://schemas.microsoft.com/office/drawing/2014/main" id="{F17DD266-BC91-C19C-3238-954A7493D0BA}"/>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スライド番号プレースホルダー 5">
            <a:extLst>
              <a:ext uri="{FF2B5EF4-FFF2-40B4-BE49-F238E27FC236}">
                <a16:creationId xmlns:a16="http://schemas.microsoft.com/office/drawing/2014/main" id="{20BA57DF-CF97-5347-3D65-3F11C512CB94}"/>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89</a:t>
            </a:fld>
            <a:endParaRPr lang="ja-JP" altLang="en-US" dirty="0"/>
          </a:p>
        </p:txBody>
      </p:sp>
    </p:spTree>
    <p:extLst>
      <p:ext uri="{BB962C8B-B14F-4D97-AF65-F5344CB8AC3E}">
        <p14:creationId xmlns:p14="http://schemas.microsoft.com/office/powerpoint/2010/main" val="37191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A06034D-6196-1347-74FD-DC4E2386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6" y="588787"/>
            <a:ext cx="11851568" cy="864401"/>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p.104</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2" name="図 1">
            <a:extLst>
              <a:ext uri="{FF2B5EF4-FFF2-40B4-BE49-F238E27FC236}">
                <a16:creationId xmlns:a16="http://schemas.microsoft.com/office/drawing/2014/main" id="{C568D031-5C1E-4061-5DA3-38138B327D3E}"/>
              </a:ext>
            </a:extLst>
          </p:cNvPr>
          <p:cNvPicPr>
            <a:picLocks noChangeAspect="1"/>
          </p:cNvPicPr>
          <p:nvPr/>
        </p:nvPicPr>
        <p:blipFill>
          <a:blip r:embed="rId4"/>
          <a:srcRect l="3088"/>
          <a:stretch/>
        </p:blipFill>
        <p:spPr>
          <a:xfrm>
            <a:off x="607424" y="1548247"/>
            <a:ext cx="10977154" cy="5183676"/>
          </a:xfrm>
          <a:prstGeom prst="rect">
            <a:avLst/>
          </a:prstGeom>
        </p:spPr>
      </p:pic>
      <p:sp>
        <p:nvSpPr>
          <p:cNvPr id="4" name="スライド番号プレースホルダー 5">
            <a:extLst>
              <a:ext uri="{FF2B5EF4-FFF2-40B4-BE49-F238E27FC236}">
                <a16:creationId xmlns:a16="http://schemas.microsoft.com/office/drawing/2014/main" id="{20735833-104A-D1EA-9048-1F83033E054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a:t>
            </a:fld>
            <a:endParaRPr lang="ja-JP" altLang="en-US" dirty="0"/>
          </a:p>
        </p:txBody>
      </p:sp>
    </p:spTree>
    <p:extLst>
      <p:ext uri="{BB962C8B-B14F-4D97-AF65-F5344CB8AC3E}">
        <p14:creationId xmlns:p14="http://schemas.microsoft.com/office/powerpoint/2010/main" val="39401701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8F20288F-E141-C03F-063F-E9580E66A63E}"/>
              </a:ext>
            </a:extLst>
          </p:cNvPr>
          <p:cNvPicPr>
            <a:picLocks noChangeAspect="1"/>
          </p:cNvPicPr>
          <p:nvPr/>
        </p:nvPicPr>
        <p:blipFill>
          <a:blip r:embed="rId3">
            <a:extLst>
              <a:ext uri="{28A0092B-C50C-407E-A947-70E740481C1C}">
                <a14:useLocalDpi xmlns:a14="http://schemas.microsoft.com/office/drawing/2010/main" val="0"/>
              </a:ext>
            </a:extLst>
          </a:blip>
          <a:srcRect r="71842"/>
          <a:stretch/>
        </p:blipFill>
        <p:spPr>
          <a:xfrm>
            <a:off x="359938" y="1053670"/>
            <a:ext cx="3643943" cy="5394272"/>
          </a:xfrm>
          <a:prstGeom prst="rect">
            <a:avLst/>
          </a:prstGeom>
        </p:spPr>
      </p:pic>
      <p:pic>
        <p:nvPicPr>
          <p:cNvPr id="7" name="図 6" descr="テキスト, 手紙&#10;&#10;AI によって生成されたコンテンツは間違っている可能性があります。">
            <a:extLst>
              <a:ext uri="{FF2B5EF4-FFF2-40B4-BE49-F238E27FC236}">
                <a16:creationId xmlns:a16="http://schemas.microsoft.com/office/drawing/2014/main" id="{D48F7E27-BB53-3669-C58E-2D55F9E839B5}"/>
              </a:ext>
            </a:extLst>
          </p:cNvPr>
          <p:cNvPicPr>
            <a:picLocks noChangeAspect="1"/>
          </p:cNvPicPr>
          <p:nvPr/>
        </p:nvPicPr>
        <p:blipFill>
          <a:blip r:embed="rId3">
            <a:extLst>
              <a:ext uri="{28A0092B-C50C-407E-A947-70E740481C1C}">
                <a14:useLocalDpi xmlns:a14="http://schemas.microsoft.com/office/drawing/2010/main" val="0"/>
              </a:ext>
            </a:extLst>
          </a:blip>
          <a:srcRect l="31430" b="26274"/>
          <a:stretch/>
        </p:blipFill>
        <p:spPr>
          <a:xfrm>
            <a:off x="4037636" y="953652"/>
            <a:ext cx="7884634" cy="3533698"/>
          </a:xfrm>
          <a:prstGeom prst="rect">
            <a:avLst/>
          </a:prstGeom>
        </p:spPr>
      </p:pic>
      <p:sp>
        <p:nvSpPr>
          <p:cNvPr id="2" name="スライド番号プレースホルダー 5">
            <a:extLst>
              <a:ext uri="{FF2B5EF4-FFF2-40B4-BE49-F238E27FC236}">
                <a16:creationId xmlns:a16="http://schemas.microsoft.com/office/drawing/2014/main" id="{10D8254C-CF2D-0DD3-AA20-A7A73D7D1DA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90</a:t>
            </a:fld>
            <a:endParaRPr lang="ja-JP" altLang="en-US" dirty="0"/>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EAEAC0B2-D8A9-F006-0A18-B045C129E5C8}"/>
              </a:ext>
            </a:extLst>
          </p:cNvPr>
          <p:cNvPicPr>
            <a:picLocks noChangeAspect="1"/>
          </p:cNvPicPr>
          <p:nvPr/>
        </p:nvPicPr>
        <p:blipFill>
          <a:blip r:embed="rId4">
            <a:extLst>
              <a:ext uri="{28A0092B-C50C-407E-A947-70E740481C1C}">
                <a14:useLocalDpi xmlns:a14="http://schemas.microsoft.com/office/drawing/2010/main" val="0"/>
              </a:ext>
            </a:extLst>
          </a:blip>
          <a:srcRect l="66399" t="4447" r="102" b="54187"/>
          <a:stretch/>
        </p:blipFill>
        <p:spPr>
          <a:xfrm>
            <a:off x="4123405" y="4487350"/>
            <a:ext cx="4432199" cy="2257668"/>
          </a:xfrm>
          <a:prstGeom prst="rect">
            <a:avLst/>
          </a:prstGeom>
        </p:spPr>
      </p:pic>
      <p:sp>
        <p:nvSpPr>
          <p:cNvPr id="8" name="四角形: 角を丸くする 7">
            <a:extLst>
              <a:ext uri="{FF2B5EF4-FFF2-40B4-BE49-F238E27FC236}">
                <a16:creationId xmlns:a16="http://schemas.microsoft.com/office/drawing/2014/main" id="{8C4F20A2-BBFF-D8B3-4C22-13D78174EEB9}"/>
              </a:ext>
            </a:extLst>
          </p:cNvPr>
          <p:cNvSpPr/>
          <p:nvPr/>
        </p:nvSpPr>
        <p:spPr>
          <a:xfrm>
            <a:off x="375841" y="3085105"/>
            <a:ext cx="3521930" cy="2067339"/>
          </a:xfrm>
          <a:prstGeom prst="roundRect">
            <a:avLst>
              <a:gd name="adj" fmla="val 14359"/>
            </a:avLst>
          </a:prstGeom>
          <a:noFill/>
          <a:ln w="762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手操作入力 7">
            <a:extLst>
              <a:ext uri="{FF2B5EF4-FFF2-40B4-BE49-F238E27FC236}">
                <a16:creationId xmlns:a16="http://schemas.microsoft.com/office/drawing/2014/main" id="{B8D90A96-6658-7EA6-5500-0B68A063F6A8}"/>
              </a:ext>
            </a:extLst>
          </p:cNvPr>
          <p:cNvSpPr/>
          <p:nvPr/>
        </p:nvSpPr>
        <p:spPr>
          <a:xfrm>
            <a:off x="1867357" y="3159000"/>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手操作入力 7">
            <a:extLst>
              <a:ext uri="{FF2B5EF4-FFF2-40B4-BE49-F238E27FC236}">
                <a16:creationId xmlns:a16="http://schemas.microsoft.com/office/drawing/2014/main" id="{B4B67148-CC15-ABE0-709D-EB9BC84DB12E}"/>
              </a:ext>
            </a:extLst>
          </p:cNvPr>
          <p:cNvSpPr/>
          <p:nvPr/>
        </p:nvSpPr>
        <p:spPr>
          <a:xfrm>
            <a:off x="1867357" y="3885722"/>
            <a:ext cx="540000" cy="540000"/>
          </a:xfrm>
          <a:prstGeom prst="ellipse">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15240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B54C9BF-1A26-0522-40FB-9814B6D1C9DF}"/>
              </a:ext>
            </a:extLst>
          </p:cNvPr>
          <p:cNvSpPr/>
          <p:nvPr/>
        </p:nvSpPr>
        <p:spPr>
          <a:xfrm>
            <a:off x="6988626" y="3122026"/>
            <a:ext cx="5107577" cy="15022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DE043D-C496-5622-1C6A-A3FB061BAA3A}"/>
              </a:ext>
            </a:extLst>
          </p:cNvPr>
          <p:cNvSpPr/>
          <p:nvPr/>
        </p:nvSpPr>
        <p:spPr>
          <a:xfrm>
            <a:off x="6899364" y="2730146"/>
            <a:ext cx="330928" cy="49638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5FB7974F-26E5-C350-E314-3FB3E984B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 y="922627"/>
            <a:ext cx="12081115" cy="3041950"/>
          </a:xfrm>
          <a:prstGeom prst="rect">
            <a:avLst/>
          </a:prstGeom>
        </p:spPr>
      </p:pic>
      <p:sp>
        <p:nvSpPr>
          <p:cNvPr id="4" name="スライド番号プレースホルダー 5">
            <a:extLst>
              <a:ext uri="{FF2B5EF4-FFF2-40B4-BE49-F238E27FC236}">
                <a16:creationId xmlns:a16="http://schemas.microsoft.com/office/drawing/2014/main" id="{656DAFA7-3234-D669-45B6-60A80C0A008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91</a:t>
            </a:fld>
            <a:endParaRPr lang="ja-JP" altLang="en-US" dirty="0"/>
          </a:p>
        </p:txBody>
      </p:sp>
      <p:sp>
        <p:nvSpPr>
          <p:cNvPr id="3" name="正方形/長方形 2">
            <a:extLst>
              <a:ext uri="{FF2B5EF4-FFF2-40B4-BE49-F238E27FC236}">
                <a16:creationId xmlns:a16="http://schemas.microsoft.com/office/drawing/2014/main" id="{2622C0AB-0ED4-014F-6052-0F47F23D352E}"/>
              </a:ext>
            </a:extLst>
          </p:cNvPr>
          <p:cNvSpPr/>
          <p:nvPr/>
        </p:nvSpPr>
        <p:spPr>
          <a:xfrm>
            <a:off x="7319553" y="1652453"/>
            <a:ext cx="4613367" cy="2129244"/>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78126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4A719AA0-34C1-B225-235A-C24CE76CBDBC}"/>
              </a:ext>
            </a:extLst>
          </p:cNvPr>
          <p:cNvPicPr>
            <a:picLocks noChangeAspect="1"/>
          </p:cNvPicPr>
          <p:nvPr/>
        </p:nvPicPr>
        <p:blipFill>
          <a:blip r:embed="rId3">
            <a:extLst>
              <a:ext uri="{28A0092B-C50C-407E-A947-70E740481C1C}">
                <a14:useLocalDpi xmlns:a14="http://schemas.microsoft.com/office/drawing/2010/main" val="0"/>
              </a:ext>
            </a:extLst>
          </a:blip>
          <a:srcRect l="55107" b="48531"/>
          <a:stretch/>
        </p:blipFill>
        <p:spPr>
          <a:xfrm>
            <a:off x="669333" y="476790"/>
            <a:ext cx="10853334" cy="3133102"/>
          </a:xfrm>
          <a:prstGeom prst="rect">
            <a:avLst/>
          </a:prstGeom>
        </p:spPr>
      </p:pic>
      <p:sp>
        <p:nvSpPr>
          <p:cNvPr id="2" name="スライド番号プレースホルダー 5">
            <a:extLst>
              <a:ext uri="{FF2B5EF4-FFF2-40B4-BE49-F238E27FC236}">
                <a16:creationId xmlns:a16="http://schemas.microsoft.com/office/drawing/2014/main" id="{DE399973-0C43-8ACC-7B0E-21917831784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92</a:t>
            </a:fld>
            <a:endParaRPr lang="ja-JP" altLang="en-US" dirty="0"/>
          </a:p>
        </p:txBody>
      </p:sp>
    </p:spTree>
    <p:extLst>
      <p:ext uri="{BB962C8B-B14F-4D97-AF65-F5344CB8AC3E}">
        <p14:creationId xmlns:p14="http://schemas.microsoft.com/office/powerpoint/2010/main" val="25672600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4A719AA0-34C1-B225-235A-C24CE76CBDBC}"/>
              </a:ext>
            </a:extLst>
          </p:cNvPr>
          <p:cNvPicPr>
            <a:picLocks noChangeAspect="1"/>
          </p:cNvPicPr>
          <p:nvPr/>
        </p:nvPicPr>
        <p:blipFill>
          <a:blip r:embed="rId3">
            <a:extLst>
              <a:ext uri="{28A0092B-C50C-407E-A947-70E740481C1C}">
                <a14:useLocalDpi xmlns:a14="http://schemas.microsoft.com/office/drawing/2010/main" val="0"/>
              </a:ext>
            </a:extLst>
          </a:blip>
          <a:srcRect l="55107" b="19716"/>
          <a:stretch/>
        </p:blipFill>
        <p:spPr>
          <a:xfrm>
            <a:off x="669333" y="476790"/>
            <a:ext cx="10853334" cy="4887080"/>
          </a:xfrm>
          <a:prstGeom prst="rect">
            <a:avLst/>
          </a:prstGeom>
        </p:spPr>
      </p:pic>
      <p:sp>
        <p:nvSpPr>
          <p:cNvPr id="2" name="スライド番号プレースホルダー 5">
            <a:extLst>
              <a:ext uri="{FF2B5EF4-FFF2-40B4-BE49-F238E27FC236}">
                <a16:creationId xmlns:a16="http://schemas.microsoft.com/office/drawing/2014/main" id="{DE399973-0C43-8ACC-7B0E-21917831784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93</a:t>
            </a:fld>
            <a:endParaRPr lang="ja-JP" altLang="en-US" dirty="0"/>
          </a:p>
        </p:txBody>
      </p:sp>
      <p:sp>
        <p:nvSpPr>
          <p:cNvPr id="9" name="正方形/長方形 8">
            <a:extLst>
              <a:ext uri="{FF2B5EF4-FFF2-40B4-BE49-F238E27FC236}">
                <a16:creationId xmlns:a16="http://schemas.microsoft.com/office/drawing/2014/main" id="{07D73BFC-B53B-247C-0D25-5573D8969320}"/>
              </a:ext>
            </a:extLst>
          </p:cNvPr>
          <p:cNvSpPr/>
          <p:nvPr/>
        </p:nvSpPr>
        <p:spPr>
          <a:xfrm>
            <a:off x="1738799" y="1939384"/>
            <a:ext cx="4613367" cy="1730374"/>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A1B97C2F-12F1-1AAF-7662-A294509B629B}"/>
              </a:ext>
            </a:extLst>
          </p:cNvPr>
          <p:cNvPicPr>
            <a:picLocks noChangeAspect="1"/>
          </p:cNvPicPr>
          <p:nvPr/>
        </p:nvPicPr>
        <p:blipFill>
          <a:blip r:embed="rId4">
            <a:extLst>
              <a:ext uri="{28A0092B-C50C-407E-A947-70E740481C1C}">
                <a14:useLocalDpi xmlns:a14="http://schemas.microsoft.com/office/drawing/2010/main" val="0"/>
              </a:ext>
            </a:extLst>
          </a:blip>
          <a:srcRect l="66399" t="4447" r="102" b="54187"/>
          <a:stretch/>
        </p:blipFill>
        <p:spPr>
          <a:xfrm>
            <a:off x="6095952" y="674118"/>
            <a:ext cx="4432199" cy="2257668"/>
          </a:xfrm>
          <a:prstGeom prst="rect">
            <a:avLst/>
          </a:prstGeom>
        </p:spPr>
      </p:pic>
      <p:grpSp>
        <p:nvGrpSpPr>
          <p:cNvPr id="7" name="グループ化 6">
            <a:extLst>
              <a:ext uri="{FF2B5EF4-FFF2-40B4-BE49-F238E27FC236}">
                <a16:creationId xmlns:a16="http://schemas.microsoft.com/office/drawing/2014/main" id="{E21083E8-55F3-002F-759E-15BE7E477436}"/>
              </a:ext>
            </a:extLst>
          </p:cNvPr>
          <p:cNvGrpSpPr/>
          <p:nvPr/>
        </p:nvGrpSpPr>
        <p:grpSpPr>
          <a:xfrm>
            <a:off x="6096000" y="2895267"/>
            <a:ext cx="4432151" cy="1537600"/>
            <a:chOff x="6194066" y="2536467"/>
            <a:chExt cx="5997934" cy="2045614"/>
          </a:xfrm>
        </p:grpSpPr>
        <p:sp>
          <p:nvSpPr>
            <p:cNvPr id="5" name="正方形/長方形 4">
              <a:extLst>
                <a:ext uri="{FF2B5EF4-FFF2-40B4-BE49-F238E27FC236}">
                  <a16:creationId xmlns:a16="http://schemas.microsoft.com/office/drawing/2014/main" id="{470FA374-6F9D-87E9-D6F3-09DEFCF2B57A}"/>
                </a:ext>
              </a:extLst>
            </p:cNvPr>
            <p:cNvSpPr/>
            <p:nvPr/>
          </p:nvSpPr>
          <p:spPr>
            <a:xfrm>
              <a:off x="6194066" y="2536467"/>
              <a:ext cx="5997934" cy="2045614"/>
            </a:xfrm>
            <a:prstGeom prst="rect">
              <a:avLst/>
            </a:prstGeom>
            <a:solidFill>
              <a:srgbClr val="D4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descr="テーブル&#10;&#10;AI によって生成されたコンテンツは間違っている可能性があります。">
              <a:extLst>
                <a:ext uri="{FF2B5EF4-FFF2-40B4-BE49-F238E27FC236}">
                  <a16:creationId xmlns:a16="http://schemas.microsoft.com/office/drawing/2014/main" id="{D393D8C9-473E-7127-A354-AAA2A2B56CAC}"/>
                </a:ext>
              </a:extLst>
            </p:cNvPr>
            <p:cNvPicPr>
              <a:picLocks noChangeAspect="1"/>
            </p:cNvPicPr>
            <p:nvPr/>
          </p:nvPicPr>
          <p:blipFill>
            <a:blip r:embed="rId5">
              <a:extLst>
                <a:ext uri="{28A0092B-C50C-407E-A947-70E740481C1C}">
                  <a14:useLocalDpi xmlns:a14="http://schemas.microsoft.com/office/drawing/2010/main" val="0"/>
                </a:ext>
              </a:extLst>
            </a:blip>
            <a:srcRect l="1522" t="57787" r="50053" b="22893"/>
            <a:stretch/>
          </p:blipFill>
          <p:spPr>
            <a:xfrm>
              <a:off x="6415278" y="3599946"/>
              <a:ext cx="4874149" cy="850790"/>
            </a:xfrm>
            <a:prstGeom prst="rect">
              <a:avLst/>
            </a:prstGeom>
          </p:spPr>
        </p:pic>
        <p:pic>
          <p:nvPicPr>
            <p:cNvPr id="4" name="図 3" descr="テーブル&#10;&#10;AI によって生成されたコンテンツは間違っている可能性があります。">
              <a:extLst>
                <a:ext uri="{FF2B5EF4-FFF2-40B4-BE49-F238E27FC236}">
                  <a16:creationId xmlns:a16="http://schemas.microsoft.com/office/drawing/2014/main" id="{77DB6FC2-9B89-F5BC-ABB0-6FC94CE174FB}"/>
                </a:ext>
              </a:extLst>
            </p:cNvPr>
            <p:cNvPicPr>
              <a:picLocks noChangeAspect="1"/>
            </p:cNvPicPr>
            <p:nvPr/>
          </p:nvPicPr>
          <p:blipFill>
            <a:blip r:embed="rId5">
              <a:clrChange>
                <a:clrFrom>
                  <a:srgbClr val="D4E7F5"/>
                </a:clrFrom>
                <a:clrTo>
                  <a:srgbClr val="D4E7F5">
                    <a:alpha val="0"/>
                  </a:srgbClr>
                </a:clrTo>
              </a:clrChange>
              <a:extLst>
                <a:ext uri="{28A0092B-C50C-407E-A947-70E740481C1C}">
                  <a14:useLocalDpi xmlns:a14="http://schemas.microsoft.com/office/drawing/2010/main" val="0"/>
                </a:ext>
              </a:extLst>
            </a:blip>
            <a:srcRect l="1523" t="9893" r="42093" b="70786"/>
            <a:stretch/>
          </p:blipFill>
          <p:spPr>
            <a:xfrm>
              <a:off x="6415278" y="2669646"/>
              <a:ext cx="5675293" cy="850790"/>
            </a:xfrm>
            <a:prstGeom prst="rect">
              <a:avLst/>
            </a:prstGeom>
          </p:spPr>
        </p:pic>
      </p:grpSp>
    </p:spTree>
    <p:extLst>
      <p:ext uri="{BB962C8B-B14F-4D97-AF65-F5344CB8AC3E}">
        <p14:creationId xmlns:p14="http://schemas.microsoft.com/office/powerpoint/2010/main" val="2342668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4A719AA0-34C1-B225-235A-C24CE76CBDBC}"/>
              </a:ext>
            </a:extLst>
          </p:cNvPr>
          <p:cNvPicPr>
            <a:picLocks noChangeAspect="1"/>
          </p:cNvPicPr>
          <p:nvPr/>
        </p:nvPicPr>
        <p:blipFill>
          <a:blip r:embed="rId3">
            <a:extLst>
              <a:ext uri="{28A0092B-C50C-407E-A947-70E740481C1C}">
                <a14:useLocalDpi xmlns:a14="http://schemas.microsoft.com/office/drawing/2010/main" val="0"/>
              </a:ext>
            </a:extLst>
          </a:blip>
          <a:srcRect l="55107" b="19716"/>
          <a:stretch/>
        </p:blipFill>
        <p:spPr>
          <a:xfrm>
            <a:off x="669333" y="476790"/>
            <a:ext cx="10853334" cy="4887080"/>
          </a:xfrm>
          <a:prstGeom prst="rect">
            <a:avLst/>
          </a:prstGeom>
        </p:spPr>
      </p:pic>
      <p:sp>
        <p:nvSpPr>
          <p:cNvPr id="2" name="スライド番号プレースホルダー 5">
            <a:extLst>
              <a:ext uri="{FF2B5EF4-FFF2-40B4-BE49-F238E27FC236}">
                <a16:creationId xmlns:a16="http://schemas.microsoft.com/office/drawing/2014/main" id="{DE399973-0C43-8ACC-7B0E-21917831784A}"/>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94</a:t>
            </a:fld>
            <a:endParaRPr lang="ja-JP" altLang="en-US" dirty="0"/>
          </a:p>
        </p:txBody>
      </p:sp>
    </p:spTree>
    <p:extLst>
      <p:ext uri="{BB962C8B-B14F-4D97-AF65-F5344CB8AC3E}">
        <p14:creationId xmlns:p14="http://schemas.microsoft.com/office/powerpoint/2010/main" val="101343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B54C9BF-1A26-0522-40FB-9814B6D1C9DF}"/>
              </a:ext>
            </a:extLst>
          </p:cNvPr>
          <p:cNvSpPr/>
          <p:nvPr/>
        </p:nvSpPr>
        <p:spPr>
          <a:xfrm>
            <a:off x="6988626" y="3122026"/>
            <a:ext cx="5107577" cy="15022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DE043D-C496-5622-1C6A-A3FB061BAA3A}"/>
              </a:ext>
            </a:extLst>
          </p:cNvPr>
          <p:cNvSpPr/>
          <p:nvPr/>
        </p:nvSpPr>
        <p:spPr>
          <a:xfrm>
            <a:off x="6899364" y="2730146"/>
            <a:ext cx="330928" cy="496380"/>
          </a:xfrm>
          <a:prstGeom prst="rect">
            <a:avLst/>
          </a:prstGeom>
          <a:solidFill>
            <a:srgbClr val="E7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5FB7974F-26E5-C350-E314-3FB3E984B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 y="922627"/>
            <a:ext cx="12081115" cy="3041950"/>
          </a:xfrm>
          <a:prstGeom prst="rect">
            <a:avLst/>
          </a:prstGeom>
        </p:spPr>
      </p:pic>
      <p:sp>
        <p:nvSpPr>
          <p:cNvPr id="4" name="スライド番号プレースホルダー 5">
            <a:extLst>
              <a:ext uri="{FF2B5EF4-FFF2-40B4-BE49-F238E27FC236}">
                <a16:creationId xmlns:a16="http://schemas.microsoft.com/office/drawing/2014/main" id="{656DAFA7-3234-D669-45B6-60A80C0A0087}"/>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95</a:t>
            </a:fld>
            <a:endParaRPr lang="ja-JP" altLang="en-US" dirty="0"/>
          </a:p>
        </p:txBody>
      </p:sp>
    </p:spTree>
    <p:extLst>
      <p:ext uri="{BB962C8B-B14F-4D97-AF65-F5344CB8AC3E}">
        <p14:creationId xmlns:p14="http://schemas.microsoft.com/office/powerpoint/2010/main" val="26963411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BA0EB48-DEBC-15CD-16B9-F5ADB447E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6" name="テキスト プレースホルダー 7">
            <a:extLst>
              <a:ext uri="{FF2B5EF4-FFF2-40B4-BE49-F238E27FC236}">
                <a16:creationId xmlns:a16="http://schemas.microsoft.com/office/drawing/2014/main" id="{5395D4E2-3EB4-9F74-8D5B-0A731F883E02}"/>
              </a:ext>
            </a:extLst>
          </p:cNvPr>
          <p:cNvSpPr txBox="1">
            <a:spLocks/>
          </p:cNvSpPr>
          <p:nvPr/>
        </p:nvSpPr>
        <p:spPr>
          <a:xfrm>
            <a:off x="876000" y="1623316"/>
            <a:ext cx="10440000" cy="5040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sz="4400" dirty="0">
                <a:solidFill>
                  <a:prstClr val="black">
                    <a:lumMod val="75000"/>
                    <a:lumOff val="25000"/>
                  </a:prstClr>
                </a:solidFill>
              </a:rPr>
              <a:t> ユーザが入力した数字を１ずつ０まで</a:t>
            </a:r>
            <a:br>
              <a:rPr lang="en-US" altLang="ja-JP" sz="4400" dirty="0">
                <a:solidFill>
                  <a:prstClr val="black">
                    <a:lumMod val="75000"/>
                    <a:lumOff val="25000"/>
                  </a:prstClr>
                </a:solidFill>
              </a:rPr>
            </a:br>
            <a:r>
              <a:rPr lang="en-US" altLang="ja-JP" sz="4400" dirty="0">
                <a:solidFill>
                  <a:prstClr val="black">
                    <a:lumMod val="75000"/>
                    <a:lumOff val="25000"/>
                  </a:prstClr>
                </a:solidFill>
              </a:rPr>
              <a:t> </a:t>
            </a:r>
            <a:r>
              <a:rPr lang="ja-JP" altLang="en-US" sz="4400" dirty="0">
                <a:solidFill>
                  <a:prstClr val="black">
                    <a:lumMod val="75000"/>
                    <a:lumOff val="25000"/>
                  </a:prstClr>
                </a:solidFill>
              </a:rPr>
              <a:t>カウントダウンするプログラムを作成</a:t>
            </a:r>
            <a:br>
              <a:rPr lang="en-US" altLang="ja-JP" sz="4400" dirty="0">
                <a:solidFill>
                  <a:prstClr val="black">
                    <a:lumMod val="75000"/>
                    <a:lumOff val="25000"/>
                  </a:prstClr>
                </a:solidFill>
              </a:rPr>
            </a:br>
            <a:r>
              <a:rPr lang="ja-JP" altLang="en-US" sz="4400" dirty="0">
                <a:solidFill>
                  <a:prstClr val="black">
                    <a:lumMod val="75000"/>
                    <a:lumOff val="25000"/>
                  </a:prstClr>
                </a:solidFill>
              </a:rPr>
              <a:t> してみよう。</a:t>
            </a:r>
            <a:endParaRPr lang="en-US" altLang="ja-JP" sz="4400" dirty="0">
              <a:solidFill>
                <a:prstClr val="black">
                  <a:lumMod val="75000"/>
                  <a:lumOff val="25000"/>
                </a:prstClr>
              </a:solidFill>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n-US" altLang="ja-JP" sz="4400" dirty="0">
                <a:solidFill>
                  <a:prstClr val="black">
                    <a:lumMod val="75000"/>
                    <a:lumOff val="25000"/>
                  </a:prstClr>
                </a:solidFill>
              </a:rPr>
              <a:t> </a:t>
            </a:r>
            <a:r>
              <a:rPr lang="ja-JP" altLang="en-US" sz="4400" dirty="0">
                <a:solidFill>
                  <a:prstClr val="black">
                    <a:lumMod val="75000"/>
                    <a:lumOff val="25000"/>
                  </a:prstClr>
                </a:solidFill>
              </a:rPr>
              <a:t>例えば，</a:t>
            </a:r>
            <a:r>
              <a:rPr lang="en-US" altLang="ja-JP" sz="4400" dirty="0">
                <a:solidFill>
                  <a:prstClr val="black">
                    <a:lumMod val="75000"/>
                    <a:lumOff val="25000"/>
                  </a:prstClr>
                </a:solidFill>
                <a:latin typeface="BIZ UDPゴシック" panose="020B0400000000000000" pitchFamily="50" charset="-128"/>
                <a:ea typeface="BIZ UDPゴシック" panose="020B0400000000000000" pitchFamily="50" charset="-128"/>
              </a:rPr>
              <a:t>10</a:t>
            </a:r>
            <a:r>
              <a:rPr lang="ja-JP" altLang="en-US" sz="4400" dirty="0">
                <a:solidFill>
                  <a:prstClr val="black">
                    <a:lumMod val="75000"/>
                    <a:lumOff val="25000"/>
                  </a:prstClr>
                </a:solidFill>
              </a:rPr>
              <a:t>が入力されたら，９から０</a:t>
            </a:r>
            <a:br>
              <a:rPr lang="en-US" altLang="ja-JP" sz="4400" dirty="0">
                <a:solidFill>
                  <a:prstClr val="black">
                    <a:lumMod val="75000"/>
                    <a:lumOff val="25000"/>
                  </a:prstClr>
                </a:solidFill>
              </a:rPr>
            </a:br>
            <a:r>
              <a:rPr lang="ja-JP" altLang="en-US" sz="4400" dirty="0">
                <a:solidFill>
                  <a:prstClr val="black">
                    <a:lumMod val="75000"/>
                    <a:lumOff val="25000"/>
                  </a:prstClr>
                </a:solidFill>
              </a:rPr>
              <a:t> まで順に表示されるようにすること。</a:t>
            </a:r>
            <a:endParaRPr lang="en-US" altLang="ja-JP" sz="4400" dirty="0">
              <a:solidFill>
                <a:prstClr val="black">
                  <a:lumMod val="75000"/>
                  <a:lumOff val="25000"/>
                </a:prstClr>
              </a:solidFill>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FF0B8331-7712-0C76-D044-547D574E4FD6}"/>
              </a:ext>
            </a:extLst>
          </p:cNvPr>
          <p:cNvPicPr>
            <a:picLocks noChangeAspect="1"/>
          </p:cNvPicPr>
          <p:nvPr/>
        </p:nvPicPr>
        <p:blipFill>
          <a:blip r:embed="rId4">
            <a:extLst>
              <a:ext uri="{28A0092B-C50C-407E-A947-70E740481C1C}">
                <a14:useLocalDpi xmlns:a14="http://schemas.microsoft.com/office/drawing/2010/main" val="0"/>
              </a:ext>
            </a:extLst>
          </a:blip>
          <a:srcRect t="11581" r="7664" b="13141"/>
          <a:stretch/>
        </p:blipFill>
        <p:spPr>
          <a:xfrm>
            <a:off x="876000" y="1477115"/>
            <a:ext cx="1841074" cy="1177668"/>
          </a:xfrm>
          <a:prstGeom prst="rect">
            <a:avLst/>
          </a:prstGeom>
        </p:spPr>
      </p:pic>
      <p:sp>
        <p:nvSpPr>
          <p:cNvPr id="8" name="正方形/長方形 7">
            <a:extLst>
              <a:ext uri="{FF2B5EF4-FFF2-40B4-BE49-F238E27FC236}">
                <a16:creationId xmlns:a16="http://schemas.microsoft.com/office/drawing/2014/main" id="{239BB59E-F9D7-E949-D427-7828BE9962F6}"/>
              </a:ext>
            </a:extLst>
          </p:cNvPr>
          <p:cNvSpPr/>
          <p:nvPr/>
        </p:nvSpPr>
        <p:spPr>
          <a:xfrm>
            <a:off x="2155371" y="1544944"/>
            <a:ext cx="346166" cy="479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4A319F4-B9C8-D552-AB50-7776654E9D24}"/>
              </a:ext>
            </a:extLst>
          </p:cNvPr>
          <p:cNvSpPr txBox="1"/>
          <p:nvPr/>
        </p:nvSpPr>
        <p:spPr>
          <a:xfrm>
            <a:off x="2109654" y="1460846"/>
            <a:ext cx="468000" cy="707886"/>
          </a:xfrm>
          <a:prstGeom prst="rect">
            <a:avLst/>
          </a:prstGeom>
          <a:noFill/>
        </p:spPr>
        <p:txBody>
          <a:bodyPr wrap="square" rtlCol="0">
            <a:spAutoFit/>
          </a:bodyPr>
          <a:lstStyle/>
          <a:p>
            <a:r>
              <a:rPr lang="en-US" altLang="ja-JP" sz="4000" b="1" dirty="0">
                <a:solidFill>
                  <a:schemeClr val="tx1">
                    <a:lumMod val="75000"/>
                    <a:lumOff val="25000"/>
                  </a:schemeClr>
                </a:solidFill>
              </a:rPr>
              <a:t>3</a:t>
            </a:r>
            <a:endParaRPr kumimoji="1" lang="ja-JP" altLang="en-US" sz="4000" b="1" dirty="0">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1E4B7649-91AF-95B8-7366-22219A5E5C5E}"/>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5" name="スライド番号プレースホルダー 5">
            <a:extLst>
              <a:ext uri="{FF2B5EF4-FFF2-40B4-BE49-F238E27FC236}">
                <a16:creationId xmlns:a16="http://schemas.microsoft.com/office/drawing/2014/main" id="{39664854-EF6F-52E1-D6C0-E7C126C28B1D}"/>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96</a:t>
            </a:fld>
            <a:endParaRPr lang="ja-JP" altLang="en-US" dirty="0"/>
          </a:p>
        </p:txBody>
      </p:sp>
    </p:spTree>
    <p:extLst>
      <p:ext uri="{BB962C8B-B14F-4D97-AF65-F5344CB8AC3E}">
        <p14:creationId xmlns:p14="http://schemas.microsoft.com/office/powerpoint/2010/main" val="34033865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8F3D-A0B4-AE4B-8163-7CD779BDD54F}"/>
            </a:ext>
          </a:extLst>
        </p:cNvPr>
        <p:cNvGrpSpPr/>
        <p:nvPr/>
      </p:nvGrpSpPr>
      <p:grpSpPr>
        <a:xfrm>
          <a:off x="0" y="0"/>
          <a:ext cx="0" cy="0"/>
          <a:chOff x="0" y="0"/>
          <a:chExt cx="0" cy="0"/>
        </a:xfrm>
      </p:grpSpPr>
      <p:sp>
        <p:nvSpPr>
          <p:cNvPr id="9" name="スライド番号プレースホルダー 5">
            <a:extLst>
              <a:ext uri="{FF2B5EF4-FFF2-40B4-BE49-F238E27FC236}">
                <a16:creationId xmlns:a16="http://schemas.microsoft.com/office/drawing/2014/main" id="{8E765645-93F6-33C0-53B0-018982109D2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97</a:t>
            </a:fld>
            <a:endParaRPr lang="ja-JP" altLang="en-US" dirty="0"/>
          </a:p>
        </p:txBody>
      </p:sp>
      <p:pic>
        <p:nvPicPr>
          <p:cNvPr id="7" name="図 6" descr="アイコン&#10;&#10;AI によって生成されたコンテンツは間違っている可能性があります。">
            <a:extLst>
              <a:ext uri="{FF2B5EF4-FFF2-40B4-BE49-F238E27FC236}">
                <a16:creationId xmlns:a16="http://schemas.microsoft.com/office/drawing/2014/main" id="{16B13BD4-AD77-EB78-EEE4-968B265C70DD}"/>
              </a:ext>
            </a:extLst>
          </p:cNvPr>
          <p:cNvPicPr>
            <a:picLocks noChangeAspect="1"/>
          </p:cNvPicPr>
          <p:nvPr/>
        </p:nvPicPr>
        <p:blipFill>
          <a:blip r:embed="rId3">
            <a:extLst>
              <a:ext uri="{28A0092B-C50C-407E-A947-70E740481C1C}">
                <a14:useLocalDpi xmlns:a14="http://schemas.microsoft.com/office/drawing/2010/main" val="0"/>
              </a:ext>
            </a:extLst>
          </a:blip>
          <a:srcRect t="4335" b="4386"/>
          <a:stretch/>
        </p:blipFill>
        <p:spPr>
          <a:xfrm>
            <a:off x="843811" y="1708175"/>
            <a:ext cx="2177740" cy="712613"/>
          </a:xfrm>
          <a:prstGeom prst="rect">
            <a:avLst/>
          </a:prstGeom>
        </p:spPr>
      </p:pic>
      <p:pic>
        <p:nvPicPr>
          <p:cNvPr id="2" name="図 1">
            <a:extLst>
              <a:ext uri="{FF2B5EF4-FFF2-40B4-BE49-F238E27FC236}">
                <a16:creationId xmlns:a16="http://schemas.microsoft.com/office/drawing/2014/main" id="{0381779B-8158-F251-C6FF-A5AED3024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79" y="570639"/>
            <a:ext cx="11822993" cy="857256"/>
          </a:xfrm>
          <a:prstGeom prst="rect">
            <a:avLst/>
          </a:prstGeom>
        </p:spPr>
      </p:pic>
      <p:sp>
        <p:nvSpPr>
          <p:cNvPr id="3" name="テキスト ボックス 2">
            <a:extLst>
              <a:ext uri="{FF2B5EF4-FFF2-40B4-BE49-F238E27FC236}">
                <a16:creationId xmlns:a16="http://schemas.microsoft.com/office/drawing/2014/main" id="{9E39A9C3-59B7-607B-207B-91E1DC43FB8C}"/>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p.106</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graphicFrame>
        <p:nvGraphicFramePr>
          <p:cNvPr id="4" name="表 3">
            <a:extLst>
              <a:ext uri="{FF2B5EF4-FFF2-40B4-BE49-F238E27FC236}">
                <a16:creationId xmlns:a16="http://schemas.microsoft.com/office/drawing/2014/main" id="{E78EDE2E-F49A-EE85-D130-0AEFD9EA60F5}"/>
              </a:ext>
            </a:extLst>
          </p:cNvPr>
          <p:cNvGraphicFramePr>
            <a:graphicFrameLocks noGrp="1"/>
          </p:cNvGraphicFramePr>
          <p:nvPr>
            <p:extLst>
              <p:ext uri="{D42A27DB-BD31-4B8C-83A1-F6EECF244321}">
                <p14:modId xmlns:p14="http://schemas.microsoft.com/office/powerpoint/2010/main" val="587094607"/>
              </p:ext>
            </p:extLst>
          </p:nvPr>
        </p:nvGraphicFramePr>
        <p:xfrm>
          <a:off x="889418" y="2751879"/>
          <a:ext cx="10440000" cy="13716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7469026"/>
                    </a:ext>
                  </a:extLst>
                </a:gridCol>
                <a:gridCol w="9720000">
                  <a:extLst>
                    <a:ext uri="{9D8B030D-6E8A-4147-A177-3AD203B41FA5}">
                      <a16:colId xmlns:a16="http://schemas.microsoft.com/office/drawing/2014/main" val="1615667389"/>
                    </a:ext>
                  </a:extLst>
                </a:gridCol>
              </a:tblGrid>
              <a:tr h="370840">
                <a:tc>
                  <a:txBody>
                    <a:bodyPr/>
                    <a:lstStyle/>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①</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②</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75000"/>
                              <a:lumOff val="25000"/>
                            </a:schemeClr>
                          </a:solidFill>
                          <a:latin typeface="BIZ UDゴシック" panose="020B0400000000000000" pitchFamily="49" charset="-128"/>
                          <a:ea typeface="BIZ UDゴシック" panose="020B0400000000000000" pitchFamily="49" charset="-128"/>
                        </a:rPr>
                        <a:t>③</a:t>
                      </a:r>
                      <a:endParaRPr kumimoji="1" lang="en-US" altLang="ja-JP" sz="2800" b="1" dirty="0">
                        <a:solidFill>
                          <a:schemeClr val="tx1">
                            <a:lumMod val="75000"/>
                            <a:lumOff val="2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2"/>
                    </a:solidFill>
                  </a:tcPr>
                </a:tc>
                <a:tc>
                  <a:txBody>
                    <a:bodyPr/>
                    <a:lstStyle/>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 = int(input('</a:t>
                      </a:r>
                      <a:r>
                        <a:rPr kumimoji="1" lang="ja-JP" altLang="en-US"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数字を入力</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for </a:t>
                      </a:r>
                      <a:r>
                        <a:rPr kumimoji="1" lang="en-US" altLang="ja-JP" sz="2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in range(0, a):</a:t>
                      </a:r>
                    </a:p>
                    <a:p>
                      <a:pPr rtl="0"/>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print(a – </a:t>
                      </a:r>
                      <a:r>
                        <a:rPr kumimoji="1" lang="en-US" altLang="ja-JP" sz="2800" b="1" i="0" u="none" strike="noStrike" kern="1200" dirty="0" err="1">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i</a:t>
                      </a:r>
                      <a:r>
                        <a:rPr kumimoji="1" lang="en-US" altLang="ja-JP" sz="2800" b="1" i="0" u="none" strike="noStrike" kern="12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mn-cs"/>
                        </a:rPr>
                        <a:t> - 1)</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78572"/>
                  </a:ext>
                </a:extLst>
              </a:tr>
            </a:tbl>
          </a:graphicData>
        </a:graphic>
      </p:graphicFrame>
    </p:spTree>
    <p:extLst>
      <p:ext uri="{BB962C8B-B14F-4D97-AF65-F5344CB8AC3E}">
        <p14:creationId xmlns:p14="http://schemas.microsoft.com/office/powerpoint/2010/main" val="1457876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97764BD-EA44-DCD7-9138-D6B338ECDC30}"/>
              </a:ext>
            </a:extLst>
          </p:cNvPr>
          <p:cNvSpPr/>
          <p:nvPr/>
        </p:nvSpPr>
        <p:spPr>
          <a:xfrm>
            <a:off x="9715029" y="4228978"/>
            <a:ext cx="2205097" cy="957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配列</a:t>
            </a:r>
            <a:endParaRPr lang="en-US" altLang="ja-JP" sz="4400" b="1" dirty="0">
              <a:solidFill>
                <a:srgbClr val="FF5050"/>
              </a:solidFill>
            </a:endParaRPr>
          </a:p>
          <a:p>
            <a:pPr marL="0" indent="0">
              <a:lnSpc>
                <a:spcPct val="100000"/>
              </a:lnSpc>
              <a:spcBef>
                <a:spcPts val="0"/>
              </a:spcBef>
              <a:buFont typeface="Arial" panose="020B0604020202020204" pitchFamily="34" charset="0"/>
              <a:buNone/>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複数のデータをまとめて扱えるようにし，</a:t>
            </a:r>
            <a:br>
              <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全体に対して一つの名前を付けたもの。</a:t>
            </a:r>
            <a:endParaRPr kumimoji="1" lang="en-US" altLang="ja-JP"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2" name="四角形: 角を丸くする 1">
            <a:extLst>
              <a:ext uri="{FF2B5EF4-FFF2-40B4-BE49-F238E27FC236}">
                <a16:creationId xmlns:a16="http://schemas.microsoft.com/office/drawing/2014/main" id="{2085BD93-9AF1-5BC4-5EFD-FCE899372496}"/>
              </a:ext>
            </a:extLst>
          </p:cNvPr>
          <p:cNvSpPr/>
          <p:nvPr/>
        </p:nvSpPr>
        <p:spPr>
          <a:xfrm>
            <a:off x="5403670" y="5983488"/>
            <a:ext cx="2360311"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kumimoji="1" lang="ja-JP" altLang="en-US" sz="3200" b="1" dirty="0">
                <a:latin typeface="BIZ UDPゴシック" panose="020B0400000000000000" pitchFamily="50" charset="-128"/>
                <a:ea typeface="BIZ UDPゴシック" panose="020B0400000000000000" pitchFamily="50" charset="-128"/>
              </a:rPr>
              <a:t>配列名：</a:t>
            </a:r>
            <a:r>
              <a:rPr kumimoji="1" lang="en-US" altLang="ja-JP" sz="3200" b="1" dirty="0">
                <a:latin typeface="BIZ UDPゴシック" panose="020B0400000000000000" pitchFamily="50" charset="-128"/>
                <a:ea typeface="BIZ UDPゴシック" panose="020B0400000000000000" pitchFamily="50" charset="-128"/>
              </a:rPr>
              <a:t>a</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6" name="図 5" descr="ダイアグラム&#10;&#10;AI によって生成されたコンテンツは間違っている可能性があります。">
            <a:extLst>
              <a:ext uri="{FF2B5EF4-FFF2-40B4-BE49-F238E27FC236}">
                <a16:creationId xmlns:a16="http://schemas.microsoft.com/office/drawing/2014/main" id="{D30BB862-A914-9CB4-5F66-155BB70C0BA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575" y="4186572"/>
            <a:ext cx="3459225" cy="2594418"/>
          </a:xfrm>
          <a:prstGeom prst="rect">
            <a:avLst/>
          </a:prstGeom>
        </p:spPr>
      </p:pic>
      <p:sp>
        <p:nvSpPr>
          <p:cNvPr id="8" name="正方形/長方形 7">
            <a:extLst>
              <a:ext uri="{FF2B5EF4-FFF2-40B4-BE49-F238E27FC236}">
                <a16:creationId xmlns:a16="http://schemas.microsoft.com/office/drawing/2014/main" id="{3D0A3D41-9722-2759-1858-C39630F6AB51}"/>
              </a:ext>
            </a:extLst>
          </p:cNvPr>
          <p:cNvSpPr/>
          <p:nvPr/>
        </p:nvSpPr>
        <p:spPr>
          <a:xfrm>
            <a:off x="8735501" y="4038982"/>
            <a:ext cx="2550988" cy="1081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5">
            <a:extLst>
              <a:ext uri="{FF2B5EF4-FFF2-40B4-BE49-F238E27FC236}">
                <a16:creationId xmlns:a16="http://schemas.microsoft.com/office/drawing/2014/main" id="{AB248389-DD9E-A2F1-CCB5-2800A932910C}"/>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98</a:t>
            </a:fld>
            <a:endParaRPr lang="ja-JP" altLang="en-US" dirty="0"/>
          </a:p>
        </p:txBody>
      </p:sp>
    </p:spTree>
    <p:extLst>
      <p:ext uri="{BB962C8B-B14F-4D97-AF65-F5344CB8AC3E}">
        <p14:creationId xmlns:p14="http://schemas.microsoft.com/office/powerpoint/2010/main" val="2090852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97764BD-EA44-DCD7-9138-D6B338ECDC30}"/>
              </a:ext>
            </a:extLst>
          </p:cNvPr>
          <p:cNvSpPr/>
          <p:nvPr/>
        </p:nvSpPr>
        <p:spPr>
          <a:xfrm>
            <a:off x="9715029" y="4228978"/>
            <a:ext cx="2205097" cy="957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7">
            <a:extLst>
              <a:ext uri="{FF2B5EF4-FFF2-40B4-BE49-F238E27FC236}">
                <a16:creationId xmlns:a16="http://schemas.microsoft.com/office/drawing/2014/main" id="{AE66141F-B085-50EF-5C04-1227D3005AC4}"/>
              </a:ext>
            </a:extLst>
          </p:cNvPr>
          <p:cNvSpPr txBox="1">
            <a:spLocks/>
          </p:cNvSpPr>
          <p:nvPr/>
        </p:nvSpPr>
        <p:spPr>
          <a:xfrm>
            <a:off x="876000" y="1623316"/>
            <a:ext cx="10440000" cy="504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rPr>
              <a:t>要素</a:t>
            </a:r>
            <a:endParaRPr kumimoji="1" lang="en-US" altLang="ja-JP" sz="4400" b="1" i="0" u="none" strike="noStrike" kern="1200" cap="none" spc="0" normalizeH="0" baseline="0" noProof="0" dirty="0">
              <a:ln>
                <a:noFill/>
              </a:ln>
              <a:solidFill>
                <a:srgbClr val="FF505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配列の一つひとつのデータを格納する領域</a:t>
            </a:r>
            <a:r>
              <a:rPr lang="ja-JP" altLang="en-US" sz="4400" dirty="0">
                <a:solidFill>
                  <a:prstClr val="black">
                    <a:lumMod val="75000"/>
                    <a:lumOff val="25000"/>
                  </a:prstClr>
                </a:solidFill>
              </a:rPr>
              <a:t>。</a:t>
            </a:r>
            <a:endParaRPr kumimoji="1" lang="ja-JP" altLang="en-US" sz="4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2A30B1E2-8D2A-B029-DDA7-470BB479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5" y="594920"/>
            <a:ext cx="11822993" cy="907263"/>
          </a:xfrm>
          <a:prstGeom prst="rect">
            <a:avLst/>
          </a:prstGeom>
        </p:spPr>
      </p:pic>
      <p:sp>
        <p:nvSpPr>
          <p:cNvPr id="15" name="テキスト ボックス 14">
            <a:extLst>
              <a:ext uri="{FF2B5EF4-FFF2-40B4-BE49-F238E27FC236}">
                <a16:creationId xmlns:a16="http://schemas.microsoft.com/office/drawing/2014/main" id="{6C2CD8A7-05D3-611B-A84F-4D4D1D5E8909}"/>
              </a:ext>
            </a:extLst>
          </p:cNvPr>
          <p:cNvSpPr txBox="1"/>
          <p:nvPr/>
        </p:nvSpPr>
        <p:spPr>
          <a:xfrm>
            <a:off x="10068344" y="619763"/>
            <a:ext cx="1656000" cy="646331"/>
          </a:xfrm>
          <a:prstGeom prst="rect">
            <a:avLst/>
          </a:prstGeom>
          <a:noFill/>
        </p:spPr>
        <p:txBody>
          <a:bodyPr wrap="square" rtlCol="0">
            <a:spAutoFit/>
          </a:bodyPr>
          <a:lstStyle/>
          <a:p>
            <a:pPr algn="ctr"/>
            <a:r>
              <a:rPr kumimoji="1" lang="en-US" altLang="ja-JP"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rPr>
              <a:t>p.107</a:t>
            </a:r>
            <a:endParaRPr kumimoji="1" lang="ja-JP" altLang="en-US" sz="3600" dirty="0">
              <a:solidFill>
                <a:schemeClr val="tx1">
                  <a:lumMod val="75000"/>
                  <a:lumOff val="25000"/>
                </a:schemeClr>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7" name="図 6" descr="ダイアグラム&#10;&#10;AI によって生成されたコンテンツは間違っている可能性があります。">
            <a:extLst>
              <a:ext uri="{FF2B5EF4-FFF2-40B4-BE49-F238E27FC236}">
                <a16:creationId xmlns:a16="http://schemas.microsoft.com/office/drawing/2014/main" id="{A8403C03-0B21-B722-5BF3-D11C5CF32C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054" y="4186572"/>
            <a:ext cx="3459225" cy="2594418"/>
          </a:xfrm>
          <a:prstGeom prst="rect">
            <a:avLst/>
          </a:prstGeom>
        </p:spPr>
      </p:pic>
      <p:sp>
        <p:nvSpPr>
          <p:cNvPr id="2" name="四角形: 角を丸くする 1">
            <a:extLst>
              <a:ext uri="{FF2B5EF4-FFF2-40B4-BE49-F238E27FC236}">
                <a16:creationId xmlns:a16="http://schemas.microsoft.com/office/drawing/2014/main" id="{63FDCC2E-7863-4629-7B84-1BA85FB76D47}"/>
              </a:ext>
            </a:extLst>
          </p:cNvPr>
          <p:cNvSpPr/>
          <p:nvPr/>
        </p:nvSpPr>
        <p:spPr>
          <a:xfrm>
            <a:off x="9148349" y="3391304"/>
            <a:ext cx="1667980" cy="720000"/>
          </a:xfrm>
          <a:prstGeom prst="roundRect">
            <a:avLst/>
          </a:prstGeom>
          <a:solidFill>
            <a:srgbClr val="1A72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kumimoji="1" lang="ja-JP" altLang="en-US" sz="3200" b="1" dirty="0">
                <a:latin typeface="BIZ UDPゴシック" panose="020B0400000000000000" pitchFamily="50" charset="-128"/>
                <a:ea typeface="BIZ UDPゴシック" panose="020B0400000000000000" pitchFamily="50" charset="-128"/>
              </a:rPr>
              <a:t>要素</a:t>
            </a:r>
          </a:p>
        </p:txBody>
      </p:sp>
      <p:sp>
        <p:nvSpPr>
          <p:cNvPr id="6" name="正方形/長方形 5">
            <a:extLst>
              <a:ext uri="{FF2B5EF4-FFF2-40B4-BE49-F238E27FC236}">
                <a16:creationId xmlns:a16="http://schemas.microsoft.com/office/drawing/2014/main" id="{85DAADA0-CF78-A536-42D7-F3C4DA34E149}"/>
              </a:ext>
            </a:extLst>
          </p:cNvPr>
          <p:cNvSpPr/>
          <p:nvPr/>
        </p:nvSpPr>
        <p:spPr>
          <a:xfrm>
            <a:off x="8647611" y="4186572"/>
            <a:ext cx="2668389" cy="359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76BFD76-BF3A-C08D-5947-9F4BA133F035}"/>
              </a:ext>
            </a:extLst>
          </p:cNvPr>
          <p:cNvSpPr txBox="1"/>
          <p:nvPr/>
        </p:nvSpPr>
        <p:spPr>
          <a:xfrm>
            <a:off x="8861452"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３</a:t>
            </a:r>
          </a:p>
        </p:txBody>
      </p:sp>
      <p:sp>
        <p:nvSpPr>
          <p:cNvPr id="11" name="テキスト ボックス 10">
            <a:extLst>
              <a:ext uri="{FF2B5EF4-FFF2-40B4-BE49-F238E27FC236}">
                <a16:creationId xmlns:a16="http://schemas.microsoft.com/office/drawing/2014/main" id="{BB7421DD-FD51-4BF7-F2AD-1DB9E4CFF1E4}"/>
              </a:ext>
            </a:extLst>
          </p:cNvPr>
          <p:cNvSpPr txBox="1"/>
          <p:nvPr/>
        </p:nvSpPr>
        <p:spPr>
          <a:xfrm>
            <a:off x="9767277" y="4156379"/>
            <a:ext cx="548640" cy="461665"/>
          </a:xfrm>
          <a:prstGeom prst="rect">
            <a:avLst/>
          </a:prstGeom>
          <a:noFill/>
        </p:spPr>
        <p:txBody>
          <a:bodyPr wrap="square" rtlCol="0">
            <a:spAutoFit/>
          </a:bodyPr>
          <a:lstStyle/>
          <a:p>
            <a:r>
              <a:rPr lang="ja-JP" altLang="en-US" sz="2400" dirty="0">
                <a:solidFill>
                  <a:schemeClr val="tx1">
                    <a:lumMod val="75000"/>
                    <a:lumOff val="25000"/>
                  </a:schemeClr>
                </a:solidFill>
              </a:rPr>
              <a:t>４</a:t>
            </a:r>
            <a:endParaRPr kumimoji="1" lang="ja-JP" altLang="en-US" sz="2400" dirty="0">
              <a:solidFill>
                <a:schemeClr val="tx1">
                  <a:lumMod val="75000"/>
                  <a:lumOff val="25000"/>
                </a:schemeClr>
              </a:solidFill>
            </a:endParaRPr>
          </a:p>
        </p:txBody>
      </p:sp>
      <p:sp>
        <p:nvSpPr>
          <p:cNvPr id="12" name="テキスト ボックス 11">
            <a:extLst>
              <a:ext uri="{FF2B5EF4-FFF2-40B4-BE49-F238E27FC236}">
                <a16:creationId xmlns:a16="http://schemas.microsoft.com/office/drawing/2014/main" id="{A1C6E9CD-A841-9FBB-D69D-C1245F8FFABE}"/>
              </a:ext>
            </a:extLst>
          </p:cNvPr>
          <p:cNvSpPr txBox="1"/>
          <p:nvPr/>
        </p:nvSpPr>
        <p:spPr>
          <a:xfrm>
            <a:off x="10672991" y="4156379"/>
            <a:ext cx="548640" cy="461665"/>
          </a:xfrm>
          <a:prstGeom prst="rect">
            <a:avLst/>
          </a:prstGeom>
          <a:noFill/>
        </p:spPr>
        <p:txBody>
          <a:bodyPr wrap="square" rtlCol="0">
            <a:spAutoFit/>
          </a:bodyPr>
          <a:lstStyle/>
          <a:p>
            <a:r>
              <a:rPr kumimoji="1" lang="ja-JP" altLang="en-US" sz="2400" dirty="0">
                <a:solidFill>
                  <a:schemeClr val="tx1">
                    <a:lumMod val="75000"/>
                    <a:lumOff val="25000"/>
                  </a:schemeClr>
                </a:solidFill>
              </a:rPr>
              <a:t>５</a:t>
            </a:r>
          </a:p>
        </p:txBody>
      </p:sp>
      <p:sp>
        <p:nvSpPr>
          <p:cNvPr id="13" name="スライド番号プレースホルダー 5">
            <a:extLst>
              <a:ext uri="{FF2B5EF4-FFF2-40B4-BE49-F238E27FC236}">
                <a16:creationId xmlns:a16="http://schemas.microsoft.com/office/drawing/2014/main" id="{9AE9287B-3A1A-EE08-2633-F12C9959E19B}"/>
              </a:ext>
            </a:extLst>
          </p:cNvPr>
          <p:cNvSpPr txBox="1">
            <a:spLocks/>
          </p:cNvSpPr>
          <p:nvPr/>
        </p:nvSpPr>
        <p:spPr>
          <a:xfrm>
            <a:off x="11472000" y="6318000"/>
            <a:ext cx="720000" cy="540000"/>
          </a:xfrm>
          <a:prstGeom prst="rect">
            <a:avLst/>
          </a:prstGeom>
          <a:solidFill>
            <a:srgbClr val="74B9E3"/>
          </a:solidFill>
          <a:ln>
            <a:solidFill>
              <a:srgbClr val="74B9E3"/>
            </a:solidFill>
          </a:ln>
        </p:spPr>
        <p:txBody>
          <a:bodyPr vert="horz" lIns="91440" tIns="45720" rIns="91440" bIns="45720" rtlCol="0" anchor="ctr"/>
          <a:lstStyle>
            <a:defPPr>
              <a:defRPr lang="ja-JP"/>
            </a:defPPr>
            <a:lvl1pPr marL="0" algn="ctr" defTabSz="914400" rtl="0" eaLnBrk="1" latinLnBrk="0" hangingPunct="1">
              <a:defRPr kumimoji="1" sz="2400" b="1" kern="1200">
                <a:solidFill>
                  <a:schemeClr val="bg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FD2931-FCB5-44B9-A979-8D6C3E1612EF}" type="slidenum">
              <a:rPr lang="ja-JP" altLang="en-US" smtClean="0"/>
              <a:pPr/>
              <a:t>99</a:t>
            </a:fld>
            <a:endParaRPr lang="ja-JP" altLang="en-US" dirty="0"/>
          </a:p>
        </p:txBody>
      </p:sp>
    </p:spTree>
    <p:extLst>
      <p:ext uri="{BB962C8B-B14F-4D97-AF65-F5344CB8AC3E}">
        <p14:creationId xmlns:p14="http://schemas.microsoft.com/office/powerpoint/2010/main" val="31305007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29社会科学指テンプレート-板書スライド">
  <a:themeElements>
    <a:clrScheme name="ユーザー定義 2">
      <a:dk1>
        <a:srgbClr val="000000"/>
      </a:dk1>
      <a:lt1>
        <a:srgbClr val="FFFFFF"/>
      </a:lt1>
      <a:dk2>
        <a:srgbClr val="373545"/>
      </a:dk2>
      <a:lt2>
        <a:srgbClr val="CEDBE6"/>
      </a:lt2>
      <a:accent1>
        <a:srgbClr val="4368BC"/>
      </a:accent1>
      <a:accent2>
        <a:srgbClr val="4E88C2"/>
      </a:accent2>
      <a:accent3>
        <a:srgbClr val="2D6BC0"/>
      </a:accent3>
      <a:accent4>
        <a:srgbClr val="7A8C8E"/>
      </a:accent4>
      <a:accent5>
        <a:srgbClr val="84ACB6"/>
      </a:accent5>
      <a:accent6>
        <a:srgbClr val="2683C6"/>
      </a:accent6>
      <a:hlink>
        <a:srgbClr val="6B9F25"/>
      </a:hlink>
      <a:folHlink>
        <a:srgbClr val="9F6715"/>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980876e-81a5-49cb-9a7f-f098e4049984}" enabled="0" method="" siteId="{b980876e-81a5-49cb-9a7f-f098e4049984}" removed="1"/>
</clbl:labelList>
</file>

<file path=docProps/app.xml><?xml version="1.0" encoding="utf-8"?>
<Properties xmlns="http://schemas.openxmlformats.org/officeDocument/2006/extended-properties" xmlns:vt="http://schemas.openxmlformats.org/officeDocument/2006/docPropsVTypes">
  <TotalTime>20410</TotalTime>
  <Words>17600</Words>
  <Application>Microsoft Office PowerPoint</Application>
  <PresentationFormat>ワイド画面</PresentationFormat>
  <Paragraphs>2383</Paragraphs>
  <Slides>245</Slides>
  <Notes>245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245</vt:i4>
      </vt:variant>
    </vt:vector>
  </HeadingPairs>
  <TitlesOfParts>
    <vt:vector size="257" baseType="lpstr">
      <vt:lpstr>BIZ UDPゴシック</vt:lpstr>
      <vt:lpstr>BIZ UDゴシック</vt:lpstr>
      <vt:lpstr>ＭＳ Ｐゴシック</vt:lpstr>
      <vt:lpstr>游ゴシック</vt:lpstr>
      <vt:lpstr>Arial</vt:lpstr>
      <vt:lpstr>Cambria Math</vt:lpstr>
      <vt:lpstr>Helvetica</vt:lpstr>
      <vt:lpstr>Segoe UI</vt:lpstr>
      <vt:lpstr>Tw Cen MT</vt:lpstr>
      <vt:lpstr>Wingdings</vt:lpstr>
      <vt:lpstr>Office テーマ</vt:lpstr>
      <vt:lpstr>H29社会科学指テンプレート-板書スライド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round()関数を使用した四捨五入と注意点</vt:lpstr>
      <vt:lpstr>round()関数を使用した四捨五入と注意点</vt:lpstr>
      <vt:lpstr>１．浮動小数点数の誤差</vt:lpstr>
      <vt:lpstr>round()関数を使用した四捨五入と注意点</vt:lpstr>
      <vt:lpstr>２．最近接偶数への丸め</vt:lpstr>
      <vt:lpstr>２．最近接偶数への丸め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第１章 情報社会と私たち</dc:title>
  <dcterms:created xsi:type="dcterms:W3CDTF">2025-01-21T06:25:47Z</dcterms:created>
  <dcterms:modified xsi:type="dcterms:W3CDTF">2025-04-04T02:28:56Z</dcterms:modified>
</cp:coreProperties>
</file>