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B2E0"/>
    <a:srgbClr val="E1E2E2"/>
    <a:srgbClr val="EEBE42"/>
    <a:srgbClr val="FFFF00"/>
    <a:srgbClr val="E8F0F9"/>
    <a:srgbClr val="6798C1"/>
    <a:srgbClr val="DCDDDD"/>
    <a:srgbClr val="727171"/>
    <a:srgbClr val="EBF3D9"/>
    <a:srgbClr val="796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3" autoAdjust="0"/>
    <p:restoredTop sz="88016" autoAdjust="0"/>
  </p:normalViewPr>
  <p:slideViewPr>
    <p:cSldViewPr snapToGrid="0">
      <p:cViewPr varScale="1">
        <p:scale>
          <a:sx n="72" d="100"/>
          <a:sy n="72" d="100"/>
        </p:scale>
        <p:origin x="10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76C10-146C-42E4-A9E7-E21D5BEED6A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B496A-BAB1-4A57-8D02-8B9F93BF8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3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B496A-BAB1-4A57-8D02-8B9F93BF827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709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B496A-BAB1-4A57-8D02-8B9F93BF827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339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B496A-BAB1-4A57-8D02-8B9F93BF827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69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221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5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73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7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09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45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53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13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73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07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28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34307-0FD0-406F-888E-5C4A929BF73E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2A187-7D84-4103-9D96-4B3A6AD508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04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  <p:sp>
        <p:nvSpPr>
          <p:cNvPr id="2" name="楕円 1"/>
          <p:cNvSpPr/>
          <p:nvPr/>
        </p:nvSpPr>
        <p:spPr>
          <a:xfrm>
            <a:off x="3123344" y="4623371"/>
            <a:ext cx="1109609" cy="11096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9566" y="4716510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>
                <a:solidFill>
                  <a:schemeClr val="bg1"/>
                </a:solidFill>
              </a:rPr>
              <a:t>２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669310" y="5917914"/>
            <a:ext cx="9197163" cy="627744"/>
          </a:xfrm>
          <a:prstGeom prst="rect">
            <a:avLst/>
          </a:prstGeom>
          <a:solidFill>
            <a:srgbClr val="EEBE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73616" y="5885291"/>
            <a:ext cx="9388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疑似言語</a:t>
            </a:r>
            <a:r>
              <a:rPr lang="en-US" altLang="ja-JP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共通テスト用プログラム表記</a:t>
            </a:r>
            <a:r>
              <a:rPr lang="en-US" altLang="ja-JP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kumimoji="1" lang="ja-JP" alt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221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背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問題文"/>
          <p:cNvSpPr/>
          <p:nvPr/>
        </p:nvSpPr>
        <p:spPr>
          <a:xfrm>
            <a:off x="1385227" y="1430722"/>
            <a:ext cx="105868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/>
              <a:t>ユーザが入力した整数が，偶数か奇数，もしくはゼロか判定するプログラムを作成してみよう。</a:t>
            </a:r>
          </a:p>
        </p:txBody>
      </p:sp>
      <p:sp>
        <p:nvSpPr>
          <p:cNvPr id="4" name="アルゴリズム背景緑"/>
          <p:cNvSpPr/>
          <p:nvPr/>
        </p:nvSpPr>
        <p:spPr>
          <a:xfrm>
            <a:off x="5064137" y="2142868"/>
            <a:ext cx="5151743" cy="2277426"/>
          </a:xfrm>
          <a:prstGeom prst="rect">
            <a:avLst/>
          </a:prstGeom>
          <a:solidFill>
            <a:srgbClr val="EBF3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蛍光ペンあるご１"/>
          <p:cNvSpPr/>
          <p:nvPr/>
        </p:nvSpPr>
        <p:spPr>
          <a:xfrm>
            <a:off x="5491906" y="2803235"/>
            <a:ext cx="2052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蛍光ペンあるご２"/>
          <p:cNvSpPr/>
          <p:nvPr/>
        </p:nvSpPr>
        <p:spPr>
          <a:xfrm>
            <a:off x="5491906" y="3081414"/>
            <a:ext cx="2160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蛍光ペンあるご３"/>
          <p:cNvSpPr/>
          <p:nvPr/>
        </p:nvSpPr>
        <p:spPr>
          <a:xfrm>
            <a:off x="5491906" y="3296880"/>
            <a:ext cx="2376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アルゴリズム背景グレー"/>
          <p:cNvSpPr/>
          <p:nvPr/>
        </p:nvSpPr>
        <p:spPr>
          <a:xfrm>
            <a:off x="5223829" y="2304529"/>
            <a:ext cx="1858297" cy="285136"/>
          </a:xfrm>
          <a:prstGeom prst="rect">
            <a:avLst/>
          </a:prstGeom>
          <a:solidFill>
            <a:srgbClr val="72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アルゴリズム文字"/>
          <p:cNvSpPr txBox="1"/>
          <p:nvPr/>
        </p:nvSpPr>
        <p:spPr>
          <a:xfrm>
            <a:off x="5655875" y="228165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疑似言語</a:t>
            </a:r>
          </a:p>
        </p:txBody>
      </p:sp>
      <p:sp>
        <p:nvSpPr>
          <p:cNvPr id="7" name="アルゴリズム丸数字背景"/>
          <p:cNvSpPr/>
          <p:nvPr/>
        </p:nvSpPr>
        <p:spPr>
          <a:xfrm>
            <a:off x="5172168" y="2637399"/>
            <a:ext cx="360000" cy="1774800"/>
          </a:xfrm>
          <a:prstGeom prst="rect">
            <a:avLst/>
          </a:prstGeom>
          <a:solidFill>
            <a:srgbClr val="DC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入力背景青"/>
          <p:cNvSpPr/>
          <p:nvPr/>
        </p:nvSpPr>
        <p:spPr>
          <a:xfrm>
            <a:off x="5469468" y="4663502"/>
            <a:ext cx="1248032" cy="432332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入力文字"/>
          <p:cNvSpPr txBox="1"/>
          <p:nvPr/>
        </p:nvSpPr>
        <p:spPr>
          <a:xfrm>
            <a:off x="5744670" y="465865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入力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出力背景"/>
          <p:cNvSpPr/>
          <p:nvPr/>
        </p:nvSpPr>
        <p:spPr>
          <a:xfrm>
            <a:off x="5453360" y="5845002"/>
            <a:ext cx="1248032" cy="432332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出力文字"/>
          <p:cNvSpPr txBox="1"/>
          <p:nvPr/>
        </p:nvSpPr>
        <p:spPr>
          <a:xfrm>
            <a:off x="5728562" y="584015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出力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変数背景"/>
          <p:cNvSpPr/>
          <p:nvPr/>
        </p:nvSpPr>
        <p:spPr>
          <a:xfrm>
            <a:off x="1156245" y="4536502"/>
            <a:ext cx="1248032" cy="432332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変数文字"/>
          <p:cNvSpPr txBox="1"/>
          <p:nvPr/>
        </p:nvSpPr>
        <p:spPr>
          <a:xfrm>
            <a:off x="1431447" y="453165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変数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プログラム背景緑"/>
          <p:cNvSpPr/>
          <p:nvPr/>
        </p:nvSpPr>
        <p:spPr>
          <a:xfrm>
            <a:off x="1030096" y="2181198"/>
            <a:ext cx="3827110" cy="2291041"/>
          </a:xfrm>
          <a:prstGeom prst="rect">
            <a:avLst/>
          </a:prstGeom>
          <a:solidFill>
            <a:srgbClr val="EBF3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蛍光ペンぷろ１"/>
          <p:cNvSpPr/>
          <p:nvPr/>
        </p:nvSpPr>
        <p:spPr>
          <a:xfrm>
            <a:off x="1419405" y="2781300"/>
            <a:ext cx="3024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蛍光ペンぷろ２"/>
          <p:cNvSpPr/>
          <p:nvPr/>
        </p:nvSpPr>
        <p:spPr>
          <a:xfrm>
            <a:off x="1419405" y="3019442"/>
            <a:ext cx="1080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蛍光ペンぷろ３"/>
          <p:cNvSpPr/>
          <p:nvPr/>
        </p:nvSpPr>
        <p:spPr>
          <a:xfrm>
            <a:off x="1419405" y="3273028"/>
            <a:ext cx="1512000" cy="111887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プログラム背景グレー"/>
          <p:cNvSpPr/>
          <p:nvPr/>
        </p:nvSpPr>
        <p:spPr>
          <a:xfrm>
            <a:off x="1156245" y="2290915"/>
            <a:ext cx="1858297" cy="285136"/>
          </a:xfrm>
          <a:prstGeom prst="rect">
            <a:avLst/>
          </a:prstGeom>
          <a:solidFill>
            <a:srgbClr val="72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プログラム文字"/>
          <p:cNvSpPr txBox="1"/>
          <p:nvPr/>
        </p:nvSpPr>
        <p:spPr>
          <a:xfrm>
            <a:off x="1405591" y="226804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プログラム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2" name="プログラム丸数字背景"/>
          <p:cNvSpPr/>
          <p:nvPr/>
        </p:nvSpPr>
        <p:spPr>
          <a:xfrm>
            <a:off x="1143545" y="2603236"/>
            <a:ext cx="212682" cy="1774761"/>
          </a:xfrm>
          <a:prstGeom prst="rect">
            <a:avLst/>
          </a:prstGeom>
          <a:solidFill>
            <a:srgbClr val="DC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プログラム本文"/>
          <p:cNvSpPr/>
          <p:nvPr/>
        </p:nvSpPr>
        <p:spPr>
          <a:xfrm>
            <a:off x="5105202" y="2656122"/>
            <a:ext cx="58134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=【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数字を入力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もし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== 0 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ならば：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(3)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│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表示する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＂ゼロ＂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(4)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そうでなくもし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% 2 == 0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(5)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│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表示する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＂偶数＂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(6)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そうでなければ：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(7)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⎿ 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表示する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＂奇数＂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graphicFrame>
        <p:nvGraphicFramePr>
          <p:cNvPr id="24" name="変数表"/>
          <p:cNvGraphicFramePr>
            <a:graphicFrameLocks noGrp="1"/>
          </p:cNvGraphicFramePr>
          <p:nvPr/>
        </p:nvGraphicFramePr>
        <p:xfrm>
          <a:off x="1156244" y="5004894"/>
          <a:ext cx="34475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390">
                  <a:extLst>
                    <a:ext uri="{9D8B030D-6E8A-4147-A177-3AD203B41FA5}">
                      <a16:colId xmlns:a16="http://schemas.microsoft.com/office/drawing/2014/main" val="3540382268"/>
                    </a:ext>
                  </a:extLst>
                </a:gridCol>
                <a:gridCol w="2333110">
                  <a:extLst>
                    <a:ext uri="{9D8B030D-6E8A-4147-A177-3AD203B41FA5}">
                      <a16:colId xmlns:a16="http://schemas.microsoft.com/office/drawing/2014/main" val="13792857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変数名</a:t>
                      </a:r>
                    </a:p>
                  </a:txBody>
                  <a:tcPr anchor="ctr">
                    <a:solidFill>
                      <a:srgbClr val="6798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値</a:t>
                      </a:r>
                    </a:p>
                  </a:txBody>
                  <a:tcPr anchor="ctr">
                    <a:solidFill>
                      <a:srgbClr val="6798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76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a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438076"/>
                  </a:ext>
                </a:extLst>
              </a:tr>
            </a:tbl>
          </a:graphicData>
        </a:graphic>
      </p:graphicFrame>
      <p:graphicFrame>
        <p:nvGraphicFramePr>
          <p:cNvPr id="26" name="入力表"/>
          <p:cNvGraphicFramePr>
            <a:graphicFrameLocks noGrp="1"/>
          </p:cNvGraphicFramePr>
          <p:nvPr/>
        </p:nvGraphicFramePr>
        <p:xfrm>
          <a:off x="5469468" y="5212079"/>
          <a:ext cx="4114800" cy="36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213653448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38329"/>
                  </a:ext>
                </a:extLst>
              </a:tr>
            </a:tbl>
          </a:graphicData>
        </a:graphic>
      </p:graphicFrame>
      <p:graphicFrame>
        <p:nvGraphicFramePr>
          <p:cNvPr id="27" name="出力表"/>
          <p:cNvGraphicFramePr>
            <a:graphicFrameLocks noGrp="1"/>
          </p:cNvGraphicFramePr>
          <p:nvPr/>
        </p:nvGraphicFramePr>
        <p:xfrm>
          <a:off x="5469468" y="6398624"/>
          <a:ext cx="4114800" cy="36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213653448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38329"/>
                  </a:ext>
                </a:extLst>
              </a:tr>
            </a:tbl>
          </a:graphicData>
        </a:graphic>
      </p:graphicFrame>
      <p:sp>
        <p:nvSpPr>
          <p:cNvPr id="28" name="入力文字１"/>
          <p:cNvSpPr txBox="1"/>
          <p:nvPr/>
        </p:nvSpPr>
        <p:spPr>
          <a:xfrm>
            <a:off x="5555703" y="524666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０</a:t>
            </a:r>
            <a:endParaRPr kumimoji="1" lang="ja-JP" altLang="en-US" b="1" dirty="0"/>
          </a:p>
        </p:txBody>
      </p:sp>
      <p:sp>
        <p:nvSpPr>
          <p:cNvPr id="30" name="入力補足"/>
          <p:cNvSpPr txBox="1"/>
          <p:nvPr/>
        </p:nvSpPr>
        <p:spPr>
          <a:xfrm>
            <a:off x="6617666" y="4676051"/>
            <a:ext cx="368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spc="-150" dirty="0"/>
              <a:t>１回目０，</a:t>
            </a:r>
            <a:r>
              <a:rPr lang="en-US" altLang="ja-JP" b="1" spc="-150" dirty="0"/>
              <a:t>2</a:t>
            </a:r>
            <a:r>
              <a:rPr lang="ja-JP" altLang="en-US" b="1" spc="-150" dirty="0"/>
              <a:t>回目４，３回目３を入力</a:t>
            </a:r>
            <a:endParaRPr kumimoji="1" lang="ja-JP" altLang="en-US" b="1" spc="-150" dirty="0"/>
          </a:p>
        </p:txBody>
      </p:sp>
      <p:sp>
        <p:nvSpPr>
          <p:cNvPr id="32" name="出力文字1"/>
          <p:cNvSpPr txBox="1"/>
          <p:nvPr/>
        </p:nvSpPr>
        <p:spPr>
          <a:xfrm>
            <a:off x="5519171" y="645324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数字を入力</a:t>
            </a:r>
            <a:endParaRPr kumimoji="1" lang="ja-JP" altLang="en-US" b="1" dirty="0"/>
          </a:p>
        </p:txBody>
      </p:sp>
      <p:sp>
        <p:nvSpPr>
          <p:cNvPr id="33" name="出力文字2"/>
          <p:cNvSpPr txBox="1"/>
          <p:nvPr/>
        </p:nvSpPr>
        <p:spPr>
          <a:xfrm>
            <a:off x="5517479" y="645443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ゼロ</a:t>
            </a:r>
            <a:endParaRPr kumimoji="1" lang="ja-JP" altLang="en-US" b="1" dirty="0"/>
          </a:p>
        </p:txBody>
      </p:sp>
      <p:sp>
        <p:nvSpPr>
          <p:cNvPr id="35" name="変数a値"/>
          <p:cNvSpPr txBox="1"/>
          <p:nvPr/>
        </p:nvSpPr>
        <p:spPr>
          <a:xfrm>
            <a:off x="3237440" y="540264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/>
              <a:t>0</a:t>
            </a:r>
            <a:endParaRPr kumimoji="1" lang="ja-JP" altLang="en-US" b="1" dirty="0"/>
          </a:p>
        </p:txBody>
      </p:sp>
      <p:cxnSp>
        <p:nvCxnSpPr>
          <p:cNvPr id="12" name="①➔出力"/>
          <p:cNvCxnSpPr/>
          <p:nvPr/>
        </p:nvCxnSpPr>
        <p:spPr>
          <a:xfrm rot="16200000" flipH="1">
            <a:off x="3131056" y="4139662"/>
            <a:ext cx="3626828" cy="1260000"/>
          </a:xfrm>
          <a:prstGeom prst="bentConnector2">
            <a:avLst/>
          </a:prstGeom>
          <a:ln w="57150">
            <a:solidFill>
              <a:srgbClr val="85B2E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入力➔a"/>
          <p:cNvCxnSpPr/>
          <p:nvPr/>
        </p:nvCxnSpPr>
        <p:spPr>
          <a:xfrm flipH="1">
            <a:off x="3925014" y="5396531"/>
            <a:ext cx="1649384" cy="20617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アルゴリズム本文"/>
          <p:cNvSpPr/>
          <p:nvPr/>
        </p:nvSpPr>
        <p:spPr>
          <a:xfrm>
            <a:off x="1062419" y="2609219"/>
            <a:ext cx="40894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= </a:t>
            </a:r>
            <a:r>
              <a:rPr lang="en-US" altLang="ja-JP" sz="1600" b="1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int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(input('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数字を入力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if a == 0: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  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print('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ゼロ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④ </a:t>
            </a:r>
            <a:r>
              <a:rPr lang="en-US" altLang="ja-JP" sz="1600" b="1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elif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a % 2 == 0: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⑤   print('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偶数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⑥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else: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⑦   print('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奇数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3" name="フロー開始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" t="4810" r="90752" b="87440"/>
          <a:stretch/>
        </p:blipFill>
        <p:spPr>
          <a:xfrm>
            <a:off x="10120246" y="2158775"/>
            <a:ext cx="914791" cy="531261"/>
          </a:xfrm>
          <a:prstGeom prst="rect">
            <a:avLst/>
          </a:prstGeom>
        </p:spPr>
      </p:pic>
      <p:pic>
        <p:nvPicPr>
          <p:cNvPr id="58" name="フロー終了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" t="42805" r="90414" b="48664"/>
          <a:stretch/>
        </p:blipFill>
        <p:spPr>
          <a:xfrm>
            <a:off x="10125904" y="4769844"/>
            <a:ext cx="955991" cy="584792"/>
          </a:xfrm>
          <a:prstGeom prst="rect">
            <a:avLst/>
          </a:prstGeom>
        </p:spPr>
      </p:pic>
      <p:pic>
        <p:nvPicPr>
          <p:cNvPr id="63" name="フロー①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5" t="12570" r="90797" b="81846"/>
          <a:stretch/>
        </p:blipFill>
        <p:spPr>
          <a:xfrm>
            <a:off x="10419534" y="2690993"/>
            <a:ext cx="616689" cy="382773"/>
          </a:xfrm>
          <a:prstGeom prst="rect">
            <a:avLst/>
          </a:prstGeom>
        </p:spPr>
      </p:pic>
      <p:pic>
        <p:nvPicPr>
          <p:cNvPr id="62" name="フロー②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" t="18452" r="89368" b="75654"/>
          <a:stretch/>
        </p:blipFill>
        <p:spPr>
          <a:xfrm>
            <a:off x="10118137" y="3092575"/>
            <a:ext cx="1083581" cy="404037"/>
          </a:xfrm>
          <a:prstGeom prst="rect">
            <a:avLst/>
          </a:prstGeom>
        </p:spPr>
      </p:pic>
      <p:pic>
        <p:nvPicPr>
          <p:cNvPr id="60" name="フロー③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2" t="25018" r="90298" b="68467"/>
          <a:stretch/>
        </p:blipFill>
        <p:spPr>
          <a:xfrm>
            <a:off x="10361629" y="3548801"/>
            <a:ext cx="723014" cy="446569"/>
          </a:xfrm>
          <a:prstGeom prst="rect">
            <a:avLst/>
          </a:prstGeom>
        </p:spPr>
      </p:pic>
      <p:sp>
        <p:nvSpPr>
          <p:cNvPr id="31" name="No背景"/>
          <p:cNvSpPr/>
          <p:nvPr/>
        </p:nvSpPr>
        <p:spPr>
          <a:xfrm>
            <a:off x="10959726" y="3086047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Yes背景"/>
          <p:cNvSpPr/>
          <p:nvPr/>
        </p:nvSpPr>
        <p:spPr>
          <a:xfrm>
            <a:off x="10721878" y="3433875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No背景"/>
          <p:cNvSpPr/>
          <p:nvPr/>
        </p:nvSpPr>
        <p:spPr>
          <a:xfrm>
            <a:off x="11461427" y="3926676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No1"/>
          <p:cNvSpPr txBox="1"/>
          <p:nvPr/>
        </p:nvSpPr>
        <p:spPr>
          <a:xfrm>
            <a:off x="10836475" y="3049720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No</a:t>
            </a:r>
            <a:endParaRPr kumimoji="1" lang="ja-JP" altLang="en-US" sz="1200" b="1" dirty="0"/>
          </a:p>
        </p:txBody>
      </p:sp>
      <p:sp>
        <p:nvSpPr>
          <p:cNvPr id="25" name="Yes1"/>
          <p:cNvSpPr txBox="1"/>
          <p:nvPr/>
        </p:nvSpPr>
        <p:spPr>
          <a:xfrm>
            <a:off x="10664757" y="3384879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Yes</a:t>
            </a:r>
            <a:endParaRPr kumimoji="1" lang="ja-JP" altLang="en-US" sz="1200" b="1" dirty="0"/>
          </a:p>
        </p:txBody>
      </p:sp>
      <p:sp>
        <p:nvSpPr>
          <p:cNvPr id="72" name="No2"/>
          <p:cNvSpPr txBox="1"/>
          <p:nvPr/>
        </p:nvSpPr>
        <p:spPr>
          <a:xfrm>
            <a:off x="11346935" y="3807651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No</a:t>
            </a:r>
            <a:endParaRPr kumimoji="1" lang="ja-JP" altLang="en-US" sz="1200" b="1" dirty="0"/>
          </a:p>
        </p:txBody>
      </p:sp>
      <p:sp>
        <p:nvSpPr>
          <p:cNvPr id="73" name="yes背景"/>
          <p:cNvSpPr/>
          <p:nvPr/>
        </p:nvSpPr>
        <p:spPr>
          <a:xfrm>
            <a:off x="11236023" y="4244556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Yes2"/>
          <p:cNvSpPr txBox="1"/>
          <p:nvPr/>
        </p:nvSpPr>
        <p:spPr>
          <a:xfrm>
            <a:off x="11146208" y="4195005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Yes</a:t>
            </a:r>
            <a:endParaRPr kumimoji="1" lang="ja-JP" altLang="en-US" sz="1200" b="1" dirty="0"/>
          </a:p>
        </p:txBody>
      </p:sp>
      <p:sp>
        <p:nvSpPr>
          <p:cNvPr id="85" name="変数背景"/>
          <p:cNvSpPr/>
          <p:nvPr/>
        </p:nvSpPr>
        <p:spPr>
          <a:xfrm>
            <a:off x="1164839" y="5873573"/>
            <a:ext cx="1797397" cy="417207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変数文字"/>
          <p:cNvSpPr txBox="1"/>
          <p:nvPr/>
        </p:nvSpPr>
        <p:spPr>
          <a:xfrm>
            <a:off x="1414642" y="5853600"/>
            <a:ext cx="1338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演算・判断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88" name="入力表"/>
          <p:cNvGraphicFramePr>
            <a:graphicFrameLocks noGrp="1"/>
          </p:cNvGraphicFramePr>
          <p:nvPr/>
        </p:nvGraphicFramePr>
        <p:xfrm>
          <a:off x="1150330" y="6380709"/>
          <a:ext cx="3436028" cy="36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028">
                  <a:extLst>
                    <a:ext uri="{9D8B030D-6E8A-4147-A177-3AD203B41FA5}">
                      <a16:colId xmlns:a16="http://schemas.microsoft.com/office/drawing/2014/main" val="4213653448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B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38329"/>
                  </a:ext>
                </a:extLst>
              </a:tr>
            </a:tbl>
          </a:graphicData>
        </a:graphic>
      </p:graphicFrame>
      <p:sp>
        <p:nvSpPr>
          <p:cNvPr id="89" name="②➔演算"/>
          <p:cNvSpPr/>
          <p:nvPr/>
        </p:nvSpPr>
        <p:spPr>
          <a:xfrm>
            <a:off x="2806701" y="3035300"/>
            <a:ext cx="2088000" cy="3581400"/>
          </a:xfrm>
          <a:custGeom>
            <a:avLst/>
            <a:gdLst>
              <a:gd name="connsiteX0" fmla="*/ 0 w 1943100"/>
              <a:gd name="connsiteY0" fmla="*/ 0 h 3581400"/>
              <a:gd name="connsiteX1" fmla="*/ 1943100 w 1943100"/>
              <a:gd name="connsiteY1" fmla="*/ 0 h 3581400"/>
              <a:gd name="connsiteX2" fmla="*/ 1943100 w 1943100"/>
              <a:gd name="connsiteY2" fmla="*/ 3581400 h 3581400"/>
              <a:gd name="connsiteX3" fmla="*/ 1676400 w 1943100"/>
              <a:gd name="connsiteY3" fmla="*/ 3581400 h 358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3100" h="3581400">
                <a:moveTo>
                  <a:pt x="0" y="0"/>
                </a:moveTo>
                <a:lnTo>
                  <a:pt x="1943100" y="0"/>
                </a:lnTo>
                <a:lnTo>
                  <a:pt x="1943100" y="3581400"/>
                </a:lnTo>
                <a:lnTo>
                  <a:pt x="1676400" y="3581400"/>
                </a:lnTo>
              </a:path>
            </a:pathLst>
          </a:custGeom>
          <a:noFill/>
          <a:ln w="57150">
            <a:solidFill>
              <a:srgbClr val="85B2E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0" name="演算判断"/>
          <p:cNvSpPr txBox="1"/>
          <p:nvPr/>
        </p:nvSpPr>
        <p:spPr>
          <a:xfrm>
            <a:off x="1230889" y="6415670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pc="-150" dirty="0">
                <a:solidFill>
                  <a:schemeClr val="bg1"/>
                </a:solidFill>
              </a:rPr>
              <a:t>a</a:t>
            </a:r>
            <a:r>
              <a:rPr kumimoji="1" lang="ja-JP" altLang="en-US" b="1" spc="-150" dirty="0">
                <a:solidFill>
                  <a:schemeClr val="bg1"/>
                </a:solidFill>
              </a:rPr>
              <a:t>は</a:t>
            </a:r>
            <a:r>
              <a:rPr kumimoji="1" lang="en-US" altLang="ja-JP" b="1" spc="-150" dirty="0">
                <a:solidFill>
                  <a:schemeClr val="bg1"/>
                </a:solidFill>
              </a:rPr>
              <a:t>0</a:t>
            </a:r>
            <a:r>
              <a:rPr kumimoji="1" lang="ja-JP" altLang="en-US" b="1" spc="-150" dirty="0">
                <a:solidFill>
                  <a:schemeClr val="bg1"/>
                </a:solidFill>
              </a:rPr>
              <a:t>と等しいか  ➡</a:t>
            </a:r>
          </a:p>
        </p:txBody>
      </p:sp>
      <p:sp>
        <p:nvSpPr>
          <p:cNvPr id="92" name="等しい背景"/>
          <p:cNvSpPr/>
          <p:nvPr/>
        </p:nvSpPr>
        <p:spPr>
          <a:xfrm>
            <a:off x="3220369" y="6415670"/>
            <a:ext cx="891379" cy="3058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入力補足"/>
          <p:cNvSpPr txBox="1"/>
          <p:nvPr/>
        </p:nvSpPr>
        <p:spPr>
          <a:xfrm>
            <a:off x="3273935" y="6400939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spc="-150" dirty="0">
                <a:solidFill>
                  <a:srgbClr val="85B2E0"/>
                </a:solidFill>
              </a:rPr>
              <a:t>等しい</a:t>
            </a:r>
          </a:p>
        </p:txBody>
      </p:sp>
    </p:spTree>
    <p:extLst>
      <p:ext uri="{BB962C8B-B14F-4D97-AF65-F5344CB8AC3E}">
        <p14:creationId xmlns:p14="http://schemas.microsoft.com/office/powerpoint/2010/main" val="2137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49" grpId="0" animBg="1"/>
      <p:bldP spid="54" grpId="0" animBg="1"/>
      <p:bldP spid="39" grpId="0" animBg="1"/>
      <p:bldP spid="50" grpId="0" animBg="1"/>
      <p:bldP spid="51" grpId="0" animBg="1"/>
      <p:bldP spid="28" grpId="0"/>
      <p:bldP spid="28" grpId="1"/>
      <p:bldP spid="28" grpId="2"/>
      <p:bldP spid="32" grpId="0"/>
      <p:bldP spid="32" grpId="1"/>
      <p:bldP spid="33" grpId="0"/>
      <p:bldP spid="33" grpId="1"/>
      <p:bldP spid="35" grpId="0"/>
      <p:bldP spid="35" grpId="1"/>
      <p:bldP spid="89" grpId="0" animBg="1"/>
      <p:bldP spid="89" grpId="1" animBg="1"/>
      <p:bldP spid="90" grpId="0"/>
      <p:bldP spid="90" grpId="1"/>
      <p:bldP spid="92" grpId="0" animBg="1"/>
      <p:bldP spid="92" grpId="1" animBg="1"/>
      <p:bldP spid="91" grpId="0"/>
      <p:bldP spid="9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背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問題文"/>
          <p:cNvSpPr/>
          <p:nvPr/>
        </p:nvSpPr>
        <p:spPr>
          <a:xfrm>
            <a:off x="1385227" y="1430722"/>
            <a:ext cx="105868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/>
              <a:t>ユーザが入力した整数が，偶数か奇数，もしくはゼロか判定するプログラムを作成してみよう。</a:t>
            </a:r>
          </a:p>
        </p:txBody>
      </p:sp>
      <p:sp>
        <p:nvSpPr>
          <p:cNvPr id="4" name="アルゴリズム背景緑"/>
          <p:cNvSpPr/>
          <p:nvPr/>
        </p:nvSpPr>
        <p:spPr>
          <a:xfrm>
            <a:off x="5064137" y="2142868"/>
            <a:ext cx="5151743" cy="2277426"/>
          </a:xfrm>
          <a:prstGeom prst="rect">
            <a:avLst/>
          </a:prstGeom>
          <a:solidFill>
            <a:srgbClr val="EBF3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蛍光ペンあるご１"/>
          <p:cNvSpPr/>
          <p:nvPr/>
        </p:nvSpPr>
        <p:spPr>
          <a:xfrm>
            <a:off x="5491906" y="2803235"/>
            <a:ext cx="2016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蛍光ペンあるご２"/>
          <p:cNvSpPr/>
          <p:nvPr/>
        </p:nvSpPr>
        <p:spPr>
          <a:xfrm>
            <a:off x="5491906" y="3081414"/>
            <a:ext cx="2160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蛍光ペンあるご４"/>
          <p:cNvSpPr/>
          <p:nvPr/>
        </p:nvSpPr>
        <p:spPr>
          <a:xfrm>
            <a:off x="5491906" y="3564782"/>
            <a:ext cx="3060000" cy="115754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蛍光ペンあるご５"/>
          <p:cNvSpPr/>
          <p:nvPr/>
        </p:nvSpPr>
        <p:spPr>
          <a:xfrm>
            <a:off x="5491906" y="3775680"/>
            <a:ext cx="2304000" cy="129010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アルゴリズム背景グレー"/>
          <p:cNvSpPr/>
          <p:nvPr/>
        </p:nvSpPr>
        <p:spPr>
          <a:xfrm>
            <a:off x="5223829" y="2304529"/>
            <a:ext cx="1858297" cy="285136"/>
          </a:xfrm>
          <a:prstGeom prst="rect">
            <a:avLst/>
          </a:prstGeom>
          <a:solidFill>
            <a:srgbClr val="72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アルゴリズム文字"/>
          <p:cNvSpPr txBox="1"/>
          <p:nvPr/>
        </p:nvSpPr>
        <p:spPr>
          <a:xfrm>
            <a:off x="5656752" y="228151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疑似言語</a:t>
            </a:r>
          </a:p>
        </p:txBody>
      </p:sp>
      <p:sp>
        <p:nvSpPr>
          <p:cNvPr id="7" name="アルゴリズム丸数字背景"/>
          <p:cNvSpPr/>
          <p:nvPr/>
        </p:nvSpPr>
        <p:spPr>
          <a:xfrm>
            <a:off x="5172168" y="2637399"/>
            <a:ext cx="360000" cy="1774800"/>
          </a:xfrm>
          <a:prstGeom prst="rect">
            <a:avLst/>
          </a:prstGeom>
          <a:solidFill>
            <a:srgbClr val="DC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入力背景青"/>
          <p:cNvSpPr/>
          <p:nvPr/>
        </p:nvSpPr>
        <p:spPr>
          <a:xfrm>
            <a:off x="5469468" y="4663502"/>
            <a:ext cx="1248032" cy="432332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入力文字"/>
          <p:cNvSpPr txBox="1"/>
          <p:nvPr/>
        </p:nvSpPr>
        <p:spPr>
          <a:xfrm>
            <a:off x="5744670" y="465865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入力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出力背景"/>
          <p:cNvSpPr/>
          <p:nvPr/>
        </p:nvSpPr>
        <p:spPr>
          <a:xfrm>
            <a:off x="5453360" y="5845002"/>
            <a:ext cx="1248032" cy="432332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出力文字"/>
          <p:cNvSpPr txBox="1"/>
          <p:nvPr/>
        </p:nvSpPr>
        <p:spPr>
          <a:xfrm>
            <a:off x="5728562" y="584015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出力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変数背景"/>
          <p:cNvSpPr/>
          <p:nvPr/>
        </p:nvSpPr>
        <p:spPr>
          <a:xfrm>
            <a:off x="1156245" y="4536502"/>
            <a:ext cx="1248032" cy="432332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変数文字"/>
          <p:cNvSpPr txBox="1"/>
          <p:nvPr/>
        </p:nvSpPr>
        <p:spPr>
          <a:xfrm>
            <a:off x="1431447" y="453165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変数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プログラム背景緑"/>
          <p:cNvSpPr/>
          <p:nvPr/>
        </p:nvSpPr>
        <p:spPr>
          <a:xfrm>
            <a:off x="1143545" y="2181198"/>
            <a:ext cx="3827110" cy="2291041"/>
          </a:xfrm>
          <a:prstGeom prst="rect">
            <a:avLst/>
          </a:prstGeom>
          <a:solidFill>
            <a:srgbClr val="EBF3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蛍光ペンぷろ１"/>
          <p:cNvSpPr/>
          <p:nvPr/>
        </p:nvSpPr>
        <p:spPr>
          <a:xfrm>
            <a:off x="1419405" y="2781300"/>
            <a:ext cx="3024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蛍光ペンぷろ２"/>
          <p:cNvSpPr/>
          <p:nvPr/>
        </p:nvSpPr>
        <p:spPr>
          <a:xfrm>
            <a:off x="1419405" y="3019442"/>
            <a:ext cx="1080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蛍光ペンぷろ４"/>
          <p:cNvSpPr/>
          <p:nvPr/>
        </p:nvSpPr>
        <p:spPr>
          <a:xfrm>
            <a:off x="1419405" y="3546711"/>
            <a:ext cx="1728000" cy="105206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蛍光ペンぷろ５"/>
          <p:cNvSpPr/>
          <p:nvPr/>
        </p:nvSpPr>
        <p:spPr>
          <a:xfrm>
            <a:off x="1419405" y="3751538"/>
            <a:ext cx="1584000" cy="126416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プログラム背景グレー"/>
          <p:cNvSpPr/>
          <p:nvPr/>
        </p:nvSpPr>
        <p:spPr>
          <a:xfrm>
            <a:off x="1156245" y="2290915"/>
            <a:ext cx="1858297" cy="285136"/>
          </a:xfrm>
          <a:prstGeom prst="rect">
            <a:avLst/>
          </a:prstGeom>
          <a:solidFill>
            <a:srgbClr val="72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プログラム文字"/>
          <p:cNvSpPr txBox="1"/>
          <p:nvPr/>
        </p:nvSpPr>
        <p:spPr>
          <a:xfrm>
            <a:off x="1405591" y="226804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プログラム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2" name="プログラム丸数字背景"/>
          <p:cNvSpPr/>
          <p:nvPr/>
        </p:nvSpPr>
        <p:spPr>
          <a:xfrm>
            <a:off x="1143545" y="2603236"/>
            <a:ext cx="212682" cy="1774761"/>
          </a:xfrm>
          <a:prstGeom prst="rect">
            <a:avLst/>
          </a:prstGeom>
          <a:solidFill>
            <a:srgbClr val="DC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プログラム本文"/>
          <p:cNvSpPr/>
          <p:nvPr/>
        </p:nvSpPr>
        <p:spPr>
          <a:xfrm>
            <a:off x="5105202" y="2656122"/>
            <a:ext cx="58134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=【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数字を入力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もし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== 0 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ならば：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(3)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│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表示する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＂ゼロ＂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(4)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そうでなくもし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% 2 == 0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(5)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│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表示する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＂偶数＂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(6)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そうでなければ：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(7)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⎿ 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表示する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＂奇数＂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graphicFrame>
        <p:nvGraphicFramePr>
          <p:cNvPr id="24" name="変数表"/>
          <p:cNvGraphicFramePr>
            <a:graphicFrameLocks noGrp="1"/>
          </p:cNvGraphicFramePr>
          <p:nvPr/>
        </p:nvGraphicFramePr>
        <p:xfrm>
          <a:off x="1156244" y="5004894"/>
          <a:ext cx="34475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390">
                  <a:extLst>
                    <a:ext uri="{9D8B030D-6E8A-4147-A177-3AD203B41FA5}">
                      <a16:colId xmlns:a16="http://schemas.microsoft.com/office/drawing/2014/main" val="3540382268"/>
                    </a:ext>
                  </a:extLst>
                </a:gridCol>
                <a:gridCol w="2333110">
                  <a:extLst>
                    <a:ext uri="{9D8B030D-6E8A-4147-A177-3AD203B41FA5}">
                      <a16:colId xmlns:a16="http://schemas.microsoft.com/office/drawing/2014/main" val="13792857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変数名</a:t>
                      </a:r>
                    </a:p>
                  </a:txBody>
                  <a:tcPr anchor="ctr">
                    <a:solidFill>
                      <a:srgbClr val="6798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値</a:t>
                      </a:r>
                    </a:p>
                  </a:txBody>
                  <a:tcPr anchor="ctr">
                    <a:solidFill>
                      <a:srgbClr val="6798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76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a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438076"/>
                  </a:ext>
                </a:extLst>
              </a:tr>
            </a:tbl>
          </a:graphicData>
        </a:graphic>
      </p:graphicFrame>
      <p:graphicFrame>
        <p:nvGraphicFramePr>
          <p:cNvPr id="26" name="入力表"/>
          <p:cNvGraphicFramePr>
            <a:graphicFrameLocks noGrp="1"/>
          </p:cNvGraphicFramePr>
          <p:nvPr/>
        </p:nvGraphicFramePr>
        <p:xfrm>
          <a:off x="5469468" y="5212079"/>
          <a:ext cx="4114800" cy="36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213653448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38329"/>
                  </a:ext>
                </a:extLst>
              </a:tr>
            </a:tbl>
          </a:graphicData>
        </a:graphic>
      </p:graphicFrame>
      <p:graphicFrame>
        <p:nvGraphicFramePr>
          <p:cNvPr id="27" name="出力表"/>
          <p:cNvGraphicFramePr>
            <a:graphicFrameLocks noGrp="1"/>
          </p:cNvGraphicFramePr>
          <p:nvPr/>
        </p:nvGraphicFramePr>
        <p:xfrm>
          <a:off x="5469468" y="6398624"/>
          <a:ext cx="4114800" cy="36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213653448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38329"/>
                  </a:ext>
                </a:extLst>
              </a:tr>
            </a:tbl>
          </a:graphicData>
        </a:graphic>
      </p:graphicFrame>
      <p:sp>
        <p:nvSpPr>
          <p:cNvPr id="28" name="入力文字１"/>
          <p:cNvSpPr txBox="1"/>
          <p:nvPr/>
        </p:nvSpPr>
        <p:spPr>
          <a:xfrm>
            <a:off x="5555703" y="524666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４</a:t>
            </a:r>
            <a:endParaRPr kumimoji="1" lang="ja-JP" altLang="en-US" b="1" dirty="0"/>
          </a:p>
        </p:txBody>
      </p:sp>
      <p:sp>
        <p:nvSpPr>
          <p:cNvPr id="30" name="入力補足"/>
          <p:cNvSpPr txBox="1"/>
          <p:nvPr/>
        </p:nvSpPr>
        <p:spPr>
          <a:xfrm>
            <a:off x="6617666" y="4676051"/>
            <a:ext cx="368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spc="-150" dirty="0"/>
              <a:t>１回目０，</a:t>
            </a:r>
            <a:r>
              <a:rPr lang="en-US" altLang="ja-JP" b="1" spc="-150" dirty="0"/>
              <a:t>2</a:t>
            </a:r>
            <a:r>
              <a:rPr lang="ja-JP" altLang="en-US" b="1" spc="-150" dirty="0"/>
              <a:t>回目４，３回目３を入力</a:t>
            </a:r>
            <a:endParaRPr kumimoji="1" lang="ja-JP" altLang="en-US" b="1" spc="-150" dirty="0"/>
          </a:p>
        </p:txBody>
      </p:sp>
      <p:sp>
        <p:nvSpPr>
          <p:cNvPr id="32" name="出力文字1"/>
          <p:cNvSpPr txBox="1"/>
          <p:nvPr/>
        </p:nvSpPr>
        <p:spPr>
          <a:xfrm>
            <a:off x="5547614" y="641430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数字を入力</a:t>
            </a:r>
            <a:endParaRPr kumimoji="1" lang="ja-JP" altLang="en-US" b="1" dirty="0"/>
          </a:p>
        </p:txBody>
      </p:sp>
      <p:sp>
        <p:nvSpPr>
          <p:cNvPr id="33" name="出力文字2"/>
          <p:cNvSpPr txBox="1"/>
          <p:nvPr/>
        </p:nvSpPr>
        <p:spPr>
          <a:xfrm>
            <a:off x="5517479" y="642098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偶数</a:t>
            </a:r>
            <a:endParaRPr kumimoji="1" lang="ja-JP" altLang="en-US" b="1" dirty="0"/>
          </a:p>
        </p:txBody>
      </p:sp>
      <p:sp>
        <p:nvSpPr>
          <p:cNvPr id="35" name="変数a値"/>
          <p:cNvSpPr txBox="1"/>
          <p:nvPr/>
        </p:nvSpPr>
        <p:spPr>
          <a:xfrm>
            <a:off x="3237440" y="540264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４</a:t>
            </a:r>
            <a:endParaRPr kumimoji="1" lang="ja-JP" altLang="en-US" b="1" dirty="0"/>
          </a:p>
        </p:txBody>
      </p:sp>
      <p:cxnSp>
        <p:nvCxnSpPr>
          <p:cNvPr id="12" name="①➔出力"/>
          <p:cNvCxnSpPr/>
          <p:nvPr/>
        </p:nvCxnSpPr>
        <p:spPr>
          <a:xfrm rot="16200000" flipH="1">
            <a:off x="3109287" y="4139662"/>
            <a:ext cx="3626828" cy="1260000"/>
          </a:xfrm>
          <a:prstGeom prst="bentConnector2">
            <a:avLst/>
          </a:prstGeom>
          <a:ln w="57150">
            <a:solidFill>
              <a:srgbClr val="85B2E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入力➔a"/>
          <p:cNvCxnSpPr>
            <a:stCxn id="34" idx="1"/>
          </p:cNvCxnSpPr>
          <p:nvPr/>
        </p:nvCxnSpPr>
        <p:spPr>
          <a:xfrm flipH="1">
            <a:off x="3634935" y="5430789"/>
            <a:ext cx="1912679" cy="148898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アルゴリズム本文"/>
          <p:cNvSpPr/>
          <p:nvPr/>
        </p:nvSpPr>
        <p:spPr>
          <a:xfrm>
            <a:off x="1062419" y="2609219"/>
            <a:ext cx="40894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= </a:t>
            </a:r>
            <a:r>
              <a:rPr lang="en-US" altLang="ja-JP" sz="1600" b="1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int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(input('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数字を入力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if a == 0: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   print('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ゼロ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④ </a:t>
            </a:r>
            <a:r>
              <a:rPr lang="en-US" altLang="ja-JP" sz="1600" b="1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elif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a % 2 == 0: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⑤   print('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偶数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⑥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else: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⑦   print('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奇数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3" name="フロー開始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" t="4810" r="90752" b="87440"/>
          <a:stretch/>
        </p:blipFill>
        <p:spPr>
          <a:xfrm>
            <a:off x="10120246" y="2158775"/>
            <a:ext cx="914791" cy="531261"/>
          </a:xfrm>
          <a:prstGeom prst="rect">
            <a:avLst/>
          </a:prstGeom>
        </p:spPr>
      </p:pic>
      <p:pic>
        <p:nvPicPr>
          <p:cNvPr id="58" name="フロー終了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" t="42805" r="90414" b="48664"/>
          <a:stretch/>
        </p:blipFill>
        <p:spPr>
          <a:xfrm>
            <a:off x="10125904" y="4769844"/>
            <a:ext cx="955991" cy="584792"/>
          </a:xfrm>
          <a:prstGeom prst="rect">
            <a:avLst/>
          </a:prstGeom>
        </p:spPr>
      </p:pic>
      <p:pic>
        <p:nvPicPr>
          <p:cNvPr id="63" name="フロー①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5" t="12570" r="90797" b="81846"/>
          <a:stretch/>
        </p:blipFill>
        <p:spPr>
          <a:xfrm>
            <a:off x="10419534" y="2690993"/>
            <a:ext cx="616689" cy="382773"/>
          </a:xfrm>
          <a:prstGeom prst="rect">
            <a:avLst/>
          </a:prstGeom>
        </p:spPr>
      </p:pic>
      <p:pic>
        <p:nvPicPr>
          <p:cNvPr id="62" name="フロー②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" t="18452" r="89368" b="75654"/>
          <a:stretch/>
        </p:blipFill>
        <p:spPr>
          <a:xfrm>
            <a:off x="10118137" y="3092575"/>
            <a:ext cx="1083581" cy="404037"/>
          </a:xfrm>
          <a:prstGeom prst="rect">
            <a:avLst/>
          </a:prstGeom>
        </p:spPr>
      </p:pic>
      <p:pic>
        <p:nvPicPr>
          <p:cNvPr id="65" name="フロー④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4" t="30855" r="87548" b="64489"/>
          <a:stretch/>
        </p:blipFill>
        <p:spPr>
          <a:xfrm>
            <a:off x="10866474" y="3955312"/>
            <a:ext cx="559469" cy="319200"/>
          </a:xfrm>
          <a:prstGeom prst="rect">
            <a:avLst/>
          </a:prstGeom>
        </p:spPr>
      </p:pic>
      <p:pic>
        <p:nvPicPr>
          <p:cNvPr id="59" name="フロー⑤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0" t="35367" r="86879" b="56319"/>
          <a:stretch/>
        </p:blipFill>
        <p:spPr>
          <a:xfrm>
            <a:off x="10866454" y="4263426"/>
            <a:ext cx="642678" cy="569898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10959726" y="3086047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10721878" y="3433875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11461427" y="3926676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0836475" y="3049720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No</a:t>
            </a:r>
            <a:endParaRPr kumimoji="1" lang="ja-JP" altLang="en-US" sz="12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0664757" y="3384879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Yes</a:t>
            </a:r>
            <a:endParaRPr kumimoji="1" lang="ja-JP" altLang="en-US" sz="1200" b="1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1346935" y="3807651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No</a:t>
            </a:r>
            <a:endParaRPr kumimoji="1" lang="ja-JP" altLang="en-US" sz="1200" b="1" dirty="0"/>
          </a:p>
        </p:txBody>
      </p:sp>
      <p:sp>
        <p:nvSpPr>
          <p:cNvPr id="73" name="正方形/長方形 72"/>
          <p:cNvSpPr/>
          <p:nvPr/>
        </p:nvSpPr>
        <p:spPr>
          <a:xfrm>
            <a:off x="11236023" y="4244556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Yes2"/>
          <p:cNvSpPr txBox="1"/>
          <p:nvPr/>
        </p:nvSpPr>
        <p:spPr>
          <a:xfrm>
            <a:off x="11146208" y="4195005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Yes</a:t>
            </a:r>
            <a:endParaRPr kumimoji="1" lang="ja-JP" altLang="en-US" sz="1200" b="1" dirty="0"/>
          </a:p>
        </p:txBody>
      </p:sp>
      <p:sp>
        <p:nvSpPr>
          <p:cNvPr id="85" name="変数背景"/>
          <p:cNvSpPr/>
          <p:nvPr/>
        </p:nvSpPr>
        <p:spPr>
          <a:xfrm>
            <a:off x="1164839" y="5873573"/>
            <a:ext cx="1797397" cy="417207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演算場所文字"/>
          <p:cNvSpPr txBox="1"/>
          <p:nvPr/>
        </p:nvSpPr>
        <p:spPr>
          <a:xfrm>
            <a:off x="1414642" y="5853600"/>
            <a:ext cx="1338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演算・判断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88" name="演算場所"/>
          <p:cNvGraphicFramePr>
            <a:graphicFrameLocks noGrp="1"/>
          </p:cNvGraphicFramePr>
          <p:nvPr/>
        </p:nvGraphicFramePr>
        <p:xfrm>
          <a:off x="1150330" y="6380709"/>
          <a:ext cx="3436028" cy="36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028">
                  <a:extLst>
                    <a:ext uri="{9D8B030D-6E8A-4147-A177-3AD203B41FA5}">
                      <a16:colId xmlns:a16="http://schemas.microsoft.com/office/drawing/2014/main" val="4213653448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B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38329"/>
                  </a:ext>
                </a:extLst>
              </a:tr>
            </a:tbl>
          </a:graphicData>
        </a:graphic>
      </p:graphicFrame>
      <p:sp>
        <p:nvSpPr>
          <p:cNvPr id="89" name="②➔演算"/>
          <p:cNvSpPr/>
          <p:nvPr/>
        </p:nvSpPr>
        <p:spPr>
          <a:xfrm>
            <a:off x="2882900" y="3035300"/>
            <a:ext cx="1943100" cy="3581400"/>
          </a:xfrm>
          <a:custGeom>
            <a:avLst/>
            <a:gdLst>
              <a:gd name="connsiteX0" fmla="*/ 0 w 1943100"/>
              <a:gd name="connsiteY0" fmla="*/ 0 h 3581400"/>
              <a:gd name="connsiteX1" fmla="*/ 1943100 w 1943100"/>
              <a:gd name="connsiteY1" fmla="*/ 0 h 3581400"/>
              <a:gd name="connsiteX2" fmla="*/ 1943100 w 1943100"/>
              <a:gd name="connsiteY2" fmla="*/ 3581400 h 3581400"/>
              <a:gd name="connsiteX3" fmla="*/ 1676400 w 1943100"/>
              <a:gd name="connsiteY3" fmla="*/ 3581400 h 358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3100" h="3581400">
                <a:moveTo>
                  <a:pt x="0" y="0"/>
                </a:moveTo>
                <a:lnTo>
                  <a:pt x="1943100" y="0"/>
                </a:lnTo>
                <a:lnTo>
                  <a:pt x="1943100" y="3581400"/>
                </a:lnTo>
                <a:lnTo>
                  <a:pt x="1676400" y="3581400"/>
                </a:lnTo>
              </a:path>
            </a:pathLst>
          </a:custGeom>
          <a:noFill/>
          <a:ln w="57150">
            <a:solidFill>
              <a:srgbClr val="85B2E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0" name="演算文字"/>
          <p:cNvSpPr txBox="1"/>
          <p:nvPr/>
        </p:nvSpPr>
        <p:spPr>
          <a:xfrm>
            <a:off x="1230889" y="6415670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pc="-150" dirty="0">
                <a:solidFill>
                  <a:schemeClr val="bg1"/>
                </a:solidFill>
              </a:rPr>
              <a:t>a</a:t>
            </a:r>
            <a:r>
              <a:rPr kumimoji="1" lang="ja-JP" altLang="en-US" b="1" spc="-150" dirty="0">
                <a:solidFill>
                  <a:schemeClr val="bg1"/>
                </a:solidFill>
              </a:rPr>
              <a:t>は</a:t>
            </a:r>
            <a:r>
              <a:rPr kumimoji="1" lang="en-US" altLang="ja-JP" b="1" spc="-150" dirty="0">
                <a:solidFill>
                  <a:schemeClr val="bg1"/>
                </a:solidFill>
              </a:rPr>
              <a:t>0</a:t>
            </a:r>
            <a:r>
              <a:rPr kumimoji="1" lang="ja-JP" altLang="en-US" b="1" spc="-150" dirty="0">
                <a:solidFill>
                  <a:schemeClr val="bg1"/>
                </a:solidFill>
              </a:rPr>
              <a:t>と等しいか  ➡</a:t>
            </a:r>
          </a:p>
        </p:txBody>
      </p:sp>
      <p:sp>
        <p:nvSpPr>
          <p:cNvPr id="92" name="演算背景"/>
          <p:cNvSpPr/>
          <p:nvPr/>
        </p:nvSpPr>
        <p:spPr>
          <a:xfrm>
            <a:off x="3220368" y="6415670"/>
            <a:ext cx="1260000" cy="3058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演算文字"/>
          <p:cNvSpPr txBox="1"/>
          <p:nvPr/>
        </p:nvSpPr>
        <p:spPr>
          <a:xfrm>
            <a:off x="3273935" y="6400939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spc="-150" dirty="0">
                <a:solidFill>
                  <a:srgbClr val="85B2E0"/>
                </a:solidFill>
              </a:rPr>
              <a:t>等しくない</a:t>
            </a:r>
          </a:p>
        </p:txBody>
      </p:sp>
      <p:grpSp>
        <p:nvGrpSpPr>
          <p:cNvPr id="36" name="グループ化 35"/>
          <p:cNvGrpSpPr/>
          <p:nvPr/>
        </p:nvGrpSpPr>
        <p:grpSpPr>
          <a:xfrm>
            <a:off x="3543928" y="6399573"/>
            <a:ext cx="933269" cy="369332"/>
            <a:chOff x="3346155" y="7358349"/>
            <a:chExt cx="933269" cy="369332"/>
          </a:xfrm>
        </p:grpSpPr>
        <p:sp>
          <p:nvSpPr>
            <p:cNvPr id="75" name="演算０である"/>
            <p:cNvSpPr/>
            <p:nvPr/>
          </p:nvSpPr>
          <p:spPr>
            <a:xfrm>
              <a:off x="3352549" y="7373080"/>
              <a:ext cx="891379" cy="30580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演算０である文字"/>
            <p:cNvSpPr txBox="1"/>
            <p:nvPr/>
          </p:nvSpPr>
          <p:spPr>
            <a:xfrm>
              <a:off x="3346155" y="7358349"/>
              <a:ext cx="9332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spc="-150" dirty="0">
                  <a:solidFill>
                    <a:srgbClr val="85B2E0"/>
                  </a:solidFill>
                </a:rPr>
                <a:t>0</a:t>
              </a:r>
              <a:r>
                <a:rPr kumimoji="1" lang="ja-JP" altLang="en-US" b="1" spc="-150" dirty="0">
                  <a:solidFill>
                    <a:srgbClr val="85B2E0"/>
                  </a:solidFill>
                </a:rPr>
                <a:t>である</a:t>
              </a:r>
            </a:p>
          </p:txBody>
        </p:sp>
      </p:grpSp>
      <p:sp>
        <p:nvSpPr>
          <p:cNvPr id="93" name="入力補足"/>
          <p:cNvSpPr txBox="1"/>
          <p:nvPr/>
        </p:nvSpPr>
        <p:spPr>
          <a:xfrm>
            <a:off x="1224522" y="6420011"/>
            <a:ext cx="24288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spc="-150" dirty="0">
                <a:solidFill>
                  <a:schemeClr val="bg1"/>
                </a:solidFill>
              </a:rPr>
              <a:t>a</a:t>
            </a:r>
            <a:r>
              <a:rPr kumimoji="1" lang="ja-JP" altLang="en-US" sz="1600" b="1" spc="-150" dirty="0">
                <a:solidFill>
                  <a:schemeClr val="bg1"/>
                </a:solidFill>
              </a:rPr>
              <a:t>を２で割った余りが</a:t>
            </a:r>
            <a:r>
              <a:rPr kumimoji="1" lang="en-US" altLang="ja-JP" sz="1600" b="1" spc="-150" dirty="0">
                <a:solidFill>
                  <a:schemeClr val="bg1"/>
                </a:solidFill>
              </a:rPr>
              <a:t>0</a:t>
            </a:r>
            <a:r>
              <a:rPr kumimoji="1" lang="ja-JP" altLang="en-US" sz="1600" b="1" spc="-150" dirty="0">
                <a:solidFill>
                  <a:schemeClr val="bg1"/>
                </a:solidFill>
              </a:rPr>
              <a:t>か➡</a:t>
            </a:r>
          </a:p>
        </p:txBody>
      </p:sp>
      <p:sp>
        <p:nvSpPr>
          <p:cNvPr id="96" name="④➔演算"/>
          <p:cNvSpPr/>
          <p:nvPr/>
        </p:nvSpPr>
        <p:spPr>
          <a:xfrm>
            <a:off x="3419706" y="3546711"/>
            <a:ext cx="1330355" cy="3036366"/>
          </a:xfrm>
          <a:custGeom>
            <a:avLst/>
            <a:gdLst>
              <a:gd name="connsiteX0" fmla="*/ 0 w 1943100"/>
              <a:gd name="connsiteY0" fmla="*/ 0 h 3581400"/>
              <a:gd name="connsiteX1" fmla="*/ 1943100 w 1943100"/>
              <a:gd name="connsiteY1" fmla="*/ 0 h 3581400"/>
              <a:gd name="connsiteX2" fmla="*/ 1943100 w 1943100"/>
              <a:gd name="connsiteY2" fmla="*/ 3581400 h 3581400"/>
              <a:gd name="connsiteX3" fmla="*/ 1676400 w 1943100"/>
              <a:gd name="connsiteY3" fmla="*/ 3581400 h 358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3100" h="3581400">
                <a:moveTo>
                  <a:pt x="0" y="0"/>
                </a:moveTo>
                <a:lnTo>
                  <a:pt x="1943100" y="0"/>
                </a:lnTo>
                <a:lnTo>
                  <a:pt x="1943100" y="3581400"/>
                </a:lnTo>
                <a:lnTo>
                  <a:pt x="1676400" y="3581400"/>
                </a:lnTo>
              </a:path>
            </a:pathLst>
          </a:custGeom>
          <a:noFill/>
          <a:ln w="57150">
            <a:solidFill>
              <a:srgbClr val="85B2E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905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9" grpId="0" animBg="1"/>
      <p:bldP spid="55" grpId="0" animBg="1"/>
      <p:bldP spid="56" grpId="0" animBg="1"/>
      <p:bldP spid="39" grpId="0" animBg="1"/>
      <p:bldP spid="50" grpId="0" animBg="1"/>
      <p:bldP spid="52" grpId="0" animBg="1"/>
      <p:bldP spid="53" grpId="0" animBg="1"/>
      <p:bldP spid="28" grpId="0"/>
      <p:bldP spid="28" grpId="1"/>
      <p:bldP spid="32" grpId="0"/>
      <p:bldP spid="32" grpId="1"/>
      <p:bldP spid="33" grpId="0"/>
      <p:bldP spid="35" grpId="0"/>
      <p:bldP spid="89" grpId="0" animBg="1"/>
      <p:bldP spid="89" grpId="1" animBg="1"/>
      <p:bldP spid="90" grpId="0"/>
      <p:bldP spid="90" grpId="1"/>
      <p:bldP spid="92" grpId="0" animBg="1"/>
      <p:bldP spid="92" grpId="1" animBg="1"/>
      <p:bldP spid="91" grpId="0"/>
      <p:bldP spid="91" grpId="1"/>
      <p:bldP spid="93" grpId="0"/>
      <p:bldP spid="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背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問題文"/>
          <p:cNvSpPr/>
          <p:nvPr/>
        </p:nvSpPr>
        <p:spPr>
          <a:xfrm>
            <a:off x="1385227" y="1430722"/>
            <a:ext cx="105868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/>
              <a:t>ユーザが入力した整数が，偶数か奇数，もしくはゼロか判定するプログラムを作成してみよう。</a:t>
            </a:r>
          </a:p>
        </p:txBody>
      </p:sp>
      <p:sp>
        <p:nvSpPr>
          <p:cNvPr id="4" name="アルゴリズム背景緑"/>
          <p:cNvSpPr/>
          <p:nvPr/>
        </p:nvSpPr>
        <p:spPr>
          <a:xfrm>
            <a:off x="5064137" y="2142868"/>
            <a:ext cx="5151743" cy="2277426"/>
          </a:xfrm>
          <a:prstGeom prst="rect">
            <a:avLst/>
          </a:prstGeom>
          <a:solidFill>
            <a:srgbClr val="EBF3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蛍光ペンあるご１"/>
          <p:cNvSpPr/>
          <p:nvPr/>
        </p:nvSpPr>
        <p:spPr>
          <a:xfrm>
            <a:off x="5491906" y="2803235"/>
            <a:ext cx="1980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蛍光ペンあるご２"/>
          <p:cNvSpPr/>
          <p:nvPr/>
        </p:nvSpPr>
        <p:spPr>
          <a:xfrm>
            <a:off x="5491906" y="3081414"/>
            <a:ext cx="2160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蛍光ペンあるご４"/>
          <p:cNvSpPr/>
          <p:nvPr/>
        </p:nvSpPr>
        <p:spPr>
          <a:xfrm>
            <a:off x="5491906" y="3564782"/>
            <a:ext cx="2988000" cy="115754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蛍光ペンあるご６"/>
          <p:cNvSpPr/>
          <p:nvPr/>
        </p:nvSpPr>
        <p:spPr>
          <a:xfrm>
            <a:off x="5491906" y="4023777"/>
            <a:ext cx="1908000" cy="129010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1" name="蛍光ペンあるご７"/>
          <p:cNvSpPr/>
          <p:nvPr/>
        </p:nvSpPr>
        <p:spPr>
          <a:xfrm>
            <a:off x="5491906" y="4271869"/>
            <a:ext cx="2412000" cy="129010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アルゴリズム背景グレー"/>
          <p:cNvSpPr/>
          <p:nvPr/>
        </p:nvSpPr>
        <p:spPr>
          <a:xfrm>
            <a:off x="5223829" y="2304529"/>
            <a:ext cx="1858297" cy="285136"/>
          </a:xfrm>
          <a:prstGeom prst="rect">
            <a:avLst/>
          </a:prstGeom>
          <a:solidFill>
            <a:srgbClr val="72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アルゴリズム文字"/>
          <p:cNvSpPr txBox="1"/>
          <p:nvPr/>
        </p:nvSpPr>
        <p:spPr>
          <a:xfrm>
            <a:off x="5655874" y="228165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疑似言語</a:t>
            </a:r>
          </a:p>
        </p:txBody>
      </p:sp>
      <p:sp>
        <p:nvSpPr>
          <p:cNvPr id="7" name="アルゴリズム丸数字背景"/>
          <p:cNvSpPr/>
          <p:nvPr/>
        </p:nvSpPr>
        <p:spPr>
          <a:xfrm>
            <a:off x="5172168" y="2637399"/>
            <a:ext cx="360000" cy="1774800"/>
          </a:xfrm>
          <a:prstGeom prst="rect">
            <a:avLst/>
          </a:prstGeom>
          <a:solidFill>
            <a:srgbClr val="DC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入力背景青"/>
          <p:cNvSpPr/>
          <p:nvPr/>
        </p:nvSpPr>
        <p:spPr>
          <a:xfrm>
            <a:off x="5469468" y="4663502"/>
            <a:ext cx="1248032" cy="432332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入力文字"/>
          <p:cNvSpPr txBox="1"/>
          <p:nvPr/>
        </p:nvSpPr>
        <p:spPr>
          <a:xfrm>
            <a:off x="5744670" y="465865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入力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出力背景"/>
          <p:cNvSpPr/>
          <p:nvPr/>
        </p:nvSpPr>
        <p:spPr>
          <a:xfrm>
            <a:off x="5453360" y="5845002"/>
            <a:ext cx="1248032" cy="432332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出力文字"/>
          <p:cNvSpPr txBox="1"/>
          <p:nvPr/>
        </p:nvSpPr>
        <p:spPr>
          <a:xfrm>
            <a:off x="5728562" y="584015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出力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変数背景"/>
          <p:cNvSpPr/>
          <p:nvPr/>
        </p:nvSpPr>
        <p:spPr>
          <a:xfrm>
            <a:off x="1156245" y="4536502"/>
            <a:ext cx="1248032" cy="432332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変数文字"/>
          <p:cNvSpPr txBox="1"/>
          <p:nvPr/>
        </p:nvSpPr>
        <p:spPr>
          <a:xfrm>
            <a:off x="1431447" y="453165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変数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プログラム背景緑"/>
          <p:cNvSpPr/>
          <p:nvPr/>
        </p:nvSpPr>
        <p:spPr>
          <a:xfrm>
            <a:off x="1070010" y="2182945"/>
            <a:ext cx="3827110" cy="2291041"/>
          </a:xfrm>
          <a:prstGeom prst="rect">
            <a:avLst/>
          </a:prstGeom>
          <a:solidFill>
            <a:srgbClr val="EBF3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蛍光ペンぷろ１"/>
          <p:cNvSpPr/>
          <p:nvPr/>
        </p:nvSpPr>
        <p:spPr>
          <a:xfrm>
            <a:off x="1419405" y="2781300"/>
            <a:ext cx="3024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蛍光ペンぷろ２"/>
          <p:cNvSpPr/>
          <p:nvPr/>
        </p:nvSpPr>
        <p:spPr>
          <a:xfrm>
            <a:off x="1419405" y="3019442"/>
            <a:ext cx="1080000" cy="110969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蛍光ペンぷろ４"/>
          <p:cNvSpPr/>
          <p:nvPr/>
        </p:nvSpPr>
        <p:spPr>
          <a:xfrm>
            <a:off x="1419405" y="3546711"/>
            <a:ext cx="1728000" cy="105206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2" name="蛍光ペンぷろ６"/>
          <p:cNvSpPr/>
          <p:nvPr/>
        </p:nvSpPr>
        <p:spPr>
          <a:xfrm>
            <a:off x="1419405" y="3999635"/>
            <a:ext cx="576000" cy="126416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3" name="蛍光ペンぷろ７"/>
          <p:cNvSpPr/>
          <p:nvPr/>
        </p:nvSpPr>
        <p:spPr>
          <a:xfrm>
            <a:off x="1419405" y="4258359"/>
            <a:ext cx="1584000" cy="126416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プログラム背景グレー"/>
          <p:cNvSpPr/>
          <p:nvPr/>
        </p:nvSpPr>
        <p:spPr>
          <a:xfrm>
            <a:off x="1156245" y="2290915"/>
            <a:ext cx="1858297" cy="285136"/>
          </a:xfrm>
          <a:prstGeom prst="rect">
            <a:avLst/>
          </a:prstGeom>
          <a:solidFill>
            <a:srgbClr val="72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プログラム文字"/>
          <p:cNvSpPr txBox="1"/>
          <p:nvPr/>
        </p:nvSpPr>
        <p:spPr>
          <a:xfrm>
            <a:off x="1405591" y="226804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プログラム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2" name="プログラム丸数字背景"/>
          <p:cNvSpPr/>
          <p:nvPr/>
        </p:nvSpPr>
        <p:spPr>
          <a:xfrm>
            <a:off x="1143545" y="2603236"/>
            <a:ext cx="212682" cy="1774761"/>
          </a:xfrm>
          <a:prstGeom prst="rect">
            <a:avLst/>
          </a:prstGeom>
          <a:solidFill>
            <a:srgbClr val="DC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プログラム本文"/>
          <p:cNvSpPr/>
          <p:nvPr/>
        </p:nvSpPr>
        <p:spPr>
          <a:xfrm>
            <a:off x="5105202" y="2656122"/>
            <a:ext cx="58134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=【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数字を入力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もし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== 0 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ならば：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(3)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│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表示する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＂ゼロ＂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(4)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そうでなくもし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% 2 == 0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(5)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│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表示する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＂偶数＂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(6)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そうでなければ：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(7)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⎿ 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表示する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＂奇数＂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</p:txBody>
      </p:sp>
      <p:graphicFrame>
        <p:nvGraphicFramePr>
          <p:cNvPr id="24" name="変数表"/>
          <p:cNvGraphicFramePr>
            <a:graphicFrameLocks noGrp="1"/>
          </p:cNvGraphicFramePr>
          <p:nvPr/>
        </p:nvGraphicFramePr>
        <p:xfrm>
          <a:off x="1156244" y="5004894"/>
          <a:ext cx="34475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390">
                  <a:extLst>
                    <a:ext uri="{9D8B030D-6E8A-4147-A177-3AD203B41FA5}">
                      <a16:colId xmlns:a16="http://schemas.microsoft.com/office/drawing/2014/main" val="3540382268"/>
                    </a:ext>
                  </a:extLst>
                </a:gridCol>
                <a:gridCol w="2333110">
                  <a:extLst>
                    <a:ext uri="{9D8B030D-6E8A-4147-A177-3AD203B41FA5}">
                      <a16:colId xmlns:a16="http://schemas.microsoft.com/office/drawing/2014/main" val="13792857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変数名</a:t>
                      </a:r>
                    </a:p>
                  </a:txBody>
                  <a:tcPr anchor="ctr">
                    <a:solidFill>
                      <a:srgbClr val="6798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値</a:t>
                      </a:r>
                    </a:p>
                  </a:txBody>
                  <a:tcPr anchor="ctr">
                    <a:solidFill>
                      <a:srgbClr val="6798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76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a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438076"/>
                  </a:ext>
                </a:extLst>
              </a:tr>
            </a:tbl>
          </a:graphicData>
        </a:graphic>
      </p:graphicFrame>
      <p:graphicFrame>
        <p:nvGraphicFramePr>
          <p:cNvPr id="26" name="入力表"/>
          <p:cNvGraphicFramePr>
            <a:graphicFrameLocks noGrp="1"/>
          </p:cNvGraphicFramePr>
          <p:nvPr/>
        </p:nvGraphicFramePr>
        <p:xfrm>
          <a:off x="5469468" y="5212079"/>
          <a:ext cx="4114800" cy="36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213653448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38329"/>
                  </a:ext>
                </a:extLst>
              </a:tr>
            </a:tbl>
          </a:graphicData>
        </a:graphic>
      </p:graphicFrame>
      <p:graphicFrame>
        <p:nvGraphicFramePr>
          <p:cNvPr id="27" name="出力表"/>
          <p:cNvGraphicFramePr>
            <a:graphicFrameLocks noGrp="1"/>
          </p:cNvGraphicFramePr>
          <p:nvPr/>
        </p:nvGraphicFramePr>
        <p:xfrm>
          <a:off x="5469468" y="6398624"/>
          <a:ext cx="4114800" cy="36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213653448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5B2E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38329"/>
                  </a:ext>
                </a:extLst>
              </a:tr>
            </a:tbl>
          </a:graphicData>
        </a:graphic>
      </p:graphicFrame>
      <p:sp>
        <p:nvSpPr>
          <p:cNvPr id="28" name="入力文字１"/>
          <p:cNvSpPr txBox="1"/>
          <p:nvPr/>
        </p:nvSpPr>
        <p:spPr>
          <a:xfrm>
            <a:off x="5555703" y="524666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３</a:t>
            </a:r>
            <a:endParaRPr kumimoji="1" lang="ja-JP" altLang="en-US" b="1" dirty="0"/>
          </a:p>
        </p:txBody>
      </p:sp>
      <p:sp>
        <p:nvSpPr>
          <p:cNvPr id="30" name="入力補足"/>
          <p:cNvSpPr txBox="1"/>
          <p:nvPr/>
        </p:nvSpPr>
        <p:spPr>
          <a:xfrm>
            <a:off x="6617666" y="4676051"/>
            <a:ext cx="368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spc="-150" dirty="0"/>
              <a:t>１回目０，</a:t>
            </a:r>
            <a:r>
              <a:rPr lang="en-US" altLang="ja-JP" b="1" spc="-150" dirty="0"/>
              <a:t>2</a:t>
            </a:r>
            <a:r>
              <a:rPr lang="ja-JP" altLang="en-US" b="1" spc="-150" dirty="0"/>
              <a:t>回目４，３回目３を入力</a:t>
            </a:r>
            <a:endParaRPr kumimoji="1" lang="ja-JP" altLang="en-US" b="1" spc="-150" dirty="0"/>
          </a:p>
        </p:txBody>
      </p:sp>
      <p:sp>
        <p:nvSpPr>
          <p:cNvPr id="32" name="出力文字1"/>
          <p:cNvSpPr txBox="1"/>
          <p:nvPr/>
        </p:nvSpPr>
        <p:spPr>
          <a:xfrm>
            <a:off x="5542160" y="641801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数字を入力</a:t>
            </a:r>
            <a:endParaRPr kumimoji="1" lang="ja-JP" altLang="en-US" b="1" dirty="0"/>
          </a:p>
        </p:txBody>
      </p:sp>
      <p:sp>
        <p:nvSpPr>
          <p:cNvPr id="76" name="出力文字4"/>
          <p:cNvSpPr txBox="1"/>
          <p:nvPr/>
        </p:nvSpPr>
        <p:spPr>
          <a:xfrm>
            <a:off x="5525539" y="641281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奇数</a:t>
            </a:r>
          </a:p>
        </p:txBody>
      </p:sp>
      <p:sp>
        <p:nvSpPr>
          <p:cNvPr id="35" name="変数a値"/>
          <p:cNvSpPr txBox="1"/>
          <p:nvPr/>
        </p:nvSpPr>
        <p:spPr>
          <a:xfrm>
            <a:off x="3237440" y="540264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３</a:t>
            </a:r>
            <a:endParaRPr kumimoji="1" lang="ja-JP" altLang="en-US" b="1" dirty="0"/>
          </a:p>
        </p:txBody>
      </p:sp>
      <p:cxnSp>
        <p:nvCxnSpPr>
          <p:cNvPr id="12" name="①➔出力"/>
          <p:cNvCxnSpPr/>
          <p:nvPr/>
        </p:nvCxnSpPr>
        <p:spPr>
          <a:xfrm rot="16200000" flipH="1">
            <a:off x="3120175" y="4139662"/>
            <a:ext cx="3626828" cy="1260000"/>
          </a:xfrm>
          <a:prstGeom prst="bentConnector2">
            <a:avLst/>
          </a:prstGeom>
          <a:ln w="57150">
            <a:solidFill>
              <a:srgbClr val="85B2E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入力➔a"/>
          <p:cNvCxnSpPr>
            <a:stCxn id="34" idx="1"/>
          </p:cNvCxnSpPr>
          <p:nvPr/>
        </p:nvCxnSpPr>
        <p:spPr>
          <a:xfrm flipH="1">
            <a:off x="3634935" y="5430789"/>
            <a:ext cx="1912679" cy="148898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アルゴリズム本文"/>
          <p:cNvSpPr/>
          <p:nvPr/>
        </p:nvSpPr>
        <p:spPr>
          <a:xfrm>
            <a:off x="1062419" y="2609219"/>
            <a:ext cx="40894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= </a:t>
            </a:r>
            <a:r>
              <a:rPr lang="en-US" altLang="ja-JP" sz="1600" b="1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int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(input('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数字を入力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if a == 0: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 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print('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ゼロ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④ </a:t>
            </a:r>
            <a:r>
              <a:rPr lang="en-US" altLang="ja-JP" sz="1600" b="1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elif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a % 2 == 0: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⑤   print('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偶数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⑥ 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else:</a:t>
            </a:r>
          </a:p>
          <a:p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⑦   print('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奇数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')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3" name="フロー開始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" t="4810" r="90752" b="87440"/>
          <a:stretch/>
        </p:blipFill>
        <p:spPr>
          <a:xfrm>
            <a:off x="10120246" y="2158775"/>
            <a:ext cx="914791" cy="531261"/>
          </a:xfrm>
          <a:prstGeom prst="rect">
            <a:avLst/>
          </a:prstGeom>
        </p:spPr>
      </p:pic>
      <p:pic>
        <p:nvPicPr>
          <p:cNvPr id="58" name="フロー終了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" t="42805" r="90414" b="48664"/>
          <a:stretch/>
        </p:blipFill>
        <p:spPr>
          <a:xfrm>
            <a:off x="10125904" y="4769844"/>
            <a:ext cx="955991" cy="584792"/>
          </a:xfrm>
          <a:prstGeom prst="rect">
            <a:avLst/>
          </a:prstGeom>
        </p:spPr>
      </p:pic>
      <p:pic>
        <p:nvPicPr>
          <p:cNvPr id="63" name="フロー①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5" t="12570" r="90797" b="81846"/>
          <a:stretch/>
        </p:blipFill>
        <p:spPr>
          <a:xfrm>
            <a:off x="10419534" y="2690993"/>
            <a:ext cx="616689" cy="382773"/>
          </a:xfrm>
          <a:prstGeom prst="rect">
            <a:avLst/>
          </a:prstGeom>
        </p:spPr>
      </p:pic>
      <p:pic>
        <p:nvPicPr>
          <p:cNvPr id="62" name="フロー②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" t="18452" r="89368" b="75654"/>
          <a:stretch/>
        </p:blipFill>
        <p:spPr>
          <a:xfrm>
            <a:off x="10118137" y="3092575"/>
            <a:ext cx="1083581" cy="404037"/>
          </a:xfrm>
          <a:prstGeom prst="rect">
            <a:avLst/>
          </a:prstGeom>
        </p:spPr>
      </p:pic>
      <p:pic>
        <p:nvPicPr>
          <p:cNvPr id="65" name="フロー④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4" t="30855" r="87548" b="64489"/>
          <a:stretch/>
        </p:blipFill>
        <p:spPr>
          <a:xfrm>
            <a:off x="10866474" y="3955312"/>
            <a:ext cx="559469" cy="319200"/>
          </a:xfrm>
          <a:prstGeom prst="rect">
            <a:avLst/>
          </a:prstGeom>
        </p:spPr>
      </p:pic>
      <p:pic>
        <p:nvPicPr>
          <p:cNvPr id="64" name="フロー⑦"/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5" t="36183" r="80638" b="49500"/>
          <a:stretch/>
        </p:blipFill>
        <p:spPr>
          <a:xfrm>
            <a:off x="11507196" y="4304237"/>
            <a:ext cx="775078" cy="981345"/>
          </a:xfrm>
          <a:prstGeom prst="rect">
            <a:avLst/>
          </a:prstGeom>
        </p:spPr>
      </p:pic>
      <p:sp>
        <p:nvSpPr>
          <p:cNvPr id="31" name="No背景"/>
          <p:cNvSpPr/>
          <p:nvPr/>
        </p:nvSpPr>
        <p:spPr>
          <a:xfrm>
            <a:off x="10959726" y="3086047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Yes背景"/>
          <p:cNvSpPr/>
          <p:nvPr/>
        </p:nvSpPr>
        <p:spPr>
          <a:xfrm>
            <a:off x="10721878" y="3433875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No背景"/>
          <p:cNvSpPr/>
          <p:nvPr/>
        </p:nvSpPr>
        <p:spPr>
          <a:xfrm>
            <a:off x="11461427" y="3926676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No1"/>
          <p:cNvSpPr txBox="1"/>
          <p:nvPr/>
        </p:nvSpPr>
        <p:spPr>
          <a:xfrm>
            <a:off x="10836475" y="3049720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No</a:t>
            </a:r>
            <a:endParaRPr kumimoji="1" lang="ja-JP" altLang="en-US" sz="1200" b="1" dirty="0"/>
          </a:p>
        </p:txBody>
      </p:sp>
      <p:sp>
        <p:nvSpPr>
          <p:cNvPr id="25" name="Yes1"/>
          <p:cNvSpPr txBox="1"/>
          <p:nvPr/>
        </p:nvSpPr>
        <p:spPr>
          <a:xfrm>
            <a:off x="10664757" y="3384879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Yes</a:t>
            </a:r>
            <a:endParaRPr kumimoji="1" lang="ja-JP" altLang="en-US" sz="1200" b="1" dirty="0"/>
          </a:p>
        </p:txBody>
      </p:sp>
      <p:sp>
        <p:nvSpPr>
          <p:cNvPr id="72" name="NO2"/>
          <p:cNvSpPr txBox="1"/>
          <p:nvPr/>
        </p:nvSpPr>
        <p:spPr>
          <a:xfrm>
            <a:off x="11346935" y="3807651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No</a:t>
            </a:r>
            <a:endParaRPr kumimoji="1" lang="ja-JP" altLang="en-US" sz="1200" b="1" dirty="0"/>
          </a:p>
        </p:txBody>
      </p:sp>
      <p:sp>
        <p:nvSpPr>
          <p:cNvPr id="73" name="Yes2背景"/>
          <p:cNvSpPr/>
          <p:nvPr/>
        </p:nvSpPr>
        <p:spPr>
          <a:xfrm>
            <a:off x="11236023" y="4244556"/>
            <a:ext cx="317478" cy="156374"/>
          </a:xfrm>
          <a:prstGeom prst="rect">
            <a:avLst/>
          </a:prstGeom>
          <a:solidFill>
            <a:srgbClr val="E1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Yes2"/>
          <p:cNvSpPr txBox="1"/>
          <p:nvPr/>
        </p:nvSpPr>
        <p:spPr>
          <a:xfrm>
            <a:off x="11146208" y="4195005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/>
              <a:t>Yes</a:t>
            </a:r>
            <a:endParaRPr kumimoji="1" lang="ja-JP" altLang="en-US" sz="1200" b="1" dirty="0"/>
          </a:p>
        </p:txBody>
      </p:sp>
      <p:sp>
        <p:nvSpPr>
          <p:cNvPr id="85" name="変数背景"/>
          <p:cNvSpPr/>
          <p:nvPr/>
        </p:nvSpPr>
        <p:spPr>
          <a:xfrm>
            <a:off x="1164839" y="5873573"/>
            <a:ext cx="1797397" cy="417207"/>
          </a:xfrm>
          <a:prstGeom prst="roundRect">
            <a:avLst>
              <a:gd name="adj" fmla="val 50000"/>
            </a:avLst>
          </a:prstGeom>
          <a:solidFill>
            <a:srgbClr val="679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変数文字"/>
          <p:cNvSpPr txBox="1"/>
          <p:nvPr/>
        </p:nvSpPr>
        <p:spPr>
          <a:xfrm>
            <a:off x="1414642" y="5853600"/>
            <a:ext cx="1338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演算・判断</a:t>
            </a:r>
            <a:endParaRPr kumimoji="1"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88" name="入力表"/>
          <p:cNvGraphicFramePr>
            <a:graphicFrameLocks noGrp="1"/>
          </p:cNvGraphicFramePr>
          <p:nvPr/>
        </p:nvGraphicFramePr>
        <p:xfrm>
          <a:off x="1150330" y="6380709"/>
          <a:ext cx="3436028" cy="36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028">
                  <a:extLst>
                    <a:ext uri="{9D8B030D-6E8A-4147-A177-3AD203B41FA5}">
                      <a16:colId xmlns:a16="http://schemas.microsoft.com/office/drawing/2014/main" val="4213653448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98C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B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38329"/>
                  </a:ext>
                </a:extLst>
              </a:tr>
            </a:tbl>
          </a:graphicData>
        </a:graphic>
      </p:graphicFrame>
      <p:sp>
        <p:nvSpPr>
          <p:cNvPr id="89" name="②➔演算"/>
          <p:cNvSpPr/>
          <p:nvPr/>
        </p:nvSpPr>
        <p:spPr>
          <a:xfrm>
            <a:off x="2882900" y="3035300"/>
            <a:ext cx="1943100" cy="3581400"/>
          </a:xfrm>
          <a:custGeom>
            <a:avLst/>
            <a:gdLst>
              <a:gd name="connsiteX0" fmla="*/ 0 w 1943100"/>
              <a:gd name="connsiteY0" fmla="*/ 0 h 3581400"/>
              <a:gd name="connsiteX1" fmla="*/ 1943100 w 1943100"/>
              <a:gd name="connsiteY1" fmla="*/ 0 h 3581400"/>
              <a:gd name="connsiteX2" fmla="*/ 1943100 w 1943100"/>
              <a:gd name="connsiteY2" fmla="*/ 3581400 h 3581400"/>
              <a:gd name="connsiteX3" fmla="*/ 1676400 w 1943100"/>
              <a:gd name="connsiteY3" fmla="*/ 3581400 h 358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3100" h="3581400">
                <a:moveTo>
                  <a:pt x="0" y="0"/>
                </a:moveTo>
                <a:lnTo>
                  <a:pt x="1943100" y="0"/>
                </a:lnTo>
                <a:lnTo>
                  <a:pt x="1943100" y="3581400"/>
                </a:lnTo>
                <a:lnTo>
                  <a:pt x="1676400" y="3581400"/>
                </a:lnTo>
              </a:path>
            </a:pathLst>
          </a:custGeom>
          <a:noFill/>
          <a:ln w="57150">
            <a:solidFill>
              <a:srgbClr val="85B2E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0" name="入力補足"/>
          <p:cNvSpPr txBox="1"/>
          <p:nvPr/>
        </p:nvSpPr>
        <p:spPr>
          <a:xfrm>
            <a:off x="1230889" y="6415670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pc="-150" dirty="0">
                <a:solidFill>
                  <a:schemeClr val="bg1"/>
                </a:solidFill>
              </a:rPr>
              <a:t>a</a:t>
            </a:r>
            <a:r>
              <a:rPr kumimoji="1" lang="ja-JP" altLang="en-US" b="1" spc="-150" dirty="0">
                <a:solidFill>
                  <a:schemeClr val="bg1"/>
                </a:solidFill>
              </a:rPr>
              <a:t>は</a:t>
            </a:r>
            <a:r>
              <a:rPr kumimoji="1" lang="en-US" altLang="ja-JP" b="1" spc="-150" dirty="0">
                <a:solidFill>
                  <a:schemeClr val="bg1"/>
                </a:solidFill>
              </a:rPr>
              <a:t>0</a:t>
            </a:r>
            <a:r>
              <a:rPr kumimoji="1" lang="ja-JP" altLang="en-US" b="1" spc="-150" dirty="0">
                <a:solidFill>
                  <a:schemeClr val="bg1"/>
                </a:solidFill>
              </a:rPr>
              <a:t>と等しいか  ➡</a:t>
            </a:r>
          </a:p>
        </p:txBody>
      </p:sp>
      <p:sp>
        <p:nvSpPr>
          <p:cNvPr id="92" name="演算背景"/>
          <p:cNvSpPr/>
          <p:nvPr/>
        </p:nvSpPr>
        <p:spPr>
          <a:xfrm>
            <a:off x="3220368" y="6415670"/>
            <a:ext cx="1260000" cy="3058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演算文字"/>
          <p:cNvSpPr txBox="1"/>
          <p:nvPr/>
        </p:nvSpPr>
        <p:spPr>
          <a:xfrm>
            <a:off x="3273935" y="6400939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spc="-150" dirty="0">
                <a:solidFill>
                  <a:srgbClr val="85B2E0"/>
                </a:solidFill>
              </a:rPr>
              <a:t>等しくない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3542793" y="6400107"/>
            <a:ext cx="941865" cy="369332"/>
            <a:chOff x="4531175" y="7301744"/>
            <a:chExt cx="941865" cy="369332"/>
          </a:xfrm>
        </p:grpSpPr>
        <p:sp>
          <p:nvSpPr>
            <p:cNvPr id="79" name="演算０でない"/>
            <p:cNvSpPr/>
            <p:nvPr/>
          </p:nvSpPr>
          <p:spPr>
            <a:xfrm>
              <a:off x="4531175" y="7316475"/>
              <a:ext cx="891379" cy="30580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演算０でない文字"/>
            <p:cNvSpPr txBox="1"/>
            <p:nvPr/>
          </p:nvSpPr>
          <p:spPr>
            <a:xfrm>
              <a:off x="4539771" y="7301744"/>
              <a:ext cx="9332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spc="-150" dirty="0">
                  <a:solidFill>
                    <a:srgbClr val="85B2E0"/>
                  </a:solidFill>
                </a:rPr>
                <a:t>0</a:t>
              </a:r>
              <a:r>
                <a:rPr lang="ja-JP" altLang="en-US" b="1" spc="-150" dirty="0">
                  <a:solidFill>
                    <a:srgbClr val="85B2E0"/>
                  </a:solidFill>
                </a:rPr>
                <a:t>でない</a:t>
              </a:r>
              <a:endParaRPr kumimoji="1" lang="en-US" altLang="ja-JP" b="1" spc="-150" dirty="0">
                <a:solidFill>
                  <a:srgbClr val="85B2E0"/>
                </a:solidFill>
              </a:endParaRPr>
            </a:p>
          </p:txBody>
        </p:sp>
      </p:grpSp>
      <p:sp>
        <p:nvSpPr>
          <p:cNvPr id="93" name="入力補足"/>
          <p:cNvSpPr txBox="1"/>
          <p:nvPr/>
        </p:nvSpPr>
        <p:spPr>
          <a:xfrm>
            <a:off x="1206720" y="6413955"/>
            <a:ext cx="24288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spc="-150" dirty="0">
                <a:solidFill>
                  <a:schemeClr val="bg1"/>
                </a:solidFill>
              </a:rPr>
              <a:t>a</a:t>
            </a:r>
            <a:r>
              <a:rPr kumimoji="1" lang="ja-JP" altLang="en-US" sz="1600" b="1" spc="-150" dirty="0">
                <a:solidFill>
                  <a:schemeClr val="bg1"/>
                </a:solidFill>
              </a:rPr>
              <a:t>を２で割った余りが</a:t>
            </a:r>
            <a:r>
              <a:rPr kumimoji="1" lang="en-US" altLang="ja-JP" sz="1600" b="1" spc="-150" dirty="0">
                <a:solidFill>
                  <a:schemeClr val="bg1"/>
                </a:solidFill>
              </a:rPr>
              <a:t>0</a:t>
            </a:r>
            <a:r>
              <a:rPr kumimoji="1" lang="ja-JP" altLang="en-US" sz="1600" b="1" spc="-150" dirty="0">
                <a:solidFill>
                  <a:schemeClr val="bg1"/>
                </a:solidFill>
              </a:rPr>
              <a:t>か➡</a:t>
            </a:r>
          </a:p>
        </p:txBody>
      </p:sp>
      <p:sp>
        <p:nvSpPr>
          <p:cNvPr id="67" name="④➔演算"/>
          <p:cNvSpPr/>
          <p:nvPr/>
        </p:nvSpPr>
        <p:spPr>
          <a:xfrm>
            <a:off x="3419706" y="3546711"/>
            <a:ext cx="1330355" cy="3036366"/>
          </a:xfrm>
          <a:custGeom>
            <a:avLst/>
            <a:gdLst>
              <a:gd name="connsiteX0" fmla="*/ 0 w 1943100"/>
              <a:gd name="connsiteY0" fmla="*/ 0 h 3581400"/>
              <a:gd name="connsiteX1" fmla="*/ 1943100 w 1943100"/>
              <a:gd name="connsiteY1" fmla="*/ 0 h 3581400"/>
              <a:gd name="connsiteX2" fmla="*/ 1943100 w 1943100"/>
              <a:gd name="connsiteY2" fmla="*/ 3581400 h 3581400"/>
              <a:gd name="connsiteX3" fmla="*/ 1676400 w 1943100"/>
              <a:gd name="connsiteY3" fmla="*/ 3581400 h 358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3100" h="3581400">
                <a:moveTo>
                  <a:pt x="0" y="0"/>
                </a:moveTo>
                <a:lnTo>
                  <a:pt x="1943100" y="0"/>
                </a:lnTo>
                <a:lnTo>
                  <a:pt x="1943100" y="3581400"/>
                </a:lnTo>
                <a:lnTo>
                  <a:pt x="1676400" y="3581400"/>
                </a:lnTo>
              </a:path>
            </a:pathLst>
          </a:custGeom>
          <a:noFill/>
          <a:ln w="57150">
            <a:solidFill>
              <a:srgbClr val="85B2E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95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9" grpId="0" animBg="1"/>
      <p:bldP spid="55" grpId="0" animBg="1"/>
      <p:bldP spid="80" grpId="0" animBg="1"/>
      <p:bldP spid="81" grpId="0" animBg="1"/>
      <p:bldP spid="39" grpId="0" animBg="1"/>
      <p:bldP spid="50" grpId="0" animBg="1"/>
      <p:bldP spid="52" grpId="0" animBg="1"/>
      <p:bldP spid="82" grpId="0" animBg="1"/>
      <p:bldP spid="83" grpId="0" animBg="1"/>
      <p:bldP spid="28" grpId="0"/>
      <p:bldP spid="28" grpId="1"/>
      <p:bldP spid="32" grpId="0"/>
      <p:bldP spid="32" grpId="1"/>
      <p:bldP spid="76" grpId="0"/>
      <p:bldP spid="35" grpId="0"/>
      <p:bldP spid="89" grpId="0" animBg="1"/>
      <p:bldP spid="89" grpId="1" animBg="1"/>
      <p:bldP spid="90" grpId="0"/>
      <p:bldP spid="90" grpId="1"/>
      <p:bldP spid="92" grpId="0" animBg="1"/>
      <p:bldP spid="92" grpId="1" animBg="1"/>
      <p:bldP spid="91" grpId="0"/>
      <p:bldP spid="91" grpId="1"/>
      <p:bldP spid="93" grpId="0"/>
      <p:bldP spid="6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1916</TotalTime>
  <Words>574</Words>
  <Application>Microsoft Office PowerPoint</Application>
  <PresentationFormat>ワイド画面</PresentationFormat>
  <Paragraphs>114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BIZ UDPゴシック</vt:lpstr>
      <vt:lpstr>BIZ UDゴシック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105</cp:revision>
  <dcterms:created xsi:type="dcterms:W3CDTF">2024-11-17T05:31:50Z</dcterms:created>
  <dcterms:modified xsi:type="dcterms:W3CDTF">2025-05-12T08:34:03Z</dcterms:modified>
</cp:coreProperties>
</file>