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1" userDrawn="1">
          <p15:clr>
            <a:srgbClr val="A4A3A4"/>
          </p15:clr>
        </p15:guide>
        <p15:guide id="2" pos="29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42" d="100"/>
          <a:sy n="42" d="100"/>
        </p:scale>
        <p:origin x="2088" y="48"/>
      </p:cViewPr>
      <p:guideLst>
        <p:guide orient="horz" pos="2211"/>
        <p:guide pos="2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B8D-5E5F-49F8-99F3-E112A6AF3F4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4674-1AB2-4C04-A2C4-526ABD488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38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B8D-5E5F-49F8-99F3-E112A6AF3F4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4674-1AB2-4C04-A2C4-526ABD488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90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B8D-5E5F-49F8-99F3-E112A6AF3F4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4674-1AB2-4C04-A2C4-526ABD488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122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B8D-5E5F-49F8-99F3-E112A6AF3F4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4674-1AB2-4C04-A2C4-526ABD488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78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B8D-5E5F-49F8-99F3-E112A6AF3F4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4674-1AB2-4C04-A2C4-526ABD488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6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B8D-5E5F-49F8-99F3-E112A6AF3F4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4674-1AB2-4C04-A2C4-526ABD488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82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B8D-5E5F-49F8-99F3-E112A6AF3F4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4674-1AB2-4C04-A2C4-526ABD488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98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B8D-5E5F-49F8-99F3-E112A6AF3F4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4674-1AB2-4C04-A2C4-526ABD488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661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B8D-5E5F-49F8-99F3-E112A6AF3F4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4674-1AB2-4C04-A2C4-526ABD488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947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B8D-5E5F-49F8-99F3-E112A6AF3F4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4674-1AB2-4C04-A2C4-526ABD488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5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C8B8D-5E5F-49F8-99F3-E112A6AF3F4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4674-1AB2-4C04-A2C4-526ABD488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9946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6C8B8D-5E5F-49F8-99F3-E112A6AF3F4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D34674-1AB2-4C04-A2C4-526ABD488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880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8E0A46-7647-6725-F160-B0A71F1B4AAA}"/>
              </a:ext>
            </a:extLst>
          </p:cNvPr>
          <p:cNvSpPr txBox="1"/>
          <p:nvPr/>
        </p:nvSpPr>
        <p:spPr>
          <a:xfrm>
            <a:off x="1183069" y="535726"/>
            <a:ext cx="1939032" cy="3077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tabLst>
                <a:tab pos="3767138" algn="l"/>
                <a:tab pos="4305300" algn="l"/>
              </a:tabLst>
            </a:pPr>
            <a:r>
              <a:rPr lang="ja-JP" altLang="en-US" sz="1000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第２編１章</a:t>
            </a:r>
            <a:r>
              <a:rPr lang="en-US" altLang="ja-JP" sz="1000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GROUP</a:t>
            </a:r>
            <a:r>
              <a:rPr lang="ja-JP" altLang="en-US" sz="1000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endParaRPr lang="en-US" altLang="ja-JP" sz="1000" u="sng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tabLst>
                <a:tab pos="3767138" algn="l"/>
                <a:tab pos="4305300" algn="l"/>
              </a:tabLst>
            </a:pPr>
            <a:r>
              <a:rPr lang="ja-JP" altLang="en-US" sz="1000" b="1" dirty="0">
                <a:solidFill>
                  <a:schemeClr val="bg1"/>
                </a:solidFill>
                <a:highlight>
                  <a:srgbClr val="000000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４</a:t>
            </a:r>
            <a:r>
              <a:rPr lang="ja-JP" altLang="en-US" sz="10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熱帯の気候と生活とのかかわり</a:t>
            </a:r>
            <a:endParaRPr lang="en-US" altLang="ja-JP" sz="10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8C163A90-E949-6E41-D823-2EE6A6BB1355}"/>
              </a:ext>
            </a:extLst>
          </p:cNvPr>
          <p:cNvCxnSpPr/>
          <p:nvPr/>
        </p:nvCxnSpPr>
        <p:spPr>
          <a:xfrm>
            <a:off x="431998" y="997390"/>
            <a:ext cx="6695675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AAB8778-2A50-C2FC-11FC-6B483ED8F3BD}"/>
              </a:ext>
            </a:extLst>
          </p:cNvPr>
          <p:cNvSpPr txBox="1"/>
          <p:nvPr/>
        </p:nvSpPr>
        <p:spPr>
          <a:xfrm>
            <a:off x="4145279" y="801887"/>
            <a:ext cx="2982393" cy="15388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tabLst>
                <a:tab pos="3767138" algn="l"/>
                <a:tab pos="4305300" algn="l"/>
              </a:tabLst>
            </a:pPr>
            <a:r>
              <a:rPr lang="ja-JP" altLang="en-US" sz="10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 年　 組　 番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en-US" sz="10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名前：</a:t>
            </a:r>
            <a:endParaRPr lang="en-US" altLang="ja-JP" sz="10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6A11853E-6CD9-F23B-991E-DD8C5080C2D8}"/>
              </a:ext>
            </a:extLst>
          </p:cNvPr>
          <p:cNvCxnSpPr/>
          <p:nvPr/>
        </p:nvCxnSpPr>
        <p:spPr>
          <a:xfrm>
            <a:off x="4037953" y="431999"/>
            <a:ext cx="0" cy="56539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EE6ABD2-B3BB-209B-C4A9-F6A26F851B1C}"/>
              </a:ext>
            </a:extLst>
          </p:cNvPr>
          <p:cNvCxnSpPr/>
          <p:nvPr/>
        </p:nvCxnSpPr>
        <p:spPr>
          <a:xfrm>
            <a:off x="1082921" y="431999"/>
            <a:ext cx="0" cy="56539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D66F5839-0C9B-EAB9-B814-6C5245AEAE56}"/>
              </a:ext>
            </a:extLst>
          </p:cNvPr>
          <p:cNvCxnSpPr/>
          <p:nvPr/>
        </p:nvCxnSpPr>
        <p:spPr>
          <a:xfrm flipV="1">
            <a:off x="633019" y="559535"/>
            <a:ext cx="396240" cy="39624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74147AF-490F-B23A-3439-12726EA63F40}"/>
              </a:ext>
            </a:extLst>
          </p:cNvPr>
          <p:cNvSpPr txBox="1"/>
          <p:nvPr/>
        </p:nvSpPr>
        <p:spPr>
          <a:xfrm>
            <a:off x="811055" y="820141"/>
            <a:ext cx="264689" cy="13849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tabLst>
                <a:tab pos="3767138" algn="l"/>
                <a:tab pos="4305300" algn="l"/>
              </a:tabLst>
            </a:pPr>
            <a:r>
              <a:rPr lang="en-US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25</a:t>
            </a:r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点</a:t>
            </a:r>
            <a:endParaRPr lang="en-US" altLang="ja-JP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C57DA62-68A9-E736-0002-2AFBF33533D6}"/>
              </a:ext>
            </a:extLst>
          </p:cNvPr>
          <p:cNvSpPr/>
          <p:nvPr/>
        </p:nvSpPr>
        <p:spPr>
          <a:xfrm>
            <a:off x="438206" y="1213390"/>
            <a:ext cx="6696000" cy="9046422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◇◆</a:t>
            </a:r>
            <a:r>
              <a:rPr lang="ja-JP" altLang="en-US" sz="921" b="1" dirty="0">
                <a:solidFill>
                  <a:schemeClr val="bg1">
                    <a:lumMod val="95000"/>
                  </a:schemeClr>
                </a:solidFill>
                <a:highlight>
                  <a:srgbClr val="ED7D31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熱帯の</a:t>
            </a:r>
            <a:r>
              <a:rPr lang="ja-JP" altLang="en-US" sz="921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気候区分図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</a:t>
            </a:r>
            <a:r>
              <a:rPr lang="ja-JP" altLang="en-US" sz="921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雨温図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をみて，以下の作業や問いに取り組もう。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◇❶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地図上の赤道を</a:t>
            </a:r>
            <a:r>
              <a:rPr lang="ja-JP" altLang="en-US" sz="921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太線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で示そう。</a:t>
            </a: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◇➋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地図上の北緯</a:t>
            </a:r>
            <a:r>
              <a:rPr lang="en-US" altLang="ja-JP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度線，南緯</a:t>
            </a:r>
            <a:r>
              <a:rPr lang="en-US" altLang="ja-JP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30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度線をそれぞれ</a:t>
            </a:r>
            <a:r>
              <a:rPr lang="ja-JP" altLang="en-US" sz="921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太線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で示そう。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◇❸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サバナ気候に好きな色を塗ろう。</a:t>
            </a: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◆➍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サバナ気候の雨温図は</a:t>
            </a:r>
            <a:r>
              <a:rPr lang="ja-JP" altLang="en-US" sz="921" b="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Ｘ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</a:t>
            </a:r>
            <a:r>
              <a:rPr lang="ja-JP" altLang="en-US" sz="921" b="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Ｙ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のどちらか，答えよう。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◆</a:t>
            </a:r>
            <a:r>
              <a:rPr lang="ja-JP" altLang="en-US" sz="921" b="1" dirty="0">
                <a:solidFill>
                  <a:schemeClr val="bg1">
                    <a:lumMod val="95000"/>
                  </a:schemeClr>
                </a:solidFill>
                <a:highlight>
                  <a:srgbClr val="ED7D31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２</a:t>
            </a:r>
            <a:r>
              <a:rPr lang="ja-JP" altLang="en-US" sz="921" b="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右の図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をみて，以下の問いに答えよう。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❶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図の</a:t>
            </a:r>
            <a:r>
              <a:rPr lang="ja-JP" altLang="en-US" sz="921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Ｘ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と</a:t>
            </a:r>
            <a:r>
              <a:rPr lang="ja-JP" altLang="en-US" sz="921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Ｙ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にあてはまる季節名を答えよう。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❷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右の図の熱帯収束帯が季節によって移動する理由に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ついて，下の語群を</a:t>
            </a:r>
            <a:r>
              <a:rPr lang="ja-JP" altLang="en-US" sz="921" b="1" u="sng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すべて</a:t>
            </a:r>
            <a:r>
              <a:rPr lang="ja-JP" altLang="en-US" sz="92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用いて説明しよう。</a:t>
            </a: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endParaRPr lang="en-US" altLang="ja-JP" sz="92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solidFill>
                  <a:schemeClr val="accent2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◇</a:t>
            </a:r>
            <a:r>
              <a:rPr lang="ja-JP" altLang="en-US" sz="921" b="1" dirty="0">
                <a:ln w="0"/>
                <a:solidFill>
                  <a:schemeClr val="bg1"/>
                </a:solidFill>
                <a:highlight>
                  <a:srgbClr val="ED7D31"/>
                </a:highlight>
                <a:latin typeface="游ゴシック" panose="020B0400000000000000" pitchFamily="50" charset="-128"/>
                <a:ea typeface="游ゴシック" panose="020B0400000000000000" pitchFamily="50" charset="-128"/>
              </a:rPr>
              <a:t>３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熱帯の気候と生活とのかかわりについて説明した次の文章のうち，正しいものに〇，正しくないものに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×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をつけよう。</a:t>
            </a:r>
            <a:endParaRPr lang="en-US" altLang="ja-JP" sz="921" dirty="0">
              <a:ln w="0"/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921" dirty="0">
                <a:ln w="0"/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熱帯では，高床にしたり壁をなくしたりして，住居の風通しを良くしている。</a:t>
            </a:r>
            <a:endParaRPr lang="en-US" altLang="ja-JP" sz="921" dirty="0">
              <a:ln w="0"/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921" dirty="0">
                <a:ln w="0"/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プランテーション農業が盛んな国・地域のなかには，モノカルチャー経済となっている国・地域もある。</a:t>
            </a: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921" dirty="0">
                <a:ln w="0"/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代表的な商品作物の１つであるキャッサバを料理に使用するさいには，乾燥・粉砕した粉が多用される。</a:t>
            </a:r>
            <a:endParaRPr lang="en-US" altLang="ja-JP" sz="921" dirty="0">
              <a:ln w="0"/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1"/>
              </a:lnSpc>
              <a:tabLst>
                <a:tab pos="3767138" algn="l"/>
                <a:tab pos="4305300" algn="l"/>
              </a:tabLst>
            </a:pP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lang="ja-JP" altLang="en-US" sz="921" dirty="0">
                <a:ln w="0"/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r>
              <a:rPr lang="ja-JP" altLang="en-US" sz="921" dirty="0">
                <a:ln w="0"/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熱帯雨林を切り開いてプランテーションや牧場などを拡大させている地域の多くは，北半球に集中している。</a:t>
            </a:r>
            <a:endParaRPr lang="en-US" altLang="ja-JP" sz="921" dirty="0">
              <a:ln w="0"/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867A7EA-E912-E768-1391-E4673BE5E443}"/>
              </a:ext>
            </a:extLst>
          </p:cNvPr>
          <p:cNvSpPr/>
          <p:nvPr/>
        </p:nvSpPr>
        <p:spPr>
          <a:xfrm>
            <a:off x="633019" y="1306423"/>
            <a:ext cx="6480000" cy="83880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C8F58153-437F-0B37-04C6-00BE633F9A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9276" y="1592101"/>
            <a:ext cx="6473681" cy="2711947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0B0D480-B1D7-E91E-EEF4-B7F7FA1DFF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" r="83"/>
          <a:stretch/>
        </p:blipFill>
        <p:spPr>
          <a:xfrm>
            <a:off x="4181472" y="4360570"/>
            <a:ext cx="1371041" cy="1589737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BD6C35C9-E092-A1BF-FEF4-50D5C7C177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4383" y="4329897"/>
            <a:ext cx="1324101" cy="1589739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B7697F4-95ED-9C93-A4E4-6874052EEFCA}"/>
              </a:ext>
            </a:extLst>
          </p:cNvPr>
          <p:cNvSpPr/>
          <p:nvPr/>
        </p:nvSpPr>
        <p:spPr>
          <a:xfrm>
            <a:off x="3606663" y="4968112"/>
            <a:ext cx="277778" cy="313307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>
              <a:tabLst>
                <a:tab pos="3767138" algn="l"/>
                <a:tab pos="4305300" algn="l"/>
              </a:tabLst>
            </a:pPr>
            <a:endParaRPr kumimoji="1" lang="ja-JP" altLang="en-US" sz="920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3C7AADFC-E3D0-4E61-F4E2-EC2540280E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04189" y="6537131"/>
            <a:ext cx="3296960" cy="2051809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57F5311-A0C1-0B63-FADB-D4B9AD0EBAFA}"/>
              </a:ext>
            </a:extLst>
          </p:cNvPr>
          <p:cNvSpPr/>
          <p:nvPr/>
        </p:nvSpPr>
        <p:spPr>
          <a:xfrm>
            <a:off x="763279" y="6458057"/>
            <a:ext cx="1132903" cy="313307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l">
              <a:tabLst>
                <a:tab pos="3767138" algn="l"/>
                <a:tab pos="4305300" algn="l"/>
              </a:tabLst>
            </a:pPr>
            <a:r>
              <a:rPr kumimoji="1" lang="ja-JP" altLang="en-US" sz="92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Ｘ</a:t>
            </a:r>
            <a:r>
              <a:rPr kumimoji="1" lang="ja-JP" altLang="en-US" sz="92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endParaRPr kumimoji="1" lang="ja-JP" altLang="en-US" sz="920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7C0B3872-9B40-9940-21C5-AA3327B713AE}"/>
              </a:ext>
            </a:extLst>
          </p:cNvPr>
          <p:cNvSpPr/>
          <p:nvPr/>
        </p:nvSpPr>
        <p:spPr>
          <a:xfrm>
            <a:off x="1901262" y="6458057"/>
            <a:ext cx="1132903" cy="313307"/>
          </a:xfrm>
          <a:prstGeom prst="rect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l">
              <a:tabLst>
                <a:tab pos="3767138" algn="l"/>
                <a:tab pos="4305300" algn="l"/>
              </a:tabLst>
            </a:pPr>
            <a:r>
              <a:rPr kumimoji="1" lang="ja-JP" altLang="en-US" sz="92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Ｙ：</a:t>
            </a:r>
            <a:endParaRPr kumimoji="1" lang="ja-JP" altLang="en-US" sz="920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6F8F7588-C9DC-58CD-94B5-BDD900299150}"/>
              </a:ext>
            </a:extLst>
          </p:cNvPr>
          <p:cNvGrpSpPr/>
          <p:nvPr/>
        </p:nvGrpSpPr>
        <p:grpSpPr>
          <a:xfrm>
            <a:off x="769334" y="7498492"/>
            <a:ext cx="2953726" cy="1090448"/>
            <a:chOff x="8763348" y="4574686"/>
            <a:chExt cx="1897004" cy="1090448"/>
          </a:xfrm>
        </p:grpSpPr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1E2B64AD-D7D3-6150-984D-E72A58C6032E}"/>
                </a:ext>
              </a:extLst>
            </p:cNvPr>
            <p:cNvSpPr/>
            <p:nvPr/>
          </p:nvSpPr>
          <p:spPr>
            <a:xfrm>
              <a:off x="8764625" y="4578496"/>
              <a:ext cx="1058248" cy="167484"/>
            </a:xfrm>
            <a:prstGeom prst="rect">
              <a:avLst/>
            </a:prstGeom>
            <a:solidFill>
              <a:schemeClr val="bg1">
                <a:lumMod val="95000"/>
                <a:alpha val="8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>
                <a:lnSpc>
                  <a:spcPts val="1205"/>
                </a:lnSpc>
                <a:tabLst>
                  <a:tab pos="3767138" algn="l"/>
                  <a:tab pos="4305300" algn="l"/>
                </a:tabLst>
              </a:pPr>
              <a:r>
                <a:rPr lang="en-US" altLang="ja-JP" sz="780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【</a:t>
              </a:r>
              <a:r>
                <a:rPr lang="ja-JP" altLang="en-US" sz="780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語群</a:t>
              </a:r>
              <a:r>
                <a:rPr lang="en-US" altLang="ja-JP" sz="780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】</a:t>
              </a:r>
              <a:r>
                <a:rPr lang="ja-JP" altLang="en-US" sz="780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太陽，公転，赤道，北，南</a:t>
              </a: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4A359CE2-BB49-E571-25FB-7F5239C385DB}"/>
                </a:ext>
              </a:extLst>
            </p:cNvPr>
            <p:cNvSpPr/>
            <p:nvPr/>
          </p:nvSpPr>
          <p:spPr>
            <a:xfrm>
              <a:off x="8763348" y="4574686"/>
              <a:ext cx="1897004" cy="1090448"/>
            </a:xfrm>
            <a:prstGeom prst="rect">
              <a:avLst/>
            </a:prstGeom>
            <a:noFill/>
            <a:ln w="31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>
                <a:lnSpc>
                  <a:spcPts val="1700"/>
                </a:lnSpc>
                <a:tabLst>
                  <a:tab pos="3767138" algn="l"/>
                  <a:tab pos="4305300" algn="l"/>
                </a:tabLst>
              </a:pPr>
              <a:endParaRPr lang="ja-JP" altLang="en-US" sz="921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D0E5615-D032-0211-B996-7837C5BC4E43}"/>
              </a:ext>
            </a:extLst>
          </p:cNvPr>
          <p:cNvSpPr/>
          <p:nvPr/>
        </p:nvSpPr>
        <p:spPr>
          <a:xfrm>
            <a:off x="4177773" y="4276930"/>
            <a:ext cx="1374740" cy="214183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ja-JP" altLang="en-US" sz="1200" b="1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Ｘ</a:t>
            </a:r>
            <a:endParaRPr lang="ja-JP" sz="1200" b="1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ECA7A35C-CDE8-07C6-A6D6-9EA3ACEAE921}"/>
              </a:ext>
            </a:extLst>
          </p:cNvPr>
          <p:cNvSpPr/>
          <p:nvPr/>
        </p:nvSpPr>
        <p:spPr>
          <a:xfrm>
            <a:off x="5726409" y="4276930"/>
            <a:ext cx="1374740" cy="214183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ja-JP" sz="1200" b="1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Y</a:t>
            </a:r>
            <a:endParaRPr lang="ja-JP" sz="1200" b="1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0D9D445D-5B01-FE5B-2A74-F8A054AE70A9}"/>
              </a:ext>
            </a:extLst>
          </p:cNvPr>
          <p:cNvSpPr/>
          <p:nvPr/>
        </p:nvSpPr>
        <p:spPr>
          <a:xfrm>
            <a:off x="4329826" y="6600396"/>
            <a:ext cx="120580" cy="131499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ja-JP" altLang="en-US" sz="1200" b="1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Ｘ</a:t>
            </a:r>
            <a:endParaRPr lang="ja-JP" sz="1200" b="1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F562F5B-C8AD-6845-8523-16F25CB7335C}"/>
              </a:ext>
            </a:extLst>
          </p:cNvPr>
          <p:cNvSpPr/>
          <p:nvPr/>
        </p:nvSpPr>
        <p:spPr>
          <a:xfrm>
            <a:off x="6016200" y="6584739"/>
            <a:ext cx="120580" cy="147156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ja-JP" sz="1200" b="1" kern="100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Y</a:t>
            </a:r>
            <a:endParaRPr lang="ja-JP" sz="1200" b="1" kern="100" dirty="0">
              <a:solidFill>
                <a:schemeClr val="tx1"/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5EC9C9E-411F-DA4D-6771-2E71EE302285}"/>
              </a:ext>
            </a:extLst>
          </p:cNvPr>
          <p:cNvSpPr txBox="1"/>
          <p:nvPr/>
        </p:nvSpPr>
        <p:spPr>
          <a:xfrm>
            <a:off x="3291768" y="247364"/>
            <a:ext cx="3842438" cy="12311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tabLst>
                <a:tab pos="3767138" algn="l"/>
                <a:tab pos="4305300" algn="l"/>
              </a:tabLst>
            </a:pPr>
            <a:r>
              <a:rPr lang="ja-JP" altLang="en-US" sz="8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◇：主に知識・技能をはかる設問 ／ ◆：主に思考力・判断力・表現力をはかる設問</a:t>
            </a:r>
            <a:endParaRPr lang="en-US" altLang="ja-JP" sz="8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9656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339</Words>
  <Application>Microsoft Office PowerPoint</Application>
  <PresentationFormat>ユーザー設定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藤田 剛</dc:creator>
  <cp:lastModifiedBy>藤田 剛</cp:lastModifiedBy>
  <cp:revision>6</cp:revision>
  <dcterms:created xsi:type="dcterms:W3CDTF">2025-01-22T05:30:11Z</dcterms:created>
  <dcterms:modified xsi:type="dcterms:W3CDTF">2025-02-14T05:14:24Z</dcterms:modified>
</cp:coreProperties>
</file>