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567" r:id="rId2"/>
  </p:sldIdLst>
  <p:sldSz cx="15119350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7CC408-9F9F-BD9E-89B6-DE67206FF112}" name="藤田 剛" initials="剛藤" userId="S::fujita.g@jikkyo365.onmicrosoft.com::ad12ab9d-bfd1-4ee7-a2be-1559c32b68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DCDDDD"/>
    <a:srgbClr val="FFFFFF"/>
    <a:srgbClr val="E2E2E2"/>
    <a:srgbClr val="C9E2BA"/>
    <a:srgbClr val="B32E92"/>
    <a:srgbClr val="338DCD"/>
    <a:srgbClr val="FFE5E5"/>
    <a:srgbClr val="DEEBF7"/>
    <a:srgbClr val="B27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7" autoAdjust="0"/>
    <p:restoredTop sz="92617" autoAdjust="0"/>
  </p:normalViewPr>
  <p:slideViewPr>
    <p:cSldViewPr snapToGrid="0">
      <p:cViewPr>
        <p:scale>
          <a:sx n="50" d="100"/>
          <a:sy n="50" d="100"/>
        </p:scale>
        <p:origin x="864" y="-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72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5C908-73EE-47CE-B026-D0C77C9B42FD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3488"/>
            <a:ext cx="47069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3B2E0-55FE-4C8A-BB10-D0C625A0F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96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1BE49-EE3C-EF20-3929-257D1556A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38662C3-A00E-4FAD-AE24-7BE42ACF86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14413" y="1233488"/>
            <a:ext cx="4706937" cy="3328987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7832CD3-39D6-AF6B-A661-237D4977B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0D0255-C01B-5A9B-6141-279AC157F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3B2E0-55FE-4C8A-BB10-D0C625A0F31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41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226E-8299-4A4C-AF32-3BF82DC230AE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0B-87C5-4E1E-81AA-3E1D0CDF0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45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226E-8299-4A4C-AF32-3BF82DC230AE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0B-87C5-4E1E-81AA-3E1D0CDF0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19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226E-8299-4A4C-AF32-3BF82DC230AE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0B-87C5-4E1E-81AA-3E1D0CDF0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09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226E-8299-4A4C-AF32-3BF82DC230AE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0B-87C5-4E1E-81AA-3E1D0CDF0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14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226E-8299-4A4C-AF32-3BF82DC230AE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0B-87C5-4E1E-81AA-3E1D0CDF0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72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226E-8299-4A4C-AF32-3BF82DC230AE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0B-87C5-4E1E-81AA-3E1D0CDF0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03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226E-8299-4A4C-AF32-3BF82DC230AE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0B-87C5-4E1E-81AA-3E1D0CDF0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22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226E-8299-4A4C-AF32-3BF82DC230AE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0B-87C5-4E1E-81AA-3E1D0CDF0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77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226E-8299-4A4C-AF32-3BF82DC230AE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0B-87C5-4E1E-81AA-3E1D0CDF0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76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226E-8299-4A4C-AF32-3BF82DC230AE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0B-87C5-4E1E-81AA-3E1D0CDF0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4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226E-8299-4A4C-AF32-3BF82DC230AE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0B-87C5-4E1E-81AA-3E1D0CDF0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52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8226E-8299-4A4C-AF32-3BF82DC230AE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8E0B-87C5-4E1E-81AA-3E1D0CDF0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1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A7B1B-2934-7CF7-6C6B-1DA186DD8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A89EEE73-7060-5457-CA75-C154F367AE4B}"/>
              </a:ext>
            </a:extLst>
          </p:cNvPr>
          <p:cNvSpPr/>
          <p:nvPr/>
        </p:nvSpPr>
        <p:spPr>
          <a:xfrm>
            <a:off x="7997881" y="431998"/>
            <a:ext cx="6696000" cy="982781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b="1" dirty="0">
                <a:solidFill>
                  <a:schemeClr val="bg1">
                    <a:lumMod val="95000"/>
                  </a:schemeClr>
                </a:solidFill>
                <a:highlight>
                  <a:srgbClr val="ED7D31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３</a:t>
            </a:r>
            <a:r>
              <a:rPr lang="ja-JP" altLang="en-US" sz="921" b="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次の文章</a:t>
            </a:r>
            <a:r>
              <a:rPr lang="ja-JP" altLang="en-US" sz="92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と</a:t>
            </a:r>
            <a:r>
              <a:rPr lang="ja-JP" altLang="en-US" sz="921" b="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右の図</a:t>
            </a:r>
            <a:r>
              <a:rPr lang="ja-JP" altLang="en-US" sz="92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をみて，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以下の問いに答えよう。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右の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図１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</a:t>
            </a:r>
            <a:r>
              <a:rPr lang="en-US" altLang="ja-JP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,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いくつかの地形について</a:t>
            </a:r>
            <a:r>
              <a:rPr lang="en-US" altLang="ja-JP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,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地形の形成にかかる時間スケール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と地形の広がる空間スケールを模式的に示したものである。また，下の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文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ス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は，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図１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中の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Ｊ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Ｌ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のいずれかに該当する地形について説明し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たものである。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❶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上の文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シ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が示している地形名を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図２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から探し，答えよう。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 indent="-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❷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図３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は，上の文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ス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を模式図化したものである。図３について述べた次の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文のうち，</a:t>
            </a:r>
            <a:r>
              <a:rPr lang="ja-JP" altLang="en-US" sz="921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正しくないもの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を１つ選び，右下の解答欄に番号を記入しよう。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①変動帯で見られる地形である。</a:t>
            </a: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②長期間の侵食活動を受けて形成された地形である。</a:t>
            </a: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③フランスのパリ盆地がこの地形の代表例である。</a:t>
            </a: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④この地形名は，ケスタ地形と呼ばれている。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rgbClr val="ED7D3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❸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図１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中の</a:t>
            </a:r>
            <a:r>
              <a:rPr lang="ja-JP" altLang="en-US" sz="92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Ｊ</a:t>
            </a:r>
            <a:r>
              <a:rPr lang="ja-JP" altLang="en-US" sz="92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ja-JP" altLang="en-US" sz="92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Ｌ</a:t>
            </a:r>
            <a:r>
              <a:rPr lang="ja-JP" altLang="en-US" sz="92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と文</a:t>
            </a:r>
            <a:r>
              <a:rPr lang="ja-JP" altLang="en-US" sz="92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</a:t>
            </a:r>
            <a:r>
              <a:rPr lang="ja-JP" altLang="en-US" sz="92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ja-JP" altLang="en-US" sz="92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ス</a:t>
            </a:r>
            <a:r>
              <a:rPr lang="ja-JP" altLang="en-US" sz="92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を正しく組み合わせてみよう。</a:t>
            </a:r>
            <a:endParaRPr lang="en-US" altLang="ja-JP" sz="92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b="1" dirty="0">
                <a:solidFill>
                  <a:schemeClr val="bg1">
                    <a:lumMod val="95000"/>
                  </a:schemeClr>
                </a:solidFill>
                <a:highlight>
                  <a:srgbClr val="ED7D31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４</a:t>
            </a:r>
            <a:r>
              <a:rPr lang="ja-JP" altLang="en-US" sz="921" b="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次の文章</a:t>
            </a:r>
            <a:r>
              <a:rPr lang="ja-JP" altLang="en-US" sz="92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と</a:t>
            </a:r>
            <a:r>
              <a:rPr lang="ja-JP" altLang="en-US" sz="921" b="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右の図表</a:t>
            </a:r>
            <a:r>
              <a:rPr lang="ja-JP" altLang="en-US" sz="92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をみて，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以下の問いに答えよう。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地形や気候の影響を受けて，世界の大河川の流域には様々な植生がみら</a:t>
            </a:r>
            <a:endParaRPr lang="en-US" altLang="ja-JP" sz="92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れる。次の図中の</a:t>
            </a:r>
            <a:r>
              <a:rPr lang="ja-JP" altLang="en-US" sz="92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Ｅ</a:t>
            </a:r>
            <a:r>
              <a:rPr lang="ja-JP" altLang="en-US" sz="92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ja-JP" altLang="en-US" sz="92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Ｈ</a:t>
            </a:r>
            <a:r>
              <a:rPr lang="ja-JP" altLang="en-US" sz="92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は，チベット高原に源流をもついくつかの河川</a:t>
            </a:r>
            <a:endParaRPr lang="en-US" altLang="ja-JP" sz="92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の流域と主な河道を示したものである。また，右下の表は，図中の</a:t>
            </a:r>
            <a:r>
              <a:rPr lang="ja-JP" altLang="en-US" sz="92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Ｅ</a:t>
            </a:r>
            <a:r>
              <a:rPr lang="ja-JP" altLang="en-US" sz="92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endParaRPr lang="en-US" altLang="ja-JP" sz="92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Ｈ</a:t>
            </a:r>
            <a:r>
              <a:rPr lang="ja-JP" altLang="en-US" sz="92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のいずれかにおける，流域面積全体に占めるいくつかの植生などの</a:t>
            </a:r>
            <a:endParaRPr lang="en-US" altLang="ja-JP" sz="92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面積割合を示したものである。</a:t>
            </a:r>
            <a:endParaRPr lang="en-US" altLang="ja-JP" sz="92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❶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各河川の流域の気候について述べた文のうち，</a:t>
            </a:r>
            <a:r>
              <a:rPr lang="ja-JP" altLang="en-US" sz="921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正しくないもの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を１つ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選び，右下の解答欄にアルファベットを記入しよう。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Ｅ</a:t>
            </a:r>
            <a:r>
              <a:rPr lang="en-US" altLang="ja-JP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パキスタン東部のＣＳ地域を流れ，アラビア海に注ぐ。</a:t>
            </a: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Ｆ</a:t>
            </a:r>
            <a:r>
              <a:rPr lang="en-US" altLang="ja-JP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ＢＳの黄土高原からＣｗの華北平原を流れ，渤海に注ぐ。</a:t>
            </a: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Ｇ</a:t>
            </a:r>
            <a:r>
              <a:rPr lang="en-US" altLang="ja-JP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ＣｗからＣｆａの華北平原南部を流れ，東シナ海に注ぐ。</a:t>
            </a: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Ｈ</a:t>
            </a:r>
            <a:r>
              <a:rPr lang="en-US" altLang="ja-JP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Ａｍのインドシナ半島を流れ，南シナ海に注ぐ。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❷</a:t>
            </a:r>
            <a:r>
              <a:rPr lang="ja-JP" altLang="en-US" sz="92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❶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で解答した河川の流域の植生を示しているのは右表①～④のうちの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どれか，下の解答欄に該当する番号と，そう判断した理由を記入しよう。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6AEAC8-C58B-E929-A975-250D77B035E3}"/>
              </a:ext>
            </a:extLst>
          </p:cNvPr>
          <p:cNvSpPr txBox="1"/>
          <p:nvPr/>
        </p:nvSpPr>
        <p:spPr>
          <a:xfrm>
            <a:off x="1190247" y="607251"/>
            <a:ext cx="2278377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tabLst>
                <a:tab pos="3767138" algn="l"/>
                <a:tab pos="4305300" algn="l"/>
              </a:tabLst>
            </a:pPr>
            <a:r>
              <a:rPr lang="ja-JP" altLang="en-US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第１学期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定期中間考査</a:t>
            </a:r>
            <a:endParaRPr lang="en-US" altLang="ja-JP" sz="1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4292599-D8A4-4391-57A5-038F89E02BB7}"/>
              </a:ext>
            </a:extLst>
          </p:cNvPr>
          <p:cNvCxnSpPr/>
          <p:nvPr/>
        </p:nvCxnSpPr>
        <p:spPr>
          <a:xfrm>
            <a:off x="431998" y="997390"/>
            <a:ext cx="669567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41BC81-A974-47C1-2821-37521878984E}"/>
              </a:ext>
            </a:extLst>
          </p:cNvPr>
          <p:cNvSpPr txBox="1"/>
          <p:nvPr/>
        </p:nvSpPr>
        <p:spPr>
          <a:xfrm>
            <a:off x="4145279" y="801887"/>
            <a:ext cx="2982393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tabLst>
                <a:tab pos="3767138" algn="l"/>
                <a:tab pos="4305300" algn="l"/>
              </a:tabLst>
            </a:pPr>
            <a:r>
              <a:rPr lang="ja-JP" altLang="en-US" sz="1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 年　 組　 番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lang="ja-JP" altLang="en-US" sz="1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名前：</a:t>
            </a:r>
            <a:endParaRPr lang="en-US" altLang="ja-JP" sz="10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2823D8E-E72B-71CD-D612-4E9AACEF45E6}"/>
              </a:ext>
            </a:extLst>
          </p:cNvPr>
          <p:cNvCxnSpPr/>
          <p:nvPr/>
        </p:nvCxnSpPr>
        <p:spPr>
          <a:xfrm>
            <a:off x="4037953" y="431999"/>
            <a:ext cx="0" cy="56539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D862B1C-370D-2B40-353B-658CC5AC9F4F}"/>
              </a:ext>
            </a:extLst>
          </p:cNvPr>
          <p:cNvCxnSpPr/>
          <p:nvPr/>
        </p:nvCxnSpPr>
        <p:spPr>
          <a:xfrm>
            <a:off x="1082921" y="431999"/>
            <a:ext cx="0" cy="56539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14CB147-A7DE-DE35-1D3B-8A3A4539DEDA}"/>
              </a:ext>
            </a:extLst>
          </p:cNvPr>
          <p:cNvCxnSpPr/>
          <p:nvPr/>
        </p:nvCxnSpPr>
        <p:spPr>
          <a:xfrm flipV="1">
            <a:off x="633019" y="559535"/>
            <a:ext cx="396240" cy="39624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D2E5282-73DC-B28C-2A08-5B1A3728757B}"/>
              </a:ext>
            </a:extLst>
          </p:cNvPr>
          <p:cNvSpPr txBox="1"/>
          <p:nvPr/>
        </p:nvSpPr>
        <p:spPr>
          <a:xfrm>
            <a:off x="811055" y="820141"/>
            <a:ext cx="264689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tabLst>
                <a:tab pos="3767138" algn="l"/>
                <a:tab pos="4305300" algn="l"/>
              </a:tabLst>
            </a:pPr>
            <a:r>
              <a:rPr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50</a:t>
            </a: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点</a:t>
            </a:r>
            <a:endParaRPr lang="en-US" altLang="ja-JP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C654C7C-ED5C-A707-2F51-75408EB3513A}"/>
              </a:ext>
            </a:extLst>
          </p:cNvPr>
          <p:cNvSpPr/>
          <p:nvPr/>
        </p:nvSpPr>
        <p:spPr>
          <a:xfrm>
            <a:off x="438206" y="1213390"/>
            <a:ext cx="6696000" cy="904642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b="1" dirty="0">
                <a:solidFill>
                  <a:schemeClr val="bg1">
                    <a:lumMod val="95000"/>
                  </a:schemeClr>
                </a:solidFill>
                <a:highlight>
                  <a:srgbClr val="ED7D31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lang="ja-JP" altLang="en-US" sz="92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メルカトル図法を用いて描かれた</a:t>
            </a:r>
            <a:r>
              <a:rPr lang="ja-JP" altLang="en-US" sz="92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右の地図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をみて，以下の問いに答えよう。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❶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右の地図上に赤道を引いてみよう。</a:t>
            </a:r>
            <a:endParaRPr lang="en-US" altLang="ja-JP" sz="92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❷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メルカトル図法が正しく表現できるものを下の語群から選び，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下の表を完成させよう。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❸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メルカトル図法の特徴を述べた次の文のうち，正しいものを</a:t>
            </a:r>
            <a:r>
              <a:rPr lang="ja-JP" altLang="en-US" sz="921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すべて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選び，右下の解答欄に番号を記入しよう。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①メルカトル図法上において，任意の２点間の最短距離を結んだ線は大圏コースと呼ばれる。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②メルカトル図法上において，任意の２点間を直線で結んだ線は等角コースと呼ばれる。</a:t>
            </a: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③メルカトル図法上において，高緯度になるほど面積は小さく表現される。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❹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上の地図に関することがらについて述べた文のうち，</a:t>
            </a:r>
            <a:r>
              <a:rPr lang="ja-JP" altLang="en-US" sz="921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正しくないもの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を１つ選び，解答欄に番号を記入しよう。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①図中で同じ大きさで表現されている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ａ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と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ｂ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を比較すると，地球上の実際の面積は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ｂ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の方が大きい。</a:t>
            </a: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②この図で緯線と経線を示すと，それらは直交する。</a:t>
            </a: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➂東京と地点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Ｘ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の大圏コースを表現した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ア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は，地球上の実際の距離を比較すると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イ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よりも長い。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❺❹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の解答について，その文が正しくない理由を説明しよう。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b="1" dirty="0">
                <a:solidFill>
                  <a:schemeClr val="bg1">
                    <a:lumMod val="95000"/>
                  </a:schemeClr>
                </a:solidFill>
                <a:highlight>
                  <a:srgbClr val="ED7D31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２</a:t>
            </a:r>
            <a:r>
              <a:rPr lang="ja-JP" altLang="en-US" sz="921" b="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次の文章</a:t>
            </a:r>
            <a:r>
              <a:rPr lang="ja-JP" altLang="en-US" sz="92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と</a:t>
            </a:r>
            <a:r>
              <a:rPr lang="ja-JP" altLang="en-US" sz="921" b="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右の図</a:t>
            </a:r>
            <a:r>
              <a:rPr lang="ja-JP" altLang="en-US" sz="92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をみて，以下の問いに答えよう。</a:t>
            </a:r>
            <a:endParaRPr lang="en-US" altLang="ja-JP" sz="921" dirty="0">
              <a:ln w="0"/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b="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図１</a:t>
            </a:r>
            <a:r>
              <a:rPr lang="ja-JP" altLang="en-US" sz="92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は，ある地域における人口分布と現在の役所の</a:t>
            </a:r>
            <a:endParaRPr lang="en-US" altLang="ja-JP" sz="921" dirty="0">
              <a:ln w="0"/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支所，および追加で配置する支所の候補地点</a:t>
            </a:r>
            <a:r>
              <a:rPr lang="ja-JP" altLang="en-US" sz="921" b="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カ</a:t>
            </a:r>
            <a:r>
              <a:rPr lang="ja-JP" altLang="en-US" sz="92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と</a:t>
            </a:r>
            <a:r>
              <a:rPr lang="ja-JP" altLang="en-US" sz="921" b="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キ</a:t>
            </a:r>
            <a:endParaRPr lang="en-US" altLang="ja-JP" sz="921" b="1" dirty="0">
              <a:ln w="0"/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を示したものである。また，</a:t>
            </a:r>
            <a:r>
              <a:rPr lang="ja-JP" altLang="en-US" sz="921" b="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図２</a:t>
            </a:r>
            <a:r>
              <a:rPr lang="ja-JP" altLang="en-US" sz="92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は，最寄りの支所</a:t>
            </a:r>
            <a:endParaRPr lang="en-US" altLang="ja-JP" sz="921" dirty="0">
              <a:ln w="0"/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からの距離別人口割合であり，</a:t>
            </a:r>
            <a:r>
              <a:rPr lang="ja-JP" altLang="en-US" sz="921" b="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ａ</a:t>
            </a:r>
            <a:r>
              <a:rPr lang="ja-JP" altLang="en-US" sz="92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と</a:t>
            </a:r>
            <a:r>
              <a:rPr lang="ja-JP" altLang="en-US" sz="921" b="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ｂ</a:t>
            </a:r>
            <a:r>
              <a:rPr lang="ja-JP" altLang="en-US" sz="92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は，</a:t>
            </a:r>
            <a:r>
              <a:rPr lang="ja-JP" altLang="en-US" sz="921" b="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カ</a:t>
            </a:r>
            <a:r>
              <a:rPr lang="ja-JP" altLang="en-US" sz="92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と</a:t>
            </a:r>
            <a:r>
              <a:rPr lang="ja-JP" altLang="en-US" sz="921" b="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キ</a:t>
            </a:r>
            <a:r>
              <a:rPr lang="ja-JP" altLang="en-US" sz="92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endParaRPr lang="en-US" altLang="ja-JP" sz="921" dirty="0">
              <a:ln w="0"/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いずれかに２か所目の支所が配置された後の状況を</a:t>
            </a:r>
            <a:endParaRPr lang="en-US" altLang="ja-JP" sz="921" dirty="0">
              <a:ln w="0"/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20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示したものである。</a:t>
            </a:r>
            <a:endParaRPr lang="en-US" altLang="ja-JP" sz="921" dirty="0">
              <a:ln w="0"/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❶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２つの図から読み取れる内容について述べた次の文のうち，正しいものを</a:t>
            </a:r>
            <a:r>
              <a:rPr lang="ja-JP" altLang="en-US" sz="921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すべて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選び，右下の解答欄に番号を記入しよう。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①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ａ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ｂ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に比べ，最寄りの支所から遠い場所に住んでいる人口が多い。　　　　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②現在の支所から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カ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は約５</a:t>
            </a:r>
            <a:r>
              <a:rPr lang="en-US" altLang="ja-JP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km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，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キ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は約１</a:t>
            </a:r>
            <a:r>
              <a:rPr lang="en-US" altLang="ja-JP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km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離れている。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③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ｂ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は，最寄りの支所から３</a:t>
            </a:r>
            <a:r>
              <a:rPr lang="en-US" altLang="ja-JP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km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以上離れたところに住む人が存在する。</a:t>
            </a: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❷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支所を候補地</a:t>
            </a:r>
            <a:r>
              <a:rPr lang="ja-JP" altLang="en-US" sz="921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カ</a:t>
            </a:r>
            <a:r>
              <a:rPr lang="ja-JP" altLang="en-US" sz="92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に移設した場合の利点と欠点を考え，説明してみよう。</a:t>
            </a: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DB222A3-4149-2BEC-5143-906A46E4BD13}"/>
              </a:ext>
            </a:extLst>
          </p:cNvPr>
          <p:cNvSpPr/>
          <p:nvPr/>
        </p:nvSpPr>
        <p:spPr>
          <a:xfrm>
            <a:off x="633019" y="1306423"/>
            <a:ext cx="6480000" cy="8388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0" name="図 89">
            <a:extLst>
              <a:ext uri="{FF2B5EF4-FFF2-40B4-BE49-F238E27FC236}">
                <a16:creationId xmlns:a16="http://schemas.microsoft.com/office/drawing/2014/main" id="{19D959D6-D40E-A889-2575-DC8E0327A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388" y="1453985"/>
            <a:ext cx="3152699" cy="1763186"/>
          </a:xfrm>
          <a:prstGeom prst="rect">
            <a:avLst/>
          </a:prstGeom>
        </p:spPr>
      </p:pic>
      <p:graphicFrame>
        <p:nvGraphicFramePr>
          <p:cNvPr id="91" name="表 90">
            <a:extLst>
              <a:ext uri="{FF2B5EF4-FFF2-40B4-BE49-F238E27FC236}">
                <a16:creationId xmlns:a16="http://schemas.microsoft.com/office/drawing/2014/main" id="{AE2D0351-C739-0BBD-ECF8-0401978B8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068552"/>
              </p:ext>
            </p:extLst>
          </p:nvPr>
        </p:nvGraphicFramePr>
        <p:xfrm>
          <a:off x="618363" y="2184801"/>
          <a:ext cx="3152699" cy="1003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997">
                  <a:extLst>
                    <a:ext uri="{9D8B030D-6E8A-4147-A177-3AD203B41FA5}">
                      <a16:colId xmlns:a16="http://schemas.microsoft.com/office/drawing/2014/main" val="761030775"/>
                    </a:ext>
                  </a:extLst>
                </a:gridCol>
                <a:gridCol w="2160702">
                  <a:extLst>
                    <a:ext uri="{9D8B030D-6E8A-4147-A177-3AD203B41FA5}">
                      <a16:colId xmlns:a16="http://schemas.microsoft.com/office/drawing/2014/main" val="881032793"/>
                    </a:ext>
                  </a:extLst>
                </a:gridCol>
              </a:tblGrid>
              <a:tr h="21223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920" b="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cs typeface="Times New Roman" panose="02020603050405020304" pitchFamily="18" charset="0"/>
                        </a:rPr>
                        <a:t>正しく表現</a:t>
                      </a:r>
                      <a:endParaRPr lang="en-US" altLang="ja-JP" sz="920" b="0" kern="1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92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cs typeface="Times New Roman" panose="02020603050405020304" pitchFamily="18" charset="0"/>
                        </a:rPr>
                        <a:t>できる</a:t>
                      </a:r>
                      <a:r>
                        <a:rPr lang="ja-JP" altLang="en-US" sz="920" b="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cs typeface="Times New Roman" panose="02020603050405020304" pitchFamily="18" charset="0"/>
                        </a:rPr>
                        <a:t>もの</a:t>
                      </a:r>
                      <a:endParaRPr kumimoji="1" lang="ja-JP" altLang="en-US" sz="92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92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85995"/>
                  </a:ext>
                </a:extLst>
              </a:tr>
              <a:tr h="21223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92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cs typeface="Times New Roman" panose="02020603050405020304" pitchFamily="18" charset="0"/>
                        </a:rPr>
                        <a:t>正しく表現</a:t>
                      </a:r>
                      <a:endParaRPr lang="en-US" altLang="ja-JP" sz="920" kern="1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92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cs typeface="Times New Roman" panose="02020603050405020304" pitchFamily="18" charset="0"/>
                        </a:rPr>
                        <a:t>できない</a:t>
                      </a:r>
                      <a:r>
                        <a:rPr lang="ja-JP" altLang="en-US" sz="92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cs typeface="Times New Roman" panose="02020603050405020304" pitchFamily="18" charset="0"/>
                        </a:rPr>
                        <a:t>もの</a:t>
                      </a:r>
                      <a:endParaRPr kumimoji="1" lang="ja-JP" altLang="en-US" sz="92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92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48666"/>
                  </a:ext>
                </a:extLst>
              </a:tr>
            </a:tbl>
          </a:graphicData>
        </a:graphic>
      </p:graphicFrame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17C443-84F1-76E2-E304-835D993629F6}"/>
              </a:ext>
            </a:extLst>
          </p:cNvPr>
          <p:cNvSpPr/>
          <p:nvPr/>
        </p:nvSpPr>
        <p:spPr>
          <a:xfrm>
            <a:off x="2189226" y="1677819"/>
            <a:ext cx="1540636" cy="1674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205"/>
              </a:lnSpc>
              <a:tabLst>
                <a:tab pos="3767138" algn="l"/>
                <a:tab pos="4305300" algn="l"/>
              </a:tabLst>
            </a:pPr>
            <a:r>
              <a:rPr lang="en-US" altLang="ja-JP" sz="78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78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語群</a:t>
            </a:r>
            <a:r>
              <a:rPr lang="en-US" altLang="ja-JP" sz="78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r>
              <a:rPr lang="ja-JP" altLang="en-US" sz="78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距離，方位，角度，面積</a:t>
            </a:r>
            <a:endParaRPr lang="en-US" altLang="ja-JP" sz="78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8263F169-29E6-0184-A440-89A6F8896B91}"/>
              </a:ext>
            </a:extLst>
          </p:cNvPr>
          <p:cNvSpPr/>
          <p:nvPr/>
        </p:nvSpPr>
        <p:spPr>
          <a:xfrm>
            <a:off x="6341683" y="3800441"/>
            <a:ext cx="791656" cy="3962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F3E49E86-5CD0-B168-1923-1DBD065F0B64}"/>
              </a:ext>
            </a:extLst>
          </p:cNvPr>
          <p:cNvSpPr/>
          <p:nvPr/>
        </p:nvSpPr>
        <p:spPr>
          <a:xfrm>
            <a:off x="6341683" y="4692148"/>
            <a:ext cx="791656" cy="3962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0C6B7F91-7DA4-B726-2D42-0DB3917870B5}"/>
              </a:ext>
            </a:extLst>
          </p:cNvPr>
          <p:cNvSpPr/>
          <p:nvPr/>
        </p:nvSpPr>
        <p:spPr>
          <a:xfrm>
            <a:off x="618363" y="5329459"/>
            <a:ext cx="6509309" cy="59937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F410BF1-E01D-E79A-16EE-A86250957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624" y="6196202"/>
            <a:ext cx="3659050" cy="13118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7A109F0-428C-6004-FFD8-B70C7480BAE7}"/>
              </a:ext>
            </a:extLst>
          </p:cNvPr>
          <p:cNvSpPr/>
          <p:nvPr/>
        </p:nvSpPr>
        <p:spPr>
          <a:xfrm>
            <a:off x="5416081" y="6196201"/>
            <a:ext cx="205154" cy="156656"/>
          </a:xfrm>
          <a:prstGeom prst="rect">
            <a:avLst/>
          </a:prstGeom>
          <a:solidFill>
            <a:schemeClr val="tx1">
              <a:alpha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92075" indent="-92075" algn="ctr">
              <a:lnSpc>
                <a:spcPts val="1205"/>
              </a:lnSpc>
              <a:tabLst>
                <a:tab pos="3767138" algn="l"/>
                <a:tab pos="4305300" algn="l"/>
              </a:tabLst>
            </a:pPr>
            <a:r>
              <a:rPr lang="ja-JP" altLang="en-US" sz="780" b="1" dirty="0">
                <a:solidFill>
                  <a:schemeClr val="bg1">
                    <a:lumMod val="95000"/>
                  </a:schemeClr>
                </a:solidFill>
                <a:latin typeface="游ゴシック" panose="020B0400000000000000" pitchFamily="50" charset="-128"/>
              </a:rPr>
              <a:t>図２</a:t>
            </a:r>
            <a:endParaRPr lang="en-US" altLang="ja-JP" sz="780" dirty="0">
              <a:solidFill>
                <a:schemeClr val="bg1">
                  <a:lumMod val="95000"/>
                </a:schemeClr>
              </a:solidFill>
              <a:latin typeface="游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5ED6119-8BA7-7C74-235D-D2D1B91FD277}"/>
              </a:ext>
            </a:extLst>
          </p:cNvPr>
          <p:cNvSpPr/>
          <p:nvPr/>
        </p:nvSpPr>
        <p:spPr>
          <a:xfrm>
            <a:off x="6322522" y="8307724"/>
            <a:ext cx="791656" cy="3962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59723CAA-F292-F58E-46FE-1F7C3291B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156233"/>
              </p:ext>
            </p:extLst>
          </p:nvPr>
        </p:nvGraphicFramePr>
        <p:xfrm>
          <a:off x="618363" y="8823960"/>
          <a:ext cx="6509309" cy="1435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17">
                  <a:extLst>
                    <a:ext uri="{9D8B030D-6E8A-4147-A177-3AD203B41FA5}">
                      <a16:colId xmlns:a16="http://schemas.microsoft.com/office/drawing/2014/main" val="761030775"/>
                    </a:ext>
                  </a:extLst>
                </a:gridCol>
                <a:gridCol w="6220892">
                  <a:extLst>
                    <a:ext uri="{9D8B030D-6E8A-4147-A177-3AD203B41FA5}">
                      <a16:colId xmlns:a16="http://schemas.microsoft.com/office/drawing/2014/main" val="881032793"/>
                    </a:ext>
                  </a:extLst>
                </a:gridCol>
              </a:tblGrid>
              <a:tr h="71736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92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cs typeface="Times New Roman" panose="02020603050405020304" pitchFamily="18" charset="0"/>
                        </a:rPr>
                        <a:t>利点</a:t>
                      </a:r>
                      <a:endParaRPr kumimoji="1" lang="ja-JP" altLang="en-US" sz="92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92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85995"/>
                  </a:ext>
                </a:extLst>
              </a:tr>
              <a:tr h="71848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92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cs typeface="Times New Roman" panose="02020603050405020304" pitchFamily="18" charset="0"/>
                        </a:rPr>
                        <a:t>欠点</a:t>
                      </a:r>
                      <a:endParaRPr lang="en-US" altLang="ja-JP" sz="920" b="1" kern="1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92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48666"/>
                  </a:ext>
                </a:extLst>
              </a:tr>
            </a:tbl>
          </a:graphicData>
        </a:graphic>
      </p:graphicFrame>
      <p:pic>
        <p:nvPicPr>
          <p:cNvPr id="21" name="図 20">
            <a:extLst>
              <a:ext uri="{FF2B5EF4-FFF2-40B4-BE49-F238E27FC236}">
                <a16:creationId xmlns:a16="http://schemas.microsoft.com/office/drawing/2014/main" id="{6677F740-A3A6-5ADA-DDAB-1A0EE46C7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7279" y="527578"/>
            <a:ext cx="2665947" cy="1560090"/>
          </a:xfrm>
          <a:prstGeom prst="rect">
            <a:avLst/>
          </a:prstGeom>
          <a:ln>
            <a:noFill/>
          </a:ln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CE7AD88-236D-9CEF-D751-EC93E7D032A6}"/>
              </a:ext>
            </a:extLst>
          </p:cNvPr>
          <p:cNvSpPr/>
          <p:nvPr/>
        </p:nvSpPr>
        <p:spPr>
          <a:xfrm>
            <a:off x="8122192" y="1585661"/>
            <a:ext cx="3724756" cy="94418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77800" indent="-177800">
              <a:lnSpc>
                <a:spcPts val="1205"/>
              </a:lnSpc>
              <a:tabLst>
                <a:tab pos="3767138" algn="l"/>
                <a:tab pos="4305300" algn="l"/>
              </a:tabLst>
            </a:pPr>
            <a:r>
              <a:rPr lang="ja-JP" altLang="en-US" sz="78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サ</a:t>
            </a:r>
            <a:r>
              <a:rPr lang="en-US" altLang="ja-JP" sz="780" dirty="0">
                <a:solidFill>
                  <a:schemeClr val="tx1"/>
                </a:solidFill>
                <a:latin typeface="游ゴシック" panose="020B0400000000000000" pitchFamily="50" charset="-128"/>
              </a:rPr>
              <a:t>…</a:t>
            </a:r>
            <a:r>
              <a:rPr lang="ja-JP" altLang="en-US" sz="780" dirty="0">
                <a:solidFill>
                  <a:schemeClr val="tx1"/>
                </a:solidFill>
                <a:latin typeface="游ゴシック" panose="020B0400000000000000" pitchFamily="50" charset="-128"/>
              </a:rPr>
              <a:t>浅い海底でつくられた平坦面が隆起した地形であり，階段状の急崖と平坦面がみられる。</a:t>
            </a:r>
          </a:p>
          <a:p>
            <a:pPr marL="177800" indent="-177800">
              <a:lnSpc>
                <a:spcPts val="1205"/>
              </a:lnSpc>
              <a:tabLst>
                <a:tab pos="3767138" algn="l"/>
                <a:tab pos="4305300" algn="l"/>
              </a:tabLst>
            </a:pPr>
            <a:r>
              <a:rPr lang="ja-JP" altLang="en-US" sz="78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シ</a:t>
            </a:r>
            <a:r>
              <a:rPr lang="en-US" altLang="ja-JP" sz="780" dirty="0">
                <a:solidFill>
                  <a:schemeClr val="tx1"/>
                </a:solidFill>
                <a:latin typeface="游ゴシック" panose="020B0400000000000000" pitchFamily="50" charset="-128"/>
              </a:rPr>
              <a:t>…</a:t>
            </a:r>
            <a:r>
              <a:rPr lang="ja-JP" altLang="en-US" sz="780" dirty="0">
                <a:solidFill>
                  <a:schemeClr val="tx1"/>
                </a:solidFill>
                <a:latin typeface="游ゴシック" panose="020B0400000000000000" pitchFamily="50" charset="-128"/>
              </a:rPr>
              <a:t>河川の氾濫により，蛇行する河道沿いに砂が堆積してできた地形であり，周辺よりもやや高く水はけがよい。</a:t>
            </a:r>
          </a:p>
          <a:p>
            <a:pPr marL="177800" indent="-177800">
              <a:lnSpc>
                <a:spcPts val="1205"/>
              </a:lnSpc>
              <a:tabLst>
                <a:tab pos="3767138" algn="l"/>
                <a:tab pos="4305300" algn="l"/>
              </a:tabLst>
            </a:pPr>
            <a:r>
              <a:rPr lang="ja-JP" altLang="en-US" sz="78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ス</a:t>
            </a:r>
            <a:r>
              <a:rPr lang="en-US" altLang="ja-JP" sz="780" dirty="0">
                <a:solidFill>
                  <a:schemeClr val="tx1"/>
                </a:solidFill>
                <a:latin typeface="游ゴシック" panose="020B0400000000000000" pitchFamily="50" charset="-128"/>
              </a:rPr>
              <a:t>…</a:t>
            </a:r>
            <a:r>
              <a:rPr lang="ja-JP" altLang="en-US" sz="780" dirty="0">
                <a:solidFill>
                  <a:schemeClr val="tx1"/>
                </a:solidFill>
                <a:latin typeface="游ゴシック" panose="020B0400000000000000" pitchFamily="50" charset="-128"/>
              </a:rPr>
              <a:t>地質の構造を反映して形成された平野であり，硬軟のある地層が傾斜している場合，急斜面と緩斜面が繰り返されることがある。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2924F3E-7353-CFEC-4E46-3BB212C827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7" b="167"/>
          <a:stretch/>
        </p:blipFill>
        <p:spPr>
          <a:xfrm>
            <a:off x="12027935" y="2239854"/>
            <a:ext cx="2665946" cy="189565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5F236713-5263-606B-D04B-3B39EABECB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r="2091"/>
          <a:stretch/>
        </p:blipFill>
        <p:spPr>
          <a:xfrm>
            <a:off x="12027934" y="4357241"/>
            <a:ext cx="2665947" cy="12677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2D83DDA-DBF6-A6AB-BC78-1816BA6876F9}"/>
              </a:ext>
            </a:extLst>
          </p:cNvPr>
          <p:cNvSpPr/>
          <p:nvPr/>
        </p:nvSpPr>
        <p:spPr>
          <a:xfrm>
            <a:off x="3683629" y="6196201"/>
            <a:ext cx="205154" cy="156656"/>
          </a:xfrm>
          <a:prstGeom prst="rect">
            <a:avLst/>
          </a:prstGeom>
          <a:solidFill>
            <a:schemeClr val="tx1">
              <a:alpha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92075" indent="-92075" algn="ctr">
              <a:lnSpc>
                <a:spcPts val="1205"/>
              </a:lnSpc>
              <a:tabLst>
                <a:tab pos="3767138" algn="l"/>
                <a:tab pos="4305300" algn="l"/>
              </a:tabLst>
            </a:pPr>
            <a:r>
              <a:rPr lang="ja-JP" altLang="en-US" sz="780" b="1" dirty="0">
                <a:solidFill>
                  <a:schemeClr val="bg1">
                    <a:lumMod val="95000"/>
                  </a:schemeClr>
                </a:solidFill>
                <a:latin typeface="游ゴシック" panose="020B0400000000000000" pitchFamily="50" charset="-128"/>
              </a:rPr>
              <a:t>図１</a:t>
            </a:r>
            <a:endParaRPr lang="en-US" altLang="ja-JP" sz="780" b="1" dirty="0">
              <a:solidFill>
                <a:schemeClr val="bg1">
                  <a:lumMod val="95000"/>
                </a:schemeClr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841FED3-1A14-5612-8034-B40FFA574363}"/>
              </a:ext>
            </a:extLst>
          </p:cNvPr>
          <p:cNvSpPr/>
          <p:nvPr/>
        </p:nvSpPr>
        <p:spPr>
          <a:xfrm>
            <a:off x="14488400" y="431997"/>
            <a:ext cx="205154" cy="156656"/>
          </a:xfrm>
          <a:prstGeom prst="rect">
            <a:avLst/>
          </a:prstGeom>
          <a:solidFill>
            <a:schemeClr val="tx1">
              <a:alpha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92075" indent="-92075" algn="ctr">
              <a:lnSpc>
                <a:spcPts val="1205"/>
              </a:lnSpc>
              <a:tabLst>
                <a:tab pos="3767138" algn="l"/>
                <a:tab pos="4305300" algn="l"/>
              </a:tabLst>
            </a:pPr>
            <a:r>
              <a:rPr lang="ja-JP" altLang="en-US" sz="780" b="1" dirty="0">
                <a:solidFill>
                  <a:schemeClr val="bg1">
                    <a:lumMod val="95000"/>
                  </a:schemeClr>
                </a:solidFill>
                <a:latin typeface="游ゴシック" panose="020B0400000000000000" pitchFamily="50" charset="-128"/>
              </a:rPr>
              <a:t>図１</a:t>
            </a:r>
            <a:endParaRPr lang="en-US" altLang="ja-JP" sz="780" b="1" dirty="0">
              <a:solidFill>
                <a:schemeClr val="bg1">
                  <a:lumMod val="95000"/>
                </a:schemeClr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8EE5261-4191-8589-FEE1-A192E110BDD8}"/>
              </a:ext>
            </a:extLst>
          </p:cNvPr>
          <p:cNvSpPr/>
          <p:nvPr/>
        </p:nvSpPr>
        <p:spPr>
          <a:xfrm>
            <a:off x="14480581" y="2091572"/>
            <a:ext cx="205154" cy="156656"/>
          </a:xfrm>
          <a:prstGeom prst="rect">
            <a:avLst/>
          </a:prstGeom>
          <a:solidFill>
            <a:schemeClr val="tx1">
              <a:alpha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92075" indent="-92075" algn="ctr">
              <a:lnSpc>
                <a:spcPts val="1205"/>
              </a:lnSpc>
              <a:tabLst>
                <a:tab pos="3767138" algn="l"/>
                <a:tab pos="4305300" algn="l"/>
              </a:tabLst>
            </a:pPr>
            <a:r>
              <a:rPr lang="ja-JP" altLang="en-US" sz="780" b="1" dirty="0">
                <a:solidFill>
                  <a:schemeClr val="bg1">
                    <a:lumMod val="95000"/>
                  </a:schemeClr>
                </a:solidFill>
                <a:latin typeface="游ゴシック" panose="020B0400000000000000" pitchFamily="50" charset="-128"/>
              </a:rPr>
              <a:t>図２</a:t>
            </a:r>
            <a:endParaRPr lang="en-US" altLang="ja-JP" sz="780" b="1" dirty="0">
              <a:solidFill>
                <a:schemeClr val="bg1">
                  <a:lumMod val="95000"/>
                </a:schemeClr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B0B408F-96DB-E3E8-BD38-C6D0781A9552}"/>
              </a:ext>
            </a:extLst>
          </p:cNvPr>
          <p:cNvSpPr/>
          <p:nvPr/>
        </p:nvSpPr>
        <p:spPr>
          <a:xfrm>
            <a:off x="14494933" y="4200585"/>
            <a:ext cx="205154" cy="156656"/>
          </a:xfrm>
          <a:prstGeom prst="rect">
            <a:avLst/>
          </a:prstGeom>
          <a:solidFill>
            <a:schemeClr val="tx1">
              <a:alpha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92075" indent="-92075" algn="ctr">
              <a:lnSpc>
                <a:spcPts val="1205"/>
              </a:lnSpc>
              <a:tabLst>
                <a:tab pos="3767138" algn="l"/>
                <a:tab pos="4305300" algn="l"/>
              </a:tabLst>
            </a:pPr>
            <a:r>
              <a:rPr lang="ja-JP" altLang="en-US" sz="780" b="1" dirty="0">
                <a:solidFill>
                  <a:schemeClr val="bg1">
                    <a:lumMod val="95000"/>
                  </a:schemeClr>
                </a:solidFill>
                <a:latin typeface="游ゴシック" panose="020B0400000000000000" pitchFamily="50" charset="-128"/>
              </a:rPr>
              <a:t>図３</a:t>
            </a:r>
            <a:endParaRPr lang="en-US" altLang="ja-JP" sz="780" b="1" dirty="0">
              <a:solidFill>
                <a:schemeClr val="bg1">
                  <a:lumMod val="95000"/>
                </a:schemeClr>
              </a:solidFill>
              <a:latin typeface="游ゴシック" panose="020B0400000000000000" pitchFamily="50" charset="-128"/>
            </a:endParaRPr>
          </a:p>
        </p:txBody>
      </p:sp>
      <p:graphicFrame>
        <p:nvGraphicFramePr>
          <p:cNvPr id="34" name="表 33">
            <a:extLst>
              <a:ext uri="{FF2B5EF4-FFF2-40B4-BE49-F238E27FC236}">
                <a16:creationId xmlns:a16="http://schemas.microsoft.com/office/drawing/2014/main" id="{C58BE454-9B29-C7EB-1DEB-F698E05CC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635"/>
              </p:ext>
            </p:extLst>
          </p:nvPr>
        </p:nvGraphicFramePr>
        <p:xfrm>
          <a:off x="8122191" y="2851876"/>
          <a:ext cx="3724757" cy="671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918">
                  <a:extLst>
                    <a:ext uri="{9D8B030D-6E8A-4147-A177-3AD203B41FA5}">
                      <a16:colId xmlns:a16="http://schemas.microsoft.com/office/drawing/2014/main" val="761030775"/>
                    </a:ext>
                  </a:extLst>
                </a:gridCol>
                <a:gridCol w="2735839">
                  <a:extLst>
                    <a:ext uri="{9D8B030D-6E8A-4147-A177-3AD203B41FA5}">
                      <a16:colId xmlns:a16="http://schemas.microsoft.com/office/drawing/2014/main" val="881032793"/>
                    </a:ext>
                  </a:extLst>
                </a:gridCol>
              </a:tblGrid>
              <a:tr h="33580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92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cs typeface="Times New Roman" panose="02020603050405020304" pitchFamily="18" charset="0"/>
                        </a:rPr>
                        <a:t>サ</a:t>
                      </a:r>
                      <a:r>
                        <a:rPr lang="ja-JP" altLang="en-US" sz="920" b="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cs typeface="Times New Roman" panose="02020603050405020304" pitchFamily="18" charset="0"/>
                        </a:rPr>
                        <a:t>の地形名</a:t>
                      </a:r>
                      <a:endParaRPr kumimoji="1" lang="ja-JP" altLang="en-US" sz="92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92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85995"/>
                  </a:ext>
                </a:extLst>
              </a:tr>
              <a:tr h="33580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92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cs typeface="Times New Roman" panose="02020603050405020304" pitchFamily="18" charset="0"/>
                        </a:rPr>
                        <a:t>シ</a:t>
                      </a:r>
                      <a:r>
                        <a:rPr lang="ja-JP" altLang="en-US" sz="92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cs typeface="Times New Roman" panose="02020603050405020304" pitchFamily="18" charset="0"/>
                        </a:rPr>
                        <a:t>の地形名</a:t>
                      </a:r>
                      <a:endParaRPr kumimoji="1" lang="ja-JP" altLang="en-US" sz="92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92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48666"/>
                  </a:ext>
                </a:extLst>
              </a:tr>
            </a:tbl>
          </a:graphicData>
        </a:graphic>
      </p:graphicFrame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82EBE4C-E178-B9CC-E9BB-337B17875CF1}"/>
              </a:ext>
            </a:extLst>
          </p:cNvPr>
          <p:cNvSpPr/>
          <p:nvPr/>
        </p:nvSpPr>
        <p:spPr>
          <a:xfrm>
            <a:off x="11397354" y="4760823"/>
            <a:ext cx="455563" cy="3962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6" name="表 35">
            <a:extLst>
              <a:ext uri="{FF2B5EF4-FFF2-40B4-BE49-F238E27FC236}">
                <a16:creationId xmlns:a16="http://schemas.microsoft.com/office/drawing/2014/main" id="{8948E0DE-9661-A0C0-E5FA-1DB088C5E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653827"/>
              </p:ext>
            </p:extLst>
          </p:nvPr>
        </p:nvGraphicFramePr>
        <p:xfrm>
          <a:off x="8122191" y="5274350"/>
          <a:ext cx="3724758" cy="335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793">
                  <a:extLst>
                    <a:ext uri="{9D8B030D-6E8A-4147-A177-3AD203B41FA5}">
                      <a16:colId xmlns:a16="http://schemas.microsoft.com/office/drawing/2014/main" val="761030775"/>
                    </a:ext>
                  </a:extLst>
                </a:gridCol>
                <a:gridCol w="620793">
                  <a:extLst>
                    <a:ext uri="{9D8B030D-6E8A-4147-A177-3AD203B41FA5}">
                      <a16:colId xmlns:a16="http://schemas.microsoft.com/office/drawing/2014/main" val="881032793"/>
                    </a:ext>
                  </a:extLst>
                </a:gridCol>
                <a:gridCol w="620793">
                  <a:extLst>
                    <a:ext uri="{9D8B030D-6E8A-4147-A177-3AD203B41FA5}">
                      <a16:colId xmlns:a16="http://schemas.microsoft.com/office/drawing/2014/main" val="1879317830"/>
                    </a:ext>
                  </a:extLst>
                </a:gridCol>
                <a:gridCol w="620793">
                  <a:extLst>
                    <a:ext uri="{9D8B030D-6E8A-4147-A177-3AD203B41FA5}">
                      <a16:colId xmlns:a16="http://schemas.microsoft.com/office/drawing/2014/main" val="2855222270"/>
                    </a:ext>
                  </a:extLst>
                </a:gridCol>
                <a:gridCol w="620793">
                  <a:extLst>
                    <a:ext uri="{9D8B030D-6E8A-4147-A177-3AD203B41FA5}">
                      <a16:colId xmlns:a16="http://schemas.microsoft.com/office/drawing/2014/main" val="2818949256"/>
                    </a:ext>
                  </a:extLst>
                </a:gridCol>
                <a:gridCol w="620793">
                  <a:extLst>
                    <a:ext uri="{9D8B030D-6E8A-4147-A177-3AD203B41FA5}">
                      <a16:colId xmlns:a16="http://schemas.microsoft.com/office/drawing/2014/main" val="2031676985"/>
                    </a:ext>
                  </a:extLst>
                </a:gridCol>
              </a:tblGrid>
              <a:tr h="335806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92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cs typeface="Times New Roman" panose="02020603050405020304" pitchFamily="18" charset="0"/>
                        </a:rPr>
                        <a:t>Ｊ</a:t>
                      </a:r>
                      <a:endParaRPr kumimoji="1" lang="ja-JP" altLang="en-US" sz="92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92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92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Ｋ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92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92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Ｌ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92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85995"/>
                  </a:ext>
                </a:extLst>
              </a:tr>
            </a:tbl>
          </a:graphicData>
        </a:graphic>
      </p:graphicFrame>
      <p:pic>
        <p:nvPicPr>
          <p:cNvPr id="37" name="図 36">
            <a:extLst>
              <a:ext uri="{FF2B5EF4-FFF2-40B4-BE49-F238E27FC236}">
                <a16:creationId xmlns:a16="http://schemas.microsoft.com/office/drawing/2014/main" id="{540AE43E-6643-C01C-DE80-E2E5FEC413E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0506"/>
          <a:stretch/>
        </p:blipFill>
        <p:spPr>
          <a:xfrm>
            <a:off x="12027279" y="6405082"/>
            <a:ext cx="2688038" cy="2052660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A95771A1-8C3E-9440-C9DF-2CB46B25F740}"/>
              </a:ext>
            </a:extLst>
          </p:cNvPr>
          <p:cNvSpPr/>
          <p:nvPr/>
        </p:nvSpPr>
        <p:spPr>
          <a:xfrm>
            <a:off x="13956657" y="6072351"/>
            <a:ext cx="729078" cy="30139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205"/>
              </a:lnSpc>
              <a:tabLst>
                <a:tab pos="3767138" algn="l"/>
                <a:tab pos="4305300" algn="l"/>
              </a:tabLst>
            </a:pPr>
            <a:r>
              <a:rPr lang="ja-JP" altLang="en-US" sz="780" dirty="0">
                <a:solidFill>
                  <a:srgbClr val="DCDDDD"/>
                </a:solidFill>
                <a:latin typeface="游ゴシック" panose="020B0400000000000000" pitchFamily="50" charset="-128"/>
              </a:rPr>
              <a:t>■</a:t>
            </a:r>
            <a:r>
              <a:rPr lang="ja-JP" altLang="en-US" sz="780" dirty="0">
                <a:solidFill>
                  <a:schemeClr val="tx1"/>
                </a:solidFill>
                <a:latin typeface="游ゴシック" panose="020B0400000000000000" pitchFamily="50" charset="-128"/>
              </a:rPr>
              <a:t>：流域</a:t>
            </a:r>
            <a:endParaRPr lang="en-US" altLang="ja-JP" sz="780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>
              <a:lnSpc>
                <a:spcPts val="1205"/>
              </a:lnSpc>
              <a:tabLst>
                <a:tab pos="3767138" algn="l"/>
                <a:tab pos="4305300" algn="l"/>
              </a:tabLst>
            </a:pPr>
            <a:r>
              <a:rPr lang="ja-JP" altLang="en-US" sz="780" dirty="0">
                <a:solidFill>
                  <a:schemeClr val="tx1"/>
                </a:solidFill>
                <a:latin typeface="游ゴシック" panose="020B0400000000000000" pitchFamily="50" charset="-128"/>
              </a:rPr>
              <a:t>ー：おもな河道</a:t>
            </a:r>
          </a:p>
        </p:txBody>
      </p:sp>
      <p:graphicFrame>
        <p:nvGraphicFramePr>
          <p:cNvPr id="40" name="表 39">
            <a:extLst>
              <a:ext uri="{FF2B5EF4-FFF2-40B4-BE49-F238E27FC236}">
                <a16:creationId xmlns:a16="http://schemas.microsoft.com/office/drawing/2014/main" id="{E0729F8B-901D-1F88-57F3-6D6EB4003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093211"/>
              </p:ext>
            </p:extLst>
          </p:nvPr>
        </p:nvGraphicFramePr>
        <p:xfrm>
          <a:off x="12045567" y="8630186"/>
          <a:ext cx="2651150" cy="162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8">
                  <a:extLst>
                    <a:ext uri="{9D8B030D-6E8A-4147-A177-3AD203B41FA5}">
                      <a16:colId xmlns:a16="http://schemas.microsoft.com/office/drawing/2014/main" val="881032793"/>
                    </a:ext>
                  </a:extLst>
                </a:gridCol>
                <a:gridCol w="605638">
                  <a:extLst>
                    <a:ext uri="{9D8B030D-6E8A-4147-A177-3AD203B41FA5}">
                      <a16:colId xmlns:a16="http://schemas.microsoft.com/office/drawing/2014/main" val="742827604"/>
                    </a:ext>
                  </a:extLst>
                </a:gridCol>
                <a:gridCol w="605638">
                  <a:extLst>
                    <a:ext uri="{9D8B030D-6E8A-4147-A177-3AD203B41FA5}">
                      <a16:colId xmlns:a16="http://schemas.microsoft.com/office/drawing/2014/main" val="4193611356"/>
                    </a:ext>
                  </a:extLst>
                </a:gridCol>
                <a:gridCol w="605638">
                  <a:extLst>
                    <a:ext uri="{9D8B030D-6E8A-4147-A177-3AD203B41FA5}">
                      <a16:colId xmlns:a16="http://schemas.microsoft.com/office/drawing/2014/main" val="3695399349"/>
                    </a:ext>
                  </a:extLst>
                </a:gridCol>
                <a:gridCol w="605638">
                  <a:extLst>
                    <a:ext uri="{9D8B030D-6E8A-4147-A177-3AD203B41FA5}">
                      <a16:colId xmlns:a16="http://schemas.microsoft.com/office/drawing/2014/main" val="3389240860"/>
                    </a:ext>
                  </a:extLst>
                </a:gridCol>
              </a:tblGrid>
              <a:tr h="27705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92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</a:rPr>
                        <a:t>常緑広葉樹林の割合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</a:rPr>
                        <a:t>落葉広葉樹林の割合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</a:rPr>
                        <a:t>低木・草地の割合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</a:rPr>
                        <a:t>裸地（砂や岩など）の割合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85995"/>
                  </a:ext>
                </a:extLst>
              </a:tr>
              <a:tr h="132353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</a:rPr>
                        <a:t>①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</a:pPr>
                      <a:r>
                        <a:rPr kumimoji="1" lang="en-US" altLang="ja-JP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31.0</a:t>
                      </a: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</a:pPr>
                      <a:r>
                        <a:rPr kumimoji="1" lang="en-US" altLang="ja-JP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10.3</a:t>
                      </a: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</a:pPr>
                      <a:r>
                        <a:rPr kumimoji="1" lang="en-US" altLang="ja-JP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7.4</a:t>
                      </a: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</a:pPr>
                      <a:r>
                        <a:rPr kumimoji="1" lang="en-US" altLang="ja-JP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</a:t>
                      </a: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48666"/>
                  </a:ext>
                </a:extLst>
              </a:tr>
              <a:tr h="132353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</a:rPr>
                        <a:t>②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</a:pPr>
                      <a:r>
                        <a:rPr kumimoji="1" lang="en-US" altLang="ja-JP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14.5</a:t>
                      </a: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</a:pPr>
                      <a:r>
                        <a:rPr kumimoji="1" lang="en-US" altLang="ja-JP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13.7</a:t>
                      </a: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</a:pPr>
                      <a:r>
                        <a:rPr kumimoji="1" lang="en-US" altLang="ja-JP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13.0</a:t>
                      </a: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</a:pPr>
                      <a:r>
                        <a:rPr kumimoji="1" lang="en-US" altLang="ja-JP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</a:t>
                      </a: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02914"/>
                  </a:ext>
                </a:extLst>
              </a:tr>
              <a:tr h="132353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</a:rPr>
                        <a:t>③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</a:pPr>
                      <a:r>
                        <a:rPr kumimoji="1" lang="en-US" altLang="ja-JP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0.7</a:t>
                      </a: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</a:pPr>
                      <a:r>
                        <a:rPr kumimoji="1" lang="en-US" altLang="ja-JP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0.5</a:t>
                      </a: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</a:pPr>
                      <a:r>
                        <a:rPr kumimoji="1" lang="en-US" altLang="ja-JP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38.0</a:t>
                      </a: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</a:pPr>
                      <a:r>
                        <a:rPr kumimoji="1" lang="en-US" altLang="ja-JP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18.3</a:t>
                      </a: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393494"/>
                  </a:ext>
                </a:extLst>
              </a:tr>
              <a:tr h="132353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</a:rPr>
                        <a:t>④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</a:pPr>
                      <a:r>
                        <a:rPr kumimoji="1" lang="en-US" altLang="ja-JP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0.4</a:t>
                      </a: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</a:pPr>
                      <a:r>
                        <a:rPr kumimoji="1" lang="en-US" altLang="ja-JP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4.1</a:t>
                      </a: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</a:pPr>
                      <a:r>
                        <a:rPr kumimoji="1" lang="en-US" altLang="ja-JP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28.9</a:t>
                      </a: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</a:pPr>
                      <a:r>
                        <a:rPr kumimoji="1" lang="en-US" altLang="ja-JP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8.9</a:t>
                      </a:r>
                      <a:r>
                        <a:rPr kumimoji="1" lang="ja-JP" altLang="en-US" sz="92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900498"/>
                  </a:ext>
                </a:extLst>
              </a:tr>
            </a:tbl>
          </a:graphicData>
        </a:graphic>
      </p:graphicFrame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0E96BE92-DA84-3A75-0AAC-2BE1661F2281}"/>
              </a:ext>
            </a:extLst>
          </p:cNvPr>
          <p:cNvSpPr/>
          <p:nvPr/>
        </p:nvSpPr>
        <p:spPr>
          <a:xfrm>
            <a:off x="11391385" y="8004726"/>
            <a:ext cx="455563" cy="3962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3" name="表 42">
            <a:extLst>
              <a:ext uri="{FF2B5EF4-FFF2-40B4-BE49-F238E27FC236}">
                <a16:creationId xmlns:a16="http://schemas.microsoft.com/office/drawing/2014/main" id="{4B9FE367-7DEA-85A5-5D85-FEE0C42AE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06101"/>
              </p:ext>
            </p:extLst>
          </p:nvPr>
        </p:nvGraphicFramePr>
        <p:xfrm>
          <a:off x="8122190" y="8881873"/>
          <a:ext cx="3724758" cy="137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4758">
                  <a:extLst>
                    <a:ext uri="{9D8B030D-6E8A-4147-A177-3AD203B41FA5}">
                      <a16:colId xmlns:a16="http://schemas.microsoft.com/office/drawing/2014/main" val="761030775"/>
                    </a:ext>
                  </a:extLst>
                </a:gridCol>
              </a:tblGrid>
              <a:tr h="137794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92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85995"/>
                  </a:ext>
                </a:extLst>
              </a:tr>
            </a:tbl>
          </a:graphicData>
        </a:graphic>
      </p:graphicFrame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87661E0-71D2-2162-3BBC-269A1AFECA81}"/>
              </a:ext>
            </a:extLst>
          </p:cNvPr>
          <p:cNvSpPr/>
          <p:nvPr/>
        </p:nvSpPr>
        <p:spPr>
          <a:xfrm>
            <a:off x="8115656" y="8881872"/>
            <a:ext cx="455563" cy="3962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456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169115</TotalTime>
  <Words>1122</Words>
  <Application>Microsoft Office PowerPoint</Application>
  <PresentationFormat>ユーザー設定</PresentationFormat>
  <Paragraphs>124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2013 - 2022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藤田 剛</dc:creator>
  <cp:lastModifiedBy>藤田 剛</cp:lastModifiedBy>
  <cp:revision>3220</cp:revision>
  <cp:lastPrinted>2024-02-22T10:01:56Z</cp:lastPrinted>
  <dcterms:created xsi:type="dcterms:W3CDTF">2023-03-27T03:55:50Z</dcterms:created>
  <dcterms:modified xsi:type="dcterms:W3CDTF">2025-02-14T06:13:41Z</dcterms:modified>
</cp:coreProperties>
</file>