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566" r:id="rId2"/>
  </p:sldIdLst>
  <p:sldSz cx="15119350" cy="925195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7CC408-9F9F-BD9E-89B6-DE67206FF112}" name="藤田 剛" initials="剛藤" userId="S::fujita.g@jikkyo365.onmicrosoft.com::ad12ab9d-bfd1-4ee7-a2be-1559c32b688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D7D31"/>
    <a:srgbClr val="E2E2E2"/>
    <a:srgbClr val="C9E2BA"/>
    <a:srgbClr val="B32E92"/>
    <a:srgbClr val="338DCD"/>
    <a:srgbClr val="FFE5E5"/>
    <a:srgbClr val="DEEBF7"/>
    <a:srgbClr val="B27AB5"/>
    <a:srgbClr val="F25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77" autoAdjust="0"/>
    <p:restoredTop sz="92617" autoAdjust="0"/>
  </p:normalViewPr>
  <p:slideViewPr>
    <p:cSldViewPr snapToGrid="0">
      <p:cViewPr>
        <p:scale>
          <a:sx n="50" d="100"/>
          <a:sy n="50" d="100"/>
        </p:scale>
        <p:origin x="67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721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5C908-73EE-47CE-B026-D0C77C9B42FD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49288" y="1233488"/>
            <a:ext cx="54371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3B2E0-55FE-4C8A-BB10-D0C625A0F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960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65654-A5CC-48CE-F56F-E46BC8BA1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79A6A18-F8CD-8A9E-075E-43090CA767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2FAB8A6E-8381-5360-7542-7CDD1DB7C6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D2EEE9-85CA-BEEB-78C0-F6BA9C4241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3B2E0-55FE-4C8A-BB10-D0C625A0F3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44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19" y="1514151"/>
            <a:ext cx="11339513" cy="3221049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4859416"/>
            <a:ext cx="11339513" cy="2233746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99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49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5" y="492581"/>
            <a:ext cx="3260110" cy="7840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5" y="492581"/>
            <a:ext cx="9591338" cy="78406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90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76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1" y="2306564"/>
            <a:ext cx="13040439" cy="3848554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1" y="6191526"/>
            <a:ext cx="13040439" cy="202386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85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462903"/>
            <a:ext cx="6425724" cy="58702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462903"/>
            <a:ext cx="6425724" cy="58702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492581"/>
            <a:ext cx="13040439" cy="178828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5" y="2268014"/>
            <a:ext cx="6396193" cy="1111518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5" y="3379532"/>
            <a:ext cx="6396193" cy="4970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1" y="2268014"/>
            <a:ext cx="6427693" cy="1111518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1" y="3379532"/>
            <a:ext cx="6427693" cy="4970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45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6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56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16797"/>
            <a:ext cx="4876383" cy="2158788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332110"/>
            <a:ext cx="7654171" cy="6574881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2775585"/>
            <a:ext cx="4876383" cy="5142115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09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16797"/>
            <a:ext cx="4876383" cy="2158788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332110"/>
            <a:ext cx="7654171" cy="6574881"/>
          </a:xfrm>
        </p:spPr>
        <p:txBody>
          <a:bodyPr anchor="t"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2775585"/>
            <a:ext cx="4876383" cy="5142115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49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492581"/>
            <a:ext cx="13040439" cy="1788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462903"/>
            <a:ext cx="13040439" cy="587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8575188"/>
            <a:ext cx="3401854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8226E-8299-4A4C-AF32-3BF82DC230AE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8575188"/>
            <a:ext cx="5102781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8575188"/>
            <a:ext cx="3401854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68E0B-87C5-4E1E-81AA-3E1D0CDF0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82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33947" rtl="0" eaLnBrk="1" latinLnBrk="0" hangingPunct="1">
        <a:lnSpc>
          <a:spcPct val="90000"/>
        </a:lnSpc>
        <a:spcBef>
          <a:spcPct val="0"/>
        </a:spcBef>
        <a:buNone/>
        <a:defRPr kumimoji="1" sz="5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87" indent="-283487" algn="l" defTabSz="1133947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kumimoji="1"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8EDED-9042-2988-11D9-03B2B691C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EF079DB-E0AC-5E88-D8CB-42A9DEA9CAE2}"/>
              </a:ext>
            </a:extLst>
          </p:cNvPr>
          <p:cNvSpPr/>
          <p:nvPr/>
        </p:nvSpPr>
        <p:spPr>
          <a:xfrm>
            <a:off x="8209656" y="434070"/>
            <a:ext cx="6480000" cy="83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b="1" dirty="0">
                <a:solidFill>
                  <a:schemeClr val="tx1"/>
                </a:solidFill>
                <a:highlight>
                  <a:srgbClr val="F8CBAD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演習問題</a:t>
            </a: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b="1" dirty="0">
                <a:solidFill>
                  <a:schemeClr val="bg1">
                    <a:lumMod val="95000"/>
                  </a:schemeClr>
                </a:solidFill>
                <a:highlight>
                  <a:srgbClr val="ED7D31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熱帯の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気候区分図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雨温図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をみて，以下の作業や問いに取り組もう。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❶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地図上の赤道を</a:t>
            </a:r>
            <a:r>
              <a:rPr lang="ja-JP" altLang="en-US" sz="921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太線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で示そう。</a:t>
            </a: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➋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地図上の北緯</a:t>
            </a:r>
            <a:r>
              <a:rPr lang="en-US" altLang="ja-JP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度線，南緯</a:t>
            </a:r>
            <a:r>
              <a:rPr lang="en-US" altLang="ja-JP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度線をそれぞれ</a:t>
            </a:r>
            <a:r>
              <a:rPr lang="ja-JP" altLang="en-US" sz="921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太線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で示そう。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❸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サバナ気候に好きな色を塗ろう。</a:t>
            </a: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➍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サバナ気候の雨温図は</a:t>
            </a:r>
            <a:r>
              <a:rPr lang="ja-JP" altLang="en-US" sz="921" b="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Ｘ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r>
              <a:rPr lang="ja-JP" altLang="en-US" sz="921" b="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Ｙ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のどちらか，答えよう。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b="1" dirty="0">
                <a:solidFill>
                  <a:schemeClr val="bg1">
                    <a:lumMod val="95000"/>
                  </a:schemeClr>
                </a:solidFill>
                <a:highlight>
                  <a:srgbClr val="ED7D31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r>
              <a:rPr lang="ja-JP" altLang="en-US" sz="921" b="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右の図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をみて，以下の問いに答えよう。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❶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図の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Ｘ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Ｙ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にあてはまる季節名を答えよう。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❷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右の図の熱帯収束帯が季節によって移動する理由に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ついて，下の語群を</a:t>
            </a:r>
            <a:r>
              <a:rPr lang="ja-JP" altLang="en-US" sz="921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すべて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用いて説明しよう。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b="1" dirty="0">
                <a:ln w="0"/>
                <a:solidFill>
                  <a:schemeClr val="bg1"/>
                </a:solidFill>
                <a:highlight>
                  <a:srgbClr val="ED7D31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３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熱帯の気候と生活とのかかわりについて説明した次の文章のうち，正しいものに〇，正しくないものに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をつけよう。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熱帯では，高床にしたり壁をなくしたりして，住居の風通しを良くしている。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プランテーション農業が盛んな国・地域のなかには，モノカルチャー経済となっている国・地域もある。</a:t>
            </a: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代表的な商品作物の１つであるキャッサバを料理に使用するさいには，乾燥・粉砕した粉が多用される。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熱帯雨林を切り開いてプランテーションや牧場などを拡大させている地域の多くは，北半球に集中している。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E716B72-D629-72B4-AB3A-6A8B71429440}"/>
              </a:ext>
            </a:extLst>
          </p:cNvPr>
          <p:cNvSpPr/>
          <p:nvPr/>
        </p:nvSpPr>
        <p:spPr>
          <a:xfrm>
            <a:off x="8205957" y="431530"/>
            <a:ext cx="6480000" cy="83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1051FFCE-488E-E7F8-BDBA-602EAF58B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12214" y="914079"/>
            <a:ext cx="6473681" cy="2711947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31FE607-02B9-6A92-A9FB-CD78673B63B4}"/>
              </a:ext>
            </a:extLst>
          </p:cNvPr>
          <p:cNvSpPr/>
          <p:nvPr/>
        </p:nvSpPr>
        <p:spPr>
          <a:xfrm>
            <a:off x="2232854" y="433460"/>
            <a:ext cx="4680000" cy="83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just">
              <a:lnSpc>
                <a:spcPts val="1700"/>
              </a:lnSpc>
            </a:pPr>
            <a:r>
              <a:rPr lang="en-US" altLang="ja-JP" sz="920" kern="100" dirty="0">
                <a:solidFill>
                  <a:schemeClr val="tx1"/>
                </a:solidFill>
                <a:effectLst/>
                <a:highlight>
                  <a:srgbClr val="D3D3D3"/>
                </a:highlight>
                <a:latin typeface="+mn-ea"/>
                <a:cs typeface="Times New Roman" panose="02020603050405020304" pitchFamily="18" charset="0"/>
              </a:rPr>
              <a:t> </a:t>
            </a:r>
            <a:endParaRPr lang="ja-JP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r>
              <a:rPr lang="en-US" altLang="ja-JP" sz="920" kern="100" dirty="0">
                <a:solidFill>
                  <a:schemeClr val="tx1"/>
                </a:solidFill>
                <a:effectLst/>
                <a:highlight>
                  <a:srgbClr val="D3D3D3"/>
                </a:highlight>
                <a:latin typeface="+mn-ea"/>
                <a:cs typeface="Times New Roman" panose="02020603050405020304" pitchFamily="18" charset="0"/>
              </a:rPr>
              <a:t> </a:t>
            </a:r>
            <a:endParaRPr lang="ja-JP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r>
              <a:rPr lang="ja-JP" altLang="en-US" sz="920" b="1" kern="100" dirty="0">
                <a:solidFill>
                  <a:schemeClr val="tx1"/>
                </a:solidFill>
                <a:effectLst/>
                <a:highlight>
                  <a:srgbClr val="C5E0B4"/>
                </a:highlight>
                <a:latin typeface="+mn-ea"/>
                <a:cs typeface="ＭＳ 明朝" panose="02020609040205080304" pitchFamily="17" charset="-128"/>
              </a:rPr>
              <a:t>熱帯の気候と豊かな自然環境</a:t>
            </a:r>
            <a:endParaRPr lang="en-US" altLang="ja-JP" sz="920" b="1" kern="100" dirty="0">
              <a:solidFill>
                <a:schemeClr val="tx1"/>
              </a:solidFill>
              <a:effectLst/>
              <a:highlight>
                <a:srgbClr val="C5E0B4"/>
              </a:highlight>
              <a:latin typeface="+mn-ea"/>
              <a:cs typeface="ＭＳ 明朝" panose="02020609040205080304" pitchFamily="17" charset="-128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b="1" kern="100" dirty="0">
                <a:solidFill>
                  <a:schemeClr val="tx1"/>
                </a:solidFill>
                <a:highlight>
                  <a:srgbClr val="E2E2E2"/>
                </a:highlight>
                <a:latin typeface="+mn-ea"/>
                <a:cs typeface="Times New Roman" panose="02020603050405020304" pitchFamily="18" charset="0"/>
              </a:rPr>
              <a:t>熱帯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：</a:t>
            </a:r>
            <a:r>
              <a:rPr lang="ja-JP" altLang="en-US" sz="920" b="1" u="sng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①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周辺の地域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2779713"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u="sng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▶だから</a:t>
            </a:r>
            <a:r>
              <a:rPr lang="en-US" altLang="ja-JP" sz="920" u="sng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……</a:t>
            </a:r>
          </a:p>
          <a:p>
            <a:pPr marL="2779713"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：気温が一年を通して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②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い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2779713"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：気温の年較差が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③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い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2779713"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：活発な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④　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気流が発生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2779713" indent="92075"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　➡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⑤　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が絶えず発生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marL="2779713" indent="92075"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　➡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⑥　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帯の形成</a:t>
            </a: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b="1" kern="100" dirty="0">
                <a:solidFill>
                  <a:schemeClr val="tx1"/>
                </a:solidFill>
                <a:highlight>
                  <a:srgbClr val="E2E2E2"/>
                </a:highlight>
                <a:latin typeface="+mn-ea"/>
                <a:cs typeface="Times New Roman" panose="02020603050405020304" pitchFamily="18" charset="0"/>
              </a:rPr>
              <a:t>気候区分</a:t>
            </a: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⑦　　　　　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気候：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⑥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の影響を受け，一年中雨が多い</a:t>
            </a: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⑧　　　　　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気候：弱い</a:t>
            </a:r>
            <a:r>
              <a:rPr lang="ja-JP" altLang="en-US" sz="920" b="1" u="sng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⑨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季がある</a:t>
            </a: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⑩　　　　　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気候：</a:t>
            </a:r>
            <a:r>
              <a:rPr lang="ja-JP" altLang="en-US" sz="920" b="1" u="sng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⑪　　　　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季と</a:t>
            </a:r>
            <a:r>
              <a:rPr lang="ja-JP" altLang="en-US" sz="920" b="1" u="sng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⑨</a:t>
            </a: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季の区別が明瞭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endParaRPr lang="en-US" altLang="ja-JP" sz="920" b="1" kern="100" dirty="0">
              <a:solidFill>
                <a:schemeClr val="tx1"/>
              </a:solidFill>
              <a:effectLst/>
              <a:highlight>
                <a:srgbClr val="C5E0B4"/>
              </a:highlight>
              <a:latin typeface="+mn-ea"/>
              <a:cs typeface="ＭＳ 明朝" panose="02020609040205080304" pitchFamily="17" charset="-128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r>
              <a:rPr lang="ja-JP" altLang="en-US" sz="920" b="1" kern="100" dirty="0">
                <a:solidFill>
                  <a:schemeClr val="tx1"/>
                </a:solidFill>
                <a:effectLst/>
                <a:highlight>
                  <a:srgbClr val="C5E0B4"/>
                </a:highlight>
                <a:latin typeface="+mn-ea"/>
                <a:cs typeface="ＭＳ 明朝" panose="02020609040205080304" pitchFamily="17" charset="-128"/>
              </a:rPr>
              <a:t>高温多湿な場所での人々の暮らし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tabLst>
                <a:tab pos="804863" algn="l"/>
              </a:tabLst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r>
              <a:rPr lang="ja-JP" altLang="en-US" sz="920" b="1" kern="100" dirty="0">
                <a:solidFill>
                  <a:schemeClr val="tx1"/>
                </a:solidFill>
                <a:highlight>
                  <a:srgbClr val="E2E2E2"/>
                </a:highlight>
                <a:latin typeface="+mn-ea"/>
                <a:cs typeface="Times New Roman" panose="02020603050405020304" pitchFamily="18" charset="0"/>
              </a:rPr>
              <a:t>環境問題</a:t>
            </a:r>
            <a:r>
              <a:rPr lang="ja-JP" altLang="en-US" sz="920" kern="100" dirty="0">
                <a:solidFill>
                  <a:schemeClr val="tx1"/>
                </a:solidFill>
                <a:highlight>
                  <a:srgbClr val="E2E2E2"/>
                </a:highlight>
                <a:latin typeface="+mn-ea"/>
                <a:cs typeface="Times New Roman" panose="02020603050405020304" pitchFamily="18" charset="0"/>
              </a:rPr>
              <a:t>（おもに</a:t>
            </a:r>
            <a:r>
              <a:rPr lang="en-US" altLang="ja-JP" sz="920" kern="100" dirty="0">
                <a:solidFill>
                  <a:schemeClr val="tx1"/>
                </a:solidFill>
                <a:highlight>
                  <a:srgbClr val="E2E2E2"/>
                </a:highlight>
                <a:latin typeface="+mn-ea"/>
                <a:cs typeface="Times New Roman" panose="02020603050405020304" pitchFamily="18" charset="0"/>
              </a:rPr>
              <a:t>20</a:t>
            </a:r>
            <a:r>
              <a:rPr lang="ja-JP" altLang="en-US" sz="920" kern="100" dirty="0">
                <a:solidFill>
                  <a:schemeClr val="tx1"/>
                </a:solidFill>
                <a:highlight>
                  <a:srgbClr val="E2E2E2"/>
                </a:highlight>
                <a:latin typeface="+mn-ea"/>
                <a:cs typeface="Times New Roman" panose="02020603050405020304" pitchFamily="18" charset="0"/>
              </a:rPr>
              <a:t>世紀なかば以降）</a:t>
            </a:r>
          </a:p>
          <a:p>
            <a:pPr algn="just">
              <a:lnSpc>
                <a:spcPts val="1700"/>
              </a:lnSpc>
            </a:pP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920" b="1" u="sng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⑦</a:t>
            </a: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の伐採が進む　</a:t>
            </a:r>
            <a:r>
              <a:rPr lang="en-US" altLang="ja-JP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背景</a:t>
            </a:r>
            <a:r>
              <a:rPr lang="en-US" altLang="ja-JP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】</a:t>
            </a: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920" b="1" u="sng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⑲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en-US" sz="920" b="1" u="sng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　　　　</a:t>
            </a: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用木材を生産するため</a:t>
            </a:r>
          </a:p>
          <a:p>
            <a:pPr algn="just">
              <a:lnSpc>
                <a:spcPts val="1700"/>
              </a:lnSpc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　　➡</a:t>
            </a: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森林資源を利用してきた人々の生活基盤の消失</a:t>
            </a:r>
            <a:endParaRPr lang="en-US" altLang="ja-JP" sz="92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➡伝統的な生活や文化の消失（住民の</a:t>
            </a:r>
            <a:r>
              <a:rPr lang="ja-JP" altLang="en-US" sz="920" b="1" u="sng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⑳</a:t>
            </a:r>
            <a:r>
              <a:rPr lang="ja-JP" altLang="en-US" sz="920" b="1" u="sng" kern="100" dirty="0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en-US" sz="920" b="1" u="sng" kern="100" dirty="0">
                <a:solidFill>
                  <a:srgbClr val="C00000"/>
                </a:solidFill>
                <a:effectLst/>
                <a:latin typeface="+mn-ea"/>
                <a:cs typeface="Times New Roman" panose="02020603050405020304" pitchFamily="18" charset="0"/>
              </a:rPr>
              <a:t>　　　　</a:t>
            </a:r>
            <a:r>
              <a:rPr lang="ja-JP" altLang="en-US" sz="920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化政策も消失傾向を後押し）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F3704A5-1C76-F338-6FFE-76C82EFC404B}"/>
              </a:ext>
            </a:extLst>
          </p:cNvPr>
          <p:cNvSpPr/>
          <p:nvPr/>
        </p:nvSpPr>
        <p:spPr>
          <a:xfrm>
            <a:off x="430296" y="431555"/>
            <a:ext cx="6480000" cy="83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B5825AD-DB9A-8FF1-19BE-982357E500B4}"/>
              </a:ext>
            </a:extLst>
          </p:cNvPr>
          <p:cNvSpPr/>
          <p:nvPr/>
        </p:nvSpPr>
        <p:spPr>
          <a:xfrm>
            <a:off x="2230296" y="0"/>
            <a:ext cx="4680000" cy="861060"/>
          </a:xfrm>
          <a:prstGeom prst="rect">
            <a:avLst/>
          </a:prstGeom>
          <a:solidFill>
            <a:srgbClr val="69A0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7727ECF-71A9-0208-396C-07C66C5DB3CF}"/>
              </a:ext>
            </a:extLst>
          </p:cNvPr>
          <p:cNvSpPr/>
          <p:nvPr/>
        </p:nvSpPr>
        <p:spPr>
          <a:xfrm>
            <a:off x="2230296" y="204454"/>
            <a:ext cx="4680000" cy="65660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ct val="200000"/>
              </a:lnSpc>
              <a:tabLst>
                <a:tab pos="3767138" algn="l"/>
                <a:tab pos="4305300" algn="l"/>
              </a:tabLst>
            </a:pPr>
            <a:r>
              <a:rPr lang="ja-JP" altLang="en-US" sz="921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第２編　第１章　</a:t>
            </a:r>
            <a:r>
              <a:rPr lang="en-US" altLang="ja-JP" sz="921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GROUP</a:t>
            </a:r>
            <a:r>
              <a:rPr lang="ja-JP" altLang="en-US" sz="921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　自然環境と生活文化</a:t>
            </a:r>
          </a:p>
          <a:p>
            <a:pPr>
              <a:lnSpc>
                <a:spcPct val="200000"/>
              </a:lnSpc>
              <a:tabLst>
                <a:tab pos="3767138" algn="l"/>
                <a:tab pos="4305300" algn="l"/>
              </a:tabLst>
            </a:pPr>
            <a:r>
              <a:rPr lang="ja-JP" altLang="en-US" sz="921" b="1" dirty="0">
                <a:solidFill>
                  <a:srgbClr val="69A089"/>
                </a:solidFill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r>
              <a:rPr lang="ja-JP" altLang="en-US" sz="921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熱帯の気候と生活とのかかわり（教</a:t>
            </a:r>
            <a:r>
              <a:rPr lang="en-US" altLang="ja-JP" sz="921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p.34-35</a:t>
            </a:r>
            <a:r>
              <a:rPr lang="ja-JP" altLang="en-US" sz="921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　</a:t>
            </a:r>
            <a:endParaRPr lang="en-US" altLang="ja-JP" sz="921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DD6ABB7-C262-B461-184F-FEC6B6193834}"/>
              </a:ext>
            </a:extLst>
          </p:cNvPr>
          <p:cNvSpPr/>
          <p:nvPr/>
        </p:nvSpPr>
        <p:spPr>
          <a:xfrm>
            <a:off x="2230296" y="1341745"/>
            <a:ext cx="2569929" cy="131611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lnSpc>
                <a:spcPts val="1700"/>
              </a:lnSpc>
              <a:tabLst>
                <a:tab pos="3767138" algn="l"/>
                <a:tab pos="4305300" algn="l"/>
              </a:tabLst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太陽から降り注ぐエネルギー量が</a:t>
            </a: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700"/>
              </a:lnSpc>
              <a:tabLst>
                <a:tab pos="3767138" algn="l"/>
                <a:tab pos="4305300" algn="l"/>
              </a:tabLst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700"/>
              </a:lnSpc>
              <a:tabLst>
                <a:tab pos="3767138" algn="l"/>
                <a:tab pos="4305300" algn="l"/>
              </a:tabLst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700"/>
              </a:lnSpc>
              <a:tabLst>
                <a:tab pos="3767138" algn="l"/>
                <a:tab pos="4305300" algn="l"/>
              </a:tabLst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700"/>
              </a:lnSpc>
              <a:tabLst>
                <a:tab pos="3767138" algn="l"/>
                <a:tab pos="4305300" algn="l"/>
              </a:tabLst>
            </a:pPr>
            <a:endParaRPr lang="en-US" altLang="ja-JP" sz="92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700"/>
              </a:lnSpc>
              <a:tabLst>
                <a:tab pos="3767138" algn="l"/>
                <a:tab pos="4305300" algn="l"/>
              </a:tabLst>
            </a:pPr>
            <a:r>
              <a:rPr lang="ja-JP" altLang="en-US" sz="92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地球上で最も多い地域</a:t>
            </a:r>
            <a:endParaRPr lang="ja-JP" altLang="en-US" sz="92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5CC56B7-0AF0-84BC-F119-361DE2EBA538}"/>
              </a:ext>
            </a:extLst>
          </p:cNvPr>
          <p:cNvGrpSpPr/>
          <p:nvPr/>
        </p:nvGrpSpPr>
        <p:grpSpPr>
          <a:xfrm>
            <a:off x="2242488" y="1611873"/>
            <a:ext cx="2569929" cy="802777"/>
            <a:chOff x="3909060" y="3798506"/>
            <a:chExt cx="2569929" cy="802777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8FAC222B-9A33-CF5E-C32F-81BDC9BCE231}"/>
                </a:ext>
              </a:extLst>
            </p:cNvPr>
            <p:cNvGrpSpPr/>
            <p:nvPr/>
          </p:nvGrpSpPr>
          <p:grpSpPr>
            <a:xfrm>
              <a:off x="3909060" y="3798506"/>
              <a:ext cx="2569929" cy="802777"/>
              <a:chOff x="4672508" y="5144484"/>
              <a:chExt cx="2569929" cy="802777"/>
            </a:xfrm>
          </p:grpSpPr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9C6DE31D-ED55-6050-2F04-808F7862FE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 l="-2" t="55839" r="-579"/>
              <a:stretch/>
            </p:blipFill>
            <p:spPr>
              <a:xfrm>
                <a:off x="4672508" y="5144484"/>
                <a:ext cx="2569929" cy="802777"/>
              </a:xfrm>
              <a:prstGeom prst="rect">
                <a:avLst/>
              </a:prstGeom>
            </p:spPr>
          </p:pic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0B030C59-5356-1020-FE03-ADA65480CAA6}"/>
                  </a:ext>
                </a:extLst>
              </p:cNvPr>
              <p:cNvGrpSpPr/>
              <p:nvPr/>
            </p:nvGrpSpPr>
            <p:grpSpPr>
              <a:xfrm>
                <a:off x="4813929" y="5173681"/>
                <a:ext cx="610882" cy="771574"/>
                <a:chOff x="4813929" y="5173681"/>
                <a:chExt cx="610882" cy="771574"/>
              </a:xfrm>
            </p:grpSpPr>
            <p:grpSp>
              <p:nvGrpSpPr>
                <p:cNvPr id="17" name="グループ化 16">
                  <a:extLst>
                    <a:ext uri="{FF2B5EF4-FFF2-40B4-BE49-F238E27FC236}">
                      <a16:creationId xmlns:a16="http://schemas.microsoft.com/office/drawing/2014/main" id="{C61D585E-D98B-D60A-7691-046ADC8DFBC6}"/>
                    </a:ext>
                  </a:extLst>
                </p:cNvPr>
                <p:cNvGrpSpPr/>
                <p:nvPr/>
              </p:nvGrpSpPr>
              <p:grpSpPr>
                <a:xfrm rot="20302238">
                  <a:off x="4813929" y="5264786"/>
                  <a:ext cx="610882" cy="610882"/>
                  <a:chOff x="4813929" y="5264786"/>
                  <a:chExt cx="610882" cy="610882"/>
                </a:xfrm>
              </p:grpSpPr>
              <p:sp>
                <p:nvSpPr>
                  <p:cNvPr id="19" name="楕円 18">
                    <a:extLst>
                      <a:ext uri="{FF2B5EF4-FFF2-40B4-BE49-F238E27FC236}">
                        <a16:creationId xmlns:a16="http://schemas.microsoft.com/office/drawing/2014/main" id="{51BD9D5D-258F-AD37-4C88-29301EF5C5D7}"/>
                      </a:ext>
                    </a:extLst>
                  </p:cNvPr>
                  <p:cNvSpPr/>
                  <p:nvPr/>
                </p:nvSpPr>
                <p:spPr>
                  <a:xfrm>
                    <a:off x="4813929" y="5264786"/>
                    <a:ext cx="610882" cy="610882"/>
                  </a:xfrm>
                  <a:prstGeom prst="ellipse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t" anchorCtr="0"/>
                  <a:lstStyle/>
                  <a:p>
                    <a:pPr algn="l">
                      <a:tabLst>
                        <a:tab pos="3767138" algn="l"/>
                        <a:tab pos="4305300" algn="l"/>
                      </a:tabLst>
                    </a:pPr>
                    <a:endParaRPr kumimoji="1" lang="ja-JP" altLang="en-US" sz="1200" b="1" dirty="0">
                      <a:solidFill>
                        <a:srgbClr val="0070C0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endParaRPr>
                  </a:p>
                </p:txBody>
              </p:sp>
              <p:cxnSp>
                <p:nvCxnSpPr>
                  <p:cNvPr id="20" name="直線コネクタ 19">
                    <a:extLst>
                      <a:ext uri="{FF2B5EF4-FFF2-40B4-BE49-F238E27FC236}">
                        <a16:creationId xmlns:a16="http://schemas.microsoft.com/office/drawing/2014/main" id="{9C97A934-159D-08C3-0FE5-4317E6990551}"/>
                      </a:ext>
                    </a:extLst>
                  </p:cNvPr>
                  <p:cNvCxnSpPr>
                    <a:stCxn id="19" idx="1"/>
                    <a:endCxn id="19" idx="5"/>
                  </p:cNvCxnSpPr>
                  <p:nvPr/>
                </p:nvCxnSpPr>
                <p:spPr>
                  <a:xfrm>
                    <a:off x="4903391" y="5354248"/>
                    <a:ext cx="431958" cy="431958"/>
                  </a:xfrm>
                  <a:prstGeom prst="line">
                    <a:avLst/>
                  </a:prstGeom>
                  <a:ln w="6350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" name="直線コネクタ 17">
                  <a:extLst>
                    <a:ext uri="{FF2B5EF4-FFF2-40B4-BE49-F238E27FC236}">
                      <a16:creationId xmlns:a16="http://schemas.microsoft.com/office/drawing/2014/main" id="{6339DBF1-B2DF-2D59-3E5B-2165BF3388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56831" y="5173681"/>
                  <a:ext cx="336277" cy="771574"/>
                </a:xfrm>
                <a:prstGeom prst="line">
                  <a:avLst/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B0F98447-DFD3-8BFB-29BF-2A9D112602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19370" y="5266914"/>
                <a:ext cx="0" cy="6138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368A1570-0581-C1FE-CC0B-DF6EC4E40CD3}"/>
                </a:ext>
              </a:extLst>
            </p:cNvPr>
            <p:cNvGrpSpPr/>
            <p:nvPr/>
          </p:nvGrpSpPr>
          <p:grpSpPr>
            <a:xfrm>
              <a:off x="5718463" y="3825798"/>
              <a:ext cx="610882" cy="771574"/>
              <a:chOff x="4202881" y="3980103"/>
              <a:chExt cx="610882" cy="771574"/>
            </a:xfrm>
          </p:grpSpPr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48C232CD-76BB-48F7-05DE-4D5E964B39E3}"/>
                  </a:ext>
                </a:extLst>
              </p:cNvPr>
              <p:cNvSpPr/>
              <p:nvPr/>
            </p:nvSpPr>
            <p:spPr>
              <a:xfrm rot="20302238">
                <a:off x="4202881" y="4071208"/>
                <a:ext cx="610882" cy="61088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>
                  <a:tabLst>
                    <a:tab pos="3767138" algn="l"/>
                    <a:tab pos="4305300" algn="l"/>
                  </a:tabLst>
                </a:pPr>
                <a:endParaRPr kumimoji="1" lang="ja-JP" altLang="en-US" sz="1200" b="1" dirty="0">
                  <a:solidFill>
                    <a:srgbClr val="0070C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B3FE128F-ABA2-D372-B0D8-BA7A1C56A3BC}"/>
                  </a:ext>
                </a:extLst>
              </p:cNvPr>
              <p:cNvCxnSpPr>
                <a:stCxn id="25" idx="1"/>
                <a:endCxn id="25" idx="5"/>
              </p:cNvCxnSpPr>
              <p:nvPr/>
            </p:nvCxnSpPr>
            <p:spPr>
              <a:xfrm rot="20302238">
                <a:off x="4292343" y="4160670"/>
                <a:ext cx="431958" cy="431958"/>
              </a:xfrm>
              <a:prstGeom prst="line">
                <a:avLst/>
              </a:prstGeom>
              <a:ln w="63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AB0616C6-48CE-0D08-D8DD-A6EBE942A72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45783" y="3980103"/>
                <a:ext cx="336277" cy="771574"/>
              </a:xfrm>
              <a:prstGeom prst="line">
                <a:avLst/>
              </a:prstGeom>
              <a:ln w="9525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9D547168-9701-3E0C-327D-3076880685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08322" y="4073336"/>
                <a:ext cx="0" cy="613867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A304CD7-99DD-59E9-BD27-E899F0BB6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574762"/>
              </p:ext>
            </p:extLst>
          </p:nvPr>
        </p:nvGraphicFramePr>
        <p:xfrm>
          <a:off x="2230296" y="4190763"/>
          <a:ext cx="4680002" cy="3340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424">
                  <a:extLst>
                    <a:ext uri="{9D8B030D-6E8A-4147-A177-3AD203B41FA5}">
                      <a16:colId xmlns:a16="http://schemas.microsoft.com/office/drawing/2014/main" val="3746513857"/>
                    </a:ext>
                  </a:extLst>
                </a:gridCol>
                <a:gridCol w="4197578">
                  <a:extLst>
                    <a:ext uri="{9D8B030D-6E8A-4147-A177-3AD203B41FA5}">
                      <a16:colId xmlns:a16="http://schemas.microsoft.com/office/drawing/2014/main" val="3810757313"/>
                    </a:ext>
                  </a:extLst>
                </a:gridCol>
              </a:tblGrid>
              <a:tr h="23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92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衣服</a:t>
                      </a:r>
                      <a:endParaRPr lang="ja-JP" sz="92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1" u="none" kern="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highlight>
                            <a:srgbClr val="808080"/>
                          </a:highlight>
                          <a:latin typeface="+mn-ea"/>
                          <a:ea typeface="+mn-ea"/>
                        </a:rPr>
                        <a:t>素材に着目</a:t>
                      </a:r>
                      <a:endParaRPr lang="en-US" altLang="ja-JP" sz="920" b="1" u="none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highlight>
                          <a:srgbClr val="808080"/>
                        </a:highlight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：綿や麻（</a:t>
                      </a:r>
                      <a:r>
                        <a:rPr lang="ja-JP" altLang="en-US" sz="920" b="1" u="sng" kern="100" dirty="0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</a:rPr>
                        <a:t>⑫　　　　　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性や放熱性に優れる）</a:t>
                      </a: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163206"/>
                  </a:ext>
                </a:extLst>
              </a:tr>
              <a:tr h="13674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-JP" altLang="en-US" sz="92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生業</a:t>
                      </a:r>
                      <a:endParaRPr lang="en-US" altLang="ja-JP" sz="92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1" u="none" kern="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highlight>
                            <a:srgbClr val="808080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焼畑農業</a:t>
                      </a:r>
                      <a:endParaRPr lang="en-US" altLang="ja-JP" sz="920" b="1" u="none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highlight>
                          <a:srgbClr val="808080"/>
                        </a:highlight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13394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：持続的に</a:t>
                      </a:r>
                      <a:r>
                        <a:rPr lang="ja-JP" altLang="en-US" sz="920" b="1" u="sng" kern="100" dirty="0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⑬　　　　　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作物を生産（生産者自らが消費する作物）</a:t>
                      </a: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1" u="none" kern="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highlight>
                            <a:srgbClr val="808080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プランテーション農業</a:t>
                      </a:r>
                      <a:endParaRPr lang="en-US" altLang="ja-JP" sz="920" b="1" u="none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highlight>
                          <a:srgbClr val="808080"/>
                        </a:highlight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：単一作物を大量栽培する大規模農業　</a:t>
                      </a:r>
                      <a:r>
                        <a:rPr lang="en-US" altLang="ja-JP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歴史</a:t>
                      </a:r>
                      <a:r>
                        <a:rPr lang="en-US" altLang="ja-JP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かつての</a:t>
                      </a:r>
                      <a:r>
                        <a:rPr lang="ja-JP" altLang="en-US" sz="920" b="1" u="sng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⑭　　　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地で発達</a:t>
                      </a: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：輸出用の</a:t>
                      </a:r>
                      <a:r>
                        <a:rPr lang="ja-JP" altLang="en-US" sz="920" b="1" u="sng" kern="100" dirty="0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⑮　　　　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作物を栽培</a:t>
                      </a: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altLang="en-US" sz="920" b="1" u="sng" kern="100" dirty="0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⑦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では，</a:t>
                      </a:r>
                      <a:r>
                        <a:rPr lang="ja-JP" altLang="en-US" sz="920" b="1" u="sng" kern="100" dirty="0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⑯　　　　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ヤシなど　</a:t>
                      </a:r>
                      <a:r>
                        <a:rPr lang="ja-JP" altLang="en-US" sz="920" b="1" u="sng" kern="100" dirty="0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⑩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ではコーヒーや</a:t>
                      </a:r>
                      <a:r>
                        <a:rPr lang="ja-JP" altLang="en-US" sz="920" b="1" u="sng" kern="100" dirty="0">
                          <a:solidFill>
                            <a:srgbClr val="C00000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⑰　　　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花など</a:t>
                      </a: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1" u="none" kern="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highlight>
                            <a:srgbClr val="808080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稲作</a:t>
                      </a:r>
                      <a:r>
                        <a:rPr lang="ja-JP" altLang="en-US" sz="920" b="0" u="none" kern="1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highlight>
                            <a:srgbClr val="808080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（東南アジアや南アジア）</a:t>
                      </a:r>
                      <a:endParaRPr lang="en-US" altLang="ja-JP" sz="920" b="0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highlight>
                          <a:srgbClr val="808080"/>
                        </a:highlight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：豊富な水資源を利用　</a:t>
                      </a: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背景</a:t>
                      </a:r>
                      <a:r>
                        <a:rPr lang="en-US" altLang="ja-JP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920" b="1" u="sng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⑱　　　　　　　　　</a:t>
                      </a:r>
                      <a:r>
                        <a:rPr lang="en-US" altLang="ja-JP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季節風</a:t>
                      </a:r>
                      <a:r>
                        <a:rPr lang="en-US" altLang="ja-JP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の影響により</a:t>
                      </a:r>
                      <a:r>
                        <a:rPr lang="ja-JP" altLang="en-US" sz="920" b="1" u="sng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⑪</a:t>
                      </a:r>
                      <a:r>
                        <a:rPr lang="ja-JP" altLang="en-US" sz="920" b="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季の降水量が多い</a:t>
                      </a:r>
                      <a:endParaRPr lang="en-US" altLang="ja-JP" sz="92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339425"/>
                  </a:ext>
                </a:extLst>
              </a:tr>
            </a:tbl>
          </a:graphicData>
        </a:graphic>
      </p:graphicFrame>
      <p:pic>
        <p:nvPicPr>
          <p:cNvPr id="56" name="図 55">
            <a:extLst>
              <a:ext uri="{FF2B5EF4-FFF2-40B4-BE49-F238E27FC236}">
                <a16:creationId xmlns:a16="http://schemas.microsoft.com/office/drawing/2014/main" id="{3FCBB225-3CC8-3E18-37FE-E41F48753B0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" r="83"/>
          <a:stretch/>
        </p:blipFill>
        <p:spPr>
          <a:xfrm>
            <a:off x="11754410" y="3233304"/>
            <a:ext cx="1371041" cy="1589737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1D192CAF-CB83-8220-0F8D-0121341255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07321" y="3202631"/>
            <a:ext cx="1324101" cy="1589739"/>
          </a:xfrm>
          <a:prstGeom prst="rect">
            <a:avLst/>
          </a:prstGeom>
        </p:spPr>
      </p:pic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6B209DA-6C4C-FE39-83A3-6A8D2944BCFC}"/>
              </a:ext>
            </a:extLst>
          </p:cNvPr>
          <p:cNvSpPr/>
          <p:nvPr/>
        </p:nvSpPr>
        <p:spPr>
          <a:xfrm>
            <a:off x="11179601" y="4409166"/>
            <a:ext cx="277778" cy="313307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>
              <a:tabLst>
                <a:tab pos="3767138" algn="l"/>
                <a:tab pos="4305300" algn="l"/>
              </a:tabLst>
            </a:pPr>
            <a:endParaRPr kumimoji="1" lang="ja-JP" altLang="en-US" sz="92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C5C04A9E-2A58-CBFE-71D0-69782690D6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77127" y="5353492"/>
            <a:ext cx="3296960" cy="2051809"/>
          </a:xfrm>
          <a:prstGeom prst="rect">
            <a:avLst/>
          </a:prstGeom>
        </p:spPr>
      </p:pic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5750F60-CED9-F1D1-1360-A482A32EEA83}"/>
              </a:ext>
            </a:extLst>
          </p:cNvPr>
          <p:cNvSpPr/>
          <p:nvPr/>
        </p:nvSpPr>
        <p:spPr>
          <a:xfrm>
            <a:off x="8336217" y="5418662"/>
            <a:ext cx="1132903" cy="313307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l">
              <a:tabLst>
                <a:tab pos="3767138" algn="l"/>
                <a:tab pos="4305300" algn="l"/>
              </a:tabLst>
            </a:pPr>
            <a:r>
              <a:rPr kumimoji="1" lang="ja-JP" altLang="en-US" sz="92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Ｘ</a:t>
            </a:r>
            <a:r>
              <a:rPr kumimoji="1" lang="ja-JP" altLang="en-US" sz="92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endParaRPr kumimoji="1" lang="ja-JP" altLang="en-US" sz="92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2ED68296-8F5E-3E4C-7B1F-21AA1780BAC2}"/>
              </a:ext>
            </a:extLst>
          </p:cNvPr>
          <p:cNvSpPr/>
          <p:nvPr/>
        </p:nvSpPr>
        <p:spPr>
          <a:xfrm>
            <a:off x="9474200" y="5418662"/>
            <a:ext cx="1132903" cy="313307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l">
              <a:tabLst>
                <a:tab pos="3767138" algn="l"/>
                <a:tab pos="4305300" algn="l"/>
              </a:tabLst>
            </a:pPr>
            <a:r>
              <a:rPr kumimoji="1" lang="ja-JP" altLang="en-US" sz="92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Ｙ：</a:t>
            </a:r>
            <a:endParaRPr kumimoji="1" lang="ja-JP" altLang="en-US" sz="92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CA71FE3E-5E85-5183-EEAF-0EF1910608A8}"/>
              </a:ext>
            </a:extLst>
          </p:cNvPr>
          <p:cNvGrpSpPr/>
          <p:nvPr/>
        </p:nvGrpSpPr>
        <p:grpSpPr>
          <a:xfrm>
            <a:off x="8342272" y="6314853"/>
            <a:ext cx="2953726" cy="1090448"/>
            <a:chOff x="8763348" y="4574686"/>
            <a:chExt cx="1897004" cy="1090448"/>
          </a:xfrm>
        </p:grpSpPr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EB3C2C38-681D-B433-5005-03CAA18561A0}"/>
                </a:ext>
              </a:extLst>
            </p:cNvPr>
            <p:cNvSpPr/>
            <p:nvPr/>
          </p:nvSpPr>
          <p:spPr>
            <a:xfrm>
              <a:off x="8764625" y="4578496"/>
              <a:ext cx="1058248" cy="167484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>
                <a:lnSpc>
                  <a:spcPts val="1205"/>
                </a:lnSpc>
                <a:tabLst>
                  <a:tab pos="3767138" algn="l"/>
                  <a:tab pos="4305300" algn="l"/>
                </a:tabLst>
              </a:pPr>
              <a:r>
                <a:rPr lang="en-US" altLang="ja-JP" sz="78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【</a:t>
              </a:r>
              <a:r>
                <a:rPr lang="ja-JP" altLang="en-US" sz="78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語群</a:t>
              </a:r>
              <a:r>
                <a:rPr lang="en-US" altLang="ja-JP" sz="78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】</a:t>
              </a:r>
              <a:r>
                <a:rPr lang="ja-JP" altLang="en-US" sz="780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太陽，公転，赤道，北，南</a:t>
              </a:r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B6C3D307-DDC7-1A32-CB2E-C013B532C1B0}"/>
                </a:ext>
              </a:extLst>
            </p:cNvPr>
            <p:cNvSpPr/>
            <p:nvPr/>
          </p:nvSpPr>
          <p:spPr>
            <a:xfrm>
              <a:off x="8763348" y="4574686"/>
              <a:ext cx="1897004" cy="1090448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>
                <a:lnSpc>
                  <a:spcPts val="1700"/>
                </a:lnSpc>
                <a:tabLst>
                  <a:tab pos="3767138" algn="l"/>
                  <a:tab pos="4305300" algn="l"/>
                </a:tabLst>
              </a:pPr>
              <a:endParaRPr lang="ja-JP" altLang="en-US" sz="921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DDD599E9-D1C1-42A6-2D1F-BBA80E9BCBA3}"/>
              </a:ext>
            </a:extLst>
          </p:cNvPr>
          <p:cNvSpPr/>
          <p:nvPr/>
        </p:nvSpPr>
        <p:spPr>
          <a:xfrm>
            <a:off x="11750711" y="3149664"/>
            <a:ext cx="1374740" cy="21418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ja-JP" altLang="en-US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Ｘ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0876D97B-836E-9A63-9647-19F4C7C9F697}"/>
              </a:ext>
            </a:extLst>
          </p:cNvPr>
          <p:cNvGrpSpPr/>
          <p:nvPr/>
        </p:nvGrpSpPr>
        <p:grpSpPr>
          <a:xfrm>
            <a:off x="2777473" y="5195106"/>
            <a:ext cx="4132823" cy="665825"/>
            <a:chOff x="2777473" y="5195106"/>
            <a:chExt cx="4132823" cy="665825"/>
          </a:xfrm>
        </p:grpSpPr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5CC6F671-9663-BA9E-E541-9FFB74420BE6}"/>
                </a:ext>
              </a:extLst>
            </p:cNvPr>
            <p:cNvGrpSpPr/>
            <p:nvPr/>
          </p:nvGrpSpPr>
          <p:grpSpPr>
            <a:xfrm>
              <a:off x="2777473" y="5195106"/>
              <a:ext cx="4132823" cy="665825"/>
              <a:chOff x="2777473" y="5482595"/>
              <a:chExt cx="4132823" cy="665825"/>
            </a:xfrm>
          </p:grpSpPr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6739553D-34DD-A559-08BF-AD423F62A3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 r="54383" b="53785"/>
              <a:stretch/>
            </p:blipFill>
            <p:spPr>
              <a:xfrm>
                <a:off x="2777473" y="5482596"/>
                <a:ext cx="936000" cy="639070"/>
              </a:xfrm>
              <a:prstGeom prst="rect">
                <a:avLst/>
              </a:prstGeom>
            </p:spPr>
          </p:pic>
          <p:sp>
            <p:nvSpPr>
              <p:cNvPr id="45" name="矢印: 右 44">
                <a:extLst>
                  <a:ext uri="{FF2B5EF4-FFF2-40B4-BE49-F238E27FC236}">
                    <a16:creationId xmlns:a16="http://schemas.microsoft.com/office/drawing/2014/main" id="{D0FB7C9E-A0AF-8155-31BF-11DF2CF8E18A}"/>
                  </a:ext>
                </a:extLst>
              </p:cNvPr>
              <p:cNvSpPr/>
              <p:nvPr/>
            </p:nvSpPr>
            <p:spPr>
              <a:xfrm>
                <a:off x="3709828" y="5747606"/>
                <a:ext cx="3200468" cy="152400"/>
              </a:xfrm>
              <a:prstGeom prst="rightArrow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>
                  <a:tabLst>
                    <a:tab pos="3767138" algn="l"/>
                    <a:tab pos="4305300" algn="l"/>
                  </a:tabLst>
                </a:pPr>
                <a:endParaRPr kumimoji="1" lang="ja-JP" altLang="en-US" sz="1200" b="1" dirty="0">
                  <a:solidFill>
                    <a:srgbClr val="0070C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1A1F75C6-B032-7D95-C79F-5CD75F1C06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 l="54481" r="-98" b="51850"/>
              <a:stretch/>
            </p:blipFill>
            <p:spPr>
              <a:xfrm>
                <a:off x="3790091" y="5482595"/>
                <a:ext cx="936001" cy="665825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4ED42A8A-B521-6553-4C6A-067ED8E97B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 l="54251" t="54127" r="-54" b="-341"/>
              <a:stretch/>
            </p:blipFill>
            <p:spPr>
              <a:xfrm>
                <a:off x="4800225" y="5482595"/>
                <a:ext cx="939800" cy="639070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6789B640-C5F9-F671-1E8A-1003F6F7AE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 t="54114" r="54383" b="-402"/>
              <a:stretch/>
            </p:blipFill>
            <p:spPr>
              <a:xfrm>
                <a:off x="5814158" y="5482595"/>
                <a:ext cx="936000" cy="640079"/>
              </a:xfrm>
              <a:prstGeom prst="rect">
                <a:avLst/>
              </a:prstGeom>
            </p:spPr>
          </p:pic>
        </p:grp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9CC8CD64-E96A-DBB5-873C-8291D6836264}"/>
                </a:ext>
              </a:extLst>
            </p:cNvPr>
            <p:cNvSpPr/>
            <p:nvPr/>
          </p:nvSpPr>
          <p:spPr>
            <a:xfrm>
              <a:off x="4303395" y="5764530"/>
              <a:ext cx="422697" cy="96401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>
                <a:tabLst>
                  <a:tab pos="3767138" algn="l"/>
                  <a:tab pos="4305300" algn="l"/>
                </a:tabLst>
              </a:pPr>
              <a:endParaRPr kumimoji="1" lang="ja-JP" altLang="en-US" sz="1200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1E700FA-A31A-2102-AF7A-400484E33075}"/>
              </a:ext>
            </a:extLst>
          </p:cNvPr>
          <p:cNvSpPr/>
          <p:nvPr/>
        </p:nvSpPr>
        <p:spPr>
          <a:xfrm>
            <a:off x="457119" y="976481"/>
            <a:ext cx="310194" cy="162185"/>
          </a:xfrm>
          <a:prstGeom prst="rect">
            <a:avLst/>
          </a:prstGeom>
          <a:solidFill>
            <a:srgbClr val="FFFFFF">
              <a:alpha val="8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ts val="1205"/>
              </a:lnSpc>
              <a:tabLst>
                <a:tab pos="3767138" algn="l"/>
                <a:tab pos="4305300" algn="l"/>
              </a:tabLst>
            </a:pPr>
            <a:r>
              <a:rPr lang="ja-JP" altLang="en-US" sz="780" dirty="0">
                <a:solidFill>
                  <a:schemeClr val="tx1"/>
                </a:solidFill>
                <a:latin typeface="游ゴシック" panose="020B0400000000000000" pitchFamily="50" charset="-128"/>
              </a:rPr>
              <a:t>メモ欄</a:t>
            </a:r>
            <a:endParaRPr lang="ja-JP" altLang="en-US" sz="78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AAC0BCA3-BC66-A854-7E99-6BE9CAA6E3E3}"/>
              </a:ext>
            </a:extLst>
          </p:cNvPr>
          <p:cNvSpPr/>
          <p:nvPr/>
        </p:nvSpPr>
        <p:spPr>
          <a:xfrm>
            <a:off x="431093" y="914079"/>
            <a:ext cx="1622361" cy="790545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tabLst>
                <a:tab pos="3767138" algn="l"/>
                <a:tab pos="4305300" algn="l"/>
              </a:tabLst>
            </a:pPr>
            <a:endParaRPr kumimoji="1" lang="ja-JP" altLang="en-US" sz="1200" b="1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FD3053A9-5318-856F-2C17-07C785C51D50}"/>
              </a:ext>
            </a:extLst>
          </p:cNvPr>
          <p:cNvSpPr/>
          <p:nvPr/>
        </p:nvSpPr>
        <p:spPr>
          <a:xfrm>
            <a:off x="426598" y="303859"/>
            <a:ext cx="1626856" cy="557201"/>
          </a:xfrm>
          <a:prstGeom prst="rect">
            <a:avLst/>
          </a:prstGeom>
          <a:solidFill>
            <a:srgbClr val="FFFFFF">
              <a:alpha val="80000"/>
            </a:srgb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ts val="1205"/>
              </a:lnSpc>
              <a:tabLst>
                <a:tab pos="3767138" algn="l"/>
                <a:tab pos="4305300" algn="l"/>
              </a:tabLst>
            </a:pPr>
            <a:r>
              <a:rPr lang="ja-JP" altLang="en-US" sz="78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年　　組　　番号</a:t>
            </a:r>
            <a:endParaRPr lang="en-US" altLang="ja-JP" sz="78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205"/>
              </a:lnSpc>
              <a:tabLst>
                <a:tab pos="3767138" algn="l"/>
                <a:tab pos="4305300" algn="l"/>
              </a:tabLst>
            </a:pPr>
            <a:r>
              <a:rPr lang="ja-JP" altLang="en-US" sz="78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endParaRPr lang="en-US" altLang="ja-JP" sz="78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205"/>
              </a:lnSpc>
              <a:tabLst>
                <a:tab pos="3767138" algn="l"/>
                <a:tab pos="4305300" algn="l"/>
              </a:tabLst>
            </a:pPr>
            <a:r>
              <a:rPr lang="ja-JP" altLang="en-US" sz="78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名前</a:t>
            </a:r>
            <a:endParaRPr lang="en-US" altLang="ja-JP" sz="78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324AFEE-B5AD-50E2-30C2-B1C1EB0B25CB}"/>
              </a:ext>
            </a:extLst>
          </p:cNvPr>
          <p:cNvSpPr/>
          <p:nvPr/>
        </p:nvSpPr>
        <p:spPr>
          <a:xfrm>
            <a:off x="13299347" y="3149664"/>
            <a:ext cx="1374740" cy="21418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ja-JP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Y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E6E36329-583A-80F5-9818-477CA7681271}"/>
              </a:ext>
            </a:extLst>
          </p:cNvPr>
          <p:cNvSpPr/>
          <p:nvPr/>
        </p:nvSpPr>
        <p:spPr>
          <a:xfrm>
            <a:off x="11902764" y="5416757"/>
            <a:ext cx="120580" cy="131499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ja-JP" altLang="en-US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Ｘ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B3527A53-6C7E-601C-87B9-94A2EAE8B69F}"/>
              </a:ext>
            </a:extLst>
          </p:cNvPr>
          <p:cNvSpPr/>
          <p:nvPr/>
        </p:nvSpPr>
        <p:spPr>
          <a:xfrm>
            <a:off x="13589138" y="5401100"/>
            <a:ext cx="120580" cy="147156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ja-JP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Y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3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CC"/>
        </a:solidFill>
        <a:ln w="3175">
          <a:noFill/>
        </a:ln>
      </a:spPr>
      <a:bodyPr lIns="0" tIns="0" rIns="0" bIns="0" rtlCol="0" anchor="t" anchorCtr="0"/>
      <a:lstStyle>
        <a:defPPr algn="l">
          <a:tabLst>
            <a:tab pos="3767138" algn="l"/>
            <a:tab pos="4305300" algn="l"/>
          </a:tabLst>
          <a:defRPr sz="1200" b="1" dirty="0" smtClean="0">
            <a:solidFill>
              <a:srgbClr val="0070C0"/>
            </a:solidFill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kumimoji="1" sz="7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168756</TotalTime>
  <Words>600</Words>
  <Application>Microsoft Office PowerPoint</Application>
  <PresentationFormat>ユーザー設定</PresentationFormat>
  <Paragraphs>113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藤田 剛</dc:creator>
  <cp:lastModifiedBy>藤田 剛</cp:lastModifiedBy>
  <cp:revision>3214</cp:revision>
  <cp:lastPrinted>2024-02-22T10:01:56Z</cp:lastPrinted>
  <dcterms:created xsi:type="dcterms:W3CDTF">2023-03-27T03:55:50Z</dcterms:created>
  <dcterms:modified xsi:type="dcterms:W3CDTF">2025-01-22T02:13:43Z</dcterms:modified>
</cp:coreProperties>
</file>