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3" r:id="rId2"/>
    <p:sldMasterId id="2147483719" r:id="rId3"/>
    <p:sldMasterId id="2147483684" r:id="rId4"/>
    <p:sldMasterId id="2147483721" r:id="rId5"/>
    <p:sldMasterId id="2147483711" r:id="rId6"/>
    <p:sldMasterId id="2147483717" r:id="rId7"/>
    <p:sldMasterId id="2147483714" r:id="rId8"/>
  </p:sldMasterIdLst>
  <p:notesMasterIdLst>
    <p:notesMasterId r:id="rId32"/>
  </p:notesMasterIdLst>
  <p:sldIdLst>
    <p:sldId id="307" r:id="rId9"/>
    <p:sldId id="310" r:id="rId10"/>
    <p:sldId id="325" r:id="rId11"/>
    <p:sldId id="327" r:id="rId12"/>
    <p:sldId id="326" r:id="rId13"/>
    <p:sldId id="328" r:id="rId14"/>
    <p:sldId id="329" r:id="rId15"/>
    <p:sldId id="330" r:id="rId16"/>
    <p:sldId id="331" r:id="rId17"/>
    <p:sldId id="343" r:id="rId18"/>
    <p:sldId id="311" r:id="rId19"/>
    <p:sldId id="332" r:id="rId20"/>
    <p:sldId id="333" r:id="rId21"/>
    <p:sldId id="312" r:id="rId22"/>
    <p:sldId id="334" r:id="rId23"/>
    <p:sldId id="336" r:id="rId24"/>
    <p:sldId id="335" r:id="rId25"/>
    <p:sldId id="337" r:id="rId26"/>
    <p:sldId id="338" r:id="rId27"/>
    <p:sldId id="339" r:id="rId28"/>
    <p:sldId id="340" r:id="rId29"/>
    <p:sldId id="341" r:id="rId30"/>
    <p:sldId id="34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FF"/>
    <a:srgbClr val="3494BA"/>
    <a:srgbClr val="EB6F31"/>
    <a:srgbClr val="F8CCB6"/>
    <a:srgbClr val="AAD6E7"/>
    <a:srgbClr val="7A8C8E"/>
    <a:srgbClr val="EF8C5B"/>
    <a:srgbClr val="75BDA7"/>
    <a:srgbClr val="F19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4" autoAdjust="0"/>
    <p:restoredTop sz="91250" autoAdjust="0"/>
  </p:normalViewPr>
  <p:slideViewPr>
    <p:cSldViewPr snapToGrid="0">
      <p:cViewPr>
        <p:scale>
          <a:sx n="25" d="100"/>
          <a:sy n="25" d="100"/>
        </p:scale>
        <p:origin x="1056" y="955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419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425D-C3B5-4DA6-AABB-4FE89FE17BBB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0B58-C189-4153-825B-75F970B363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00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0B58-C189-4153-825B-75F970B3631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00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_メイ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58BE5C-63E6-50C3-9595-74C63909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620" y="1737995"/>
            <a:ext cx="9547860" cy="53244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5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D052AE4-C250-6245-A398-2183111497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1680" y="2468880"/>
            <a:ext cx="4749800" cy="3352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509DCF00-F714-4B35-EB7F-4F3D5F828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3620" y="1279206"/>
            <a:ext cx="5760720" cy="42672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419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演習_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040E454-83E4-A26C-A932-611017D7D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586" y="0"/>
            <a:ext cx="11636414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150000"/>
              </a:lnSpc>
              <a:buFont typeface="Wingdings" panose="05000000000000000000" pitchFamily="2" charset="2"/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4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演習_メイ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F4CE6025-4965-D97C-9FC9-DE3F7C358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86" y="740781"/>
            <a:ext cx="11636413" cy="57757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B59AC9-51D2-FDD2-A5BD-54D66F653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586" y="0"/>
            <a:ext cx="11636414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150000"/>
              </a:lnSpc>
              <a:buFont typeface="Wingdings" panose="05000000000000000000" pitchFamily="2" charset="2"/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7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防災コース_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58BE5C-63E6-50C3-9595-74C63909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620" y="1737995"/>
            <a:ext cx="9547860" cy="53244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5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D052AE4-C250-6245-A398-2183111497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1680" y="2468880"/>
            <a:ext cx="4749800" cy="3352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509DCF00-F714-4B35-EB7F-4F3D5F828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3620" y="1279206"/>
            <a:ext cx="5760720" cy="42672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" name="テキスト プレースホルダー 7">
            <a:extLst>
              <a:ext uri="{FF2B5EF4-FFF2-40B4-BE49-F238E27FC236}">
                <a16:creationId xmlns:a16="http://schemas.microsoft.com/office/drawing/2014/main" id="{5361750D-5F02-A045-44A5-D18F2C36B5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3620" y="3672840"/>
            <a:ext cx="9547860" cy="28803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50000"/>
              </a:lnSpc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165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常_扉_メイ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58BE5C-63E6-50C3-9595-74C63909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620" y="1737995"/>
            <a:ext cx="9547860" cy="53244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50000"/>
              </a:lnSpc>
              <a:defRPr sz="2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D052AE4-C250-6245-A398-2183111497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1680" y="2468880"/>
            <a:ext cx="4749800" cy="3352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509DCF00-F714-4B35-EB7F-4F3D5F828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3620" y="1279206"/>
            <a:ext cx="5760720" cy="42672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8777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常_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586" y="0"/>
            <a:ext cx="11636414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150000"/>
              </a:lnSpc>
              <a:buFont typeface="Wingdings" panose="05000000000000000000" pitchFamily="2" charset="2"/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0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常_メイ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4D6FBC-BC21-FB57-61CE-446BA999F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86" y="740781"/>
            <a:ext cx="11636413" cy="57757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1772F-ED1E-275D-0D34-D9AB4A917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586" y="0"/>
            <a:ext cx="11636414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150000"/>
              </a:lnSpc>
              <a:buFont typeface="Wingdings" panose="05000000000000000000" pitchFamily="2" charset="2"/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9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速習_扉_メイ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58BE5C-63E6-50C3-9595-74C63909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620" y="1737995"/>
            <a:ext cx="9547860" cy="53244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50000"/>
              </a:lnSpc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D052AE4-C250-6245-A398-2183111497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1680" y="2468880"/>
            <a:ext cx="4749800" cy="3352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509DCF00-F714-4B35-EB7F-4F3D5F828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3620" y="1279206"/>
            <a:ext cx="5760720" cy="42672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1361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速習_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9DC70A-6B9A-0AA9-3E3E-2A7ACAE10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586" y="0"/>
            <a:ext cx="11636414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150000"/>
              </a:lnSpc>
              <a:buFont typeface="Wingdings" panose="05000000000000000000" pitchFamily="2" charset="2"/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0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速習_メイ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97ABD393-DF3A-AD70-1F29-2CE4008C4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86" y="740781"/>
            <a:ext cx="11636413" cy="57757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A5E774-43F8-4426-375C-F68FB34D5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586" y="0"/>
            <a:ext cx="11636414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150000"/>
              </a:lnSpc>
              <a:buFont typeface="Wingdings" panose="05000000000000000000" pitchFamily="2" charset="2"/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3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演習_扉_メイ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58BE5C-63E6-50C3-9595-74C63909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620" y="1737995"/>
            <a:ext cx="9547860" cy="53244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50000"/>
              </a:lnSpc>
              <a:defRPr sz="2800" b="1">
                <a:solidFill>
                  <a:srgbClr val="EB6F3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D052AE4-C250-6245-A398-2183111497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1680" y="2468880"/>
            <a:ext cx="4749800" cy="3352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509DCF00-F714-4B35-EB7F-4F3D5F828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3620" y="1279206"/>
            <a:ext cx="5760720" cy="42672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0440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: 塗りつぶしなし 3">
            <a:extLst>
              <a:ext uri="{FF2B5EF4-FFF2-40B4-BE49-F238E27FC236}">
                <a16:creationId xmlns:a16="http://schemas.microsoft.com/office/drawing/2014/main" id="{BFC1AC07-E650-A9C9-E3CF-145BB8AD11F3}"/>
              </a:ext>
            </a:extLst>
          </p:cNvPr>
          <p:cNvSpPr/>
          <p:nvPr userDrawn="1"/>
        </p:nvSpPr>
        <p:spPr>
          <a:xfrm>
            <a:off x="-802005" y="1472423"/>
            <a:ext cx="1604010" cy="1604010"/>
          </a:xfrm>
          <a:prstGeom prst="donut">
            <a:avLst>
              <a:gd name="adj" fmla="val 36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アーチ 6">
            <a:extLst>
              <a:ext uri="{FF2B5EF4-FFF2-40B4-BE49-F238E27FC236}">
                <a16:creationId xmlns:a16="http://schemas.microsoft.com/office/drawing/2014/main" id="{88767C86-B966-DE6E-3B22-72D6A0AA0652}"/>
              </a:ext>
            </a:extLst>
          </p:cNvPr>
          <p:cNvSpPr/>
          <p:nvPr userDrawn="1"/>
        </p:nvSpPr>
        <p:spPr>
          <a:xfrm>
            <a:off x="-1755180" y="519247"/>
            <a:ext cx="3510359" cy="3510359"/>
          </a:xfrm>
          <a:prstGeom prst="blockArc">
            <a:avLst>
              <a:gd name="adj1" fmla="val 21597622"/>
              <a:gd name="adj2" fmla="val 18839544"/>
              <a:gd name="adj3" fmla="val 862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7">
            <a:extLst>
              <a:ext uri="{FF2B5EF4-FFF2-40B4-BE49-F238E27FC236}">
                <a16:creationId xmlns:a16="http://schemas.microsoft.com/office/drawing/2014/main" id="{0DE45FF9-582F-8215-D177-6C67B5DA4629}"/>
              </a:ext>
            </a:extLst>
          </p:cNvPr>
          <p:cNvSpPr/>
          <p:nvPr userDrawn="1"/>
        </p:nvSpPr>
        <p:spPr>
          <a:xfrm>
            <a:off x="-2055019" y="219408"/>
            <a:ext cx="4110038" cy="4110038"/>
          </a:xfrm>
          <a:prstGeom prst="blockArc">
            <a:avLst>
              <a:gd name="adj1" fmla="val 2198988"/>
              <a:gd name="adj2" fmla="val 3419"/>
              <a:gd name="adj3" fmla="val 467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8">
            <a:extLst>
              <a:ext uri="{FF2B5EF4-FFF2-40B4-BE49-F238E27FC236}">
                <a16:creationId xmlns:a16="http://schemas.microsoft.com/office/drawing/2014/main" id="{7044E149-132A-16AF-7975-A34BC02E3090}"/>
              </a:ext>
            </a:extLst>
          </p:cNvPr>
          <p:cNvSpPr/>
          <p:nvPr userDrawn="1"/>
        </p:nvSpPr>
        <p:spPr>
          <a:xfrm>
            <a:off x="-1329691" y="944736"/>
            <a:ext cx="2659381" cy="2659381"/>
          </a:xfrm>
          <a:prstGeom prst="blockArc">
            <a:avLst>
              <a:gd name="adj1" fmla="val 3994364"/>
              <a:gd name="adj2" fmla="val 20145"/>
              <a:gd name="adj3" fmla="val 1368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9">
            <a:extLst>
              <a:ext uri="{FF2B5EF4-FFF2-40B4-BE49-F238E27FC236}">
                <a16:creationId xmlns:a16="http://schemas.microsoft.com/office/drawing/2014/main" id="{C1C8F224-E5A4-3D5A-27C0-BCFF9FDB577B}"/>
              </a:ext>
            </a:extLst>
          </p:cNvPr>
          <p:cNvSpPr/>
          <p:nvPr userDrawn="1"/>
        </p:nvSpPr>
        <p:spPr>
          <a:xfrm>
            <a:off x="-2289667" y="-15240"/>
            <a:ext cx="4579333" cy="4579333"/>
          </a:xfrm>
          <a:prstGeom prst="blockArc">
            <a:avLst>
              <a:gd name="adj1" fmla="val 2007"/>
              <a:gd name="adj2" fmla="val 19508054"/>
              <a:gd name="adj3" fmla="val 231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B2E73A1-A76E-C522-C9A2-C7F1F0C50A98}"/>
              </a:ext>
            </a:extLst>
          </p:cNvPr>
          <p:cNvCxnSpPr>
            <a:cxnSpLocks/>
            <a:stCxn id="4" idx="6"/>
          </p:cNvCxnSpPr>
          <p:nvPr userDrawn="1"/>
        </p:nvCxnSpPr>
        <p:spPr>
          <a:xfrm flipV="1">
            <a:off x="802005" y="2274427"/>
            <a:ext cx="11039475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2">
            <a:extLst>
              <a:ext uri="{FF2B5EF4-FFF2-40B4-BE49-F238E27FC236}">
                <a16:creationId xmlns:a16="http://schemas.microsoft.com/office/drawing/2014/main" id="{06786345-F591-BD3F-EF04-5147C83AFF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6" y="1896669"/>
            <a:ext cx="324996" cy="32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3E55917-0D92-0CFF-B50A-43025197D4C2}"/>
              </a:ext>
            </a:extLst>
          </p:cNvPr>
          <p:cNvSpPr txBox="1"/>
          <p:nvPr userDrawn="1"/>
        </p:nvSpPr>
        <p:spPr>
          <a:xfrm>
            <a:off x="250366" y="2310618"/>
            <a:ext cx="429605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900" b="1" dirty="0">
                <a:solidFill>
                  <a:srgbClr val="FBFBFB"/>
                </a:solidFill>
              </a:rPr>
              <a:t>Geo</a:t>
            </a:r>
          </a:p>
          <a:p>
            <a:r>
              <a:rPr kumimoji="1" lang="en-US" altLang="ja-JP" sz="900" b="1" dirty="0">
                <a:solidFill>
                  <a:srgbClr val="FBFBFB"/>
                </a:solidFill>
              </a:rPr>
              <a:t>graphy</a:t>
            </a:r>
            <a:endParaRPr kumimoji="1" lang="ja-JP" altLang="en-US" sz="900" b="1" dirty="0">
              <a:solidFill>
                <a:srgbClr val="FBFBFB"/>
              </a:solidFill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5FC4E5A-25BA-4301-6F19-1DDC0E39E3D0}"/>
              </a:ext>
            </a:extLst>
          </p:cNvPr>
          <p:cNvCxnSpPr>
            <a:cxnSpLocks/>
            <a:endCxn id="4" idx="6"/>
          </p:cNvCxnSpPr>
          <p:nvPr userDrawn="1"/>
        </p:nvCxnSpPr>
        <p:spPr>
          <a:xfrm>
            <a:off x="-1" y="2274428"/>
            <a:ext cx="8020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78CF4220-9733-D978-191D-E568AC3C2E28}"/>
              </a:ext>
            </a:extLst>
          </p:cNvPr>
          <p:cNvSpPr txBox="1">
            <a:spLocks/>
          </p:cNvSpPr>
          <p:nvPr userDrawn="1"/>
        </p:nvSpPr>
        <p:spPr>
          <a:xfrm>
            <a:off x="2289666" y="3789397"/>
            <a:ext cx="9551814" cy="2575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2400" b="1" u="sng" dirty="0">
                <a:solidFill>
                  <a:schemeClr val="tx1"/>
                </a:solidFill>
                <a:latin typeface="+mn-lt"/>
              </a:rPr>
              <a:t>コース選択</a:t>
            </a:r>
            <a:r>
              <a:rPr lang="ja-JP" altLang="en-US" sz="1800" b="0" u="sng" dirty="0">
                <a:solidFill>
                  <a:schemeClr val="tx1"/>
                </a:solidFill>
                <a:latin typeface="+mn-lt"/>
              </a:rPr>
              <a:t>（マークをクリック）</a:t>
            </a:r>
            <a:endParaRPr lang="en-US" altLang="ja-JP" sz="1800" b="0" u="sng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+mn-lt"/>
              </a:rPr>
              <a:t>　　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通常</a:t>
            </a:r>
            <a:r>
              <a:rPr lang="ja-JP" altLang="en-US" sz="2400" dirty="0">
                <a:solidFill>
                  <a:schemeClr val="tx1"/>
                </a:solidFill>
                <a:latin typeface="+mn-lt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30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～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40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分</a:t>
            </a:r>
            <a:r>
              <a:rPr lang="ja-JP" altLang="en-US" sz="2400" dirty="0">
                <a:solidFill>
                  <a:schemeClr val="tx1"/>
                </a:solidFill>
                <a:latin typeface="+mn-lt"/>
              </a:rPr>
              <a:t>　</a:t>
            </a:r>
            <a:r>
              <a:rPr lang="ja-JP" altLang="en-US" sz="1800" dirty="0">
                <a:solidFill>
                  <a:schemeClr val="tx1"/>
                </a:solidFill>
                <a:latin typeface="+mn-lt"/>
              </a:rPr>
              <a:t>教科書の内容をていねいに理解　</a:t>
            </a:r>
            <a:r>
              <a:rPr lang="ja-JP" altLang="en-US" sz="1800" b="1" dirty="0">
                <a:solidFill>
                  <a:schemeClr val="tx1"/>
                </a:solidFill>
                <a:latin typeface="+mn-lt"/>
              </a:rPr>
              <a:t>知技思判</a:t>
            </a:r>
            <a:r>
              <a:rPr lang="ja-JP" alt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表</a:t>
            </a:r>
            <a:endParaRPr lang="en-US" altLang="ja-JP" sz="240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+mn-lt"/>
              </a:rPr>
              <a:t>　　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速習　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20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～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25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分</a:t>
            </a:r>
            <a:r>
              <a:rPr lang="ja-JP" altLang="en-US" sz="2400" dirty="0">
                <a:solidFill>
                  <a:schemeClr val="tx1"/>
                </a:solidFill>
                <a:latin typeface="+mn-lt"/>
              </a:rPr>
              <a:t>　</a:t>
            </a:r>
            <a:r>
              <a:rPr lang="ja-JP" altLang="en-US" sz="1800" dirty="0">
                <a:solidFill>
                  <a:schemeClr val="tx1"/>
                </a:solidFill>
                <a:latin typeface="+mn-lt"/>
              </a:rPr>
              <a:t>中学の既習内容はさらっと確認　</a:t>
            </a:r>
            <a:r>
              <a:rPr lang="ja-JP" altLang="en-US" sz="1800" b="1" dirty="0">
                <a:solidFill>
                  <a:schemeClr val="tx1"/>
                </a:solidFill>
                <a:latin typeface="+mn-lt"/>
              </a:rPr>
              <a:t>知技</a:t>
            </a:r>
            <a:r>
              <a:rPr lang="ja-JP" altLang="en-US" sz="1800" b="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思判表</a:t>
            </a:r>
            <a:endParaRPr lang="en-US" altLang="ja-JP" sz="24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+mn-lt"/>
              </a:rPr>
              <a:t>　　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演習　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25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～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30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分</a:t>
            </a:r>
            <a:r>
              <a:rPr lang="ja-JP" altLang="en-US" sz="2400" dirty="0">
                <a:solidFill>
                  <a:schemeClr val="tx1"/>
                </a:solidFill>
                <a:latin typeface="+mn-lt"/>
              </a:rPr>
              <a:t>　</a:t>
            </a:r>
            <a:r>
              <a:rPr lang="ja-JP" altLang="en-US" sz="1800" dirty="0">
                <a:solidFill>
                  <a:schemeClr val="tx1"/>
                </a:solidFill>
                <a:latin typeface="+mn-lt"/>
              </a:rPr>
              <a:t>各節の問題演習　　　　　　　　</a:t>
            </a:r>
            <a:r>
              <a:rPr lang="ja-JP" altLang="en-US" sz="1800" b="1" dirty="0">
                <a:solidFill>
                  <a:schemeClr val="tx1"/>
                </a:solidFill>
                <a:latin typeface="+mn-lt"/>
              </a:rPr>
              <a:t>知技思判表</a:t>
            </a:r>
            <a:endParaRPr lang="en-US" altLang="ja-JP" sz="2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10E71F9C-F407-1A1F-2FB0-AFFD75B5A06C}"/>
              </a:ext>
            </a:extLst>
          </p:cNvPr>
          <p:cNvCxnSpPr>
            <a:cxnSpLocks/>
          </p:cNvCxnSpPr>
          <p:nvPr userDrawn="1"/>
        </p:nvCxnSpPr>
        <p:spPr>
          <a:xfrm>
            <a:off x="590550" y="2702149"/>
            <a:ext cx="1548287" cy="11681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65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川と橋と建物&#10;&#10;自動的に生成された説明">
            <a:extLst>
              <a:ext uri="{FF2B5EF4-FFF2-40B4-BE49-F238E27FC236}">
                <a16:creationId xmlns:a16="http://schemas.microsoft.com/office/drawing/2014/main" id="{227C1E6B-B81B-FEB2-813C-65ECB8FCBC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b="25259"/>
          <a:stretch/>
        </p:blipFill>
        <p:spPr>
          <a:xfrm>
            <a:off x="250367" y="0"/>
            <a:ext cx="11941634" cy="6857998"/>
          </a:xfrm>
          <a:prstGeom prst="rect">
            <a:avLst/>
          </a:prstGeom>
        </p:spPr>
      </p:pic>
      <p:sp>
        <p:nvSpPr>
          <p:cNvPr id="4" name="円: 塗りつぶしなし 3">
            <a:extLst>
              <a:ext uri="{FF2B5EF4-FFF2-40B4-BE49-F238E27FC236}">
                <a16:creationId xmlns:a16="http://schemas.microsoft.com/office/drawing/2014/main" id="{BFC1AC07-E650-A9C9-E3CF-145BB8AD11F3}"/>
              </a:ext>
            </a:extLst>
          </p:cNvPr>
          <p:cNvSpPr/>
          <p:nvPr userDrawn="1"/>
        </p:nvSpPr>
        <p:spPr>
          <a:xfrm>
            <a:off x="-802005" y="1472423"/>
            <a:ext cx="1604010" cy="1604010"/>
          </a:xfrm>
          <a:prstGeom prst="donut">
            <a:avLst>
              <a:gd name="adj" fmla="val 36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アーチ 6">
            <a:extLst>
              <a:ext uri="{FF2B5EF4-FFF2-40B4-BE49-F238E27FC236}">
                <a16:creationId xmlns:a16="http://schemas.microsoft.com/office/drawing/2014/main" id="{88767C86-B966-DE6E-3B22-72D6A0AA0652}"/>
              </a:ext>
            </a:extLst>
          </p:cNvPr>
          <p:cNvSpPr/>
          <p:nvPr userDrawn="1"/>
        </p:nvSpPr>
        <p:spPr>
          <a:xfrm>
            <a:off x="-1755180" y="519247"/>
            <a:ext cx="3510359" cy="3510359"/>
          </a:xfrm>
          <a:prstGeom prst="blockArc">
            <a:avLst>
              <a:gd name="adj1" fmla="val 21597622"/>
              <a:gd name="adj2" fmla="val 18839544"/>
              <a:gd name="adj3" fmla="val 862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7">
            <a:extLst>
              <a:ext uri="{FF2B5EF4-FFF2-40B4-BE49-F238E27FC236}">
                <a16:creationId xmlns:a16="http://schemas.microsoft.com/office/drawing/2014/main" id="{0DE45FF9-582F-8215-D177-6C67B5DA4629}"/>
              </a:ext>
            </a:extLst>
          </p:cNvPr>
          <p:cNvSpPr/>
          <p:nvPr userDrawn="1"/>
        </p:nvSpPr>
        <p:spPr>
          <a:xfrm>
            <a:off x="-2055019" y="219408"/>
            <a:ext cx="4110038" cy="4110038"/>
          </a:xfrm>
          <a:prstGeom prst="blockArc">
            <a:avLst>
              <a:gd name="adj1" fmla="val 2198988"/>
              <a:gd name="adj2" fmla="val 3419"/>
              <a:gd name="adj3" fmla="val 467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8">
            <a:extLst>
              <a:ext uri="{FF2B5EF4-FFF2-40B4-BE49-F238E27FC236}">
                <a16:creationId xmlns:a16="http://schemas.microsoft.com/office/drawing/2014/main" id="{7044E149-132A-16AF-7975-A34BC02E3090}"/>
              </a:ext>
            </a:extLst>
          </p:cNvPr>
          <p:cNvSpPr/>
          <p:nvPr userDrawn="1"/>
        </p:nvSpPr>
        <p:spPr>
          <a:xfrm>
            <a:off x="-1329691" y="944736"/>
            <a:ext cx="2659381" cy="2659381"/>
          </a:xfrm>
          <a:prstGeom prst="blockArc">
            <a:avLst>
              <a:gd name="adj1" fmla="val 3994364"/>
              <a:gd name="adj2" fmla="val 20145"/>
              <a:gd name="adj3" fmla="val 1368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9">
            <a:extLst>
              <a:ext uri="{FF2B5EF4-FFF2-40B4-BE49-F238E27FC236}">
                <a16:creationId xmlns:a16="http://schemas.microsoft.com/office/drawing/2014/main" id="{C1C8F224-E5A4-3D5A-27C0-BCFF9FDB577B}"/>
              </a:ext>
            </a:extLst>
          </p:cNvPr>
          <p:cNvSpPr/>
          <p:nvPr userDrawn="1"/>
        </p:nvSpPr>
        <p:spPr>
          <a:xfrm>
            <a:off x="-2289667" y="-15240"/>
            <a:ext cx="4579333" cy="4579333"/>
          </a:xfrm>
          <a:prstGeom prst="blockArc">
            <a:avLst>
              <a:gd name="adj1" fmla="val 2007"/>
              <a:gd name="adj2" fmla="val 19508054"/>
              <a:gd name="adj3" fmla="val 231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B2E73A1-A76E-C522-C9A2-C7F1F0C50A98}"/>
              </a:ext>
            </a:extLst>
          </p:cNvPr>
          <p:cNvCxnSpPr>
            <a:cxnSpLocks/>
            <a:stCxn id="4" idx="6"/>
          </p:cNvCxnSpPr>
          <p:nvPr userDrawn="1"/>
        </p:nvCxnSpPr>
        <p:spPr>
          <a:xfrm flipV="1">
            <a:off x="802005" y="2274427"/>
            <a:ext cx="11039475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2">
            <a:extLst>
              <a:ext uri="{FF2B5EF4-FFF2-40B4-BE49-F238E27FC236}">
                <a16:creationId xmlns:a16="http://schemas.microsoft.com/office/drawing/2014/main" id="{06786345-F591-BD3F-EF04-5147C83AFF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6" y="1896669"/>
            <a:ext cx="324996" cy="32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3E55917-0D92-0CFF-B50A-43025197D4C2}"/>
              </a:ext>
            </a:extLst>
          </p:cNvPr>
          <p:cNvSpPr txBox="1"/>
          <p:nvPr userDrawn="1"/>
        </p:nvSpPr>
        <p:spPr>
          <a:xfrm>
            <a:off x="250366" y="2310618"/>
            <a:ext cx="429605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900" b="1" dirty="0">
                <a:solidFill>
                  <a:srgbClr val="FBFBFB"/>
                </a:solidFill>
              </a:rPr>
              <a:t>Geo</a:t>
            </a:r>
          </a:p>
          <a:p>
            <a:r>
              <a:rPr kumimoji="1" lang="en-US" altLang="ja-JP" sz="900" b="1" dirty="0">
                <a:solidFill>
                  <a:srgbClr val="FBFBFB"/>
                </a:solidFill>
              </a:rPr>
              <a:t>graphy</a:t>
            </a:r>
            <a:endParaRPr kumimoji="1" lang="ja-JP" altLang="en-US" sz="900" b="1" dirty="0">
              <a:solidFill>
                <a:srgbClr val="FBFBFB"/>
              </a:solidFill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5FC4E5A-25BA-4301-6F19-1DDC0E39E3D0}"/>
              </a:ext>
            </a:extLst>
          </p:cNvPr>
          <p:cNvCxnSpPr>
            <a:cxnSpLocks/>
            <a:endCxn id="4" idx="6"/>
          </p:cNvCxnSpPr>
          <p:nvPr userDrawn="1"/>
        </p:nvCxnSpPr>
        <p:spPr>
          <a:xfrm>
            <a:off x="-1" y="2274428"/>
            <a:ext cx="8020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34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: 塗りつぶしなし 3">
            <a:extLst>
              <a:ext uri="{FF2B5EF4-FFF2-40B4-BE49-F238E27FC236}">
                <a16:creationId xmlns:a16="http://schemas.microsoft.com/office/drawing/2014/main" id="{BFC1AC07-E650-A9C9-E3CF-145BB8AD11F3}"/>
              </a:ext>
            </a:extLst>
          </p:cNvPr>
          <p:cNvSpPr/>
          <p:nvPr userDrawn="1"/>
        </p:nvSpPr>
        <p:spPr>
          <a:xfrm>
            <a:off x="-802005" y="1472423"/>
            <a:ext cx="1604010" cy="1604010"/>
          </a:xfrm>
          <a:prstGeom prst="donut">
            <a:avLst>
              <a:gd name="adj" fmla="val 36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アーチ 6">
            <a:extLst>
              <a:ext uri="{FF2B5EF4-FFF2-40B4-BE49-F238E27FC236}">
                <a16:creationId xmlns:a16="http://schemas.microsoft.com/office/drawing/2014/main" id="{88767C86-B966-DE6E-3B22-72D6A0AA0652}"/>
              </a:ext>
            </a:extLst>
          </p:cNvPr>
          <p:cNvSpPr/>
          <p:nvPr userDrawn="1"/>
        </p:nvSpPr>
        <p:spPr>
          <a:xfrm>
            <a:off x="-1755180" y="519247"/>
            <a:ext cx="3510359" cy="3510359"/>
          </a:xfrm>
          <a:prstGeom prst="blockArc">
            <a:avLst>
              <a:gd name="adj1" fmla="val 21597622"/>
              <a:gd name="adj2" fmla="val 18839544"/>
              <a:gd name="adj3" fmla="val 8629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7">
            <a:extLst>
              <a:ext uri="{FF2B5EF4-FFF2-40B4-BE49-F238E27FC236}">
                <a16:creationId xmlns:a16="http://schemas.microsoft.com/office/drawing/2014/main" id="{0DE45FF9-582F-8215-D177-6C67B5DA4629}"/>
              </a:ext>
            </a:extLst>
          </p:cNvPr>
          <p:cNvSpPr/>
          <p:nvPr userDrawn="1"/>
        </p:nvSpPr>
        <p:spPr>
          <a:xfrm>
            <a:off x="-2055019" y="219408"/>
            <a:ext cx="4110038" cy="4110038"/>
          </a:xfrm>
          <a:prstGeom prst="blockArc">
            <a:avLst>
              <a:gd name="adj1" fmla="val 2198988"/>
              <a:gd name="adj2" fmla="val 3419"/>
              <a:gd name="adj3" fmla="val 467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8">
            <a:extLst>
              <a:ext uri="{FF2B5EF4-FFF2-40B4-BE49-F238E27FC236}">
                <a16:creationId xmlns:a16="http://schemas.microsoft.com/office/drawing/2014/main" id="{7044E149-132A-16AF-7975-A34BC02E3090}"/>
              </a:ext>
            </a:extLst>
          </p:cNvPr>
          <p:cNvSpPr/>
          <p:nvPr userDrawn="1"/>
        </p:nvSpPr>
        <p:spPr>
          <a:xfrm>
            <a:off x="-1329691" y="944736"/>
            <a:ext cx="2659381" cy="2659381"/>
          </a:xfrm>
          <a:prstGeom prst="blockArc">
            <a:avLst>
              <a:gd name="adj1" fmla="val 3994364"/>
              <a:gd name="adj2" fmla="val 20145"/>
              <a:gd name="adj3" fmla="val 1368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9">
            <a:extLst>
              <a:ext uri="{FF2B5EF4-FFF2-40B4-BE49-F238E27FC236}">
                <a16:creationId xmlns:a16="http://schemas.microsoft.com/office/drawing/2014/main" id="{C1C8F224-E5A4-3D5A-27C0-BCFF9FDB577B}"/>
              </a:ext>
            </a:extLst>
          </p:cNvPr>
          <p:cNvSpPr/>
          <p:nvPr userDrawn="1"/>
        </p:nvSpPr>
        <p:spPr>
          <a:xfrm>
            <a:off x="-2289667" y="-15240"/>
            <a:ext cx="4579333" cy="4579333"/>
          </a:xfrm>
          <a:prstGeom prst="blockArc">
            <a:avLst>
              <a:gd name="adj1" fmla="val 2007"/>
              <a:gd name="adj2" fmla="val 19508054"/>
              <a:gd name="adj3" fmla="val 231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B2E73A1-A76E-C522-C9A2-C7F1F0C50A98}"/>
              </a:ext>
            </a:extLst>
          </p:cNvPr>
          <p:cNvCxnSpPr>
            <a:cxnSpLocks/>
            <a:stCxn id="4" idx="6"/>
          </p:cNvCxnSpPr>
          <p:nvPr userDrawn="1"/>
        </p:nvCxnSpPr>
        <p:spPr>
          <a:xfrm flipV="1">
            <a:off x="802005" y="2274427"/>
            <a:ext cx="11039475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2">
            <a:extLst>
              <a:ext uri="{FF2B5EF4-FFF2-40B4-BE49-F238E27FC236}">
                <a16:creationId xmlns:a16="http://schemas.microsoft.com/office/drawing/2014/main" id="{06786345-F591-BD3F-EF04-5147C83AFF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6" y="1896669"/>
            <a:ext cx="324996" cy="32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3E55917-0D92-0CFF-B50A-43025197D4C2}"/>
              </a:ext>
            </a:extLst>
          </p:cNvPr>
          <p:cNvSpPr txBox="1"/>
          <p:nvPr userDrawn="1"/>
        </p:nvSpPr>
        <p:spPr>
          <a:xfrm>
            <a:off x="250366" y="2310618"/>
            <a:ext cx="429605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900" b="1" dirty="0">
                <a:solidFill>
                  <a:srgbClr val="FBFBFB"/>
                </a:solidFill>
              </a:rPr>
              <a:t>Geo</a:t>
            </a:r>
          </a:p>
          <a:p>
            <a:r>
              <a:rPr kumimoji="1" lang="en-US" altLang="ja-JP" sz="900" b="1" dirty="0">
                <a:solidFill>
                  <a:srgbClr val="FBFBFB"/>
                </a:solidFill>
              </a:rPr>
              <a:t>graphy</a:t>
            </a:r>
            <a:endParaRPr kumimoji="1" lang="ja-JP" altLang="en-US" sz="900" b="1" dirty="0">
              <a:solidFill>
                <a:srgbClr val="FBFBFB"/>
              </a:solidFill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5FC4E5A-25BA-4301-6F19-1DDC0E39E3D0}"/>
              </a:ext>
            </a:extLst>
          </p:cNvPr>
          <p:cNvCxnSpPr>
            <a:cxnSpLocks/>
            <a:endCxn id="4" idx="6"/>
          </p:cNvCxnSpPr>
          <p:nvPr userDrawn="1"/>
        </p:nvCxnSpPr>
        <p:spPr>
          <a:xfrm>
            <a:off x="-1" y="2274428"/>
            <a:ext cx="8020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78CF4220-9733-D978-191D-E568AC3C2E28}"/>
              </a:ext>
            </a:extLst>
          </p:cNvPr>
          <p:cNvSpPr txBox="1">
            <a:spLocks/>
          </p:cNvSpPr>
          <p:nvPr userDrawn="1"/>
        </p:nvSpPr>
        <p:spPr>
          <a:xfrm>
            <a:off x="2289666" y="3789398"/>
            <a:ext cx="9902334" cy="5400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+mn-lt"/>
              </a:rPr>
              <a:t>　　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通常</a:t>
            </a:r>
            <a:r>
              <a:rPr lang="ja-JP" altLang="en-US" sz="2400" dirty="0">
                <a:solidFill>
                  <a:schemeClr val="tx1"/>
                </a:solidFill>
                <a:latin typeface="+mn-lt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30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～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40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分</a:t>
            </a:r>
            <a:r>
              <a:rPr lang="ja-JP" altLang="en-US" sz="2400" dirty="0">
                <a:solidFill>
                  <a:schemeClr val="tx1"/>
                </a:solidFill>
                <a:latin typeface="+mn-lt"/>
              </a:rPr>
              <a:t>　</a:t>
            </a:r>
            <a:r>
              <a:rPr lang="ja-JP" altLang="en-US" sz="1800" dirty="0">
                <a:solidFill>
                  <a:schemeClr val="tx1"/>
                </a:solidFill>
                <a:latin typeface="+mn-lt"/>
              </a:rPr>
              <a:t>教科書の内容をていねいに理解　</a:t>
            </a:r>
            <a:r>
              <a:rPr lang="ja-JP" altLang="en-US" sz="1800" b="1" dirty="0">
                <a:solidFill>
                  <a:schemeClr val="tx1"/>
                </a:solidFill>
                <a:latin typeface="+mn-lt"/>
              </a:rPr>
              <a:t>知技思判</a:t>
            </a:r>
            <a:r>
              <a:rPr lang="ja-JP" alt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表</a:t>
            </a:r>
            <a:endParaRPr lang="en-US" altLang="ja-JP" sz="240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8A63887-CC19-DA1D-9EEF-7190FEF4C583}"/>
              </a:ext>
            </a:extLst>
          </p:cNvPr>
          <p:cNvSpPr/>
          <p:nvPr userDrawn="1"/>
        </p:nvSpPr>
        <p:spPr>
          <a:xfrm>
            <a:off x="590550" y="2697480"/>
            <a:ext cx="2129790" cy="1390650"/>
          </a:xfrm>
          <a:custGeom>
            <a:avLst/>
            <a:gdLst>
              <a:gd name="connsiteX0" fmla="*/ 0 w 2217420"/>
              <a:gd name="connsiteY0" fmla="*/ 0 h 1390650"/>
              <a:gd name="connsiteX1" fmla="*/ 1840230 w 2217420"/>
              <a:gd name="connsiteY1" fmla="*/ 1390650 h 1390650"/>
              <a:gd name="connsiteX2" fmla="*/ 2217420 w 2217420"/>
              <a:gd name="connsiteY2" fmla="*/ 1390650 h 1390650"/>
              <a:gd name="connsiteX0" fmla="*/ 0 w 2129790"/>
              <a:gd name="connsiteY0" fmla="*/ 0 h 1390650"/>
              <a:gd name="connsiteX1" fmla="*/ 1840230 w 2129790"/>
              <a:gd name="connsiteY1" fmla="*/ 1390650 h 1390650"/>
              <a:gd name="connsiteX2" fmla="*/ 2129790 w 2129790"/>
              <a:gd name="connsiteY2" fmla="*/ 139065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9790" h="1390650">
                <a:moveTo>
                  <a:pt x="0" y="0"/>
                </a:moveTo>
                <a:lnTo>
                  <a:pt x="1840230" y="1390650"/>
                </a:lnTo>
                <a:lnTo>
                  <a:pt x="2129790" y="1390650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EB1224F-8782-D328-75BA-933AD0C2E4C9}"/>
              </a:ext>
            </a:extLst>
          </p:cNvPr>
          <p:cNvSpPr/>
          <p:nvPr userDrawn="1"/>
        </p:nvSpPr>
        <p:spPr>
          <a:xfrm>
            <a:off x="9848554" y="5432773"/>
            <a:ext cx="1000620" cy="11935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B06D716-D74D-9971-0CEE-4B665A76BA21}"/>
              </a:ext>
            </a:extLst>
          </p:cNvPr>
          <p:cNvSpPr/>
          <p:nvPr userDrawn="1"/>
        </p:nvSpPr>
        <p:spPr>
          <a:xfrm>
            <a:off x="11020277" y="5432773"/>
            <a:ext cx="1000620" cy="1193511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36113A8-B41D-8B2E-FACA-352A7D26EBDD}"/>
              </a:ext>
            </a:extLst>
          </p:cNvPr>
          <p:cNvCxnSpPr>
            <a:cxnSpLocks/>
          </p:cNvCxnSpPr>
          <p:nvPr userDrawn="1"/>
        </p:nvCxnSpPr>
        <p:spPr>
          <a:xfrm>
            <a:off x="10938510" y="5436870"/>
            <a:ext cx="0" cy="12039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77F8A7E-6B9B-60C7-BC67-0A77BF5AA2CB}"/>
              </a:ext>
            </a:extLst>
          </p:cNvPr>
          <p:cNvSpPr txBox="1"/>
          <p:nvPr userDrawn="1"/>
        </p:nvSpPr>
        <p:spPr>
          <a:xfrm>
            <a:off x="9848554" y="4941450"/>
            <a:ext cx="217233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400" dirty="0"/>
              <a:t>準拠演習ノートと</a:t>
            </a:r>
            <a:endParaRPr kumimoji="1" lang="en-US" altLang="ja-JP" sz="1400" dirty="0"/>
          </a:p>
          <a:p>
            <a:r>
              <a:rPr kumimoji="1" lang="ja-JP" altLang="en-US" sz="1400" dirty="0"/>
              <a:t>授業プリントの対応箇所</a:t>
            </a:r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828C7BC5-24DD-14FA-FFB3-D2D027C53384}"/>
              </a:ext>
            </a:extLst>
          </p:cNvPr>
          <p:cNvSpPr/>
          <p:nvPr userDrawn="1"/>
        </p:nvSpPr>
        <p:spPr>
          <a:xfrm rot="5400000">
            <a:off x="10923827" y="5529221"/>
            <a:ext cx="1193511" cy="1000613"/>
          </a:xfrm>
          <a:prstGeom prst="triangl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C48ADC6-1D50-2CAB-47F5-1631ED6918C2}"/>
              </a:ext>
            </a:extLst>
          </p:cNvPr>
          <p:cNvSpPr txBox="1"/>
          <p:nvPr userDrawn="1"/>
        </p:nvSpPr>
        <p:spPr>
          <a:xfrm>
            <a:off x="11109613" y="5628972"/>
            <a:ext cx="37748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400" dirty="0"/>
              <a:t>一部</a:t>
            </a:r>
          </a:p>
        </p:txBody>
      </p:sp>
    </p:spTree>
    <p:extLst>
      <p:ext uri="{BB962C8B-B14F-4D97-AF65-F5344CB8AC3E}">
        <p14:creationId xmlns:p14="http://schemas.microsoft.com/office/powerpoint/2010/main" val="135042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AEDCDAF-B964-5D99-31AE-21551B91505D}"/>
              </a:ext>
            </a:extLst>
          </p:cNvPr>
          <p:cNvSpPr/>
          <p:nvPr userDrawn="1"/>
        </p:nvSpPr>
        <p:spPr>
          <a:xfrm>
            <a:off x="0" y="-1"/>
            <a:ext cx="12192000" cy="448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069A05F-BCF6-B225-3235-4E50D28A9458}"/>
              </a:ext>
            </a:extLst>
          </p:cNvPr>
          <p:cNvGrpSpPr/>
          <p:nvPr userDrawn="1"/>
        </p:nvGrpSpPr>
        <p:grpSpPr>
          <a:xfrm>
            <a:off x="-450000" y="-450000"/>
            <a:ext cx="900000" cy="900000"/>
            <a:chOff x="-8019907" y="5654040"/>
            <a:chExt cx="4579333" cy="4579333"/>
          </a:xfrm>
        </p:grpSpPr>
        <p:sp>
          <p:nvSpPr>
            <p:cNvPr id="16" name="円: 塗りつぶしなし 15">
              <a:extLst>
                <a:ext uri="{FF2B5EF4-FFF2-40B4-BE49-F238E27FC236}">
                  <a16:creationId xmlns:a16="http://schemas.microsoft.com/office/drawing/2014/main" id="{3F895385-E5A4-C3C2-C3FC-357BC7501D4F}"/>
                </a:ext>
              </a:extLst>
            </p:cNvPr>
            <p:cNvSpPr/>
            <p:nvPr userDrawn="1"/>
          </p:nvSpPr>
          <p:spPr>
            <a:xfrm>
              <a:off x="-6532245" y="7141703"/>
              <a:ext cx="1604010" cy="1604010"/>
            </a:xfrm>
            <a:prstGeom prst="donut">
              <a:avLst>
                <a:gd name="adj" fmla="val 365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アーチ 16">
              <a:extLst>
                <a:ext uri="{FF2B5EF4-FFF2-40B4-BE49-F238E27FC236}">
                  <a16:creationId xmlns:a16="http://schemas.microsoft.com/office/drawing/2014/main" id="{A3CA54F9-18F1-4E90-CA14-FF130A2F3EE5}"/>
                </a:ext>
              </a:extLst>
            </p:cNvPr>
            <p:cNvSpPr/>
            <p:nvPr userDrawn="1"/>
          </p:nvSpPr>
          <p:spPr>
            <a:xfrm>
              <a:off x="-7485420" y="6188527"/>
              <a:ext cx="3510359" cy="3510359"/>
            </a:xfrm>
            <a:prstGeom prst="blockArc">
              <a:avLst>
                <a:gd name="adj1" fmla="val 21597622"/>
                <a:gd name="adj2" fmla="val 18839544"/>
                <a:gd name="adj3" fmla="val 8629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アーチ 17">
              <a:extLst>
                <a:ext uri="{FF2B5EF4-FFF2-40B4-BE49-F238E27FC236}">
                  <a16:creationId xmlns:a16="http://schemas.microsoft.com/office/drawing/2014/main" id="{FB6CF13C-D5BB-5A5B-5A76-0527FA73FCAF}"/>
                </a:ext>
              </a:extLst>
            </p:cNvPr>
            <p:cNvSpPr/>
            <p:nvPr userDrawn="1"/>
          </p:nvSpPr>
          <p:spPr>
            <a:xfrm>
              <a:off x="-7785259" y="5888688"/>
              <a:ext cx="4110038" cy="4110038"/>
            </a:xfrm>
            <a:prstGeom prst="blockArc">
              <a:avLst>
                <a:gd name="adj1" fmla="val 2198988"/>
                <a:gd name="adj2" fmla="val 3419"/>
                <a:gd name="adj3" fmla="val 467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アーチ 19">
              <a:extLst>
                <a:ext uri="{FF2B5EF4-FFF2-40B4-BE49-F238E27FC236}">
                  <a16:creationId xmlns:a16="http://schemas.microsoft.com/office/drawing/2014/main" id="{197F7FC8-74BC-956D-09EE-7ABF42EB6CCB}"/>
                </a:ext>
              </a:extLst>
            </p:cNvPr>
            <p:cNvSpPr/>
            <p:nvPr userDrawn="1"/>
          </p:nvSpPr>
          <p:spPr>
            <a:xfrm>
              <a:off x="-7059931" y="6614016"/>
              <a:ext cx="2659381" cy="2659381"/>
            </a:xfrm>
            <a:prstGeom prst="blockArc">
              <a:avLst>
                <a:gd name="adj1" fmla="val 3994364"/>
                <a:gd name="adj2" fmla="val 20145"/>
                <a:gd name="adj3" fmla="val 13683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アーチ 20">
              <a:extLst>
                <a:ext uri="{FF2B5EF4-FFF2-40B4-BE49-F238E27FC236}">
                  <a16:creationId xmlns:a16="http://schemas.microsoft.com/office/drawing/2014/main" id="{9DD1EC5C-940F-FED6-A5A9-D83ABE5D7339}"/>
                </a:ext>
              </a:extLst>
            </p:cNvPr>
            <p:cNvSpPr/>
            <p:nvPr userDrawn="1"/>
          </p:nvSpPr>
          <p:spPr>
            <a:xfrm>
              <a:off x="-8019907" y="5654040"/>
              <a:ext cx="4579333" cy="4579333"/>
            </a:xfrm>
            <a:prstGeom prst="blockArc">
              <a:avLst>
                <a:gd name="adj1" fmla="val 2007"/>
                <a:gd name="adj2" fmla="val 19508054"/>
                <a:gd name="adj3" fmla="val 231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72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: 塗りつぶしなし 3">
            <a:extLst>
              <a:ext uri="{FF2B5EF4-FFF2-40B4-BE49-F238E27FC236}">
                <a16:creationId xmlns:a16="http://schemas.microsoft.com/office/drawing/2014/main" id="{BFC1AC07-E650-A9C9-E3CF-145BB8AD11F3}"/>
              </a:ext>
            </a:extLst>
          </p:cNvPr>
          <p:cNvSpPr/>
          <p:nvPr userDrawn="1"/>
        </p:nvSpPr>
        <p:spPr>
          <a:xfrm>
            <a:off x="-802005" y="1472423"/>
            <a:ext cx="1604010" cy="1604010"/>
          </a:xfrm>
          <a:prstGeom prst="donut">
            <a:avLst>
              <a:gd name="adj" fmla="val 36517"/>
            </a:avLst>
          </a:prstGeom>
          <a:solidFill>
            <a:srgbClr val="3494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アーチ 6">
            <a:extLst>
              <a:ext uri="{FF2B5EF4-FFF2-40B4-BE49-F238E27FC236}">
                <a16:creationId xmlns:a16="http://schemas.microsoft.com/office/drawing/2014/main" id="{88767C86-B966-DE6E-3B22-72D6A0AA0652}"/>
              </a:ext>
            </a:extLst>
          </p:cNvPr>
          <p:cNvSpPr/>
          <p:nvPr userDrawn="1"/>
        </p:nvSpPr>
        <p:spPr>
          <a:xfrm>
            <a:off x="-1755180" y="519247"/>
            <a:ext cx="3510359" cy="3510359"/>
          </a:xfrm>
          <a:prstGeom prst="blockArc">
            <a:avLst>
              <a:gd name="adj1" fmla="val 21597622"/>
              <a:gd name="adj2" fmla="val 18839544"/>
              <a:gd name="adj3" fmla="val 8629"/>
            </a:avLst>
          </a:prstGeom>
          <a:solidFill>
            <a:srgbClr val="AAD6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7">
            <a:extLst>
              <a:ext uri="{FF2B5EF4-FFF2-40B4-BE49-F238E27FC236}">
                <a16:creationId xmlns:a16="http://schemas.microsoft.com/office/drawing/2014/main" id="{0DE45FF9-582F-8215-D177-6C67B5DA4629}"/>
              </a:ext>
            </a:extLst>
          </p:cNvPr>
          <p:cNvSpPr/>
          <p:nvPr userDrawn="1"/>
        </p:nvSpPr>
        <p:spPr>
          <a:xfrm>
            <a:off x="-2055019" y="219408"/>
            <a:ext cx="4110038" cy="4110038"/>
          </a:xfrm>
          <a:prstGeom prst="blockArc">
            <a:avLst>
              <a:gd name="adj1" fmla="val 2198988"/>
              <a:gd name="adj2" fmla="val 3419"/>
              <a:gd name="adj3" fmla="val 4674"/>
            </a:avLst>
          </a:prstGeom>
          <a:solidFill>
            <a:srgbClr val="AAD6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8">
            <a:extLst>
              <a:ext uri="{FF2B5EF4-FFF2-40B4-BE49-F238E27FC236}">
                <a16:creationId xmlns:a16="http://schemas.microsoft.com/office/drawing/2014/main" id="{7044E149-132A-16AF-7975-A34BC02E3090}"/>
              </a:ext>
            </a:extLst>
          </p:cNvPr>
          <p:cNvSpPr/>
          <p:nvPr userDrawn="1"/>
        </p:nvSpPr>
        <p:spPr>
          <a:xfrm>
            <a:off x="-1329691" y="944736"/>
            <a:ext cx="2659381" cy="2659381"/>
          </a:xfrm>
          <a:prstGeom prst="blockArc">
            <a:avLst>
              <a:gd name="adj1" fmla="val 3994364"/>
              <a:gd name="adj2" fmla="val 20145"/>
              <a:gd name="adj3" fmla="val 13683"/>
            </a:avLst>
          </a:prstGeom>
          <a:solidFill>
            <a:srgbClr val="AAD6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9">
            <a:extLst>
              <a:ext uri="{FF2B5EF4-FFF2-40B4-BE49-F238E27FC236}">
                <a16:creationId xmlns:a16="http://schemas.microsoft.com/office/drawing/2014/main" id="{C1C8F224-E5A4-3D5A-27C0-BCFF9FDB577B}"/>
              </a:ext>
            </a:extLst>
          </p:cNvPr>
          <p:cNvSpPr/>
          <p:nvPr userDrawn="1"/>
        </p:nvSpPr>
        <p:spPr>
          <a:xfrm>
            <a:off x="-2289667" y="-15240"/>
            <a:ext cx="4579333" cy="4579333"/>
          </a:xfrm>
          <a:prstGeom prst="blockArc">
            <a:avLst>
              <a:gd name="adj1" fmla="val 2007"/>
              <a:gd name="adj2" fmla="val 19508054"/>
              <a:gd name="adj3" fmla="val 2310"/>
            </a:avLst>
          </a:prstGeom>
          <a:solidFill>
            <a:srgbClr val="AAD6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B2E73A1-A76E-C522-C9A2-C7F1F0C50A98}"/>
              </a:ext>
            </a:extLst>
          </p:cNvPr>
          <p:cNvCxnSpPr>
            <a:cxnSpLocks/>
            <a:stCxn id="4" idx="6"/>
          </p:cNvCxnSpPr>
          <p:nvPr userDrawn="1"/>
        </p:nvCxnSpPr>
        <p:spPr>
          <a:xfrm flipV="1">
            <a:off x="802005" y="2274427"/>
            <a:ext cx="11039475" cy="1"/>
          </a:xfrm>
          <a:prstGeom prst="line">
            <a:avLst/>
          </a:prstGeom>
          <a:ln>
            <a:solidFill>
              <a:srgbClr val="3494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2">
            <a:extLst>
              <a:ext uri="{FF2B5EF4-FFF2-40B4-BE49-F238E27FC236}">
                <a16:creationId xmlns:a16="http://schemas.microsoft.com/office/drawing/2014/main" id="{06786345-F591-BD3F-EF04-5147C83AFF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6" y="1896669"/>
            <a:ext cx="324996" cy="32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3E55917-0D92-0CFF-B50A-43025197D4C2}"/>
              </a:ext>
            </a:extLst>
          </p:cNvPr>
          <p:cNvSpPr txBox="1"/>
          <p:nvPr userDrawn="1"/>
        </p:nvSpPr>
        <p:spPr>
          <a:xfrm>
            <a:off x="250366" y="2310618"/>
            <a:ext cx="429605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900" b="1" dirty="0">
                <a:solidFill>
                  <a:srgbClr val="FBFBFB"/>
                </a:solidFill>
              </a:rPr>
              <a:t>Geo</a:t>
            </a:r>
          </a:p>
          <a:p>
            <a:r>
              <a:rPr kumimoji="1" lang="en-US" altLang="ja-JP" sz="900" b="1" dirty="0">
                <a:solidFill>
                  <a:srgbClr val="FBFBFB"/>
                </a:solidFill>
              </a:rPr>
              <a:t>graphy</a:t>
            </a:r>
            <a:endParaRPr kumimoji="1" lang="ja-JP" altLang="en-US" sz="900" b="1" dirty="0">
              <a:solidFill>
                <a:srgbClr val="FBFBFB"/>
              </a:solidFill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5FC4E5A-25BA-4301-6F19-1DDC0E39E3D0}"/>
              </a:ext>
            </a:extLst>
          </p:cNvPr>
          <p:cNvCxnSpPr>
            <a:cxnSpLocks/>
            <a:endCxn id="4" idx="6"/>
          </p:cNvCxnSpPr>
          <p:nvPr userDrawn="1"/>
        </p:nvCxnSpPr>
        <p:spPr>
          <a:xfrm>
            <a:off x="-1" y="2274428"/>
            <a:ext cx="8020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78CF4220-9733-D978-191D-E568AC3C2E28}"/>
              </a:ext>
            </a:extLst>
          </p:cNvPr>
          <p:cNvSpPr txBox="1">
            <a:spLocks/>
          </p:cNvSpPr>
          <p:nvPr userDrawn="1"/>
        </p:nvSpPr>
        <p:spPr>
          <a:xfrm>
            <a:off x="2289666" y="3789397"/>
            <a:ext cx="9902334" cy="5400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+mn-lt"/>
              </a:rPr>
              <a:t>　　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速習</a:t>
            </a:r>
            <a:r>
              <a:rPr lang="ja-JP" altLang="en-US" sz="2400" dirty="0">
                <a:solidFill>
                  <a:schemeClr val="tx1"/>
                </a:solidFill>
                <a:latin typeface="+mn-lt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20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～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25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分</a:t>
            </a:r>
            <a:r>
              <a:rPr lang="ja-JP" altLang="en-US" sz="2400" dirty="0">
                <a:solidFill>
                  <a:schemeClr val="tx1"/>
                </a:solidFill>
                <a:latin typeface="+mn-lt"/>
              </a:rPr>
              <a:t>　</a:t>
            </a:r>
            <a:r>
              <a:rPr lang="ja-JP" altLang="en-US" sz="1800" dirty="0">
                <a:solidFill>
                  <a:schemeClr val="tx1"/>
                </a:solidFill>
                <a:latin typeface="+mn-lt"/>
              </a:rPr>
              <a:t>中学の既習内容はさらっと確認　</a:t>
            </a:r>
            <a:r>
              <a:rPr lang="ja-JP" altLang="en-US" sz="1800" b="1" dirty="0">
                <a:solidFill>
                  <a:schemeClr val="tx1"/>
                </a:solidFill>
                <a:latin typeface="+mn-lt"/>
              </a:rPr>
              <a:t>知技</a:t>
            </a:r>
            <a:r>
              <a:rPr lang="ja-JP" altLang="en-US" sz="1800" b="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思判</a:t>
            </a:r>
            <a:r>
              <a:rPr lang="ja-JP" alt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表</a:t>
            </a:r>
            <a:endParaRPr lang="en-US" altLang="ja-JP" sz="240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8A63887-CC19-DA1D-9EEF-7190FEF4C583}"/>
              </a:ext>
            </a:extLst>
          </p:cNvPr>
          <p:cNvSpPr/>
          <p:nvPr userDrawn="1"/>
        </p:nvSpPr>
        <p:spPr>
          <a:xfrm>
            <a:off x="590550" y="2697480"/>
            <a:ext cx="2129790" cy="1390650"/>
          </a:xfrm>
          <a:custGeom>
            <a:avLst/>
            <a:gdLst>
              <a:gd name="connsiteX0" fmla="*/ 0 w 2217420"/>
              <a:gd name="connsiteY0" fmla="*/ 0 h 1390650"/>
              <a:gd name="connsiteX1" fmla="*/ 1840230 w 2217420"/>
              <a:gd name="connsiteY1" fmla="*/ 1390650 h 1390650"/>
              <a:gd name="connsiteX2" fmla="*/ 2217420 w 2217420"/>
              <a:gd name="connsiteY2" fmla="*/ 1390650 h 1390650"/>
              <a:gd name="connsiteX0" fmla="*/ 0 w 2129790"/>
              <a:gd name="connsiteY0" fmla="*/ 0 h 1390650"/>
              <a:gd name="connsiteX1" fmla="*/ 1840230 w 2129790"/>
              <a:gd name="connsiteY1" fmla="*/ 1390650 h 1390650"/>
              <a:gd name="connsiteX2" fmla="*/ 2129790 w 2129790"/>
              <a:gd name="connsiteY2" fmla="*/ 139065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9790" h="1390650">
                <a:moveTo>
                  <a:pt x="0" y="0"/>
                </a:moveTo>
                <a:lnTo>
                  <a:pt x="1840230" y="1390650"/>
                </a:lnTo>
                <a:lnTo>
                  <a:pt x="2129790" y="1390650"/>
                </a:lnTo>
              </a:path>
            </a:pathLst>
          </a:custGeom>
          <a:noFill/>
          <a:ln>
            <a:solidFill>
              <a:srgbClr val="3494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12BB496-6640-C6A3-A027-95726936304A}"/>
              </a:ext>
            </a:extLst>
          </p:cNvPr>
          <p:cNvSpPr/>
          <p:nvPr userDrawn="1"/>
        </p:nvSpPr>
        <p:spPr>
          <a:xfrm>
            <a:off x="9848554" y="5432773"/>
            <a:ext cx="1000620" cy="1193511"/>
          </a:xfrm>
          <a:prstGeom prst="rect">
            <a:avLst/>
          </a:prstGeom>
          <a:solidFill>
            <a:srgbClr val="AAD6E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BF477F2-8457-5590-EE64-5124CFC4357F}"/>
              </a:ext>
            </a:extLst>
          </p:cNvPr>
          <p:cNvSpPr/>
          <p:nvPr userDrawn="1"/>
        </p:nvSpPr>
        <p:spPr>
          <a:xfrm>
            <a:off x="11020277" y="5432773"/>
            <a:ext cx="1000620" cy="1193511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16F60BD9-BE92-7F8A-1508-3BDB1676BA20}"/>
              </a:ext>
            </a:extLst>
          </p:cNvPr>
          <p:cNvCxnSpPr>
            <a:cxnSpLocks/>
          </p:cNvCxnSpPr>
          <p:nvPr userDrawn="1"/>
        </p:nvCxnSpPr>
        <p:spPr>
          <a:xfrm>
            <a:off x="10938510" y="5436870"/>
            <a:ext cx="0" cy="12039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BC93C52-8F93-4E2B-6784-8873522A23CD}"/>
              </a:ext>
            </a:extLst>
          </p:cNvPr>
          <p:cNvSpPr txBox="1"/>
          <p:nvPr userDrawn="1"/>
        </p:nvSpPr>
        <p:spPr>
          <a:xfrm>
            <a:off x="9848554" y="4941450"/>
            <a:ext cx="217233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400" dirty="0"/>
              <a:t>準拠演習ノートと</a:t>
            </a:r>
            <a:endParaRPr kumimoji="1" lang="en-US" altLang="ja-JP" sz="1400" dirty="0"/>
          </a:p>
          <a:p>
            <a:r>
              <a:rPr kumimoji="1" lang="ja-JP" altLang="en-US" sz="1400" dirty="0"/>
              <a:t>授業プリントの対応箇所</a:t>
            </a:r>
          </a:p>
        </p:txBody>
      </p:sp>
    </p:spTree>
    <p:extLst>
      <p:ext uri="{BB962C8B-B14F-4D97-AF65-F5344CB8AC3E}">
        <p14:creationId xmlns:p14="http://schemas.microsoft.com/office/powerpoint/2010/main" val="70483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632D1E7-D116-B047-B1F4-E9E94499A0F7}"/>
              </a:ext>
            </a:extLst>
          </p:cNvPr>
          <p:cNvSpPr/>
          <p:nvPr userDrawn="1"/>
        </p:nvSpPr>
        <p:spPr>
          <a:xfrm>
            <a:off x="0" y="-1"/>
            <a:ext cx="12192000" cy="448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75BD76D-D0F7-A572-2C4E-6B9DFC6043D5}"/>
              </a:ext>
            </a:extLst>
          </p:cNvPr>
          <p:cNvGrpSpPr/>
          <p:nvPr userDrawn="1"/>
        </p:nvGrpSpPr>
        <p:grpSpPr>
          <a:xfrm>
            <a:off x="-450000" y="-450000"/>
            <a:ext cx="900000" cy="900000"/>
            <a:chOff x="-7958947" y="5775960"/>
            <a:chExt cx="4579333" cy="4579333"/>
          </a:xfrm>
        </p:grpSpPr>
        <p:sp>
          <p:nvSpPr>
            <p:cNvPr id="2" name="円: 塗りつぶしなし 1">
              <a:extLst>
                <a:ext uri="{FF2B5EF4-FFF2-40B4-BE49-F238E27FC236}">
                  <a16:creationId xmlns:a16="http://schemas.microsoft.com/office/drawing/2014/main" id="{47235320-584D-782B-E94F-9CF4BBC34999}"/>
                </a:ext>
              </a:extLst>
            </p:cNvPr>
            <p:cNvSpPr/>
            <p:nvPr userDrawn="1"/>
          </p:nvSpPr>
          <p:spPr>
            <a:xfrm>
              <a:off x="-6471285" y="7263623"/>
              <a:ext cx="1604010" cy="1604010"/>
            </a:xfrm>
            <a:prstGeom prst="donut">
              <a:avLst>
                <a:gd name="adj" fmla="val 36517"/>
              </a:avLst>
            </a:prstGeom>
            <a:solidFill>
              <a:srgbClr val="349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アーチ 2">
              <a:extLst>
                <a:ext uri="{FF2B5EF4-FFF2-40B4-BE49-F238E27FC236}">
                  <a16:creationId xmlns:a16="http://schemas.microsoft.com/office/drawing/2014/main" id="{64321409-4A3A-214E-5285-4A0BB548D091}"/>
                </a:ext>
              </a:extLst>
            </p:cNvPr>
            <p:cNvSpPr/>
            <p:nvPr userDrawn="1"/>
          </p:nvSpPr>
          <p:spPr>
            <a:xfrm>
              <a:off x="-7424460" y="6310447"/>
              <a:ext cx="3510359" cy="3510359"/>
            </a:xfrm>
            <a:prstGeom prst="blockArc">
              <a:avLst>
                <a:gd name="adj1" fmla="val 21597622"/>
                <a:gd name="adj2" fmla="val 18839544"/>
                <a:gd name="adj3" fmla="val 8629"/>
              </a:avLst>
            </a:prstGeom>
            <a:solidFill>
              <a:srgbClr val="AAD6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アーチ 4">
              <a:extLst>
                <a:ext uri="{FF2B5EF4-FFF2-40B4-BE49-F238E27FC236}">
                  <a16:creationId xmlns:a16="http://schemas.microsoft.com/office/drawing/2014/main" id="{3606DD6A-0483-1817-A093-775126060C07}"/>
                </a:ext>
              </a:extLst>
            </p:cNvPr>
            <p:cNvSpPr/>
            <p:nvPr userDrawn="1"/>
          </p:nvSpPr>
          <p:spPr>
            <a:xfrm>
              <a:off x="-7724299" y="6010608"/>
              <a:ext cx="4110038" cy="4110038"/>
            </a:xfrm>
            <a:prstGeom prst="blockArc">
              <a:avLst>
                <a:gd name="adj1" fmla="val 2198988"/>
                <a:gd name="adj2" fmla="val 3419"/>
                <a:gd name="adj3" fmla="val 4674"/>
              </a:avLst>
            </a:prstGeom>
            <a:solidFill>
              <a:srgbClr val="AAD6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アーチ 5">
              <a:extLst>
                <a:ext uri="{FF2B5EF4-FFF2-40B4-BE49-F238E27FC236}">
                  <a16:creationId xmlns:a16="http://schemas.microsoft.com/office/drawing/2014/main" id="{A02E50C4-BCDD-2A84-E371-A5331647C0A6}"/>
                </a:ext>
              </a:extLst>
            </p:cNvPr>
            <p:cNvSpPr/>
            <p:nvPr userDrawn="1"/>
          </p:nvSpPr>
          <p:spPr>
            <a:xfrm>
              <a:off x="-6998971" y="6735936"/>
              <a:ext cx="2659381" cy="2659381"/>
            </a:xfrm>
            <a:prstGeom prst="blockArc">
              <a:avLst>
                <a:gd name="adj1" fmla="val 3994364"/>
                <a:gd name="adj2" fmla="val 20145"/>
                <a:gd name="adj3" fmla="val 13683"/>
              </a:avLst>
            </a:prstGeom>
            <a:solidFill>
              <a:srgbClr val="AAD6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アーチ 3">
              <a:extLst>
                <a:ext uri="{FF2B5EF4-FFF2-40B4-BE49-F238E27FC236}">
                  <a16:creationId xmlns:a16="http://schemas.microsoft.com/office/drawing/2014/main" id="{BB08B249-4451-5C9B-3D4F-055D01963F6A}"/>
                </a:ext>
              </a:extLst>
            </p:cNvPr>
            <p:cNvSpPr/>
            <p:nvPr userDrawn="1"/>
          </p:nvSpPr>
          <p:spPr>
            <a:xfrm>
              <a:off x="-7958947" y="5775960"/>
              <a:ext cx="4579333" cy="4579333"/>
            </a:xfrm>
            <a:prstGeom prst="blockArc">
              <a:avLst>
                <a:gd name="adj1" fmla="val 2007"/>
                <a:gd name="adj2" fmla="val 19508054"/>
                <a:gd name="adj3" fmla="val 2310"/>
              </a:avLst>
            </a:prstGeom>
            <a:solidFill>
              <a:srgbClr val="AAD6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764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: 塗りつぶしなし 3">
            <a:extLst>
              <a:ext uri="{FF2B5EF4-FFF2-40B4-BE49-F238E27FC236}">
                <a16:creationId xmlns:a16="http://schemas.microsoft.com/office/drawing/2014/main" id="{BFC1AC07-E650-A9C9-E3CF-145BB8AD11F3}"/>
              </a:ext>
            </a:extLst>
          </p:cNvPr>
          <p:cNvSpPr/>
          <p:nvPr userDrawn="1"/>
        </p:nvSpPr>
        <p:spPr>
          <a:xfrm>
            <a:off x="-802005" y="1472423"/>
            <a:ext cx="1604010" cy="1604010"/>
          </a:xfrm>
          <a:prstGeom prst="donut">
            <a:avLst>
              <a:gd name="adj" fmla="val 36517"/>
            </a:avLst>
          </a:prstGeom>
          <a:solidFill>
            <a:srgbClr val="EB6F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B6F31"/>
              </a:solidFill>
            </a:endParaRPr>
          </a:p>
        </p:txBody>
      </p:sp>
      <p:sp>
        <p:nvSpPr>
          <p:cNvPr id="7" name="アーチ 6">
            <a:extLst>
              <a:ext uri="{FF2B5EF4-FFF2-40B4-BE49-F238E27FC236}">
                <a16:creationId xmlns:a16="http://schemas.microsoft.com/office/drawing/2014/main" id="{88767C86-B966-DE6E-3B22-72D6A0AA0652}"/>
              </a:ext>
            </a:extLst>
          </p:cNvPr>
          <p:cNvSpPr/>
          <p:nvPr userDrawn="1"/>
        </p:nvSpPr>
        <p:spPr>
          <a:xfrm>
            <a:off x="-1755180" y="519247"/>
            <a:ext cx="3510359" cy="3510359"/>
          </a:xfrm>
          <a:prstGeom prst="blockArc">
            <a:avLst>
              <a:gd name="adj1" fmla="val 21597622"/>
              <a:gd name="adj2" fmla="val 18839544"/>
              <a:gd name="adj3" fmla="val 8629"/>
            </a:avLst>
          </a:prstGeom>
          <a:solidFill>
            <a:srgbClr val="F8C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7">
            <a:extLst>
              <a:ext uri="{FF2B5EF4-FFF2-40B4-BE49-F238E27FC236}">
                <a16:creationId xmlns:a16="http://schemas.microsoft.com/office/drawing/2014/main" id="{0DE45FF9-582F-8215-D177-6C67B5DA4629}"/>
              </a:ext>
            </a:extLst>
          </p:cNvPr>
          <p:cNvSpPr/>
          <p:nvPr userDrawn="1"/>
        </p:nvSpPr>
        <p:spPr>
          <a:xfrm>
            <a:off x="-2055019" y="219408"/>
            <a:ext cx="4110038" cy="4110038"/>
          </a:xfrm>
          <a:prstGeom prst="blockArc">
            <a:avLst>
              <a:gd name="adj1" fmla="val 2198988"/>
              <a:gd name="adj2" fmla="val 3419"/>
              <a:gd name="adj3" fmla="val 4674"/>
            </a:avLst>
          </a:prstGeom>
          <a:solidFill>
            <a:srgbClr val="F8C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8">
            <a:extLst>
              <a:ext uri="{FF2B5EF4-FFF2-40B4-BE49-F238E27FC236}">
                <a16:creationId xmlns:a16="http://schemas.microsoft.com/office/drawing/2014/main" id="{7044E149-132A-16AF-7975-A34BC02E3090}"/>
              </a:ext>
            </a:extLst>
          </p:cNvPr>
          <p:cNvSpPr/>
          <p:nvPr userDrawn="1"/>
        </p:nvSpPr>
        <p:spPr>
          <a:xfrm>
            <a:off x="-1329691" y="944736"/>
            <a:ext cx="2659381" cy="2659381"/>
          </a:xfrm>
          <a:prstGeom prst="blockArc">
            <a:avLst>
              <a:gd name="adj1" fmla="val 3994364"/>
              <a:gd name="adj2" fmla="val 20145"/>
              <a:gd name="adj3" fmla="val 13683"/>
            </a:avLst>
          </a:prstGeom>
          <a:solidFill>
            <a:srgbClr val="F8C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9">
            <a:extLst>
              <a:ext uri="{FF2B5EF4-FFF2-40B4-BE49-F238E27FC236}">
                <a16:creationId xmlns:a16="http://schemas.microsoft.com/office/drawing/2014/main" id="{C1C8F224-E5A4-3D5A-27C0-BCFF9FDB577B}"/>
              </a:ext>
            </a:extLst>
          </p:cNvPr>
          <p:cNvSpPr/>
          <p:nvPr userDrawn="1"/>
        </p:nvSpPr>
        <p:spPr>
          <a:xfrm>
            <a:off x="-2289667" y="-15240"/>
            <a:ext cx="4579333" cy="4579333"/>
          </a:xfrm>
          <a:prstGeom prst="blockArc">
            <a:avLst>
              <a:gd name="adj1" fmla="val 2007"/>
              <a:gd name="adj2" fmla="val 19508054"/>
              <a:gd name="adj3" fmla="val 2310"/>
            </a:avLst>
          </a:prstGeom>
          <a:solidFill>
            <a:srgbClr val="F8C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B2E73A1-A76E-C522-C9A2-C7F1F0C50A98}"/>
              </a:ext>
            </a:extLst>
          </p:cNvPr>
          <p:cNvCxnSpPr>
            <a:cxnSpLocks/>
            <a:stCxn id="4" idx="6"/>
          </p:cNvCxnSpPr>
          <p:nvPr userDrawn="1"/>
        </p:nvCxnSpPr>
        <p:spPr>
          <a:xfrm flipV="1">
            <a:off x="802005" y="2274427"/>
            <a:ext cx="11039475" cy="1"/>
          </a:xfrm>
          <a:prstGeom prst="line">
            <a:avLst/>
          </a:prstGeom>
          <a:ln>
            <a:solidFill>
              <a:srgbClr val="EB6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2">
            <a:extLst>
              <a:ext uri="{FF2B5EF4-FFF2-40B4-BE49-F238E27FC236}">
                <a16:creationId xmlns:a16="http://schemas.microsoft.com/office/drawing/2014/main" id="{06786345-F591-BD3F-EF04-5147C83AFF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6" y="1896669"/>
            <a:ext cx="324996" cy="32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3E55917-0D92-0CFF-B50A-43025197D4C2}"/>
              </a:ext>
            </a:extLst>
          </p:cNvPr>
          <p:cNvSpPr txBox="1"/>
          <p:nvPr userDrawn="1"/>
        </p:nvSpPr>
        <p:spPr>
          <a:xfrm>
            <a:off x="250366" y="2310618"/>
            <a:ext cx="429605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en-US" altLang="ja-JP" sz="900" b="1" dirty="0">
                <a:solidFill>
                  <a:srgbClr val="FBFBFB"/>
                </a:solidFill>
              </a:rPr>
              <a:t>Geo</a:t>
            </a:r>
          </a:p>
          <a:p>
            <a:r>
              <a:rPr kumimoji="1" lang="en-US" altLang="ja-JP" sz="900" b="1" dirty="0">
                <a:solidFill>
                  <a:srgbClr val="FBFBFB"/>
                </a:solidFill>
              </a:rPr>
              <a:t>graphy</a:t>
            </a:r>
            <a:endParaRPr kumimoji="1" lang="ja-JP" altLang="en-US" sz="900" b="1" dirty="0">
              <a:solidFill>
                <a:srgbClr val="FBFBFB"/>
              </a:solidFill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5FC4E5A-25BA-4301-6F19-1DDC0E39E3D0}"/>
              </a:ext>
            </a:extLst>
          </p:cNvPr>
          <p:cNvCxnSpPr>
            <a:cxnSpLocks/>
            <a:endCxn id="4" idx="6"/>
          </p:cNvCxnSpPr>
          <p:nvPr userDrawn="1"/>
        </p:nvCxnSpPr>
        <p:spPr>
          <a:xfrm>
            <a:off x="-1" y="2274428"/>
            <a:ext cx="8020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78CF4220-9733-D978-191D-E568AC3C2E28}"/>
              </a:ext>
            </a:extLst>
          </p:cNvPr>
          <p:cNvSpPr txBox="1">
            <a:spLocks/>
          </p:cNvSpPr>
          <p:nvPr userDrawn="1"/>
        </p:nvSpPr>
        <p:spPr>
          <a:xfrm>
            <a:off x="2289666" y="3789397"/>
            <a:ext cx="9902334" cy="5400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+mn-lt"/>
              </a:rPr>
              <a:t>　　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演習</a:t>
            </a:r>
            <a:r>
              <a:rPr lang="ja-JP" altLang="en-US" sz="2400" dirty="0">
                <a:solidFill>
                  <a:schemeClr val="tx1"/>
                </a:solidFill>
                <a:latin typeface="+mn-lt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25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～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30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分</a:t>
            </a:r>
            <a:r>
              <a:rPr lang="ja-JP" altLang="en-US" sz="2400" dirty="0">
                <a:solidFill>
                  <a:schemeClr val="tx1"/>
                </a:solidFill>
                <a:latin typeface="+mn-lt"/>
              </a:rPr>
              <a:t>　</a:t>
            </a:r>
            <a:r>
              <a:rPr lang="ja-JP" altLang="en-US" sz="1800" dirty="0">
                <a:solidFill>
                  <a:schemeClr val="tx1"/>
                </a:solidFill>
                <a:latin typeface="+mn-lt"/>
              </a:rPr>
              <a:t>各節の問題演習　</a:t>
            </a:r>
            <a:r>
              <a:rPr lang="ja-JP" altLang="en-US" sz="1800" b="1" dirty="0">
                <a:solidFill>
                  <a:schemeClr val="tx1"/>
                </a:solidFill>
                <a:latin typeface="+mn-lt"/>
              </a:rPr>
              <a:t>知技思判表</a:t>
            </a:r>
            <a:endParaRPr lang="en-US" altLang="ja-JP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8A63887-CC19-DA1D-9EEF-7190FEF4C583}"/>
              </a:ext>
            </a:extLst>
          </p:cNvPr>
          <p:cNvSpPr/>
          <p:nvPr userDrawn="1"/>
        </p:nvSpPr>
        <p:spPr>
          <a:xfrm>
            <a:off x="590550" y="2697480"/>
            <a:ext cx="2129790" cy="1390650"/>
          </a:xfrm>
          <a:custGeom>
            <a:avLst/>
            <a:gdLst>
              <a:gd name="connsiteX0" fmla="*/ 0 w 2217420"/>
              <a:gd name="connsiteY0" fmla="*/ 0 h 1390650"/>
              <a:gd name="connsiteX1" fmla="*/ 1840230 w 2217420"/>
              <a:gd name="connsiteY1" fmla="*/ 1390650 h 1390650"/>
              <a:gd name="connsiteX2" fmla="*/ 2217420 w 2217420"/>
              <a:gd name="connsiteY2" fmla="*/ 1390650 h 1390650"/>
              <a:gd name="connsiteX0" fmla="*/ 0 w 2129790"/>
              <a:gd name="connsiteY0" fmla="*/ 0 h 1390650"/>
              <a:gd name="connsiteX1" fmla="*/ 1840230 w 2129790"/>
              <a:gd name="connsiteY1" fmla="*/ 1390650 h 1390650"/>
              <a:gd name="connsiteX2" fmla="*/ 2129790 w 2129790"/>
              <a:gd name="connsiteY2" fmla="*/ 139065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9790" h="1390650">
                <a:moveTo>
                  <a:pt x="0" y="0"/>
                </a:moveTo>
                <a:lnTo>
                  <a:pt x="1840230" y="1390650"/>
                </a:lnTo>
                <a:lnTo>
                  <a:pt x="2129790" y="1390650"/>
                </a:lnTo>
              </a:path>
            </a:pathLst>
          </a:custGeom>
          <a:noFill/>
          <a:ln>
            <a:solidFill>
              <a:srgbClr val="EB6F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1434B9C-9A1C-1268-5F13-F5C04BA11C3B}"/>
              </a:ext>
            </a:extLst>
          </p:cNvPr>
          <p:cNvSpPr/>
          <p:nvPr userDrawn="1"/>
        </p:nvSpPr>
        <p:spPr>
          <a:xfrm>
            <a:off x="9848554" y="5432773"/>
            <a:ext cx="1000620" cy="1193511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CC37282-374C-EE13-D926-CF2018C45D50}"/>
              </a:ext>
            </a:extLst>
          </p:cNvPr>
          <p:cNvSpPr/>
          <p:nvPr userDrawn="1"/>
        </p:nvSpPr>
        <p:spPr>
          <a:xfrm>
            <a:off x="11020277" y="5432773"/>
            <a:ext cx="1000620" cy="1193511"/>
          </a:xfrm>
          <a:prstGeom prst="rect">
            <a:avLst/>
          </a:prstGeom>
          <a:solidFill>
            <a:srgbClr val="F8CCB6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C35DD40-8900-A100-1896-5133904756DC}"/>
              </a:ext>
            </a:extLst>
          </p:cNvPr>
          <p:cNvCxnSpPr>
            <a:cxnSpLocks/>
          </p:cNvCxnSpPr>
          <p:nvPr userDrawn="1"/>
        </p:nvCxnSpPr>
        <p:spPr>
          <a:xfrm>
            <a:off x="10938510" y="5436870"/>
            <a:ext cx="0" cy="12039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60E9C51-0B70-C126-1600-4C62C402B2BE}"/>
              </a:ext>
            </a:extLst>
          </p:cNvPr>
          <p:cNvSpPr txBox="1"/>
          <p:nvPr userDrawn="1"/>
        </p:nvSpPr>
        <p:spPr>
          <a:xfrm>
            <a:off x="9848554" y="4941450"/>
            <a:ext cx="217233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400" dirty="0"/>
              <a:t>準拠演習ノートと</a:t>
            </a:r>
            <a:endParaRPr kumimoji="1" lang="en-US" altLang="ja-JP" sz="1400" dirty="0"/>
          </a:p>
          <a:p>
            <a:r>
              <a:rPr kumimoji="1" lang="ja-JP" altLang="en-US" sz="1400" dirty="0"/>
              <a:t>授業プリントの対応箇所</a:t>
            </a:r>
          </a:p>
        </p:txBody>
      </p:sp>
    </p:spTree>
    <p:extLst>
      <p:ext uri="{BB962C8B-B14F-4D97-AF65-F5344CB8AC3E}">
        <p14:creationId xmlns:p14="http://schemas.microsoft.com/office/powerpoint/2010/main" val="226294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204A64F-D075-F9E2-93AF-47AB31F6E973}"/>
              </a:ext>
            </a:extLst>
          </p:cNvPr>
          <p:cNvSpPr/>
          <p:nvPr userDrawn="1"/>
        </p:nvSpPr>
        <p:spPr>
          <a:xfrm>
            <a:off x="0" y="-1"/>
            <a:ext cx="12192000" cy="448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DA51DDB-F9C6-31C4-C5FA-BCA49BFE3295}"/>
              </a:ext>
            </a:extLst>
          </p:cNvPr>
          <p:cNvGrpSpPr/>
          <p:nvPr userDrawn="1"/>
        </p:nvGrpSpPr>
        <p:grpSpPr>
          <a:xfrm>
            <a:off x="-450000" y="-451338"/>
            <a:ext cx="900000" cy="900000"/>
            <a:chOff x="-9071467" y="6364951"/>
            <a:chExt cx="4579333" cy="4579333"/>
          </a:xfrm>
        </p:grpSpPr>
        <p:sp>
          <p:nvSpPr>
            <p:cNvPr id="2" name="円: 塗りつぶしなし 1">
              <a:extLst>
                <a:ext uri="{FF2B5EF4-FFF2-40B4-BE49-F238E27FC236}">
                  <a16:creationId xmlns:a16="http://schemas.microsoft.com/office/drawing/2014/main" id="{94933D97-C8D1-9746-21A6-0AD78ECD18AC}"/>
                </a:ext>
              </a:extLst>
            </p:cNvPr>
            <p:cNvSpPr/>
            <p:nvPr userDrawn="1"/>
          </p:nvSpPr>
          <p:spPr>
            <a:xfrm>
              <a:off x="-7583805" y="7852614"/>
              <a:ext cx="1604010" cy="1604010"/>
            </a:xfrm>
            <a:prstGeom prst="donut">
              <a:avLst>
                <a:gd name="adj" fmla="val 36517"/>
              </a:avLst>
            </a:prstGeom>
            <a:solidFill>
              <a:srgbClr val="EB6F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アーチ 2">
              <a:extLst>
                <a:ext uri="{FF2B5EF4-FFF2-40B4-BE49-F238E27FC236}">
                  <a16:creationId xmlns:a16="http://schemas.microsoft.com/office/drawing/2014/main" id="{173E6486-35DF-8401-4045-079BA3BB7C80}"/>
                </a:ext>
              </a:extLst>
            </p:cNvPr>
            <p:cNvSpPr/>
            <p:nvPr userDrawn="1"/>
          </p:nvSpPr>
          <p:spPr>
            <a:xfrm>
              <a:off x="-8536980" y="6899438"/>
              <a:ext cx="3510359" cy="3510359"/>
            </a:xfrm>
            <a:prstGeom prst="blockArc">
              <a:avLst>
                <a:gd name="adj1" fmla="val 21597622"/>
                <a:gd name="adj2" fmla="val 18839544"/>
                <a:gd name="adj3" fmla="val 8629"/>
              </a:avLst>
            </a:prstGeom>
            <a:solidFill>
              <a:srgbClr val="F8CC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アーチ 3">
              <a:extLst>
                <a:ext uri="{FF2B5EF4-FFF2-40B4-BE49-F238E27FC236}">
                  <a16:creationId xmlns:a16="http://schemas.microsoft.com/office/drawing/2014/main" id="{02E2733C-BBA3-60DD-43AF-1F802E9ADD8E}"/>
                </a:ext>
              </a:extLst>
            </p:cNvPr>
            <p:cNvSpPr/>
            <p:nvPr userDrawn="1"/>
          </p:nvSpPr>
          <p:spPr>
            <a:xfrm>
              <a:off x="-8836819" y="6599599"/>
              <a:ext cx="4110038" cy="4110038"/>
            </a:xfrm>
            <a:prstGeom prst="blockArc">
              <a:avLst>
                <a:gd name="adj1" fmla="val 2198988"/>
                <a:gd name="adj2" fmla="val 3419"/>
                <a:gd name="adj3" fmla="val 4674"/>
              </a:avLst>
            </a:prstGeom>
            <a:solidFill>
              <a:srgbClr val="F8CC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アーチ 4">
              <a:extLst>
                <a:ext uri="{FF2B5EF4-FFF2-40B4-BE49-F238E27FC236}">
                  <a16:creationId xmlns:a16="http://schemas.microsoft.com/office/drawing/2014/main" id="{0333B572-61A6-F7A5-BC2F-6744D5D5D833}"/>
                </a:ext>
              </a:extLst>
            </p:cNvPr>
            <p:cNvSpPr/>
            <p:nvPr userDrawn="1"/>
          </p:nvSpPr>
          <p:spPr>
            <a:xfrm>
              <a:off x="-8111491" y="7324927"/>
              <a:ext cx="2659381" cy="2659381"/>
            </a:xfrm>
            <a:prstGeom prst="blockArc">
              <a:avLst>
                <a:gd name="adj1" fmla="val 3994364"/>
                <a:gd name="adj2" fmla="val 20145"/>
                <a:gd name="adj3" fmla="val 13683"/>
              </a:avLst>
            </a:prstGeom>
            <a:solidFill>
              <a:srgbClr val="F8CC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アーチ 18">
              <a:extLst>
                <a:ext uri="{FF2B5EF4-FFF2-40B4-BE49-F238E27FC236}">
                  <a16:creationId xmlns:a16="http://schemas.microsoft.com/office/drawing/2014/main" id="{DA26BA78-4A7C-3C64-BE25-32EE4F035FB3}"/>
                </a:ext>
              </a:extLst>
            </p:cNvPr>
            <p:cNvSpPr/>
            <p:nvPr userDrawn="1"/>
          </p:nvSpPr>
          <p:spPr>
            <a:xfrm>
              <a:off x="-9071467" y="6364951"/>
              <a:ext cx="4579333" cy="4579333"/>
            </a:xfrm>
            <a:prstGeom prst="blockArc">
              <a:avLst>
                <a:gd name="adj1" fmla="val 2007"/>
                <a:gd name="adj2" fmla="val 19508054"/>
                <a:gd name="adj3" fmla="val 2310"/>
              </a:avLst>
            </a:prstGeom>
            <a:solidFill>
              <a:srgbClr val="F8CC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71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C9FD767-A647-BA68-870D-2E8B5946FE3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  <a:highlight>
                  <a:srgbClr val="7A8C8E"/>
                </a:highlight>
              </a:rPr>
              <a:t>４</a:t>
            </a:r>
            <a:r>
              <a:rPr lang="ja-JP" altLang="en-US" dirty="0"/>
              <a:t>熱帯の気候と生活とのかかわり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26F29E90-FA10-DAEB-1692-1C1AC7233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教</a:t>
            </a:r>
            <a:r>
              <a:rPr lang="en-US" altLang="ja-JP" dirty="0"/>
              <a:t>p.34-35</a:t>
            </a:r>
            <a:endParaRPr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3FAD81A8-896B-A154-3E78-B781AC2E42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ja-JP" altLang="en-US" dirty="0"/>
              <a:t>第２編　第１章　</a:t>
            </a:r>
            <a:r>
              <a:rPr lang="en-US" altLang="ja-JP" dirty="0"/>
              <a:t>GROUP</a:t>
            </a:r>
            <a:r>
              <a:rPr lang="ja-JP" altLang="en-US" dirty="0"/>
              <a:t>１　自然環境と生活文化</a:t>
            </a:r>
          </a:p>
        </p:txBody>
      </p:sp>
      <p:sp>
        <p:nvSpPr>
          <p:cNvPr id="4" name="楕円 3">
            <a:hlinkClick r:id="rId2" action="ppaction://hlinksldjump"/>
            <a:extLst>
              <a:ext uri="{FF2B5EF4-FFF2-40B4-BE49-F238E27FC236}">
                <a16:creationId xmlns:a16="http://schemas.microsoft.com/office/drawing/2014/main" id="{4D7A5F15-A2AC-1899-5CA6-C977CA9BDA72}"/>
              </a:ext>
            </a:extLst>
          </p:cNvPr>
          <p:cNvSpPr/>
          <p:nvPr/>
        </p:nvSpPr>
        <p:spPr>
          <a:xfrm>
            <a:off x="2465070" y="4560570"/>
            <a:ext cx="350520" cy="350520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hlinkClick r:id="rId3" action="ppaction://hlinksldjump"/>
            <a:extLst>
              <a:ext uri="{FF2B5EF4-FFF2-40B4-BE49-F238E27FC236}">
                <a16:creationId xmlns:a16="http://schemas.microsoft.com/office/drawing/2014/main" id="{4A3B52A4-B1F9-510A-DD5C-D0AD4C33631A}"/>
              </a:ext>
            </a:extLst>
          </p:cNvPr>
          <p:cNvSpPr/>
          <p:nvPr/>
        </p:nvSpPr>
        <p:spPr>
          <a:xfrm>
            <a:off x="2463800" y="5924553"/>
            <a:ext cx="350520" cy="350520"/>
          </a:xfrm>
          <a:prstGeom prst="ellipse">
            <a:avLst/>
          </a:prstGeom>
          <a:solidFill>
            <a:srgbClr val="EB6F3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hlinkClick r:id="rId4" action="ppaction://hlinksldjump"/>
            <a:extLst>
              <a:ext uri="{FF2B5EF4-FFF2-40B4-BE49-F238E27FC236}">
                <a16:creationId xmlns:a16="http://schemas.microsoft.com/office/drawing/2014/main" id="{9457FD05-22F2-69E7-0AAB-8501A5972942}"/>
              </a:ext>
            </a:extLst>
          </p:cNvPr>
          <p:cNvSpPr/>
          <p:nvPr/>
        </p:nvSpPr>
        <p:spPr>
          <a:xfrm>
            <a:off x="2463800" y="5242561"/>
            <a:ext cx="350520" cy="350520"/>
          </a:xfrm>
          <a:prstGeom prst="ellipse">
            <a:avLst/>
          </a:prstGeom>
          <a:solidFill>
            <a:srgbClr val="3494BA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89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3F31B-1DC1-BB28-6DB0-76EC176AA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3FA4BFA-BA99-FD7D-D1C8-DF419BAA2E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演習問題　</a:t>
            </a:r>
            <a:r>
              <a:rPr lang="ja-JP" altLang="en-US" dirty="0">
                <a:solidFill>
                  <a:schemeClr val="bg1"/>
                </a:solidFill>
                <a:highlight>
                  <a:srgbClr val="EB6F31"/>
                </a:highlight>
              </a:rPr>
              <a:t>２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ABFE750-2AAE-0E4B-103D-593B646A8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918" y="1607707"/>
            <a:ext cx="7727801" cy="4809270"/>
          </a:xfrm>
          <a:prstGeom prst="rect">
            <a:avLst/>
          </a:prstGeom>
        </p:spPr>
      </p:pic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19A7247D-2F84-98C4-87AE-DD8CA309476C}"/>
              </a:ext>
            </a:extLst>
          </p:cNvPr>
          <p:cNvSpPr txBox="1">
            <a:spLocks/>
          </p:cNvSpPr>
          <p:nvPr/>
        </p:nvSpPr>
        <p:spPr>
          <a:xfrm>
            <a:off x="746918" y="654019"/>
            <a:ext cx="8123811" cy="494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67138" algn="l"/>
                <a:tab pos="4305300" algn="l"/>
              </a:tabLst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❶図の</a:t>
            </a:r>
            <a:r>
              <a:rPr lang="ja-JP" altLang="en-US" sz="2800" b="1" dirty="0">
                <a:solidFill>
                  <a:srgbClr val="C00000"/>
                </a:solidFill>
                <a:latin typeface="+mn-ea"/>
              </a:rPr>
              <a:t>Ｘ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と</a:t>
            </a:r>
            <a:r>
              <a:rPr lang="ja-JP" altLang="en-US" sz="2800" b="1" dirty="0">
                <a:solidFill>
                  <a:srgbClr val="C00000"/>
                </a:solidFill>
                <a:latin typeface="+mn-ea"/>
              </a:rPr>
              <a:t>Ｙ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にあてはまる季節名を答えよう。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554183E-02AB-091A-E584-DFF7F4CF7437}"/>
              </a:ext>
            </a:extLst>
          </p:cNvPr>
          <p:cNvGrpSpPr/>
          <p:nvPr/>
        </p:nvGrpSpPr>
        <p:grpSpPr>
          <a:xfrm>
            <a:off x="8870729" y="3155684"/>
            <a:ext cx="3321271" cy="3261293"/>
            <a:chOff x="8870729" y="3155684"/>
            <a:chExt cx="3321271" cy="3261293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17AFE973-E431-80AC-C2BD-F4A1DF1F9F90}"/>
                </a:ext>
              </a:extLst>
            </p:cNvPr>
            <p:cNvSpPr/>
            <p:nvPr/>
          </p:nvSpPr>
          <p:spPr>
            <a:xfrm>
              <a:off x="8870729" y="3155684"/>
              <a:ext cx="3321271" cy="2348436"/>
            </a:xfrm>
            <a:prstGeom prst="rect">
              <a:avLst/>
            </a:prstGeom>
            <a:solidFill>
              <a:srgbClr val="FFCCCC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コンテンツ プレースホルダー 5">
              <a:extLst>
                <a:ext uri="{FF2B5EF4-FFF2-40B4-BE49-F238E27FC236}">
                  <a16:creationId xmlns:a16="http://schemas.microsoft.com/office/drawing/2014/main" id="{438DE8A9-5081-499A-F379-B8C3A0668C6E}"/>
                </a:ext>
              </a:extLst>
            </p:cNvPr>
            <p:cNvSpPr txBox="1">
              <a:spLocks/>
            </p:cNvSpPr>
            <p:nvPr/>
          </p:nvSpPr>
          <p:spPr>
            <a:xfrm>
              <a:off x="9104354" y="3382014"/>
              <a:ext cx="2340728" cy="212210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ja-JP" altLang="en-US" dirty="0"/>
                <a:t>日本の位置を考えると簡単です</a:t>
              </a:r>
            </a:p>
          </p:txBody>
        </p:sp>
        <p:pic>
          <p:nvPicPr>
            <p:cNvPr id="2" name="図 1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4FF26D1-30DB-B7D2-5CDC-0CB43FDC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7929" y="4976977"/>
              <a:ext cx="1388107" cy="1440000"/>
            </a:xfrm>
            <a:prstGeom prst="rect">
              <a:avLst/>
            </a:prstGeom>
          </p:spPr>
        </p:pic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BF6FA7E-3AF9-5468-BF64-9119D87A900A}"/>
              </a:ext>
            </a:extLst>
          </p:cNvPr>
          <p:cNvSpPr/>
          <p:nvPr/>
        </p:nvSpPr>
        <p:spPr>
          <a:xfrm>
            <a:off x="746918" y="1607706"/>
            <a:ext cx="1661002" cy="57161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B803B1D-393E-675B-3643-1FC50967F807}"/>
              </a:ext>
            </a:extLst>
          </p:cNvPr>
          <p:cNvSpPr/>
          <p:nvPr/>
        </p:nvSpPr>
        <p:spPr>
          <a:xfrm>
            <a:off x="4712791" y="1607706"/>
            <a:ext cx="1661002" cy="57161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3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472085B-BD7A-D099-5F26-79F261F5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  <a:highlight>
                  <a:srgbClr val="3494BA"/>
                </a:highlight>
              </a:rPr>
              <a:t>４</a:t>
            </a:r>
            <a:r>
              <a:rPr lang="ja-JP" altLang="en-US" dirty="0"/>
              <a:t>熱帯の気候と生活とのかかわり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5F4F253-6DBB-FF09-67F7-7E1BD30BC0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教</a:t>
            </a:r>
            <a:r>
              <a:rPr lang="en-US" altLang="ja-JP" dirty="0"/>
              <a:t>p.34-35</a:t>
            </a:r>
            <a:endParaRPr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90BDD1-03B3-6496-9A5B-84AD103186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ja-JP" altLang="en-US" dirty="0"/>
              <a:t>第２編　第１章　</a:t>
            </a:r>
            <a:r>
              <a:rPr lang="en-US" altLang="ja-JP" dirty="0"/>
              <a:t>GROUP</a:t>
            </a:r>
            <a:r>
              <a:rPr lang="ja-JP" altLang="en-US" dirty="0"/>
              <a:t>１　自然環境と生活文化</a:t>
            </a:r>
            <a:endParaRPr lang="en-US" altLang="ja-JP" dirty="0"/>
          </a:p>
        </p:txBody>
      </p:sp>
      <p:pic>
        <p:nvPicPr>
          <p:cNvPr id="10" name="図 9" descr="アイコン&#10;&#10;自動的に生成された説明">
            <a:hlinkClick r:id="rId3" action="ppaction://hlinksldjump"/>
            <a:extLst>
              <a:ext uri="{FF2B5EF4-FFF2-40B4-BE49-F238E27FC236}">
                <a16:creationId xmlns:a16="http://schemas.microsoft.com/office/drawing/2014/main" id="{39DDF4F3-1C0C-32B1-7133-14D8D4EB0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406" y="-440579"/>
            <a:ext cx="839594" cy="88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2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E2BF86B-4217-F988-9FBE-A97BF05CC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熱帯の気候と豊かな自然環境</a:t>
            </a:r>
            <a:endParaRPr kumimoji="1" lang="ja-JP" altLang="en-US" dirty="0"/>
          </a:p>
        </p:txBody>
      </p:sp>
      <p:sp>
        <p:nvSpPr>
          <p:cNvPr id="4" name="コンテンツ プレースホルダー 5">
            <a:extLst>
              <a:ext uri="{FF2B5EF4-FFF2-40B4-BE49-F238E27FC236}">
                <a16:creationId xmlns:a16="http://schemas.microsoft.com/office/drawing/2014/main" id="{D2F0EC63-146D-C8A5-2239-54C65B16E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54" y="716937"/>
            <a:ext cx="10523547" cy="58245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/>
              <a:t>熱帯</a:t>
            </a:r>
            <a:r>
              <a:rPr lang="ja-JP" altLang="en-US" dirty="0"/>
              <a:t>：</a:t>
            </a:r>
            <a:r>
              <a:rPr lang="ja-JP" altLang="en-US" b="1" u="sng" dirty="0"/>
              <a:t>赤道</a:t>
            </a:r>
            <a:r>
              <a:rPr lang="ja-JP" altLang="en-US" dirty="0"/>
              <a:t>周辺の地域</a:t>
            </a:r>
            <a:endParaRPr lang="en-US" altLang="ja-JP" dirty="0"/>
          </a:p>
          <a:p>
            <a:pPr marL="365125">
              <a:lnSpc>
                <a:spcPct val="150000"/>
              </a:lnSpc>
            </a:pPr>
            <a:r>
              <a:rPr lang="ja-JP" altLang="en-US" dirty="0"/>
              <a:t>▶太陽から降り注ぐエネルギー量が地球上で最も多いから</a:t>
            </a:r>
            <a:r>
              <a:rPr lang="en-US" altLang="ja-JP" dirty="0"/>
              <a:t>……</a:t>
            </a:r>
          </a:p>
          <a:p>
            <a:pPr>
              <a:lnSpc>
                <a:spcPct val="150000"/>
              </a:lnSpc>
            </a:pPr>
            <a:r>
              <a:rPr lang="ja-JP" altLang="en-US" dirty="0"/>
              <a:t>　　：気温が一年を通して</a:t>
            </a:r>
            <a:r>
              <a:rPr lang="ja-JP" altLang="en-US" b="1" u="sng" dirty="0">
                <a:solidFill>
                  <a:srgbClr val="C00000"/>
                </a:solidFill>
              </a:rPr>
              <a:t>高い</a:t>
            </a:r>
          </a:p>
          <a:p>
            <a:pPr>
              <a:lnSpc>
                <a:spcPct val="150000"/>
              </a:lnSpc>
            </a:pPr>
            <a:r>
              <a:rPr lang="ja-JP" altLang="en-US" dirty="0"/>
              <a:t>　　：気温の年較差が</a:t>
            </a:r>
            <a:r>
              <a:rPr lang="ja-JP" altLang="en-US" b="1" u="sng" dirty="0">
                <a:solidFill>
                  <a:srgbClr val="C00000"/>
                </a:solidFill>
              </a:rPr>
              <a:t>小さい</a:t>
            </a:r>
          </a:p>
          <a:p>
            <a:pPr>
              <a:lnSpc>
                <a:spcPct val="150000"/>
              </a:lnSpc>
            </a:pPr>
            <a:r>
              <a:rPr lang="ja-JP" altLang="en-US" dirty="0"/>
              <a:t>　　：活発な</a:t>
            </a:r>
            <a:r>
              <a:rPr lang="ja-JP" altLang="en-US" b="1" u="sng" dirty="0">
                <a:solidFill>
                  <a:srgbClr val="C00000"/>
                </a:solidFill>
              </a:rPr>
              <a:t>上昇</a:t>
            </a:r>
            <a:r>
              <a:rPr lang="ja-JP" altLang="en-US" dirty="0"/>
              <a:t>気流が発生</a:t>
            </a:r>
          </a:p>
          <a:p>
            <a:pPr>
              <a:lnSpc>
                <a:spcPct val="150000"/>
              </a:lnSpc>
            </a:pPr>
            <a:r>
              <a:rPr lang="ja-JP" altLang="en-US" dirty="0"/>
              <a:t>　　　　➡</a:t>
            </a:r>
            <a:r>
              <a:rPr lang="ja-JP" altLang="en-US" b="1" u="sng" dirty="0">
                <a:solidFill>
                  <a:srgbClr val="C00000"/>
                </a:solidFill>
              </a:rPr>
              <a:t>雨雲</a:t>
            </a:r>
            <a:r>
              <a:rPr lang="ja-JP" altLang="en-US" dirty="0"/>
              <a:t>が絶えず発生</a:t>
            </a:r>
          </a:p>
          <a:p>
            <a:pPr>
              <a:lnSpc>
                <a:spcPct val="150000"/>
              </a:lnSpc>
            </a:pPr>
            <a:r>
              <a:rPr lang="ja-JP" altLang="en-US" dirty="0"/>
              <a:t>　　　　➡</a:t>
            </a:r>
            <a:r>
              <a:rPr lang="ja-JP" altLang="en-US" b="1" u="sng" dirty="0">
                <a:solidFill>
                  <a:srgbClr val="C00000"/>
                </a:solidFill>
              </a:rPr>
              <a:t>熱帯収束</a:t>
            </a:r>
            <a:r>
              <a:rPr lang="ja-JP" altLang="en-US" dirty="0"/>
              <a:t>帯の形成</a:t>
            </a:r>
            <a:endParaRPr lang="en-US" altLang="ja-JP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3F2EE2A-E3EE-2112-A9B0-5B38E80F0124}"/>
              </a:ext>
            </a:extLst>
          </p:cNvPr>
          <p:cNvSpPr/>
          <p:nvPr/>
        </p:nvSpPr>
        <p:spPr>
          <a:xfrm>
            <a:off x="2878288" y="3898384"/>
            <a:ext cx="723640" cy="4419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1"/>
          <a:lstStyle/>
          <a:p>
            <a:pPr algn="ctr"/>
            <a:r>
              <a:rPr kumimoji="1" lang="ja-JP" altLang="en-US" sz="2800" b="1" dirty="0"/>
              <a:t>４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A008B9-2C57-690E-7686-D74B88592936}"/>
              </a:ext>
            </a:extLst>
          </p:cNvPr>
          <p:cNvSpPr/>
          <p:nvPr/>
        </p:nvSpPr>
        <p:spPr>
          <a:xfrm>
            <a:off x="2526328" y="4688115"/>
            <a:ext cx="721098" cy="4419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1"/>
          <a:lstStyle/>
          <a:p>
            <a:pPr algn="ctr"/>
            <a:r>
              <a:rPr kumimoji="1" lang="ja-JP" altLang="en-US" sz="2800" b="1" dirty="0"/>
              <a:t>５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ECF3CE-B024-BE78-2AB9-322131F25A2B}"/>
              </a:ext>
            </a:extLst>
          </p:cNvPr>
          <p:cNvSpPr/>
          <p:nvPr/>
        </p:nvSpPr>
        <p:spPr>
          <a:xfrm>
            <a:off x="2526327" y="5448693"/>
            <a:ext cx="1437135" cy="4419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1"/>
          <a:lstStyle/>
          <a:p>
            <a:pPr algn="ctr"/>
            <a:r>
              <a:rPr kumimoji="1" lang="ja-JP" altLang="en-US" sz="2800" b="1" dirty="0"/>
              <a:t>６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2D5AEFE-C769-0340-A704-85E7FDC4A5B4}"/>
              </a:ext>
            </a:extLst>
          </p:cNvPr>
          <p:cNvSpPr/>
          <p:nvPr/>
        </p:nvSpPr>
        <p:spPr>
          <a:xfrm>
            <a:off x="5013495" y="2389445"/>
            <a:ext cx="743712" cy="4419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1"/>
          <a:lstStyle/>
          <a:p>
            <a:pPr algn="ctr"/>
            <a:r>
              <a:rPr kumimoji="1" lang="ja-JP" altLang="en-US" sz="2800" b="1" dirty="0"/>
              <a:t>２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0E4F954-D69C-08F0-19BD-80A460142C52}"/>
              </a:ext>
            </a:extLst>
          </p:cNvPr>
          <p:cNvSpPr/>
          <p:nvPr/>
        </p:nvSpPr>
        <p:spPr>
          <a:xfrm>
            <a:off x="4305386" y="3133456"/>
            <a:ext cx="1072345" cy="4419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1"/>
          <a:lstStyle/>
          <a:p>
            <a:pPr algn="ctr"/>
            <a:r>
              <a:rPr kumimoji="1" lang="ja-JP" altLang="en-US" sz="2800" b="1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424058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B275C96-8C90-F2CD-E1AD-24C6CC98E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熱帯の気候と豊かな自然環境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92FFE42-EFD8-C125-B6CC-10370832B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99"/>
            <a:ext cx="10828347" cy="448097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16C8A00-09D3-86FD-CEE2-808E6B12CF48}"/>
              </a:ext>
            </a:extLst>
          </p:cNvPr>
          <p:cNvSpPr/>
          <p:nvPr/>
        </p:nvSpPr>
        <p:spPr>
          <a:xfrm>
            <a:off x="430039" y="4741917"/>
            <a:ext cx="1867227" cy="315717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>
              <a:tabLst>
                <a:tab pos="3767138" algn="l"/>
                <a:tab pos="4305300" algn="l"/>
              </a:tabLst>
            </a:pPr>
            <a:r>
              <a:rPr lang="ja-JP" altLang="en-US" dirty="0">
                <a:solidFill>
                  <a:schemeClr val="bg1"/>
                </a:solidFill>
                <a:highlight>
                  <a:srgbClr val="80808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熱帯の気候区分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3671E8-13F8-3361-AEFC-322C26D7039E}"/>
              </a:ext>
            </a:extLst>
          </p:cNvPr>
          <p:cNvSpPr txBox="1">
            <a:spLocks/>
          </p:cNvSpPr>
          <p:nvPr/>
        </p:nvSpPr>
        <p:spPr>
          <a:xfrm>
            <a:off x="654819" y="5314544"/>
            <a:ext cx="11107142" cy="15434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b="1" u="sng" dirty="0">
                <a:solidFill>
                  <a:srgbClr val="C00000"/>
                </a:solidFill>
              </a:rPr>
              <a:t>サバナ</a:t>
            </a:r>
            <a:r>
              <a:rPr lang="ja-JP" altLang="en-US" dirty="0"/>
              <a:t>気候：</a:t>
            </a:r>
            <a:r>
              <a:rPr lang="ja-JP" altLang="en-US" b="1" u="sng" dirty="0"/>
              <a:t>雨季</a:t>
            </a:r>
            <a:r>
              <a:rPr lang="ja-JP" altLang="en-US" dirty="0"/>
              <a:t>と</a:t>
            </a:r>
            <a:r>
              <a:rPr lang="ja-JP" altLang="en-US" b="1" u="sng" dirty="0"/>
              <a:t>乾季</a:t>
            </a:r>
            <a:r>
              <a:rPr lang="ja-JP" altLang="en-US" dirty="0"/>
              <a:t>の区別が明瞭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　　　　</a:t>
            </a:r>
            <a:r>
              <a:rPr lang="en-US" altLang="ja-JP" dirty="0"/>
              <a:t>【</a:t>
            </a:r>
            <a:r>
              <a:rPr lang="ja-JP" altLang="en-US" dirty="0"/>
              <a:t>背景</a:t>
            </a:r>
            <a:r>
              <a:rPr lang="en-US" altLang="ja-JP" dirty="0"/>
              <a:t>】</a:t>
            </a:r>
            <a:r>
              <a:rPr lang="ja-JP" altLang="en-US" dirty="0"/>
              <a:t>熱帯収束帯の季節移動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7D2B5E8-703B-39BC-CC29-563C4EC99907}"/>
              </a:ext>
            </a:extLst>
          </p:cNvPr>
          <p:cNvSpPr/>
          <p:nvPr/>
        </p:nvSpPr>
        <p:spPr>
          <a:xfrm>
            <a:off x="635770" y="5472351"/>
            <a:ext cx="1175678" cy="4419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1"/>
          <a:lstStyle/>
          <a:p>
            <a:pPr algn="ctr"/>
            <a:r>
              <a:rPr kumimoji="1" lang="en-US" altLang="ja-JP" sz="2800" b="1" dirty="0"/>
              <a:t>10</a:t>
            </a:r>
            <a:endParaRPr kumimoji="1" lang="ja-JP" altLang="en-US" sz="28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0A8902F-F183-A9C2-0BA8-8186D65B8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740" y="2322190"/>
            <a:ext cx="2459221" cy="2952582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9AEB0AD5-4409-189E-C96C-C0E8047A9948}"/>
              </a:ext>
            </a:extLst>
          </p:cNvPr>
          <p:cNvCxnSpPr>
            <a:cxnSpLocks/>
          </p:cNvCxnSpPr>
          <p:nvPr/>
        </p:nvCxnSpPr>
        <p:spPr>
          <a:xfrm>
            <a:off x="10342100" y="4741917"/>
            <a:ext cx="59006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コンテンツ プレースホルダー 5">
            <a:extLst>
              <a:ext uri="{FF2B5EF4-FFF2-40B4-BE49-F238E27FC236}">
                <a16:creationId xmlns:a16="http://schemas.microsoft.com/office/drawing/2014/main" id="{3454728F-B7B7-B7C3-27C7-411BFD84EF3E}"/>
              </a:ext>
            </a:extLst>
          </p:cNvPr>
          <p:cNvSpPr txBox="1">
            <a:spLocks/>
          </p:cNvSpPr>
          <p:nvPr/>
        </p:nvSpPr>
        <p:spPr>
          <a:xfrm>
            <a:off x="10342100" y="4237709"/>
            <a:ext cx="754707" cy="46443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/>
              <a:t>乾季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653BF1D-1382-1F44-7338-36FF2B47F0E8}"/>
              </a:ext>
            </a:extLst>
          </p:cNvPr>
          <p:cNvSpPr/>
          <p:nvPr/>
        </p:nvSpPr>
        <p:spPr>
          <a:xfrm>
            <a:off x="8132065" y="1591407"/>
            <a:ext cx="633984" cy="3077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1"/>
          <a:lstStyle/>
          <a:p>
            <a:pPr algn="ctr"/>
            <a:r>
              <a:rPr kumimoji="1" lang="en-US" altLang="ja-JP" sz="2000" b="1" dirty="0"/>
              <a:t>10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3595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A2EFEAB-58DF-386D-12C5-D65765FFD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  <a:highlight>
                  <a:srgbClr val="EB6F31"/>
                </a:highlight>
              </a:rPr>
              <a:t>４</a:t>
            </a:r>
            <a:r>
              <a:rPr lang="ja-JP" altLang="en-US" dirty="0"/>
              <a:t>熱帯の気候と生活とのかかわり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81B6B69-D1ED-845C-C524-1D94A7428D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教</a:t>
            </a:r>
            <a:r>
              <a:rPr lang="en-US" altLang="ja-JP" dirty="0"/>
              <a:t>p.34-35</a:t>
            </a:r>
            <a:endParaRPr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54962EC-E78B-DF48-7284-0F65FAF8E6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ja-JP" altLang="en-US" dirty="0"/>
              <a:t>第２編　第１章　</a:t>
            </a:r>
            <a:r>
              <a:rPr lang="en-US" altLang="ja-JP" dirty="0"/>
              <a:t>GROUP</a:t>
            </a:r>
            <a:r>
              <a:rPr lang="ja-JP" altLang="en-US" dirty="0"/>
              <a:t>１　自然環境と生活文化</a:t>
            </a:r>
            <a:endParaRPr lang="en-US" altLang="ja-JP" dirty="0"/>
          </a:p>
        </p:txBody>
      </p:sp>
      <p:pic>
        <p:nvPicPr>
          <p:cNvPr id="9" name="図 8" descr="アイコン&#10;&#10;自動的に生成された説明">
            <a:hlinkClick r:id="rId2" action="ppaction://hlinksldjump"/>
            <a:extLst>
              <a:ext uri="{FF2B5EF4-FFF2-40B4-BE49-F238E27FC236}">
                <a16:creationId xmlns:a16="http://schemas.microsoft.com/office/drawing/2014/main" id="{383959D5-9C47-DF85-DCCC-602DA0902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406" y="-440579"/>
            <a:ext cx="839594" cy="88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17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015879A1-D81C-1487-49E0-6F520D925C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演習問題　</a:t>
            </a:r>
            <a:r>
              <a:rPr lang="ja-JP" altLang="en-US" dirty="0">
                <a:solidFill>
                  <a:schemeClr val="bg1"/>
                </a:solidFill>
                <a:highlight>
                  <a:srgbClr val="EB6F31"/>
                </a:highlight>
              </a:rPr>
              <a:t>１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F4F4476-1A17-AED5-7512-34D198991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564"/>
            <a:ext cx="12192000" cy="511608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88684CC-9791-9916-9512-27E477D10089}"/>
              </a:ext>
            </a:extLst>
          </p:cNvPr>
          <p:cNvSpPr/>
          <p:nvPr/>
        </p:nvSpPr>
        <p:spPr>
          <a:xfrm>
            <a:off x="7239000" y="5689966"/>
            <a:ext cx="4953000" cy="868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5">
            <a:extLst>
              <a:ext uri="{FF2B5EF4-FFF2-40B4-BE49-F238E27FC236}">
                <a16:creationId xmlns:a16="http://schemas.microsoft.com/office/drawing/2014/main" id="{8E54BF70-1973-ECE2-08A8-151878AA35C5}"/>
              </a:ext>
            </a:extLst>
          </p:cNvPr>
          <p:cNvSpPr txBox="1">
            <a:spLocks/>
          </p:cNvSpPr>
          <p:nvPr/>
        </p:nvSpPr>
        <p:spPr>
          <a:xfrm>
            <a:off x="746918" y="654019"/>
            <a:ext cx="7727801" cy="494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67138" algn="l"/>
                <a:tab pos="4305300" algn="l"/>
              </a:tabLst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❶地図上の赤道を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太線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で示そう。</a:t>
            </a:r>
          </a:p>
        </p:txBody>
      </p:sp>
    </p:spTree>
    <p:extLst>
      <p:ext uri="{BB962C8B-B14F-4D97-AF65-F5344CB8AC3E}">
        <p14:creationId xmlns:p14="http://schemas.microsoft.com/office/powerpoint/2010/main" val="3350713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08B46-6A66-4A24-6543-70FF2D04E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C96AECA2-FE0D-4D0B-76D1-FAB4105AEB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演習問題　</a:t>
            </a:r>
            <a:r>
              <a:rPr lang="ja-JP" altLang="en-US" dirty="0">
                <a:solidFill>
                  <a:schemeClr val="bg1"/>
                </a:solidFill>
                <a:highlight>
                  <a:srgbClr val="EB6F31"/>
                </a:highlight>
              </a:rPr>
              <a:t>１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4283FF9-BFBF-16AF-5C39-B4746650FBA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1442564"/>
            <a:ext cx="12192000" cy="511608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70B46E7-97D4-5D6B-32B7-3728692883E7}"/>
              </a:ext>
            </a:extLst>
          </p:cNvPr>
          <p:cNvSpPr/>
          <p:nvPr/>
        </p:nvSpPr>
        <p:spPr>
          <a:xfrm>
            <a:off x="7239000" y="5689966"/>
            <a:ext cx="4953000" cy="868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5">
            <a:extLst>
              <a:ext uri="{FF2B5EF4-FFF2-40B4-BE49-F238E27FC236}">
                <a16:creationId xmlns:a16="http://schemas.microsoft.com/office/drawing/2014/main" id="{7F45596B-C52B-63F1-3A2D-F996D036654C}"/>
              </a:ext>
            </a:extLst>
          </p:cNvPr>
          <p:cNvSpPr txBox="1">
            <a:spLocks/>
          </p:cNvSpPr>
          <p:nvPr/>
        </p:nvSpPr>
        <p:spPr>
          <a:xfrm>
            <a:off x="746918" y="654019"/>
            <a:ext cx="7727801" cy="494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67138" algn="l"/>
                <a:tab pos="4305300" algn="l"/>
              </a:tabLst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❶地図上の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赤道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を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太線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で示そう。</a:t>
            </a: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DA86C1C6-DF5E-9CD2-17C7-4CA9F8C79204}"/>
              </a:ext>
            </a:extLst>
          </p:cNvPr>
          <p:cNvCxnSpPr>
            <a:cxnSpLocks/>
          </p:cNvCxnSpPr>
          <p:nvPr/>
        </p:nvCxnSpPr>
        <p:spPr>
          <a:xfrm>
            <a:off x="159345" y="3962194"/>
            <a:ext cx="1000573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2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D44E0-C00A-F2B8-9D45-B570F0CC2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509005B-83A1-20B3-3428-3F9C8AB74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演習問題　</a:t>
            </a:r>
            <a:r>
              <a:rPr lang="ja-JP" altLang="en-US" dirty="0">
                <a:solidFill>
                  <a:schemeClr val="bg1"/>
                </a:solidFill>
                <a:highlight>
                  <a:srgbClr val="EB6F31"/>
                </a:highlight>
              </a:rPr>
              <a:t>１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4B516E2-0C92-57A6-117E-13AB6DCAE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564"/>
            <a:ext cx="12192000" cy="511608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0D2DD4-ACD7-AF10-AC99-9CA23BE92E36}"/>
              </a:ext>
            </a:extLst>
          </p:cNvPr>
          <p:cNvSpPr/>
          <p:nvPr/>
        </p:nvSpPr>
        <p:spPr>
          <a:xfrm>
            <a:off x="7239000" y="5689966"/>
            <a:ext cx="4953000" cy="868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5">
            <a:extLst>
              <a:ext uri="{FF2B5EF4-FFF2-40B4-BE49-F238E27FC236}">
                <a16:creationId xmlns:a16="http://schemas.microsoft.com/office/drawing/2014/main" id="{31DC2AE2-BB89-5ACE-1CE8-A106F5FF602F}"/>
              </a:ext>
            </a:extLst>
          </p:cNvPr>
          <p:cNvSpPr txBox="1">
            <a:spLocks/>
          </p:cNvSpPr>
          <p:nvPr/>
        </p:nvSpPr>
        <p:spPr>
          <a:xfrm>
            <a:off x="746918" y="654019"/>
            <a:ext cx="11445082" cy="494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67138" algn="l"/>
                <a:tab pos="4305300" algn="l"/>
              </a:tabLst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❷地図上の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北緯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30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度線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，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南緯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30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度線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をそれぞれ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太線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で示そう。</a:t>
            </a:r>
          </a:p>
          <a:p>
            <a:pPr>
              <a:tabLst>
                <a:tab pos="3767138" algn="l"/>
                <a:tab pos="4305300" algn="l"/>
              </a:tabLst>
            </a:pPr>
            <a:endParaRPr lang="ja-JP" altLang="en-US" sz="2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8358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EAD62-C2C5-10C5-97EF-0996A4171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D0CABBEC-9EFE-496E-367E-2869478D1B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演習問題　</a:t>
            </a:r>
            <a:r>
              <a:rPr lang="ja-JP" altLang="en-US" dirty="0">
                <a:solidFill>
                  <a:schemeClr val="bg1"/>
                </a:solidFill>
                <a:highlight>
                  <a:srgbClr val="EB6F31"/>
                </a:highlight>
              </a:rPr>
              <a:t>１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C0A9AC8-1ACF-570A-2291-DE9EFEBAC3F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1442564"/>
            <a:ext cx="12192000" cy="511608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F59DC7-8CB3-9CBE-4441-EA6C65757535}"/>
              </a:ext>
            </a:extLst>
          </p:cNvPr>
          <p:cNvSpPr/>
          <p:nvPr/>
        </p:nvSpPr>
        <p:spPr>
          <a:xfrm>
            <a:off x="7239000" y="5689966"/>
            <a:ext cx="4953000" cy="868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5">
            <a:extLst>
              <a:ext uri="{FF2B5EF4-FFF2-40B4-BE49-F238E27FC236}">
                <a16:creationId xmlns:a16="http://schemas.microsoft.com/office/drawing/2014/main" id="{01C7324D-E6F4-85A0-E61A-3B0C6DAEED41}"/>
              </a:ext>
            </a:extLst>
          </p:cNvPr>
          <p:cNvSpPr txBox="1">
            <a:spLocks/>
          </p:cNvSpPr>
          <p:nvPr/>
        </p:nvSpPr>
        <p:spPr>
          <a:xfrm>
            <a:off x="746918" y="654019"/>
            <a:ext cx="11445082" cy="494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67138" algn="l"/>
                <a:tab pos="4305300" algn="l"/>
              </a:tabLst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❷地図上の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北緯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30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度線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，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南緯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30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度線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をそれぞれ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太線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で示そう。</a:t>
            </a:r>
          </a:p>
          <a:p>
            <a:pPr>
              <a:tabLst>
                <a:tab pos="3767138" algn="l"/>
                <a:tab pos="4305300" algn="l"/>
              </a:tabLst>
            </a:pPr>
            <a:endParaRPr lang="ja-JP" altLang="en-US" sz="28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C795714E-8A21-7508-6A4A-6F2A7604304D}"/>
              </a:ext>
            </a:extLst>
          </p:cNvPr>
          <p:cNvCxnSpPr>
            <a:cxnSpLocks/>
          </p:cNvCxnSpPr>
          <p:nvPr/>
        </p:nvCxnSpPr>
        <p:spPr>
          <a:xfrm>
            <a:off x="403860" y="2849674"/>
            <a:ext cx="94945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4C9CC98-C6E6-B966-0FAE-E68E8335D090}"/>
              </a:ext>
            </a:extLst>
          </p:cNvPr>
          <p:cNvCxnSpPr>
            <a:cxnSpLocks/>
          </p:cNvCxnSpPr>
          <p:nvPr/>
        </p:nvCxnSpPr>
        <p:spPr>
          <a:xfrm>
            <a:off x="403860" y="5089954"/>
            <a:ext cx="94945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6DBC0-7952-67B9-0F8E-E229D6B1F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3939C6E7-4D37-EA6C-D655-2847BCD47F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演習問題　</a:t>
            </a:r>
            <a:r>
              <a:rPr lang="ja-JP" altLang="en-US" dirty="0">
                <a:solidFill>
                  <a:schemeClr val="bg1"/>
                </a:solidFill>
                <a:highlight>
                  <a:srgbClr val="EB6F31"/>
                </a:highlight>
              </a:rPr>
              <a:t>１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BAA6FB5-797F-61A0-CEB7-4CC3BB174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564"/>
            <a:ext cx="12192000" cy="511608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A3DF3A0-8771-740E-3D2E-C7E288CBFA3F}"/>
              </a:ext>
            </a:extLst>
          </p:cNvPr>
          <p:cNvSpPr/>
          <p:nvPr/>
        </p:nvSpPr>
        <p:spPr>
          <a:xfrm>
            <a:off x="7239000" y="5689966"/>
            <a:ext cx="4953000" cy="868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5">
            <a:extLst>
              <a:ext uri="{FF2B5EF4-FFF2-40B4-BE49-F238E27FC236}">
                <a16:creationId xmlns:a16="http://schemas.microsoft.com/office/drawing/2014/main" id="{D2F64C97-534D-FFF5-8593-F34CD095DE60}"/>
              </a:ext>
            </a:extLst>
          </p:cNvPr>
          <p:cNvSpPr txBox="1">
            <a:spLocks/>
          </p:cNvSpPr>
          <p:nvPr/>
        </p:nvSpPr>
        <p:spPr>
          <a:xfrm>
            <a:off x="746918" y="654019"/>
            <a:ext cx="11445082" cy="494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67138" algn="l"/>
                <a:tab pos="4305300" algn="l"/>
              </a:tabLst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❸サバナ気候に好きな色を塗ろう。</a:t>
            </a:r>
          </a:p>
        </p:txBody>
      </p:sp>
    </p:spTree>
    <p:extLst>
      <p:ext uri="{BB962C8B-B14F-4D97-AF65-F5344CB8AC3E}">
        <p14:creationId xmlns:p14="http://schemas.microsoft.com/office/powerpoint/2010/main" val="415799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5056B1B3-EAC1-5182-A746-20140C06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  <a:highlight>
                  <a:srgbClr val="75BDA7"/>
                </a:highlight>
              </a:rPr>
              <a:t>４</a:t>
            </a:r>
            <a:r>
              <a:rPr lang="ja-JP" altLang="en-US" dirty="0"/>
              <a:t>熱帯の気候と生活とのかかわり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1A8E367-5D59-335C-1826-72DE325623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教</a:t>
            </a:r>
            <a:r>
              <a:rPr lang="en-US" altLang="ja-JP" dirty="0"/>
              <a:t>p.34-35</a:t>
            </a:r>
            <a:endParaRPr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0FADC09D-0F03-B28C-F6A9-E56FA2E50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ja-JP" altLang="en-US" dirty="0"/>
              <a:t>第２編　第１章　</a:t>
            </a:r>
            <a:r>
              <a:rPr lang="en-US" altLang="ja-JP" dirty="0"/>
              <a:t>GROUP</a:t>
            </a:r>
            <a:r>
              <a:rPr lang="ja-JP" altLang="en-US" dirty="0"/>
              <a:t>１　自然環境と生活文化</a:t>
            </a:r>
            <a:endParaRPr lang="en-US" altLang="ja-JP" dirty="0"/>
          </a:p>
        </p:txBody>
      </p:sp>
      <p:pic>
        <p:nvPicPr>
          <p:cNvPr id="23" name="図 22" descr="アイコン&#10;&#10;自動的に生成された説明">
            <a:hlinkClick r:id="rId2" action="ppaction://hlinksldjump"/>
            <a:extLst>
              <a:ext uri="{FF2B5EF4-FFF2-40B4-BE49-F238E27FC236}">
                <a16:creationId xmlns:a16="http://schemas.microsoft.com/office/drawing/2014/main" id="{7CB0E522-6722-379C-EB37-BA593A3FF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406" y="-440579"/>
            <a:ext cx="839594" cy="88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08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21898-DC01-7646-65F9-FBE27B034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8884CA90-8A25-0083-7F53-04C992B548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演習問題　</a:t>
            </a:r>
            <a:r>
              <a:rPr lang="ja-JP" altLang="en-US" dirty="0">
                <a:solidFill>
                  <a:schemeClr val="bg1"/>
                </a:solidFill>
                <a:highlight>
                  <a:srgbClr val="EB6F31"/>
                </a:highlight>
              </a:rPr>
              <a:t>１</a:t>
            </a:r>
            <a:endParaRPr lang="ja-JP" altLang="en-US" dirty="0"/>
          </a:p>
        </p:txBody>
      </p:sp>
      <p:sp>
        <p:nvSpPr>
          <p:cNvPr id="10" name="コンテンツ プレースホルダー 5">
            <a:extLst>
              <a:ext uri="{FF2B5EF4-FFF2-40B4-BE49-F238E27FC236}">
                <a16:creationId xmlns:a16="http://schemas.microsoft.com/office/drawing/2014/main" id="{E08117BD-987D-5C8E-BA41-374037F31C7E}"/>
              </a:ext>
            </a:extLst>
          </p:cNvPr>
          <p:cNvSpPr txBox="1">
            <a:spLocks/>
          </p:cNvSpPr>
          <p:nvPr/>
        </p:nvSpPr>
        <p:spPr>
          <a:xfrm>
            <a:off x="746918" y="654019"/>
            <a:ext cx="11445082" cy="494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67138" algn="l"/>
                <a:tab pos="4305300" algn="l"/>
              </a:tabLst>
            </a:pPr>
            <a:r>
              <a:rPr lang="ja-JP" altLang="en-US" dirty="0">
                <a:latin typeface="+mn-ea"/>
              </a:rPr>
              <a:t>❹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サバナ気候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の雨温図は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Ｘ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と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Ｙ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のどちらか，答えよう。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DA1F92-3D16-9522-7F17-C8C354E8F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650" y="1442564"/>
            <a:ext cx="9124699" cy="50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60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A23DF-9CA2-9B8D-E9A6-EBACF0628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8ADD8597-1425-AB0C-C7BC-0C21463A03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演習問題　</a:t>
            </a:r>
            <a:r>
              <a:rPr lang="ja-JP" altLang="en-US" dirty="0">
                <a:solidFill>
                  <a:schemeClr val="bg1"/>
                </a:solidFill>
                <a:highlight>
                  <a:srgbClr val="EB6F31"/>
                </a:highlight>
              </a:rPr>
              <a:t>１</a:t>
            </a:r>
            <a:endParaRPr lang="ja-JP" altLang="en-US" dirty="0"/>
          </a:p>
        </p:txBody>
      </p:sp>
      <p:sp>
        <p:nvSpPr>
          <p:cNvPr id="10" name="コンテンツ プレースホルダー 5">
            <a:extLst>
              <a:ext uri="{FF2B5EF4-FFF2-40B4-BE49-F238E27FC236}">
                <a16:creationId xmlns:a16="http://schemas.microsoft.com/office/drawing/2014/main" id="{C8C1F425-0EAE-751B-A86F-C254B19D91C1}"/>
              </a:ext>
            </a:extLst>
          </p:cNvPr>
          <p:cNvSpPr txBox="1">
            <a:spLocks/>
          </p:cNvSpPr>
          <p:nvPr/>
        </p:nvSpPr>
        <p:spPr>
          <a:xfrm>
            <a:off x="746918" y="654019"/>
            <a:ext cx="11445082" cy="494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67138" algn="l"/>
                <a:tab pos="4305300" algn="l"/>
              </a:tabLst>
            </a:pPr>
            <a:r>
              <a:rPr lang="ja-JP" altLang="en-US" dirty="0">
                <a:latin typeface="+mn-ea"/>
              </a:rPr>
              <a:t>❹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サバナ気候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の雨温図は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Ｘ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と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Ｙ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のどちらか，答えよう。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BDBF61-1BAA-86AE-097E-722EF5C434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854"/>
          <a:stretch/>
        </p:blipFill>
        <p:spPr>
          <a:xfrm>
            <a:off x="6447692" y="1442564"/>
            <a:ext cx="4210657" cy="5055436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CDEAB78-593E-DFF9-C02E-89AA3C5DF045}"/>
              </a:ext>
            </a:extLst>
          </p:cNvPr>
          <p:cNvGrpSpPr/>
          <p:nvPr/>
        </p:nvGrpSpPr>
        <p:grpSpPr>
          <a:xfrm>
            <a:off x="351691" y="2154633"/>
            <a:ext cx="5744309" cy="4343366"/>
            <a:chOff x="0" y="2154633"/>
            <a:chExt cx="5744309" cy="4343366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DEFD187-4DB5-4744-560F-1012A544E971}"/>
                </a:ext>
              </a:extLst>
            </p:cNvPr>
            <p:cNvSpPr/>
            <p:nvPr/>
          </p:nvSpPr>
          <p:spPr>
            <a:xfrm>
              <a:off x="0" y="2154633"/>
              <a:ext cx="5744309" cy="3554821"/>
            </a:xfrm>
            <a:prstGeom prst="rect">
              <a:avLst/>
            </a:prstGeom>
            <a:solidFill>
              <a:srgbClr val="FFCCCC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54FDBEA-3B72-A823-A8F5-29B05C991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57999"/>
              <a:ext cx="1388260" cy="1440000"/>
            </a:xfrm>
            <a:prstGeom prst="rect">
              <a:avLst/>
            </a:prstGeom>
          </p:spPr>
        </p:pic>
        <p:sp>
          <p:nvSpPr>
            <p:cNvPr id="6" name="コンテンツ プレースホルダー 5">
              <a:extLst>
                <a:ext uri="{FF2B5EF4-FFF2-40B4-BE49-F238E27FC236}">
                  <a16:creationId xmlns:a16="http://schemas.microsoft.com/office/drawing/2014/main" id="{EE02CE53-252D-D540-3440-85D5536752AA}"/>
                </a:ext>
              </a:extLst>
            </p:cNvPr>
            <p:cNvSpPr txBox="1">
              <a:spLocks/>
            </p:cNvSpPr>
            <p:nvPr/>
          </p:nvSpPr>
          <p:spPr>
            <a:xfrm>
              <a:off x="233625" y="2545264"/>
              <a:ext cx="5277058" cy="2122105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ja-JP" altLang="en-US" dirty="0"/>
                <a:t>サバナ気候は</a:t>
              </a:r>
              <a:r>
                <a:rPr lang="en-US" altLang="ja-JP" dirty="0"/>
                <a:t>……</a:t>
              </a:r>
            </a:p>
            <a:p>
              <a:pPr marL="0" indent="0">
                <a:lnSpc>
                  <a:spcPct val="150000"/>
                </a:lnSpc>
                <a:buNone/>
              </a:pPr>
              <a:r>
                <a:rPr lang="ja-JP" altLang="en-US" b="1" u="sng" dirty="0">
                  <a:solidFill>
                    <a:srgbClr val="C00000"/>
                  </a:solidFill>
                </a:rPr>
                <a:t>雨季</a:t>
              </a:r>
              <a:r>
                <a:rPr lang="ja-JP" altLang="en-US" dirty="0"/>
                <a:t>と</a:t>
              </a:r>
              <a:r>
                <a:rPr lang="ja-JP" altLang="en-US" b="1" u="sng" dirty="0">
                  <a:solidFill>
                    <a:srgbClr val="C00000"/>
                  </a:solidFill>
                </a:rPr>
                <a:t>乾季</a:t>
              </a:r>
              <a:r>
                <a:rPr lang="ja-JP" altLang="en-US" dirty="0"/>
                <a:t>の区別が</a:t>
              </a:r>
              <a:r>
                <a:rPr lang="ja-JP" altLang="en-US" b="1" u="sng" dirty="0">
                  <a:solidFill>
                    <a:srgbClr val="C00000"/>
                  </a:solidFill>
                </a:rPr>
                <a:t>明瞭</a:t>
              </a:r>
              <a:endParaRPr lang="en-US" altLang="ja-JP" b="1" u="sng" dirty="0">
                <a:solidFill>
                  <a:srgbClr val="C00000"/>
                </a:solidFill>
              </a:endParaRPr>
            </a:p>
            <a:p>
              <a:pPr marL="0" indent="0">
                <a:lnSpc>
                  <a:spcPct val="150000"/>
                </a:lnSpc>
                <a:buNone/>
              </a:pPr>
              <a:r>
                <a:rPr lang="en-US" altLang="ja-JP" dirty="0"/>
                <a:t>【</a:t>
              </a:r>
              <a:r>
                <a:rPr lang="ja-JP" altLang="en-US" dirty="0"/>
                <a:t>背景</a:t>
              </a:r>
              <a:r>
                <a:rPr lang="en-US" altLang="ja-JP" dirty="0"/>
                <a:t>】</a:t>
              </a:r>
              <a:r>
                <a:rPr lang="ja-JP" altLang="en-US" dirty="0"/>
                <a:t>熱帯収束帯の季節移動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0759D72-A1A9-6401-8BFB-8244114D042E}"/>
              </a:ext>
            </a:extLst>
          </p:cNvPr>
          <p:cNvGrpSpPr/>
          <p:nvPr/>
        </p:nvGrpSpPr>
        <p:grpSpPr>
          <a:xfrm>
            <a:off x="8259300" y="5059801"/>
            <a:ext cx="930420" cy="464436"/>
            <a:chOff x="8259300" y="5059801"/>
            <a:chExt cx="930420" cy="464436"/>
          </a:xfrm>
        </p:grpSpPr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677C992C-3D56-6E28-C1E3-F87D3666BC33}"/>
                </a:ext>
              </a:extLst>
            </p:cNvPr>
            <p:cNvCxnSpPr>
              <a:cxnSpLocks/>
            </p:cNvCxnSpPr>
            <p:nvPr/>
          </p:nvCxnSpPr>
          <p:spPr>
            <a:xfrm>
              <a:off x="8259300" y="5524237"/>
              <a:ext cx="93042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コンテンツ プレースホルダー 5">
              <a:extLst>
                <a:ext uri="{FF2B5EF4-FFF2-40B4-BE49-F238E27FC236}">
                  <a16:creationId xmlns:a16="http://schemas.microsoft.com/office/drawing/2014/main" id="{04BF59B9-97A2-0003-BB7C-BD3242231F06}"/>
                </a:ext>
              </a:extLst>
            </p:cNvPr>
            <p:cNvSpPr txBox="1">
              <a:spLocks/>
            </p:cNvSpPr>
            <p:nvPr/>
          </p:nvSpPr>
          <p:spPr>
            <a:xfrm>
              <a:off x="8435013" y="5059801"/>
              <a:ext cx="754707" cy="464436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Ø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400" b="1" dirty="0"/>
                <a:t>乾季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18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6DA67-4256-B975-B0C6-9106C88D8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E00DB26-1EE2-30EC-294D-86A51F4E2F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演習問題　</a:t>
            </a:r>
            <a:r>
              <a:rPr lang="ja-JP" altLang="en-US" dirty="0">
                <a:solidFill>
                  <a:schemeClr val="bg1"/>
                </a:solidFill>
                <a:highlight>
                  <a:srgbClr val="EB6F31"/>
                </a:highlight>
              </a:rPr>
              <a:t>２</a:t>
            </a:r>
            <a:endParaRPr kumimoji="1" lang="ja-JP" altLang="en-US" dirty="0"/>
          </a:p>
        </p:txBody>
      </p:sp>
      <p:sp>
        <p:nvSpPr>
          <p:cNvPr id="4" name="コンテンツ プレースホルダー 10">
            <a:extLst>
              <a:ext uri="{FF2B5EF4-FFF2-40B4-BE49-F238E27FC236}">
                <a16:creationId xmlns:a16="http://schemas.microsoft.com/office/drawing/2014/main" id="{15EFEEA3-8271-A2DC-414F-6066DBD7477A}"/>
              </a:ext>
            </a:extLst>
          </p:cNvPr>
          <p:cNvSpPr txBox="1">
            <a:spLocks/>
          </p:cNvSpPr>
          <p:nvPr/>
        </p:nvSpPr>
        <p:spPr>
          <a:xfrm>
            <a:off x="8870729" y="1602875"/>
            <a:ext cx="3028045" cy="48092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/>
              <a:t>ヒント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太陽の入射角は季節によって異なる。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熱帯収束帯の位置は太陽の位置と連動している。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日本の夏を考えてみよう。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6C35B73-04F1-9D62-1A84-69D8B4EB6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918" y="1607707"/>
            <a:ext cx="7727801" cy="480927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A58D468-33BF-B0BF-D11D-1CB292EEBCAA}"/>
              </a:ext>
            </a:extLst>
          </p:cNvPr>
          <p:cNvSpPr/>
          <p:nvPr/>
        </p:nvSpPr>
        <p:spPr>
          <a:xfrm>
            <a:off x="1978162" y="1733715"/>
            <a:ext cx="302123" cy="340157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 anchorCtr="0"/>
          <a:lstStyle/>
          <a:p>
            <a:pPr algn="ctr">
              <a:tabLst>
                <a:tab pos="3767138" algn="l"/>
                <a:tab pos="4305300" algn="l"/>
              </a:tabLst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Ｘ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CB21A02-EA48-581F-7880-8D549DA82DE7}"/>
              </a:ext>
            </a:extLst>
          </p:cNvPr>
          <p:cNvSpPr/>
          <p:nvPr/>
        </p:nvSpPr>
        <p:spPr>
          <a:xfrm>
            <a:off x="5924618" y="1733714"/>
            <a:ext cx="302123" cy="340157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 anchorCtr="0"/>
          <a:lstStyle/>
          <a:p>
            <a:pPr algn="ctr">
              <a:tabLst>
                <a:tab pos="3767138" algn="l"/>
                <a:tab pos="4305300" algn="l"/>
              </a:tabLst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Ｙ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4589F21D-9C96-0E2E-A178-3C39CF58F964}"/>
              </a:ext>
            </a:extLst>
          </p:cNvPr>
          <p:cNvSpPr txBox="1">
            <a:spLocks/>
          </p:cNvSpPr>
          <p:nvPr/>
        </p:nvSpPr>
        <p:spPr>
          <a:xfrm>
            <a:off x="746918" y="654019"/>
            <a:ext cx="8123811" cy="494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67138" algn="l"/>
                <a:tab pos="4305300" algn="l"/>
              </a:tabLst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❶図の</a:t>
            </a:r>
            <a:r>
              <a:rPr lang="ja-JP" altLang="en-US" sz="2800" b="1" dirty="0">
                <a:solidFill>
                  <a:srgbClr val="C00000"/>
                </a:solidFill>
                <a:latin typeface="+mn-ea"/>
              </a:rPr>
              <a:t>Ｘ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と</a:t>
            </a:r>
            <a:r>
              <a:rPr lang="ja-JP" altLang="en-US" sz="2800" b="1" dirty="0">
                <a:solidFill>
                  <a:srgbClr val="C00000"/>
                </a:solidFill>
                <a:latin typeface="+mn-ea"/>
              </a:rPr>
              <a:t>Ｙ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にあてはまる季節名を答えよう。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449E58B-9D94-EBE2-EE4E-05F935D1313F}"/>
              </a:ext>
            </a:extLst>
          </p:cNvPr>
          <p:cNvSpPr/>
          <p:nvPr/>
        </p:nvSpPr>
        <p:spPr>
          <a:xfrm>
            <a:off x="8870729" y="3417097"/>
            <a:ext cx="3321270" cy="12483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 anchorCtr="1"/>
          <a:lstStyle/>
          <a:p>
            <a:pPr algn="ctr"/>
            <a:r>
              <a:rPr kumimoji="1" lang="ja-JP" altLang="en-US" sz="2800" b="1" dirty="0"/>
              <a:t>２</a:t>
            </a:r>
            <a:endParaRPr kumimoji="1" lang="en-US" altLang="ja-JP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73FD668-3BD6-9EB7-D51F-089BFEC55B11}"/>
              </a:ext>
            </a:extLst>
          </p:cNvPr>
          <p:cNvSpPr/>
          <p:nvPr/>
        </p:nvSpPr>
        <p:spPr>
          <a:xfrm>
            <a:off x="8870730" y="5169075"/>
            <a:ext cx="3321270" cy="9611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 anchorCtr="1"/>
          <a:lstStyle/>
          <a:p>
            <a:pPr algn="ctr"/>
            <a:r>
              <a:rPr kumimoji="1" lang="ja-JP" altLang="en-US" sz="2800" b="1" dirty="0"/>
              <a:t>３</a:t>
            </a:r>
            <a:endParaRPr kumimoji="1" lang="en-US" altLang="ja-JP" sz="2800" b="1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EBFA394-C28C-4B72-06FC-16E65A42A269}"/>
              </a:ext>
            </a:extLst>
          </p:cNvPr>
          <p:cNvSpPr/>
          <p:nvPr/>
        </p:nvSpPr>
        <p:spPr>
          <a:xfrm>
            <a:off x="8870729" y="2073871"/>
            <a:ext cx="3321270" cy="8776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 anchorCtr="1"/>
          <a:lstStyle/>
          <a:p>
            <a:pPr algn="ctr"/>
            <a:r>
              <a:rPr kumimoji="1" lang="ja-JP" altLang="en-US" sz="2800" b="1" dirty="0"/>
              <a:t>１</a:t>
            </a:r>
            <a:endParaRPr kumimoji="1"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126393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F4E78-AC8B-FA6A-98DA-9D1AFA91E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4D04DF5-33FC-1963-80E5-11FEDB17D2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演習問題　</a:t>
            </a:r>
            <a:r>
              <a:rPr lang="ja-JP" altLang="en-US" dirty="0">
                <a:solidFill>
                  <a:schemeClr val="bg1"/>
                </a:solidFill>
                <a:highlight>
                  <a:srgbClr val="EB6F31"/>
                </a:highlight>
              </a:rPr>
              <a:t>２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B09487E-D728-3FB7-E772-95462EACF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918" y="1607707"/>
            <a:ext cx="7727801" cy="4809270"/>
          </a:xfrm>
          <a:prstGeom prst="rect">
            <a:avLst/>
          </a:prstGeom>
        </p:spPr>
      </p:pic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B3558451-CE59-E101-E20E-8B38750EFF64}"/>
              </a:ext>
            </a:extLst>
          </p:cNvPr>
          <p:cNvSpPr txBox="1">
            <a:spLocks/>
          </p:cNvSpPr>
          <p:nvPr/>
        </p:nvSpPr>
        <p:spPr>
          <a:xfrm>
            <a:off x="746918" y="654019"/>
            <a:ext cx="8123811" cy="494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67138" algn="l"/>
                <a:tab pos="4305300" algn="l"/>
              </a:tabLst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❶図の</a:t>
            </a:r>
            <a:r>
              <a:rPr lang="ja-JP" altLang="en-US" sz="2800" b="1" dirty="0">
                <a:solidFill>
                  <a:srgbClr val="C00000"/>
                </a:solidFill>
                <a:latin typeface="+mn-ea"/>
              </a:rPr>
              <a:t>Ｘ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と</a:t>
            </a:r>
            <a:r>
              <a:rPr lang="ja-JP" altLang="en-US" sz="2800" b="1" dirty="0">
                <a:solidFill>
                  <a:srgbClr val="C00000"/>
                </a:solidFill>
                <a:latin typeface="+mn-ea"/>
              </a:rPr>
              <a:t>Ｙ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にあてはまる季節名を答えよう。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CFC0DFC-E009-E4C1-B0B9-57BB3CCA0BE9}"/>
              </a:ext>
            </a:extLst>
          </p:cNvPr>
          <p:cNvGrpSpPr/>
          <p:nvPr/>
        </p:nvGrpSpPr>
        <p:grpSpPr>
          <a:xfrm>
            <a:off x="8870729" y="3155684"/>
            <a:ext cx="3321271" cy="3261293"/>
            <a:chOff x="8870729" y="3155684"/>
            <a:chExt cx="3321271" cy="3261293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D734A6F-63D1-9F1C-147F-8AC6CBDE4C42}"/>
                </a:ext>
              </a:extLst>
            </p:cNvPr>
            <p:cNvSpPr/>
            <p:nvPr/>
          </p:nvSpPr>
          <p:spPr>
            <a:xfrm>
              <a:off x="8870729" y="3155684"/>
              <a:ext cx="3321271" cy="2348436"/>
            </a:xfrm>
            <a:prstGeom prst="rect">
              <a:avLst/>
            </a:prstGeom>
            <a:solidFill>
              <a:srgbClr val="FFCCCC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コンテンツ プレースホルダー 5">
              <a:extLst>
                <a:ext uri="{FF2B5EF4-FFF2-40B4-BE49-F238E27FC236}">
                  <a16:creationId xmlns:a16="http://schemas.microsoft.com/office/drawing/2014/main" id="{523E73DD-939C-B8D6-348E-0D84ED4EA56B}"/>
                </a:ext>
              </a:extLst>
            </p:cNvPr>
            <p:cNvSpPr txBox="1">
              <a:spLocks/>
            </p:cNvSpPr>
            <p:nvPr/>
          </p:nvSpPr>
          <p:spPr>
            <a:xfrm>
              <a:off x="9104354" y="3382014"/>
              <a:ext cx="2340728" cy="212210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ja-JP" altLang="en-US" dirty="0"/>
                <a:t>日本の位置を考えると簡単です</a:t>
              </a:r>
            </a:p>
          </p:txBody>
        </p:sp>
        <p:pic>
          <p:nvPicPr>
            <p:cNvPr id="2" name="図 1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F4237F3-1AC1-11B7-5848-7E5DC994A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7929" y="4976977"/>
              <a:ext cx="1388107" cy="1440000"/>
            </a:xfrm>
            <a:prstGeom prst="rect">
              <a:avLst/>
            </a:prstGeom>
          </p:spPr>
        </p:pic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4D9822C-58BC-25F5-41B6-BDABA206F2D6}"/>
              </a:ext>
            </a:extLst>
          </p:cNvPr>
          <p:cNvSpPr/>
          <p:nvPr/>
        </p:nvSpPr>
        <p:spPr>
          <a:xfrm>
            <a:off x="746918" y="1607706"/>
            <a:ext cx="1661002" cy="57161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880B889-2DF4-D271-BA59-E01BC021493D}"/>
              </a:ext>
            </a:extLst>
          </p:cNvPr>
          <p:cNvSpPr/>
          <p:nvPr/>
        </p:nvSpPr>
        <p:spPr>
          <a:xfrm>
            <a:off x="4712791" y="1607706"/>
            <a:ext cx="1661002" cy="57161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51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D30CC31-AE34-CBEB-638B-AC5E3D658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86" y="740781"/>
            <a:ext cx="11636413" cy="9838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b="1" dirty="0">
                <a:solidFill>
                  <a:schemeClr val="bg1"/>
                </a:solidFill>
                <a:highlight>
                  <a:srgbClr val="808080"/>
                </a:highlight>
              </a:rPr>
              <a:t>Check</a:t>
            </a:r>
            <a:r>
              <a:rPr lang="ja-JP" altLang="en-US" b="1" dirty="0"/>
              <a:t> </a:t>
            </a:r>
            <a:r>
              <a:rPr lang="ja-JP" altLang="en-US" dirty="0"/>
              <a:t>まずは熱帯の大まかな分布域を把握しよう。</a:t>
            </a:r>
            <a:endParaRPr lang="en-US" altLang="ja-JP" dirty="0"/>
          </a:p>
          <a:p>
            <a:pPr marL="1616075">
              <a:lnSpc>
                <a:spcPct val="100000"/>
              </a:lnSpc>
            </a:pPr>
            <a:r>
              <a:rPr lang="ja-JP" altLang="en-US" dirty="0">
                <a:solidFill>
                  <a:schemeClr val="accent3">
                    <a:lumMod val="75000"/>
                  </a:schemeClr>
                </a:solidFill>
              </a:rPr>
              <a:t>❶</a:t>
            </a:r>
            <a:r>
              <a:rPr lang="ja-JP" altLang="en-US" dirty="0"/>
              <a:t>赤道はどこ？</a:t>
            </a:r>
          </a:p>
          <a:p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F07CC88-A46C-1313-5A7F-CA1DF9FCF9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熱帯の気候と豊かな自然環境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9FACFB3-474E-804A-6096-F18AA49B4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85" y="2042635"/>
            <a:ext cx="11636413" cy="481536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0EFC96E-E717-AAD4-9530-CB772A937C10}"/>
              </a:ext>
            </a:extLst>
          </p:cNvPr>
          <p:cNvSpPr/>
          <p:nvPr/>
        </p:nvSpPr>
        <p:spPr>
          <a:xfrm>
            <a:off x="10147756" y="6451421"/>
            <a:ext cx="1867227" cy="31571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>
              <a:tabLst>
                <a:tab pos="3767138" algn="l"/>
                <a:tab pos="4305300" algn="l"/>
              </a:tabLst>
            </a:pPr>
            <a:r>
              <a:rPr lang="ja-JP" altLang="en-US" dirty="0">
                <a:solidFill>
                  <a:schemeClr val="bg1"/>
                </a:solidFill>
                <a:highlight>
                  <a:srgbClr val="80808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熱帯の気候区分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84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54494-9CD4-F4F6-D871-C5F55C05F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EB1A73C9-DC44-7CBB-DB14-96B3205E6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86" y="740781"/>
            <a:ext cx="11636413" cy="9838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b="1" dirty="0">
                <a:solidFill>
                  <a:schemeClr val="bg1"/>
                </a:solidFill>
                <a:highlight>
                  <a:srgbClr val="808080"/>
                </a:highlight>
              </a:rPr>
              <a:t>Check</a:t>
            </a:r>
            <a:r>
              <a:rPr lang="ja-JP" altLang="en-US" b="1" dirty="0"/>
              <a:t> </a:t>
            </a:r>
            <a:r>
              <a:rPr lang="ja-JP" altLang="en-US" dirty="0"/>
              <a:t>まずは熱帯の大まかな分布域を把握しよう。</a:t>
            </a:r>
            <a:endParaRPr lang="en-US" altLang="ja-JP" dirty="0"/>
          </a:p>
          <a:p>
            <a:pPr marL="1616075">
              <a:lnSpc>
                <a:spcPct val="100000"/>
              </a:lnSpc>
            </a:pPr>
            <a:r>
              <a:rPr lang="ja-JP" altLang="en-US" dirty="0">
                <a:solidFill>
                  <a:schemeClr val="accent3">
                    <a:lumMod val="75000"/>
                  </a:schemeClr>
                </a:solidFill>
              </a:rPr>
              <a:t>❶</a:t>
            </a:r>
            <a:r>
              <a:rPr lang="ja-JP" altLang="en-US" dirty="0"/>
              <a:t>赤道はどこ？</a:t>
            </a:r>
          </a:p>
          <a:p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1E65550-278B-81DD-CE7F-44A8944C7B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熱帯の気候と豊かな自然環境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ACC768B-7DD3-EFB1-6F55-C78A370B2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585" y="2042635"/>
            <a:ext cx="11636413" cy="481536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9833A86-8BA1-FF0D-987A-2BF89C7847A7}"/>
              </a:ext>
            </a:extLst>
          </p:cNvPr>
          <p:cNvSpPr/>
          <p:nvPr/>
        </p:nvSpPr>
        <p:spPr>
          <a:xfrm>
            <a:off x="10147756" y="6451421"/>
            <a:ext cx="1867227" cy="31571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>
              <a:tabLst>
                <a:tab pos="3767138" algn="l"/>
                <a:tab pos="4305300" algn="l"/>
              </a:tabLst>
            </a:pPr>
            <a:r>
              <a:rPr lang="ja-JP" altLang="en-US" dirty="0">
                <a:solidFill>
                  <a:schemeClr val="bg1"/>
                </a:solidFill>
                <a:highlight>
                  <a:srgbClr val="80808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熱帯の気候区分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E372A2B-948B-3379-A987-BD8C2BFDBDE7}"/>
              </a:ext>
            </a:extLst>
          </p:cNvPr>
          <p:cNvCxnSpPr>
            <a:cxnSpLocks/>
          </p:cNvCxnSpPr>
          <p:nvPr/>
        </p:nvCxnSpPr>
        <p:spPr>
          <a:xfrm>
            <a:off x="555585" y="4465114"/>
            <a:ext cx="959217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02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F640C-09CE-D654-9E88-826E78AA3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CC2E0BE-877E-11B0-8D0B-E75CB77B3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86" y="740781"/>
            <a:ext cx="11636413" cy="9838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b="1" dirty="0">
                <a:solidFill>
                  <a:schemeClr val="bg1"/>
                </a:solidFill>
                <a:highlight>
                  <a:srgbClr val="808080"/>
                </a:highlight>
              </a:rPr>
              <a:t>Check</a:t>
            </a:r>
            <a:r>
              <a:rPr lang="ja-JP" altLang="en-US" b="1" dirty="0"/>
              <a:t> </a:t>
            </a:r>
            <a:r>
              <a:rPr lang="ja-JP" altLang="en-US" dirty="0"/>
              <a:t>まずは熱帯の大まかな分布域を把握しよう。</a:t>
            </a:r>
            <a:endParaRPr lang="en-US" altLang="ja-JP" dirty="0"/>
          </a:p>
          <a:p>
            <a:pPr marL="1616075">
              <a:lnSpc>
                <a:spcPct val="100000"/>
              </a:lnSpc>
            </a:pPr>
            <a:r>
              <a:rPr lang="ja-JP" altLang="en-US" dirty="0">
                <a:solidFill>
                  <a:schemeClr val="accent3">
                    <a:lumMod val="75000"/>
                  </a:schemeClr>
                </a:solidFill>
              </a:rPr>
              <a:t>❷</a:t>
            </a:r>
            <a:r>
              <a:rPr lang="ja-JP" altLang="en-US" dirty="0"/>
              <a:t>緯度</a:t>
            </a:r>
            <a:r>
              <a:rPr lang="en-US" altLang="ja-JP" dirty="0"/>
              <a:t>15</a:t>
            </a:r>
            <a:r>
              <a:rPr lang="ja-JP" altLang="en-US" dirty="0"/>
              <a:t>度線はどれ？</a:t>
            </a:r>
          </a:p>
          <a:p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5004C05-0E80-7FC5-4FF4-9B75349C5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熱帯の気候と豊かな自然環境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2CDBA4B-A171-030E-47C3-870AFC62D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85" y="2042635"/>
            <a:ext cx="11636413" cy="481536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423F585-2645-C4C9-5A00-C9AC8659E94F}"/>
              </a:ext>
            </a:extLst>
          </p:cNvPr>
          <p:cNvSpPr/>
          <p:nvPr/>
        </p:nvSpPr>
        <p:spPr>
          <a:xfrm>
            <a:off x="10147756" y="6451421"/>
            <a:ext cx="1867227" cy="31571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>
              <a:tabLst>
                <a:tab pos="3767138" algn="l"/>
                <a:tab pos="4305300" algn="l"/>
              </a:tabLst>
            </a:pPr>
            <a:r>
              <a:rPr lang="ja-JP" altLang="en-US" dirty="0">
                <a:solidFill>
                  <a:schemeClr val="bg1"/>
                </a:solidFill>
                <a:highlight>
                  <a:srgbClr val="80808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熱帯の気候区分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390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BB39E-595F-2ABE-F3A6-CC8DE2CD4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1AEBB2AB-5C19-32F4-9F74-CCDA0501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86" y="740781"/>
            <a:ext cx="11636413" cy="9838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b="1" dirty="0">
                <a:solidFill>
                  <a:schemeClr val="bg1"/>
                </a:solidFill>
                <a:highlight>
                  <a:srgbClr val="808080"/>
                </a:highlight>
              </a:rPr>
              <a:t>Check</a:t>
            </a:r>
            <a:r>
              <a:rPr lang="ja-JP" altLang="en-US" b="1" dirty="0"/>
              <a:t> </a:t>
            </a:r>
            <a:r>
              <a:rPr lang="ja-JP" altLang="en-US" dirty="0"/>
              <a:t>まずは熱帯の大まかな分布域を把握しよう。</a:t>
            </a:r>
            <a:endParaRPr lang="en-US" altLang="ja-JP" dirty="0"/>
          </a:p>
          <a:p>
            <a:pPr marL="1616075">
              <a:lnSpc>
                <a:spcPct val="100000"/>
              </a:lnSpc>
            </a:pPr>
            <a:r>
              <a:rPr lang="ja-JP" altLang="en-US" dirty="0">
                <a:solidFill>
                  <a:schemeClr val="accent3">
                    <a:lumMod val="75000"/>
                  </a:schemeClr>
                </a:solidFill>
              </a:rPr>
              <a:t>❷</a:t>
            </a:r>
            <a:r>
              <a:rPr lang="ja-JP" altLang="en-US" dirty="0"/>
              <a:t>緯度</a:t>
            </a:r>
            <a:r>
              <a:rPr lang="en-US" altLang="ja-JP" dirty="0"/>
              <a:t>15</a:t>
            </a:r>
            <a:r>
              <a:rPr lang="ja-JP" altLang="en-US" dirty="0"/>
              <a:t>度線はどれ？</a:t>
            </a:r>
          </a:p>
          <a:p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4C0F7DE-55B8-2979-211A-95F01E6EC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熱帯の気候と豊かな自然環境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A343680-9058-D58A-EA72-AB55EAB3852F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55585" y="2042635"/>
            <a:ext cx="11636413" cy="481536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1CD8AA-C502-0B00-8874-37A0C01B8EF9}"/>
              </a:ext>
            </a:extLst>
          </p:cNvPr>
          <p:cNvSpPr/>
          <p:nvPr/>
        </p:nvSpPr>
        <p:spPr>
          <a:xfrm>
            <a:off x="10147756" y="6451421"/>
            <a:ext cx="1867227" cy="31571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>
              <a:tabLst>
                <a:tab pos="3767138" algn="l"/>
                <a:tab pos="4305300" algn="l"/>
              </a:tabLst>
            </a:pPr>
            <a:r>
              <a:rPr lang="ja-JP" altLang="en-US" dirty="0">
                <a:solidFill>
                  <a:schemeClr val="bg1"/>
                </a:solidFill>
                <a:highlight>
                  <a:srgbClr val="80808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熱帯の気候区分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8DC0D9B-1DE8-B624-DAC1-121D784B3320}"/>
              </a:ext>
            </a:extLst>
          </p:cNvPr>
          <p:cNvCxnSpPr>
            <a:cxnSpLocks/>
          </p:cNvCxnSpPr>
          <p:nvPr/>
        </p:nvCxnSpPr>
        <p:spPr>
          <a:xfrm>
            <a:off x="640080" y="3896154"/>
            <a:ext cx="95076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2189768-BE58-D890-0385-FE0C2BC26BB3}"/>
              </a:ext>
            </a:extLst>
          </p:cNvPr>
          <p:cNvCxnSpPr>
            <a:cxnSpLocks/>
          </p:cNvCxnSpPr>
          <p:nvPr/>
        </p:nvCxnSpPr>
        <p:spPr>
          <a:xfrm>
            <a:off x="586065" y="5013754"/>
            <a:ext cx="95076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6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FB5820E-699D-4EF8-47FA-850B04F16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熱帯の気候と豊かな自然環境</a:t>
            </a:r>
            <a:endParaRPr kumimoji="1" lang="ja-JP" altLang="en-US" dirty="0"/>
          </a:p>
        </p:txBody>
      </p:sp>
      <p:sp>
        <p:nvSpPr>
          <p:cNvPr id="4" name="コンテンツ プレースホルダー 5">
            <a:extLst>
              <a:ext uri="{FF2B5EF4-FFF2-40B4-BE49-F238E27FC236}">
                <a16:creationId xmlns:a16="http://schemas.microsoft.com/office/drawing/2014/main" id="{5035775A-3994-1486-9A45-104CE3A67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54" y="716937"/>
            <a:ext cx="10523547" cy="13697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/>
              <a:t>熱帯</a:t>
            </a:r>
            <a:r>
              <a:rPr lang="ja-JP" altLang="en-US" dirty="0"/>
              <a:t>：</a:t>
            </a:r>
            <a:r>
              <a:rPr lang="ja-JP" altLang="en-US" b="1" u="sng" dirty="0"/>
              <a:t>赤道</a:t>
            </a:r>
            <a:r>
              <a:rPr lang="ja-JP" altLang="en-US" dirty="0"/>
              <a:t>周辺の地域</a:t>
            </a:r>
            <a:endParaRPr lang="en-US" altLang="ja-JP" dirty="0"/>
          </a:p>
          <a:p>
            <a:pPr marL="365125">
              <a:lnSpc>
                <a:spcPct val="150000"/>
              </a:lnSpc>
            </a:pPr>
            <a:r>
              <a:rPr lang="ja-JP" altLang="en-US" dirty="0"/>
              <a:t>▶太陽から降り注ぐエネルギー量が地球上で最も多い地域</a:t>
            </a:r>
            <a:endParaRPr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E9366FB-55DA-9538-0E83-5124F5847069}"/>
              </a:ext>
            </a:extLst>
          </p:cNvPr>
          <p:cNvSpPr/>
          <p:nvPr/>
        </p:nvSpPr>
        <p:spPr>
          <a:xfrm>
            <a:off x="1782614" y="809400"/>
            <a:ext cx="749765" cy="441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1"/>
          <a:lstStyle/>
          <a:p>
            <a:pPr algn="ctr"/>
            <a:r>
              <a:rPr kumimoji="1" lang="ja-JP" altLang="en-US" sz="2800" b="1" dirty="0"/>
              <a:t>１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ED9E6CC-B9A1-279B-853C-D2DB73A43CD9}"/>
              </a:ext>
            </a:extLst>
          </p:cNvPr>
          <p:cNvGrpSpPr/>
          <p:nvPr/>
        </p:nvGrpSpPr>
        <p:grpSpPr>
          <a:xfrm>
            <a:off x="6873241" y="2443645"/>
            <a:ext cx="4404360" cy="3058562"/>
            <a:chOff x="6873241" y="3082501"/>
            <a:chExt cx="4404360" cy="3058562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6BEED885-3039-4B01-8230-CFD6E4FA7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4823" t="55839" r="-66"/>
            <a:stretch/>
          </p:blipFill>
          <p:spPr>
            <a:xfrm>
              <a:off x="6873241" y="3082501"/>
              <a:ext cx="4404360" cy="3058562"/>
            </a:xfrm>
            <a:prstGeom prst="rect">
              <a:avLst/>
            </a:prstGeom>
          </p:spPr>
        </p:pic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62E25716-31F9-EF04-8EE6-AFAB672717F7}"/>
                </a:ext>
              </a:extLst>
            </p:cNvPr>
            <p:cNvGrpSpPr/>
            <p:nvPr/>
          </p:nvGrpSpPr>
          <p:grpSpPr>
            <a:xfrm>
              <a:off x="8429915" y="3186479"/>
              <a:ext cx="2327446" cy="2939679"/>
              <a:chOff x="4202881" y="3980102"/>
              <a:chExt cx="610882" cy="771574"/>
            </a:xfrm>
          </p:grpSpPr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342D64C0-BD3B-CC3E-3787-7AEE41F2DD52}"/>
                  </a:ext>
                </a:extLst>
              </p:cNvPr>
              <p:cNvSpPr/>
              <p:nvPr/>
            </p:nvSpPr>
            <p:spPr>
              <a:xfrm rot="20302238">
                <a:off x="4202881" y="4071208"/>
                <a:ext cx="610882" cy="61088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tabLst>
                    <a:tab pos="3767138" algn="l"/>
                    <a:tab pos="4305300" algn="l"/>
                  </a:tabLst>
                </a:pPr>
                <a:endParaRPr kumimoji="1" lang="ja-JP" altLang="en-US" sz="1200" b="1" dirty="0">
                  <a:solidFill>
                    <a:srgbClr val="0070C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00C42AB8-79FD-BA7A-57BA-7B0C30695067}"/>
                  </a:ext>
                </a:extLst>
              </p:cNvPr>
              <p:cNvCxnSpPr>
                <a:stCxn id="9" idx="1"/>
                <a:endCxn id="9" idx="5"/>
              </p:cNvCxnSpPr>
              <p:nvPr/>
            </p:nvCxnSpPr>
            <p:spPr>
              <a:xfrm rot="20302238">
                <a:off x="4292343" y="4160670"/>
                <a:ext cx="431958" cy="431958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260AD4A9-4557-0ABF-19BA-33EABB0949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45783" y="3980102"/>
                <a:ext cx="336277" cy="771574"/>
              </a:xfrm>
              <a:prstGeom prst="line">
                <a:avLst/>
              </a:prstGeom>
              <a:ln w="762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5B7388C1-627F-C244-66F2-40DED99348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8322" y="4073336"/>
                <a:ext cx="0" cy="6138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699E0F0-F11D-2642-DBE9-61F59E2310A7}"/>
              </a:ext>
            </a:extLst>
          </p:cNvPr>
          <p:cNvGrpSpPr/>
          <p:nvPr/>
        </p:nvGrpSpPr>
        <p:grpSpPr>
          <a:xfrm>
            <a:off x="1536131" y="2443645"/>
            <a:ext cx="5337109" cy="3553960"/>
            <a:chOff x="1536131" y="3082501"/>
            <a:chExt cx="5337109" cy="3553960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5AD2F6BC-1C11-EF2B-7AC4-8E4AFCE9A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2" t="55839" r="45177"/>
            <a:stretch/>
          </p:blipFill>
          <p:spPr>
            <a:xfrm>
              <a:off x="1536131" y="3082501"/>
              <a:ext cx="5337109" cy="3058562"/>
            </a:xfrm>
            <a:prstGeom prst="rect">
              <a:avLst/>
            </a:prstGeom>
          </p:spPr>
        </p:pic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42948FF4-AD93-9F3E-4738-5090FC7AFF4F}"/>
                </a:ext>
              </a:extLst>
            </p:cNvPr>
            <p:cNvGrpSpPr/>
            <p:nvPr/>
          </p:nvGrpSpPr>
          <p:grpSpPr>
            <a:xfrm>
              <a:off x="2074942" y="3193741"/>
              <a:ext cx="2327446" cy="2939679"/>
              <a:chOff x="4813929" y="5173681"/>
              <a:chExt cx="610882" cy="771574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FF38B94C-0167-EBA0-D163-DC2913DEB403}"/>
                  </a:ext>
                </a:extLst>
              </p:cNvPr>
              <p:cNvGrpSpPr/>
              <p:nvPr/>
            </p:nvGrpSpPr>
            <p:grpSpPr>
              <a:xfrm rot="20302238">
                <a:off x="4813929" y="5264786"/>
                <a:ext cx="610882" cy="610882"/>
                <a:chOff x="4813929" y="5264786"/>
                <a:chExt cx="610882" cy="610882"/>
              </a:xfrm>
            </p:grpSpPr>
            <p:sp>
              <p:nvSpPr>
                <p:cNvPr id="18" name="楕円 17">
                  <a:extLst>
                    <a:ext uri="{FF2B5EF4-FFF2-40B4-BE49-F238E27FC236}">
                      <a16:creationId xmlns:a16="http://schemas.microsoft.com/office/drawing/2014/main" id="{62763612-1898-BD6B-6FB1-5DBB068EF714}"/>
                    </a:ext>
                  </a:extLst>
                </p:cNvPr>
                <p:cNvSpPr/>
                <p:nvPr/>
              </p:nvSpPr>
              <p:spPr>
                <a:xfrm>
                  <a:off x="4813929" y="5264786"/>
                  <a:ext cx="610882" cy="610882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l">
                    <a:tabLst>
                      <a:tab pos="3767138" algn="l"/>
                      <a:tab pos="4305300" algn="l"/>
                    </a:tabLst>
                  </a:pPr>
                  <a:endParaRPr kumimoji="1" lang="ja-JP" altLang="en-US" sz="1200" b="1" dirty="0">
                    <a:solidFill>
                      <a:srgbClr val="0070C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cxnSp>
              <p:nvCxnSpPr>
                <p:cNvPr id="19" name="直線コネクタ 18">
                  <a:extLst>
                    <a:ext uri="{FF2B5EF4-FFF2-40B4-BE49-F238E27FC236}">
                      <a16:creationId xmlns:a16="http://schemas.microsoft.com/office/drawing/2014/main" id="{754C8554-D921-ED23-1BC2-7B617B1A4EE0}"/>
                    </a:ext>
                  </a:extLst>
                </p:cNvPr>
                <p:cNvCxnSpPr>
                  <a:stCxn id="18" idx="1"/>
                  <a:endCxn id="18" idx="5"/>
                </p:cNvCxnSpPr>
                <p:nvPr/>
              </p:nvCxnSpPr>
              <p:spPr>
                <a:xfrm>
                  <a:off x="4903391" y="5354248"/>
                  <a:ext cx="431958" cy="431958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C08C7677-4BD6-A531-A69C-F289D169CC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56831" y="5173681"/>
                <a:ext cx="336277" cy="771574"/>
              </a:xfrm>
              <a:prstGeom prst="line">
                <a:avLst/>
              </a:prstGeom>
              <a:ln w="762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DE0E127D-ED05-C35D-7BDD-6582B090253A}"/>
                </a:ext>
              </a:extLst>
            </p:cNvPr>
            <p:cNvCxnSpPr>
              <a:cxnSpLocks/>
            </p:cNvCxnSpPr>
            <p:nvPr/>
          </p:nvCxnSpPr>
          <p:spPr>
            <a:xfrm>
              <a:off x="3238665" y="3548956"/>
              <a:ext cx="0" cy="233881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786FB0CF-66F0-81D6-C40F-2BC583C1C637}"/>
                </a:ext>
              </a:extLst>
            </p:cNvPr>
            <p:cNvSpPr/>
            <p:nvPr/>
          </p:nvSpPr>
          <p:spPr>
            <a:xfrm>
              <a:off x="1536131" y="6320744"/>
              <a:ext cx="1867227" cy="31571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>
                <a:tabLst>
                  <a:tab pos="3767138" algn="l"/>
                  <a:tab pos="4305300" algn="l"/>
                </a:tabLst>
              </a:pP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▲太陽光の入射角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4" name="コンテンツ プレースホルダー 5">
            <a:extLst>
              <a:ext uri="{FF2B5EF4-FFF2-40B4-BE49-F238E27FC236}">
                <a16:creationId xmlns:a16="http://schemas.microsoft.com/office/drawing/2014/main" id="{8CB54AAC-9E71-8514-53F1-8D78118FB35A}"/>
              </a:ext>
            </a:extLst>
          </p:cNvPr>
          <p:cNvSpPr txBox="1">
            <a:spLocks/>
          </p:cNvSpPr>
          <p:nvPr/>
        </p:nvSpPr>
        <p:spPr>
          <a:xfrm>
            <a:off x="4106595" y="5944692"/>
            <a:ext cx="7171006" cy="6056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algn="r">
              <a:lnSpc>
                <a:spcPct val="150000"/>
              </a:lnSpc>
            </a:pPr>
            <a:r>
              <a:rPr lang="ja-JP" altLang="en-US" dirty="0"/>
              <a:t>≒年間を通して，エネルギー量が多い地域</a:t>
            </a:r>
          </a:p>
        </p:txBody>
      </p:sp>
    </p:spTree>
    <p:extLst>
      <p:ext uri="{BB962C8B-B14F-4D97-AF65-F5344CB8AC3E}">
        <p14:creationId xmlns:p14="http://schemas.microsoft.com/office/powerpoint/2010/main" val="106738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5D8FF-D91F-8BE8-BB1B-0A9BEE6C5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645C635-0C20-7F06-F3E4-DE3FE72F2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熱帯の気候と豊かな自然環境</a:t>
            </a:r>
            <a:endParaRPr kumimoji="1" lang="ja-JP" altLang="en-US" dirty="0"/>
          </a:p>
        </p:txBody>
      </p:sp>
      <p:sp>
        <p:nvSpPr>
          <p:cNvPr id="4" name="コンテンツ プレースホルダー 5">
            <a:extLst>
              <a:ext uri="{FF2B5EF4-FFF2-40B4-BE49-F238E27FC236}">
                <a16:creationId xmlns:a16="http://schemas.microsoft.com/office/drawing/2014/main" id="{42321B47-FE8B-4E7C-FB1F-D100A0097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54" y="716937"/>
            <a:ext cx="10523547" cy="58245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/>
              <a:t>熱帯</a:t>
            </a:r>
            <a:r>
              <a:rPr lang="ja-JP" altLang="en-US" dirty="0"/>
              <a:t>：</a:t>
            </a:r>
            <a:r>
              <a:rPr lang="ja-JP" altLang="en-US" b="1" u="sng" dirty="0"/>
              <a:t>赤道</a:t>
            </a:r>
            <a:r>
              <a:rPr lang="ja-JP" altLang="en-US" dirty="0"/>
              <a:t>周辺の地域</a:t>
            </a:r>
            <a:endParaRPr lang="en-US" altLang="ja-JP" dirty="0"/>
          </a:p>
          <a:p>
            <a:pPr marL="365125">
              <a:lnSpc>
                <a:spcPct val="150000"/>
              </a:lnSpc>
            </a:pPr>
            <a:r>
              <a:rPr lang="ja-JP" altLang="en-US" dirty="0"/>
              <a:t>▶太陽から降り注ぐエネルギー量が地球上で最も多いから</a:t>
            </a:r>
            <a:r>
              <a:rPr lang="en-US" altLang="ja-JP" dirty="0"/>
              <a:t>……</a:t>
            </a:r>
          </a:p>
          <a:p>
            <a:pPr>
              <a:lnSpc>
                <a:spcPct val="150000"/>
              </a:lnSpc>
            </a:pPr>
            <a:r>
              <a:rPr lang="ja-JP" altLang="en-US" dirty="0"/>
              <a:t>　　：気温が一年を通して</a:t>
            </a:r>
            <a:r>
              <a:rPr lang="ja-JP" altLang="en-US" b="1" u="sng" dirty="0">
                <a:solidFill>
                  <a:srgbClr val="C00000"/>
                </a:solidFill>
              </a:rPr>
              <a:t>高い</a:t>
            </a:r>
          </a:p>
          <a:p>
            <a:pPr>
              <a:lnSpc>
                <a:spcPct val="150000"/>
              </a:lnSpc>
            </a:pPr>
            <a:r>
              <a:rPr lang="ja-JP" altLang="en-US" dirty="0"/>
              <a:t>　　：気温の年較差が</a:t>
            </a:r>
            <a:r>
              <a:rPr lang="ja-JP" altLang="en-US" b="1" u="sng" dirty="0">
                <a:solidFill>
                  <a:srgbClr val="C00000"/>
                </a:solidFill>
              </a:rPr>
              <a:t>小さい</a:t>
            </a:r>
          </a:p>
          <a:p>
            <a:pPr>
              <a:lnSpc>
                <a:spcPct val="150000"/>
              </a:lnSpc>
            </a:pPr>
            <a:r>
              <a:rPr lang="ja-JP" altLang="en-US" dirty="0"/>
              <a:t>　　：活発な</a:t>
            </a:r>
            <a:r>
              <a:rPr lang="ja-JP" altLang="en-US" b="1" u="sng" dirty="0">
                <a:solidFill>
                  <a:srgbClr val="C00000"/>
                </a:solidFill>
              </a:rPr>
              <a:t>上昇</a:t>
            </a:r>
            <a:r>
              <a:rPr lang="ja-JP" altLang="en-US" dirty="0"/>
              <a:t>気流が発生</a:t>
            </a:r>
          </a:p>
          <a:p>
            <a:pPr>
              <a:lnSpc>
                <a:spcPct val="150000"/>
              </a:lnSpc>
            </a:pPr>
            <a:r>
              <a:rPr lang="ja-JP" altLang="en-US" dirty="0"/>
              <a:t>　　　　➡</a:t>
            </a:r>
            <a:r>
              <a:rPr lang="ja-JP" altLang="en-US" b="1" u="sng" dirty="0">
                <a:solidFill>
                  <a:srgbClr val="C00000"/>
                </a:solidFill>
              </a:rPr>
              <a:t>雨雲</a:t>
            </a:r>
            <a:r>
              <a:rPr lang="ja-JP" altLang="en-US" dirty="0"/>
              <a:t>が絶えず発生</a:t>
            </a:r>
          </a:p>
          <a:p>
            <a:pPr>
              <a:lnSpc>
                <a:spcPct val="150000"/>
              </a:lnSpc>
            </a:pPr>
            <a:r>
              <a:rPr lang="ja-JP" altLang="en-US" dirty="0"/>
              <a:t>　　　　➡</a:t>
            </a:r>
            <a:r>
              <a:rPr lang="ja-JP" altLang="en-US" b="1" u="sng" dirty="0">
                <a:solidFill>
                  <a:srgbClr val="C00000"/>
                </a:solidFill>
              </a:rPr>
              <a:t>熱帯収束</a:t>
            </a:r>
            <a:r>
              <a:rPr lang="ja-JP" altLang="en-US" dirty="0"/>
              <a:t>帯の形成</a:t>
            </a:r>
            <a:endParaRPr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0F2D118-1CBF-8D1B-80EB-2A92B5CFC6F5}"/>
              </a:ext>
            </a:extLst>
          </p:cNvPr>
          <p:cNvSpPr/>
          <p:nvPr/>
        </p:nvSpPr>
        <p:spPr>
          <a:xfrm>
            <a:off x="1782614" y="809400"/>
            <a:ext cx="749765" cy="441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1"/>
          <a:lstStyle/>
          <a:p>
            <a:pPr algn="ctr"/>
            <a:r>
              <a:rPr kumimoji="1" lang="ja-JP" altLang="en-US" sz="2800" b="1" dirty="0"/>
              <a:t>１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806B05A-36FC-AD8D-CAA6-ECAEA61CAC36}"/>
              </a:ext>
            </a:extLst>
          </p:cNvPr>
          <p:cNvSpPr/>
          <p:nvPr/>
        </p:nvSpPr>
        <p:spPr>
          <a:xfrm>
            <a:off x="2878288" y="3898384"/>
            <a:ext cx="723640" cy="4419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1"/>
          <a:lstStyle/>
          <a:p>
            <a:pPr algn="ctr"/>
            <a:r>
              <a:rPr kumimoji="1" lang="ja-JP" altLang="en-US" sz="2800" b="1" dirty="0"/>
              <a:t>４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91DB5D8-CF96-4F65-BFF0-35D1CA3AA5E5}"/>
              </a:ext>
            </a:extLst>
          </p:cNvPr>
          <p:cNvSpPr/>
          <p:nvPr/>
        </p:nvSpPr>
        <p:spPr>
          <a:xfrm>
            <a:off x="2526328" y="4688115"/>
            <a:ext cx="721098" cy="4419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1"/>
          <a:lstStyle/>
          <a:p>
            <a:pPr algn="ctr"/>
            <a:r>
              <a:rPr kumimoji="1" lang="ja-JP" altLang="en-US" sz="2800" b="1" dirty="0"/>
              <a:t>５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C8DEBA9-8B21-20BE-D43D-43FE45D41C07}"/>
              </a:ext>
            </a:extLst>
          </p:cNvPr>
          <p:cNvSpPr/>
          <p:nvPr/>
        </p:nvSpPr>
        <p:spPr>
          <a:xfrm>
            <a:off x="2526327" y="5448693"/>
            <a:ext cx="1437135" cy="4419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1"/>
          <a:lstStyle/>
          <a:p>
            <a:pPr algn="ctr"/>
            <a:r>
              <a:rPr kumimoji="1" lang="ja-JP" altLang="en-US" sz="2800" b="1" dirty="0"/>
              <a:t>６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57E559D-6CD0-1EAA-68A3-21944AC5A420}"/>
              </a:ext>
            </a:extLst>
          </p:cNvPr>
          <p:cNvSpPr/>
          <p:nvPr/>
        </p:nvSpPr>
        <p:spPr>
          <a:xfrm>
            <a:off x="5013495" y="2389445"/>
            <a:ext cx="743712" cy="4419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1"/>
          <a:lstStyle/>
          <a:p>
            <a:pPr algn="ctr"/>
            <a:r>
              <a:rPr kumimoji="1" lang="ja-JP" altLang="en-US" sz="2800" b="1" dirty="0"/>
              <a:t>２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EC3BA88-1354-EB03-BB6B-B4B0BC229CE1}"/>
              </a:ext>
            </a:extLst>
          </p:cNvPr>
          <p:cNvSpPr/>
          <p:nvPr/>
        </p:nvSpPr>
        <p:spPr>
          <a:xfrm>
            <a:off x="4305386" y="3133456"/>
            <a:ext cx="1072345" cy="4419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1"/>
          <a:lstStyle/>
          <a:p>
            <a:pPr algn="ctr"/>
            <a:r>
              <a:rPr kumimoji="1" lang="ja-JP" altLang="en-US" sz="2800" b="1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28618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69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83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97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153F3AF-3F10-1356-5F4A-95F7B268A3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演習問題　</a:t>
            </a:r>
            <a:r>
              <a:rPr lang="ja-JP" altLang="en-US" dirty="0">
                <a:solidFill>
                  <a:schemeClr val="bg1"/>
                </a:solidFill>
                <a:highlight>
                  <a:srgbClr val="EB6F31"/>
                </a:highlight>
              </a:rPr>
              <a:t>２</a:t>
            </a:r>
            <a:endParaRPr kumimoji="1" lang="ja-JP" altLang="en-US" dirty="0"/>
          </a:p>
        </p:txBody>
      </p:sp>
      <p:sp>
        <p:nvSpPr>
          <p:cNvPr id="4" name="コンテンツ プレースホルダー 10">
            <a:extLst>
              <a:ext uri="{FF2B5EF4-FFF2-40B4-BE49-F238E27FC236}">
                <a16:creationId xmlns:a16="http://schemas.microsoft.com/office/drawing/2014/main" id="{AAB3E9B6-C98E-3DC2-FD8F-3B437B91B7B3}"/>
              </a:ext>
            </a:extLst>
          </p:cNvPr>
          <p:cNvSpPr txBox="1">
            <a:spLocks/>
          </p:cNvSpPr>
          <p:nvPr/>
        </p:nvSpPr>
        <p:spPr>
          <a:xfrm>
            <a:off x="8870729" y="1602875"/>
            <a:ext cx="3028045" cy="48092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/>
              <a:t>ヒント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太陽の入射角は季節によって異なる。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熱帯収束帯の位置は太陽の位置と連動している。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CBCD061-AD27-EA36-0B23-A05D50D69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918" y="1607707"/>
            <a:ext cx="7727801" cy="480927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BD68418-29C0-CA7F-00E3-AFEDB3CC3564}"/>
              </a:ext>
            </a:extLst>
          </p:cNvPr>
          <p:cNvSpPr/>
          <p:nvPr/>
        </p:nvSpPr>
        <p:spPr>
          <a:xfrm>
            <a:off x="1978162" y="1733715"/>
            <a:ext cx="302123" cy="340157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 anchorCtr="0"/>
          <a:lstStyle/>
          <a:p>
            <a:pPr algn="ctr">
              <a:tabLst>
                <a:tab pos="3767138" algn="l"/>
                <a:tab pos="4305300" algn="l"/>
              </a:tabLst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Ｘ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E805ACB-7FEB-2E81-4754-4BED6B4FC332}"/>
              </a:ext>
            </a:extLst>
          </p:cNvPr>
          <p:cNvSpPr/>
          <p:nvPr/>
        </p:nvSpPr>
        <p:spPr>
          <a:xfrm>
            <a:off x="5924618" y="1733714"/>
            <a:ext cx="302123" cy="340157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 anchorCtr="0"/>
          <a:lstStyle/>
          <a:p>
            <a:pPr algn="ctr">
              <a:tabLst>
                <a:tab pos="3767138" algn="l"/>
                <a:tab pos="4305300" algn="l"/>
              </a:tabLst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Ｙ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22A61072-8093-A1C5-CAB8-8B9B08C8D493}"/>
              </a:ext>
            </a:extLst>
          </p:cNvPr>
          <p:cNvSpPr txBox="1">
            <a:spLocks/>
          </p:cNvSpPr>
          <p:nvPr/>
        </p:nvSpPr>
        <p:spPr>
          <a:xfrm>
            <a:off x="746918" y="654019"/>
            <a:ext cx="8123811" cy="494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67138" algn="l"/>
                <a:tab pos="4305300" algn="l"/>
              </a:tabLst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❶図の</a:t>
            </a:r>
            <a:r>
              <a:rPr lang="ja-JP" altLang="en-US" sz="2800" b="1" dirty="0">
                <a:solidFill>
                  <a:srgbClr val="C00000"/>
                </a:solidFill>
                <a:latin typeface="+mn-ea"/>
              </a:rPr>
              <a:t>Ｘ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と</a:t>
            </a:r>
            <a:r>
              <a:rPr lang="ja-JP" altLang="en-US" sz="2800" b="1" dirty="0">
                <a:solidFill>
                  <a:srgbClr val="C00000"/>
                </a:solidFill>
                <a:latin typeface="+mn-ea"/>
              </a:rPr>
              <a:t>Ｙ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にあてはまる季節名を答えよう。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BA102B5-F7AF-7B53-BE26-49E061A6D2D4}"/>
              </a:ext>
            </a:extLst>
          </p:cNvPr>
          <p:cNvSpPr/>
          <p:nvPr/>
        </p:nvSpPr>
        <p:spPr>
          <a:xfrm>
            <a:off x="8870729" y="4006807"/>
            <a:ext cx="3321270" cy="12483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 anchorCtr="1"/>
          <a:lstStyle/>
          <a:p>
            <a:pPr algn="ctr"/>
            <a:r>
              <a:rPr kumimoji="1" lang="ja-JP" altLang="en-US" sz="2800" b="1" dirty="0"/>
              <a:t>２</a:t>
            </a:r>
            <a:endParaRPr kumimoji="1" lang="en-US" altLang="ja-JP" sz="2800" b="1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4AC2E7B-98D6-BBD4-BF66-653066F85F9F}"/>
              </a:ext>
            </a:extLst>
          </p:cNvPr>
          <p:cNvSpPr/>
          <p:nvPr/>
        </p:nvSpPr>
        <p:spPr>
          <a:xfrm>
            <a:off x="8870729" y="2391420"/>
            <a:ext cx="3321270" cy="12483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 anchorCtr="1"/>
          <a:lstStyle/>
          <a:p>
            <a:pPr algn="ctr"/>
            <a:r>
              <a:rPr kumimoji="1" lang="ja-JP" altLang="en-US" sz="2800" b="1" dirty="0"/>
              <a:t>１</a:t>
            </a:r>
            <a:endParaRPr kumimoji="1"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262222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扉_タイトル">
  <a:themeElements>
    <a:clrScheme name="ユーザー定義 1">
      <a:dk1>
        <a:srgbClr val="3F3F3F"/>
      </a:dk1>
      <a:lt1>
        <a:srgbClr val="F2F2F2"/>
      </a:lt1>
      <a:dk2>
        <a:srgbClr val="3F3F3F"/>
      </a:dk2>
      <a:lt2>
        <a:srgbClr val="F2F2F2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防災_コース">
  <a:themeElements>
    <a:clrScheme name="ユーザー定義 1">
      <a:dk1>
        <a:srgbClr val="3F3F3F"/>
      </a:dk1>
      <a:lt1>
        <a:srgbClr val="F2F2F2"/>
      </a:lt1>
      <a:dk2>
        <a:srgbClr val="3F3F3F"/>
      </a:dk2>
      <a:lt2>
        <a:srgbClr val="F2F2F2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通常_扉">
  <a:themeElements>
    <a:clrScheme name="ユーザー定義 1">
      <a:dk1>
        <a:srgbClr val="3F3F3F"/>
      </a:dk1>
      <a:lt1>
        <a:srgbClr val="F2F2F2"/>
      </a:lt1>
      <a:dk2>
        <a:srgbClr val="3F3F3F"/>
      </a:dk2>
      <a:lt2>
        <a:srgbClr val="F2F2F2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通常">
  <a:themeElements>
    <a:clrScheme name="ユーザー定義 1">
      <a:dk1>
        <a:srgbClr val="3F3F3F"/>
      </a:dk1>
      <a:lt1>
        <a:srgbClr val="F2F2F2"/>
      </a:lt1>
      <a:dk2>
        <a:srgbClr val="3F3F3F"/>
      </a:dk2>
      <a:lt2>
        <a:srgbClr val="F2F2F2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速習_扉">
  <a:themeElements>
    <a:clrScheme name="ユーザー定義 1">
      <a:dk1>
        <a:srgbClr val="3F3F3F"/>
      </a:dk1>
      <a:lt1>
        <a:srgbClr val="F2F2F2"/>
      </a:lt1>
      <a:dk2>
        <a:srgbClr val="3F3F3F"/>
      </a:dk2>
      <a:lt2>
        <a:srgbClr val="F2F2F2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速習">
  <a:themeElements>
    <a:clrScheme name="ユーザー定義 1">
      <a:dk1>
        <a:srgbClr val="3F3F3F"/>
      </a:dk1>
      <a:lt1>
        <a:srgbClr val="F2F2F2"/>
      </a:lt1>
      <a:dk2>
        <a:srgbClr val="3F3F3F"/>
      </a:dk2>
      <a:lt2>
        <a:srgbClr val="F2F2F2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演習_扉">
  <a:themeElements>
    <a:clrScheme name="ユーザー定義 1">
      <a:dk1>
        <a:srgbClr val="3F3F3F"/>
      </a:dk1>
      <a:lt1>
        <a:srgbClr val="F2F2F2"/>
      </a:lt1>
      <a:dk2>
        <a:srgbClr val="3F3F3F"/>
      </a:dk2>
      <a:lt2>
        <a:srgbClr val="F2F2F2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演習">
  <a:themeElements>
    <a:clrScheme name="ユーザー定義 1">
      <a:dk1>
        <a:srgbClr val="3F3F3F"/>
      </a:dk1>
      <a:lt1>
        <a:srgbClr val="F2F2F2"/>
      </a:lt1>
      <a:dk2>
        <a:srgbClr val="3F3F3F"/>
      </a:dk2>
      <a:lt2>
        <a:srgbClr val="F2F2F2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5128</TotalTime>
  <Words>711</Words>
  <Application>Microsoft Office PowerPoint</Application>
  <PresentationFormat>ワイド画面</PresentationFormat>
  <Paragraphs>117</Paragraphs>
  <Slides>23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23</vt:i4>
      </vt:variant>
    </vt:vector>
  </HeadingPairs>
  <TitlesOfParts>
    <vt:vector size="35" baseType="lpstr">
      <vt:lpstr>メイリオ</vt:lpstr>
      <vt:lpstr>游ゴシック</vt:lpstr>
      <vt:lpstr>Arial</vt:lpstr>
      <vt:lpstr>Wingdings</vt:lpstr>
      <vt:lpstr>扉_タイトル</vt:lpstr>
      <vt:lpstr>防災_コース</vt:lpstr>
      <vt:lpstr>通常_扉</vt:lpstr>
      <vt:lpstr>通常</vt:lpstr>
      <vt:lpstr>速習_扉</vt:lpstr>
      <vt:lpstr>速習</vt:lpstr>
      <vt:lpstr>演習_扉</vt:lpstr>
      <vt:lpstr>演習</vt:lpstr>
      <vt:lpstr>４熱帯の気候と生活とのかかわり</vt:lpstr>
      <vt:lpstr>４熱帯の気候と生活とのかかわり</vt:lpstr>
      <vt:lpstr>熱帯の気候と豊かな自然環境</vt:lpstr>
      <vt:lpstr>熱帯の気候と豊かな自然環境</vt:lpstr>
      <vt:lpstr>熱帯の気候と豊かな自然環境</vt:lpstr>
      <vt:lpstr>熱帯の気候と豊かな自然環境</vt:lpstr>
      <vt:lpstr>熱帯の気候と豊かな自然環境</vt:lpstr>
      <vt:lpstr>熱帯の気候と豊かな自然環境</vt:lpstr>
      <vt:lpstr>演習問題　２</vt:lpstr>
      <vt:lpstr>演習問題　２</vt:lpstr>
      <vt:lpstr>４熱帯の気候と生活とのかかわり</vt:lpstr>
      <vt:lpstr>熱帯の気候と豊かな自然環境</vt:lpstr>
      <vt:lpstr>熱帯の気候と豊かな自然環境</vt:lpstr>
      <vt:lpstr>４熱帯の気候と生活とのかかわり</vt:lpstr>
      <vt:lpstr>演習問題　１</vt:lpstr>
      <vt:lpstr>演習問題　１</vt:lpstr>
      <vt:lpstr>演習問題　１</vt:lpstr>
      <vt:lpstr>演習問題　１</vt:lpstr>
      <vt:lpstr>演習問題　１</vt:lpstr>
      <vt:lpstr>演習問題　１</vt:lpstr>
      <vt:lpstr>演習問題　１</vt:lpstr>
      <vt:lpstr>演習問題　２</vt:lpstr>
      <vt:lpstr>演習問題　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第2編 第1章 グループ2 テーマ2 多様な文化・生業に彩られた人々の暮らし（東南アジア）  ５．経済発展と地域内の連携</dc:title>
  <cp:lastModifiedBy>藤田 剛</cp:lastModifiedBy>
  <cp:revision>58</cp:revision>
  <dcterms:created xsi:type="dcterms:W3CDTF">2021-03-31T00:47:14Z</dcterms:created>
  <dcterms:modified xsi:type="dcterms:W3CDTF">2025-02-28T06:02:13Z</dcterms:modified>
</cp:coreProperties>
</file>