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11" userDrawn="1">
          <p15:clr>
            <a:srgbClr val="A4A3A4"/>
          </p15:clr>
        </p15:guide>
        <p15:guide id="2" pos="29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42" d="100"/>
          <a:sy n="42" d="100"/>
        </p:scale>
        <p:origin x="2050" y="48"/>
      </p:cViewPr>
      <p:guideLst>
        <p:guide orient="horz" pos="2211"/>
        <p:guide pos="29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06C8B8D-5E5F-49F8-99F3-E112A6AF3F41}"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3977382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6C8B8D-5E5F-49F8-99F3-E112A6AF3F41}"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3934900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6C8B8D-5E5F-49F8-99F3-E112A6AF3F41}"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4047122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6C8B8D-5E5F-49F8-99F3-E112A6AF3F41}"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1571783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tint val="82000"/>
                  </a:schemeClr>
                </a:solidFill>
              </a:defRPr>
            </a:lvl1pPr>
            <a:lvl2pPr marL="377967" indent="0">
              <a:buNone/>
              <a:defRPr sz="1653">
                <a:solidFill>
                  <a:schemeClr val="tx1">
                    <a:tint val="82000"/>
                  </a:schemeClr>
                </a:solidFill>
              </a:defRPr>
            </a:lvl2pPr>
            <a:lvl3pPr marL="755934" indent="0">
              <a:buNone/>
              <a:defRPr sz="1488">
                <a:solidFill>
                  <a:schemeClr val="tx1">
                    <a:tint val="82000"/>
                  </a:schemeClr>
                </a:solidFill>
              </a:defRPr>
            </a:lvl3pPr>
            <a:lvl4pPr marL="1133902" indent="0">
              <a:buNone/>
              <a:defRPr sz="1323">
                <a:solidFill>
                  <a:schemeClr val="tx1">
                    <a:tint val="82000"/>
                  </a:schemeClr>
                </a:solidFill>
              </a:defRPr>
            </a:lvl4pPr>
            <a:lvl5pPr marL="1511869" indent="0">
              <a:buNone/>
              <a:defRPr sz="1323">
                <a:solidFill>
                  <a:schemeClr val="tx1">
                    <a:tint val="82000"/>
                  </a:schemeClr>
                </a:solidFill>
              </a:defRPr>
            </a:lvl5pPr>
            <a:lvl6pPr marL="1889836" indent="0">
              <a:buNone/>
              <a:defRPr sz="1323">
                <a:solidFill>
                  <a:schemeClr val="tx1">
                    <a:tint val="82000"/>
                  </a:schemeClr>
                </a:solidFill>
              </a:defRPr>
            </a:lvl6pPr>
            <a:lvl7pPr marL="2267803" indent="0">
              <a:buNone/>
              <a:defRPr sz="1323">
                <a:solidFill>
                  <a:schemeClr val="tx1">
                    <a:tint val="82000"/>
                  </a:schemeClr>
                </a:solidFill>
              </a:defRPr>
            </a:lvl7pPr>
            <a:lvl8pPr marL="2645771" indent="0">
              <a:buNone/>
              <a:defRPr sz="1323">
                <a:solidFill>
                  <a:schemeClr val="tx1">
                    <a:tint val="82000"/>
                  </a:schemeClr>
                </a:solidFill>
              </a:defRPr>
            </a:lvl8pPr>
            <a:lvl9pPr marL="3023738" indent="0">
              <a:buNone/>
              <a:defRPr sz="1323">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06C8B8D-5E5F-49F8-99F3-E112A6AF3F41}"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714366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06C8B8D-5E5F-49F8-99F3-E112A6AF3F41}" type="datetimeFigureOut">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2975823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06C8B8D-5E5F-49F8-99F3-E112A6AF3F41}" type="datetimeFigureOut">
              <a:rPr kumimoji="1" lang="ja-JP" altLang="en-US" smtClean="0"/>
              <a:t>2025/2/14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1486986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06C8B8D-5E5F-49F8-99F3-E112A6AF3F41}" type="datetimeFigureOut">
              <a:rPr kumimoji="1" lang="ja-JP" altLang="en-US" smtClean="0"/>
              <a:t>2025/2/14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1408661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C8B8D-5E5F-49F8-99F3-E112A6AF3F41}" type="datetimeFigureOut">
              <a:rPr kumimoji="1" lang="ja-JP" altLang="en-US" smtClean="0"/>
              <a:t>2025/2/14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1327947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6C8B8D-5E5F-49F8-99F3-E112A6AF3F41}" type="datetimeFigureOut">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3449506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6C8B8D-5E5F-49F8-99F3-E112A6AF3F41}" type="datetimeFigureOut">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4259946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82000"/>
                  </a:schemeClr>
                </a:solidFill>
              </a:defRPr>
            </a:lvl1pPr>
          </a:lstStyle>
          <a:p>
            <a:fld id="{D06C8B8D-5E5F-49F8-99F3-E112A6AF3F41}" type="datetimeFigureOut">
              <a:rPr kumimoji="1" lang="ja-JP" altLang="en-US" smtClean="0"/>
              <a:t>2025/2/14</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82000"/>
                  </a:schemeClr>
                </a:solidFill>
              </a:defRPr>
            </a:lvl1p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224888084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a:extLst>
              <a:ext uri="{FF2B5EF4-FFF2-40B4-BE49-F238E27FC236}">
                <a16:creationId xmlns:a16="http://schemas.microsoft.com/office/drawing/2014/main" id="{8C163A90-E949-6E41-D823-2EE6A6BB1355}"/>
              </a:ext>
            </a:extLst>
          </p:cNvPr>
          <p:cNvCxnSpPr/>
          <p:nvPr/>
        </p:nvCxnSpPr>
        <p:spPr>
          <a:xfrm>
            <a:off x="431998" y="997390"/>
            <a:ext cx="6695675" cy="0"/>
          </a:xfrm>
          <a:prstGeom prst="line">
            <a:avLst/>
          </a:prstGeom>
          <a:ln w="3175">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13" name="テキスト ボックス 12">
            <a:extLst>
              <a:ext uri="{FF2B5EF4-FFF2-40B4-BE49-F238E27FC236}">
                <a16:creationId xmlns:a16="http://schemas.microsoft.com/office/drawing/2014/main" id="{0AAB8778-2A50-C2FC-11FC-6B483ED8F3BD}"/>
              </a:ext>
            </a:extLst>
          </p:cNvPr>
          <p:cNvSpPr txBox="1"/>
          <p:nvPr/>
        </p:nvSpPr>
        <p:spPr>
          <a:xfrm>
            <a:off x="4145279" y="801887"/>
            <a:ext cx="2982393" cy="153888"/>
          </a:xfrm>
          <a:prstGeom prst="rect">
            <a:avLst/>
          </a:prstGeom>
          <a:noFill/>
        </p:spPr>
        <p:txBody>
          <a:bodyPr wrap="square" lIns="0" tIns="0" rIns="0" bIns="0">
            <a:spAutoFit/>
          </a:bodyPr>
          <a:lstStyle/>
          <a:p>
            <a:pPr>
              <a:tabLst>
                <a:tab pos="3767138" algn="l"/>
                <a:tab pos="4305300" algn="l"/>
              </a:tabLst>
            </a:pPr>
            <a:r>
              <a:rPr lang="ja-JP" altLang="en-US" sz="1000" dirty="0">
                <a:solidFill>
                  <a:schemeClr val="tx1"/>
                </a:solidFill>
                <a:latin typeface="游ゴシック" panose="020B0400000000000000" pitchFamily="50" charset="-128"/>
                <a:ea typeface="游ゴシック" panose="020B0400000000000000" pitchFamily="50" charset="-128"/>
              </a:rPr>
              <a:t>　 年　 組　 番</a:t>
            </a:r>
            <a:r>
              <a:rPr lang="ja-JP" altLang="en-US" sz="1000" dirty="0">
                <a:latin typeface="游ゴシック" panose="020B0400000000000000" pitchFamily="50" charset="-128"/>
                <a:ea typeface="游ゴシック" panose="020B0400000000000000" pitchFamily="50" charset="-128"/>
              </a:rPr>
              <a:t>　　</a:t>
            </a:r>
            <a:r>
              <a:rPr lang="ja-JP" altLang="en-US" sz="1000" dirty="0">
                <a:solidFill>
                  <a:schemeClr val="tx1"/>
                </a:solidFill>
                <a:latin typeface="游ゴシック" panose="020B0400000000000000" pitchFamily="50" charset="-128"/>
                <a:ea typeface="游ゴシック" panose="020B0400000000000000" pitchFamily="50" charset="-128"/>
              </a:rPr>
              <a:t>名前：</a:t>
            </a:r>
            <a:endParaRPr lang="en-US" altLang="ja-JP" sz="1000" dirty="0">
              <a:solidFill>
                <a:schemeClr val="tx1"/>
              </a:solidFill>
              <a:latin typeface="游ゴシック" panose="020B0400000000000000" pitchFamily="50" charset="-128"/>
              <a:ea typeface="游ゴシック" panose="020B0400000000000000" pitchFamily="50" charset="-128"/>
            </a:endParaRPr>
          </a:p>
        </p:txBody>
      </p:sp>
      <p:cxnSp>
        <p:nvCxnSpPr>
          <p:cNvPr id="15" name="直線コネクタ 14">
            <a:extLst>
              <a:ext uri="{FF2B5EF4-FFF2-40B4-BE49-F238E27FC236}">
                <a16:creationId xmlns:a16="http://schemas.microsoft.com/office/drawing/2014/main" id="{6A11853E-6CD9-F23B-991E-DD8C5080C2D8}"/>
              </a:ext>
            </a:extLst>
          </p:cNvPr>
          <p:cNvCxnSpPr/>
          <p:nvPr/>
        </p:nvCxnSpPr>
        <p:spPr>
          <a:xfrm>
            <a:off x="4037953" y="431999"/>
            <a:ext cx="0" cy="565391"/>
          </a:xfrm>
          <a:prstGeom prst="line">
            <a:avLst/>
          </a:prstGeom>
          <a:ln w="3175">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cxnSp>
        <p:nvCxnSpPr>
          <p:cNvPr id="16" name="直線コネクタ 15">
            <a:extLst>
              <a:ext uri="{FF2B5EF4-FFF2-40B4-BE49-F238E27FC236}">
                <a16:creationId xmlns:a16="http://schemas.microsoft.com/office/drawing/2014/main" id="{BEE6ABD2-B3BB-209B-C4A9-F6A26F851B1C}"/>
              </a:ext>
            </a:extLst>
          </p:cNvPr>
          <p:cNvCxnSpPr/>
          <p:nvPr/>
        </p:nvCxnSpPr>
        <p:spPr>
          <a:xfrm>
            <a:off x="1082921" y="431999"/>
            <a:ext cx="0" cy="565391"/>
          </a:xfrm>
          <a:prstGeom prst="line">
            <a:avLst/>
          </a:prstGeom>
          <a:ln w="3175">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cxnSp>
        <p:nvCxnSpPr>
          <p:cNvPr id="18" name="直線コネクタ 17">
            <a:extLst>
              <a:ext uri="{FF2B5EF4-FFF2-40B4-BE49-F238E27FC236}">
                <a16:creationId xmlns:a16="http://schemas.microsoft.com/office/drawing/2014/main" id="{D66F5839-0C9B-EAB9-B814-6C5245AEAE56}"/>
              </a:ext>
            </a:extLst>
          </p:cNvPr>
          <p:cNvCxnSpPr/>
          <p:nvPr/>
        </p:nvCxnSpPr>
        <p:spPr>
          <a:xfrm flipV="1">
            <a:off x="633019" y="559535"/>
            <a:ext cx="396240" cy="396240"/>
          </a:xfrm>
          <a:prstGeom prst="line">
            <a:avLst/>
          </a:prstGeom>
          <a:ln w="3175">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19" name="テキスト ボックス 18">
            <a:extLst>
              <a:ext uri="{FF2B5EF4-FFF2-40B4-BE49-F238E27FC236}">
                <a16:creationId xmlns:a16="http://schemas.microsoft.com/office/drawing/2014/main" id="{574147AF-490F-B23A-3439-12726EA63F40}"/>
              </a:ext>
            </a:extLst>
          </p:cNvPr>
          <p:cNvSpPr txBox="1"/>
          <p:nvPr/>
        </p:nvSpPr>
        <p:spPr>
          <a:xfrm>
            <a:off x="811055" y="820141"/>
            <a:ext cx="264689" cy="138499"/>
          </a:xfrm>
          <a:prstGeom prst="rect">
            <a:avLst/>
          </a:prstGeom>
          <a:noFill/>
        </p:spPr>
        <p:txBody>
          <a:bodyPr wrap="square" lIns="0" tIns="0" rIns="0" bIns="0">
            <a:spAutoFit/>
          </a:bodyPr>
          <a:lstStyle/>
          <a:p>
            <a:pPr>
              <a:tabLst>
                <a:tab pos="3767138" algn="l"/>
                <a:tab pos="4305300" algn="l"/>
              </a:tabLst>
            </a:pPr>
            <a:r>
              <a:rPr lang="en-US" altLang="ja-JP" sz="900" dirty="0">
                <a:latin typeface="游ゴシック" panose="020B0400000000000000" pitchFamily="50" charset="-128"/>
                <a:ea typeface="游ゴシック" panose="020B0400000000000000" pitchFamily="50" charset="-128"/>
              </a:rPr>
              <a:t>47</a:t>
            </a:r>
            <a:r>
              <a:rPr lang="ja-JP" altLang="en-US" sz="900" dirty="0">
                <a:latin typeface="游ゴシック" panose="020B0400000000000000" pitchFamily="50" charset="-128"/>
                <a:ea typeface="游ゴシック" panose="020B0400000000000000" pitchFamily="50" charset="-128"/>
              </a:rPr>
              <a:t>点</a:t>
            </a:r>
            <a:endParaRPr lang="en-US" altLang="ja-JP" sz="900" dirty="0">
              <a:latin typeface="游ゴシック" panose="020B0400000000000000" pitchFamily="50" charset="-128"/>
              <a:ea typeface="游ゴシック" panose="020B0400000000000000" pitchFamily="50" charset="-128"/>
            </a:endParaRPr>
          </a:p>
        </p:txBody>
      </p:sp>
      <p:sp>
        <p:nvSpPr>
          <p:cNvPr id="4" name="テキスト ボックス 3">
            <a:extLst>
              <a:ext uri="{FF2B5EF4-FFF2-40B4-BE49-F238E27FC236}">
                <a16:creationId xmlns:a16="http://schemas.microsoft.com/office/drawing/2014/main" id="{44F5D011-6D68-49F6-E431-67C55A0E1644}"/>
              </a:ext>
            </a:extLst>
          </p:cNvPr>
          <p:cNvSpPr txBox="1"/>
          <p:nvPr/>
        </p:nvSpPr>
        <p:spPr>
          <a:xfrm>
            <a:off x="1190247" y="607251"/>
            <a:ext cx="2278377" cy="246221"/>
          </a:xfrm>
          <a:prstGeom prst="rect">
            <a:avLst/>
          </a:prstGeom>
          <a:noFill/>
        </p:spPr>
        <p:txBody>
          <a:bodyPr wrap="square" lIns="0" tIns="0" rIns="0" bIns="0">
            <a:spAutoFit/>
          </a:bodyPr>
          <a:lstStyle/>
          <a:p>
            <a:pPr>
              <a:tabLst>
                <a:tab pos="3767138" algn="l"/>
                <a:tab pos="4305300" algn="l"/>
              </a:tabLst>
            </a:pPr>
            <a:r>
              <a:rPr lang="ja-JP" altLang="en-US" sz="1600" b="1" dirty="0">
                <a:latin typeface="游ゴシック" panose="020B0400000000000000" pitchFamily="50" charset="-128"/>
                <a:ea typeface="游ゴシック" panose="020B0400000000000000" pitchFamily="50" charset="-128"/>
              </a:rPr>
              <a:t>一問一答　地形・気候</a:t>
            </a:r>
            <a:endParaRPr lang="en-US" altLang="ja-JP" sz="1600" b="1" dirty="0">
              <a:solidFill>
                <a:schemeClr val="tx1"/>
              </a:solidFill>
              <a:latin typeface="游ゴシック" panose="020B0400000000000000" pitchFamily="50" charset="-128"/>
              <a:ea typeface="游ゴシック" panose="020B0400000000000000" pitchFamily="50" charset="-128"/>
            </a:endParaRPr>
          </a:p>
        </p:txBody>
      </p:sp>
      <p:graphicFrame>
        <p:nvGraphicFramePr>
          <p:cNvPr id="5" name="表 4">
            <a:extLst>
              <a:ext uri="{FF2B5EF4-FFF2-40B4-BE49-F238E27FC236}">
                <a16:creationId xmlns:a16="http://schemas.microsoft.com/office/drawing/2014/main" id="{AEB480E4-5395-2B02-A072-3CF19D9435D0}"/>
              </a:ext>
            </a:extLst>
          </p:cNvPr>
          <p:cNvGraphicFramePr>
            <a:graphicFrameLocks noGrp="1"/>
          </p:cNvGraphicFramePr>
          <p:nvPr>
            <p:extLst>
              <p:ext uri="{D42A27DB-BD31-4B8C-83A1-F6EECF244321}">
                <p14:modId xmlns:p14="http://schemas.microsoft.com/office/powerpoint/2010/main" val="2672813513"/>
              </p:ext>
            </p:extLst>
          </p:nvPr>
        </p:nvGraphicFramePr>
        <p:xfrm>
          <a:off x="417343" y="1257994"/>
          <a:ext cx="6695675" cy="9001820"/>
        </p:xfrm>
        <a:graphic>
          <a:graphicData uri="http://schemas.openxmlformats.org/drawingml/2006/table">
            <a:tbl>
              <a:tblPr>
                <a:tableStyleId>{5C22544A-7EE6-4342-B048-85BDC9FD1C3A}</a:tableStyleId>
              </a:tblPr>
              <a:tblGrid>
                <a:gridCol w="196115">
                  <a:extLst>
                    <a:ext uri="{9D8B030D-6E8A-4147-A177-3AD203B41FA5}">
                      <a16:colId xmlns:a16="http://schemas.microsoft.com/office/drawing/2014/main" val="3566169248"/>
                    </a:ext>
                  </a:extLst>
                </a:gridCol>
                <a:gridCol w="4196286">
                  <a:extLst>
                    <a:ext uri="{9D8B030D-6E8A-4147-A177-3AD203B41FA5}">
                      <a16:colId xmlns:a16="http://schemas.microsoft.com/office/drawing/2014/main" val="576617824"/>
                    </a:ext>
                  </a:extLst>
                </a:gridCol>
                <a:gridCol w="2303274">
                  <a:extLst>
                    <a:ext uri="{9D8B030D-6E8A-4147-A177-3AD203B41FA5}">
                      <a16:colId xmlns:a16="http://schemas.microsoft.com/office/drawing/2014/main" val="2076692716"/>
                    </a:ext>
                  </a:extLst>
                </a:gridCol>
              </a:tblGrid>
              <a:tr h="450091">
                <a:tc>
                  <a:txBody>
                    <a:bodyPr/>
                    <a:lstStyle/>
                    <a:p>
                      <a:pPr algn="ctr" fontAlgn="t"/>
                      <a:r>
                        <a:rPr lang="en-US" altLang="ja-JP" sz="1000" b="1" u="none" strike="noStrike" dirty="0">
                          <a:effectLst/>
                          <a:latin typeface="+mn-ea"/>
                          <a:ea typeface="+mn-ea"/>
                        </a:rPr>
                        <a:t>1</a:t>
                      </a:r>
                      <a:endParaRPr lang="en-US" altLang="ja-JP" sz="1000" b="1"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ja-JP" altLang="en-US" sz="1000" u="none" strike="noStrike" dirty="0">
                          <a:effectLst/>
                          <a:latin typeface="+mn-ea"/>
                          <a:ea typeface="+mn-ea"/>
                        </a:rPr>
                        <a:t>大地形の形成につながる地球内部の力</a:t>
                      </a:r>
                      <a:endParaRPr lang="ja-JP" altLang="en-US" sz="1000" b="0"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000" b="0" i="0" u="none" strike="noStrike" dirty="0">
                        <a:solidFill>
                          <a:srgbClr val="000000"/>
                        </a:solidFill>
                        <a:effectLst/>
                        <a:latin typeface="+mn-ea"/>
                        <a:ea typeface="+mn-ea"/>
                      </a:endParaRPr>
                    </a:p>
                  </a:txBody>
                  <a:tcPr marL="3364" marR="3364" marT="336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37306831"/>
                  </a:ext>
                </a:extLst>
              </a:tr>
              <a:tr h="450091">
                <a:tc>
                  <a:txBody>
                    <a:bodyPr/>
                    <a:lstStyle/>
                    <a:p>
                      <a:pPr algn="ctr" fontAlgn="t"/>
                      <a:r>
                        <a:rPr lang="en-US" altLang="ja-JP" sz="1000" b="1" u="none" strike="noStrike" dirty="0">
                          <a:effectLst/>
                          <a:latin typeface="+mn-ea"/>
                          <a:ea typeface="+mn-ea"/>
                        </a:rPr>
                        <a:t>2</a:t>
                      </a:r>
                      <a:endParaRPr lang="en-US" altLang="ja-JP" sz="1000" b="1"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ja-JP" altLang="en-US" sz="1000" u="none" strike="noStrike">
                          <a:effectLst/>
                          <a:latin typeface="+mn-ea"/>
                          <a:ea typeface="+mn-ea"/>
                        </a:rPr>
                        <a:t>小地形の形成につながる侵食・堆積・風化など</a:t>
                      </a:r>
                      <a:endParaRPr lang="ja-JP" altLang="en-US" sz="1000" b="0" i="0" u="none" strike="noStrike">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000" b="0" i="0" u="none" strike="noStrike" dirty="0">
                        <a:solidFill>
                          <a:srgbClr val="000000"/>
                        </a:solidFill>
                        <a:effectLst/>
                        <a:latin typeface="+mn-ea"/>
                        <a:ea typeface="+mn-ea"/>
                      </a:endParaRPr>
                    </a:p>
                  </a:txBody>
                  <a:tcPr marL="3364" marR="3364" marT="336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87215309"/>
                  </a:ext>
                </a:extLst>
              </a:tr>
              <a:tr h="450091">
                <a:tc>
                  <a:txBody>
                    <a:bodyPr/>
                    <a:lstStyle/>
                    <a:p>
                      <a:pPr algn="ctr" fontAlgn="t"/>
                      <a:r>
                        <a:rPr lang="en-US" altLang="ja-JP" sz="1000" b="1" u="none" strike="noStrike" dirty="0">
                          <a:effectLst/>
                          <a:latin typeface="+mn-ea"/>
                          <a:ea typeface="+mn-ea"/>
                        </a:rPr>
                        <a:t>3</a:t>
                      </a:r>
                      <a:endParaRPr lang="en-US" altLang="ja-JP" sz="1000" b="1"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ja-JP" altLang="en-US" sz="1000" u="none" strike="noStrike" dirty="0">
                          <a:effectLst/>
                          <a:latin typeface="+mn-ea"/>
                          <a:ea typeface="+mn-ea"/>
                        </a:rPr>
                        <a:t>土地の隆起や沈降，火山の噴火が激しく発生する地域</a:t>
                      </a:r>
                      <a:endParaRPr lang="ja-JP" altLang="en-US" sz="1000" b="0"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000" b="0" i="0" u="none" strike="noStrike">
                        <a:solidFill>
                          <a:srgbClr val="000000"/>
                        </a:solidFill>
                        <a:effectLst/>
                        <a:latin typeface="+mn-ea"/>
                        <a:ea typeface="+mn-ea"/>
                      </a:endParaRPr>
                    </a:p>
                  </a:txBody>
                  <a:tcPr marL="3364" marR="3364" marT="336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64228791"/>
                  </a:ext>
                </a:extLst>
              </a:tr>
              <a:tr h="450091">
                <a:tc>
                  <a:txBody>
                    <a:bodyPr/>
                    <a:lstStyle/>
                    <a:p>
                      <a:pPr algn="ctr" fontAlgn="t"/>
                      <a:r>
                        <a:rPr lang="en-US" altLang="ja-JP" sz="1000" b="1" u="none" strike="noStrike" dirty="0">
                          <a:effectLst/>
                          <a:latin typeface="+mn-ea"/>
                          <a:ea typeface="+mn-ea"/>
                        </a:rPr>
                        <a:t>4</a:t>
                      </a:r>
                      <a:endParaRPr lang="en-US" altLang="ja-JP" sz="1000" b="1"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ja-JP" altLang="en-US" sz="1000" u="none" strike="noStrike">
                          <a:effectLst/>
                          <a:latin typeface="+mn-ea"/>
                          <a:ea typeface="+mn-ea"/>
                        </a:rPr>
                        <a:t>河川の侵食によって形成された傾斜の急な谷</a:t>
                      </a:r>
                      <a:endParaRPr lang="ja-JP" altLang="en-US" sz="1000" b="0" i="0" u="none" strike="noStrike">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000" b="0" i="0" u="none" strike="noStrike" dirty="0">
                        <a:solidFill>
                          <a:srgbClr val="000000"/>
                        </a:solidFill>
                        <a:effectLst/>
                        <a:latin typeface="+mn-ea"/>
                        <a:ea typeface="+mn-ea"/>
                      </a:endParaRPr>
                    </a:p>
                  </a:txBody>
                  <a:tcPr marL="3364" marR="3364" marT="336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59996897"/>
                  </a:ext>
                </a:extLst>
              </a:tr>
              <a:tr h="450091">
                <a:tc>
                  <a:txBody>
                    <a:bodyPr/>
                    <a:lstStyle/>
                    <a:p>
                      <a:pPr algn="ctr" fontAlgn="t"/>
                      <a:r>
                        <a:rPr lang="en-US" altLang="ja-JP" sz="1000" b="1" u="none" strike="noStrike" dirty="0">
                          <a:effectLst/>
                          <a:latin typeface="+mn-ea"/>
                          <a:ea typeface="+mn-ea"/>
                        </a:rPr>
                        <a:t>5</a:t>
                      </a:r>
                      <a:endParaRPr lang="en-US" altLang="ja-JP" sz="1000" b="1"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ja-JP" altLang="en-US" sz="1000" u="none" strike="noStrike">
                          <a:effectLst/>
                          <a:latin typeface="+mn-ea"/>
                          <a:ea typeface="+mn-ea"/>
                        </a:rPr>
                        <a:t>氷河の侵食によって形成された傾斜のゆるやかな谷</a:t>
                      </a:r>
                      <a:endParaRPr lang="ja-JP" altLang="en-US" sz="1000" b="0" i="0" u="none" strike="noStrike">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000" b="0" i="0" u="none" strike="noStrike" dirty="0">
                        <a:solidFill>
                          <a:srgbClr val="000000"/>
                        </a:solidFill>
                        <a:effectLst/>
                        <a:latin typeface="+mn-ea"/>
                        <a:ea typeface="+mn-ea"/>
                      </a:endParaRPr>
                    </a:p>
                  </a:txBody>
                  <a:tcPr marL="3364" marR="3364" marT="336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81429519"/>
                  </a:ext>
                </a:extLst>
              </a:tr>
              <a:tr h="450091">
                <a:tc>
                  <a:txBody>
                    <a:bodyPr/>
                    <a:lstStyle/>
                    <a:p>
                      <a:pPr algn="ctr" fontAlgn="t"/>
                      <a:r>
                        <a:rPr lang="en-US" altLang="ja-JP" sz="1000" b="1" u="none" strike="noStrike" dirty="0">
                          <a:effectLst/>
                          <a:latin typeface="+mn-ea"/>
                          <a:ea typeface="+mn-ea"/>
                        </a:rPr>
                        <a:t>6</a:t>
                      </a:r>
                      <a:endParaRPr lang="en-US" altLang="ja-JP" sz="1000" b="1"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ja-JP" altLang="en-US" sz="1000" u="none" strike="noStrike" dirty="0">
                          <a:effectLst/>
                          <a:latin typeface="+mn-ea"/>
                          <a:ea typeface="+mn-ea"/>
                        </a:rPr>
                        <a:t>季節と標高差を利用した牧畜</a:t>
                      </a:r>
                      <a:endParaRPr lang="ja-JP" altLang="en-US" sz="1000" b="0"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000" b="0" i="0" u="none" strike="noStrike" dirty="0">
                        <a:solidFill>
                          <a:srgbClr val="000000"/>
                        </a:solidFill>
                        <a:effectLst/>
                        <a:latin typeface="+mn-ea"/>
                        <a:ea typeface="+mn-ea"/>
                      </a:endParaRPr>
                    </a:p>
                  </a:txBody>
                  <a:tcPr marL="3364" marR="3364" marT="336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2267922"/>
                  </a:ext>
                </a:extLst>
              </a:tr>
              <a:tr h="450091">
                <a:tc>
                  <a:txBody>
                    <a:bodyPr/>
                    <a:lstStyle/>
                    <a:p>
                      <a:pPr algn="ctr" fontAlgn="t"/>
                      <a:r>
                        <a:rPr lang="en-US" altLang="ja-JP" sz="1000" b="1" u="none" strike="noStrike" dirty="0">
                          <a:effectLst/>
                          <a:latin typeface="+mn-ea"/>
                          <a:ea typeface="+mn-ea"/>
                        </a:rPr>
                        <a:t>7</a:t>
                      </a:r>
                      <a:endParaRPr lang="en-US" altLang="ja-JP" sz="1000" b="1"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ja-JP" altLang="en-US" sz="1000" u="none" strike="noStrike">
                          <a:effectLst/>
                          <a:latin typeface="+mn-ea"/>
                          <a:ea typeface="+mn-ea"/>
                        </a:rPr>
                        <a:t>同緯度の低地と比べて涼しく過ごしやすい，高地における都市</a:t>
                      </a:r>
                      <a:endParaRPr lang="ja-JP" altLang="en-US" sz="1000" b="0" i="0" u="none" strike="noStrike">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000" b="0" i="0" u="none" strike="noStrike" dirty="0">
                        <a:solidFill>
                          <a:srgbClr val="000000"/>
                        </a:solidFill>
                        <a:effectLst/>
                        <a:latin typeface="+mn-ea"/>
                        <a:ea typeface="+mn-ea"/>
                      </a:endParaRPr>
                    </a:p>
                  </a:txBody>
                  <a:tcPr marL="3364" marR="3364" marT="336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41957924"/>
                  </a:ext>
                </a:extLst>
              </a:tr>
              <a:tr h="450091">
                <a:tc>
                  <a:txBody>
                    <a:bodyPr/>
                    <a:lstStyle/>
                    <a:p>
                      <a:pPr algn="ctr" fontAlgn="t"/>
                      <a:r>
                        <a:rPr lang="en-US" altLang="ja-JP" sz="1000" b="1" u="none" strike="noStrike" dirty="0">
                          <a:effectLst/>
                          <a:latin typeface="+mn-ea"/>
                          <a:ea typeface="+mn-ea"/>
                        </a:rPr>
                        <a:t>8</a:t>
                      </a:r>
                      <a:endParaRPr lang="en-US" altLang="ja-JP" sz="1000" b="1"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ja-JP" altLang="en-US" sz="1000" u="none" strike="noStrike" dirty="0">
                          <a:effectLst/>
                          <a:latin typeface="+mn-ea"/>
                          <a:ea typeface="+mn-ea"/>
                        </a:rPr>
                        <a:t>急な傾斜や地形を自然の防壁として最大限活用した城</a:t>
                      </a:r>
                      <a:endParaRPr lang="ja-JP" altLang="en-US" sz="1000" b="0"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000" b="0" i="0" u="none" strike="noStrike" dirty="0">
                        <a:solidFill>
                          <a:srgbClr val="000000"/>
                        </a:solidFill>
                        <a:effectLst/>
                        <a:latin typeface="+mn-ea"/>
                        <a:ea typeface="+mn-ea"/>
                      </a:endParaRPr>
                    </a:p>
                  </a:txBody>
                  <a:tcPr marL="3364" marR="3364" marT="336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45299120"/>
                  </a:ext>
                </a:extLst>
              </a:tr>
              <a:tr h="450091">
                <a:tc>
                  <a:txBody>
                    <a:bodyPr/>
                    <a:lstStyle/>
                    <a:p>
                      <a:pPr algn="ctr" fontAlgn="t"/>
                      <a:r>
                        <a:rPr lang="en-US" altLang="ja-JP" sz="1000" b="1" u="none" strike="noStrike" dirty="0">
                          <a:effectLst/>
                          <a:latin typeface="+mn-ea"/>
                          <a:ea typeface="+mn-ea"/>
                        </a:rPr>
                        <a:t>9</a:t>
                      </a:r>
                      <a:endParaRPr lang="en-US" altLang="ja-JP" sz="1000" b="1"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ja-JP" altLang="en-US" sz="1000" u="none" strike="noStrike">
                          <a:effectLst/>
                          <a:latin typeface="+mn-ea"/>
                          <a:ea typeface="+mn-ea"/>
                        </a:rPr>
                        <a:t>土地の侵食・平坦化によって形成された平野</a:t>
                      </a:r>
                      <a:endParaRPr lang="ja-JP" altLang="en-US" sz="1000" b="0" i="0" u="none" strike="noStrike">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000" b="0" i="0" u="none" strike="noStrike" dirty="0">
                        <a:solidFill>
                          <a:srgbClr val="000000"/>
                        </a:solidFill>
                        <a:effectLst/>
                        <a:latin typeface="+mn-ea"/>
                        <a:ea typeface="+mn-ea"/>
                      </a:endParaRPr>
                    </a:p>
                  </a:txBody>
                  <a:tcPr marL="3364" marR="3364" marT="336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15183829"/>
                  </a:ext>
                </a:extLst>
              </a:tr>
              <a:tr h="450091">
                <a:tc>
                  <a:txBody>
                    <a:bodyPr/>
                    <a:lstStyle/>
                    <a:p>
                      <a:pPr algn="ctr" fontAlgn="t"/>
                      <a:r>
                        <a:rPr lang="en-US" altLang="ja-JP" sz="1000" b="1" u="none" strike="noStrike" dirty="0">
                          <a:effectLst/>
                          <a:latin typeface="+mn-ea"/>
                          <a:ea typeface="+mn-ea"/>
                        </a:rPr>
                        <a:t>10</a:t>
                      </a:r>
                      <a:endParaRPr lang="en-US" altLang="ja-JP" sz="1000" b="1"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ja-JP" altLang="en-US" sz="1000" u="none" strike="noStrike" dirty="0">
                          <a:effectLst/>
                          <a:latin typeface="+mn-ea"/>
                          <a:ea typeface="+mn-ea"/>
                        </a:rPr>
                        <a:t>土砂などの堆積によって形成された平野</a:t>
                      </a:r>
                      <a:endParaRPr lang="ja-JP" altLang="en-US" sz="1000" b="0"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000" b="0" i="0" u="none" strike="noStrike" dirty="0">
                        <a:solidFill>
                          <a:srgbClr val="000000"/>
                        </a:solidFill>
                        <a:effectLst/>
                        <a:latin typeface="+mn-ea"/>
                        <a:ea typeface="+mn-ea"/>
                      </a:endParaRPr>
                    </a:p>
                  </a:txBody>
                  <a:tcPr marL="3364" marR="3364" marT="336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6921470"/>
                  </a:ext>
                </a:extLst>
              </a:tr>
              <a:tr h="450091">
                <a:tc>
                  <a:txBody>
                    <a:bodyPr/>
                    <a:lstStyle/>
                    <a:p>
                      <a:pPr algn="ctr" fontAlgn="t"/>
                      <a:r>
                        <a:rPr lang="en-US" altLang="ja-JP" sz="1000" b="1" u="none" strike="noStrike" dirty="0">
                          <a:effectLst/>
                          <a:latin typeface="+mn-ea"/>
                          <a:ea typeface="+mn-ea"/>
                        </a:rPr>
                        <a:t>11</a:t>
                      </a:r>
                      <a:endParaRPr lang="en-US" altLang="ja-JP" sz="1000" b="1"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ja-JP" altLang="en-US" sz="1000" u="none" strike="noStrike" dirty="0">
                          <a:effectLst/>
                          <a:latin typeface="+mn-ea"/>
                          <a:ea typeface="+mn-ea"/>
                        </a:rPr>
                        <a:t>堆積平野のうち，河川の力によって形成された平野</a:t>
                      </a:r>
                      <a:endParaRPr lang="ja-JP" altLang="en-US" sz="1000" b="0"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000" b="0" i="0" u="none" strike="noStrike">
                        <a:solidFill>
                          <a:srgbClr val="000000"/>
                        </a:solidFill>
                        <a:effectLst/>
                        <a:latin typeface="+mn-ea"/>
                        <a:ea typeface="+mn-ea"/>
                      </a:endParaRPr>
                    </a:p>
                  </a:txBody>
                  <a:tcPr marL="3364" marR="3364" marT="336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42532116"/>
                  </a:ext>
                </a:extLst>
              </a:tr>
              <a:tr h="450091">
                <a:tc>
                  <a:txBody>
                    <a:bodyPr/>
                    <a:lstStyle/>
                    <a:p>
                      <a:pPr algn="ctr" fontAlgn="t"/>
                      <a:r>
                        <a:rPr lang="en-US" altLang="ja-JP" sz="1000" b="1" u="none" strike="noStrike" dirty="0">
                          <a:effectLst/>
                          <a:latin typeface="+mn-ea"/>
                          <a:ea typeface="+mn-ea"/>
                        </a:rPr>
                        <a:t>12</a:t>
                      </a:r>
                      <a:endParaRPr lang="en-US" altLang="ja-JP" sz="1000" b="1"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ja-JP" altLang="en-US" sz="1000" u="none" strike="noStrike" dirty="0">
                          <a:effectLst/>
                          <a:latin typeface="+mn-ea"/>
                          <a:ea typeface="+mn-ea"/>
                        </a:rPr>
                        <a:t>大雨や土石流によって，平野の最上流部に多量の砂礫が供給されることで形成された扇状の地形</a:t>
                      </a:r>
                      <a:endParaRPr lang="ja-JP" altLang="en-US" sz="1000" b="0"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000" b="0" i="0" u="none" strike="noStrike" dirty="0">
                        <a:solidFill>
                          <a:srgbClr val="000000"/>
                        </a:solidFill>
                        <a:effectLst/>
                        <a:latin typeface="+mn-ea"/>
                        <a:ea typeface="+mn-ea"/>
                      </a:endParaRPr>
                    </a:p>
                  </a:txBody>
                  <a:tcPr marL="3364" marR="3364" marT="336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81092666"/>
                  </a:ext>
                </a:extLst>
              </a:tr>
              <a:tr h="450091">
                <a:tc>
                  <a:txBody>
                    <a:bodyPr/>
                    <a:lstStyle/>
                    <a:p>
                      <a:pPr algn="ctr" fontAlgn="t"/>
                      <a:r>
                        <a:rPr lang="en-US" altLang="ja-JP" sz="1000" b="1" u="none" strike="noStrike" dirty="0">
                          <a:effectLst/>
                          <a:latin typeface="+mn-ea"/>
                          <a:ea typeface="+mn-ea"/>
                        </a:rPr>
                        <a:t>13</a:t>
                      </a:r>
                      <a:endParaRPr lang="en-US" altLang="ja-JP" sz="1000" b="1"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ja-JP" altLang="en-US" sz="1000" u="none" strike="noStrike" dirty="0">
                          <a:effectLst/>
                          <a:latin typeface="+mn-ea"/>
                          <a:ea typeface="+mn-ea"/>
                        </a:rPr>
                        <a:t>洪水によって，河川の近くに土砂が堆積することで形成された微高地</a:t>
                      </a:r>
                      <a:endParaRPr lang="ja-JP" altLang="en-US" sz="1000" b="0"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000" b="0" i="0" u="none" strike="noStrike" dirty="0">
                        <a:solidFill>
                          <a:srgbClr val="000000"/>
                        </a:solidFill>
                        <a:effectLst/>
                        <a:latin typeface="+mn-ea"/>
                        <a:ea typeface="+mn-ea"/>
                      </a:endParaRPr>
                    </a:p>
                  </a:txBody>
                  <a:tcPr marL="3364" marR="3364" marT="336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48522239"/>
                  </a:ext>
                </a:extLst>
              </a:tr>
              <a:tr h="450091">
                <a:tc>
                  <a:txBody>
                    <a:bodyPr/>
                    <a:lstStyle/>
                    <a:p>
                      <a:pPr algn="ctr" fontAlgn="t"/>
                      <a:r>
                        <a:rPr lang="en-US" altLang="ja-JP" sz="1000" b="1" u="none" strike="noStrike" dirty="0">
                          <a:effectLst/>
                          <a:latin typeface="+mn-ea"/>
                          <a:ea typeface="+mn-ea"/>
                        </a:rPr>
                        <a:t>14</a:t>
                      </a:r>
                      <a:endParaRPr lang="en-US" altLang="ja-JP" sz="1000" b="1"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ja-JP" altLang="en-US" sz="1000" u="none" strike="noStrike">
                          <a:effectLst/>
                          <a:latin typeface="+mn-ea"/>
                          <a:ea typeface="+mn-ea"/>
                        </a:rPr>
                        <a:t>洪水時にたまった水が水はけの悪い低地にそのままとどまることで形成された湿地</a:t>
                      </a:r>
                      <a:endParaRPr lang="ja-JP" altLang="en-US" sz="1000" b="0" i="0" u="none" strike="noStrike">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000" b="0" i="0" u="none" strike="noStrike" dirty="0">
                        <a:solidFill>
                          <a:srgbClr val="000000"/>
                        </a:solidFill>
                        <a:effectLst/>
                        <a:latin typeface="+mn-ea"/>
                        <a:ea typeface="+mn-ea"/>
                      </a:endParaRPr>
                    </a:p>
                  </a:txBody>
                  <a:tcPr marL="3364" marR="3364" marT="336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53517058"/>
                  </a:ext>
                </a:extLst>
              </a:tr>
              <a:tr h="450091">
                <a:tc>
                  <a:txBody>
                    <a:bodyPr/>
                    <a:lstStyle/>
                    <a:p>
                      <a:pPr algn="ctr" fontAlgn="t"/>
                      <a:r>
                        <a:rPr lang="en-US" altLang="ja-JP" sz="1000" b="1" u="none" strike="noStrike" dirty="0">
                          <a:effectLst/>
                          <a:latin typeface="+mn-ea"/>
                          <a:ea typeface="+mn-ea"/>
                        </a:rPr>
                        <a:t>15</a:t>
                      </a:r>
                      <a:endParaRPr lang="en-US" altLang="ja-JP" sz="1000" b="1"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ja-JP" altLang="en-US" sz="1000" u="none" strike="noStrike" dirty="0">
                          <a:effectLst/>
                          <a:latin typeface="+mn-ea"/>
                          <a:ea typeface="+mn-ea"/>
                        </a:rPr>
                        <a:t>河口付近に砂や泥が堆積することで形成された地形</a:t>
                      </a:r>
                      <a:endParaRPr lang="ja-JP" altLang="en-US" sz="1000" b="0"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000" b="0" i="0" u="none" strike="noStrike" dirty="0">
                        <a:solidFill>
                          <a:srgbClr val="000000"/>
                        </a:solidFill>
                        <a:effectLst/>
                        <a:latin typeface="+mn-ea"/>
                        <a:ea typeface="+mn-ea"/>
                      </a:endParaRPr>
                    </a:p>
                  </a:txBody>
                  <a:tcPr marL="3364" marR="3364" marT="336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56971001"/>
                  </a:ext>
                </a:extLst>
              </a:tr>
              <a:tr h="450091">
                <a:tc>
                  <a:txBody>
                    <a:bodyPr/>
                    <a:lstStyle/>
                    <a:p>
                      <a:pPr algn="ctr" fontAlgn="t"/>
                      <a:r>
                        <a:rPr lang="en-US" altLang="ja-JP" sz="1000" b="1" u="none" strike="noStrike" dirty="0">
                          <a:effectLst/>
                          <a:latin typeface="+mn-ea"/>
                          <a:ea typeface="+mn-ea"/>
                        </a:rPr>
                        <a:t>16</a:t>
                      </a:r>
                      <a:endParaRPr lang="en-US" altLang="ja-JP" sz="1000" b="1"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ja-JP" altLang="en-US" sz="1000" u="none" strike="noStrike" dirty="0">
                          <a:effectLst/>
                          <a:latin typeface="+mn-ea"/>
                          <a:ea typeface="+mn-ea"/>
                        </a:rPr>
                        <a:t>主に海の作用によって形成された地形の総称</a:t>
                      </a:r>
                      <a:endParaRPr lang="ja-JP" altLang="en-US" sz="1000" b="0"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000" b="0" i="0" u="none" strike="noStrike" dirty="0">
                        <a:solidFill>
                          <a:srgbClr val="000000"/>
                        </a:solidFill>
                        <a:effectLst/>
                        <a:latin typeface="+mn-ea"/>
                        <a:ea typeface="+mn-ea"/>
                      </a:endParaRPr>
                    </a:p>
                  </a:txBody>
                  <a:tcPr marL="3364" marR="3364" marT="336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647000"/>
                  </a:ext>
                </a:extLst>
              </a:tr>
              <a:tr h="450091">
                <a:tc>
                  <a:txBody>
                    <a:bodyPr/>
                    <a:lstStyle/>
                    <a:p>
                      <a:pPr algn="ctr" fontAlgn="t"/>
                      <a:r>
                        <a:rPr lang="en-US" altLang="ja-JP" sz="1000" b="1" u="none" strike="noStrike" dirty="0">
                          <a:effectLst/>
                          <a:latin typeface="+mn-ea"/>
                          <a:ea typeface="+mn-ea"/>
                        </a:rPr>
                        <a:t>17</a:t>
                      </a:r>
                      <a:endParaRPr lang="en-US" altLang="ja-JP" sz="1000" b="1"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ja-JP" altLang="en-US" sz="1000" u="none" strike="noStrike">
                          <a:effectLst/>
                          <a:latin typeface="+mn-ea"/>
                          <a:ea typeface="+mn-ea"/>
                        </a:rPr>
                        <a:t>陸地に沿った浅い海岸が海面の低下や地盤の隆起によって海面上にあらわれた低平な平野</a:t>
                      </a:r>
                      <a:endParaRPr lang="ja-JP" altLang="en-US" sz="1000" b="0" i="0" u="none" strike="noStrike">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000" b="0" i="0" u="none" strike="noStrike" dirty="0">
                        <a:solidFill>
                          <a:srgbClr val="000000"/>
                        </a:solidFill>
                        <a:effectLst/>
                        <a:latin typeface="+mn-ea"/>
                        <a:ea typeface="+mn-ea"/>
                      </a:endParaRPr>
                    </a:p>
                  </a:txBody>
                  <a:tcPr marL="3364" marR="3364" marT="336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47369880"/>
                  </a:ext>
                </a:extLst>
              </a:tr>
              <a:tr h="450091">
                <a:tc>
                  <a:txBody>
                    <a:bodyPr/>
                    <a:lstStyle/>
                    <a:p>
                      <a:pPr algn="ctr" fontAlgn="t"/>
                      <a:r>
                        <a:rPr lang="en-US" altLang="ja-JP" sz="1000" b="1" u="none" strike="noStrike" dirty="0">
                          <a:effectLst/>
                          <a:latin typeface="+mn-ea"/>
                          <a:ea typeface="+mn-ea"/>
                        </a:rPr>
                        <a:t>18</a:t>
                      </a:r>
                      <a:endParaRPr lang="en-US" altLang="ja-JP" sz="1000" b="1"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en-US" altLang="ja-JP" sz="1000" u="none" strike="noStrike" dirty="0">
                          <a:effectLst/>
                          <a:latin typeface="+mn-ea"/>
                          <a:ea typeface="+mn-ea"/>
                        </a:rPr>
                        <a:t>U</a:t>
                      </a:r>
                      <a:r>
                        <a:rPr lang="ja-JP" altLang="en-US" sz="1000" u="none" strike="noStrike" dirty="0">
                          <a:effectLst/>
                          <a:latin typeface="+mn-ea"/>
                          <a:ea typeface="+mn-ea"/>
                        </a:rPr>
                        <a:t>字谷が沈水し海水が入り込むことで形成された地形</a:t>
                      </a:r>
                      <a:endParaRPr lang="ja-JP" altLang="en-US" sz="1000" b="0"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000" b="0" i="0" u="none" strike="noStrike" dirty="0">
                        <a:solidFill>
                          <a:srgbClr val="000000"/>
                        </a:solidFill>
                        <a:effectLst/>
                        <a:latin typeface="+mn-ea"/>
                        <a:ea typeface="+mn-ea"/>
                      </a:endParaRPr>
                    </a:p>
                  </a:txBody>
                  <a:tcPr marL="3364" marR="3364" marT="336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6087201"/>
                  </a:ext>
                </a:extLst>
              </a:tr>
              <a:tr h="450091">
                <a:tc>
                  <a:txBody>
                    <a:bodyPr/>
                    <a:lstStyle/>
                    <a:p>
                      <a:pPr algn="ctr" fontAlgn="t"/>
                      <a:r>
                        <a:rPr lang="en-US" altLang="ja-JP" sz="1000" b="1" u="none" strike="noStrike" dirty="0">
                          <a:effectLst/>
                          <a:latin typeface="+mn-ea"/>
                          <a:ea typeface="+mn-ea"/>
                        </a:rPr>
                        <a:t>19</a:t>
                      </a:r>
                      <a:endParaRPr lang="en-US" altLang="ja-JP" sz="1000" b="1"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en-US" altLang="ja-JP" sz="1000" u="none" strike="noStrike">
                          <a:effectLst/>
                          <a:latin typeface="+mn-ea"/>
                          <a:ea typeface="+mn-ea"/>
                        </a:rPr>
                        <a:t>V</a:t>
                      </a:r>
                      <a:r>
                        <a:rPr lang="ja-JP" altLang="en-US" sz="1000" u="none" strike="noStrike">
                          <a:effectLst/>
                          <a:latin typeface="+mn-ea"/>
                          <a:ea typeface="+mn-ea"/>
                        </a:rPr>
                        <a:t>字谷の沈水によって形成される海岸</a:t>
                      </a:r>
                      <a:endParaRPr lang="ja-JP" altLang="en-US" sz="1000" b="0" i="0" u="none" strike="noStrike">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000" b="0" i="0" u="none" strike="noStrike" dirty="0">
                        <a:solidFill>
                          <a:srgbClr val="000000"/>
                        </a:solidFill>
                        <a:effectLst/>
                        <a:latin typeface="+mn-ea"/>
                        <a:ea typeface="+mn-ea"/>
                      </a:endParaRPr>
                    </a:p>
                  </a:txBody>
                  <a:tcPr marL="3364" marR="3364" marT="336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62021571"/>
                  </a:ext>
                </a:extLst>
              </a:tr>
              <a:tr h="450091">
                <a:tc>
                  <a:txBody>
                    <a:bodyPr/>
                    <a:lstStyle/>
                    <a:p>
                      <a:pPr algn="ctr" fontAlgn="t"/>
                      <a:r>
                        <a:rPr lang="en-US" altLang="ja-JP" sz="1000" b="1" u="none" strike="noStrike" dirty="0">
                          <a:effectLst/>
                          <a:latin typeface="+mn-ea"/>
                          <a:ea typeface="+mn-ea"/>
                        </a:rPr>
                        <a:t>20</a:t>
                      </a:r>
                      <a:endParaRPr lang="en-US" altLang="ja-JP" sz="1000" b="1"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ja-JP" altLang="en-US" sz="1000" u="none" strike="noStrike" dirty="0">
                          <a:effectLst/>
                          <a:latin typeface="+mn-ea"/>
                          <a:ea typeface="+mn-ea"/>
                        </a:rPr>
                        <a:t>海岸へ流れ着く土砂量が減少し，砂浜が縮小すること</a:t>
                      </a:r>
                      <a:endParaRPr lang="ja-JP" altLang="en-US" sz="1000" b="0" i="0" u="none" strike="noStrike" dirty="0">
                        <a:solidFill>
                          <a:srgbClr val="000000"/>
                        </a:solidFill>
                        <a:effectLst/>
                        <a:latin typeface="+mn-ea"/>
                        <a:ea typeface="+mn-ea"/>
                      </a:endParaRPr>
                    </a:p>
                  </a:txBody>
                  <a:tcPr marL="3364" marR="3364" marT="3364" marB="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t"/>
                      <a:endParaRPr lang="ja-JP" altLang="en-US" sz="1000" b="0" i="0" u="none" strike="noStrike" dirty="0">
                        <a:solidFill>
                          <a:srgbClr val="000000"/>
                        </a:solidFill>
                        <a:effectLst/>
                        <a:latin typeface="+mn-ea"/>
                        <a:ea typeface="+mn-ea"/>
                      </a:endParaRPr>
                    </a:p>
                  </a:txBody>
                  <a:tcPr marL="3364" marR="3364" marT="336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51327481"/>
                  </a:ext>
                </a:extLst>
              </a:tr>
            </a:tbl>
          </a:graphicData>
        </a:graphic>
      </p:graphicFrame>
    </p:spTree>
    <p:extLst>
      <p:ext uri="{BB962C8B-B14F-4D97-AF65-F5344CB8AC3E}">
        <p14:creationId xmlns:p14="http://schemas.microsoft.com/office/powerpoint/2010/main" val="231965640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33</TotalTime>
  <Words>303</Words>
  <Application>Microsoft Office PowerPoint</Application>
  <PresentationFormat>ユーザー設定</PresentationFormat>
  <Paragraphs>43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藤田 剛</dc:creator>
  <cp:lastModifiedBy>藤田 剛</cp:lastModifiedBy>
  <cp:revision>9</cp:revision>
  <dcterms:created xsi:type="dcterms:W3CDTF">2025-01-22T05:30:11Z</dcterms:created>
  <dcterms:modified xsi:type="dcterms:W3CDTF">2025-02-14T06:22:35Z</dcterms:modified>
</cp:coreProperties>
</file>