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1" userDrawn="1">
          <p15:clr>
            <a:srgbClr val="A4A3A4"/>
          </p15:clr>
        </p15:guide>
        <p15:guide id="2" pos="29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p:scale>
          <a:sx n="33" d="100"/>
          <a:sy n="33" d="100"/>
        </p:scale>
        <p:origin x="1810" y="355"/>
      </p:cViewPr>
      <p:guideLst>
        <p:guide orient="horz" pos="2211"/>
        <p:guide pos="2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3977382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3934900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4047122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1571783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tint val="82000"/>
                  </a:schemeClr>
                </a:solidFill>
              </a:defRPr>
            </a:lvl1pPr>
            <a:lvl2pPr marL="377967" indent="0">
              <a:buNone/>
              <a:defRPr sz="1653">
                <a:solidFill>
                  <a:schemeClr val="tx1">
                    <a:tint val="82000"/>
                  </a:schemeClr>
                </a:solidFill>
              </a:defRPr>
            </a:lvl2pPr>
            <a:lvl3pPr marL="755934" indent="0">
              <a:buNone/>
              <a:defRPr sz="1488">
                <a:solidFill>
                  <a:schemeClr val="tx1">
                    <a:tint val="82000"/>
                  </a:schemeClr>
                </a:solidFill>
              </a:defRPr>
            </a:lvl3pPr>
            <a:lvl4pPr marL="1133902" indent="0">
              <a:buNone/>
              <a:defRPr sz="1323">
                <a:solidFill>
                  <a:schemeClr val="tx1">
                    <a:tint val="82000"/>
                  </a:schemeClr>
                </a:solidFill>
              </a:defRPr>
            </a:lvl4pPr>
            <a:lvl5pPr marL="1511869" indent="0">
              <a:buNone/>
              <a:defRPr sz="1323">
                <a:solidFill>
                  <a:schemeClr val="tx1">
                    <a:tint val="82000"/>
                  </a:schemeClr>
                </a:solidFill>
              </a:defRPr>
            </a:lvl5pPr>
            <a:lvl6pPr marL="1889836" indent="0">
              <a:buNone/>
              <a:defRPr sz="1323">
                <a:solidFill>
                  <a:schemeClr val="tx1">
                    <a:tint val="82000"/>
                  </a:schemeClr>
                </a:solidFill>
              </a:defRPr>
            </a:lvl6pPr>
            <a:lvl7pPr marL="2267803" indent="0">
              <a:buNone/>
              <a:defRPr sz="1323">
                <a:solidFill>
                  <a:schemeClr val="tx1">
                    <a:tint val="82000"/>
                  </a:schemeClr>
                </a:solidFill>
              </a:defRPr>
            </a:lvl7pPr>
            <a:lvl8pPr marL="2645771" indent="0">
              <a:buNone/>
              <a:defRPr sz="1323">
                <a:solidFill>
                  <a:schemeClr val="tx1">
                    <a:tint val="82000"/>
                  </a:schemeClr>
                </a:solidFill>
              </a:defRPr>
            </a:lvl8pPr>
            <a:lvl9pPr marL="3023738" indent="0">
              <a:buNone/>
              <a:defRPr sz="1323">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714366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2975823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1486986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1408661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1327947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344950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6C8B8D-5E5F-49F8-99F3-E112A6AF3F41}"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4259946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82000"/>
                  </a:schemeClr>
                </a:solidFill>
              </a:defRPr>
            </a:lvl1pPr>
          </a:lstStyle>
          <a:p>
            <a:fld id="{D06C8B8D-5E5F-49F8-99F3-E112A6AF3F41}" type="datetimeFigureOut">
              <a:rPr kumimoji="1" lang="ja-JP" altLang="en-US" smtClean="0"/>
              <a:t>2025/2/14</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82000"/>
                  </a:schemeClr>
                </a:solidFill>
              </a:defRPr>
            </a:lvl1pPr>
          </a:lstStyle>
          <a:p>
            <a:fld id="{8CD34674-1AB2-4C04-A2C4-526ABD488C60}" type="slidenum">
              <a:rPr kumimoji="1" lang="ja-JP" altLang="en-US" smtClean="0"/>
              <a:t>‹#›</a:t>
            </a:fld>
            <a:endParaRPr kumimoji="1" lang="ja-JP" altLang="en-US"/>
          </a:p>
        </p:txBody>
      </p:sp>
    </p:spTree>
    <p:extLst>
      <p:ext uri="{BB962C8B-B14F-4D97-AF65-F5344CB8AC3E}">
        <p14:creationId xmlns:p14="http://schemas.microsoft.com/office/powerpoint/2010/main" val="22488808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1C8E0A46-7647-6725-F160-B0A71F1B4AAA}"/>
              </a:ext>
            </a:extLst>
          </p:cNvPr>
          <p:cNvSpPr txBox="1"/>
          <p:nvPr/>
        </p:nvSpPr>
        <p:spPr>
          <a:xfrm>
            <a:off x="431997" y="436985"/>
            <a:ext cx="3291057" cy="246221"/>
          </a:xfrm>
          <a:prstGeom prst="rect">
            <a:avLst/>
          </a:prstGeom>
          <a:noFill/>
        </p:spPr>
        <p:txBody>
          <a:bodyPr wrap="square" lIns="0" tIns="0" rIns="0" bIns="0">
            <a:spAutoFit/>
          </a:bodyPr>
          <a:lstStyle/>
          <a:p>
            <a:pPr>
              <a:tabLst>
                <a:tab pos="3767138" algn="l"/>
                <a:tab pos="4305300" algn="l"/>
              </a:tabLst>
            </a:pPr>
            <a:r>
              <a:rPr lang="ja-JP" altLang="en-US" sz="800" dirty="0">
                <a:solidFill>
                  <a:schemeClr val="tx1"/>
                </a:solidFill>
                <a:latin typeface="游ゴシック" panose="020B0400000000000000" pitchFamily="50" charset="-128"/>
                <a:ea typeface="游ゴシック" panose="020B0400000000000000" pitchFamily="50" charset="-128"/>
              </a:rPr>
              <a:t>第２編１章　</a:t>
            </a:r>
            <a:r>
              <a:rPr lang="en-US" altLang="ja-JP" sz="800" dirty="0">
                <a:solidFill>
                  <a:schemeClr val="tx1"/>
                </a:solidFill>
                <a:latin typeface="游ゴシック" panose="020B0400000000000000" pitchFamily="50" charset="-128"/>
                <a:ea typeface="游ゴシック" panose="020B0400000000000000" pitchFamily="50" charset="-128"/>
              </a:rPr>
              <a:t>GROUP</a:t>
            </a:r>
            <a:r>
              <a:rPr lang="ja-JP" altLang="en-US" sz="800" dirty="0">
                <a:solidFill>
                  <a:schemeClr val="tx1"/>
                </a:solidFill>
                <a:latin typeface="游ゴシック" panose="020B0400000000000000" pitchFamily="50" charset="-128"/>
                <a:ea typeface="游ゴシック" panose="020B0400000000000000" pitchFamily="50" charset="-128"/>
              </a:rPr>
              <a:t>２　</a:t>
            </a:r>
            <a:endParaRPr lang="en-US" altLang="ja-JP" sz="800" dirty="0">
              <a:solidFill>
                <a:schemeClr val="tx1"/>
              </a:solidFill>
              <a:latin typeface="游ゴシック" panose="020B0400000000000000" pitchFamily="50" charset="-128"/>
              <a:ea typeface="游ゴシック" panose="020B0400000000000000" pitchFamily="50" charset="-128"/>
            </a:endParaRPr>
          </a:p>
          <a:p>
            <a:pPr>
              <a:tabLst>
                <a:tab pos="3767138" algn="l"/>
                <a:tab pos="4305300" algn="l"/>
              </a:tabLst>
            </a:pPr>
            <a:r>
              <a:rPr lang="ja-JP" altLang="en-US" sz="800" dirty="0">
                <a:solidFill>
                  <a:schemeClr val="tx1"/>
                </a:solidFill>
                <a:latin typeface="游ゴシック" panose="020B0400000000000000" pitchFamily="50" charset="-128"/>
                <a:ea typeface="游ゴシック" panose="020B0400000000000000" pitchFamily="50" charset="-128"/>
              </a:rPr>
              <a:t>産業・経済の進展によって変化する生活文化（教科書</a:t>
            </a:r>
            <a:r>
              <a:rPr lang="en-US" altLang="ja-JP" sz="800" dirty="0">
                <a:solidFill>
                  <a:schemeClr val="tx1"/>
                </a:solidFill>
                <a:latin typeface="游ゴシック" panose="020B0400000000000000" pitchFamily="50" charset="-128"/>
                <a:ea typeface="游ゴシック" panose="020B0400000000000000" pitchFamily="50" charset="-128"/>
              </a:rPr>
              <a:t>p.42-69</a:t>
            </a:r>
            <a:r>
              <a:rPr lang="ja-JP" altLang="en-US" sz="800" dirty="0">
                <a:solidFill>
                  <a:schemeClr val="tx1"/>
                </a:solidFill>
                <a:latin typeface="游ゴシック" panose="020B0400000000000000" pitchFamily="50" charset="-128"/>
                <a:ea typeface="游ゴシック" panose="020B0400000000000000" pitchFamily="50" charset="-128"/>
              </a:rPr>
              <a:t>）</a:t>
            </a:r>
            <a:endParaRPr lang="en-US" altLang="ja-JP" sz="800" dirty="0">
              <a:solidFill>
                <a:schemeClr val="tx1"/>
              </a:solidFill>
              <a:latin typeface="游ゴシック" panose="020B0400000000000000" pitchFamily="50" charset="-128"/>
              <a:ea typeface="游ゴシック" panose="020B0400000000000000" pitchFamily="50" charset="-128"/>
            </a:endParaRPr>
          </a:p>
        </p:txBody>
      </p:sp>
      <p:cxnSp>
        <p:nvCxnSpPr>
          <p:cNvPr id="12" name="直線コネクタ 11">
            <a:extLst>
              <a:ext uri="{FF2B5EF4-FFF2-40B4-BE49-F238E27FC236}">
                <a16:creationId xmlns:a16="http://schemas.microsoft.com/office/drawing/2014/main" id="{8C163A90-E949-6E41-D823-2EE6A6BB1355}"/>
              </a:ext>
            </a:extLst>
          </p:cNvPr>
          <p:cNvCxnSpPr/>
          <p:nvPr/>
        </p:nvCxnSpPr>
        <p:spPr>
          <a:xfrm>
            <a:off x="431998" y="997390"/>
            <a:ext cx="6695675" cy="0"/>
          </a:xfrm>
          <a:prstGeom prst="line">
            <a:avLst/>
          </a:prstGeom>
          <a:ln w="3175">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13" name="テキスト ボックス 12">
            <a:extLst>
              <a:ext uri="{FF2B5EF4-FFF2-40B4-BE49-F238E27FC236}">
                <a16:creationId xmlns:a16="http://schemas.microsoft.com/office/drawing/2014/main" id="{0AAB8778-2A50-C2FC-11FC-6B483ED8F3BD}"/>
              </a:ext>
            </a:extLst>
          </p:cNvPr>
          <p:cNvSpPr txBox="1"/>
          <p:nvPr/>
        </p:nvSpPr>
        <p:spPr>
          <a:xfrm>
            <a:off x="4145279" y="801887"/>
            <a:ext cx="2982393" cy="153888"/>
          </a:xfrm>
          <a:prstGeom prst="rect">
            <a:avLst/>
          </a:prstGeom>
          <a:noFill/>
        </p:spPr>
        <p:txBody>
          <a:bodyPr wrap="square" lIns="0" tIns="0" rIns="0" bIns="0">
            <a:spAutoFit/>
          </a:bodyPr>
          <a:lstStyle/>
          <a:p>
            <a:pPr>
              <a:tabLst>
                <a:tab pos="3767138" algn="l"/>
                <a:tab pos="4305300" algn="l"/>
              </a:tabLst>
            </a:pPr>
            <a:r>
              <a:rPr lang="ja-JP" altLang="en-US" sz="1000" dirty="0">
                <a:solidFill>
                  <a:schemeClr val="tx1"/>
                </a:solidFill>
                <a:latin typeface="游ゴシック" panose="020B0400000000000000" pitchFamily="50" charset="-128"/>
                <a:ea typeface="游ゴシック" panose="020B0400000000000000" pitchFamily="50" charset="-128"/>
              </a:rPr>
              <a:t>　 年　 組　 番</a:t>
            </a:r>
            <a:r>
              <a:rPr lang="ja-JP" altLang="en-US" sz="1000" dirty="0">
                <a:latin typeface="游ゴシック" panose="020B0400000000000000" pitchFamily="50" charset="-128"/>
                <a:ea typeface="游ゴシック" panose="020B0400000000000000" pitchFamily="50" charset="-128"/>
              </a:rPr>
              <a:t>　　</a:t>
            </a:r>
            <a:r>
              <a:rPr lang="ja-JP" altLang="en-US" sz="1000" dirty="0">
                <a:solidFill>
                  <a:schemeClr val="tx1"/>
                </a:solidFill>
                <a:latin typeface="游ゴシック" panose="020B0400000000000000" pitchFamily="50" charset="-128"/>
                <a:ea typeface="游ゴシック" panose="020B0400000000000000" pitchFamily="50" charset="-128"/>
              </a:rPr>
              <a:t>名前：</a:t>
            </a:r>
            <a:endParaRPr lang="en-US" altLang="ja-JP" sz="1000" dirty="0">
              <a:solidFill>
                <a:schemeClr val="tx1"/>
              </a:solidFill>
              <a:latin typeface="游ゴシック" panose="020B0400000000000000" pitchFamily="50" charset="-128"/>
              <a:ea typeface="游ゴシック" panose="020B0400000000000000" pitchFamily="50" charset="-128"/>
            </a:endParaRPr>
          </a:p>
        </p:txBody>
      </p:sp>
      <p:cxnSp>
        <p:nvCxnSpPr>
          <p:cNvPr id="15" name="直線コネクタ 14">
            <a:extLst>
              <a:ext uri="{FF2B5EF4-FFF2-40B4-BE49-F238E27FC236}">
                <a16:creationId xmlns:a16="http://schemas.microsoft.com/office/drawing/2014/main" id="{6A11853E-6CD9-F23B-991E-DD8C5080C2D8}"/>
              </a:ext>
            </a:extLst>
          </p:cNvPr>
          <p:cNvCxnSpPr/>
          <p:nvPr/>
        </p:nvCxnSpPr>
        <p:spPr>
          <a:xfrm>
            <a:off x="4037953" y="431999"/>
            <a:ext cx="0" cy="565391"/>
          </a:xfrm>
          <a:prstGeom prst="line">
            <a:avLst/>
          </a:prstGeom>
          <a:ln w="3175">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21" name="正方形/長方形 20">
            <a:extLst>
              <a:ext uri="{FF2B5EF4-FFF2-40B4-BE49-F238E27FC236}">
                <a16:creationId xmlns:a16="http://schemas.microsoft.com/office/drawing/2014/main" id="{BC57DA62-68A9-E736-0002-2AFBF33533D6}"/>
              </a:ext>
            </a:extLst>
          </p:cNvPr>
          <p:cNvSpPr/>
          <p:nvPr/>
        </p:nvSpPr>
        <p:spPr>
          <a:xfrm>
            <a:off x="438206" y="1213390"/>
            <a:ext cx="6696000" cy="9046422"/>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nSpc>
                <a:spcPts val="1701"/>
              </a:lnSpc>
              <a:tabLst>
                <a:tab pos="3767138" algn="l"/>
                <a:tab pos="4305300" algn="l"/>
              </a:tabLst>
            </a:pPr>
            <a:r>
              <a:rPr lang="ja-JP" altLang="en-US" sz="921" b="1" u="sng" dirty="0">
                <a:solidFill>
                  <a:schemeClr val="tx1"/>
                </a:solidFill>
                <a:latin typeface="游ゴシック" panose="020B0400000000000000" pitchFamily="50" charset="-128"/>
                <a:ea typeface="游ゴシック" panose="020B0400000000000000" pitchFamily="50" charset="-128"/>
              </a:rPr>
              <a:t>■ふりかえりシートって何？</a:t>
            </a:r>
          </a:p>
          <a:p>
            <a:pPr>
              <a:lnSpc>
                <a:spcPts val="1701"/>
              </a:lnSpc>
              <a:tabLst>
                <a:tab pos="3767138" algn="l"/>
                <a:tab pos="4305300" algn="l"/>
              </a:tabLst>
            </a:pPr>
            <a:r>
              <a:rPr lang="ja-JP" altLang="en-US" sz="921" dirty="0">
                <a:solidFill>
                  <a:schemeClr val="tx1"/>
                </a:solidFill>
                <a:latin typeface="游ゴシック" panose="020B0400000000000000" pitchFamily="50" charset="-128"/>
                <a:ea typeface="游ゴシック" panose="020B0400000000000000" pitchFamily="50" charset="-128"/>
              </a:rPr>
              <a:t>　：単元全体にかかわる問いかけ（❶～❸）にチャレンジし，</a:t>
            </a:r>
            <a:endParaRPr lang="en-US" altLang="ja-JP"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r>
              <a:rPr lang="ja-JP" altLang="en-US" sz="921" dirty="0">
                <a:solidFill>
                  <a:schemeClr val="tx1"/>
                </a:solidFill>
                <a:latin typeface="游ゴシック" panose="020B0400000000000000" pitchFamily="50" charset="-128"/>
                <a:ea typeface="游ゴシック" panose="020B0400000000000000" pitchFamily="50" charset="-128"/>
              </a:rPr>
              <a:t>　　主体的に学習を深めていくためのワークシートです。</a:t>
            </a:r>
            <a:endParaRPr lang="en-US" altLang="ja-JP" sz="921" b="1" u="sng"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r>
              <a:rPr lang="ja-JP" altLang="en-US" sz="921" b="1" u="sng" dirty="0">
                <a:solidFill>
                  <a:schemeClr val="tx1"/>
                </a:solidFill>
                <a:latin typeface="游ゴシック" panose="020B0400000000000000" pitchFamily="50" charset="-128"/>
                <a:ea typeface="游ゴシック" panose="020B0400000000000000" pitchFamily="50" charset="-128"/>
              </a:rPr>
              <a:t>■活用のタイミング例</a:t>
            </a:r>
            <a:r>
              <a:rPr lang="ja-JP" altLang="en-US" sz="921" dirty="0">
                <a:solidFill>
                  <a:schemeClr val="tx1"/>
                </a:solidFill>
                <a:latin typeface="游ゴシック" panose="020B0400000000000000" pitchFamily="50" charset="-128"/>
                <a:ea typeface="游ゴシック" panose="020B0400000000000000" pitchFamily="50" charset="-128"/>
              </a:rPr>
              <a:t>（右の番号と連動）</a:t>
            </a:r>
          </a:p>
          <a:p>
            <a:pPr>
              <a:lnSpc>
                <a:spcPts val="1701"/>
              </a:lnSpc>
              <a:tabLst>
                <a:tab pos="3767138" algn="l"/>
                <a:tab pos="4305300" algn="l"/>
              </a:tabLst>
            </a:pPr>
            <a:r>
              <a:rPr lang="ja-JP" altLang="en-US" sz="921" dirty="0">
                <a:solidFill>
                  <a:schemeClr val="tx1"/>
                </a:solidFill>
                <a:latin typeface="游ゴシック" panose="020B0400000000000000" pitchFamily="50" charset="-128"/>
                <a:ea typeface="游ゴシック" panose="020B0400000000000000" pitchFamily="50" charset="-128"/>
              </a:rPr>
              <a:t>　❶学習の見通し</a:t>
            </a:r>
          </a:p>
          <a:p>
            <a:pPr>
              <a:lnSpc>
                <a:spcPts val="1701"/>
              </a:lnSpc>
              <a:tabLst>
                <a:tab pos="3767138" algn="l"/>
                <a:tab pos="4305300" algn="l"/>
              </a:tabLst>
            </a:pPr>
            <a:r>
              <a:rPr lang="ja-JP" altLang="en-US" sz="921" dirty="0">
                <a:solidFill>
                  <a:schemeClr val="tx1"/>
                </a:solidFill>
                <a:latin typeface="游ゴシック" panose="020B0400000000000000" pitchFamily="50" charset="-128"/>
                <a:ea typeface="游ゴシック" panose="020B0400000000000000" pitchFamily="50" charset="-128"/>
              </a:rPr>
              <a:t>　❷学習のふりかえり</a:t>
            </a:r>
          </a:p>
          <a:p>
            <a:pPr>
              <a:lnSpc>
                <a:spcPts val="1701"/>
              </a:lnSpc>
              <a:tabLst>
                <a:tab pos="3767138" algn="l"/>
                <a:tab pos="4305300" algn="l"/>
              </a:tabLst>
            </a:pPr>
            <a:r>
              <a:rPr lang="ja-JP" altLang="en-US" sz="921" dirty="0">
                <a:solidFill>
                  <a:schemeClr val="tx1"/>
                </a:solidFill>
                <a:latin typeface="游ゴシック" panose="020B0400000000000000" pitchFamily="50" charset="-128"/>
                <a:ea typeface="游ゴシック" panose="020B0400000000000000" pitchFamily="50" charset="-128"/>
              </a:rPr>
              <a:t>　❸探究学習にチャレンジ</a:t>
            </a:r>
            <a:endParaRPr lang="en-US" altLang="ja-JP"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r>
              <a:rPr lang="ja-JP" altLang="en-US" sz="921" b="1" u="sng" dirty="0">
                <a:solidFill>
                  <a:schemeClr val="tx1"/>
                </a:solidFill>
                <a:latin typeface="游ゴシック" panose="020B0400000000000000" pitchFamily="50" charset="-128"/>
                <a:ea typeface="游ゴシック" panose="020B0400000000000000" pitchFamily="50" charset="-128"/>
              </a:rPr>
              <a:t>■自己評価チェック表</a:t>
            </a:r>
          </a:p>
          <a:p>
            <a:pPr>
              <a:lnSpc>
                <a:spcPts val="1701"/>
              </a:lnSpc>
              <a:tabLst>
                <a:tab pos="3767138" algn="l"/>
                <a:tab pos="4305300" algn="l"/>
              </a:tabLst>
            </a:pPr>
            <a:r>
              <a:rPr lang="ja-JP" altLang="en-US" sz="921" dirty="0">
                <a:solidFill>
                  <a:schemeClr val="tx1"/>
                </a:solidFill>
                <a:latin typeface="游ゴシック" panose="020B0400000000000000" pitchFamily="50" charset="-128"/>
                <a:ea typeface="游ゴシック" panose="020B0400000000000000" pitchFamily="50" charset="-128"/>
              </a:rPr>
              <a:t>　：次ページ以降の問いかけ（❶～❸）に取り組んだあと，下の表を踏まえながら自己評価してみてください。</a:t>
            </a:r>
            <a:endParaRPr lang="en-US" altLang="ja-JP"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en-US" altLang="ja-JP"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r>
              <a:rPr lang="ja-JP" altLang="en-US" sz="921" b="1" dirty="0">
                <a:solidFill>
                  <a:schemeClr val="tx1"/>
                </a:solidFill>
                <a:latin typeface="游ゴシック" panose="020B0400000000000000" pitchFamily="50" charset="-128"/>
                <a:ea typeface="游ゴシック" panose="020B0400000000000000" pitchFamily="50" charset="-128"/>
              </a:rPr>
              <a:t>■自己評価チェック表（❶❷対応版）</a:t>
            </a: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en-US" altLang="ja-JP" sz="921" dirty="0">
              <a:ln w="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en-US" altLang="ja-JP" sz="921" dirty="0">
              <a:ln w="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en-US" altLang="ja-JP" sz="921" dirty="0">
              <a:ln w="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en-US" altLang="ja-JP" sz="921" dirty="0">
              <a:ln w="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en-US" altLang="ja-JP" sz="921" dirty="0">
              <a:ln w="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en-US" altLang="ja-JP" sz="921" dirty="0">
              <a:ln w="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en-US" altLang="ja-JP" sz="921" dirty="0">
              <a:ln w="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en-US" altLang="ja-JP" sz="921" dirty="0">
              <a:ln w="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en-US" altLang="ja-JP" sz="921" dirty="0">
              <a:ln w="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en-US" altLang="ja-JP" sz="921" dirty="0">
              <a:ln w="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en-US" altLang="ja-JP" sz="921" dirty="0">
              <a:ln w="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r>
              <a:rPr lang="ja-JP" altLang="en-US" sz="921" b="1" dirty="0">
                <a:solidFill>
                  <a:schemeClr val="tx1"/>
                </a:solidFill>
                <a:latin typeface="游ゴシック" panose="020B0400000000000000" pitchFamily="50" charset="-128"/>
                <a:ea typeface="游ゴシック" panose="020B0400000000000000" pitchFamily="50" charset="-128"/>
              </a:rPr>
              <a:t>■自己評価チェック表（❶❷❸対応版）</a:t>
            </a:r>
          </a:p>
          <a:p>
            <a:pPr>
              <a:lnSpc>
                <a:spcPts val="1701"/>
              </a:lnSpc>
              <a:tabLst>
                <a:tab pos="3767138" algn="l"/>
                <a:tab pos="4305300" algn="l"/>
              </a:tabLst>
            </a:pPr>
            <a:endParaRPr lang="en-US" altLang="ja-JP" sz="921" dirty="0">
              <a:ln w="0"/>
              <a:solidFill>
                <a:schemeClr val="tx1"/>
              </a:solidFill>
              <a:latin typeface="游ゴシック" panose="020B0400000000000000" pitchFamily="50" charset="-128"/>
              <a:ea typeface="游ゴシック" panose="020B0400000000000000" pitchFamily="50" charset="-128"/>
            </a:endParaRPr>
          </a:p>
        </p:txBody>
      </p:sp>
      <p:sp>
        <p:nvSpPr>
          <p:cNvPr id="22" name="正方形/長方形 21">
            <a:extLst>
              <a:ext uri="{FF2B5EF4-FFF2-40B4-BE49-F238E27FC236}">
                <a16:creationId xmlns:a16="http://schemas.microsoft.com/office/drawing/2014/main" id="{C867A7EA-E912-E768-1391-E4673BE5E443}"/>
              </a:ext>
            </a:extLst>
          </p:cNvPr>
          <p:cNvSpPr/>
          <p:nvPr/>
        </p:nvSpPr>
        <p:spPr>
          <a:xfrm>
            <a:off x="633019" y="1306423"/>
            <a:ext cx="6480000" cy="8388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25F0D8FB-58BB-19E8-613D-6D21FFDFE002}"/>
              </a:ext>
            </a:extLst>
          </p:cNvPr>
          <p:cNvSpPr txBox="1"/>
          <p:nvPr/>
        </p:nvSpPr>
        <p:spPr>
          <a:xfrm>
            <a:off x="431997" y="747965"/>
            <a:ext cx="1267263" cy="184666"/>
          </a:xfrm>
          <a:prstGeom prst="rect">
            <a:avLst/>
          </a:prstGeom>
          <a:noFill/>
        </p:spPr>
        <p:txBody>
          <a:bodyPr wrap="square" lIns="0" tIns="0" rIns="0" bIns="0">
            <a:spAutoFit/>
          </a:bodyPr>
          <a:lstStyle/>
          <a:p>
            <a:pPr>
              <a:tabLst>
                <a:tab pos="3767138" algn="l"/>
                <a:tab pos="4305300" algn="l"/>
              </a:tabLst>
            </a:pPr>
            <a:r>
              <a:rPr lang="ja-JP" altLang="en-US" sz="1200" b="1" dirty="0">
                <a:solidFill>
                  <a:schemeClr val="tx1"/>
                </a:solidFill>
                <a:latin typeface="游ゴシック" panose="020B0400000000000000" pitchFamily="50" charset="-128"/>
                <a:ea typeface="游ゴシック" panose="020B0400000000000000" pitchFamily="50" charset="-128"/>
              </a:rPr>
              <a:t>ふりかえりシート</a:t>
            </a:r>
            <a:endParaRPr lang="en-US" altLang="ja-JP" sz="1200" b="1" dirty="0">
              <a:solidFill>
                <a:schemeClr val="tx1"/>
              </a:solidFill>
              <a:latin typeface="游ゴシック" panose="020B0400000000000000" pitchFamily="50" charset="-128"/>
              <a:ea typeface="游ゴシック" panose="020B0400000000000000" pitchFamily="50" charset="-128"/>
            </a:endParaRPr>
          </a:p>
        </p:txBody>
      </p:sp>
      <p:grpSp>
        <p:nvGrpSpPr>
          <p:cNvPr id="45" name="グループ化 44">
            <a:extLst>
              <a:ext uri="{FF2B5EF4-FFF2-40B4-BE49-F238E27FC236}">
                <a16:creationId xmlns:a16="http://schemas.microsoft.com/office/drawing/2014/main" id="{1EDF0DB4-126B-A93C-BD54-C52C078568AC}"/>
              </a:ext>
            </a:extLst>
          </p:cNvPr>
          <p:cNvGrpSpPr/>
          <p:nvPr/>
        </p:nvGrpSpPr>
        <p:grpSpPr>
          <a:xfrm>
            <a:off x="4025490" y="1213389"/>
            <a:ext cx="3087529" cy="1624766"/>
            <a:chOff x="3800808" y="1171774"/>
            <a:chExt cx="3333398" cy="1754151"/>
          </a:xfrm>
        </p:grpSpPr>
        <p:pic>
          <p:nvPicPr>
            <p:cNvPr id="5" name="図 4">
              <a:extLst>
                <a:ext uri="{FF2B5EF4-FFF2-40B4-BE49-F238E27FC236}">
                  <a16:creationId xmlns:a16="http://schemas.microsoft.com/office/drawing/2014/main" id="{184B6BB9-BC31-0D53-A46B-1B0D44B11429}"/>
                </a:ext>
              </a:extLst>
            </p:cNvPr>
            <p:cNvPicPr>
              <a:picLocks noChangeAspect="1"/>
            </p:cNvPicPr>
            <p:nvPr/>
          </p:nvPicPr>
          <p:blipFill>
            <a:blip r:embed="rId2"/>
            <a:stretch>
              <a:fillRect/>
            </a:stretch>
          </p:blipFill>
          <p:spPr>
            <a:xfrm>
              <a:off x="3800808" y="1171774"/>
              <a:ext cx="2476578" cy="1754151"/>
            </a:xfrm>
            <a:prstGeom prst="rect">
              <a:avLst/>
            </a:prstGeom>
          </p:spPr>
        </p:pic>
        <p:cxnSp>
          <p:nvCxnSpPr>
            <p:cNvPr id="7" name="直線矢印コネクタ 6">
              <a:extLst>
                <a:ext uri="{FF2B5EF4-FFF2-40B4-BE49-F238E27FC236}">
                  <a16:creationId xmlns:a16="http://schemas.microsoft.com/office/drawing/2014/main" id="{38648E5A-5EA9-11EC-1DE5-26C5EC72D52A}"/>
                </a:ext>
              </a:extLst>
            </p:cNvPr>
            <p:cNvCxnSpPr/>
            <p:nvPr/>
          </p:nvCxnSpPr>
          <p:spPr>
            <a:xfrm flipH="1">
              <a:off x="6057539" y="1349329"/>
              <a:ext cx="755904" cy="0"/>
            </a:xfrm>
            <a:prstGeom prst="straightConnector1">
              <a:avLst/>
            </a:prstGeom>
            <a:ln w="9525">
              <a:solidFill>
                <a:schemeClr val="tx1">
                  <a:lumMod val="50000"/>
                  <a:lumOff val="50000"/>
                </a:schemeClr>
              </a:solidFill>
              <a:prstDash val="sysDash"/>
              <a:tailEnd type="triangle"/>
            </a:ln>
          </p:spPr>
          <p:style>
            <a:lnRef idx="2">
              <a:schemeClr val="accent1"/>
            </a:lnRef>
            <a:fillRef idx="0">
              <a:schemeClr val="accent1"/>
            </a:fillRef>
            <a:effectRef idx="1">
              <a:schemeClr val="accent1"/>
            </a:effectRef>
            <a:fontRef idx="minor">
              <a:schemeClr val="tx1"/>
            </a:fontRef>
          </p:style>
        </p:cxnSp>
        <p:cxnSp>
          <p:nvCxnSpPr>
            <p:cNvPr id="8" name="直線矢印コネクタ 7">
              <a:extLst>
                <a:ext uri="{FF2B5EF4-FFF2-40B4-BE49-F238E27FC236}">
                  <a16:creationId xmlns:a16="http://schemas.microsoft.com/office/drawing/2014/main" id="{60F7EE76-EDB0-557A-9CDA-60AD2F9D5F9E}"/>
                </a:ext>
              </a:extLst>
            </p:cNvPr>
            <p:cNvCxnSpPr/>
            <p:nvPr/>
          </p:nvCxnSpPr>
          <p:spPr>
            <a:xfrm flipH="1">
              <a:off x="6057539" y="2178385"/>
              <a:ext cx="755904" cy="0"/>
            </a:xfrm>
            <a:prstGeom prst="straightConnector1">
              <a:avLst/>
            </a:prstGeom>
            <a:ln w="9525">
              <a:solidFill>
                <a:schemeClr val="tx1">
                  <a:lumMod val="50000"/>
                  <a:lumOff val="50000"/>
                </a:schemeClr>
              </a:solidFill>
              <a:prstDash val="sysDash"/>
              <a:tailEnd type="triangle"/>
            </a:ln>
          </p:spPr>
          <p:style>
            <a:lnRef idx="2">
              <a:schemeClr val="accent1"/>
            </a:lnRef>
            <a:fillRef idx="0">
              <a:schemeClr val="accent1"/>
            </a:fillRef>
            <a:effectRef idx="1">
              <a:schemeClr val="accent1"/>
            </a:effectRef>
            <a:fontRef idx="minor">
              <a:schemeClr val="tx1"/>
            </a:fontRef>
          </p:style>
        </p:cxnSp>
        <p:cxnSp>
          <p:nvCxnSpPr>
            <p:cNvPr id="9" name="直線矢印コネクタ 8">
              <a:extLst>
                <a:ext uri="{FF2B5EF4-FFF2-40B4-BE49-F238E27FC236}">
                  <a16:creationId xmlns:a16="http://schemas.microsoft.com/office/drawing/2014/main" id="{1BAFDB1F-150D-2818-74CC-2206416D06CF}"/>
                </a:ext>
              </a:extLst>
            </p:cNvPr>
            <p:cNvCxnSpPr/>
            <p:nvPr/>
          </p:nvCxnSpPr>
          <p:spPr>
            <a:xfrm flipH="1">
              <a:off x="6057539" y="2769697"/>
              <a:ext cx="755904" cy="0"/>
            </a:xfrm>
            <a:prstGeom prst="straightConnector1">
              <a:avLst/>
            </a:prstGeom>
            <a:ln w="9525">
              <a:solidFill>
                <a:schemeClr val="tx1">
                  <a:lumMod val="50000"/>
                  <a:lumOff val="50000"/>
                </a:schemeClr>
              </a:solidFill>
              <a:prstDash val="sysDash"/>
              <a:tailEnd type="triangle"/>
            </a:ln>
          </p:spPr>
          <p:style>
            <a:lnRef idx="2">
              <a:schemeClr val="accent1"/>
            </a:lnRef>
            <a:fillRef idx="0">
              <a:schemeClr val="accent1"/>
            </a:fillRef>
            <a:effectRef idx="1">
              <a:schemeClr val="accent1"/>
            </a:effectRef>
            <a:fontRef idx="minor">
              <a:schemeClr val="tx1"/>
            </a:fontRef>
          </p:style>
        </p:cxnSp>
        <p:cxnSp>
          <p:nvCxnSpPr>
            <p:cNvPr id="11" name="直線矢印コネクタ 10">
              <a:extLst>
                <a:ext uri="{FF2B5EF4-FFF2-40B4-BE49-F238E27FC236}">
                  <a16:creationId xmlns:a16="http://schemas.microsoft.com/office/drawing/2014/main" id="{0639DFA5-9F9A-3A0E-4076-5D4C92A76BC6}"/>
                </a:ext>
              </a:extLst>
            </p:cNvPr>
            <p:cNvCxnSpPr/>
            <p:nvPr/>
          </p:nvCxnSpPr>
          <p:spPr>
            <a:xfrm flipH="1">
              <a:off x="6277386" y="2834485"/>
              <a:ext cx="755904" cy="0"/>
            </a:xfrm>
            <a:prstGeom prst="straightConnector1">
              <a:avLst/>
            </a:prstGeom>
            <a:ln w="9525">
              <a:solidFill>
                <a:schemeClr val="tx1">
                  <a:lumMod val="50000"/>
                  <a:lumOff val="50000"/>
                </a:schemeClr>
              </a:solidFill>
              <a:prstDash val="sysDash"/>
              <a:tailEnd type="triangle"/>
            </a:ln>
          </p:spPr>
          <p:style>
            <a:lnRef idx="2">
              <a:schemeClr val="accent1"/>
            </a:lnRef>
            <a:fillRef idx="0">
              <a:schemeClr val="accent1"/>
            </a:fillRef>
            <a:effectRef idx="1">
              <a:schemeClr val="accent1"/>
            </a:effectRef>
            <a:fontRef idx="minor">
              <a:schemeClr val="tx1"/>
            </a:fontRef>
          </p:style>
        </p:cxnSp>
        <p:sp>
          <p:nvSpPr>
            <p:cNvPr id="14" name="楕円 13">
              <a:extLst>
                <a:ext uri="{FF2B5EF4-FFF2-40B4-BE49-F238E27FC236}">
                  <a16:creationId xmlns:a16="http://schemas.microsoft.com/office/drawing/2014/main" id="{546F5B65-AD95-D299-585A-5760C93DC62D}"/>
                </a:ext>
              </a:extLst>
            </p:cNvPr>
            <p:cNvSpPr/>
            <p:nvPr/>
          </p:nvSpPr>
          <p:spPr>
            <a:xfrm>
              <a:off x="6774507" y="1292148"/>
              <a:ext cx="114362" cy="114362"/>
            </a:xfrm>
            <a:prstGeom prst="ellipse">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b="1" dirty="0"/>
                <a:t>１</a:t>
              </a:r>
            </a:p>
          </p:txBody>
        </p:sp>
        <p:sp>
          <p:nvSpPr>
            <p:cNvPr id="17" name="楕円 16">
              <a:extLst>
                <a:ext uri="{FF2B5EF4-FFF2-40B4-BE49-F238E27FC236}">
                  <a16:creationId xmlns:a16="http://schemas.microsoft.com/office/drawing/2014/main" id="{63FB97D4-8D2A-F64B-BD1B-4ED79EDECE90}"/>
                </a:ext>
              </a:extLst>
            </p:cNvPr>
            <p:cNvSpPr/>
            <p:nvPr/>
          </p:nvSpPr>
          <p:spPr>
            <a:xfrm>
              <a:off x="6774507" y="2121204"/>
              <a:ext cx="114362" cy="114362"/>
            </a:xfrm>
            <a:prstGeom prst="ellipse">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b="1" dirty="0"/>
                <a:t>２</a:t>
              </a:r>
            </a:p>
          </p:txBody>
        </p:sp>
        <p:sp>
          <p:nvSpPr>
            <p:cNvPr id="20" name="楕円 19">
              <a:extLst>
                <a:ext uri="{FF2B5EF4-FFF2-40B4-BE49-F238E27FC236}">
                  <a16:creationId xmlns:a16="http://schemas.microsoft.com/office/drawing/2014/main" id="{D6D7C8BC-1EA4-9170-F0F2-829927BADEEB}"/>
                </a:ext>
              </a:extLst>
            </p:cNvPr>
            <p:cNvSpPr/>
            <p:nvPr/>
          </p:nvSpPr>
          <p:spPr>
            <a:xfrm>
              <a:off x="6774507" y="2708663"/>
              <a:ext cx="114362" cy="114362"/>
            </a:xfrm>
            <a:prstGeom prst="ellipse">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b="1" dirty="0"/>
                <a:t>２</a:t>
              </a:r>
            </a:p>
          </p:txBody>
        </p:sp>
        <p:sp>
          <p:nvSpPr>
            <p:cNvPr id="37" name="楕円 36">
              <a:extLst>
                <a:ext uri="{FF2B5EF4-FFF2-40B4-BE49-F238E27FC236}">
                  <a16:creationId xmlns:a16="http://schemas.microsoft.com/office/drawing/2014/main" id="{7F2900B6-B166-DC48-AFA5-DF8133BC981F}"/>
                </a:ext>
              </a:extLst>
            </p:cNvPr>
            <p:cNvSpPr/>
            <p:nvPr/>
          </p:nvSpPr>
          <p:spPr>
            <a:xfrm>
              <a:off x="7019844" y="2777304"/>
              <a:ext cx="114362" cy="114362"/>
            </a:xfrm>
            <a:prstGeom prst="ellipse">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b="1" dirty="0"/>
                <a:t>３</a:t>
              </a:r>
            </a:p>
          </p:txBody>
        </p:sp>
      </p:grpSp>
      <p:graphicFrame>
        <p:nvGraphicFramePr>
          <p:cNvPr id="43" name="表 42">
            <a:extLst>
              <a:ext uri="{FF2B5EF4-FFF2-40B4-BE49-F238E27FC236}">
                <a16:creationId xmlns:a16="http://schemas.microsoft.com/office/drawing/2014/main" id="{E939BD44-6A6E-2CB8-BA5C-C32880F200A4}"/>
              </a:ext>
            </a:extLst>
          </p:cNvPr>
          <p:cNvGraphicFramePr>
            <a:graphicFrameLocks noGrp="1"/>
          </p:cNvGraphicFramePr>
          <p:nvPr>
            <p:extLst>
              <p:ext uri="{D42A27DB-BD31-4B8C-83A1-F6EECF244321}">
                <p14:modId xmlns:p14="http://schemas.microsoft.com/office/powerpoint/2010/main" val="502448504"/>
              </p:ext>
            </p:extLst>
          </p:nvPr>
        </p:nvGraphicFramePr>
        <p:xfrm>
          <a:off x="431997" y="3678165"/>
          <a:ext cx="6689473" cy="2405418"/>
        </p:xfrm>
        <a:graphic>
          <a:graphicData uri="http://schemas.openxmlformats.org/drawingml/2006/table">
            <a:tbl>
              <a:tblPr firstRow="1" bandRow="1">
                <a:tableStyleId>{5C22544A-7EE6-4342-B048-85BDC9FD1C3A}</a:tableStyleId>
              </a:tblPr>
              <a:tblGrid>
                <a:gridCol w="1020883">
                  <a:extLst>
                    <a:ext uri="{9D8B030D-6E8A-4147-A177-3AD203B41FA5}">
                      <a16:colId xmlns:a16="http://schemas.microsoft.com/office/drawing/2014/main" val="1254164556"/>
                    </a:ext>
                  </a:extLst>
                </a:gridCol>
                <a:gridCol w="1889530">
                  <a:extLst>
                    <a:ext uri="{9D8B030D-6E8A-4147-A177-3AD203B41FA5}">
                      <a16:colId xmlns:a16="http://schemas.microsoft.com/office/drawing/2014/main" val="2940249845"/>
                    </a:ext>
                  </a:extLst>
                </a:gridCol>
                <a:gridCol w="1889530">
                  <a:extLst>
                    <a:ext uri="{9D8B030D-6E8A-4147-A177-3AD203B41FA5}">
                      <a16:colId xmlns:a16="http://schemas.microsoft.com/office/drawing/2014/main" val="2049374507"/>
                    </a:ext>
                  </a:extLst>
                </a:gridCol>
                <a:gridCol w="1889530">
                  <a:extLst>
                    <a:ext uri="{9D8B030D-6E8A-4147-A177-3AD203B41FA5}">
                      <a16:colId xmlns:a16="http://schemas.microsoft.com/office/drawing/2014/main" val="1618333539"/>
                    </a:ext>
                  </a:extLst>
                </a:gridCol>
              </a:tblGrid>
              <a:tr h="143737">
                <a:tc>
                  <a:txBody>
                    <a:bodyPr/>
                    <a:lstStyle/>
                    <a:p>
                      <a:pPr>
                        <a:lnSpc>
                          <a:spcPts val="1600"/>
                        </a:lnSpc>
                      </a:pPr>
                      <a:endParaRPr kumimoji="1" lang="ja-JP" altLang="en-US" sz="1000" dirty="0"/>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lnSpc>
                          <a:spcPts val="1600"/>
                        </a:lnSpc>
                      </a:pPr>
                      <a:r>
                        <a:rPr kumimoji="1" lang="en-US" altLang="ja-JP" sz="1000" dirty="0">
                          <a:latin typeface="+mn-ea"/>
                          <a:ea typeface="+mn-ea"/>
                        </a:rPr>
                        <a:t>30</a:t>
                      </a:r>
                      <a:r>
                        <a:rPr kumimoji="1" lang="ja-JP" altLang="en-US" sz="1000" dirty="0">
                          <a:latin typeface="+mn-ea"/>
                          <a:ea typeface="+mn-ea"/>
                        </a:rPr>
                        <a:t>点</a:t>
                      </a: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lnSpc>
                          <a:spcPts val="1600"/>
                        </a:lnSpc>
                      </a:pPr>
                      <a:r>
                        <a:rPr kumimoji="1" lang="en-US" altLang="ja-JP" sz="1000" dirty="0">
                          <a:latin typeface="+mn-ea"/>
                          <a:ea typeface="+mn-ea"/>
                        </a:rPr>
                        <a:t>20</a:t>
                      </a:r>
                      <a:r>
                        <a:rPr kumimoji="1" lang="ja-JP" altLang="en-US" sz="1000" dirty="0">
                          <a:latin typeface="+mn-ea"/>
                          <a:ea typeface="+mn-ea"/>
                        </a:rPr>
                        <a:t>点</a:t>
                      </a: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lnSpc>
                          <a:spcPts val="1600"/>
                        </a:lnSpc>
                      </a:pPr>
                      <a:r>
                        <a:rPr kumimoji="1" lang="en-US" altLang="ja-JP" sz="1000" dirty="0">
                          <a:latin typeface="+mn-ea"/>
                          <a:ea typeface="+mn-ea"/>
                        </a:rPr>
                        <a:t>10</a:t>
                      </a:r>
                      <a:r>
                        <a:rPr kumimoji="1" lang="ja-JP" altLang="en-US" sz="1000" dirty="0">
                          <a:latin typeface="+mn-ea"/>
                          <a:ea typeface="+mn-ea"/>
                        </a:rPr>
                        <a:t>点</a:t>
                      </a: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4005235987"/>
                  </a:ext>
                </a:extLst>
              </a:tr>
              <a:tr h="1086649">
                <a:tc>
                  <a:txBody>
                    <a:bodyPr/>
                    <a:lstStyle/>
                    <a:p>
                      <a:pPr>
                        <a:lnSpc>
                          <a:spcPts val="1600"/>
                        </a:lnSpc>
                      </a:pPr>
                      <a:r>
                        <a:rPr kumimoji="1" lang="ja-JP" altLang="en-US" sz="1000" dirty="0"/>
                        <a:t>主体的に学習に取り組む態度</a:t>
                      </a: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600"/>
                        </a:lnSpc>
                      </a:pPr>
                      <a:r>
                        <a:rPr kumimoji="1" lang="ja-JP" altLang="en-US" sz="1000" dirty="0"/>
                        <a:t>「産業の進展」「経済の発展」と生活の変化との関連に気づいたうえで，興味関心をもち，学習のふりかえりを通して生活の変化が著しい国に関する知識の調整・定着をはかろうとしている。また，生活の変化のなかから課題を見出し，それを探究主題に設定できている。</a:t>
                      </a: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600"/>
                        </a:lnSpc>
                      </a:pPr>
                      <a:r>
                        <a:rPr kumimoji="1" lang="ja-JP" altLang="en-US" sz="1000" dirty="0"/>
                        <a:t>「産業の進展」「経済の発展」と生活の変化との関連に気づいたうえで，興味関心をもち，学習のふりかえりを通して生活の変化が著しい国に関する知識の調整・定着をはかろうとしている。</a:t>
                      </a: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600"/>
                        </a:lnSpc>
                      </a:pPr>
                      <a:r>
                        <a:rPr kumimoji="1" lang="ja-JP" altLang="en-US" sz="1000" dirty="0"/>
                        <a:t>「産業の進展」「経済の発展」と生活の変化との関連に気づいたうえで，興味関心をもっている。 </a:t>
                      </a: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97253116"/>
                  </a:ext>
                </a:extLst>
              </a:tr>
              <a:tr h="143868">
                <a:tc>
                  <a:txBody>
                    <a:bodyPr/>
                    <a:lstStyle/>
                    <a:p>
                      <a:pPr>
                        <a:lnSpc>
                          <a:spcPts val="1600"/>
                        </a:lnSpc>
                      </a:pPr>
                      <a:r>
                        <a:rPr kumimoji="1" lang="ja-JP" altLang="en-US" sz="1000" dirty="0"/>
                        <a:t>いずれかに〇</a:t>
                      </a:r>
                    </a:p>
                  </a:txBody>
                  <a:tcPr marL="36000" marR="36000" marT="36000" marB="3600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600"/>
                        </a:lnSpc>
                      </a:pPr>
                      <a:endParaRPr kumimoji="1" lang="ja-JP" altLang="en-US" sz="1000" dirty="0"/>
                    </a:p>
                  </a:txBody>
                  <a:tcPr marL="36000" marR="36000" marT="36000" marB="36000">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endParaRPr kumimoji="1" lang="ja-JP" altLang="en-US" sz="1000" dirty="0"/>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endParaRPr kumimoji="1" lang="ja-JP" altLang="en-US" sz="1000" dirty="0"/>
                    </a:p>
                  </a:txBody>
                  <a:tcPr marL="36000" marR="36000" marT="36000" marB="3600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20725215"/>
                  </a:ext>
                </a:extLst>
              </a:tr>
            </a:tbl>
          </a:graphicData>
        </a:graphic>
      </p:graphicFrame>
      <p:graphicFrame>
        <p:nvGraphicFramePr>
          <p:cNvPr id="44" name="表 43">
            <a:extLst>
              <a:ext uri="{FF2B5EF4-FFF2-40B4-BE49-F238E27FC236}">
                <a16:creationId xmlns:a16="http://schemas.microsoft.com/office/drawing/2014/main" id="{E8396022-0FAE-03C4-EAFA-3FE6240DDB0A}"/>
              </a:ext>
            </a:extLst>
          </p:cNvPr>
          <p:cNvGraphicFramePr>
            <a:graphicFrameLocks noGrp="1"/>
          </p:cNvGraphicFramePr>
          <p:nvPr>
            <p:extLst>
              <p:ext uri="{D42A27DB-BD31-4B8C-83A1-F6EECF244321}">
                <p14:modId xmlns:p14="http://schemas.microsoft.com/office/powerpoint/2010/main" val="572739576"/>
              </p:ext>
            </p:extLst>
          </p:nvPr>
        </p:nvGraphicFramePr>
        <p:xfrm>
          <a:off x="431997" y="6688157"/>
          <a:ext cx="6689473" cy="3624618"/>
        </p:xfrm>
        <a:graphic>
          <a:graphicData uri="http://schemas.openxmlformats.org/drawingml/2006/table">
            <a:tbl>
              <a:tblPr firstRow="1" bandRow="1">
                <a:tableStyleId>{5C22544A-7EE6-4342-B048-85BDC9FD1C3A}</a:tableStyleId>
              </a:tblPr>
              <a:tblGrid>
                <a:gridCol w="1020883">
                  <a:extLst>
                    <a:ext uri="{9D8B030D-6E8A-4147-A177-3AD203B41FA5}">
                      <a16:colId xmlns:a16="http://schemas.microsoft.com/office/drawing/2014/main" val="1254164556"/>
                    </a:ext>
                  </a:extLst>
                </a:gridCol>
                <a:gridCol w="1889530">
                  <a:extLst>
                    <a:ext uri="{9D8B030D-6E8A-4147-A177-3AD203B41FA5}">
                      <a16:colId xmlns:a16="http://schemas.microsoft.com/office/drawing/2014/main" val="2940249845"/>
                    </a:ext>
                  </a:extLst>
                </a:gridCol>
                <a:gridCol w="1889530">
                  <a:extLst>
                    <a:ext uri="{9D8B030D-6E8A-4147-A177-3AD203B41FA5}">
                      <a16:colId xmlns:a16="http://schemas.microsoft.com/office/drawing/2014/main" val="2049374507"/>
                    </a:ext>
                  </a:extLst>
                </a:gridCol>
                <a:gridCol w="1889530">
                  <a:extLst>
                    <a:ext uri="{9D8B030D-6E8A-4147-A177-3AD203B41FA5}">
                      <a16:colId xmlns:a16="http://schemas.microsoft.com/office/drawing/2014/main" val="1618333539"/>
                    </a:ext>
                  </a:extLst>
                </a:gridCol>
              </a:tblGrid>
              <a:tr h="147749">
                <a:tc>
                  <a:txBody>
                    <a:bodyPr/>
                    <a:lstStyle/>
                    <a:p>
                      <a:pPr>
                        <a:lnSpc>
                          <a:spcPts val="1600"/>
                        </a:lnSpc>
                      </a:pPr>
                      <a:endParaRPr kumimoji="1" lang="ja-JP" altLang="en-US" sz="1000" dirty="0"/>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lnSpc>
                          <a:spcPts val="1600"/>
                        </a:lnSpc>
                      </a:pPr>
                      <a:r>
                        <a:rPr kumimoji="1" lang="en-US" altLang="ja-JP" sz="1000" dirty="0">
                          <a:latin typeface="+mn-ea"/>
                          <a:ea typeface="+mn-ea"/>
                        </a:rPr>
                        <a:t>50</a:t>
                      </a:r>
                      <a:r>
                        <a:rPr kumimoji="1" lang="ja-JP" altLang="en-US" sz="1000" dirty="0">
                          <a:latin typeface="+mn-ea"/>
                          <a:ea typeface="+mn-ea"/>
                        </a:rPr>
                        <a:t>点</a:t>
                      </a: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lnSpc>
                          <a:spcPts val="1600"/>
                        </a:lnSpc>
                      </a:pPr>
                      <a:r>
                        <a:rPr kumimoji="1" lang="en-US" altLang="ja-JP" sz="1000" dirty="0">
                          <a:latin typeface="+mn-ea"/>
                          <a:ea typeface="+mn-ea"/>
                        </a:rPr>
                        <a:t>40</a:t>
                      </a:r>
                      <a:r>
                        <a:rPr kumimoji="1" lang="ja-JP" altLang="en-US" sz="1000" dirty="0">
                          <a:latin typeface="+mn-ea"/>
                          <a:ea typeface="+mn-ea"/>
                        </a:rPr>
                        <a:t>点</a:t>
                      </a: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lnSpc>
                          <a:spcPts val="1600"/>
                        </a:lnSpc>
                      </a:pPr>
                      <a:r>
                        <a:rPr kumimoji="1" lang="en-US" altLang="ja-JP" sz="1000" dirty="0">
                          <a:latin typeface="+mn-ea"/>
                          <a:ea typeface="+mn-ea"/>
                        </a:rPr>
                        <a:t>30</a:t>
                      </a:r>
                      <a:r>
                        <a:rPr kumimoji="1" lang="ja-JP" altLang="en-US" sz="1000" dirty="0">
                          <a:latin typeface="+mn-ea"/>
                          <a:ea typeface="+mn-ea"/>
                        </a:rPr>
                        <a:t>点</a:t>
                      </a: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4005235987"/>
                  </a:ext>
                </a:extLst>
              </a:tr>
              <a:tr h="1843797">
                <a:tc>
                  <a:txBody>
                    <a:bodyPr/>
                    <a:lstStyle/>
                    <a:p>
                      <a:pPr>
                        <a:lnSpc>
                          <a:spcPts val="1600"/>
                        </a:lnSpc>
                      </a:pPr>
                      <a:r>
                        <a:rPr kumimoji="1" lang="ja-JP" altLang="en-US" sz="1000" dirty="0"/>
                        <a:t>主体的に学習に取り組む態度</a:t>
                      </a: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600"/>
                        </a:lnSpc>
                      </a:pPr>
                      <a:r>
                        <a:rPr kumimoji="1" lang="ja-JP" altLang="en-US" sz="1000" dirty="0"/>
                        <a:t>「産業の進展」「経済の発展」と生活の変化との関連に気づいたうえで，興味関心をもち，学習のふりかえりを通して生活の変化が著しい国に関する知識の調整・定着をはかろうとしている。また，生活の変化のなかから課題を見出し，それを探究主題に設定したうえで，社会環境と関連づけながら主体的に追究してその解決策を考え，提示できている。さらに，他者の意見を踏まえながら，自身がまとめた内容や構想した解決策を適切に改善できている。</a:t>
                      </a: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600"/>
                        </a:lnSpc>
                      </a:pPr>
                      <a:r>
                        <a:rPr kumimoji="1" lang="ja-JP" altLang="en-US" sz="1000" dirty="0"/>
                        <a:t>「産業の進展」「経済の発展」と生活の変化との関連に気づいたうえで，興味関心をもち，学習のふりかえりを通して生活の変化が著しい国に関する知識の調整・定着をはかろうとしている。また，生活の変化のなかから課題を見出し，それを探究主題に設定したうえで，社会環境と関連づけながら主体的に追究してその解決策を考え，提示できている。</a:t>
                      </a: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600"/>
                        </a:lnSpc>
                      </a:pPr>
                      <a:r>
                        <a:rPr kumimoji="1" lang="ja-JP" altLang="en-US" sz="1000" dirty="0"/>
                        <a:t>「産業の進展」「経済の発展」と生活の変化との関連に気づいたうえで，興味関心をもち，学習のふりかえりを通して生活の変化が著しい国に関する知識の調整・定着をはかろうとしている。また，生活の変化のなかから課題を見出し，それを探究主題に設定できている。</a:t>
                      </a:r>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97253116"/>
                  </a:ext>
                </a:extLst>
              </a:tr>
              <a:tr h="147883">
                <a:tc>
                  <a:txBody>
                    <a:bodyPr/>
                    <a:lstStyle/>
                    <a:p>
                      <a:pPr>
                        <a:lnSpc>
                          <a:spcPts val="1600"/>
                        </a:lnSpc>
                      </a:pPr>
                      <a:r>
                        <a:rPr kumimoji="1" lang="ja-JP" altLang="en-US" sz="1000" dirty="0"/>
                        <a:t>いずれかに〇</a:t>
                      </a:r>
                    </a:p>
                  </a:txBody>
                  <a:tcPr marL="36000" marR="36000" marT="36000" marB="3600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600"/>
                        </a:lnSpc>
                      </a:pPr>
                      <a:endParaRPr kumimoji="1" lang="ja-JP" altLang="en-US" sz="1000" dirty="0"/>
                    </a:p>
                  </a:txBody>
                  <a:tcPr marL="36000" marR="36000" marT="36000" marB="36000">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endParaRPr kumimoji="1" lang="ja-JP" altLang="en-US" sz="1000" dirty="0"/>
                    </a:p>
                  </a:txBody>
                  <a:tcPr marL="36000" marR="36000" marT="36000" marB="3600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endParaRPr kumimoji="1" lang="ja-JP" altLang="en-US" sz="1000" dirty="0"/>
                    </a:p>
                  </a:txBody>
                  <a:tcPr marL="36000" marR="36000" marT="36000" marB="36000">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20725215"/>
                  </a:ext>
                </a:extLst>
              </a:tr>
            </a:tbl>
          </a:graphicData>
        </a:graphic>
      </p:graphicFrame>
    </p:spTree>
    <p:extLst>
      <p:ext uri="{BB962C8B-B14F-4D97-AF65-F5344CB8AC3E}">
        <p14:creationId xmlns:p14="http://schemas.microsoft.com/office/powerpoint/2010/main" val="2319656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3A981A-0946-DCD3-FC41-2619F70D21D9}"/>
            </a:ext>
          </a:extLst>
        </p:cNvPr>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0FCBF2D9-010E-60D5-FC7B-CA3407BC49FF}"/>
              </a:ext>
            </a:extLst>
          </p:cNvPr>
          <p:cNvSpPr txBox="1"/>
          <p:nvPr/>
        </p:nvSpPr>
        <p:spPr>
          <a:xfrm>
            <a:off x="431997" y="436985"/>
            <a:ext cx="3291057" cy="246221"/>
          </a:xfrm>
          <a:prstGeom prst="rect">
            <a:avLst/>
          </a:prstGeom>
          <a:noFill/>
        </p:spPr>
        <p:txBody>
          <a:bodyPr wrap="square" lIns="0" tIns="0" rIns="0" bIns="0">
            <a:spAutoFit/>
          </a:bodyPr>
          <a:lstStyle/>
          <a:p>
            <a:pPr>
              <a:tabLst>
                <a:tab pos="3767138" algn="l"/>
                <a:tab pos="4305300" algn="l"/>
              </a:tabLst>
            </a:pPr>
            <a:r>
              <a:rPr lang="ja-JP" altLang="en-US" sz="800" dirty="0">
                <a:solidFill>
                  <a:schemeClr val="tx1"/>
                </a:solidFill>
                <a:latin typeface="游ゴシック" panose="020B0400000000000000" pitchFamily="50" charset="-128"/>
                <a:ea typeface="游ゴシック" panose="020B0400000000000000" pitchFamily="50" charset="-128"/>
              </a:rPr>
              <a:t>第２編１章　</a:t>
            </a:r>
            <a:r>
              <a:rPr lang="en-US" altLang="ja-JP" sz="800" dirty="0">
                <a:solidFill>
                  <a:schemeClr val="tx1"/>
                </a:solidFill>
                <a:latin typeface="游ゴシック" panose="020B0400000000000000" pitchFamily="50" charset="-128"/>
                <a:ea typeface="游ゴシック" panose="020B0400000000000000" pitchFamily="50" charset="-128"/>
              </a:rPr>
              <a:t>GROUP</a:t>
            </a:r>
            <a:r>
              <a:rPr lang="ja-JP" altLang="en-US" sz="800" dirty="0">
                <a:solidFill>
                  <a:schemeClr val="tx1"/>
                </a:solidFill>
                <a:latin typeface="游ゴシック" panose="020B0400000000000000" pitchFamily="50" charset="-128"/>
                <a:ea typeface="游ゴシック" panose="020B0400000000000000" pitchFamily="50" charset="-128"/>
              </a:rPr>
              <a:t>２　</a:t>
            </a:r>
            <a:endParaRPr lang="en-US" altLang="ja-JP" sz="800" dirty="0">
              <a:solidFill>
                <a:schemeClr val="tx1"/>
              </a:solidFill>
              <a:latin typeface="游ゴシック" panose="020B0400000000000000" pitchFamily="50" charset="-128"/>
              <a:ea typeface="游ゴシック" panose="020B0400000000000000" pitchFamily="50" charset="-128"/>
            </a:endParaRPr>
          </a:p>
          <a:p>
            <a:pPr>
              <a:tabLst>
                <a:tab pos="3767138" algn="l"/>
                <a:tab pos="4305300" algn="l"/>
              </a:tabLst>
            </a:pPr>
            <a:r>
              <a:rPr lang="ja-JP" altLang="en-US" sz="800" dirty="0">
                <a:solidFill>
                  <a:schemeClr val="tx1"/>
                </a:solidFill>
                <a:latin typeface="游ゴシック" panose="020B0400000000000000" pitchFamily="50" charset="-128"/>
                <a:ea typeface="游ゴシック" panose="020B0400000000000000" pitchFamily="50" charset="-128"/>
              </a:rPr>
              <a:t>産業・経済の進展によって変化する生活文化（教科書</a:t>
            </a:r>
            <a:r>
              <a:rPr lang="en-US" altLang="ja-JP" sz="800" dirty="0">
                <a:solidFill>
                  <a:schemeClr val="tx1"/>
                </a:solidFill>
                <a:latin typeface="游ゴシック" panose="020B0400000000000000" pitchFamily="50" charset="-128"/>
                <a:ea typeface="游ゴシック" panose="020B0400000000000000" pitchFamily="50" charset="-128"/>
              </a:rPr>
              <a:t>p.42-69</a:t>
            </a:r>
            <a:r>
              <a:rPr lang="ja-JP" altLang="en-US" sz="800" dirty="0">
                <a:solidFill>
                  <a:schemeClr val="tx1"/>
                </a:solidFill>
                <a:latin typeface="游ゴシック" panose="020B0400000000000000" pitchFamily="50" charset="-128"/>
                <a:ea typeface="游ゴシック" panose="020B0400000000000000" pitchFamily="50" charset="-128"/>
              </a:rPr>
              <a:t>）</a:t>
            </a:r>
            <a:endParaRPr lang="en-US" altLang="ja-JP" sz="800" dirty="0">
              <a:solidFill>
                <a:schemeClr val="tx1"/>
              </a:solidFill>
              <a:latin typeface="游ゴシック" panose="020B0400000000000000" pitchFamily="50" charset="-128"/>
              <a:ea typeface="游ゴシック" panose="020B0400000000000000" pitchFamily="50" charset="-128"/>
            </a:endParaRPr>
          </a:p>
        </p:txBody>
      </p:sp>
      <p:cxnSp>
        <p:nvCxnSpPr>
          <p:cNvPr id="12" name="直線コネクタ 11">
            <a:extLst>
              <a:ext uri="{FF2B5EF4-FFF2-40B4-BE49-F238E27FC236}">
                <a16:creationId xmlns:a16="http://schemas.microsoft.com/office/drawing/2014/main" id="{D2C05266-F99F-CA66-EFC9-F4BBA710443F}"/>
              </a:ext>
            </a:extLst>
          </p:cNvPr>
          <p:cNvCxnSpPr/>
          <p:nvPr/>
        </p:nvCxnSpPr>
        <p:spPr>
          <a:xfrm>
            <a:off x="431998" y="997390"/>
            <a:ext cx="6695675" cy="0"/>
          </a:xfrm>
          <a:prstGeom prst="line">
            <a:avLst/>
          </a:prstGeom>
          <a:ln w="3175">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13" name="テキスト ボックス 12">
            <a:extLst>
              <a:ext uri="{FF2B5EF4-FFF2-40B4-BE49-F238E27FC236}">
                <a16:creationId xmlns:a16="http://schemas.microsoft.com/office/drawing/2014/main" id="{A2935594-8484-D39B-9245-A4892F5B94EC}"/>
              </a:ext>
            </a:extLst>
          </p:cNvPr>
          <p:cNvSpPr txBox="1"/>
          <p:nvPr/>
        </p:nvSpPr>
        <p:spPr>
          <a:xfrm>
            <a:off x="4145279" y="801887"/>
            <a:ext cx="2982393" cy="153888"/>
          </a:xfrm>
          <a:prstGeom prst="rect">
            <a:avLst/>
          </a:prstGeom>
          <a:noFill/>
        </p:spPr>
        <p:txBody>
          <a:bodyPr wrap="square" lIns="0" tIns="0" rIns="0" bIns="0">
            <a:spAutoFit/>
          </a:bodyPr>
          <a:lstStyle/>
          <a:p>
            <a:pPr>
              <a:tabLst>
                <a:tab pos="3767138" algn="l"/>
                <a:tab pos="4305300" algn="l"/>
              </a:tabLst>
            </a:pPr>
            <a:r>
              <a:rPr lang="ja-JP" altLang="en-US" sz="1000" dirty="0">
                <a:solidFill>
                  <a:schemeClr val="tx1"/>
                </a:solidFill>
                <a:latin typeface="游ゴシック" panose="020B0400000000000000" pitchFamily="50" charset="-128"/>
                <a:ea typeface="游ゴシック" panose="020B0400000000000000" pitchFamily="50" charset="-128"/>
              </a:rPr>
              <a:t>　 年　 組　 番</a:t>
            </a:r>
            <a:r>
              <a:rPr lang="ja-JP" altLang="en-US" sz="1000" dirty="0">
                <a:latin typeface="游ゴシック" panose="020B0400000000000000" pitchFamily="50" charset="-128"/>
                <a:ea typeface="游ゴシック" panose="020B0400000000000000" pitchFamily="50" charset="-128"/>
              </a:rPr>
              <a:t>　　</a:t>
            </a:r>
            <a:r>
              <a:rPr lang="ja-JP" altLang="en-US" sz="1000" dirty="0">
                <a:solidFill>
                  <a:schemeClr val="tx1"/>
                </a:solidFill>
                <a:latin typeface="游ゴシック" panose="020B0400000000000000" pitchFamily="50" charset="-128"/>
                <a:ea typeface="游ゴシック" panose="020B0400000000000000" pitchFamily="50" charset="-128"/>
              </a:rPr>
              <a:t>名前：</a:t>
            </a:r>
            <a:endParaRPr lang="en-US" altLang="ja-JP" sz="1000" dirty="0">
              <a:solidFill>
                <a:schemeClr val="tx1"/>
              </a:solidFill>
              <a:latin typeface="游ゴシック" panose="020B0400000000000000" pitchFamily="50" charset="-128"/>
              <a:ea typeface="游ゴシック" panose="020B0400000000000000" pitchFamily="50" charset="-128"/>
            </a:endParaRPr>
          </a:p>
        </p:txBody>
      </p:sp>
      <p:cxnSp>
        <p:nvCxnSpPr>
          <p:cNvPr id="15" name="直線コネクタ 14">
            <a:extLst>
              <a:ext uri="{FF2B5EF4-FFF2-40B4-BE49-F238E27FC236}">
                <a16:creationId xmlns:a16="http://schemas.microsoft.com/office/drawing/2014/main" id="{051DBB2C-C08B-3865-EB25-AF35FA00F3CA}"/>
              </a:ext>
            </a:extLst>
          </p:cNvPr>
          <p:cNvCxnSpPr/>
          <p:nvPr/>
        </p:nvCxnSpPr>
        <p:spPr>
          <a:xfrm>
            <a:off x="4037953" y="431999"/>
            <a:ext cx="0" cy="565391"/>
          </a:xfrm>
          <a:prstGeom prst="line">
            <a:avLst/>
          </a:prstGeom>
          <a:ln w="3175">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21" name="正方形/長方形 20">
            <a:extLst>
              <a:ext uri="{FF2B5EF4-FFF2-40B4-BE49-F238E27FC236}">
                <a16:creationId xmlns:a16="http://schemas.microsoft.com/office/drawing/2014/main" id="{9268F32B-38FD-B7DC-95A4-4347AFC4F76E}"/>
              </a:ext>
            </a:extLst>
          </p:cNvPr>
          <p:cNvSpPr/>
          <p:nvPr/>
        </p:nvSpPr>
        <p:spPr>
          <a:xfrm>
            <a:off x="438206" y="1213390"/>
            <a:ext cx="6696000" cy="9046422"/>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nSpc>
                <a:spcPts val="1701"/>
              </a:lnSpc>
              <a:tabLst>
                <a:tab pos="3767138" algn="l"/>
                <a:tab pos="4305300" algn="l"/>
              </a:tabLst>
            </a:pPr>
            <a:r>
              <a:rPr lang="en-US" altLang="ja-JP" sz="921" b="1" u="sng" dirty="0">
                <a:solidFill>
                  <a:schemeClr val="tx1"/>
                </a:solidFill>
                <a:latin typeface="游ゴシック" panose="020B0400000000000000" pitchFamily="50" charset="-128"/>
                <a:ea typeface="游ゴシック" panose="020B0400000000000000" pitchFamily="50" charset="-128"/>
              </a:rPr>
              <a:t>Q1</a:t>
            </a:r>
            <a:r>
              <a:rPr lang="ja-JP" altLang="en-US" sz="921" b="1" u="sng" dirty="0">
                <a:solidFill>
                  <a:schemeClr val="tx1"/>
                </a:solidFill>
                <a:latin typeface="游ゴシック" panose="020B0400000000000000" pitchFamily="50" charset="-128"/>
                <a:ea typeface="游ゴシック" panose="020B0400000000000000" pitchFamily="50" charset="-128"/>
              </a:rPr>
              <a:t>：「産業の進展や経済の発展が著しい」と聞いてイメージする国・地域を挙げてみよう。</a:t>
            </a: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r>
              <a:rPr lang="en-US" altLang="ja-JP" sz="921" b="1" u="sng" dirty="0">
                <a:solidFill>
                  <a:schemeClr val="tx1"/>
                </a:solidFill>
                <a:latin typeface="游ゴシック" panose="020B0400000000000000" pitchFamily="50" charset="-128"/>
                <a:ea typeface="游ゴシック" panose="020B0400000000000000" pitchFamily="50" charset="-128"/>
              </a:rPr>
              <a:t>Q2</a:t>
            </a:r>
            <a:r>
              <a:rPr lang="ja-JP" altLang="en-US" sz="921" b="1" u="sng" dirty="0">
                <a:solidFill>
                  <a:schemeClr val="tx1"/>
                </a:solidFill>
                <a:latin typeface="游ゴシック" panose="020B0400000000000000" pitchFamily="50" charset="-128"/>
                <a:ea typeface="游ゴシック" panose="020B0400000000000000" pitchFamily="50" charset="-128"/>
              </a:rPr>
              <a:t>：産業の進展や経済の発展が人々の生活文化に与える影響を想像し，自由に記入してみよう。</a:t>
            </a: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a:p>
            <a:pPr>
              <a:lnSpc>
                <a:spcPts val="1701"/>
              </a:lnSpc>
              <a:tabLst>
                <a:tab pos="3767138" algn="l"/>
                <a:tab pos="4305300" algn="l"/>
              </a:tabLst>
            </a:pPr>
            <a:endParaRPr lang="ja-JP" altLang="en-US" sz="921" dirty="0">
              <a:solidFill>
                <a:schemeClr val="tx1"/>
              </a:solidFill>
              <a:latin typeface="游ゴシック" panose="020B0400000000000000" pitchFamily="50" charset="-128"/>
              <a:ea typeface="游ゴシック" panose="020B0400000000000000" pitchFamily="50" charset="-128"/>
            </a:endParaRPr>
          </a:p>
        </p:txBody>
      </p:sp>
      <p:sp>
        <p:nvSpPr>
          <p:cNvPr id="22" name="正方形/長方形 21">
            <a:extLst>
              <a:ext uri="{FF2B5EF4-FFF2-40B4-BE49-F238E27FC236}">
                <a16:creationId xmlns:a16="http://schemas.microsoft.com/office/drawing/2014/main" id="{1B305FAD-D36B-F817-A0D5-7AB459C476EE}"/>
              </a:ext>
            </a:extLst>
          </p:cNvPr>
          <p:cNvSpPr/>
          <p:nvPr/>
        </p:nvSpPr>
        <p:spPr>
          <a:xfrm>
            <a:off x="633019" y="1306423"/>
            <a:ext cx="6480000" cy="8388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7136EF2B-DCE2-C1E0-AC37-31304B0FF53C}"/>
              </a:ext>
            </a:extLst>
          </p:cNvPr>
          <p:cNvSpPr txBox="1"/>
          <p:nvPr/>
        </p:nvSpPr>
        <p:spPr>
          <a:xfrm>
            <a:off x="431997" y="747965"/>
            <a:ext cx="2890323" cy="184666"/>
          </a:xfrm>
          <a:prstGeom prst="rect">
            <a:avLst/>
          </a:prstGeom>
          <a:noFill/>
        </p:spPr>
        <p:txBody>
          <a:bodyPr wrap="square" lIns="0" tIns="0" rIns="0" bIns="0">
            <a:spAutoFit/>
          </a:bodyPr>
          <a:lstStyle/>
          <a:p>
            <a:pPr>
              <a:tabLst>
                <a:tab pos="3767138" algn="l"/>
                <a:tab pos="4305300" algn="l"/>
              </a:tabLst>
            </a:pPr>
            <a:r>
              <a:rPr lang="ja-JP" altLang="en-US" sz="1200" b="1" dirty="0">
                <a:solidFill>
                  <a:schemeClr val="tx1"/>
                </a:solidFill>
                <a:latin typeface="游ゴシック" panose="020B0400000000000000" pitchFamily="50" charset="-128"/>
                <a:ea typeface="游ゴシック" panose="020B0400000000000000" pitchFamily="50" charset="-128"/>
              </a:rPr>
              <a:t>❶学習の見通し（　　　月　　　日）</a:t>
            </a:r>
            <a:endParaRPr lang="en-US" altLang="ja-JP" sz="1200" b="1" dirty="0">
              <a:solidFill>
                <a:schemeClr val="tx1"/>
              </a:solidFill>
              <a:latin typeface="游ゴシック" panose="020B0400000000000000" pitchFamily="50" charset="-128"/>
              <a:ea typeface="游ゴシック" panose="020B0400000000000000" pitchFamily="50" charset="-128"/>
            </a:endParaRPr>
          </a:p>
        </p:txBody>
      </p:sp>
      <p:sp>
        <p:nvSpPr>
          <p:cNvPr id="2" name="正方形/長方形 1">
            <a:extLst>
              <a:ext uri="{FF2B5EF4-FFF2-40B4-BE49-F238E27FC236}">
                <a16:creationId xmlns:a16="http://schemas.microsoft.com/office/drawing/2014/main" id="{5F6655DC-D036-7ACC-3239-D07EEA81393D}"/>
              </a:ext>
            </a:extLst>
          </p:cNvPr>
          <p:cNvSpPr/>
          <p:nvPr/>
        </p:nvSpPr>
        <p:spPr>
          <a:xfrm>
            <a:off x="633020" y="1562781"/>
            <a:ext cx="6480000" cy="2033859"/>
          </a:xfrm>
          <a:prstGeom prst="rect">
            <a:avLst/>
          </a:prstGeom>
          <a:no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E4A5CB62-6D4A-E635-6EF0-AC3896A9847A}"/>
              </a:ext>
            </a:extLst>
          </p:cNvPr>
          <p:cNvSpPr/>
          <p:nvPr/>
        </p:nvSpPr>
        <p:spPr>
          <a:xfrm>
            <a:off x="633019" y="4328976"/>
            <a:ext cx="6480000" cy="5925852"/>
          </a:xfrm>
          <a:prstGeom prst="rect">
            <a:avLst/>
          </a:prstGeom>
          <a:noFill/>
          <a:ln w="31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031023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46</TotalTime>
  <Words>693</Words>
  <Application>Microsoft Office PowerPoint</Application>
  <PresentationFormat>ユーザー設定</PresentationFormat>
  <Paragraphs>78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藤田 剛</dc:creator>
  <cp:lastModifiedBy>藤田 剛</cp:lastModifiedBy>
  <cp:revision>10</cp:revision>
  <dcterms:created xsi:type="dcterms:W3CDTF">2025-01-22T05:30:11Z</dcterms:created>
  <dcterms:modified xsi:type="dcterms:W3CDTF">2025-02-14T08:11:30Z</dcterms:modified>
</cp:coreProperties>
</file>