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
  </p:notesMasterIdLst>
  <p:sldIdLst>
    <p:sldId id="256" r:id="rId2"/>
    <p:sldId id="265" r:id="rId3"/>
    <p:sldId id="266" r:id="rId4"/>
    <p:sldId id="267" r:id="rId5"/>
  </p:sldIdLst>
  <p:sldSz cx="9144000" cy="6858000" type="screen4x3"/>
  <p:notesSz cx="6858000" cy="9144000"/>
  <p:custShowLst>
    <p:custShow name="目的別スライド ショー 1" id="0">
      <p:sldLst/>
    </p:custShow>
    <p:custShow name="目的別スライド ショー 2" id="1">
      <p:sldLst/>
    </p:custShow>
  </p:custShow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828D"/>
    <a:srgbClr val="ED621D"/>
    <a:srgbClr val="2B8B9B"/>
    <a:srgbClr val="33A4B7"/>
    <a:srgbClr val="D5E7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66112" autoAdjust="0"/>
  </p:normalViewPr>
  <p:slideViewPr>
    <p:cSldViewPr snapToGrid="0">
      <p:cViewPr varScale="1">
        <p:scale>
          <a:sx n="41" d="100"/>
          <a:sy n="41" d="100"/>
        </p:scale>
        <p:origin x="744" y="34"/>
      </p:cViewPr>
      <p:guideLst/>
    </p:cSldViewPr>
  </p:slideViewPr>
  <p:notesTextViewPr>
    <p:cViewPr>
      <p:scale>
        <a:sx n="75" d="100"/>
        <a:sy n="7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09425D-C3B5-4DA6-AABB-4FE89FE17BBB}" type="datetimeFigureOut">
              <a:rPr kumimoji="1" lang="ja-JP" altLang="en-US" smtClean="0"/>
              <a:t>2022/3/31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400B58-C189-4153-825B-75F970B36319}" type="slidenum">
              <a:rPr kumimoji="1" lang="ja-JP" altLang="en-US" smtClean="0"/>
              <a:t>‹#›</a:t>
            </a:fld>
            <a:endParaRPr kumimoji="1" lang="ja-JP" altLang="en-US"/>
          </a:p>
        </p:txBody>
      </p:sp>
    </p:spTree>
    <p:extLst>
      <p:ext uri="{BB962C8B-B14F-4D97-AF65-F5344CB8AC3E}">
        <p14:creationId xmlns:p14="http://schemas.microsoft.com/office/powerpoint/2010/main" val="12530060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000" b="1" dirty="0"/>
              <a:t>【</a:t>
            </a:r>
            <a:r>
              <a:rPr kumimoji="1" lang="ja-JP" altLang="en-US" sz="1000" b="1" dirty="0"/>
              <a:t>台本</a:t>
            </a:r>
            <a:r>
              <a:rPr kumimoji="1" lang="en-US" altLang="ja-JP" sz="1000" b="1" dirty="0"/>
              <a:t>】</a:t>
            </a:r>
            <a:r>
              <a:rPr kumimoji="1" lang="ja-JP" altLang="en-US" sz="1000" b="1" dirty="0"/>
              <a:t>●クリック／</a:t>
            </a:r>
            <a:r>
              <a:rPr kumimoji="1" lang="en-US" altLang="ja-JP" sz="1000" b="1" dirty="0">
                <a:solidFill>
                  <a:srgbClr val="C00000"/>
                </a:solidFill>
              </a:rPr>
              <a:t>Q:</a:t>
            </a:r>
            <a:r>
              <a:rPr kumimoji="1" lang="ja-JP" altLang="en-US" sz="1000" b="1" dirty="0">
                <a:solidFill>
                  <a:srgbClr val="C00000"/>
                </a:solidFill>
              </a:rPr>
              <a:t>問いかけ</a:t>
            </a:r>
          </a:p>
          <a:p>
            <a:endParaRPr kumimoji="1" lang="en-US" altLang="ja-JP" sz="1000" dirty="0"/>
          </a:p>
          <a:p>
            <a:r>
              <a:rPr kumimoji="1" lang="ja-JP" altLang="en-US" sz="1000" dirty="0"/>
              <a:t>さて、さまざまな自然現象とそれにともなう自然災害を確認してきましたが、</a:t>
            </a:r>
            <a:r>
              <a:rPr lang="ja-JP" altLang="ja-JP" sz="1800" dirty="0">
                <a:effectLst/>
                <a:latin typeface="Century" panose="02040604050505020304" pitchFamily="18" charset="0"/>
                <a:ea typeface="ＭＳ 明朝" panose="02020609040205080304" pitchFamily="17" charset="-128"/>
                <a:cs typeface="Times New Roman" panose="02020603050405020304" pitchFamily="18" charset="0"/>
              </a:rPr>
              <a:t>自然条件や社会環境などの地域の特徴によって、発生しやすい自然災害は異な</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ります</a:t>
            </a:r>
            <a:r>
              <a:rPr lang="ja-JP" alt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そのため</a:t>
            </a:r>
            <a:r>
              <a:rPr lang="ja-JP" altLang="ja-JP" sz="1800" dirty="0">
                <a:effectLst/>
                <a:latin typeface="Century" panose="02040604050505020304" pitchFamily="18" charset="0"/>
                <a:ea typeface="ＭＳ 明朝" panose="02020609040205080304" pitchFamily="17" charset="-128"/>
                <a:cs typeface="Times New Roman" panose="02020603050405020304" pitchFamily="18" charset="0"/>
              </a:rPr>
              <a:t>、日ごろから自分が住んでいる地域を理解し</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ja-JP" altLang="ja-JP" sz="1800" dirty="0">
                <a:effectLst/>
                <a:latin typeface="Century" panose="02040604050505020304" pitchFamily="18" charset="0"/>
                <a:ea typeface="ＭＳ 明朝" panose="02020609040205080304" pitchFamily="17" charset="-128"/>
                <a:cs typeface="Times New Roman" panose="02020603050405020304" pitchFamily="18" charset="0"/>
              </a:rPr>
              <a:t>地域にあった防災・減災に向けた取り組みを考え</a:t>
            </a:r>
            <a:r>
              <a:rPr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ておく必要があります</a:t>
            </a:r>
            <a:r>
              <a:rPr lang="ja-JP" altLang="ja-JP" sz="1800" dirty="0">
                <a:effectLst/>
                <a:latin typeface="Century" panose="02040604050505020304" pitchFamily="18" charset="0"/>
                <a:ea typeface="ＭＳ 明朝" panose="02020609040205080304" pitchFamily="17" charset="-128"/>
                <a:cs typeface="Times New Roman" panose="02020603050405020304" pitchFamily="18" charset="0"/>
              </a:rPr>
              <a:t>。</a:t>
            </a:r>
            <a:endPar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endParaRPr>
          </a:p>
          <a:p>
            <a:r>
              <a:rPr kumimoji="1"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❶ 都道府県や市区町村などの自治体では、想定される自然災害にあわせたハザードマップが発行されています。ハザードマップには災害を予測した情報のほか、避難のための情報も詳細に書き込まれているため、自分の住む地域のハザードマップにあらかじめ目を通しておくことで防災や減災につなげることができます。</a:t>
            </a:r>
            <a:endParaRPr kumimoji="1" lang="en-US" altLang="ja-JP" sz="1800" dirty="0">
              <a:effectLst/>
              <a:latin typeface="Century" panose="02040604050505020304" pitchFamily="18" charset="0"/>
              <a:ea typeface="ＭＳ 明朝" panose="02020609040205080304" pitchFamily="17" charset="-128"/>
              <a:cs typeface="Times New Roman" panose="02020603050405020304" pitchFamily="18" charset="0"/>
            </a:endParaRPr>
          </a:p>
          <a:p>
            <a:r>
              <a:rPr kumimoji="1"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➋ また、国土交通省が運営している「ハザードマップポータルサイト」には、</a:t>
            </a:r>
            <a:r>
              <a:rPr kumimoji="1"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Web</a:t>
            </a:r>
            <a:r>
              <a:rPr kumimoji="1" lang="ja-JP" altLang="en-US" sz="1800" dirty="0">
                <a:effectLst/>
                <a:latin typeface="Century" panose="02040604050505020304" pitchFamily="18" charset="0"/>
                <a:ea typeface="ＭＳ 明朝" panose="02020609040205080304" pitchFamily="17" charset="-128"/>
                <a:cs typeface="Times New Roman" panose="02020603050405020304" pitchFamily="18" charset="0"/>
              </a:rPr>
              <a:t>ブラウザ上で自然災害に関するさまざまなデータを重ねて表示できる「重ねるハザードマップ」や各市区町村が作成したハザードマップを検索できるサービスが公開されています。</a:t>
            </a:r>
            <a:endParaRPr kumimoji="1" lang="en-US" altLang="ja-JP" sz="1000" dirty="0"/>
          </a:p>
          <a:p>
            <a:endParaRPr kumimoji="1" lang="en-US" altLang="ja-JP" sz="1000" dirty="0"/>
          </a:p>
          <a:p>
            <a:endParaRPr kumimoji="1" lang="en-US" altLang="ja-JP" sz="1000" dirty="0"/>
          </a:p>
          <a:p>
            <a:endParaRPr kumimoji="1" lang="en-US" altLang="ja-JP" sz="1000" dirty="0"/>
          </a:p>
        </p:txBody>
      </p:sp>
      <p:sp>
        <p:nvSpPr>
          <p:cNvPr id="4" name="スライド番号プレースホルダー 3"/>
          <p:cNvSpPr>
            <a:spLocks noGrp="1"/>
          </p:cNvSpPr>
          <p:nvPr>
            <p:ph type="sldNum" sz="quarter" idx="5"/>
          </p:nvPr>
        </p:nvSpPr>
        <p:spPr/>
        <p:txBody>
          <a:bodyPr/>
          <a:lstStyle/>
          <a:p>
            <a:fld id="{AD400B58-C189-4153-825B-75F970B36319}" type="slidenum">
              <a:rPr kumimoji="1" lang="ja-JP" altLang="en-US" smtClean="0"/>
              <a:t>2</a:t>
            </a:fld>
            <a:endParaRPr kumimoji="1" lang="ja-JP" altLang="en-US" dirty="0"/>
          </a:p>
        </p:txBody>
      </p:sp>
    </p:spTree>
    <p:extLst>
      <p:ext uri="{BB962C8B-B14F-4D97-AF65-F5344CB8AC3E}">
        <p14:creationId xmlns:p14="http://schemas.microsoft.com/office/powerpoint/2010/main" val="3556963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000" b="1" dirty="0"/>
              <a:t>【</a:t>
            </a:r>
            <a:r>
              <a:rPr kumimoji="1" lang="ja-JP" altLang="en-US" sz="1000" b="1" dirty="0"/>
              <a:t>台本</a:t>
            </a:r>
            <a:r>
              <a:rPr kumimoji="1" lang="en-US" altLang="ja-JP" sz="1000" b="1" dirty="0"/>
              <a:t>】</a:t>
            </a:r>
            <a:r>
              <a:rPr kumimoji="1" lang="ja-JP" altLang="en-US" sz="1000" b="1" dirty="0"/>
              <a:t>●クリック／</a:t>
            </a:r>
            <a:r>
              <a:rPr kumimoji="1" lang="en-US" altLang="ja-JP" sz="1000" b="1" dirty="0">
                <a:solidFill>
                  <a:srgbClr val="C00000"/>
                </a:solidFill>
              </a:rPr>
              <a:t>Q:</a:t>
            </a:r>
            <a:r>
              <a:rPr kumimoji="1" lang="ja-JP" altLang="en-US" sz="1000" b="1" dirty="0">
                <a:solidFill>
                  <a:srgbClr val="C00000"/>
                </a:solidFill>
              </a:rPr>
              <a:t>問いかけ</a:t>
            </a:r>
          </a:p>
          <a:p>
            <a:endParaRPr kumimoji="1" lang="en-US" altLang="ja-JP" sz="1000" dirty="0"/>
          </a:p>
          <a:p>
            <a:r>
              <a:rPr kumimoji="1" lang="ja-JP" altLang="en-US" sz="1000" dirty="0"/>
              <a:t>❶ ハザードマップなどの活用によって避難経路を把握し、自分自身の安全を守ったり、自分の家の安全対策をとったりする行動を「自助」と呼び、防災・減災に向けた活動の基本となります。</a:t>
            </a:r>
            <a:endParaRPr kumimoji="1" lang="en-US" altLang="ja-JP" sz="1000" dirty="0"/>
          </a:p>
          <a:p>
            <a:r>
              <a:rPr kumimoji="1" lang="ja-JP" altLang="en-US" sz="1000" dirty="0"/>
              <a:t>➋ また、地域や学校単位で災害を想定した避難訓練などをおこなうことで、災害が発生したときに、被害を軽減する減災に向けた準備ができ、避難生活のなかでも互いに協力して助け合う「共助」の意識を確立することができます。</a:t>
            </a:r>
            <a:endParaRPr kumimoji="1" lang="en-US" altLang="ja-JP" sz="1000" dirty="0"/>
          </a:p>
          <a:p>
            <a:r>
              <a:rPr kumimoji="1" lang="ja-JP" altLang="en-US" sz="1000" dirty="0"/>
              <a:t>➌ 加えて、自然災害の発生後は、災害対策基本法に基づいたさまざまな対応がおこなわれます。被災地の主な道路は、被災者の救助や救急活動、避難所の設置、救援物資の輸送を目的とした車両のみが通行できる緊急輸送道路となり、円滑な支援活動が可能な状況が作られます。こうした被災地において主に国や地方公共団体がおこなう活動は公助と呼ばれており、災害後、復旧・復興までの重要な基盤となります。このように、災害前後においては公助を前提としながらも、自助や共助による「減災につながる行動」や「命を守る行動」が重要となります。</a:t>
            </a:r>
            <a:endParaRPr kumimoji="1" lang="en-US" altLang="ja-JP" sz="1000" dirty="0"/>
          </a:p>
        </p:txBody>
      </p:sp>
      <p:sp>
        <p:nvSpPr>
          <p:cNvPr id="4" name="スライド番号プレースホルダー 3"/>
          <p:cNvSpPr>
            <a:spLocks noGrp="1"/>
          </p:cNvSpPr>
          <p:nvPr>
            <p:ph type="sldNum" sz="quarter" idx="5"/>
          </p:nvPr>
        </p:nvSpPr>
        <p:spPr/>
        <p:txBody>
          <a:bodyPr/>
          <a:lstStyle/>
          <a:p>
            <a:fld id="{AD400B58-C189-4153-825B-75F970B36319}" type="slidenum">
              <a:rPr kumimoji="1" lang="ja-JP" altLang="en-US" smtClean="0"/>
              <a:t>3</a:t>
            </a:fld>
            <a:endParaRPr kumimoji="1" lang="ja-JP" altLang="en-US" dirty="0"/>
          </a:p>
        </p:txBody>
      </p:sp>
    </p:spTree>
    <p:extLst>
      <p:ext uri="{BB962C8B-B14F-4D97-AF65-F5344CB8AC3E}">
        <p14:creationId xmlns:p14="http://schemas.microsoft.com/office/powerpoint/2010/main" val="3556963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000" b="1" dirty="0"/>
              <a:t>【</a:t>
            </a:r>
            <a:r>
              <a:rPr kumimoji="1" lang="ja-JP" altLang="en-US" sz="1000" b="1" dirty="0"/>
              <a:t>台本</a:t>
            </a:r>
            <a:r>
              <a:rPr kumimoji="1" lang="en-US" altLang="ja-JP" sz="1000" b="1" dirty="0"/>
              <a:t>】</a:t>
            </a:r>
            <a:r>
              <a:rPr kumimoji="1" lang="ja-JP" altLang="en-US" sz="1000" b="1" dirty="0"/>
              <a:t>●クリック／</a:t>
            </a:r>
            <a:r>
              <a:rPr kumimoji="1" lang="en-US" altLang="ja-JP" sz="1000" b="1" dirty="0">
                <a:solidFill>
                  <a:srgbClr val="C00000"/>
                </a:solidFill>
              </a:rPr>
              <a:t>Q:</a:t>
            </a:r>
            <a:r>
              <a:rPr kumimoji="1" lang="ja-JP" altLang="en-US" sz="1000" b="1" dirty="0">
                <a:solidFill>
                  <a:srgbClr val="C00000"/>
                </a:solidFill>
              </a:rPr>
              <a:t>問いかけ</a:t>
            </a:r>
          </a:p>
          <a:p>
            <a:endParaRPr kumimoji="1" lang="en-US" altLang="ja-JP" sz="1000" dirty="0"/>
          </a:p>
          <a:p>
            <a:r>
              <a:rPr kumimoji="1" lang="en-US" altLang="ja-JP" sz="1000" dirty="0"/>
              <a:t>※</a:t>
            </a:r>
            <a:r>
              <a:rPr kumimoji="1" lang="ja-JP" altLang="en-US" sz="1000" dirty="0"/>
              <a:t>インターネット環境がある場合</a:t>
            </a:r>
            <a:endParaRPr kumimoji="1" lang="en-US" altLang="ja-JP" sz="1000" dirty="0"/>
          </a:p>
          <a:p>
            <a:endParaRPr kumimoji="1" lang="en-US" altLang="ja-JP" sz="1000" dirty="0"/>
          </a:p>
          <a:p>
            <a:r>
              <a:rPr kumimoji="1" lang="ja-JP" altLang="en-US" sz="1000" dirty="0"/>
              <a:t>さて、それでは実際に自分の地域のハザードマップを確認しながら避難経路などを考えてみましょう。まずは教科書</a:t>
            </a:r>
            <a:r>
              <a:rPr kumimoji="1" lang="en-US" altLang="ja-JP" sz="1000" dirty="0"/>
              <a:t>p.192-195</a:t>
            </a:r>
            <a:r>
              <a:rPr kumimoji="1" lang="ja-JP" altLang="en-US" sz="1000" dirty="0"/>
              <a:t>を読みましょう。そのうえで、ハザードマップポータルサイトにアクセスし、「重ねるハザードマップ」か「わがまちハザードマップ」のいずれかを用いて、自分の地域のハザードマップを表示させてみましょう。場合によっては、進学希望先や就職希望地域、祖父母や親せきの住む地域など、自分と関係しそうな地域でも構いません。つぎに、教科書</a:t>
            </a:r>
            <a:r>
              <a:rPr kumimoji="1" lang="en-US" altLang="ja-JP" sz="1000" dirty="0"/>
              <a:t>p.192-195</a:t>
            </a:r>
            <a:r>
              <a:rPr kumimoji="1" lang="ja-JP" altLang="en-US" sz="1000" dirty="0"/>
              <a:t>と同じ観点で自分の地域のハザードマップを眺め、避難経路などを考察し、自分ならではのレポートとしてまとめてみましょう。</a:t>
            </a:r>
            <a:endParaRPr kumimoji="1" lang="en-US" altLang="ja-JP" sz="1000" dirty="0"/>
          </a:p>
        </p:txBody>
      </p:sp>
      <p:sp>
        <p:nvSpPr>
          <p:cNvPr id="4" name="スライド番号プレースホルダー 3"/>
          <p:cNvSpPr>
            <a:spLocks noGrp="1"/>
          </p:cNvSpPr>
          <p:nvPr>
            <p:ph type="sldNum" sz="quarter" idx="5"/>
          </p:nvPr>
        </p:nvSpPr>
        <p:spPr/>
        <p:txBody>
          <a:bodyPr/>
          <a:lstStyle/>
          <a:p>
            <a:fld id="{AD400B58-C189-4153-825B-75F970B36319}" type="slidenum">
              <a:rPr kumimoji="1" lang="ja-JP" altLang="en-US" smtClean="0"/>
              <a:t>4</a:t>
            </a:fld>
            <a:endParaRPr kumimoji="1" lang="ja-JP" altLang="en-US" dirty="0"/>
          </a:p>
        </p:txBody>
      </p:sp>
    </p:spTree>
    <p:extLst>
      <p:ext uri="{BB962C8B-B14F-4D97-AF65-F5344CB8AC3E}">
        <p14:creationId xmlns:p14="http://schemas.microsoft.com/office/powerpoint/2010/main" val="4253341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0C2561B-1CC9-433D-8F60-B7CD85E3EEA4}" type="datetimeFigureOut">
              <a:rPr kumimoji="1" lang="ja-JP" altLang="en-US" smtClean="0"/>
              <a:t>2022/3/31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38C40E-93A1-45A8-BE4F-010A13E83E1D}" type="slidenum">
              <a:rPr kumimoji="1" lang="ja-JP" altLang="en-US" smtClean="0"/>
              <a:t>‹#›</a:t>
            </a:fld>
            <a:endParaRPr kumimoji="1" lang="ja-JP" altLang="en-US"/>
          </a:p>
        </p:txBody>
      </p:sp>
    </p:spTree>
    <p:extLst>
      <p:ext uri="{BB962C8B-B14F-4D97-AF65-F5344CB8AC3E}">
        <p14:creationId xmlns:p14="http://schemas.microsoft.com/office/powerpoint/2010/main" val="4182055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C2561B-1CC9-433D-8F60-B7CD85E3EEA4}" type="datetimeFigureOut">
              <a:rPr kumimoji="1" lang="ja-JP" altLang="en-US" smtClean="0"/>
              <a:t>2022/3/31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38C40E-93A1-45A8-BE4F-010A13E83E1D}" type="slidenum">
              <a:rPr kumimoji="1" lang="ja-JP" altLang="en-US" smtClean="0"/>
              <a:t>‹#›</a:t>
            </a:fld>
            <a:endParaRPr kumimoji="1" lang="ja-JP" altLang="en-US"/>
          </a:p>
        </p:txBody>
      </p:sp>
    </p:spTree>
    <p:extLst>
      <p:ext uri="{BB962C8B-B14F-4D97-AF65-F5344CB8AC3E}">
        <p14:creationId xmlns:p14="http://schemas.microsoft.com/office/powerpoint/2010/main" val="1909467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C2561B-1CC9-433D-8F60-B7CD85E3EEA4}" type="datetimeFigureOut">
              <a:rPr kumimoji="1" lang="ja-JP" altLang="en-US" smtClean="0"/>
              <a:t>2022/3/31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38C40E-93A1-45A8-BE4F-010A13E83E1D}" type="slidenum">
              <a:rPr kumimoji="1" lang="ja-JP" altLang="en-US" smtClean="0"/>
              <a:t>‹#›</a:t>
            </a:fld>
            <a:endParaRPr kumimoji="1" lang="ja-JP" altLang="en-US"/>
          </a:p>
        </p:txBody>
      </p:sp>
    </p:spTree>
    <p:extLst>
      <p:ext uri="{BB962C8B-B14F-4D97-AF65-F5344CB8AC3E}">
        <p14:creationId xmlns:p14="http://schemas.microsoft.com/office/powerpoint/2010/main" val="2752072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0C2561B-1CC9-433D-8F60-B7CD85E3EEA4}" type="datetimeFigureOut">
              <a:rPr kumimoji="1" lang="ja-JP" altLang="en-US" smtClean="0"/>
              <a:t>2022/3/31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38C40E-93A1-45A8-BE4F-010A13E83E1D}" type="slidenum">
              <a:rPr kumimoji="1" lang="ja-JP" altLang="en-US" smtClean="0"/>
              <a:t>‹#›</a:t>
            </a:fld>
            <a:endParaRPr kumimoji="1" lang="ja-JP" altLang="en-US"/>
          </a:p>
        </p:txBody>
      </p:sp>
    </p:spTree>
    <p:extLst>
      <p:ext uri="{BB962C8B-B14F-4D97-AF65-F5344CB8AC3E}">
        <p14:creationId xmlns:p14="http://schemas.microsoft.com/office/powerpoint/2010/main" val="4083094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0C2561B-1CC9-433D-8F60-B7CD85E3EEA4}" type="datetimeFigureOut">
              <a:rPr kumimoji="1" lang="ja-JP" altLang="en-US" smtClean="0"/>
              <a:t>2022/3/31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F38C40E-93A1-45A8-BE4F-010A13E83E1D}" type="slidenum">
              <a:rPr kumimoji="1" lang="ja-JP" altLang="en-US" smtClean="0"/>
              <a:t>‹#›</a:t>
            </a:fld>
            <a:endParaRPr kumimoji="1" lang="ja-JP" altLang="en-US"/>
          </a:p>
        </p:txBody>
      </p:sp>
    </p:spTree>
    <p:extLst>
      <p:ext uri="{BB962C8B-B14F-4D97-AF65-F5344CB8AC3E}">
        <p14:creationId xmlns:p14="http://schemas.microsoft.com/office/powerpoint/2010/main" val="1924396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0C2561B-1CC9-433D-8F60-B7CD85E3EEA4}" type="datetimeFigureOut">
              <a:rPr kumimoji="1" lang="ja-JP" altLang="en-US" smtClean="0"/>
              <a:t>2022/3/31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38C40E-93A1-45A8-BE4F-010A13E83E1D}" type="slidenum">
              <a:rPr kumimoji="1" lang="ja-JP" altLang="en-US" smtClean="0"/>
              <a:t>‹#›</a:t>
            </a:fld>
            <a:endParaRPr kumimoji="1" lang="ja-JP" altLang="en-US"/>
          </a:p>
        </p:txBody>
      </p:sp>
    </p:spTree>
    <p:extLst>
      <p:ext uri="{BB962C8B-B14F-4D97-AF65-F5344CB8AC3E}">
        <p14:creationId xmlns:p14="http://schemas.microsoft.com/office/powerpoint/2010/main" val="1473097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0C2561B-1CC9-433D-8F60-B7CD85E3EEA4}" type="datetimeFigureOut">
              <a:rPr kumimoji="1" lang="ja-JP" altLang="en-US" smtClean="0"/>
              <a:t>2022/3/31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F38C40E-93A1-45A8-BE4F-010A13E83E1D}" type="slidenum">
              <a:rPr kumimoji="1" lang="ja-JP" altLang="en-US" smtClean="0"/>
              <a:t>‹#›</a:t>
            </a:fld>
            <a:endParaRPr kumimoji="1" lang="ja-JP" altLang="en-US"/>
          </a:p>
        </p:txBody>
      </p:sp>
    </p:spTree>
    <p:extLst>
      <p:ext uri="{BB962C8B-B14F-4D97-AF65-F5344CB8AC3E}">
        <p14:creationId xmlns:p14="http://schemas.microsoft.com/office/powerpoint/2010/main" val="1481673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0C2561B-1CC9-433D-8F60-B7CD85E3EEA4}" type="datetimeFigureOut">
              <a:rPr kumimoji="1" lang="ja-JP" altLang="en-US" smtClean="0"/>
              <a:t>2022/3/31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F38C40E-93A1-45A8-BE4F-010A13E83E1D}" type="slidenum">
              <a:rPr kumimoji="1" lang="ja-JP" altLang="en-US" smtClean="0"/>
              <a:t>‹#›</a:t>
            </a:fld>
            <a:endParaRPr kumimoji="1" lang="ja-JP" altLang="en-US"/>
          </a:p>
        </p:txBody>
      </p:sp>
    </p:spTree>
    <p:extLst>
      <p:ext uri="{BB962C8B-B14F-4D97-AF65-F5344CB8AC3E}">
        <p14:creationId xmlns:p14="http://schemas.microsoft.com/office/powerpoint/2010/main" val="220154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C2561B-1CC9-433D-8F60-B7CD85E3EEA4}" type="datetimeFigureOut">
              <a:rPr kumimoji="1" lang="ja-JP" altLang="en-US" smtClean="0"/>
              <a:t>2022/3/31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F38C40E-93A1-45A8-BE4F-010A13E83E1D}" type="slidenum">
              <a:rPr kumimoji="1" lang="ja-JP" altLang="en-US" smtClean="0"/>
              <a:t>‹#›</a:t>
            </a:fld>
            <a:endParaRPr kumimoji="1" lang="ja-JP" altLang="en-US"/>
          </a:p>
        </p:txBody>
      </p:sp>
    </p:spTree>
    <p:extLst>
      <p:ext uri="{BB962C8B-B14F-4D97-AF65-F5344CB8AC3E}">
        <p14:creationId xmlns:p14="http://schemas.microsoft.com/office/powerpoint/2010/main" val="3149381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0C2561B-1CC9-433D-8F60-B7CD85E3EEA4}" type="datetimeFigureOut">
              <a:rPr kumimoji="1" lang="ja-JP" altLang="en-US" smtClean="0"/>
              <a:t>2022/3/31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38C40E-93A1-45A8-BE4F-010A13E83E1D}" type="slidenum">
              <a:rPr kumimoji="1" lang="ja-JP" altLang="en-US" smtClean="0"/>
              <a:t>‹#›</a:t>
            </a:fld>
            <a:endParaRPr kumimoji="1" lang="ja-JP" altLang="en-US"/>
          </a:p>
        </p:txBody>
      </p:sp>
    </p:spTree>
    <p:extLst>
      <p:ext uri="{BB962C8B-B14F-4D97-AF65-F5344CB8AC3E}">
        <p14:creationId xmlns:p14="http://schemas.microsoft.com/office/powerpoint/2010/main" val="1153916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0C2561B-1CC9-433D-8F60-B7CD85E3EEA4}" type="datetimeFigureOut">
              <a:rPr kumimoji="1" lang="ja-JP" altLang="en-US" smtClean="0"/>
              <a:t>2022/3/31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F38C40E-93A1-45A8-BE4F-010A13E83E1D}" type="slidenum">
              <a:rPr kumimoji="1" lang="ja-JP" altLang="en-US" smtClean="0"/>
              <a:t>‹#›</a:t>
            </a:fld>
            <a:endParaRPr kumimoji="1" lang="ja-JP" altLang="en-US"/>
          </a:p>
        </p:txBody>
      </p:sp>
    </p:spTree>
    <p:extLst>
      <p:ext uri="{BB962C8B-B14F-4D97-AF65-F5344CB8AC3E}">
        <p14:creationId xmlns:p14="http://schemas.microsoft.com/office/powerpoint/2010/main" val="4161944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C2561B-1CC9-433D-8F60-B7CD85E3EEA4}" type="datetimeFigureOut">
              <a:rPr kumimoji="1" lang="ja-JP" altLang="en-US" smtClean="0"/>
              <a:t>2022/3/31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38C40E-93A1-45A8-BE4F-010A13E83E1D}" type="slidenum">
              <a:rPr kumimoji="1" lang="ja-JP" altLang="en-US" smtClean="0"/>
              <a:t>‹#›</a:t>
            </a:fld>
            <a:endParaRPr kumimoji="1" lang="ja-JP" altLang="en-US"/>
          </a:p>
        </p:txBody>
      </p:sp>
    </p:spTree>
    <p:extLst>
      <p:ext uri="{BB962C8B-B14F-4D97-AF65-F5344CB8AC3E}">
        <p14:creationId xmlns:p14="http://schemas.microsoft.com/office/powerpoint/2010/main" val="240559589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0C0278-2BF1-4C88-8103-9360312FF52D}"/>
              </a:ext>
            </a:extLst>
          </p:cNvPr>
          <p:cNvSpPr>
            <a:spLocks noGrp="1"/>
          </p:cNvSpPr>
          <p:nvPr>
            <p:ph type="ctrTitle"/>
          </p:nvPr>
        </p:nvSpPr>
        <p:spPr/>
        <p:txBody>
          <a:bodyPr>
            <a:normAutofit/>
          </a:bodyPr>
          <a:lstStyle/>
          <a:p>
            <a:pPr algn="l"/>
            <a:r>
              <a:rPr lang="ja-JP" altLang="en-US" sz="2800" dirty="0"/>
              <a:t>第</a:t>
            </a:r>
            <a:r>
              <a:rPr lang="en-US" altLang="ja-JP" sz="2800" dirty="0"/>
              <a:t>3</a:t>
            </a:r>
            <a:r>
              <a:rPr lang="ja-JP" altLang="en-US" sz="2800" dirty="0"/>
              <a:t>編 第</a:t>
            </a:r>
            <a:r>
              <a:rPr lang="en-US" altLang="ja-JP" sz="2800" dirty="0"/>
              <a:t>1</a:t>
            </a:r>
            <a:r>
              <a:rPr lang="ja-JP" altLang="en-US" sz="2800" dirty="0"/>
              <a:t>章</a:t>
            </a:r>
            <a:br>
              <a:rPr lang="en-US" altLang="ja-JP" sz="2800" dirty="0"/>
            </a:br>
            <a:r>
              <a:rPr lang="ja-JP" altLang="en-US" sz="2400" dirty="0"/>
              <a:t>自然災害と防災</a:t>
            </a:r>
            <a:br>
              <a:rPr lang="en-US" altLang="ja-JP" sz="3200" dirty="0"/>
            </a:br>
            <a:br>
              <a:rPr lang="ja-JP" altLang="en-US" sz="3600" dirty="0"/>
            </a:br>
            <a:r>
              <a:rPr lang="ja-JP" altLang="en-US" sz="2800" dirty="0"/>
              <a:t>８．防災・減災への取り組み</a:t>
            </a:r>
            <a:endParaRPr lang="ja-JP" altLang="en-US" sz="3600" dirty="0"/>
          </a:p>
        </p:txBody>
      </p:sp>
      <p:sp>
        <p:nvSpPr>
          <p:cNvPr id="3" name="字幕 2">
            <a:extLst>
              <a:ext uri="{FF2B5EF4-FFF2-40B4-BE49-F238E27FC236}">
                <a16:creationId xmlns:a16="http://schemas.microsoft.com/office/drawing/2014/main" id="{4F39A9FA-36E4-43DB-A723-81C5942E02B2}"/>
              </a:ext>
            </a:extLst>
          </p:cNvPr>
          <p:cNvSpPr>
            <a:spLocks noGrp="1"/>
          </p:cNvSpPr>
          <p:nvPr>
            <p:ph type="subTitle" idx="1"/>
          </p:nvPr>
        </p:nvSpPr>
        <p:spPr>
          <a:xfrm>
            <a:off x="1143000" y="3961801"/>
            <a:ext cx="6858000" cy="1655762"/>
          </a:xfrm>
        </p:spPr>
        <p:txBody>
          <a:bodyPr/>
          <a:lstStyle/>
          <a:p>
            <a:r>
              <a:rPr kumimoji="1" lang="ja-JP" altLang="en-US" dirty="0"/>
              <a:t>（教科書</a:t>
            </a:r>
            <a:r>
              <a:rPr kumimoji="1" lang="en-US" altLang="ja-JP" dirty="0"/>
              <a:t>p.190-195</a:t>
            </a:r>
            <a:r>
              <a:rPr kumimoji="1" lang="ja-JP" altLang="en-US" dirty="0"/>
              <a:t>）</a:t>
            </a:r>
          </a:p>
        </p:txBody>
      </p:sp>
      <p:sp>
        <p:nvSpPr>
          <p:cNvPr id="4" name="テキスト ボックス 3">
            <a:extLst>
              <a:ext uri="{FF2B5EF4-FFF2-40B4-BE49-F238E27FC236}">
                <a16:creationId xmlns:a16="http://schemas.microsoft.com/office/drawing/2014/main" id="{34E5D5C8-5B18-4EDE-ACBB-0499937652FE}"/>
              </a:ext>
            </a:extLst>
          </p:cNvPr>
          <p:cNvSpPr txBox="1"/>
          <p:nvPr/>
        </p:nvSpPr>
        <p:spPr>
          <a:xfrm>
            <a:off x="4371516" y="6264513"/>
            <a:ext cx="4772484" cy="369332"/>
          </a:xfrm>
          <a:prstGeom prst="rect">
            <a:avLst/>
          </a:prstGeom>
          <a:noFill/>
        </p:spPr>
        <p:txBody>
          <a:bodyPr wrap="square" rtlCol="0">
            <a:spAutoFit/>
          </a:bodyPr>
          <a:lstStyle/>
          <a:p>
            <a:pPr algn="ctr"/>
            <a:r>
              <a:rPr lang="en-US" altLang="ja-JP" i="0" dirty="0">
                <a:solidFill>
                  <a:srgbClr val="202124"/>
                </a:solidFill>
                <a:effectLst/>
                <a:latin typeface="arial" panose="020B0604020202020204" pitchFamily="34" charset="0"/>
              </a:rPr>
              <a:t>QR</a:t>
            </a:r>
            <a:r>
              <a:rPr lang="ja-JP" altLang="en-US" i="0" dirty="0">
                <a:solidFill>
                  <a:srgbClr val="202124"/>
                </a:solidFill>
                <a:effectLst/>
                <a:latin typeface="arial" panose="020B0604020202020204" pitchFamily="34" charset="0"/>
              </a:rPr>
              <a:t>コードは</a:t>
            </a:r>
            <a:r>
              <a:rPr lang="en-US" altLang="ja-JP" i="0" dirty="0">
                <a:solidFill>
                  <a:srgbClr val="202124"/>
                </a:solidFill>
                <a:effectLst/>
                <a:latin typeface="arial" panose="020B0604020202020204" pitchFamily="34" charset="0"/>
              </a:rPr>
              <a:t>(</a:t>
            </a:r>
            <a:r>
              <a:rPr lang="ja-JP" altLang="en-US" i="0" dirty="0">
                <a:solidFill>
                  <a:srgbClr val="202124"/>
                </a:solidFill>
                <a:effectLst/>
                <a:latin typeface="arial" panose="020B0604020202020204" pitchFamily="34" charset="0"/>
              </a:rPr>
              <a:t>株</a:t>
            </a:r>
            <a:r>
              <a:rPr lang="en-US" altLang="ja-JP" i="0" dirty="0">
                <a:solidFill>
                  <a:srgbClr val="202124"/>
                </a:solidFill>
                <a:effectLst/>
                <a:latin typeface="arial" panose="020B0604020202020204" pitchFamily="34" charset="0"/>
              </a:rPr>
              <a:t>)</a:t>
            </a:r>
            <a:r>
              <a:rPr lang="ja-JP" altLang="en-US" i="0" dirty="0">
                <a:solidFill>
                  <a:srgbClr val="202124"/>
                </a:solidFill>
                <a:effectLst/>
                <a:latin typeface="arial" panose="020B0604020202020204" pitchFamily="34" charset="0"/>
              </a:rPr>
              <a:t>デンソーウェーブの登録商標です</a:t>
            </a:r>
            <a:endParaRPr kumimoji="1" lang="ja-JP" altLang="en-US" dirty="0">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3375935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20">
            <a:extLst>
              <a:ext uri="{FF2B5EF4-FFF2-40B4-BE49-F238E27FC236}">
                <a16:creationId xmlns:a16="http://schemas.microsoft.com/office/drawing/2014/main" id="{AEAFE60E-4572-4DFB-9A73-A6D697AADF4A}"/>
              </a:ext>
            </a:extLst>
          </p:cNvPr>
          <p:cNvSpPr/>
          <p:nvPr/>
        </p:nvSpPr>
        <p:spPr>
          <a:xfrm>
            <a:off x="-209550" y="-18692"/>
            <a:ext cx="9544050" cy="461094"/>
          </a:xfrm>
          <a:prstGeom prst="roundRect">
            <a:avLst/>
          </a:prstGeom>
          <a:solidFill>
            <a:srgbClr val="2B8B9B"/>
          </a:solidFill>
          <a:ln w="6350">
            <a:noFill/>
          </a:ln>
        </p:spPr>
        <p:style>
          <a:lnRef idx="1">
            <a:schemeClr val="accent1"/>
          </a:lnRef>
          <a:fillRef idx="3">
            <a:schemeClr val="accent1"/>
          </a:fillRef>
          <a:effectRef idx="2">
            <a:schemeClr val="accent1"/>
          </a:effectRef>
          <a:fontRef idx="minor">
            <a:schemeClr val="lt1"/>
          </a:fontRef>
        </p:style>
        <p:txBody>
          <a:bodyPr lIns="360000" tIns="0" rIns="0" bIns="0" rtlCol="0" anchor="ctr" anchorCtr="0"/>
          <a:lstStyle/>
          <a:p>
            <a:pPr>
              <a:lnSpc>
                <a:spcPts val="3000"/>
              </a:lnSpc>
            </a:pPr>
            <a:r>
              <a:rPr lang="ja-JP" altLang="en-US" sz="1900" b="1" dirty="0">
                <a:solidFill>
                  <a:schemeClr val="bg1">
                    <a:lumMod val="95000"/>
                  </a:schemeClr>
                </a:solidFill>
                <a:latin typeface="Yu Gothic UI" panose="020B0500000000000000" pitchFamily="50" charset="-128"/>
                <a:ea typeface="Yu Gothic UI" panose="020B0500000000000000" pitchFamily="50" charset="-128"/>
                <a:cs typeface="Meiryo UI" panose="020B0604030504040204" pitchFamily="50" charset="-128"/>
              </a:rPr>
              <a:t>災害に備えて　</a:t>
            </a:r>
            <a:r>
              <a:rPr lang="en-US" altLang="ja-JP" sz="1900" b="1" dirty="0">
                <a:solidFill>
                  <a:schemeClr val="bg1">
                    <a:lumMod val="95000"/>
                  </a:schemeClr>
                </a:solidFill>
                <a:latin typeface="Yu Gothic UI" panose="020B0500000000000000" pitchFamily="50" charset="-128"/>
                <a:ea typeface="Yu Gothic UI" panose="020B0500000000000000" pitchFamily="50" charset="-128"/>
                <a:cs typeface="Meiryo UI" panose="020B0604030504040204" pitchFamily="50" charset="-128"/>
              </a:rPr>
              <a:t>-</a:t>
            </a:r>
            <a:r>
              <a:rPr lang="ja-JP" altLang="en-US" sz="1900" b="1" dirty="0">
                <a:solidFill>
                  <a:schemeClr val="bg1">
                    <a:lumMod val="95000"/>
                  </a:schemeClr>
                </a:solidFill>
                <a:latin typeface="Yu Gothic UI" panose="020B0500000000000000" pitchFamily="50" charset="-128"/>
                <a:ea typeface="Yu Gothic UI" panose="020B0500000000000000" pitchFamily="50" charset="-128"/>
                <a:cs typeface="Meiryo UI" panose="020B0604030504040204" pitchFamily="50" charset="-128"/>
              </a:rPr>
              <a:t>防災・減災への取り組み</a:t>
            </a:r>
            <a:r>
              <a:rPr lang="en-US" altLang="ja-JP" sz="1900" b="1" dirty="0">
                <a:solidFill>
                  <a:schemeClr val="bg1">
                    <a:lumMod val="95000"/>
                  </a:schemeClr>
                </a:solidFill>
                <a:latin typeface="Yu Gothic UI" panose="020B0500000000000000" pitchFamily="50" charset="-128"/>
                <a:ea typeface="Yu Gothic UI" panose="020B0500000000000000" pitchFamily="50" charset="-128"/>
                <a:cs typeface="Meiryo UI" panose="020B0604030504040204" pitchFamily="50" charset="-128"/>
              </a:rPr>
              <a:t>-</a:t>
            </a:r>
          </a:p>
        </p:txBody>
      </p:sp>
      <p:sp>
        <p:nvSpPr>
          <p:cNvPr id="23" name="正方形/長方形 22">
            <a:extLst>
              <a:ext uri="{FF2B5EF4-FFF2-40B4-BE49-F238E27FC236}">
                <a16:creationId xmlns:a16="http://schemas.microsoft.com/office/drawing/2014/main" id="{3B82BDFE-BFC5-4CD6-9305-CF42A6FD045C}"/>
              </a:ext>
            </a:extLst>
          </p:cNvPr>
          <p:cNvSpPr/>
          <p:nvPr/>
        </p:nvSpPr>
        <p:spPr>
          <a:xfrm>
            <a:off x="0" y="6756018"/>
            <a:ext cx="9144000" cy="105196"/>
          </a:xfrm>
          <a:prstGeom prst="rect">
            <a:avLst/>
          </a:prstGeom>
          <a:solidFill>
            <a:srgbClr val="2B8B9B"/>
          </a:solidFill>
          <a:ln>
            <a:solidFill>
              <a:srgbClr val="33A4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サブタイトル 2">
            <a:extLst>
              <a:ext uri="{FF2B5EF4-FFF2-40B4-BE49-F238E27FC236}">
                <a16:creationId xmlns:a16="http://schemas.microsoft.com/office/drawing/2014/main" id="{1FAC5231-2FBB-49FC-AAAC-ED7EFE4404CB}"/>
              </a:ext>
            </a:extLst>
          </p:cNvPr>
          <p:cNvSpPr txBox="1">
            <a:spLocks/>
          </p:cNvSpPr>
          <p:nvPr/>
        </p:nvSpPr>
        <p:spPr>
          <a:xfrm>
            <a:off x="434768" y="726581"/>
            <a:ext cx="8526352" cy="5401482"/>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400" b="1" u="sng" dirty="0">
                <a:solidFill>
                  <a:schemeClr val="tx1">
                    <a:lumMod val="85000"/>
                    <a:lumOff val="15000"/>
                  </a:schemeClr>
                </a:solidFill>
                <a:latin typeface="+mn-ea"/>
              </a:rPr>
              <a:t>ハザードマップ</a:t>
            </a:r>
          </a:p>
          <a:p>
            <a:pPr algn="l"/>
            <a:r>
              <a:rPr lang="ja-JP" altLang="en-US" sz="2400" dirty="0">
                <a:solidFill>
                  <a:schemeClr val="tx1">
                    <a:lumMod val="85000"/>
                    <a:lumOff val="15000"/>
                  </a:schemeClr>
                </a:solidFill>
                <a:latin typeface="+mn-ea"/>
              </a:rPr>
              <a:t> ：各自治体が作成する各種災害の予測図</a:t>
            </a:r>
          </a:p>
          <a:p>
            <a:pPr algn="l"/>
            <a:r>
              <a:rPr lang="en-US" altLang="ja-JP" sz="2400" dirty="0">
                <a:solidFill>
                  <a:schemeClr val="tx1">
                    <a:lumMod val="85000"/>
                    <a:lumOff val="15000"/>
                  </a:schemeClr>
                </a:solidFill>
                <a:latin typeface="+mn-ea"/>
              </a:rPr>
              <a:t> </a:t>
            </a:r>
            <a:r>
              <a:rPr lang="ja-JP" altLang="en-US" sz="2400" dirty="0">
                <a:solidFill>
                  <a:schemeClr val="tx1">
                    <a:lumMod val="85000"/>
                    <a:lumOff val="15000"/>
                  </a:schemeClr>
                </a:solidFill>
                <a:latin typeface="+mn-ea"/>
              </a:rPr>
              <a:t>：避難所・避難経路も確認できる</a:t>
            </a:r>
          </a:p>
          <a:p>
            <a:pPr algn="l"/>
            <a:endParaRPr lang="en-US" altLang="ja-JP" sz="2400" dirty="0">
              <a:solidFill>
                <a:schemeClr val="tx1">
                  <a:lumMod val="85000"/>
                  <a:lumOff val="15000"/>
                </a:schemeClr>
              </a:solidFill>
              <a:latin typeface="+mn-ea"/>
            </a:endParaRPr>
          </a:p>
          <a:p>
            <a:pPr algn="l"/>
            <a:r>
              <a:rPr lang="ja-JP" altLang="en-US" sz="2400" dirty="0">
                <a:solidFill>
                  <a:schemeClr val="tx1">
                    <a:lumMod val="85000"/>
                    <a:lumOff val="15000"/>
                  </a:schemeClr>
                </a:solidFill>
                <a:latin typeface="+mn-ea"/>
              </a:rPr>
              <a:t>　⇒防災・減災につながる</a:t>
            </a:r>
            <a:endParaRPr lang="en-US" altLang="ja-JP" sz="2400" dirty="0">
              <a:solidFill>
                <a:schemeClr val="tx1">
                  <a:lumMod val="85000"/>
                  <a:lumOff val="15000"/>
                </a:schemeClr>
              </a:solidFill>
              <a:latin typeface="+mn-ea"/>
            </a:endParaRPr>
          </a:p>
          <a:p>
            <a:pPr algn="l"/>
            <a:endParaRPr lang="en-US" altLang="ja-JP" sz="2400" dirty="0">
              <a:solidFill>
                <a:schemeClr val="tx1">
                  <a:lumMod val="85000"/>
                  <a:lumOff val="15000"/>
                </a:schemeClr>
              </a:solidFill>
              <a:latin typeface="+mn-ea"/>
            </a:endParaRPr>
          </a:p>
          <a:p>
            <a:pPr algn="l"/>
            <a:endParaRPr lang="en-US" altLang="ja-JP" sz="2400" dirty="0">
              <a:solidFill>
                <a:schemeClr val="tx1">
                  <a:lumMod val="85000"/>
                  <a:lumOff val="15000"/>
                </a:schemeClr>
              </a:solidFill>
              <a:latin typeface="+mn-ea"/>
            </a:endParaRPr>
          </a:p>
          <a:p>
            <a:pPr algn="l"/>
            <a:r>
              <a:rPr lang="ja-JP" altLang="en-US" sz="2400" b="1" u="sng" dirty="0">
                <a:solidFill>
                  <a:schemeClr val="tx1">
                    <a:lumMod val="85000"/>
                    <a:lumOff val="15000"/>
                  </a:schemeClr>
                </a:solidFill>
                <a:latin typeface="+mn-ea"/>
              </a:rPr>
              <a:t>ハザードマップポータルサイト</a:t>
            </a:r>
            <a:endParaRPr lang="en-US" altLang="ja-JP" sz="2400" b="1" u="sng" dirty="0">
              <a:solidFill>
                <a:schemeClr val="tx1">
                  <a:lumMod val="85000"/>
                  <a:lumOff val="15000"/>
                </a:schemeClr>
              </a:solidFill>
              <a:latin typeface="+mn-ea"/>
            </a:endParaRPr>
          </a:p>
          <a:p>
            <a:pPr algn="l"/>
            <a:r>
              <a:rPr lang="en-US" altLang="ja-JP" sz="2400" dirty="0">
                <a:solidFill>
                  <a:schemeClr val="tx1">
                    <a:lumMod val="85000"/>
                    <a:lumOff val="15000"/>
                  </a:schemeClr>
                </a:solidFill>
                <a:latin typeface="+mn-ea"/>
              </a:rPr>
              <a:t> </a:t>
            </a:r>
            <a:r>
              <a:rPr lang="ja-JP" altLang="en-US" sz="2400" dirty="0">
                <a:solidFill>
                  <a:schemeClr val="tx1">
                    <a:lumMod val="85000"/>
                    <a:lumOff val="15000"/>
                  </a:schemeClr>
                </a:solidFill>
                <a:latin typeface="+mn-ea"/>
              </a:rPr>
              <a:t>：「重ねるハザードマップ」など</a:t>
            </a:r>
          </a:p>
          <a:p>
            <a:pPr algn="l"/>
            <a:endParaRPr lang="ja-JP" altLang="ja-JP" sz="2400" dirty="0">
              <a:solidFill>
                <a:schemeClr val="tx1">
                  <a:lumMod val="85000"/>
                  <a:lumOff val="15000"/>
                </a:schemeClr>
              </a:solidFill>
              <a:latin typeface="+mn-ea"/>
            </a:endParaRPr>
          </a:p>
        </p:txBody>
      </p:sp>
      <p:pic>
        <p:nvPicPr>
          <p:cNvPr id="3" name="図 2" descr="QR コード&#10;&#10;自動的に生成された説明">
            <a:extLst>
              <a:ext uri="{FF2B5EF4-FFF2-40B4-BE49-F238E27FC236}">
                <a16:creationId xmlns:a16="http://schemas.microsoft.com/office/drawing/2014/main" id="{40D7B005-B440-4C67-8C3B-B31A543011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97093" y="3427322"/>
            <a:ext cx="3264027" cy="3264027"/>
          </a:xfrm>
          <a:prstGeom prst="rect">
            <a:avLst/>
          </a:prstGeom>
        </p:spPr>
      </p:pic>
    </p:spTree>
    <p:extLst>
      <p:ext uri="{BB962C8B-B14F-4D97-AF65-F5344CB8AC3E}">
        <p14:creationId xmlns:p14="http://schemas.microsoft.com/office/powerpoint/2010/main" val="2448852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500"/>
                                        <p:tgtEl>
                                          <p:spTgt spid="5">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5">
                                            <p:txEl>
                                              <p:pRg st="4" end="4"/>
                                            </p:txEl>
                                          </p:spTgt>
                                        </p:tgtEl>
                                        <p:attrNameLst>
                                          <p:attrName>style.visibility</p:attrName>
                                        </p:attrNameLst>
                                      </p:cBhvr>
                                      <p:to>
                                        <p:strVal val="visible"/>
                                      </p:to>
                                    </p:set>
                                    <p:animEffect transition="in" filter="fade">
                                      <p:cBhvr>
                                        <p:cTn id="16" dur="500"/>
                                        <p:tgtEl>
                                          <p:spTgt spid="5">
                                            <p:txEl>
                                              <p:pRg st="4" end="4"/>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xEl>
                                              <p:pRg st="7" end="7"/>
                                            </p:txEl>
                                          </p:spTgt>
                                        </p:tgtEl>
                                        <p:attrNameLst>
                                          <p:attrName>style.visibility</p:attrName>
                                        </p:attrNameLst>
                                      </p:cBhvr>
                                      <p:to>
                                        <p:strVal val="visible"/>
                                      </p:to>
                                    </p:set>
                                    <p:animEffect transition="in" filter="fade">
                                      <p:cBhvr>
                                        <p:cTn id="21" dur="500"/>
                                        <p:tgtEl>
                                          <p:spTgt spid="5">
                                            <p:txEl>
                                              <p:pRg st="7" end="7"/>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5">
                                            <p:txEl>
                                              <p:pRg st="8" end="8"/>
                                            </p:txEl>
                                          </p:spTgt>
                                        </p:tgtEl>
                                        <p:attrNameLst>
                                          <p:attrName>style.visibility</p:attrName>
                                        </p:attrNameLst>
                                      </p:cBhvr>
                                      <p:to>
                                        <p:strVal val="visible"/>
                                      </p:to>
                                    </p:set>
                                    <p:animEffect transition="in" filter="fade">
                                      <p:cBhvr>
                                        <p:cTn id="24" dur="500"/>
                                        <p:tgtEl>
                                          <p:spTgt spid="5">
                                            <p:txEl>
                                              <p:pRg st="8" end="8"/>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fade">
                                      <p:cBhvr>
                                        <p:cTn id="2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20">
            <a:extLst>
              <a:ext uri="{FF2B5EF4-FFF2-40B4-BE49-F238E27FC236}">
                <a16:creationId xmlns:a16="http://schemas.microsoft.com/office/drawing/2014/main" id="{AEAFE60E-4572-4DFB-9A73-A6D697AADF4A}"/>
              </a:ext>
            </a:extLst>
          </p:cNvPr>
          <p:cNvSpPr/>
          <p:nvPr/>
        </p:nvSpPr>
        <p:spPr>
          <a:xfrm>
            <a:off x="-209550" y="-18692"/>
            <a:ext cx="9544050" cy="461094"/>
          </a:xfrm>
          <a:prstGeom prst="roundRect">
            <a:avLst/>
          </a:prstGeom>
          <a:solidFill>
            <a:srgbClr val="2B8B9B"/>
          </a:solidFill>
          <a:ln w="6350">
            <a:noFill/>
          </a:ln>
        </p:spPr>
        <p:style>
          <a:lnRef idx="1">
            <a:schemeClr val="accent1"/>
          </a:lnRef>
          <a:fillRef idx="3">
            <a:schemeClr val="accent1"/>
          </a:fillRef>
          <a:effectRef idx="2">
            <a:schemeClr val="accent1"/>
          </a:effectRef>
          <a:fontRef idx="minor">
            <a:schemeClr val="lt1"/>
          </a:fontRef>
        </p:style>
        <p:txBody>
          <a:bodyPr lIns="360000" tIns="0" rIns="0" bIns="0" rtlCol="0" anchor="ctr" anchorCtr="0"/>
          <a:lstStyle/>
          <a:p>
            <a:pPr>
              <a:lnSpc>
                <a:spcPts val="3000"/>
              </a:lnSpc>
            </a:pPr>
            <a:r>
              <a:rPr lang="ja-JP" altLang="en-US" sz="2000" b="1" dirty="0">
                <a:solidFill>
                  <a:schemeClr val="bg1">
                    <a:lumMod val="95000"/>
                  </a:schemeClr>
                </a:solidFill>
                <a:latin typeface="Yu Gothic UI" panose="020B0500000000000000" pitchFamily="50" charset="-128"/>
                <a:ea typeface="Yu Gothic UI" panose="020B0500000000000000" pitchFamily="50" charset="-128"/>
                <a:cs typeface="Meiryo UI" panose="020B0604030504040204" pitchFamily="50" charset="-128"/>
              </a:rPr>
              <a:t>災害に備えて　</a:t>
            </a:r>
            <a:r>
              <a:rPr lang="en-US" altLang="ja-JP" sz="2000" b="1" dirty="0">
                <a:solidFill>
                  <a:schemeClr val="bg1">
                    <a:lumMod val="95000"/>
                  </a:schemeClr>
                </a:solidFill>
                <a:latin typeface="Yu Gothic UI" panose="020B0500000000000000" pitchFamily="50" charset="-128"/>
                <a:ea typeface="Yu Gothic UI" panose="020B0500000000000000" pitchFamily="50" charset="-128"/>
                <a:cs typeface="Meiryo UI" panose="020B0604030504040204" pitchFamily="50" charset="-128"/>
              </a:rPr>
              <a:t>-</a:t>
            </a:r>
            <a:r>
              <a:rPr lang="ja-JP" altLang="en-US" sz="2000" b="1" dirty="0">
                <a:solidFill>
                  <a:schemeClr val="bg1">
                    <a:lumMod val="95000"/>
                  </a:schemeClr>
                </a:solidFill>
                <a:latin typeface="Yu Gothic UI" panose="020B0500000000000000" pitchFamily="50" charset="-128"/>
                <a:ea typeface="Yu Gothic UI" panose="020B0500000000000000" pitchFamily="50" charset="-128"/>
                <a:cs typeface="Meiryo UI" panose="020B0604030504040204" pitchFamily="50" charset="-128"/>
              </a:rPr>
              <a:t>防災・減災への取り組み</a:t>
            </a:r>
            <a:r>
              <a:rPr lang="en-US" altLang="ja-JP" sz="2000" b="1" dirty="0">
                <a:solidFill>
                  <a:schemeClr val="bg1">
                    <a:lumMod val="95000"/>
                  </a:schemeClr>
                </a:solidFill>
                <a:latin typeface="Yu Gothic UI" panose="020B0500000000000000" pitchFamily="50" charset="-128"/>
                <a:ea typeface="Yu Gothic UI" panose="020B0500000000000000" pitchFamily="50" charset="-128"/>
                <a:cs typeface="Meiryo UI" panose="020B0604030504040204" pitchFamily="50" charset="-128"/>
              </a:rPr>
              <a:t>-</a:t>
            </a:r>
          </a:p>
        </p:txBody>
      </p:sp>
      <p:sp>
        <p:nvSpPr>
          <p:cNvPr id="23" name="正方形/長方形 22">
            <a:extLst>
              <a:ext uri="{FF2B5EF4-FFF2-40B4-BE49-F238E27FC236}">
                <a16:creationId xmlns:a16="http://schemas.microsoft.com/office/drawing/2014/main" id="{3B82BDFE-BFC5-4CD6-9305-CF42A6FD045C}"/>
              </a:ext>
            </a:extLst>
          </p:cNvPr>
          <p:cNvSpPr/>
          <p:nvPr/>
        </p:nvSpPr>
        <p:spPr>
          <a:xfrm>
            <a:off x="0" y="6756018"/>
            <a:ext cx="9144000" cy="105196"/>
          </a:xfrm>
          <a:prstGeom prst="rect">
            <a:avLst/>
          </a:prstGeom>
          <a:solidFill>
            <a:srgbClr val="2B8B9B"/>
          </a:solidFill>
          <a:ln>
            <a:solidFill>
              <a:srgbClr val="33A4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サブタイトル 2">
            <a:extLst>
              <a:ext uri="{FF2B5EF4-FFF2-40B4-BE49-F238E27FC236}">
                <a16:creationId xmlns:a16="http://schemas.microsoft.com/office/drawing/2014/main" id="{1FAC5231-2FBB-49FC-AAAC-ED7EFE4404CB}"/>
              </a:ext>
            </a:extLst>
          </p:cNvPr>
          <p:cNvSpPr txBox="1">
            <a:spLocks/>
          </p:cNvSpPr>
          <p:nvPr/>
        </p:nvSpPr>
        <p:spPr>
          <a:xfrm>
            <a:off x="434768" y="726581"/>
            <a:ext cx="8526352" cy="5401482"/>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400" b="1" u="sng" dirty="0">
                <a:solidFill>
                  <a:schemeClr val="tx1">
                    <a:lumMod val="85000"/>
                    <a:lumOff val="15000"/>
                  </a:schemeClr>
                </a:solidFill>
                <a:latin typeface="+mn-ea"/>
              </a:rPr>
              <a:t>災害前</a:t>
            </a:r>
          </a:p>
          <a:p>
            <a:pPr algn="l"/>
            <a:r>
              <a:rPr lang="ja-JP" altLang="en-US" sz="2400" dirty="0">
                <a:solidFill>
                  <a:schemeClr val="tx1">
                    <a:lumMod val="85000"/>
                    <a:lumOff val="15000"/>
                  </a:schemeClr>
                </a:solidFill>
                <a:latin typeface="+mn-ea"/>
              </a:rPr>
              <a:t> ：減災につながる行動</a:t>
            </a:r>
          </a:p>
          <a:p>
            <a:pPr algn="l"/>
            <a:r>
              <a:rPr lang="ja-JP" altLang="en-US" sz="2400" dirty="0">
                <a:solidFill>
                  <a:schemeClr val="tx1">
                    <a:lumMod val="85000"/>
                    <a:lumOff val="15000"/>
                  </a:schemeClr>
                </a:solidFill>
                <a:latin typeface="+mn-ea"/>
              </a:rPr>
              <a:t> 　⇒ハザードマップの活用　（自助）</a:t>
            </a:r>
          </a:p>
          <a:p>
            <a:pPr algn="l"/>
            <a:r>
              <a:rPr lang="ja-JP" altLang="en-US" sz="2400" dirty="0">
                <a:solidFill>
                  <a:schemeClr val="tx1">
                    <a:lumMod val="85000"/>
                    <a:lumOff val="15000"/>
                  </a:schemeClr>
                </a:solidFill>
                <a:latin typeface="+mn-ea"/>
              </a:rPr>
              <a:t> 　⇒避難訓練　　　　　（自助、共助）</a:t>
            </a:r>
          </a:p>
          <a:p>
            <a:pPr algn="l"/>
            <a:r>
              <a:rPr lang="ja-JP" altLang="en-US" sz="2400" dirty="0">
                <a:solidFill>
                  <a:schemeClr val="tx1">
                    <a:lumMod val="85000"/>
                    <a:lumOff val="15000"/>
                  </a:schemeClr>
                </a:solidFill>
                <a:latin typeface="+mn-ea"/>
              </a:rPr>
              <a:t> 　⇒防災ゲームによる訓練  （自助、共助）</a:t>
            </a:r>
          </a:p>
          <a:p>
            <a:pPr algn="l"/>
            <a:endParaRPr lang="ja-JP" altLang="en-US" sz="2400" dirty="0">
              <a:solidFill>
                <a:schemeClr val="tx1">
                  <a:lumMod val="85000"/>
                  <a:lumOff val="15000"/>
                </a:schemeClr>
              </a:solidFill>
              <a:latin typeface="+mn-ea"/>
            </a:endParaRPr>
          </a:p>
          <a:p>
            <a:pPr algn="l"/>
            <a:r>
              <a:rPr lang="ja-JP" altLang="en-US" sz="2400" b="1" u="sng" dirty="0">
                <a:solidFill>
                  <a:schemeClr val="tx1">
                    <a:lumMod val="85000"/>
                    <a:lumOff val="15000"/>
                  </a:schemeClr>
                </a:solidFill>
                <a:latin typeface="+mn-ea"/>
              </a:rPr>
              <a:t>災害後</a:t>
            </a:r>
          </a:p>
          <a:p>
            <a:pPr algn="l"/>
            <a:r>
              <a:rPr lang="ja-JP" altLang="en-US" sz="2400" dirty="0">
                <a:solidFill>
                  <a:schemeClr val="tx1">
                    <a:lumMod val="85000"/>
                    <a:lumOff val="15000"/>
                  </a:schemeClr>
                </a:solidFill>
                <a:latin typeface="+mn-ea"/>
              </a:rPr>
              <a:t> ：命を守る行動</a:t>
            </a:r>
          </a:p>
          <a:p>
            <a:pPr algn="l"/>
            <a:r>
              <a:rPr lang="ja-JP" altLang="en-US" sz="2400" dirty="0">
                <a:solidFill>
                  <a:schemeClr val="tx1">
                    <a:lumMod val="85000"/>
                    <a:lumOff val="15000"/>
                  </a:schemeClr>
                </a:solidFill>
                <a:latin typeface="+mn-ea"/>
              </a:rPr>
              <a:t> 　⇒自分自身の安全確保（自助）</a:t>
            </a:r>
          </a:p>
          <a:p>
            <a:pPr algn="l"/>
            <a:r>
              <a:rPr lang="ja-JP" altLang="en-US" sz="2400" dirty="0">
                <a:solidFill>
                  <a:schemeClr val="tx1">
                    <a:lumMod val="85000"/>
                    <a:lumOff val="15000"/>
                  </a:schemeClr>
                </a:solidFill>
                <a:latin typeface="+mn-ea"/>
              </a:rPr>
              <a:t> 　⇒被災者の救助　　　（公助、共助）</a:t>
            </a:r>
          </a:p>
          <a:p>
            <a:pPr algn="l"/>
            <a:r>
              <a:rPr lang="ja-JP" altLang="en-US" sz="2400" dirty="0">
                <a:solidFill>
                  <a:schemeClr val="tx1">
                    <a:lumMod val="85000"/>
                    <a:lumOff val="15000"/>
                  </a:schemeClr>
                </a:solidFill>
                <a:latin typeface="+mn-ea"/>
              </a:rPr>
              <a:t> 　⇒避難所の設置　　　（公助）</a:t>
            </a:r>
          </a:p>
          <a:p>
            <a:pPr algn="l"/>
            <a:r>
              <a:rPr lang="ja-JP" altLang="en-US" sz="2400" dirty="0">
                <a:solidFill>
                  <a:schemeClr val="tx1">
                    <a:lumMod val="85000"/>
                    <a:lumOff val="15000"/>
                  </a:schemeClr>
                </a:solidFill>
                <a:latin typeface="+mn-ea"/>
              </a:rPr>
              <a:t> 　⇒避難所の協働運営　（共助） </a:t>
            </a:r>
          </a:p>
        </p:txBody>
      </p:sp>
    </p:spTree>
    <p:extLst>
      <p:ext uri="{BB962C8B-B14F-4D97-AF65-F5344CB8AC3E}">
        <p14:creationId xmlns:p14="http://schemas.microsoft.com/office/powerpoint/2010/main" val="13177102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fade">
                                      <p:cBhvr>
                                        <p:cTn id="13" dur="500"/>
                                        <p:tgtEl>
                                          <p:spTgt spid="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500"/>
                                        <p:tgtEl>
                                          <p:spTgt spid="5">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500"/>
                                        <p:tgtEl>
                                          <p:spTgt spid="5">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5">
                                            <p:txEl>
                                              <p:pRg st="6" end="6"/>
                                            </p:txEl>
                                          </p:spTgt>
                                        </p:tgtEl>
                                        <p:attrNameLst>
                                          <p:attrName>style.visibility</p:attrName>
                                        </p:attrNameLst>
                                      </p:cBhvr>
                                      <p:to>
                                        <p:strVal val="visible"/>
                                      </p:to>
                                    </p:set>
                                    <p:animEffect transition="in" filter="fade">
                                      <p:cBhvr>
                                        <p:cTn id="26" dur="500"/>
                                        <p:tgtEl>
                                          <p:spTgt spid="5">
                                            <p:txEl>
                                              <p:pRg st="6" end="6"/>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animEffect transition="in" filter="fade">
                                      <p:cBhvr>
                                        <p:cTn id="29" dur="500"/>
                                        <p:tgtEl>
                                          <p:spTgt spid="5">
                                            <p:txEl>
                                              <p:pRg st="7" end="7"/>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5">
                                            <p:txEl>
                                              <p:pRg st="8" end="8"/>
                                            </p:txEl>
                                          </p:spTgt>
                                        </p:tgtEl>
                                        <p:attrNameLst>
                                          <p:attrName>style.visibility</p:attrName>
                                        </p:attrNameLst>
                                      </p:cBhvr>
                                      <p:to>
                                        <p:strVal val="visible"/>
                                      </p:to>
                                    </p:set>
                                    <p:animEffect transition="in" filter="fade">
                                      <p:cBhvr>
                                        <p:cTn id="32" dur="500"/>
                                        <p:tgtEl>
                                          <p:spTgt spid="5">
                                            <p:txEl>
                                              <p:pRg st="8" end="8"/>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5">
                                            <p:txEl>
                                              <p:pRg st="9" end="9"/>
                                            </p:txEl>
                                          </p:spTgt>
                                        </p:tgtEl>
                                        <p:attrNameLst>
                                          <p:attrName>style.visibility</p:attrName>
                                        </p:attrNameLst>
                                      </p:cBhvr>
                                      <p:to>
                                        <p:strVal val="visible"/>
                                      </p:to>
                                    </p:set>
                                    <p:animEffect transition="in" filter="fade">
                                      <p:cBhvr>
                                        <p:cTn id="35" dur="500"/>
                                        <p:tgtEl>
                                          <p:spTgt spid="5">
                                            <p:txEl>
                                              <p:pRg st="9" end="9"/>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5">
                                            <p:txEl>
                                              <p:pRg st="10" end="10"/>
                                            </p:txEl>
                                          </p:spTgt>
                                        </p:tgtEl>
                                        <p:attrNameLst>
                                          <p:attrName>style.visibility</p:attrName>
                                        </p:attrNameLst>
                                      </p:cBhvr>
                                      <p:to>
                                        <p:strVal val="visible"/>
                                      </p:to>
                                    </p:set>
                                    <p:animEffect transition="in" filter="fade">
                                      <p:cBhvr>
                                        <p:cTn id="38" dur="500"/>
                                        <p:tgtEl>
                                          <p:spTgt spid="5">
                                            <p:txEl>
                                              <p:pRg st="10" end="10"/>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5">
                                            <p:txEl>
                                              <p:pRg st="11" end="11"/>
                                            </p:txEl>
                                          </p:spTgt>
                                        </p:tgtEl>
                                        <p:attrNameLst>
                                          <p:attrName>style.visibility</p:attrName>
                                        </p:attrNameLst>
                                      </p:cBhvr>
                                      <p:to>
                                        <p:strVal val="visible"/>
                                      </p:to>
                                    </p:set>
                                    <p:animEffect transition="in" filter="fade">
                                      <p:cBhvr>
                                        <p:cTn id="41" dur="500"/>
                                        <p:tgtEl>
                                          <p:spTgt spid="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20">
            <a:extLst>
              <a:ext uri="{FF2B5EF4-FFF2-40B4-BE49-F238E27FC236}">
                <a16:creationId xmlns:a16="http://schemas.microsoft.com/office/drawing/2014/main" id="{AEAFE60E-4572-4DFB-9A73-A6D697AADF4A}"/>
              </a:ext>
            </a:extLst>
          </p:cNvPr>
          <p:cNvSpPr/>
          <p:nvPr/>
        </p:nvSpPr>
        <p:spPr>
          <a:xfrm>
            <a:off x="-209550" y="-18692"/>
            <a:ext cx="9544050" cy="461094"/>
          </a:xfrm>
          <a:prstGeom prst="roundRect">
            <a:avLst/>
          </a:prstGeom>
          <a:solidFill>
            <a:srgbClr val="2B8B9B"/>
          </a:solidFill>
          <a:ln w="6350">
            <a:noFill/>
          </a:ln>
        </p:spPr>
        <p:style>
          <a:lnRef idx="1">
            <a:schemeClr val="accent1"/>
          </a:lnRef>
          <a:fillRef idx="3">
            <a:schemeClr val="accent1"/>
          </a:fillRef>
          <a:effectRef idx="2">
            <a:schemeClr val="accent1"/>
          </a:effectRef>
          <a:fontRef idx="minor">
            <a:schemeClr val="lt1"/>
          </a:fontRef>
        </p:style>
        <p:txBody>
          <a:bodyPr lIns="360000" tIns="0" rIns="0" bIns="0" rtlCol="0" anchor="ctr" anchorCtr="0"/>
          <a:lstStyle/>
          <a:p>
            <a:pPr>
              <a:lnSpc>
                <a:spcPts val="3000"/>
              </a:lnSpc>
            </a:pPr>
            <a:r>
              <a:rPr lang="ja-JP" altLang="en-US" sz="2000" b="1" dirty="0">
                <a:solidFill>
                  <a:schemeClr val="bg1">
                    <a:lumMod val="95000"/>
                  </a:schemeClr>
                </a:solidFill>
                <a:latin typeface="Yu Gothic UI" panose="020B0500000000000000" pitchFamily="50" charset="-128"/>
                <a:ea typeface="Yu Gothic UI" panose="020B0500000000000000" pitchFamily="50" charset="-128"/>
                <a:cs typeface="Meiryo UI" panose="020B0604030504040204" pitchFamily="50" charset="-128"/>
              </a:rPr>
              <a:t>災害に備えて　</a:t>
            </a:r>
            <a:r>
              <a:rPr lang="en-US" altLang="ja-JP" sz="2000" b="1" dirty="0">
                <a:solidFill>
                  <a:schemeClr val="bg1">
                    <a:lumMod val="95000"/>
                  </a:schemeClr>
                </a:solidFill>
                <a:latin typeface="Yu Gothic UI" panose="020B0500000000000000" pitchFamily="50" charset="-128"/>
                <a:ea typeface="Yu Gothic UI" panose="020B0500000000000000" pitchFamily="50" charset="-128"/>
                <a:cs typeface="Meiryo UI" panose="020B0604030504040204" pitchFamily="50" charset="-128"/>
              </a:rPr>
              <a:t>-</a:t>
            </a:r>
            <a:r>
              <a:rPr lang="ja-JP" altLang="en-US" sz="2000" b="1" dirty="0">
                <a:solidFill>
                  <a:schemeClr val="bg1">
                    <a:lumMod val="95000"/>
                  </a:schemeClr>
                </a:solidFill>
                <a:latin typeface="Yu Gothic UI" panose="020B0500000000000000" pitchFamily="50" charset="-128"/>
                <a:ea typeface="Yu Gothic UI" panose="020B0500000000000000" pitchFamily="50" charset="-128"/>
                <a:cs typeface="Meiryo UI" panose="020B0604030504040204" pitchFamily="50" charset="-128"/>
              </a:rPr>
              <a:t>防災・減災への取り組み</a:t>
            </a:r>
            <a:r>
              <a:rPr lang="en-US" altLang="ja-JP" sz="2000" b="1" dirty="0">
                <a:solidFill>
                  <a:schemeClr val="bg1">
                    <a:lumMod val="95000"/>
                  </a:schemeClr>
                </a:solidFill>
                <a:latin typeface="Yu Gothic UI" panose="020B0500000000000000" pitchFamily="50" charset="-128"/>
                <a:ea typeface="Yu Gothic UI" panose="020B0500000000000000" pitchFamily="50" charset="-128"/>
                <a:cs typeface="Meiryo UI" panose="020B0604030504040204" pitchFamily="50" charset="-128"/>
              </a:rPr>
              <a:t>-</a:t>
            </a:r>
          </a:p>
        </p:txBody>
      </p:sp>
      <p:sp>
        <p:nvSpPr>
          <p:cNvPr id="23" name="正方形/長方形 22">
            <a:extLst>
              <a:ext uri="{FF2B5EF4-FFF2-40B4-BE49-F238E27FC236}">
                <a16:creationId xmlns:a16="http://schemas.microsoft.com/office/drawing/2014/main" id="{3B82BDFE-BFC5-4CD6-9305-CF42A6FD045C}"/>
              </a:ext>
            </a:extLst>
          </p:cNvPr>
          <p:cNvSpPr/>
          <p:nvPr/>
        </p:nvSpPr>
        <p:spPr>
          <a:xfrm>
            <a:off x="0" y="6756018"/>
            <a:ext cx="9144000" cy="105196"/>
          </a:xfrm>
          <a:prstGeom prst="rect">
            <a:avLst/>
          </a:prstGeom>
          <a:solidFill>
            <a:srgbClr val="2B8B9B"/>
          </a:solidFill>
          <a:ln>
            <a:solidFill>
              <a:srgbClr val="33A4B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サブタイトル 2">
            <a:extLst>
              <a:ext uri="{FF2B5EF4-FFF2-40B4-BE49-F238E27FC236}">
                <a16:creationId xmlns:a16="http://schemas.microsoft.com/office/drawing/2014/main" id="{1FAC5231-2FBB-49FC-AAAC-ED7EFE4404CB}"/>
              </a:ext>
            </a:extLst>
          </p:cNvPr>
          <p:cNvSpPr txBox="1">
            <a:spLocks/>
          </p:cNvSpPr>
          <p:nvPr/>
        </p:nvSpPr>
        <p:spPr>
          <a:xfrm>
            <a:off x="182880" y="726581"/>
            <a:ext cx="8961120" cy="5763866"/>
          </a:xfrm>
          <a:prstGeom prst="rect">
            <a:avLst/>
          </a:prstGeom>
        </p:spPr>
        <p:txBody>
          <a:bodyPr vert="horz" lIns="91440" tIns="45720" rIns="91440" bIns="45720" rtlCol="0" anchor="t">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marL="358775" indent="-358775" algn="l"/>
            <a:r>
              <a:rPr lang="ja-JP" altLang="en-US" sz="2400" dirty="0">
                <a:solidFill>
                  <a:srgbClr val="ED621D"/>
                </a:solidFill>
                <a:latin typeface="+mn-ea"/>
              </a:rPr>
              <a:t>●</a:t>
            </a:r>
            <a:r>
              <a:rPr lang="en-US" altLang="ja-JP" sz="2400" b="1" u="sng" dirty="0">
                <a:solidFill>
                  <a:schemeClr val="tx1"/>
                </a:solidFill>
                <a:latin typeface="Yu Gothic UI" panose="020B0500000000000000" pitchFamily="50" charset="-128"/>
                <a:ea typeface="Yu Gothic UI" panose="020B0500000000000000" pitchFamily="50" charset="-128"/>
                <a:cs typeface="メイリオ"/>
              </a:rPr>
              <a:t>Try &amp; Mission</a:t>
            </a:r>
          </a:p>
          <a:p>
            <a:pPr marL="358775" indent="-358775" algn="l"/>
            <a:r>
              <a:rPr lang="en-US" altLang="ja-JP" sz="2400" dirty="0">
                <a:solidFill>
                  <a:schemeClr val="tx1">
                    <a:lumMod val="85000"/>
                    <a:lumOff val="15000"/>
                  </a:schemeClr>
                </a:solidFill>
                <a:latin typeface="Yu Gothic UI" panose="020B0500000000000000" pitchFamily="50" charset="-128"/>
                <a:ea typeface="Yu Gothic UI" panose="020B0500000000000000" pitchFamily="50" charset="-128"/>
                <a:cs typeface="メイリオ"/>
              </a:rPr>
              <a:t> ‣ </a:t>
            </a:r>
            <a:r>
              <a:rPr lang="ja-JP" altLang="en-US" sz="2400" dirty="0">
                <a:solidFill>
                  <a:schemeClr val="tx1">
                    <a:lumMod val="85000"/>
                    <a:lumOff val="15000"/>
                  </a:schemeClr>
                </a:solidFill>
                <a:latin typeface="Yu Gothic UI" panose="020B0500000000000000" pitchFamily="50" charset="-128"/>
                <a:ea typeface="Yu Gothic UI" panose="020B0500000000000000" pitchFamily="50" charset="-128"/>
                <a:cs typeface="メイリオ"/>
              </a:rPr>
              <a:t>教科書</a:t>
            </a:r>
            <a:r>
              <a:rPr lang="en-US" altLang="ja-JP" sz="2400" dirty="0">
                <a:solidFill>
                  <a:schemeClr val="tx1">
                    <a:lumMod val="85000"/>
                    <a:lumOff val="15000"/>
                  </a:schemeClr>
                </a:solidFill>
                <a:latin typeface="Yu Gothic UI" panose="020B0500000000000000" pitchFamily="50" charset="-128"/>
                <a:ea typeface="Yu Gothic UI" panose="020B0500000000000000" pitchFamily="50" charset="-128"/>
                <a:cs typeface="メイリオ"/>
              </a:rPr>
              <a:t>p.192-195</a:t>
            </a:r>
            <a:r>
              <a:rPr lang="ja-JP" altLang="en-US" sz="2400" dirty="0">
                <a:solidFill>
                  <a:schemeClr val="tx1">
                    <a:lumMod val="85000"/>
                    <a:lumOff val="15000"/>
                  </a:schemeClr>
                </a:solidFill>
                <a:latin typeface="Yu Gothic UI" panose="020B0500000000000000" pitchFamily="50" charset="-128"/>
                <a:ea typeface="Yu Gothic UI" panose="020B0500000000000000" pitchFamily="50" charset="-128"/>
                <a:cs typeface="メイリオ"/>
              </a:rPr>
              <a:t>のアクティブを読もう</a:t>
            </a:r>
            <a:endParaRPr lang="en-US" altLang="ja-JP" sz="2400" dirty="0">
              <a:solidFill>
                <a:schemeClr val="tx1">
                  <a:lumMod val="85000"/>
                  <a:lumOff val="15000"/>
                </a:schemeClr>
              </a:solidFill>
              <a:latin typeface="Yu Gothic UI" panose="020B0500000000000000" pitchFamily="50" charset="-128"/>
              <a:ea typeface="Yu Gothic UI" panose="020B0500000000000000" pitchFamily="50" charset="-128"/>
              <a:cs typeface="メイリオ"/>
            </a:endParaRPr>
          </a:p>
          <a:p>
            <a:pPr marL="358775" indent="-358775" algn="l"/>
            <a:r>
              <a:rPr lang="ja-JP" altLang="en-US" sz="2400" dirty="0">
                <a:solidFill>
                  <a:schemeClr val="tx1">
                    <a:lumMod val="85000"/>
                    <a:lumOff val="15000"/>
                  </a:schemeClr>
                </a:solidFill>
                <a:latin typeface="Yu Gothic UI" panose="020B0500000000000000" pitchFamily="50" charset="-128"/>
                <a:ea typeface="Yu Gothic UI" panose="020B0500000000000000" pitchFamily="50" charset="-128"/>
                <a:cs typeface="メイリオ"/>
              </a:rPr>
              <a:t> </a:t>
            </a:r>
            <a:r>
              <a:rPr lang="en-US" altLang="ja-JP" sz="2400" dirty="0">
                <a:solidFill>
                  <a:schemeClr val="tx1">
                    <a:lumMod val="85000"/>
                    <a:lumOff val="15000"/>
                  </a:schemeClr>
                </a:solidFill>
                <a:latin typeface="Yu Gothic UI" panose="020B0500000000000000" pitchFamily="50" charset="-128"/>
                <a:ea typeface="Yu Gothic UI" panose="020B0500000000000000" pitchFamily="50" charset="-128"/>
                <a:cs typeface="メイリオ"/>
              </a:rPr>
              <a:t>‣ </a:t>
            </a:r>
            <a:r>
              <a:rPr lang="ja-JP" altLang="en-US" sz="2400" dirty="0">
                <a:solidFill>
                  <a:schemeClr val="tx1">
                    <a:lumMod val="85000"/>
                    <a:lumOff val="15000"/>
                  </a:schemeClr>
                </a:solidFill>
                <a:latin typeface="Yu Gothic UI" panose="020B0500000000000000" pitchFamily="50" charset="-128"/>
                <a:ea typeface="Yu Gothic UI" panose="020B0500000000000000" pitchFamily="50" charset="-128"/>
                <a:cs typeface="メイリオ"/>
              </a:rPr>
              <a:t>ハザードマップポータルサイトにアクセスしよう</a:t>
            </a:r>
            <a:endParaRPr lang="en-US" altLang="ja-JP" sz="2400" dirty="0">
              <a:solidFill>
                <a:schemeClr val="tx1">
                  <a:lumMod val="85000"/>
                  <a:lumOff val="15000"/>
                </a:schemeClr>
              </a:solidFill>
              <a:latin typeface="Yu Gothic UI" panose="020B0500000000000000" pitchFamily="50" charset="-128"/>
              <a:ea typeface="Yu Gothic UI" panose="020B0500000000000000" pitchFamily="50" charset="-128"/>
              <a:cs typeface="メイリオ"/>
            </a:endParaRPr>
          </a:p>
          <a:p>
            <a:pPr marL="358775" indent="-358775" algn="l"/>
            <a:r>
              <a:rPr lang="ja-JP" altLang="en-US" sz="2400" dirty="0">
                <a:solidFill>
                  <a:schemeClr val="tx1">
                    <a:lumMod val="85000"/>
                    <a:lumOff val="15000"/>
                  </a:schemeClr>
                </a:solidFill>
                <a:latin typeface="Yu Gothic UI" panose="020B0500000000000000" pitchFamily="50" charset="-128"/>
                <a:ea typeface="Yu Gothic UI" panose="020B0500000000000000" pitchFamily="50" charset="-128"/>
                <a:cs typeface="メイリオ"/>
              </a:rPr>
              <a:t> </a:t>
            </a:r>
            <a:r>
              <a:rPr lang="en-US" altLang="ja-JP" sz="2400" dirty="0">
                <a:solidFill>
                  <a:schemeClr val="tx1">
                    <a:lumMod val="85000"/>
                    <a:lumOff val="15000"/>
                  </a:schemeClr>
                </a:solidFill>
                <a:latin typeface="Yu Gothic UI" panose="020B0500000000000000" pitchFamily="50" charset="-128"/>
                <a:ea typeface="Yu Gothic UI" panose="020B0500000000000000" pitchFamily="50" charset="-128"/>
                <a:cs typeface="メイリオ"/>
              </a:rPr>
              <a:t>‣ </a:t>
            </a:r>
            <a:r>
              <a:rPr lang="ja-JP" altLang="en-US" sz="2400" dirty="0">
                <a:solidFill>
                  <a:schemeClr val="tx1">
                    <a:lumMod val="85000"/>
                    <a:lumOff val="15000"/>
                  </a:schemeClr>
                </a:solidFill>
                <a:latin typeface="Yu Gothic UI" panose="020B0500000000000000" pitchFamily="50" charset="-128"/>
                <a:ea typeface="Yu Gothic UI" panose="020B0500000000000000" pitchFamily="50" charset="-128"/>
                <a:cs typeface="メイリオ"/>
              </a:rPr>
              <a:t>自分の地域のハザードマップにアクセスしよう</a:t>
            </a:r>
            <a:endParaRPr lang="en-US" altLang="ja-JP" sz="2400" dirty="0">
              <a:solidFill>
                <a:schemeClr val="tx1">
                  <a:lumMod val="85000"/>
                  <a:lumOff val="15000"/>
                </a:schemeClr>
              </a:solidFill>
              <a:latin typeface="Yu Gothic UI" panose="020B0500000000000000" pitchFamily="50" charset="-128"/>
              <a:ea typeface="Yu Gothic UI" panose="020B0500000000000000" pitchFamily="50" charset="-128"/>
              <a:cs typeface="メイリオ"/>
            </a:endParaRPr>
          </a:p>
          <a:p>
            <a:pPr marL="358775" indent="-358775" algn="l"/>
            <a:r>
              <a:rPr lang="en-US" altLang="ja-JP" sz="2400" dirty="0">
                <a:solidFill>
                  <a:schemeClr val="tx1">
                    <a:lumMod val="85000"/>
                    <a:lumOff val="15000"/>
                  </a:schemeClr>
                </a:solidFill>
                <a:latin typeface="Yu Gothic UI" panose="020B0500000000000000" pitchFamily="50" charset="-128"/>
                <a:ea typeface="Yu Gothic UI" panose="020B0500000000000000" pitchFamily="50" charset="-128"/>
                <a:cs typeface="メイリオ"/>
              </a:rPr>
              <a:t> ‣ </a:t>
            </a:r>
            <a:r>
              <a:rPr lang="ja-JP" altLang="en-US" sz="2400" dirty="0">
                <a:solidFill>
                  <a:schemeClr val="tx1">
                    <a:lumMod val="85000"/>
                    <a:lumOff val="15000"/>
                  </a:schemeClr>
                </a:solidFill>
                <a:latin typeface="Yu Gothic UI" panose="020B0500000000000000" pitchFamily="50" charset="-128"/>
                <a:ea typeface="Yu Gothic UI" panose="020B0500000000000000" pitchFamily="50" charset="-128"/>
                <a:cs typeface="メイリオ"/>
              </a:rPr>
              <a:t>教科書</a:t>
            </a:r>
            <a:r>
              <a:rPr lang="en-US" altLang="ja-JP" sz="2400" dirty="0">
                <a:solidFill>
                  <a:schemeClr val="tx1">
                    <a:lumMod val="85000"/>
                    <a:lumOff val="15000"/>
                  </a:schemeClr>
                </a:solidFill>
                <a:latin typeface="Yu Gothic UI" panose="020B0500000000000000" pitchFamily="50" charset="-128"/>
                <a:ea typeface="Yu Gothic UI" panose="020B0500000000000000" pitchFamily="50" charset="-128"/>
                <a:cs typeface="メイリオ"/>
              </a:rPr>
              <a:t>p.192-195</a:t>
            </a:r>
            <a:r>
              <a:rPr lang="ja-JP" altLang="en-US" sz="2400" dirty="0">
                <a:solidFill>
                  <a:schemeClr val="tx1">
                    <a:lumMod val="85000"/>
                    <a:lumOff val="15000"/>
                  </a:schemeClr>
                </a:solidFill>
                <a:latin typeface="Yu Gothic UI" panose="020B0500000000000000" pitchFamily="50" charset="-128"/>
                <a:ea typeface="Yu Gothic UI" panose="020B0500000000000000" pitchFamily="50" charset="-128"/>
                <a:cs typeface="メイリオ"/>
              </a:rPr>
              <a:t>と同じ観点で考察しよう</a:t>
            </a:r>
            <a:endParaRPr lang="en-US" altLang="ja-JP" sz="2400" dirty="0">
              <a:solidFill>
                <a:schemeClr val="tx1">
                  <a:lumMod val="85000"/>
                  <a:lumOff val="15000"/>
                </a:schemeClr>
              </a:solidFill>
              <a:latin typeface="Yu Gothic UI" panose="020B0500000000000000" pitchFamily="50" charset="-128"/>
              <a:ea typeface="Yu Gothic UI" panose="020B0500000000000000" pitchFamily="50" charset="-128"/>
              <a:cs typeface="メイリオ"/>
            </a:endParaRPr>
          </a:p>
          <a:p>
            <a:pPr marL="358775" indent="-358775" algn="l"/>
            <a:r>
              <a:rPr lang="en-US" altLang="ja-JP" sz="2400" dirty="0">
                <a:solidFill>
                  <a:schemeClr val="tx1">
                    <a:lumMod val="85000"/>
                    <a:lumOff val="15000"/>
                  </a:schemeClr>
                </a:solidFill>
                <a:latin typeface="Yu Gothic UI" panose="020B0500000000000000" pitchFamily="50" charset="-128"/>
                <a:ea typeface="Yu Gothic UI" panose="020B0500000000000000" pitchFamily="50" charset="-128"/>
                <a:cs typeface="メイリオ"/>
              </a:rPr>
              <a:t> ‣ </a:t>
            </a:r>
            <a:r>
              <a:rPr lang="ja-JP" altLang="en-US" sz="2400" dirty="0">
                <a:solidFill>
                  <a:schemeClr val="tx1">
                    <a:lumMod val="85000"/>
                    <a:lumOff val="15000"/>
                  </a:schemeClr>
                </a:solidFill>
                <a:latin typeface="Yu Gothic UI" panose="020B0500000000000000" pitchFamily="50" charset="-128"/>
                <a:ea typeface="Yu Gothic UI" panose="020B0500000000000000" pitchFamily="50" charset="-128"/>
                <a:cs typeface="メイリオ"/>
              </a:rPr>
              <a:t>レポートを書いてみよう</a:t>
            </a:r>
            <a:endParaRPr lang="en-US" altLang="ja-JP" sz="2400" dirty="0">
              <a:solidFill>
                <a:schemeClr val="tx1">
                  <a:lumMod val="85000"/>
                  <a:lumOff val="15000"/>
                </a:schemeClr>
              </a:solidFill>
              <a:latin typeface="Yu Gothic UI" panose="020B0500000000000000" pitchFamily="50" charset="-128"/>
              <a:ea typeface="Yu Gothic UI" panose="020B0500000000000000" pitchFamily="50" charset="-128"/>
              <a:cs typeface="メイリオ"/>
            </a:endParaRPr>
          </a:p>
          <a:p>
            <a:pPr marL="358775" indent="-358775" algn="l"/>
            <a:endParaRPr lang="en-US" altLang="ja-JP" sz="2400" dirty="0">
              <a:solidFill>
                <a:schemeClr val="tx1">
                  <a:lumMod val="85000"/>
                  <a:lumOff val="15000"/>
                </a:schemeClr>
              </a:solidFill>
              <a:latin typeface="Yu Gothic UI" panose="020B0500000000000000" pitchFamily="50" charset="-128"/>
              <a:ea typeface="Yu Gothic UI" panose="020B0500000000000000" pitchFamily="50" charset="-128"/>
              <a:cs typeface="メイリオ"/>
            </a:endParaRPr>
          </a:p>
          <a:p>
            <a:pPr algn="l"/>
            <a:r>
              <a:rPr lang="ja-JP" altLang="en-US" sz="2000" dirty="0">
                <a:solidFill>
                  <a:srgbClr val="ED621D"/>
                </a:solidFill>
                <a:latin typeface="+mn-ea"/>
              </a:rPr>
              <a:t>●</a:t>
            </a:r>
            <a:r>
              <a:rPr lang="ja-JP" altLang="en-US" sz="2000" b="1" dirty="0">
                <a:solidFill>
                  <a:schemeClr val="tx1">
                    <a:lumMod val="85000"/>
                    <a:lumOff val="15000"/>
                  </a:schemeClr>
                </a:solidFill>
                <a:latin typeface="+mn-ea"/>
              </a:rPr>
              <a:t>評価とクリア基準（</a:t>
            </a:r>
            <a:r>
              <a:rPr lang="en-US" altLang="ja-JP" sz="2000" b="1" dirty="0">
                <a:solidFill>
                  <a:schemeClr val="tx1">
                    <a:lumMod val="85000"/>
                    <a:lumOff val="15000"/>
                  </a:schemeClr>
                </a:solidFill>
                <a:latin typeface="+mn-ea"/>
              </a:rPr>
              <a:t>A</a:t>
            </a:r>
            <a:r>
              <a:rPr lang="ja-JP" altLang="en-US" sz="2000" dirty="0">
                <a:solidFill>
                  <a:schemeClr val="tx1">
                    <a:lumMod val="85000"/>
                    <a:lumOff val="15000"/>
                  </a:schemeClr>
                </a:solidFill>
                <a:latin typeface="+mn-ea"/>
              </a:rPr>
              <a:t>：</a:t>
            </a:r>
            <a:r>
              <a:rPr lang="en-US" altLang="ja-JP" sz="2000" dirty="0">
                <a:solidFill>
                  <a:schemeClr val="tx1">
                    <a:lumMod val="85000"/>
                    <a:lumOff val="15000"/>
                  </a:schemeClr>
                </a:solidFill>
                <a:latin typeface="+mn-ea"/>
              </a:rPr>
              <a:t>5</a:t>
            </a:r>
            <a:r>
              <a:rPr lang="ja-JP" altLang="en-US" sz="2000" dirty="0">
                <a:solidFill>
                  <a:schemeClr val="tx1">
                    <a:lumMod val="85000"/>
                    <a:lumOff val="15000"/>
                  </a:schemeClr>
                </a:solidFill>
                <a:latin typeface="+mn-ea"/>
              </a:rPr>
              <a:t>個以上／</a:t>
            </a:r>
            <a:r>
              <a:rPr lang="en-US" altLang="ja-JP" sz="2000" b="1" dirty="0">
                <a:solidFill>
                  <a:schemeClr val="tx1">
                    <a:lumMod val="85000"/>
                    <a:lumOff val="15000"/>
                  </a:schemeClr>
                </a:solidFill>
                <a:latin typeface="+mn-ea"/>
              </a:rPr>
              <a:t>B</a:t>
            </a:r>
            <a:r>
              <a:rPr lang="ja-JP" altLang="en-US" sz="2000" dirty="0">
                <a:solidFill>
                  <a:schemeClr val="tx1">
                    <a:lumMod val="85000"/>
                    <a:lumOff val="15000"/>
                  </a:schemeClr>
                </a:solidFill>
                <a:latin typeface="+mn-ea"/>
              </a:rPr>
              <a:t>：</a:t>
            </a:r>
            <a:r>
              <a:rPr lang="en-US" altLang="ja-JP" sz="2000" dirty="0">
                <a:solidFill>
                  <a:schemeClr val="tx1">
                    <a:lumMod val="85000"/>
                    <a:lumOff val="15000"/>
                  </a:schemeClr>
                </a:solidFill>
                <a:latin typeface="+mn-ea"/>
              </a:rPr>
              <a:t>3</a:t>
            </a:r>
            <a:r>
              <a:rPr lang="ja-JP" altLang="en-US" sz="2000" dirty="0">
                <a:solidFill>
                  <a:schemeClr val="tx1">
                    <a:lumMod val="85000"/>
                    <a:lumOff val="15000"/>
                  </a:schemeClr>
                </a:solidFill>
                <a:latin typeface="+mn-ea"/>
              </a:rPr>
              <a:t>～</a:t>
            </a:r>
            <a:r>
              <a:rPr lang="en-US" altLang="ja-JP" sz="2000" dirty="0">
                <a:solidFill>
                  <a:schemeClr val="tx1">
                    <a:lumMod val="85000"/>
                    <a:lumOff val="15000"/>
                  </a:schemeClr>
                </a:solidFill>
                <a:latin typeface="+mn-ea"/>
              </a:rPr>
              <a:t>4</a:t>
            </a:r>
            <a:r>
              <a:rPr lang="ja-JP" altLang="en-US" sz="2000" dirty="0">
                <a:solidFill>
                  <a:schemeClr val="tx1">
                    <a:lumMod val="85000"/>
                    <a:lumOff val="15000"/>
                  </a:schemeClr>
                </a:solidFill>
                <a:latin typeface="+mn-ea"/>
              </a:rPr>
              <a:t>個／</a:t>
            </a:r>
            <a:r>
              <a:rPr lang="en-US" altLang="ja-JP" sz="2000" b="1" dirty="0">
                <a:solidFill>
                  <a:schemeClr val="tx1">
                    <a:lumMod val="85000"/>
                    <a:lumOff val="15000"/>
                  </a:schemeClr>
                </a:solidFill>
                <a:latin typeface="+mn-ea"/>
              </a:rPr>
              <a:t>C</a:t>
            </a:r>
            <a:r>
              <a:rPr lang="ja-JP" altLang="en-US" sz="2000" dirty="0">
                <a:solidFill>
                  <a:schemeClr val="tx1">
                    <a:lumMod val="85000"/>
                    <a:lumOff val="15000"/>
                  </a:schemeClr>
                </a:solidFill>
                <a:latin typeface="+mn-ea"/>
              </a:rPr>
              <a:t>：</a:t>
            </a:r>
            <a:r>
              <a:rPr lang="en-US" altLang="ja-JP" sz="2000" dirty="0">
                <a:solidFill>
                  <a:schemeClr val="tx1">
                    <a:lumMod val="85000"/>
                    <a:lumOff val="15000"/>
                  </a:schemeClr>
                </a:solidFill>
                <a:latin typeface="+mn-ea"/>
              </a:rPr>
              <a:t>0</a:t>
            </a:r>
            <a:r>
              <a:rPr lang="ja-JP" altLang="en-US" sz="2000" dirty="0">
                <a:solidFill>
                  <a:schemeClr val="tx1">
                    <a:lumMod val="85000"/>
                    <a:lumOff val="15000"/>
                  </a:schemeClr>
                </a:solidFill>
                <a:latin typeface="+mn-ea"/>
              </a:rPr>
              <a:t>～</a:t>
            </a:r>
            <a:r>
              <a:rPr lang="en-US" altLang="ja-JP" sz="2000" dirty="0">
                <a:solidFill>
                  <a:schemeClr val="tx1">
                    <a:lumMod val="85000"/>
                    <a:lumOff val="15000"/>
                  </a:schemeClr>
                </a:solidFill>
                <a:latin typeface="+mn-ea"/>
              </a:rPr>
              <a:t>2</a:t>
            </a:r>
            <a:r>
              <a:rPr lang="ja-JP" altLang="en-US" sz="2000" dirty="0">
                <a:solidFill>
                  <a:schemeClr val="tx1">
                    <a:lumMod val="85000"/>
                    <a:lumOff val="15000"/>
                  </a:schemeClr>
                </a:solidFill>
                <a:latin typeface="+mn-ea"/>
              </a:rPr>
              <a:t>個</a:t>
            </a:r>
            <a:r>
              <a:rPr lang="ja-JP" altLang="en-US" sz="2000" b="1" dirty="0">
                <a:solidFill>
                  <a:schemeClr val="tx1">
                    <a:lumMod val="85000"/>
                    <a:lumOff val="15000"/>
                  </a:schemeClr>
                </a:solidFill>
                <a:latin typeface="+mn-ea"/>
              </a:rPr>
              <a:t>）</a:t>
            </a:r>
            <a:endParaRPr lang="en-US" altLang="ja-JP" sz="2000" b="1" dirty="0">
              <a:solidFill>
                <a:schemeClr val="tx1">
                  <a:lumMod val="85000"/>
                  <a:lumOff val="15000"/>
                </a:schemeClr>
              </a:solidFill>
              <a:latin typeface="+mn-ea"/>
            </a:endParaRPr>
          </a:p>
          <a:p>
            <a:pPr algn="l"/>
            <a:r>
              <a:rPr lang="ja-JP" altLang="en-US" sz="2000" dirty="0">
                <a:solidFill>
                  <a:schemeClr val="tx1">
                    <a:lumMod val="85000"/>
                    <a:lumOff val="15000"/>
                  </a:schemeClr>
                </a:solidFill>
                <a:latin typeface="+mn-ea"/>
              </a:rPr>
              <a:t>□地域の避難所の場所が確認できている。</a:t>
            </a:r>
          </a:p>
          <a:p>
            <a:pPr algn="l"/>
            <a:r>
              <a:rPr lang="ja-JP" altLang="en-US" sz="2000" dirty="0">
                <a:solidFill>
                  <a:schemeClr val="tx1">
                    <a:lumMod val="85000"/>
                    <a:lumOff val="15000"/>
                  </a:schemeClr>
                </a:solidFill>
                <a:latin typeface="+mn-ea"/>
              </a:rPr>
              <a:t>□避難所までの避難ルートが想定できている。</a:t>
            </a:r>
          </a:p>
          <a:p>
            <a:pPr algn="l"/>
            <a:r>
              <a:rPr lang="ja-JP" altLang="en-US" sz="2000" dirty="0">
                <a:solidFill>
                  <a:schemeClr val="tx1">
                    <a:lumMod val="85000"/>
                    <a:lumOff val="15000"/>
                  </a:schemeClr>
                </a:solidFill>
                <a:latin typeface="+mn-ea"/>
              </a:rPr>
              <a:t>□地域の災害が適切に想定できている。</a:t>
            </a:r>
          </a:p>
          <a:p>
            <a:pPr algn="l"/>
            <a:r>
              <a:rPr lang="ja-JP" altLang="en-US" sz="2000" dirty="0">
                <a:solidFill>
                  <a:schemeClr val="tx1">
                    <a:lumMod val="85000"/>
                    <a:lumOff val="15000"/>
                  </a:schemeClr>
                </a:solidFill>
                <a:latin typeface="+mn-ea"/>
              </a:rPr>
              <a:t>□災害時にとるべき避難行動が想定できている。</a:t>
            </a:r>
          </a:p>
          <a:p>
            <a:pPr algn="l"/>
            <a:r>
              <a:rPr lang="ja-JP" altLang="en-US" sz="2000" dirty="0">
                <a:solidFill>
                  <a:schemeClr val="tx1">
                    <a:lumMod val="85000"/>
                    <a:lumOff val="15000"/>
                  </a:schemeClr>
                </a:solidFill>
                <a:latin typeface="+mn-ea"/>
              </a:rPr>
              <a:t>□自分が考えてまとめた内容に，話しあって考えた内容を適宜反映することができている。</a:t>
            </a:r>
          </a:p>
          <a:p>
            <a:pPr algn="l"/>
            <a:r>
              <a:rPr lang="ja-JP" altLang="en-US" sz="2000" dirty="0">
                <a:solidFill>
                  <a:schemeClr val="tx1">
                    <a:lumMod val="85000"/>
                    <a:lumOff val="15000"/>
                  </a:schemeClr>
                </a:solidFill>
                <a:latin typeface="+mn-ea"/>
              </a:rPr>
              <a:t>□他者の意見を踏まえて客観視した自分の考えを，適宜まとめなおすことができている。</a:t>
            </a:r>
            <a:endParaRPr lang="en-US" altLang="ja-JP" sz="2000" dirty="0">
              <a:solidFill>
                <a:schemeClr val="tx1">
                  <a:lumMod val="85000"/>
                  <a:lumOff val="15000"/>
                </a:schemeClr>
              </a:solidFill>
              <a:latin typeface="Yu Gothic UI" panose="020B0500000000000000" pitchFamily="50" charset="-128"/>
              <a:ea typeface="Yu Gothic UI" panose="020B0500000000000000" pitchFamily="50" charset="-128"/>
              <a:cs typeface="メイリオ"/>
            </a:endParaRPr>
          </a:p>
        </p:txBody>
      </p:sp>
      <p:pic>
        <p:nvPicPr>
          <p:cNvPr id="6" name="図 5" descr="QR コード&#10;&#10;自動的に生成された説明">
            <a:extLst>
              <a:ext uri="{FF2B5EF4-FFF2-40B4-BE49-F238E27FC236}">
                <a16:creationId xmlns:a16="http://schemas.microsoft.com/office/drawing/2014/main" id="{3DEF11F2-7D0B-45E3-A122-1446F35121B7}"/>
              </a:ext>
            </a:extLst>
          </p:cNvPr>
          <p:cNvPicPr>
            <a:picLocks noChangeAspect="1"/>
          </p:cNvPicPr>
          <p:nvPr/>
        </p:nvPicPr>
        <p:blipFill rotWithShape="1">
          <a:blip r:embed="rId3">
            <a:extLst>
              <a:ext uri="{28A0092B-C50C-407E-A947-70E740481C1C}">
                <a14:useLocalDpi xmlns:a14="http://schemas.microsoft.com/office/drawing/2010/main" val="0"/>
              </a:ext>
            </a:extLst>
          </a:blip>
          <a:srcRect l="6369" t="5495" r="4713" b="8134"/>
          <a:stretch/>
        </p:blipFill>
        <p:spPr>
          <a:xfrm>
            <a:off x="6522780" y="726581"/>
            <a:ext cx="2438340" cy="2368536"/>
          </a:xfrm>
          <a:prstGeom prst="rect">
            <a:avLst/>
          </a:prstGeom>
        </p:spPr>
      </p:pic>
    </p:spTree>
    <p:extLst>
      <p:ext uri="{BB962C8B-B14F-4D97-AF65-F5344CB8AC3E}">
        <p14:creationId xmlns:p14="http://schemas.microsoft.com/office/powerpoint/2010/main" val="2770833828"/>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SG">
      <a:majorFont>
        <a:latin typeface="Yu Gothic UI Semibold"/>
        <a:ea typeface="Yu Gothic UI Semibold"/>
        <a:cs typeface=""/>
      </a:majorFont>
      <a:minorFont>
        <a:latin typeface="Yu Gothic UI"/>
        <a:ea typeface="Yu Gothic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1572</TotalTime>
  <Words>950</Words>
  <PresentationFormat>画面に合わせる (4:3)</PresentationFormat>
  <Paragraphs>60</Paragraphs>
  <Slides>4</Slides>
  <Notes>3</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ariant>
        <vt:lpstr>目的別スライド ショー</vt:lpstr>
      </vt:variant>
      <vt:variant>
        <vt:i4>2</vt:i4>
      </vt:variant>
    </vt:vector>
  </HeadingPairs>
  <TitlesOfParts>
    <vt:vector size="13" baseType="lpstr">
      <vt:lpstr>Yu Gothic UI</vt:lpstr>
      <vt:lpstr>Yu Gothic UI Semibold</vt:lpstr>
      <vt:lpstr>游ゴシック</vt:lpstr>
      <vt:lpstr>Arial</vt:lpstr>
      <vt:lpstr>Arial</vt:lpstr>
      <vt:lpstr>Century</vt:lpstr>
      <vt:lpstr>Office Theme</vt:lpstr>
      <vt:lpstr>第3編 第1章 自然災害と防災  ８．防災・減災への取り組み</vt:lpstr>
      <vt:lpstr>PowerPoint プレゼンテーション</vt:lpstr>
      <vt:lpstr>PowerPoint プレゼンテーション</vt:lpstr>
      <vt:lpstr>PowerPoint プレゼンテーション</vt:lpstr>
      <vt:lpstr>目的別スライド ショー 1</vt:lpstr>
      <vt:lpstr>目的別スライド ショー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2021-03-31T00:47:14Z</dcterms:created>
  <dcterms:modified xsi:type="dcterms:W3CDTF">2022-03-31T05:49:09Z</dcterms:modified>
</cp:coreProperties>
</file>