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3" r:id="rId1"/>
    <p:sldMasterId id="2147483942" r:id="rId2"/>
  </p:sldMasterIdLst>
  <p:notesMasterIdLst>
    <p:notesMasterId r:id="rId54"/>
  </p:notesMasterIdLst>
  <p:handoutMasterIdLst>
    <p:handoutMasterId r:id="rId55"/>
  </p:handoutMasterIdLst>
  <p:sldIdLst>
    <p:sldId id="334" r:id="rId3"/>
    <p:sldId id="338" r:id="rId4"/>
    <p:sldId id="339" r:id="rId5"/>
    <p:sldId id="340" r:id="rId6"/>
    <p:sldId id="341" r:id="rId7"/>
    <p:sldId id="342" r:id="rId8"/>
    <p:sldId id="343" r:id="rId9"/>
    <p:sldId id="344" r:id="rId10"/>
    <p:sldId id="345" r:id="rId11"/>
    <p:sldId id="346" r:id="rId12"/>
    <p:sldId id="347" r:id="rId13"/>
    <p:sldId id="388" r:id="rId14"/>
    <p:sldId id="386" r:id="rId15"/>
    <p:sldId id="385" r:id="rId16"/>
    <p:sldId id="382" r:id="rId17"/>
    <p:sldId id="349" r:id="rId18"/>
    <p:sldId id="350" r:id="rId19"/>
    <p:sldId id="351" r:id="rId20"/>
    <p:sldId id="352" r:id="rId21"/>
    <p:sldId id="353" r:id="rId22"/>
    <p:sldId id="354" r:id="rId23"/>
    <p:sldId id="355" r:id="rId24"/>
    <p:sldId id="356" r:id="rId25"/>
    <p:sldId id="389" r:id="rId26"/>
    <p:sldId id="357" r:id="rId27"/>
    <p:sldId id="358" r:id="rId28"/>
    <p:sldId id="359" r:id="rId29"/>
    <p:sldId id="360" r:id="rId30"/>
    <p:sldId id="361" r:id="rId31"/>
    <p:sldId id="362" r:id="rId32"/>
    <p:sldId id="381" r:id="rId33"/>
    <p:sldId id="387" r:id="rId34"/>
    <p:sldId id="372" r:id="rId35"/>
    <p:sldId id="373" r:id="rId36"/>
    <p:sldId id="364" r:id="rId37"/>
    <p:sldId id="390" r:id="rId38"/>
    <p:sldId id="365" r:id="rId39"/>
    <p:sldId id="366" r:id="rId40"/>
    <p:sldId id="367" r:id="rId41"/>
    <p:sldId id="368" r:id="rId42"/>
    <p:sldId id="369" r:id="rId43"/>
    <p:sldId id="370" r:id="rId44"/>
    <p:sldId id="371" r:id="rId45"/>
    <p:sldId id="374" r:id="rId46"/>
    <p:sldId id="375" r:id="rId47"/>
    <p:sldId id="376" r:id="rId48"/>
    <p:sldId id="377" r:id="rId49"/>
    <p:sldId id="378" r:id="rId50"/>
    <p:sldId id="391" r:id="rId51"/>
    <p:sldId id="379" r:id="rId52"/>
    <p:sldId id="380" r:id="rId53"/>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AECD377-E50E-4434-AB87-E6AAB928FC5E}">
          <p14:sldIdLst>
            <p14:sldId id="334"/>
            <p14:sldId id="338"/>
            <p14:sldId id="339"/>
            <p14:sldId id="340"/>
            <p14:sldId id="341"/>
            <p14:sldId id="342"/>
            <p14:sldId id="343"/>
            <p14:sldId id="344"/>
            <p14:sldId id="345"/>
            <p14:sldId id="346"/>
            <p14:sldId id="347"/>
            <p14:sldId id="388"/>
            <p14:sldId id="386"/>
            <p14:sldId id="385"/>
            <p14:sldId id="382"/>
            <p14:sldId id="349"/>
            <p14:sldId id="350"/>
            <p14:sldId id="351"/>
            <p14:sldId id="352"/>
            <p14:sldId id="353"/>
            <p14:sldId id="354"/>
            <p14:sldId id="355"/>
            <p14:sldId id="356"/>
            <p14:sldId id="389"/>
            <p14:sldId id="357"/>
            <p14:sldId id="358"/>
            <p14:sldId id="359"/>
            <p14:sldId id="360"/>
            <p14:sldId id="361"/>
            <p14:sldId id="362"/>
            <p14:sldId id="381"/>
            <p14:sldId id="387"/>
            <p14:sldId id="372"/>
            <p14:sldId id="373"/>
            <p14:sldId id="364"/>
            <p14:sldId id="390"/>
            <p14:sldId id="365"/>
            <p14:sldId id="366"/>
            <p14:sldId id="367"/>
            <p14:sldId id="368"/>
            <p14:sldId id="369"/>
            <p14:sldId id="370"/>
            <p14:sldId id="371"/>
            <p14:sldId id="374"/>
            <p14:sldId id="375"/>
            <p14:sldId id="376"/>
            <p14:sldId id="377"/>
            <p14:sldId id="378"/>
            <p14:sldId id="391"/>
            <p14:sldId id="379"/>
            <p14:sldId id="380"/>
          </p14:sldIdLst>
        </p14:section>
      </p14:sectionLst>
    </p:ext>
    <p:ext uri="{EFAFB233-063F-42B5-8137-9DF3F51BA10A}">
      <p15:sldGuideLst xmlns:p15="http://schemas.microsoft.com/office/powerpoint/2012/main">
        <p15:guide id="1" orient="horz" pos="1434" userDrawn="1">
          <p15:clr>
            <a:srgbClr val="A4A3A4"/>
          </p15:clr>
        </p15:guide>
        <p15:guide id="2" orient="horz" pos="2931" userDrawn="1">
          <p15:clr>
            <a:srgbClr val="A4A3A4"/>
          </p15:clr>
        </p15:guide>
        <p15:guide id="3" pos="5171" userDrawn="1">
          <p15:clr>
            <a:srgbClr val="A4A3A4"/>
          </p15:clr>
        </p15:guide>
        <p15:guide id="4" pos="2631"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964"/>
    <a:srgbClr val="F9A76F"/>
    <a:srgbClr val="F6B692"/>
    <a:srgbClr val="EBC2C0"/>
    <a:srgbClr val="80A1DC"/>
    <a:srgbClr val="94ACDC"/>
    <a:srgbClr val="D27570"/>
    <a:srgbClr val="DAC2BF"/>
    <a:srgbClr val="EFE5E4"/>
    <a:srgbClr val="C4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6327" autoAdjust="0"/>
  </p:normalViewPr>
  <p:slideViewPr>
    <p:cSldViewPr>
      <p:cViewPr varScale="1">
        <p:scale>
          <a:sx n="91" d="100"/>
          <a:sy n="91" d="100"/>
        </p:scale>
        <p:origin x="120" y="108"/>
      </p:cViewPr>
      <p:guideLst>
        <p:guide orient="horz" pos="1434"/>
        <p:guide orient="horz" pos="2931"/>
        <p:guide pos="5171"/>
        <p:guide pos="263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32" d="100"/>
          <a:sy n="132" d="100"/>
        </p:scale>
        <p:origin x="2304" y="160"/>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sz="quarter"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9EF471EB-85AB-4687-B961-B58FD244E7A8}" type="datetimeFigureOut">
              <a:rPr lang="ja-JP" altLang="en-US"/>
              <a:pPr>
                <a:defRPr/>
              </a:pPr>
              <a:t>2022/7/13</a:t>
            </a:fld>
            <a:endParaRPr lang="ja-JP" altLang="en-US"/>
          </a:p>
        </p:txBody>
      </p:sp>
      <p:sp>
        <p:nvSpPr>
          <p:cNvPr id="4" name="フッター プレースホルダー 3"/>
          <p:cNvSpPr>
            <a:spLocks noGrp="1"/>
          </p:cNvSpPr>
          <p:nvPr>
            <p:ph type="ftr" sz="quarter" idx="2"/>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1589A66C-48DC-475D-8907-2939B23B810E}" type="slidenum">
              <a:rPr lang="ja-JP" altLang="en-US"/>
              <a:pPr>
                <a:defRPr/>
              </a:pPr>
              <a:t>‹#›</a:t>
            </a:fld>
            <a:endParaRPr lang="ja-JP" altLang="en-US"/>
          </a:p>
        </p:txBody>
      </p:sp>
    </p:spTree>
    <p:extLst>
      <p:ext uri="{BB962C8B-B14F-4D97-AF65-F5344CB8AC3E}">
        <p14:creationId xmlns:p14="http://schemas.microsoft.com/office/powerpoint/2010/main" val="22084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3" name="日付プレースホルダー 2"/>
          <p:cNvSpPr>
            <a:spLocks noGrp="1"/>
          </p:cNvSpPr>
          <p:nvPr>
            <p:ph type="dt"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4AC9DB06-F1EA-435D-B04A-01FE6D5AC3D2}" type="datetimeFigureOut">
              <a:rPr lang="ja-JP" altLang="en-US"/>
              <a:pPr>
                <a:defRPr/>
              </a:pPr>
              <a:t>2022/7/13</a:t>
            </a:fld>
            <a:endParaRPr lang="ja-JP" altLang="en-US"/>
          </a:p>
        </p:txBody>
      </p:sp>
      <p:sp>
        <p:nvSpPr>
          <p:cNvPr id="4" name="スライド イメージ プレースホルダー 3"/>
          <p:cNvSpPr>
            <a:spLocks noGrp="1" noRot="1" noChangeAspect="1"/>
          </p:cNvSpPr>
          <p:nvPr>
            <p:ph type="sldImg" idx="2"/>
          </p:nvPr>
        </p:nvSpPr>
        <p:spPr>
          <a:xfrm>
            <a:off x="2687638" y="504825"/>
            <a:ext cx="4491037" cy="2525713"/>
          </a:xfrm>
          <a:prstGeom prst="rect">
            <a:avLst/>
          </a:prstGeom>
          <a:noFill/>
          <a:ln w="12700">
            <a:solidFill>
              <a:prstClr val="black"/>
            </a:solidFill>
          </a:ln>
        </p:spPr>
        <p:txBody>
          <a:bodyPr vert="horz" lIns="91425" tIns="45713" rIns="91425" bIns="45713" rtlCol="0" anchor="ctr"/>
          <a:lstStyle/>
          <a:p>
            <a:pPr lvl="0"/>
            <a:endParaRPr lang="ja-JP" altLang="en-US" noProof="0"/>
          </a:p>
        </p:txBody>
      </p:sp>
      <p:sp>
        <p:nvSpPr>
          <p:cNvPr id="5" name="ノート プレースホルダー 4"/>
          <p:cNvSpPr>
            <a:spLocks noGrp="1"/>
          </p:cNvSpPr>
          <p:nvPr>
            <p:ph type="body" sz="quarter" idx="3"/>
          </p:nvPr>
        </p:nvSpPr>
        <p:spPr>
          <a:xfrm>
            <a:off x="986191" y="3199149"/>
            <a:ext cx="7893933" cy="3031981"/>
          </a:xfrm>
          <a:prstGeom prst="rect">
            <a:avLst/>
          </a:prstGeom>
        </p:spPr>
        <p:txBody>
          <a:bodyPr vert="horz" lIns="91425" tIns="45713" rIns="91425"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89CEB7CB-9B21-44BD-8D15-7ECF69CAE460}" type="slidenum">
              <a:rPr lang="ja-JP" altLang="en-US"/>
              <a:pPr>
                <a:defRPr/>
              </a:pPr>
              <a:t>‹#›</a:t>
            </a:fld>
            <a:endParaRPr lang="ja-JP" altLang="en-US"/>
          </a:p>
        </p:txBody>
      </p:sp>
    </p:spTree>
    <p:extLst>
      <p:ext uri="{BB962C8B-B14F-4D97-AF65-F5344CB8AC3E}">
        <p14:creationId xmlns:p14="http://schemas.microsoft.com/office/powerpoint/2010/main" val="9981581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1</a:t>
            </a:fld>
            <a:endParaRPr lang="ja-JP" altLang="en-US"/>
          </a:p>
        </p:txBody>
      </p:sp>
    </p:spTree>
    <p:extLst>
      <p:ext uri="{BB962C8B-B14F-4D97-AF65-F5344CB8AC3E}">
        <p14:creationId xmlns:p14="http://schemas.microsoft.com/office/powerpoint/2010/main" val="271705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縦書きコンテンツ プレースホルダー 13">
            <a:extLst>
              <a:ext uri="{FF2B5EF4-FFF2-40B4-BE49-F238E27FC236}">
                <a16:creationId xmlns:a16="http://schemas.microsoft.com/office/drawing/2014/main" id="{FA00F5AE-5002-6C4F-AF25-73E5D32A3840}"/>
              </a:ext>
            </a:extLst>
          </p:cNvPr>
          <p:cNvSpPr>
            <a:spLocks noGrp="1"/>
          </p:cNvSpPr>
          <p:nvPr>
            <p:ph orient="vert" sz="quarter" idx="10" hasCustomPrompt="1"/>
          </p:nvPr>
        </p:nvSpPr>
        <p:spPr>
          <a:xfrm>
            <a:off x="11856640" y="0"/>
            <a:ext cx="335360" cy="5805264"/>
          </a:xfrm>
          <a:prstGeom prst="rect">
            <a:avLst/>
          </a:prstGeom>
        </p:spPr>
        <p:txBody>
          <a:bodyPr vert="eaVert" lIns="72000" tIns="108000" rIns="108000"/>
          <a:lstStyle>
            <a:lvl1pPr algn="ctr">
              <a:buNone/>
              <a:defRPr sz="1200" b="0" baseline="0">
                <a:solidFill>
                  <a:schemeClr val="tx1"/>
                </a:solidFill>
                <a:latin typeface="MS PGothic" panose="020B0600070205080204" pitchFamily="34" charset="-128"/>
                <a:ea typeface="MS PGothic" panose="020B0600070205080204" pitchFamily="34" charset="-128"/>
              </a:defRPr>
            </a:lvl1pPr>
          </a:lstStyle>
          <a:p>
            <a:pPr lvl="0"/>
            <a:r>
              <a:rPr kumimoji="1" lang="ja-JP" altLang="en-US"/>
              <a:t>オブジェクト</a:t>
            </a:r>
          </a:p>
        </p:txBody>
      </p:sp>
    </p:spTree>
    <p:extLst>
      <p:ext uri="{BB962C8B-B14F-4D97-AF65-F5344CB8AC3E}">
        <p14:creationId xmlns:p14="http://schemas.microsoft.com/office/powerpoint/2010/main" val="15736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D3844554-E61F-F44B-B294-497E78F30ECA}"/>
              </a:ext>
            </a:extLst>
          </p:cNvPr>
          <p:cNvSpPr>
            <a:spLocks noGrp="1"/>
          </p:cNvSpPr>
          <p:nvPr>
            <p:ph type="title" hasCustomPrompt="1"/>
          </p:nvPr>
        </p:nvSpPr>
        <p:spPr/>
        <p:txBody>
          <a:bodyPr/>
          <a:lstStyle/>
          <a:p>
            <a:r>
              <a:rPr kumimoji="1" lang="ja-JP" altLang="en-US"/>
              <a:t>マスタータイトルの書式設定</a:t>
            </a:r>
            <a:endParaRPr kumimoji="1" lang="ja-IS" altLang="en-US" dirty="0"/>
          </a:p>
        </p:txBody>
      </p:sp>
      <p:sp>
        <p:nvSpPr>
          <p:cNvPr id="19" name="縦書きコンテンツ プレースホルダー 13">
            <a:extLst>
              <a:ext uri="{FF2B5EF4-FFF2-40B4-BE49-F238E27FC236}">
                <a16:creationId xmlns:a16="http://schemas.microsoft.com/office/drawing/2014/main" id="{E256A370-69ED-BE4E-9AAE-7530B391AFAD}"/>
              </a:ext>
            </a:extLst>
          </p:cNvPr>
          <p:cNvSpPr>
            <a:spLocks noGrp="1"/>
          </p:cNvSpPr>
          <p:nvPr>
            <p:ph orient="vert" sz="quarter" idx="10" hasCustomPrompt="1"/>
          </p:nvPr>
        </p:nvSpPr>
        <p:spPr>
          <a:xfrm>
            <a:off x="11856640" y="0"/>
            <a:ext cx="335360" cy="5805264"/>
          </a:xfrm>
          <a:prstGeom prst="rect">
            <a:avLst/>
          </a:prstGeom>
        </p:spPr>
        <p:txBody>
          <a:bodyPr vert="eaVert" lIns="72000" tIns="108000" rIns="108000"/>
          <a:lstStyle>
            <a:lvl1pPr algn="ctr">
              <a:buNone/>
              <a:defRPr sz="1200" b="0" baseline="0">
                <a:solidFill>
                  <a:schemeClr val="tx1"/>
                </a:solidFill>
                <a:latin typeface="MS PGothic" panose="020B0600070205080204" pitchFamily="34" charset="-128"/>
                <a:ea typeface="MS PGothic" panose="020B0600070205080204" pitchFamily="34" charset="-128"/>
              </a:defRPr>
            </a:lvl1pPr>
          </a:lstStyle>
          <a:p>
            <a:pPr lvl="0"/>
            <a:r>
              <a:rPr kumimoji="1" lang="ja-JP" altLang="en-US"/>
              <a:t>オブジェクト</a:t>
            </a:r>
          </a:p>
        </p:txBody>
      </p:sp>
    </p:spTree>
    <p:extLst>
      <p:ext uri="{BB962C8B-B14F-4D97-AF65-F5344CB8AC3E}">
        <p14:creationId xmlns:p14="http://schemas.microsoft.com/office/powerpoint/2010/main" val="2743714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B0BC2B1-BD68-C747-8D7A-53BED413F2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図 2">
            <a:extLst>
              <a:ext uri="{FF2B5EF4-FFF2-40B4-BE49-F238E27FC236}">
                <a16:creationId xmlns:a16="http://schemas.microsoft.com/office/drawing/2014/main" id="{7A01DDFF-731F-994C-BEB8-EB92A3C24A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8E989895-9411-6E4D-B23B-8BAA4A26FF71}"/>
              </a:ext>
            </a:extLst>
          </p:cNvPr>
          <p:cNvSpPr txBox="1"/>
          <p:nvPr userDrawn="1"/>
        </p:nvSpPr>
        <p:spPr>
          <a:xfrm>
            <a:off x="11449679" y="6553795"/>
            <a:ext cx="742321" cy="461665"/>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科人</a:t>
            </a:r>
            <a:r>
              <a:rPr lang="en-US" altLang="ja-JP" sz="1200" dirty="0">
                <a:solidFill>
                  <a:schemeClr val="tx1"/>
                </a:solidFill>
                <a:latin typeface="MS PGothic" panose="020B0600070205080204" pitchFamily="34" charset="-128"/>
                <a:ea typeface="MS PGothic" panose="020B0600070205080204" pitchFamily="34" charset="-128"/>
              </a:rPr>
              <a:t>702</a:t>
            </a:r>
            <a:endParaRPr lang="ja-JP" altLang="en-US" sz="1200" dirty="0">
              <a:solidFill>
                <a:schemeClr val="tx1"/>
              </a:solidFill>
              <a:latin typeface="MS PGothic" panose="020B0600070205080204" pitchFamily="34" charset="-128"/>
              <a:ea typeface="MS PGothic" panose="020B0600070205080204" pitchFamily="34" charset="-128"/>
            </a:endParaRPr>
          </a:p>
          <a:p>
            <a:pPr>
              <a:defRPr/>
            </a:pP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1DBE7A9B-A6B0-C84F-B4C6-3021240EAFCF}"/>
              </a:ext>
            </a:extLst>
          </p:cNvPr>
          <p:cNvSpPr/>
          <p:nvPr userDrawn="1"/>
        </p:nvSpPr>
        <p:spPr>
          <a:xfrm>
            <a:off x="26636" y="3135278"/>
            <a:ext cx="452740" cy="451406"/>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p:txBody>
      </p:sp>
      <p:sp>
        <p:nvSpPr>
          <p:cNvPr id="37" name="テキスト ボックス 36">
            <a:extLst>
              <a:ext uri="{FF2B5EF4-FFF2-40B4-BE49-F238E27FC236}">
                <a16:creationId xmlns:a16="http://schemas.microsoft.com/office/drawing/2014/main" id="{AC7908C2-E3EA-6649-8680-614F63986064}"/>
              </a:ext>
            </a:extLst>
          </p:cNvPr>
          <p:cNvSpPr txBox="1"/>
          <p:nvPr userDrawn="1"/>
        </p:nvSpPr>
        <p:spPr>
          <a:xfrm>
            <a:off x="3575720" y="1196752"/>
            <a:ext cx="184731" cy="369332"/>
          </a:xfrm>
          <a:prstGeom prst="rect">
            <a:avLst/>
          </a:prstGeom>
          <a:noFill/>
        </p:spPr>
        <p:txBody>
          <a:bodyPr wrap="none" rtlCol="0">
            <a:spAutoFit/>
          </a:bodyPr>
          <a:lstStyle/>
          <a:p>
            <a:endParaRPr kumimoji="1" lang="ja-IS" altLang="en-US" dirty="0"/>
          </a:p>
        </p:txBody>
      </p:sp>
      <p:sp>
        <p:nvSpPr>
          <p:cNvPr id="74" name="スライド番号プレースホルダー 4">
            <a:extLst>
              <a:ext uri="{FF2B5EF4-FFF2-40B4-BE49-F238E27FC236}">
                <a16:creationId xmlns:a16="http://schemas.microsoft.com/office/drawing/2014/main" id="{DDEC1F7B-7F34-9E4B-A320-251603F827C7}"/>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0" name="テキスト プレースホルダー 27">
            <a:extLst>
              <a:ext uri="{FF2B5EF4-FFF2-40B4-BE49-F238E27FC236}">
                <a16:creationId xmlns:a16="http://schemas.microsoft.com/office/drawing/2014/main" id="{BADE64CE-DE77-B343-A107-3E98F1533317}"/>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ja-JP"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51</a:t>
            </a: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3056840918"/>
      </p:ext>
    </p:extLst>
  </p:cSld>
  <p:clrMap bg1="lt1" tx1="dk1" bg2="lt2" tx2="dk2" accent1="accent1" accent2="accent2" accent3="accent3" accent4="accent4" accent5="accent5" accent6="accent6" hlink="hlink" folHlink="folHlink"/>
  <p:sldLayoutIdLst>
    <p:sldLayoutId id="2147483940" r:id="rId1"/>
  </p:sldLayoutIdLst>
  <p:hf hdr="0" ftr="0" dt="0"/>
  <p:txStyles>
    <p:titleStyle>
      <a:lvl1pPr algn="ctr" defTabSz="457200" rtl="0" eaLnBrk="1" latinLnBrk="0" hangingPunct="1">
        <a:spcBef>
          <a:spcPct val="0"/>
        </a:spcBef>
        <a:buNone/>
        <a:defRPr kumimoji="1" sz="2800" kern="1200">
          <a:solidFill>
            <a:schemeClr val="accent4"/>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図 3" descr="グラフィカル ユーザー インターフェイス&#10;&#10;中程度の精度で自動的に生成された説明">
            <a:extLst>
              <a:ext uri="{FF2B5EF4-FFF2-40B4-BE49-F238E27FC236}">
                <a16:creationId xmlns:a16="http://schemas.microsoft.com/office/drawing/2014/main" id="{D165C6A0-6E50-DF40-91A9-1C900F187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図 2">
            <a:extLst>
              <a:ext uri="{FF2B5EF4-FFF2-40B4-BE49-F238E27FC236}">
                <a16:creationId xmlns:a16="http://schemas.microsoft.com/office/drawing/2014/main" id="{CAE58B18-AC1C-ED4D-9902-F43F9D681A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8061F2A4-F9EE-1F4C-978E-C9E9F39B9E19}"/>
              </a:ext>
            </a:extLst>
          </p:cNvPr>
          <p:cNvSpPr txBox="1"/>
          <p:nvPr userDrawn="1"/>
        </p:nvSpPr>
        <p:spPr>
          <a:xfrm>
            <a:off x="11449679" y="6553795"/>
            <a:ext cx="742321" cy="461665"/>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科人</a:t>
            </a:r>
            <a:r>
              <a:rPr lang="en-US" altLang="ja-JP" sz="1200" dirty="0">
                <a:solidFill>
                  <a:schemeClr val="tx1"/>
                </a:solidFill>
                <a:latin typeface="MS PGothic" panose="020B0600070205080204" pitchFamily="34" charset="-128"/>
                <a:ea typeface="MS PGothic" panose="020B0600070205080204" pitchFamily="34" charset="-128"/>
              </a:rPr>
              <a:t>702</a:t>
            </a:r>
            <a:endParaRPr lang="ja-JP" altLang="en-US" sz="1200" dirty="0">
              <a:solidFill>
                <a:schemeClr val="tx1"/>
              </a:solidFill>
              <a:latin typeface="MS PGothic" panose="020B0600070205080204" pitchFamily="34" charset="-128"/>
              <a:ea typeface="MS PGothic" panose="020B0600070205080204" pitchFamily="34" charset="-128"/>
            </a:endParaRPr>
          </a:p>
          <a:p>
            <a:pPr>
              <a:defRPr/>
            </a:pP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7D8EA201-6C2D-2C40-82A4-348A9794045B}"/>
              </a:ext>
            </a:extLst>
          </p:cNvPr>
          <p:cNvSpPr/>
          <p:nvPr userDrawn="1"/>
        </p:nvSpPr>
        <p:spPr>
          <a:xfrm>
            <a:off x="26636" y="3135278"/>
            <a:ext cx="452740" cy="630942"/>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a:p>
            <a:pPr>
              <a:lnSpc>
                <a:spcPts val="1420"/>
              </a:lnSpc>
            </a:pPr>
            <a:endParaRPr lang="ja-IS" altLang="en-US" sz="16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4" name="タイトル プレースホルダー 23">
            <a:extLst>
              <a:ext uri="{FF2B5EF4-FFF2-40B4-BE49-F238E27FC236}">
                <a16:creationId xmlns:a16="http://schemas.microsoft.com/office/drawing/2014/main" id="{46E7E43E-7C9B-D44F-96D9-25390A116F60}"/>
              </a:ext>
            </a:extLst>
          </p:cNvPr>
          <p:cNvSpPr>
            <a:spLocks noGrp="1"/>
          </p:cNvSpPr>
          <p:nvPr>
            <p:ph type="title"/>
          </p:nvPr>
        </p:nvSpPr>
        <p:spPr>
          <a:xfrm>
            <a:off x="771939" y="0"/>
            <a:ext cx="10515600" cy="764704"/>
          </a:xfrm>
          <a:prstGeom prst="rect">
            <a:avLst/>
          </a:prstGeom>
        </p:spPr>
        <p:txBody>
          <a:bodyPr vert="horz" lIns="91440" tIns="45720" rIns="91440" bIns="45720" rtlCol="0" anchor="ctr">
            <a:normAutofit/>
          </a:bodyPr>
          <a:lstStyle/>
          <a:p>
            <a:r>
              <a:rPr kumimoji="1" lang="ja-JP" altLang="en-US"/>
              <a:t>マスタータイトルの書式設定</a:t>
            </a:r>
            <a:endParaRPr kumimoji="1" lang="ja-IS" altLang="en-US" dirty="0"/>
          </a:p>
        </p:txBody>
      </p:sp>
      <p:sp>
        <p:nvSpPr>
          <p:cNvPr id="36" name="スライド番号プレースホルダー 4">
            <a:extLst>
              <a:ext uri="{FF2B5EF4-FFF2-40B4-BE49-F238E27FC236}">
                <a16:creationId xmlns:a16="http://schemas.microsoft.com/office/drawing/2014/main" id="{4DA81D93-01E9-FC4A-933D-05AA13B37B2D}"/>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2" name="テキスト プレースホルダー 27">
            <a:extLst>
              <a:ext uri="{FF2B5EF4-FFF2-40B4-BE49-F238E27FC236}">
                <a16:creationId xmlns:a16="http://schemas.microsoft.com/office/drawing/2014/main" id="{F31990B9-F8ED-8043-8784-16D07517DBAE}"/>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ja-JP"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51</a:t>
            </a: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346858600"/>
      </p:ext>
    </p:extLst>
  </p:cSld>
  <p:clrMap bg1="lt1" tx1="dk1" bg2="lt2" tx2="dk2" accent1="accent1" accent2="accent2" accent3="accent3" accent4="accent4" accent5="accent5" accent6="accent6" hlink="hlink" folHlink="folHlink"/>
  <p:sldLayoutIdLst>
    <p:sldLayoutId id="2147483943" r:id="rId1"/>
  </p:sldLayoutIdLst>
  <p:txStyles>
    <p:titleStyle>
      <a:lvl1pPr algn="ctr" defTabSz="914400" rtl="0" eaLnBrk="1" latinLnBrk="0" hangingPunct="1">
        <a:lnSpc>
          <a:spcPct val="90000"/>
        </a:lnSpc>
        <a:spcBef>
          <a:spcPct val="0"/>
        </a:spcBef>
        <a:buNone/>
        <a:defRPr sz="3200" kern="1200">
          <a:solidFill>
            <a:srgbClr val="C43E1C"/>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3196A7F4-2F6E-9A4B-A5C1-53067FFCDBB9}"/>
              </a:ext>
            </a:extLst>
          </p:cNvPr>
          <p:cNvSpPr txBox="1">
            <a:spLocks noChangeArrowheads="1"/>
          </p:cNvSpPr>
          <p:nvPr/>
        </p:nvSpPr>
        <p:spPr bwMode="auto">
          <a:xfrm>
            <a:off x="3190721" y="1888718"/>
            <a:ext cx="58105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4000" dirty="0">
                <a:latin typeface="+mn-ea"/>
                <a:ea typeface="+mn-ea"/>
              </a:rPr>
              <a:t>１節　材料とその再利用</a:t>
            </a:r>
          </a:p>
        </p:txBody>
      </p:sp>
      <p:sp>
        <p:nvSpPr>
          <p:cNvPr id="16" name="テキスト ボックス 2">
            <a:extLst>
              <a:ext uri="{FF2B5EF4-FFF2-40B4-BE49-F238E27FC236}">
                <a16:creationId xmlns:a16="http://schemas.microsoft.com/office/drawing/2014/main" id="{DEA9FF3A-72EF-5141-BC20-0768137316B9}"/>
              </a:ext>
            </a:extLst>
          </p:cNvPr>
          <p:cNvSpPr txBox="1">
            <a:spLocks noChangeArrowheads="1"/>
          </p:cNvSpPr>
          <p:nvPr/>
        </p:nvSpPr>
        <p:spPr bwMode="auto">
          <a:xfrm>
            <a:off x="2531604" y="2921169"/>
            <a:ext cx="71287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6000" dirty="0">
                <a:latin typeface="+mn-ea"/>
                <a:ea typeface="+mn-ea"/>
              </a:rPr>
              <a:t>2 </a:t>
            </a:r>
            <a:r>
              <a:rPr lang="ja-JP" altLang="en-US" sz="6000" dirty="0">
                <a:latin typeface="+mn-ea"/>
                <a:ea typeface="+mn-ea"/>
              </a:rPr>
              <a:t>金属</a:t>
            </a:r>
            <a:endParaRPr lang="en-US" altLang="ja-JP" sz="6000" dirty="0">
              <a:latin typeface="+mn-ea"/>
              <a:ea typeface="+mn-ea"/>
            </a:endParaRPr>
          </a:p>
        </p:txBody>
      </p:sp>
      <p:sp>
        <p:nvSpPr>
          <p:cNvPr id="17" name="テキスト ボックス 1">
            <a:extLst>
              <a:ext uri="{FF2B5EF4-FFF2-40B4-BE49-F238E27FC236}">
                <a16:creationId xmlns:a16="http://schemas.microsoft.com/office/drawing/2014/main" id="{CEE96736-B23E-5F43-B948-136D8E995C42}"/>
              </a:ext>
            </a:extLst>
          </p:cNvPr>
          <p:cNvSpPr txBox="1">
            <a:spLocks noChangeArrowheads="1"/>
          </p:cNvSpPr>
          <p:nvPr/>
        </p:nvSpPr>
        <p:spPr bwMode="auto">
          <a:xfrm>
            <a:off x="4187788" y="4689530"/>
            <a:ext cx="3816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全</a:t>
            </a:r>
            <a:r>
              <a:rPr lang="en-US" altLang="ja-JP" sz="2800" dirty="0">
                <a:latin typeface="ＭＳ ゴシック" panose="020B0609070205080204" pitchFamily="49" charset="-128"/>
                <a:ea typeface="ＭＳ ゴシック" panose="020B0609070205080204" pitchFamily="49" charset="-128"/>
              </a:rPr>
              <a:t>51</a:t>
            </a:r>
            <a:r>
              <a:rPr lang="ja-JP" altLang="en-US" sz="2800" dirty="0">
                <a:latin typeface="ＭＳ ゴシック" panose="020B0609070205080204" pitchFamily="49" charset="-128"/>
                <a:ea typeface="ＭＳ ゴシック" panose="020B0609070205080204" pitchFamily="49" charset="-128"/>
              </a:rPr>
              <a:t>スライド</a:t>
            </a:r>
            <a:r>
              <a:rPr lang="en-US" altLang="ja-JP" sz="2800" dirty="0">
                <a:latin typeface="ＭＳ ゴシック" panose="020B0609070205080204" pitchFamily="49" charset="-128"/>
                <a:ea typeface="ＭＳ ゴシック" panose="020B0609070205080204" pitchFamily="49" charset="-128"/>
              </a:rPr>
              <a:t>)</a:t>
            </a:r>
          </a:p>
        </p:txBody>
      </p:sp>
      <p:sp>
        <p:nvSpPr>
          <p:cNvPr id="18" name="正方形/長方形 17">
            <a:extLst>
              <a:ext uri="{FF2B5EF4-FFF2-40B4-BE49-F238E27FC236}">
                <a16:creationId xmlns:a16="http://schemas.microsoft.com/office/drawing/2014/main" id="{708D72C1-BC74-754D-AD9E-51EED56C6427}"/>
              </a:ext>
            </a:extLst>
          </p:cNvPr>
          <p:cNvSpPr/>
          <p:nvPr/>
        </p:nvSpPr>
        <p:spPr>
          <a:xfrm>
            <a:off x="7176120" y="3780329"/>
            <a:ext cx="2304256" cy="584775"/>
          </a:xfrm>
          <a:prstGeom prst="rect">
            <a:avLst/>
          </a:prstGeom>
        </p:spPr>
        <p:txBody>
          <a:bodyPr wrap="square">
            <a:spAutoFit/>
          </a:bodyPr>
          <a:lstStyle/>
          <a:p>
            <a:pPr algn="ct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p.30</a:t>
            </a: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35</a:t>
            </a:r>
          </a:p>
        </p:txBody>
      </p:sp>
      <p:sp>
        <p:nvSpPr>
          <p:cNvPr id="22" name="縦書きコンテンツ プレースホルダー 7">
            <a:extLst>
              <a:ext uri="{FF2B5EF4-FFF2-40B4-BE49-F238E27FC236}">
                <a16:creationId xmlns:a16="http://schemas.microsoft.com/office/drawing/2014/main" id="{A814A0A2-CC75-2341-BCFA-B4D527720C11}"/>
              </a:ext>
            </a:extLst>
          </p:cNvPr>
          <p:cNvSpPr>
            <a:spLocks noGrp="1"/>
          </p:cNvSpPr>
          <p:nvPr>
            <p:ph orient="vert" sz="quarter" idx="10"/>
          </p:nvPr>
        </p:nvSpPr>
        <p:spPr>
          <a:xfrm>
            <a:off x="11856640" y="0"/>
            <a:ext cx="335360" cy="5805264"/>
          </a:xfrm>
        </p:spPr>
        <p:txBody>
          <a:bodyPr tIns="108000" rIns="93600"/>
          <a:lstStyle/>
          <a:p>
            <a:r>
              <a:rPr lang="ja-JP" altLang="en-US" dirty="0"/>
              <a:t>２章　１節　</a:t>
            </a:r>
            <a:r>
              <a:rPr lang="en-US" altLang="ja-JP" dirty="0"/>
              <a:t>|</a:t>
            </a:r>
            <a:r>
              <a:rPr lang="ja-JP" altLang="en-US" dirty="0"/>
              <a:t>　２　金属　</a:t>
            </a:r>
            <a:endParaRPr lang="en-US" altLang="ja-JP" dirty="0"/>
          </a:p>
        </p:txBody>
      </p:sp>
    </p:spTree>
    <p:extLst>
      <p:ext uri="{BB962C8B-B14F-4D97-AF65-F5344CB8AC3E}">
        <p14:creationId xmlns:p14="http://schemas.microsoft.com/office/powerpoint/2010/main" val="78192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617654" y="837130"/>
            <a:ext cx="8877337" cy="6381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200" dirty="0"/>
              <a:t>展性・延性とは？</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410" y="1627970"/>
            <a:ext cx="4070174" cy="3259201"/>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766" y="1627967"/>
            <a:ext cx="4086325" cy="3272134"/>
          </a:xfrm>
          <a:prstGeom prst="rect">
            <a:avLst/>
          </a:prstGeom>
        </p:spPr>
      </p:pic>
      <p:sp>
        <p:nvSpPr>
          <p:cNvPr id="2" name="テキスト ボックス 1"/>
          <p:cNvSpPr txBox="1"/>
          <p:nvPr/>
        </p:nvSpPr>
        <p:spPr>
          <a:xfrm>
            <a:off x="2597730" y="5039903"/>
            <a:ext cx="2957945" cy="1200329"/>
          </a:xfrm>
          <a:prstGeom prst="rect">
            <a:avLst/>
          </a:prstGeom>
          <a:noFill/>
        </p:spPr>
        <p:txBody>
          <a:bodyPr wrap="square" rtlCol="0">
            <a:spAutoFit/>
          </a:bodyPr>
          <a:lstStyle/>
          <a:p>
            <a:pPr algn="ctr"/>
            <a:r>
              <a:rPr lang="ja-JP" altLang="en-US" sz="3600" dirty="0"/>
              <a:t>展性</a:t>
            </a:r>
            <a:endParaRPr lang="en-US" altLang="ja-JP" sz="3600" dirty="0"/>
          </a:p>
          <a:p>
            <a:pPr algn="ctr"/>
            <a:r>
              <a:rPr lang="ja-JP" altLang="en-US" sz="3600" dirty="0"/>
              <a:t>（薄く延ばす）</a:t>
            </a:r>
          </a:p>
        </p:txBody>
      </p:sp>
      <p:sp>
        <p:nvSpPr>
          <p:cNvPr id="13" name="テキスト ボックス 12"/>
          <p:cNvSpPr txBox="1"/>
          <p:nvPr/>
        </p:nvSpPr>
        <p:spPr>
          <a:xfrm>
            <a:off x="6636328" y="5039903"/>
            <a:ext cx="3398372" cy="1200329"/>
          </a:xfrm>
          <a:prstGeom prst="rect">
            <a:avLst/>
          </a:prstGeom>
          <a:noFill/>
        </p:spPr>
        <p:txBody>
          <a:bodyPr wrap="square" rtlCol="0">
            <a:spAutoFit/>
          </a:bodyPr>
          <a:lstStyle/>
          <a:p>
            <a:pPr algn="ctr"/>
            <a:r>
              <a:rPr lang="ja-JP" altLang="en-US" sz="3600" dirty="0"/>
              <a:t>延性</a:t>
            </a:r>
            <a:endParaRPr lang="en-US" altLang="ja-JP" sz="3600" dirty="0"/>
          </a:p>
          <a:p>
            <a:pPr algn="ctr"/>
            <a:r>
              <a:rPr lang="ja-JP" altLang="en-US" sz="3600" dirty="0"/>
              <a:t>（細い線にする）</a:t>
            </a:r>
          </a:p>
        </p:txBody>
      </p:sp>
      <p:sp>
        <p:nvSpPr>
          <p:cNvPr id="3" name="タイトル 2">
            <a:extLst>
              <a:ext uri="{FF2B5EF4-FFF2-40B4-BE49-F238E27FC236}">
                <a16:creationId xmlns:a16="http://schemas.microsoft.com/office/drawing/2014/main" id="{17435B64-2A7E-494A-919F-0B93883377A4}"/>
              </a:ext>
            </a:extLst>
          </p:cNvPr>
          <p:cNvSpPr>
            <a:spLocks noGrp="1"/>
          </p:cNvSpPr>
          <p:nvPr>
            <p:ph type="title"/>
          </p:nvPr>
        </p:nvSpPr>
        <p:spPr/>
        <p:txBody>
          <a:bodyPr/>
          <a:lstStyle/>
          <a:p>
            <a:r>
              <a:rPr lang="ja-JP" altLang="en-US" dirty="0"/>
              <a:t>金属の利用と性質</a:t>
            </a:r>
          </a:p>
        </p:txBody>
      </p:sp>
      <p:sp>
        <p:nvSpPr>
          <p:cNvPr id="4" name="縦書きコンテンツ プレースホルダー 3">
            <a:extLst>
              <a:ext uri="{FF2B5EF4-FFF2-40B4-BE49-F238E27FC236}">
                <a16:creationId xmlns:a16="http://schemas.microsoft.com/office/drawing/2014/main" id="{F5AE5722-74ED-40F9-A610-60D391910E8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Tree>
    <p:extLst>
      <p:ext uri="{BB962C8B-B14F-4D97-AF65-F5344CB8AC3E}">
        <p14:creationId xmlns:p14="http://schemas.microsoft.com/office/powerpoint/2010/main" val="15653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5696A69-85D8-4A55-ADB0-C2D4BA78FEF4}"/>
              </a:ext>
            </a:extLst>
          </p:cNvPr>
          <p:cNvGraphicFramePr>
            <a:graphicFrameLocks noGrp="1"/>
          </p:cNvGraphicFramePr>
          <p:nvPr>
            <p:extLst>
              <p:ext uri="{D42A27DB-BD31-4B8C-83A1-F6EECF244321}">
                <p14:modId xmlns:p14="http://schemas.microsoft.com/office/powerpoint/2010/main" val="3159150637"/>
              </p:ext>
            </p:extLst>
          </p:nvPr>
        </p:nvGraphicFramePr>
        <p:xfrm>
          <a:off x="911424" y="1412776"/>
          <a:ext cx="10376115" cy="3426407"/>
        </p:xfrm>
        <a:graphic>
          <a:graphicData uri="http://schemas.openxmlformats.org/drawingml/2006/table">
            <a:tbl>
              <a:tblPr firstRow="1" bandRow="1">
                <a:tableStyleId>{74C1A8A3-306A-4EB7-A6B1-4F7E0EB9C5D6}</a:tableStyleId>
              </a:tblPr>
              <a:tblGrid>
                <a:gridCol w="842417">
                  <a:extLst>
                    <a:ext uri="{9D8B030D-6E8A-4147-A177-3AD203B41FA5}">
                      <a16:colId xmlns:a16="http://schemas.microsoft.com/office/drawing/2014/main" val="4134250517"/>
                    </a:ext>
                  </a:extLst>
                </a:gridCol>
                <a:gridCol w="2436030">
                  <a:extLst>
                    <a:ext uri="{9D8B030D-6E8A-4147-A177-3AD203B41FA5}">
                      <a16:colId xmlns:a16="http://schemas.microsoft.com/office/drawing/2014/main" val="1632578056"/>
                    </a:ext>
                  </a:extLst>
                </a:gridCol>
                <a:gridCol w="1791316">
                  <a:extLst>
                    <a:ext uri="{9D8B030D-6E8A-4147-A177-3AD203B41FA5}">
                      <a16:colId xmlns:a16="http://schemas.microsoft.com/office/drawing/2014/main" val="2627831247"/>
                    </a:ext>
                  </a:extLst>
                </a:gridCol>
                <a:gridCol w="5306352">
                  <a:extLst>
                    <a:ext uri="{9D8B030D-6E8A-4147-A177-3AD203B41FA5}">
                      <a16:colId xmlns:a16="http://schemas.microsoft.com/office/drawing/2014/main" val="2868577197"/>
                    </a:ext>
                  </a:extLst>
                </a:gridCol>
              </a:tblGrid>
              <a:tr h="598049">
                <a:tc>
                  <a:txBody>
                    <a:bodyPr/>
                    <a:lstStyle/>
                    <a:p>
                      <a:endParaRPr kumimoji="1" lang="ja-JP" altLang="en-US" sz="2800" dirty="0"/>
                    </a:p>
                  </a:txBody>
                  <a:tcPr/>
                </a:tc>
                <a:tc>
                  <a:txBody>
                    <a:bodyPr/>
                    <a:lstStyle/>
                    <a:p>
                      <a:pPr algn="ctr"/>
                      <a:r>
                        <a:rPr kumimoji="1" lang="ja-JP" altLang="en-US" sz="3600" dirty="0"/>
                        <a:t>金属</a:t>
                      </a:r>
                    </a:p>
                  </a:txBody>
                  <a:tcPr/>
                </a:tc>
                <a:tc>
                  <a:txBody>
                    <a:bodyPr/>
                    <a:lstStyle/>
                    <a:p>
                      <a:pPr algn="ctr"/>
                      <a:r>
                        <a:rPr kumimoji="1" lang="ja-JP" altLang="en-US" sz="3600" dirty="0"/>
                        <a:t>元素</a:t>
                      </a:r>
                    </a:p>
                  </a:txBody>
                  <a:tcPr/>
                </a:tc>
                <a:tc>
                  <a:txBody>
                    <a:bodyPr/>
                    <a:lstStyle/>
                    <a:p>
                      <a:pPr algn="ctr"/>
                      <a:r>
                        <a:rPr kumimoji="1" lang="ja-JP" altLang="en-US" sz="3600" dirty="0"/>
                        <a:t>特徴，利用</a:t>
                      </a:r>
                    </a:p>
                  </a:txBody>
                  <a:tcPr/>
                </a:tc>
                <a:extLst>
                  <a:ext uri="{0D108BD9-81ED-4DB2-BD59-A6C34878D82A}">
                    <a16:rowId xmlns:a16="http://schemas.microsoft.com/office/drawing/2014/main" val="1350282153"/>
                  </a:ext>
                </a:extLst>
              </a:tr>
              <a:tr h="1053368">
                <a:tc rowSpan="4">
                  <a:txBody>
                    <a:bodyPr/>
                    <a:lstStyle/>
                    <a:p>
                      <a:pPr algn="ctr"/>
                      <a:r>
                        <a:rPr kumimoji="1" lang="ja-JP" altLang="en-US" sz="4000" dirty="0"/>
                        <a:t>単　体</a:t>
                      </a:r>
                    </a:p>
                  </a:txBody>
                  <a:tcPr vert="eaVert" anchor="ctr"/>
                </a:tc>
                <a:tc>
                  <a:txBody>
                    <a:bodyPr/>
                    <a:lstStyle/>
                    <a:p>
                      <a:r>
                        <a:rPr kumimoji="1" lang="ja-JP" altLang="en-US" sz="2800" dirty="0"/>
                        <a:t>金</a:t>
                      </a:r>
                    </a:p>
                  </a:txBody>
                  <a:tcPr/>
                </a:tc>
                <a:tc>
                  <a:txBody>
                    <a:bodyPr/>
                    <a:lstStyle/>
                    <a:p>
                      <a:r>
                        <a:rPr kumimoji="1" lang="ja-JP" altLang="en-US" sz="2800" dirty="0"/>
                        <a:t>金（</a:t>
                      </a:r>
                      <a:r>
                        <a:rPr kumimoji="1" lang="en-US" altLang="ja-JP" sz="2800" dirty="0"/>
                        <a:t>Au</a:t>
                      </a:r>
                      <a:r>
                        <a:rPr kumimoji="1" lang="ja-JP" altLang="en-US" sz="2800" dirty="0"/>
                        <a:t>）</a:t>
                      </a:r>
                    </a:p>
                  </a:txBody>
                  <a:tcPr/>
                </a:tc>
                <a:tc>
                  <a:txBody>
                    <a:bodyPr/>
                    <a:lstStyle/>
                    <a:p>
                      <a:r>
                        <a:rPr kumimoji="1" lang="ja-JP" altLang="en-US" sz="2800" dirty="0"/>
                        <a:t>光沢　　金貨</a:t>
                      </a:r>
                      <a:endParaRPr kumimoji="1" lang="en-US" altLang="ja-JP" sz="2800" dirty="0"/>
                    </a:p>
                    <a:p>
                      <a:r>
                        <a:rPr kumimoji="1" lang="ja-JP" altLang="en-US" sz="2800" dirty="0"/>
                        <a:t>延性　　電子回路の配線</a:t>
                      </a:r>
                    </a:p>
                  </a:txBody>
                  <a:tcPr/>
                </a:tc>
                <a:extLst>
                  <a:ext uri="{0D108BD9-81ED-4DB2-BD59-A6C34878D82A}">
                    <a16:rowId xmlns:a16="http://schemas.microsoft.com/office/drawing/2014/main" val="3652223612"/>
                  </a:ext>
                </a:extLst>
              </a:tr>
              <a:tr h="577653">
                <a:tc vMerge="1">
                  <a:txBody>
                    <a:bodyPr/>
                    <a:lstStyle/>
                    <a:p>
                      <a:endParaRPr kumimoji="1" lang="ja-JP" altLang="en-US" dirty="0"/>
                    </a:p>
                  </a:txBody>
                  <a:tcPr/>
                </a:tc>
                <a:tc>
                  <a:txBody>
                    <a:bodyPr/>
                    <a:lstStyle/>
                    <a:p>
                      <a:endParaRPr kumimoji="1" lang="ja-JP" altLang="en-US" sz="2800" dirty="0"/>
                    </a:p>
                  </a:txBody>
                  <a:tcPr/>
                </a:tc>
                <a:tc>
                  <a:txBody>
                    <a:bodyPr/>
                    <a:lstStyle/>
                    <a:p>
                      <a:endParaRPr kumimoji="1" lang="ja-JP" altLang="en-US" sz="2800" dirty="0"/>
                    </a:p>
                  </a:txBody>
                  <a:tcPr/>
                </a:tc>
                <a:tc>
                  <a:txBody>
                    <a:bodyPr/>
                    <a:lstStyle/>
                    <a:p>
                      <a:endParaRPr kumimoji="1" lang="ja-JP" altLang="en-US" sz="2800"/>
                    </a:p>
                  </a:txBody>
                  <a:tcPr/>
                </a:tc>
                <a:extLst>
                  <a:ext uri="{0D108BD9-81ED-4DB2-BD59-A6C34878D82A}">
                    <a16:rowId xmlns:a16="http://schemas.microsoft.com/office/drawing/2014/main" val="299432873"/>
                  </a:ext>
                </a:extLst>
              </a:tr>
              <a:tr h="577653">
                <a:tc vMerge="1">
                  <a:txBody>
                    <a:bodyPr/>
                    <a:lstStyle/>
                    <a:p>
                      <a:endParaRPr kumimoji="1" lang="ja-JP" altLang="en-US" dirty="0"/>
                    </a:p>
                  </a:txBody>
                  <a:tcPr/>
                </a:tc>
                <a:tc>
                  <a:txBody>
                    <a:bodyPr/>
                    <a:lstStyle/>
                    <a:p>
                      <a:endParaRPr kumimoji="1" lang="ja-JP" altLang="en-US" sz="2800" dirty="0"/>
                    </a:p>
                  </a:txBody>
                  <a:tcPr/>
                </a:tc>
                <a:tc>
                  <a:txBody>
                    <a:bodyPr/>
                    <a:lstStyle/>
                    <a:p>
                      <a:endParaRPr kumimoji="1" lang="ja-JP" altLang="en-US" sz="2800"/>
                    </a:p>
                  </a:txBody>
                  <a:tcPr/>
                </a:tc>
                <a:tc>
                  <a:txBody>
                    <a:bodyPr/>
                    <a:lstStyle/>
                    <a:p>
                      <a:endParaRPr kumimoji="1" lang="ja-JP" altLang="en-US" sz="2800"/>
                    </a:p>
                  </a:txBody>
                  <a:tcPr/>
                </a:tc>
                <a:extLst>
                  <a:ext uri="{0D108BD9-81ED-4DB2-BD59-A6C34878D82A}">
                    <a16:rowId xmlns:a16="http://schemas.microsoft.com/office/drawing/2014/main" val="1150776878"/>
                  </a:ext>
                </a:extLst>
              </a:tr>
              <a:tr h="577653">
                <a:tc vMerge="1">
                  <a:txBody>
                    <a:bodyPr/>
                    <a:lstStyle/>
                    <a:p>
                      <a:endParaRPr kumimoji="1" lang="ja-JP" altLang="en-US" dirty="0"/>
                    </a:p>
                  </a:txBody>
                  <a:tcPr/>
                </a:tc>
                <a:tc>
                  <a:txBody>
                    <a:bodyPr/>
                    <a:lstStyle/>
                    <a:p>
                      <a:endParaRPr kumimoji="1" lang="ja-JP" altLang="en-US" sz="2800" dirty="0"/>
                    </a:p>
                  </a:txBody>
                  <a:tcPr/>
                </a:tc>
                <a:tc>
                  <a:txBody>
                    <a:bodyPr/>
                    <a:lstStyle/>
                    <a:p>
                      <a:endParaRPr kumimoji="1" lang="ja-JP" altLang="en-US" sz="2800" dirty="0"/>
                    </a:p>
                  </a:txBody>
                  <a:tcPr/>
                </a:tc>
                <a:tc>
                  <a:txBody>
                    <a:bodyPr/>
                    <a:lstStyle/>
                    <a:p>
                      <a:endParaRPr kumimoji="1" lang="ja-JP" altLang="en-US" sz="2800" dirty="0"/>
                    </a:p>
                  </a:txBody>
                  <a:tcPr/>
                </a:tc>
                <a:extLst>
                  <a:ext uri="{0D108BD9-81ED-4DB2-BD59-A6C34878D82A}">
                    <a16:rowId xmlns:a16="http://schemas.microsoft.com/office/drawing/2014/main" val="2502722769"/>
                  </a:ext>
                </a:extLst>
              </a:tr>
            </a:tbl>
          </a:graphicData>
        </a:graphic>
      </p:graphicFrame>
      <p:sp>
        <p:nvSpPr>
          <p:cNvPr id="2" name="タイトル 1">
            <a:extLst>
              <a:ext uri="{FF2B5EF4-FFF2-40B4-BE49-F238E27FC236}">
                <a16:creationId xmlns:a16="http://schemas.microsoft.com/office/drawing/2014/main" id="{6A3168A7-C384-4171-A140-959FAE3B513F}"/>
              </a:ext>
            </a:extLst>
          </p:cNvPr>
          <p:cNvSpPr>
            <a:spLocks noGrp="1"/>
          </p:cNvSpPr>
          <p:nvPr>
            <p:ph type="title"/>
          </p:nvPr>
        </p:nvSpPr>
        <p:spPr/>
        <p:txBody>
          <a:bodyPr/>
          <a:lstStyle/>
          <a:p>
            <a:r>
              <a:rPr lang="ja-JP" altLang="en-US" dirty="0"/>
              <a:t>金属の利用と性質</a:t>
            </a:r>
          </a:p>
        </p:txBody>
      </p:sp>
      <p:sp>
        <p:nvSpPr>
          <p:cNvPr id="4" name="縦書きコンテンツ プレースホルダー 3">
            <a:extLst>
              <a:ext uri="{FF2B5EF4-FFF2-40B4-BE49-F238E27FC236}">
                <a16:creationId xmlns:a16="http://schemas.microsoft.com/office/drawing/2014/main" id="{50854FC1-D1EB-4D21-A4FE-6D09F1B4C62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5" name="テキスト ボックス 4">
            <a:extLst>
              <a:ext uri="{FF2B5EF4-FFF2-40B4-BE49-F238E27FC236}">
                <a16:creationId xmlns:a16="http://schemas.microsoft.com/office/drawing/2014/main" id="{232D28FE-6F71-42CA-A9BC-8E8DC648D5D3}"/>
              </a:ext>
            </a:extLst>
          </p:cNvPr>
          <p:cNvSpPr txBox="1"/>
          <p:nvPr/>
        </p:nvSpPr>
        <p:spPr>
          <a:xfrm>
            <a:off x="1703512" y="764704"/>
            <a:ext cx="7272808" cy="707886"/>
          </a:xfrm>
          <a:prstGeom prst="rect">
            <a:avLst/>
          </a:prstGeom>
          <a:noFill/>
        </p:spPr>
        <p:txBody>
          <a:bodyPr wrap="square" rtlCol="0">
            <a:spAutoFit/>
          </a:bodyPr>
          <a:lstStyle/>
          <a:p>
            <a:pPr algn="just"/>
            <a:r>
              <a:rPr lang="ja-JP" altLang="en-US" sz="4000" dirty="0"/>
              <a:t>金属の特徴や性質をまとめよう</a:t>
            </a:r>
          </a:p>
        </p:txBody>
      </p:sp>
      <p:cxnSp>
        <p:nvCxnSpPr>
          <p:cNvPr id="6" name="直線矢印コネクタ 5">
            <a:extLst>
              <a:ext uri="{FF2B5EF4-FFF2-40B4-BE49-F238E27FC236}">
                <a16:creationId xmlns:a16="http://schemas.microsoft.com/office/drawing/2014/main" id="{B5F4B5F1-BD06-4AAB-B593-C44C82163ADB}"/>
              </a:ext>
            </a:extLst>
          </p:cNvPr>
          <p:cNvCxnSpPr>
            <a:cxnSpLocks/>
          </p:cNvCxnSpPr>
          <p:nvPr/>
        </p:nvCxnSpPr>
        <p:spPr>
          <a:xfrm>
            <a:off x="1022560" y="1136303"/>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9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5696A69-85D8-4A55-ADB0-C2D4BA78FEF4}"/>
              </a:ext>
            </a:extLst>
          </p:cNvPr>
          <p:cNvGraphicFramePr>
            <a:graphicFrameLocks noGrp="1"/>
          </p:cNvGraphicFramePr>
          <p:nvPr>
            <p:extLst>
              <p:ext uri="{D42A27DB-BD31-4B8C-83A1-F6EECF244321}">
                <p14:modId xmlns:p14="http://schemas.microsoft.com/office/powerpoint/2010/main" val="4251351007"/>
              </p:ext>
            </p:extLst>
          </p:nvPr>
        </p:nvGraphicFramePr>
        <p:xfrm>
          <a:off x="911424" y="1412776"/>
          <a:ext cx="10376115" cy="5381528"/>
        </p:xfrm>
        <a:graphic>
          <a:graphicData uri="http://schemas.openxmlformats.org/drawingml/2006/table">
            <a:tbl>
              <a:tblPr firstRow="1" bandRow="1">
                <a:tableStyleId>{74C1A8A3-306A-4EB7-A6B1-4F7E0EB9C5D6}</a:tableStyleId>
              </a:tblPr>
              <a:tblGrid>
                <a:gridCol w="842417">
                  <a:extLst>
                    <a:ext uri="{9D8B030D-6E8A-4147-A177-3AD203B41FA5}">
                      <a16:colId xmlns:a16="http://schemas.microsoft.com/office/drawing/2014/main" val="4134250517"/>
                    </a:ext>
                  </a:extLst>
                </a:gridCol>
                <a:gridCol w="2436030">
                  <a:extLst>
                    <a:ext uri="{9D8B030D-6E8A-4147-A177-3AD203B41FA5}">
                      <a16:colId xmlns:a16="http://schemas.microsoft.com/office/drawing/2014/main" val="1632578056"/>
                    </a:ext>
                  </a:extLst>
                </a:gridCol>
                <a:gridCol w="2194161">
                  <a:extLst>
                    <a:ext uri="{9D8B030D-6E8A-4147-A177-3AD203B41FA5}">
                      <a16:colId xmlns:a16="http://schemas.microsoft.com/office/drawing/2014/main" val="2627831247"/>
                    </a:ext>
                  </a:extLst>
                </a:gridCol>
                <a:gridCol w="4903507">
                  <a:extLst>
                    <a:ext uri="{9D8B030D-6E8A-4147-A177-3AD203B41FA5}">
                      <a16:colId xmlns:a16="http://schemas.microsoft.com/office/drawing/2014/main" val="2868577197"/>
                    </a:ext>
                  </a:extLst>
                </a:gridCol>
              </a:tblGrid>
              <a:tr h="598049">
                <a:tc>
                  <a:txBody>
                    <a:bodyPr/>
                    <a:lstStyle/>
                    <a:p>
                      <a:endParaRPr kumimoji="1" lang="ja-JP" altLang="en-US" sz="2800" dirty="0"/>
                    </a:p>
                  </a:txBody>
                  <a:tcPr/>
                </a:tc>
                <a:tc>
                  <a:txBody>
                    <a:bodyPr/>
                    <a:lstStyle/>
                    <a:p>
                      <a:pPr algn="ctr"/>
                      <a:r>
                        <a:rPr kumimoji="1" lang="ja-JP" altLang="en-US" sz="3600" dirty="0"/>
                        <a:t>金属</a:t>
                      </a:r>
                    </a:p>
                  </a:txBody>
                  <a:tcPr/>
                </a:tc>
                <a:tc>
                  <a:txBody>
                    <a:bodyPr/>
                    <a:lstStyle/>
                    <a:p>
                      <a:pPr algn="ctr"/>
                      <a:r>
                        <a:rPr kumimoji="1" lang="ja-JP" altLang="en-US" sz="3600" dirty="0"/>
                        <a:t>元素</a:t>
                      </a:r>
                    </a:p>
                  </a:txBody>
                  <a:tcPr/>
                </a:tc>
                <a:tc>
                  <a:txBody>
                    <a:bodyPr/>
                    <a:lstStyle/>
                    <a:p>
                      <a:pPr algn="ctr"/>
                      <a:r>
                        <a:rPr kumimoji="1" lang="ja-JP" altLang="en-US" sz="3600" dirty="0"/>
                        <a:t>特徴，利用</a:t>
                      </a:r>
                    </a:p>
                  </a:txBody>
                  <a:tcPr/>
                </a:tc>
                <a:extLst>
                  <a:ext uri="{0D108BD9-81ED-4DB2-BD59-A6C34878D82A}">
                    <a16:rowId xmlns:a16="http://schemas.microsoft.com/office/drawing/2014/main" val="1350282153"/>
                  </a:ext>
                </a:extLst>
              </a:tr>
              <a:tr h="1053368">
                <a:tc rowSpan="4">
                  <a:txBody>
                    <a:bodyPr/>
                    <a:lstStyle/>
                    <a:p>
                      <a:pPr algn="ctr"/>
                      <a:r>
                        <a:rPr kumimoji="1" lang="ja-JP" altLang="en-US" sz="4000" dirty="0"/>
                        <a:t>単　体</a:t>
                      </a:r>
                    </a:p>
                  </a:txBody>
                  <a:tcPr vert="eaVert" anchor="ctr"/>
                </a:tc>
                <a:tc>
                  <a:txBody>
                    <a:bodyPr/>
                    <a:lstStyle/>
                    <a:p>
                      <a:r>
                        <a:rPr kumimoji="1" lang="ja-JP" altLang="en-US" sz="2800" dirty="0"/>
                        <a:t>金</a:t>
                      </a:r>
                    </a:p>
                  </a:txBody>
                  <a:tcPr/>
                </a:tc>
                <a:tc>
                  <a:txBody>
                    <a:bodyPr/>
                    <a:lstStyle/>
                    <a:p>
                      <a:r>
                        <a:rPr kumimoji="1" lang="ja-JP" altLang="en-US" sz="2800" dirty="0"/>
                        <a:t>金（</a:t>
                      </a:r>
                      <a:r>
                        <a:rPr kumimoji="1" lang="en-US" altLang="ja-JP" sz="2800" dirty="0"/>
                        <a:t>Au</a:t>
                      </a:r>
                      <a:r>
                        <a:rPr kumimoji="1" lang="ja-JP" altLang="en-US" sz="2800" dirty="0"/>
                        <a:t>）</a:t>
                      </a:r>
                    </a:p>
                  </a:txBody>
                  <a:tcPr/>
                </a:tc>
                <a:tc>
                  <a:txBody>
                    <a:bodyPr/>
                    <a:lstStyle/>
                    <a:p>
                      <a:r>
                        <a:rPr kumimoji="1" lang="ja-JP" altLang="en-US" sz="2800" dirty="0"/>
                        <a:t>単体で産出　　光沢　　金貨</a:t>
                      </a:r>
                      <a:endParaRPr kumimoji="1" lang="en-US" altLang="ja-JP" sz="2800" dirty="0"/>
                    </a:p>
                    <a:p>
                      <a:r>
                        <a:rPr kumimoji="1" lang="ja-JP" altLang="en-US" sz="2800" dirty="0"/>
                        <a:t>延性　　電子回路の配線</a:t>
                      </a:r>
                    </a:p>
                  </a:txBody>
                  <a:tcPr/>
                </a:tc>
                <a:extLst>
                  <a:ext uri="{0D108BD9-81ED-4DB2-BD59-A6C34878D82A}">
                    <a16:rowId xmlns:a16="http://schemas.microsoft.com/office/drawing/2014/main" val="3652223612"/>
                  </a:ext>
                </a:extLst>
              </a:tr>
              <a:tr h="577653">
                <a:tc vMerge="1">
                  <a:txBody>
                    <a:bodyPr/>
                    <a:lstStyle/>
                    <a:p>
                      <a:endParaRPr kumimoji="1" lang="ja-JP" altLang="en-US" dirty="0"/>
                    </a:p>
                  </a:txBody>
                  <a:tcPr/>
                </a:tc>
                <a:tc>
                  <a:txBody>
                    <a:bodyPr/>
                    <a:lstStyle/>
                    <a:p>
                      <a:r>
                        <a:rPr kumimoji="1" lang="ja-JP" altLang="en-US" sz="2800" dirty="0"/>
                        <a:t>アルミニウム</a:t>
                      </a:r>
                    </a:p>
                  </a:txBody>
                  <a:tcPr/>
                </a:tc>
                <a:tc>
                  <a:txBody>
                    <a:bodyPr/>
                    <a:lstStyle/>
                    <a:p>
                      <a:r>
                        <a:rPr kumimoji="1" lang="ja-JP" altLang="en-US" sz="2800" dirty="0"/>
                        <a:t>アルミニウム（</a:t>
                      </a:r>
                      <a:r>
                        <a:rPr kumimoji="1" lang="en-US" altLang="ja-JP" sz="2800" dirty="0"/>
                        <a:t>A</a:t>
                      </a:r>
                      <a:r>
                        <a:rPr kumimoji="1" lang="ja-JP" altLang="en-US" sz="2800" dirty="0"/>
                        <a:t>ｌ）</a:t>
                      </a:r>
                    </a:p>
                  </a:txBody>
                  <a:tcPr/>
                </a:tc>
                <a:tc>
                  <a:txBody>
                    <a:bodyPr/>
                    <a:lstStyle/>
                    <a:p>
                      <a:r>
                        <a:rPr kumimoji="1" lang="ja-JP" altLang="en-US" sz="2800" dirty="0"/>
                        <a:t>アルミナの溶融塩電解</a:t>
                      </a:r>
                      <a:endParaRPr kumimoji="1" lang="en-US" altLang="ja-JP" sz="2800" dirty="0"/>
                    </a:p>
                    <a:p>
                      <a:r>
                        <a:rPr kumimoji="1" lang="ja-JP" altLang="en-US" sz="2800" dirty="0"/>
                        <a:t>銀白色　　密度が小さい</a:t>
                      </a:r>
                      <a:endParaRPr kumimoji="1" lang="en-US" altLang="ja-JP" sz="2800" dirty="0"/>
                    </a:p>
                    <a:p>
                      <a:r>
                        <a:rPr kumimoji="1" lang="ja-JP" altLang="en-US" sz="2800" dirty="0"/>
                        <a:t>飲料水用缶　　　自動車</a:t>
                      </a:r>
                    </a:p>
                  </a:txBody>
                  <a:tcPr/>
                </a:tc>
                <a:extLst>
                  <a:ext uri="{0D108BD9-81ED-4DB2-BD59-A6C34878D82A}">
                    <a16:rowId xmlns:a16="http://schemas.microsoft.com/office/drawing/2014/main" val="299432873"/>
                  </a:ext>
                </a:extLst>
              </a:tr>
              <a:tr h="577653">
                <a:tc vMerge="1">
                  <a:txBody>
                    <a:bodyPr/>
                    <a:lstStyle/>
                    <a:p>
                      <a:endParaRPr kumimoji="1" lang="ja-JP" altLang="en-US" dirty="0"/>
                    </a:p>
                  </a:txBody>
                  <a:tcPr/>
                </a:tc>
                <a:tc>
                  <a:txBody>
                    <a:bodyPr/>
                    <a:lstStyle/>
                    <a:p>
                      <a:r>
                        <a:rPr kumimoji="1" lang="ja-JP" altLang="en-US" sz="2800" dirty="0"/>
                        <a:t>鉄</a:t>
                      </a:r>
                    </a:p>
                  </a:txBody>
                  <a:tcPr/>
                </a:tc>
                <a:tc>
                  <a:txBody>
                    <a:bodyPr/>
                    <a:lstStyle/>
                    <a:p>
                      <a:r>
                        <a:rPr kumimoji="1" lang="ja-JP" altLang="en-US" sz="2800" dirty="0"/>
                        <a:t>鉄（</a:t>
                      </a:r>
                      <a:r>
                        <a:rPr kumimoji="1" lang="en-US" altLang="ja-JP" sz="2800" dirty="0"/>
                        <a:t>Fe</a:t>
                      </a:r>
                      <a:r>
                        <a:rPr kumimoji="1" lang="ja-JP" altLang="en-US" sz="2800" dirty="0"/>
                        <a:t>）</a:t>
                      </a:r>
                    </a:p>
                  </a:txBody>
                  <a:tcPr/>
                </a:tc>
                <a:tc>
                  <a:txBody>
                    <a:bodyPr/>
                    <a:lstStyle/>
                    <a:p>
                      <a:r>
                        <a:rPr kumimoji="1" lang="ja-JP" altLang="en-US" sz="2800" dirty="0"/>
                        <a:t>鉄鉱石を還元　　融点が高い</a:t>
                      </a:r>
                      <a:endParaRPr kumimoji="1" lang="en-US" altLang="ja-JP" sz="2800" dirty="0"/>
                    </a:p>
                    <a:p>
                      <a:r>
                        <a:rPr kumimoji="1" lang="ja-JP" altLang="en-US" sz="2800" dirty="0"/>
                        <a:t>強度がある　　建築材料</a:t>
                      </a:r>
                    </a:p>
                  </a:txBody>
                  <a:tcPr/>
                </a:tc>
                <a:extLst>
                  <a:ext uri="{0D108BD9-81ED-4DB2-BD59-A6C34878D82A}">
                    <a16:rowId xmlns:a16="http://schemas.microsoft.com/office/drawing/2014/main" val="1150776878"/>
                  </a:ext>
                </a:extLst>
              </a:tr>
              <a:tr h="577653">
                <a:tc vMerge="1">
                  <a:txBody>
                    <a:bodyPr/>
                    <a:lstStyle/>
                    <a:p>
                      <a:endParaRPr kumimoji="1" lang="ja-JP" altLang="en-US" dirty="0"/>
                    </a:p>
                  </a:txBody>
                  <a:tcPr/>
                </a:tc>
                <a:tc>
                  <a:txBody>
                    <a:bodyPr/>
                    <a:lstStyle/>
                    <a:p>
                      <a:r>
                        <a:rPr kumimoji="1" lang="ja-JP" altLang="en-US" sz="2800" dirty="0"/>
                        <a:t>銅</a:t>
                      </a:r>
                    </a:p>
                  </a:txBody>
                  <a:tcPr/>
                </a:tc>
                <a:tc>
                  <a:txBody>
                    <a:bodyPr/>
                    <a:lstStyle/>
                    <a:p>
                      <a:r>
                        <a:rPr kumimoji="1" lang="ja-JP" altLang="en-US" sz="2800" dirty="0"/>
                        <a:t>銅（</a:t>
                      </a:r>
                      <a:r>
                        <a:rPr kumimoji="1" lang="en-US" altLang="ja-JP" sz="2800" dirty="0"/>
                        <a:t>Cu</a:t>
                      </a:r>
                      <a:r>
                        <a:rPr kumimoji="1" lang="ja-JP" altLang="en-US" sz="2800" dirty="0"/>
                        <a:t>）</a:t>
                      </a:r>
                    </a:p>
                  </a:txBody>
                  <a:tcPr/>
                </a:tc>
                <a:tc>
                  <a:txBody>
                    <a:bodyPr/>
                    <a:lstStyle/>
                    <a:p>
                      <a:r>
                        <a:rPr kumimoji="1" lang="ja-JP" altLang="en-US" sz="2800" dirty="0"/>
                        <a:t>粗銅の電解精錬　赤色の光沢　　電気伝導性　　熱伝導性</a:t>
                      </a:r>
                      <a:endParaRPr kumimoji="1" lang="en-US" altLang="ja-JP" sz="2800" dirty="0"/>
                    </a:p>
                    <a:p>
                      <a:r>
                        <a:rPr kumimoji="1" lang="ja-JP" altLang="en-US" sz="2800" dirty="0"/>
                        <a:t>電線　　　調理器具</a:t>
                      </a:r>
                    </a:p>
                  </a:txBody>
                  <a:tcPr/>
                </a:tc>
                <a:extLst>
                  <a:ext uri="{0D108BD9-81ED-4DB2-BD59-A6C34878D82A}">
                    <a16:rowId xmlns:a16="http://schemas.microsoft.com/office/drawing/2014/main" val="2502722769"/>
                  </a:ext>
                </a:extLst>
              </a:tr>
            </a:tbl>
          </a:graphicData>
        </a:graphic>
      </p:graphicFrame>
      <p:sp>
        <p:nvSpPr>
          <p:cNvPr id="2" name="タイトル 1">
            <a:extLst>
              <a:ext uri="{FF2B5EF4-FFF2-40B4-BE49-F238E27FC236}">
                <a16:creationId xmlns:a16="http://schemas.microsoft.com/office/drawing/2014/main" id="{6A3168A7-C384-4171-A140-959FAE3B513F}"/>
              </a:ext>
            </a:extLst>
          </p:cNvPr>
          <p:cNvSpPr>
            <a:spLocks noGrp="1"/>
          </p:cNvSpPr>
          <p:nvPr>
            <p:ph type="title"/>
          </p:nvPr>
        </p:nvSpPr>
        <p:spPr/>
        <p:txBody>
          <a:bodyPr/>
          <a:lstStyle/>
          <a:p>
            <a:r>
              <a:rPr lang="ja-JP" altLang="en-US" dirty="0"/>
              <a:t>金属の利用と性質</a:t>
            </a:r>
          </a:p>
        </p:txBody>
      </p:sp>
      <p:sp>
        <p:nvSpPr>
          <p:cNvPr id="4" name="縦書きコンテンツ プレースホルダー 3">
            <a:extLst>
              <a:ext uri="{FF2B5EF4-FFF2-40B4-BE49-F238E27FC236}">
                <a16:creationId xmlns:a16="http://schemas.microsoft.com/office/drawing/2014/main" id="{50854FC1-D1EB-4D21-A4FE-6D09F1B4C62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5" name="テキスト ボックス 4">
            <a:extLst>
              <a:ext uri="{FF2B5EF4-FFF2-40B4-BE49-F238E27FC236}">
                <a16:creationId xmlns:a16="http://schemas.microsoft.com/office/drawing/2014/main" id="{232D28FE-6F71-42CA-A9BC-8E8DC648D5D3}"/>
              </a:ext>
            </a:extLst>
          </p:cNvPr>
          <p:cNvSpPr txBox="1"/>
          <p:nvPr/>
        </p:nvSpPr>
        <p:spPr>
          <a:xfrm>
            <a:off x="1703512" y="764704"/>
            <a:ext cx="7272808" cy="707886"/>
          </a:xfrm>
          <a:prstGeom prst="rect">
            <a:avLst/>
          </a:prstGeom>
          <a:noFill/>
        </p:spPr>
        <p:txBody>
          <a:bodyPr wrap="square" rtlCol="0">
            <a:spAutoFit/>
          </a:bodyPr>
          <a:lstStyle/>
          <a:p>
            <a:pPr algn="just"/>
            <a:r>
              <a:rPr lang="ja-JP" altLang="en-US" sz="4000" dirty="0"/>
              <a:t>金属の特徴や性質をまとめよう</a:t>
            </a:r>
          </a:p>
        </p:txBody>
      </p:sp>
      <p:cxnSp>
        <p:nvCxnSpPr>
          <p:cNvPr id="6" name="直線矢印コネクタ 5">
            <a:extLst>
              <a:ext uri="{FF2B5EF4-FFF2-40B4-BE49-F238E27FC236}">
                <a16:creationId xmlns:a16="http://schemas.microsoft.com/office/drawing/2014/main" id="{B5F4B5F1-BD06-4AAB-B593-C44C82163ADB}"/>
              </a:ext>
            </a:extLst>
          </p:cNvPr>
          <p:cNvCxnSpPr>
            <a:cxnSpLocks/>
          </p:cNvCxnSpPr>
          <p:nvPr/>
        </p:nvCxnSpPr>
        <p:spPr>
          <a:xfrm>
            <a:off x="1022560" y="1136303"/>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31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5696A69-85D8-4A55-ADB0-C2D4BA78FEF4}"/>
              </a:ext>
            </a:extLst>
          </p:cNvPr>
          <p:cNvGraphicFramePr>
            <a:graphicFrameLocks noGrp="1"/>
          </p:cNvGraphicFramePr>
          <p:nvPr>
            <p:extLst>
              <p:ext uri="{D42A27DB-BD31-4B8C-83A1-F6EECF244321}">
                <p14:modId xmlns:p14="http://schemas.microsoft.com/office/powerpoint/2010/main" val="2389372088"/>
              </p:ext>
            </p:extLst>
          </p:nvPr>
        </p:nvGraphicFramePr>
        <p:xfrm>
          <a:off x="911424" y="1412776"/>
          <a:ext cx="10376115" cy="4046505"/>
        </p:xfrm>
        <a:graphic>
          <a:graphicData uri="http://schemas.openxmlformats.org/drawingml/2006/table">
            <a:tbl>
              <a:tblPr firstRow="1" bandRow="1">
                <a:tableStyleId>{74C1A8A3-306A-4EB7-A6B1-4F7E0EB9C5D6}</a:tableStyleId>
              </a:tblPr>
              <a:tblGrid>
                <a:gridCol w="842417">
                  <a:extLst>
                    <a:ext uri="{9D8B030D-6E8A-4147-A177-3AD203B41FA5}">
                      <a16:colId xmlns:a16="http://schemas.microsoft.com/office/drawing/2014/main" val="4134250517"/>
                    </a:ext>
                  </a:extLst>
                </a:gridCol>
                <a:gridCol w="2253927">
                  <a:extLst>
                    <a:ext uri="{9D8B030D-6E8A-4147-A177-3AD203B41FA5}">
                      <a16:colId xmlns:a16="http://schemas.microsoft.com/office/drawing/2014/main" val="1632578056"/>
                    </a:ext>
                  </a:extLst>
                </a:gridCol>
                <a:gridCol w="2304256">
                  <a:extLst>
                    <a:ext uri="{9D8B030D-6E8A-4147-A177-3AD203B41FA5}">
                      <a16:colId xmlns:a16="http://schemas.microsoft.com/office/drawing/2014/main" val="2627831247"/>
                    </a:ext>
                  </a:extLst>
                </a:gridCol>
                <a:gridCol w="4975515">
                  <a:extLst>
                    <a:ext uri="{9D8B030D-6E8A-4147-A177-3AD203B41FA5}">
                      <a16:colId xmlns:a16="http://schemas.microsoft.com/office/drawing/2014/main" val="2868577197"/>
                    </a:ext>
                  </a:extLst>
                </a:gridCol>
              </a:tblGrid>
              <a:tr h="598049">
                <a:tc>
                  <a:txBody>
                    <a:bodyPr/>
                    <a:lstStyle/>
                    <a:p>
                      <a:endParaRPr kumimoji="1" lang="ja-JP" altLang="en-US" sz="2800" dirty="0"/>
                    </a:p>
                  </a:txBody>
                  <a:tcPr/>
                </a:tc>
                <a:tc>
                  <a:txBody>
                    <a:bodyPr/>
                    <a:lstStyle/>
                    <a:p>
                      <a:pPr algn="ctr"/>
                      <a:r>
                        <a:rPr kumimoji="1" lang="ja-JP" altLang="en-US" sz="3600" dirty="0"/>
                        <a:t>金属</a:t>
                      </a:r>
                    </a:p>
                  </a:txBody>
                  <a:tcPr/>
                </a:tc>
                <a:tc>
                  <a:txBody>
                    <a:bodyPr/>
                    <a:lstStyle/>
                    <a:p>
                      <a:pPr algn="ctr"/>
                      <a:r>
                        <a:rPr kumimoji="1" lang="ja-JP" altLang="en-US" sz="3600" dirty="0"/>
                        <a:t>元素</a:t>
                      </a:r>
                    </a:p>
                  </a:txBody>
                  <a:tcPr/>
                </a:tc>
                <a:tc>
                  <a:txBody>
                    <a:bodyPr/>
                    <a:lstStyle/>
                    <a:p>
                      <a:pPr algn="ctr"/>
                      <a:r>
                        <a:rPr kumimoji="1" lang="ja-JP" altLang="en-US" sz="3600" dirty="0"/>
                        <a:t>特徴，利用</a:t>
                      </a:r>
                    </a:p>
                  </a:txBody>
                  <a:tcPr/>
                </a:tc>
                <a:extLst>
                  <a:ext uri="{0D108BD9-81ED-4DB2-BD59-A6C34878D82A}">
                    <a16:rowId xmlns:a16="http://schemas.microsoft.com/office/drawing/2014/main" val="1350282153"/>
                  </a:ext>
                </a:extLst>
              </a:tr>
              <a:tr h="512048">
                <a:tc rowSpan="6">
                  <a:txBody>
                    <a:bodyPr/>
                    <a:lstStyle/>
                    <a:p>
                      <a:pPr algn="ctr"/>
                      <a:r>
                        <a:rPr kumimoji="1" lang="ja-JP" altLang="en-US" sz="4000" dirty="0"/>
                        <a:t>合　金</a:t>
                      </a:r>
                    </a:p>
                  </a:txBody>
                  <a:tcPr vert="eaVert" anchor="ctr"/>
                </a:tc>
                <a:tc>
                  <a:txBody>
                    <a:bodyPr/>
                    <a:lstStyle/>
                    <a:p>
                      <a:r>
                        <a:rPr kumimoji="1" lang="ja-JP" altLang="en-US" sz="2800" dirty="0"/>
                        <a:t>黄銅</a:t>
                      </a:r>
                    </a:p>
                  </a:txBody>
                  <a:tcPr/>
                </a:tc>
                <a:tc>
                  <a:txBody>
                    <a:bodyPr/>
                    <a:lstStyle/>
                    <a:p>
                      <a:r>
                        <a:rPr kumimoji="1" lang="en-US" altLang="ja-JP" sz="2800" dirty="0"/>
                        <a:t>Cu</a:t>
                      </a:r>
                      <a:r>
                        <a:rPr kumimoji="1" lang="ja-JP" altLang="en-US" sz="2800" dirty="0"/>
                        <a:t>，</a:t>
                      </a:r>
                      <a:r>
                        <a:rPr kumimoji="1" lang="en-US" altLang="ja-JP" sz="2800" dirty="0"/>
                        <a:t>Zn</a:t>
                      </a:r>
                      <a:endParaRPr kumimoji="1" lang="ja-JP" altLang="en-US" sz="2800" dirty="0"/>
                    </a:p>
                  </a:txBody>
                  <a:tcPr/>
                </a:tc>
                <a:tc>
                  <a:txBody>
                    <a:bodyPr/>
                    <a:lstStyle/>
                    <a:p>
                      <a:r>
                        <a:rPr kumimoji="1" lang="ja-JP" altLang="en-US" sz="2800" dirty="0"/>
                        <a:t>金色の光沢　　楽器</a:t>
                      </a:r>
                    </a:p>
                  </a:txBody>
                  <a:tcPr/>
                </a:tc>
                <a:extLst>
                  <a:ext uri="{0D108BD9-81ED-4DB2-BD59-A6C34878D82A}">
                    <a16:rowId xmlns:a16="http://schemas.microsoft.com/office/drawing/2014/main" val="3652223612"/>
                  </a:ext>
                </a:extLst>
              </a:tr>
              <a:tr h="577653">
                <a:tc vMerge="1">
                  <a:txBody>
                    <a:bodyPr/>
                    <a:lstStyle/>
                    <a:p>
                      <a:endParaRPr kumimoji="1" lang="ja-JP" altLang="en-US" dirty="0"/>
                    </a:p>
                  </a:txBody>
                  <a:tcPr/>
                </a:tc>
                <a:tc>
                  <a:txBody>
                    <a:bodyPr/>
                    <a:lstStyle/>
                    <a:p>
                      <a:endParaRPr kumimoji="1" lang="ja-JP" altLang="en-US" sz="2800" dirty="0"/>
                    </a:p>
                  </a:txBody>
                  <a:tcPr/>
                </a:tc>
                <a:tc>
                  <a:txBody>
                    <a:bodyPr/>
                    <a:lstStyle/>
                    <a:p>
                      <a:endParaRPr kumimoji="1" lang="ja-JP" altLang="en-US" sz="2800" dirty="0"/>
                    </a:p>
                  </a:txBody>
                  <a:tcPr/>
                </a:tc>
                <a:tc>
                  <a:txBody>
                    <a:bodyPr/>
                    <a:lstStyle/>
                    <a:p>
                      <a:endParaRPr kumimoji="1" lang="ja-JP" altLang="en-US" sz="2800" dirty="0"/>
                    </a:p>
                  </a:txBody>
                  <a:tcPr/>
                </a:tc>
                <a:extLst>
                  <a:ext uri="{0D108BD9-81ED-4DB2-BD59-A6C34878D82A}">
                    <a16:rowId xmlns:a16="http://schemas.microsoft.com/office/drawing/2014/main" val="299432873"/>
                  </a:ext>
                </a:extLst>
              </a:tr>
              <a:tr h="577653">
                <a:tc vMerge="1">
                  <a:txBody>
                    <a:bodyPr/>
                    <a:lstStyle/>
                    <a:p>
                      <a:endParaRPr kumimoji="1" lang="ja-JP" altLang="en-US" dirty="0"/>
                    </a:p>
                  </a:txBody>
                  <a:tcPr/>
                </a:tc>
                <a:tc>
                  <a:txBody>
                    <a:bodyPr/>
                    <a:lstStyle/>
                    <a:p>
                      <a:endParaRPr kumimoji="1" lang="ja-JP" altLang="en-US" sz="2800" dirty="0"/>
                    </a:p>
                  </a:txBody>
                  <a:tcPr/>
                </a:tc>
                <a:tc>
                  <a:txBody>
                    <a:bodyPr/>
                    <a:lstStyle/>
                    <a:p>
                      <a:endParaRPr kumimoji="1" lang="ja-JP" altLang="en-US" sz="2800" dirty="0"/>
                    </a:p>
                  </a:txBody>
                  <a:tcPr/>
                </a:tc>
                <a:tc>
                  <a:txBody>
                    <a:bodyPr/>
                    <a:lstStyle/>
                    <a:p>
                      <a:endParaRPr kumimoji="1" lang="ja-JP" altLang="en-US" sz="2800" dirty="0"/>
                    </a:p>
                  </a:txBody>
                  <a:tcPr/>
                </a:tc>
                <a:extLst>
                  <a:ext uri="{0D108BD9-81ED-4DB2-BD59-A6C34878D82A}">
                    <a16:rowId xmlns:a16="http://schemas.microsoft.com/office/drawing/2014/main" val="1150776878"/>
                  </a:ext>
                </a:extLst>
              </a:tr>
              <a:tr h="577653">
                <a:tc vMerge="1">
                  <a:txBody>
                    <a:bodyPr/>
                    <a:lstStyle/>
                    <a:p>
                      <a:endParaRPr kumimoji="1" lang="ja-JP" altLang="en-US" dirty="0"/>
                    </a:p>
                  </a:txBody>
                  <a:tcPr/>
                </a:tc>
                <a:tc>
                  <a:txBody>
                    <a:bodyPr/>
                    <a:lstStyle/>
                    <a:p>
                      <a:endParaRPr kumimoji="1" lang="ja-JP" altLang="en-US" sz="2800" dirty="0"/>
                    </a:p>
                  </a:txBody>
                  <a:tcPr/>
                </a:tc>
                <a:tc>
                  <a:txBody>
                    <a:bodyPr/>
                    <a:lstStyle/>
                    <a:p>
                      <a:endParaRPr kumimoji="1" lang="ja-JP" altLang="en-US" sz="2800" dirty="0"/>
                    </a:p>
                  </a:txBody>
                  <a:tcPr/>
                </a:tc>
                <a:tc>
                  <a:txBody>
                    <a:bodyPr/>
                    <a:lstStyle/>
                    <a:p>
                      <a:endParaRPr kumimoji="1" lang="ja-JP" altLang="en-US" sz="2800" dirty="0"/>
                    </a:p>
                  </a:txBody>
                  <a:tcPr/>
                </a:tc>
                <a:extLst>
                  <a:ext uri="{0D108BD9-81ED-4DB2-BD59-A6C34878D82A}">
                    <a16:rowId xmlns:a16="http://schemas.microsoft.com/office/drawing/2014/main" val="2502722769"/>
                  </a:ext>
                </a:extLst>
              </a:tr>
              <a:tr h="577653">
                <a:tc vMerge="1">
                  <a:txBody>
                    <a:bodyPr/>
                    <a:lstStyle/>
                    <a:p>
                      <a:pPr algn="ctr"/>
                      <a:endParaRPr kumimoji="1" lang="ja-JP" altLang="en-US" sz="4000" dirty="0"/>
                    </a:p>
                  </a:txBody>
                  <a:tcPr vert="eaVert" anchor="ctr"/>
                </a:tc>
                <a:tc>
                  <a:txBody>
                    <a:bodyPr/>
                    <a:lstStyle/>
                    <a:p>
                      <a:endParaRPr kumimoji="1" lang="ja-JP" altLang="en-US" sz="2800" dirty="0"/>
                    </a:p>
                  </a:txBody>
                  <a:tcPr/>
                </a:tc>
                <a:tc>
                  <a:txBody>
                    <a:bodyPr/>
                    <a:lstStyle/>
                    <a:p>
                      <a:endParaRPr kumimoji="1" lang="ja-JP" altLang="en-US" sz="2800" dirty="0"/>
                    </a:p>
                  </a:txBody>
                  <a:tcPr/>
                </a:tc>
                <a:tc>
                  <a:txBody>
                    <a:bodyPr/>
                    <a:lstStyle/>
                    <a:p>
                      <a:endParaRPr kumimoji="1" lang="ja-JP" altLang="en-US" sz="2800" dirty="0"/>
                    </a:p>
                  </a:txBody>
                  <a:tcPr/>
                </a:tc>
                <a:extLst>
                  <a:ext uri="{0D108BD9-81ED-4DB2-BD59-A6C34878D82A}">
                    <a16:rowId xmlns:a16="http://schemas.microsoft.com/office/drawing/2014/main" val="2389675795"/>
                  </a:ext>
                </a:extLst>
              </a:tr>
              <a:tr h="577653">
                <a:tc vMerge="1">
                  <a:txBody>
                    <a:bodyPr/>
                    <a:lstStyle/>
                    <a:p>
                      <a:pPr algn="ctr"/>
                      <a:endParaRPr kumimoji="1" lang="ja-JP" altLang="en-US" sz="4000" dirty="0"/>
                    </a:p>
                  </a:txBody>
                  <a:tcPr vert="eaVert" anchor="ctr"/>
                </a:tc>
                <a:tc>
                  <a:txBody>
                    <a:bodyPr/>
                    <a:lstStyle/>
                    <a:p>
                      <a:endParaRPr kumimoji="1" lang="ja-JP" altLang="en-US" sz="2800" dirty="0"/>
                    </a:p>
                  </a:txBody>
                  <a:tcPr/>
                </a:tc>
                <a:tc>
                  <a:txBody>
                    <a:bodyPr/>
                    <a:lstStyle/>
                    <a:p>
                      <a:endParaRPr kumimoji="1" lang="ja-JP" altLang="en-US" sz="2800" dirty="0"/>
                    </a:p>
                  </a:txBody>
                  <a:tcPr/>
                </a:tc>
                <a:tc>
                  <a:txBody>
                    <a:bodyPr/>
                    <a:lstStyle/>
                    <a:p>
                      <a:endParaRPr kumimoji="1" lang="ja-JP" altLang="en-US" sz="2800" dirty="0"/>
                    </a:p>
                  </a:txBody>
                  <a:tcPr/>
                </a:tc>
                <a:extLst>
                  <a:ext uri="{0D108BD9-81ED-4DB2-BD59-A6C34878D82A}">
                    <a16:rowId xmlns:a16="http://schemas.microsoft.com/office/drawing/2014/main" val="1903945514"/>
                  </a:ext>
                </a:extLst>
              </a:tr>
            </a:tbl>
          </a:graphicData>
        </a:graphic>
      </p:graphicFrame>
      <p:sp>
        <p:nvSpPr>
          <p:cNvPr id="2" name="タイトル 1">
            <a:extLst>
              <a:ext uri="{FF2B5EF4-FFF2-40B4-BE49-F238E27FC236}">
                <a16:creationId xmlns:a16="http://schemas.microsoft.com/office/drawing/2014/main" id="{6A3168A7-C384-4171-A140-959FAE3B513F}"/>
              </a:ext>
            </a:extLst>
          </p:cNvPr>
          <p:cNvSpPr>
            <a:spLocks noGrp="1"/>
          </p:cNvSpPr>
          <p:nvPr>
            <p:ph type="title"/>
          </p:nvPr>
        </p:nvSpPr>
        <p:spPr/>
        <p:txBody>
          <a:bodyPr/>
          <a:lstStyle/>
          <a:p>
            <a:r>
              <a:rPr lang="ja-JP" altLang="en-US" dirty="0"/>
              <a:t>金属の利用と性質</a:t>
            </a:r>
          </a:p>
        </p:txBody>
      </p:sp>
      <p:sp>
        <p:nvSpPr>
          <p:cNvPr id="4" name="縦書きコンテンツ プレースホルダー 3">
            <a:extLst>
              <a:ext uri="{FF2B5EF4-FFF2-40B4-BE49-F238E27FC236}">
                <a16:creationId xmlns:a16="http://schemas.microsoft.com/office/drawing/2014/main" id="{50854FC1-D1EB-4D21-A4FE-6D09F1B4C62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5" name="テキスト ボックス 4">
            <a:extLst>
              <a:ext uri="{FF2B5EF4-FFF2-40B4-BE49-F238E27FC236}">
                <a16:creationId xmlns:a16="http://schemas.microsoft.com/office/drawing/2014/main" id="{232D28FE-6F71-42CA-A9BC-8E8DC648D5D3}"/>
              </a:ext>
            </a:extLst>
          </p:cNvPr>
          <p:cNvSpPr txBox="1"/>
          <p:nvPr/>
        </p:nvSpPr>
        <p:spPr>
          <a:xfrm>
            <a:off x="1703512" y="764704"/>
            <a:ext cx="7272808" cy="707886"/>
          </a:xfrm>
          <a:prstGeom prst="rect">
            <a:avLst/>
          </a:prstGeom>
          <a:noFill/>
        </p:spPr>
        <p:txBody>
          <a:bodyPr wrap="square" rtlCol="0">
            <a:spAutoFit/>
          </a:bodyPr>
          <a:lstStyle/>
          <a:p>
            <a:pPr algn="just"/>
            <a:r>
              <a:rPr lang="ja-JP" altLang="en-US" sz="4000" dirty="0"/>
              <a:t>金属の特徴や性質をまとめよう</a:t>
            </a:r>
          </a:p>
        </p:txBody>
      </p:sp>
      <p:cxnSp>
        <p:nvCxnSpPr>
          <p:cNvPr id="6" name="直線矢印コネクタ 5">
            <a:extLst>
              <a:ext uri="{FF2B5EF4-FFF2-40B4-BE49-F238E27FC236}">
                <a16:creationId xmlns:a16="http://schemas.microsoft.com/office/drawing/2014/main" id="{B5F4B5F1-BD06-4AAB-B593-C44C82163ADB}"/>
              </a:ext>
            </a:extLst>
          </p:cNvPr>
          <p:cNvCxnSpPr>
            <a:cxnSpLocks/>
          </p:cNvCxnSpPr>
          <p:nvPr/>
        </p:nvCxnSpPr>
        <p:spPr>
          <a:xfrm>
            <a:off x="1022560" y="1136303"/>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94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5696A69-85D8-4A55-ADB0-C2D4BA78FEF4}"/>
              </a:ext>
            </a:extLst>
          </p:cNvPr>
          <p:cNvGraphicFramePr>
            <a:graphicFrameLocks noGrp="1"/>
          </p:cNvGraphicFramePr>
          <p:nvPr>
            <p:extLst>
              <p:ext uri="{D42A27DB-BD31-4B8C-83A1-F6EECF244321}">
                <p14:modId xmlns:p14="http://schemas.microsoft.com/office/powerpoint/2010/main" val="214678319"/>
              </p:ext>
            </p:extLst>
          </p:nvPr>
        </p:nvGraphicFramePr>
        <p:xfrm>
          <a:off x="911424" y="1412776"/>
          <a:ext cx="10376115" cy="4780959"/>
        </p:xfrm>
        <a:graphic>
          <a:graphicData uri="http://schemas.openxmlformats.org/drawingml/2006/table">
            <a:tbl>
              <a:tblPr firstRow="1" bandRow="1">
                <a:tableStyleId>{74C1A8A3-306A-4EB7-A6B1-4F7E0EB9C5D6}</a:tableStyleId>
              </a:tblPr>
              <a:tblGrid>
                <a:gridCol w="842417">
                  <a:extLst>
                    <a:ext uri="{9D8B030D-6E8A-4147-A177-3AD203B41FA5}">
                      <a16:colId xmlns:a16="http://schemas.microsoft.com/office/drawing/2014/main" val="4134250517"/>
                    </a:ext>
                  </a:extLst>
                </a:gridCol>
                <a:gridCol w="2253927">
                  <a:extLst>
                    <a:ext uri="{9D8B030D-6E8A-4147-A177-3AD203B41FA5}">
                      <a16:colId xmlns:a16="http://schemas.microsoft.com/office/drawing/2014/main" val="1632578056"/>
                    </a:ext>
                  </a:extLst>
                </a:gridCol>
                <a:gridCol w="2304256">
                  <a:extLst>
                    <a:ext uri="{9D8B030D-6E8A-4147-A177-3AD203B41FA5}">
                      <a16:colId xmlns:a16="http://schemas.microsoft.com/office/drawing/2014/main" val="2627831247"/>
                    </a:ext>
                  </a:extLst>
                </a:gridCol>
                <a:gridCol w="4975515">
                  <a:extLst>
                    <a:ext uri="{9D8B030D-6E8A-4147-A177-3AD203B41FA5}">
                      <a16:colId xmlns:a16="http://schemas.microsoft.com/office/drawing/2014/main" val="2868577197"/>
                    </a:ext>
                  </a:extLst>
                </a:gridCol>
              </a:tblGrid>
              <a:tr h="598049">
                <a:tc>
                  <a:txBody>
                    <a:bodyPr/>
                    <a:lstStyle/>
                    <a:p>
                      <a:endParaRPr kumimoji="1" lang="ja-JP" altLang="en-US" sz="2800" dirty="0"/>
                    </a:p>
                  </a:txBody>
                  <a:tcPr/>
                </a:tc>
                <a:tc>
                  <a:txBody>
                    <a:bodyPr/>
                    <a:lstStyle/>
                    <a:p>
                      <a:pPr algn="ctr"/>
                      <a:r>
                        <a:rPr kumimoji="1" lang="ja-JP" altLang="en-US" sz="3600" dirty="0"/>
                        <a:t>金属</a:t>
                      </a:r>
                    </a:p>
                  </a:txBody>
                  <a:tcPr/>
                </a:tc>
                <a:tc>
                  <a:txBody>
                    <a:bodyPr/>
                    <a:lstStyle/>
                    <a:p>
                      <a:pPr algn="ctr"/>
                      <a:r>
                        <a:rPr kumimoji="1" lang="ja-JP" altLang="en-US" sz="3600" dirty="0"/>
                        <a:t>元素</a:t>
                      </a:r>
                    </a:p>
                  </a:txBody>
                  <a:tcPr/>
                </a:tc>
                <a:tc>
                  <a:txBody>
                    <a:bodyPr/>
                    <a:lstStyle/>
                    <a:p>
                      <a:pPr algn="ctr"/>
                      <a:r>
                        <a:rPr kumimoji="1" lang="ja-JP" altLang="en-US" sz="3600" dirty="0"/>
                        <a:t>特徴，利用</a:t>
                      </a:r>
                    </a:p>
                  </a:txBody>
                  <a:tcPr/>
                </a:tc>
                <a:extLst>
                  <a:ext uri="{0D108BD9-81ED-4DB2-BD59-A6C34878D82A}">
                    <a16:rowId xmlns:a16="http://schemas.microsoft.com/office/drawing/2014/main" val="1350282153"/>
                  </a:ext>
                </a:extLst>
              </a:tr>
              <a:tr h="512048">
                <a:tc rowSpan="6">
                  <a:txBody>
                    <a:bodyPr/>
                    <a:lstStyle/>
                    <a:p>
                      <a:pPr algn="ctr"/>
                      <a:r>
                        <a:rPr kumimoji="1" lang="ja-JP" altLang="en-US" sz="4000" dirty="0"/>
                        <a:t>合　金</a:t>
                      </a:r>
                    </a:p>
                  </a:txBody>
                  <a:tcPr vert="eaVert" anchor="ctr"/>
                </a:tc>
                <a:tc>
                  <a:txBody>
                    <a:bodyPr/>
                    <a:lstStyle/>
                    <a:p>
                      <a:r>
                        <a:rPr kumimoji="1" lang="ja-JP" altLang="en-US" sz="2800" dirty="0"/>
                        <a:t>青銅</a:t>
                      </a:r>
                    </a:p>
                  </a:txBody>
                  <a:tcPr/>
                </a:tc>
                <a:tc>
                  <a:txBody>
                    <a:bodyPr/>
                    <a:lstStyle/>
                    <a:p>
                      <a:r>
                        <a:rPr kumimoji="1" lang="en-US" altLang="ja-JP" sz="2800" dirty="0"/>
                        <a:t>Cu</a:t>
                      </a:r>
                      <a:r>
                        <a:rPr kumimoji="1" lang="ja-JP" altLang="en-US" sz="2800" dirty="0"/>
                        <a:t>，</a:t>
                      </a:r>
                      <a:r>
                        <a:rPr kumimoji="1" lang="en-US" altLang="ja-JP" sz="2800" dirty="0"/>
                        <a:t>Sn</a:t>
                      </a:r>
                      <a:endParaRPr kumimoji="1" lang="ja-JP" altLang="en-US" sz="2800" dirty="0"/>
                    </a:p>
                  </a:txBody>
                  <a:tcPr/>
                </a:tc>
                <a:tc>
                  <a:txBody>
                    <a:bodyPr/>
                    <a:lstStyle/>
                    <a:p>
                      <a:r>
                        <a:rPr kumimoji="1" lang="ja-JP" altLang="en-US" sz="2800" dirty="0"/>
                        <a:t>さびにくい　　美術品</a:t>
                      </a:r>
                    </a:p>
                  </a:txBody>
                  <a:tcPr/>
                </a:tc>
                <a:extLst>
                  <a:ext uri="{0D108BD9-81ED-4DB2-BD59-A6C34878D82A}">
                    <a16:rowId xmlns:a16="http://schemas.microsoft.com/office/drawing/2014/main" val="3652223612"/>
                  </a:ext>
                </a:extLst>
              </a:tr>
              <a:tr h="577653">
                <a:tc vMerge="1">
                  <a:txBody>
                    <a:bodyPr/>
                    <a:lstStyle/>
                    <a:p>
                      <a:endParaRPr kumimoji="1" lang="ja-JP" altLang="en-US" dirty="0"/>
                    </a:p>
                  </a:txBody>
                  <a:tcPr/>
                </a:tc>
                <a:tc>
                  <a:txBody>
                    <a:bodyPr/>
                    <a:lstStyle/>
                    <a:p>
                      <a:r>
                        <a:rPr kumimoji="1" lang="ja-JP" altLang="en-US" sz="2800" dirty="0"/>
                        <a:t>黄銅</a:t>
                      </a:r>
                    </a:p>
                  </a:txBody>
                  <a:tcPr/>
                </a:tc>
                <a:tc>
                  <a:txBody>
                    <a:bodyPr/>
                    <a:lstStyle/>
                    <a:p>
                      <a:r>
                        <a:rPr kumimoji="1" lang="en-US" altLang="ja-JP" sz="2800" dirty="0"/>
                        <a:t>Cu</a:t>
                      </a:r>
                      <a:r>
                        <a:rPr kumimoji="1" lang="ja-JP" altLang="en-US" sz="2800" dirty="0"/>
                        <a:t>，</a:t>
                      </a:r>
                      <a:r>
                        <a:rPr kumimoji="1" lang="en-US" altLang="ja-JP" sz="2800" dirty="0"/>
                        <a:t>Zn</a:t>
                      </a:r>
                      <a:endParaRPr kumimoji="1" lang="ja-JP" altLang="en-US" sz="2800" dirty="0"/>
                    </a:p>
                  </a:txBody>
                  <a:tcPr/>
                </a:tc>
                <a:tc>
                  <a:txBody>
                    <a:bodyPr/>
                    <a:lstStyle/>
                    <a:p>
                      <a:r>
                        <a:rPr kumimoji="1" lang="ja-JP" altLang="en-US" sz="2800" dirty="0"/>
                        <a:t>金色の光沢　　楽器，日用品</a:t>
                      </a:r>
                    </a:p>
                  </a:txBody>
                  <a:tcPr/>
                </a:tc>
                <a:extLst>
                  <a:ext uri="{0D108BD9-81ED-4DB2-BD59-A6C34878D82A}">
                    <a16:rowId xmlns:a16="http://schemas.microsoft.com/office/drawing/2014/main" val="299432873"/>
                  </a:ext>
                </a:extLst>
              </a:tr>
              <a:tr h="577653">
                <a:tc vMerge="1">
                  <a:txBody>
                    <a:bodyPr/>
                    <a:lstStyle/>
                    <a:p>
                      <a:endParaRPr kumimoji="1" lang="ja-JP" altLang="en-US" dirty="0"/>
                    </a:p>
                  </a:txBody>
                  <a:tcPr/>
                </a:tc>
                <a:tc>
                  <a:txBody>
                    <a:bodyPr/>
                    <a:lstStyle/>
                    <a:p>
                      <a:r>
                        <a:rPr kumimoji="1" lang="ja-JP" altLang="en-US" sz="2800" dirty="0"/>
                        <a:t>白銅</a:t>
                      </a:r>
                    </a:p>
                  </a:txBody>
                  <a:tcPr/>
                </a:tc>
                <a:tc>
                  <a:txBody>
                    <a:bodyPr/>
                    <a:lstStyle/>
                    <a:p>
                      <a:r>
                        <a:rPr kumimoji="1" lang="en-US" altLang="ja-JP" sz="2800" dirty="0"/>
                        <a:t>Cu</a:t>
                      </a:r>
                      <a:r>
                        <a:rPr kumimoji="1" lang="ja-JP" altLang="en-US" sz="2800" dirty="0"/>
                        <a:t>，</a:t>
                      </a:r>
                      <a:r>
                        <a:rPr kumimoji="1" lang="en-US" altLang="ja-JP" sz="2800" dirty="0"/>
                        <a:t>Ni</a:t>
                      </a:r>
                      <a:endParaRPr kumimoji="1" lang="ja-JP" altLang="en-US" sz="2800" dirty="0"/>
                    </a:p>
                  </a:txBody>
                  <a:tcPr/>
                </a:tc>
                <a:tc>
                  <a:txBody>
                    <a:bodyPr/>
                    <a:lstStyle/>
                    <a:p>
                      <a:r>
                        <a:rPr kumimoji="1" lang="ja-JP" altLang="en-US" sz="2800" dirty="0"/>
                        <a:t>銀白色の光沢　　硬貨</a:t>
                      </a:r>
                    </a:p>
                  </a:txBody>
                  <a:tcPr/>
                </a:tc>
                <a:extLst>
                  <a:ext uri="{0D108BD9-81ED-4DB2-BD59-A6C34878D82A}">
                    <a16:rowId xmlns:a16="http://schemas.microsoft.com/office/drawing/2014/main" val="1150776878"/>
                  </a:ext>
                </a:extLst>
              </a:tr>
              <a:tr h="577653">
                <a:tc vMerge="1">
                  <a:txBody>
                    <a:bodyPr/>
                    <a:lstStyle/>
                    <a:p>
                      <a:endParaRPr kumimoji="1" lang="ja-JP" altLang="en-US" dirty="0"/>
                    </a:p>
                  </a:txBody>
                  <a:tcPr/>
                </a:tc>
                <a:tc>
                  <a:txBody>
                    <a:bodyPr/>
                    <a:lstStyle/>
                    <a:p>
                      <a:r>
                        <a:rPr kumimoji="1" lang="ja-JP" altLang="en-US" sz="2800" dirty="0"/>
                        <a:t>ステンレス鋼</a:t>
                      </a:r>
                    </a:p>
                  </a:txBody>
                  <a:tcPr/>
                </a:tc>
                <a:tc>
                  <a:txBody>
                    <a:bodyPr/>
                    <a:lstStyle/>
                    <a:p>
                      <a:r>
                        <a:rPr kumimoji="1" lang="en-US" altLang="ja-JP" sz="2800" dirty="0"/>
                        <a:t>Fe</a:t>
                      </a:r>
                      <a:r>
                        <a:rPr kumimoji="1" lang="ja-JP" altLang="en-US" sz="2800" dirty="0"/>
                        <a:t>，</a:t>
                      </a:r>
                      <a:r>
                        <a:rPr kumimoji="1" lang="en-US" altLang="ja-JP" sz="2800" dirty="0"/>
                        <a:t>Cr</a:t>
                      </a:r>
                      <a:r>
                        <a:rPr kumimoji="1" lang="ja-JP" altLang="en-US" sz="2800" dirty="0"/>
                        <a:t>，</a:t>
                      </a:r>
                      <a:r>
                        <a:rPr kumimoji="1" lang="en-US" altLang="ja-JP" sz="2800" dirty="0"/>
                        <a:t>Ni</a:t>
                      </a:r>
                      <a:endParaRPr kumimoji="1" lang="ja-JP" altLang="en-US" sz="2800" dirty="0"/>
                    </a:p>
                  </a:txBody>
                  <a:tcPr/>
                </a:tc>
                <a:tc>
                  <a:txBody>
                    <a:bodyPr/>
                    <a:lstStyle/>
                    <a:p>
                      <a:r>
                        <a:rPr kumimoji="1" lang="ja-JP" altLang="en-US" sz="2800" dirty="0"/>
                        <a:t>さびにくい　　台所用品</a:t>
                      </a:r>
                    </a:p>
                  </a:txBody>
                  <a:tcPr/>
                </a:tc>
                <a:extLst>
                  <a:ext uri="{0D108BD9-81ED-4DB2-BD59-A6C34878D82A}">
                    <a16:rowId xmlns:a16="http://schemas.microsoft.com/office/drawing/2014/main" val="2502722769"/>
                  </a:ext>
                </a:extLst>
              </a:tr>
              <a:tr h="577653">
                <a:tc vMerge="1">
                  <a:txBody>
                    <a:bodyPr/>
                    <a:lstStyle/>
                    <a:p>
                      <a:pPr algn="ctr"/>
                      <a:endParaRPr kumimoji="1" lang="ja-JP" altLang="en-US" sz="4000" dirty="0"/>
                    </a:p>
                  </a:txBody>
                  <a:tcPr vert="eaVert" anchor="ctr"/>
                </a:tc>
                <a:tc>
                  <a:txBody>
                    <a:bodyPr/>
                    <a:lstStyle/>
                    <a:p>
                      <a:r>
                        <a:rPr kumimoji="1" lang="ja-JP" altLang="en-US" sz="2800" dirty="0"/>
                        <a:t>ニクロム</a:t>
                      </a:r>
                    </a:p>
                  </a:txBody>
                  <a:tcPr/>
                </a:tc>
                <a:tc>
                  <a:txBody>
                    <a:bodyPr/>
                    <a:lstStyle/>
                    <a:p>
                      <a:r>
                        <a:rPr kumimoji="1" lang="en-US" altLang="ja-JP" sz="2800" dirty="0"/>
                        <a:t>Ni</a:t>
                      </a:r>
                      <a:r>
                        <a:rPr kumimoji="1" lang="ja-JP" altLang="en-US" sz="2800" dirty="0"/>
                        <a:t>，</a:t>
                      </a:r>
                      <a:r>
                        <a:rPr kumimoji="1" lang="en-US" altLang="ja-JP" sz="2800" dirty="0"/>
                        <a:t>Cr</a:t>
                      </a:r>
                      <a:endParaRPr kumimoji="1" lang="ja-JP" altLang="en-US" sz="2800" dirty="0"/>
                    </a:p>
                  </a:txBody>
                  <a:tcPr/>
                </a:tc>
                <a:tc>
                  <a:txBody>
                    <a:bodyPr/>
                    <a:lstStyle/>
                    <a:p>
                      <a:r>
                        <a:rPr kumimoji="1" lang="ja-JP" altLang="en-US" sz="2800" dirty="0"/>
                        <a:t>高温や薬品に強い</a:t>
                      </a:r>
                      <a:endParaRPr kumimoji="1" lang="en-US" altLang="ja-JP" sz="2800" dirty="0"/>
                    </a:p>
                    <a:p>
                      <a:r>
                        <a:rPr kumimoji="1" lang="ja-JP" altLang="en-US" sz="2800" dirty="0"/>
                        <a:t>電気抵抗が大きい　　電熱線</a:t>
                      </a:r>
                    </a:p>
                  </a:txBody>
                  <a:tcPr/>
                </a:tc>
                <a:extLst>
                  <a:ext uri="{0D108BD9-81ED-4DB2-BD59-A6C34878D82A}">
                    <a16:rowId xmlns:a16="http://schemas.microsoft.com/office/drawing/2014/main" val="2389675795"/>
                  </a:ext>
                </a:extLst>
              </a:tr>
              <a:tr h="577653">
                <a:tc vMerge="1">
                  <a:txBody>
                    <a:bodyPr/>
                    <a:lstStyle/>
                    <a:p>
                      <a:pPr algn="ctr"/>
                      <a:endParaRPr kumimoji="1" lang="ja-JP" altLang="en-US" sz="4000" dirty="0"/>
                    </a:p>
                  </a:txBody>
                  <a:tcPr vert="eaVert" anchor="ctr"/>
                </a:tc>
                <a:tc>
                  <a:txBody>
                    <a:bodyPr/>
                    <a:lstStyle/>
                    <a:p>
                      <a:r>
                        <a:rPr kumimoji="1" lang="ja-JP" altLang="en-US" sz="2800" dirty="0"/>
                        <a:t>ジュラルミン</a:t>
                      </a:r>
                    </a:p>
                  </a:txBody>
                  <a:tcPr/>
                </a:tc>
                <a:tc>
                  <a:txBody>
                    <a:bodyPr/>
                    <a:lstStyle/>
                    <a:p>
                      <a:r>
                        <a:rPr kumimoji="1" lang="en-US" altLang="ja-JP" sz="2800" dirty="0"/>
                        <a:t>Al</a:t>
                      </a:r>
                      <a:r>
                        <a:rPr kumimoji="1" lang="ja-JP" altLang="en-US" sz="2800" dirty="0"/>
                        <a:t>，</a:t>
                      </a:r>
                      <a:r>
                        <a:rPr kumimoji="1" lang="en-US" altLang="ja-JP" sz="2800" dirty="0"/>
                        <a:t>Cu</a:t>
                      </a:r>
                      <a:r>
                        <a:rPr kumimoji="1" lang="ja-JP" altLang="en-US" sz="2800" dirty="0"/>
                        <a:t>，</a:t>
                      </a:r>
                      <a:r>
                        <a:rPr kumimoji="1" lang="en-US" altLang="ja-JP" sz="2800" dirty="0"/>
                        <a:t>Mg</a:t>
                      </a:r>
                      <a:r>
                        <a:rPr kumimoji="1" lang="ja-JP" altLang="en-US" sz="2800" dirty="0"/>
                        <a:t>，</a:t>
                      </a:r>
                      <a:r>
                        <a:rPr kumimoji="1" lang="en-US" altLang="ja-JP" sz="2800" dirty="0"/>
                        <a:t>Mn</a:t>
                      </a:r>
                      <a:endParaRPr kumimoji="1" lang="ja-JP" altLang="en-US" sz="2800" dirty="0"/>
                    </a:p>
                  </a:txBody>
                  <a:tcPr/>
                </a:tc>
                <a:tc>
                  <a:txBody>
                    <a:bodyPr/>
                    <a:lstStyle/>
                    <a:p>
                      <a:r>
                        <a:rPr kumimoji="1" lang="ja-JP" altLang="en-US" sz="2800" dirty="0"/>
                        <a:t>軽くてじょうぶ</a:t>
                      </a:r>
                      <a:endParaRPr kumimoji="1" lang="en-US" altLang="ja-JP" sz="2800" dirty="0"/>
                    </a:p>
                    <a:p>
                      <a:r>
                        <a:rPr kumimoji="1" lang="ja-JP" altLang="en-US" sz="2800" dirty="0"/>
                        <a:t>航空機，鉄道車両</a:t>
                      </a:r>
                    </a:p>
                  </a:txBody>
                  <a:tcPr/>
                </a:tc>
                <a:extLst>
                  <a:ext uri="{0D108BD9-81ED-4DB2-BD59-A6C34878D82A}">
                    <a16:rowId xmlns:a16="http://schemas.microsoft.com/office/drawing/2014/main" val="1903945514"/>
                  </a:ext>
                </a:extLst>
              </a:tr>
            </a:tbl>
          </a:graphicData>
        </a:graphic>
      </p:graphicFrame>
      <p:sp>
        <p:nvSpPr>
          <p:cNvPr id="2" name="タイトル 1">
            <a:extLst>
              <a:ext uri="{FF2B5EF4-FFF2-40B4-BE49-F238E27FC236}">
                <a16:creationId xmlns:a16="http://schemas.microsoft.com/office/drawing/2014/main" id="{6A3168A7-C384-4171-A140-959FAE3B513F}"/>
              </a:ext>
            </a:extLst>
          </p:cNvPr>
          <p:cNvSpPr>
            <a:spLocks noGrp="1"/>
          </p:cNvSpPr>
          <p:nvPr>
            <p:ph type="title"/>
          </p:nvPr>
        </p:nvSpPr>
        <p:spPr/>
        <p:txBody>
          <a:bodyPr/>
          <a:lstStyle/>
          <a:p>
            <a:r>
              <a:rPr lang="ja-JP" altLang="en-US" dirty="0"/>
              <a:t>金属の利用と性質</a:t>
            </a:r>
          </a:p>
        </p:txBody>
      </p:sp>
      <p:sp>
        <p:nvSpPr>
          <p:cNvPr id="4" name="縦書きコンテンツ プレースホルダー 3">
            <a:extLst>
              <a:ext uri="{FF2B5EF4-FFF2-40B4-BE49-F238E27FC236}">
                <a16:creationId xmlns:a16="http://schemas.microsoft.com/office/drawing/2014/main" id="{50854FC1-D1EB-4D21-A4FE-6D09F1B4C62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5" name="テキスト ボックス 4">
            <a:extLst>
              <a:ext uri="{FF2B5EF4-FFF2-40B4-BE49-F238E27FC236}">
                <a16:creationId xmlns:a16="http://schemas.microsoft.com/office/drawing/2014/main" id="{232D28FE-6F71-42CA-A9BC-8E8DC648D5D3}"/>
              </a:ext>
            </a:extLst>
          </p:cNvPr>
          <p:cNvSpPr txBox="1"/>
          <p:nvPr/>
        </p:nvSpPr>
        <p:spPr>
          <a:xfrm>
            <a:off x="1703512" y="764704"/>
            <a:ext cx="7272808" cy="707886"/>
          </a:xfrm>
          <a:prstGeom prst="rect">
            <a:avLst/>
          </a:prstGeom>
          <a:noFill/>
        </p:spPr>
        <p:txBody>
          <a:bodyPr wrap="square" rtlCol="0">
            <a:spAutoFit/>
          </a:bodyPr>
          <a:lstStyle/>
          <a:p>
            <a:pPr algn="just"/>
            <a:r>
              <a:rPr lang="ja-JP" altLang="en-US" sz="4000" dirty="0"/>
              <a:t>金属の特徴や性質をまとめよう</a:t>
            </a:r>
          </a:p>
        </p:txBody>
      </p:sp>
      <p:cxnSp>
        <p:nvCxnSpPr>
          <p:cNvPr id="6" name="直線矢印コネクタ 5">
            <a:extLst>
              <a:ext uri="{FF2B5EF4-FFF2-40B4-BE49-F238E27FC236}">
                <a16:creationId xmlns:a16="http://schemas.microsoft.com/office/drawing/2014/main" id="{B5F4B5F1-BD06-4AAB-B593-C44C82163ADB}"/>
              </a:ext>
            </a:extLst>
          </p:cNvPr>
          <p:cNvCxnSpPr>
            <a:cxnSpLocks/>
          </p:cNvCxnSpPr>
          <p:nvPr/>
        </p:nvCxnSpPr>
        <p:spPr>
          <a:xfrm>
            <a:off x="1022560" y="1136303"/>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82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8B7B0BA-8444-4F37-A0D5-53FCF67F24B0}"/>
              </a:ext>
            </a:extLst>
          </p:cNvPr>
          <p:cNvSpPr>
            <a:spLocks noGrp="1"/>
          </p:cNvSpPr>
          <p:nvPr>
            <p:ph type="title"/>
          </p:nvPr>
        </p:nvSpPr>
        <p:spPr/>
        <p:txBody>
          <a:bodyPr/>
          <a:lstStyle/>
          <a:p>
            <a:r>
              <a:rPr lang="ja-JP" altLang="en-US" dirty="0"/>
              <a:t>金属の製錬</a:t>
            </a:r>
          </a:p>
        </p:txBody>
      </p:sp>
      <p:sp>
        <p:nvSpPr>
          <p:cNvPr id="4" name="縦書きコンテンツ プレースホルダー 3">
            <a:extLst>
              <a:ext uri="{FF2B5EF4-FFF2-40B4-BE49-F238E27FC236}">
                <a16:creationId xmlns:a16="http://schemas.microsoft.com/office/drawing/2014/main" id="{C3D240EB-2317-4408-8912-4242F92333ED}"/>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grpSp>
        <p:nvGrpSpPr>
          <p:cNvPr id="11" name="グループ化 10">
            <a:extLst>
              <a:ext uri="{FF2B5EF4-FFF2-40B4-BE49-F238E27FC236}">
                <a16:creationId xmlns:a16="http://schemas.microsoft.com/office/drawing/2014/main" id="{5DAA49E7-9708-4D06-997B-DFBB16F418B6}"/>
              </a:ext>
            </a:extLst>
          </p:cNvPr>
          <p:cNvGrpSpPr/>
          <p:nvPr/>
        </p:nvGrpSpPr>
        <p:grpSpPr>
          <a:xfrm>
            <a:off x="904461" y="548680"/>
            <a:ext cx="10232099" cy="2040054"/>
            <a:chOff x="904461" y="548680"/>
            <a:chExt cx="10232099" cy="2040054"/>
          </a:xfrm>
        </p:grpSpPr>
        <p:sp>
          <p:nvSpPr>
            <p:cNvPr id="12" name="角丸四角形 1">
              <a:extLst>
                <a:ext uri="{FF2B5EF4-FFF2-40B4-BE49-F238E27FC236}">
                  <a16:creationId xmlns:a16="http://schemas.microsoft.com/office/drawing/2014/main" id="{FE594353-513E-4319-AE3D-D208EF4EFB84}"/>
                </a:ext>
              </a:extLst>
            </p:cNvPr>
            <p:cNvSpPr/>
            <p:nvPr/>
          </p:nvSpPr>
          <p:spPr>
            <a:xfrm>
              <a:off x="1055440" y="1325457"/>
              <a:ext cx="10081120" cy="1263277"/>
            </a:xfrm>
            <a:prstGeom prst="roundRect">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720000" algn="just"/>
              <a:r>
                <a:rPr lang="ja-JP" altLang="en-US" sz="3200" dirty="0"/>
                <a:t>金属はどのようにつくられるのだろうか。</a:t>
              </a:r>
              <a:endParaRPr lang="en-US" altLang="ja-JP" sz="3200" dirty="0"/>
            </a:p>
          </p:txBody>
        </p:sp>
        <p:sp>
          <p:nvSpPr>
            <p:cNvPr id="13" name="正方形/長方形 12">
              <a:extLst>
                <a:ext uri="{FF2B5EF4-FFF2-40B4-BE49-F238E27FC236}">
                  <a16:creationId xmlns:a16="http://schemas.microsoft.com/office/drawing/2014/main" id="{B39F6DA7-AFB0-4C49-A003-A2EC215B48B5}"/>
                </a:ext>
              </a:extLst>
            </p:cNvPr>
            <p:cNvSpPr/>
            <p:nvPr/>
          </p:nvSpPr>
          <p:spPr>
            <a:xfrm>
              <a:off x="904461" y="548680"/>
              <a:ext cx="1224136" cy="1887696"/>
            </a:xfrm>
            <a:prstGeom prst="rect">
              <a:avLst/>
            </a:prstGeom>
            <a:noFill/>
          </p:spPr>
          <p:txBody>
            <a:bodyPr wrap="square" lIns="91440" tIns="45720" rIns="91440" bIns="45720">
              <a:spAutoFit/>
            </a:bodyPr>
            <a:lstStyle/>
            <a:p>
              <a:pPr algn="ctr">
                <a:lnSpc>
                  <a:spcPts val="14000"/>
                </a:lnSpc>
              </a:pPr>
              <a:r>
                <a:rPr lang="ja-JP" altLang="en-US" sz="13800" b="1" cap="none" spc="0" dirty="0">
                  <a:ln w="13462">
                    <a:solidFill>
                      <a:schemeClr val="bg1"/>
                    </a:solidFill>
                    <a:prstDash val="solid"/>
                  </a:ln>
                  <a:solidFill>
                    <a:schemeClr val="tx1">
                      <a:lumMod val="85000"/>
                      <a:lumOff val="15000"/>
                    </a:schemeClr>
                  </a:solidFill>
                  <a:effectLst>
                    <a:outerShdw dist="38100" dir="2700000" algn="bl" rotWithShape="0">
                      <a:srgbClr val="D27570"/>
                    </a:outerShdw>
                  </a:effectLst>
                </a:rPr>
                <a:t>？</a:t>
              </a:r>
            </a:p>
          </p:txBody>
        </p:sp>
        <p:sp>
          <p:nvSpPr>
            <p:cNvPr id="14" name="テキスト ボックス 13">
              <a:extLst>
                <a:ext uri="{FF2B5EF4-FFF2-40B4-BE49-F238E27FC236}">
                  <a16:creationId xmlns:a16="http://schemas.microsoft.com/office/drawing/2014/main" id="{4100281C-6122-44BC-8AE4-AF4D759379B4}"/>
                </a:ext>
              </a:extLst>
            </p:cNvPr>
            <p:cNvSpPr txBox="1"/>
            <p:nvPr/>
          </p:nvSpPr>
          <p:spPr>
            <a:xfrm>
              <a:off x="9480376" y="896818"/>
              <a:ext cx="1554088" cy="461665"/>
            </a:xfrm>
            <a:prstGeom prst="rect">
              <a:avLst/>
            </a:prstGeom>
            <a:noFill/>
          </p:spPr>
          <p:txBody>
            <a:bodyPr wrap="square" rtlCol="0">
              <a:spAutoFit/>
            </a:bodyPr>
            <a:lstStyle/>
            <a:p>
              <a:pPr marL="468000" indent="-468000" algn="r"/>
              <a:r>
                <a:rPr lang="ja-JP" altLang="en-US" sz="2400" dirty="0"/>
                <a:t>課題設定</a:t>
              </a:r>
            </a:p>
          </p:txBody>
        </p:sp>
      </p:grpSp>
    </p:spTree>
    <p:extLst>
      <p:ext uri="{BB962C8B-B14F-4D97-AF65-F5344CB8AC3E}">
        <p14:creationId xmlns:p14="http://schemas.microsoft.com/office/powerpoint/2010/main" val="265157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下矢印 22"/>
          <p:cNvSpPr/>
          <p:nvPr/>
        </p:nvSpPr>
        <p:spPr>
          <a:xfrm rot="16200000">
            <a:off x="2238578" y="3343976"/>
            <a:ext cx="584775" cy="1077218"/>
          </a:xfrm>
          <a:prstGeom prst="downArrow">
            <a:avLst/>
          </a:prstGeom>
          <a:gradFill>
            <a:gsLst>
              <a:gs pos="0">
                <a:srgbClr val="EBC2C0"/>
              </a:gs>
              <a:gs pos="50000">
                <a:srgbClr val="CE6964"/>
              </a:gs>
              <a:gs pos="100000">
                <a:srgbClr val="CE6964"/>
              </a:gs>
            </a:gsLst>
          </a:gradFill>
          <a:ln>
            <a:solidFill>
              <a:srgbClr val="CE69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2230449" y="2603321"/>
            <a:ext cx="7976321" cy="646331"/>
          </a:xfrm>
          <a:prstGeom prst="rect">
            <a:avLst/>
          </a:prstGeom>
          <a:noFill/>
        </p:spPr>
        <p:txBody>
          <a:bodyPr wrap="square" rtlCol="0">
            <a:spAutoFit/>
          </a:bodyPr>
          <a:lstStyle/>
          <a:p>
            <a:r>
              <a:rPr lang="ja-JP" altLang="en-US" sz="3600" dirty="0"/>
              <a:t>単体のまま存在するのは金と白金のみ</a:t>
            </a:r>
          </a:p>
        </p:txBody>
      </p:sp>
      <p:sp>
        <p:nvSpPr>
          <p:cNvPr id="6" name="テキスト ボックス 5">
            <a:extLst>
              <a:ext uri="{FF2B5EF4-FFF2-40B4-BE49-F238E27FC236}">
                <a16:creationId xmlns:a16="http://schemas.microsoft.com/office/drawing/2014/main" id="{3E8135EE-A182-435F-A616-43F2B78394A6}"/>
              </a:ext>
            </a:extLst>
          </p:cNvPr>
          <p:cNvSpPr txBox="1"/>
          <p:nvPr/>
        </p:nvSpPr>
        <p:spPr>
          <a:xfrm>
            <a:off x="1487488" y="913074"/>
            <a:ext cx="8247086" cy="1477328"/>
          </a:xfrm>
          <a:prstGeom prst="rect">
            <a:avLst/>
          </a:prstGeom>
          <a:noFill/>
        </p:spPr>
        <p:txBody>
          <a:bodyPr wrap="square" rtlCol="0">
            <a:spAutoFit/>
          </a:bodyPr>
          <a:lstStyle/>
          <a:p>
            <a:r>
              <a:rPr lang="ja-JP" altLang="en-US" sz="3600" dirty="0"/>
              <a:t>金属の多くは地中で酸素などと結合した</a:t>
            </a:r>
            <a:r>
              <a:rPr lang="ja-JP" altLang="en-US" sz="5400" dirty="0">
                <a:solidFill>
                  <a:srgbClr val="CE6964"/>
                </a:solidFill>
              </a:rPr>
              <a:t>酸化物</a:t>
            </a:r>
            <a:r>
              <a:rPr lang="ja-JP" altLang="en-US" sz="4800" dirty="0">
                <a:solidFill>
                  <a:srgbClr val="CE6964"/>
                </a:solidFill>
              </a:rPr>
              <a:t> </a:t>
            </a:r>
            <a:r>
              <a:rPr lang="ja-JP" altLang="en-US" sz="3600" dirty="0"/>
              <a:t>として存在している</a:t>
            </a:r>
          </a:p>
        </p:txBody>
      </p:sp>
      <p:sp>
        <p:nvSpPr>
          <p:cNvPr id="7" name="テキスト ボックス 6">
            <a:extLst>
              <a:ext uri="{FF2B5EF4-FFF2-40B4-BE49-F238E27FC236}">
                <a16:creationId xmlns:a16="http://schemas.microsoft.com/office/drawing/2014/main" id="{3BC7A1AA-AEE8-4607-9673-9C5A2DF6FD04}"/>
              </a:ext>
            </a:extLst>
          </p:cNvPr>
          <p:cNvSpPr txBox="1"/>
          <p:nvPr/>
        </p:nvSpPr>
        <p:spPr>
          <a:xfrm>
            <a:off x="3278431" y="3320742"/>
            <a:ext cx="8362186" cy="1477328"/>
          </a:xfrm>
          <a:prstGeom prst="rect">
            <a:avLst/>
          </a:prstGeom>
          <a:noFill/>
        </p:spPr>
        <p:txBody>
          <a:bodyPr wrap="square" rtlCol="0">
            <a:spAutoFit/>
          </a:bodyPr>
          <a:lstStyle/>
          <a:p>
            <a:r>
              <a:rPr lang="ja-JP" altLang="en-US" sz="3600" dirty="0"/>
              <a:t>単体として利用するために，</a:t>
            </a:r>
            <a:r>
              <a:rPr lang="ja-JP" altLang="en-US" sz="5400" dirty="0">
                <a:solidFill>
                  <a:srgbClr val="CE6964"/>
                </a:solidFill>
              </a:rPr>
              <a:t>金属製錬</a:t>
            </a:r>
            <a:r>
              <a:rPr lang="ja-JP" altLang="en-US" sz="3600" dirty="0"/>
              <a:t>といわれる方法を行う。</a:t>
            </a:r>
          </a:p>
        </p:txBody>
      </p:sp>
      <p:sp>
        <p:nvSpPr>
          <p:cNvPr id="8" name="テキスト ボックス 7">
            <a:extLst>
              <a:ext uri="{FF2B5EF4-FFF2-40B4-BE49-F238E27FC236}">
                <a16:creationId xmlns:a16="http://schemas.microsoft.com/office/drawing/2014/main" id="{C0AA18D9-8AD6-4265-AB84-3CD951DBF534}"/>
              </a:ext>
            </a:extLst>
          </p:cNvPr>
          <p:cNvSpPr txBox="1"/>
          <p:nvPr/>
        </p:nvSpPr>
        <p:spPr>
          <a:xfrm>
            <a:off x="3278431" y="4869160"/>
            <a:ext cx="6955452" cy="646331"/>
          </a:xfrm>
          <a:prstGeom prst="rect">
            <a:avLst/>
          </a:prstGeom>
          <a:noFill/>
        </p:spPr>
        <p:txBody>
          <a:bodyPr wrap="square" rtlCol="0">
            <a:spAutoFit/>
          </a:bodyPr>
          <a:lstStyle/>
          <a:p>
            <a:r>
              <a:rPr lang="ja-JP" altLang="en-US" sz="3600" dirty="0"/>
              <a:t>大量のエネルギーが必要</a:t>
            </a:r>
          </a:p>
        </p:txBody>
      </p:sp>
      <p:sp>
        <p:nvSpPr>
          <p:cNvPr id="9" name="テキスト ボックス 8">
            <a:extLst>
              <a:ext uri="{FF2B5EF4-FFF2-40B4-BE49-F238E27FC236}">
                <a16:creationId xmlns:a16="http://schemas.microsoft.com/office/drawing/2014/main" id="{7185355A-353F-41E0-B2A1-4CB85BE1FCBC}"/>
              </a:ext>
            </a:extLst>
          </p:cNvPr>
          <p:cNvSpPr txBox="1"/>
          <p:nvPr/>
        </p:nvSpPr>
        <p:spPr>
          <a:xfrm>
            <a:off x="3278431" y="5609243"/>
            <a:ext cx="7637358" cy="646331"/>
          </a:xfrm>
          <a:prstGeom prst="rect">
            <a:avLst/>
          </a:prstGeom>
          <a:noFill/>
        </p:spPr>
        <p:txBody>
          <a:bodyPr wrap="square" rtlCol="0">
            <a:spAutoFit/>
          </a:bodyPr>
          <a:lstStyle/>
          <a:p>
            <a:r>
              <a:rPr lang="ja-JP" altLang="en-US" sz="3600" dirty="0"/>
              <a:t>リサイクルして使用されるものが多い</a:t>
            </a:r>
          </a:p>
        </p:txBody>
      </p:sp>
      <p:sp>
        <p:nvSpPr>
          <p:cNvPr id="3" name="タイトル 2">
            <a:extLst>
              <a:ext uri="{FF2B5EF4-FFF2-40B4-BE49-F238E27FC236}">
                <a16:creationId xmlns:a16="http://schemas.microsoft.com/office/drawing/2014/main" id="{C8B7B0BA-8444-4F37-A0D5-53FCF67F24B0}"/>
              </a:ext>
            </a:extLst>
          </p:cNvPr>
          <p:cNvSpPr>
            <a:spLocks noGrp="1"/>
          </p:cNvSpPr>
          <p:nvPr>
            <p:ph type="title"/>
          </p:nvPr>
        </p:nvSpPr>
        <p:spPr/>
        <p:txBody>
          <a:bodyPr/>
          <a:lstStyle/>
          <a:p>
            <a:r>
              <a:rPr lang="ja-JP" altLang="en-US" dirty="0"/>
              <a:t>金属の製錬</a:t>
            </a:r>
          </a:p>
        </p:txBody>
      </p:sp>
      <p:sp>
        <p:nvSpPr>
          <p:cNvPr id="4" name="縦書きコンテンツ プレースホルダー 3">
            <a:extLst>
              <a:ext uri="{FF2B5EF4-FFF2-40B4-BE49-F238E27FC236}">
                <a16:creationId xmlns:a16="http://schemas.microsoft.com/office/drawing/2014/main" id="{C3D240EB-2317-4408-8912-4242F92333ED}"/>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Tree>
    <p:extLst>
      <p:ext uri="{BB962C8B-B14F-4D97-AF65-F5344CB8AC3E}">
        <p14:creationId xmlns:p14="http://schemas.microsoft.com/office/powerpoint/2010/main" val="27583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50"/>
                                        <p:tgtEl>
                                          <p:spTgt spid="23"/>
                                        </p:tgtEl>
                                      </p:cBhvr>
                                    </p:animEffect>
                                  </p:childTnLst>
                                </p:cTn>
                              </p:par>
                            </p:childTnLst>
                          </p:cTn>
                        </p:par>
                        <p:par>
                          <p:cTn id="8" fill="hold">
                            <p:stCondLst>
                              <p:cond delay="250"/>
                            </p:stCondLst>
                            <p:childTnLst>
                              <p:par>
                                <p:cTn id="9" presetID="1"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266E41-3BA1-4F60-B978-04761EF90E76}"/>
              </a:ext>
            </a:extLst>
          </p:cNvPr>
          <p:cNvSpPr txBox="1"/>
          <p:nvPr/>
        </p:nvSpPr>
        <p:spPr>
          <a:xfrm>
            <a:off x="2035298" y="1988840"/>
            <a:ext cx="8121404" cy="1200329"/>
          </a:xfrm>
          <a:prstGeom prst="rect">
            <a:avLst/>
          </a:prstGeom>
          <a:noFill/>
        </p:spPr>
        <p:txBody>
          <a:bodyPr wrap="square" rtlCol="0">
            <a:spAutoFit/>
          </a:bodyPr>
          <a:lstStyle/>
          <a:p>
            <a:r>
              <a:rPr lang="ja-JP" altLang="en-US" sz="3600" dirty="0"/>
              <a:t>原子が組みかわることで，もとの物質とは違う別の物質ができる変化</a:t>
            </a:r>
          </a:p>
        </p:txBody>
      </p:sp>
      <p:sp>
        <p:nvSpPr>
          <p:cNvPr id="4" name="タイトル 3">
            <a:extLst>
              <a:ext uri="{FF2B5EF4-FFF2-40B4-BE49-F238E27FC236}">
                <a16:creationId xmlns:a16="http://schemas.microsoft.com/office/drawing/2014/main" id="{559BAAD3-2527-452E-BEEF-120202D203E2}"/>
              </a:ext>
            </a:extLst>
          </p:cNvPr>
          <p:cNvSpPr>
            <a:spLocks noGrp="1"/>
          </p:cNvSpPr>
          <p:nvPr>
            <p:ph type="title"/>
          </p:nvPr>
        </p:nvSpPr>
        <p:spPr/>
        <p:txBody>
          <a:bodyPr/>
          <a:lstStyle/>
          <a:p>
            <a:r>
              <a:rPr lang="ja-JP" altLang="en-US" dirty="0"/>
              <a:t>金属の製錬</a:t>
            </a:r>
          </a:p>
        </p:txBody>
      </p:sp>
      <p:sp>
        <p:nvSpPr>
          <p:cNvPr id="5" name="縦書きコンテンツ プレースホルダー 4">
            <a:extLst>
              <a:ext uri="{FF2B5EF4-FFF2-40B4-BE49-F238E27FC236}">
                <a16:creationId xmlns:a16="http://schemas.microsoft.com/office/drawing/2014/main" id="{CBBAA277-701A-4EEA-83A2-6D933A61D5EE}"/>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6" name="角丸四角形 1">
            <a:extLst>
              <a:ext uri="{FF2B5EF4-FFF2-40B4-BE49-F238E27FC236}">
                <a16:creationId xmlns:a16="http://schemas.microsoft.com/office/drawing/2014/main" id="{072BCD64-D19F-4A08-A3DA-A566CB77AFE9}"/>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化学変化</a:t>
            </a:r>
            <a:endParaRPr lang="en-US" altLang="ja-JP" sz="4000" dirty="0"/>
          </a:p>
        </p:txBody>
      </p:sp>
    </p:spTree>
    <p:extLst>
      <p:ext uri="{BB962C8B-B14F-4D97-AF65-F5344CB8AC3E}">
        <p14:creationId xmlns:p14="http://schemas.microsoft.com/office/powerpoint/2010/main" val="267753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266E41-3BA1-4F60-B978-04761EF90E76}"/>
              </a:ext>
            </a:extLst>
          </p:cNvPr>
          <p:cNvSpPr txBox="1"/>
          <p:nvPr/>
        </p:nvSpPr>
        <p:spPr>
          <a:xfrm>
            <a:off x="2111858" y="1685367"/>
            <a:ext cx="5856350" cy="1200329"/>
          </a:xfrm>
          <a:prstGeom prst="rect">
            <a:avLst/>
          </a:prstGeom>
          <a:noFill/>
        </p:spPr>
        <p:txBody>
          <a:bodyPr wrap="square" rtlCol="0">
            <a:spAutoFit/>
          </a:bodyPr>
          <a:lstStyle/>
          <a:p>
            <a:r>
              <a:rPr lang="ja-JP" altLang="en-US" sz="3600" dirty="0"/>
              <a:t>化学変化に関係する物質とその化学変化を表した式</a:t>
            </a:r>
          </a:p>
        </p:txBody>
      </p:sp>
      <p:sp>
        <p:nvSpPr>
          <p:cNvPr id="4" name="テキスト ボックス 3">
            <a:extLst>
              <a:ext uri="{FF2B5EF4-FFF2-40B4-BE49-F238E27FC236}">
                <a16:creationId xmlns:a16="http://schemas.microsoft.com/office/drawing/2014/main" id="{44E3F041-269E-4FCD-8706-575E832B8099}"/>
              </a:ext>
            </a:extLst>
          </p:cNvPr>
          <p:cNvSpPr txBox="1"/>
          <p:nvPr/>
        </p:nvSpPr>
        <p:spPr>
          <a:xfrm>
            <a:off x="2552013" y="5194540"/>
            <a:ext cx="6955452" cy="1323439"/>
          </a:xfrm>
          <a:prstGeom prst="rect">
            <a:avLst/>
          </a:prstGeom>
          <a:noFill/>
        </p:spPr>
        <p:txBody>
          <a:bodyPr wrap="square" rtlCol="0">
            <a:spAutoFit/>
          </a:bodyPr>
          <a:lstStyle/>
          <a:p>
            <a:r>
              <a:rPr lang="ja-JP" altLang="en-US" sz="4000" dirty="0"/>
              <a:t>反応の前後での</a:t>
            </a:r>
            <a:endParaRPr lang="en-US" altLang="ja-JP" sz="4000" dirty="0"/>
          </a:p>
          <a:p>
            <a:r>
              <a:rPr lang="ja-JP" altLang="en-US" sz="4000" dirty="0"/>
              <a:t>各物質の量的関係も示している</a:t>
            </a:r>
          </a:p>
        </p:txBody>
      </p:sp>
      <p:sp>
        <p:nvSpPr>
          <p:cNvPr id="6" name="テキスト ボックス 5">
            <a:extLst>
              <a:ext uri="{FF2B5EF4-FFF2-40B4-BE49-F238E27FC236}">
                <a16:creationId xmlns:a16="http://schemas.microsoft.com/office/drawing/2014/main" id="{B21B3A13-CF37-43A0-A12C-F27171294279}"/>
              </a:ext>
            </a:extLst>
          </p:cNvPr>
          <p:cNvSpPr txBox="1"/>
          <p:nvPr/>
        </p:nvSpPr>
        <p:spPr>
          <a:xfrm>
            <a:off x="2711624" y="2758959"/>
            <a:ext cx="6463964" cy="923330"/>
          </a:xfrm>
          <a:prstGeom prst="rect">
            <a:avLst/>
          </a:prstGeom>
          <a:noFill/>
        </p:spPr>
        <p:txBody>
          <a:bodyPr wrap="square" rtlCol="0">
            <a:spAutoFit/>
          </a:bodyPr>
          <a:lstStyle/>
          <a:p>
            <a:r>
              <a:rPr lang="en-US" altLang="ja-JP" sz="5400" dirty="0"/>
              <a:t>C</a:t>
            </a:r>
            <a:r>
              <a:rPr lang="ja-JP" altLang="en-US" sz="5400" dirty="0"/>
              <a:t> 　</a:t>
            </a:r>
            <a:r>
              <a:rPr lang="ja-JP" altLang="en-US" sz="4400" dirty="0"/>
              <a:t>＋　</a:t>
            </a:r>
            <a:r>
              <a:rPr lang="ja-JP" altLang="en-US" sz="5400" dirty="0"/>
              <a:t> </a:t>
            </a:r>
            <a:r>
              <a:rPr lang="en-US" altLang="ja-JP" sz="5400" dirty="0"/>
              <a:t>O</a:t>
            </a:r>
            <a:r>
              <a:rPr lang="en-US" altLang="ja-JP" sz="5400" baseline="-25000" dirty="0"/>
              <a:t>2</a:t>
            </a:r>
            <a:r>
              <a:rPr lang="ja-JP" altLang="en-US" sz="5400" baseline="-25000" dirty="0"/>
              <a:t> 　</a:t>
            </a:r>
            <a:r>
              <a:rPr lang="ja-JP" altLang="en-US" sz="4400" dirty="0"/>
              <a:t>→</a:t>
            </a:r>
            <a:r>
              <a:rPr lang="ja-JP" altLang="en-US" sz="5400" dirty="0"/>
              <a:t> 　</a:t>
            </a:r>
            <a:r>
              <a:rPr lang="en-US" altLang="ja-JP" sz="5400" dirty="0"/>
              <a:t>CO</a:t>
            </a:r>
            <a:r>
              <a:rPr lang="en-US" altLang="ja-JP" sz="5400" baseline="-25000" dirty="0"/>
              <a:t>2</a:t>
            </a:r>
            <a:endParaRPr lang="ja-JP" altLang="en-US" sz="5400" baseline="-25000" dirty="0"/>
          </a:p>
        </p:txBody>
      </p:sp>
      <p:sp>
        <p:nvSpPr>
          <p:cNvPr id="7" name="タイトル 6">
            <a:extLst>
              <a:ext uri="{FF2B5EF4-FFF2-40B4-BE49-F238E27FC236}">
                <a16:creationId xmlns:a16="http://schemas.microsoft.com/office/drawing/2014/main" id="{6A5F177D-AEB3-4444-A8C9-C8F43215F452}"/>
              </a:ext>
            </a:extLst>
          </p:cNvPr>
          <p:cNvSpPr>
            <a:spLocks noGrp="1"/>
          </p:cNvSpPr>
          <p:nvPr>
            <p:ph type="title"/>
          </p:nvPr>
        </p:nvSpPr>
        <p:spPr/>
        <p:txBody>
          <a:bodyPr/>
          <a:lstStyle/>
          <a:p>
            <a:r>
              <a:rPr lang="ja-JP" altLang="en-US" dirty="0"/>
              <a:t>金属の製錬</a:t>
            </a:r>
          </a:p>
        </p:txBody>
      </p:sp>
      <p:sp>
        <p:nvSpPr>
          <p:cNvPr id="8" name="縦書きコンテンツ プレースホルダー 7">
            <a:extLst>
              <a:ext uri="{FF2B5EF4-FFF2-40B4-BE49-F238E27FC236}">
                <a16:creationId xmlns:a16="http://schemas.microsoft.com/office/drawing/2014/main" id="{81CE2851-8120-4384-9F8E-B1683D4524CD}"/>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9" name="角丸四角形 1">
            <a:extLst>
              <a:ext uri="{FF2B5EF4-FFF2-40B4-BE49-F238E27FC236}">
                <a16:creationId xmlns:a16="http://schemas.microsoft.com/office/drawing/2014/main" id="{3A1C1300-64DF-4ED0-A6FD-333F1A4602FD}"/>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化学反応式</a:t>
            </a:r>
            <a:endParaRPr lang="en-US" altLang="ja-JP" sz="4000" dirty="0"/>
          </a:p>
        </p:txBody>
      </p:sp>
      <p:pic>
        <p:nvPicPr>
          <p:cNvPr id="17" name="図 16">
            <a:extLst>
              <a:ext uri="{FF2B5EF4-FFF2-40B4-BE49-F238E27FC236}">
                <a16:creationId xmlns:a16="http://schemas.microsoft.com/office/drawing/2014/main" id="{6F6B7F2F-2701-41CD-8AB0-12A5D5D2A1CB}"/>
              </a:ext>
            </a:extLst>
          </p:cNvPr>
          <p:cNvPicPr>
            <a:picLocks noChangeAspect="1"/>
          </p:cNvPicPr>
          <p:nvPr/>
        </p:nvPicPr>
        <p:blipFill>
          <a:blip r:embed="rId2"/>
          <a:stretch>
            <a:fillRect/>
          </a:stretch>
        </p:blipFill>
        <p:spPr>
          <a:xfrm>
            <a:off x="4511824" y="3691245"/>
            <a:ext cx="828791" cy="562053"/>
          </a:xfrm>
          <a:prstGeom prst="rect">
            <a:avLst/>
          </a:prstGeom>
        </p:spPr>
      </p:pic>
      <p:pic>
        <p:nvPicPr>
          <p:cNvPr id="18" name="図 17">
            <a:extLst>
              <a:ext uri="{FF2B5EF4-FFF2-40B4-BE49-F238E27FC236}">
                <a16:creationId xmlns:a16="http://schemas.microsoft.com/office/drawing/2014/main" id="{CCADC79E-0B42-4BE0-86C4-30EF50761C48}"/>
              </a:ext>
            </a:extLst>
          </p:cNvPr>
          <p:cNvPicPr>
            <a:picLocks noChangeAspect="1"/>
          </p:cNvPicPr>
          <p:nvPr/>
        </p:nvPicPr>
        <p:blipFill>
          <a:blip r:embed="rId2"/>
          <a:stretch>
            <a:fillRect/>
          </a:stretch>
        </p:blipFill>
        <p:spPr>
          <a:xfrm>
            <a:off x="5375920" y="3691245"/>
            <a:ext cx="828791" cy="562053"/>
          </a:xfrm>
          <a:prstGeom prst="rect">
            <a:avLst/>
          </a:prstGeom>
        </p:spPr>
      </p:pic>
      <p:pic>
        <p:nvPicPr>
          <p:cNvPr id="19" name="図 18">
            <a:extLst>
              <a:ext uri="{FF2B5EF4-FFF2-40B4-BE49-F238E27FC236}">
                <a16:creationId xmlns:a16="http://schemas.microsoft.com/office/drawing/2014/main" id="{96BD9B85-09AC-4138-9128-241BE333E525}"/>
              </a:ext>
            </a:extLst>
          </p:cNvPr>
          <p:cNvPicPr>
            <a:picLocks noChangeAspect="1"/>
          </p:cNvPicPr>
          <p:nvPr/>
        </p:nvPicPr>
        <p:blipFill>
          <a:blip r:embed="rId2"/>
          <a:stretch>
            <a:fillRect/>
          </a:stretch>
        </p:blipFill>
        <p:spPr>
          <a:xfrm>
            <a:off x="4511824" y="4333596"/>
            <a:ext cx="828791" cy="562053"/>
          </a:xfrm>
          <a:prstGeom prst="rect">
            <a:avLst/>
          </a:prstGeom>
        </p:spPr>
      </p:pic>
      <p:pic>
        <p:nvPicPr>
          <p:cNvPr id="20" name="図 19">
            <a:extLst>
              <a:ext uri="{FF2B5EF4-FFF2-40B4-BE49-F238E27FC236}">
                <a16:creationId xmlns:a16="http://schemas.microsoft.com/office/drawing/2014/main" id="{A29FC6F1-AF1E-4400-89E9-829311F87CF7}"/>
              </a:ext>
            </a:extLst>
          </p:cNvPr>
          <p:cNvPicPr>
            <a:picLocks noChangeAspect="1"/>
          </p:cNvPicPr>
          <p:nvPr/>
        </p:nvPicPr>
        <p:blipFill>
          <a:blip r:embed="rId2"/>
          <a:stretch>
            <a:fillRect/>
          </a:stretch>
        </p:blipFill>
        <p:spPr>
          <a:xfrm>
            <a:off x="5392435" y="4329184"/>
            <a:ext cx="828791" cy="562053"/>
          </a:xfrm>
          <a:prstGeom prst="rect">
            <a:avLst/>
          </a:prstGeom>
        </p:spPr>
      </p:pic>
      <p:pic>
        <p:nvPicPr>
          <p:cNvPr id="22" name="図 21">
            <a:extLst>
              <a:ext uri="{FF2B5EF4-FFF2-40B4-BE49-F238E27FC236}">
                <a16:creationId xmlns:a16="http://schemas.microsoft.com/office/drawing/2014/main" id="{E06D9D07-E34A-4F26-98EB-955993208DD0}"/>
              </a:ext>
            </a:extLst>
          </p:cNvPr>
          <p:cNvPicPr>
            <a:picLocks noChangeAspect="1"/>
          </p:cNvPicPr>
          <p:nvPr/>
        </p:nvPicPr>
        <p:blipFill>
          <a:blip r:embed="rId3"/>
          <a:stretch>
            <a:fillRect/>
          </a:stretch>
        </p:blipFill>
        <p:spPr>
          <a:xfrm>
            <a:off x="2351584" y="3573016"/>
            <a:ext cx="666843" cy="666843"/>
          </a:xfrm>
          <a:prstGeom prst="rect">
            <a:avLst/>
          </a:prstGeom>
        </p:spPr>
      </p:pic>
      <p:pic>
        <p:nvPicPr>
          <p:cNvPr id="23" name="図 22">
            <a:extLst>
              <a:ext uri="{FF2B5EF4-FFF2-40B4-BE49-F238E27FC236}">
                <a16:creationId xmlns:a16="http://schemas.microsoft.com/office/drawing/2014/main" id="{8B1D4113-1C99-4379-80AB-4A10C1D64CB3}"/>
              </a:ext>
            </a:extLst>
          </p:cNvPr>
          <p:cNvPicPr>
            <a:picLocks noChangeAspect="1"/>
          </p:cNvPicPr>
          <p:nvPr/>
        </p:nvPicPr>
        <p:blipFill>
          <a:blip r:embed="rId3"/>
          <a:stretch>
            <a:fillRect/>
          </a:stretch>
        </p:blipFill>
        <p:spPr>
          <a:xfrm>
            <a:off x="3083387" y="3587468"/>
            <a:ext cx="666843" cy="666843"/>
          </a:xfrm>
          <a:prstGeom prst="rect">
            <a:avLst/>
          </a:prstGeom>
        </p:spPr>
      </p:pic>
      <p:pic>
        <p:nvPicPr>
          <p:cNvPr id="24" name="図 23">
            <a:extLst>
              <a:ext uri="{FF2B5EF4-FFF2-40B4-BE49-F238E27FC236}">
                <a16:creationId xmlns:a16="http://schemas.microsoft.com/office/drawing/2014/main" id="{D56A5A50-65DF-4C9D-929C-78FDB2A91C35}"/>
              </a:ext>
            </a:extLst>
          </p:cNvPr>
          <p:cNvPicPr>
            <a:picLocks noChangeAspect="1"/>
          </p:cNvPicPr>
          <p:nvPr/>
        </p:nvPicPr>
        <p:blipFill>
          <a:blip r:embed="rId3"/>
          <a:stretch>
            <a:fillRect/>
          </a:stretch>
        </p:blipFill>
        <p:spPr>
          <a:xfrm>
            <a:off x="2351584" y="4283528"/>
            <a:ext cx="666843" cy="666843"/>
          </a:xfrm>
          <a:prstGeom prst="rect">
            <a:avLst/>
          </a:prstGeom>
        </p:spPr>
      </p:pic>
      <p:pic>
        <p:nvPicPr>
          <p:cNvPr id="25" name="図 24">
            <a:extLst>
              <a:ext uri="{FF2B5EF4-FFF2-40B4-BE49-F238E27FC236}">
                <a16:creationId xmlns:a16="http://schemas.microsoft.com/office/drawing/2014/main" id="{6CA88CBF-98CC-47B7-86FB-807DD5835147}"/>
              </a:ext>
            </a:extLst>
          </p:cNvPr>
          <p:cNvPicPr>
            <a:picLocks noChangeAspect="1"/>
          </p:cNvPicPr>
          <p:nvPr/>
        </p:nvPicPr>
        <p:blipFill>
          <a:blip r:embed="rId3"/>
          <a:stretch>
            <a:fillRect/>
          </a:stretch>
        </p:blipFill>
        <p:spPr>
          <a:xfrm>
            <a:off x="3083386" y="4283528"/>
            <a:ext cx="666843" cy="666843"/>
          </a:xfrm>
          <a:prstGeom prst="rect">
            <a:avLst/>
          </a:prstGeom>
        </p:spPr>
      </p:pic>
      <p:pic>
        <p:nvPicPr>
          <p:cNvPr id="27" name="図 26">
            <a:extLst>
              <a:ext uri="{FF2B5EF4-FFF2-40B4-BE49-F238E27FC236}">
                <a16:creationId xmlns:a16="http://schemas.microsoft.com/office/drawing/2014/main" id="{5FD702BE-8EC6-42F8-A8DB-268958F401AE}"/>
              </a:ext>
            </a:extLst>
          </p:cNvPr>
          <p:cNvPicPr>
            <a:picLocks noChangeAspect="1"/>
          </p:cNvPicPr>
          <p:nvPr/>
        </p:nvPicPr>
        <p:blipFill>
          <a:blip r:embed="rId4"/>
          <a:stretch>
            <a:fillRect/>
          </a:stretch>
        </p:blipFill>
        <p:spPr>
          <a:xfrm>
            <a:off x="6888088" y="3639585"/>
            <a:ext cx="1152686" cy="657317"/>
          </a:xfrm>
          <a:prstGeom prst="rect">
            <a:avLst/>
          </a:prstGeom>
        </p:spPr>
      </p:pic>
      <p:pic>
        <p:nvPicPr>
          <p:cNvPr id="29" name="図 28">
            <a:extLst>
              <a:ext uri="{FF2B5EF4-FFF2-40B4-BE49-F238E27FC236}">
                <a16:creationId xmlns:a16="http://schemas.microsoft.com/office/drawing/2014/main" id="{576200CB-6BFC-4339-BE17-A2BBD96CAEC5}"/>
              </a:ext>
            </a:extLst>
          </p:cNvPr>
          <p:cNvPicPr>
            <a:picLocks noChangeAspect="1"/>
          </p:cNvPicPr>
          <p:nvPr/>
        </p:nvPicPr>
        <p:blipFill>
          <a:blip r:embed="rId4"/>
          <a:stretch>
            <a:fillRect/>
          </a:stretch>
        </p:blipFill>
        <p:spPr>
          <a:xfrm>
            <a:off x="8171307" y="3639585"/>
            <a:ext cx="1152686" cy="657317"/>
          </a:xfrm>
          <a:prstGeom prst="rect">
            <a:avLst/>
          </a:prstGeom>
        </p:spPr>
      </p:pic>
      <p:pic>
        <p:nvPicPr>
          <p:cNvPr id="31" name="図 30">
            <a:extLst>
              <a:ext uri="{FF2B5EF4-FFF2-40B4-BE49-F238E27FC236}">
                <a16:creationId xmlns:a16="http://schemas.microsoft.com/office/drawing/2014/main" id="{910AA27B-BB73-454A-B9FA-AAB56054F691}"/>
              </a:ext>
            </a:extLst>
          </p:cNvPr>
          <p:cNvPicPr>
            <a:picLocks noChangeAspect="1"/>
          </p:cNvPicPr>
          <p:nvPr/>
        </p:nvPicPr>
        <p:blipFill>
          <a:blip r:embed="rId4"/>
          <a:stretch>
            <a:fillRect/>
          </a:stretch>
        </p:blipFill>
        <p:spPr>
          <a:xfrm>
            <a:off x="6888088" y="4281551"/>
            <a:ext cx="1152686" cy="657317"/>
          </a:xfrm>
          <a:prstGeom prst="rect">
            <a:avLst/>
          </a:prstGeom>
        </p:spPr>
      </p:pic>
      <p:pic>
        <p:nvPicPr>
          <p:cNvPr id="33" name="図 32">
            <a:extLst>
              <a:ext uri="{FF2B5EF4-FFF2-40B4-BE49-F238E27FC236}">
                <a16:creationId xmlns:a16="http://schemas.microsoft.com/office/drawing/2014/main" id="{7A679175-3859-413F-BAA8-D1FBA5E1F018}"/>
              </a:ext>
            </a:extLst>
          </p:cNvPr>
          <p:cNvPicPr>
            <a:picLocks noChangeAspect="1"/>
          </p:cNvPicPr>
          <p:nvPr/>
        </p:nvPicPr>
        <p:blipFill>
          <a:blip r:embed="rId4"/>
          <a:stretch>
            <a:fillRect/>
          </a:stretch>
        </p:blipFill>
        <p:spPr>
          <a:xfrm>
            <a:off x="8169015" y="4281551"/>
            <a:ext cx="1152686" cy="657317"/>
          </a:xfrm>
          <a:prstGeom prst="rect">
            <a:avLst/>
          </a:prstGeom>
        </p:spPr>
      </p:pic>
    </p:spTree>
    <p:extLst>
      <p:ext uri="{BB962C8B-B14F-4D97-AF65-F5344CB8AC3E}">
        <p14:creationId xmlns:p14="http://schemas.microsoft.com/office/powerpoint/2010/main" val="4803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266E41-3BA1-4F60-B978-04761EF90E76}"/>
              </a:ext>
            </a:extLst>
          </p:cNvPr>
          <p:cNvSpPr txBox="1"/>
          <p:nvPr/>
        </p:nvSpPr>
        <p:spPr>
          <a:xfrm>
            <a:off x="1775520" y="1604928"/>
            <a:ext cx="1413937" cy="707886"/>
          </a:xfrm>
          <a:prstGeom prst="rect">
            <a:avLst/>
          </a:prstGeom>
          <a:noFill/>
        </p:spPr>
        <p:txBody>
          <a:bodyPr wrap="square" rtlCol="0">
            <a:spAutoFit/>
          </a:bodyPr>
          <a:lstStyle/>
          <a:p>
            <a:r>
              <a:rPr lang="ja-JP" altLang="en-US" sz="4000" dirty="0">
                <a:solidFill>
                  <a:srgbClr val="CE6964"/>
                </a:solidFill>
              </a:rPr>
              <a:t>酸化</a:t>
            </a:r>
          </a:p>
        </p:txBody>
      </p:sp>
      <p:sp>
        <p:nvSpPr>
          <p:cNvPr id="7" name="テキスト ボックス 6">
            <a:extLst>
              <a:ext uri="{FF2B5EF4-FFF2-40B4-BE49-F238E27FC236}">
                <a16:creationId xmlns:a16="http://schemas.microsoft.com/office/drawing/2014/main" id="{1BDF70BB-68E8-44B9-BA11-67013E3FD027}"/>
              </a:ext>
            </a:extLst>
          </p:cNvPr>
          <p:cNvSpPr txBox="1"/>
          <p:nvPr/>
        </p:nvSpPr>
        <p:spPr>
          <a:xfrm>
            <a:off x="1775519" y="2277758"/>
            <a:ext cx="1413937" cy="707886"/>
          </a:xfrm>
          <a:prstGeom prst="rect">
            <a:avLst/>
          </a:prstGeom>
          <a:noFill/>
        </p:spPr>
        <p:txBody>
          <a:bodyPr wrap="square" rtlCol="0">
            <a:spAutoFit/>
          </a:bodyPr>
          <a:lstStyle/>
          <a:p>
            <a:r>
              <a:rPr lang="ja-JP" altLang="en-US" sz="4000" dirty="0">
                <a:solidFill>
                  <a:srgbClr val="CE6964"/>
                </a:solidFill>
              </a:rPr>
              <a:t>還元</a:t>
            </a:r>
          </a:p>
        </p:txBody>
      </p:sp>
      <p:sp>
        <p:nvSpPr>
          <p:cNvPr id="8" name="テキスト ボックス 7">
            <a:extLst>
              <a:ext uri="{FF2B5EF4-FFF2-40B4-BE49-F238E27FC236}">
                <a16:creationId xmlns:a16="http://schemas.microsoft.com/office/drawing/2014/main" id="{A2EE6F2A-B509-4102-A49E-0FF9F8F89231}"/>
              </a:ext>
            </a:extLst>
          </p:cNvPr>
          <p:cNvSpPr txBox="1"/>
          <p:nvPr/>
        </p:nvSpPr>
        <p:spPr>
          <a:xfrm>
            <a:off x="3304442" y="1548808"/>
            <a:ext cx="6572726" cy="707886"/>
          </a:xfrm>
          <a:prstGeom prst="rect">
            <a:avLst/>
          </a:prstGeom>
          <a:noFill/>
        </p:spPr>
        <p:txBody>
          <a:bodyPr wrap="square" rtlCol="0">
            <a:spAutoFit/>
          </a:bodyPr>
          <a:lstStyle/>
          <a:p>
            <a:r>
              <a:rPr lang="ja-JP" altLang="en-US" sz="3600" dirty="0"/>
              <a:t>物質が </a:t>
            </a:r>
            <a:r>
              <a:rPr lang="ja-JP" altLang="en-US" sz="4000" b="1" dirty="0"/>
              <a:t>酸素</a:t>
            </a:r>
            <a:r>
              <a:rPr lang="ja-JP" altLang="en-US" sz="3600" dirty="0"/>
              <a:t> と</a:t>
            </a:r>
            <a:r>
              <a:rPr lang="ja-JP" altLang="en-US" sz="2000" u="sng" dirty="0"/>
              <a:t>　</a:t>
            </a:r>
            <a:r>
              <a:rPr lang="ja-JP" altLang="en-US" sz="4000" b="1" u="sng" dirty="0"/>
              <a:t>結合する</a:t>
            </a:r>
            <a:r>
              <a:rPr lang="ja-JP" altLang="en-US" sz="2400" u="sng" dirty="0"/>
              <a:t>　</a:t>
            </a:r>
            <a:r>
              <a:rPr lang="ja-JP" altLang="en-US" sz="3600" dirty="0"/>
              <a:t>反応</a:t>
            </a:r>
          </a:p>
        </p:txBody>
      </p:sp>
      <p:sp>
        <p:nvSpPr>
          <p:cNvPr id="9" name="テキスト ボックス 8">
            <a:extLst>
              <a:ext uri="{FF2B5EF4-FFF2-40B4-BE49-F238E27FC236}">
                <a16:creationId xmlns:a16="http://schemas.microsoft.com/office/drawing/2014/main" id="{F9E859EB-86EF-4A06-81C3-DB5C3F36FB78}"/>
              </a:ext>
            </a:extLst>
          </p:cNvPr>
          <p:cNvSpPr txBox="1"/>
          <p:nvPr/>
        </p:nvSpPr>
        <p:spPr>
          <a:xfrm>
            <a:off x="3304442" y="2270375"/>
            <a:ext cx="6572726" cy="707886"/>
          </a:xfrm>
          <a:prstGeom prst="rect">
            <a:avLst/>
          </a:prstGeom>
          <a:noFill/>
        </p:spPr>
        <p:txBody>
          <a:bodyPr wrap="square" rtlCol="0">
            <a:spAutoFit/>
          </a:bodyPr>
          <a:lstStyle/>
          <a:p>
            <a:r>
              <a:rPr lang="ja-JP" altLang="en-US" sz="3600" dirty="0"/>
              <a:t>物質から </a:t>
            </a:r>
            <a:r>
              <a:rPr lang="ja-JP" altLang="en-US" sz="4000" b="1" dirty="0"/>
              <a:t>酸素</a:t>
            </a:r>
            <a:r>
              <a:rPr lang="ja-JP" altLang="en-US" sz="3600" dirty="0"/>
              <a:t> を</a:t>
            </a:r>
            <a:r>
              <a:rPr lang="ja-JP" altLang="en-US" sz="2000" u="sng" dirty="0"/>
              <a:t>　</a:t>
            </a:r>
            <a:r>
              <a:rPr lang="ja-JP" altLang="en-US" sz="4000" b="1" u="sng" dirty="0"/>
              <a:t>うばう</a:t>
            </a:r>
            <a:r>
              <a:rPr lang="ja-JP" altLang="en-US" sz="2000" u="sng" dirty="0"/>
              <a:t>　</a:t>
            </a:r>
            <a:r>
              <a:rPr lang="ja-JP" altLang="en-US" sz="3600" dirty="0"/>
              <a:t>反応</a:t>
            </a:r>
          </a:p>
        </p:txBody>
      </p:sp>
      <p:sp>
        <p:nvSpPr>
          <p:cNvPr id="10" name="テキスト ボックス 9">
            <a:extLst>
              <a:ext uri="{FF2B5EF4-FFF2-40B4-BE49-F238E27FC236}">
                <a16:creationId xmlns:a16="http://schemas.microsoft.com/office/drawing/2014/main" id="{1596B3FC-E3D6-4877-A511-C557E3412AC4}"/>
              </a:ext>
            </a:extLst>
          </p:cNvPr>
          <p:cNvSpPr txBox="1"/>
          <p:nvPr/>
        </p:nvSpPr>
        <p:spPr>
          <a:xfrm>
            <a:off x="2186496" y="3634603"/>
            <a:ext cx="7819007" cy="769441"/>
          </a:xfrm>
          <a:prstGeom prst="rect">
            <a:avLst/>
          </a:prstGeom>
          <a:noFill/>
        </p:spPr>
        <p:txBody>
          <a:bodyPr wrap="square" rtlCol="0">
            <a:spAutoFit/>
          </a:bodyPr>
          <a:lstStyle/>
          <a:p>
            <a:r>
              <a:rPr lang="en-US" altLang="ja-JP" sz="4400" dirty="0"/>
              <a:t>Fe</a:t>
            </a:r>
            <a:r>
              <a:rPr lang="en-US" altLang="ja-JP" sz="4400" baseline="-25000" dirty="0"/>
              <a:t>2</a:t>
            </a:r>
            <a:r>
              <a:rPr lang="en-US" altLang="ja-JP" sz="4400" dirty="0"/>
              <a:t>O</a:t>
            </a:r>
            <a:r>
              <a:rPr lang="en-US" altLang="ja-JP" sz="4400" baseline="-25000" dirty="0"/>
              <a:t>3</a:t>
            </a:r>
            <a:r>
              <a:rPr lang="ja-JP" altLang="en-US" sz="4400" dirty="0"/>
              <a:t> </a:t>
            </a:r>
            <a:r>
              <a:rPr lang="en-US" altLang="ja-JP" sz="4400" dirty="0"/>
              <a:t>+</a:t>
            </a:r>
            <a:r>
              <a:rPr lang="ja-JP" altLang="en-US" sz="4400" dirty="0"/>
              <a:t> </a:t>
            </a:r>
            <a:r>
              <a:rPr lang="en-US" altLang="ja-JP" sz="4400" dirty="0"/>
              <a:t>3CO </a:t>
            </a:r>
            <a:r>
              <a:rPr lang="ja-JP" altLang="en-US" sz="4400" dirty="0"/>
              <a:t>→ </a:t>
            </a:r>
            <a:r>
              <a:rPr lang="en-US" altLang="ja-JP" sz="4400" dirty="0"/>
              <a:t>2Fe + 3CO</a:t>
            </a:r>
            <a:r>
              <a:rPr lang="en-US" altLang="ja-JP" sz="4400" baseline="-25000" dirty="0"/>
              <a:t>2</a:t>
            </a:r>
            <a:endParaRPr lang="ja-JP" altLang="en-US" sz="4400" baseline="-25000" dirty="0"/>
          </a:p>
        </p:txBody>
      </p:sp>
      <p:sp>
        <p:nvSpPr>
          <p:cNvPr id="11" name="矢印: 下カーブ 10">
            <a:extLst>
              <a:ext uri="{FF2B5EF4-FFF2-40B4-BE49-F238E27FC236}">
                <a16:creationId xmlns:a16="http://schemas.microsoft.com/office/drawing/2014/main" id="{386A8589-BF1E-43E6-8852-199C81D71E5E}"/>
              </a:ext>
            </a:extLst>
          </p:cNvPr>
          <p:cNvSpPr/>
          <p:nvPr/>
        </p:nvSpPr>
        <p:spPr>
          <a:xfrm>
            <a:off x="2482487" y="3061019"/>
            <a:ext cx="4549617" cy="584775"/>
          </a:xfrm>
          <a:prstGeom prst="curvedDownArrow">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B3091614-9423-40E7-B08A-8EC19DD6354D}"/>
              </a:ext>
            </a:extLst>
          </p:cNvPr>
          <p:cNvSpPr txBox="1"/>
          <p:nvPr/>
        </p:nvSpPr>
        <p:spPr>
          <a:xfrm>
            <a:off x="7032104" y="2995737"/>
            <a:ext cx="1413937" cy="707886"/>
          </a:xfrm>
          <a:prstGeom prst="rect">
            <a:avLst/>
          </a:prstGeom>
          <a:noFill/>
        </p:spPr>
        <p:txBody>
          <a:bodyPr wrap="square" rtlCol="0">
            <a:spAutoFit/>
          </a:bodyPr>
          <a:lstStyle/>
          <a:p>
            <a:r>
              <a:rPr lang="ja-JP" altLang="en-US" sz="4000" dirty="0"/>
              <a:t>還元</a:t>
            </a:r>
          </a:p>
        </p:txBody>
      </p:sp>
      <p:sp>
        <p:nvSpPr>
          <p:cNvPr id="13" name="矢印: 上カーブ 12">
            <a:extLst>
              <a:ext uri="{FF2B5EF4-FFF2-40B4-BE49-F238E27FC236}">
                <a16:creationId xmlns:a16="http://schemas.microsoft.com/office/drawing/2014/main" id="{5F57DA04-C425-4D6F-962E-C648DBCE1B0D}"/>
              </a:ext>
            </a:extLst>
          </p:cNvPr>
          <p:cNvSpPr/>
          <p:nvPr/>
        </p:nvSpPr>
        <p:spPr>
          <a:xfrm>
            <a:off x="4871864" y="4367172"/>
            <a:ext cx="3816424" cy="58477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7FB417BD-5074-4D2B-8B68-852C820712D2}"/>
              </a:ext>
            </a:extLst>
          </p:cNvPr>
          <p:cNvSpPr txBox="1"/>
          <p:nvPr/>
        </p:nvSpPr>
        <p:spPr>
          <a:xfrm>
            <a:off x="8327841" y="4598004"/>
            <a:ext cx="1413937" cy="707886"/>
          </a:xfrm>
          <a:prstGeom prst="rect">
            <a:avLst/>
          </a:prstGeom>
          <a:noFill/>
        </p:spPr>
        <p:txBody>
          <a:bodyPr wrap="square" rtlCol="0">
            <a:spAutoFit/>
          </a:bodyPr>
          <a:lstStyle/>
          <a:p>
            <a:r>
              <a:rPr lang="ja-JP" altLang="en-US" sz="4000" dirty="0"/>
              <a:t>酸化</a:t>
            </a:r>
          </a:p>
        </p:txBody>
      </p:sp>
      <p:sp>
        <p:nvSpPr>
          <p:cNvPr id="15" name="テキスト ボックス 14">
            <a:extLst>
              <a:ext uri="{FF2B5EF4-FFF2-40B4-BE49-F238E27FC236}">
                <a16:creationId xmlns:a16="http://schemas.microsoft.com/office/drawing/2014/main" id="{DD9B8807-E126-4E1C-8998-C9D8DA13F396}"/>
              </a:ext>
            </a:extLst>
          </p:cNvPr>
          <p:cNvSpPr txBox="1"/>
          <p:nvPr/>
        </p:nvSpPr>
        <p:spPr>
          <a:xfrm>
            <a:off x="2305840" y="5332547"/>
            <a:ext cx="3156173" cy="1200329"/>
          </a:xfrm>
          <a:prstGeom prst="rect">
            <a:avLst/>
          </a:prstGeom>
          <a:noFill/>
        </p:spPr>
        <p:txBody>
          <a:bodyPr wrap="square" rtlCol="0">
            <a:spAutoFit/>
          </a:bodyPr>
          <a:lstStyle/>
          <a:p>
            <a:r>
              <a:rPr lang="ja-JP" altLang="en-US" sz="3600" dirty="0"/>
              <a:t>酸化と還元は</a:t>
            </a:r>
            <a:endParaRPr lang="en-US" altLang="ja-JP" sz="3600" dirty="0"/>
          </a:p>
          <a:p>
            <a:r>
              <a:rPr lang="ja-JP" altLang="en-US" sz="3600" dirty="0"/>
              <a:t>同時に起こる</a:t>
            </a:r>
          </a:p>
        </p:txBody>
      </p:sp>
      <p:sp>
        <p:nvSpPr>
          <p:cNvPr id="16" name="テキスト ボックス 15">
            <a:extLst>
              <a:ext uri="{FF2B5EF4-FFF2-40B4-BE49-F238E27FC236}">
                <a16:creationId xmlns:a16="http://schemas.microsoft.com/office/drawing/2014/main" id="{518A4416-29FC-452D-BD35-4907DC72A279}"/>
              </a:ext>
            </a:extLst>
          </p:cNvPr>
          <p:cNvSpPr txBox="1"/>
          <p:nvPr/>
        </p:nvSpPr>
        <p:spPr>
          <a:xfrm>
            <a:off x="5822053" y="5471406"/>
            <a:ext cx="5011577" cy="769441"/>
          </a:xfrm>
          <a:prstGeom prst="rect">
            <a:avLst/>
          </a:prstGeom>
          <a:noFill/>
        </p:spPr>
        <p:txBody>
          <a:bodyPr wrap="square" rtlCol="0">
            <a:spAutoFit/>
          </a:bodyPr>
          <a:lstStyle/>
          <a:p>
            <a:r>
              <a:rPr lang="ja-JP" altLang="en-US" sz="4400" dirty="0">
                <a:solidFill>
                  <a:srgbClr val="CE6964"/>
                </a:solidFill>
              </a:rPr>
              <a:t>酸化還元反応 </a:t>
            </a:r>
            <a:r>
              <a:rPr lang="ja-JP" altLang="en-US" sz="3200" dirty="0"/>
              <a:t>という</a:t>
            </a:r>
          </a:p>
        </p:txBody>
      </p:sp>
      <p:cxnSp>
        <p:nvCxnSpPr>
          <p:cNvPr id="17" name="直線矢印コネクタ 16">
            <a:extLst>
              <a:ext uri="{FF2B5EF4-FFF2-40B4-BE49-F238E27FC236}">
                <a16:creationId xmlns:a16="http://schemas.microsoft.com/office/drawing/2014/main" id="{A3E789C6-7AAB-41BB-B754-3D84AAC1E4DF}"/>
              </a:ext>
            </a:extLst>
          </p:cNvPr>
          <p:cNvCxnSpPr/>
          <p:nvPr/>
        </p:nvCxnSpPr>
        <p:spPr>
          <a:xfrm>
            <a:off x="5127178" y="5878024"/>
            <a:ext cx="680952" cy="1"/>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4" name="タイトル 3">
            <a:extLst>
              <a:ext uri="{FF2B5EF4-FFF2-40B4-BE49-F238E27FC236}">
                <a16:creationId xmlns:a16="http://schemas.microsoft.com/office/drawing/2014/main" id="{B6A9D897-8B16-4B4D-A8DD-628C3718F39E}"/>
              </a:ext>
            </a:extLst>
          </p:cNvPr>
          <p:cNvSpPr>
            <a:spLocks noGrp="1"/>
          </p:cNvSpPr>
          <p:nvPr>
            <p:ph type="title"/>
          </p:nvPr>
        </p:nvSpPr>
        <p:spPr/>
        <p:txBody>
          <a:bodyPr/>
          <a:lstStyle/>
          <a:p>
            <a:r>
              <a:rPr lang="ja-JP" altLang="en-US" dirty="0"/>
              <a:t>金属の製錬</a:t>
            </a:r>
          </a:p>
        </p:txBody>
      </p:sp>
      <p:sp>
        <p:nvSpPr>
          <p:cNvPr id="5" name="縦書きコンテンツ プレースホルダー 4">
            <a:extLst>
              <a:ext uri="{FF2B5EF4-FFF2-40B4-BE49-F238E27FC236}">
                <a16:creationId xmlns:a16="http://schemas.microsoft.com/office/drawing/2014/main" id="{EBCF3942-3842-497D-89BD-7437A51FAB89}"/>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18" name="角丸四角形 1">
            <a:extLst>
              <a:ext uri="{FF2B5EF4-FFF2-40B4-BE49-F238E27FC236}">
                <a16:creationId xmlns:a16="http://schemas.microsoft.com/office/drawing/2014/main" id="{45879B08-B1BC-40D4-A2DD-2579AF00CD94}"/>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酸化還元反応</a:t>
            </a:r>
            <a:endParaRPr lang="en-US" altLang="ja-JP" sz="4000" dirty="0"/>
          </a:p>
        </p:txBody>
      </p:sp>
    </p:spTree>
    <p:extLst>
      <p:ext uri="{BB962C8B-B14F-4D97-AF65-F5344CB8AC3E}">
        <p14:creationId xmlns:p14="http://schemas.microsoft.com/office/powerpoint/2010/main" val="9589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500"/>
                            </p:stCondLst>
                            <p:childTnLst>
                              <p:par>
                                <p:cTn id="43" presetID="1" presetClass="entr" presetSubtype="0" fill="hold" grpId="0" nodeType="afterEffect">
                                  <p:stCondLst>
                                    <p:cond delay="25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animBg="1"/>
      <p:bldP spid="12" grpId="0"/>
      <p:bldP spid="13"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3620C2-6EEC-442D-BD86-77BFF55E5BCC}"/>
              </a:ext>
            </a:extLst>
          </p:cNvPr>
          <p:cNvSpPr txBox="1"/>
          <p:nvPr/>
        </p:nvSpPr>
        <p:spPr>
          <a:xfrm>
            <a:off x="2423592" y="3143870"/>
            <a:ext cx="6840760" cy="1323439"/>
          </a:xfrm>
          <a:prstGeom prst="rect">
            <a:avLst/>
          </a:prstGeom>
          <a:noFill/>
        </p:spPr>
        <p:txBody>
          <a:bodyPr wrap="square" rtlCol="0">
            <a:spAutoFit/>
          </a:bodyPr>
          <a:lstStyle/>
          <a:p>
            <a:pPr marL="468000" indent="-468000"/>
            <a:r>
              <a:rPr lang="ja-JP" altLang="en-US" sz="4000" dirty="0"/>
              <a:t>≫身のまわりの金属をできるだけたくさんあげてみよう</a:t>
            </a:r>
          </a:p>
        </p:txBody>
      </p:sp>
      <p:sp>
        <p:nvSpPr>
          <p:cNvPr id="4" name="タイトル 8">
            <a:extLst>
              <a:ext uri="{FF2B5EF4-FFF2-40B4-BE49-F238E27FC236}">
                <a16:creationId xmlns:a16="http://schemas.microsoft.com/office/drawing/2014/main" id="{96ECF428-F95C-4CD2-A115-884BCB2E10D8}"/>
              </a:ext>
            </a:extLst>
          </p:cNvPr>
          <p:cNvSpPr>
            <a:spLocks noGrp="1"/>
          </p:cNvSpPr>
          <p:nvPr>
            <p:ph type="title"/>
          </p:nvPr>
        </p:nvSpPr>
        <p:spPr/>
        <p:txBody>
          <a:bodyPr/>
          <a:lstStyle/>
          <a:p>
            <a:r>
              <a:rPr lang="ja-JP" altLang="en-US" dirty="0"/>
              <a:t>金属の利用と性質</a:t>
            </a:r>
            <a:endParaRPr lang="ja-IS" altLang="en-US" dirty="0"/>
          </a:p>
        </p:txBody>
      </p:sp>
      <p:sp>
        <p:nvSpPr>
          <p:cNvPr id="11" name="縦書きコンテンツ プレースホルダー 10">
            <a:extLst>
              <a:ext uri="{FF2B5EF4-FFF2-40B4-BE49-F238E27FC236}">
                <a16:creationId xmlns:a16="http://schemas.microsoft.com/office/drawing/2014/main" id="{75BF0D59-9972-4EF4-8DD2-C24991BB18AC}"/>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grpSp>
        <p:nvGrpSpPr>
          <p:cNvPr id="10" name="グループ化 9">
            <a:extLst>
              <a:ext uri="{FF2B5EF4-FFF2-40B4-BE49-F238E27FC236}">
                <a16:creationId xmlns:a16="http://schemas.microsoft.com/office/drawing/2014/main" id="{25A61477-12EA-41AA-90AB-033ED900B767}"/>
              </a:ext>
            </a:extLst>
          </p:cNvPr>
          <p:cNvGrpSpPr/>
          <p:nvPr/>
        </p:nvGrpSpPr>
        <p:grpSpPr>
          <a:xfrm>
            <a:off x="904461" y="548680"/>
            <a:ext cx="10232099" cy="2040054"/>
            <a:chOff x="904461" y="548680"/>
            <a:chExt cx="10232099" cy="2040054"/>
          </a:xfrm>
        </p:grpSpPr>
        <p:sp>
          <p:nvSpPr>
            <p:cNvPr id="2" name="角丸四角形 1"/>
            <p:cNvSpPr/>
            <p:nvPr/>
          </p:nvSpPr>
          <p:spPr>
            <a:xfrm>
              <a:off x="1055440" y="1325457"/>
              <a:ext cx="10081120" cy="1263277"/>
            </a:xfrm>
            <a:prstGeom prst="roundRect">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720000" algn="just"/>
              <a:r>
                <a:rPr lang="ja-JP" altLang="en-US" sz="3200" dirty="0"/>
                <a:t>身のまわりで使われている金属にはどのようなものがあるだろうか。</a:t>
              </a:r>
              <a:endParaRPr lang="en-US" altLang="ja-JP" sz="3200" dirty="0"/>
            </a:p>
          </p:txBody>
        </p:sp>
        <p:sp>
          <p:nvSpPr>
            <p:cNvPr id="8" name="正方形/長方形 7">
              <a:extLst>
                <a:ext uri="{FF2B5EF4-FFF2-40B4-BE49-F238E27FC236}">
                  <a16:creationId xmlns:a16="http://schemas.microsoft.com/office/drawing/2014/main" id="{C6F9D6A5-04EF-46AC-9F23-E640A357784E}"/>
                </a:ext>
              </a:extLst>
            </p:cNvPr>
            <p:cNvSpPr/>
            <p:nvPr/>
          </p:nvSpPr>
          <p:spPr>
            <a:xfrm>
              <a:off x="904461" y="548680"/>
              <a:ext cx="1224136" cy="1887696"/>
            </a:xfrm>
            <a:prstGeom prst="rect">
              <a:avLst/>
            </a:prstGeom>
            <a:noFill/>
          </p:spPr>
          <p:txBody>
            <a:bodyPr wrap="square" lIns="91440" tIns="45720" rIns="91440" bIns="45720">
              <a:spAutoFit/>
            </a:bodyPr>
            <a:lstStyle/>
            <a:p>
              <a:pPr algn="ctr">
                <a:lnSpc>
                  <a:spcPts val="14000"/>
                </a:lnSpc>
              </a:pPr>
              <a:r>
                <a:rPr lang="ja-JP" altLang="en-US" sz="13800" b="1" cap="none" spc="0" dirty="0">
                  <a:ln w="13462">
                    <a:solidFill>
                      <a:schemeClr val="bg1"/>
                    </a:solidFill>
                    <a:prstDash val="solid"/>
                  </a:ln>
                  <a:solidFill>
                    <a:schemeClr val="tx1">
                      <a:lumMod val="85000"/>
                      <a:lumOff val="15000"/>
                    </a:schemeClr>
                  </a:solidFill>
                  <a:effectLst>
                    <a:outerShdw dist="38100" dir="2700000" algn="bl" rotWithShape="0">
                      <a:srgbClr val="D27570"/>
                    </a:outerShdw>
                  </a:effectLst>
                </a:rPr>
                <a:t>？</a:t>
              </a:r>
            </a:p>
          </p:txBody>
        </p:sp>
        <p:sp>
          <p:nvSpPr>
            <p:cNvPr id="9" name="テキスト ボックス 8">
              <a:extLst>
                <a:ext uri="{FF2B5EF4-FFF2-40B4-BE49-F238E27FC236}">
                  <a16:creationId xmlns:a16="http://schemas.microsoft.com/office/drawing/2014/main" id="{D7C0A670-34B6-4F5A-8E08-3454BC4F8420}"/>
                </a:ext>
              </a:extLst>
            </p:cNvPr>
            <p:cNvSpPr txBox="1"/>
            <p:nvPr/>
          </p:nvSpPr>
          <p:spPr>
            <a:xfrm>
              <a:off x="9480376" y="896818"/>
              <a:ext cx="1554088" cy="461665"/>
            </a:xfrm>
            <a:prstGeom prst="rect">
              <a:avLst/>
            </a:prstGeom>
            <a:noFill/>
          </p:spPr>
          <p:txBody>
            <a:bodyPr wrap="square" rtlCol="0">
              <a:spAutoFit/>
            </a:bodyPr>
            <a:lstStyle/>
            <a:p>
              <a:pPr marL="468000" indent="-468000" algn="r"/>
              <a:r>
                <a:rPr lang="ja-JP" altLang="en-US" sz="2400" dirty="0"/>
                <a:t>課題設定</a:t>
              </a:r>
            </a:p>
          </p:txBody>
        </p:sp>
      </p:grpSp>
    </p:spTree>
    <p:extLst>
      <p:ext uri="{BB962C8B-B14F-4D97-AF65-F5344CB8AC3E}">
        <p14:creationId xmlns:p14="http://schemas.microsoft.com/office/powerpoint/2010/main" val="8688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266E41-3BA1-4F60-B978-04761EF90E76}"/>
              </a:ext>
            </a:extLst>
          </p:cNvPr>
          <p:cNvSpPr txBox="1"/>
          <p:nvPr/>
        </p:nvSpPr>
        <p:spPr>
          <a:xfrm>
            <a:off x="1771750" y="1680762"/>
            <a:ext cx="7958566" cy="1200329"/>
          </a:xfrm>
          <a:prstGeom prst="rect">
            <a:avLst/>
          </a:prstGeom>
          <a:noFill/>
        </p:spPr>
        <p:txBody>
          <a:bodyPr wrap="square" rtlCol="0">
            <a:spAutoFit/>
          </a:bodyPr>
          <a:lstStyle/>
          <a:p>
            <a:r>
              <a:rPr lang="ja-JP" altLang="en-US" sz="3600" dirty="0"/>
              <a:t>電気によって，強制的に酸化還元反応を起こすこと</a:t>
            </a:r>
          </a:p>
        </p:txBody>
      </p:sp>
      <p:sp>
        <p:nvSpPr>
          <p:cNvPr id="4" name="テキスト ボックス 3">
            <a:extLst>
              <a:ext uri="{FF2B5EF4-FFF2-40B4-BE49-F238E27FC236}">
                <a16:creationId xmlns:a16="http://schemas.microsoft.com/office/drawing/2014/main" id="{13520657-AEBE-496A-83C3-7F959CF1C84F}"/>
              </a:ext>
            </a:extLst>
          </p:cNvPr>
          <p:cNvSpPr txBox="1"/>
          <p:nvPr/>
        </p:nvSpPr>
        <p:spPr>
          <a:xfrm>
            <a:off x="2516250" y="3668157"/>
            <a:ext cx="7921034" cy="923330"/>
          </a:xfrm>
          <a:prstGeom prst="rect">
            <a:avLst/>
          </a:prstGeom>
          <a:noFill/>
        </p:spPr>
        <p:txBody>
          <a:bodyPr wrap="square" rtlCol="0">
            <a:spAutoFit/>
          </a:bodyPr>
          <a:lstStyle/>
          <a:p>
            <a:r>
              <a:rPr lang="en-US" altLang="ja-JP" sz="5400" dirty="0"/>
              <a:t>2H</a:t>
            </a:r>
            <a:r>
              <a:rPr lang="en-US" altLang="ja-JP" sz="5400" baseline="-25000" dirty="0"/>
              <a:t>2</a:t>
            </a:r>
            <a:r>
              <a:rPr lang="en-US" altLang="ja-JP" sz="5400" dirty="0"/>
              <a:t>O</a:t>
            </a:r>
            <a:r>
              <a:rPr lang="ja-JP" altLang="en-US" sz="5400" dirty="0"/>
              <a:t>　　　　　　</a:t>
            </a:r>
            <a:r>
              <a:rPr lang="en-US" altLang="ja-JP" sz="5400" dirty="0"/>
              <a:t>2H</a:t>
            </a:r>
            <a:r>
              <a:rPr lang="en-US" altLang="ja-JP" sz="5400" baseline="-25000" dirty="0"/>
              <a:t>2</a:t>
            </a:r>
            <a:r>
              <a:rPr lang="en-US" altLang="ja-JP" sz="5400" dirty="0"/>
              <a:t> + O</a:t>
            </a:r>
            <a:r>
              <a:rPr lang="en-US" altLang="ja-JP" sz="5400" baseline="-25000" dirty="0"/>
              <a:t>2</a:t>
            </a:r>
            <a:endParaRPr lang="ja-JP" altLang="en-US" sz="5400" baseline="-25000" dirty="0"/>
          </a:p>
        </p:txBody>
      </p:sp>
      <p:sp>
        <p:nvSpPr>
          <p:cNvPr id="5" name="矢印: 下カーブ 4">
            <a:extLst>
              <a:ext uri="{FF2B5EF4-FFF2-40B4-BE49-F238E27FC236}">
                <a16:creationId xmlns:a16="http://schemas.microsoft.com/office/drawing/2014/main" id="{85937FD3-BD5B-4300-A1DE-715FA3E2E7FD}"/>
              </a:ext>
            </a:extLst>
          </p:cNvPr>
          <p:cNvSpPr/>
          <p:nvPr/>
        </p:nvSpPr>
        <p:spPr>
          <a:xfrm>
            <a:off x="3143672" y="3136612"/>
            <a:ext cx="4517999" cy="584775"/>
          </a:xfrm>
          <a:prstGeom prst="curvedDownArrow">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B933FA88-E635-497F-A9A3-F686C7F4551E}"/>
              </a:ext>
            </a:extLst>
          </p:cNvPr>
          <p:cNvSpPr txBox="1"/>
          <p:nvPr/>
        </p:nvSpPr>
        <p:spPr>
          <a:xfrm>
            <a:off x="7189231" y="2663292"/>
            <a:ext cx="1413937" cy="707886"/>
          </a:xfrm>
          <a:prstGeom prst="rect">
            <a:avLst/>
          </a:prstGeom>
          <a:noFill/>
        </p:spPr>
        <p:txBody>
          <a:bodyPr wrap="square" rtlCol="0">
            <a:spAutoFit/>
          </a:bodyPr>
          <a:lstStyle/>
          <a:p>
            <a:r>
              <a:rPr lang="ja-JP" altLang="en-US" sz="4000" dirty="0"/>
              <a:t>還元</a:t>
            </a:r>
          </a:p>
        </p:txBody>
      </p:sp>
      <p:sp>
        <p:nvSpPr>
          <p:cNvPr id="7" name="矢印: 上カーブ 6">
            <a:extLst>
              <a:ext uri="{FF2B5EF4-FFF2-40B4-BE49-F238E27FC236}">
                <a16:creationId xmlns:a16="http://schemas.microsoft.com/office/drawing/2014/main" id="{2EEC5AA4-92A6-4B8B-AB7D-F8DF16552E3B}"/>
              </a:ext>
            </a:extLst>
          </p:cNvPr>
          <p:cNvSpPr/>
          <p:nvPr/>
        </p:nvSpPr>
        <p:spPr>
          <a:xfrm>
            <a:off x="3935760" y="4455344"/>
            <a:ext cx="5256584" cy="58477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51B85004-10C2-4045-A2EC-BBFC7B811ADA}"/>
              </a:ext>
            </a:extLst>
          </p:cNvPr>
          <p:cNvSpPr txBox="1"/>
          <p:nvPr/>
        </p:nvSpPr>
        <p:spPr>
          <a:xfrm>
            <a:off x="8680391" y="4769089"/>
            <a:ext cx="1413937" cy="707886"/>
          </a:xfrm>
          <a:prstGeom prst="rect">
            <a:avLst/>
          </a:prstGeom>
          <a:noFill/>
        </p:spPr>
        <p:txBody>
          <a:bodyPr wrap="square" rtlCol="0">
            <a:spAutoFit/>
          </a:bodyPr>
          <a:lstStyle/>
          <a:p>
            <a:r>
              <a:rPr lang="ja-JP" altLang="en-US" sz="4000" dirty="0"/>
              <a:t>酸化</a:t>
            </a:r>
          </a:p>
        </p:txBody>
      </p:sp>
      <p:cxnSp>
        <p:nvCxnSpPr>
          <p:cNvPr id="9" name="直線矢印コネクタ 8">
            <a:extLst>
              <a:ext uri="{FF2B5EF4-FFF2-40B4-BE49-F238E27FC236}">
                <a16:creationId xmlns:a16="http://schemas.microsoft.com/office/drawing/2014/main" id="{CDD12796-A414-4F72-AA23-B2E6B92DCA8F}"/>
              </a:ext>
            </a:extLst>
          </p:cNvPr>
          <p:cNvCxnSpPr>
            <a:cxnSpLocks/>
          </p:cNvCxnSpPr>
          <p:nvPr/>
        </p:nvCxnSpPr>
        <p:spPr>
          <a:xfrm>
            <a:off x="4479478" y="4119925"/>
            <a:ext cx="2289622"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5A9C5902-E5C7-4D2B-AB6E-86A73CDE784F}"/>
              </a:ext>
            </a:extLst>
          </p:cNvPr>
          <p:cNvSpPr txBox="1"/>
          <p:nvPr/>
        </p:nvSpPr>
        <p:spPr>
          <a:xfrm>
            <a:off x="4731246" y="3512951"/>
            <a:ext cx="2490975" cy="584775"/>
          </a:xfrm>
          <a:prstGeom prst="rect">
            <a:avLst/>
          </a:prstGeom>
          <a:noFill/>
        </p:spPr>
        <p:txBody>
          <a:bodyPr wrap="square" rtlCol="0">
            <a:spAutoFit/>
          </a:bodyPr>
          <a:lstStyle/>
          <a:p>
            <a:r>
              <a:rPr lang="ja-JP" altLang="en-US" sz="3200" dirty="0"/>
              <a:t>電気分解</a:t>
            </a:r>
          </a:p>
        </p:txBody>
      </p:sp>
      <p:sp>
        <p:nvSpPr>
          <p:cNvPr id="10" name="タイトル 9">
            <a:extLst>
              <a:ext uri="{FF2B5EF4-FFF2-40B4-BE49-F238E27FC236}">
                <a16:creationId xmlns:a16="http://schemas.microsoft.com/office/drawing/2014/main" id="{21D1EAF2-1750-4DF6-A034-55777F9A1B4D}"/>
              </a:ext>
            </a:extLst>
          </p:cNvPr>
          <p:cNvSpPr>
            <a:spLocks noGrp="1"/>
          </p:cNvSpPr>
          <p:nvPr>
            <p:ph type="title"/>
          </p:nvPr>
        </p:nvSpPr>
        <p:spPr/>
        <p:txBody>
          <a:bodyPr/>
          <a:lstStyle/>
          <a:p>
            <a:r>
              <a:rPr lang="ja-JP" altLang="en-US" dirty="0"/>
              <a:t>金属の製錬</a:t>
            </a:r>
          </a:p>
        </p:txBody>
      </p:sp>
      <p:sp>
        <p:nvSpPr>
          <p:cNvPr id="12" name="縦書きコンテンツ プレースホルダー 11">
            <a:extLst>
              <a:ext uri="{FF2B5EF4-FFF2-40B4-BE49-F238E27FC236}">
                <a16:creationId xmlns:a16="http://schemas.microsoft.com/office/drawing/2014/main" id="{998185D5-FADE-4D92-8153-6D6FB15741C5}"/>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13" name="角丸四角形 1">
            <a:extLst>
              <a:ext uri="{FF2B5EF4-FFF2-40B4-BE49-F238E27FC236}">
                <a16:creationId xmlns:a16="http://schemas.microsoft.com/office/drawing/2014/main" id="{FFC18AE0-F727-402E-84B3-23B57D4D391F}"/>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電気分解</a:t>
            </a:r>
            <a:endParaRPr lang="en-US" altLang="ja-JP" sz="4000" dirty="0"/>
          </a:p>
        </p:txBody>
      </p:sp>
    </p:spTree>
    <p:extLst>
      <p:ext uri="{BB962C8B-B14F-4D97-AF65-F5344CB8AC3E}">
        <p14:creationId xmlns:p14="http://schemas.microsoft.com/office/powerpoint/2010/main" val="1827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animBg="1"/>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E2EDB8-9FFE-4E42-BE55-9BBE920A6835}"/>
              </a:ext>
            </a:extLst>
          </p:cNvPr>
          <p:cNvSpPr txBox="1"/>
          <p:nvPr/>
        </p:nvSpPr>
        <p:spPr>
          <a:xfrm>
            <a:off x="1631504" y="1196752"/>
            <a:ext cx="6955452" cy="1200329"/>
          </a:xfrm>
          <a:prstGeom prst="rect">
            <a:avLst/>
          </a:prstGeom>
          <a:noFill/>
        </p:spPr>
        <p:txBody>
          <a:bodyPr wrap="square" rtlCol="0">
            <a:spAutoFit/>
          </a:bodyPr>
          <a:lstStyle/>
          <a:p>
            <a:r>
              <a:rPr lang="ja-JP" altLang="en-US" sz="3600" dirty="0"/>
              <a:t>≫鉄，銅，アルミニウムについて，</a:t>
            </a:r>
            <a:endParaRPr lang="en-US" altLang="ja-JP" sz="3600" dirty="0"/>
          </a:p>
          <a:p>
            <a:r>
              <a:rPr lang="ja-JP" altLang="en-US" sz="3600" dirty="0"/>
              <a:t>　 製錬の過程をまとめよう</a:t>
            </a:r>
          </a:p>
        </p:txBody>
      </p:sp>
      <p:sp>
        <p:nvSpPr>
          <p:cNvPr id="2" name="タイトル 1">
            <a:extLst>
              <a:ext uri="{FF2B5EF4-FFF2-40B4-BE49-F238E27FC236}">
                <a16:creationId xmlns:a16="http://schemas.microsoft.com/office/drawing/2014/main" id="{384F9A26-7D40-4E7C-B763-32468F160350}"/>
              </a:ext>
            </a:extLst>
          </p:cNvPr>
          <p:cNvSpPr>
            <a:spLocks noGrp="1"/>
          </p:cNvSpPr>
          <p:nvPr>
            <p:ph type="title"/>
          </p:nvPr>
        </p:nvSpPr>
        <p:spPr/>
        <p:txBody>
          <a:bodyPr/>
          <a:lstStyle/>
          <a:p>
            <a:r>
              <a:rPr lang="ja-JP" altLang="en-US" dirty="0"/>
              <a:t>金属の製錬</a:t>
            </a:r>
          </a:p>
        </p:txBody>
      </p:sp>
      <p:sp>
        <p:nvSpPr>
          <p:cNvPr id="4" name="縦書きコンテンツ プレースホルダー 3">
            <a:extLst>
              <a:ext uri="{FF2B5EF4-FFF2-40B4-BE49-F238E27FC236}">
                <a16:creationId xmlns:a16="http://schemas.microsoft.com/office/drawing/2014/main" id="{1B3ED434-9D8F-4679-8908-33FC554F1221}"/>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Tree>
    <p:extLst>
      <p:ext uri="{BB962C8B-B14F-4D97-AF65-F5344CB8AC3E}">
        <p14:creationId xmlns:p14="http://schemas.microsoft.com/office/powerpoint/2010/main" val="402368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D9F69508-21FB-44E1-A6AA-A0A850AD685C}"/>
              </a:ext>
            </a:extLst>
          </p:cNvPr>
          <p:cNvSpPr txBox="1"/>
          <p:nvPr/>
        </p:nvSpPr>
        <p:spPr>
          <a:xfrm>
            <a:off x="2999656" y="3158356"/>
            <a:ext cx="6955452" cy="646331"/>
          </a:xfrm>
          <a:prstGeom prst="rect">
            <a:avLst/>
          </a:prstGeom>
          <a:noFill/>
        </p:spPr>
        <p:txBody>
          <a:bodyPr wrap="square" rtlCol="0">
            <a:spAutoFit/>
          </a:bodyPr>
          <a:lstStyle/>
          <a:p>
            <a:r>
              <a:rPr lang="ja-JP" altLang="en-US" sz="3600" dirty="0"/>
              <a:t>最も生産量が多い</a:t>
            </a:r>
          </a:p>
        </p:txBody>
      </p:sp>
      <p:sp>
        <p:nvSpPr>
          <p:cNvPr id="22" name="テキスト ボックス 21">
            <a:extLst>
              <a:ext uri="{FF2B5EF4-FFF2-40B4-BE49-F238E27FC236}">
                <a16:creationId xmlns:a16="http://schemas.microsoft.com/office/drawing/2014/main" id="{5F66FA09-B5D2-4789-A479-4CB34281DF81}"/>
              </a:ext>
            </a:extLst>
          </p:cNvPr>
          <p:cNvSpPr txBox="1"/>
          <p:nvPr/>
        </p:nvSpPr>
        <p:spPr>
          <a:xfrm>
            <a:off x="2999656" y="3933056"/>
            <a:ext cx="6955452" cy="646331"/>
          </a:xfrm>
          <a:prstGeom prst="rect">
            <a:avLst/>
          </a:prstGeom>
          <a:noFill/>
        </p:spPr>
        <p:txBody>
          <a:bodyPr wrap="square" rtlCol="0">
            <a:spAutoFit/>
          </a:bodyPr>
          <a:lstStyle/>
          <a:p>
            <a:r>
              <a:rPr lang="ja-JP" altLang="en-US" sz="3600" dirty="0"/>
              <a:t>単体は灰白色</a:t>
            </a:r>
          </a:p>
        </p:txBody>
      </p:sp>
      <p:sp>
        <p:nvSpPr>
          <p:cNvPr id="3" name="タイトル 2">
            <a:extLst>
              <a:ext uri="{FF2B5EF4-FFF2-40B4-BE49-F238E27FC236}">
                <a16:creationId xmlns:a16="http://schemas.microsoft.com/office/drawing/2014/main" id="{569D4EEC-1DD4-4684-9C9A-E9BD49B566BE}"/>
              </a:ext>
            </a:extLst>
          </p:cNvPr>
          <p:cNvSpPr>
            <a:spLocks noGrp="1"/>
          </p:cNvSpPr>
          <p:nvPr>
            <p:ph type="title"/>
          </p:nvPr>
        </p:nvSpPr>
        <p:spPr/>
        <p:txBody>
          <a:bodyPr/>
          <a:lstStyle/>
          <a:p>
            <a:r>
              <a:rPr lang="ja-JP" altLang="en-US" dirty="0"/>
              <a:t>金属の製錬</a:t>
            </a:r>
          </a:p>
        </p:txBody>
      </p:sp>
      <p:sp>
        <p:nvSpPr>
          <p:cNvPr id="4" name="縦書きコンテンツ プレースホルダー 3">
            <a:extLst>
              <a:ext uri="{FF2B5EF4-FFF2-40B4-BE49-F238E27FC236}">
                <a16:creationId xmlns:a16="http://schemas.microsoft.com/office/drawing/2014/main" id="{57328C7E-587D-4088-9686-626AF4F909BB}"/>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7" name="角丸四角形 1">
            <a:extLst>
              <a:ext uri="{FF2B5EF4-FFF2-40B4-BE49-F238E27FC236}">
                <a16:creationId xmlns:a16="http://schemas.microsoft.com/office/drawing/2014/main" id="{D9848056-737F-4707-890F-A0587A0C92F7}"/>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鉄の製錬</a:t>
            </a:r>
            <a:endParaRPr lang="en-US" altLang="ja-JP" sz="4000" dirty="0"/>
          </a:p>
        </p:txBody>
      </p:sp>
      <p:sp>
        <p:nvSpPr>
          <p:cNvPr id="6" name="八角形 5">
            <a:extLst>
              <a:ext uri="{FF2B5EF4-FFF2-40B4-BE49-F238E27FC236}">
                <a16:creationId xmlns:a16="http://schemas.microsoft.com/office/drawing/2014/main" id="{D8A372FF-02E0-4646-BB96-85E4E74F4AE8}"/>
              </a:ext>
            </a:extLst>
          </p:cNvPr>
          <p:cNvSpPr/>
          <p:nvPr/>
        </p:nvSpPr>
        <p:spPr>
          <a:xfrm>
            <a:off x="1775520" y="1988840"/>
            <a:ext cx="3528392" cy="936104"/>
          </a:xfrm>
          <a:prstGeom prst="octagon">
            <a:avLst>
              <a:gd name="adj" fmla="val 31283"/>
            </a:avLst>
          </a:prstGeom>
          <a:gradFill>
            <a:gsLst>
              <a:gs pos="0">
                <a:schemeClr val="bg1">
                  <a:lumMod val="65000"/>
                </a:schemeClr>
              </a:gs>
              <a:gs pos="100000">
                <a:schemeClr val="bg1">
                  <a:lumMod val="85000"/>
                </a:schemeClr>
              </a:gs>
            </a:gsLst>
            <a:lin ang="5400000" scaled="0"/>
          </a:gradFill>
          <a:ln w="38100">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400" dirty="0"/>
              <a:t>鉄</a:t>
            </a:r>
          </a:p>
        </p:txBody>
      </p:sp>
    </p:spTree>
    <p:extLst>
      <p:ext uri="{BB962C8B-B14F-4D97-AF65-F5344CB8AC3E}">
        <p14:creationId xmlns:p14="http://schemas.microsoft.com/office/powerpoint/2010/main" val="140178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39066" y="1730113"/>
            <a:ext cx="4055746" cy="4730751"/>
          </a:xfrm>
          <a:prstGeom prst="rect">
            <a:avLst/>
          </a:prstGeom>
          <a:noFill/>
          <a:ln w="9525">
            <a:noFill/>
            <a:miter lim="800000"/>
            <a:headEnd/>
            <a:tailEnd/>
          </a:ln>
        </p:spPr>
      </p:pic>
      <p:cxnSp>
        <p:nvCxnSpPr>
          <p:cNvPr id="4" name="直線矢印コネクタ 3"/>
          <p:cNvCxnSpPr>
            <a:cxnSpLocks/>
          </p:cNvCxnSpPr>
          <p:nvPr/>
        </p:nvCxnSpPr>
        <p:spPr>
          <a:xfrm flipH="1">
            <a:off x="2467214" y="2775560"/>
            <a:ext cx="17420" cy="8325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直線矢印コネクタ 9"/>
          <p:cNvCxnSpPr>
            <a:cxnSpLocks/>
          </p:cNvCxnSpPr>
          <p:nvPr/>
        </p:nvCxnSpPr>
        <p:spPr>
          <a:xfrm flipH="1">
            <a:off x="2859521" y="4636969"/>
            <a:ext cx="1" cy="6632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テキスト ボックス 18"/>
          <p:cNvSpPr txBox="1"/>
          <p:nvPr/>
        </p:nvSpPr>
        <p:spPr>
          <a:xfrm>
            <a:off x="3494968" y="1764286"/>
            <a:ext cx="3036483" cy="584775"/>
          </a:xfrm>
          <a:prstGeom prst="rect">
            <a:avLst/>
          </a:prstGeom>
          <a:noFill/>
        </p:spPr>
        <p:txBody>
          <a:bodyPr wrap="square" rtlCol="0">
            <a:spAutoFit/>
          </a:bodyPr>
          <a:lstStyle/>
          <a:p>
            <a:r>
              <a:rPr lang="ja-JP" altLang="en-US" sz="3200" dirty="0"/>
              <a:t>主成分：</a:t>
            </a:r>
            <a:r>
              <a:rPr lang="en-US" altLang="ja-JP" sz="3200" dirty="0"/>
              <a:t>Fe</a:t>
            </a:r>
            <a:r>
              <a:rPr lang="en-US" altLang="ja-JP" sz="3200" baseline="-25000" dirty="0"/>
              <a:t>2</a:t>
            </a:r>
            <a:r>
              <a:rPr lang="en-US" altLang="ja-JP" sz="3200" dirty="0"/>
              <a:t>O</a:t>
            </a:r>
            <a:r>
              <a:rPr lang="en-US" altLang="ja-JP" sz="3200" baseline="-25000" dirty="0"/>
              <a:t>3</a:t>
            </a:r>
            <a:endParaRPr lang="ja-JP" altLang="en-US" sz="3200" baseline="-25000" dirty="0"/>
          </a:p>
        </p:txBody>
      </p:sp>
      <p:sp>
        <p:nvSpPr>
          <p:cNvPr id="20" name="テキスト ボックス 19"/>
          <p:cNvSpPr txBox="1"/>
          <p:nvPr/>
        </p:nvSpPr>
        <p:spPr>
          <a:xfrm>
            <a:off x="865228" y="2780215"/>
            <a:ext cx="1601986" cy="830997"/>
          </a:xfrm>
          <a:prstGeom prst="rect">
            <a:avLst/>
          </a:prstGeom>
          <a:noFill/>
        </p:spPr>
        <p:txBody>
          <a:bodyPr wrap="square" rtlCol="0">
            <a:spAutoFit/>
          </a:bodyPr>
          <a:lstStyle/>
          <a:p>
            <a:r>
              <a:rPr lang="ja-JP" altLang="en-US" sz="2400" dirty="0"/>
              <a:t>還元</a:t>
            </a:r>
            <a:endParaRPr lang="en-US" altLang="ja-JP" sz="2400" dirty="0"/>
          </a:p>
          <a:p>
            <a:r>
              <a:rPr lang="ja-JP" altLang="en-US" sz="2400" dirty="0"/>
              <a:t>（Ｃによる）</a:t>
            </a:r>
          </a:p>
        </p:txBody>
      </p:sp>
      <p:cxnSp>
        <p:nvCxnSpPr>
          <p:cNvPr id="26" name="直線矢印コネクタ 25"/>
          <p:cNvCxnSpPr/>
          <p:nvPr/>
        </p:nvCxnSpPr>
        <p:spPr>
          <a:xfrm flipH="1" flipV="1">
            <a:off x="2859518" y="5049985"/>
            <a:ext cx="1121786" cy="17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テキスト ボックス 17"/>
          <p:cNvSpPr txBox="1"/>
          <p:nvPr/>
        </p:nvSpPr>
        <p:spPr>
          <a:xfrm>
            <a:off x="3537840" y="3830763"/>
            <a:ext cx="3430887" cy="646331"/>
          </a:xfrm>
          <a:prstGeom prst="rect">
            <a:avLst/>
          </a:prstGeom>
          <a:noFill/>
        </p:spPr>
        <p:txBody>
          <a:bodyPr wrap="square" rtlCol="0">
            <a:spAutoFit/>
          </a:bodyPr>
          <a:lstStyle/>
          <a:p>
            <a:r>
              <a:rPr lang="ja-JP" altLang="en-US" sz="3600" dirty="0"/>
              <a:t>・・・鉄よりもろい</a:t>
            </a:r>
            <a:endParaRPr lang="ja-JP" altLang="en-US" sz="3600" baseline="-25000" dirty="0"/>
          </a:p>
        </p:txBody>
      </p:sp>
      <p:sp>
        <p:nvSpPr>
          <p:cNvPr id="3" name="タイトル 2">
            <a:extLst>
              <a:ext uri="{FF2B5EF4-FFF2-40B4-BE49-F238E27FC236}">
                <a16:creationId xmlns:a16="http://schemas.microsoft.com/office/drawing/2014/main" id="{2280C55E-AEB3-4E13-9B9E-E80CE34F7643}"/>
              </a:ext>
            </a:extLst>
          </p:cNvPr>
          <p:cNvSpPr>
            <a:spLocks noGrp="1"/>
          </p:cNvSpPr>
          <p:nvPr>
            <p:ph type="title"/>
          </p:nvPr>
        </p:nvSpPr>
        <p:spPr/>
        <p:txBody>
          <a:bodyPr/>
          <a:lstStyle/>
          <a:p>
            <a:r>
              <a:rPr lang="ja-JP" altLang="en-US" dirty="0"/>
              <a:t>金属の製錬</a:t>
            </a:r>
          </a:p>
        </p:txBody>
      </p:sp>
      <p:sp>
        <p:nvSpPr>
          <p:cNvPr id="8" name="縦書きコンテンツ プレースホルダー 7">
            <a:extLst>
              <a:ext uri="{FF2B5EF4-FFF2-40B4-BE49-F238E27FC236}">
                <a16:creationId xmlns:a16="http://schemas.microsoft.com/office/drawing/2014/main" id="{4CC782F0-CC63-47C4-A3EB-E62A8011312D}"/>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21" name="テキスト ボックス 20">
            <a:extLst>
              <a:ext uri="{FF2B5EF4-FFF2-40B4-BE49-F238E27FC236}">
                <a16:creationId xmlns:a16="http://schemas.microsoft.com/office/drawing/2014/main" id="{CDCDDAFB-AC82-4A3F-8A05-1D076A122F70}"/>
              </a:ext>
            </a:extLst>
          </p:cNvPr>
          <p:cNvSpPr txBox="1"/>
          <p:nvPr/>
        </p:nvSpPr>
        <p:spPr>
          <a:xfrm>
            <a:off x="861898" y="4539717"/>
            <a:ext cx="1400298" cy="830997"/>
          </a:xfrm>
          <a:prstGeom prst="rect">
            <a:avLst/>
          </a:prstGeom>
          <a:noFill/>
        </p:spPr>
        <p:txBody>
          <a:bodyPr wrap="square" rtlCol="0">
            <a:spAutoFit/>
          </a:bodyPr>
          <a:lstStyle/>
          <a:p>
            <a:r>
              <a:rPr lang="ja-JP" altLang="en-US" sz="2400" dirty="0"/>
              <a:t>炭素を</a:t>
            </a:r>
            <a:endParaRPr lang="en-US" altLang="ja-JP" sz="2400" dirty="0"/>
          </a:p>
          <a:p>
            <a:r>
              <a:rPr lang="ja-JP" altLang="en-US" sz="2400" dirty="0"/>
              <a:t>とり除く</a:t>
            </a:r>
          </a:p>
        </p:txBody>
      </p:sp>
      <p:sp>
        <p:nvSpPr>
          <p:cNvPr id="9" name="四角形: 角を丸くする 8">
            <a:extLst>
              <a:ext uri="{FF2B5EF4-FFF2-40B4-BE49-F238E27FC236}">
                <a16:creationId xmlns:a16="http://schemas.microsoft.com/office/drawing/2014/main" id="{A782DA6F-C8A2-4AEC-9EBB-22B0E25D5A30}"/>
              </a:ext>
            </a:extLst>
          </p:cNvPr>
          <p:cNvSpPr/>
          <p:nvPr/>
        </p:nvSpPr>
        <p:spPr>
          <a:xfrm>
            <a:off x="1435227" y="1748338"/>
            <a:ext cx="2059741" cy="956422"/>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鉄鉱石</a:t>
            </a:r>
          </a:p>
        </p:txBody>
      </p:sp>
      <p:sp>
        <p:nvSpPr>
          <p:cNvPr id="22" name="角丸四角形 1">
            <a:extLst>
              <a:ext uri="{FF2B5EF4-FFF2-40B4-BE49-F238E27FC236}">
                <a16:creationId xmlns:a16="http://schemas.microsoft.com/office/drawing/2014/main" id="{04CA80B5-D2B3-4086-A04C-F275497B0D57}"/>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鉄の製錬</a:t>
            </a:r>
            <a:endParaRPr lang="en-US" altLang="ja-JP" sz="4000" dirty="0"/>
          </a:p>
        </p:txBody>
      </p:sp>
      <p:sp>
        <p:nvSpPr>
          <p:cNvPr id="23" name="四角形: 角を丸くする 22">
            <a:extLst>
              <a:ext uri="{FF2B5EF4-FFF2-40B4-BE49-F238E27FC236}">
                <a16:creationId xmlns:a16="http://schemas.microsoft.com/office/drawing/2014/main" id="{46A5A86D-7A26-46AD-B142-4506170CA024}"/>
              </a:ext>
            </a:extLst>
          </p:cNvPr>
          <p:cNvSpPr/>
          <p:nvPr/>
        </p:nvSpPr>
        <p:spPr>
          <a:xfrm>
            <a:off x="1454763" y="3651490"/>
            <a:ext cx="2059741" cy="964991"/>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銑鉄（</a:t>
            </a:r>
            <a:r>
              <a:rPr kumimoji="1" lang="en-US" altLang="ja-JP" sz="3200" dirty="0"/>
              <a:t>Fe</a:t>
            </a:r>
            <a:r>
              <a:rPr kumimoji="1" lang="ja-JP" altLang="en-US" sz="3200" dirty="0"/>
              <a:t>）</a:t>
            </a:r>
          </a:p>
        </p:txBody>
      </p:sp>
      <p:sp>
        <p:nvSpPr>
          <p:cNvPr id="24" name="四角形: 角を丸くする 23">
            <a:extLst>
              <a:ext uri="{FF2B5EF4-FFF2-40B4-BE49-F238E27FC236}">
                <a16:creationId xmlns:a16="http://schemas.microsoft.com/office/drawing/2014/main" id="{F3F653F7-4249-41C4-A042-4DC0C9E4435B}"/>
              </a:ext>
            </a:extLst>
          </p:cNvPr>
          <p:cNvSpPr/>
          <p:nvPr/>
        </p:nvSpPr>
        <p:spPr>
          <a:xfrm>
            <a:off x="1490022" y="5336743"/>
            <a:ext cx="2059741" cy="964991"/>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t>鋼</a:t>
            </a:r>
          </a:p>
        </p:txBody>
      </p:sp>
      <p:sp>
        <p:nvSpPr>
          <p:cNvPr id="25" name="テキスト ボックス 24">
            <a:extLst>
              <a:ext uri="{FF2B5EF4-FFF2-40B4-BE49-F238E27FC236}">
                <a16:creationId xmlns:a16="http://schemas.microsoft.com/office/drawing/2014/main" id="{3480E4E3-1C8A-4974-9FDB-6FB06D46BDAB}"/>
              </a:ext>
            </a:extLst>
          </p:cNvPr>
          <p:cNvSpPr txBox="1"/>
          <p:nvPr/>
        </p:nvSpPr>
        <p:spPr>
          <a:xfrm>
            <a:off x="3981304" y="4825595"/>
            <a:ext cx="1786231" cy="461665"/>
          </a:xfrm>
          <a:prstGeom prst="rect">
            <a:avLst/>
          </a:prstGeom>
          <a:noFill/>
        </p:spPr>
        <p:txBody>
          <a:bodyPr wrap="square" rtlCol="0">
            <a:spAutoFit/>
          </a:bodyPr>
          <a:lstStyle/>
          <a:p>
            <a:r>
              <a:rPr lang="ja-JP" altLang="en-US" sz="2400" dirty="0"/>
              <a:t>酸素（</a:t>
            </a:r>
            <a:r>
              <a:rPr lang="en-US" altLang="ja-JP" sz="2400" dirty="0"/>
              <a:t>O</a:t>
            </a:r>
            <a:r>
              <a:rPr lang="en-US" altLang="ja-JP" sz="2400" baseline="-25000" dirty="0"/>
              <a:t>2</a:t>
            </a:r>
            <a:r>
              <a:rPr lang="ja-JP" altLang="en-US" sz="2400" dirty="0"/>
              <a:t>）</a:t>
            </a:r>
          </a:p>
        </p:txBody>
      </p:sp>
      <p:sp>
        <p:nvSpPr>
          <p:cNvPr id="28" name="テキスト ボックス 27">
            <a:extLst>
              <a:ext uri="{FF2B5EF4-FFF2-40B4-BE49-F238E27FC236}">
                <a16:creationId xmlns:a16="http://schemas.microsoft.com/office/drawing/2014/main" id="{1B22A290-2AF9-4EDD-B12A-0DAD05739C80}"/>
              </a:ext>
            </a:extLst>
          </p:cNvPr>
          <p:cNvSpPr txBox="1"/>
          <p:nvPr/>
        </p:nvSpPr>
        <p:spPr>
          <a:xfrm>
            <a:off x="2890291" y="2896750"/>
            <a:ext cx="4474095" cy="461665"/>
          </a:xfrm>
          <a:prstGeom prst="rect">
            <a:avLst/>
          </a:prstGeom>
          <a:noFill/>
        </p:spPr>
        <p:txBody>
          <a:bodyPr wrap="square" rtlCol="0">
            <a:spAutoFit/>
          </a:bodyPr>
          <a:lstStyle/>
          <a:p>
            <a:r>
              <a:rPr lang="ja-JP" altLang="en-US" sz="2400" dirty="0"/>
              <a:t>コークス（</a:t>
            </a:r>
            <a:r>
              <a:rPr lang="en-US" altLang="ja-JP" sz="2400" dirty="0"/>
              <a:t>C) </a:t>
            </a:r>
            <a:r>
              <a:rPr lang="ja-JP" altLang="en-US" sz="2400" dirty="0"/>
              <a:t>→ 一酸化炭素（</a:t>
            </a:r>
            <a:r>
              <a:rPr lang="en-US" altLang="ja-JP" sz="2400" dirty="0"/>
              <a:t>CO</a:t>
            </a:r>
            <a:r>
              <a:rPr lang="ja-JP" altLang="en-US" sz="2400" dirty="0"/>
              <a:t>）</a:t>
            </a:r>
          </a:p>
        </p:txBody>
      </p:sp>
      <p:sp>
        <p:nvSpPr>
          <p:cNvPr id="29" name="テキスト ボックス 28">
            <a:extLst>
              <a:ext uri="{FF2B5EF4-FFF2-40B4-BE49-F238E27FC236}">
                <a16:creationId xmlns:a16="http://schemas.microsoft.com/office/drawing/2014/main" id="{7BB3D24B-559C-4284-B7DC-BE6CD4A06363}"/>
              </a:ext>
            </a:extLst>
          </p:cNvPr>
          <p:cNvSpPr txBox="1"/>
          <p:nvPr/>
        </p:nvSpPr>
        <p:spPr>
          <a:xfrm>
            <a:off x="3981303" y="2334138"/>
            <a:ext cx="1786231" cy="461665"/>
          </a:xfrm>
          <a:prstGeom prst="rect">
            <a:avLst/>
          </a:prstGeom>
          <a:noFill/>
        </p:spPr>
        <p:txBody>
          <a:bodyPr wrap="square" rtlCol="0">
            <a:spAutoFit/>
          </a:bodyPr>
          <a:lstStyle/>
          <a:p>
            <a:r>
              <a:rPr lang="ja-JP" altLang="en-US" sz="2400" dirty="0"/>
              <a:t>酸素（</a:t>
            </a:r>
            <a:r>
              <a:rPr lang="en-US" altLang="ja-JP" sz="2400" dirty="0"/>
              <a:t>O</a:t>
            </a:r>
            <a:r>
              <a:rPr lang="en-US" altLang="ja-JP" sz="2400" baseline="-25000" dirty="0"/>
              <a:t>2</a:t>
            </a:r>
            <a:r>
              <a:rPr lang="ja-JP" altLang="en-US" sz="2400" dirty="0"/>
              <a:t>）</a:t>
            </a:r>
          </a:p>
        </p:txBody>
      </p:sp>
      <p:sp>
        <p:nvSpPr>
          <p:cNvPr id="11" name="フリーフォーム: 図形 10">
            <a:extLst>
              <a:ext uri="{FF2B5EF4-FFF2-40B4-BE49-F238E27FC236}">
                <a16:creationId xmlns:a16="http://schemas.microsoft.com/office/drawing/2014/main" id="{4CA84F7C-B502-4742-9A44-0B2EAA539B79}"/>
              </a:ext>
            </a:extLst>
          </p:cNvPr>
          <p:cNvSpPr/>
          <p:nvPr/>
        </p:nvSpPr>
        <p:spPr>
          <a:xfrm>
            <a:off x="4525807" y="2755938"/>
            <a:ext cx="223934" cy="354563"/>
          </a:xfrm>
          <a:custGeom>
            <a:avLst/>
            <a:gdLst>
              <a:gd name="connsiteX0" fmla="*/ 0 w 223934"/>
              <a:gd name="connsiteY0" fmla="*/ 0 h 354563"/>
              <a:gd name="connsiteX1" fmla="*/ 223934 w 223934"/>
              <a:gd name="connsiteY1" fmla="*/ 354563 h 354563"/>
              <a:gd name="connsiteX0" fmla="*/ 0 w 223934"/>
              <a:gd name="connsiteY0" fmla="*/ 0 h 354563"/>
              <a:gd name="connsiteX1" fmla="*/ 223934 w 223934"/>
              <a:gd name="connsiteY1" fmla="*/ 354563 h 354563"/>
              <a:gd name="connsiteX0" fmla="*/ 0 w 223934"/>
              <a:gd name="connsiteY0" fmla="*/ 0 h 354563"/>
              <a:gd name="connsiteX1" fmla="*/ 223934 w 223934"/>
              <a:gd name="connsiteY1" fmla="*/ 354563 h 354563"/>
              <a:gd name="connsiteX0" fmla="*/ 0 w 223934"/>
              <a:gd name="connsiteY0" fmla="*/ 0 h 354563"/>
              <a:gd name="connsiteX1" fmla="*/ 223934 w 223934"/>
              <a:gd name="connsiteY1" fmla="*/ 354563 h 354563"/>
            </a:gdLst>
            <a:ahLst/>
            <a:cxnLst>
              <a:cxn ang="0">
                <a:pos x="connsiteX0" y="connsiteY0"/>
              </a:cxn>
              <a:cxn ang="0">
                <a:pos x="connsiteX1" y="connsiteY1"/>
              </a:cxn>
            </a:cxnLst>
            <a:rect l="l" t="t" r="r" b="b"/>
            <a:pathLst>
              <a:path w="223934" h="354563">
                <a:moveTo>
                  <a:pt x="0" y="0"/>
                </a:moveTo>
                <a:cubicBezTo>
                  <a:pt x="18765" y="176608"/>
                  <a:pt x="70549" y="271935"/>
                  <a:pt x="223934" y="354563"/>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999A7D49-FB9C-4314-AB40-A2FB34FD148C}"/>
              </a:ext>
            </a:extLst>
          </p:cNvPr>
          <p:cNvSpPr/>
          <p:nvPr/>
        </p:nvSpPr>
        <p:spPr>
          <a:xfrm>
            <a:off x="2519892" y="3312394"/>
            <a:ext cx="3288076" cy="163304"/>
          </a:xfrm>
          <a:custGeom>
            <a:avLst/>
            <a:gdLst>
              <a:gd name="connsiteX0" fmla="*/ 2932176 w 2932176"/>
              <a:gd name="connsiteY0" fmla="*/ 0 h 121920"/>
              <a:gd name="connsiteX1" fmla="*/ 2901696 w 2932176"/>
              <a:gd name="connsiteY1" fmla="*/ 121920 h 121920"/>
              <a:gd name="connsiteX2" fmla="*/ 0 w 2932176"/>
              <a:gd name="connsiteY2" fmla="*/ 79248 h 121920"/>
              <a:gd name="connsiteX0" fmla="*/ 2932176 w 2932176"/>
              <a:gd name="connsiteY0" fmla="*/ 0 h 91440"/>
              <a:gd name="connsiteX1" fmla="*/ 2815336 w 2932176"/>
              <a:gd name="connsiteY1" fmla="*/ 91440 h 91440"/>
              <a:gd name="connsiteX2" fmla="*/ 0 w 2932176"/>
              <a:gd name="connsiteY2" fmla="*/ 79248 h 91440"/>
              <a:gd name="connsiteX0" fmla="*/ 2886456 w 2886456"/>
              <a:gd name="connsiteY0" fmla="*/ 0 h 109220"/>
              <a:gd name="connsiteX1" fmla="*/ 2815336 w 2886456"/>
              <a:gd name="connsiteY1" fmla="*/ 109220 h 109220"/>
              <a:gd name="connsiteX2" fmla="*/ 0 w 2886456"/>
              <a:gd name="connsiteY2" fmla="*/ 97028 h 109220"/>
              <a:gd name="connsiteX0" fmla="*/ 2886456 w 2886456"/>
              <a:gd name="connsiteY0" fmla="*/ 0 h 109220"/>
              <a:gd name="connsiteX1" fmla="*/ 2815336 w 2886456"/>
              <a:gd name="connsiteY1" fmla="*/ 109220 h 109220"/>
              <a:gd name="connsiteX2" fmla="*/ 0 w 2886456"/>
              <a:gd name="connsiteY2" fmla="*/ 97028 h 109220"/>
              <a:gd name="connsiteX0" fmla="*/ 2873756 w 2873756"/>
              <a:gd name="connsiteY0" fmla="*/ 0 h 119380"/>
              <a:gd name="connsiteX1" fmla="*/ 2815336 w 2873756"/>
              <a:gd name="connsiteY1" fmla="*/ 119380 h 119380"/>
              <a:gd name="connsiteX2" fmla="*/ 0 w 2873756"/>
              <a:gd name="connsiteY2" fmla="*/ 107188 h 119380"/>
              <a:gd name="connsiteX0" fmla="*/ 2873756 w 2873756"/>
              <a:gd name="connsiteY0" fmla="*/ 0 h 119380"/>
              <a:gd name="connsiteX1" fmla="*/ 2815336 w 2873756"/>
              <a:gd name="connsiteY1" fmla="*/ 119380 h 119380"/>
              <a:gd name="connsiteX2" fmla="*/ 0 w 2873756"/>
              <a:gd name="connsiteY2" fmla="*/ 107188 h 119380"/>
              <a:gd name="connsiteX0" fmla="*/ 2873756 w 2873756"/>
              <a:gd name="connsiteY0" fmla="*/ 0 h 127000"/>
              <a:gd name="connsiteX1" fmla="*/ 2754376 w 2873756"/>
              <a:gd name="connsiteY1" fmla="*/ 127000 h 127000"/>
              <a:gd name="connsiteX2" fmla="*/ 0 w 2873756"/>
              <a:gd name="connsiteY2" fmla="*/ 107188 h 127000"/>
              <a:gd name="connsiteX0" fmla="*/ 2863596 w 2863596"/>
              <a:gd name="connsiteY0" fmla="*/ 0 h 137668"/>
              <a:gd name="connsiteX1" fmla="*/ 2744216 w 2863596"/>
              <a:gd name="connsiteY1" fmla="*/ 127000 h 137668"/>
              <a:gd name="connsiteX2" fmla="*/ 0 w 2863596"/>
              <a:gd name="connsiteY2" fmla="*/ 137668 h 137668"/>
              <a:gd name="connsiteX0" fmla="*/ 2858516 w 2858516"/>
              <a:gd name="connsiteY0" fmla="*/ 0 h 127000"/>
              <a:gd name="connsiteX1" fmla="*/ 2739136 w 2858516"/>
              <a:gd name="connsiteY1" fmla="*/ 127000 h 127000"/>
              <a:gd name="connsiteX2" fmla="*/ 0 w 2858516"/>
              <a:gd name="connsiteY2" fmla="*/ 117348 h 127000"/>
              <a:gd name="connsiteX0" fmla="*/ 2848356 w 2848356"/>
              <a:gd name="connsiteY0" fmla="*/ 0 h 137668"/>
              <a:gd name="connsiteX1" fmla="*/ 2728976 w 2848356"/>
              <a:gd name="connsiteY1" fmla="*/ 127000 h 137668"/>
              <a:gd name="connsiteX2" fmla="*/ 0 w 2848356"/>
              <a:gd name="connsiteY2" fmla="*/ 137668 h 137668"/>
              <a:gd name="connsiteX0" fmla="*/ 2848356 w 2848356"/>
              <a:gd name="connsiteY0" fmla="*/ 0 h 132588"/>
              <a:gd name="connsiteX1" fmla="*/ 2728976 w 2848356"/>
              <a:gd name="connsiteY1" fmla="*/ 127000 h 132588"/>
              <a:gd name="connsiteX2" fmla="*/ 0 w 2848356"/>
              <a:gd name="connsiteY2" fmla="*/ 132588 h 132588"/>
              <a:gd name="connsiteX0" fmla="*/ 2848356 w 2848356"/>
              <a:gd name="connsiteY0" fmla="*/ 0 h 132588"/>
              <a:gd name="connsiteX1" fmla="*/ 2728976 w 2848356"/>
              <a:gd name="connsiteY1" fmla="*/ 127000 h 132588"/>
              <a:gd name="connsiteX2" fmla="*/ 0 w 2848356"/>
              <a:gd name="connsiteY2" fmla="*/ 132588 h 132588"/>
            </a:gdLst>
            <a:ahLst/>
            <a:cxnLst>
              <a:cxn ang="0">
                <a:pos x="connsiteX0" y="connsiteY0"/>
              </a:cxn>
              <a:cxn ang="0">
                <a:pos x="connsiteX1" y="connsiteY1"/>
              </a:cxn>
              <a:cxn ang="0">
                <a:pos x="connsiteX2" y="connsiteY2"/>
              </a:cxn>
            </a:cxnLst>
            <a:rect l="l" t="t" r="r" b="b"/>
            <a:pathLst>
              <a:path w="2848356" h="132588">
                <a:moveTo>
                  <a:pt x="2848356" y="0"/>
                </a:moveTo>
                <a:cubicBezTo>
                  <a:pt x="2841794" y="106892"/>
                  <a:pt x="2808563" y="126153"/>
                  <a:pt x="2728976" y="127000"/>
                </a:cubicBezTo>
                <a:lnTo>
                  <a:pt x="0" y="132588"/>
                </a:ln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571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596B3FC-E3D6-4877-A511-C557E3412AC4}"/>
              </a:ext>
            </a:extLst>
          </p:cNvPr>
          <p:cNvSpPr txBox="1"/>
          <p:nvPr/>
        </p:nvSpPr>
        <p:spPr>
          <a:xfrm>
            <a:off x="2186496" y="1907626"/>
            <a:ext cx="7819007" cy="769441"/>
          </a:xfrm>
          <a:prstGeom prst="rect">
            <a:avLst/>
          </a:prstGeom>
          <a:noFill/>
        </p:spPr>
        <p:txBody>
          <a:bodyPr wrap="square" rtlCol="0">
            <a:spAutoFit/>
          </a:bodyPr>
          <a:lstStyle/>
          <a:p>
            <a:r>
              <a:rPr lang="en-US" altLang="ja-JP" sz="4400" dirty="0"/>
              <a:t>Fe</a:t>
            </a:r>
            <a:r>
              <a:rPr lang="en-US" altLang="ja-JP" sz="4400" baseline="-25000" dirty="0"/>
              <a:t>2</a:t>
            </a:r>
            <a:r>
              <a:rPr lang="en-US" altLang="ja-JP" sz="4400" dirty="0"/>
              <a:t>O</a:t>
            </a:r>
            <a:r>
              <a:rPr lang="en-US" altLang="ja-JP" sz="4400" baseline="-25000" dirty="0"/>
              <a:t>3</a:t>
            </a:r>
            <a:r>
              <a:rPr lang="ja-JP" altLang="en-US" sz="4400" dirty="0"/>
              <a:t> </a:t>
            </a:r>
            <a:r>
              <a:rPr lang="en-US" altLang="ja-JP" sz="4400" dirty="0"/>
              <a:t>+</a:t>
            </a:r>
            <a:r>
              <a:rPr lang="ja-JP" altLang="en-US" sz="4400" dirty="0"/>
              <a:t> </a:t>
            </a:r>
            <a:r>
              <a:rPr lang="en-US" altLang="ja-JP" sz="4400" dirty="0"/>
              <a:t>3CO </a:t>
            </a:r>
            <a:r>
              <a:rPr lang="ja-JP" altLang="en-US" sz="4400" dirty="0"/>
              <a:t>→ </a:t>
            </a:r>
            <a:r>
              <a:rPr lang="en-US" altLang="ja-JP" sz="4400" dirty="0"/>
              <a:t>2Fe + 3CO</a:t>
            </a:r>
            <a:r>
              <a:rPr lang="en-US" altLang="ja-JP" sz="4400" baseline="-25000" dirty="0"/>
              <a:t>2</a:t>
            </a:r>
            <a:endParaRPr lang="ja-JP" altLang="en-US" sz="4400" baseline="-25000" dirty="0"/>
          </a:p>
        </p:txBody>
      </p:sp>
      <p:sp>
        <p:nvSpPr>
          <p:cNvPr id="11" name="矢印: 下カーブ 10">
            <a:extLst>
              <a:ext uri="{FF2B5EF4-FFF2-40B4-BE49-F238E27FC236}">
                <a16:creationId xmlns:a16="http://schemas.microsoft.com/office/drawing/2014/main" id="{386A8589-BF1E-43E6-8852-199C81D71E5E}"/>
              </a:ext>
            </a:extLst>
          </p:cNvPr>
          <p:cNvSpPr/>
          <p:nvPr/>
        </p:nvSpPr>
        <p:spPr>
          <a:xfrm>
            <a:off x="2482487" y="1334042"/>
            <a:ext cx="4549617" cy="584775"/>
          </a:xfrm>
          <a:prstGeom prst="curvedDownArrow">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B3091614-9423-40E7-B08A-8EC19DD6354D}"/>
              </a:ext>
            </a:extLst>
          </p:cNvPr>
          <p:cNvSpPr txBox="1"/>
          <p:nvPr/>
        </p:nvSpPr>
        <p:spPr>
          <a:xfrm>
            <a:off x="7032104" y="1268760"/>
            <a:ext cx="1413937" cy="707886"/>
          </a:xfrm>
          <a:prstGeom prst="rect">
            <a:avLst/>
          </a:prstGeom>
          <a:noFill/>
        </p:spPr>
        <p:txBody>
          <a:bodyPr wrap="square" rtlCol="0">
            <a:spAutoFit/>
          </a:bodyPr>
          <a:lstStyle/>
          <a:p>
            <a:r>
              <a:rPr lang="ja-JP" altLang="en-US" sz="4000" dirty="0"/>
              <a:t>還元</a:t>
            </a:r>
          </a:p>
        </p:txBody>
      </p:sp>
      <p:sp>
        <p:nvSpPr>
          <p:cNvPr id="13" name="矢印: 上カーブ 12">
            <a:extLst>
              <a:ext uri="{FF2B5EF4-FFF2-40B4-BE49-F238E27FC236}">
                <a16:creationId xmlns:a16="http://schemas.microsoft.com/office/drawing/2014/main" id="{5F57DA04-C425-4D6F-962E-C648DBCE1B0D}"/>
              </a:ext>
            </a:extLst>
          </p:cNvPr>
          <p:cNvSpPr/>
          <p:nvPr/>
        </p:nvSpPr>
        <p:spPr>
          <a:xfrm>
            <a:off x="4871864" y="2640195"/>
            <a:ext cx="3816424" cy="58477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7FB417BD-5074-4D2B-8B68-852C820712D2}"/>
              </a:ext>
            </a:extLst>
          </p:cNvPr>
          <p:cNvSpPr txBox="1"/>
          <p:nvPr/>
        </p:nvSpPr>
        <p:spPr>
          <a:xfrm>
            <a:off x="8327841" y="2871027"/>
            <a:ext cx="1413937" cy="707886"/>
          </a:xfrm>
          <a:prstGeom prst="rect">
            <a:avLst/>
          </a:prstGeom>
          <a:noFill/>
        </p:spPr>
        <p:txBody>
          <a:bodyPr wrap="square" rtlCol="0">
            <a:spAutoFit/>
          </a:bodyPr>
          <a:lstStyle/>
          <a:p>
            <a:r>
              <a:rPr lang="ja-JP" altLang="en-US" sz="4000" dirty="0"/>
              <a:t>酸化</a:t>
            </a:r>
          </a:p>
        </p:txBody>
      </p:sp>
      <p:sp>
        <p:nvSpPr>
          <p:cNvPr id="4" name="タイトル 3">
            <a:extLst>
              <a:ext uri="{FF2B5EF4-FFF2-40B4-BE49-F238E27FC236}">
                <a16:creationId xmlns:a16="http://schemas.microsoft.com/office/drawing/2014/main" id="{B6A9D897-8B16-4B4D-A8DD-628C3718F39E}"/>
              </a:ext>
            </a:extLst>
          </p:cNvPr>
          <p:cNvSpPr>
            <a:spLocks noGrp="1"/>
          </p:cNvSpPr>
          <p:nvPr>
            <p:ph type="title"/>
          </p:nvPr>
        </p:nvSpPr>
        <p:spPr/>
        <p:txBody>
          <a:bodyPr/>
          <a:lstStyle/>
          <a:p>
            <a:r>
              <a:rPr lang="ja-JP" altLang="en-US" dirty="0"/>
              <a:t>金属の製錬</a:t>
            </a:r>
          </a:p>
        </p:txBody>
      </p:sp>
      <p:sp>
        <p:nvSpPr>
          <p:cNvPr id="5" name="縦書きコンテンツ プレースホルダー 4">
            <a:extLst>
              <a:ext uri="{FF2B5EF4-FFF2-40B4-BE49-F238E27FC236}">
                <a16:creationId xmlns:a16="http://schemas.microsoft.com/office/drawing/2014/main" id="{EBCF3942-3842-497D-89BD-7437A51FAB89}"/>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Tree>
    <p:extLst>
      <p:ext uri="{BB962C8B-B14F-4D97-AF65-F5344CB8AC3E}">
        <p14:creationId xmlns:p14="http://schemas.microsoft.com/office/powerpoint/2010/main" val="107443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D9F69508-21FB-44E1-A6AA-A0A850AD685C}"/>
              </a:ext>
            </a:extLst>
          </p:cNvPr>
          <p:cNvSpPr txBox="1"/>
          <p:nvPr/>
        </p:nvSpPr>
        <p:spPr>
          <a:xfrm>
            <a:off x="2207568" y="3239041"/>
            <a:ext cx="7848872" cy="646331"/>
          </a:xfrm>
          <a:prstGeom prst="rect">
            <a:avLst/>
          </a:prstGeom>
          <a:noFill/>
        </p:spPr>
        <p:txBody>
          <a:bodyPr wrap="square" rtlCol="0">
            <a:spAutoFit/>
          </a:bodyPr>
          <a:lstStyle/>
          <a:p>
            <a:r>
              <a:rPr lang="ja-JP" altLang="en-US" sz="3600" dirty="0"/>
              <a:t>鉄・アルミニウムに次いで生産量が多い</a:t>
            </a:r>
          </a:p>
        </p:txBody>
      </p:sp>
      <p:sp>
        <p:nvSpPr>
          <p:cNvPr id="22" name="テキスト ボックス 21">
            <a:extLst>
              <a:ext uri="{FF2B5EF4-FFF2-40B4-BE49-F238E27FC236}">
                <a16:creationId xmlns:a16="http://schemas.microsoft.com/office/drawing/2014/main" id="{5F66FA09-B5D2-4789-A479-4CB34281DF81}"/>
              </a:ext>
            </a:extLst>
          </p:cNvPr>
          <p:cNvSpPr txBox="1"/>
          <p:nvPr/>
        </p:nvSpPr>
        <p:spPr>
          <a:xfrm>
            <a:off x="2207568" y="4013741"/>
            <a:ext cx="6955452" cy="646331"/>
          </a:xfrm>
          <a:prstGeom prst="rect">
            <a:avLst/>
          </a:prstGeom>
          <a:noFill/>
        </p:spPr>
        <p:txBody>
          <a:bodyPr wrap="square" rtlCol="0">
            <a:spAutoFit/>
          </a:bodyPr>
          <a:lstStyle/>
          <a:p>
            <a:r>
              <a:rPr lang="ja-JP" altLang="en-US" sz="3600" dirty="0"/>
              <a:t>赤色の光沢</a:t>
            </a:r>
          </a:p>
        </p:txBody>
      </p:sp>
      <p:sp>
        <p:nvSpPr>
          <p:cNvPr id="5" name="テキスト ボックス 4">
            <a:extLst>
              <a:ext uri="{FF2B5EF4-FFF2-40B4-BE49-F238E27FC236}">
                <a16:creationId xmlns:a16="http://schemas.microsoft.com/office/drawing/2014/main" id="{64649871-B148-403C-80AD-B2035CFC0B5D}"/>
              </a:ext>
            </a:extLst>
          </p:cNvPr>
          <p:cNvSpPr txBox="1"/>
          <p:nvPr/>
        </p:nvSpPr>
        <p:spPr>
          <a:xfrm>
            <a:off x="2207568" y="4788441"/>
            <a:ext cx="6955452" cy="646331"/>
          </a:xfrm>
          <a:prstGeom prst="rect">
            <a:avLst/>
          </a:prstGeom>
          <a:noFill/>
        </p:spPr>
        <p:txBody>
          <a:bodyPr wrap="square" rtlCol="0">
            <a:spAutoFit/>
          </a:bodyPr>
          <a:lstStyle/>
          <a:p>
            <a:r>
              <a:rPr lang="ja-JP" altLang="en-US" sz="3600" dirty="0"/>
              <a:t>比較的やわらかい</a:t>
            </a:r>
          </a:p>
        </p:txBody>
      </p:sp>
      <p:sp>
        <p:nvSpPr>
          <p:cNvPr id="3" name="タイトル 2">
            <a:extLst>
              <a:ext uri="{FF2B5EF4-FFF2-40B4-BE49-F238E27FC236}">
                <a16:creationId xmlns:a16="http://schemas.microsoft.com/office/drawing/2014/main" id="{AFFE78B7-4495-4739-B0FD-1FFC925841DC}"/>
              </a:ext>
            </a:extLst>
          </p:cNvPr>
          <p:cNvSpPr>
            <a:spLocks noGrp="1"/>
          </p:cNvSpPr>
          <p:nvPr>
            <p:ph type="title"/>
          </p:nvPr>
        </p:nvSpPr>
        <p:spPr/>
        <p:txBody>
          <a:bodyPr/>
          <a:lstStyle/>
          <a:p>
            <a:r>
              <a:rPr lang="ja-JP" altLang="en-US" dirty="0"/>
              <a:t>金属の製錬</a:t>
            </a:r>
          </a:p>
        </p:txBody>
      </p:sp>
      <p:sp>
        <p:nvSpPr>
          <p:cNvPr id="4" name="縦書きコンテンツ プレースホルダー 3">
            <a:extLst>
              <a:ext uri="{FF2B5EF4-FFF2-40B4-BE49-F238E27FC236}">
                <a16:creationId xmlns:a16="http://schemas.microsoft.com/office/drawing/2014/main" id="{AA7B9E01-1233-4EA7-90F7-248E7E720BEB}"/>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8" name="角丸四角形 1">
            <a:extLst>
              <a:ext uri="{FF2B5EF4-FFF2-40B4-BE49-F238E27FC236}">
                <a16:creationId xmlns:a16="http://schemas.microsoft.com/office/drawing/2014/main" id="{90127BE6-AE66-46CF-A081-807BE03AF89E}"/>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銅の電解精錬</a:t>
            </a:r>
            <a:endParaRPr lang="en-US" altLang="ja-JP" sz="4000" dirty="0"/>
          </a:p>
        </p:txBody>
      </p:sp>
      <p:sp>
        <p:nvSpPr>
          <p:cNvPr id="9" name="八角形 8">
            <a:extLst>
              <a:ext uri="{FF2B5EF4-FFF2-40B4-BE49-F238E27FC236}">
                <a16:creationId xmlns:a16="http://schemas.microsoft.com/office/drawing/2014/main" id="{40F7C090-C2EF-4084-9E2F-27C0561EADA3}"/>
              </a:ext>
            </a:extLst>
          </p:cNvPr>
          <p:cNvSpPr/>
          <p:nvPr/>
        </p:nvSpPr>
        <p:spPr>
          <a:xfrm>
            <a:off x="1775520" y="1988840"/>
            <a:ext cx="3528392" cy="936104"/>
          </a:xfrm>
          <a:prstGeom prst="octagon">
            <a:avLst>
              <a:gd name="adj" fmla="val 31283"/>
            </a:avLst>
          </a:prstGeom>
          <a:gradFill>
            <a:gsLst>
              <a:gs pos="0">
                <a:schemeClr val="accent2">
                  <a:lumMod val="75000"/>
                </a:schemeClr>
              </a:gs>
              <a:gs pos="100000">
                <a:schemeClr val="accent2">
                  <a:lumMod val="40000"/>
                  <a:lumOff val="60000"/>
                </a:schemeClr>
              </a:gs>
            </a:gsLst>
            <a:lin ang="5400000" scaled="0"/>
          </a:gradFill>
          <a:ln w="38100">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400" dirty="0"/>
              <a:t>銅</a:t>
            </a:r>
          </a:p>
        </p:txBody>
      </p:sp>
    </p:spTree>
    <p:extLst>
      <p:ext uri="{BB962C8B-B14F-4D97-AF65-F5344CB8AC3E}">
        <p14:creationId xmlns:p14="http://schemas.microsoft.com/office/powerpoint/2010/main" val="35229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1744197"/>
            <a:ext cx="5412211" cy="4061067"/>
          </a:xfrm>
          <a:prstGeom prst="rect">
            <a:avLst/>
          </a:prstGeom>
        </p:spPr>
      </p:pic>
      <p:sp>
        <p:nvSpPr>
          <p:cNvPr id="6" name="テキスト ボックス 5"/>
          <p:cNvSpPr txBox="1"/>
          <p:nvPr/>
        </p:nvSpPr>
        <p:spPr>
          <a:xfrm>
            <a:off x="6751035" y="4293096"/>
            <a:ext cx="4536504" cy="1200329"/>
          </a:xfrm>
          <a:prstGeom prst="rect">
            <a:avLst/>
          </a:prstGeom>
          <a:noFill/>
        </p:spPr>
        <p:txBody>
          <a:bodyPr wrap="square" rtlCol="0">
            <a:spAutoFit/>
          </a:bodyPr>
          <a:lstStyle/>
          <a:p>
            <a:r>
              <a:rPr lang="ja-JP" altLang="en-US" sz="3600" dirty="0"/>
              <a:t>粗銅板・・・黄銅鉱を化学的に処理してできる</a:t>
            </a:r>
          </a:p>
        </p:txBody>
      </p:sp>
      <p:sp>
        <p:nvSpPr>
          <p:cNvPr id="3" name="タイトル 2">
            <a:extLst>
              <a:ext uri="{FF2B5EF4-FFF2-40B4-BE49-F238E27FC236}">
                <a16:creationId xmlns:a16="http://schemas.microsoft.com/office/drawing/2014/main" id="{7CF8118B-0202-47C7-A8CA-7F5003419CCD}"/>
              </a:ext>
            </a:extLst>
          </p:cNvPr>
          <p:cNvSpPr>
            <a:spLocks noGrp="1"/>
          </p:cNvSpPr>
          <p:nvPr>
            <p:ph type="title"/>
          </p:nvPr>
        </p:nvSpPr>
        <p:spPr/>
        <p:txBody>
          <a:bodyPr/>
          <a:lstStyle/>
          <a:p>
            <a:r>
              <a:rPr lang="ja-JP" altLang="en-US" dirty="0"/>
              <a:t>金属の製錬</a:t>
            </a:r>
          </a:p>
        </p:txBody>
      </p:sp>
      <p:sp>
        <p:nvSpPr>
          <p:cNvPr id="4" name="縦書きコンテンツ プレースホルダー 3">
            <a:extLst>
              <a:ext uri="{FF2B5EF4-FFF2-40B4-BE49-F238E27FC236}">
                <a16:creationId xmlns:a16="http://schemas.microsoft.com/office/drawing/2014/main" id="{5A0ACAB8-8E35-430A-B059-764C7C0A52E0}"/>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9" name="角丸四角形 1">
            <a:extLst>
              <a:ext uri="{FF2B5EF4-FFF2-40B4-BE49-F238E27FC236}">
                <a16:creationId xmlns:a16="http://schemas.microsoft.com/office/drawing/2014/main" id="{4615DF09-46B3-4432-96D7-33D46C3A1E23}"/>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銅の電解精錬</a:t>
            </a:r>
            <a:endParaRPr lang="en-US" altLang="ja-JP" sz="4000" dirty="0"/>
          </a:p>
        </p:txBody>
      </p:sp>
    </p:spTree>
    <p:extLst>
      <p:ext uri="{BB962C8B-B14F-4D97-AF65-F5344CB8AC3E}">
        <p14:creationId xmlns:p14="http://schemas.microsoft.com/office/powerpoint/2010/main" val="2152460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267413" y="1916108"/>
            <a:ext cx="5184576" cy="1200329"/>
          </a:xfrm>
          <a:prstGeom prst="rect">
            <a:avLst/>
          </a:prstGeom>
          <a:noFill/>
        </p:spPr>
        <p:txBody>
          <a:bodyPr wrap="square" rtlCol="0">
            <a:spAutoFit/>
          </a:bodyPr>
          <a:lstStyle/>
          <a:p>
            <a:r>
              <a:rPr lang="ja-JP" altLang="en-US" sz="3600" dirty="0"/>
              <a:t>粗銅を陽極に，純銅を陰極にして電気分解を行う。</a:t>
            </a:r>
          </a:p>
        </p:txBody>
      </p:sp>
      <p:pic>
        <p:nvPicPr>
          <p:cNvPr id="9"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643" y="1740880"/>
            <a:ext cx="5086056" cy="360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4D9719A1-5E9B-4F1C-B05F-3AD5F6AE3990}"/>
              </a:ext>
            </a:extLst>
          </p:cNvPr>
          <p:cNvSpPr txBox="1"/>
          <p:nvPr/>
        </p:nvSpPr>
        <p:spPr>
          <a:xfrm>
            <a:off x="6267413" y="4477029"/>
            <a:ext cx="5184576" cy="646331"/>
          </a:xfrm>
          <a:prstGeom prst="rect">
            <a:avLst/>
          </a:prstGeom>
          <a:noFill/>
        </p:spPr>
        <p:txBody>
          <a:bodyPr wrap="square" rtlCol="0">
            <a:spAutoFit/>
          </a:bodyPr>
          <a:lstStyle/>
          <a:p>
            <a:r>
              <a:rPr lang="ja-JP" altLang="en-US" sz="3600" dirty="0"/>
              <a:t>多くの電力量を使用する</a:t>
            </a:r>
          </a:p>
        </p:txBody>
      </p:sp>
      <p:sp>
        <p:nvSpPr>
          <p:cNvPr id="10" name="テキスト ボックス 9">
            <a:extLst>
              <a:ext uri="{FF2B5EF4-FFF2-40B4-BE49-F238E27FC236}">
                <a16:creationId xmlns:a16="http://schemas.microsoft.com/office/drawing/2014/main" id="{11676129-63D6-49DD-BD9F-25C024A5407F}"/>
              </a:ext>
            </a:extLst>
          </p:cNvPr>
          <p:cNvSpPr txBox="1"/>
          <p:nvPr/>
        </p:nvSpPr>
        <p:spPr>
          <a:xfrm>
            <a:off x="1017254" y="5468172"/>
            <a:ext cx="3134530" cy="1191816"/>
          </a:xfrm>
          <a:prstGeom prst="wedgeRoundRectCallout">
            <a:avLst>
              <a:gd name="adj1" fmla="val -17119"/>
              <a:gd name="adj2" fmla="val -103734"/>
              <a:gd name="adj3" fmla="val 16667"/>
            </a:avLst>
          </a:prstGeom>
          <a:solidFill>
            <a:schemeClr val="bg1">
              <a:alpha val="40000"/>
            </a:schemeClr>
          </a:solidFill>
          <a:ln>
            <a:solidFill>
              <a:schemeClr val="tx1"/>
            </a:solidFill>
          </a:ln>
        </p:spPr>
        <p:txBody>
          <a:bodyPr wrap="square" rtlCol="0">
            <a:spAutoFit/>
          </a:bodyPr>
          <a:lstStyle/>
          <a:p>
            <a:r>
              <a:rPr lang="ja-JP" altLang="en-US" sz="3200" dirty="0"/>
              <a:t>銅</a:t>
            </a:r>
            <a:r>
              <a:rPr lang="en-US" altLang="ja-JP" sz="3200" dirty="0"/>
              <a:t>(Ⅱ)</a:t>
            </a:r>
            <a:r>
              <a:rPr lang="ja-JP" altLang="en-US" sz="3200" dirty="0"/>
              <a:t>イオンとして溶け出す</a:t>
            </a:r>
          </a:p>
        </p:txBody>
      </p:sp>
      <p:sp>
        <p:nvSpPr>
          <p:cNvPr id="11" name="テキスト ボックス 10">
            <a:extLst>
              <a:ext uri="{FF2B5EF4-FFF2-40B4-BE49-F238E27FC236}">
                <a16:creationId xmlns:a16="http://schemas.microsoft.com/office/drawing/2014/main" id="{355BFE5B-52B0-40FF-82E7-DAB1CA370771}"/>
              </a:ext>
            </a:extLst>
          </p:cNvPr>
          <p:cNvSpPr txBox="1"/>
          <p:nvPr/>
        </p:nvSpPr>
        <p:spPr>
          <a:xfrm>
            <a:off x="4596284" y="5481771"/>
            <a:ext cx="2420926" cy="646986"/>
          </a:xfrm>
          <a:prstGeom prst="wedgeRoundRectCallout">
            <a:avLst>
              <a:gd name="adj1" fmla="val -38992"/>
              <a:gd name="adj2" fmla="val -135909"/>
              <a:gd name="adj3" fmla="val 16667"/>
            </a:avLst>
          </a:prstGeom>
          <a:solidFill>
            <a:schemeClr val="bg1">
              <a:alpha val="40000"/>
            </a:schemeClr>
          </a:solidFill>
          <a:ln>
            <a:solidFill>
              <a:schemeClr val="tx1"/>
            </a:solidFill>
          </a:ln>
        </p:spPr>
        <p:txBody>
          <a:bodyPr wrap="square" rtlCol="0">
            <a:spAutoFit/>
          </a:bodyPr>
          <a:lstStyle/>
          <a:p>
            <a:r>
              <a:rPr lang="ja-JP" altLang="en-US" sz="3200" dirty="0"/>
              <a:t>純銅が析出</a:t>
            </a:r>
          </a:p>
        </p:txBody>
      </p:sp>
      <p:sp>
        <p:nvSpPr>
          <p:cNvPr id="3" name="タイトル 2">
            <a:extLst>
              <a:ext uri="{FF2B5EF4-FFF2-40B4-BE49-F238E27FC236}">
                <a16:creationId xmlns:a16="http://schemas.microsoft.com/office/drawing/2014/main" id="{C6723E80-379D-4086-A9CD-89845B6D2A1F}"/>
              </a:ext>
            </a:extLst>
          </p:cNvPr>
          <p:cNvSpPr>
            <a:spLocks noGrp="1"/>
          </p:cNvSpPr>
          <p:nvPr>
            <p:ph type="title"/>
          </p:nvPr>
        </p:nvSpPr>
        <p:spPr/>
        <p:txBody>
          <a:bodyPr/>
          <a:lstStyle/>
          <a:p>
            <a:r>
              <a:rPr lang="ja-JP" altLang="en-US" dirty="0"/>
              <a:t>金属の製錬</a:t>
            </a:r>
          </a:p>
        </p:txBody>
      </p:sp>
      <p:sp>
        <p:nvSpPr>
          <p:cNvPr id="4" name="縦書きコンテンツ プレースホルダー 3">
            <a:extLst>
              <a:ext uri="{FF2B5EF4-FFF2-40B4-BE49-F238E27FC236}">
                <a16:creationId xmlns:a16="http://schemas.microsoft.com/office/drawing/2014/main" id="{A33A6192-4927-49C8-9319-B01FF00A39BE}"/>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12" name="角丸四角形 1">
            <a:extLst>
              <a:ext uri="{FF2B5EF4-FFF2-40B4-BE49-F238E27FC236}">
                <a16:creationId xmlns:a16="http://schemas.microsoft.com/office/drawing/2014/main" id="{A0D1D21F-7E89-49F1-BA4B-B7742DF450C9}"/>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銅の電解精錬</a:t>
            </a:r>
            <a:endParaRPr lang="en-US" altLang="ja-JP" sz="4000" dirty="0"/>
          </a:p>
        </p:txBody>
      </p:sp>
      <p:sp>
        <p:nvSpPr>
          <p:cNvPr id="13" name="テキスト ボックス 12">
            <a:extLst>
              <a:ext uri="{FF2B5EF4-FFF2-40B4-BE49-F238E27FC236}">
                <a16:creationId xmlns:a16="http://schemas.microsoft.com/office/drawing/2014/main" id="{FE349D87-DE6F-4472-8E2E-AABDE32BA984}"/>
              </a:ext>
            </a:extLst>
          </p:cNvPr>
          <p:cNvSpPr txBox="1"/>
          <p:nvPr/>
        </p:nvSpPr>
        <p:spPr>
          <a:xfrm>
            <a:off x="6836107" y="3326065"/>
            <a:ext cx="4032448" cy="830997"/>
          </a:xfrm>
          <a:prstGeom prst="rect">
            <a:avLst/>
          </a:prstGeom>
          <a:noFill/>
        </p:spPr>
        <p:txBody>
          <a:bodyPr wrap="square" rtlCol="0">
            <a:spAutoFit/>
          </a:bodyPr>
          <a:lstStyle/>
          <a:p>
            <a:r>
              <a:rPr lang="ja-JP" altLang="en-US" sz="3600" dirty="0"/>
              <a:t>銅の </a:t>
            </a:r>
            <a:r>
              <a:rPr lang="ja-JP" altLang="en-US" sz="4800" dirty="0">
                <a:solidFill>
                  <a:srgbClr val="CE6964"/>
                </a:solidFill>
              </a:rPr>
              <a:t>電解精錬</a:t>
            </a:r>
            <a:endParaRPr lang="ja-JP" altLang="en-US" sz="3600" dirty="0">
              <a:solidFill>
                <a:srgbClr val="CE6964"/>
              </a:solidFill>
            </a:endParaRPr>
          </a:p>
        </p:txBody>
      </p:sp>
    </p:spTree>
    <p:extLst>
      <p:ext uri="{BB962C8B-B14F-4D97-AF65-F5344CB8AC3E}">
        <p14:creationId xmlns:p14="http://schemas.microsoft.com/office/powerpoint/2010/main" val="16708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7C0C7B6-89D2-4395-B8EE-418521A79E2A}"/>
              </a:ext>
            </a:extLst>
          </p:cNvPr>
          <p:cNvSpPr txBox="1"/>
          <p:nvPr/>
        </p:nvSpPr>
        <p:spPr>
          <a:xfrm>
            <a:off x="2197510" y="3068960"/>
            <a:ext cx="7535310" cy="646331"/>
          </a:xfrm>
          <a:prstGeom prst="rect">
            <a:avLst/>
          </a:prstGeom>
          <a:noFill/>
        </p:spPr>
        <p:txBody>
          <a:bodyPr wrap="square" rtlCol="0">
            <a:spAutoFit/>
          </a:bodyPr>
          <a:lstStyle/>
          <a:p>
            <a:r>
              <a:rPr lang="ja-JP" altLang="en-US" sz="3600" dirty="0"/>
              <a:t>金属として</a:t>
            </a:r>
            <a:r>
              <a:rPr lang="en-US" altLang="ja-JP" sz="3600" dirty="0"/>
              <a:t>2</a:t>
            </a:r>
            <a:r>
              <a:rPr lang="ja-JP" altLang="en-US" sz="3600" dirty="0"/>
              <a:t>位の生産量</a:t>
            </a:r>
          </a:p>
        </p:txBody>
      </p:sp>
      <p:sp>
        <p:nvSpPr>
          <p:cNvPr id="13" name="テキスト ボックス 12">
            <a:extLst>
              <a:ext uri="{FF2B5EF4-FFF2-40B4-BE49-F238E27FC236}">
                <a16:creationId xmlns:a16="http://schemas.microsoft.com/office/drawing/2014/main" id="{31289B23-0E86-4AAF-9E5D-FDB6DAC4E3E7}"/>
              </a:ext>
            </a:extLst>
          </p:cNvPr>
          <p:cNvSpPr txBox="1"/>
          <p:nvPr/>
        </p:nvSpPr>
        <p:spPr>
          <a:xfrm>
            <a:off x="2197510" y="3843660"/>
            <a:ext cx="6955452" cy="646331"/>
          </a:xfrm>
          <a:prstGeom prst="rect">
            <a:avLst/>
          </a:prstGeom>
          <a:noFill/>
        </p:spPr>
        <p:txBody>
          <a:bodyPr wrap="square" rtlCol="0">
            <a:spAutoFit/>
          </a:bodyPr>
          <a:lstStyle/>
          <a:p>
            <a:r>
              <a:rPr lang="ja-JP" altLang="en-US" sz="3600" dirty="0"/>
              <a:t>銀白色</a:t>
            </a:r>
          </a:p>
        </p:txBody>
      </p:sp>
      <p:sp>
        <p:nvSpPr>
          <p:cNvPr id="14" name="テキスト ボックス 13">
            <a:extLst>
              <a:ext uri="{FF2B5EF4-FFF2-40B4-BE49-F238E27FC236}">
                <a16:creationId xmlns:a16="http://schemas.microsoft.com/office/drawing/2014/main" id="{A506761E-576E-408B-BA85-0F11385CAA0E}"/>
              </a:ext>
            </a:extLst>
          </p:cNvPr>
          <p:cNvSpPr txBox="1"/>
          <p:nvPr/>
        </p:nvSpPr>
        <p:spPr>
          <a:xfrm>
            <a:off x="2197510" y="4618360"/>
            <a:ext cx="6955452" cy="646331"/>
          </a:xfrm>
          <a:prstGeom prst="rect">
            <a:avLst/>
          </a:prstGeom>
          <a:noFill/>
        </p:spPr>
        <p:txBody>
          <a:bodyPr wrap="square" rtlCol="0">
            <a:spAutoFit/>
          </a:bodyPr>
          <a:lstStyle/>
          <a:p>
            <a:r>
              <a:rPr lang="ja-JP" altLang="en-US" sz="3600" dirty="0"/>
              <a:t>やわらかい</a:t>
            </a:r>
          </a:p>
        </p:txBody>
      </p:sp>
      <p:sp>
        <p:nvSpPr>
          <p:cNvPr id="15" name="テキスト ボックス 14">
            <a:extLst>
              <a:ext uri="{FF2B5EF4-FFF2-40B4-BE49-F238E27FC236}">
                <a16:creationId xmlns:a16="http://schemas.microsoft.com/office/drawing/2014/main" id="{D88B2960-F07C-42DA-BE0B-0AB00C7C0BB6}"/>
              </a:ext>
            </a:extLst>
          </p:cNvPr>
          <p:cNvSpPr txBox="1"/>
          <p:nvPr/>
        </p:nvSpPr>
        <p:spPr>
          <a:xfrm>
            <a:off x="2197510" y="5393060"/>
            <a:ext cx="6955452" cy="646331"/>
          </a:xfrm>
          <a:prstGeom prst="rect">
            <a:avLst/>
          </a:prstGeom>
          <a:noFill/>
        </p:spPr>
        <p:txBody>
          <a:bodyPr wrap="square" rtlCol="0">
            <a:spAutoFit/>
          </a:bodyPr>
          <a:lstStyle/>
          <a:p>
            <a:r>
              <a:rPr lang="ja-JP" altLang="en-US" sz="3600" dirty="0"/>
              <a:t>密度の低い軽金属</a:t>
            </a:r>
          </a:p>
        </p:txBody>
      </p:sp>
      <p:sp>
        <p:nvSpPr>
          <p:cNvPr id="2" name="タイトル 1">
            <a:extLst>
              <a:ext uri="{FF2B5EF4-FFF2-40B4-BE49-F238E27FC236}">
                <a16:creationId xmlns:a16="http://schemas.microsoft.com/office/drawing/2014/main" id="{2138B1A2-1BFA-433A-87CE-5FB0BD2CEF31}"/>
              </a:ext>
            </a:extLst>
          </p:cNvPr>
          <p:cNvSpPr>
            <a:spLocks noGrp="1"/>
          </p:cNvSpPr>
          <p:nvPr>
            <p:ph type="title"/>
          </p:nvPr>
        </p:nvSpPr>
        <p:spPr/>
        <p:txBody>
          <a:bodyPr/>
          <a:lstStyle/>
          <a:p>
            <a:r>
              <a:rPr lang="ja-JP" altLang="en-US" dirty="0"/>
              <a:t>金属の製錬</a:t>
            </a:r>
          </a:p>
        </p:txBody>
      </p:sp>
      <p:sp>
        <p:nvSpPr>
          <p:cNvPr id="3" name="縦書きコンテンツ プレースホルダー 2">
            <a:extLst>
              <a:ext uri="{FF2B5EF4-FFF2-40B4-BE49-F238E27FC236}">
                <a16:creationId xmlns:a16="http://schemas.microsoft.com/office/drawing/2014/main" id="{CBFB1C75-8562-4DE6-B372-E12C3ABA363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9" name="角丸四角形 1">
            <a:extLst>
              <a:ext uri="{FF2B5EF4-FFF2-40B4-BE49-F238E27FC236}">
                <a16:creationId xmlns:a16="http://schemas.microsoft.com/office/drawing/2014/main" id="{13EEE2B5-17BA-453C-828F-51DCE26CA0B1}"/>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アルミニウムの溶融塩電解</a:t>
            </a:r>
            <a:endParaRPr lang="en-US" altLang="ja-JP" sz="4000" dirty="0"/>
          </a:p>
        </p:txBody>
      </p:sp>
      <p:sp>
        <p:nvSpPr>
          <p:cNvPr id="10" name="八角形 9">
            <a:extLst>
              <a:ext uri="{FF2B5EF4-FFF2-40B4-BE49-F238E27FC236}">
                <a16:creationId xmlns:a16="http://schemas.microsoft.com/office/drawing/2014/main" id="{AE049AD6-B0A8-4FDE-AA61-F475A897321A}"/>
              </a:ext>
            </a:extLst>
          </p:cNvPr>
          <p:cNvSpPr/>
          <p:nvPr/>
        </p:nvSpPr>
        <p:spPr>
          <a:xfrm>
            <a:off x="1775520" y="1988840"/>
            <a:ext cx="3528392" cy="936104"/>
          </a:xfrm>
          <a:prstGeom prst="octagon">
            <a:avLst>
              <a:gd name="adj" fmla="val 31283"/>
            </a:avLst>
          </a:prstGeom>
          <a:gradFill>
            <a:gsLst>
              <a:gs pos="0">
                <a:schemeClr val="bg1">
                  <a:lumMod val="75000"/>
                </a:schemeClr>
              </a:gs>
              <a:gs pos="100000">
                <a:schemeClr val="bg1">
                  <a:lumMod val="95000"/>
                </a:schemeClr>
              </a:gs>
            </a:gsLst>
            <a:lin ang="5400000" scaled="0"/>
          </a:gradFill>
          <a:ln w="38100">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400" dirty="0"/>
              <a:t>アルミニウム</a:t>
            </a:r>
          </a:p>
        </p:txBody>
      </p:sp>
    </p:spTree>
    <p:extLst>
      <p:ext uri="{BB962C8B-B14F-4D97-AF65-F5344CB8AC3E}">
        <p14:creationId xmlns:p14="http://schemas.microsoft.com/office/powerpoint/2010/main" val="653725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710557" y="1748066"/>
            <a:ext cx="5157469" cy="1104869"/>
          </a:xfrm>
          <a:prstGeom prst="roundRect">
            <a:avLst/>
          </a:prstGeom>
          <a:noFill/>
          <a:ln w="38100">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600" dirty="0">
                <a:solidFill>
                  <a:schemeClr val="tx1"/>
                </a:solidFill>
              </a:rPr>
              <a:t>アルミナを加熱して融解した氷晶石に溶解させる</a:t>
            </a:r>
          </a:p>
        </p:txBody>
      </p:sp>
      <p:sp>
        <p:nvSpPr>
          <p:cNvPr id="9" name="角丸四角形 8"/>
          <p:cNvSpPr/>
          <p:nvPr/>
        </p:nvSpPr>
        <p:spPr>
          <a:xfrm>
            <a:off x="6547107" y="4621590"/>
            <a:ext cx="2788587" cy="613064"/>
          </a:xfrm>
          <a:prstGeom prst="roundRect">
            <a:avLst/>
          </a:prstGeom>
          <a:noFill/>
          <a:ln w="38100">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600" dirty="0">
                <a:solidFill>
                  <a:schemeClr val="tx1"/>
                </a:solidFill>
              </a:rPr>
              <a:t>アルミニウム</a:t>
            </a:r>
          </a:p>
        </p:txBody>
      </p: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288" y="1724745"/>
            <a:ext cx="6078000" cy="4560642"/>
          </a:xfrm>
          <a:prstGeom prst="rect">
            <a:avLst/>
          </a:prstGeom>
          <a:noFill/>
          <a:ln w="9525">
            <a:noFill/>
            <a:miter lim="800000"/>
            <a:headEnd/>
            <a:tailEnd/>
          </a:ln>
        </p:spPr>
      </p:pic>
      <p:sp>
        <p:nvSpPr>
          <p:cNvPr id="2" name="タイトル 1">
            <a:extLst>
              <a:ext uri="{FF2B5EF4-FFF2-40B4-BE49-F238E27FC236}">
                <a16:creationId xmlns:a16="http://schemas.microsoft.com/office/drawing/2014/main" id="{2E863956-6195-4BDA-9FA7-1E11AAB9C28B}"/>
              </a:ext>
            </a:extLst>
          </p:cNvPr>
          <p:cNvSpPr>
            <a:spLocks noGrp="1"/>
          </p:cNvSpPr>
          <p:nvPr>
            <p:ph type="title"/>
          </p:nvPr>
        </p:nvSpPr>
        <p:spPr/>
        <p:txBody>
          <a:bodyPr/>
          <a:lstStyle/>
          <a:p>
            <a:r>
              <a:rPr lang="ja-JP" altLang="en-US" dirty="0"/>
              <a:t>金属の製錬</a:t>
            </a:r>
          </a:p>
        </p:txBody>
      </p:sp>
      <p:sp>
        <p:nvSpPr>
          <p:cNvPr id="3" name="縦書きコンテンツ プレースホルダー 2">
            <a:extLst>
              <a:ext uri="{FF2B5EF4-FFF2-40B4-BE49-F238E27FC236}">
                <a16:creationId xmlns:a16="http://schemas.microsoft.com/office/drawing/2014/main" id="{FE489CDC-22F1-4FA2-8184-D955532A5B59}"/>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11" name="角丸四角形 1">
            <a:extLst>
              <a:ext uri="{FF2B5EF4-FFF2-40B4-BE49-F238E27FC236}">
                <a16:creationId xmlns:a16="http://schemas.microsoft.com/office/drawing/2014/main" id="{B7120885-B3F7-4160-AD2B-AE5C925C2009}"/>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アルミニウムの溶融塩電解</a:t>
            </a:r>
            <a:endParaRPr lang="en-US" altLang="ja-JP" sz="4000" dirty="0"/>
          </a:p>
        </p:txBody>
      </p:sp>
      <p:sp>
        <p:nvSpPr>
          <p:cNvPr id="13" name="テキスト ボックス 12">
            <a:extLst>
              <a:ext uri="{FF2B5EF4-FFF2-40B4-BE49-F238E27FC236}">
                <a16:creationId xmlns:a16="http://schemas.microsoft.com/office/drawing/2014/main" id="{AC34BE2C-B2E4-4D3F-BFAC-B4188F1A86FD}"/>
              </a:ext>
            </a:extLst>
          </p:cNvPr>
          <p:cNvSpPr txBox="1"/>
          <p:nvPr/>
        </p:nvSpPr>
        <p:spPr>
          <a:xfrm>
            <a:off x="7941401" y="3720910"/>
            <a:ext cx="3555199" cy="646331"/>
          </a:xfrm>
          <a:prstGeom prst="rect">
            <a:avLst/>
          </a:prstGeom>
          <a:noFill/>
        </p:spPr>
        <p:txBody>
          <a:bodyPr wrap="square" rtlCol="0">
            <a:spAutoFit/>
          </a:bodyPr>
          <a:lstStyle/>
          <a:p>
            <a:r>
              <a:rPr lang="en-US" altLang="ja-JP" sz="3600" dirty="0"/>
              <a:t>Al</a:t>
            </a:r>
            <a:r>
              <a:rPr lang="en-US" altLang="ja-JP" sz="3600" baseline="30000" dirty="0"/>
              <a:t>3+</a:t>
            </a:r>
            <a:r>
              <a:rPr lang="en-US" altLang="ja-JP" sz="3600" dirty="0"/>
              <a:t> + 3e</a:t>
            </a:r>
            <a:r>
              <a:rPr lang="ja-JP" altLang="en-US" sz="3600" baseline="30000" dirty="0"/>
              <a:t>－</a:t>
            </a:r>
            <a:r>
              <a:rPr lang="ja-JP" altLang="en-US" sz="3600" dirty="0"/>
              <a:t> → </a:t>
            </a:r>
            <a:r>
              <a:rPr lang="en-US" altLang="ja-JP" sz="3600" dirty="0"/>
              <a:t>Al</a:t>
            </a:r>
            <a:endParaRPr lang="ja-JP" altLang="en-US" sz="3600" baseline="30000" dirty="0"/>
          </a:p>
        </p:txBody>
      </p:sp>
      <p:sp>
        <p:nvSpPr>
          <p:cNvPr id="14" name="テキスト ボックス 13">
            <a:extLst>
              <a:ext uri="{FF2B5EF4-FFF2-40B4-BE49-F238E27FC236}">
                <a16:creationId xmlns:a16="http://schemas.microsoft.com/office/drawing/2014/main" id="{E8941D77-F88E-4FD3-800B-201A03875984}"/>
              </a:ext>
            </a:extLst>
          </p:cNvPr>
          <p:cNvSpPr txBox="1"/>
          <p:nvPr/>
        </p:nvSpPr>
        <p:spPr>
          <a:xfrm>
            <a:off x="7941400" y="3074288"/>
            <a:ext cx="3555199" cy="646331"/>
          </a:xfrm>
          <a:prstGeom prst="rect">
            <a:avLst/>
          </a:prstGeom>
          <a:noFill/>
        </p:spPr>
        <p:txBody>
          <a:bodyPr wrap="square" rtlCol="0">
            <a:spAutoFit/>
          </a:bodyPr>
          <a:lstStyle/>
          <a:p>
            <a:r>
              <a:rPr lang="ja-JP" altLang="en-US" sz="3600" dirty="0"/>
              <a:t>電気分解</a:t>
            </a:r>
          </a:p>
        </p:txBody>
      </p:sp>
      <p:sp>
        <p:nvSpPr>
          <p:cNvPr id="15" name="テキスト ボックス 14">
            <a:extLst>
              <a:ext uri="{FF2B5EF4-FFF2-40B4-BE49-F238E27FC236}">
                <a16:creationId xmlns:a16="http://schemas.microsoft.com/office/drawing/2014/main" id="{9B39CE13-CA0A-49BC-958F-9038CA3EDE57}"/>
              </a:ext>
            </a:extLst>
          </p:cNvPr>
          <p:cNvSpPr txBox="1"/>
          <p:nvPr/>
        </p:nvSpPr>
        <p:spPr>
          <a:xfrm>
            <a:off x="7387296" y="5525990"/>
            <a:ext cx="3555199" cy="830997"/>
          </a:xfrm>
          <a:prstGeom prst="rect">
            <a:avLst/>
          </a:prstGeom>
          <a:noFill/>
        </p:spPr>
        <p:txBody>
          <a:bodyPr wrap="square" rtlCol="0">
            <a:spAutoFit/>
          </a:bodyPr>
          <a:lstStyle/>
          <a:p>
            <a:r>
              <a:rPr lang="ja-JP" altLang="en-US" sz="4800" dirty="0">
                <a:solidFill>
                  <a:srgbClr val="CE6964"/>
                </a:solidFill>
              </a:rPr>
              <a:t>溶融塩電解</a:t>
            </a:r>
            <a:endParaRPr lang="ja-JP" altLang="en-US" sz="3600" dirty="0">
              <a:solidFill>
                <a:srgbClr val="CE6964"/>
              </a:solidFill>
            </a:endParaRPr>
          </a:p>
        </p:txBody>
      </p:sp>
      <p:sp>
        <p:nvSpPr>
          <p:cNvPr id="16" name="下矢印 22">
            <a:extLst>
              <a:ext uri="{FF2B5EF4-FFF2-40B4-BE49-F238E27FC236}">
                <a16:creationId xmlns:a16="http://schemas.microsoft.com/office/drawing/2014/main" id="{89C6E95E-0538-4E3E-8FB2-A51B40701871}"/>
              </a:ext>
            </a:extLst>
          </p:cNvPr>
          <p:cNvSpPr/>
          <p:nvPr/>
        </p:nvSpPr>
        <p:spPr>
          <a:xfrm>
            <a:off x="6947068" y="2972202"/>
            <a:ext cx="584775" cy="1464910"/>
          </a:xfrm>
          <a:prstGeom prst="downArrow">
            <a:avLst/>
          </a:prstGeom>
          <a:gradFill>
            <a:gsLst>
              <a:gs pos="0">
                <a:srgbClr val="EBC2C0"/>
              </a:gs>
              <a:gs pos="50000">
                <a:srgbClr val="CE6964"/>
              </a:gs>
              <a:gs pos="100000">
                <a:srgbClr val="CE6964"/>
              </a:gs>
            </a:gsLst>
          </a:gradFill>
          <a:ln>
            <a:solidFill>
              <a:srgbClr val="CE69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2608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839416" y="907574"/>
            <a:ext cx="1542061" cy="783193"/>
          </a:xfrm>
          <a:prstGeom prst="roundRect">
            <a:avLst/>
          </a:prstGeom>
          <a:noFill/>
          <a:ln w="57150">
            <a:solidFill>
              <a:schemeClr val="accent2"/>
            </a:solidFill>
          </a:ln>
        </p:spPr>
        <p:txBody>
          <a:bodyPr wrap="square">
            <a:spAutoFit/>
          </a:bodyPr>
          <a:lstStyle/>
          <a:p>
            <a:pPr algn="ctr"/>
            <a:r>
              <a:rPr lang="ja-JP" altLang="en-US" sz="4000" dirty="0"/>
              <a:t>金</a:t>
            </a:r>
          </a:p>
        </p:txBody>
      </p:sp>
      <p:sp>
        <p:nvSpPr>
          <p:cNvPr id="10" name="円/楕円 9"/>
          <p:cNvSpPr/>
          <p:nvPr/>
        </p:nvSpPr>
        <p:spPr>
          <a:xfrm>
            <a:off x="839416" y="1995109"/>
            <a:ext cx="1542061" cy="783193"/>
          </a:xfrm>
          <a:prstGeom prst="roundRect">
            <a:avLst/>
          </a:prstGeom>
          <a:noFill/>
          <a:ln w="57150">
            <a:solidFill>
              <a:schemeClr val="accent2"/>
            </a:solidFill>
          </a:ln>
        </p:spPr>
        <p:txBody>
          <a:bodyPr wrap="square">
            <a:spAutoFit/>
          </a:bodyPr>
          <a:lstStyle/>
          <a:p>
            <a:pPr algn="ctr"/>
            <a:r>
              <a:rPr lang="ja-JP" altLang="en-US" sz="4000" dirty="0"/>
              <a:t>鉄</a:t>
            </a:r>
          </a:p>
        </p:txBody>
      </p:sp>
      <p:sp>
        <p:nvSpPr>
          <p:cNvPr id="11" name="円/楕円 10"/>
          <p:cNvSpPr/>
          <p:nvPr/>
        </p:nvSpPr>
        <p:spPr>
          <a:xfrm>
            <a:off x="839416" y="3097836"/>
            <a:ext cx="1542061" cy="783193"/>
          </a:xfrm>
          <a:prstGeom prst="roundRect">
            <a:avLst/>
          </a:prstGeom>
          <a:noFill/>
          <a:ln w="57150">
            <a:solidFill>
              <a:schemeClr val="accent2"/>
            </a:solidFill>
          </a:ln>
        </p:spPr>
        <p:txBody>
          <a:bodyPr wrap="square">
            <a:spAutoFit/>
          </a:bodyPr>
          <a:lstStyle/>
          <a:p>
            <a:pPr algn="ctr"/>
            <a:r>
              <a:rPr lang="ja-JP" altLang="en-US" sz="4000" dirty="0"/>
              <a:t>銅</a:t>
            </a:r>
          </a:p>
        </p:txBody>
      </p:sp>
      <p:sp>
        <p:nvSpPr>
          <p:cNvPr id="12" name="円/楕円 11"/>
          <p:cNvSpPr/>
          <p:nvPr/>
        </p:nvSpPr>
        <p:spPr>
          <a:xfrm>
            <a:off x="839416" y="4339830"/>
            <a:ext cx="3461395" cy="783193"/>
          </a:xfrm>
          <a:prstGeom prst="roundRect">
            <a:avLst/>
          </a:prstGeom>
          <a:noFill/>
          <a:ln w="57150">
            <a:solidFill>
              <a:schemeClr val="accent2"/>
            </a:solidFill>
          </a:ln>
        </p:spPr>
        <p:txBody>
          <a:bodyPr wrap="square">
            <a:spAutoFit/>
          </a:bodyPr>
          <a:lstStyle/>
          <a:p>
            <a:pPr algn="ctr"/>
            <a:r>
              <a:rPr lang="ja-JP" altLang="en-US" sz="4000" dirty="0"/>
              <a:t>アルミニウム</a:t>
            </a:r>
          </a:p>
        </p:txBody>
      </p:sp>
      <p:sp>
        <p:nvSpPr>
          <p:cNvPr id="17" name="円/楕円 10">
            <a:extLst>
              <a:ext uri="{FF2B5EF4-FFF2-40B4-BE49-F238E27FC236}">
                <a16:creationId xmlns:a16="http://schemas.microsoft.com/office/drawing/2014/main" id="{711ECEF9-CDE4-4762-9E17-0B8C19A55F48}"/>
              </a:ext>
            </a:extLst>
          </p:cNvPr>
          <p:cNvSpPr/>
          <p:nvPr/>
        </p:nvSpPr>
        <p:spPr>
          <a:xfrm>
            <a:off x="7022322" y="3097835"/>
            <a:ext cx="3159659" cy="783193"/>
          </a:xfrm>
          <a:prstGeom prst="roundRect">
            <a:avLst/>
          </a:prstGeom>
          <a:noFill/>
          <a:ln w="57150">
            <a:solidFill>
              <a:schemeClr val="accent2"/>
            </a:solidFill>
          </a:ln>
        </p:spPr>
        <p:txBody>
          <a:bodyPr wrap="square">
            <a:spAutoFit/>
          </a:bodyPr>
          <a:lstStyle/>
          <a:p>
            <a:pPr algn="ctr"/>
            <a:r>
              <a:rPr lang="ja-JP" altLang="en-US" sz="4000" dirty="0"/>
              <a:t>ジュラルミン</a:t>
            </a:r>
          </a:p>
        </p:txBody>
      </p:sp>
      <p:sp>
        <p:nvSpPr>
          <p:cNvPr id="19" name="円/楕円 10">
            <a:extLst>
              <a:ext uri="{FF2B5EF4-FFF2-40B4-BE49-F238E27FC236}">
                <a16:creationId xmlns:a16="http://schemas.microsoft.com/office/drawing/2014/main" id="{16CB62DA-1E62-4992-838C-CFB54D1454F2}"/>
              </a:ext>
            </a:extLst>
          </p:cNvPr>
          <p:cNvSpPr/>
          <p:nvPr/>
        </p:nvSpPr>
        <p:spPr>
          <a:xfrm>
            <a:off x="7022323" y="907573"/>
            <a:ext cx="1897487" cy="783193"/>
          </a:xfrm>
          <a:prstGeom prst="roundRect">
            <a:avLst/>
          </a:prstGeom>
          <a:noFill/>
          <a:ln w="57150">
            <a:solidFill>
              <a:schemeClr val="accent2"/>
            </a:solidFill>
          </a:ln>
        </p:spPr>
        <p:txBody>
          <a:bodyPr wrap="square">
            <a:spAutoFit/>
          </a:bodyPr>
          <a:lstStyle/>
          <a:p>
            <a:pPr algn="ctr"/>
            <a:r>
              <a:rPr lang="ja-JP" altLang="en-US" sz="4000" dirty="0"/>
              <a:t>黄銅</a:t>
            </a:r>
          </a:p>
        </p:txBody>
      </p:sp>
      <p:sp>
        <p:nvSpPr>
          <p:cNvPr id="20" name="円/楕円 10">
            <a:extLst>
              <a:ext uri="{FF2B5EF4-FFF2-40B4-BE49-F238E27FC236}">
                <a16:creationId xmlns:a16="http://schemas.microsoft.com/office/drawing/2014/main" id="{6708CEDE-1091-4AD4-98B3-DA30EA7EA4D2}"/>
              </a:ext>
            </a:extLst>
          </p:cNvPr>
          <p:cNvSpPr/>
          <p:nvPr/>
        </p:nvSpPr>
        <p:spPr>
          <a:xfrm>
            <a:off x="7022321" y="4339830"/>
            <a:ext cx="2435270" cy="783193"/>
          </a:xfrm>
          <a:prstGeom prst="roundRect">
            <a:avLst/>
          </a:prstGeom>
          <a:noFill/>
          <a:ln w="57150">
            <a:solidFill>
              <a:schemeClr val="accent2"/>
            </a:solidFill>
          </a:ln>
        </p:spPr>
        <p:txBody>
          <a:bodyPr wrap="square">
            <a:spAutoFit/>
          </a:bodyPr>
          <a:lstStyle/>
          <a:p>
            <a:pPr algn="ctr"/>
            <a:r>
              <a:rPr lang="ja-JP" altLang="en-US" sz="4000" dirty="0"/>
              <a:t>ニクロム</a:t>
            </a:r>
          </a:p>
        </p:txBody>
      </p:sp>
      <p:sp>
        <p:nvSpPr>
          <p:cNvPr id="21" name="円/楕円 10">
            <a:extLst>
              <a:ext uri="{FF2B5EF4-FFF2-40B4-BE49-F238E27FC236}">
                <a16:creationId xmlns:a16="http://schemas.microsoft.com/office/drawing/2014/main" id="{FF4B87B2-9990-44C0-8AB7-4411799139E3}"/>
              </a:ext>
            </a:extLst>
          </p:cNvPr>
          <p:cNvSpPr/>
          <p:nvPr/>
        </p:nvSpPr>
        <p:spPr>
          <a:xfrm>
            <a:off x="7022321" y="1995108"/>
            <a:ext cx="1897489" cy="783193"/>
          </a:xfrm>
          <a:prstGeom prst="roundRect">
            <a:avLst/>
          </a:prstGeom>
          <a:noFill/>
          <a:ln w="57150">
            <a:solidFill>
              <a:schemeClr val="accent2"/>
            </a:solidFill>
          </a:ln>
        </p:spPr>
        <p:txBody>
          <a:bodyPr wrap="square">
            <a:spAutoFit/>
          </a:bodyPr>
          <a:lstStyle/>
          <a:p>
            <a:pPr algn="ctr"/>
            <a:r>
              <a:rPr lang="ja-JP" altLang="en-US" sz="4000" dirty="0"/>
              <a:t>白銅</a:t>
            </a:r>
          </a:p>
        </p:txBody>
      </p:sp>
      <p:sp>
        <p:nvSpPr>
          <p:cNvPr id="22" name="テキスト ボックス 21">
            <a:extLst>
              <a:ext uri="{FF2B5EF4-FFF2-40B4-BE49-F238E27FC236}">
                <a16:creationId xmlns:a16="http://schemas.microsoft.com/office/drawing/2014/main" id="{AD0F6DEF-A8DF-437F-AFAE-DFF9F8F14126}"/>
              </a:ext>
            </a:extLst>
          </p:cNvPr>
          <p:cNvSpPr txBox="1"/>
          <p:nvPr/>
        </p:nvSpPr>
        <p:spPr>
          <a:xfrm>
            <a:off x="1602927" y="5357502"/>
            <a:ext cx="8533479" cy="1077218"/>
          </a:xfrm>
          <a:prstGeom prst="rect">
            <a:avLst/>
          </a:prstGeom>
          <a:noFill/>
        </p:spPr>
        <p:txBody>
          <a:bodyPr wrap="square" rtlCol="0">
            <a:spAutoFit/>
          </a:bodyPr>
          <a:lstStyle/>
          <a:p>
            <a:pPr algn="just"/>
            <a:r>
              <a:rPr lang="ja-JP" altLang="en-US" sz="3200" dirty="0"/>
              <a:t>古くから使われており，青銅器時代・鉄器時代という特徴的な時代区分をつくり出した</a:t>
            </a:r>
          </a:p>
        </p:txBody>
      </p:sp>
      <p:sp>
        <p:nvSpPr>
          <p:cNvPr id="23" name="テキスト ボックス 22">
            <a:extLst>
              <a:ext uri="{FF2B5EF4-FFF2-40B4-BE49-F238E27FC236}">
                <a16:creationId xmlns:a16="http://schemas.microsoft.com/office/drawing/2014/main" id="{3C396286-9E2C-4EBF-A8BA-54D793AE13E1}"/>
              </a:ext>
            </a:extLst>
          </p:cNvPr>
          <p:cNvSpPr txBox="1"/>
          <p:nvPr/>
        </p:nvSpPr>
        <p:spPr>
          <a:xfrm>
            <a:off x="2850223" y="1857179"/>
            <a:ext cx="2338676" cy="584775"/>
          </a:xfrm>
          <a:prstGeom prst="rect">
            <a:avLst/>
          </a:prstGeom>
          <a:noFill/>
        </p:spPr>
        <p:txBody>
          <a:bodyPr wrap="square" rtlCol="0">
            <a:spAutoFit/>
          </a:bodyPr>
          <a:lstStyle/>
          <a:p>
            <a:pPr algn="just"/>
            <a:r>
              <a:rPr lang="ja-JP" altLang="en-US" sz="3200" dirty="0"/>
              <a:t>フライパン</a:t>
            </a:r>
          </a:p>
        </p:txBody>
      </p:sp>
      <p:sp>
        <p:nvSpPr>
          <p:cNvPr id="24" name="テキスト ボックス 23">
            <a:extLst>
              <a:ext uri="{FF2B5EF4-FFF2-40B4-BE49-F238E27FC236}">
                <a16:creationId xmlns:a16="http://schemas.microsoft.com/office/drawing/2014/main" id="{F6B5DEC9-5D6B-4D27-88AD-F65B1C6C91D7}"/>
              </a:ext>
            </a:extLst>
          </p:cNvPr>
          <p:cNvSpPr txBox="1"/>
          <p:nvPr/>
        </p:nvSpPr>
        <p:spPr>
          <a:xfrm>
            <a:off x="2850220" y="2317740"/>
            <a:ext cx="2183920" cy="584775"/>
          </a:xfrm>
          <a:prstGeom prst="rect">
            <a:avLst/>
          </a:prstGeom>
          <a:noFill/>
        </p:spPr>
        <p:txBody>
          <a:bodyPr wrap="square" rtlCol="0">
            <a:spAutoFit/>
          </a:bodyPr>
          <a:lstStyle/>
          <a:p>
            <a:pPr algn="just"/>
            <a:r>
              <a:rPr lang="ja-JP" altLang="en-US" sz="3200" dirty="0"/>
              <a:t>鉄骨</a:t>
            </a:r>
          </a:p>
        </p:txBody>
      </p:sp>
      <p:sp>
        <p:nvSpPr>
          <p:cNvPr id="25" name="テキスト ボックス 24">
            <a:extLst>
              <a:ext uri="{FF2B5EF4-FFF2-40B4-BE49-F238E27FC236}">
                <a16:creationId xmlns:a16="http://schemas.microsoft.com/office/drawing/2014/main" id="{BD76E89D-5719-4DFF-8D62-82279833A54D}"/>
              </a:ext>
            </a:extLst>
          </p:cNvPr>
          <p:cNvSpPr txBox="1"/>
          <p:nvPr/>
        </p:nvSpPr>
        <p:spPr>
          <a:xfrm>
            <a:off x="2806025" y="763310"/>
            <a:ext cx="2183920" cy="584775"/>
          </a:xfrm>
          <a:prstGeom prst="rect">
            <a:avLst/>
          </a:prstGeom>
          <a:noFill/>
        </p:spPr>
        <p:txBody>
          <a:bodyPr wrap="square" rtlCol="0">
            <a:spAutoFit/>
          </a:bodyPr>
          <a:lstStyle/>
          <a:p>
            <a:pPr algn="just"/>
            <a:r>
              <a:rPr lang="ja-JP" altLang="en-US" sz="3200" dirty="0"/>
              <a:t>装飾品</a:t>
            </a:r>
          </a:p>
        </p:txBody>
      </p:sp>
      <p:sp>
        <p:nvSpPr>
          <p:cNvPr id="26" name="テキスト ボックス 25">
            <a:extLst>
              <a:ext uri="{FF2B5EF4-FFF2-40B4-BE49-F238E27FC236}">
                <a16:creationId xmlns:a16="http://schemas.microsoft.com/office/drawing/2014/main" id="{C4F6C24A-9031-4C2D-A948-62E1752C4A43}"/>
              </a:ext>
            </a:extLst>
          </p:cNvPr>
          <p:cNvSpPr txBox="1"/>
          <p:nvPr/>
        </p:nvSpPr>
        <p:spPr>
          <a:xfrm>
            <a:off x="2806025" y="1268925"/>
            <a:ext cx="2183920" cy="584775"/>
          </a:xfrm>
          <a:prstGeom prst="rect">
            <a:avLst/>
          </a:prstGeom>
          <a:noFill/>
        </p:spPr>
        <p:txBody>
          <a:bodyPr wrap="square" rtlCol="0">
            <a:spAutoFit/>
          </a:bodyPr>
          <a:lstStyle/>
          <a:p>
            <a:pPr algn="just"/>
            <a:r>
              <a:rPr lang="ja-JP" altLang="en-US" sz="3200" dirty="0"/>
              <a:t>電子回路</a:t>
            </a:r>
          </a:p>
        </p:txBody>
      </p:sp>
      <p:sp>
        <p:nvSpPr>
          <p:cNvPr id="27" name="テキスト ボックス 26">
            <a:extLst>
              <a:ext uri="{FF2B5EF4-FFF2-40B4-BE49-F238E27FC236}">
                <a16:creationId xmlns:a16="http://schemas.microsoft.com/office/drawing/2014/main" id="{2F4AEDCA-05C9-4E0D-A4A2-D9607643D241}"/>
              </a:ext>
            </a:extLst>
          </p:cNvPr>
          <p:cNvSpPr txBox="1"/>
          <p:nvPr/>
        </p:nvSpPr>
        <p:spPr>
          <a:xfrm>
            <a:off x="2806025" y="2939361"/>
            <a:ext cx="2183920" cy="584775"/>
          </a:xfrm>
          <a:prstGeom prst="rect">
            <a:avLst/>
          </a:prstGeom>
          <a:noFill/>
        </p:spPr>
        <p:txBody>
          <a:bodyPr wrap="square" rtlCol="0">
            <a:spAutoFit/>
          </a:bodyPr>
          <a:lstStyle/>
          <a:p>
            <a:pPr algn="just"/>
            <a:r>
              <a:rPr lang="ja-JP" altLang="en-US" sz="3200" dirty="0"/>
              <a:t>電線</a:t>
            </a:r>
          </a:p>
        </p:txBody>
      </p:sp>
      <p:sp>
        <p:nvSpPr>
          <p:cNvPr id="28" name="テキスト ボックス 27">
            <a:extLst>
              <a:ext uri="{FF2B5EF4-FFF2-40B4-BE49-F238E27FC236}">
                <a16:creationId xmlns:a16="http://schemas.microsoft.com/office/drawing/2014/main" id="{0BDAC752-BCCF-46B3-A4F6-48361576655A}"/>
              </a:ext>
            </a:extLst>
          </p:cNvPr>
          <p:cNvSpPr txBox="1"/>
          <p:nvPr/>
        </p:nvSpPr>
        <p:spPr>
          <a:xfrm>
            <a:off x="2814004" y="3510687"/>
            <a:ext cx="2183920" cy="584775"/>
          </a:xfrm>
          <a:prstGeom prst="rect">
            <a:avLst/>
          </a:prstGeom>
          <a:noFill/>
        </p:spPr>
        <p:txBody>
          <a:bodyPr wrap="square" rtlCol="0">
            <a:spAutoFit/>
          </a:bodyPr>
          <a:lstStyle/>
          <a:p>
            <a:pPr algn="just"/>
            <a:r>
              <a:rPr lang="ja-JP" altLang="en-US" sz="3200" dirty="0"/>
              <a:t>銅鍋</a:t>
            </a:r>
          </a:p>
        </p:txBody>
      </p:sp>
      <p:sp>
        <p:nvSpPr>
          <p:cNvPr id="29" name="テキスト ボックス 28">
            <a:extLst>
              <a:ext uri="{FF2B5EF4-FFF2-40B4-BE49-F238E27FC236}">
                <a16:creationId xmlns:a16="http://schemas.microsoft.com/office/drawing/2014/main" id="{8EA80B3C-07B7-42AE-9A7C-36FD4076EA9A}"/>
              </a:ext>
            </a:extLst>
          </p:cNvPr>
          <p:cNvSpPr txBox="1"/>
          <p:nvPr/>
        </p:nvSpPr>
        <p:spPr>
          <a:xfrm>
            <a:off x="4300810" y="4164558"/>
            <a:ext cx="888089" cy="584775"/>
          </a:xfrm>
          <a:prstGeom prst="rect">
            <a:avLst/>
          </a:prstGeom>
          <a:noFill/>
        </p:spPr>
        <p:txBody>
          <a:bodyPr wrap="square" rtlCol="0">
            <a:spAutoFit/>
          </a:bodyPr>
          <a:lstStyle/>
          <a:p>
            <a:pPr algn="just"/>
            <a:r>
              <a:rPr lang="ja-JP" altLang="en-US" sz="3200" dirty="0"/>
              <a:t>缶</a:t>
            </a:r>
          </a:p>
        </p:txBody>
      </p:sp>
      <p:sp>
        <p:nvSpPr>
          <p:cNvPr id="30" name="テキスト ボックス 29">
            <a:extLst>
              <a:ext uri="{FF2B5EF4-FFF2-40B4-BE49-F238E27FC236}">
                <a16:creationId xmlns:a16="http://schemas.microsoft.com/office/drawing/2014/main" id="{2924ADED-5A97-446C-A069-2A6E1CF1D681}"/>
              </a:ext>
            </a:extLst>
          </p:cNvPr>
          <p:cNvSpPr txBox="1"/>
          <p:nvPr/>
        </p:nvSpPr>
        <p:spPr>
          <a:xfrm>
            <a:off x="4300809" y="4749333"/>
            <a:ext cx="2526453" cy="584775"/>
          </a:xfrm>
          <a:prstGeom prst="rect">
            <a:avLst/>
          </a:prstGeom>
          <a:noFill/>
        </p:spPr>
        <p:txBody>
          <a:bodyPr wrap="square" rtlCol="0">
            <a:spAutoFit/>
          </a:bodyPr>
          <a:lstStyle/>
          <a:p>
            <a:pPr algn="just"/>
            <a:r>
              <a:rPr lang="ja-JP" altLang="en-US" sz="3200" dirty="0"/>
              <a:t>アルミサッシ</a:t>
            </a:r>
          </a:p>
        </p:txBody>
      </p:sp>
      <p:sp>
        <p:nvSpPr>
          <p:cNvPr id="31" name="テキスト ボックス 30">
            <a:extLst>
              <a:ext uri="{FF2B5EF4-FFF2-40B4-BE49-F238E27FC236}">
                <a16:creationId xmlns:a16="http://schemas.microsoft.com/office/drawing/2014/main" id="{D2300AC2-5930-4753-8359-C5E75A0FEAFB}"/>
              </a:ext>
            </a:extLst>
          </p:cNvPr>
          <p:cNvSpPr txBox="1"/>
          <p:nvPr/>
        </p:nvSpPr>
        <p:spPr>
          <a:xfrm>
            <a:off x="9030042" y="948294"/>
            <a:ext cx="2183920" cy="584775"/>
          </a:xfrm>
          <a:prstGeom prst="rect">
            <a:avLst/>
          </a:prstGeom>
          <a:noFill/>
        </p:spPr>
        <p:txBody>
          <a:bodyPr wrap="square" rtlCol="0">
            <a:spAutoFit/>
          </a:bodyPr>
          <a:lstStyle/>
          <a:p>
            <a:pPr algn="just"/>
            <a:r>
              <a:rPr lang="ja-JP" altLang="en-US" sz="3200" dirty="0"/>
              <a:t>楽器</a:t>
            </a:r>
          </a:p>
        </p:txBody>
      </p:sp>
      <p:sp>
        <p:nvSpPr>
          <p:cNvPr id="32" name="テキスト ボックス 31">
            <a:extLst>
              <a:ext uri="{FF2B5EF4-FFF2-40B4-BE49-F238E27FC236}">
                <a16:creationId xmlns:a16="http://schemas.microsoft.com/office/drawing/2014/main" id="{7E39B941-3B4F-4A56-AE7B-DDDF2BA50984}"/>
              </a:ext>
            </a:extLst>
          </p:cNvPr>
          <p:cNvSpPr txBox="1"/>
          <p:nvPr/>
        </p:nvSpPr>
        <p:spPr>
          <a:xfrm>
            <a:off x="9030042" y="2094316"/>
            <a:ext cx="2183920" cy="584775"/>
          </a:xfrm>
          <a:prstGeom prst="rect">
            <a:avLst/>
          </a:prstGeom>
          <a:noFill/>
        </p:spPr>
        <p:txBody>
          <a:bodyPr wrap="square" rtlCol="0">
            <a:spAutoFit/>
          </a:bodyPr>
          <a:lstStyle/>
          <a:p>
            <a:pPr algn="just"/>
            <a:r>
              <a:rPr lang="ja-JP" altLang="en-US" sz="3200" dirty="0"/>
              <a:t>硬貨</a:t>
            </a:r>
          </a:p>
        </p:txBody>
      </p:sp>
      <p:sp>
        <p:nvSpPr>
          <p:cNvPr id="33" name="テキスト ボックス 32">
            <a:extLst>
              <a:ext uri="{FF2B5EF4-FFF2-40B4-BE49-F238E27FC236}">
                <a16:creationId xmlns:a16="http://schemas.microsoft.com/office/drawing/2014/main" id="{342BBCDF-AEA8-42C0-983A-AED2B2C0C8AA}"/>
              </a:ext>
            </a:extLst>
          </p:cNvPr>
          <p:cNvSpPr txBox="1"/>
          <p:nvPr/>
        </p:nvSpPr>
        <p:spPr>
          <a:xfrm>
            <a:off x="10260624" y="3221911"/>
            <a:ext cx="1668024" cy="584775"/>
          </a:xfrm>
          <a:prstGeom prst="rect">
            <a:avLst/>
          </a:prstGeom>
          <a:noFill/>
        </p:spPr>
        <p:txBody>
          <a:bodyPr wrap="square" rtlCol="0">
            <a:spAutoFit/>
          </a:bodyPr>
          <a:lstStyle/>
          <a:p>
            <a:pPr algn="just"/>
            <a:r>
              <a:rPr lang="ja-JP" altLang="en-US" sz="3200" dirty="0"/>
              <a:t>航空機</a:t>
            </a:r>
          </a:p>
        </p:txBody>
      </p:sp>
      <p:sp>
        <p:nvSpPr>
          <p:cNvPr id="34" name="テキスト ボックス 33">
            <a:extLst>
              <a:ext uri="{FF2B5EF4-FFF2-40B4-BE49-F238E27FC236}">
                <a16:creationId xmlns:a16="http://schemas.microsoft.com/office/drawing/2014/main" id="{96780511-2EFF-426C-B7E5-38F0587193F5}"/>
              </a:ext>
            </a:extLst>
          </p:cNvPr>
          <p:cNvSpPr txBox="1"/>
          <p:nvPr/>
        </p:nvSpPr>
        <p:spPr>
          <a:xfrm>
            <a:off x="9590405" y="4370885"/>
            <a:ext cx="2183920" cy="584775"/>
          </a:xfrm>
          <a:prstGeom prst="rect">
            <a:avLst/>
          </a:prstGeom>
          <a:noFill/>
        </p:spPr>
        <p:txBody>
          <a:bodyPr wrap="square" rtlCol="0">
            <a:spAutoFit/>
          </a:bodyPr>
          <a:lstStyle/>
          <a:p>
            <a:pPr algn="just"/>
            <a:r>
              <a:rPr lang="ja-JP" altLang="en-US" sz="3200" dirty="0"/>
              <a:t>電熱線</a:t>
            </a:r>
          </a:p>
        </p:txBody>
      </p:sp>
      <p:sp>
        <p:nvSpPr>
          <p:cNvPr id="2" name="タイトル 1">
            <a:extLst>
              <a:ext uri="{FF2B5EF4-FFF2-40B4-BE49-F238E27FC236}">
                <a16:creationId xmlns:a16="http://schemas.microsoft.com/office/drawing/2014/main" id="{453C5457-1185-4BAC-8A26-17CE57ABD59D}"/>
              </a:ext>
            </a:extLst>
          </p:cNvPr>
          <p:cNvSpPr>
            <a:spLocks noGrp="1"/>
          </p:cNvSpPr>
          <p:nvPr>
            <p:ph type="title"/>
          </p:nvPr>
        </p:nvSpPr>
        <p:spPr/>
        <p:txBody>
          <a:bodyPr/>
          <a:lstStyle/>
          <a:p>
            <a:r>
              <a:rPr lang="ja-JP" altLang="en-US" dirty="0"/>
              <a:t>金属の利用と性質</a:t>
            </a:r>
          </a:p>
        </p:txBody>
      </p:sp>
      <p:sp>
        <p:nvSpPr>
          <p:cNvPr id="3" name="縦書きコンテンツ プレースホルダー 2">
            <a:extLst>
              <a:ext uri="{FF2B5EF4-FFF2-40B4-BE49-F238E27FC236}">
                <a16:creationId xmlns:a16="http://schemas.microsoft.com/office/drawing/2014/main" id="{54672BDA-ABD9-4CDD-B076-1B3951198108}"/>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Tree>
    <p:extLst>
      <p:ext uri="{BB962C8B-B14F-4D97-AF65-F5344CB8AC3E}">
        <p14:creationId xmlns:p14="http://schemas.microsoft.com/office/powerpoint/2010/main" val="42377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BDC79BAE-C157-4465-A8E3-7E0678453C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288" y="1724745"/>
            <a:ext cx="6078000" cy="4560642"/>
          </a:xfrm>
          <a:prstGeom prst="rect">
            <a:avLst/>
          </a:prstGeom>
          <a:noFill/>
          <a:ln w="9525">
            <a:noFill/>
            <a:miter lim="800000"/>
            <a:headEnd/>
            <a:tailEnd/>
          </a:ln>
        </p:spPr>
      </p:pic>
      <p:sp>
        <p:nvSpPr>
          <p:cNvPr id="12" name="テキスト ボックス 11"/>
          <p:cNvSpPr txBox="1"/>
          <p:nvPr/>
        </p:nvSpPr>
        <p:spPr>
          <a:xfrm>
            <a:off x="6240016" y="2219620"/>
            <a:ext cx="4788893" cy="1754326"/>
          </a:xfrm>
          <a:prstGeom prst="rect">
            <a:avLst/>
          </a:prstGeom>
          <a:noFill/>
        </p:spPr>
        <p:txBody>
          <a:bodyPr wrap="square" rtlCol="0">
            <a:spAutoFit/>
          </a:bodyPr>
          <a:lstStyle/>
          <a:p>
            <a:r>
              <a:rPr lang="ja-JP" altLang="en-US" sz="3600" dirty="0"/>
              <a:t>ほかの金属と比較して非常に膨大な電力量が必要</a:t>
            </a:r>
          </a:p>
        </p:txBody>
      </p:sp>
      <p:sp>
        <p:nvSpPr>
          <p:cNvPr id="2" name="タイトル 1">
            <a:extLst>
              <a:ext uri="{FF2B5EF4-FFF2-40B4-BE49-F238E27FC236}">
                <a16:creationId xmlns:a16="http://schemas.microsoft.com/office/drawing/2014/main" id="{A0BD56FC-5BBD-4C09-A44C-643FE9DF877E}"/>
              </a:ext>
            </a:extLst>
          </p:cNvPr>
          <p:cNvSpPr>
            <a:spLocks noGrp="1"/>
          </p:cNvSpPr>
          <p:nvPr>
            <p:ph type="title"/>
          </p:nvPr>
        </p:nvSpPr>
        <p:spPr/>
        <p:txBody>
          <a:bodyPr/>
          <a:lstStyle/>
          <a:p>
            <a:r>
              <a:rPr lang="ja-JP" altLang="en-US" dirty="0"/>
              <a:t>金属の製錬</a:t>
            </a:r>
          </a:p>
        </p:txBody>
      </p:sp>
      <p:sp>
        <p:nvSpPr>
          <p:cNvPr id="3" name="縦書きコンテンツ プレースホルダー 2">
            <a:extLst>
              <a:ext uri="{FF2B5EF4-FFF2-40B4-BE49-F238E27FC236}">
                <a16:creationId xmlns:a16="http://schemas.microsoft.com/office/drawing/2014/main" id="{F69C99B6-C921-4272-A92B-E98BC2306371}"/>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
        <p:nvSpPr>
          <p:cNvPr id="13" name="角丸四角形 1">
            <a:extLst>
              <a:ext uri="{FF2B5EF4-FFF2-40B4-BE49-F238E27FC236}">
                <a16:creationId xmlns:a16="http://schemas.microsoft.com/office/drawing/2014/main" id="{3B3AB3CC-CD70-4BC5-8F35-E67FA3D37AF9}"/>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アルミニウムの溶融塩電解</a:t>
            </a:r>
            <a:endParaRPr lang="en-US" altLang="ja-JP" sz="4000" dirty="0"/>
          </a:p>
        </p:txBody>
      </p:sp>
      <p:sp>
        <p:nvSpPr>
          <p:cNvPr id="7" name="テキスト ボックス 6">
            <a:extLst>
              <a:ext uri="{FF2B5EF4-FFF2-40B4-BE49-F238E27FC236}">
                <a16:creationId xmlns:a16="http://schemas.microsoft.com/office/drawing/2014/main" id="{FD27BD6C-B68F-4A9F-91A4-72FCD6118B5C}"/>
              </a:ext>
            </a:extLst>
          </p:cNvPr>
          <p:cNvSpPr txBox="1"/>
          <p:nvPr/>
        </p:nvSpPr>
        <p:spPr>
          <a:xfrm>
            <a:off x="6836310" y="4114878"/>
            <a:ext cx="4735780" cy="1323439"/>
          </a:xfrm>
          <a:prstGeom prst="rect">
            <a:avLst/>
          </a:prstGeom>
          <a:noFill/>
        </p:spPr>
        <p:txBody>
          <a:bodyPr wrap="square" rtlCol="0">
            <a:spAutoFit/>
          </a:bodyPr>
          <a:lstStyle/>
          <a:p>
            <a:pPr algn="just"/>
            <a:r>
              <a:rPr lang="ja-JP" altLang="en-US" sz="4000" dirty="0"/>
              <a:t>コストの高い金属</a:t>
            </a:r>
            <a:endParaRPr lang="en-US" altLang="ja-JP" sz="4000" dirty="0"/>
          </a:p>
          <a:p>
            <a:pPr algn="just"/>
            <a:r>
              <a:rPr lang="ja-JP" altLang="en-US" sz="4000" dirty="0"/>
              <a:t>電気の缶詰</a:t>
            </a:r>
          </a:p>
        </p:txBody>
      </p:sp>
      <p:cxnSp>
        <p:nvCxnSpPr>
          <p:cNvPr id="8" name="直線矢印コネクタ 7">
            <a:extLst>
              <a:ext uri="{FF2B5EF4-FFF2-40B4-BE49-F238E27FC236}">
                <a16:creationId xmlns:a16="http://schemas.microsoft.com/office/drawing/2014/main" id="{D34F6981-8C5E-459D-BE4B-9332849191C4}"/>
              </a:ext>
            </a:extLst>
          </p:cNvPr>
          <p:cNvCxnSpPr>
            <a:cxnSpLocks/>
          </p:cNvCxnSpPr>
          <p:nvPr/>
        </p:nvCxnSpPr>
        <p:spPr>
          <a:xfrm>
            <a:off x="6155358" y="4486477"/>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063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5FDE7-4C3D-425A-A360-20CF44161883}"/>
              </a:ext>
            </a:extLst>
          </p:cNvPr>
          <p:cNvSpPr>
            <a:spLocks noGrp="1"/>
          </p:cNvSpPr>
          <p:nvPr>
            <p:ph type="title"/>
          </p:nvPr>
        </p:nvSpPr>
        <p:spPr/>
        <p:txBody>
          <a:bodyPr/>
          <a:lstStyle/>
          <a:p>
            <a:r>
              <a:rPr lang="ja-JP" altLang="en-US" dirty="0"/>
              <a:t>金属の製錬</a:t>
            </a:r>
          </a:p>
        </p:txBody>
      </p:sp>
      <p:sp>
        <p:nvSpPr>
          <p:cNvPr id="3" name="縦書きコンテンツ プレースホルダー 2">
            <a:extLst>
              <a:ext uri="{FF2B5EF4-FFF2-40B4-BE49-F238E27FC236}">
                <a16:creationId xmlns:a16="http://schemas.microsoft.com/office/drawing/2014/main" id="{7A0BE07B-790E-48EA-836F-FC78E78C19E2}"/>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graphicFrame>
        <p:nvGraphicFramePr>
          <p:cNvPr id="6" name="コンテンツ プレースホルダー 4">
            <a:extLst>
              <a:ext uri="{FF2B5EF4-FFF2-40B4-BE49-F238E27FC236}">
                <a16:creationId xmlns:a16="http://schemas.microsoft.com/office/drawing/2014/main" id="{7A125C58-ED06-4B0E-ADC6-8098E5701F46}"/>
              </a:ext>
            </a:extLst>
          </p:cNvPr>
          <p:cNvGraphicFramePr>
            <a:graphicFrameLocks/>
          </p:cNvGraphicFramePr>
          <p:nvPr>
            <p:extLst>
              <p:ext uri="{D42A27DB-BD31-4B8C-83A1-F6EECF244321}">
                <p14:modId xmlns:p14="http://schemas.microsoft.com/office/powerpoint/2010/main" val="611878689"/>
              </p:ext>
            </p:extLst>
          </p:nvPr>
        </p:nvGraphicFramePr>
        <p:xfrm>
          <a:off x="543339" y="1916832"/>
          <a:ext cx="10972801" cy="4248000"/>
        </p:xfrm>
        <a:graphic>
          <a:graphicData uri="http://schemas.openxmlformats.org/drawingml/2006/table">
            <a:tbl>
              <a:tblPr firstRow="1" firstCol="1" bandRow="1">
                <a:tableStyleId>{74C1A8A3-306A-4EB7-A6B1-4F7E0EB9C5D6}</a:tableStyleId>
              </a:tblPr>
              <a:tblGrid>
                <a:gridCol w="2744349">
                  <a:extLst>
                    <a:ext uri="{9D8B030D-6E8A-4147-A177-3AD203B41FA5}">
                      <a16:colId xmlns:a16="http://schemas.microsoft.com/office/drawing/2014/main" val="1775073520"/>
                    </a:ext>
                  </a:extLst>
                </a:gridCol>
                <a:gridCol w="4114226">
                  <a:extLst>
                    <a:ext uri="{9D8B030D-6E8A-4147-A177-3AD203B41FA5}">
                      <a16:colId xmlns:a16="http://schemas.microsoft.com/office/drawing/2014/main" val="881008631"/>
                    </a:ext>
                  </a:extLst>
                </a:gridCol>
                <a:gridCol w="4114226">
                  <a:extLst>
                    <a:ext uri="{9D8B030D-6E8A-4147-A177-3AD203B41FA5}">
                      <a16:colId xmlns:a16="http://schemas.microsoft.com/office/drawing/2014/main" val="1897644030"/>
                    </a:ext>
                  </a:extLst>
                </a:gridCol>
              </a:tblGrid>
              <a:tr h="684000">
                <a:tc>
                  <a:txBody>
                    <a:bodyPr/>
                    <a:lstStyle/>
                    <a:p>
                      <a:pPr algn="just">
                        <a:lnSpc>
                          <a:spcPts val="3400"/>
                        </a:lnSpc>
                        <a:spcBef>
                          <a:spcPts val="240"/>
                        </a:spcBef>
                        <a:spcAft>
                          <a:spcPts val="0"/>
                        </a:spcAft>
                      </a:pPr>
                      <a:r>
                        <a:rPr lang="en-US" sz="2800" kern="100">
                          <a:effectLst/>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algn="ctr">
                        <a:lnSpc>
                          <a:spcPts val="3400"/>
                        </a:lnSpc>
                        <a:spcBef>
                          <a:spcPts val="240"/>
                        </a:spcBef>
                        <a:spcAft>
                          <a:spcPts val="0"/>
                        </a:spcAft>
                      </a:pPr>
                      <a:r>
                        <a:rPr lang="ja-JP" sz="3600" kern="100" dirty="0">
                          <a:effectLst/>
                        </a:rPr>
                        <a:t>酸化されるもの</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algn="ctr">
                        <a:lnSpc>
                          <a:spcPts val="3400"/>
                        </a:lnSpc>
                        <a:spcBef>
                          <a:spcPts val="240"/>
                        </a:spcBef>
                        <a:spcAft>
                          <a:spcPts val="0"/>
                        </a:spcAft>
                      </a:pPr>
                      <a:r>
                        <a:rPr lang="ja-JP" sz="3600" kern="100" dirty="0">
                          <a:effectLst/>
                        </a:rPr>
                        <a:t>還元されるもの</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935654"/>
                  </a:ext>
                </a:extLst>
              </a:tr>
              <a:tr h="1188000">
                <a:tc>
                  <a:txBody>
                    <a:bodyPr/>
                    <a:lstStyle/>
                    <a:p>
                      <a:pPr algn="just">
                        <a:lnSpc>
                          <a:spcPts val="3400"/>
                        </a:lnSpc>
                        <a:spcBef>
                          <a:spcPts val="240"/>
                        </a:spcBef>
                        <a:spcAft>
                          <a:spcPts val="0"/>
                        </a:spcAft>
                      </a:pPr>
                      <a:r>
                        <a:rPr lang="ja-JP" sz="3600" kern="100" dirty="0">
                          <a:effectLst/>
                        </a:rPr>
                        <a:t>鉄</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algn="l">
                        <a:lnSpc>
                          <a:spcPts val="3400"/>
                        </a:lnSpc>
                        <a:spcBef>
                          <a:spcPts val="240"/>
                        </a:spcBef>
                        <a:spcAft>
                          <a:spcPts val="0"/>
                        </a:spcAft>
                      </a:pPr>
                      <a:r>
                        <a:rPr lang="ja-JP" sz="2800" kern="100" dirty="0">
                          <a:effectLst/>
                        </a:rPr>
                        <a:t>一酸化炭素（</a:t>
                      </a:r>
                      <a:r>
                        <a:rPr lang="en-US" sz="2800" kern="100" dirty="0">
                          <a:effectLst/>
                        </a:rPr>
                        <a:t>CO</a:t>
                      </a:r>
                      <a:r>
                        <a:rPr lang="ja-JP" sz="2800" kern="100" dirty="0">
                          <a:effectLst/>
                        </a:rPr>
                        <a:t>）</a:t>
                      </a:r>
                    </a:p>
                    <a:p>
                      <a:pPr indent="279400" algn="l">
                        <a:lnSpc>
                          <a:spcPts val="3400"/>
                        </a:lnSpc>
                        <a:spcBef>
                          <a:spcPts val="240"/>
                        </a:spcBef>
                        <a:spcAft>
                          <a:spcPts val="0"/>
                        </a:spcAft>
                      </a:pPr>
                      <a:r>
                        <a:rPr lang="ja-JP" sz="2800" kern="100" dirty="0">
                          <a:effectLst/>
                        </a:rPr>
                        <a:t>→</a:t>
                      </a:r>
                      <a:r>
                        <a:rPr lang="ja-JP" altLang="en-US" sz="2800" kern="100" dirty="0">
                          <a:effectLst/>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indent="279400" algn="l">
                        <a:lnSpc>
                          <a:spcPts val="3400"/>
                        </a:lnSpc>
                        <a:spcBef>
                          <a:spcPts val="240"/>
                        </a:spcBef>
                        <a:spcAft>
                          <a:spcPts val="0"/>
                        </a:spcAft>
                      </a:pPr>
                      <a:endParaRPr lang="en-US" altLang="ja-JP" sz="2800" kern="100" dirty="0">
                        <a:effectLst/>
                      </a:endParaRPr>
                    </a:p>
                    <a:p>
                      <a:pPr indent="279400" algn="l">
                        <a:lnSpc>
                          <a:spcPts val="3400"/>
                        </a:lnSpc>
                        <a:spcBef>
                          <a:spcPts val="240"/>
                        </a:spcBef>
                        <a:spcAft>
                          <a:spcPts val="0"/>
                        </a:spcAft>
                      </a:pPr>
                      <a:r>
                        <a:rPr lang="ja-JP" sz="2800" kern="100" dirty="0">
                          <a:effectLst/>
                        </a:rPr>
                        <a:t>→</a:t>
                      </a:r>
                      <a:r>
                        <a:rPr lang="ja-JP" altLang="en-US" sz="2800" kern="100" dirty="0">
                          <a:effectLst/>
                        </a:rPr>
                        <a:t>　</a:t>
                      </a:r>
                      <a:r>
                        <a:rPr lang="ja-JP" sz="2800" kern="100" dirty="0">
                          <a:effectLst/>
                        </a:rPr>
                        <a:t>鉄（</a:t>
                      </a:r>
                      <a:r>
                        <a:rPr lang="en-US" sz="2800" kern="100" dirty="0">
                          <a:effectLst/>
                        </a:rPr>
                        <a:t>Fe</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98507639"/>
                  </a:ext>
                </a:extLst>
              </a:tr>
              <a:tr h="1188000">
                <a:tc>
                  <a:txBody>
                    <a:bodyPr/>
                    <a:lstStyle/>
                    <a:p>
                      <a:pPr algn="just">
                        <a:lnSpc>
                          <a:spcPts val="3400"/>
                        </a:lnSpc>
                        <a:spcBef>
                          <a:spcPts val="240"/>
                        </a:spcBef>
                        <a:spcAft>
                          <a:spcPts val="0"/>
                        </a:spcAft>
                      </a:pPr>
                      <a:r>
                        <a:rPr lang="ja-JP" sz="3600" kern="100" dirty="0">
                          <a:effectLst/>
                        </a:rPr>
                        <a:t>銅</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algn="l">
                        <a:lnSpc>
                          <a:spcPts val="3400"/>
                        </a:lnSpc>
                        <a:spcBef>
                          <a:spcPts val="240"/>
                        </a:spcBef>
                        <a:spcAft>
                          <a:spcPts val="0"/>
                        </a:spcAft>
                      </a:pPr>
                      <a:endParaRPr lang="en-US" altLang="ja-JP" sz="2800" kern="100" dirty="0">
                        <a:effectLst/>
                      </a:endParaRPr>
                    </a:p>
                    <a:p>
                      <a:pPr algn="l">
                        <a:lnSpc>
                          <a:spcPts val="3400"/>
                        </a:lnSpc>
                        <a:spcBef>
                          <a:spcPts val="240"/>
                        </a:spcBef>
                        <a:spcAft>
                          <a:spcPts val="0"/>
                        </a:spcAft>
                      </a:pPr>
                      <a:r>
                        <a:rPr lang="ja-JP" sz="2800" kern="100" dirty="0">
                          <a:effectLst/>
                        </a:rPr>
                        <a:t>　→</a:t>
                      </a:r>
                      <a:r>
                        <a:rPr lang="ja-JP" altLang="en-US" sz="2800" kern="100" dirty="0">
                          <a:effectLst/>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indent="279400" algn="l">
                        <a:lnSpc>
                          <a:spcPts val="3400"/>
                        </a:lnSpc>
                        <a:spcBef>
                          <a:spcPts val="240"/>
                        </a:spcBef>
                        <a:spcAft>
                          <a:spcPts val="0"/>
                        </a:spcAft>
                      </a:pPr>
                      <a:endParaRPr lang="en-US" altLang="ja-JP" sz="2800" kern="100" dirty="0">
                        <a:effectLst/>
                      </a:endParaRPr>
                    </a:p>
                    <a:p>
                      <a:pPr indent="279400" algn="l">
                        <a:lnSpc>
                          <a:spcPts val="3400"/>
                        </a:lnSpc>
                        <a:spcBef>
                          <a:spcPts val="240"/>
                        </a:spcBef>
                        <a:spcAft>
                          <a:spcPts val="0"/>
                        </a:spcAft>
                      </a:pPr>
                      <a:r>
                        <a:rPr lang="ja-JP" sz="2800" kern="100" dirty="0">
                          <a:effectLst/>
                        </a:rPr>
                        <a:t>→</a:t>
                      </a:r>
                      <a:r>
                        <a:rPr lang="ja-JP" altLang="en-US" sz="2800" kern="100" dirty="0">
                          <a:effectLst/>
                        </a:rPr>
                        <a:t>　</a:t>
                      </a:r>
                      <a:r>
                        <a:rPr lang="ja-JP" sz="2800" kern="100" dirty="0">
                          <a:effectLst/>
                        </a:rPr>
                        <a:t>銅（</a:t>
                      </a:r>
                      <a:r>
                        <a:rPr lang="en-US" sz="2800" kern="100" dirty="0">
                          <a:effectLst/>
                        </a:rPr>
                        <a:t>Cu</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398925"/>
                  </a:ext>
                </a:extLst>
              </a:tr>
              <a:tr h="1188000">
                <a:tc>
                  <a:txBody>
                    <a:bodyPr/>
                    <a:lstStyle/>
                    <a:p>
                      <a:pPr algn="just">
                        <a:lnSpc>
                          <a:spcPts val="3400"/>
                        </a:lnSpc>
                        <a:spcBef>
                          <a:spcPts val="240"/>
                        </a:spcBef>
                        <a:spcAft>
                          <a:spcPts val="0"/>
                        </a:spcAft>
                      </a:pPr>
                      <a:r>
                        <a:rPr lang="ja-JP" sz="3600" kern="100" dirty="0">
                          <a:effectLst/>
                        </a:rPr>
                        <a:t>アルミニウム</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indent="139700" algn="l">
                        <a:lnSpc>
                          <a:spcPts val="3400"/>
                        </a:lnSpc>
                        <a:spcBef>
                          <a:spcPts val="240"/>
                        </a:spcBef>
                        <a:spcAft>
                          <a:spcPts val="0"/>
                        </a:spcAft>
                      </a:pPr>
                      <a:endParaRPr lang="en-US" altLang="ja-JP" sz="2800" kern="100" dirty="0">
                        <a:effectLst/>
                      </a:endParaRPr>
                    </a:p>
                    <a:p>
                      <a:pPr indent="139700" algn="l">
                        <a:lnSpc>
                          <a:spcPts val="3400"/>
                        </a:lnSpc>
                        <a:spcBef>
                          <a:spcPts val="240"/>
                        </a:spcBef>
                        <a:spcAft>
                          <a:spcPts val="0"/>
                        </a:spcAft>
                      </a:pPr>
                      <a:r>
                        <a:rPr lang="ja-JP" altLang="en-US" sz="2800" kern="100" dirty="0">
                          <a:effectLst/>
                        </a:rPr>
                        <a:t> </a:t>
                      </a:r>
                      <a:r>
                        <a:rPr lang="ja-JP" sz="2800" kern="100" dirty="0">
                          <a:effectLst/>
                        </a:rPr>
                        <a:t>→</a:t>
                      </a:r>
                      <a:r>
                        <a:rPr lang="ja-JP" altLang="en-US" sz="2800" kern="100" dirty="0">
                          <a:effectLst/>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indent="279400" algn="l">
                        <a:lnSpc>
                          <a:spcPts val="3400"/>
                        </a:lnSpc>
                        <a:spcBef>
                          <a:spcPts val="240"/>
                        </a:spcBef>
                        <a:spcAft>
                          <a:spcPts val="0"/>
                        </a:spcAft>
                      </a:pPr>
                      <a:endParaRPr lang="en-US" altLang="ja-JP" sz="2800" kern="100" dirty="0">
                        <a:effectLst/>
                      </a:endParaRPr>
                    </a:p>
                    <a:p>
                      <a:pPr indent="279400" algn="l">
                        <a:lnSpc>
                          <a:spcPts val="3400"/>
                        </a:lnSpc>
                        <a:spcBef>
                          <a:spcPts val="240"/>
                        </a:spcBef>
                        <a:spcAft>
                          <a:spcPts val="0"/>
                        </a:spcAft>
                      </a:pPr>
                      <a:r>
                        <a:rPr lang="ja-JP" sz="2800" kern="100" dirty="0">
                          <a:effectLst/>
                        </a:rPr>
                        <a:t>→</a:t>
                      </a:r>
                      <a:r>
                        <a:rPr lang="ja-JP" altLang="en-US" sz="2800" kern="100" dirty="0">
                          <a:effectLst/>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18509736"/>
                  </a:ext>
                </a:extLst>
              </a:tr>
            </a:tbl>
          </a:graphicData>
        </a:graphic>
      </p:graphicFrame>
      <p:sp>
        <p:nvSpPr>
          <p:cNvPr id="7" name="正方形/長方形 6">
            <a:extLst>
              <a:ext uri="{FF2B5EF4-FFF2-40B4-BE49-F238E27FC236}">
                <a16:creationId xmlns:a16="http://schemas.microsoft.com/office/drawing/2014/main" id="{1F644D86-34A5-417B-A7A1-C51447EBCCBE}"/>
              </a:ext>
            </a:extLst>
          </p:cNvPr>
          <p:cNvSpPr/>
          <p:nvPr/>
        </p:nvSpPr>
        <p:spPr>
          <a:xfrm>
            <a:off x="1199455" y="692092"/>
            <a:ext cx="10088083" cy="1200329"/>
          </a:xfrm>
          <a:prstGeom prst="rect">
            <a:avLst/>
          </a:prstGeom>
        </p:spPr>
        <p:txBody>
          <a:bodyPr wrap="square">
            <a:spAutoFit/>
          </a:bodyPr>
          <a:lstStyle/>
          <a:p>
            <a:r>
              <a:rPr lang="ja-JP" altLang="en-US" sz="3600" dirty="0"/>
              <a:t>鉄，銅，アルミニウムの製錬で，</a:t>
            </a:r>
            <a:br>
              <a:rPr lang="en-US" altLang="ja-JP" sz="3600" dirty="0"/>
            </a:br>
            <a:r>
              <a:rPr lang="ja-JP" altLang="en-US" sz="3600" dirty="0"/>
              <a:t>酸化されるものと還元されるものをまとめてみよう</a:t>
            </a:r>
          </a:p>
        </p:txBody>
      </p:sp>
    </p:spTree>
    <p:extLst>
      <p:ext uri="{BB962C8B-B14F-4D97-AF65-F5344CB8AC3E}">
        <p14:creationId xmlns:p14="http://schemas.microsoft.com/office/powerpoint/2010/main" val="2154664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5FDE7-4C3D-425A-A360-20CF44161883}"/>
              </a:ext>
            </a:extLst>
          </p:cNvPr>
          <p:cNvSpPr>
            <a:spLocks noGrp="1"/>
          </p:cNvSpPr>
          <p:nvPr>
            <p:ph type="title"/>
          </p:nvPr>
        </p:nvSpPr>
        <p:spPr/>
        <p:txBody>
          <a:bodyPr/>
          <a:lstStyle/>
          <a:p>
            <a:r>
              <a:rPr lang="ja-JP" altLang="en-US" dirty="0"/>
              <a:t>金属の製錬</a:t>
            </a:r>
          </a:p>
        </p:txBody>
      </p:sp>
      <p:sp>
        <p:nvSpPr>
          <p:cNvPr id="3" name="縦書きコンテンツ プレースホルダー 2">
            <a:extLst>
              <a:ext uri="{FF2B5EF4-FFF2-40B4-BE49-F238E27FC236}">
                <a16:creationId xmlns:a16="http://schemas.microsoft.com/office/drawing/2014/main" id="{7A0BE07B-790E-48EA-836F-FC78E78C19E2}"/>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graphicFrame>
        <p:nvGraphicFramePr>
          <p:cNvPr id="6" name="コンテンツ プレースホルダー 4">
            <a:extLst>
              <a:ext uri="{FF2B5EF4-FFF2-40B4-BE49-F238E27FC236}">
                <a16:creationId xmlns:a16="http://schemas.microsoft.com/office/drawing/2014/main" id="{7A125C58-ED06-4B0E-ADC6-8098E5701F46}"/>
              </a:ext>
            </a:extLst>
          </p:cNvPr>
          <p:cNvGraphicFramePr>
            <a:graphicFrameLocks/>
          </p:cNvGraphicFramePr>
          <p:nvPr>
            <p:extLst>
              <p:ext uri="{D42A27DB-BD31-4B8C-83A1-F6EECF244321}">
                <p14:modId xmlns:p14="http://schemas.microsoft.com/office/powerpoint/2010/main" val="1172016141"/>
              </p:ext>
            </p:extLst>
          </p:nvPr>
        </p:nvGraphicFramePr>
        <p:xfrm>
          <a:off x="543339" y="1916832"/>
          <a:ext cx="10972801" cy="4248000"/>
        </p:xfrm>
        <a:graphic>
          <a:graphicData uri="http://schemas.openxmlformats.org/drawingml/2006/table">
            <a:tbl>
              <a:tblPr firstRow="1" firstCol="1" bandRow="1">
                <a:tableStyleId>{74C1A8A3-306A-4EB7-A6B1-4F7E0EB9C5D6}</a:tableStyleId>
              </a:tblPr>
              <a:tblGrid>
                <a:gridCol w="2744349">
                  <a:extLst>
                    <a:ext uri="{9D8B030D-6E8A-4147-A177-3AD203B41FA5}">
                      <a16:colId xmlns:a16="http://schemas.microsoft.com/office/drawing/2014/main" val="1775073520"/>
                    </a:ext>
                  </a:extLst>
                </a:gridCol>
                <a:gridCol w="4114226">
                  <a:extLst>
                    <a:ext uri="{9D8B030D-6E8A-4147-A177-3AD203B41FA5}">
                      <a16:colId xmlns:a16="http://schemas.microsoft.com/office/drawing/2014/main" val="881008631"/>
                    </a:ext>
                  </a:extLst>
                </a:gridCol>
                <a:gridCol w="4114226">
                  <a:extLst>
                    <a:ext uri="{9D8B030D-6E8A-4147-A177-3AD203B41FA5}">
                      <a16:colId xmlns:a16="http://schemas.microsoft.com/office/drawing/2014/main" val="1897644030"/>
                    </a:ext>
                  </a:extLst>
                </a:gridCol>
              </a:tblGrid>
              <a:tr h="684000">
                <a:tc>
                  <a:txBody>
                    <a:bodyPr/>
                    <a:lstStyle/>
                    <a:p>
                      <a:pPr algn="just">
                        <a:lnSpc>
                          <a:spcPts val="3400"/>
                        </a:lnSpc>
                        <a:spcBef>
                          <a:spcPts val="240"/>
                        </a:spcBef>
                        <a:spcAft>
                          <a:spcPts val="0"/>
                        </a:spcAft>
                      </a:pPr>
                      <a:r>
                        <a:rPr lang="en-US" sz="2800" kern="100">
                          <a:effectLst/>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algn="ctr">
                        <a:lnSpc>
                          <a:spcPts val="3400"/>
                        </a:lnSpc>
                        <a:spcBef>
                          <a:spcPts val="240"/>
                        </a:spcBef>
                        <a:spcAft>
                          <a:spcPts val="0"/>
                        </a:spcAft>
                      </a:pPr>
                      <a:r>
                        <a:rPr lang="ja-JP" sz="3600" kern="100" dirty="0">
                          <a:effectLst/>
                        </a:rPr>
                        <a:t>酸化されるもの</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algn="ctr">
                        <a:lnSpc>
                          <a:spcPts val="3400"/>
                        </a:lnSpc>
                        <a:spcBef>
                          <a:spcPts val="240"/>
                        </a:spcBef>
                        <a:spcAft>
                          <a:spcPts val="0"/>
                        </a:spcAft>
                      </a:pPr>
                      <a:r>
                        <a:rPr lang="ja-JP" sz="3600" kern="100" dirty="0">
                          <a:effectLst/>
                        </a:rPr>
                        <a:t>還元されるもの</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935654"/>
                  </a:ext>
                </a:extLst>
              </a:tr>
              <a:tr h="1188000">
                <a:tc>
                  <a:txBody>
                    <a:bodyPr/>
                    <a:lstStyle/>
                    <a:p>
                      <a:pPr algn="just">
                        <a:lnSpc>
                          <a:spcPts val="3400"/>
                        </a:lnSpc>
                        <a:spcBef>
                          <a:spcPts val="240"/>
                        </a:spcBef>
                        <a:spcAft>
                          <a:spcPts val="0"/>
                        </a:spcAft>
                      </a:pPr>
                      <a:r>
                        <a:rPr lang="ja-JP" sz="3600" kern="100" dirty="0">
                          <a:effectLst/>
                        </a:rPr>
                        <a:t>鉄</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algn="l">
                        <a:lnSpc>
                          <a:spcPts val="3400"/>
                        </a:lnSpc>
                        <a:spcBef>
                          <a:spcPts val="240"/>
                        </a:spcBef>
                        <a:spcAft>
                          <a:spcPts val="0"/>
                        </a:spcAft>
                      </a:pPr>
                      <a:r>
                        <a:rPr lang="ja-JP" sz="2800" kern="100" dirty="0">
                          <a:effectLst/>
                        </a:rPr>
                        <a:t>一酸化炭素（</a:t>
                      </a:r>
                      <a:r>
                        <a:rPr lang="en-US" sz="2800" kern="100" dirty="0">
                          <a:effectLst/>
                        </a:rPr>
                        <a:t>CO</a:t>
                      </a:r>
                      <a:r>
                        <a:rPr lang="ja-JP" sz="2800" kern="100" dirty="0">
                          <a:effectLst/>
                        </a:rPr>
                        <a:t>）</a:t>
                      </a:r>
                    </a:p>
                    <a:p>
                      <a:pPr indent="279400" algn="l">
                        <a:lnSpc>
                          <a:spcPts val="3400"/>
                        </a:lnSpc>
                        <a:spcBef>
                          <a:spcPts val="240"/>
                        </a:spcBef>
                        <a:spcAft>
                          <a:spcPts val="0"/>
                        </a:spcAft>
                      </a:pPr>
                      <a:r>
                        <a:rPr lang="ja-JP" sz="2800" kern="100" dirty="0">
                          <a:effectLst/>
                        </a:rPr>
                        <a:t>→</a:t>
                      </a:r>
                      <a:r>
                        <a:rPr lang="ja-JP" altLang="en-US" sz="2800" kern="100" dirty="0">
                          <a:effectLst/>
                        </a:rPr>
                        <a:t>　</a:t>
                      </a:r>
                      <a:r>
                        <a:rPr lang="ja-JP" sz="2800" kern="100" dirty="0">
                          <a:effectLst/>
                        </a:rPr>
                        <a:t>二酸化炭素（</a:t>
                      </a:r>
                      <a:r>
                        <a:rPr lang="en-US" sz="2800" kern="100" dirty="0">
                          <a:effectLst/>
                        </a:rPr>
                        <a:t>CO</a:t>
                      </a:r>
                      <a:r>
                        <a:rPr lang="en-US" sz="2800" kern="100" baseline="-25000" dirty="0">
                          <a:effectLst/>
                        </a:rPr>
                        <a:t>2</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algn="l">
                        <a:lnSpc>
                          <a:spcPts val="3400"/>
                        </a:lnSpc>
                        <a:spcBef>
                          <a:spcPts val="240"/>
                        </a:spcBef>
                        <a:spcAft>
                          <a:spcPts val="0"/>
                        </a:spcAft>
                      </a:pPr>
                      <a:r>
                        <a:rPr lang="ja-JP" sz="2800" kern="100" dirty="0">
                          <a:effectLst/>
                        </a:rPr>
                        <a:t>酸化鉄（</a:t>
                      </a:r>
                      <a:r>
                        <a:rPr lang="en-US" sz="2800" kern="100" dirty="0">
                          <a:effectLst/>
                        </a:rPr>
                        <a:t>Fe</a:t>
                      </a:r>
                      <a:r>
                        <a:rPr lang="en-US" altLang="ja-JP" sz="2800" kern="100" baseline="-25000" dirty="0">
                          <a:effectLst/>
                        </a:rPr>
                        <a:t>2</a:t>
                      </a:r>
                      <a:r>
                        <a:rPr lang="en-US" sz="2800" kern="100" dirty="0">
                          <a:effectLst/>
                        </a:rPr>
                        <a:t>O</a:t>
                      </a:r>
                      <a:r>
                        <a:rPr lang="en-US" sz="2800" kern="100" baseline="-25000" dirty="0">
                          <a:effectLst/>
                        </a:rPr>
                        <a:t>3</a:t>
                      </a:r>
                      <a:r>
                        <a:rPr lang="ja-JP" sz="2800" kern="100" dirty="0">
                          <a:effectLst/>
                        </a:rPr>
                        <a:t>）</a:t>
                      </a:r>
                    </a:p>
                    <a:p>
                      <a:pPr indent="279400" algn="l">
                        <a:lnSpc>
                          <a:spcPts val="3400"/>
                        </a:lnSpc>
                        <a:spcBef>
                          <a:spcPts val="240"/>
                        </a:spcBef>
                        <a:spcAft>
                          <a:spcPts val="0"/>
                        </a:spcAft>
                      </a:pPr>
                      <a:r>
                        <a:rPr lang="ja-JP" sz="2800" kern="100" dirty="0">
                          <a:effectLst/>
                        </a:rPr>
                        <a:t>→</a:t>
                      </a:r>
                      <a:r>
                        <a:rPr lang="ja-JP" altLang="en-US" sz="2800" kern="100" dirty="0">
                          <a:effectLst/>
                        </a:rPr>
                        <a:t>　</a:t>
                      </a:r>
                      <a:r>
                        <a:rPr lang="ja-JP" sz="2800" kern="100" dirty="0">
                          <a:effectLst/>
                        </a:rPr>
                        <a:t>鉄（</a:t>
                      </a:r>
                      <a:r>
                        <a:rPr lang="en-US" sz="2800" kern="100" dirty="0">
                          <a:effectLst/>
                        </a:rPr>
                        <a:t>Fe</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98507639"/>
                  </a:ext>
                </a:extLst>
              </a:tr>
              <a:tr h="1188000">
                <a:tc>
                  <a:txBody>
                    <a:bodyPr/>
                    <a:lstStyle/>
                    <a:p>
                      <a:pPr algn="just">
                        <a:lnSpc>
                          <a:spcPts val="3400"/>
                        </a:lnSpc>
                        <a:spcBef>
                          <a:spcPts val="240"/>
                        </a:spcBef>
                        <a:spcAft>
                          <a:spcPts val="0"/>
                        </a:spcAft>
                      </a:pPr>
                      <a:r>
                        <a:rPr lang="ja-JP" sz="3600" kern="100" dirty="0">
                          <a:effectLst/>
                        </a:rPr>
                        <a:t>銅</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algn="l">
                        <a:lnSpc>
                          <a:spcPts val="3400"/>
                        </a:lnSpc>
                        <a:spcBef>
                          <a:spcPts val="240"/>
                        </a:spcBef>
                        <a:spcAft>
                          <a:spcPts val="0"/>
                        </a:spcAft>
                      </a:pPr>
                      <a:r>
                        <a:rPr lang="ja-JP" sz="2800" kern="100" dirty="0">
                          <a:effectLst/>
                        </a:rPr>
                        <a:t>銅（</a:t>
                      </a:r>
                      <a:r>
                        <a:rPr lang="en-US" sz="2800" kern="100" dirty="0">
                          <a:effectLst/>
                        </a:rPr>
                        <a:t>Cu</a:t>
                      </a:r>
                      <a:r>
                        <a:rPr lang="ja-JP" sz="2800" kern="100" dirty="0">
                          <a:effectLst/>
                        </a:rPr>
                        <a:t>）</a:t>
                      </a:r>
                    </a:p>
                    <a:p>
                      <a:pPr algn="l">
                        <a:lnSpc>
                          <a:spcPts val="3400"/>
                        </a:lnSpc>
                        <a:spcBef>
                          <a:spcPts val="240"/>
                        </a:spcBef>
                        <a:spcAft>
                          <a:spcPts val="0"/>
                        </a:spcAft>
                      </a:pPr>
                      <a:r>
                        <a:rPr lang="ja-JP" sz="2800" kern="100" dirty="0">
                          <a:effectLst/>
                        </a:rPr>
                        <a:t>　→</a:t>
                      </a:r>
                      <a:r>
                        <a:rPr lang="ja-JP" altLang="en-US" sz="2800" kern="100" dirty="0">
                          <a:effectLst/>
                        </a:rPr>
                        <a:t>　</a:t>
                      </a:r>
                      <a:r>
                        <a:rPr lang="ja-JP" sz="2800" kern="100" dirty="0">
                          <a:effectLst/>
                        </a:rPr>
                        <a:t>銅</a:t>
                      </a:r>
                      <a:r>
                        <a:rPr lang="en-US" altLang="ja-JP" sz="2800" kern="100" dirty="0">
                          <a:effectLst/>
                        </a:rPr>
                        <a:t>(</a:t>
                      </a:r>
                      <a:r>
                        <a:rPr lang="ja-JP" sz="2800" kern="100" dirty="0">
                          <a:effectLst/>
                        </a:rPr>
                        <a:t>Ⅱ</a:t>
                      </a:r>
                      <a:r>
                        <a:rPr lang="en-US" altLang="ja-JP" sz="2800" kern="100" dirty="0">
                          <a:effectLst/>
                        </a:rPr>
                        <a:t>)</a:t>
                      </a:r>
                      <a:r>
                        <a:rPr lang="ja-JP" sz="2800" kern="100" dirty="0">
                          <a:effectLst/>
                        </a:rPr>
                        <a:t>イオン（</a:t>
                      </a:r>
                      <a:r>
                        <a:rPr lang="en-US" sz="2800" kern="100" dirty="0">
                          <a:effectLst/>
                        </a:rPr>
                        <a:t>Cu</a:t>
                      </a:r>
                      <a:r>
                        <a:rPr lang="en-US" sz="2800" kern="100" baseline="30000" dirty="0">
                          <a:effectLst/>
                        </a:rPr>
                        <a:t>2+</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algn="l">
                        <a:lnSpc>
                          <a:spcPts val="3400"/>
                        </a:lnSpc>
                        <a:spcBef>
                          <a:spcPts val="240"/>
                        </a:spcBef>
                        <a:spcAft>
                          <a:spcPts val="0"/>
                        </a:spcAft>
                      </a:pPr>
                      <a:r>
                        <a:rPr lang="ja-JP" sz="2800" kern="100" dirty="0">
                          <a:effectLst/>
                        </a:rPr>
                        <a:t>銅</a:t>
                      </a:r>
                      <a:r>
                        <a:rPr lang="en-US" sz="2800" kern="100" dirty="0">
                          <a:effectLst/>
                        </a:rPr>
                        <a:t>(</a:t>
                      </a:r>
                      <a:r>
                        <a:rPr lang="ja-JP" sz="2800" kern="100" dirty="0">
                          <a:effectLst/>
                        </a:rPr>
                        <a:t>Ⅱ</a:t>
                      </a:r>
                      <a:r>
                        <a:rPr lang="en-US" sz="2800" kern="100" dirty="0">
                          <a:effectLst/>
                        </a:rPr>
                        <a:t>)</a:t>
                      </a:r>
                      <a:r>
                        <a:rPr lang="ja-JP" sz="2800" kern="100" dirty="0">
                          <a:effectLst/>
                        </a:rPr>
                        <a:t>イオン（</a:t>
                      </a:r>
                      <a:r>
                        <a:rPr lang="en-US" sz="2800" kern="100" dirty="0">
                          <a:effectLst/>
                        </a:rPr>
                        <a:t>Cu</a:t>
                      </a:r>
                      <a:r>
                        <a:rPr lang="en-US" sz="2800" kern="100" baseline="30000" dirty="0">
                          <a:effectLst/>
                        </a:rPr>
                        <a:t>2+</a:t>
                      </a:r>
                      <a:r>
                        <a:rPr lang="ja-JP" sz="2800" kern="100" dirty="0">
                          <a:effectLst/>
                        </a:rPr>
                        <a:t>）</a:t>
                      </a:r>
                    </a:p>
                    <a:p>
                      <a:pPr indent="279400" algn="l">
                        <a:lnSpc>
                          <a:spcPts val="3400"/>
                        </a:lnSpc>
                        <a:spcBef>
                          <a:spcPts val="240"/>
                        </a:spcBef>
                        <a:spcAft>
                          <a:spcPts val="0"/>
                        </a:spcAft>
                      </a:pPr>
                      <a:r>
                        <a:rPr lang="ja-JP" sz="2800" kern="100" dirty="0">
                          <a:effectLst/>
                        </a:rPr>
                        <a:t>→</a:t>
                      </a:r>
                      <a:r>
                        <a:rPr lang="ja-JP" altLang="en-US" sz="2800" kern="100" dirty="0">
                          <a:effectLst/>
                        </a:rPr>
                        <a:t>　</a:t>
                      </a:r>
                      <a:r>
                        <a:rPr lang="ja-JP" sz="2800" kern="100" dirty="0">
                          <a:effectLst/>
                        </a:rPr>
                        <a:t>銅（</a:t>
                      </a:r>
                      <a:r>
                        <a:rPr lang="en-US" sz="2800" kern="100" dirty="0">
                          <a:effectLst/>
                        </a:rPr>
                        <a:t>Cu</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398925"/>
                  </a:ext>
                </a:extLst>
              </a:tr>
              <a:tr h="1188000">
                <a:tc>
                  <a:txBody>
                    <a:bodyPr/>
                    <a:lstStyle/>
                    <a:p>
                      <a:pPr algn="just">
                        <a:lnSpc>
                          <a:spcPts val="3400"/>
                        </a:lnSpc>
                        <a:spcBef>
                          <a:spcPts val="240"/>
                        </a:spcBef>
                        <a:spcAft>
                          <a:spcPts val="0"/>
                        </a:spcAft>
                      </a:pPr>
                      <a:r>
                        <a:rPr lang="ja-JP" sz="3600" kern="100" dirty="0">
                          <a:effectLst/>
                        </a:rPr>
                        <a:t>アルミニウム</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tc>
                <a:tc>
                  <a:txBody>
                    <a:bodyPr/>
                    <a:lstStyle/>
                    <a:p>
                      <a:pPr algn="l">
                        <a:lnSpc>
                          <a:spcPts val="3400"/>
                        </a:lnSpc>
                        <a:spcBef>
                          <a:spcPts val="240"/>
                        </a:spcBef>
                        <a:spcAft>
                          <a:spcPts val="0"/>
                        </a:spcAft>
                      </a:pPr>
                      <a:r>
                        <a:rPr lang="ja-JP" sz="2800" kern="100" dirty="0">
                          <a:effectLst/>
                        </a:rPr>
                        <a:t>炭素（</a:t>
                      </a:r>
                      <a:r>
                        <a:rPr lang="en-US" sz="2800" kern="100" dirty="0">
                          <a:effectLst/>
                        </a:rPr>
                        <a:t>C</a:t>
                      </a:r>
                      <a:r>
                        <a:rPr lang="ja-JP" sz="2800" kern="100" dirty="0">
                          <a:effectLst/>
                        </a:rPr>
                        <a:t>）</a:t>
                      </a:r>
                    </a:p>
                    <a:p>
                      <a:pPr indent="139700" algn="l">
                        <a:lnSpc>
                          <a:spcPts val="3400"/>
                        </a:lnSpc>
                        <a:spcBef>
                          <a:spcPts val="240"/>
                        </a:spcBef>
                        <a:spcAft>
                          <a:spcPts val="0"/>
                        </a:spcAft>
                      </a:pPr>
                      <a:r>
                        <a:rPr lang="ja-JP" sz="2800" kern="100" dirty="0">
                          <a:effectLst/>
                        </a:rPr>
                        <a:t>→</a:t>
                      </a:r>
                      <a:r>
                        <a:rPr lang="ja-JP" altLang="en-US" sz="2800" kern="100" dirty="0">
                          <a:effectLst/>
                        </a:rPr>
                        <a:t>　</a:t>
                      </a:r>
                      <a:r>
                        <a:rPr lang="ja-JP" sz="2800" kern="100" dirty="0">
                          <a:effectLst/>
                        </a:rPr>
                        <a:t>二酸化炭素（</a:t>
                      </a:r>
                      <a:r>
                        <a:rPr lang="en-US" sz="2800" kern="100" dirty="0">
                          <a:effectLst/>
                        </a:rPr>
                        <a:t>CO</a:t>
                      </a:r>
                      <a:r>
                        <a:rPr lang="en-US" sz="2800" kern="100" baseline="-25000" dirty="0">
                          <a:effectLst/>
                        </a:rPr>
                        <a:t>2</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R w="12700" cap="flat" cmpd="sng" algn="ctr">
                      <a:solidFill>
                        <a:schemeClr val="tx1"/>
                      </a:solidFill>
                      <a:prstDash val="solid"/>
                      <a:round/>
                      <a:headEnd type="none" w="med" len="med"/>
                      <a:tailEnd type="none" w="med" len="med"/>
                    </a:lnR>
                  </a:tcPr>
                </a:tc>
                <a:tc>
                  <a:txBody>
                    <a:bodyPr/>
                    <a:lstStyle/>
                    <a:p>
                      <a:pPr algn="l">
                        <a:lnSpc>
                          <a:spcPts val="3400"/>
                        </a:lnSpc>
                        <a:spcBef>
                          <a:spcPts val="240"/>
                        </a:spcBef>
                        <a:spcAft>
                          <a:spcPts val="0"/>
                        </a:spcAft>
                      </a:pPr>
                      <a:r>
                        <a:rPr lang="ja-JP" sz="2800" kern="100" dirty="0">
                          <a:effectLst/>
                        </a:rPr>
                        <a:t>アルミナ（</a:t>
                      </a:r>
                      <a:r>
                        <a:rPr lang="en-US" sz="2800" kern="100" dirty="0">
                          <a:effectLst/>
                        </a:rPr>
                        <a:t>Al</a:t>
                      </a:r>
                      <a:r>
                        <a:rPr lang="en-US" sz="2800" kern="100" baseline="-25000" dirty="0">
                          <a:effectLst/>
                        </a:rPr>
                        <a:t>2</a:t>
                      </a:r>
                      <a:r>
                        <a:rPr lang="en-US" sz="2800" kern="100" dirty="0">
                          <a:effectLst/>
                        </a:rPr>
                        <a:t>O</a:t>
                      </a:r>
                      <a:r>
                        <a:rPr lang="en-US" sz="2800" kern="100" baseline="-25000" dirty="0">
                          <a:effectLst/>
                        </a:rPr>
                        <a:t>3</a:t>
                      </a:r>
                      <a:r>
                        <a:rPr lang="ja-JP" sz="2800" kern="100" dirty="0">
                          <a:effectLst/>
                        </a:rPr>
                        <a:t>）</a:t>
                      </a:r>
                    </a:p>
                    <a:p>
                      <a:pPr indent="279400" algn="l">
                        <a:lnSpc>
                          <a:spcPts val="3400"/>
                        </a:lnSpc>
                        <a:spcBef>
                          <a:spcPts val="240"/>
                        </a:spcBef>
                        <a:spcAft>
                          <a:spcPts val="0"/>
                        </a:spcAft>
                      </a:pPr>
                      <a:r>
                        <a:rPr lang="ja-JP" sz="2800" kern="100" dirty="0">
                          <a:effectLst/>
                        </a:rPr>
                        <a:t>→</a:t>
                      </a:r>
                      <a:r>
                        <a:rPr lang="ja-JP" altLang="en-US" sz="2800" kern="100" dirty="0">
                          <a:effectLst/>
                        </a:rPr>
                        <a:t>　</a:t>
                      </a:r>
                      <a:r>
                        <a:rPr lang="ja-JP" sz="2800" kern="100" dirty="0">
                          <a:effectLst/>
                        </a:rPr>
                        <a:t>アルミニウム（</a:t>
                      </a:r>
                      <a:r>
                        <a:rPr lang="en-US" sz="2800" kern="100" dirty="0">
                          <a:effectLst/>
                        </a:rPr>
                        <a:t>Al</a:t>
                      </a:r>
                      <a:r>
                        <a:rPr lang="ja-JP" sz="2800" kern="100" dirty="0">
                          <a:effectLst/>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08497" marR="108497"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18509736"/>
                  </a:ext>
                </a:extLst>
              </a:tr>
            </a:tbl>
          </a:graphicData>
        </a:graphic>
      </p:graphicFrame>
      <p:sp>
        <p:nvSpPr>
          <p:cNvPr id="7" name="正方形/長方形 6">
            <a:extLst>
              <a:ext uri="{FF2B5EF4-FFF2-40B4-BE49-F238E27FC236}">
                <a16:creationId xmlns:a16="http://schemas.microsoft.com/office/drawing/2014/main" id="{1F644D86-34A5-417B-A7A1-C51447EBCCBE}"/>
              </a:ext>
            </a:extLst>
          </p:cNvPr>
          <p:cNvSpPr/>
          <p:nvPr/>
        </p:nvSpPr>
        <p:spPr>
          <a:xfrm>
            <a:off x="1199455" y="692092"/>
            <a:ext cx="10088083" cy="1200329"/>
          </a:xfrm>
          <a:prstGeom prst="rect">
            <a:avLst/>
          </a:prstGeom>
        </p:spPr>
        <p:txBody>
          <a:bodyPr wrap="square">
            <a:spAutoFit/>
          </a:bodyPr>
          <a:lstStyle/>
          <a:p>
            <a:r>
              <a:rPr lang="ja-JP" altLang="en-US" sz="3600" dirty="0"/>
              <a:t>鉄，銅，アルミニウムの製錬で，</a:t>
            </a:r>
            <a:br>
              <a:rPr lang="en-US" altLang="ja-JP" sz="3600" dirty="0"/>
            </a:br>
            <a:r>
              <a:rPr lang="ja-JP" altLang="en-US" sz="3600" dirty="0"/>
              <a:t>酸化されるものと還元されるものをまとめてみよう</a:t>
            </a:r>
          </a:p>
        </p:txBody>
      </p:sp>
    </p:spTree>
    <p:extLst>
      <p:ext uri="{BB962C8B-B14F-4D97-AF65-F5344CB8AC3E}">
        <p14:creationId xmlns:p14="http://schemas.microsoft.com/office/powerpoint/2010/main" val="622516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B8A214E-4382-4A1C-B9B5-04256DD17D45}"/>
              </a:ext>
            </a:extLst>
          </p:cNvPr>
          <p:cNvSpPr txBox="1"/>
          <p:nvPr/>
        </p:nvSpPr>
        <p:spPr>
          <a:xfrm>
            <a:off x="1886513" y="902984"/>
            <a:ext cx="7841687" cy="646331"/>
          </a:xfrm>
          <a:prstGeom prst="rect">
            <a:avLst/>
          </a:prstGeom>
          <a:noFill/>
        </p:spPr>
        <p:txBody>
          <a:bodyPr wrap="square" rtlCol="0">
            <a:spAutoFit/>
          </a:bodyPr>
          <a:lstStyle/>
          <a:p>
            <a:pPr algn="just"/>
            <a:r>
              <a:rPr lang="ja-JP" altLang="en-US" sz="3600" dirty="0"/>
              <a:t>酸と塩基</a:t>
            </a:r>
          </a:p>
        </p:txBody>
      </p:sp>
      <p:sp>
        <p:nvSpPr>
          <p:cNvPr id="8" name="テキスト ボックス 7">
            <a:extLst>
              <a:ext uri="{FF2B5EF4-FFF2-40B4-BE49-F238E27FC236}">
                <a16:creationId xmlns:a16="http://schemas.microsoft.com/office/drawing/2014/main" id="{6EB5BB44-2193-4C82-A370-1811258FB309}"/>
              </a:ext>
            </a:extLst>
          </p:cNvPr>
          <p:cNvSpPr txBox="1"/>
          <p:nvPr/>
        </p:nvSpPr>
        <p:spPr>
          <a:xfrm>
            <a:off x="1886513" y="1595225"/>
            <a:ext cx="1745688" cy="769441"/>
          </a:xfrm>
          <a:prstGeom prst="rect">
            <a:avLst/>
          </a:prstGeom>
          <a:noFill/>
        </p:spPr>
        <p:txBody>
          <a:bodyPr wrap="square" rtlCol="0">
            <a:spAutoFit/>
          </a:bodyPr>
          <a:lstStyle/>
          <a:p>
            <a:pPr algn="just"/>
            <a:r>
              <a:rPr lang="ja-JP" altLang="en-US" sz="4400" dirty="0">
                <a:solidFill>
                  <a:srgbClr val="CE6964"/>
                </a:solidFill>
              </a:rPr>
              <a:t>酸</a:t>
            </a:r>
          </a:p>
        </p:txBody>
      </p:sp>
      <p:sp>
        <p:nvSpPr>
          <p:cNvPr id="9" name="テキスト ボックス 8">
            <a:extLst>
              <a:ext uri="{FF2B5EF4-FFF2-40B4-BE49-F238E27FC236}">
                <a16:creationId xmlns:a16="http://schemas.microsoft.com/office/drawing/2014/main" id="{67FA931A-31D6-459E-9629-B3FDE2D4D78C}"/>
              </a:ext>
            </a:extLst>
          </p:cNvPr>
          <p:cNvSpPr txBox="1"/>
          <p:nvPr/>
        </p:nvSpPr>
        <p:spPr>
          <a:xfrm>
            <a:off x="2889813" y="1766583"/>
            <a:ext cx="6152588" cy="584775"/>
          </a:xfrm>
          <a:prstGeom prst="rect">
            <a:avLst/>
          </a:prstGeom>
          <a:noFill/>
        </p:spPr>
        <p:txBody>
          <a:bodyPr wrap="square" rtlCol="0">
            <a:spAutoFit/>
          </a:bodyPr>
          <a:lstStyle/>
          <a:p>
            <a:pPr algn="just"/>
            <a:r>
              <a:rPr lang="ja-JP" altLang="en-US" sz="3200" dirty="0"/>
              <a:t>酸性を示す物質</a:t>
            </a:r>
          </a:p>
        </p:txBody>
      </p:sp>
      <p:sp>
        <p:nvSpPr>
          <p:cNvPr id="5" name="テキスト ボックス 4">
            <a:extLst>
              <a:ext uri="{FF2B5EF4-FFF2-40B4-BE49-F238E27FC236}">
                <a16:creationId xmlns:a16="http://schemas.microsoft.com/office/drawing/2014/main" id="{B567901F-BB0E-45B4-8CA7-F99A37E1EC0E}"/>
              </a:ext>
            </a:extLst>
          </p:cNvPr>
          <p:cNvSpPr txBox="1"/>
          <p:nvPr/>
        </p:nvSpPr>
        <p:spPr>
          <a:xfrm>
            <a:off x="2115113" y="2501326"/>
            <a:ext cx="6152588" cy="646331"/>
          </a:xfrm>
          <a:prstGeom prst="rect">
            <a:avLst/>
          </a:prstGeom>
          <a:noFill/>
        </p:spPr>
        <p:txBody>
          <a:bodyPr wrap="square" rtlCol="0">
            <a:spAutoFit/>
          </a:bodyPr>
          <a:lstStyle/>
          <a:p>
            <a:pPr algn="just"/>
            <a:r>
              <a:rPr lang="ja-JP" altLang="en-US" sz="3600" dirty="0"/>
              <a:t>・</a:t>
            </a:r>
            <a:r>
              <a:rPr lang="ja-JP" altLang="en-US" sz="3600" dirty="0">
                <a:solidFill>
                  <a:srgbClr val="0070C0"/>
                </a:solidFill>
              </a:rPr>
              <a:t>青色</a:t>
            </a:r>
            <a:r>
              <a:rPr lang="ja-JP" altLang="en-US" sz="3600" dirty="0"/>
              <a:t>リトマス紙を</a:t>
            </a:r>
            <a:r>
              <a:rPr lang="ja-JP" altLang="en-US" sz="3600" dirty="0">
                <a:solidFill>
                  <a:srgbClr val="FF0000"/>
                </a:solidFill>
              </a:rPr>
              <a:t>赤色</a:t>
            </a:r>
            <a:r>
              <a:rPr lang="ja-JP" altLang="en-US" sz="3600" dirty="0"/>
              <a:t>に</a:t>
            </a:r>
          </a:p>
        </p:txBody>
      </p:sp>
      <p:sp>
        <p:nvSpPr>
          <p:cNvPr id="6" name="テキスト ボックス 5">
            <a:extLst>
              <a:ext uri="{FF2B5EF4-FFF2-40B4-BE49-F238E27FC236}">
                <a16:creationId xmlns:a16="http://schemas.microsoft.com/office/drawing/2014/main" id="{6DD88261-75AD-4996-AB6E-85BDE92DB50F}"/>
              </a:ext>
            </a:extLst>
          </p:cNvPr>
          <p:cNvSpPr txBox="1"/>
          <p:nvPr/>
        </p:nvSpPr>
        <p:spPr>
          <a:xfrm>
            <a:off x="2115113" y="3286580"/>
            <a:ext cx="6152588" cy="646331"/>
          </a:xfrm>
          <a:prstGeom prst="rect">
            <a:avLst/>
          </a:prstGeom>
          <a:noFill/>
        </p:spPr>
        <p:txBody>
          <a:bodyPr wrap="square" rtlCol="0">
            <a:spAutoFit/>
          </a:bodyPr>
          <a:lstStyle/>
          <a:p>
            <a:pPr algn="just"/>
            <a:r>
              <a:rPr lang="ja-JP" altLang="en-US" sz="3600" dirty="0"/>
              <a:t>・</a:t>
            </a:r>
            <a:r>
              <a:rPr lang="en-US" altLang="ja-JP" sz="3600" dirty="0"/>
              <a:t>BTB</a:t>
            </a:r>
            <a:r>
              <a:rPr lang="ja-JP" altLang="en-US" sz="3600" dirty="0"/>
              <a:t>溶液を</a:t>
            </a:r>
            <a:r>
              <a:rPr lang="ja-JP" altLang="en-US" sz="3600" dirty="0">
                <a:solidFill>
                  <a:srgbClr val="FFFF00"/>
                </a:solidFill>
                <a:effectLst>
                  <a:outerShdw blurRad="50800" dist="38100" dir="2700000" algn="tl" rotWithShape="0">
                    <a:prstClr val="black"/>
                  </a:outerShdw>
                </a:effectLst>
              </a:rPr>
              <a:t>黄色</a:t>
            </a:r>
            <a:r>
              <a:rPr lang="ja-JP" altLang="en-US" sz="3600" dirty="0"/>
              <a:t>に</a:t>
            </a:r>
          </a:p>
        </p:txBody>
      </p:sp>
      <p:sp>
        <p:nvSpPr>
          <p:cNvPr id="10" name="テキスト ボックス 9">
            <a:extLst>
              <a:ext uri="{FF2B5EF4-FFF2-40B4-BE49-F238E27FC236}">
                <a16:creationId xmlns:a16="http://schemas.microsoft.com/office/drawing/2014/main" id="{BE8E5DFC-2FA9-42AD-A06D-10E9F8F4BE8A}"/>
              </a:ext>
            </a:extLst>
          </p:cNvPr>
          <p:cNvSpPr txBox="1"/>
          <p:nvPr/>
        </p:nvSpPr>
        <p:spPr>
          <a:xfrm>
            <a:off x="2064313" y="4071834"/>
            <a:ext cx="7704095" cy="646331"/>
          </a:xfrm>
          <a:prstGeom prst="rect">
            <a:avLst/>
          </a:prstGeom>
          <a:noFill/>
        </p:spPr>
        <p:txBody>
          <a:bodyPr wrap="square" rtlCol="0">
            <a:spAutoFit/>
          </a:bodyPr>
          <a:lstStyle/>
          <a:p>
            <a:pPr algn="just"/>
            <a:r>
              <a:rPr lang="ja-JP" altLang="en-US" sz="3600" dirty="0"/>
              <a:t>・水溶液中で水素イオン</a:t>
            </a:r>
            <a:r>
              <a:rPr lang="en-US" altLang="ja-JP" sz="3600" dirty="0"/>
              <a:t>H</a:t>
            </a:r>
            <a:r>
              <a:rPr lang="en-US" altLang="ja-JP" sz="3600" baseline="30000" dirty="0"/>
              <a:t>+</a:t>
            </a:r>
            <a:r>
              <a:rPr lang="ja-JP" altLang="en-US" sz="3600" dirty="0"/>
              <a:t>を生じる</a:t>
            </a:r>
          </a:p>
        </p:txBody>
      </p:sp>
      <p:sp>
        <p:nvSpPr>
          <p:cNvPr id="11" name="テキスト ボックス 10">
            <a:extLst>
              <a:ext uri="{FF2B5EF4-FFF2-40B4-BE49-F238E27FC236}">
                <a16:creationId xmlns:a16="http://schemas.microsoft.com/office/drawing/2014/main" id="{13631C57-FD47-41A5-A7FA-160CB1EAA966}"/>
              </a:ext>
            </a:extLst>
          </p:cNvPr>
          <p:cNvSpPr txBox="1"/>
          <p:nvPr/>
        </p:nvSpPr>
        <p:spPr>
          <a:xfrm>
            <a:off x="2064312" y="4857087"/>
            <a:ext cx="7841687" cy="1200329"/>
          </a:xfrm>
          <a:prstGeom prst="rect">
            <a:avLst/>
          </a:prstGeom>
          <a:noFill/>
        </p:spPr>
        <p:txBody>
          <a:bodyPr wrap="square" rtlCol="0">
            <a:spAutoFit/>
          </a:bodyPr>
          <a:lstStyle/>
          <a:p>
            <a:pPr marL="288000" indent="-288000" algn="just"/>
            <a:r>
              <a:rPr lang="ja-JP" altLang="en-US" sz="3600" dirty="0"/>
              <a:t>・イオン化傾向が大きい金属と反応して水素</a:t>
            </a:r>
            <a:r>
              <a:rPr lang="en-US" altLang="ja-JP" sz="3600" dirty="0"/>
              <a:t>H</a:t>
            </a:r>
            <a:r>
              <a:rPr lang="en-US" altLang="ja-JP" sz="3600" baseline="-25000" dirty="0"/>
              <a:t>2</a:t>
            </a:r>
            <a:r>
              <a:rPr lang="ja-JP" altLang="en-US" sz="3600" dirty="0"/>
              <a:t>を発生させる</a:t>
            </a:r>
          </a:p>
        </p:txBody>
      </p:sp>
      <p:sp>
        <p:nvSpPr>
          <p:cNvPr id="2" name="タイトル 1">
            <a:extLst>
              <a:ext uri="{FF2B5EF4-FFF2-40B4-BE49-F238E27FC236}">
                <a16:creationId xmlns:a16="http://schemas.microsoft.com/office/drawing/2014/main" id="{61A00E81-8770-4AE5-9BFE-B3CC7D9E3639}"/>
              </a:ext>
            </a:extLst>
          </p:cNvPr>
          <p:cNvSpPr>
            <a:spLocks noGrp="1"/>
          </p:cNvSpPr>
          <p:nvPr>
            <p:ph type="title"/>
          </p:nvPr>
        </p:nvSpPr>
        <p:spPr/>
        <p:txBody>
          <a:bodyPr/>
          <a:lstStyle/>
          <a:p>
            <a:r>
              <a:rPr lang="ja-JP" altLang="en-US" dirty="0"/>
              <a:t>酸と塩基</a:t>
            </a:r>
          </a:p>
        </p:txBody>
      </p:sp>
      <p:sp>
        <p:nvSpPr>
          <p:cNvPr id="3" name="縦書きコンテンツ プレースホルダー 2">
            <a:extLst>
              <a:ext uri="{FF2B5EF4-FFF2-40B4-BE49-F238E27FC236}">
                <a16:creationId xmlns:a16="http://schemas.microsoft.com/office/drawing/2014/main" id="{420AF5A3-920B-4B98-85D5-12EBAC7035C5}"/>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1767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6"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6EA8B2D-1648-47AC-98ED-F081E7AA6E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4892" y="947201"/>
            <a:ext cx="505994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1B8A214E-4382-4A1C-B9B5-04256DD17D45}"/>
              </a:ext>
            </a:extLst>
          </p:cNvPr>
          <p:cNvSpPr txBox="1"/>
          <p:nvPr/>
        </p:nvSpPr>
        <p:spPr>
          <a:xfrm>
            <a:off x="1886513" y="902984"/>
            <a:ext cx="7841687" cy="646331"/>
          </a:xfrm>
          <a:prstGeom prst="rect">
            <a:avLst/>
          </a:prstGeom>
          <a:noFill/>
        </p:spPr>
        <p:txBody>
          <a:bodyPr wrap="square" rtlCol="0">
            <a:spAutoFit/>
          </a:bodyPr>
          <a:lstStyle/>
          <a:p>
            <a:pPr algn="just"/>
            <a:r>
              <a:rPr lang="ja-JP" altLang="en-US" sz="3600" dirty="0"/>
              <a:t>酸と塩基</a:t>
            </a:r>
          </a:p>
        </p:txBody>
      </p:sp>
      <p:sp>
        <p:nvSpPr>
          <p:cNvPr id="8" name="テキスト ボックス 7">
            <a:extLst>
              <a:ext uri="{FF2B5EF4-FFF2-40B4-BE49-F238E27FC236}">
                <a16:creationId xmlns:a16="http://schemas.microsoft.com/office/drawing/2014/main" id="{6EB5BB44-2193-4C82-A370-1811258FB309}"/>
              </a:ext>
            </a:extLst>
          </p:cNvPr>
          <p:cNvSpPr txBox="1"/>
          <p:nvPr/>
        </p:nvSpPr>
        <p:spPr>
          <a:xfrm>
            <a:off x="1657245" y="1613734"/>
            <a:ext cx="1745688" cy="769441"/>
          </a:xfrm>
          <a:prstGeom prst="rect">
            <a:avLst/>
          </a:prstGeom>
          <a:noFill/>
        </p:spPr>
        <p:txBody>
          <a:bodyPr wrap="square" rtlCol="0">
            <a:spAutoFit/>
          </a:bodyPr>
          <a:lstStyle/>
          <a:p>
            <a:pPr algn="just"/>
            <a:r>
              <a:rPr lang="ja-JP" altLang="en-US" sz="4400" dirty="0">
                <a:solidFill>
                  <a:srgbClr val="CE6964"/>
                </a:solidFill>
              </a:rPr>
              <a:t>塩基</a:t>
            </a:r>
            <a:endParaRPr lang="ja-JP" altLang="en-US" sz="3200" dirty="0">
              <a:solidFill>
                <a:srgbClr val="CE6964"/>
              </a:solidFill>
            </a:endParaRPr>
          </a:p>
        </p:txBody>
      </p:sp>
      <p:sp>
        <p:nvSpPr>
          <p:cNvPr id="9" name="テキスト ボックス 8">
            <a:extLst>
              <a:ext uri="{FF2B5EF4-FFF2-40B4-BE49-F238E27FC236}">
                <a16:creationId xmlns:a16="http://schemas.microsoft.com/office/drawing/2014/main" id="{67FA931A-31D6-459E-9629-B3FDE2D4D78C}"/>
              </a:ext>
            </a:extLst>
          </p:cNvPr>
          <p:cNvSpPr txBox="1"/>
          <p:nvPr/>
        </p:nvSpPr>
        <p:spPr>
          <a:xfrm>
            <a:off x="2889814" y="1766583"/>
            <a:ext cx="4539687" cy="584775"/>
          </a:xfrm>
          <a:prstGeom prst="rect">
            <a:avLst/>
          </a:prstGeom>
          <a:noFill/>
        </p:spPr>
        <p:txBody>
          <a:bodyPr wrap="square" rtlCol="0">
            <a:spAutoFit/>
          </a:bodyPr>
          <a:lstStyle/>
          <a:p>
            <a:pPr algn="just"/>
            <a:r>
              <a:rPr lang="ja-JP" altLang="en-US" sz="3200" dirty="0"/>
              <a:t>塩基性を示す物質</a:t>
            </a:r>
          </a:p>
        </p:txBody>
      </p:sp>
      <p:sp>
        <p:nvSpPr>
          <p:cNvPr id="5" name="テキスト ボックス 4">
            <a:extLst>
              <a:ext uri="{FF2B5EF4-FFF2-40B4-BE49-F238E27FC236}">
                <a16:creationId xmlns:a16="http://schemas.microsoft.com/office/drawing/2014/main" id="{B567901F-BB0E-45B4-8CA7-F99A37E1EC0E}"/>
              </a:ext>
            </a:extLst>
          </p:cNvPr>
          <p:cNvSpPr txBox="1"/>
          <p:nvPr/>
        </p:nvSpPr>
        <p:spPr>
          <a:xfrm>
            <a:off x="2077013" y="2514026"/>
            <a:ext cx="6152588" cy="646331"/>
          </a:xfrm>
          <a:prstGeom prst="rect">
            <a:avLst/>
          </a:prstGeom>
          <a:noFill/>
        </p:spPr>
        <p:txBody>
          <a:bodyPr wrap="square" rtlCol="0">
            <a:spAutoFit/>
          </a:bodyPr>
          <a:lstStyle/>
          <a:p>
            <a:pPr algn="just"/>
            <a:r>
              <a:rPr lang="ja-JP" altLang="en-US" sz="3600" dirty="0"/>
              <a:t>・</a:t>
            </a:r>
            <a:r>
              <a:rPr lang="ja-JP" altLang="en-US" sz="3600" dirty="0">
                <a:solidFill>
                  <a:srgbClr val="FF0000"/>
                </a:solidFill>
              </a:rPr>
              <a:t>赤色</a:t>
            </a:r>
            <a:r>
              <a:rPr lang="ja-JP" altLang="en-US" sz="3600" dirty="0"/>
              <a:t>リトマス紙を</a:t>
            </a:r>
            <a:r>
              <a:rPr lang="ja-JP" altLang="en-US" sz="3600" dirty="0">
                <a:solidFill>
                  <a:srgbClr val="0070C0"/>
                </a:solidFill>
              </a:rPr>
              <a:t>青色</a:t>
            </a:r>
            <a:r>
              <a:rPr lang="ja-JP" altLang="en-US" sz="3600" dirty="0"/>
              <a:t>に</a:t>
            </a:r>
          </a:p>
        </p:txBody>
      </p:sp>
      <p:sp>
        <p:nvSpPr>
          <p:cNvPr id="6" name="テキスト ボックス 5">
            <a:extLst>
              <a:ext uri="{FF2B5EF4-FFF2-40B4-BE49-F238E27FC236}">
                <a16:creationId xmlns:a16="http://schemas.microsoft.com/office/drawing/2014/main" id="{6DD88261-75AD-4996-AB6E-85BDE92DB50F}"/>
              </a:ext>
            </a:extLst>
          </p:cNvPr>
          <p:cNvSpPr txBox="1"/>
          <p:nvPr/>
        </p:nvSpPr>
        <p:spPr>
          <a:xfrm>
            <a:off x="2077013" y="3299280"/>
            <a:ext cx="6152588" cy="646331"/>
          </a:xfrm>
          <a:prstGeom prst="rect">
            <a:avLst/>
          </a:prstGeom>
          <a:noFill/>
        </p:spPr>
        <p:txBody>
          <a:bodyPr wrap="square" rtlCol="0">
            <a:spAutoFit/>
          </a:bodyPr>
          <a:lstStyle/>
          <a:p>
            <a:pPr algn="just"/>
            <a:r>
              <a:rPr lang="ja-JP" altLang="en-US" sz="3600" dirty="0"/>
              <a:t>・</a:t>
            </a:r>
            <a:r>
              <a:rPr lang="en-US" altLang="ja-JP" sz="3600" dirty="0"/>
              <a:t>BTB</a:t>
            </a:r>
            <a:r>
              <a:rPr lang="ja-JP" altLang="en-US" sz="3600" dirty="0"/>
              <a:t>溶液を</a:t>
            </a:r>
            <a:r>
              <a:rPr lang="ja-JP" altLang="en-US" sz="3600" dirty="0">
                <a:solidFill>
                  <a:srgbClr val="0070C0"/>
                </a:solidFill>
              </a:rPr>
              <a:t>青色</a:t>
            </a:r>
            <a:r>
              <a:rPr lang="ja-JP" altLang="en-US" sz="3600" dirty="0"/>
              <a:t>に</a:t>
            </a:r>
          </a:p>
        </p:txBody>
      </p:sp>
      <p:sp>
        <p:nvSpPr>
          <p:cNvPr id="10" name="テキスト ボックス 9">
            <a:extLst>
              <a:ext uri="{FF2B5EF4-FFF2-40B4-BE49-F238E27FC236}">
                <a16:creationId xmlns:a16="http://schemas.microsoft.com/office/drawing/2014/main" id="{BE8E5DFC-2FA9-42AD-A06D-10E9F8F4BE8A}"/>
              </a:ext>
            </a:extLst>
          </p:cNvPr>
          <p:cNvSpPr txBox="1"/>
          <p:nvPr/>
        </p:nvSpPr>
        <p:spPr>
          <a:xfrm>
            <a:off x="2048156" y="4681434"/>
            <a:ext cx="8368323" cy="646331"/>
          </a:xfrm>
          <a:prstGeom prst="rect">
            <a:avLst/>
          </a:prstGeom>
          <a:noFill/>
        </p:spPr>
        <p:txBody>
          <a:bodyPr wrap="square" rtlCol="0">
            <a:spAutoFit/>
          </a:bodyPr>
          <a:lstStyle/>
          <a:p>
            <a:pPr algn="just"/>
            <a:r>
              <a:rPr lang="ja-JP" altLang="en-US" sz="3600" dirty="0"/>
              <a:t>・水溶液中で水酸化物イオン</a:t>
            </a:r>
            <a:r>
              <a:rPr lang="en-US" altLang="ja-JP" sz="3600" dirty="0"/>
              <a:t>OH</a:t>
            </a:r>
            <a:r>
              <a:rPr lang="ja-JP" altLang="en-US" sz="3600" baseline="30000" dirty="0"/>
              <a:t>－</a:t>
            </a:r>
            <a:r>
              <a:rPr lang="ja-JP" altLang="en-US" sz="3600" dirty="0"/>
              <a:t>を生じる</a:t>
            </a:r>
          </a:p>
        </p:txBody>
      </p:sp>
      <p:sp>
        <p:nvSpPr>
          <p:cNvPr id="11" name="テキスト ボックス 10">
            <a:extLst>
              <a:ext uri="{FF2B5EF4-FFF2-40B4-BE49-F238E27FC236}">
                <a16:creationId xmlns:a16="http://schemas.microsoft.com/office/drawing/2014/main" id="{13631C57-FD47-41A5-A7FA-160CB1EAA966}"/>
              </a:ext>
            </a:extLst>
          </p:cNvPr>
          <p:cNvSpPr txBox="1"/>
          <p:nvPr/>
        </p:nvSpPr>
        <p:spPr>
          <a:xfrm>
            <a:off x="2048157" y="5466688"/>
            <a:ext cx="7841687" cy="646331"/>
          </a:xfrm>
          <a:prstGeom prst="rect">
            <a:avLst/>
          </a:prstGeom>
          <a:noFill/>
        </p:spPr>
        <p:txBody>
          <a:bodyPr wrap="square" rtlCol="0">
            <a:spAutoFit/>
          </a:bodyPr>
          <a:lstStyle/>
          <a:p>
            <a:pPr algn="just"/>
            <a:r>
              <a:rPr lang="ja-JP" altLang="en-US" sz="3600" dirty="0"/>
              <a:t>・酸と反応して酸性を打ち消す</a:t>
            </a:r>
          </a:p>
        </p:txBody>
      </p:sp>
      <p:sp>
        <p:nvSpPr>
          <p:cNvPr id="12" name="テキスト ボックス 11">
            <a:extLst>
              <a:ext uri="{FF2B5EF4-FFF2-40B4-BE49-F238E27FC236}">
                <a16:creationId xmlns:a16="http://schemas.microsoft.com/office/drawing/2014/main" id="{1B458F35-754C-4E16-8224-0E8BBDE46F19}"/>
              </a:ext>
            </a:extLst>
          </p:cNvPr>
          <p:cNvSpPr txBox="1"/>
          <p:nvPr/>
        </p:nvSpPr>
        <p:spPr>
          <a:xfrm>
            <a:off x="7171192" y="1277985"/>
            <a:ext cx="4770578" cy="1754326"/>
          </a:xfrm>
          <a:prstGeom prst="rect">
            <a:avLst/>
          </a:prstGeom>
          <a:noFill/>
        </p:spPr>
        <p:txBody>
          <a:bodyPr wrap="square" rtlCol="0">
            <a:spAutoFit/>
          </a:bodyPr>
          <a:lstStyle/>
          <a:p>
            <a:pPr algn="just"/>
            <a:r>
              <a:rPr lang="ja-JP" altLang="en-US" sz="3600" dirty="0">
                <a:solidFill>
                  <a:schemeClr val="bg1"/>
                </a:solidFill>
              </a:rPr>
              <a:t>水に溶けやすい塩基をアルカリといい，その性質をアルカリ性という</a:t>
            </a:r>
          </a:p>
        </p:txBody>
      </p:sp>
      <p:sp>
        <p:nvSpPr>
          <p:cNvPr id="13" name="テキスト ボックス 12">
            <a:extLst>
              <a:ext uri="{FF2B5EF4-FFF2-40B4-BE49-F238E27FC236}">
                <a16:creationId xmlns:a16="http://schemas.microsoft.com/office/drawing/2014/main" id="{749B727D-DA68-4883-AD49-2E5C3FA51B60}"/>
              </a:ext>
            </a:extLst>
          </p:cNvPr>
          <p:cNvSpPr txBox="1"/>
          <p:nvPr/>
        </p:nvSpPr>
        <p:spPr>
          <a:xfrm>
            <a:off x="2048156" y="4016426"/>
            <a:ext cx="7184744" cy="646331"/>
          </a:xfrm>
          <a:prstGeom prst="rect">
            <a:avLst/>
          </a:prstGeom>
          <a:noFill/>
        </p:spPr>
        <p:txBody>
          <a:bodyPr wrap="square" rtlCol="0">
            <a:spAutoFit/>
          </a:bodyPr>
          <a:lstStyle/>
          <a:p>
            <a:pPr algn="just"/>
            <a:r>
              <a:rPr lang="ja-JP" altLang="en-US" sz="3600" dirty="0"/>
              <a:t>・フェノールフタレイン溶液を</a:t>
            </a:r>
            <a:r>
              <a:rPr lang="ja-JP" altLang="en-US" sz="3600" dirty="0">
                <a:solidFill>
                  <a:srgbClr val="FF0000"/>
                </a:solidFill>
              </a:rPr>
              <a:t>赤色</a:t>
            </a:r>
            <a:r>
              <a:rPr lang="ja-JP" altLang="en-US" sz="3600" dirty="0"/>
              <a:t>に</a:t>
            </a:r>
          </a:p>
        </p:txBody>
      </p:sp>
      <p:sp>
        <p:nvSpPr>
          <p:cNvPr id="2" name="タイトル 1">
            <a:extLst>
              <a:ext uri="{FF2B5EF4-FFF2-40B4-BE49-F238E27FC236}">
                <a16:creationId xmlns:a16="http://schemas.microsoft.com/office/drawing/2014/main" id="{E7BC8748-CF14-49FB-B4B2-01882B08D662}"/>
              </a:ext>
            </a:extLst>
          </p:cNvPr>
          <p:cNvSpPr>
            <a:spLocks noGrp="1"/>
          </p:cNvSpPr>
          <p:nvPr>
            <p:ph type="title"/>
          </p:nvPr>
        </p:nvSpPr>
        <p:spPr/>
        <p:txBody>
          <a:bodyPr/>
          <a:lstStyle/>
          <a:p>
            <a:r>
              <a:rPr lang="ja-JP" altLang="en-US" dirty="0"/>
              <a:t>酸と塩基</a:t>
            </a:r>
          </a:p>
        </p:txBody>
      </p:sp>
      <p:sp>
        <p:nvSpPr>
          <p:cNvPr id="3" name="縦書きコンテンツ プレースホルダー 2">
            <a:extLst>
              <a:ext uri="{FF2B5EF4-FFF2-40B4-BE49-F238E27FC236}">
                <a16:creationId xmlns:a16="http://schemas.microsoft.com/office/drawing/2014/main" id="{CF384A7B-532C-434A-B057-33314245CCE4}"/>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2633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6" grpId="0"/>
      <p:bldP spid="10"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5FDE7-4C3D-425A-A360-20CF44161883}"/>
              </a:ext>
            </a:extLst>
          </p:cNvPr>
          <p:cNvSpPr>
            <a:spLocks noGrp="1"/>
          </p:cNvSpPr>
          <p:nvPr>
            <p:ph type="title"/>
          </p:nvPr>
        </p:nvSpPr>
        <p:spPr/>
        <p:txBody>
          <a:bodyPr/>
          <a:lstStyle/>
          <a:p>
            <a:r>
              <a:rPr lang="ja-JP" altLang="en-US" dirty="0"/>
              <a:t>金属の腐食とイオン化傾向</a:t>
            </a:r>
          </a:p>
        </p:txBody>
      </p:sp>
      <p:sp>
        <p:nvSpPr>
          <p:cNvPr id="3" name="縦書きコンテンツ プレースホルダー 2">
            <a:extLst>
              <a:ext uri="{FF2B5EF4-FFF2-40B4-BE49-F238E27FC236}">
                <a16:creationId xmlns:a16="http://schemas.microsoft.com/office/drawing/2014/main" id="{7A0BE07B-790E-48EA-836F-FC78E78C19E2}"/>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grpSp>
        <p:nvGrpSpPr>
          <p:cNvPr id="10" name="グループ化 9">
            <a:extLst>
              <a:ext uri="{FF2B5EF4-FFF2-40B4-BE49-F238E27FC236}">
                <a16:creationId xmlns:a16="http://schemas.microsoft.com/office/drawing/2014/main" id="{382049E1-410E-47BE-B7FE-4A4EFC2D8EE6}"/>
              </a:ext>
            </a:extLst>
          </p:cNvPr>
          <p:cNvGrpSpPr/>
          <p:nvPr/>
        </p:nvGrpSpPr>
        <p:grpSpPr>
          <a:xfrm>
            <a:off x="904461" y="548680"/>
            <a:ext cx="10232099" cy="2040054"/>
            <a:chOff x="904461" y="548680"/>
            <a:chExt cx="10232099" cy="2040054"/>
          </a:xfrm>
        </p:grpSpPr>
        <p:sp>
          <p:nvSpPr>
            <p:cNvPr id="12" name="角丸四角形 1">
              <a:extLst>
                <a:ext uri="{FF2B5EF4-FFF2-40B4-BE49-F238E27FC236}">
                  <a16:creationId xmlns:a16="http://schemas.microsoft.com/office/drawing/2014/main" id="{C92FBED2-047E-4599-B55F-F64A18EB664E}"/>
                </a:ext>
              </a:extLst>
            </p:cNvPr>
            <p:cNvSpPr/>
            <p:nvPr/>
          </p:nvSpPr>
          <p:spPr>
            <a:xfrm>
              <a:off x="1055440" y="1325457"/>
              <a:ext cx="10081120" cy="1263277"/>
            </a:xfrm>
            <a:prstGeom prst="roundRect">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720000" algn="just"/>
              <a:r>
                <a:rPr lang="ja-JP" altLang="en-US" sz="3200" dirty="0"/>
                <a:t>金属がさびる条件にはどのようなものがあるだろうか。</a:t>
              </a:r>
              <a:endParaRPr lang="en-US" altLang="ja-JP" sz="3200" dirty="0"/>
            </a:p>
          </p:txBody>
        </p:sp>
        <p:sp>
          <p:nvSpPr>
            <p:cNvPr id="13" name="正方形/長方形 12">
              <a:extLst>
                <a:ext uri="{FF2B5EF4-FFF2-40B4-BE49-F238E27FC236}">
                  <a16:creationId xmlns:a16="http://schemas.microsoft.com/office/drawing/2014/main" id="{EC51E977-24B5-4ADF-8AB3-23774EA07F8C}"/>
                </a:ext>
              </a:extLst>
            </p:cNvPr>
            <p:cNvSpPr/>
            <p:nvPr/>
          </p:nvSpPr>
          <p:spPr>
            <a:xfrm>
              <a:off x="904461" y="548680"/>
              <a:ext cx="1224136" cy="1887696"/>
            </a:xfrm>
            <a:prstGeom prst="rect">
              <a:avLst/>
            </a:prstGeom>
            <a:noFill/>
          </p:spPr>
          <p:txBody>
            <a:bodyPr wrap="square" lIns="91440" tIns="45720" rIns="91440" bIns="45720">
              <a:spAutoFit/>
            </a:bodyPr>
            <a:lstStyle/>
            <a:p>
              <a:pPr algn="ctr">
                <a:lnSpc>
                  <a:spcPts val="14000"/>
                </a:lnSpc>
              </a:pPr>
              <a:r>
                <a:rPr lang="ja-JP" altLang="en-US" sz="13800" b="1" cap="none" spc="0" dirty="0">
                  <a:ln w="13462">
                    <a:solidFill>
                      <a:schemeClr val="bg1"/>
                    </a:solidFill>
                    <a:prstDash val="solid"/>
                  </a:ln>
                  <a:solidFill>
                    <a:schemeClr val="tx1">
                      <a:lumMod val="85000"/>
                      <a:lumOff val="15000"/>
                    </a:schemeClr>
                  </a:solidFill>
                  <a:effectLst>
                    <a:outerShdw dist="38100" dir="2700000" algn="bl" rotWithShape="0">
                      <a:srgbClr val="D27570"/>
                    </a:outerShdw>
                  </a:effectLst>
                </a:rPr>
                <a:t>？</a:t>
              </a:r>
            </a:p>
          </p:txBody>
        </p:sp>
        <p:sp>
          <p:nvSpPr>
            <p:cNvPr id="14" name="テキスト ボックス 13">
              <a:extLst>
                <a:ext uri="{FF2B5EF4-FFF2-40B4-BE49-F238E27FC236}">
                  <a16:creationId xmlns:a16="http://schemas.microsoft.com/office/drawing/2014/main" id="{C3B1DE41-748F-4F02-9CD5-B59F0B865137}"/>
                </a:ext>
              </a:extLst>
            </p:cNvPr>
            <p:cNvSpPr txBox="1"/>
            <p:nvPr/>
          </p:nvSpPr>
          <p:spPr>
            <a:xfrm>
              <a:off x="9480376" y="896818"/>
              <a:ext cx="1554088" cy="461665"/>
            </a:xfrm>
            <a:prstGeom prst="rect">
              <a:avLst/>
            </a:prstGeom>
            <a:noFill/>
          </p:spPr>
          <p:txBody>
            <a:bodyPr wrap="square" rtlCol="0">
              <a:spAutoFit/>
            </a:bodyPr>
            <a:lstStyle/>
            <a:p>
              <a:pPr marL="468000" indent="-468000" algn="r"/>
              <a:r>
                <a:rPr lang="ja-JP" altLang="en-US" sz="2400" dirty="0"/>
                <a:t>考察</a:t>
              </a:r>
            </a:p>
          </p:txBody>
        </p:sp>
      </p:grpSp>
    </p:spTree>
    <p:extLst>
      <p:ext uri="{BB962C8B-B14F-4D97-AF65-F5344CB8AC3E}">
        <p14:creationId xmlns:p14="http://schemas.microsoft.com/office/powerpoint/2010/main" val="570337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5FDE7-4C3D-425A-A360-20CF44161883}"/>
              </a:ext>
            </a:extLst>
          </p:cNvPr>
          <p:cNvSpPr>
            <a:spLocks noGrp="1"/>
          </p:cNvSpPr>
          <p:nvPr>
            <p:ph type="title"/>
          </p:nvPr>
        </p:nvSpPr>
        <p:spPr/>
        <p:txBody>
          <a:bodyPr/>
          <a:lstStyle/>
          <a:p>
            <a:r>
              <a:rPr lang="ja-JP" altLang="en-US" dirty="0"/>
              <a:t>金属の腐食とイオン化傾向</a:t>
            </a:r>
          </a:p>
        </p:txBody>
      </p:sp>
      <p:sp>
        <p:nvSpPr>
          <p:cNvPr id="3" name="縦書きコンテンツ プレースホルダー 2">
            <a:extLst>
              <a:ext uri="{FF2B5EF4-FFF2-40B4-BE49-F238E27FC236}">
                <a16:creationId xmlns:a16="http://schemas.microsoft.com/office/drawing/2014/main" id="{7A0BE07B-790E-48EA-836F-FC78E78C19E2}"/>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
        <p:nvSpPr>
          <p:cNvPr id="8" name="テキスト ボックス 7">
            <a:extLst>
              <a:ext uri="{FF2B5EF4-FFF2-40B4-BE49-F238E27FC236}">
                <a16:creationId xmlns:a16="http://schemas.microsoft.com/office/drawing/2014/main" id="{2340865D-A96B-4254-A103-7E0341957921}"/>
              </a:ext>
            </a:extLst>
          </p:cNvPr>
          <p:cNvSpPr txBox="1"/>
          <p:nvPr/>
        </p:nvSpPr>
        <p:spPr>
          <a:xfrm>
            <a:off x="983433" y="1052736"/>
            <a:ext cx="3312368" cy="646331"/>
          </a:xfrm>
          <a:prstGeom prst="rect">
            <a:avLst/>
          </a:prstGeom>
          <a:noFill/>
        </p:spPr>
        <p:txBody>
          <a:bodyPr wrap="square" rtlCol="0">
            <a:spAutoFit/>
          </a:bodyPr>
          <a:lstStyle/>
          <a:p>
            <a:pPr algn="just"/>
            <a:r>
              <a:rPr lang="ja-JP" altLang="en-US" sz="3600" dirty="0"/>
              <a:t>金属の腐食</a:t>
            </a:r>
          </a:p>
        </p:txBody>
      </p:sp>
      <p:sp>
        <p:nvSpPr>
          <p:cNvPr id="9" name="テキスト ボックス 8">
            <a:extLst>
              <a:ext uri="{FF2B5EF4-FFF2-40B4-BE49-F238E27FC236}">
                <a16:creationId xmlns:a16="http://schemas.microsoft.com/office/drawing/2014/main" id="{781731A6-22A8-4872-9A28-8C823A6F96EE}"/>
              </a:ext>
            </a:extLst>
          </p:cNvPr>
          <p:cNvSpPr txBox="1"/>
          <p:nvPr/>
        </p:nvSpPr>
        <p:spPr>
          <a:xfrm>
            <a:off x="1415480" y="1844824"/>
            <a:ext cx="10009112" cy="646331"/>
          </a:xfrm>
          <a:prstGeom prst="rect">
            <a:avLst/>
          </a:prstGeom>
          <a:noFill/>
        </p:spPr>
        <p:txBody>
          <a:bodyPr wrap="square" rtlCol="0">
            <a:spAutoFit/>
          </a:bodyPr>
          <a:lstStyle/>
          <a:p>
            <a:pPr algn="just"/>
            <a:r>
              <a:rPr lang="ja-JP" altLang="en-US" sz="3600" dirty="0"/>
              <a:t>金属が化学変化によって変質し，劣化する現象</a:t>
            </a:r>
          </a:p>
        </p:txBody>
      </p:sp>
      <p:sp>
        <p:nvSpPr>
          <p:cNvPr id="11" name="テキスト ボックス 10">
            <a:extLst>
              <a:ext uri="{FF2B5EF4-FFF2-40B4-BE49-F238E27FC236}">
                <a16:creationId xmlns:a16="http://schemas.microsoft.com/office/drawing/2014/main" id="{1D071250-B256-4C89-9407-461EF1B55028}"/>
              </a:ext>
            </a:extLst>
          </p:cNvPr>
          <p:cNvSpPr txBox="1"/>
          <p:nvPr/>
        </p:nvSpPr>
        <p:spPr>
          <a:xfrm>
            <a:off x="983433" y="3248109"/>
            <a:ext cx="3312368" cy="646331"/>
          </a:xfrm>
          <a:prstGeom prst="rect">
            <a:avLst/>
          </a:prstGeom>
          <a:noFill/>
        </p:spPr>
        <p:txBody>
          <a:bodyPr wrap="square" rtlCol="0">
            <a:spAutoFit/>
          </a:bodyPr>
          <a:lstStyle/>
          <a:p>
            <a:pPr algn="just"/>
            <a:r>
              <a:rPr lang="ja-JP" altLang="en-US" sz="3600" dirty="0"/>
              <a:t>金属がさびる</a:t>
            </a:r>
          </a:p>
        </p:txBody>
      </p:sp>
      <p:sp>
        <p:nvSpPr>
          <p:cNvPr id="15" name="テキスト ボックス 14">
            <a:extLst>
              <a:ext uri="{FF2B5EF4-FFF2-40B4-BE49-F238E27FC236}">
                <a16:creationId xmlns:a16="http://schemas.microsoft.com/office/drawing/2014/main" id="{0659F75C-FB33-40C9-B79C-B378495798C1}"/>
              </a:ext>
            </a:extLst>
          </p:cNvPr>
          <p:cNvSpPr txBox="1"/>
          <p:nvPr/>
        </p:nvSpPr>
        <p:spPr>
          <a:xfrm>
            <a:off x="1418224" y="4221088"/>
            <a:ext cx="8854240" cy="1200329"/>
          </a:xfrm>
          <a:prstGeom prst="rect">
            <a:avLst/>
          </a:prstGeom>
          <a:noFill/>
        </p:spPr>
        <p:txBody>
          <a:bodyPr wrap="square" rtlCol="0">
            <a:spAutoFit/>
          </a:bodyPr>
          <a:lstStyle/>
          <a:p>
            <a:pPr algn="just"/>
            <a:r>
              <a:rPr lang="ja-JP" altLang="en-US" sz="3600" dirty="0"/>
              <a:t>空気中の酸素や水と反応してイオンになり，化合物をつくる</a:t>
            </a:r>
          </a:p>
        </p:txBody>
      </p:sp>
    </p:spTree>
    <p:extLst>
      <p:ext uri="{BB962C8B-B14F-4D97-AF65-F5344CB8AC3E}">
        <p14:creationId xmlns:p14="http://schemas.microsoft.com/office/powerpoint/2010/main" val="3684620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lstStyle/>
          <a:p>
            <a:pPr algn="l"/>
            <a:r>
              <a:rPr lang="ja-JP" altLang="en-US" b="1" dirty="0"/>
              <a:t>観察・実験</a:t>
            </a:r>
            <a:r>
              <a:rPr lang="en-US" altLang="ja-JP" b="1" dirty="0"/>
              <a:t>1</a:t>
            </a:r>
            <a:r>
              <a:rPr lang="ja-JP" altLang="en-US" b="1" dirty="0"/>
              <a:t>　金属の腐食と溶解</a:t>
            </a:r>
            <a:endParaRPr lang="ja-JP" altLang="en-US" dirty="0"/>
          </a:p>
        </p:txBody>
      </p:sp>
      <p:sp>
        <p:nvSpPr>
          <p:cNvPr id="4" name="縦書きコンテンツ プレースホルダー 3">
            <a:extLst>
              <a:ext uri="{FF2B5EF4-FFF2-40B4-BE49-F238E27FC236}">
                <a16:creationId xmlns:a16="http://schemas.microsoft.com/office/drawing/2014/main" id="{2AD2C1D9-0184-4255-997F-658D7FAF92B4}"/>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4950" y="1624320"/>
            <a:ext cx="5258690" cy="3908864"/>
          </a:xfrm>
          <a:prstGeom prst="rect">
            <a:avLst/>
          </a:prstGeom>
          <a:noFill/>
          <a:ln w="9525">
            <a:noFill/>
            <a:miter lim="800000"/>
            <a:headEnd/>
            <a:tailEnd/>
          </a:ln>
        </p:spPr>
      </p:pic>
      <p:sp>
        <p:nvSpPr>
          <p:cNvPr id="2" name="角丸四角形吹き出し 1"/>
          <p:cNvSpPr/>
          <p:nvPr/>
        </p:nvSpPr>
        <p:spPr>
          <a:xfrm>
            <a:off x="911424" y="2988085"/>
            <a:ext cx="4397409" cy="2545099"/>
          </a:xfrm>
          <a:prstGeom prst="wedgeRoundRectCallout">
            <a:avLst>
              <a:gd name="adj1" fmla="val 66122"/>
              <a:gd name="adj2" fmla="val -8088"/>
              <a:gd name="adj3" fmla="val 16667"/>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solidFill>
                  <a:schemeClr val="tx1"/>
                </a:solidFill>
              </a:rPr>
              <a:t>金属片を</a:t>
            </a:r>
            <a:r>
              <a:rPr lang="en-US" altLang="ja-JP" sz="3200" dirty="0">
                <a:solidFill>
                  <a:schemeClr val="tx1"/>
                </a:solidFill>
              </a:rPr>
              <a:t>1cm</a:t>
            </a:r>
            <a:r>
              <a:rPr lang="ja-JP" altLang="en-US" sz="3200" dirty="0">
                <a:solidFill>
                  <a:schemeClr val="tx1"/>
                </a:solidFill>
              </a:rPr>
              <a:t>角に切る</a:t>
            </a:r>
            <a:endParaRPr lang="en-US" altLang="ja-JP" sz="3200" dirty="0">
              <a:solidFill>
                <a:schemeClr val="tx1"/>
              </a:solidFill>
            </a:endParaRPr>
          </a:p>
          <a:p>
            <a:pPr algn="ctr"/>
            <a:r>
              <a:rPr lang="ja-JP" altLang="en-US" sz="3200" dirty="0">
                <a:solidFill>
                  <a:schemeClr val="tx1"/>
                </a:solidFill>
              </a:rPr>
              <a:t>↓</a:t>
            </a:r>
            <a:endParaRPr lang="en-US" altLang="ja-JP" sz="3200" dirty="0">
              <a:solidFill>
                <a:schemeClr val="tx1"/>
              </a:solidFill>
            </a:endParaRPr>
          </a:p>
          <a:p>
            <a:pPr algn="ctr"/>
            <a:r>
              <a:rPr lang="ja-JP" altLang="en-US" sz="3200" dirty="0">
                <a:solidFill>
                  <a:schemeClr val="tx1"/>
                </a:solidFill>
              </a:rPr>
              <a:t>サンドペーパーで</a:t>
            </a:r>
            <a:endParaRPr lang="en-US" altLang="ja-JP" sz="3200" dirty="0">
              <a:solidFill>
                <a:schemeClr val="tx1"/>
              </a:solidFill>
            </a:endParaRPr>
          </a:p>
          <a:p>
            <a:pPr algn="ctr"/>
            <a:r>
              <a:rPr lang="ja-JP" altLang="en-US" sz="3200" dirty="0">
                <a:solidFill>
                  <a:schemeClr val="tx1"/>
                </a:solidFill>
              </a:rPr>
              <a:t>よく磨く</a:t>
            </a:r>
          </a:p>
        </p:txBody>
      </p:sp>
      <p:sp>
        <p:nvSpPr>
          <p:cNvPr id="3" name="テキスト ボックス 2"/>
          <p:cNvSpPr txBox="1"/>
          <p:nvPr/>
        </p:nvSpPr>
        <p:spPr>
          <a:xfrm>
            <a:off x="1298288" y="1283070"/>
            <a:ext cx="3033203" cy="1569660"/>
          </a:xfrm>
          <a:prstGeom prst="rect">
            <a:avLst/>
          </a:prstGeom>
          <a:noFill/>
        </p:spPr>
        <p:txBody>
          <a:bodyPr wrap="none" rtlCol="0">
            <a:spAutoFit/>
          </a:bodyPr>
          <a:lstStyle/>
          <a:p>
            <a:r>
              <a:rPr lang="ja-JP" altLang="en-US" sz="3200" dirty="0"/>
              <a:t>・アルミニウム缶</a:t>
            </a:r>
            <a:endParaRPr lang="en-US" altLang="ja-JP" sz="3200" dirty="0"/>
          </a:p>
          <a:p>
            <a:r>
              <a:rPr lang="ja-JP" altLang="en-US" sz="3200" dirty="0"/>
              <a:t>・スチール缶</a:t>
            </a:r>
            <a:endParaRPr lang="en-US" altLang="ja-JP" sz="3200" dirty="0"/>
          </a:p>
          <a:p>
            <a:r>
              <a:rPr lang="ja-JP" altLang="en-US" sz="3200" dirty="0"/>
              <a:t>・銅板　　　　など</a:t>
            </a:r>
          </a:p>
        </p:txBody>
      </p:sp>
    </p:spTree>
    <p:extLst>
      <p:ext uri="{BB962C8B-B14F-4D97-AF65-F5344CB8AC3E}">
        <p14:creationId xmlns:p14="http://schemas.microsoft.com/office/powerpoint/2010/main" val="2073272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7C0C7B6-89D2-4395-B8EE-418521A79E2A}"/>
              </a:ext>
            </a:extLst>
          </p:cNvPr>
          <p:cNvSpPr txBox="1"/>
          <p:nvPr/>
        </p:nvSpPr>
        <p:spPr>
          <a:xfrm>
            <a:off x="1187808" y="764704"/>
            <a:ext cx="8148551" cy="646331"/>
          </a:xfrm>
          <a:prstGeom prst="rect">
            <a:avLst/>
          </a:prstGeom>
          <a:noFill/>
        </p:spPr>
        <p:txBody>
          <a:bodyPr wrap="square" rtlCol="0">
            <a:spAutoFit/>
          </a:bodyPr>
          <a:lstStyle/>
          <a:p>
            <a:r>
              <a:rPr lang="ja-JP" altLang="en-US" sz="3600" dirty="0"/>
              <a:t>①　濃塩酸を</a:t>
            </a:r>
            <a:r>
              <a:rPr lang="en-US" altLang="ja-JP" sz="3600" dirty="0"/>
              <a:t>20</a:t>
            </a:r>
            <a:r>
              <a:rPr lang="ja-JP" altLang="en-US" sz="3600" dirty="0"/>
              <a:t>倍にうすめ，少量落とす</a:t>
            </a:r>
          </a:p>
        </p:txBody>
      </p:sp>
      <p:graphicFrame>
        <p:nvGraphicFramePr>
          <p:cNvPr id="2" name="表 2">
            <a:extLst>
              <a:ext uri="{FF2B5EF4-FFF2-40B4-BE49-F238E27FC236}">
                <a16:creationId xmlns:a16="http://schemas.microsoft.com/office/drawing/2014/main" id="{CBD400FE-2A90-4007-9749-40E6B86430FA}"/>
              </a:ext>
            </a:extLst>
          </p:cNvPr>
          <p:cNvGraphicFramePr>
            <a:graphicFrameLocks noGrp="1"/>
          </p:cNvGraphicFramePr>
          <p:nvPr>
            <p:extLst>
              <p:ext uri="{D42A27DB-BD31-4B8C-83A1-F6EECF244321}">
                <p14:modId xmlns:p14="http://schemas.microsoft.com/office/powerpoint/2010/main" val="2167436845"/>
              </p:ext>
            </p:extLst>
          </p:nvPr>
        </p:nvGraphicFramePr>
        <p:xfrm>
          <a:off x="1199457" y="1523999"/>
          <a:ext cx="10088082" cy="2560320"/>
        </p:xfrm>
        <a:graphic>
          <a:graphicData uri="http://schemas.openxmlformats.org/drawingml/2006/table">
            <a:tbl>
              <a:tblPr firstRow="1" bandRow="1">
                <a:tableStyleId>{74C1A8A3-306A-4EB7-A6B1-4F7E0EB9C5D6}</a:tableStyleId>
              </a:tblPr>
              <a:tblGrid>
                <a:gridCol w="3528391">
                  <a:extLst>
                    <a:ext uri="{9D8B030D-6E8A-4147-A177-3AD203B41FA5}">
                      <a16:colId xmlns:a16="http://schemas.microsoft.com/office/drawing/2014/main" val="2713263463"/>
                    </a:ext>
                  </a:extLst>
                </a:gridCol>
                <a:gridCol w="6559691">
                  <a:extLst>
                    <a:ext uri="{9D8B030D-6E8A-4147-A177-3AD203B41FA5}">
                      <a16:colId xmlns:a16="http://schemas.microsoft.com/office/drawing/2014/main" val="1594282219"/>
                    </a:ext>
                  </a:extLst>
                </a:gridCol>
              </a:tblGrid>
              <a:tr h="583936">
                <a:tc>
                  <a:txBody>
                    <a:bodyPr/>
                    <a:lstStyle/>
                    <a:p>
                      <a:pPr algn="ctr"/>
                      <a:r>
                        <a:rPr kumimoji="1" lang="ja-JP" altLang="en-US" sz="3600" dirty="0"/>
                        <a:t>金属</a:t>
                      </a: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3600" dirty="0"/>
                        <a:t>結果</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63850814"/>
                  </a:ext>
                </a:extLst>
              </a:tr>
              <a:tr h="583936">
                <a:tc>
                  <a:txBody>
                    <a:bodyPr/>
                    <a:lstStyle/>
                    <a:p>
                      <a:r>
                        <a:rPr kumimoji="1" lang="ja-JP" altLang="en-US" sz="3600" dirty="0"/>
                        <a:t>アルミニウム缶</a:t>
                      </a:r>
                    </a:p>
                  </a:txBody>
                  <a:tcPr>
                    <a:lnR w="12700" cap="flat" cmpd="sng" algn="ctr">
                      <a:solidFill>
                        <a:schemeClr val="tx1"/>
                      </a:solidFill>
                      <a:prstDash val="solid"/>
                      <a:round/>
                      <a:headEnd type="none" w="med" len="med"/>
                      <a:tailEnd type="none" w="med" len="med"/>
                    </a:lnR>
                  </a:tcPr>
                </a:tc>
                <a:tc>
                  <a:txBody>
                    <a:bodyPr/>
                    <a:lstStyle/>
                    <a:p>
                      <a:r>
                        <a:rPr kumimoji="1" lang="ja-JP" altLang="en-US" sz="3600" dirty="0"/>
                        <a:t>泡がさかんに発生した。</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7597104"/>
                  </a:ext>
                </a:extLst>
              </a:tr>
              <a:tr h="583936">
                <a:tc>
                  <a:txBody>
                    <a:bodyPr/>
                    <a:lstStyle/>
                    <a:p>
                      <a:r>
                        <a:rPr kumimoji="1" lang="ja-JP" altLang="en-US" sz="3600" dirty="0"/>
                        <a:t>スチール缶</a:t>
                      </a:r>
                    </a:p>
                  </a:txBody>
                  <a:tcPr>
                    <a:lnR w="12700" cap="flat" cmpd="sng" algn="ctr">
                      <a:solidFill>
                        <a:schemeClr val="tx1"/>
                      </a:solidFill>
                      <a:prstDash val="solid"/>
                      <a:round/>
                      <a:headEnd type="none" w="med" len="med"/>
                      <a:tailEnd type="none" w="med" len="med"/>
                    </a:lnR>
                  </a:tcPr>
                </a:tc>
                <a:tc>
                  <a:txBody>
                    <a:bodyPr/>
                    <a:lstStyle/>
                    <a:p>
                      <a:r>
                        <a:rPr kumimoji="1" lang="ja-JP" altLang="en-US" sz="3600" dirty="0"/>
                        <a:t>比較的おだやかに泡が発生した。</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65366231"/>
                  </a:ext>
                </a:extLst>
              </a:tr>
              <a:tr h="583936">
                <a:tc>
                  <a:txBody>
                    <a:bodyPr/>
                    <a:lstStyle/>
                    <a:p>
                      <a:r>
                        <a:rPr kumimoji="1" lang="ja-JP" altLang="en-US" sz="3600" dirty="0"/>
                        <a:t>銅板</a:t>
                      </a:r>
                    </a:p>
                  </a:txBody>
                  <a:tcPr>
                    <a:lnR w="12700" cap="flat" cmpd="sng" algn="ctr">
                      <a:solidFill>
                        <a:schemeClr val="tx1"/>
                      </a:solidFill>
                      <a:prstDash val="solid"/>
                      <a:round/>
                      <a:headEnd type="none" w="med" len="med"/>
                      <a:tailEnd type="none" w="med" len="med"/>
                    </a:lnR>
                  </a:tcPr>
                </a:tc>
                <a:tc>
                  <a:txBody>
                    <a:bodyPr/>
                    <a:lstStyle/>
                    <a:p>
                      <a:r>
                        <a:rPr kumimoji="1" lang="ja-JP" altLang="en-US" sz="3600" dirty="0"/>
                        <a:t>変化が見られなかった。</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46722307"/>
                  </a:ext>
                </a:extLst>
              </a:tr>
            </a:tbl>
          </a:graphicData>
        </a:graphic>
      </p:graphicFrame>
      <p:sp>
        <p:nvSpPr>
          <p:cNvPr id="3" name="タイトル 2">
            <a:extLst>
              <a:ext uri="{FF2B5EF4-FFF2-40B4-BE49-F238E27FC236}">
                <a16:creationId xmlns:a16="http://schemas.microsoft.com/office/drawing/2014/main" id="{EE319D91-3541-481F-BBF8-E4442777D72F}"/>
              </a:ext>
            </a:extLst>
          </p:cNvPr>
          <p:cNvSpPr>
            <a:spLocks noGrp="1"/>
          </p:cNvSpPr>
          <p:nvPr>
            <p:ph type="title"/>
          </p:nvPr>
        </p:nvSpPr>
        <p:spPr/>
        <p:txBody>
          <a:bodyPr/>
          <a:lstStyle/>
          <a:p>
            <a:pPr algn="just"/>
            <a:r>
              <a:rPr lang="ja-JP" altLang="en-US" b="1" dirty="0"/>
              <a:t>観察・実験</a:t>
            </a:r>
            <a:r>
              <a:rPr lang="en-US" altLang="ja-JP" b="1" dirty="0"/>
              <a:t>1</a:t>
            </a:r>
            <a:r>
              <a:rPr lang="ja-JP" altLang="en-US" b="1" dirty="0"/>
              <a:t>　金属の腐食と溶解</a:t>
            </a:r>
            <a:endParaRPr lang="ja-JP" altLang="en-US" dirty="0"/>
          </a:p>
        </p:txBody>
      </p:sp>
      <p:sp>
        <p:nvSpPr>
          <p:cNvPr id="4" name="縦書きコンテンツ プレースホルダー 3">
            <a:extLst>
              <a:ext uri="{FF2B5EF4-FFF2-40B4-BE49-F238E27FC236}">
                <a16:creationId xmlns:a16="http://schemas.microsoft.com/office/drawing/2014/main" id="{884439CB-DE10-4B50-9CB5-C2B4884E46C1}"/>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119932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C842A15-10F5-44D2-86DF-6B7DC98F801C}"/>
              </a:ext>
            </a:extLst>
          </p:cNvPr>
          <p:cNvSpPr>
            <a:spLocks noGrp="1"/>
          </p:cNvSpPr>
          <p:nvPr>
            <p:ph type="title"/>
          </p:nvPr>
        </p:nvSpPr>
        <p:spPr/>
        <p:txBody>
          <a:bodyPr/>
          <a:lstStyle/>
          <a:p>
            <a:pPr algn="just"/>
            <a:r>
              <a:rPr lang="ja-JP" altLang="en-US" b="1" dirty="0"/>
              <a:t>観察・実験</a:t>
            </a:r>
            <a:r>
              <a:rPr lang="en-US" altLang="ja-JP" b="1" dirty="0"/>
              <a:t>1</a:t>
            </a:r>
            <a:r>
              <a:rPr lang="ja-JP" altLang="en-US" b="1" dirty="0"/>
              <a:t>　金属の腐食と溶解</a:t>
            </a:r>
            <a:endParaRPr lang="ja-JP" altLang="en-US" dirty="0"/>
          </a:p>
        </p:txBody>
      </p:sp>
      <p:sp>
        <p:nvSpPr>
          <p:cNvPr id="4" name="縦書きコンテンツ プレースホルダー 3">
            <a:extLst>
              <a:ext uri="{FF2B5EF4-FFF2-40B4-BE49-F238E27FC236}">
                <a16:creationId xmlns:a16="http://schemas.microsoft.com/office/drawing/2014/main" id="{A23AEF03-B2B8-46CF-93AA-547E9630A886}"/>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
        <p:nvSpPr>
          <p:cNvPr id="6" name="テキスト ボックス 5">
            <a:extLst>
              <a:ext uri="{FF2B5EF4-FFF2-40B4-BE49-F238E27FC236}">
                <a16:creationId xmlns:a16="http://schemas.microsoft.com/office/drawing/2014/main" id="{26C5EF95-DD16-44BB-8AD3-75450B71A40D}"/>
              </a:ext>
            </a:extLst>
          </p:cNvPr>
          <p:cNvSpPr txBox="1"/>
          <p:nvPr/>
        </p:nvSpPr>
        <p:spPr>
          <a:xfrm>
            <a:off x="1187808" y="764704"/>
            <a:ext cx="8148551" cy="646331"/>
          </a:xfrm>
          <a:prstGeom prst="rect">
            <a:avLst/>
          </a:prstGeom>
          <a:noFill/>
        </p:spPr>
        <p:txBody>
          <a:bodyPr wrap="square" rtlCol="0">
            <a:spAutoFit/>
          </a:bodyPr>
          <a:lstStyle/>
          <a:p>
            <a:r>
              <a:rPr lang="ja-JP" altLang="en-US" sz="3600" dirty="0"/>
              <a:t>②　空気中に放置する</a:t>
            </a:r>
          </a:p>
        </p:txBody>
      </p:sp>
      <p:graphicFrame>
        <p:nvGraphicFramePr>
          <p:cNvPr id="7" name="表 2">
            <a:extLst>
              <a:ext uri="{FF2B5EF4-FFF2-40B4-BE49-F238E27FC236}">
                <a16:creationId xmlns:a16="http://schemas.microsoft.com/office/drawing/2014/main" id="{6B854386-8087-4B64-988C-290235012F65}"/>
              </a:ext>
            </a:extLst>
          </p:cNvPr>
          <p:cNvGraphicFramePr>
            <a:graphicFrameLocks noGrp="1"/>
          </p:cNvGraphicFramePr>
          <p:nvPr>
            <p:extLst>
              <p:ext uri="{D42A27DB-BD31-4B8C-83A1-F6EECF244321}">
                <p14:modId xmlns:p14="http://schemas.microsoft.com/office/powerpoint/2010/main" val="3695786057"/>
              </p:ext>
            </p:extLst>
          </p:nvPr>
        </p:nvGraphicFramePr>
        <p:xfrm>
          <a:off x="1199457" y="1523999"/>
          <a:ext cx="10088082" cy="3017520"/>
        </p:xfrm>
        <a:graphic>
          <a:graphicData uri="http://schemas.openxmlformats.org/drawingml/2006/table">
            <a:tbl>
              <a:tblPr firstRow="1" bandRow="1">
                <a:tableStyleId>{74C1A8A3-306A-4EB7-A6B1-4F7E0EB9C5D6}</a:tableStyleId>
              </a:tblPr>
              <a:tblGrid>
                <a:gridCol w="3528391">
                  <a:extLst>
                    <a:ext uri="{9D8B030D-6E8A-4147-A177-3AD203B41FA5}">
                      <a16:colId xmlns:a16="http://schemas.microsoft.com/office/drawing/2014/main" val="2713263463"/>
                    </a:ext>
                  </a:extLst>
                </a:gridCol>
                <a:gridCol w="6559691">
                  <a:extLst>
                    <a:ext uri="{9D8B030D-6E8A-4147-A177-3AD203B41FA5}">
                      <a16:colId xmlns:a16="http://schemas.microsoft.com/office/drawing/2014/main" val="1594282219"/>
                    </a:ext>
                  </a:extLst>
                </a:gridCol>
              </a:tblGrid>
              <a:tr h="583936">
                <a:tc>
                  <a:txBody>
                    <a:bodyPr/>
                    <a:lstStyle/>
                    <a:p>
                      <a:pPr algn="ctr"/>
                      <a:r>
                        <a:rPr kumimoji="1" lang="ja-JP" altLang="en-US" sz="3600" dirty="0"/>
                        <a:t>金属</a:t>
                      </a: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3600" dirty="0"/>
                        <a:t>結果</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63850814"/>
                  </a:ext>
                </a:extLst>
              </a:tr>
              <a:tr h="583936">
                <a:tc>
                  <a:txBody>
                    <a:bodyPr/>
                    <a:lstStyle/>
                    <a:p>
                      <a:r>
                        <a:rPr kumimoji="1" lang="ja-JP" altLang="en-US" sz="3600" dirty="0"/>
                        <a:t>アルミニウム缶</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表面が曇り，白くなった。</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7597104"/>
                  </a:ext>
                </a:extLst>
              </a:tr>
              <a:tr h="583936">
                <a:tc>
                  <a:txBody>
                    <a:bodyPr/>
                    <a:lstStyle/>
                    <a:p>
                      <a:r>
                        <a:rPr kumimoji="1" lang="ja-JP" altLang="en-US" sz="3600" dirty="0"/>
                        <a:t>スチール缶</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表面が曇り，赤くなった。</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65366231"/>
                  </a:ext>
                </a:extLst>
              </a:tr>
              <a:tr h="583936">
                <a:tc>
                  <a:txBody>
                    <a:bodyPr/>
                    <a:lstStyle/>
                    <a:p>
                      <a:r>
                        <a:rPr kumimoji="1" lang="ja-JP" altLang="en-US" sz="3600" dirty="0"/>
                        <a:t>銅板</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表面が曇り，黒または緑色になった。</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46722307"/>
                  </a:ext>
                </a:extLst>
              </a:tr>
            </a:tbl>
          </a:graphicData>
        </a:graphic>
      </p:graphicFrame>
    </p:spTree>
    <p:extLst>
      <p:ext uri="{BB962C8B-B14F-4D97-AF65-F5344CB8AC3E}">
        <p14:creationId xmlns:p14="http://schemas.microsoft.com/office/powerpoint/2010/main" val="345956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C4D8DE2C-46CC-4DED-8DD6-E00C48A1600F}"/>
              </a:ext>
            </a:extLst>
          </p:cNvPr>
          <p:cNvSpPr txBox="1"/>
          <p:nvPr/>
        </p:nvSpPr>
        <p:spPr>
          <a:xfrm>
            <a:off x="1521592" y="764704"/>
            <a:ext cx="9016293" cy="1200329"/>
          </a:xfrm>
          <a:prstGeom prst="rect">
            <a:avLst/>
          </a:prstGeom>
          <a:noFill/>
        </p:spPr>
        <p:txBody>
          <a:bodyPr wrap="square" rtlCol="0">
            <a:spAutoFit/>
          </a:bodyPr>
          <a:lstStyle/>
          <a:p>
            <a:pPr algn="just"/>
            <a:r>
              <a:rPr lang="ja-JP" altLang="en-US" sz="3600" dirty="0"/>
              <a:t>金属は，単独で利用されるだけでなく，ほかの金属と混ぜて合金として利用される</a:t>
            </a:r>
          </a:p>
        </p:txBody>
      </p:sp>
      <p:sp>
        <p:nvSpPr>
          <p:cNvPr id="36" name="テキスト ボックス 35">
            <a:extLst>
              <a:ext uri="{FF2B5EF4-FFF2-40B4-BE49-F238E27FC236}">
                <a16:creationId xmlns:a16="http://schemas.microsoft.com/office/drawing/2014/main" id="{8E511AE9-E56E-448A-98AD-A097A9AA997B}"/>
              </a:ext>
            </a:extLst>
          </p:cNvPr>
          <p:cNvSpPr txBox="1"/>
          <p:nvPr/>
        </p:nvSpPr>
        <p:spPr>
          <a:xfrm>
            <a:off x="3090723" y="3849489"/>
            <a:ext cx="4735780" cy="707886"/>
          </a:xfrm>
          <a:prstGeom prst="rect">
            <a:avLst/>
          </a:prstGeom>
          <a:noFill/>
        </p:spPr>
        <p:txBody>
          <a:bodyPr wrap="square" rtlCol="0">
            <a:spAutoFit/>
          </a:bodyPr>
          <a:lstStyle/>
          <a:p>
            <a:pPr algn="just"/>
            <a:r>
              <a:rPr lang="ja-JP" altLang="en-US" sz="4000" dirty="0"/>
              <a:t>合金に○をつけよう</a:t>
            </a:r>
          </a:p>
        </p:txBody>
      </p:sp>
      <p:cxnSp>
        <p:nvCxnSpPr>
          <p:cNvPr id="37" name="直線矢印コネクタ 36">
            <a:extLst>
              <a:ext uri="{FF2B5EF4-FFF2-40B4-BE49-F238E27FC236}">
                <a16:creationId xmlns:a16="http://schemas.microsoft.com/office/drawing/2014/main" id="{084904B0-CB1B-4285-93F9-B4F72400D869}"/>
              </a:ext>
            </a:extLst>
          </p:cNvPr>
          <p:cNvCxnSpPr>
            <a:cxnSpLocks/>
          </p:cNvCxnSpPr>
          <p:nvPr/>
        </p:nvCxnSpPr>
        <p:spPr>
          <a:xfrm>
            <a:off x="2409771" y="4221088"/>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正方形/長方形 4">
            <a:extLst>
              <a:ext uri="{FF2B5EF4-FFF2-40B4-BE49-F238E27FC236}">
                <a16:creationId xmlns:a16="http://schemas.microsoft.com/office/drawing/2014/main" id="{2247CFE9-C37E-4656-89B9-353DF27AD76E}"/>
              </a:ext>
            </a:extLst>
          </p:cNvPr>
          <p:cNvSpPr/>
          <p:nvPr/>
        </p:nvSpPr>
        <p:spPr>
          <a:xfrm>
            <a:off x="1415481" y="2449187"/>
            <a:ext cx="5040559" cy="646331"/>
          </a:xfrm>
          <a:prstGeom prst="rect">
            <a:avLst/>
          </a:prstGeom>
        </p:spPr>
        <p:txBody>
          <a:bodyPr wrap="square">
            <a:spAutoFit/>
          </a:bodyPr>
          <a:lstStyle/>
          <a:p>
            <a:r>
              <a:rPr lang="ja-JP" altLang="en-US" sz="3600" dirty="0"/>
              <a:t>なぜ合金にするのか？</a:t>
            </a:r>
            <a:endParaRPr lang="en-US" altLang="ja-JP" sz="3600" dirty="0"/>
          </a:p>
        </p:txBody>
      </p:sp>
      <p:sp>
        <p:nvSpPr>
          <p:cNvPr id="2" name="タイトル 1">
            <a:extLst>
              <a:ext uri="{FF2B5EF4-FFF2-40B4-BE49-F238E27FC236}">
                <a16:creationId xmlns:a16="http://schemas.microsoft.com/office/drawing/2014/main" id="{AE0A8083-EB37-4121-9B05-4E5F8D8B2E82}"/>
              </a:ext>
            </a:extLst>
          </p:cNvPr>
          <p:cNvSpPr>
            <a:spLocks noGrp="1"/>
          </p:cNvSpPr>
          <p:nvPr>
            <p:ph type="title"/>
          </p:nvPr>
        </p:nvSpPr>
        <p:spPr/>
        <p:txBody>
          <a:bodyPr/>
          <a:lstStyle/>
          <a:p>
            <a:r>
              <a:rPr lang="ja-JP" altLang="en-US" dirty="0"/>
              <a:t>金属の利用と性質</a:t>
            </a:r>
          </a:p>
        </p:txBody>
      </p:sp>
      <p:sp>
        <p:nvSpPr>
          <p:cNvPr id="3" name="縦書きコンテンツ プレースホルダー 2">
            <a:extLst>
              <a:ext uri="{FF2B5EF4-FFF2-40B4-BE49-F238E27FC236}">
                <a16:creationId xmlns:a16="http://schemas.microsoft.com/office/drawing/2014/main" id="{C2DAC848-00D6-4A7D-AFAC-41C32F26583C}"/>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
        <p:nvSpPr>
          <p:cNvPr id="8" name="正方形/長方形 7">
            <a:extLst>
              <a:ext uri="{FF2B5EF4-FFF2-40B4-BE49-F238E27FC236}">
                <a16:creationId xmlns:a16="http://schemas.microsoft.com/office/drawing/2014/main" id="{5045B944-7057-4199-B228-020878CBCDE3}"/>
              </a:ext>
            </a:extLst>
          </p:cNvPr>
          <p:cNvSpPr/>
          <p:nvPr/>
        </p:nvSpPr>
        <p:spPr>
          <a:xfrm>
            <a:off x="5840929" y="2449186"/>
            <a:ext cx="6014568" cy="1200329"/>
          </a:xfrm>
          <a:prstGeom prst="rect">
            <a:avLst/>
          </a:prstGeom>
        </p:spPr>
        <p:txBody>
          <a:bodyPr wrap="square">
            <a:spAutoFit/>
          </a:bodyPr>
          <a:lstStyle/>
          <a:p>
            <a:r>
              <a:rPr lang="ja-JP" altLang="en-US" sz="3600" dirty="0"/>
              <a:t>・・・性質が変化し，金属の</a:t>
            </a:r>
            <a:endParaRPr lang="en-US" altLang="ja-JP" sz="3600" dirty="0"/>
          </a:p>
          <a:p>
            <a:r>
              <a:rPr lang="ja-JP" altLang="en-US" sz="3600" dirty="0"/>
              <a:t>　　 性能が向上するから</a:t>
            </a:r>
            <a:endParaRPr lang="en-US" altLang="ja-JP" sz="3600" dirty="0"/>
          </a:p>
        </p:txBody>
      </p:sp>
    </p:spTree>
    <p:extLst>
      <p:ext uri="{BB962C8B-B14F-4D97-AF65-F5344CB8AC3E}">
        <p14:creationId xmlns:p14="http://schemas.microsoft.com/office/powerpoint/2010/main" val="36919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3CC5468-D1CA-41B5-9147-3093994CDBB9}"/>
              </a:ext>
            </a:extLst>
          </p:cNvPr>
          <p:cNvSpPr>
            <a:spLocks noGrp="1"/>
          </p:cNvSpPr>
          <p:nvPr>
            <p:ph type="title"/>
          </p:nvPr>
        </p:nvSpPr>
        <p:spPr/>
        <p:txBody>
          <a:bodyPr/>
          <a:lstStyle/>
          <a:p>
            <a:pPr algn="just"/>
            <a:r>
              <a:rPr lang="ja-JP" altLang="en-US" b="1" dirty="0"/>
              <a:t>観察・実験</a:t>
            </a:r>
            <a:r>
              <a:rPr lang="en-US" altLang="ja-JP" b="1" dirty="0"/>
              <a:t>1</a:t>
            </a:r>
            <a:r>
              <a:rPr lang="ja-JP" altLang="en-US" b="1" dirty="0"/>
              <a:t>　金属の腐食と溶解</a:t>
            </a:r>
            <a:endParaRPr lang="ja-JP" altLang="en-US" dirty="0"/>
          </a:p>
        </p:txBody>
      </p:sp>
      <p:sp>
        <p:nvSpPr>
          <p:cNvPr id="4" name="縦書きコンテンツ プレースホルダー 3">
            <a:extLst>
              <a:ext uri="{FF2B5EF4-FFF2-40B4-BE49-F238E27FC236}">
                <a16:creationId xmlns:a16="http://schemas.microsoft.com/office/drawing/2014/main" id="{086AA988-0BDA-46C5-9E88-5A539B67A32B}"/>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
        <p:nvSpPr>
          <p:cNvPr id="6" name="テキスト ボックス 5">
            <a:extLst>
              <a:ext uri="{FF2B5EF4-FFF2-40B4-BE49-F238E27FC236}">
                <a16:creationId xmlns:a16="http://schemas.microsoft.com/office/drawing/2014/main" id="{4C735FCD-2C8D-4303-A4F1-CF93A1219708}"/>
              </a:ext>
            </a:extLst>
          </p:cNvPr>
          <p:cNvSpPr txBox="1"/>
          <p:nvPr/>
        </p:nvSpPr>
        <p:spPr>
          <a:xfrm>
            <a:off x="1187808" y="764704"/>
            <a:ext cx="9588712" cy="1200329"/>
          </a:xfrm>
          <a:prstGeom prst="rect">
            <a:avLst/>
          </a:prstGeom>
          <a:noFill/>
        </p:spPr>
        <p:txBody>
          <a:bodyPr wrap="square" rtlCol="0">
            <a:spAutoFit/>
          </a:bodyPr>
          <a:lstStyle/>
          <a:p>
            <a:pPr marL="360000" indent="-360000"/>
            <a:r>
              <a:rPr lang="ja-JP" altLang="en-US" sz="3600" dirty="0"/>
              <a:t>③ よく洗い乾燥させ，表面にラッカーや色のないマニキュアを塗る</a:t>
            </a:r>
          </a:p>
        </p:txBody>
      </p:sp>
      <p:graphicFrame>
        <p:nvGraphicFramePr>
          <p:cNvPr id="7" name="表 2">
            <a:extLst>
              <a:ext uri="{FF2B5EF4-FFF2-40B4-BE49-F238E27FC236}">
                <a16:creationId xmlns:a16="http://schemas.microsoft.com/office/drawing/2014/main" id="{730AA04A-423E-48A1-A044-626F206D5714}"/>
              </a:ext>
            </a:extLst>
          </p:cNvPr>
          <p:cNvGraphicFramePr>
            <a:graphicFrameLocks noGrp="1"/>
          </p:cNvGraphicFramePr>
          <p:nvPr>
            <p:extLst>
              <p:ext uri="{D42A27DB-BD31-4B8C-83A1-F6EECF244321}">
                <p14:modId xmlns:p14="http://schemas.microsoft.com/office/powerpoint/2010/main" val="1557498095"/>
              </p:ext>
            </p:extLst>
          </p:nvPr>
        </p:nvGraphicFramePr>
        <p:xfrm>
          <a:off x="1187808" y="1988840"/>
          <a:ext cx="10088082" cy="2560320"/>
        </p:xfrm>
        <a:graphic>
          <a:graphicData uri="http://schemas.openxmlformats.org/drawingml/2006/table">
            <a:tbl>
              <a:tblPr firstRow="1" bandRow="1">
                <a:tableStyleId>{74C1A8A3-306A-4EB7-A6B1-4F7E0EB9C5D6}</a:tableStyleId>
              </a:tblPr>
              <a:tblGrid>
                <a:gridCol w="3528391">
                  <a:extLst>
                    <a:ext uri="{9D8B030D-6E8A-4147-A177-3AD203B41FA5}">
                      <a16:colId xmlns:a16="http://schemas.microsoft.com/office/drawing/2014/main" val="2713263463"/>
                    </a:ext>
                  </a:extLst>
                </a:gridCol>
                <a:gridCol w="6559691">
                  <a:extLst>
                    <a:ext uri="{9D8B030D-6E8A-4147-A177-3AD203B41FA5}">
                      <a16:colId xmlns:a16="http://schemas.microsoft.com/office/drawing/2014/main" val="1594282219"/>
                    </a:ext>
                  </a:extLst>
                </a:gridCol>
              </a:tblGrid>
              <a:tr h="583936">
                <a:tc>
                  <a:txBody>
                    <a:bodyPr/>
                    <a:lstStyle/>
                    <a:p>
                      <a:pPr algn="ctr"/>
                      <a:r>
                        <a:rPr kumimoji="1" lang="ja-JP" altLang="en-US" sz="3600" dirty="0"/>
                        <a:t>金属</a:t>
                      </a: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3600" dirty="0"/>
                        <a:t>結果</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63850814"/>
                  </a:ext>
                </a:extLst>
              </a:tr>
              <a:tr h="583936">
                <a:tc>
                  <a:txBody>
                    <a:bodyPr/>
                    <a:lstStyle/>
                    <a:p>
                      <a:r>
                        <a:rPr kumimoji="1" lang="ja-JP" altLang="en-US" sz="3600" dirty="0"/>
                        <a:t>アルミニウム缶</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変化しなかった。</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7597104"/>
                  </a:ext>
                </a:extLst>
              </a:tr>
              <a:tr h="583936">
                <a:tc>
                  <a:txBody>
                    <a:bodyPr/>
                    <a:lstStyle/>
                    <a:p>
                      <a:r>
                        <a:rPr kumimoji="1" lang="ja-JP" altLang="en-US" sz="3600" dirty="0"/>
                        <a:t>スチール缶</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変化しなかった。</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65366231"/>
                  </a:ext>
                </a:extLst>
              </a:tr>
              <a:tr h="583936">
                <a:tc>
                  <a:txBody>
                    <a:bodyPr/>
                    <a:lstStyle/>
                    <a:p>
                      <a:r>
                        <a:rPr kumimoji="1" lang="ja-JP" altLang="en-US" sz="3600" dirty="0"/>
                        <a:t>銅板</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変化しなかった。</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46722307"/>
                  </a:ext>
                </a:extLst>
              </a:tr>
            </a:tbl>
          </a:graphicData>
        </a:graphic>
      </p:graphicFrame>
    </p:spTree>
    <p:extLst>
      <p:ext uri="{BB962C8B-B14F-4D97-AF65-F5344CB8AC3E}">
        <p14:creationId xmlns:p14="http://schemas.microsoft.com/office/powerpoint/2010/main" val="9097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7C0C7B6-89D2-4395-B8EE-418521A79E2A}"/>
              </a:ext>
            </a:extLst>
          </p:cNvPr>
          <p:cNvSpPr txBox="1"/>
          <p:nvPr/>
        </p:nvSpPr>
        <p:spPr>
          <a:xfrm>
            <a:off x="1559496" y="1163385"/>
            <a:ext cx="8676704" cy="646331"/>
          </a:xfrm>
          <a:prstGeom prst="rect">
            <a:avLst/>
          </a:prstGeom>
          <a:noFill/>
        </p:spPr>
        <p:txBody>
          <a:bodyPr wrap="square" rtlCol="0">
            <a:spAutoFit/>
          </a:bodyPr>
          <a:lstStyle/>
          <a:p>
            <a:r>
              <a:rPr lang="ja-JP" altLang="en-US" sz="3600" dirty="0"/>
              <a:t>①と②から，反応のしやすさ，さびやすさは，</a:t>
            </a:r>
            <a:endParaRPr lang="en-US" altLang="ja-JP" sz="3600" dirty="0"/>
          </a:p>
        </p:txBody>
      </p:sp>
      <p:sp>
        <p:nvSpPr>
          <p:cNvPr id="4" name="テキスト ボックス 3">
            <a:extLst>
              <a:ext uri="{FF2B5EF4-FFF2-40B4-BE49-F238E27FC236}">
                <a16:creationId xmlns:a16="http://schemas.microsoft.com/office/drawing/2014/main" id="{7D36E97A-8317-4EAA-A3AD-70DB8CBEB64A}"/>
              </a:ext>
            </a:extLst>
          </p:cNvPr>
          <p:cNvSpPr txBox="1"/>
          <p:nvPr/>
        </p:nvSpPr>
        <p:spPr>
          <a:xfrm>
            <a:off x="2883310" y="2331785"/>
            <a:ext cx="5841590" cy="646331"/>
          </a:xfrm>
          <a:prstGeom prst="rect">
            <a:avLst/>
          </a:prstGeom>
          <a:noFill/>
        </p:spPr>
        <p:txBody>
          <a:bodyPr wrap="square" rtlCol="0">
            <a:spAutoFit/>
          </a:bodyPr>
          <a:lstStyle/>
          <a:p>
            <a:r>
              <a:rPr lang="ja-JP" altLang="en-US" sz="3600" dirty="0"/>
              <a:t>金属の種類によって異なる</a:t>
            </a:r>
            <a:endParaRPr lang="en-US" altLang="ja-JP" sz="3600" dirty="0"/>
          </a:p>
        </p:txBody>
      </p:sp>
      <p:sp>
        <p:nvSpPr>
          <p:cNvPr id="5" name="テキスト ボックス 4">
            <a:extLst>
              <a:ext uri="{FF2B5EF4-FFF2-40B4-BE49-F238E27FC236}">
                <a16:creationId xmlns:a16="http://schemas.microsoft.com/office/drawing/2014/main" id="{1E919F94-3AAD-470E-90CC-C12E6377B30D}"/>
              </a:ext>
            </a:extLst>
          </p:cNvPr>
          <p:cNvSpPr txBox="1"/>
          <p:nvPr/>
        </p:nvSpPr>
        <p:spPr>
          <a:xfrm>
            <a:off x="2883310" y="3649055"/>
            <a:ext cx="5841590" cy="646331"/>
          </a:xfrm>
          <a:prstGeom prst="rect">
            <a:avLst/>
          </a:prstGeom>
          <a:noFill/>
        </p:spPr>
        <p:txBody>
          <a:bodyPr wrap="square" rtlCol="0">
            <a:spAutoFit/>
          </a:bodyPr>
          <a:lstStyle/>
          <a:p>
            <a:r>
              <a:rPr lang="ja-JP" altLang="en-US" sz="3600" dirty="0"/>
              <a:t>金属の種類によらず同じ</a:t>
            </a:r>
            <a:endParaRPr lang="en-US" altLang="ja-JP" sz="3600" dirty="0"/>
          </a:p>
        </p:txBody>
      </p:sp>
      <p:sp>
        <p:nvSpPr>
          <p:cNvPr id="2" name="楕円 1">
            <a:extLst>
              <a:ext uri="{FF2B5EF4-FFF2-40B4-BE49-F238E27FC236}">
                <a16:creationId xmlns:a16="http://schemas.microsoft.com/office/drawing/2014/main" id="{297CAADF-1141-48EB-808E-99E3BC96054D}"/>
              </a:ext>
            </a:extLst>
          </p:cNvPr>
          <p:cNvSpPr/>
          <p:nvPr/>
        </p:nvSpPr>
        <p:spPr>
          <a:xfrm>
            <a:off x="2639616" y="2058244"/>
            <a:ext cx="5732846" cy="125534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a:extLst>
              <a:ext uri="{FF2B5EF4-FFF2-40B4-BE49-F238E27FC236}">
                <a16:creationId xmlns:a16="http://schemas.microsoft.com/office/drawing/2014/main" id="{C9F5829C-D521-4930-8AAE-B08DD02363AB}"/>
              </a:ext>
            </a:extLst>
          </p:cNvPr>
          <p:cNvSpPr>
            <a:spLocks noGrp="1"/>
          </p:cNvSpPr>
          <p:nvPr>
            <p:ph type="title"/>
          </p:nvPr>
        </p:nvSpPr>
        <p:spPr/>
        <p:txBody>
          <a:bodyPr/>
          <a:lstStyle/>
          <a:p>
            <a:pPr algn="just"/>
            <a:r>
              <a:rPr lang="ja-JP" altLang="en-US" b="1" dirty="0"/>
              <a:t>観察・実験</a:t>
            </a:r>
            <a:r>
              <a:rPr lang="en-US" altLang="ja-JP" b="1" dirty="0"/>
              <a:t>1</a:t>
            </a:r>
            <a:r>
              <a:rPr lang="ja-JP" altLang="en-US" b="1" dirty="0"/>
              <a:t>　金属の腐食と溶解</a:t>
            </a:r>
            <a:endParaRPr lang="ja-JP" altLang="en-US" dirty="0"/>
          </a:p>
        </p:txBody>
      </p:sp>
      <p:sp>
        <p:nvSpPr>
          <p:cNvPr id="6" name="縦書きコンテンツ プレースホルダー 5">
            <a:extLst>
              <a:ext uri="{FF2B5EF4-FFF2-40B4-BE49-F238E27FC236}">
                <a16:creationId xmlns:a16="http://schemas.microsoft.com/office/drawing/2014/main" id="{7C32343A-19E4-42BD-9C0D-7145C1060A81}"/>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7292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7C0C7B6-89D2-4395-B8EE-418521A79E2A}"/>
              </a:ext>
            </a:extLst>
          </p:cNvPr>
          <p:cNvSpPr txBox="1"/>
          <p:nvPr/>
        </p:nvSpPr>
        <p:spPr>
          <a:xfrm>
            <a:off x="2095910" y="1163385"/>
            <a:ext cx="8140290" cy="646331"/>
          </a:xfrm>
          <a:prstGeom prst="rect">
            <a:avLst/>
          </a:prstGeom>
          <a:noFill/>
        </p:spPr>
        <p:txBody>
          <a:bodyPr wrap="square" rtlCol="0">
            <a:spAutoFit/>
          </a:bodyPr>
          <a:lstStyle/>
          <a:p>
            <a:r>
              <a:rPr lang="ja-JP" altLang="en-US" sz="3600" dirty="0"/>
              <a:t>③から，</a:t>
            </a:r>
            <a:endParaRPr lang="en-US" altLang="ja-JP" sz="3600" dirty="0"/>
          </a:p>
        </p:txBody>
      </p:sp>
      <p:sp>
        <p:nvSpPr>
          <p:cNvPr id="4" name="テキスト ボックス 3">
            <a:extLst>
              <a:ext uri="{FF2B5EF4-FFF2-40B4-BE49-F238E27FC236}">
                <a16:creationId xmlns:a16="http://schemas.microsoft.com/office/drawing/2014/main" id="{7D36E97A-8317-4EAA-A3AD-70DB8CBEB64A}"/>
              </a:ext>
            </a:extLst>
          </p:cNvPr>
          <p:cNvSpPr txBox="1"/>
          <p:nvPr/>
        </p:nvSpPr>
        <p:spPr>
          <a:xfrm>
            <a:off x="2883310" y="2331785"/>
            <a:ext cx="6309034" cy="646331"/>
          </a:xfrm>
          <a:prstGeom prst="rect">
            <a:avLst/>
          </a:prstGeom>
          <a:noFill/>
        </p:spPr>
        <p:txBody>
          <a:bodyPr wrap="square" rtlCol="0">
            <a:spAutoFit/>
          </a:bodyPr>
          <a:lstStyle/>
          <a:p>
            <a:r>
              <a:rPr lang="ja-JP" altLang="en-US" sz="3600" dirty="0"/>
              <a:t>金属の表面をおおうとさびない</a:t>
            </a:r>
            <a:endParaRPr lang="en-US" altLang="ja-JP" sz="3600" dirty="0"/>
          </a:p>
        </p:txBody>
      </p:sp>
      <p:sp>
        <p:nvSpPr>
          <p:cNvPr id="5" name="テキスト ボックス 4">
            <a:extLst>
              <a:ext uri="{FF2B5EF4-FFF2-40B4-BE49-F238E27FC236}">
                <a16:creationId xmlns:a16="http://schemas.microsoft.com/office/drawing/2014/main" id="{1E919F94-3AAD-470E-90CC-C12E6377B30D}"/>
              </a:ext>
            </a:extLst>
          </p:cNvPr>
          <p:cNvSpPr txBox="1"/>
          <p:nvPr/>
        </p:nvSpPr>
        <p:spPr>
          <a:xfrm>
            <a:off x="2883310" y="3649055"/>
            <a:ext cx="6165018" cy="646331"/>
          </a:xfrm>
          <a:prstGeom prst="rect">
            <a:avLst/>
          </a:prstGeom>
          <a:noFill/>
        </p:spPr>
        <p:txBody>
          <a:bodyPr wrap="square" rtlCol="0">
            <a:spAutoFit/>
          </a:bodyPr>
          <a:lstStyle/>
          <a:p>
            <a:r>
              <a:rPr lang="ja-JP" altLang="en-US" sz="3600" dirty="0"/>
              <a:t>金属の表面をおおってもさびる</a:t>
            </a:r>
            <a:endParaRPr lang="en-US" altLang="ja-JP" sz="3600" dirty="0"/>
          </a:p>
        </p:txBody>
      </p:sp>
      <p:sp>
        <p:nvSpPr>
          <p:cNvPr id="2" name="楕円 1">
            <a:extLst>
              <a:ext uri="{FF2B5EF4-FFF2-40B4-BE49-F238E27FC236}">
                <a16:creationId xmlns:a16="http://schemas.microsoft.com/office/drawing/2014/main" id="{297CAADF-1141-48EB-808E-99E3BC96054D}"/>
              </a:ext>
            </a:extLst>
          </p:cNvPr>
          <p:cNvSpPr/>
          <p:nvPr/>
        </p:nvSpPr>
        <p:spPr>
          <a:xfrm>
            <a:off x="2667410" y="1962150"/>
            <a:ext cx="6380918" cy="132283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a:extLst>
              <a:ext uri="{FF2B5EF4-FFF2-40B4-BE49-F238E27FC236}">
                <a16:creationId xmlns:a16="http://schemas.microsoft.com/office/drawing/2014/main" id="{34CEF78F-DA8D-46A0-9D88-81D675AE542C}"/>
              </a:ext>
            </a:extLst>
          </p:cNvPr>
          <p:cNvSpPr>
            <a:spLocks noGrp="1"/>
          </p:cNvSpPr>
          <p:nvPr>
            <p:ph type="title"/>
          </p:nvPr>
        </p:nvSpPr>
        <p:spPr/>
        <p:txBody>
          <a:bodyPr/>
          <a:lstStyle/>
          <a:p>
            <a:pPr algn="just"/>
            <a:r>
              <a:rPr lang="ja-JP" altLang="en-US" b="1" dirty="0"/>
              <a:t>観察・実験</a:t>
            </a:r>
            <a:r>
              <a:rPr lang="en-US" altLang="ja-JP" b="1" dirty="0"/>
              <a:t>1</a:t>
            </a:r>
            <a:r>
              <a:rPr lang="ja-JP" altLang="en-US" b="1" dirty="0"/>
              <a:t>　金属の腐食と溶解</a:t>
            </a:r>
            <a:endParaRPr lang="ja-JP" altLang="en-US" dirty="0"/>
          </a:p>
        </p:txBody>
      </p:sp>
      <p:sp>
        <p:nvSpPr>
          <p:cNvPr id="6" name="縦書きコンテンツ プレースホルダー 5">
            <a:extLst>
              <a:ext uri="{FF2B5EF4-FFF2-40B4-BE49-F238E27FC236}">
                <a16:creationId xmlns:a16="http://schemas.microsoft.com/office/drawing/2014/main" id="{1AE6CAD4-B564-4FE4-987F-13225345C724}"/>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7449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B8A214E-4382-4A1C-B9B5-04256DD17D45}"/>
              </a:ext>
            </a:extLst>
          </p:cNvPr>
          <p:cNvSpPr txBox="1"/>
          <p:nvPr/>
        </p:nvSpPr>
        <p:spPr>
          <a:xfrm>
            <a:off x="1326348" y="932965"/>
            <a:ext cx="8962015" cy="1200329"/>
          </a:xfrm>
          <a:prstGeom prst="rect">
            <a:avLst/>
          </a:prstGeom>
          <a:noFill/>
        </p:spPr>
        <p:txBody>
          <a:bodyPr wrap="square" rtlCol="0">
            <a:spAutoFit/>
          </a:bodyPr>
          <a:lstStyle/>
          <a:p>
            <a:pPr algn="just"/>
            <a:r>
              <a:rPr lang="ja-JP" altLang="en-US" sz="3600" dirty="0"/>
              <a:t>金属の単体を水溶液中に入れると，</a:t>
            </a:r>
            <a:endParaRPr lang="en-US" altLang="ja-JP" sz="3600" dirty="0"/>
          </a:p>
          <a:p>
            <a:pPr algn="just"/>
            <a:r>
              <a:rPr lang="ja-JP" altLang="en-US" sz="3600" dirty="0"/>
              <a:t>金属は電子を放出し，陽イオンになろうとする</a:t>
            </a:r>
          </a:p>
        </p:txBody>
      </p:sp>
      <p:sp>
        <p:nvSpPr>
          <p:cNvPr id="8" name="テキスト ボックス 7">
            <a:extLst>
              <a:ext uri="{FF2B5EF4-FFF2-40B4-BE49-F238E27FC236}">
                <a16:creationId xmlns:a16="http://schemas.microsoft.com/office/drawing/2014/main" id="{6EB5BB44-2193-4C82-A370-1811258FB309}"/>
              </a:ext>
            </a:extLst>
          </p:cNvPr>
          <p:cNvSpPr txBox="1"/>
          <p:nvPr/>
        </p:nvSpPr>
        <p:spPr>
          <a:xfrm>
            <a:off x="1886513" y="2769884"/>
            <a:ext cx="7841687" cy="769441"/>
          </a:xfrm>
          <a:prstGeom prst="rect">
            <a:avLst/>
          </a:prstGeom>
          <a:noFill/>
        </p:spPr>
        <p:txBody>
          <a:bodyPr wrap="square" rtlCol="0">
            <a:spAutoFit/>
          </a:bodyPr>
          <a:lstStyle/>
          <a:p>
            <a:pPr algn="just"/>
            <a:r>
              <a:rPr lang="ja-JP" altLang="en-US" sz="4400" dirty="0">
                <a:solidFill>
                  <a:srgbClr val="CE6964"/>
                </a:solidFill>
              </a:rPr>
              <a:t>イオン化傾向</a:t>
            </a:r>
          </a:p>
        </p:txBody>
      </p:sp>
      <p:sp>
        <p:nvSpPr>
          <p:cNvPr id="9" name="テキスト ボックス 8">
            <a:extLst>
              <a:ext uri="{FF2B5EF4-FFF2-40B4-BE49-F238E27FC236}">
                <a16:creationId xmlns:a16="http://schemas.microsoft.com/office/drawing/2014/main" id="{67FA931A-31D6-459E-9629-B3FDE2D4D78C}"/>
              </a:ext>
            </a:extLst>
          </p:cNvPr>
          <p:cNvSpPr txBox="1"/>
          <p:nvPr/>
        </p:nvSpPr>
        <p:spPr>
          <a:xfrm>
            <a:off x="2495600" y="3559800"/>
            <a:ext cx="6152588" cy="646331"/>
          </a:xfrm>
          <a:prstGeom prst="rect">
            <a:avLst/>
          </a:prstGeom>
          <a:noFill/>
        </p:spPr>
        <p:txBody>
          <a:bodyPr wrap="square" rtlCol="0">
            <a:spAutoFit/>
          </a:bodyPr>
          <a:lstStyle/>
          <a:p>
            <a:pPr algn="just"/>
            <a:r>
              <a:rPr lang="ja-JP" altLang="en-US" sz="3600" dirty="0"/>
              <a:t>金属の陽イオンへのなりやすさ</a:t>
            </a:r>
          </a:p>
        </p:txBody>
      </p:sp>
      <p:sp>
        <p:nvSpPr>
          <p:cNvPr id="2" name="タイトル 1">
            <a:extLst>
              <a:ext uri="{FF2B5EF4-FFF2-40B4-BE49-F238E27FC236}">
                <a16:creationId xmlns:a16="http://schemas.microsoft.com/office/drawing/2014/main" id="{673E8011-5E11-407B-B900-DB6A684E95A7}"/>
              </a:ext>
            </a:extLst>
          </p:cNvPr>
          <p:cNvSpPr>
            <a:spLocks noGrp="1"/>
          </p:cNvSpPr>
          <p:nvPr>
            <p:ph type="title"/>
          </p:nvPr>
        </p:nvSpPr>
        <p:spPr/>
        <p:txBody>
          <a:bodyPr/>
          <a:lstStyle/>
          <a:p>
            <a:r>
              <a:rPr lang="ja-JP" altLang="en-US" dirty="0"/>
              <a:t>金属の腐食とイオン化傾向</a:t>
            </a:r>
          </a:p>
        </p:txBody>
      </p:sp>
      <p:sp>
        <p:nvSpPr>
          <p:cNvPr id="3" name="縦書きコンテンツ プレースホルダー 2">
            <a:extLst>
              <a:ext uri="{FF2B5EF4-FFF2-40B4-BE49-F238E27FC236}">
                <a16:creationId xmlns:a16="http://schemas.microsoft.com/office/drawing/2014/main" id="{1BC92064-5C78-485C-8E42-06E7C33822A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
        <p:nvSpPr>
          <p:cNvPr id="10" name="テキスト ボックス 9">
            <a:extLst>
              <a:ext uri="{FF2B5EF4-FFF2-40B4-BE49-F238E27FC236}">
                <a16:creationId xmlns:a16="http://schemas.microsoft.com/office/drawing/2014/main" id="{9D617612-F7D1-4DB8-B35E-33B78EFF95D0}"/>
              </a:ext>
            </a:extLst>
          </p:cNvPr>
          <p:cNvSpPr txBox="1"/>
          <p:nvPr/>
        </p:nvSpPr>
        <p:spPr>
          <a:xfrm>
            <a:off x="2495600" y="4437112"/>
            <a:ext cx="6908726" cy="1200329"/>
          </a:xfrm>
          <a:prstGeom prst="rect">
            <a:avLst/>
          </a:prstGeom>
          <a:noFill/>
        </p:spPr>
        <p:txBody>
          <a:bodyPr wrap="square" rtlCol="0">
            <a:spAutoFit/>
          </a:bodyPr>
          <a:lstStyle/>
          <a:p>
            <a:pPr algn="just"/>
            <a:r>
              <a:rPr lang="ja-JP" altLang="en-US" sz="3600" dirty="0"/>
              <a:t>イオン化傾向の大きい金属ほど，空気・水・酸と激しく反応する</a:t>
            </a:r>
          </a:p>
        </p:txBody>
      </p:sp>
    </p:spTree>
    <p:extLst>
      <p:ext uri="{BB962C8B-B14F-4D97-AF65-F5344CB8AC3E}">
        <p14:creationId xmlns:p14="http://schemas.microsoft.com/office/powerpoint/2010/main" val="36755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8EDA4F5-997B-4E63-8391-7A4B1C7209F1}"/>
              </a:ext>
            </a:extLst>
          </p:cNvPr>
          <p:cNvSpPr/>
          <p:nvPr/>
        </p:nvSpPr>
        <p:spPr>
          <a:xfrm>
            <a:off x="712679" y="1308100"/>
            <a:ext cx="10095021" cy="4991100"/>
          </a:xfrm>
          <a:prstGeom prst="rect">
            <a:avLst/>
          </a:prstGeom>
          <a:gradFill>
            <a:gsLst>
              <a:gs pos="0">
                <a:schemeClr val="accent1">
                  <a:lumMod val="20000"/>
                  <a:lumOff val="80000"/>
                </a:schemeClr>
              </a:gs>
              <a:gs pos="50000">
                <a:schemeClr val="accent1">
                  <a:lumMod val="40000"/>
                  <a:lumOff val="60000"/>
                </a:schemeClr>
              </a:gs>
              <a:gs pos="100000">
                <a:schemeClr val="accent1">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937051D-16DF-4272-A1CB-96781F54639C}"/>
              </a:ext>
            </a:extLst>
          </p:cNvPr>
          <p:cNvSpPr/>
          <p:nvPr/>
        </p:nvSpPr>
        <p:spPr>
          <a:xfrm>
            <a:off x="4406900" y="0"/>
            <a:ext cx="1549400" cy="53721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8C6C088A-A73C-46D5-B12B-8FA1BCD9D6D8}"/>
              </a:ext>
            </a:extLst>
          </p:cNvPr>
          <p:cNvSpPr/>
          <p:nvPr/>
        </p:nvSpPr>
        <p:spPr>
          <a:xfrm>
            <a:off x="5302250" y="2639736"/>
            <a:ext cx="1549400" cy="787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3600" dirty="0"/>
              <a:t>Zn</a:t>
            </a:r>
            <a:r>
              <a:rPr kumimoji="1" lang="en-US" altLang="ja-JP" sz="3600" baseline="30000" dirty="0"/>
              <a:t>2+</a:t>
            </a:r>
            <a:endParaRPr kumimoji="1" lang="ja-JP" altLang="en-US" sz="1600" baseline="30000" dirty="0"/>
          </a:p>
        </p:txBody>
      </p:sp>
      <p:sp>
        <p:nvSpPr>
          <p:cNvPr id="10" name="楕円 9">
            <a:extLst>
              <a:ext uri="{FF2B5EF4-FFF2-40B4-BE49-F238E27FC236}">
                <a16:creationId xmlns:a16="http://schemas.microsoft.com/office/drawing/2014/main" id="{01644904-AA79-457D-84A6-14BA0C5D1A68}"/>
              </a:ext>
            </a:extLst>
          </p:cNvPr>
          <p:cNvSpPr/>
          <p:nvPr/>
        </p:nvSpPr>
        <p:spPr>
          <a:xfrm>
            <a:off x="3416300" y="3327400"/>
            <a:ext cx="1536700" cy="787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3600" dirty="0"/>
              <a:t>Zn</a:t>
            </a:r>
            <a:r>
              <a:rPr kumimoji="1" lang="en-US" altLang="ja-JP" sz="3600" baseline="30000" dirty="0"/>
              <a:t>2+</a:t>
            </a:r>
            <a:endParaRPr kumimoji="1" lang="ja-JP" altLang="en-US" sz="1600" baseline="30000" dirty="0"/>
          </a:p>
        </p:txBody>
      </p:sp>
      <p:sp>
        <p:nvSpPr>
          <p:cNvPr id="11" name="楕円 10">
            <a:extLst>
              <a:ext uri="{FF2B5EF4-FFF2-40B4-BE49-F238E27FC236}">
                <a16:creationId xmlns:a16="http://schemas.microsoft.com/office/drawing/2014/main" id="{E5384EE6-397A-4D7A-B19F-79CEAF2D9067}"/>
              </a:ext>
            </a:extLst>
          </p:cNvPr>
          <p:cNvSpPr/>
          <p:nvPr/>
        </p:nvSpPr>
        <p:spPr>
          <a:xfrm>
            <a:off x="6851650" y="3365500"/>
            <a:ext cx="1739900" cy="787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3600" dirty="0"/>
              <a:t>Cu</a:t>
            </a:r>
            <a:r>
              <a:rPr kumimoji="1" lang="en-US" altLang="ja-JP" sz="3600" baseline="30000" dirty="0"/>
              <a:t>2+</a:t>
            </a:r>
            <a:endParaRPr kumimoji="1" lang="ja-JP" altLang="en-US" sz="1600" baseline="30000" dirty="0"/>
          </a:p>
        </p:txBody>
      </p:sp>
      <p:sp>
        <p:nvSpPr>
          <p:cNvPr id="12" name="楕円 11">
            <a:extLst>
              <a:ext uri="{FF2B5EF4-FFF2-40B4-BE49-F238E27FC236}">
                <a16:creationId xmlns:a16="http://schemas.microsoft.com/office/drawing/2014/main" id="{F001541A-0BBE-4731-84FE-66CB286DA0B0}"/>
              </a:ext>
            </a:extLst>
          </p:cNvPr>
          <p:cNvSpPr/>
          <p:nvPr/>
        </p:nvSpPr>
        <p:spPr>
          <a:xfrm>
            <a:off x="1816100" y="1439401"/>
            <a:ext cx="1600200" cy="787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3600" dirty="0"/>
              <a:t>Cu</a:t>
            </a:r>
            <a:r>
              <a:rPr kumimoji="1" lang="en-US" altLang="ja-JP" sz="3600" baseline="30000" dirty="0"/>
              <a:t>2+</a:t>
            </a:r>
            <a:endParaRPr kumimoji="1" lang="ja-JP" altLang="en-US" sz="1600" baseline="30000" dirty="0"/>
          </a:p>
        </p:txBody>
      </p:sp>
      <p:sp>
        <p:nvSpPr>
          <p:cNvPr id="13" name="楕円 12">
            <a:extLst>
              <a:ext uri="{FF2B5EF4-FFF2-40B4-BE49-F238E27FC236}">
                <a16:creationId xmlns:a16="http://schemas.microsoft.com/office/drawing/2014/main" id="{B7CCD8E8-4B57-4743-9B72-7F5CF78F4627}"/>
              </a:ext>
            </a:extLst>
          </p:cNvPr>
          <p:cNvSpPr/>
          <p:nvPr/>
        </p:nvSpPr>
        <p:spPr>
          <a:xfrm>
            <a:off x="6959600" y="4851410"/>
            <a:ext cx="1841500" cy="787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3600" dirty="0"/>
              <a:t>SO</a:t>
            </a:r>
            <a:r>
              <a:rPr kumimoji="1" lang="en-US" altLang="ja-JP" sz="3600" baseline="-25000" dirty="0"/>
              <a:t>4</a:t>
            </a:r>
            <a:r>
              <a:rPr kumimoji="1" lang="en-US" altLang="ja-JP" sz="3600" baseline="30000" dirty="0"/>
              <a:t>2</a:t>
            </a:r>
            <a:r>
              <a:rPr lang="en-US" altLang="ja-JP" sz="3600" baseline="30000" dirty="0"/>
              <a:t>-</a:t>
            </a:r>
            <a:endParaRPr kumimoji="1" lang="ja-JP" altLang="en-US" sz="1600" baseline="30000" dirty="0"/>
          </a:p>
        </p:txBody>
      </p:sp>
      <p:sp>
        <p:nvSpPr>
          <p:cNvPr id="14" name="楕円 13">
            <a:extLst>
              <a:ext uri="{FF2B5EF4-FFF2-40B4-BE49-F238E27FC236}">
                <a16:creationId xmlns:a16="http://schemas.microsoft.com/office/drawing/2014/main" id="{DB8887B4-F42F-4B5A-B536-56A563452465}"/>
              </a:ext>
            </a:extLst>
          </p:cNvPr>
          <p:cNvSpPr/>
          <p:nvPr/>
        </p:nvSpPr>
        <p:spPr>
          <a:xfrm>
            <a:off x="2120900" y="4902202"/>
            <a:ext cx="1841500" cy="787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3600" dirty="0"/>
              <a:t>SO</a:t>
            </a:r>
            <a:r>
              <a:rPr kumimoji="1" lang="en-US" altLang="ja-JP" sz="3600" baseline="-25000" dirty="0"/>
              <a:t>4</a:t>
            </a:r>
            <a:r>
              <a:rPr kumimoji="1" lang="en-US" altLang="ja-JP" sz="3600" baseline="30000" dirty="0"/>
              <a:t>2</a:t>
            </a:r>
            <a:r>
              <a:rPr lang="en-US" altLang="ja-JP" sz="3600" baseline="30000" dirty="0"/>
              <a:t>-</a:t>
            </a:r>
            <a:endParaRPr kumimoji="1" lang="ja-JP" altLang="en-US" sz="1600" baseline="30000" dirty="0"/>
          </a:p>
        </p:txBody>
      </p:sp>
      <p:sp>
        <p:nvSpPr>
          <p:cNvPr id="15" name="楕円 14">
            <a:extLst>
              <a:ext uri="{FF2B5EF4-FFF2-40B4-BE49-F238E27FC236}">
                <a16:creationId xmlns:a16="http://schemas.microsoft.com/office/drawing/2014/main" id="{675212A3-8FCD-4C4D-A7C2-33E654B28C77}"/>
              </a:ext>
            </a:extLst>
          </p:cNvPr>
          <p:cNvSpPr/>
          <p:nvPr/>
        </p:nvSpPr>
        <p:spPr>
          <a:xfrm>
            <a:off x="4933950" y="3454404"/>
            <a:ext cx="520700" cy="4825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a:t>
            </a:r>
          </a:p>
        </p:txBody>
      </p:sp>
      <p:sp>
        <p:nvSpPr>
          <p:cNvPr id="16" name="楕円 15">
            <a:extLst>
              <a:ext uri="{FF2B5EF4-FFF2-40B4-BE49-F238E27FC236}">
                <a16:creationId xmlns:a16="http://schemas.microsoft.com/office/drawing/2014/main" id="{A6CF4BDC-355F-491F-A2AB-798B1FE10712}"/>
              </a:ext>
            </a:extLst>
          </p:cNvPr>
          <p:cNvSpPr/>
          <p:nvPr/>
        </p:nvSpPr>
        <p:spPr>
          <a:xfrm>
            <a:off x="4591050" y="3898902"/>
            <a:ext cx="520700" cy="4825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a:t>
            </a:r>
          </a:p>
        </p:txBody>
      </p:sp>
      <p:sp>
        <p:nvSpPr>
          <p:cNvPr id="17" name="楕円 16">
            <a:extLst>
              <a:ext uri="{FF2B5EF4-FFF2-40B4-BE49-F238E27FC236}">
                <a16:creationId xmlns:a16="http://schemas.microsoft.com/office/drawing/2014/main" id="{E4CC5CC3-2D9A-43CA-9617-098D564AFF9F}"/>
              </a:ext>
            </a:extLst>
          </p:cNvPr>
          <p:cNvSpPr/>
          <p:nvPr/>
        </p:nvSpPr>
        <p:spPr>
          <a:xfrm>
            <a:off x="4953000" y="2514601"/>
            <a:ext cx="520700" cy="4825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a:t>
            </a:r>
          </a:p>
        </p:txBody>
      </p:sp>
      <p:sp>
        <p:nvSpPr>
          <p:cNvPr id="18" name="楕円 17">
            <a:extLst>
              <a:ext uri="{FF2B5EF4-FFF2-40B4-BE49-F238E27FC236}">
                <a16:creationId xmlns:a16="http://schemas.microsoft.com/office/drawing/2014/main" id="{14ABBC11-A18E-49CE-83CF-0E0592A5E6C4}"/>
              </a:ext>
            </a:extLst>
          </p:cNvPr>
          <p:cNvSpPr/>
          <p:nvPr/>
        </p:nvSpPr>
        <p:spPr>
          <a:xfrm>
            <a:off x="5435600" y="2114553"/>
            <a:ext cx="520700" cy="4825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a:t>
            </a:r>
          </a:p>
        </p:txBody>
      </p:sp>
      <p:sp>
        <p:nvSpPr>
          <p:cNvPr id="19" name="楕円 18">
            <a:extLst>
              <a:ext uri="{FF2B5EF4-FFF2-40B4-BE49-F238E27FC236}">
                <a16:creationId xmlns:a16="http://schemas.microsoft.com/office/drawing/2014/main" id="{C83D232C-93F6-42B1-A296-D8CDF9E1E1A7}"/>
              </a:ext>
            </a:extLst>
          </p:cNvPr>
          <p:cNvSpPr/>
          <p:nvPr/>
        </p:nvSpPr>
        <p:spPr>
          <a:xfrm>
            <a:off x="5410200" y="4000506"/>
            <a:ext cx="1595040" cy="787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3600" dirty="0"/>
              <a:t>Cu</a:t>
            </a:r>
            <a:endParaRPr kumimoji="1" lang="ja-JP" altLang="en-US" sz="1600" baseline="30000" dirty="0"/>
          </a:p>
        </p:txBody>
      </p:sp>
      <p:sp>
        <p:nvSpPr>
          <p:cNvPr id="20" name="楕円 19">
            <a:extLst>
              <a:ext uri="{FF2B5EF4-FFF2-40B4-BE49-F238E27FC236}">
                <a16:creationId xmlns:a16="http://schemas.microsoft.com/office/drawing/2014/main" id="{D0293516-44C7-45D7-98E7-212018CC7E89}"/>
              </a:ext>
            </a:extLst>
          </p:cNvPr>
          <p:cNvSpPr/>
          <p:nvPr/>
        </p:nvSpPr>
        <p:spPr>
          <a:xfrm>
            <a:off x="3562350" y="2006602"/>
            <a:ext cx="1549400" cy="787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3600" dirty="0"/>
              <a:t>Cu</a:t>
            </a:r>
            <a:endParaRPr kumimoji="1" lang="ja-JP" altLang="en-US" sz="1600" baseline="30000" dirty="0"/>
          </a:p>
        </p:txBody>
      </p:sp>
      <p:sp>
        <p:nvSpPr>
          <p:cNvPr id="4" name="フリーフォーム: 図形 3">
            <a:extLst>
              <a:ext uri="{FF2B5EF4-FFF2-40B4-BE49-F238E27FC236}">
                <a16:creationId xmlns:a16="http://schemas.microsoft.com/office/drawing/2014/main" id="{61E1224C-11BC-4413-BFAB-19E9E8CAA404}"/>
              </a:ext>
            </a:extLst>
          </p:cNvPr>
          <p:cNvSpPr/>
          <p:nvPr/>
        </p:nvSpPr>
        <p:spPr>
          <a:xfrm>
            <a:off x="5892800" y="2501901"/>
            <a:ext cx="1333500" cy="584200"/>
          </a:xfrm>
          <a:custGeom>
            <a:avLst/>
            <a:gdLst>
              <a:gd name="connsiteX0" fmla="*/ 0 w 1727200"/>
              <a:gd name="connsiteY0" fmla="*/ 812800 h 812800"/>
              <a:gd name="connsiteX1" fmla="*/ 1727200 w 1727200"/>
              <a:gd name="connsiteY1" fmla="*/ 0 h 812800"/>
              <a:gd name="connsiteX0" fmla="*/ 0 w 1727200"/>
              <a:gd name="connsiteY0" fmla="*/ 812800 h 820601"/>
              <a:gd name="connsiteX1" fmla="*/ 1727200 w 1727200"/>
              <a:gd name="connsiteY1" fmla="*/ 0 h 820601"/>
              <a:gd name="connsiteX0" fmla="*/ 0 w 1727200"/>
              <a:gd name="connsiteY0" fmla="*/ 812800 h 825136"/>
              <a:gd name="connsiteX1" fmla="*/ 1727200 w 1727200"/>
              <a:gd name="connsiteY1" fmla="*/ 0 h 825136"/>
              <a:gd name="connsiteX0" fmla="*/ 0 w 1562100"/>
              <a:gd name="connsiteY0" fmla="*/ 596900 h 619463"/>
              <a:gd name="connsiteX1" fmla="*/ 1562100 w 1562100"/>
              <a:gd name="connsiteY1" fmla="*/ 0 h 619463"/>
              <a:gd name="connsiteX0" fmla="*/ 0 w 1562100"/>
              <a:gd name="connsiteY0" fmla="*/ 596900 h 614712"/>
              <a:gd name="connsiteX1" fmla="*/ 1562100 w 1562100"/>
              <a:gd name="connsiteY1" fmla="*/ 0 h 614712"/>
              <a:gd name="connsiteX0" fmla="*/ 0 w 1562100"/>
              <a:gd name="connsiteY0" fmla="*/ 596900 h 596900"/>
              <a:gd name="connsiteX1" fmla="*/ 1562100 w 1562100"/>
              <a:gd name="connsiteY1" fmla="*/ 0 h 596900"/>
              <a:gd name="connsiteX0" fmla="*/ 0 w 1333500"/>
              <a:gd name="connsiteY0" fmla="*/ 584200 h 584200"/>
              <a:gd name="connsiteX1" fmla="*/ 1333500 w 1333500"/>
              <a:gd name="connsiteY1" fmla="*/ 0 h 584200"/>
              <a:gd name="connsiteX0" fmla="*/ 0 w 1333500"/>
              <a:gd name="connsiteY0" fmla="*/ 584200 h 584200"/>
              <a:gd name="connsiteX1" fmla="*/ 1333500 w 1333500"/>
              <a:gd name="connsiteY1" fmla="*/ 0 h 584200"/>
            </a:gdLst>
            <a:ahLst/>
            <a:cxnLst>
              <a:cxn ang="0">
                <a:pos x="connsiteX0" y="connsiteY0"/>
              </a:cxn>
              <a:cxn ang="0">
                <a:pos x="connsiteX1" y="connsiteY1"/>
              </a:cxn>
            </a:cxnLst>
            <a:rect l="l" t="t" r="r" b="b"/>
            <a:pathLst>
              <a:path w="1333500" h="584200">
                <a:moveTo>
                  <a:pt x="0" y="584200"/>
                </a:moveTo>
                <a:cubicBezTo>
                  <a:pt x="740833" y="529167"/>
                  <a:pt x="935567" y="461433"/>
                  <a:pt x="1333500" y="0"/>
                </a:cubicBezTo>
              </a:path>
            </a:pathLst>
          </a:custGeom>
          <a:ln w="50800">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180AC2EE-11C7-45E5-B2AA-0FF72E04307C}"/>
              </a:ext>
            </a:extLst>
          </p:cNvPr>
          <p:cNvSpPr/>
          <p:nvPr/>
        </p:nvSpPr>
        <p:spPr>
          <a:xfrm flipH="1">
            <a:off x="2743200" y="3606804"/>
            <a:ext cx="1600200" cy="235009"/>
          </a:xfrm>
          <a:custGeom>
            <a:avLst/>
            <a:gdLst>
              <a:gd name="connsiteX0" fmla="*/ 0 w 1727200"/>
              <a:gd name="connsiteY0" fmla="*/ 812800 h 812800"/>
              <a:gd name="connsiteX1" fmla="*/ 1727200 w 1727200"/>
              <a:gd name="connsiteY1" fmla="*/ 0 h 812800"/>
              <a:gd name="connsiteX0" fmla="*/ 0 w 1727200"/>
              <a:gd name="connsiteY0" fmla="*/ 812800 h 820601"/>
              <a:gd name="connsiteX1" fmla="*/ 1727200 w 1727200"/>
              <a:gd name="connsiteY1" fmla="*/ 0 h 820601"/>
              <a:gd name="connsiteX0" fmla="*/ 0 w 1727200"/>
              <a:gd name="connsiteY0" fmla="*/ 812800 h 825136"/>
              <a:gd name="connsiteX1" fmla="*/ 1727200 w 1727200"/>
              <a:gd name="connsiteY1" fmla="*/ 0 h 825136"/>
              <a:gd name="connsiteX0" fmla="*/ 0 w 2151921"/>
              <a:gd name="connsiteY0" fmla="*/ 393700 h 448795"/>
              <a:gd name="connsiteX1" fmla="*/ 2151921 w 2151921"/>
              <a:gd name="connsiteY1" fmla="*/ 0 h 448795"/>
              <a:gd name="connsiteX0" fmla="*/ 0 w 1982033"/>
              <a:gd name="connsiteY0" fmla="*/ 241300 h 354146"/>
              <a:gd name="connsiteX1" fmla="*/ 1982033 w 1982033"/>
              <a:gd name="connsiteY1" fmla="*/ 0 h 354146"/>
              <a:gd name="connsiteX0" fmla="*/ 0 w 1982033"/>
              <a:gd name="connsiteY0" fmla="*/ 241300 h 293831"/>
              <a:gd name="connsiteX1" fmla="*/ 1982033 w 1982033"/>
              <a:gd name="connsiteY1" fmla="*/ 0 h 293831"/>
              <a:gd name="connsiteX0" fmla="*/ 0 w 1783830"/>
              <a:gd name="connsiteY0" fmla="*/ 127000 h 225440"/>
              <a:gd name="connsiteX1" fmla="*/ 1783830 w 1783830"/>
              <a:gd name="connsiteY1" fmla="*/ 0 h 225440"/>
              <a:gd name="connsiteX0" fmla="*/ 0 w 1783830"/>
              <a:gd name="connsiteY0" fmla="*/ 127000 h 235009"/>
              <a:gd name="connsiteX1" fmla="*/ 1783830 w 1783830"/>
              <a:gd name="connsiteY1" fmla="*/ 0 h 235009"/>
            </a:gdLst>
            <a:ahLst/>
            <a:cxnLst>
              <a:cxn ang="0">
                <a:pos x="connsiteX0" y="connsiteY0"/>
              </a:cxn>
              <a:cxn ang="0">
                <a:pos x="connsiteX1" y="connsiteY1"/>
              </a:cxn>
            </a:cxnLst>
            <a:rect l="l" t="t" r="r" b="b"/>
            <a:pathLst>
              <a:path w="1783830" h="235009">
                <a:moveTo>
                  <a:pt x="0" y="127000"/>
                </a:moveTo>
                <a:cubicBezTo>
                  <a:pt x="740833" y="237067"/>
                  <a:pt x="1307823" y="347133"/>
                  <a:pt x="1783830" y="0"/>
                </a:cubicBezTo>
              </a:path>
            </a:pathLst>
          </a:custGeom>
          <a:ln w="50800">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2B6B53C-904A-4D9E-85F1-30484659B47B}"/>
              </a:ext>
            </a:extLst>
          </p:cNvPr>
          <p:cNvSpPr txBox="1"/>
          <p:nvPr/>
        </p:nvSpPr>
        <p:spPr>
          <a:xfrm>
            <a:off x="1670613" y="685516"/>
            <a:ext cx="8529843" cy="646331"/>
          </a:xfrm>
          <a:prstGeom prst="rect">
            <a:avLst/>
          </a:prstGeom>
          <a:noFill/>
        </p:spPr>
        <p:txBody>
          <a:bodyPr wrap="square" rtlCol="0">
            <a:spAutoFit/>
          </a:bodyPr>
          <a:lstStyle/>
          <a:p>
            <a:pPr algn="just"/>
            <a:r>
              <a:rPr lang="ja-JP" altLang="en-US" sz="3600" dirty="0"/>
              <a:t>亜鉛</a:t>
            </a:r>
            <a:r>
              <a:rPr lang="en-US" altLang="ja-JP" sz="3600" dirty="0"/>
              <a:t>Zn</a:t>
            </a:r>
            <a:r>
              <a:rPr lang="ja-JP" altLang="en-US" sz="3600" dirty="0"/>
              <a:t>を硫酸銅（</a:t>
            </a:r>
            <a:r>
              <a:rPr lang="en-US" altLang="ja-JP" sz="3600" dirty="0"/>
              <a:t>Ⅱ</a:t>
            </a:r>
            <a:r>
              <a:rPr lang="ja-JP" altLang="en-US" sz="3600" dirty="0"/>
              <a:t>）水溶液中に入れる</a:t>
            </a:r>
          </a:p>
        </p:txBody>
      </p:sp>
      <p:sp>
        <p:nvSpPr>
          <p:cNvPr id="23" name="テキスト ボックス 22">
            <a:extLst>
              <a:ext uri="{FF2B5EF4-FFF2-40B4-BE49-F238E27FC236}">
                <a16:creationId xmlns:a16="http://schemas.microsoft.com/office/drawing/2014/main" id="{5DC649C8-759D-426C-B2D4-8300A0151CBA}"/>
              </a:ext>
            </a:extLst>
          </p:cNvPr>
          <p:cNvSpPr txBox="1"/>
          <p:nvPr/>
        </p:nvSpPr>
        <p:spPr>
          <a:xfrm>
            <a:off x="3813175" y="5672601"/>
            <a:ext cx="3194050" cy="584775"/>
          </a:xfrm>
          <a:prstGeom prst="rect">
            <a:avLst/>
          </a:prstGeom>
          <a:noFill/>
        </p:spPr>
        <p:txBody>
          <a:bodyPr wrap="square" rtlCol="0">
            <a:spAutoFit/>
          </a:bodyPr>
          <a:lstStyle/>
          <a:p>
            <a:pPr algn="just"/>
            <a:r>
              <a:rPr lang="en-US" altLang="ja-JP" sz="3200" dirty="0"/>
              <a:t>CuSO</a:t>
            </a:r>
            <a:r>
              <a:rPr lang="en-US" altLang="ja-JP" sz="3200" baseline="-25000" dirty="0"/>
              <a:t>4</a:t>
            </a:r>
            <a:r>
              <a:rPr lang="ja-JP" altLang="en-US" sz="3200" dirty="0"/>
              <a:t>水溶液</a:t>
            </a:r>
          </a:p>
        </p:txBody>
      </p:sp>
      <p:sp>
        <p:nvSpPr>
          <p:cNvPr id="24" name="テキスト ボックス 23">
            <a:extLst>
              <a:ext uri="{FF2B5EF4-FFF2-40B4-BE49-F238E27FC236}">
                <a16:creationId xmlns:a16="http://schemas.microsoft.com/office/drawing/2014/main" id="{49E21ED0-174E-476E-9AA4-9E50067AC569}"/>
              </a:ext>
            </a:extLst>
          </p:cNvPr>
          <p:cNvSpPr txBox="1"/>
          <p:nvPr/>
        </p:nvSpPr>
        <p:spPr>
          <a:xfrm>
            <a:off x="4851400" y="4765813"/>
            <a:ext cx="923925" cy="707886"/>
          </a:xfrm>
          <a:prstGeom prst="rect">
            <a:avLst/>
          </a:prstGeom>
          <a:noFill/>
        </p:spPr>
        <p:txBody>
          <a:bodyPr wrap="square" rtlCol="0">
            <a:spAutoFit/>
          </a:bodyPr>
          <a:lstStyle/>
          <a:p>
            <a:pPr algn="just"/>
            <a:r>
              <a:rPr lang="en-US" altLang="ja-JP" sz="4000" dirty="0"/>
              <a:t>Zn</a:t>
            </a:r>
            <a:endParaRPr lang="ja-JP" altLang="en-US" sz="4000" dirty="0"/>
          </a:p>
        </p:txBody>
      </p:sp>
      <p:sp>
        <p:nvSpPr>
          <p:cNvPr id="7" name="タイトル 6">
            <a:extLst>
              <a:ext uri="{FF2B5EF4-FFF2-40B4-BE49-F238E27FC236}">
                <a16:creationId xmlns:a16="http://schemas.microsoft.com/office/drawing/2014/main" id="{D8DD19E6-1D76-4E65-B440-BC059966B55B}"/>
              </a:ext>
            </a:extLst>
          </p:cNvPr>
          <p:cNvSpPr>
            <a:spLocks noGrp="1"/>
          </p:cNvSpPr>
          <p:nvPr>
            <p:ph type="title"/>
          </p:nvPr>
        </p:nvSpPr>
        <p:spPr/>
        <p:txBody>
          <a:bodyPr/>
          <a:lstStyle/>
          <a:p>
            <a:r>
              <a:rPr lang="ja-JP" altLang="en-US" dirty="0"/>
              <a:t>金属の腐食とイオン化傾向</a:t>
            </a:r>
          </a:p>
        </p:txBody>
      </p:sp>
      <p:pic>
        <p:nvPicPr>
          <p:cNvPr id="28" name="図 27">
            <a:extLst>
              <a:ext uri="{FF2B5EF4-FFF2-40B4-BE49-F238E27FC236}">
                <a16:creationId xmlns:a16="http://schemas.microsoft.com/office/drawing/2014/main" id="{76318FBA-AF08-4CF1-9ECB-B2FC5BF20C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9375" y="2479090"/>
            <a:ext cx="505994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縦書きコンテンツ プレースホルダー 7">
            <a:extLst>
              <a:ext uri="{FF2B5EF4-FFF2-40B4-BE49-F238E27FC236}">
                <a16:creationId xmlns:a16="http://schemas.microsoft.com/office/drawing/2014/main" id="{AEBE9142-1664-42BF-B341-651ECBFA0B1D}"/>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
        <p:nvSpPr>
          <p:cNvPr id="26" name="テキスト ボックス 25">
            <a:extLst>
              <a:ext uri="{FF2B5EF4-FFF2-40B4-BE49-F238E27FC236}">
                <a16:creationId xmlns:a16="http://schemas.microsoft.com/office/drawing/2014/main" id="{D5FF9B14-4237-4BDC-8E3D-51B59BA0D244}"/>
              </a:ext>
            </a:extLst>
          </p:cNvPr>
          <p:cNvSpPr txBox="1"/>
          <p:nvPr/>
        </p:nvSpPr>
        <p:spPr>
          <a:xfrm>
            <a:off x="7477773" y="3721100"/>
            <a:ext cx="3845077" cy="1200329"/>
          </a:xfrm>
          <a:prstGeom prst="rect">
            <a:avLst/>
          </a:prstGeom>
          <a:noFill/>
        </p:spPr>
        <p:txBody>
          <a:bodyPr wrap="square" rtlCol="0">
            <a:spAutoFit/>
          </a:bodyPr>
          <a:lstStyle/>
          <a:p>
            <a:pPr algn="just"/>
            <a:r>
              <a:rPr lang="ja-JP" altLang="en-US" sz="3600" dirty="0">
                <a:solidFill>
                  <a:schemeClr val="bg1"/>
                </a:solidFill>
              </a:rPr>
              <a:t>亜鉛は銅よりイオン化傾向が大きい</a:t>
            </a:r>
          </a:p>
        </p:txBody>
      </p:sp>
      <p:sp>
        <p:nvSpPr>
          <p:cNvPr id="25" name="テキスト ボックス 24">
            <a:extLst>
              <a:ext uri="{FF2B5EF4-FFF2-40B4-BE49-F238E27FC236}">
                <a16:creationId xmlns:a16="http://schemas.microsoft.com/office/drawing/2014/main" id="{D7B3718E-4277-4B19-BEEC-E21DAEA8A1A1}"/>
              </a:ext>
            </a:extLst>
          </p:cNvPr>
          <p:cNvSpPr txBox="1"/>
          <p:nvPr/>
        </p:nvSpPr>
        <p:spPr>
          <a:xfrm>
            <a:off x="6745429" y="2637469"/>
            <a:ext cx="4087671" cy="1200329"/>
          </a:xfrm>
          <a:prstGeom prst="rect">
            <a:avLst/>
          </a:prstGeom>
          <a:noFill/>
        </p:spPr>
        <p:txBody>
          <a:bodyPr wrap="square" rtlCol="0">
            <a:spAutoFit/>
          </a:bodyPr>
          <a:lstStyle/>
          <a:p>
            <a:pPr algn="just"/>
            <a:r>
              <a:rPr lang="ja-JP" altLang="en-US" sz="3600" dirty="0">
                <a:solidFill>
                  <a:schemeClr val="bg1"/>
                </a:solidFill>
              </a:rPr>
              <a:t>亜鉛</a:t>
            </a:r>
            <a:r>
              <a:rPr lang="en-US" altLang="ja-JP" sz="3600" dirty="0">
                <a:solidFill>
                  <a:schemeClr val="bg1"/>
                </a:solidFill>
              </a:rPr>
              <a:t>Zn</a:t>
            </a:r>
            <a:r>
              <a:rPr lang="ja-JP" altLang="en-US" sz="3600" dirty="0">
                <a:solidFill>
                  <a:schemeClr val="bg1"/>
                </a:solidFill>
              </a:rPr>
              <a:t>は溶け出し，銅</a:t>
            </a:r>
            <a:r>
              <a:rPr lang="en-US" altLang="ja-JP" sz="3600" dirty="0">
                <a:solidFill>
                  <a:schemeClr val="bg1"/>
                </a:solidFill>
              </a:rPr>
              <a:t>Cu</a:t>
            </a:r>
            <a:r>
              <a:rPr lang="ja-JP" altLang="en-US" sz="3600" dirty="0">
                <a:solidFill>
                  <a:schemeClr val="bg1"/>
                </a:solidFill>
              </a:rPr>
              <a:t>が析出する</a:t>
            </a:r>
          </a:p>
        </p:txBody>
      </p:sp>
      <p:cxnSp>
        <p:nvCxnSpPr>
          <p:cNvPr id="27" name="直線矢印コネクタ 26">
            <a:extLst>
              <a:ext uri="{FF2B5EF4-FFF2-40B4-BE49-F238E27FC236}">
                <a16:creationId xmlns:a16="http://schemas.microsoft.com/office/drawing/2014/main" id="{64269134-C4D3-4F11-9902-69DDC2743142}"/>
              </a:ext>
            </a:extLst>
          </p:cNvPr>
          <p:cNvCxnSpPr/>
          <p:nvPr/>
        </p:nvCxnSpPr>
        <p:spPr>
          <a:xfrm>
            <a:off x="6715541" y="4049653"/>
            <a:ext cx="680952" cy="1"/>
          </a:xfrm>
          <a:prstGeom prst="straightConnector1">
            <a:avLst/>
          </a:prstGeom>
          <a:ln w="50800">
            <a:solidFill>
              <a:schemeClr val="bg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2124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37" presetClass="path" presetSubtype="0" accel="50000" decel="50000" fill="hold" grpId="0" nodeType="afterEffect">
                                  <p:stCondLst>
                                    <p:cond delay="0"/>
                                  </p:stCondLst>
                                  <p:childTnLst>
                                    <p:animMotion origin="layout" path="M -0.00069 -0.00555 C 0.08612 -0.0037 0.13386 -0.0588 0.17518 -0.14768 " pathEditMode="relative" rAng="10320000" ptsTypes="AA">
                                      <p:cBhvr>
                                        <p:cTn id="22" dur="2000" fill="hold"/>
                                        <p:tgtEl>
                                          <p:spTgt spid="2"/>
                                        </p:tgtEl>
                                        <p:attrNameLst>
                                          <p:attrName>ppt_x</p:attrName>
                                          <p:attrName>ppt_y</p:attrName>
                                        </p:attrNameLst>
                                      </p:cBhvr>
                                      <p:rCtr x="8819" y="-6921"/>
                                    </p:animMotion>
                                  </p:childTnLst>
                                </p:cTn>
                              </p:par>
                              <p:par>
                                <p:cTn id="23" presetID="22" presetClass="entr" presetSubtype="8" fill="hold" grpId="0"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0"/>
                            </p:stCondLst>
                            <p:childTnLst>
                              <p:par>
                                <p:cTn id="35" presetID="44" presetClass="path" presetSubtype="0" accel="50000" decel="50000" fill="hold" grpId="0" nodeType="afterEffect">
                                  <p:stCondLst>
                                    <p:cond delay="0"/>
                                  </p:stCondLst>
                                  <p:childTnLst>
                                    <p:animMotion origin="layout" path="M 5.55112E-17 -0.00023 C -0.0724 0.04005 -0.13872 0.02755 -0.19931 -0.05879 " pathEditMode="relative" rAng="1320000" ptsTypes="AA">
                                      <p:cBhvr>
                                        <p:cTn id="36" dur="2000" fill="hold"/>
                                        <p:tgtEl>
                                          <p:spTgt spid="10"/>
                                        </p:tgtEl>
                                        <p:attrNameLst>
                                          <p:attrName>ppt_x</p:attrName>
                                          <p:attrName>ppt_y</p:attrName>
                                        </p:attrNameLst>
                                      </p:cBhvr>
                                      <p:rCtr x="-10347" y="-1690"/>
                                    </p:animMotion>
                                  </p:childTnLst>
                                </p:cTn>
                              </p:par>
                              <p:par>
                                <p:cTn id="37" presetID="22" presetClass="entr" presetSubtype="2"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1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4" presetClass="path" presetSubtype="0" accel="50000" decel="50000" fill="hold" grpId="0" nodeType="clickEffect">
                                  <p:stCondLst>
                                    <p:cond delay="0"/>
                                  </p:stCondLst>
                                  <p:childTnLst>
                                    <p:animMotion origin="layout" path="M -3.33333E-6 -0.00023 C 0.07162 -0.00324 0.09427 0.01528 0.13972 0.08357 " pathEditMode="relative" rAng="0" ptsTypes="AA">
                                      <p:cBhvr>
                                        <p:cTn id="43" dur="2000" fill="hold"/>
                                        <p:tgtEl>
                                          <p:spTgt spid="12"/>
                                        </p:tgtEl>
                                        <p:attrNameLst>
                                          <p:attrName>ppt_x</p:attrName>
                                          <p:attrName>ppt_y</p:attrName>
                                        </p:attrNameLst>
                                      </p:cBhvr>
                                      <p:rCtr x="6979" y="4167"/>
                                    </p:animMotion>
                                  </p:childTnLst>
                                </p:cTn>
                              </p:par>
                            </p:childTnLst>
                          </p:cTn>
                        </p:par>
                        <p:par>
                          <p:cTn id="44" fill="hold">
                            <p:stCondLst>
                              <p:cond delay="2000"/>
                            </p:stCondLst>
                            <p:childTnLst>
                              <p:par>
                                <p:cTn id="45" presetID="42" presetClass="path" presetSubtype="0" accel="50000" decel="50000" fill="hold" grpId="1" nodeType="afterEffect">
                                  <p:stCondLst>
                                    <p:cond delay="0"/>
                                  </p:stCondLst>
                                  <p:childTnLst>
                                    <p:animMotion origin="layout" path="M -5.55112E-17 1.48148E-6 L -0.08333 -0.025 " pathEditMode="relative" rAng="0" ptsTypes="AA">
                                      <p:cBhvr>
                                        <p:cTn id="46" dur="2000" fill="hold"/>
                                        <p:tgtEl>
                                          <p:spTgt spid="18"/>
                                        </p:tgtEl>
                                        <p:attrNameLst>
                                          <p:attrName>ppt_x</p:attrName>
                                          <p:attrName>ppt_y</p:attrName>
                                        </p:attrNameLst>
                                      </p:cBhvr>
                                      <p:rCtr x="-4167" y="-1250"/>
                                    </p:animMotion>
                                  </p:childTnLst>
                                </p:cTn>
                              </p:par>
                              <p:par>
                                <p:cTn id="47" presetID="42" presetClass="path" presetSubtype="0" accel="50000" decel="50000" fill="hold" grpId="1" nodeType="withEffect">
                                  <p:stCondLst>
                                    <p:cond delay="0"/>
                                  </p:stCondLst>
                                  <p:childTnLst>
                                    <p:animMotion origin="layout" path="M -2.22222E-6 -1.85185E-6 L -0.05694 -0.02592 " pathEditMode="relative" rAng="0" ptsTypes="AA">
                                      <p:cBhvr>
                                        <p:cTn id="48" dur="2000" fill="hold"/>
                                        <p:tgtEl>
                                          <p:spTgt spid="17"/>
                                        </p:tgtEl>
                                        <p:attrNameLst>
                                          <p:attrName>ppt_x</p:attrName>
                                          <p:attrName>ppt_y</p:attrName>
                                        </p:attrNameLst>
                                      </p:cBhvr>
                                      <p:rCtr x="-2847" y="-1296"/>
                                    </p:animMotion>
                                  </p:childTnLst>
                                </p:cTn>
                              </p:par>
                            </p:childTnLst>
                          </p:cTn>
                        </p:par>
                        <p:par>
                          <p:cTn id="49" fill="hold">
                            <p:stCondLst>
                              <p:cond delay="4000"/>
                            </p:stCondLst>
                            <p:childTnLst>
                              <p:par>
                                <p:cTn id="50" presetID="1" presetClass="exit" presetSubtype="0" fill="hold" grpId="1" nodeType="afterEffect">
                                  <p:stCondLst>
                                    <p:cond delay="0"/>
                                  </p:stCondLst>
                                  <p:childTnLst>
                                    <p:set>
                                      <p:cBhvr>
                                        <p:cTn id="51" dur="1" fill="hold">
                                          <p:stCondLst>
                                            <p:cond delay="0"/>
                                          </p:stCondLst>
                                        </p:cTn>
                                        <p:tgtEl>
                                          <p:spTgt spid="12"/>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17"/>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7" presetClass="path" presetSubtype="0" accel="50000" decel="50000" fill="hold" grpId="0" nodeType="clickEffect">
                                  <p:stCondLst>
                                    <p:cond delay="0"/>
                                  </p:stCondLst>
                                  <p:childTnLst>
                                    <p:animMotion origin="layout" path="M -0.00065 -0.0007 C -0.06276 -0.01366 -0.09401 0.03171 -0.12031 0.09352 " pathEditMode="relative" rAng="20580000" ptsTypes="AA">
                                      <p:cBhvr>
                                        <p:cTn id="61" dur="2000" fill="hold"/>
                                        <p:tgtEl>
                                          <p:spTgt spid="11"/>
                                        </p:tgtEl>
                                        <p:attrNameLst>
                                          <p:attrName>ppt_x</p:attrName>
                                          <p:attrName>ppt_y</p:attrName>
                                        </p:attrNameLst>
                                      </p:cBhvr>
                                      <p:rCtr x="-6172" y="3611"/>
                                    </p:animMotion>
                                  </p:childTnLst>
                                </p:cTn>
                              </p:par>
                            </p:childTnLst>
                          </p:cTn>
                        </p:par>
                        <p:par>
                          <p:cTn id="62" fill="hold">
                            <p:stCondLst>
                              <p:cond delay="2000"/>
                            </p:stCondLst>
                            <p:childTnLst>
                              <p:par>
                                <p:cTn id="63" presetID="42" presetClass="path" presetSubtype="0" accel="50000" decel="50000" fill="hold" grpId="0" nodeType="afterEffect">
                                  <p:stCondLst>
                                    <p:cond delay="0"/>
                                  </p:stCondLst>
                                  <p:childTnLst>
                                    <p:animMotion origin="layout" path="M 1.11111E-6 1.11111E-6 L 0.06597 0.04444 " pathEditMode="relative" rAng="0" ptsTypes="AA">
                                      <p:cBhvr>
                                        <p:cTn id="64" dur="2000" fill="hold"/>
                                        <p:tgtEl>
                                          <p:spTgt spid="15"/>
                                        </p:tgtEl>
                                        <p:attrNameLst>
                                          <p:attrName>ppt_x</p:attrName>
                                          <p:attrName>ppt_y</p:attrName>
                                        </p:attrNameLst>
                                      </p:cBhvr>
                                      <p:rCtr x="3299" y="2222"/>
                                    </p:animMotion>
                                  </p:childTnLst>
                                </p:cTn>
                              </p:par>
                              <p:par>
                                <p:cTn id="65" presetID="42" presetClass="path" presetSubtype="0" accel="50000" decel="50000" fill="hold" grpId="0" nodeType="withEffect">
                                  <p:stCondLst>
                                    <p:cond delay="0"/>
                                  </p:stCondLst>
                                  <p:childTnLst>
                                    <p:animMotion origin="layout" path="M 1.11111E-6 -3.7037E-6 L 0.08889 0.04445 " pathEditMode="relative" rAng="0" ptsTypes="AA">
                                      <p:cBhvr>
                                        <p:cTn id="66" dur="2000" fill="hold"/>
                                        <p:tgtEl>
                                          <p:spTgt spid="16"/>
                                        </p:tgtEl>
                                        <p:attrNameLst>
                                          <p:attrName>ppt_x</p:attrName>
                                          <p:attrName>ppt_y</p:attrName>
                                        </p:attrNameLst>
                                      </p:cBhvr>
                                      <p:rCtr x="4444" y="2222"/>
                                    </p:animMotion>
                                  </p:childTnLst>
                                </p:cTn>
                              </p:par>
                            </p:childTnLst>
                          </p:cTn>
                        </p:par>
                        <p:par>
                          <p:cTn id="67" fill="hold">
                            <p:stCondLst>
                              <p:cond delay="4000"/>
                            </p:stCondLst>
                            <p:childTnLst>
                              <p:par>
                                <p:cTn id="68" presetID="1" presetClass="exit" presetSubtype="0" fill="hold" grpId="1" nodeType="afterEffect">
                                  <p:stCondLst>
                                    <p:cond delay="0"/>
                                  </p:stCondLst>
                                  <p:childTnLst>
                                    <p:set>
                                      <p:cBhvr>
                                        <p:cTn id="69" dur="1" fill="hold">
                                          <p:stCondLst>
                                            <p:cond delay="0"/>
                                          </p:stCondLst>
                                        </p:cTn>
                                        <p:tgtEl>
                                          <p:spTgt spid="11"/>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15"/>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16"/>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6" presetClass="entr" presetSubtype="3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circle(out)">
                                      <p:cBhvr>
                                        <p:cTn id="80" dur="500"/>
                                        <p:tgtEl>
                                          <p:spTgt spid="28"/>
                                        </p:tgtEl>
                                      </p:cBhvr>
                                    </p:animEffect>
                                  </p:childTnLst>
                                </p:cTn>
                              </p:par>
                            </p:childTnLst>
                          </p:cTn>
                        </p:par>
                        <p:par>
                          <p:cTn id="81" fill="hold">
                            <p:stCondLst>
                              <p:cond delay="500"/>
                            </p:stCondLst>
                            <p:childTnLst>
                              <p:par>
                                <p:cTn id="82" presetID="1" presetClass="entr" presetSubtype="0" fill="hold" grpId="0" nodeType="afterEffect">
                                  <p:stCondLst>
                                    <p:cond delay="50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500"/>
                                        <p:tgtEl>
                                          <p:spTgt spid="27"/>
                                        </p:tgtEl>
                                      </p:cBhvr>
                                    </p:animEffect>
                                  </p:childTnLst>
                                </p:cTn>
                              </p:par>
                            </p:childTnLst>
                          </p:cTn>
                        </p:par>
                        <p:par>
                          <p:cTn id="89" fill="hold">
                            <p:stCondLst>
                              <p:cond delay="500"/>
                            </p:stCondLst>
                            <p:childTnLst>
                              <p:par>
                                <p:cTn id="90" presetID="1" presetClass="entr" presetSubtype="0" fill="hold" grpId="0" nodeType="afterEffect">
                                  <p:stCondLst>
                                    <p:cond delay="250"/>
                                  </p:stCondLst>
                                  <p:childTnLst>
                                    <p:set>
                                      <p:cBhvr>
                                        <p:cTn id="9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 grpId="1" animBg="1"/>
      <p:bldP spid="10" grpId="0" animBg="1"/>
      <p:bldP spid="10" grpId="1" animBg="1"/>
      <p:bldP spid="11" grpId="0" animBg="1"/>
      <p:bldP spid="11" grpId="1" animBg="1"/>
      <p:bldP spid="12" grpId="0" animBg="1"/>
      <p:bldP spid="12" grpId="1"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20" grpId="0" animBg="1"/>
      <p:bldP spid="4" grpId="0" animBg="1"/>
      <p:bldP spid="21" grpId="0" animBg="1"/>
      <p:bldP spid="24" grpId="0"/>
      <p:bldP spid="26"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39" y="2521622"/>
            <a:ext cx="10837503" cy="1872680"/>
          </a:xfrm>
          <a:prstGeom prst="rect">
            <a:avLst/>
          </a:prstGeom>
        </p:spPr>
      </p:pic>
      <p:sp>
        <p:nvSpPr>
          <p:cNvPr id="2" name="円/楕円 1"/>
          <p:cNvSpPr/>
          <p:nvPr/>
        </p:nvSpPr>
        <p:spPr>
          <a:xfrm>
            <a:off x="9871414" y="2708363"/>
            <a:ext cx="1256715" cy="646331"/>
          </a:xfrm>
          <a:prstGeom prst="ellipse">
            <a:avLst/>
          </a:prstGeom>
          <a:noFill/>
          <a:ln w="635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cxnSp>
        <p:nvCxnSpPr>
          <p:cNvPr id="8" name="直線コネクタ 7"/>
          <p:cNvCxnSpPr>
            <a:cxnSpLocks/>
          </p:cNvCxnSpPr>
          <p:nvPr/>
        </p:nvCxnSpPr>
        <p:spPr>
          <a:xfrm flipV="1">
            <a:off x="8236527" y="3349363"/>
            <a:ext cx="1819913" cy="1291240"/>
          </a:xfrm>
          <a:prstGeom prst="line">
            <a:avLst/>
          </a:prstGeom>
        </p:spPr>
        <p:style>
          <a:lnRef idx="2">
            <a:schemeClr val="dk1"/>
          </a:lnRef>
          <a:fillRef idx="0">
            <a:schemeClr val="dk1"/>
          </a:fillRef>
          <a:effectRef idx="1">
            <a:schemeClr val="dk1"/>
          </a:effectRef>
          <a:fontRef idx="minor">
            <a:schemeClr val="tx1"/>
          </a:fontRef>
        </p:style>
      </p:cxnSp>
      <p:sp>
        <p:nvSpPr>
          <p:cNvPr id="11" name="テキスト ボックス 10"/>
          <p:cNvSpPr txBox="1"/>
          <p:nvPr/>
        </p:nvSpPr>
        <p:spPr>
          <a:xfrm>
            <a:off x="4872416" y="4673459"/>
            <a:ext cx="492936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dirty="0"/>
              <a:t>白金や金は反応しないので貴金属 という。</a:t>
            </a:r>
          </a:p>
        </p:txBody>
      </p:sp>
      <p:sp>
        <p:nvSpPr>
          <p:cNvPr id="9" name="テキスト ボックス 8">
            <a:extLst>
              <a:ext uri="{FF2B5EF4-FFF2-40B4-BE49-F238E27FC236}">
                <a16:creationId xmlns:a16="http://schemas.microsoft.com/office/drawing/2014/main" id="{8D14EF6B-ED99-4448-8D37-F6E5CC60CAAC}"/>
              </a:ext>
            </a:extLst>
          </p:cNvPr>
          <p:cNvSpPr txBox="1"/>
          <p:nvPr/>
        </p:nvSpPr>
        <p:spPr>
          <a:xfrm>
            <a:off x="1775520" y="902984"/>
            <a:ext cx="2583888" cy="707886"/>
          </a:xfrm>
          <a:prstGeom prst="rect">
            <a:avLst/>
          </a:prstGeom>
          <a:noFill/>
        </p:spPr>
        <p:txBody>
          <a:bodyPr wrap="square" rtlCol="0">
            <a:spAutoFit/>
          </a:bodyPr>
          <a:lstStyle/>
          <a:p>
            <a:pPr algn="just"/>
            <a:r>
              <a:rPr lang="ja-JP" altLang="en-US" sz="4000" dirty="0">
                <a:solidFill>
                  <a:srgbClr val="CE6964"/>
                </a:solidFill>
              </a:rPr>
              <a:t>イオン化列</a:t>
            </a:r>
          </a:p>
        </p:txBody>
      </p:sp>
      <p:sp>
        <p:nvSpPr>
          <p:cNvPr id="10" name="テキスト ボックス 9">
            <a:extLst>
              <a:ext uri="{FF2B5EF4-FFF2-40B4-BE49-F238E27FC236}">
                <a16:creationId xmlns:a16="http://schemas.microsoft.com/office/drawing/2014/main" id="{A0DA29EF-3A10-4942-86F0-D06CD4406792}"/>
              </a:ext>
            </a:extLst>
          </p:cNvPr>
          <p:cNvSpPr txBox="1"/>
          <p:nvPr/>
        </p:nvSpPr>
        <p:spPr>
          <a:xfrm>
            <a:off x="4470401" y="902983"/>
            <a:ext cx="5733399" cy="1200329"/>
          </a:xfrm>
          <a:prstGeom prst="rect">
            <a:avLst/>
          </a:prstGeom>
          <a:noFill/>
        </p:spPr>
        <p:txBody>
          <a:bodyPr wrap="square" rtlCol="0">
            <a:spAutoFit/>
          </a:bodyPr>
          <a:lstStyle/>
          <a:p>
            <a:pPr algn="just"/>
            <a:r>
              <a:rPr lang="ja-JP" altLang="en-US" sz="3600" dirty="0"/>
              <a:t>金属をイオン化傾向の大きさの順に並べたもの</a:t>
            </a:r>
          </a:p>
        </p:txBody>
      </p:sp>
      <p:sp>
        <p:nvSpPr>
          <p:cNvPr id="12" name="円/楕円 1">
            <a:extLst>
              <a:ext uri="{FF2B5EF4-FFF2-40B4-BE49-F238E27FC236}">
                <a16:creationId xmlns:a16="http://schemas.microsoft.com/office/drawing/2014/main" id="{91B2B247-5943-400B-B2A9-A926A9F2B2D6}"/>
              </a:ext>
            </a:extLst>
          </p:cNvPr>
          <p:cNvSpPr/>
          <p:nvPr/>
        </p:nvSpPr>
        <p:spPr>
          <a:xfrm>
            <a:off x="8086933" y="2715857"/>
            <a:ext cx="694343" cy="63350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D6CF564B-B52C-4C0C-A48B-3C4CE452F77F}"/>
              </a:ext>
            </a:extLst>
          </p:cNvPr>
          <p:cNvSpPr txBox="1"/>
          <p:nvPr/>
        </p:nvSpPr>
        <p:spPr>
          <a:xfrm>
            <a:off x="8134286" y="2132856"/>
            <a:ext cx="812800" cy="646331"/>
          </a:xfrm>
          <a:prstGeom prst="rect">
            <a:avLst/>
          </a:prstGeom>
          <a:noFill/>
        </p:spPr>
        <p:txBody>
          <a:bodyPr wrap="square" rtlCol="0">
            <a:spAutoFit/>
          </a:bodyPr>
          <a:lstStyle/>
          <a:p>
            <a:pPr algn="just"/>
            <a:r>
              <a:rPr lang="ja-JP" altLang="en-US" sz="3600" dirty="0"/>
              <a:t>銅</a:t>
            </a:r>
          </a:p>
        </p:txBody>
      </p:sp>
      <p:sp>
        <p:nvSpPr>
          <p:cNvPr id="14" name="テキスト ボックス 13">
            <a:extLst>
              <a:ext uri="{FF2B5EF4-FFF2-40B4-BE49-F238E27FC236}">
                <a16:creationId xmlns:a16="http://schemas.microsoft.com/office/drawing/2014/main" id="{84E0C8EE-85D7-4186-A39E-128EC2A12B89}"/>
              </a:ext>
            </a:extLst>
          </p:cNvPr>
          <p:cNvSpPr txBox="1"/>
          <p:nvPr/>
        </p:nvSpPr>
        <p:spPr>
          <a:xfrm>
            <a:off x="4470401" y="2132856"/>
            <a:ext cx="1585083" cy="646331"/>
          </a:xfrm>
          <a:prstGeom prst="rect">
            <a:avLst/>
          </a:prstGeom>
          <a:noFill/>
        </p:spPr>
        <p:txBody>
          <a:bodyPr wrap="square" rtlCol="0">
            <a:spAutoFit/>
          </a:bodyPr>
          <a:lstStyle/>
          <a:p>
            <a:pPr algn="just"/>
            <a:r>
              <a:rPr lang="ja-JP" altLang="en-US" sz="3600" dirty="0"/>
              <a:t>亜鉛</a:t>
            </a:r>
          </a:p>
        </p:txBody>
      </p:sp>
      <p:sp>
        <p:nvSpPr>
          <p:cNvPr id="15" name="円/楕円 1">
            <a:extLst>
              <a:ext uri="{FF2B5EF4-FFF2-40B4-BE49-F238E27FC236}">
                <a16:creationId xmlns:a16="http://schemas.microsoft.com/office/drawing/2014/main" id="{E892A50E-4C02-4204-BE22-3693E1A39B2D}"/>
              </a:ext>
            </a:extLst>
          </p:cNvPr>
          <p:cNvSpPr/>
          <p:nvPr/>
        </p:nvSpPr>
        <p:spPr>
          <a:xfrm>
            <a:off x="4626520" y="2715857"/>
            <a:ext cx="694343" cy="633506"/>
          </a:xfrm>
          <a:prstGeom prst="ellipse">
            <a:avLst/>
          </a:prstGeom>
          <a:noFill/>
          <a:ln w="762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 name="タイトル 2">
            <a:extLst>
              <a:ext uri="{FF2B5EF4-FFF2-40B4-BE49-F238E27FC236}">
                <a16:creationId xmlns:a16="http://schemas.microsoft.com/office/drawing/2014/main" id="{1F81DC1D-4FD9-4132-BBCE-34492E50B95D}"/>
              </a:ext>
            </a:extLst>
          </p:cNvPr>
          <p:cNvSpPr>
            <a:spLocks noGrp="1"/>
          </p:cNvSpPr>
          <p:nvPr>
            <p:ph type="title"/>
          </p:nvPr>
        </p:nvSpPr>
        <p:spPr/>
        <p:txBody>
          <a:bodyPr/>
          <a:lstStyle/>
          <a:p>
            <a:r>
              <a:rPr lang="ja-JP" altLang="en-US" dirty="0"/>
              <a:t>金属の腐食とイオン化傾向</a:t>
            </a:r>
          </a:p>
        </p:txBody>
      </p:sp>
      <p:sp>
        <p:nvSpPr>
          <p:cNvPr id="4" name="縦書きコンテンツ プレースホルダー 3">
            <a:extLst>
              <a:ext uri="{FF2B5EF4-FFF2-40B4-BE49-F238E27FC236}">
                <a16:creationId xmlns:a16="http://schemas.microsoft.com/office/drawing/2014/main" id="{2886468A-42EA-45B9-A103-3282D6F1366E}"/>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12755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0" grpId="0"/>
      <p:bldP spid="12" grpId="0" animBg="1"/>
      <p:bldP spid="13" grpId="0"/>
      <p:bldP spid="14" grpId="0"/>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二等辺三角形 17"/>
          <p:cNvSpPr/>
          <p:nvPr/>
        </p:nvSpPr>
        <p:spPr>
          <a:xfrm rot="11963507" flipH="1" flipV="1">
            <a:off x="7946926" y="2961372"/>
            <a:ext cx="666523" cy="221999"/>
          </a:xfrm>
          <a:prstGeom prst="triangle">
            <a:avLst>
              <a:gd name="adj" fmla="val 0"/>
            </a:avLst>
          </a:prstGeom>
          <a:solidFill>
            <a:srgbClr val="C0C0C0"/>
          </a:solidFill>
          <a:ln>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7" name="二等辺三角形 16"/>
          <p:cNvSpPr/>
          <p:nvPr/>
        </p:nvSpPr>
        <p:spPr>
          <a:xfrm rot="11963507" flipH="1" flipV="1">
            <a:off x="7907314" y="3281735"/>
            <a:ext cx="666523" cy="221999"/>
          </a:xfrm>
          <a:prstGeom prst="triangle">
            <a:avLst>
              <a:gd name="adj" fmla="val 0"/>
            </a:avLst>
          </a:prstGeom>
          <a:solidFill>
            <a:srgbClr val="C0C0C0"/>
          </a:solidFill>
          <a:ln>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フローチャート: 論理積ゲート 4"/>
          <p:cNvSpPr/>
          <p:nvPr/>
        </p:nvSpPr>
        <p:spPr>
          <a:xfrm rot="5400000">
            <a:off x="5672866" y="2231442"/>
            <a:ext cx="4118198" cy="2753288"/>
          </a:xfrm>
          <a:prstGeom prst="flowChartDelay">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9" name="フローチャート: 論理積ゲート 8"/>
          <p:cNvSpPr/>
          <p:nvPr/>
        </p:nvSpPr>
        <p:spPr>
          <a:xfrm rot="10800000">
            <a:off x="7502410" y="3683044"/>
            <a:ext cx="459117" cy="652546"/>
          </a:xfrm>
          <a:prstGeom prst="flowChartDelay">
            <a:avLst/>
          </a:prstGeom>
          <a:solidFill>
            <a:schemeClr val="bg1"/>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6933531" y="1705574"/>
            <a:ext cx="971210" cy="3531444"/>
          </a:xfrm>
          <a:prstGeom prst="rect">
            <a:avLst/>
          </a:prstGeom>
          <a:gradFill>
            <a:gsLst>
              <a:gs pos="0">
                <a:schemeClr val="accent2">
                  <a:lumMod val="40000"/>
                  <a:lumOff val="60000"/>
                </a:schemeClr>
              </a:gs>
              <a:gs pos="50000">
                <a:schemeClr val="accent2">
                  <a:lumMod val="75000"/>
                </a:schemeClr>
              </a:gs>
              <a:gs pos="100000">
                <a:schemeClr val="accent2">
                  <a:lumMod val="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20" name="フローチャート: 論理積ゲート 19"/>
          <p:cNvSpPr/>
          <p:nvPr/>
        </p:nvSpPr>
        <p:spPr>
          <a:xfrm rot="10800000">
            <a:off x="7502501" y="3708630"/>
            <a:ext cx="459117" cy="652546"/>
          </a:xfrm>
          <a:prstGeom prst="flowChartDelay">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12" name="テキスト ボックス 11"/>
          <p:cNvSpPr txBox="1"/>
          <p:nvPr/>
        </p:nvSpPr>
        <p:spPr>
          <a:xfrm>
            <a:off x="7907314" y="4465066"/>
            <a:ext cx="1170778" cy="584775"/>
          </a:xfrm>
          <a:prstGeom prst="rect">
            <a:avLst/>
          </a:prstGeom>
          <a:noFill/>
        </p:spPr>
        <p:txBody>
          <a:bodyPr wrap="square" rtlCol="0">
            <a:spAutoFit/>
          </a:bodyPr>
          <a:lstStyle/>
          <a:p>
            <a:r>
              <a:rPr lang="en-US" altLang="ja-JP" sz="3200" dirty="0"/>
              <a:t>Cu</a:t>
            </a:r>
            <a:r>
              <a:rPr lang="en-US" altLang="ja-JP" sz="3200" baseline="30000" dirty="0"/>
              <a:t>2+</a:t>
            </a:r>
            <a:endParaRPr lang="ja-JP" altLang="en-US" sz="3200" baseline="30000" dirty="0"/>
          </a:p>
        </p:txBody>
      </p:sp>
      <p:sp>
        <p:nvSpPr>
          <p:cNvPr id="19" name="テキスト ボックス 18"/>
          <p:cNvSpPr txBox="1"/>
          <p:nvPr/>
        </p:nvSpPr>
        <p:spPr>
          <a:xfrm>
            <a:off x="8431747" y="2460841"/>
            <a:ext cx="892434" cy="584775"/>
          </a:xfrm>
          <a:prstGeom prst="rect">
            <a:avLst/>
          </a:prstGeom>
          <a:noFill/>
        </p:spPr>
        <p:txBody>
          <a:bodyPr wrap="square" rtlCol="0">
            <a:spAutoFit/>
          </a:bodyPr>
          <a:lstStyle/>
          <a:p>
            <a:r>
              <a:rPr lang="en-US" altLang="ja-JP" sz="3200" dirty="0"/>
              <a:t>Ag</a:t>
            </a:r>
            <a:endParaRPr lang="ja-JP" altLang="en-US" sz="3200" baseline="30000" dirty="0"/>
          </a:p>
        </p:txBody>
      </p:sp>
      <p:sp>
        <p:nvSpPr>
          <p:cNvPr id="11" name="フローチャート: 論理積ゲート 10"/>
          <p:cNvSpPr/>
          <p:nvPr/>
        </p:nvSpPr>
        <p:spPr>
          <a:xfrm rot="10800000">
            <a:off x="7502410" y="3683044"/>
            <a:ext cx="459117" cy="652546"/>
          </a:xfrm>
          <a:prstGeom prst="flowChartDelay">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cxnSp>
        <p:nvCxnSpPr>
          <p:cNvPr id="15" name="直線コネクタ 14"/>
          <p:cNvCxnSpPr/>
          <p:nvPr/>
        </p:nvCxnSpPr>
        <p:spPr>
          <a:xfrm flipV="1">
            <a:off x="8861387" y="1406404"/>
            <a:ext cx="979778" cy="8693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9324181" y="893102"/>
            <a:ext cx="2100411" cy="523220"/>
          </a:xfrm>
          <a:prstGeom prst="rect">
            <a:avLst/>
          </a:prstGeom>
          <a:noFill/>
        </p:spPr>
        <p:txBody>
          <a:bodyPr wrap="square" rtlCol="0">
            <a:spAutoFit/>
          </a:bodyPr>
          <a:lstStyle/>
          <a:p>
            <a:r>
              <a:rPr lang="ja-JP" altLang="en-US" sz="2800" dirty="0"/>
              <a:t>硝酸銀溶液</a:t>
            </a:r>
            <a:endParaRPr lang="ja-JP" altLang="en-US" sz="2800" baseline="-25000" dirty="0"/>
          </a:p>
        </p:txBody>
      </p:sp>
      <p:sp>
        <p:nvSpPr>
          <p:cNvPr id="22" name="テキスト ボックス 21"/>
          <p:cNvSpPr txBox="1"/>
          <p:nvPr/>
        </p:nvSpPr>
        <p:spPr>
          <a:xfrm>
            <a:off x="6959537" y="1724352"/>
            <a:ext cx="1066141" cy="523220"/>
          </a:xfrm>
          <a:prstGeom prst="rect">
            <a:avLst/>
          </a:prstGeom>
          <a:noFill/>
        </p:spPr>
        <p:txBody>
          <a:bodyPr wrap="square" rtlCol="0">
            <a:spAutoFit/>
          </a:bodyPr>
          <a:lstStyle/>
          <a:p>
            <a:r>
              <a:rPr lang="ja-JP" altLang="en-US" sz="2800" dirty="0"/>
              <a:t>銅板</a:t>
            </a:r>
            <a:endParaRPr lang="ja-JP" altLang="en-US" sz="2800" baseline="-25000" dirty="0"/>
          </a:p>
        </p:txBody>
      </p:sp>
      <p:pic>
        <p:nvPicPr>
          <p:cNvPr id="2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6986" y="1841067"/>
            <a:ext cx="3482638" cy="3622248"/>
          </a:xfrm>
          <a:prstGeom prst="rect">
            <a:avLst/>
          </a:prstGeom>
          <a:noFill/>
          <a:ln w="9525">
            <a:noFill/>
            <a:miter lim="800000"/>
            <a:headEnd/>
            <a:tailEnd/>
          </a:ln>
        </p:spPr>
      </p:pic>
      <p:sp>
        <p:nvSpPr>
          <p:cNvPr id="25" name="テキスト ボックス 24"/>
          <p:cNvSpPr txBox="1"/>
          <p:nvPr/>
        </p:nvSpPr>
        <p:spPr>
          <a:xfrm>
            <a:off x="4011277" y="3131032"/>
            <a:ext cx="1435100" cy="523220"/>
          </a:xfrm>
          <a:prstGeom prst="rect">
            <a:avLst/>
          </a:prstGeom>
          <a:noFill/>
        </p:spPr>
        <p:txBody>
          <a:bodyPr wrap="square" rtlCol="0">
            <a:spAutoFit/>
          </a:bodyPr>
          <a:lstStyle/>
          <a:p>
            <a:r>
              <a:rPr lang="ja-JP" altLang="en-US" sz="2800" dirty="0"/>
              <a:t>銀樹</a:t>
            </a:r>
            <a:endParaRPr lang="ja-JP" altLang="en-US" sz="2800" baseline="-25000" dirty="0"/>
          </a:p>
        </p:txBody>
      </p:sp>
      <p:sp>
        <p:nvSpPr>
          <p:cNvPr id="26" name="テキスト ボックス 25"/>
          <p:cNvSpPr txBox="1"/>
          <p:nvPr/>
        </p:nvSpPr>
        <p:spPr>
          <a:xfrm>
            <a:off x="7292002" y="2657275"/>
            <a:ext cx="971210" cy="523220"/>
          </a:xfrm>
          <a:prstGeom prst="rect">
            <a:avLst/>
          </a:prstGeom>
          <a:noFill/>
        </p:spPr>
        <p:txBody>
          <a:bodyPr wrap="square" rtlCol="0">
            <a:spAutoFit/>
          </a:bodyPr>
          <a:lstStyle/>
          <a:p>
            <a:r>
              <a:rPr lang="en-US" altLang="ja-JP" sz="2800" dirty="0"/>
              <a:t>e</a:t>
            </a:r>
            <a:r>
              <a:rPr lang="ja-JP" altLang="en-US" sz="2800" baseline="30000" dirty="0"/>
              <a:t>－</a:t>
            </a:r>
          </a:p>
        </p:txBody>
      </p:sp>
      <p:sp>
        <p:nvSpPr>
          <p:cNvPr id="27" name="テキスト ボックス 26"/>
          <p:cNvSpPr txBox="1"/>
          <p:nvPr/>
        </p:nvSpPr>
        <p:spPr>
          <a:xfrm>
            <a:off x="7299809" y="3261180"/>
            <a:ext cx="971210" cy="523220"/>
          </a:xfrm>
          <a:prstGeom prst="rect">
            <a:avLst/>
          </a:prstGeom>
          <a:noFill/>
        </p:spPr>
        <p:txBody>
          <a:bodyPr wrap="square" rtlCol="0">
            <a:spAutoFit/>
          </a:bodyPr>
          <a:lstStyle/>
          <a:p>
            <a:r>
              <a:rPr lang="en-US" altLang="ja-JP" sz="2800" dirty="0"/>
              <a:t>e</a:t>
            </a:r>
            <a:r>
              <a:rPr lang="ja-JP" altLang="en-US" sz="2800" baseline="30000" dirty="0"/>
              <a:t>－</a:t>
            </a:r>
          </a:p>
        </p:txBody>
      </p:sp>
      <p:sp>
        <p:nvSpPr>
          <p:cNvPr id="2" name="タイトル 1">
            <a:extLst>
              <a:ext uri="{FF2B5EF4-FFF2-40B4-BE49-F238E27FC236}">
                <a16:creationId xmlns:a16="http://schemas.microsoft.com/office/drawing/2014/main" id="{D15E2DDC-90BD-48C2-A5F7-41AA339A4244}"/>
              </a:ext>
            </a:extLst>
          </p:cNvPr>
          <p:cNvSpPr>
            <a:spLocks noGrp="1"/>
          </p:cNvSpPr>
          <p:nvPr>
            <p:ph type="title"/>
          </p:nvPr>
        </p:nvSpPr>
        <p:spPr/>
        <p:txBody>
          <a:bodyPr>
            <a:normAutofit/>
          </a:bodyPr>
          <a:lstStyle/>
          <a:p>
            <a:pPr algn="just"/>
            <a:r>
              <a:rPr lang="ja-JP" altLang="en-US" sz="3200" b="1" dirty="0"/>
              <a:t>観察・実験</a:t>
            </a:r>
            <a:r>
              <a:rPr lang="en-US" altLang="ja-JP" sz="3200" b="1" dirty="0"/>
              <a:t>2</a:t>
            </a:r>
            <a:r>
              <a:rPr lang="ja-JP" altLang="en-US" sz="3200" b="1" dirty="0"/>
              <a:t>　金属樹の作成</a:t>
            </a:r>
            <a:endParaRPr lang="ja-JP" altLang="en-US" b="1" dirty="0"/>
          </a:p>
        </p:txBody>
      </p:sp>
      <p:sp>
        <p:nvSpPr>
          <p:cNvPr id="3" name="縦書きコンテンツ プレースホルダー 2">
            <a:extLst>
              <a:ext uri="{FF2B5EF4-FFF2-40B4-BE49-F238E27FC236}">
                <a16:creationId xmlns:a16="http://schemas.microsoft.com/office/drawing/2014/main" id="{67563FF8-1518-4598-B501-DAA7BA30EC6A}"/>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19945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4.58333E-6 -7.40741E-7 L 0.07969 0.03958 " pathEditMode="relative" rAng="0" ptsTypes="AA">
                                      <p:cBhvr>
                                        <p:cTn id="16" dur="2000" fill="hold"/>
                                        <p:tgtEl>
                                          <p:spTgt spid="11"/>
                                        </p:tgtEl>
                                        <p:attrNameLst>
                                          <p:attrName>ppt_x</p:attrName>
                                          <p:attrName>ppt_y</p:attrName>
                                        </p:attrNameLst>
                                      </p:cBhvr>
                                      <p:rCtr x="3984" y="1968"/>
                                    </p:animMotion>
                                  </p:childTnLst>
                                </p:cTn>
                              </p:par>
                            </p:childTnLst>
                          </p:cTn>
                        </p:par>
                      </p:childTnLst>
                    </p:cTn>
                  </p:par>
                  <p:par>
                    <p:cTn id="17" fill="hold">
                      <p:stCondLst>
                        <p:cond delay="indefinite"/>
                      </p:stCondLst>
                      <p:childTnLst>
                        <p:par>
                          <p:cTn id="18" fill="hold">
                            <p:stCondLst>
                              <p:cond delay="0"/>
                            </p:stCondLst>
                            <p:childTnLst>
                              <p:par>
                                <p:cTn id="19" presetID="1" presetClass="emph" presetSubtype="1" nodeType="clickEffect">
                                  <p:stCondLst>
                                    <p:cond delay="0"/>
                                  </p:stCondLst>
                                  <p:childTnLst>
                                    <p:set>
                                      <p:cBhvr>
                                        <p:cTn id="20" dur="indefinite"/>
                                        <p:tgtEl>
                                          <p:spTgt spid="11"/>
                                        </p:tgtEl>
                                        <p:attrNameLst>
                                          <p:attrName>fillcolor</p:attrName>
                                        </p:attrNameLst>
                                      </p:cBhvr>
                                      <p:to>
                                        <p:clrVal>
                                          <a:schemeClr val="hlink"/>
                                        </p:clrVal>
                                      </p:to>
                                    </p:set>
                                    <p:set>
                                      <p:cBhvr>
                                        <p:cTn id="21" dur="indefinite"/>
                                        <p:tgtEl>
                                          <p:spTgt spid="11"/>
                                        </p:tgtEl>
                                        <p:attrNameLst>
                                          <p:attrName>fill.type</p:attrName>
                                        </p:attrNameLst>
                                      </p:cBhvr>
                                      <p:to>
                                        <p:strVal val="solid"/>
                                      </p:to>
                                    </p:set>
                                    <p:set>
                                      <p:cBhvr>
                                        <p:cTn id="22" dur="indefinite"/>
                                        <p:tgtEl>
                                          <p:spTgt spid="11"/>
                                        </p:tgtEl>
                                        <p:attrNameLst>
                                          <p:attrName>fill.on</p:attrName>
                                        </p:attrNameLst>
                                      </p:cBhvr>
                                      <p:to>
                                        <p:strVal val="tru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9" grpId="0" animBg="1"/>
      <p:bldP spid="12" grpId="0"/>
      <p:bldP spid="19" grpId="0"/>
      <p:bldP spid="11" grpId="0" animBg="1"/>
      <p:bldP spid="16" grpId="0"/>
      <p:bldP spid="22" grpId="0"/>
      <p:bldP spid="25" grpId="0"/>
      <p:bldP spid="26"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04584" y="1744893"/>
            <a:ext cx="2970955" cy="646331"/>
          </a:xfrm>
          <a:prstGeom prst="rect">
            <a:avLst/>
          </a:prstGeom>
          <a:noFill/>
        </p:spPr>
        <p:txBody>
          <a:bodyPr wrap="square" rtlCol="0">
            <a:spAutoFit/>
          </a:bodyPr>
          <a:lstStyle/>
          <a:p>
            <a:pPr algn="just"/>
            <a:r>
              <a:rPr lang="ja-JP" altLang="en-US" sz="3600" dirty="0"/>
              <a:t>イオン化傾向</a:t>
            </a:r>
          </a:p>
        </p:txBody>
      </p:sp>
      <p:grpSp>
        <p:nvGrpSpPr>
          <p:cNvPr id="2" name="グループ化 1"/>
          <p:cNvGrpSpPr/>
          <p:nvPr/>
        </p:nvGrpSpPr>
        <p:grpSpPr>
          <a:xfrm>
            <a:off x="4254828" y="2074785"/>
            <a:ext cx="3682344" cy="1129446"/>
            <a:chOff x="3054928" y="2341255"/>
            <a:chExt cx="2185767" cy="670417"/>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259" y="2341255"/>
              <a:ext cx="662436" cy="670417"/>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928" y="2341255"/>
              <a:ext cx="641067" cy="641067"/>
            </a:xfrm>
            <a:prstGeom prst="rect">
              <a:avLst/>
            </a:prstGeom>
          </p:spPr>
        </p:pic>
      </p:grpSp>
      <p:sp>
        <p:nvSpPr>
          <p:cNvPr id="9" name="テキスト ボックス 8"/>
          <p:cNvSpPr txBox="1"/>
          <p:nvPr/>
        </p:nvSpPr>
        <p:spPr>
          <a:xfrm>
            <a:off x="5514480" y="1880270"/>
            <a:ext cx="1359847" cy="1446550"/>
          </a:xfrm>
          <a:prstGeom prst="rect">
            <a:avLst/>
          </a:prstGeom>
          <a:noFill/>
        </p:spPr>
        <p:txBody>
          <a:bodyPr wrap="square" rtlCol="0">
            <a:spAutoFit/>
          </a:bodyPr>
          <a:lstStyle/>
          <a:p>
            <a:r>
              <a:rPr lang="ja-JP" altLang="en-US" sz="8800" dirty="0"/>
              <a:t>＞</a:t>
            </a:r>
          </a:p>
        </p:txBody>
      </p:sp>
      <p:sp>
        <p:nvSpPr>
          <p:cNvPr id="12" name="テキスト ボックス 11"/>
          <p:cNvSpPr txBox="1"/>
          <p:nvPr/>
        </p:nvSpPr>
        <p:spPr>
          <a:xfrm>
            <a:off x="1219227" y="3456007"/>
            <a:ext cx="10016075" cy="646331"/>
          </a:xfrm>
          <a:prstGeom prst="rect">
            <a:avLst/>
          </a:prstGeom>
          <a:noFill/>
        </p:spPr>
        <p:txBody>
          <a:bodyPr wrap="square" rtlCol="0">
            <a:spAutoFit/>
          </a:bodyPr>
          <a:lstStyle/>
          <a:p>
            <a:pPr algn="ctr"/>
            <a:r>
              <a:rPr lang="en-US" altLang="ja-JP" sz="3600" dirty="0"/>
              <a:t>Cu</a:t>
            </a:r>
            <a:r>
              <a:rPr lang="ja-JP" altLang="en-US" sz="3600" dirty="0"/>
              <a:t>は溶けやすく，</a:t>
            </a:r>
            <a:r>
              <a:rPr lang="en-US" altLang="ja-JP" sz="3600" dirty="0"/>
              <a:t>Ag</a:t>
            </a:r>
            <a:r>
              <a:rPr lang="ja-JP" altLang="en-US" sz="3600" dirty="0" err="1"/>
              <a:t>は析</a:t>
            </a:r>
            <a:r>
              <a:rPr lang="ja-JP" altLang="en-US" sz="3600" dirty="0"/>
              <a:t>出しやすくなっている。</a:t>
            </a:r>
          </a:p>
        </p:txBody>
      </p:sp>
      <p:sp>
        <p:nvSpPr>
          <p:cNvPr id="13" name="テキスト ボックス 12"/>
          <p:cNvSpPr txBox="1"/>
          <p:nvPr/>
        </p:nvSpPr>
        <p:spPr>
          <a:xfrm>
            <a:off x="3863752" y="5143544"/>
            <a:ext cx="4176464" cy="1323439"/>
          </a:xfrm>
          <a:prstGeom prst="rect">
            <a:avLst/>
          </a:prstGeom>
          <a:noFill/>
        </p:spPr>
        <p:txBody>
          <a:bodyPr wrap="square" rtlCol="0">
            <a:spAutoFit/>
          </a:bodyPr>
          <a:lstStyle/>
          <a:p>
            <a:pPr algn="ctr"/>
            <a:r>
              <a:rPr lang="en-US" altLang="ja-JP" sz="4000" dirty="0"/>
              <a:t>Cu </a:t>
            </a:r>
            <a:r>
              <a:rPr lang="ja-JP" altLang="en-US" sz="4000" dirty="0"/>
              <a:t>→ </a:t>
            </a:r>
            <a:r>
              <a:rPr lang="en-US" altLang="ja-JP" sz="4000" dirty="0"/>
              <a:t>Cu</a:t>
            </a:r>
            <a:r>
              <a:rPr lang="en-US" altLang="ja-JP" sz="4000" baseline="30000" dirty="0"/>
              <a:t>2+</a:t>
            </a:r>
            <a:r>
              <a:rPr lang="en-US" altLang="ja-JP" sz="4000" dirty="0"/>
              <a:t> + 2e</a:t>
            </a:r>
            <a:r>
              <a:rPr lang="ja-JP" altLang="en-US" sz="4000" baseline="30000" dirty="0"/>
              <a:t>－</a:t>
            </a:r>
            <a:endParaRPr lang="en-US" altLang="ja-JP" sz="4000" dirty="0"/>
          </a:p>
          <a:p>
            <a:pPr algn="ctr"/>
            <a:r>
              <a:rPr lang="en-US" altLang="ja-JP" sz="4000" dirty="0"/>
              <a:t>Ag</a:t>
            </a:r>
            <a:r>
              <a:rPr lang="en-US" altLang="ja-JP" sz="4000" baseline="30000" dirty="0"/>
              <a:t>+</a:t>
            </a:r>
            <a:r>
              <a:rPr lang="en-US" altLang="ja-JP" sz="4000" dirty="0"/>
              <a:t> + e</a:t>
            </a:r>
            <a:r>
              <a:rPr lang="ja-JP" altLang="en-US" sz="4000" baseline="30000" dirty="0"/>
              <a:t>－</a:t>
            </a:r>
            <a:r>
              <a:rPr lang="ja-JP" altLang="en-US" sz="4000" dirty="0"/>
              <a:t> → </a:t>
            </a:r>
            <a:r>
              <a:rPr lang="en-US" altLang="ja-JP" sz="4000" dirty="0"/>
              <a:t>Ag</a:t>
            </a:r>
            <a:endParaRPr lang="ja-JP" altLang="en-US" sz="4000" dirty="0"/>
          </a:p>
        </p:txBody>
      </p:sp>
      <p:sp>
        <p:nvSpPr>
          <p:cNvPr id="3" name="タイトル 2">
            <a:extLst>
              <a:ext uri="{FF2B5EF4-FFF2-40B4-BE49-F238E27FC236}">
                <a16:creationId xmlns:a16="http://schemas.microsoft.com/office/drawing/2014/main" id="{D34BC710-81FA-440C-88C4-3FF0B53AA28F}"/>
              </a:ext>
            </a:extLst>
          </p:cNvPr>
          <p:cNvSpPr>
            <a:spLocks noGrp="1"/>
          </p:cNvSpPr>
          <p:nvPr>
            <p:ph type="title"/>
          </p:nvPr>
        </p:nvSpPr>
        <p:spPr/>
        <p:txBody>
          <a:bodyPr/>
          <a:lstStyle/>
          <a:p>
            <a:r>
              <a:rPr lang="ja-JP" altLang="en-US" dirty="0"/>
              <a:t>金属の腐食とイオン化傾向</a:t>
            </a:r>
          </a:p>
        </p:txBody>
      </p:sp>
      <p:sp>
        <p:nvSpPr>
          <p:cNvPr id="4" name="縦書きコンテンツ プレースホルダー 3">
            <a:extLst>
              <a:ext uri="{FF2B5EF4-FFF2-40B4-BE49-F238E27FC236}">
                <a16:creationId xmlns:a16="http://schemas.microsoft.com/office/drawing/2014/main" id="{76EAE38F-D430-4F96-A9F5-DE7D88B3E155}"/>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
        <p:nvSpPr>
          <p:cNvPr id="15" name="角丸四角形 1">
            <a:extLst>
              <a:ext uri="{FF2B5EF4-FFF2-40B4-BE49-F238E27FC236}">
                <a16:creationId xmlns:a16="http://schemas.microsoft.com/office/drawing/2014/main" id="{CE0B2B78-B3A3-43C0-99A3-1607524EEBE5}"/>
              </a:ext>
            </a:extLst>
          </p:cNvPr>
          <p:cNvSpPr/>
          <p:nvPr/>
        </p:nvSpPr>
        <p:spPr>
          <a:xfrm>
            <a:off x="1055440" y="925288"/>
            <a:ext cx="10081120" cy="703511"/>
          </a:xfrm>
          <a:prstGeom prst="roundRect">
            <a:avLst>
              <a:gd name="adj" fmla="val 50000"/>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4000" dirty="0"/>
              <a:t>どのような反応が起こっているだろうか。</a:t>
            </a:r>
          </a:p>
        </p:txBody>
      </p:sp>
      <p:sp>
        <p:nvSpPr>
          <p:cNvPr id="16" name="下矢印 22">
            <a:extLst>
              <a:ext uri="{FF2B5EF4-FFF2-40B4-BE49-F238E27FC236}">
                <a16:creationId xmlns:a16="http://schemas.microsoft.com/office/drawing/2014/main" id="{EF5FDCA2-6373-4E9E-B586-E7994A26C1ED}"/>
              </a:ext>
            </a:extLst>
          </p:cNvPr>
          <p:cNvSpPr/>
          <p:nvPr/>
        </p:nvSpPr>
        <p:spPr>
          <a:xfrm>
            <a:off x="5338688" y="4223512"/>
            <a:ext cx="691051" cy="884329"/>
          </a:xfrm>
          <a:prstGeom prst="downArrow">
            <a:avLst/>
          </a:prstGeom>
          <a:gradFill>
            <a:gsLst>
              <a:gs pos="0">
                <a:srgbClr val="EBC2C0"/>
              </a:gs>
              <a:gs pos="50000">
                <a:srgbClr val="CE6964"/>
              </a:gs>
              <a:gs pos="100000">
                <a:srgbClr val="CE6964"/>
              </a:gs>
            </a:gsLst>
          </a:gradFill>
          <a:ln>
            <a:solidFill>
              <a:srgbClr val="CE69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537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7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7C0C7B6-89D2-4395-B8EE-418521A79E2A}"/>
              </a:ext>
            </a:extLst>
          </p:cNvPr>
          <p:cNvSpPr txBox="1"/>
          <p:nvPr/>
        </p:nvSpPr>
        <p:spPr>
          <a:xfrm>
            <a:off x="1289460" y="1304784"/>
            <a:ext cx="8140290" cy="707886"/>
          </a:xfrm>
          <a:prstGeom prst="rect">
            <a:avLst/>
          </a:prstGeom>
          <a:noFill/>
        </p:spPr>
        <p:txBody>
          <a:bodyPr wrap="square" rtlCol="0">
            <a:spAutoFit/>
          </a:bodyPr>
          <a:lstStyle/>
          <a:p>
            <a:r>
              <a:rPr lang="ja-JP" altLang="en-US" sz="4000" dirty="0"/>
              <a:t>金属の腐食</a:t>
            </a:r>
            <a:endParaRPr lang="en-US" altLang="ja-JP" sz="4000" dirty="0"/>
          </a:p>
        </p:txBody>
      </p:sp>
      <p:sp>
        <p:nvSpPr>
          <p:cNvPr id="4" name="テキスト ボックス 3">
            <a:extLst>
              <a:ext uri="{FF2B5EF4-FFF2-40B4-BE49-F238E27FC236}">
                <a16:creationId xmlns:a16="http://schemas.microsoft.com/office/drawing/2014/main" id="{7D36E97A-8317-4EAA-A3AD-70DB8CBEB64A}"/>
              </a:ext>
            </a:extLst>
          </p:cNvPr>
          <p:cNvSpPr txBox="1"/>
          <p:nvPr/>
        </p:nvSpPr>
        <p:spPr>
          <a:xfrm>
            <a:off x="1847528" y="2041975"/>
            <a:ext cx="9273814" cy="646331"/>
          </a:xfrm>
          <a:prstGeom prst="rect">
            <a:avLst/>
          </a:prstGeom>
          <a:noFill/>
        </p:spPr>
        <p:txBody>
          <a:bodyPr wrap="square" rtlCol="0">
            <a:spAutoFit/>
          </a:bodyPr>
          <a:lstStyle/>
          <a:p>
            <a:r>
              <a:rPr lang="ja-JP" altLang="en-US" sz="3600" dirty="0"/>
              <a:t>金属が化学反応によって変質し，劣化する現象</a:t>
            </a:r>
            <a:endParaRPr lang="en-US" altLang="ja-JP" sz="3600" dirty="0"/>
          </a:p>
        </p:txBody>
      </p:sp>
      <p:sp>
        <p:nvSpPr>
          <p:cNvPr id="5" name="テキスト ボックス 4">
            <a:extLst>
              <a:ext uri="{FF2B5EF4-FFF2-40B4-BE49-F238E27FC236}">
                <a16:creationId xmlns:a16="http://schemas.microsoft.com/office/drawing/2014/main" id="{1E919F94-3AAD-470E-90CC-C12E6377B30D}"/>
              </a:ext>
            </a:extLst>
          </p:cNvPr>
          <p:cNvSpPr txBox="1"/>
          <p:nvPr/>
        </p:nvSpPr>
        <p:spPr>
          <a:xfrm>
            <a:off x="1289460" y="3344836"/>
            <a:ext cx="5841590" cy="707886"/>
          </a:xfrm>
          <a:prstGeom prst="rect">
            <a:avLst/>
          </a:prstGeom>
          <a:noFill/>
        </p:spPr>
        <p:txBody>
          <a:bodyPr wrap="square" rtlCol="0">
            <a:spAutoFit/>
          </a:bodyPr>
          <a:lstStyle/>
          <a:p>
            <a:r>
              <a:rPr lang="ja-JP" altLang="en-US" sz="4000" dirty="0"/>
              <a:t>金属がさびる</a:t>
            </a:r>
            <a:endParaRPr lang="en-US" altLang="ja-JP" sz="4000" dirty="0"/>
          </a:p>
        </p:txBody>
      </p:sp>
      <p:sp>
        <p:nvSpPr>
          <p:cNvPr id="6" name="テキスト ボックス 5">
            <a:extLst>
              <a:ext uri="{FF2B5EF4-FFF2-40B4-BE49-F238E27FC236}">
                <a16:creationId xmlns:a16="http://schemas.microsoft.com/office/drawing/2014/main" id="{4070FF4E-44C9-4FE5-BD6C-35994953FF3B}"/>
              </a:ext>
            </a:extLst>
          </p:cNvPr>
          <p:cNvSpPr txBox="1"/>
          <p:nvPr/>
        </p:nvSpPr>
        <p:spPr>
          <a:xfrm>
            <a:off x="1847528" y="4052722"/>
            <a:ext cx="8463730" cy="1200329"/>
          </a:xfrm>
          <a:prstGeom prst="rect">
            <a:avLst/>
          </a:prstGeom>
          <a:noFill/>
        </p:spPr>
        <p:txBody>
          <a:bodyPr wrap="square" rtlCol="0">
            <a:spAutoFit/>
          </a:bodyPr>
          <a:lstStyle/>
          <a:p>
            <a:r>
              <a:rPr lang="ja-JP" altLang="en-US" sz="3600" dirty="0"/>
              <a:t>空気中の酸素や水と反応してイオンになり，化合物をつくる</a:t>
            </a:r>
            <a:endParaRPr lang="en-US" altLang="ja-JP" sz="3600" dirty="0"/>
          </a:p>
        </p:txBody>
      </p:sp>
      <p:sp>
        <p:nvSpPr>
          <p:cNvPr id="2" name="タイトル 1">
            <a:extLst>
              <a:ext uri="{FF2B5EF4-FFF2-40B4-BE49-F238E27FC236}">
                <a16:creationId xmlns:a16="http://schemas.microsoft.com/office/drawing/2014/main" id="{17EA7336-97D0-4BB7-B2EE-636EFACC2CBE}"/>
              </a:ext>
            </a:extLst>
          </p:cNvPr>
          <p:cNvSpPr>
            <a:spLocks noGrp="1"/>
          </p:cNvSpPr>
          <p:nvPr>
            <p:ph type="title"/>
          </p:nvPr>
        </p:nvSpPr>
        <p:spPr/>
        <p:txBody>
          <a:bodyPr/>
          <a:lstStyle/>
          <a:p>
            <a:r>
              <a:rPr lang="ja-JP" altLang="en-US" dirty="0"/>
              <a:t>金属の腐食とイオン化傾向</a:t>
            </a:r>
          </a:p>
        </p:txBody>
      </p:sp>
      <p:sp>
        <p:nvSpPr>
          <p:cNvPr id="3" name="縦書きコンテンツ プレースホルダー 2">
            <a:extLst>
              <a:ext uri="{FF2B5EF4-FFF2-40B4-BE49-F238E27FC236}">
                <a16:creationId xmlns:a16="http://schemas.microsoft.com/office/drawing/2014/main" id="{BFD8F525-329E-4143-B6E1-935675EFA37F}"/>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spTree>
    <p:extLst>
      <p:ext uri="{BB962C8B-B14F-4D97-AF65-F5344CB8AC3E}">
        <p14:creationId xmlns:p14="http://schemas.microsoft.com/office/powerpoint/2010/main" val="420833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7C0C7B6-89D2-4395-B8EE-418521A79E2A}"/>
              </a:ext>
            </a:extLst>
          </p:cNvPr>
          <p:cNvSpPr txBox="1"/>
          <p:nvPr/>
        </p:nvSpPr>
        <p:spPr>
          <a:xfrm>
            <a:off x="771939" y="1171948"/>
            <a:ext cx="7484301" cy="1323439"/>
          </a:xfrm>
          <a:prstGeom prst="rect">
            <a:avLst/>
          </a:prstGeom>
          <a:noFill/>
        </p:spPr>
        <p:txBody>
          <a:bodyPr wrap="square" rtlCol="0">
            <a:spAutoFit/>
          </a:bodyPr>
          <a:lstStyle/>
          <a:p>
            <a:r>
              <a:rPr lang="ja-JP" altLang="en-US" sz="4000" dirty="0"/>
              <a:t>イオン化傾向が大きい金属ほど，反応しやすいため，腐食しやすい</a:t>
            </a:r>
            <a:endParaRPr lang="en-US" altLang="ja-JP" sz="4000" dirty="0"/>
          </a:p>
        </p:txBody>
      </p:sp>
      <p:sp>
        <p:nvSpPr>
          <p:cNvPr id="4" name="テキスト ボックス 3">
            <a:extLst>
              <a:ext uri="{FF2B5EF4-FFF2-40B4-BE49-F238E27FC236}">
                <a16:creationId xmlns:a16="http://schemas.microsoft.com/office/drawing/2014/main" id="{7D36E97A-8317-4EAA-A3AD-70DB8CBEB64A}"/>
              </a:ext>
            </a:extLst>
          </p:cNvPr>
          <p:cNvSpPr txBox="1"/>
          <p:nvPr/>
        </p:nvSpPr>
        <p:spPr>
          <a:xfrm>
            <a:off x="2034306" y="2828835"/>
            <a:ext cx="9273814" cy="1200329"/>
          </a:xfrm>
          <a:prstGeom prst="rect">
            <a:avLst/>
          </a:prstGeom>
          <a:noFill/>
        </p:spPr>
        <p:txBody>
          <a:bodyPr wrap="square" rtlCol="0">
            <a:spAutoFit/>
          </a:bodyPr>
          <a:lstStyle/>
          <a:p>
            <a:r>
              <a:rPr lang="ja-JP" altLang="en-US" sz="3600" dirty="0"/>
              <a:t>金属の表面が空気や水に触れないようにするなどの処理を行う。</a:t>
            </a:r>
            <a:endParaRPr lang="en-US" altLang="ja-JP" sz="3600" dirty="0"/>
          </a:p>
        </p:txBody>
      </p:sp>
      <p:sp>
        <p:nvSpPr>
          <p:cNvPr id="2" name="タイトル 1">
            <a:extLst>
              <a:ext uri="{FF2B5EF4-FFF2-40B4-BE49-F238E27FC236}">
                <a16:creationId xmlns:a16="http://schemas.microsoft.com/office/drawing/2014/main" id="{17EA7336-97D0-4BB7-B2EE-636EFACC2CBE}"/>
              </a:ext>
            </a:extLst>
          </p:cNvPr>
          <p:cNvSpPr>
            <a:spLocks noGrp="1"/>
          </p:cNvSpPr>
          <p:nvPr>
            <p:ph type="title"/>
          </p:nvPr>
        </p:nvSpPr>
        <p:spPr/>
        <p:txBody>
          <a:bodyPr/>
          <a:lstStyle/>
          <a:p>
            <a:r>
              <a:rPr lang="ja-JP" altLang="en-US" dirty="0"/>
              <a:t>金属の腐食とイオン化傾向</a:t>
            </a:r>
          </a:p>
        </p:txBody>
      </p:sp>
      <p:sp>
        <p:nvSpPr>
          <p:cNvPr id="3" name="縦書きコンテンツ プレースホルダー 2">
            <a:extLst>
              <a:ext uri="{FF2B5EF4-FFF2-40B4-BE49-F238E27FC236}">
                <a16:creationId xmlns:a16="http://schemas.microsoft.com/office/drawing/2014/main" id="{BFD8F525-329E-4143-B6E1-935675EFA37F}"/>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cxnSp>
        <p:nvCxnSpPr>
          <p:cNvPr id="8" name="直線矢印コネクタ 7">
            <a:extLst>
              <a:ext uri="{FF2B5EF4-FFF2-40B4-BE49-F238E27FC236}">
                <a16:creationId xmlns:a16="http://schemas.microsoft.com/office/drawing/2014/main" id="{49F2D2DE-EB7D-4075-A494-0EDAD5B9A826}"/>
              </a:ext>
            </a:extLst>
          </p:cNvPr>
          <p:cNvCxnSpPr>
            <a:cxnSpLocks/>
          </p:cNvCxnSpPr>
          <p:nvPr/>
        </p:nvCxnSpPr>
        <p:spPr>
          <a:xfrm>
            <a:off x="1353354" y="3212976"/>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3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839416" y="1849130"/>
            <a:ext cx="1542061" cy="783193"/>
          </a:xfrm>
          <a:prstGeom prst="roundRect">
            <a:avLst/>
          </a:prstGeom>
          <a:noFill/>
          <a:ln w="57150">
            <a:solidFill>
              <a:schemeClr val="accent2"/>
            </a:solidFill>
          </a:ln>
        </p:spPr>
        <p:txBody>
          <a:bodyPr wrap="square">
            <a:spAutoFit/>
          </a:bodyPr>
          <a:lstStyle/>
          <a:p>
            <a:pPr algn="ctr"/>
            <a:r>
              <a:rPr lang="ja-JP" altLang="en-US" sz="4000" dirty="0"/>
              <a:t>金</a:t>
            </a:r>
          </a:p>
        </p:txBody>
      </p:sp>
      <p:sp>
        <p:nvSpPr>
          <p:cNvPr id="10" name="円/楕円 9"/>
          <p:cNvSpPr/>
          <p:nvPr/>
        </p:nvSpPr>
        <p:spPr>
          <a:xfrm>
            <a:off x="839416" y="2936665"/>
            <a:ext cx="1542061" cy="783193"/>
          </a:xfrm>
          <a:prstGeom prst="roundRect">
            <a:avLst/>
          </a:prstGeom>
          <a:noFill/>
          <a:ln w="57150">
            <a:solidFill>
              <a:schemeClr val="accent2"/>
            </a:solidFill>
          </a:ln>
        </p:spPr>
        <p:txBody>
          <a:bodyPr wrap="square">
            <a:spAutoFit/>
          </a:bodyPr>
          <a:lstStyle/>
          <a:p>
            <a:pPr algn="ctr"/>
            <a:r>
              <a:rPr lang="ja-JP" altLang="en-US" sz="4000" dirty="0"/>
              <a:t>鉄</a:t>
            </a:r>
          </a:p>
        </p:txBody>
      </p:sp>
      <p:sp>
        <p:nvSpPr>
          <p:cNvPr id="11" name="円/楕円 10"/>
          <p:cNvSpPr/>
          <p:nvPr/>
        </p:nvSpPr>
        <p:spPr>
          <a:xfrm>
            <a:off x="839416" y="4039392"/>
            <a:ext cx="1542061" cy="783193"/>
          </a:xfrm>
          <a:prstGeom prst="roundRect">
            <a:avLst/>
          </a:prstGeom>
          <a:noFill/>
          <a:ln w="57150">
            <a:solidFill>
              <a:schemeClr val="accent2"/>
            </a:solidFill>
          </a:ln>
        </p:spPr>
        <p:txBody>
          <a:bodyPr wrap="square">
            <a:spAutoFit/>
          </a:bodyPr>
          <a:lstStyle/>
          <a:p>
            <a:pPr algn="ctr"/>
            <a:r>
              <a:rPr lang="ja-JP" altLang="en-US" sz="4000" dirty="0"/>
              <a:t>銅</a:t>
            </a:r>
          </a:p>
        </p:txBody>
      </p:sp>
      <p:sp>
        <p:nvSpPr>
          <p:cNvPr id="12" name="円/楕円 11"/>
          <p:cNvSpPr/>
          <p:nvPr/>
        </p:nvSpPr>
        <p:spPr>
          <a:xfrm>
            <a:off x="839416" y="5281386"/>
            <a:ext cx="3461395" cy="783193"/>
          </a:xfrm>
          <a:prstGeom prst="roundRect">
            <a:avLst/>
          </a:prstGeom>
          <a:noFill/>
          <a:ln w="57150">
            <a:solidFill>
              <a:schemeClr val="accent2"/>
            </a:solidFill>
          </a:ln>
        </p:spPr>
        <p:txBody>
          <a:bodyPr wrap="square">
            <a:spAutoFit/>
          </a:bodyPr>
          <a:lstStyle/>
          <a:p>
            <a:pPr algn="ctr"/>
            <a:r>
              <a:rPr lang="ja-JP" altLang="en-US" sz="4000" dirty="0"/>
              <a:t>アルミニウム</a:t>
            </a:r>
          </a:p>
        </p:txBody>
      </p:sp>
      <p:sp>
        <p:nvSpPr>
          <p:cNvPr id="17" name="円/楕円 10">
            <a:extLst>
              <a:ext uri="{FF2B5EF4-FFF2-40B4-BE49-F238E27FC236}">
                <a16:creationId xmlns:a16="http://schemas.microsoft.com/office/drawing/2014/main" id="{711ECEF9-CDE4-4762-9E17-0B8C19A55F48}"/>
              </a:ext>
            </a:extLst>
          </p:cNvPr>
          <p:cNvSpPr/>
          <p:nvPr/>
        </p:nvSpPr>
        <p:spPr>
          <a:xfrm>
            <a:off x="6806298" y="4039391"/>
            <a:ext cx="3159659" cy="783193"/>
          </a:xfrm>
          <a:prstGeom prst="roundRect">
            <a:avLst/>
          </a:prstGeom>
          <a:noFill/>
          <a:ln w="57150">
            <a:solidFill>
              <a:schemeClr val="accent2"/>
            </a:solidFill>
          </a:ln>
        </p:spPr>
        <p:txBody>
          <a:bodyPr wrap="square">
            <a:spAutoFit/>
          </a:bodyPr>
          <a:lstStyle/>
          <a:p>
            <a:pPr algn="ctr"/>
            <a:r>
              <a:rPr lang="ja-JP" altLang="en-US" sz="4000" dirty="0"/>
              <a:t>ジュラルミン</a:t>
            </a:r>
          </a:p>
        </p:txBody>
      </p:sp>
      <p:sp>
        <p:nvSpPr>
          <p:cNvPr id="19" name="円/楕円 10">
            <a:extLst>
              <a:ext uri="{FF2B5EF4-FFF2-40B4-BE49-F238E27FC236}">
                <a16:creationId xmlns:a16="http://schemas.microsoft.com/office/drawing/2014/main" id="{16CB62DA-1E62-4992-838C-CFB54D1454F2}"/>
              </a:ext>
            </a:extLst>
          </p:cNvPr>
          <p:cNvSpPr/>
          <p:nvPr/>
        </p:nvSpPr>
        <p:spPr>
          <a:xfrm>
            <a:off x="6806299" y="1849129"/>
            <a:ext cx="1897487" cy="783193"/>
          </a:xfrm>
          <a:prstGeom prst="roundRect">
            <a:avLst/>
          </a:prstGeom>
          <a:noFill/>
          <a:ln w="57150">
            <a:solidFill>
              <a:schemeClr val="accent2"/>
            </a:solidFill>
          </a:ln>
        </p:spPr>
        <p:txBody>
          <a:bodyPr wrap="square">
            <a:spAutoFit/>
          </a:bodyPr>
          <a:lstStyle/>
          <a:p>
            <a:pPr algn="ctr"/>
            <a:r>
              <a:rPr lang="ja-JP" altLang="en-US" sz="4000" dirty="0"/>
              <a:t>黄銅</a:t>
            </a:r>
          </a:p>
        </p:txBody>
      </p:sp>
      <p:sp>
        <p:nvSpPr>
          <p:cNvPr id="20" name="円/楕円 10">
            <a:extLst>
              <a:ext uri="{FF2B5EF4-FFF2-40B4-BE49-F238E27FC236}">
                <a16:creationId xmlns:a16="http://schemas.microsoft.com/office/drawing/2014/main" id="{6708CEDE-1091-4AD4-98B3-DA30EA7EA4D2}"/>
              </a:ext>
            </a:extLst>
          </p:cNvPr>
          <p:cNvSpPr/>
          <p:nvPr/>
        </p:nvSpPr>
        <p:spPr>
          <a:xfrm>
            <a:off x="6806297" y="5281386"/>
            <a:ext cx="2435270" cy="783193"/>
          </a:xfrm>
          <a:prstGeom prst="roundRect">
            <a:avLst/>
          </a:prstGeom>
          <a:noFill/>
          <a:ln w="57150">
            <a:solidFill>
              <a:schemeClr val="accent2"/>
            </a:solidFill>
          </a:ln>
        </p:spPr>
        <p:txBody>
          <a:bodyPr wrap="square">
            <a:spAutoFit/>
          </a:bodyPr>
          <a:lstStyle/>
          <a:p>
            <a:pPr algn="ctr"/>
            <a:r>
              <a:rPr lang="ja-JP" altLang="en-US" sz="4000" dirty="0"/>
              <a:t>ニクロム</a:t>
            </a:r>
          </a:p>
        </p:txBody>
      </p:sp>
      <p:sp>
        <p:nvSpPr>
          <p:cNvPr id="21" name="円/楕円 10">
            <a:extLst>
              <a:ext uri="{FF2B5EF4-FFF2-40B4-BE49-F238E27FC236}">
                <a16:creationId xmlns:a16="http://schemas.microsoft.com/office/drawing/2014/main" id="{FF4B87B2-9990-44C0-8AB7-4411799139E3}"/>
              </a:ext>
            </a:extLst>
          </p:cNvPr>
          <p:cNvSpPr/>
          <p:nvPr/>
        </p:nvSpPr>
        <p:spPr>
          <a:xfrm>
            <a:off x="6806297" y="2936664"/>
            <a:ext cx="1897489" cy="783193"/>
          </a:xfrm>
          <a:prstGeom prst="roundRect">
            <a:avLst/>
          </a:prstGeom>
          <a:noFill/>
          <a:ln w="57150">
            <a:solidFill>
              <a:schemeClr val="accent2"/>
            </a:solidFill>
          </a:ln>
        </p:spPr>
        <p:txBody>
          <a:bodyPr wrap="square">
            <a:spAutoFit/>
          </a:bodyPr>
          <a:lstStyle/>
          <a:p>
            <a:pPr algn="ctr"/>
            <a:r>
              <a:rPr lang="ja-JP" altLang="en-US" sz="4000" dirty="0"/>
              <a:t>白銅</a:t>
            </a:r>
          </a:p>
        </p:txBody>
      </p:sp>
      <p:sp>
        <p:nvSpPr>
          <p:cNvPr id="23" name="テキスト ボックス 22">
            <a:extLst>
              <a:ext uri="{FF2B5EF4-FFF2-40B4-BE49-F238E27FC236}">
                <a16:creationId xmlns:a16="http://schemas.microsoft.com/office/drawing/2014/main" id="{3C396286-9E2C-4EBF-A8BA-54D793AE13E1}"/>
              </a:ext>
            </a:extLst>
          </p:cNvPr>
          <p:cNvSpPr txBox="1"/>
          <p:nvPr/>
        </p:nvSpPr>
        <p:spPr>
          <a:xfrm>
            <a:off x="2850223" y="2798735"/>
            <a:ext cx="2901175" cy="584775"/>
          </a:xfrm>
          <a:prstGeom prst="rect">
            <a:avLst/>
          </a:prstGeom>
          <a:noFill/>
        </p:spPr>
        <p:txBody>
          <a:bodyPr wrap="square" rtlCol="0">
            <a:spAutoFit/>
          </a:bodyPr>
          <a:lstStyle/>
          <a:p>
            <a:pPr algn="just"/>
            <a:r>
              <a:rPr lang="ja-JP" altLang="en-US" sz="3200" dirty="0"/>
              <a:t>フライパン</a:t>
            </a:r>
          </a:p>
        </p:txBody>
      </p:sp>
      <p:sp>
        <p:nvSpPr>
          <p:cNvPr id="24" name="テキスト ボックス 23">
            <a:extLst>
              <a:ext uri="{FF2B5EF4-FFF2-40B4-BE49-F238E27FC236}">
                <a16:creationId xmlns:a16="http://schemas.microsoft.com/office/drawing/2014/main" id="{F6B5DEC9-5D6B-4D27-88AD-F65B1C6C91D7}"/>
              </a:ext>
            </a:extLst>
          </p:cNvPr>
          <p:cNvSpPr txBox="1"/>
          <p:nvPr/>
        </p:nvSpPr>
        <p:spPr>
          <a:xfrm>
            <a:off x="2850220" y="3259296"/>
            <a:ext cx="2183920" cy="584775"/>
          </a:xfrm>
          <a:prstGeom prst="rect">
            <a:avLst/>
          </a:prstGeom>
          <a:noFill/>
        </p:spPr>
        <p:txBody>
          <a:bodyPr wrap="square" rtlCol="0">
            <a:spAutoFit/>
          </a:bodyPr>
          <a:lstStyle/>
          <a:p>
            <a:pPr algn="just"/>
            <a:r>
              <a:rPr lang="ja-JP" altLang="en-US" sz="3200" dirty="0"/>
              <a:t>鉄骨</a:t>
            </a:r>
          </a:p>
        </p:txBody>
      </p:sp>
      <p:sp>
        <p:nvSpPr>
          <p:cNvPr id="25" name="テキスト ボックス 24">
            <a:extLst>
              <a:ext uri="{FF2B5EF4-FFF2-40B4-BE49-F238E27FC236}">
                <a16:creationId xmlns:a16="http://schemas.microsoft.com/office/drawing/2014/main" id="{BD76E89D-5719-4DFF-8D62-82279833A54D}"/>
              </a:ext>
            </a:extLst>
          </p:cNvPr>
          <p:cNvSpPr txBox="1"/>
          <p:nvPr/>
        </p:nvSpPr>
        <p:spPr>
          <a:xfrm>
            <a:off x="2806025" y="1704866"/>
            <a:ext cx="2183920" cy="584775"/>
          </a:xfrm>
          <a:prstGeom prst="rect">
            <a:avLst/>
          </a:prstGeom>
          <a:noFill/>
        </p:spPr>
        <p:txBody>
          <a:bodyPr wrap="square" rtlCol="0">
            <a:spAutoFit/>
          </a:bodyPr>
          <a:lstStyle/>
          <a:p>
            <a:pPr algn="just"/>
            <a:r>
              <a:rPr lang="ja-JP" altLang="en-US" sz="3200" dirty="0"/>
              <a:t>装飾品</a:t>
            </a:r>
          </a:p>
        </p:txBody>
      </p:sp>
      <p:sp>
        <p:nvSpPr>
          <p:cNvPr id="26" name="テキスト ボックス 25">
            <a:extLst>
              <a:ext uri="{FF2B5EF4-FFF2-40B4-BE49-F238E27FC236}">
                <a16:creationId xmlns:a16="http://schemas.microsoft.com/office/drawing/2014/main" id="{C4F6C24A-9031-4C2D-A948-62E1752C4A43}"/>
              </a:ext>
            </a:extLst>
          </p:cNvPr>
          <p:cNvSpPr txBox="1"/>
          <p:nvPr/>
        </p:nvSpPr>
        <p:spPr>
          <a:xfrm>
            <a:off x="2806025" y="2210481"/>
            <a:ext cx="2183920" cy="584775"/>
          </a:xfrm>
          <a:prstGeom prst="rect">
            <a:avLst/>
          </a:prstGeom>
          <a:noFill/>
        </p:spPr>
        <p:txBody>
          <a:bodyPr wrap="square" rtlCol="0">
            <a:spAutoFit/>
          </a:bodyPr>
          <a:lstStyle/>
          <a:p>
            <a:pPr algn="just"/>
            <a:r>
              <a:rPr lang="ja-JP" altLang="en-US" sz="3200" dirty="0"/>
              <a:t>電子回路</a:t>
            </a:r>
          </a:p>
        </p:txBody>
      </p:sp>
      <p:sp>
        <p:nvSpPr>
          <p:cNvPr id="27" name="テキスト ボックス 26">
            <a:extLst>
              <a:ext uri="{FF2B5EF4-FFF2-40B4-BE49-F238E27FC236}">
                <a16:creationId xmlns:a16="http://schemas.microsoft.com/office/drawing/2014/main" id="{2F4AEDCA-05C9-4E0D-A4A2-D9607643D241}"/>
              </a:ext>
            </a:extLst>
          </p:cNvPr>
          <p:cNvSpPr txBox="1"/>
          <p:nvPr/>
        </p:nvSpPr>
        <p:spPr>
          <a:xfrm>
            <a:off x="2806025" y="3880917"/>
            <a:ext cx="2183920" cy="584775"/>
          </a:xfrm>
          <a:prstGeom prst="rect">
            <a:avLst/>
          </a:prstGeom>
          <a:noFill/>
        </p:spPr>
        <p:txBody>
          <a:bodyPr wrap="square" rtlCol="0">
            <a:spAutoFit/>
          </a:bodyPr>
          <a:lstStyle/>
          <a:p>
            <a:pPr algn="just"/>
            <a:r>
              <a:rPr lang="ja-JP" altLang="en-US" sz="3200" dirty="0"/>
              <a:t>電線</a:t>
            </a:r>
          </a:p>
        </p:txBody>
      </p:sp>
      <p:sp>
        <p:nvSpPr>
          <p:cNvPr id="28" name="テキスト ボックス 27">
            <a:extLst>
              <a:ext uri="{FF2B5EF4-FFF2-40B4-BE49-F238E27FC236}">
                <a16:creationId xmlns:a16="http://schemas.microsoft.com/office/drawing/2014/main" id="{0BDAC752-BCCF-46B3-A4F6-48361576655A}"/>
              </a:ext>
            </a:extLst>
          </p:cNvPr>
          <p:cNvSpPr txBox="1"/>
          <p:nvPr/>
        </p:nvSpPr>
        <p:spPr>
          <a:xfrm>
            <a:off x="2814004" y="4452243"/>
            <a:ext cx="2183920" cy="584775"/>
          </a:xfrm>
          <a:prstGeom prst="rect">
            <a:avLst/>
          </a:prstGeom>
          <a:noFill/>
        </p:spPr>
        <p:txBody>
          <a:bodyPr wrap="square" rtlCol="0">
            <a:spAutoFit/>
          </a:bodyPr>
          <a:lstStyle/>
          <a:p>
            <a:pPr algn="just"/>
            <a:r>
              <a:rPr lang="ja-JP" altLang="en-US" sz="3200" dirty="0"/>
              <a:t>銅鍋</a:t>
            </a:r>
          </a:p>
        </p:txBody>
      </p:sp>
      <p:sp>
        <p:nvSpPr>
          <p:cNvPr id="29" name="テキスト ボックス 28">
            <a:extLst>
              <a:ext uri="{FF2B5EF4-FFF2-40B4-BE49-F238E27FC236}">
                <a16:creationId xmlns:a16="http://schemas.microsoft.com/office/drawing/2014/main" id="{8EA80B3C-07B7-42AE-9A7C-36FD4076EA9A}"/>
              </a:ext>
            </a:extLst>
          </p:cNvPr>
          <p:cNvSpPr txBox="1"/>
          <p:nvPr/>
        </p:nvSpPr>
        <p:spPr>
          <a:xfrm>
            <a:off x="4300810" y="5106114"/>
            <a:ext cx="888089" cy="584775"/>
          </a:xfrm>
          <a:prstGeom prst="rect">
            <a:avLst/>
          </a:prstGeom>
          <a:noFill/>
        </p:spPr>
        <p:txBody>
          <a:bodyPr wrap="square" rtlCol="0">
            <a:spAutoFit/>
          </a:bodyPr>
          <a:lstStyle/>
          <a:p>
            <a:pPr algn="just"/>
            <a:r>
              <a:rPr lang="ja-JP" altLang="en-US" sz="3200" dirty="0"/>
              <a:t>缶</a:t>
            </a:r>
          </a:p>
        </p:txBody>
      </p:sp>
      <p:sp>
        <p:nvSpPr>
          <p:cNvPr id="30" name="テキスト ボックス 29">
            <a:extLst>
              <a:ext uri="{FF2B5EF4-FFF2-40B4-BE49-F238E27FC236}">
                <a16:creationId xmlns:a16="http://schemas.microsoft.com/office/drawing/2014/main" id="{2924ADED-5A97-446C-A069-2A6E1CF1D681}"/>
              </a:ext>
            </a:extLst>
          </p:cNvPr>
          <p:cNvSpPr txBox="1"/>
          <p:nvPr/>
        </p:nvSpPr>
        <p:spPr>
          <a:xfrm>
            <a:off x="4300810" y="5727735"/>
            <a:ext cx="2526453" cy="584775"/>
          </a:xfrm>
          <a:prstGeom prst="rect">
            <a:avLst/>
          </a:prstGeom>
          <a:noFill/>
        </p:spPr>
        <p:txBody>
          <a:bodyPr wrap="square" rtlCol="0">
            <a:spAutoFit/>
          </a:bodyPr>
          <a:lstStyle/>
          <a:p>
            <a:pPr algn="just"/>
            <a:r>
              <a:rPr lang="ja-JP" altLang="en-US" sz="3200" dirty="0"/>
              <a:t>アルミサッシ</a:t>
            </a:r>
          </a:p>
        </p:txBody>
      </p:sp>
      <p:sp>
        <p:nvSpPr>
          <p:cNvPr id="31" name="テキスト ボックス 30">
            <a:extLst>
              <a:ext uri="{FF2B5EF4-FFF2-40B4-BE49-F238E27FC236}">
                <a16:creationId xmlns:a16="http://schemas.microsoft.com/office/drawing/2014/main" id="{D2300AC2-5930-4753-8359-C5E75A0FEAFB}"/>
              </a:ext>
            </a:extLst>
          </p:cNvPr>
          <p:cNvSpPr txBox="1"/>
          <p:nvPr/>
        </p:nvSpPr>
        <p:spPr>
          <a:xfrm>
            <a:off x="8814018" y="1889850"/>
            <a:ext cx="2183920" cy="584775"/>
          </a:xfrm>
          <a:prstGeom prst="rect">
            <a:avLst/>
          </a:prstGeom>
          <a:noFill/>
        </p:spPr>
        <p:txBody>
          <a:bodyPr wrap="square" rtlCol="0">
            <a:spAutoFit/>
          </a:bodyPr>
          <a:lstStyle/>
          <a:p>
            <a:pPr algn="just"/>
            <a:r>
              <a:rPr lang="ja-JP" altLang="en-US" sz="3200" dirty="0"/>
              <a:t>楽器</a:t>
            </a:r>
          </a:p>
        </p:txBody>
      </p:sp>
      <p:sp>
        <p:nvSpPr>
          <p:cNvPr id="32" name="テキスト ボックス 31">
            <a:extLst>
              <a:ext uri="{FF2B5EF4-FFF2-40B4-BE49-F238E27FC236}">
                <a16:creationId xmlns:a16="http://schemas.microsoft.com/office/drawing/2014/main" id="{7E39B941-3B4F-4A56-AE7B-DDDF2BA50984}"/>
              </a:ext>
            </a:extLst>
          </p:cNvPr>
          <p:cNvSpPr txBox="1"/>
          <p:nvPr/>
        </p:nvSpPr>
        <p:spPr>
          <a:xfrm>
            <a:off x="8814018" y="3035872"/>
            <a:ext cx="2183920" cy="584775"/>
          </a:xfrm>
          <a:prstGeom prst="rect">
            <a:avLst/>
          </a:prstGeom>
          <a:noFill/>
        </p:spPr>
        <p:txBody>
          <a:bodyPr wrap="square" rtlCol="0">
            <a:spAutoFit/>
          </a:bodyPr>
          <a:lstStyle/>
          <a:p>
            <a:pPr algn="just"/>
            <a:r>
              <a:rPr lang="ja-JP" altLang="en-US" sz="3200" dirty="0"/>
              <a:t>硬貨</a:t>
            </a:r>
          </a:p>
        </p:txBody>
      </p:sp>
      <p:sp>
        <p:nvSpPr>
          <p:cNvPr id="33" name="テキスト ボックス 32">
            <a:extLst>
              <a:ext uri="{FF2B5EF4-FFF2-40B4-BE49-F238E27FC236}">
                <a16:creationId xmlns:a16="http://schemas.microsoft.com/office/drawing/2014/main" id="{342BBCDF-AEA8-42C0-983A-AED2B2C0C8AA}"/>
              </a:ext>
            </a:extLst>
          </p:cNvPr>
          <p:cNvSpPr txBox="1"/>
          <p:nvPr/>
        </p:nvSpPr>
        <p:spPr>
          <a:xfrm>
            <a:off x="10003227" y="4138599"/>
            <a:ext cx="1860644" cy="584775"/>
          </a:xfrm>
          <a:prstGeom prst="rect">
            <a:avLst/>
          </a:prstGeom>
          <a:noFill/>
        </p:spPr>
        <p:txBody>
          <a:bodyPr wrap="square" rtlCol="0">
            <a:spAutoFit/>
          </a:bodyPr>
          <a:lstStyle/>
          <a:p>
            <a:pPr algn="just"/>
            <a:r>
              <a:rPr lang="ja-JP" altLang="en-US" sz="3200" dirty="0"/>
              <a:t>航空機</a:t>
            </a:r>
          </a:p>
        </p:txBody>
      </p:sp>
      <p:sp>
        <p:nvSpPr>
          <p:cNvPr id="34" name="テキスト ボックス 33">
            <a:extLst>
              <a:ext uri="{FF2B5EF4-FFF2-40B4-BE49-F238E27FC236}">
                <a16:creationId xmlns:a16="http://schemas.microsoft.com/office/drawing/2014/main" id="{96780511-2EFF-426C-B7E5-38F0587193F5}"/>
              </a:ext>
            </a:extLst>
          </p:cNvPr>
          <p:cNvSpPr txBox="1"/>
          <p:nvPr/>
        </p:nvSpPr>
        <p:spPr>
          <a:xfrm>
            <a:off x="9374381" y="5312441"/>
            <a:ext cx="2183920" cy="584775"/>
          </a:xfrm>
          <a:prstGeom prst="rect">
            <a:avLst/>
          </a:prstGeom>
          <a:noFill/>
        </p:spPr>
        <p:txBody>
          <a:bodyPr wrap="square" rtlCol="0">
            <a:spAutoFit/>
          </a:bodyPr>
          <a:lstStyle/>
          <a:p>
            <a:pPr algn="just"/>
            <a:r>
              <a:rPr lang="ja-JP" altLang="en-US" sz="3200" dirty="0"/>
              <a:t>電熱線</a:t>
            </a:r>
          </a:p>
        </p:txBody>
      </p:sp>
      <p:sp>
        <p:nvSpPr>
          <p:cNvPr id="36" name="テキスト ボックス 35">
            <a:extLst>
              <a:ext uri="{FF2B5EF4-FFF2-40B4-BE49-F238E27FC236}">
                <a16:creationId xmlns:a16="http://schemas.microsoft.com/office/drawing/2014/main" id="{8E511AE9-E56E-448A-98AD-A097A9AA997B}"/>
              </a:ext>
            </a:extLst>
          </p:cNvPr>
          <p:cNvSpPr txBox="1"/>
          <p:nvPr/>
        </p:nvSpPr>
        <p:spPr>
          <a:xfrm>
            <a:off x="2666250" y="785561"/>
            <a:ext cx="4735780" cy="707886"/>
          </a:xfrm>
          <a:prstGeom prst="rect">
            <a:avLst/>
          </a:prstGeom>
          <a:noFill/>
        </p:spPr>
        <p:txBody>
          <a:bodyPr wrap="square" rtlCol="0">
            <a:spAutoFit/>
          </a:bodyPr>
          <a:lstStyle/>
          <a:p>
            <a:pPr algn="just"/>
            <a:r>
              <a:rPr lang="ja-JP" altLang="en-US" sz="4000" dirty="0"/>
              <a:t>合金に○をつけよう</a:t>
            </a:r>
          </a:p>
        </p:txBody>
      </p:sp>
      <p:cxnSp>
        <p:nvCxnSpPr>
          <p:cNvPr id="37" name="直線矢印コネクタ 36">
            <a:extLst>
              <a:ext uri="{FF2B5EF4-FFF2-40B4-BE49-F238E27FC236}">
                <a16:creationId xmlns:a16="http://schemas.microsoft.com/office/drawing/2014/main" id="{084904B0-CB1B-4285-93F9-B4F72400D869}"/>
              </a:ext>
            </a:extLst>
          </p:cNvPr>
          <p:cNvCxnSpPr>
            <a:cxnSpLocks/>
          </p:cNvCxnSpPr>
          <p:nvPr/>
        </p:nvCxnSpPr>
        <p:spPr>
          <a:xfrm>
            <a:off x="1985298" y="1124744"/>
            <a:ext cx="680952" cy="0"/>
          </a:xfrm>
          <a:prstGeom prst="straightConnector1">
            <a:avLst/>
          </a:prstGeom>
          <a:ln w="76200">
            <a:solidFill>
              <a:srgbClr val="CE6964"/>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円/楕円 10">
            <a:extLst>
              <a:ext uri="{FF2B5EF4-FFF2-40B4-BE49-F238E27FC236}">
                <a16:creationId xmlns:a16="http://schemas.microsoft.com/office/drawing/2014/main" id="{4167524C-3585-4C65-BEFF-E0C3BCDFE024}"/>
              </a:ext>
            </a:extLst>
          </p:cNvPr>
          <p:cNvSpPr/>
          <p:nvPr/>
        </p:nvSpPr>
        <p:spPr>
          <a:xfrm>
            <a:off x="6813529" y="4039391"/>
            <a:ext cx="3159659" cy="783193"/>
          </a:xfrm>
          <a:prstGeom prst="roundRect">
            <a:avLst/>
          </a:prstGeom>
          <a:solidFill>
            <a:schemeClr val="accent6">
              <a:lumMod val="40000"/>
              <a:lumOff val="60000"/>
            </a:schemeClr>
          </a:solidFill>
          <a:ln w="57150">
            <a:solidFill>
              <a:schemeClr val="accent2"/>
            </a:solidFill>
          </a:ln>
        </p:spPr>
        <p:txBody>
          <a:bodyPr wrap="square">
            <a:spAutoFit/>
          </a:bodyPr>
          <a:lstStyle/>
          <a:p>
            <a:pPr algn="ctr"/>
            <a:r>
              <a:rPr lang="ja-JP" altLang="en-US" sz="4000" dirty="0"/>
              <a:t>ジュラルミン</a:t>
            </a:r>
          </a:p>
        </p:txBody>
      </p:sp>
      <p:sp>
        <p:nvSpPr>
          <p:cNvPr id="39" name="円/楕円 10">
            <a:extLst>
              <a:ext uri="{FF2B5EF4-FFF2-40B4-BE49-F238E27FC236}">
                <a16:creationId xmlns:a16="http://schemas.microsoft.com/office/drawing/2014/main" id="{69231EEF-AA7F-404C-B987-FCEE61382E41}"/>
              </a:ext>
            </a:extLst>
          </p:cNvPr>
          <p:cNvSpPr/>
          <p:nvPr/>
        </p:nvSpPr>
        <p:spPr>
          <a:xfrm>
            <a:off x="6813530" y="1849129"/>
            <a:ext cx="1897487" cy="783193"/>
          </a:xfrm>
          <a:prstGeom prst="roundRect">
            <a:avLst/>
          </a:prstGeom>
          <a:solidFill>
            <a:schemeClr val="accent6">
              <a:lumMod val="40000"/>
              <a:lumOff val="60000"/>
            </a:schemeClr>
          </a:solidFill>
          <a:ln w="57150">
            <a:solidFill>
              <a:schemeClr val="accent2"/>
            </a:solidFill>
          </a:ln>
        </p:spPr>
        <p:txBody>
          <a:bodyPr wrap="square">
            <a:spAutoFit/>
          </a:bodyPr>
          <a:lstStyle/>
          <a:p>
            <a:pPr algn="ctr"/>
            <a:r>
              <a:rPr lang="ja-JP" altLang="en-US" sz="4000" dirty="0"/>
              <a:t>黄銅</a:t>
            </a:r>
          </a:p>
        </p:txBody>
      </p:sp>
      <p:sp>
        <p:nvSpPr>
          <p:cNvPr id="40" name="円/楕円 10">
            <a:extLst>
              <a:ext uri="{FF2B5EF4-FFF2-40B4-BE49-F238E27FC236}">
                <a16:creationId xmlns:a16="http://schemas.microsoft.com/office/drawing/2014/main" id="{02E3A804-2864-4C4B-A111-C922FD7370B4}"/>
              </a:ext>
            </a:extLst>
          </p:cNvPr>
          <p:cNvSpPr/>
          <p:nvPr/>
        </p:nvSpPr>
        <p:spPr>
          <a:xfrm>
            <a:off x="6813528" y="5281386"/>
            <a:ext cx="2435270" cy="783193"/>
          </a:xfrm>
          <a:prstGeom prst="roundRect">
            <a:avLst/>
          </a:prstGeom>
          <a:solidFill>
            <a:schemeClr val="accent6">
              <a:lumMod val="40000"/>
              <a:lumOff val="60000"/>
            </a:schemeClr>
          </a:solidFill>
          <a:ln w="57150">
            <a:solidFill>
              <a:schemeClr val="accent2"/>
            </a:solidFill>
          </a:ln>
        </p:spPr>
        <p:txBody>
          <a:bodyPr wrap="square">
            <a:spAutoFit/>
          </a:bodyPr>
          <a:lstStyle/>
          <a:p>
            <a:pPr algn="ctr"/>
            <a:r>
              <a:rPr lang="ja-JP" altLang="en-US" sz="4000" dirty="0"/>
              <a:t>ニクロム</a:t>
            </a:r>
          </a:p>
        </p:txBody>
      </p:sp>
      <p:sp>
        <p:nvSpPr>
          <p:cNvPr id="41" name="円/楕円 10">
            <a:extLst>
              <a:ext uri="{FF2B5EF4-FFF2-40B4-BE49-F238E27FC236}">
                <a16:creationId xmlns:a16="http://schemas.microsoft.com/office/drawing/2014/main" id="{2F231836-8C6E-49F2-83F4-CEB7479DD389}"/>
              </a:ext>
            </a:extLst>
          </p:cNvPr>
          <p:cNvSpPr/>
          <p:nvPr/>
        </p:nvSpPr>
        <p:spPr>
          <a:xfrm>
            <a:off x="6813528" y="2936664"/>
            <a:ext cx="1897489" cy="783193"/>
          </a:xfrm>
          <a:prstGeom prst="roundRect">
            <a:avLst/>
          </a:prstGeom>
          <a:solidFill>
            <a:schemeClr val="accent6">
              <a:lumMod val="40000"/>
              <a:lumOff val="60000"/>
            </a:schemeClr>
          </a:solidFill>
          <a:ln w="57150">
            <a:solidFill>
              <a:schemeClr val="accent2"/>
            </a:solidFill>
          </a:ln>
        </p:spPr>
        <p:txBody>
          <a:bodyPr wrap="square">
            <a:spAutoFit/>
          </a:bodyPr>
          <a:lstStyle/>
          <a:p>
            <a:pPr algn="ctr"/>
            <a:r>
              <a:rPr lang="ja-JP" altLang="en-US" sz="4000" dirty="0"/>
              <a:t>白銅</a:t>
            </a:r>
          </a:p>
        </p:txBody>
      </p:sp>
      <p:sp>
        <p:nvSpPr>
          <p:cNvPr id="2" name="タイトル 1">
            <a:extLst>
              <a:ext uri="{FF2B5EF4-FFF2-40B4-BE49-F238E27FC236}">
                <a16:creationId xmlns:a16="http://schemas.microsoft.com/office/drawing/2014/main" id="{ED92B34E-BC18-46C7-8C46-E12ACF331C39}"/>
              </a:ext>
            </a:extLst>
          </p:cNvPr>
          <p:cNvSpPr>
            <a:spLocks noGrp="1"/>
          </p:cNvSpPr>
          <p:nvPr>
            <p:ph type="title"/>
          </p:nvPr>
        </p:nvSpPr>
        <p:spPr/>
        <p:txBody>
          <a:bodyPr/>
          <a:lstStyle/>
          <a:p>
            <a:r>
              <a:rPr lang="ja-JP" altLang="en-US" dirty="0"/>
              <a:t>金属の利用と性質</a:t>
            </a:r>
          </a:p>
        </p:txBody>
      </p:sp>
      <p:sp>
        <p:nvSpPr>
          <p:cNvPr id="3" name="縦書きコンテンツ プレースホルダー 2">
            <a:extLst>
              <a:ext uri="{FF2B5EF4-FFF2-40B4-BE49-F238E27FC236}">
                <a16:creationId xmlns:a16="http://schemas.microsoft.com/office/drawing/2014/main" id="{11E3A32F-E6EC-48B2-B181-069072AB52B0}"/>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Tree>
    <p:extLst>
      <p:ext uri="{BB962C8B-B14F-4D97-AF65-F5344CB8AC3E}">
        <p14:creationId xmlns:p14="http://schemas.microsoft.com/office/powerpoint/2010/main" val="32172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38" grpId="0" animBg="1"/>
      <p:bldP spid="39" grpId="0" animBg="1"/>
      <p:bldP spid="40" grpId="0" animBg="1"/>
      <p:bldP spid="4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51959" y="947780"/>
            <a:ext cx="10088082" cy="646331"/>
          </a:xfrm>
          <a:prstGeom prst="rect">
            <a:avLst/>
          </a:prstGeom>
          <a:noFill/>
        </p:spPr>
        <p:txBody>
          <a:bodyPr wrap="square" rtlCol="0">
            <a:spAutoFit/>
          </a:bodyPr>
          <a:lstStyle/>
          <a:p>
            <a:pPr algn="just"/>
            <a:r>
              <a:rPr lang="ja-JP" altLang="en-US" sz="3600" dirty="0"/>
              <a:t>金属の腐食の防止には，以下のような方法がある</a:t>
            </a:r>
          </a:p>
        </p:txBody>
      </p:sp>
      <p:sp>
        <p:nvSpPr>
          <p:cNvPr id="3" name="タイトル 2">
            <a:extLst>
              <a:ext uri="{FF2B5EF4-FFF2-40B4-BE49-F238E27FC236}">
                <a16:creationId xmlns:a16="http://schemas.microsoft.com/office/drawing/2014/main" id="{92812842-6A1F-4FD5-B5CF-A40C926C14BE}"/>
              </a:ext>
            </a:extLst>
          </p:cNvPr>
          <p:cNvSpPr>
            <a:spLocks noGrp="1"/>
          </p:cNvSpPr>
          <p:nvPr>
            <p:ph type="title"/>
          </p:nvPr>
        </p:nvSpPr>
        <p:spPr/>
        <p:txBody>
          <a:bodyPr/>
          <a:lstStyle/>
          <a:p>
            <a:r>
              <a:rPr lang="ja-JP" altLang="en-US" dirty="0"/>
              <a:t>金属の腐食とイオン化傾向</a:t>
            </a:r>
          </a:p>
        </p:txBody>
      </p:sp>
      <p:sp>
        <p:nvSpPr>
          <p:cNvPr id="4" name="縦書きコンテンツ プレースホルダー 3">
            <a:extLst>
              <a:ext uri="{FF2B5EF4-FFF2-40B4-BE49-F238E27FC236}">
                <a16:creationId xmlns:a16="http://schemas.microsoft.com/office/drawing/2014/main" id="{9EDD4618-2C6F-4A8B-9E1E-1611022D07B0}"/>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graphicFrame>
        <p:nvGraphicFramePr>
          <p:cNvPr id="6" name="表 2">
            <a:extLst>
              <a:ext uri="{FF2B5EF4-FFF2-40B4-BE49-F238E27FC236}">
                <a16:creationId xmlns:a16="http://schemas.microsoft.com/office/drawing/2014/main" id="{6CA86D35-BD79-4D8D-97C8-F1847A2FE6A8}"/>
              </a:ext>
            </a:extLst>
          </p:cNvPr>
          <p:cNvGraphicFramePr>
            <a:graphicFrameLocks noGrp="1"/>
          </p:cNvGraphicFramePr>
          <p:nvPr>
            <p:extLst>
              <p:ext uri="{D42A27DB-BD31-4B8C-83A1-F6EECF244321}">
                <p14:modId xmlns:p14="http://schemas.microsoft.com/office/powerpoint/2010/main" val="3604621930"/>
              </p:ext>
            </p:extLst>
          </p:nvPr>
        </p:nvGraphicFramePr>
        <p:xfrm>
          <a:off x="1051959" y="1724146"/>
          <a:ext cx="10088082" cy="3017520"/>
        </p:xfrm>
        <a:graphic>
          <a:graphicData uri="http://schemas.openxmlformats.org/drawingml/2006/table">
            <a:tbl>
              <a:tblPr firstRow="1" bandRow="1">
                <a:tableStyleId>{74C1A8A3-306A-4EB7-A6B1-4F7E0EB9C5D6}</a:tableStyleId>
              </a:tblPr>
              <a:tblGrid>
                <a:gridCol w="3528391">
                  <a:extLst>
                    <a:ext uri="{9D8B030D-6E8A-4147-A177-3AD203B41FA5}">
                      <a16:colId xmlns:a16="http://schemas.microsoft.com/office/drawing/2014/main" val="2713263463"/>
                    </a:ext>
                  </a:extLst>
                </a:gridCol>
                <a:gridCol w="6559691">
                  <a:extLst>
                    <a:ext uri="{9D8B030D-6E8A-4147-A177-3AD203B41FA5}">
                      <a16:colId xmlns:a16="http://schemas.microsoft.com/office/drawing/2014/main" val="1594282219"/>
                    </a:ext>
                  </a:extLst>
                </a:gridCol>
              </a:tblGrid>
              <a:tr h="583936">
                <a:tc>
                  <a:txBody>
                    <a:bodyPr/>
                    <a:lstStyle/>
                    <a:p>
                      <a:pPr algn="ctr"/>
                      <a:r>
                        <a:rPr kumimoji="1" lang="ja-JP" altLang="en-US" sz="3600" dirty="0"/>
                        <a:t>処理</a:t>
                      </a: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3600" dirty="0"/>
                        <a:t>内容</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63850814"/>
                  </a:ext>
                </a:extLst>
              </a:tr>
              <a:tr h="583936">
                <a:tc>
                  <a:txBody>
                    <a:bodyPr/>
                    <a:lstStyle/>
                    <a:p>
                      <a:r>
                        <a:rPr kumimoji="1" lang="ja-JP" altLang="en-US" sz="3600" dirty="0"/>
                        <a:t>めっき</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表面を別の金属でおおう</a:t>
                      </a:r>
                      <a:endPar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7597104"/>
                  </a:ext>
                </a:extLst>
              </a:tr>
              <a:tr h="583936">
                <a:tc>
                  <a:txBody>
                    <a:bodyPr/>
                    <a:lstStyle/>
                    <a:p>
                      <a:r>
                        <a:rPr kumimoji="1" lang="ja-JP" altLang="en-US" sz="3600" dirty="0"/>
                        <a:t>化学処理</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化学的に処理をして表面をさびない酸化物などに変える</a:t>
                      </a:r>
                      <a:endPar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748714"/>
                  </a:ext>
                </a:extLst>
              </a:tr>
              <a:tr h="583936">
                <a:tc>
                  <a:txBody>
                    <a:bodyPr/>
                    <a:lstStyle/>
                    <a:p>
                      <a:r>
                        <a:rPr kumimoji="1" lang="ja-JP" altLang="en-US" sz="3600" dirty="0"/>
                        <a:t>塗装</a:t>
                      </a:r>
                    </a:p>
                  </a:txBody>
                  <a:tcPr>
                    <a:lnR w="12700" cap="flat" cmpd="sng" algn="ctr">
                      <a:solidFill>
                        <a:schemeClr val="tx1"/>
                      </a:solidFill>
                      <a:prstDash val="solid"/>
                      <a:round/>
                      <a:headEnd type="none" w="med" len="med"/>
                      <a:tailEnd type="none" w="med" len="med"/>
                    </a:lnR>
                  </a:tcPr>
                </a:tc>
                <a:tc>
                  <a:txBody>
                    <a:bodyPr/>
                    <a:lstStyle/>
                    <a:p>
                      <a:pPr algn="just">
                        <a:lnSpc>
                          <a:spcPct val="100000"/>
                        </a:lnSpc>
                        <a:spcBef>
                          <a:spcPts val="240"/>
                        </a:spcBef>
                      </a:pP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表面に金属以外の物質を塗る</a:t>
                      </a:r>
                      <a:endParaRPr 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65366231"/>
                  </a:ext>
                </a:extLst>
              </a:tr>
            </a:tbl>
          </a:graphicData>
        </a:graphic>
      </p:graphicFrame>
    </p:spTree>
    <p:extLst>
      <p:ext uri="{BB962C8B-B14F-4D97-AF65-F5344CB8AC3E}">
        <p14:creationId xmlns:p14="http://schemas.microsoft.com/office/powerpoint/2010/main" val="1719977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128D5E1-930B-4594-85AE-389C497C7029}"/>
              </a:ext>
            </a:extLst>
          </p:cNvPr>
          <p:cNvSpPr txBox="1"/>
          <p:nvPr/>
        </p:nvSpPr>
        <p:spPr>
          <a:xfrm>
            <a:off x="2288376" y="2844226"/>
            <a:ext cx="2245524" cy="697885"/>
          </a:xfrm>
          <a:prstGeom prst="foldedCorner">
            <a:avLst/>
          </a:prstGeom>
          <a:solidFill>
            <a:schemeClr val="accent2">
              <a:lumMod val="20000"/>
              <a:lumOff val="80000"/>
            </a:schemeClr>
          </a:solidFill>
          <a:ln>
            <a:solidFill>
              <a:schemeClr val="tx1"/>
            </a:solidFill>
          </a:ln>
        </p:spPr>
        <p:txBody>
          <a:bodyPr wrap="square" rtlCol="0">
            <a:spAutoFit/>
          </a:bodyPr>
          <a:lstStyle/>
          <a:p>
            <a:pPr algn="ctr"/>
            <a:r>
              <a:rPr lang="en-US" altLang="ja-JP" sz="3200" dirty="0"/>
              <a:t>Keyword</a:t>
            </a:r>
            <a:endParaRPr lang="ja-JP" altLang="en-US" sz="3200" dirty="0"/>
          </a:p>
        </p:txBody>
      </p:sp>
      <p:sp>
        <p:nvSpPr>
          <p:cNvPr id="5" name="テキスト ボックス 4">
            <a:extLst>
              <a:ext uri="{FF2B5EF4-FFF2-40B4-BE49-F238E27FC236}">
                <a16:creationId xmlns:a16="http://schemas.microsoft.com/office/drawing/2014/main" id="{9DF58920-5A79-47C3-B77D-65D6BB034F4F}"/>
              </a:ext>
            </a:extLst>
          </p:cNvPr>
          <p:cNvSpPr txBox="1"/>
          <p:nvPr/>
        </p:nvSpPr>
        <p:spPr>
          <a:xfrm>
            <a:off x="2288376" y="3729226"/>
            <a:ext cx="6687944" cy="707886"/>
          </a:xfrm>
          <a:prstGeom prst="rect">
            <a:avLst/>
          </a:prstGeom>
          <a:noFill/>
        </p:spPr>
        <p:txBody>
          <a:bodyPr wrap="square" rtlCol="0">
            <a:spAutoFit/>
          </a:bodyPr>
          <a:lstStyle/>
          <a:p>
            <a:pPr algn="just"/>
            <a:r>
              <a:rPr lang="ja-JP" altLang="en-US" sz="4000" dirty="0"/>
              <a:t>酸素，化合物，イオン化傾向</a:t>
            </a:r>
          </a:p>
        </p:txBody>
      </p:sp>
      <p:sp>
        <p:nvSpPr>
          <p:cNvPr id="2" name="タイトル 1">
            <a:extLst>
              <a:ext uri="{FF2B5EF4-FFF2-40B4-BE49-F238E27FC236}">
                <a16:creationId xmlns:a16="http://schemas.microsoft.com/office/drawing/2014/main" id="{C772AB2C-824F-4F1A-A415-7F4646C48A8E}"/>
              </a:ext>
            </a:extLst>
          </p:cNvPr>
          <p:cNvSpPr>
            <a:spLocks noGrp="1"/>
          </p:cNvSpPr>
          <p:nvPr>
            <p:ph type="title"/>
          </p:nvPr>
        </p:nvSpPr>
        <p:spPr/>
        <p:txBody>
          <a:bodyPr/>
          <a:lstStyle/>
          <a:p>
            <a:r>
              <a:rPr lang="ja-JP" altLang="en-US" dirty="0"/>
              <a:t>金属の腐食とイオン化傾向</a:t>
            </a:r>
          </a:p>
        </p:txBody>
      </p:sp>
      <p:sp>
        <p:nvSpPr>
          <p:cNvPr id="3" name="縦書きコンテンツ プレースホルダー 2">
            <a:extLst>
              <a:ext uri="{FF2B5EF4-FFF2-40B4-BE49-F238E27FC236}">
                <a16:creationId xmlns:a16="http://schemas.microsoft.com/office/drawing/2014/main" id="{168DF059-11EC-4086-834C-D321E7C40396}"/>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a:t>
            </a:r>
            <a:endParaRPr lang="en-US" altLang="ja-JP" dirty="0"/>
          </a:p>
        </p:txBody>
      </p:sp>
      <p:grpSp>
        <p:nvGrpSpPr>
          <p:cNvPr id="7" name="グループ化 6">
            <a:extLst>
              <a:ext uri="{FF2B5EF4-FFF2-40B4-BE49-F238E27FC236}">
                <a16:creationId xmlns:a16="http://schemas.microsoft.com/office/drawing/2014/main" id="{82AEE28B-33D1-45BE-A4E6-C53FE39A0821}"/>
              </a:ext>
            </a:extLst>
          </p:cNvPr>
          <p:cNvGrpSpPr/>
          <p:nvPr/>
        </p:nvGrpSpPr>
        <p:grpSpPr>
          <a:xfrm>
            <a:off x="904461" y="548680"/>
            <a:ext cx="10232099" cy="2040054"/>
            <a:chOff x="904461" y="548680"/>
            <a:chExt cx="10232099" cy="2040054"/>
          </a:xfrm>
        </p:grpSpPr>
        <p:sp>
          <p:nvSpPr>
            <p:cNvPr id="9" name="角丸四角形 1">
              <a:extLst>
                <a:ext uri="{FF2B5EF4-FFF2-40B4-BE49-F238E27FC236}">
                  <a16:creationId xmlns:a16="http://schemas.microsoft.com/office/drawing/2014/main" id="{037DBCE9-AB5A-49D7-AA5B-42FBE07283CC}"/>
                </a:ext>
              </a:extLst>
            </p:cNvPr>
            <p:cNvSpPr/>
            <p:nvPr/>
          </p:nvSpPr>
          <p:spPr>
            <a:xfrm>
              <a:off x="1055440" y="1325457"/>
              <a:ext cx="10081120" cy="1263277"/>
            </a:xfrm>
            <a:prstGeom prst="roundRect">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720000" algn="just"/>
              <a:r>
                <a:rPr lang="ja-JP" altLang="en-US" sz="3200" dirty="0"/>
                <a:t>金属が腐食するとはどういうことか，また，どうすれば防止できるか説明してみよう</a:t>
              </a:r>
              <a:endParaRPr lang="en-US" altLang="ja-JP" sz="3200" dirty="0"/>
            </a:p>
          </p:txBody>
        </p:sp>
        <p:sp>
          <p:nvSpPr>
            <p:cNvPr id="10" name="正方形/長方形 9">
              <a:extLst>
                <a:ext uri="{FF2B5EF4-FFF2-40B4-BE49-F238E27FC236}">
                  <a16:creationId xmlns:a16="http://schemas.microsoft.com/office/drawing/2014/main" id="{E9BC643D-45EC-41B9-9E91-DEEDD2EB9C81}"/>
                </a:ext>
              </a:extLst>
            </p:cNvPr>
            <p:cNvSpPr/>
            <p:nvPr/>
          </p:nvSpPr>
          <p:spPr>
            <a:xfrm>
              <a:off x="904461" y="548680"/>
              <a:ext cx="1224136" cy="1887696"/>
            </a:xfrm>
            <a:prstGeom prst="rect">
              <a:avLst/>
            </a:prstGeom>
            <a:noFill/>
          </p:spPr>
          <p:txBody>
            <a:bodyPr wrap="square" lIns="91440" tIns="45720" rIns="91440" bIns="45720">
              <a:spAutoFit/>
            </a:bodyPr>
            <a:lstStyle/>
            <a:p>
              <a:pPr algn="ctr">
                <a:lnSpc>
                  <a:spcPts val="14000"/>
                </a:lnSpc>
              </a:pPr>
              <a:r>
                <a:rPr lang="ja-JP" altLang="en-US" sz="13800" b="1" cap="none" spc="0" dirty="0">
                  <a:ln w="13462">
                    <a:solidFill>
                      <a:schemeClr val="bg1"/>
                    </a:solidFill>
                    <a:prstDash val="solid"/>
                  </a:ln>
                  <a:solidFill>
                    <a:schemeClr val="tx1">
                      <a:lumMod val="85000"/>
                      <a:lumOff val="15000"/>
                    </a:schemeClr>
                  </a:solidFill>
                  <a:effectLst>
                    <a:outerShdw dist="38100" dir="2700000" algn="bl" rotWithShape="0">
                      <a:srgbClr val="D27570"/>
                    </a:outerShdw>
                  </a:effectLst>
                </a:rPr>
                <a:t>？</a:t>
              </a:r>
            </a:p>
          </p:txBody>
        </p:sp>
        <p:sp>
          <p:nvSpPr>
            <p:cNvPr id="11" name="テキスト ボックス 10">
              <a:extLst>
                <a:ext uri="{FF2B5EF4-FFF2-40B4-BE49-F238E27FC236}">
                  <a16:creationId xmlns:a16="http://schemas.microsoft.com/office/drawing/2014/main" id="{6DE7D18F-59B7-463C-857C-9A1261CAC8FD}"/>
                </a:ext>
              </a:extLst>
            </p:cNvPr>
            <p:cNvSpPr txBox="1"/>
            <p:nvPr/>
          </p:nvSpPr>
          <p:spPr>
            <a:xfrm>
              <a:off x="9480376" y="896818"/>
              <a:ext cx="1554088" cy="461665"/>
            </a:xfrm>
            <a:prstGeom prst="rect">
              <a:avLst/>
            </a:prstGeom>
            <a:noFill/>
          </p:spPr>
          <p:txBody>
            <a:bodyPr wrap="square" rtlCol="0">
              <a:spAutoFit/>
            </a:bodyPr>
            <a:lstStyle/>
            <a:p>
              <a:pPr marL="468000" indent="-468000" algn="r"/>
              <a:r>
                <a:rPr lang="ja-JP" altLang="en-US" sz="2400" dirty="0"/>
                <a:t>表現</a:t>
              </a:r>
            </a:p>
          </p:txBody>
        </p:sp>
      </p:grpSp>
    </p:spTree>
    <p:extLst>
      <p:ext uri="{BB962C8B-B14F-4D97-AF65-F5344CB8AC3E}">
        <p14:creationId xmlns:p14="http://schemas.microsoft.com/office/powerpoint/2010/main" val="156875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DA03F-F823-4ADC-A60B-03B1928752C5}"/>
              </a:ext>
            </a:extLst>
          </p:cNvPr>
          <p:cNvSpPr>
            <a:spLocks noGrp="1"/>
          </p:cNvSpPr>
          <p:nvPr>
            <p:ph type="title"/>
          </p:nvPr>
        </p:nvSpPr>
        <p:spPr/>
        <p:txBody>
          <a:bodyPr/>
          <a:lstStyle/>
          <a:p>
            <a:r>
              <a:rPr lang="ja-JP" altLang="en-US" dirty="0"/>
              <a:t>金属の利用と性質</a:t>
            </a:r>
          </a:p>
        </p:txBody>
      </p:sp>
      <p:sp>
        <p:nvSpPr>
          <p:cNvPr id="3" name="縦書きコンテンツ プレースホルダー 2">
            <a:extLst>
              <a:ext uri="{FF2B5EF4-FFF2-40B4-BE49-F238E27FC236}">
                <a16:creationId xmlns:a16="http://schemas.microsoft.com/office/drawing/2014/main" id="{6932F923-1AC2-404D-AFBA-2011A18F2B67}"/>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grpSp>
        <p:nvGrpSpPr>
          <p:cNvPr id="5" name="グループ化 4">
            <a:extLst>
              <a:ext uri="{FF2B5EF4-FFF2-40B4-BE49-F238E27FC236}">
                <a16:creationId xmlns:a16="http://schemas.microsoft.com/office/drawing/2014/main" id="{583EB66E-3E69-4E0A-B6E6-4633239B4308}"/>
              </a:ext>
            </a:extLst>
          </p:cNvPr>
          <p:cNvGrpSpPr/>
          <p:nvPr/>
        </p:nvGrpSpPr>
        <p:grpSpPr>
          <a:xfrm>
            <a:off x="904461" y="548680"/>
            <a:ext cx="10232099" cy="2040054"/>
            <a:chOff x="904461" y="548680"/>
            <a:chExt cx="10232099" cy="2040054"/>
          </a:xfrm>
        </p:grpSpPr>
        <p:sp>
          <p:nvSpPr>
            <p:cNvPr id="6" name="角丸四角形 1">
              <a:extLst>
                <a:ext uri="{FF2B5EF4-FFF2-40B4-BE49-F238E27FC236}">
                  <a16:creationId xmlns:a16="http://schemas.microsoft.com/office/drawing/2014/main" id="{BB8A74F1-6509-4D93-B4FE-E0EC772B7509}"/>
                </a:ext>
              </a:extLst>
            </p:cNvPr>
            <p:cNvSpPr/>
            <p:nvPr/>
          </p:nvSpPr>
          <p:spPr>
            <a:xfrm>
              <a:off x="1055440" y="1325457"/>
              <a:ext cx="10081120" cy="1263277"/>
            </a:xfrm>
            <a:prstGeom prst="roundRect">
              <a:avLst/>
            </a:prstGeom>
            <a:gradFill>
              <a:gsLst>
                <a:gs pos="0">
                  <a:srgbClr val="FFC1C1"/>
                </a:gs>
                <a:gs pos="100000">
                  <a:srgbClr val="FFFFFF"/>
                </a:gs>
              </a:gsLst>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720000" algn="just"/>
              <a:r>
                <a:rPr lang="ja-JP" altLang="en-US" sz="3200" dirty="0"/>
                <a:t>身のまわりで使われている金属は，どのような特徴や性質をいかして使われているのだろうか。</a:t>
              </a:r>
              <a:endParaRPr lang="en-US" altLang="ja-JP" sz="3200" dirty="0"/>
            </a:p>
          </p:txBody>
        </p:sp>
        <p:sp>
          <p:nvSpPr>
            <p:cNvPr id="7" name="正方形/長方形 6">
              <a:extLst>
                <a:ext uri="{FF2B5EF4-FFF2-40B4-BE49-F238E27FC236}">
                  <a16:creationId xmlns:a16="http://schemas.microsoft.com/office/drawing/2014/main" id="{87FD1593-FF25-40B7-9982-A61FFAE88E43}"/>
                </a:ext>
              </a:extLst>
            </p:cNvPr>
            <p:cNvSpPr/>
            <p:nvPr/>
          </p:nvSpPr>
          <p:spPr>
            <a:xfrm>
              <a:off x="904461" y="548680"/>
              <a:ext cx="1224136" cy="1887696"/>
            </a:xfrm>
            <a:prstGeom prst="rect">
              <a:avLst/>
            </a:prstGeom>
            <a:noFill/>
          </p:spPr>
          <p:txBody>
            <a:bodyPr wrap="square" lIns="91440" tIns="45720" rIns="91440" bIns="45720">
              <a:spAutoFit/>
            </a:bodyPr>
            <a:lstStyle/>
            <a:p>
              <a:pPr algn="ctr">
                <a:lnSpc>
                  <a:spcPts val="14000"/>
                </a:lnSpc>
              </a:pPr>
              <a:r>
                <a:rPr lang="ja-JP" altLang="en-US" sz="13800" b="1" cap="none" spc="0" dirty="0">
                  <a:ln w="13462">
                    <a:solidFill>
                      <a:schemeClr val="bg1"/>
                    </a:solidFill>
                    <a:prstDash val="solid"/>
                  </a:ln>
                  <a:solidFill>
                    <a:schemeClr val="tx1">
                      <a:lumMod val="85000"/>
                      <a:lumOff val="15000"/>
                    </a:schemeClr>
                  </a:solidFill>
                  <a:effectLst>
                    <a:outerShdw dist="38100" dir="2700000" algn="bl" rotWithShape="0">
                      <a:srgbClr val="D27570"/>
                    </a:outerShdw>
                  </a:effectLst>
                </a:rPr>
                <a:t>？</a:t>
              </a:r>
            </a:p>
          </p:txBody>
        </p:sp>
        <p:sp>
          <p:nvSpPr>
            <p:cNvPr id="8" name="テキスト ボックス 7">
              <a:extLst>
                <a:ext uri="{FF2B5EF4-FFF2-40B4-BE49-F238E27FC236}">
                  <a16:creationId xmlns:a16="http://schemas.microsoft.com/office/drawing/2014/main" id="{745F2605-C07E-4B10-B4C8-9A1C6655F5D4}"/>
                </a:ext>
              </a:extLst>
            </p:cNvPr>
            <p:cNvSpPr txBox="1"/>
            <p:nvPr/>
          </p:nvSpPr>
          <p:spPr>
            <a:xfrm>
              <a:off x="9480376" y="896818"/>
              <a:ext cx="1554088" cy="461665"/>
            </a:xfrm>
            <a:prstGeom prst="rect">
              <a:avLst/>
            </a:prstGeom>
            <a:noFill/>
          </p:spPr>
          <p:txBody>
            <a:bodyPr wrap="square" rtlCol="0">
              <a:spAutoFit/>
            </a:bodyPr>
            <a:lstStyle/>
            <a:p>
              <a:pPr marL="468000" indent="-468000" algn="r"/>
              <a:r>
                <a:rPr lang="ja-JP" altLang="en-US" sz="2400" dirty="0"/>
                <a:t>考察</a:t>
              </a:r>
            </a:p>
          </p:txBody>
        </p:sp>
      </p:grpSp>
    </p:spTree>
    <p:extLst>
      <p:ext uri="{BB962C8B-B14F-4D97-AF65-F5344CB8AC3E}">
        <p14:creationId xmlns:p14="http://schemas.microsoft.com/office/powerpoint/2010/main" val="372838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617651" y="837130"/>
            <a:ext cx="8915878" cy="6381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600" dirty="0"/>
              <a:t>金属結合</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6708" y="1625603"/>
            <a:ext cx="4653343" cy="4393173"/>
          </a:xfrm>
          <a:prstGeom prst="rect">
            <a:avLst/>
          </a:prstGeom>
          <a:noFill/>
          <a:ln w="9525">
            <a:noFill/>
            <a:miter lim="800000"/>
            <a:headEnd/>
            <a:tailEnd/>
          </a:ln>
        </p:spPr>
      </p:pic>
      <p:sp>
        <p:nvSpPr>
          <p:cNvPr id="10" name="テキスト ボックス 9"/>
          <p:cNvSpPr txBox="1"/>
          <p:nvPr/>
        </p:nvSpPr>
        <p:spPr>
          <a:xfrm>
            <a:off x="6261951" y="2348880"/>
            <a:ext cx="5378665" cy="1754326"/>
          </a:xfrm>
          <a:prstGeom prst="rect">
            <a:avLst/>
          </a:prstGeom>
          <a:noFill/>
        </p:spPr>
        <p:txBody>
          <a:bodyPr wrap="square" rtlCol="0">
            <a:spAutoFit/>
          </a:bodyPr>
          <a:lstStyle/>
          <a:p>
            <a:r>
              <a:rPr lang="ja-JP" altLang="en-US" sz="3600" dirty="0"/>
              <a:t>金属原子は規則正しく並び，</a:t>
            </a:r>
            <a:endParaRPr lang="en-US" altLang="ja-JP" sz="3600" dirty="0"/>
          </a:p>
          <a:p>
            <a:r>
              <a:rPr lang="ja-JP" altLang="en-US" sz="3600" dirty="0"/>
              <a:t>電子が自由に動くことで</a:t>
            </a:r>
            <a:endParaRPr lang="en-US" altLang="ja-JP" sz="3600" dirty="0"/>
          </a:p>
          <a:p>
            <a:r>
              <a:rPr lang="ja-JP" altLang="en-US" sz="3600" dirty="0"/>
              <a:t>結合している。</a:t>
            </a:r>
          </a:p>
        </p:txBody>
      </p:sp>
      <p:sp>
        <p:nvSpPr>
          <p:cNvPr id="2" name="タイトル 1">
            <a:extLst>
              <a:ext uri="{FF2B5EF4-FFF2-40B4-BE49-F238E27FC236}">
                <a16:creationId xmlns:a16="http://schemas.microsoft.com/office/drawing/2014/main" id="{864BB443-2283-44E5-989A-5C8CFF2327E8}"/>
              </a:ext>
            </a:extLst>
          </p:cNvPr>
          <p:cNvSpPr>
            <a:spLocks noGrp="1"/>
          </p:cNvSpPr>
          <p:nvPr>
            <p:ph type="title"/>
          </p:nvPr>
        </p:nvSpPr>
        <p:spPr/>
        <p:txBody>
          <a:bodyPr/>
          <a:lstStyle/>
          <a:p>
            <a:r>
              <a:rPr lang="ja-JP" altLang="en-US" dirty="0"/>
              <a:t>金属の利用と性質</a:t>
            </a:r>
          </a:p>
        </p:txBody>
      </p:sp>
      <p:sp>
        <p:nvSpPr>
          <p:cNvPr id="3" name="縦書きコンテンツ プレースホルダー 2">
            <a:extLst>
              <a:ext uri="{FF2B5EF4-FFF2-40B4-BE49-F238E27FC236}">
                <a16:creationId xmlns:a16="http://schemas.microsoft.com/office/drawing/2014/main" id="{4AA41809-6A94-42A9-90CF-1D5DCAE50A6C}"/>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grpSp>
        <p:nvGrpSpPr>
          <p:cNvPr id="5" name="グループ化 4">
            <a:extLst>
              <a:ext uri="{FF2B5EF4-FFF2-40B4-BE49-F238E27FC236}">
                <a16:creationId xmlns:a16="http://schemas.microsoft.com/office/drawing/2014/main" id="{7E2746D2-2373-4893-9A83-B3252343FA21}"/>
              </a:ext>
            </a:extLst>
          </p:cNvPr>
          <p:cNvGrpSpPr/>
          <p:nvPr/>
        </p:nvGrpSpPr>
        <p:grpSpPr>
          <a:xfrm>
            <a:off x="983432" y="1556792"/>
            <a:ext cx="4860408" cy="4863605"/>
            <a:chOff x="1415480" y="1556792"/>
            <a:chExt cx="4860408" cy="4863605"/>
          </a:xfrm>
        </p:grpSpPr>
        <p:sp>
          <p:nvSpPr>
            <p:cNvPr id="4" name="楕円 3">
              <a:extLst>
                <a:ext uri="{FF2B5EF4-FFF2-40B4-BE49-F238E27FC236}">
                  <a16:creationId xmlns:a16="http://schemas.microsoft.com/office/drawing/2014/main" id="{276A4353-BB3B-46E5-A4D2-86179BEC1CE0}"/>
                </a:ext>
              </a:extLst>
            </p:cNvPr>
            <p:cNvSpPr/>
            <p:nvPr/>
          </p:nvSpPr>
          <p:spPr>
            <a:xfrm>
              <a:off x="1415480" y="1556792"/>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8" name="楕円 7">
              <a:extLst>
                <a:ext uri="{FF2B5EF4-FFF2-40B4-BE49-F238E27FC236}">
                  <a16:creationId xmlns:a16="http://schemas.microsoft.com/office/drawing/2014/main" id="{49D2A528-75FF-4814-85F3-51E01ECA7F2F}"/>
                </a:ext>
              </a:extLst>
            </p:cNvPr>
            <p:cNvSpPr/>
            <p:nvPr/>
          </p:nvSpPr>
          <p:spPr>
            <a:xfrm>
              <a:off x="2639616" y="1556792"/>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9" name="楕円 8">
              <a:extLst>
                <a:ext uri="{FF2B5EF4-FFF2-40B4-BE49-F238E27FC236}">
                  <a16:creationId xmlns:a16="http://schemas.microsoft.com/office/drawing/2014/main" id="{C1FF55C0-B48B-4385-9302-B41A6A204D92}"/>
                </a:ext>
              </a:extLst>
            </p:cNvPr>
            <p:cNvSpPr/>
            <p:nvPr/>
          </p:nvSpPr>
          <p:spPr>
            <a:xfrm>
              <a:off x="3863752" y="1592928"/>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11" name="楕円 10">
              <a:extLst>
                <a:ext uri="{FF2B5EF4-FFF2-40B4-BE49-F238E27FC236}">
                  <a16:creationId xmlns:a16="http://schemas.microsoft.com/office/drawing/2014/main" id="{B6679875-21DE-40E2-B59B-B33D204C8CA2}"/>
                </a:ext>
              </a:extLst>
            </p:cNvPr>
            <p:cNvSpPr/>
            <p:nvPr/>
          </p:nvSpPr>
          <p:spPr>
            <a:xfrm>
              <a:off x="5087888" y="1592928"/>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12" name="楕円 11">
              <a:extLst>
                <a:ext uri="{FF2B5EF4-FFF2-40B4-BE49-F238E27FC236}">
                  <a16:creationId xmlns:a16="http://schemas.microsoft.com/office/drawing/2014/main" id="{B824E3BB-3528-4C6F-A508-4E9420F97773}"/>
                </a:ext>
              </a:extLst>
            </p:cNvPr>
            <p:cNvSpPr/>
            <p:nvPr/>
          </p:nvSpPr>
          <p:spPr>
            <a:xfrm>
              <a:off x="1415480" y="2780928"/>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13" name="楕円 12">
              <a:extLst>
                <a:ext uri="{FF2B5EF4-FFF2-40B4-BE49-F238E27FC236}">
                  <a16:creationId xmlns:a16="http://schemas.microsoft.com/office/drawing/2014/main" id="{F5BDE88B-734E-404C-B1BD-37B0D5C9D0C8}"/>
                </a:ext>
              </a:extLst>
            </p:cNvPr>
            <p:cNvSpPr/>
            <p:nvPr/>
          </p:nvSpPr>
          <p:spPr>
            <a:xfrm>
              <a:off x="2639616" y="2780928"/>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14" name="楕円 13">
              <a:extLst>
                <a:ext uri="{FF2B5EF4-FFF2-40B4-BE49-F238E27FC236}">
                  <a16:creationId xmlns:a16="http://schemas.microsoft.com/office/drawing/2014/main" id="{2CCF45DE-5D36-4DA1-BD12-DD47AA708309}"/>
                </a:ext>
              </a:extLst>
            </p:cNvPr>
            <p:cNvSpPr/>
            <p:nvPr/>
          </p:nvSpPr>
          <p:spPr>
            <a:xfrm>
              <a:off x="3863752" y="2817064"/>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15" name="楕円 14">
              <a:extLst>
                <a:ext uri="{FF2B5EF4-FFF2-40B4-BE49-F238E27FC236}">
                  <a16:creationId xmlns:a16="http://schemas.microsoft.com/office/drawing/2014/main" id="{C288F6BD-9302-46D7-B695-9AC743C5086C}"/>
                </a:ext>
              </a:extLst>
            </p:cNvPr>
            <p:cNvSpPr/>
            <p:nvPr/>
          </p:nvSpPr>
          <p:spPr>
            <a:xfrm>
              <a:off x="5087888" y="2817064"/>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25" name="楕円 24">
              <a:extLst>
                <a:ext uri="{FF2B5EF4-FFF2-40B4-BE49-F238E27FC236}">
                  <a16:creationId xmlns:a16="http://schemas.microsoft.com/office/drawing/2014/main" id="{D65B1BE0-9D67-40C7-87EA-E20804C207A8}"/>
                </a:ext>
              </a:extLst>
            </p:cNvPr>
            <p:cNvSpPr/>
            <p:nvPr/>
          </p:nvSpPr>
          <p:spPr>
            <a:xfrm>
              <a:off x="1415480" y="3972125"/>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26" name="楕円 25">
              <a:extLst>
                <a:ext uri="{FF2B5EF4-FFF2-40B4-BE49-F238E27FC236}">
                  <a16:creationId xmlns:a16="http://schemas.microsoft.com/office/drawing/2014/main" id="{1223EA60-6A9F-4C2C-AA26-5477CF9C061D}"/>
                </a:ext>
              </a:extLst>
            </p:cNvPr>
            <p:cNvSpPr/>
            <p:nvPr/>
          </p:nvSpPr>
          <p:spPr>
            <a:xfrm>
              <a:off x="2639616" y="3972125"/>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27" name="楕円 26">
              <a:extLst>
                <a:ext uri="{FF2B5EF4-FFF2-40B4-BE49-F238E27FC236}">
                  <a16:creationId xmlns:a16="http://schemas.microsoft.com/office/drawing/2014/main" id="{194F1460-B6F3-4B3B-A04E-75C4E55B837E}"/>
                </a:ext>
              </a:extLst>
            </p:cNvPr>
            <p:cNvSpPr/>
            <p:nvPr/>
          </p:nvSpPr>
          <p:spPr>
            <a:xfrm>
              <a:off x="3863752" y="4008261"/>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28" name="楕円 27">
              <a:extLst>
                <a:ext uri="{FF2B5EF4-FFF2-40B4-BE49-F238E27FC236}">
                  <a16:creationId xmlns:a16="http://schemas.microsoft.com/office/drawing/2014/main" id="{F3049867-5F3B-45E8-BEAD-621D840729F3}"/>
                </a:ext>
              </a:extLst>
            </p:cNvPr>
            <p:cNvSpPr/>
            <p:nvPr/>
          </p:nvSpPr>
          <p:spPr>
            <a:xfrm>
              <a:off x="5087888" y="4008261"/>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29" name="楕円 28">
              <a:extLst>
                <a:ext uri="{FF2B5EF4-FFF2-40B4-BE49-F238E27FC236}">
                  <a16:creationId xmlns:a16="http://schemas.microsoft.com/office/drawing/2014/main" id="{98B3F9A4-7315-48E6-BF0B-04C04685A08B}"/>
                </a:ext>
              </a:extLst>
            </p:cNvPr>
            <p:cNvSpPr/>
            <p:nvPr/>
          </p:nvSpPr>
          <p:spPr>
            <a:xfrm>
              <a:off x="1415480" y="5196261"/>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30" name="楕円 29">
              <a:extLst>
                <a:ext uri="{FF2B5EF4-FFF2-40B4-BE49-F238E27FC236}">
                  <a16:creationId xmlns:a16="http://schemas.microsoft.com/office/drawing/2014/main" id="{69D5EBB2-34FB-4E28-A811-40EF302BBBD0}"/>
                </a:ext>
              </a:extLst>
            </p:cNvPr>
            <p:cNvSpPr/>
            <p:nvPr/>
          </p:nvSpPr>
          <p:spPr>
            <a:xfrm>
              <a:off x="2639616" y="5196261"/>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31" name="楕円 30">
              <a:extLst>
                <a:ext uri="{FF2B5EF4-FFF2-40B4-BE49-F238E27FC236}">
                  <a16:creationId xmlns:a16="http://schemas.microsoft.com/office/drawing/2014/main" id="{A530E874-D923-4C3E-B4F5-2128FBCA0FC2}"/>
                </a:ext>
              </a:extLst>
            </p:cNvPr>
            <p:cNvSpPr/>
            <p:nvPr/>
          </p:nvSpPr>
          <p:spPr>
            <a:xfrm>
              <a:off x="3863752" y="5232397"/>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32" name="楕円 31">
              <a:extLst>
                <a:ext uri="{FF2B5EF4-FFF2-40B4-BE49-F238E27FC236}">
                  <a16:creationId xmlns:a16="http://schemas.microsoft.com/office/drawing/2014/main" id="{C58910C1-DC4F-419E-9B3D-6B5E2CBB8148}"/>
                </a:ext>
              </a:extLst>
            </p:cNvPr>
            <p:cNvSpPr/>
            <p:nvPr/>
          </p:nvSpPr>
          <p:spPr>
            <a:xfrm>
              <a:off x="5087888" y="5232397"/>
              <a:ext cx="1188000" cy="1188000"/>
            </a:xfrm>
            <a:prstGeom prst="ellipse">
              <a:avLst/>
            </a:prstGeom>
            <a:solidFill>
              <a:schemeClr val="accent2">
                <a:lumMod val="20000"/>
                <a:lumOff val="80000"/>
                <a:alpha val="5000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grpSp>
      <p:sp>
        <p:nvSpPr>
          <p:cNvPr id="33" name="楕円 32">
            <a:extLst>
              <a:ext uri="{FF2B5EF4-FFF2-40B4-BE49-F238E27FC236}">
                <a16:creationId xmlns:a16="http://schemas.microsoft.com/office/drawing/2014/main" id="{6A4C8140-09C9-4618-B2D0-026130111F97}"/>
              </a:ext>
            </a:extLst>
          </p:cNvPr>
          <p:cNvSpPr/>
          <p:nvPr/>
        </p:nvSpPr>
        <p:spPr>
          <a:xfrm>
            <a:off x="5597691" y="5052261"/>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6" name="フリーフォーム: 図形 5">
            <a:extLst>
              <a:ext uri="{FF2B5EF4-FFF2-40B4-BE49-F238E27FC236}">
                <a16:creationId xmlns:a16="http://schemas.microsoft.com/office/drawing/2014/main" id="{95ADF2D0-CFCC-49F7-A1F5-7D7C1298B555}"/>
              </a:ext>
            </a:extLst>
          </p:cNvPr>
          <p:cNvSpPr/>
          <p:nvPr/>
        </p:nvSpPr>
        <p:spPr>
          <a:xfrm>
            <a:off x="4789896" y="5188274"/>
            <a:ext cx="736697" cy="273696"/>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Lst>
            <a:ahLst/>
            <a:cxnLst>
              <a:cxn ang="0">
                <a:pos x="connsiteX0" y="connsiteY0"/>
              </a:cxn>
              <a:cxn ang="0">
                <a:pos x="connsiteX1" y="connsiteY1"/>
              </a:cxn>
            </a:cxnLst>
            <a:rect l="l" t="t" r="r" b="b"/>
            <a:pathLst>
              <a:path w="736697" h="273696">
                <a:moveTo>
                  <a:pt x="736697" y="4072"/>
                </a:moveTo>
                <a:cubicBezTo>
                  <a:pt x="478008" y="-29032"/>
                  <a:pt x="131689" y="146780"/>
                  <a:pt x="0" y="273696"/>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13861FA9-8BB1-4D76-8D2C-1CF9AF853B95}"/>
              </a:ext>
            </a:extLst>
          </p:cNvPr>
          <p:cNvSpPr/>
          <p:nvPr/>
        </p:nvSpPr>
        <p:spPr>
          <a:xfrm>
            <a:off x="3296701" y="5310493"/>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35" name="フリーフォーム: 図形 34">
            <a:extLst>
              <a:ext uri="{FF2B5EF4-FFF2-40B4-BE49-F238E27FC236}">
                <a16:creationId xmlns:a16="http://schemas.microsoft.com/office/drawing/2014/main" id="{08860934-64F2-4DEA-9822-E89371E69E09}"/>
              </a:ext>
            </a:extLst>
          </p:cNvPr>
          <p:cNvSpPr/>
          <p:nvPr/>
        </p:nvSpPr>
        <p:spPr>
          <a:xfrm>
            <a:off x="3143672" y="5640128"/>
            <a:ext cx="295127" cy="66586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Lst>
            <a:ahLst/>
            <a:cxnLst>
              <a:cxn ang="0">
                <a:pos x="connsiteX0" y="connsiteY0"/>
              </a:cxn>
              <a:cxn ang="0">
                <a:pos x="connsiteX1" y="connsiteY1"/>
              </a:cxn>
            </a:cxnLst>
            <a:rect l="l" t="t" r="r" b="b"/>
            <a:pathLst>
              <a:path w="295127" h="665864">
                <a:moveTo>
                  <a:pt x="289657" y="0"/>
                </a:moveTo>
                <a:cubicBezTo>
                  <a:pt x="330688" y="261536"/>
                  <a:pt x="131689" y="538948"/>
                  <a:pt x="0" y="66586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B95977B3-EABA-4F61-B3BD-2BB1289D1CD0}"/>
              </a:ext>
            </a:extLst>
          </p:cNvPr>
          <p:cNvSpPr/>
          <p:nvPr/>
        </p:nvSpPr>
        <p:spPr>
          <a:xfrm>
            <a:off x="2264996" y="5147741"/>
            <a:ext cx="579023" cy="355216"/>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48932 w 530039"/>
              <a:gd name="connsiteY0" fmla="*/ 348624 h 348624"/>
              <a:gd name="connsiteX1" fmla="*/ 516195 w 530039"/>
              <a:gd name="connsiteY1" fmla="*/ 23888 h 348624"/>
              <a:gd name="connsiteX0" fmla="*/ 0 w 488114"/>
              <a:gd name="connsiteY0" fmla="*/ 376040 h 376040"/>
              <a:gd name="connsiteX1" fmla="*/ 467263 w 488114"/>
              <a:gd name="connsiteY1" fmla="*/ 51304 h 376040"/>
              <a:gd name="connsiteX0" fmla="*/ 0 w 596720"/>
              <a:gd name="connsiteY0" fmla="*/ 401504 h 401504"/>
              <a:gd name="connsiteX1" fmla="*/ 579023 w 596720"/>
              <a:gd name="connsiteY1" fmla="*/ 46288 h 401504"/>
              <a:gd name="connsiteX0" fmla="*/ 0 w 579023"/>
              <a:gd name="connsiteY0" fmla="*/ 355216 h 355216"/>
              <a:gd name="connsiteX1" fmla="*/ 579023 w 579023"/>
              <a:gd name="connsiteY1" fmla="*/ 0 h 355216"/>
              <a:gd name="connsiteX0" fmla="*/ 0 w 579023"/>
              <a:gd name="connsiteY0" fmla="*/ 355216 h 355216"/>
              <a:gd name="connsiteX1" fmla="*/ 579023 w 579023"/>
              <a:gd name="connsiteY1" fmla="*/ 0 h 355216"/>
              <a:gd name="connsiteX0" fmla="*/ 0 w 579023"/>
              <a:gd name="connsiteY0" fmla="*/ 355216 h 355216"/>
              <a:gd name="connsiteX1" fmla="*/ 579023 w 579023"/>
              <a:gd name="connsiteY1" fmla="*/ 0 h 355216"/>
            </a:gdLst>
            <a:ahLst/>
            <a:cxnLst>
              <a:cxn ang="0">
                <a:pos x="connsiteX0" y="connsiteY0"/>
              </a:cxn>
              <a:cxn ang="0">
                <a:pos x="connsiteX1" y="connsiteY1"/>
              </a:cxn>
            </a:cxnLst>
            <a:rect l="l" t="t" r="r" b="b"/>
            <a:pathLst>
              <a:path w="579023" h="355216">
                <a:moveTo>
                  <a:pt x="0" y="355216"/>
                </a:moveTo>
                <a:cubicBezTo>
                  <a:pt x="188351" y="113832"/>
                  <a:pt x="278912" y="25484"/>
                  <a:pt x="579023" y="0"/>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656B599F-AC65-4A78-A51F-7DF04D393E1C}"/>
              </a:ext>
            </a:extLst>
          </p:cNvPr>
          <p:cNvSpPr/>
          <p:nvPr/>
        </p:nvSpPr>
        <p:spPr>
          <a:xfrm>
            <a:off x="2074731" y="5517264"/>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38" name="楕円 37">
            <a:extLst>
              <a:ext uri="{FF2B5EF4-FFF2-40B4-BE49-F238E27FC236}">
                <a16:creationId xmlns:a16="http://schemas.microsoft.com/office/drawing/2014/main" id="{97DDC6B7-6174-4FDF-AD8A-392A827330FE}"/>
              </a:ext>
            </a:extLst>
          </p:cNvPr>
          <p:cNvSpPr/>
          <p:nvPr/>
        </p:nvSpPr>
        <p:spPr>
          <a:xfrm>
            <a:off x="2089152" y="4415933"/>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56" name="フリーフォーム: 図形 55">
            <a:extLst>
              <a:ext uri="{FF2B5EF4-FFF2-40B4-BE49-F238E27FC236}">
                <a16:creationId xmlns:a16="http://schemas.microsoft.com/office/drawing/2014/main" id="{F2EB0D38-568A-41E0-B7DE-1818CF880658}"/>
              </a:ext>
            </a:extLst>
          </p:cNvPr>
          <p:cNvSpPr/>
          <p:nvPr/>
        </p:nvSpPr>
        <p:spPr>
          <a:xfrm>
            <a:off x="2479297" y="3554161"/>
            <a:ext cx="1757777" cy="480978"/>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1757777 w 1758521"/>
              <a:gd name="connsiteY0" fmla="*/ 108004 h 188005"/>
              <a:gd name="connsiteX1" fmla="*/ 0 w 1758521"/>
              <a:gd name="connsiteY1" fmla="*/ 22028 h 188005"/>
              <a:gd name="connsiteX0" fmla="*/ 1757777 w 1757777"/>
              <a:gd name="connsiteY0" fmla="*/ 110433 h 168294"/>
              <a:gd name="connsiteX1" fmla="*/ 0 w 1757777"/>
              <a:gd name="connsiteY1" fmla="*/ 24457 h 168294"/>
              <a:gd name="connsiteX0" fmla="*/ 1757777 w 1757777"/>
              <a:gd name="connsiteY0" fmla="*/ 110365 h 182683"/>
              <a:gd name="connsiteX1" fmla="*/ 987388 w 1757777"/>
              <a:gd name="connsiteY1" fmla="*/ 137778 h 182683"/>
              <a:gd name="connsiteX2" fmla="*/ 0 w 1757777"/>
              <a:gd name="connsiteY2" fmla="*/ 24389 h 182683"/>
              <a:gd name="connsiteX0" fmla="*/ 1757777 w 1757777"/>
              <a:gd name="connsiteY0" fmla="*/ 174475 h 201888"/>
              <a:gd name="connsiteX1" fmla="*/ 987388 w 1757777"/>
              <a:gd name="connsiteY1" fmla="*/ 201888 h 201888"/>
              <a:gd name="connsiteX2" fmla="*/ 0 w 1757777"/>
              <a:gd name="connsiteY2" fmla="*/ 88499 h 201888"/>
              <a:gd name="connsiteX0" fmla="*/ 1757777 w 1757777"/>
              <a:gd name="connsiteY0" fmla="*/ 174475 h 323910"/>
              <a:gd name="connsiteX1" fmla="*/ 987388 w 1757777"/>
              <a:gd name="connsiteY1" fmla="*/ 201888 h 323910"/>
              <a:gd name="connsiteX2" fmla="*/ 0 w 1757777"/>
              <a:gd name="connsiteY2" fmla="*/ 88499 h 323910"/>
              <a:gd name="connsiteX0" fmla="*/ 1757777 w 1757777"/>
              <a:gd name="connsiteY0" fmla="*/ 293413 h 317957"/>
              <a:gd name="connsiteX1" fmla="*/ 1104228 w 1757777"/>
              <a:gd name="connsiteY1" fmla="*/ 117626 h 317957"/>
              <a:gd name="connsiteX2" fmla="*/ 0 w 1757777"/>
              <a:gd name="connsiteY2" fmla="*/ 207437 h 317957"/>
              <a:gd name="connsiteX0" fmla="*/ 1757777 w 1757777"/>
              <a:gd name="connsiteY0" fmla="*/ 315988 h 340532"/>
              <a:gd name="connsiteX1" fmla="*/ 1104228 w 1757777"/>
              <a:gd name="connsiteY1" fmla="*/ 140201 h 340532"/>
              <a:gd name="connsiteX2" fmla="*/ 0 w 1757777"/>
              <a:gd name="connsiteY2" fmla="*/ 230012 h 340532"/>
              <a:gd name="connsiteX0" fmla="*/ 1757777 w 1757777"/>
              <a:gd name="connsiteY0" fmla="*/ 314457 h 339001"/>
              <a:gd name="connsiteX1" fmla="*/ 1104228 w 1757777"/>
              <a:gd name="connsiteY1" fmla="*/ 138670 h 339001"/>
              <a:gd name="connsiteX2" fmla="*/ 768948 w 1757777"/>
              <a:gd name="connsiteY2" fmla="*/ 1511 h 339001"/>
              <a:gd name="connsiteX3" fmla="*/ 0 w 1757777"/>
              <a:gd name="connsiteY3" fmla="*/ 228481 h 339001"/>
              <a:gd name="connsiteX0" fmla="*/ 1757777 w 1757777"/>
              <a:gd name="connsiteY0" fmla="*/ 260025 h 284569"/>
              <a:gd name="connsiteX1" fmla="*/ 1104228 w 1757777"/>
              <a:gd name="connsiteY1" fmla="*/ 84238 h 284569"/>
              <a:gd name="connsiteX2" fmla="*/ 809588 w 1757777"/>
              <a:gd name="connsiteY2" fmla="*/ 2959 h 284569"/>
              <a:gd name="connsiteX3" fmla="*/ 0 w 1757777"/>
              <a:gd name="connsiteY3" fmla="*/ 174049 h 284569"/>
              <a:gd name="connsiteX0" fmla="*/ 1757777 w 1757777"/>
              <a:gd name="connsiteY0" fmla="*/ 311191 h 312965"/>
              <a:gd name="connsiteX1" fmla="*/ 1017868 w 1757777"/>
              <a:gd name="connsiteY1" fmla="*/ 18564 h 312965"/>
              <a:gd name="connsiteX2" fmla="*/ 809588 w 1757777"/>
              <a:gd name="connsiteY2" fmla="*/ 54125 h 312965"/>
              <a:gd name="connsiteX3" fmla="*/ 0 w 1757777"/>
              <a:gd name="connsiteY3" fmla="*/ 225215 h 312965"/>
              <a:gd name="connsiteX0" fmla="*/ 1757777 w 1757777"/>
              <a:gd name="connsiteY0" fmla="*/ 379856 h 380464"/>
              <a:gd name="connsiteX1" fmla="*/ 946748 w 1757777"/>
              <a:gd name="connsiteY1" fmla="*/ 11029 h 380464"/>
              <a:gd name="connsiteX2" fmla="*/ 809588 w 1757777"/>
              <a:gd name="connsiteY2" fmla="*/ 122790 h 380464"/>
              <a:gd name="connsiteX3" fmla="*/ 0 w 1757777"/>
              <a:gd name="connsiteY3" fmla="*/ 293880 h 380464"/>
              <a:gd name="connsiteX0" fmla="*/ 1757777 w 1757777"/>
              <a:gd name="connsiteY0" fmla="*/ 385678 h 386286"/>
              <a:gd name="connsiteX1" fmla="*/ 946748 w 1757777"/>
              <a:gd name="connsiteY1" fmla="*/ 16851 h 386286"/>
              <a:gd name="connsiteX2" fmla="*/ 809588 w 1757777"/>
              <a:gd name="connsiteY2" fmla="*/ 128612 h 386286"/>
              <a:gd name="connsiteX3" fmla="*/ 0 w 1757777"/>
              <a:gd name="connsiteY3" fmla="*/ 299702 h 386286"/>
              <a:gd name="connsiteX0" fmla="*/ 1757777 w 1757777"/>
              <a:gd name="connsiteY0" fmla="*/ 412940 h 413412"/>
              <a:gd name="connsiteX1" fmla="*/ 992468 w 1757777"/>
              <a:gd name="connsiteY1" fmla="*/ 13633 h 413412"/>
              <a:gd name="connsiteX2" fmla="*/ 809588 w 1757777"/>
              <a:gd name="connsiteY2" fmla="*/ 155874 h 413412"/>
              <a:gd name="connsiteX3" fmla="*/ 0 w 1757777"/>
              <a:gd name="connsiteY3" fmla="*/ 326964 h 413412"/>
              <a:gd name="connsiteX0" fmla="*/ 1757777 w 1757777"/>
              <a:gd name="connsiteY0" fmla="*/ 412940 h 413412"/>
              <a:gd name="connsiteX1" fmla="*/ 992468 w 1757777"/>
              <a:gd name="connsiteY1" fmla="*/ 13633 h 413412"/>
              <a:gd name="connsiteX2" fmla="*/ 809588 w 1757777"/>
              <a:gd name="connsiteY2" fmla="*/ 155874 h 413412"/>
              <a:gd name="connsiteX3" fmla="*/ 0 w 1757777"/>
              <a:gd name="connsiteY3" fmla="*/ 326964 h 413412"/>
              <a:gd name="connsiteX0" fmla="*/ 1757777 w 1757777"/>
              <a:gd name="connsiteY0" fmla="*/ 412940 h 413412"/>
              <a:gd name="connsiteX1" fmla="*/ 992468 w 1757777"/>
              <a:gd name="connsiteY1" fmla="*/ 13633 h 413412"/>
              <a:gd name="connsiteX2" fmla="*/ 809588 w 1757777"/>
              <a:gd name="connsiteY2" fmla="*/ 155874 h 413412"/>
              <a:gd name="connsiteX3" fmla="*/ 0 w 1757777"/>
              <a:gd name="connsiteY3" fmla="*/ 326964 h 413412"/>
              <a:gd name="connsiteX0" fmla="*/ 1757777 w 1757777"/>
              <a:gd name="connsiteY0" fmla="*/ 423618 h 424090"/>
              <a:gd name="connsiteX1" fmla="*/ 992468 w 1757777"/>
              <a:gd name="connsiteY1" fmla="*/ 24311 h 424090"/>
              <a:gd name="connsiteX2" fmla="*/ 809588 w 1757777"/>
              <a:gd name="connsiteY2" fmla="*/ 166552 h 424090"/>
              <a:gd name="connsiteX3" fmla="*/ 0 w 1757777"/>
              <a:gd name="connsiteY3" fmla="*/ 337642 h 424090"/>
              <a:gd name="connsiteX0" fmla="*/ 1757777 w 1757777"/>
              <a:gd name="connsiteY0" fmla="*/ 427980 h 428452"/>
              <a:gd name="connsiteX1" fmla="*/ 992468 w 1757777"/>
              <a:gd name="connsiteY1" fmla="*/ 28673 h 428452"/>
              <a:gd name="connsiteX2" fmla="*/ 809588 w 1757777"/>
              <a:gd name="connsiteY2" fmla="*/ 170914 h 428452"/>
              <a:gd name="connsiteX3" fmla="*/ 0 w 1757777"/>
              <a:gd name="connsiteY3" fmla="*/ 342004 h 428452"/>
              <a:gd name="connsiteX0" fmla="*/ 1757777 w 1757777"/>
              <a:gd name="connsiteY0" fmla="*/ 428338 h 428810"/>
              <a:gd name="connsiteX1" fmla="*/ 992468 w 1757777"/>
              <a:gd name="connsiteY1" fmla="*/ 29031 h 428810"/>
              <a:gd name="connsiteX2" fmla="*/ 809588 w 1757777"/>
              <a:gd name="connsiteY2" fmla="*/ 171272 h 428810"/>
              <a:gd name="connsiteX3" fmla="*/ 0 w 1757777"/>
              <a:gd name="connsiteY3" fmla="*/ 342362 h 428810"/>
              <a:gd name="connsiteX0" fmla="*/ 1757777 w 1757777"/>
              <a:gd name="connsiteY0" fmla="*/ 415698 h 416230"/>
              <a:gd name="connsiteX1" fmla="*/ 1002628 w 1757777"/>
              <a:gd name="connsiteY1" fmla="*/ 31631 h 416230"/>
              <a:gd name="connsiteX2" fmla="*/ 809588 w 1757777"/>
              <a:gd name="connsiteY2" fmla="*/ 158632 h 416230"/>
              <a:gd name="connsiteX3" fmla="*/ 0 w 1757777"/>
              <a:gd name="connsiteY3" fmla="*/ 329722 h 416230"/>
              <a:gd name="connsiteX0" fmla="*/ 1757777 w 1757777"/>
              <a:gd name="connsiteY0" fmla="*/ 417900 h 418432"/>
              <a:gd name="connsiteX1" fmla="*/ 1002628 w 1757777"/>
              <a:gd name="connsiteY1" fmla="*/ 33833 h 418432"/>
              <a:gd name="connsiteX2" fmla="*/ 809588 w 1757777"/>
              <a:gd name="connsiteY2" fmla="*/ 160834 h 418432"/>
              <a:gd name="connsiteX3" fmla="*/ 0 w 1757777"/>
              <a:gd name="connsiteY3" fmla="*/ 331924 h 418432"/>
              <a:gd name="connsiteX0" fmla="*/ 1757777 w 1757777"/>
              <a:gd name="connsiteY0" fmla="*/ 417900 h 419550"/>
              <a:gd name="connsiteX1" fmla="*/ 1002628 w 1757777"/>
              <a:gd name="connsiteY1" fmla="*/ 33833 h 419550"/>
              <a:gd name="connsiteX2" fmla="*/ 809588 w 1757777"/>
              <a:gd name="connsiteY2" fmla="*/ 160834 h 419550"/>
              <a:gd name="connsiteX3" fmla="*/ 0 w 1757777"/>
              <a:gd name="connsiteY3" fmla="*/ 331924 h 419550"/>
              <a:gd name="connsiteX0" fmla="*/ 1757777 w 1757777"/>
              <a:gd name="connsiteY0" fmla="*/ 417900 h 418099"/>
              <a:gd name="connsiteX1" fmla="*/ 1002628 w 1757777"/>
              <a:gd name="connsiteY1" fmla="*/ 33833 h 418099"/>
              <a:gd name="connsiteX2" fmla="*/ 809588 w 1757777"/>
              <a:gd name="connsiteY2" fmla="*/ 160834 h 418099"/>
              <a:gd name="connsiteX3" fmla="*/ 0 w 1757777"/>
              <a:gd name="connsiteY3" fmla="*/ 331924 h 418099"/>
              <a:gd name="connsiteX0" fmla="*/ 1757777 w 1757777"/>
              <a:gd name="connsiteY0" fmla="*/ 465560 h 465862"/>
              <a:gd name="connsiteX1" fmla="*/ 1002628 w 1757777"/>
              <a:gd name="connsiteY1" fmla="*/ 81493 h 465862"/>
              <a:gd name="connsiteX2" fmla="*/ 809588 w 1757777"/>
              <a:gd name="connsiteY2" fmla="*/ 208494 h 465862"/>
              <a:gd name="connsiteX3" fmla="*/ 0 w 1757777"/>
              <a:gd name="connsiteY3" fmla="*/ 379584 h 465862"/>
              <a:gd name="connsiteX0" fmla="*/ 1757777 w 1757777"/>
              <a:gd name="connsiteY0" fmla="*/ 476732 h 477034"/>
              <a:gd name="connsiteX1" fmla="*/ 1002628 w 1757777"/>
              <a:gd name="connsiteY1" fmla="*/ 92665 h 477034"/>
              <a:gd name="connsiteX2" fmla="*/ 809588 w 1757777"/>
              <a:gd name="connsiteY2" fmla="*/ 219666 h 477034"/>
              <a:gd name="connsiteX3" fmla="*/ 0 w 1757777"/>
              <a:gd name="connsiteY3" fmla="*/ 390756 h 477034"/>
              <a:gd name="connsiteX0" fmla="*/ 1757777 w 1757777"/>
              <a:gd name="connsiteY0" fmla="*/ 456737 h 456920"/>
              <a:gd name="connsiteX1" fmla="*/ 1002628 w 1757777"/>
              <a:gd name="connsiteY1" fmla="*/ 72670 h 456920"/>
              <a:gd name="connsiteX2" fmla="*/ 834353 w 1757777"/>
              <a:gd name="connsiteY2" fmla="*/ 106326 h 456920"/>
              <a:gd name="connsiteX3" fmla="*/ 0 w 1757777"/>
              <a:gd name="connsiteY3" fmla="*/ 370761 h 456920"/>
              <a:gd name="connsiteX0" fmla="*/ 1757777 w 1757777"/>
              <a:gd name="connsiteY0" fmla="*/ 460652 h 460835"/>
              <a:gd name="connsiteX1" fmla="*/ 1002628 w 1757777"/>
              <a:gd name="connsiteY1" fmla="*/ 76585 h 460835"/>
              <a:gd name="connsiteX2" fmla="*/ 834353 w 1757777"/>
              <a:gd name="connsiteY2" fmla="*/ 110241 h 460835"/>
              <a:gd name="connsiteX3" fmla="*/ 0 w 1757777"/>
              <a:gd name="connsiteY3" fmla="*/ 374676 h 460835"/>
              <a:gd name="connsiteX0" fmla="*/ 1757777 w 1757777"/>
              <a:gd name="connsiteY0" fmla="*/ 470361 h 470561"/>
              <a:gd name="connsiteX1" fmla="*/ 1002628 w 1757777"/>
              <a:gd name="connsiteY1" fmla="*/ 86294 h 470561"/>
              <a:gd name="connsiteX2" fmla="*/ 834353 w 1757777"/>
              <a:gd name="connsiteY2" fmla="*/ 119950 h 470561"/>
              <a:gd name="connsiteX3" fmla="*/ 0 w 1757777"/>
              <a:gd name="connsiteY3" fmla="*/ 384385 h 470561"/>
              <a:gd name="connsiteX0" fmla="*/ 1757777 w 1757777"/>
              <a:gd name="connsiteY0" fmla="*/ 394257 h 394489"/>
              <a:gd name="connsiteX1" fmla="*/ 1014058 w 1757777"/>
              <a:gd name="connsiteY1" fmla="*/ 54005 h 394489"/>
              <a:gd name="connsiteX2" fmla="*/ 834353 w 1757777"/>
              <a:gd name="connsiteY2" fmla="*/ 43846 h 394489"/>
              <a:gd name="connsiteX3" fmla="*/ 0 w 1757777"/>
              <a:gd name="connsiteY3" fmla="*/ 308281 h 394489"/>
              <a:gd name="connsiteX0" fmla="*/ 1757777 w 1757777"/>
              <a:gd name="connsiteY0" fmla="*/ 394257 h 405977"/>
              <a:gd name="connsiteX1" fmla="*/ 1014058 w 1757777"/>
              <a:gd name="connsiteY1" fmla="*/ 54005 h 405977"/>
              <a:gd name="connsiteX2" fmla="*/ 834353 w 1757777"/>
              <a:gd name="connsiteY2" fmla="*/ 43846 h 405977"/>
              <a:gd name="connsiteX3" fmla="*/ 0 w 1757777"/>
              <a:gd name="connsiteY3" fmla="*/ 308281 h 405977"/>
              <a:gd name="connsiteX0" fmla="*/ 1757777 w 1757777"/>
              <a:gd name="connsiteY0" fmla="*/ 442914 h 454634"/>
              <a:gd name="connsiteX1" fmla="*/ 1014058 w 1757777"/>
              <a:gd name="connsiteY1" fmla="*/ 102662 h 454634"/>
              <a:gd name="connsiteX2" fmla="*/ 834353 w 1757777"/>
              <a:gd name="connsiteY2" fmla="*/ 92503 h 454634"/>
              <a:gd name="connsiteX3" fmla="*/ 0 w 1757777"/>
              <a:gd name="connsiteY3" fmla="*/ 356938 h 454634"/>
              <a:gd name="connsiteX0" fmla="*/ 1757777 w 1757777"/>
              <a:gd name="connsiteY0" fmla="*/ 469258 h 480978"/>
              <a:gd name="connsiteX1" fmla="*/ 1014058 w 1757777"/>
              <a:gd name="connsiteY1" fmla="*/ 129006 h 480978"/>
              <a:gd name="connsiteX2" fmla="*/ 834353 w 1757777"/>
              <a:gd name="connsiteY2" fmla="*/ 118847 h 480978"/>
              <a:gd name="connsiteX3" fmla="*/ 0 w 1757777"/>
              <a:gd name="connsiteY3" fmla="*/ 383282 h 480978"/>
            </a:gdLst>
            <a:ahLst/>
            <a:cxnLst>
              <a:cxn ang="0">
                <a:pos x="connsiteX0" y="connsiteY0"/>
              </a:cxn>
              <a:cxn ang="0">
                <a:pos x="connsiteX1" y="connsiteY1"/>
              </a:cxn>
              <a:cxn ang="0">
                <a:pos x="connsiteX2" y="connsiteY2"/>
              </a:cxn>
              <a:cxn ang="0">
                <a:pos x="connsiteX3" y="connsiteY3"/>
              </a:cxn>
            </a:cxnLst>
            <a:rect l="l" t="t" r="r" b="b"/>
            <a:pathLst>
              <a:path w="1757777" h="480978">
                <a:moveTo>
                  <a:pt x="1757777" y="469258"/>
                </a:moveTo>
                <a:cubicBezTo>
                  <a:pt x="1199991" y="546976"/>
                  <a:pt x="1049852" y="215983"/>
                  <a:pt x="1014058" y="129006"/>
                </a:cubicBezTo>
                <a:cubicBezTo>
                  <a:pt x="978264" y="42029"/>
                  <a:pt x="896683" y="-106412"/>
                  <a:pt x="834353" y="118847"/>
                </a:cubicBezTo>
                <a:cubicBezTo>
                  <a:pt x="772023" y="344106"/>
                  <a:pt x="529478" y="518174"/>
                  <a:pt x="0" y="383282"/>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DF3880A2-0D41-4CF9-9109-0A3636433F38}"/>
              </a:ext>
            </a:extLst>
          </p:cNvPr>
          <p:cNvSpPr/>
          <p:nvPr/>
        </p:nvSpPr>
        <p:spPr>
          <a:xfrm>
            <a:off x="1564225" y="4773488"/>
            <a:ext cx="599537" cy="42710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624937 w 627178"/>
              <a:gd name="connsiteY0" fmla="*/ 0 h 462664"/>
              <a:gd name="connsiteX1" fmla="*/ 0 w 627178"/>
              <a:gd name="connsiteY1" fmla="*/ 462664 h 462664"/>
              <a:gd name="connsiteX0" fmla="*/ 624937 w 627495"/>
              <a:gd name="connsiteY0" fmla="*/ 0 h 462664"/>
              <a:gd name="connsiteX1" fmla="*/ 0 w 627495"/>
              <a:gd name="connsiteY1" fmla="*/ 462664 h 462664"/>
              <a:gd name="connsiteX0" fmla="*/ 635097 w 637604"/>
              <a:gd name="connsiteY0" fmla="*/ 0 h 427104"/>
              <a:gd name="connsiteX1" fmla="*/ 0 w 637604"/>
              <a:gd name="connsiteY1" fmla="*/ 427104 h 427104"/>
              <a:gd name="connsiteX0" fmla="*/ 635097 w 635097"/>
              <a:gd name="connsiteY0" fmla="*/ 0 h 427104"/>
              <a:gd name="connsiteX1" fmla="*/ 0 w 635097"/>
              <a:gd name="connsiteY1" fmla="*/ 427104 h 427104"/>
              <a:gd name="connsiteX0" fmla="*/ 599537 w 599537"/>
              <a:gd name="connsiteY0" fmla="*/ 0 h 427104"/>
              <a:gd name="connsiteX1" fmla="*/ 0 w 599537"/>
              <a:gd name="connsiteY1" fmla="*/ 427104 h 427104"/>
            </a:gdLst>
            <a:ahLst/>
            <a:cxnLst>
              <a:cxn ang="0">
                <a:pos x="connsiteX0" y="connsiteY0"/>
              </a:cxn>
              <a:cxn ang="0">
                <a:pos x="connsiteX1" y="connsiteY1"/>
              </a:cxn>
            </a:cxnLst>
            <a:rect l="l" t="t" r="r" b="b"/>
            <a:pathLst>
              <a:path w="599537" h="427104">
                <a:moveTo>
                  <a:pt x="599537" y="0"/>
                </a:moveTo>
                <a:cubicBezTo>
                  <a:pt x="442448" y="261536"/>
                  <a:pt x="202809" y="406868"/>
                  <a:pt x="0" y="42710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6FE5FCAB-9783-48E2-BB02-22EB3C773647}"/>
              </a:ext>
            </a:extLst>
          </p:cNvPr>
          <p:cNvSpPr/>
          <p:nvPr/>
        </p:nvSpPr>
        <p:spPr>
          <a:xfrm>
            <a:off x="3094233" y="4009380"/>
            <a:ext cx="269143" cy="25946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0 w 269562"/>
              <a:gd name="connsiteY0" fmla="*/ 0 h 244224"/>
              <a:gd name="connsiteX1" fmla="*/ 238663 w 269562"/>
              <a:gd name="connsiteY1" fmla="*/ 244224 h 244224"/>
              <a:gd name="connsiteX0" fmla="*/ 0 w 239949"/>
              <a:gd name="connsiteY0" fmla="*/ 0 h 244224"/>
              <a:gd name="connsiteX1" fmla="*/ 238663 w 239949"/>
              <a:gd name="connsiteY1" fmla="*/ 244224 h 244224"/>
              <a:gd name="connsiteX0" fmla="*/ 0 w 240616"/>
              <a:gd name="connsiteY0" fmla="*/ 0 h 244224"/>
              <a:gd name="connsiteX1" fmla="*/ 238663 w 240616"/>
              <a:gd name="connsiteY1" fmla="*/ 244224 h 244224"/>
              <a:gd name="connsiteX0" fmla="*/ 0 w 238663"/>
              <a:gd name="connsiteY0" fmla="*/ 0 h 244224"/>
              <a:gd name="connsiteX1" fmla="*/ 238663 w 238663"/>
              <a:gd name="connsiteY1" fmla="*/ 244224 h 244224"/>
              <a:gd name="connsiteX0" fmla="*/ 0 w 269143"/>
              <a:gd name="connsiteY0" fmla="*/ 0 h 228984"/>
              <a:gd name="connsiteX1" fmla="*/ 269143 w 269143"/>
              <a:gd name="connsiteY1" fmla="*/ 228984 h 228984"/>
              <a:gd name="connsiteX0" fmla="*/ 0 w 269143"/>
              <a:gd name="connsiteY0" fmla="*/ 0 h 259464"/>
              <a:gd name="connsiteX1" fmla="*/ 269143 w 269143"/>
              <a:gd name="connsiteY1" fmla="*/ 259464 h 259464"/>
              <a:gd name="connsiteX0" fmla="*/ 0 w 269143"/>
              <a:gd name="connsiteY0" fmla="*/ 0 h 259464"/>
              <a:gd name="connsiteX1" fmla="*/ 269143 w 269143"/>
              <a:gd name="connsiteY1" fmla="*/ 259464 h 259464"/>
            </a:gdLst>
            <a:ahLst/>
            <a:cxnLst>
              <a:cxn ang="0">
                <a:pos x="connsiteX0" y="connsiteY0"/>
              </a:cxn>
              <a:cxn ang="0">
                <a:pos x="connsiteX1" y="connsiteY1"/>
              </a:cxn>
            </a:cxnLst>
            <a:rect l="l" t="t" r="r" b="b"/>
            <a:pathLst>
              <a:path w="269143" h="259464">
                <a:moveTo>
                  <a:pt x="0" y="0"/>
                </a:moveTo>
                <a:cubicBezTo>
                  <a:pt x="122311" y="43096"/>
                  <a:pt x="253512" y="117308"/>
                  <a:pt x="269143" y="25946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060342E2-AD09-4DE0-AA22-9E214BB53EC7}"/>
              </a:ext>
            </a:extLst>
          </p:cNvPr>
          <p:cNvSpPr/>
          <p:nvPr/>
        </p:nvSpPr>
        <p:spPr>
          <a:xfrm>
            <a:off x="1465646" y="2733833"/>
            <a:ext cx="645257" cy="280625"/>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650337 w 652481"/>
              <a:gd name="connsiteY0" fmla="*/ 166720 h 239686"/>
              <a:gd name="connsiteX1" fmla="*/ 0 w 652481"/>
              <a:gd name="connsiteY1" fmla="*/ 19784 h 239686"/>
              <a:gd name="connsiteX0" fmla="*/ 650337 w 650337"/>
              <a:gd name="connsiteY0" fmla="*/ 196908 h 196908"/>
              <a:gd name="connsiteX1" fmla="*/ 0 w 650337"/>
              <a:gd name="connsiteY1" fmla="*/ 49972 h 196908"/>
              <a:gd name="connsiteX0" fmla="*/ 645257 w 645257"/>
              <a:gd name="connsiteY0" fmla="*/ 288929 h 288929"/>
              <a:gd name="connsiteX1" fmla="*/ 0 w 645257"/>
              <a:gd name="connsiteY1" fmla="*/ 35313 h 288929"/>
              <a:gd name="connsiteX0" fmla="*/ 645257 w 645257"/>
              <a:gd name="connsiteY0" fmla="*/ 294762 h 294762"/>
              <a:gd name="connsiteX1" fmla="*/ 0 w 645257"/>
              <a:gd name="connsiteY1" fmla="*/ 41146 h 294762"/>
              <a:gd name="connsiteX0" fmla="*/ 645257 w 645257"/>
              <a:gd name="connsiteY0" fmla="*/ 280625 h 280625"/>
              <a:gd name="connsiteX1" fmla="*/ 0 w 645257"/>
              <a:gd name="connsiteY1" fmla="*/ 27009 h 280625"/>
            </a:gdLst>
            <a:ahLst/>
            <a:cxnLst>
              <a:cxn ang="0">
                <a:pos x="connsiteX0" y="connsiteY0"/>
              </a:cxn>
              <a:cxn ang="0">
                <a:pos x="connsiteX1" y="connsiteY1"/>
              </a:cxn>
            </a:cxnLst>
            <a:rect l="l" t="t" r="r" b="b"/>
            <a:pathLst>
              <a:path w="645257" h="280625">
                <a:moveTo>
                  <a:pt x="645257" y="280625"/>
                </a:moveTo>
                <a:cubicBezTo>
                  <a:pt x="538968" y="90041"/>
                  <a:pt x="233289" y="-64347"/>
                  <a:pt x="0" y="27009"/>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701B8FDA-0FF9-4AFA-AC06-D1F4EDD85799}"/>
              </a:ext>
            </a:extLst>
          </p:cNvPr>
          <p:cNvSpPr/>
          <p:nvPr/>
        </p:nvSpPr>
        <p:spPr>
          <a:xfrm>
            <a:off x="2214598" y="1634478"/>
            <a:ext cx="329248" cy="588896"/>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0 w 446718"/>
              <a:gd name="connsiteY0" fmla="*/ 535053 h 582477"/>
              <a:gd name="connsiteX1" fmla="*/ 425264 w 446718"/>
              <a:gd name="connsiteY1" fmla="*/ 12197 h 582477"/>
              <a:gd name="connsiteX0" fmla="*/ 0 w 425264"/>
              <a:gd name="connsiteY0" fmla="*/ 522856 h 585530"/>
              <a:gd name="connsiteX1" fmla="*/ 425264 w 425264"/>
              <a:gd name="connsiteY1" fmla="*/ 0 h 585530"/>
              <a:gd name="connsiteX0" fmla="*/ 7028 w 432292"/>
              <a:gd name="connsiteY0" fmla="*/ 522856 h 522856"/>
              <a:gd name="connsiteX1" fmla="*/ 432292 w 432292"/>
              <a:gd name="connsiteY1" fmla="*/ 0 h 522856"/>
              <a:gd name="connsiteX0" fmla="*/ 14415 w 361485"/>
              <a:gd name="connsiteY0" fmla="*/ 588896 h 588896"/>
              <a:gd name="connsiteX1" fmla="*/ 361484 w 361485"/>
              <a:gd name="connsiteY1" fmla="*/ 0 h 588896"/>
              <a:gd name="connsiteX0" fmla="*/ 10575 w 357643"/>
              <a:gd name="connsiteY0" fmla="*/ 588896 h 588896"/>
              <a:gd name="connsiteX1" fmla="*/ 357644 w 357643"/>
              <a:gd name="connsiteY1" fmla="*/ 0 h 588896"/>
              <a:gd name="connsiteX0" fmla="*/ 14930 w 361999"/>
              <a:gd name="connsiteY0" fmla="*/ 588896 h 588896"/>
              <a:gd name="connsiteX1" fmla="*/ 361999 w 361999"/>
              <a:gd name="connsiteY1" fmla="*/ 0 h 588896"/>
            </a:gdLst>
            <a:ahLst/>
            <a:cxnLst>
              <a:cxn ang="0">
                <a:pos x="connsiteX0" y="connsiteY0"/>
              </a:cxn>
              <a:cxn ang="0">
                <a:pos x="connsiteX1" y="connsiteY1"/>
              </a:cxn>
            </a:cxnLst>
            <a:rect l="l" t="t" r="r" b="b"/>
            <a:pathLst>
              <a:path w="361999" h="588896">
                <a:moveTo>
                  <a:pt x="14930" y="588896"/>
                </a:moveTo>
                <a:cubicBezTo>
                  <a:pt x="-27819" y="352592"/>
                  <a:pt x="2180" y="172804"/>
                  <a:pt x="361999" y="0"/>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92D2CC6F-3922-47AF-AD60-AE69AE90FE97}"/>
              </a:ext>
            </a:extLst>
          </p:cNvPr>
          <p:cNvSpPr/>
          <p:nvPr/>
        </p:nvSpPr>
        <p:spPr>
          <a:xfrm>
            <a:off x="3112722" y="2779954"/>
            <a:ext cx="324788" cy="52870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0 w 341060"/>
              <a:gd name="connsiteY0" fmla="*/ 0 h 528704"/>
              <a:gd name="connsiteX1" fmla="*/ 314863 w 341060"/>
              <a:gd name="connsiteY1" fmla="*/ 528704 h 528704"/>
              <a:gd name="connsiteX0" fmla="*/ 0 w 321143"/>
              <a:gd name="connsiteY0" fmla="*/ 0 h 528704"/>
              <a:gd name="connsiteX1" fmla="*/ 314863 w 321143"/>
              <a:gd name="connsiteY1" fmla="*/ 528704 h 528704"/>
              <a:gd name="connsiteX0" fmla="*/ 0 w 324788"/>
              <a:gd name="connsiteY0" fmla="*/ 0 h 528704"/>
              <a:gd name="connsiteX1" fmla="*/ 314863 w 324788"/>
              <a:gd name="connsiteY1" fmla="*/ 528704 h 528704"/>
            </a:gdLst>
            <a:ahLst/>
            <a:cxnLst>
              <a:cxn ang="0">
                <a:pos x="connsiteX0" y="connsiteY0"/>
              </a:cxn>
              <a:cxn ang="0">
                <a:pos x="connsiteX1" y="connsiteY1"/>
              </a:cxn>
            </a:cxnLst>
            <a:rect l="l" t="t" r="r" b="b"/>
            <a:pathLst>
              <a:path w="324788" h="528704">
                <a:moveTo>
                  <a:pt x="0" y="0"/>
                </a:moveTo>
                <a:cubicBezTo>
                  <a:pt x="183271" y="134536"/>
                  <a:pt x="370352" y="290028"/>
                  <a:pt x="314863" y="52870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C906571E-3CFA-422A-B0A2-A76F98A6B2DA}"/>
              </a:ext>
            </a:extLst>
          </p:cNvPr>
          <p:cNvSpPr/>
          <p:nvPr/>
        </p:nvSpPr>
        <p:spPr>
          <a:xfrm>
            <a:off x="4482634" y="1962818"/>
            <a:ext cx="178786" cy="60490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167737 w 178786"/>
              <a:gd name="connsiteY0" fmla="*/ 0 h 604904"/>
              <a:gd name="connsiteX1" fmla="*/ 0 w 178786"/>
              <a:gd name="connsiteY1" fmla="*/ 604904 h 604904"/>
            </a:gdLst>
            <a:ahLst/>
            <a:cxnLst>
              <a:cxn ang="0">
                <a:pos x="connsiteX0" y="connsiteY0"/>
              </a:cxn>
              <a:cxn ang="0">
                <a:pos x="connsiteX1" y="connsiteY1"/>
              </a:cxn>
            </a:cxnLst>
            <a:rect l="l" t="t" r="r" b="b"/>
            <a:pathLst>
              <a:path w="178786" h="604904">
                <a:moveTo>
                  <a:pt x="167737" y="0"/>
                </a:moveTo>
                <a:cubicBezTo>
                  <a:pt x="208768" y="261536"/>
                  <a:pt x="131689" y="477988"/>
                  <a:pt x="0" y="60490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図形 63">
            <a:extLst>
              <a:ext uri="{FF2B5EF4-FFF2-40B4-BE49-F238E27FC236}">
                <a16:creationId xmlns:a16="http://schemas.microsoft.com/office/drawing/2014/main" id="{C5DAA6D7-6EF7-4E24-9DDC-BF35DC1BC73B}"/>
              </a:ext>
            </a:extLst>
          </p:cNvPr>
          <p:cNvSpPr/>
          <p:nvPr/>
        </p:nvSpPr>
        <p:spPr>
          <a:xfrm>
            <a:off x="4728987" y="2768059"/>
            <a:ext cx="436783" cy="273936"/>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0 w 457839"/>
              <a:gd name="connsiteY0" fmla="*/ 290274 h 351981"/>
              <a:gd name="connsiteX1" fmla="*/ 436783 w 457839"/>
              <a:gd name="connsiteY1" fmla="*/ 16338 h 351981"/>
              <a:gd name="connsiteX0" fmla="*/ 0 w 458878"/>
              <a:gd name="connsiteY0" fmla="*/ 304244 h 304244"/>
              <a:gd name="connsiteX1" fmla="*/ 436783 w 458878"/>
              <a:gd name="connsiteY1" fmla="*/ 30308 h 304244"/>
              <a:gd name="connsiteX0" fmla="*/ 0 w 436783"/>
              <a:gd name="connsiteY0" fmla="*/ 273936 h 273936"/>
              <a:gd name="connsiteX1" fmla="*/ 436783 w 436783"/>
              <a:gd name="connsiteY1" fmla="*/ 0 h 273936"/>
            </a:gdLst>
            <a:ahLst/>
            <a:cxnLst>
              <a:cxn ang="0">
                <a:pos x="connsiteX0" y="connsiteY0"/>
              </a:cxn>
              <a:cxn ang="0">
                <a:pos x="connsiteX1" y="connsiteY1"/>
              </a:cxn>
            </a:cxnLst>
            <a:rect l="l" t="t" r="r" b="b"/>
            <a:pathLst>
              <a:path w="436783" h="273936">
                <a:moveTo>
                  <a:pt x="0" y="273936"/>
                </a:moveTo>
                <a:cubicBezTo>
                  <a:pt x="71511" y="179872"/>
                  <a:pt x="167152" y="30564"/>
                  <a:pt x="436783" y="0"/>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17AC6CB7-1411-4F1A-847F-974EF8123288}"/>
              </a:ext>
            </a:extLst>
          </p:cNvPr>
          <p:cNvSpPr/>
          <p:nvPr/>
        </p:nvSpPr>
        <p:spPr>
          <a:xfrm>
            <a:off x="5542441" y="2874145"/>
            <a:ext cx="340263" cy="42202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0 w 365193"/>
              <a:gd name="connsiteY0" fmla="*/ 0 h 422024"/>
              <a:gd name="connsiteX1" fmla="*/ 340263 w 365193"/>
              <a:gd name="connsiteY1" fmla="*/ 422024 h 422024"/>
              <a:gd name="connsiteX0" fmla="*/ 0 w 378897"/>
              <a:gd name="connsiteY0" fmla="*/ 0 h 422024"/>
              <a:gd name="connsiteX1" fmla="*/ 340263 w 378897"/>
              <a:gd name="connsiteY1" fmla="*/ 422024 h 422024"/>
              <a:gd name="connsiteX0" fmla="*/ 0 w 340263"/>
              <a:gd name="connsiteY0" fmla="*/ 0 h 422024"/>
              <a:gd name="connsiteX1" fmla="*/ 340263 w 340263"/>
              <a:gd name="connsiteY1" fmla="*/ 422024 h 422024"/>
            </a:gdLst>
            <a:ahLst/>
            <a:cxnLst>
              <a:cxn ang="0">
                <a:pos x="connsiteX0" y="connsiteY0"/>
              </a:cxn>
              <a:cxn ang="0">
                <a:pos x="connsiteX1" y="connsiteY1"/>
              </a:cxn>
            </a:cxnLst>
            <a:rect l="l" t="t" r="r" b="b"/>
            <a:pathLst>
              <a:path w="340263" h="422024">
                <a:moveTo>
                  <a:pt x="0" y="0"/>
                </a:moveTo>
                <a:cubicBezTo>
                  <a:pt x="244231" y="134536"/>
                  <a:pt x="324632" y="254468"/>
                  <a:pt x="340263" y="42202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5784DFD2-D612-45AF-AABF-168D0D4531E3}"/>
              </a:ext>
            </a:extLst>
          </p:cNvPr>
          <p:cNvSpPr/>
          <p:nvPr/>
        </p:nvSpPr>
        <p:spPr>
          <a:xfrm>
            <a:off x="3456532" y="2314618"/>
            <a:ext cx="1175393" cy="133642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0 w 1147696"/>
              <a:gd name="connsiteY0" fmla="*/ 0 h 1336424"/>
              <a:gd name="connsiteX1" fmla="*/ 1137823 w 1147696"/>
              <a:gd name="connsiteY1" fmla="*/ 1336424 h 1336424"/>
              <a:gd name="connsiteX0" fmla="*/ 0 w 1147764"/>
              <a:gd name="connsiteY0" fmla="*/ 0 h 1336424"/>
              <a:gd name="connsiteX1" fmla="*/ 516028 w 1147764"/>
              <a:gd name="connsiteY1" fmla="*/ 611462 h 1336424"/>
              <a:gd name="connsiteX2" fmla="*/ 1137823 w 1147764"/>
              <a:gd name="connsiteY2" fmla="*/ 1336424 h 1336424"/>
              <a:gd name="connsiteX0" fmla="*/ 0 w 1148340"/>
              <a:gd name="connsiteY0" fmla="*/ 0 h 1336424"/>
              <a:gd name="connsiteX1" fmla="*/ 587148 w 1148340"/>
              <a:gd name="connsiteY1" fmla="*/ 514942 h 1336424"/>
              <a:gd name="connsiteX2" fmla="*/ 1137823 w 1148340"/>
              <a:gd name="connsiteY2" fmla="*/ 1336424 h 1336424"/>
              <a:gd name="connsiteX0" fmla="*/ 0 w 1148340"/>
              <a:gd name="connsiteY0" fmla="*/ 0 h 1336424"/>
              <a:gd name="connsiteX1" fmla="*/ 587148 w 1148340"/>
              <a:gd name="connsiteY1" fmla="*/ 514942 h 1336424"/>
              <a:gd name="connsiteX2" fmla="*/ 1137823 w 1148340"/>
              <a:gd name="connsiteY2" fmla="*/ 1336424 h 1336424"/>
              <a:gd name="connsiteX0" fmla="*/ 0 w 1166859"/>
              <a:gd name="connsiteY0" fmla="*/ 0 h 1336424"/>
              <a:gd name="connsiteX1" fmla="*/ 587148 w 1166859"/>
              <a:gd name="connsiteY1" fmla="*/ 514942 h 1336424"/>
              <a:gd name="connsiteX2" fmla="*/ 1137823 w 1166859"/>
              <a:gd name="connsiteY2" fmla="*/ 1336424 h 1336424"/>
              <a:gd name="connsiteX0" fmla="*/ 0 w 1166859"/>
              <a:gd name="connsiteY0" fmla="*/ 0 h 1336424"/>
              <a:gd name="connsiteX1" fmla="*/ 587148 w 1166859"/>
              <a:gd name="connsiteY1" fmla="*/ 514942 h 1336424"/>
              <a:gd name="connsiteX2" fmla="*/ 1137823 w 1166859"/>
              <a:gd name="connsiteY2" fmla="*/ 1336424 h 1336424"/>
              <a:gd name="connsiteX0" fmla="*/ 0 w 1166859"/>
              <a:gd name="connsiteY0" fmla="*/ 0 h 1336424"/>
              <a:gd name="connsiteX1" fmla="*/ 587148 w 1166859"/>
              <a:gd name="connsiteY1" fmla="*/ 514942 h 1336424"/>
              <a:gd name="connsiteX2" fmla="*/ 1137823 w 1166859"/>
              <a:gd name="connsiteY2" fmla="*/ 1336424 h 1336424"/>
              <a:gd name="connsiteX0" fmla="*/ 0 w 1166859"/>
              <a:gd name="connsiteY0" fmla="*/ 0 h 1336424"/>
              <a:gd name="connsiteX1" fmla="*/ 587148 w 1166859"/>
              <a:gd name="connsiteY1" fmla="*/ 514942 h 1336424"/>
              <a:gd name="connsiteX2" fmla="*/ 1137823 w 1166859"/>
              <a:gd name="connsiteY2" fmla="*/ 1336424 h 1336424"/>
              <a:gd name="connsiteX0" fmla="*/ 0 w 1175393"/>
              <a:gd name="connsiteY0" fmla="*/ 0 h 1336424"/>
              <a:gd name="connsiteX1" fmla="*/ 587148 w 1175393"/>
              <a:gd name="connsiteY1" fmla="*/ 514942 h 1336424"/>
              <a:gd name="connsiteX2" fmla="*/ 1137823 w 1175393"/>
              <a:gd name="connsiteY2" fmla="*/ 1336424 h 1336424"/>
            </a:gdLst>
            <a:ahLst/>
            <a:cxnLst>
              <a:cxn ang="0">
                <a:pos x="connsiteX0" y="connsiteY0"/>
              </a:cxn>
              <a:cxn ang="0">
                <a:pos x="connsiteX1" y="connsiteY1"/>
              </a:cxn>
              <a:cxn ang="0">
                <a:pos x="connsiteX2" y="connsiteY2"/>
              </a:cxn>
            </a:cxnLst>
            <a:rect l="l" t="t" r="r" b="b"/>
            <a:pathLst>
              <a:path w="1175393" h="1336424">
                <a:moveTo>
                  <a:pt x="0" y="0"/>
                </a:moveTo>
                <a:cubicBezTo>
                  <a:pt x="73796" y="263087"/>
                  <a:pt x="172992" y="470295"/>
                  <a:pt x="587148" y="514942"/>
                </a:cubicBezTo>
                <a:cubicBezTo>
                  <a:pt x="930031" y="617136"/>
                  <a:pt x="1294912" y="777708"/>
                  <a:pt x="1137823" y="133642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DD9EDC19-4AA1-49C4-A90A-1881B7AA23BE}"/>
              </a:ext>
            </a:extLst>
          </p:cNvPr>
          <p:cNvSpPr/>
          <p:nvPr/>
        </p:nvSpPr>
        <p:spPr>
          <a:xfrm>
            <a:off x="3412827" y="4703933"/>
            <a:ext cx="1209635" cy="1153544"/>
          </a:xfrm>
          <a:custGeom>
            <a:avLst/>
            <a:gdLst>
              <a:gd name="connsiteX0" fmla="*/ 562707 w 562707"/>
              <a:gd name="connsiteY0" fmla="*/ 0 h 251209"/>
              <a:gd name="connsiteX1" fmla="*/ 0 w 562707"/>
              <a:gd name="connsiteY1" fmla="*/ 251209 h 251209"/>
              <a:gd name="connsiteX0" fmla="*/ 562707 w 562707"/>
              <a:gd name="connsiteY0" fmla="*/ 3652 h 254861"/>
              <a:gd name="connsiteX1" fmla="*/ 0 w 562707"/>
              <a:gd name="connsiteY1" fmla="*/ 254861 h 254861"/>
              <a:gd name="connsiteX0" fmla="*/ 562707 w 562707"/>
              <a:gd name="connsiteY0" fmla="*/ 4471 h 255680"/>
              <a:gd name="connsiteX1" fmla="*/ 0 w 562707"/>
              <a:gd name="connsiteY1" fmla="*/ 255680 h 255680"/>
              <a:gd name="connsiteX0" fmla="*/ 590647 w 590647"/>
              <a:gd name="connsiteY0" fmla="*/ 3940 h 280549"/>
              <a:gd name="connsiteX1" fmla="*/ 0 w 590647"/>
              <a:gd name="connsiteY1" fmla="*/ 280549 h 280549"/>
              <a:gd name="connsiteX0" fmla="*/ 590647 w 590647"/>
              <a:gd name="connsiteY0" fmla="*/ 3716 h 293025"/>
              <a:gd name="connsiteX1" fmla="*/ 0 w 590647"/>
              <a:gd name="connsiteY1" fmla="*/ 293025 h 293025"/>
              <a:gd name="connsiteX0" fmla="*/ 588107 w 588107"/>
              <a:gd name="connsiteY0" fmla="*/ 3635 h 298024"/>
              <a:gd name="connsiteX1" fmla="*/ 0 w 588107"/>
              <a:gd name="connsiteY1" fmla="*/ 298024 h 298024"/>
              <a:gd name="connsiteX0" fmla="*/ 736697 w 736697"/>
              <a:gd name="connsiteY0" fmla="*/ 4072 h 273696"/>
              <a:gd name="connsiteX1" fmla="*/ 0 w 736697"/>
              <a:gd name="connsiteY1" fmla="*/ 273696 h 273696"/>
              <a:gd name="connsiteX0" fmla="*/ 315057 w 315057"/>
              <a:gd name="connsiteY0" fmla="*/ 1368 h 672312"/>
              <a:gd name="connsiteX1" fmla="*/ 0 w 315057"/>
              <a:gd name="connsiteY1" fmla="*/ 672312 h 672312"/>
              <a:gd name="connsiteX0" fmla="*/ 315057 w 319993"/>
              <a:gd name="connsiteY0" fmla="*/ 0 h 670944"/>
              <a:gd name="connsiteX1" fmla="*/ 0 w 319993"/>
              <a:gd name="connsiteY1" fmla="*/ 670944 h 670944"/>
              <a:gd name="connsiteX0" fmla="*/ 274417 w 280264"/>
              <a:gd name="connsiteY0" fmla="*/ 0 h 665864"/>
              <a:gd name="connsiteX1" fmla="*/ 0 w 280264"/>
              <a:gd name="connsiteY1" fmla="*/ 665864 h 665864"/>
              <a:gd name="connsiteX0" fmla="*/ 289657 w 295127"/>
              <a:gd name="connsiteY0" fmla="*/ 0 h 665864"/>
              <a:gd name="connsiteX1" fmla="*/ 0 w 295127"/>
              <a:gd name="connsiteY1" fmla="*/ 665864 h 665864"/>
              <a:gd name="connsiteX0" fmla="*/ 0 w 1218310"/>
              <a:gd name="connsiteY0" fmla="*/ 0 h 1153544"/>
              <a:gd name="connsiteX1" fmla="*/ 1208943 w 1218310"/>
              <a:gd name="connsiteY1" fmla="*/ 1153544 h 1153544"/>
              <a:gd name="connsiteX0" fmla="*/ 0 w 1218374"/>
              <a:gd name="connsiteY0" fmla="*/ 0 h 1153544"/>
              <a:gd name="connsiteX1" fmla="*/ 564813 w 1218374"/>
              <a:gd name="connsiteY1" fmla="*/ 553867 h 1153544"/>
              <a:gd name="connsiteX2" fmla="*/ 1208943 w 1218374"/>
              <a:gd name="connsiteY2" fmla="*/ 1153544 h 1153544"/>
              <a:gd name="connsiteX0" fmla="*/ 0 w 1218374"/>
              <a:gd name="connsiteY0" fmla="*/ 0 h 1153544"/>
              <a:gd name="connsiteX1" fmla="*/ 564813 w 1218374"/>
              <a:gd name="connsiteY1" fmla="*/ 553867 h 1153544"/>
              <a:gd name="connsiteX2" fmla="*/ 1208943 w 1218374"/>
              <a:gd name="connsiteY2" fmla="*/ 1153544 h 1153544"/>
              <a:gd name="connsiteX0" fmla="*/ 0 w 1236033"/>
              <a:gd name="connsiteY0" fmla="*/ 0 h 1153544"/>
              <a:gd name="connsiteX1" fmla="*/ 564813 w 1236033"/>
              <a:gd name="connsiteY1" fmla="*/ 553867 h 1153544"/>
              <a:gd name="connsiteX2" fmla="*/ 1208943 w 1236033"/>
              <a:gd name="connsiteY2" fmla="*/ 1153544 h 1153544"/>
              <a:gd name="connsiteX0" fmla="*/ 0 w 1236033"/>
              <a:gd name="connsiteY0" fmla="*/ 0 h 1153544"/>
              <a:gd name="connsiteX1" fmla="*/ 564813 w 1236033"/>
              <a:gd name="connsiteY1" fmla="*/ 553867 h 1153544"/>
              <a:gd name="connsiteX2" fmla="*/ 1208943 w 1236033"/>
              <a:gd name="connsiteY2" fmla="*/ 1153544 h 1153544"/>
              <a:gd name="connsiteX0" fmla="*/ 0 w 1236033"/>
              <a:gd name="connsiteY0" fmla="*/ 0 h 1153544"/>
              <a:gd name="connsiteX1" fmla="*/ 564813 w 1236033"/>
              <a:gd name="connsiteY1" fmla="*/ 553867 h 1153544"/>
              <a:gd name="connsiteX2" fmla="*/ 1208943 w 1236033"/>
              <a:gd name="connsiteY2" fmla="*/ 1153544 h 1153544"/>
              <a:gd name="connsiteX0" fmla="*/ 0 w 1236874"/>
              <a:gd name="connsiteY0" fmla="*/ 0 h 1153544"/>
              <a:gd name="connsiteX1" fmla="*/ 580053 w 1236874"/>
              <a:gd name="connsiteY1" fmla="*/ 528467 h 1153544"/>
              <a:gd name="connsiteX2" fmla="*/ 1208943 w 1236874"/>
              <a:gd name="connsiteY2" fmla="*/ 1153544 h 1153544"/>
              <a:gd name="connsiteX0" fmla="*/ 0 w 1209599"/>
              <a:gd name="connsiteY0" fmla="*/ 0 h 1153544"/>
              <a:gd name="connsiteX1" fmla="*/ 580053 w 1209599"/>
              <a:gd name="connsiteY1" fmla="*/ 528467 h 1153544"/>
              <a:gd name="connsiteX2" fmla="*/ 1208943 w 1209599"/>
              <a:gd name="connsiteY2" fmla="*/ 1153544 h 1153544"/>
              <a:gd name="connsiteX0" fmla="*/ 0 w 1209599"/>
              <a:gd name="connsiteY0" fmla="*/ 0 h 1153544"/>
              <a:gd name="connsiteX1" fmla="*/ 580053 w 1209599"/>
              <a:gd name="connsiteY1" fmla="*/ 528467 h 1153544"/>
              <a:gd name="connsiteX2" fmla="*/ 1208943 w 1209599"/>
              <a:gd name="connsiteY2" fmla="*/ 1153544 h 1153544"/>
              <a:gd name="connsiteX0" fmla="*/ 0 w 1209619"/>
              <a:gd name="connsiteY0" fmla="*/ 0 h 1153544"/>
              <a:gd name="connsiteX1" fmla="*/ 580053 w 1209619"/>
              <a:gd name="connsiteY1" fmla="*/ 528467 h 1153544"/>
              <a:gd name="connsiteX2" fmla="*/ 1208943 w 1209619"/>
              <a:gd name="connsiteY2" fmla="*/ 1153544 h 1153544"/>
              <a:gd name="connsiteX0" fmla="*/ 0 w 1209635"/>
              <a:gd name="connsiteY0" fmla="*/ 0 h 1153544"/>
              <a:gd name="connsiteX1" fmla="*/ 585768 w 1209635"/>
              <a:gd name="connsiteY1" fmla="*/ 511322 h 1153544"/>
              <a:gd name="connsiteX2" fmla="*/ 1208943 w 1209635"/>
              <a:gd name="connsiteY2" fmla="*/ 1153544 h 1153544"/>
            </a:gdLst>
            <a:ahLst/>
            <a:cxnLst>
              <a:cxn ang="0">
                <a:pos x="connsiteX0" y="connsiteY0"/>
              </a:cxn>
              <a:cxn ang="0">
                <a:pos x="connsiteX1" y="connsiteY1"/>
              </a:cxn>
              <a:cxn ang="0">
                <a:pos x="connsiteX2" y="connsiteY2"/>
              </a:cxn>
            </a:cxnLst>
            <a:rect l="l" t="t" r="r" b="b"/>
            <a:pathLst>
              <a:path w="1209635" h="1153544">
                <a:moveTo>
                  <a:pt x="0" y="0"/>
                </a:moveTo>
                <a:cubicBezTo>
                  <a:pt x="101911" y="296382"/>
                  <a:pt x="172290" y="416938"/>
                  <a:pt x="585768" y="511322"/>
                </a:cubicBezTo>
                <a:cubicBezTo>
                  <a:pt x="999246" y="605706"/>
                  <a:pt x="1223792" y="787868"/>
                  <a:pt x="1208943" y="1153544"/>
                </a:cubicBezTo>
              </a:path>
            </a:pathLst>
          </a:custGeom>
          <a:noFill/>
          <a:ln w="34925">
            <a:solidFill>
              <a:schemeClr val="accent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E43DF751-09D1-48DA-9730-96378BED03C0}"/>
              </a:ext>
            </a:extLst>
          </p:cNvPr>
          <p:cNvSpPr/>
          <p:nvPr/>
        </p:nvSpPr>
        <p:spPr>
          <a:xfrm>
            <a:off x="4278925" y="3897200"/>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69" name="楕円 68">
            <a:extLst>
              <a:ext uri="{FF2B5EF4-FFF2-40B4-BE49-F238E27FC236}">
                <a16:creationId xmlns:a16="http://schemas.microsoft.com/office/drawing/2014/main" id="{CB801755-C053-4EE0-BF64-143D7E51A08D}"/>
              </a:ext>
            </a:extLst>
          </p:cNvPr>
          <p:cNvSpPr/>
          <p:nvPr/>
        </p:nvSpPr>
        <p:spPr>
          <a:xfrm>
            <a:off x="2801568" y="3881191"/>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70" name="楕円 69">
            <a:extLst>
              <a:ext uri="{FF2B5EF4-FFF2-40B4-BE49-F238E27FC236}">
                <a16:creationId xmlns:a16="http://schemas.microsoft.com/office/drawing/2014/main" id="{167C37CC-B664-466D-BD3F-0F8B941C5A78}"/>
              </a:ext>
            </a:extLst>
          </p:cNvPr>
          <p:cNvSpPr/>
          <p:nvPr/>
        </p:nvSpPr>
        <p:spPr>
          <a:xfrm>
            <a:off x="3284982" y="4421332"/>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71" name="楕円 70">
            <a:extLst>
              <a:ext uri="{FF2B5EF4-FFF2-40B4-BE49-F238E27FC236}">
                <a16:creationId xmlns:a16="http://schemas.microsoft.com/office/drawing/2014/main" id="{F22239BA-948C-426D-BA88-0863B35BA4BB}"/>
              </a:ext>
            </a:extLst>
          </p:cNvPr>
          <p:cNvSpPr/>
          <p:nvPr/>
        </p:nvSpPr>
        <p:spPr>
          <a:xfrm>
            <a:off x="2026995" y="2999027"/>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72" name="楕円 71">
            <a:extLst>
              <a:ext uri="{FF2B5EF4-FFF2-40B4-BE49-F238E27FC236}">
                <a16:creationId xmlns:a16="http://schemas.microsoft.com/office/drawing/2014/main" id="{C7CF625F-FB4B-4655-A299-10A61B63F2F1}"/>
              </a:ext>
            </a:extLst>
          </p:cNvPr>
          <p:cNvSpPr/>
          <p:nvPr/>
        </p:nvSpPr>
        <p:spPr>
          <a:xfrm>
            <a:off x="2063688" y="2249746"/>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73" name="楕円 72">
            <a:extLst>
              <a:ext uri="{FF2B5EF4-FFF2-40B4-BE49-F238E27FC236}">
                <a16:creationId xmlns:a16="http://schemas.microsoft.com/office/drawing/2014/main" id="{66584403-5579-4FB4-A81C-572A29C185B1}"/>
              </a:ext>
            </a:extLst>
          </p:cNvPr>
          <p:cNvSpPr/>
          <p:nvPr/>
        </p:nvSpPr>
        <p:spPr>
          <a:xfrm>
            <a:off x="4494451" y="1661739"/>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74" name="楕円 73">
            <a:extLst>
              <a:ext uri="{FF2B5EF4-FFF2-40B4-BE49-F238E27FC236}">
                <a16:creationId xmlns:a16="http://schemas.microsoft.com/office/drawing/2014/main" id="{0209F7E5-AC61-4461-9A19-91B978A6D911}"/>
              </a:ext>
            </a:extLst>
          </p:cNvPr>
          <p:cNvSpPr/>
          <p:nvPr/>
        </p:nvSpPr>
        <p:spPr>
          <a:xfrm>
            <a:off x="4487662" y="3019373"/>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75" name="楕円 74">
            <a:extLst>
              <a:ext uri="{FF2B5EF4-FFF2-40B4-BE49-F238E27FC236}">
                <a16:creationId xmlns:a16="http://schemas.microsoft.com/office/drawing/2014/main" id="{033AE428-62F0-4648-BE1A-FAC1D9AE41F4}"/>
              </a:ext>
            </a:extLst>
          </p:cNvPr>
          <p:cNvSpPr/>
          <p:nvPr/>
        </p:nvSpPr>
        <p:spPr>
          <a:xfrm>
            <a:off x="5365821" y="2610621"/>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
        <p:nvSpPr>
          <p:cNvPr id="76" name="楕円 75">
            <a:extLst>
              <a:ext uri="{FF2B5EF4-FFF2-40B4-BE49-F238E27FC236}">
                <a16:creationId xmlns:a16="http://schemas.microsoft.com/office/drawing/2014/main" id="{153E5ACA-9D2D-4751-9E41-C6BF779B14F7}"/>
              </a:ext>
            </a:extLst>
          </p:cNvPr>
          <p:cNvSpPr/>
          <p:nvPr/>
        </p:nvSpPr>
        <p:spPr>
          <a:xfrm>
            <a:off x="3251568" y="2020214"/>
            <a:ext cx="288000" cy="288000"/>
          </a:xfrm>
          <a:prstGeom prst="ellipse">
            <a:avLst/>
          </a:prstGeom>
          <a:solidFill>
            <a:schemeClr val="accent1">
              <a:lumMod val="40000"/>
              <a:lumOff val="60000"/>
              <a:alpha val="50000"/>
            </a:schemeClr>
          </a:solidFill>
          <a:ln w="444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a:t>
            </a:r>
          </a:p>
        </p:txBody>
      </p:sp>
    </p:spTree>
    <p:extLst>
      <p:ext uri="{BB962C8B-B14F-4D97-AF65-F5344CB8AC3E}">
        <p14:creationId xmlns:p14="http://schemas.microsoft.com/office/powerpoint/2010/main" val="2112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3077"/>
                                        </p:tgtEl>
                                      </p:cBhvr>
                                    </p:animEffect>
                                    <p:set>
                                      <p:cBhvr>
                                        <p:cTn id="41" dur="1" fill="hold">
                                          <p:stCondLst>
                                            <p:cond delay="499"/>
                                          </p:stCondLst>
                                        </p:cTn>
                                        <p:tgtEl>
                                          <p:spTgt spid="30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0" nodeType="clickEffect">
                                  <p:stCondLst>
                                    <p:cond delay="0"/>
                                  </p:stCondLst>
                                  <p:childTnLst>
                                    <p:animMotion origin="layout" path="M -3.54167E-6 -0.00093 C -0.03802 -0.00579 -0.08177 0.03518 -0.08541 0.05301 " pathEditMode="relative" rAng="0" ptsTypes="AA">
                                      <p:cBhvr>
                                        <p:cTn id="45" dur="1500" fill="hold"/>
                                        <p:tgtEl>
                                          <p:spTgt spid="33"/>
                                        </p:tgtEl>
                                        <p:attrNameLst>
                                          <p:attrName>ppt_x</p:attrName>
                                          <p:attrName>ppt_y</p:attrName>
                                        </p:attrNameLst>
                                      </p:cBhvr>
                                      <p:rCtr x="-4271" y="2685"/>
                                    </p:animMotion>
                                  </p:childTnLst>
                                </p:cTn>
                              </p:par>
                              <p:par>
                                <p:cTn id="46" presetID="0" presetClass="path" presetSubtype="0" accel="50000" decel="50000" fill="hold" grpId="0" nodeType="withEffect">
                                  <p:stCondLst>
                                    <p:cond delay="0"/>
                                  </p:stCondLst>
                                  <p:childTnLst>
                                    <p:animMotion origin="layout" path="M -1.45833E-6 -0.00093 C 0.00456 0.06574 -0.02357 0.11829 -0.02708 0.13588 " pathEditMode="relative" rAng="0" ptsTypes="AA">
                                      <p:cBhvr>
                                        <p:cTn id="47" dur="1500" fill="hold"/>
                                        <p:tgtEl>
                                          <p:spTgt spid="34"/>
                                        </p:tgtEl>
                                        <p:attrNameLst>
                                          <p:attrName>ppt_x</p:attrName>
                                          <p:attrName>ppt_y</p:attrName>
                                        </p:attrNameLst>
                                      </p:cBhvr>
                                      <p:rCtr x="-1328" y="6829"/>
                                    </p:animMotion>
                                  </p:childTnLst>
                                </p:cTn>
                              </p:par>
                              <p:par>
                                <p:cTn id="48" presetID="0" presetClass="path" presetSubtype="0" accel="50000" decel="50000" fill="hold" grpId="0" nodeType="withEffect">
                                  <p:stCondLst>
                                    <p:cond delay="0"/>
                                  </p:stCondLst>
                                  <p:childTnLst>
                                    <p:animMotion origin="layout" path="M -1.04167E-6 -0.00092 C -0.00078 -0.01944 0.02201 -0.08009 0.05274 -0.07338 " pathEditMode="relative" rAng="0" ptsTypes="AA">
                                      <p:cBhvr>
                                        <p:cTn id="49" dur="1500" fill="hold"/>
                                        <p:tgtEl>
                                          <p:spTgt spid="37"/>
                                        </p:tgtEl>
                                        <p:attrNameLst>
                                          <p:attrName>ppt_x</p:attrName>
                                          <p:attrName>ppt_y</p:attrName>
                                        </p:attrNameLst>
                                      </p:cBhvr>
                                      <p:rCtr x="2630" y="-3657"/>
                                    </p:animMotion>
                                  </p:childTnLst>
                                </p:cTn>
                              </p:par>
                              <p:par>
                                <p:cTn id="50" presetID="0" presetClass="path" presetSubtype="0" accel="50000" decel="50000" fill="hold" grpId="0" nodeType="withEffect">
                                  <p:stCondLst>
                                    <p:cond delay="0"/>
                                  </p:stCondLst>
                                  <p:childTnLst>
                                    <p:animMotion origin="layout" path="M -0.00013 -0.00092 C -0.00351 0.06922 -0.04323 0.09213 -0.05794 0.09514 " pathEditMode="relative" rAng="0" ptsTypes="AA">
                                      <p:cBhvr>
                                        <p:cTn id="51" dur="1500" fill="hold"/>
                                        <p:tgtEl>
                                          <p:spTgt spid="38"/>
                                        </p:tgtEl>
                                        <p:attrNameLst>
                                          <p:attrName>ppt_x</p:attrName>
                                          <p:attrName>ppt_y</p:attrName>
                                        </p:attrNameLst>
                                      </p:cBhvr>
                                      <p:rCtr x="-2891" y="4792"/>
                                    </p:animMotion>
                                  </p:childTnLst>
                                </p:cTn>
                              </p:par>
                              <p:par>
                                <p:cTn id="52" presetID="0" presetClass="path" presetSubtype="0" accel="50000" decel="50000" fill="hold" grpId="0" nodeType="withEffect">
                                  <p:stCondLst>
                                    <p:cond delay="0"/>
                                  </p:stCondLst>
                                  <p:childTnLst>
                                    <p:animMotion origin="layout" path="M -0.00026 -0.00069 C -0.05703 0.0125 -0.07552 -0.03727 -0.07721 -0.05602 C -0.07904 -0.075 -0.08789 -0.0787 -0.09075 -0.05741 C -0.09492 -0.02639 -0.11745 0.01875 -0.16771 -0.03542 " pathEditMode="relative" rAng="0" ptsTypes="AAAA">
                                      <p:cBhvr>
                                        <p:cTn id="53" dur="1500" fill="hold"/>
                                        <p:tgtEl>
                                          <p:spTgt spid="68"/>
                                        </p:tgtEl>
                                        <p:attrNameLst>
                                          <p:attrName>ppt_x</p:attrName>
                                          <p:attrName>ppt_y</p:attrName>
                                        </p:attrNameLst>
                                      </p:cBhvr>
                                      <p:rCtr x="-8372" y="-3449"/>
                                    </p:animMotion>
                                  </p:childTnLst>
                                </p:cTn>
                              </p:par>
                              <p:par>
                                <p:cTn id="54" presetID="0" presetClass="path" presetSubtype="0" accel="50000" decel="50000" fill="hold" grpId="0" nodeType="withEffect">
                                  <p:stCondLst>
                                    <p:cond delay="0"/>
                                  </p:stCondLst>
                                  <p:childTnLst>
                                    <p:animMotion origin="layout" path="M 3.54167E-6 -0.00047 C 0.01784 -0.00602 0.03424 0.0155 0.04114 0.05717 " pathEditMode="relative" rAng="0" ptsTypes="AA">
                                      <p:cBhvr>
                                        <p:cTn id="55" dur="1500" fill="hold"/>
                                        <p:tgtEl>
                                          <p:spTgt spid="69"/>
                                        </p:tgtEl>
                                        <p:attrNameLst>
                                          <p:attrName>ppt_x</p:attrName>
                                          <p:attrName>ppt_y</p:attrName>
                                        </p:attrNameLst>
                                      </p:cBhvr>
                                      <p:rCtr x="2057" y="2847"/>
                                    </p:animMotion>
                                  </p:childTnLst>
                                </p:cTn>
                              </p:par>
                              <p:par>
                                <p:cTn id="56" presetID="0" presetClass="path" presetSubtype="0" accel="50000" decel="50000" fill="hold" grpId="0" nodeType="withEffect">
                                  <p:stCondLst>
                                    <p:cond delay="0"/>
                                  </p:stCondLst>
                                  <p:childTnLst>
                                    <p:animMotion origin="layout" path="M 0 -7.40741E-7 C 0.00065 0.06551 0.02643 0.08958 0.05091 0.09468 C 0.07526 0.09907 0.09961 0.14653 0.09909 0.19745 " pathEditMode="relative" rAng="0" ptsTypes="AAA">
                                      <p:cBhvr>
                                        <p:cTn id="57" dur="1500" fill="hold"/>
                                        <p:tgtEl>
                                          <p:spTgt spid="70"/>
                                        </p:tgtEl>
                                        <p:attrNameLst>
                                          <p:attrName>ppt_x</p:attrName>
                                          <p:attrName>ppt_y</p:attrName>
                                        </p:attrNameLst>
                                      </p:cBhvr>
                                      <p:rCtr x="4948" y="9861"/>
                                    </p:animMotion>
                                  </p:childTnLst>
                                </p:cTn>
                              </p:par>
                              <p:par>
                                <p:cTn id="58" presetID="0" presetClass="path" presetSubtype="0" accel="50000" decel="50000" fill="hold" grpId="0" nodeType="withEffect">
                                  <p:stCondLst>
                                    <p:cond delay="0"/>
                                  </p:stCondLst>
                                  <p:childTnLst>
                                    <p:animMotion origin="layout" path="M -4.79167E-6 -0.00092 C -0.01093 -0.03541 -0.02213 -0.06944 -0.05429 -0.05277 " pathEditMode="relative" rAng="0" ptsTypes="AA">
                                      <p:cBhvr>
                                        <p:cTn id="59" dur="1500" fill="hold"/>
                                        <p:tgtEl>
                                          <p:spTgt spid="71"/>
                                        </p:tgtEl>
                                        <p:attrNameLst>
                                          <p:attrName>ppt_x</p:attrName>
                                          <p:attrName>ppt_y</p:attrName>
                                        </p:attrNameLst>
                                      </p:cBhvr>
                                      <p:rCtr x="-2721" y="-2801"/>
                                    </p:animMotion>
                                  </p:childTnLst>
                                </p:cTn>
                              </p:par>
                              <p:par>
                                <p:cTn id="60" presetID="0" presetClass="path" presetSubtype="0" accel="50000" decel="50000" fill="hold" grpId="0" nodeType="withEffect">
                                  <p:stCondLst>
                                    <p:cond delay="0"/>
                                  </p:stCondLst>
                                  <p:childTnLst>
                                    <p:animMotion origin="layout" path="M -0.00013 -0.00092 C -0.00651 -0.0375 -0.00065 -0.09629 0.03529 -0.12222 " pathEditMode="relative" rAng="0" ptsTypes="AA">
                                      <p:cBhvr>
                                        <p:cTn id="61" dur="1500" fill="hold"/>
                                        <p:tgtEl>
                                          <p:spTgt spid="72"/>
                                        </p:tgtEl>
                                        <p:attrNameLst>
                                          <p:attrName>ppt_x</p:attrName>
                                          <p:attrName>ppt_y</p:attrName>
                                        </p:attrNameLst>
                                      </p:cBhvr>
                                      <p:rCtr x="1654" y="-6065"/>
                                    </p:animMotion>
                                  </p:childTnLst>
                                </p:cTn>
                              </p:par>
                              <p:par>
                                <p:cTn id="62" presetID="0" presetClass="path" presetSubtype="0" accel="50000" decel="50000" fill="hold" grpId="0" nodeType="withEffect">
                                  <p:stCondLst>
                                    <p:cond delay="0"/>
                                  </p:stCondLst>
                                  <p:childTnLst>
                                    <p:animMotion origin="layout" path="M 1.25E-6 -0.00092 C 0.00469 0.03473 0.00312 0.10139 -0.01732 0.12338 " pathEditMode="relative" rAng="0" ptsTypes="AA">
                                      <p:cBhvr>
                                        <p:cTn id="63" dur="1500" fill="hold"/>
                                        <p:tgtEl>
                                          <p:spTgt spid="73"/>
                                        </p:tgtEl>
                                        <p:attrNameLst>
                                          <p:attrName>ppt_x</p:attrName>
                                          <p:attrName>ppt_y</p:attrName>
                                        </p:attrNameLst>
                                      </p:cBhvr>
                                      <p:rCtr x="-755" y="6204"/>
                                    </p:animMotion>
                                  </p:childTnLst>
                                </p:cTn>
                              </p:par>
                              <p:par>
                                <p:cTn id="64" presetID="0" presetClass="path" presetSubtype="0" accel="50000" decel="50000" fill="hold" grpId="0" nodeType="withEffect">
                                  <p:stCondLst>
                                    <p:cond delay="0"/>
                                  </p:stCondLst>
                                  <p:childTnLst>
                                    <p:animMotion origin="layout" path="M 2.29167E-6 -0.00092 C -0.00078 -0.01944 0.02383 -0.07014 0.05456 -0.06342 " pathEditMode="relative" rAng="0" ptsTypes="AA">
                                      <p:cBhvr>
                                        <p:cTn id="65" dur="1500" fill="hold"/>
                                        <p:tgtEl>
                                          <p:spTgt spid="74"/>
                                        </p:tgtEl>
                                        <p:attrNameLst>
                                          <p:attrName>ppt_x</p:attrName>
                                          <p:attrName>ppt_y</p:attrName>
                                        </p:attrNameLst>
                                      </p:cBhvr>
                                      <p:rCtr x="2721" y="-3148"/>
                                    </p:animMotion>
                                  </p:childTnLst>
                                </p:cTn>
                              </p:par>
                              <p:par>
                                <p:cTn id="66" presetID="0" presetClass="path" presetSubtype="0" accel="50000" decel="50000" fill="hold" grpId="0" nodeType="withEffect">
                                  <p:stCondLst>
                                    <p:cond delay="0"/>
                                  </p:stCondLst>
                                  <p:childTnLst>
                                    <p:animMotion origin="layout" path="M -2.91667E-6 -3.7037E-7 C 0.02305 0.02361 0.03386 0.05648 0.03594 0.08958 " pathEditMode="relative" rAng="0" ptsTypes="AA">
                                      <p:cBhvr>
                                        <p:cTn id="67" dur="1500" fill="hold"/>
                                        <p:tgtEl>
                                          <p:spTgt spid="75"/>
                                        </p:tgtEl>
                                        <p:attrNameLst>
                                          <p:attrName>ppt_x</p:attrName>
                                          <p:attrName>ppt_y</p:attrName>
                                        </p:attrNameLst>
                                      </p:cBhvr>
                                      <p:rCtr x="1797" y="4468"/>
                                    </p:animMotion>
                                  </p:childTnLst>
                                </p:cTn>
                              </p:par>
                              <p:par>
                                <p:cTn id="68" presetID="0" presetClass="path" presetSubtype="0" accel="50000" decel="50000" fill="hold" grpId="0" nodeType="withEffect">
                                  <p:stCondLst>
                                    <p:cond delay="0"/>
                                  </p:stCondLst>
                                  <p:childTnLst>
                                    <p:animMotion origin="layout" path="M 4.375E-6 7.40741E-7 C 0.00963 0.06528 0.01445 0.08958 0.04856 0.09583 C 0.08255 0.09653 0.11211 0.16366 0.09349 0.23889 " pathEditMode="relative" rAng="0" ptsTypes="AAA">
                                      <p:cBhvr>
                                        <p:cTn id="69" dur="1500" fill="hold"/>
                                        <p:tgtEl>
                                          <p:spTgt spid="76"/>
                                        </p:tgtEl>
                                        <p:attrNameLst>
                                          <p:attrName>ppt_x</p:attrName>
                                          <p:attrName>ppt_y</p:attrName>
                                        </p:attrNameLst>
                                      </p:cBhvr>
                                      <p:rCtr x="4961" y="11944"/>
                                    </p:animMotion>
                                  </p:childTnLst>
                                </p:cTn>
                              </p:par>
                              <p:par>
                                <p:cTn id="70" presetID="22" presetClass="entr" presetSubtype="1"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up)">
                                      <p:cBhvr>
                                        <p:cTn id="72" dur="1500"/>
                                        <p:tgtEl>
                                          <p:spTgt spid="67"/>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right)">
                                      <p:cBhvr>
                                        <p:cTn id="75" dur="1500"/>
                                        <p:tgtEl>
                                          <p:spTgt spid="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up)">
                                      <p:cBhvr>
                                        <p:cTn id="78" dur="1500"/>
                                        <p:tgtEl>
                                          <p:spTgt spid="3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1500"/>
                                        <p:tgtEl>
                                          <p:spTgt spid="36"/>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right)">
                                      <p:cBhvr>
                                        <p:cTn id="84" dur="1500"/>
                                        <p:tgtEl>
                                          <p:spTgt spid="56"/>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right)">
                                      <p:cBhvr>
                                        <p:cTn id="87" dur="1500"/>
                                        <p:tgtEl>
                                          <p:spTgt spid="5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left)">
                                      <p:cBhvr>
                                        <p:cTn id="90" dur="1500"/>
                                        <p:tgtEl>
                                          <p:spTgt spid="59"/>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wipe(right)">
                                      <p:cBhvr>
                                        <p:cTn id="93" dur="1500"/>
                                        <p:tgtEl>
                                          <p:spTgt spid="60"/>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wipe(down)">
                                      <p:cBhvr>
                                        <p:cTn id="96" dur="1500"/>
                                        <p:tgtEl>
                                          <p:spTgt spid="61"/>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up)">
                                      <p:cBhvr>
                                        <p:cTn id="99" dur="1500"/>
                                        <p:tgtEl>
                                          <p:spTgt spid="62"/>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up)">
                                      <p:cBhvr>
                                        <p:cTn id="102" dur="1500"/>
                                        <p:tgtEl>
                                          <p:spTgt spid="6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wipe(left)">
                                      <p:cBhvr>
                                        <p:cTn id="105" dur="1500"/>
                                        <p:tgtEl>
                                          <p:spTgt spid="64"/>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wipe(left)">
                                      <p:cBhvr>
                                        <p:cTn id="108" dur="1500"/>
                                        <p:tgtEl>
                                          <p:spTgt spid="65"/>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up)">
                                      <p:cBhvr>
                                        <p:cTn id="111" dur="1500"/>
                                        <p:tgtEl>
                                          <p:spTgt spid="66"/>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10">
                                            <p:txEl>
                                              <p:pRg st="1" end="1"/>
                                            </p:txEl>
                                          </p:spTgt>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34" grpId="0" animBg="1"/>
      <p:bldP spid="34" grpId="1" animBg="1"/>
      <p:bldP spid="35" grpId="0" animBg="1"/>
      <p:bldP spid="36" grpId="0" animBg="1"/>
      <p:bldP spid="37" grpId="0" animBg="1"/>
      <p:bldP spid="37" grpId="1" animBg="1"/>
      <p:bldP spid="38" grpId="0" animBg="1"/>
      <p:bldP spid="38" grpId="1" animBg="1"/>
      <p:bldP spid="56"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617654" y="837130"/>
            <a:ext cx="8924843" cy="6381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200" dirty="0"/>
              <a:t>金属の特徴</a:t>
            </a:r>
          </a:p>
        </p:txBody>
      </p:sp>
      <p:sp>
        <p:nvSpPr>
          <p:cNvPr id="25" name="円/楕円 24"/>
          <p:cNvSpPr/>
          <p:nvPr/>
        </p:nvSpPr>
        <p:spPr>
          <a:xfrm>
            <a:off x="1874863" y="3890994"/>
            <a:ext cx="3869334" cy="1561918"/>
          </a:xfrm>
          <a:prstGeom prst="cloudCallout">
            <a:avLst>
              <a:gd name="adj1" fmla="val -21404"/>
              <a:gd name="adj2" fmla="val 70183"/>
            </a:avLst>
          </a:prstGeom>
          <a:gradFill>
            <a:gsLst>
              <a:gs pos="0">
                <a:srgbClr val="94ACDC"/>
              </a:gs>
              <a:gs pos="50000">
                <a:srgbClr val="80A1DC"/>
              </a:gs>
              <a:gs pos="100000">
                <a:schemeClr val="accent1">
                  <a:lumMod val="99000"/>
                  <a:satMod val="120000"/>
                  <a:shade val="78000"/>
                </a:schemeClr>
              </a:gs>
            </a:gsLst>
          </a:gradFill>
          <a:ln w="127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a:t>光沢</a:t>
            </a:r>
            <a:endParaRPr lang="en-US" altLang="ja-JP" sz="3600" dirty="0"/>
          </a:p>
          <a:p>
            <a:pPr algn="ctr"/>
            <a:r>
              <a:rPr lang="ja-JP" altLang="en-US" sz="3600" dirty="0"/>
              <a:t>（金属光沢）</a:t>
            </a:r>
          </a:p>
        </p:txBody>
      </p:sp>
      <p:sp>
        <p:nvSpPr>
          <p:cNvPr id="26" name="円/楕円 25"/>
          <p:cNvSpPr/>
          <p:nvPr/>
        </p:nvSpPr>
        <p:spPr>
          <a:xfrm>
            <a:off x="7176120" y="4509120"/>
            <a:ext cx="4314450" cy="1715279"/>
          </a:xfrm>
          <a:prstGeom prst="cloudCallout">
            <a:avLst>
              <a:gd name="adj1" fmla="val 35709"/>
              <a:gd name="adj2" fmla="val 64239"/>
            </a:avLst>
          </a:prstGeom>
          <a:gradFill>
            <a:gsLst>
              <a:gs pos="0">
                <a:srgbClr val="F6B692"/>
              </a:gs>
              <a:gs pos="50000">
                <a:srgbClr val="F9A76F"/>
              </a:gs>
              <a:gs pos="100000">
                <a:schemeClr val="accent2">
                  <a:lumMod val="99000"/>
                  <a:satMod val="120000"/>
                  <a:shade val="78000"/>
                </a:schemeClr>
              </a:gs>
            </a:gsLst>
          </a:gradFill>
          <a:ln w="12700">
            <a:solidFill>
              <a:schemeClr val="tx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t>さびたり</a:t>
            </a:r>
            <a:endParaRPr lang="en-US" altLang="ja-JP" sz="3600" dirty="0"/>
          </a:p>
          <a:p>
            <a:pPr algn="ctr"/>
            <a:r>
              <a:rPr lang="ja-JP" altLang="en-US" sz="3600" dirty="0"/>
              <a:t>腐食しやすい</a:t>
            </a:r>
          </a:p>
        </p:txBody>
      </p:sp>
      <p:sp>
        <p:nvSpPr>
          <p:cNvPr id="23" name="円/楕円 22"/>
          <p:cNvSpPr/>
          <p:nvPr/>
        </p:nvSpPr>
        <p:spPr>
          <a:xfrm>
            <a:off x="552870" y="1912846"/>
            <a:ext cx="5543130" cy="1980866"/>
          </a:xfrm>
          <a:prstGeom prst="cloudCallout">
            <a:avLst>
              <a:gd name="adj1" fmla="val -23144"/>
              <a:gd name="adj2" fmla="val 71440"/>
            </a:avLst>
          </a:prstGeom>
          <a:gradFill>
            <a:gsLst>
              <a:gs pos="0">
                <a:srgbClr val="94ACDC"/>
              </a:gs>
              <a:gs pos="50000">
                <a:srgbClr val="80A1DC"/>
              </a:gs>
              <a:gs pos="100000">
                <a:schemeClr val="accent1">
                  <a:lumMod val="99000"/>
                  <a:satMod val="120000"/>
                  <a:shade val="78000"/>
                </a:schemeClr>
              </a:gs>
            </a:gsLst>
          </a:gradFill>
          <a:ln w="127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a:t>展性・延性に富む→加工しやすい</a:t>
            </a:r>
          </a:p>
        </p:txBody>
      </p:sp>
      <p:sp>
        <p:nvSpPr>
          <p:cNvPr id="24" name="円/楕円 23"/>
          <p:cNvSpPr/>
          <p:nvPr/>
        </p:nvSpPr>
        <p:spPr>
          <a:xfrm>
            <a:off x="5621986" y="2676329"/>
            <a:ext cx="5153366" cy="1715280"/>
          </a:xfrm>
          <a:prstGeom prst="cloudCallout">
            <a:avLst>
              <a:gd name="adj1" fmla="val -22620"/>
              <a:gd name="adj2" fmla="val 68296"/>
            </a:avLst>
          </a:prstGeom>
          <a:gradFill>
            <a:gsLst>
              <a:gs pos="0">
                <a:srgbClr val="94ACDC"/>
              </a:gs>
              <a:gs pos="50000">
                <a:srgbClr val="80A1DC"/>
              </a:gs>
              <a:gs pos="100000">
                <a:schemeClr val="accent1">
                  <a:lumMod val="99000"/>
                  <a:satMod val="120000"/>
                  <a:shade val="78000"/>
                </a:schemeClr>
              </a:gs>
            </a:gsLst>
          </a:gradFill>
          <a:ln w="127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a:t>電気伝導性</a:t>
            </a:r>
            <a:endParaRPr lang="en-US" altLang="ja-JP" sz="3600" dirty="0"/>
          </a:p>
          <a:p>
            <a:pPr algn="ctr"/>
            <a:r>
              <a:rPr lang="ja-JP" altLang="en-US" sz="3600" dirty="0"/>
              <a:t>熱伝導性がよい</a:t>
            </a:r>
          </a:p>
        </p:txBody>
      </p:sp>
      <p:sp>
        <p:nvSpPr>
          <p:cNvPr id="7" name="円/楕円 22">
            <a:extLst>
              <a:ext uri="{FF2B5EF4-FFF2-40B4-BE49-F238E27FC236}">
                <a16:creationId xmlns:a16="http://schemas.microsoft.com/office/drawing/2014/main" id="{4C37D0D6-7FB9-47DE-919D-A657A60B06EB}"/>
              </a:ext>
            </a:extLst>
          </p:cNvPr>
          <p:cNvSpPr/>
          <p:nvPr/>
        </p:nvSpPr>
        <p:spPr>
          <a:xfrm>
            <a:off x="5159896" y="1390658"/>
            <a:ext cx="5010993" cy="1449712"/>
          </a:xfrm>
          <a:prstGeom prst="cloudCallout">
            <a:avLst>
              <a:gd name="adj1" fmla="val -22024"/>
              <a:gd name="adj2" fmla="val 67403"/>
            </a:avLst>
          </a:prstGeom>
          <a:gradFill>
            <a:gsLst>
              <a:gs pos="0">
                <a:srgbClr val="94ACDC"/>
              </a:gs>
              <a:gs pos="50000">
                <a:srgbClr val="80A1DC"/>
              </a:gs>
              <a:gs pos="100000">
                <a:schemeClr val="accent1">
                  <a:lumMod val="99000"/>
                  <a:satMod val="120000"/>
                  <a:shade val="78000"/>
                </a:schemeClr>
              </a:gs>
            </a:gsLst>
          </a:gradFill>
          <a:ln w="127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a:t>かたくてじょうぶ</a:t>
            </a:r>
          </a:p>
        </p:txBody>
      </p:sp>
      <p:sp>
        <p:nvSpPr>
          <p:cNvPr id="8" name="円/楕円 25">
            <a:extLst>
              <a:ext uri="{FF2B5EF4-FFF2-40B4-BE49-F238E27FC236}">
                <a16:creationId xmlns:a16="http://schemas.microsoft.com/office/drawing/2014/main" id="{A5840190-CC2E-4C75-958B-92DDEF8DC680}"/>
              </a:ext>
            </a:extLst>
          </p:cNvPr>
          <p:cNvSpPr/>
          <p:nvPr/>
        </p:nvSpPr>
        <p:spPr>
          <a:xfrm>
            <a:off x="5211250" y="4624440"/>
            <a:ext cx="2553395" cy="1061303"/>
          </a:xfrm>
          <a:prstGeom prst="cloudCallout">
            <a:avLst>
              <a:gd name="adj1" fmla="val 35709"/>
              <a:gd name="adj2" fmla="val 64239"/>
            </a:avLst>
          </a:prstGeom>
          <a:gradFill>
            <a:gsLst>
              <a:gs pos="0">
                <a:srgbClr val="F6B692"/>
              </a:gs>
              <a:gs pos="50000">
                <a:srgbClr val="F9A76F"/>
              </a:gs>
              <a:gs pos="100000">
                <a:schemeClr val="accent2">
                  <a:lumMod val="99000"/>
                  <a:satMod val="120000"/>
                  <a:shade val="78000"/>
                </a:schemeClr>
              </a:gs>
            </a:gsLst>
          </a:gradFill>
          <a:ln w="12700">
            <a:solidFill>
              <a:schemeClr val="tx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t>重い</a:t>
            </a:r>
          </a:p>
        </p:txBody>
      </p:sp>
      <p:sp>
        <p:nvSpPr>
          <p:cNvPr id="2" name="タイトル 1">
            <a:extLst>
              <a:ext uri="{FF2B5EF4-FFF2-40B4-BE49-F238E27FC236}">
                <a16:creationId xmlns:a16="http://schemas.microsoft.com/office/drawing/2014/main" id="{253BE561-385F-482C-8A4C-E26E45E239F6}"/>
              </a:ext>
            </a:extLst>
          </p:cNvPr>
          <p:cNvSpPr>
            <a:spLocks noGrp="1"/>
          </p:cNvSpPr>
          <p:nvPr>
            <p:ph type="title"/>
          </p:nvPr>
        </p:nvSpPr>
        <p:spPr/>
        <p:txBody>
          <a:bodyPr/>
          <a:lstStyle/>
          <a:p>
            <a:r>
              <a:rPr lang="ja-JP" altLang="en-US" dirty="0"/>
              <a:t>金属の利用と性質</a:t>
            </a:r>
          </a:p>
        </p:txBody>
      </p:sp>
      <p:sp>
        <p:nvSpPr>
          <p:cNvPr id="3" name="縦書きコンテンツ プレースホルダー 2">
            <a:extLst>
              <a:ext uri="{FF2B5EF4-FFF2-40B4-BE49-F238E27FC236}">
                <a16:creationId xmlns:a16="http://schemas.microsoft.com/office/drawing/2014/main" id="{D03443FE-AAEB-4CC2-8B46-31A7EC02A611}"/>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spTree>
    <p:extLst>
      <p:ext uri="{BB962C8B-B14F-4D97-AF65-F5344CB8AC3E}">
        <p14:creationId xmlns:p14="http://schemas.microsoft.com/office/powerpoint/2010/main" val="39138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3" grpId="0" animBg="1"/>
      <p:bldP spid="2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617654" y="837130"/>
            <a:ext cx="8877337" cy="6381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200" dirty="0"/>
              <a:t>展性・延性とは？</a:t>
            </a:r>
          </a:p>
        </p:txBody>
      </p:sp>
      <p:sp>
        <p:nvSpPr>
          <p:cNvPr id="2" name="タイトル 1">
            <a:extLst>
              <a:ext uri="{FF2B5EF4-FFF2-40B4-BE49-F238E27FC236}">
                <a16:creationId xmlns:a16="http://schemas.microsoft.com/office/drawing/2014/main" id="{6CD0D22C-6F8E-4B59-A7B4-9C2218337325}"/>
              </a:ext>
            </a:extLst>
          </p:cNvPr>
          <p:cNvSpPr>
            <a:spLocks noGrp="1"/>
          </p:cNvSpPr>
          <p:nvPr>
            <p:ph type="title"/>
          </p:nvPr>
        </p:nvSpPr>
        <p:spPr/>
        <p:txBody>
          <a:bodyPr/>
          <a:lstStyle/>
          <a:p>
            <a:r>
              <a:rPr lang="ja-JP" altLang="en-US" dirty="0"/>
              <a:t>金属の利用と性質</a:t>
            </a:r>
          </a:p>
        </p:txBody>
      </p:sp>
      <p:sp>
        <p:nvSpPr>
          <p:cNvPr id="3" name="縦書きコンテンツ プレースホルダー 2">
            <a:extLst>
              <a:ext uri="{FF2B5EF4-FFF2-40B4-BE49-F238E27FC236}">
                <a16:creationId xmlns:a16="http://schemas.microsoft.com/office/drawing/2014/main" id="{64DAECC3-5E20-4761-9DFB-2604C5AB2E2A}"/>
              </a:ext>
            </a:extLst>
          </p:cNvPr>
          <p:cNvSpPr>
            <a:spLocks noGrp="1"/>
          </p:cNvSpPr>
          <p:nvPr>
            <p:ph orient="vert" sz="quarter" idx="10"/>
          </p:nvPr>
        </p:nvSpPr>
        <p:spPr/>
        <p:txBody>
          <a:bodyPr/>
          <a:lstStyle/>
          <a:p>
            <a:r>
              <a:rPr lang="ja-JP" altLang="en-US" dirty="0"/>
              <a:t>２章　１節　</a:t>
            </a:r>
            <a:r>
              <a:rPr lang="en-US" altLang="ja-JP" dirty="0"/>
              <a:t>|</a:t>
            </a:r>
            <a:r>
              <a:rPr lang="ja-JP" altLang="en-US" dirty="0"/>
              <a:t>　２　金属　</a:t>
            </a:r>
            <a:endParaRPr lang="en-US" altLang="ja-JP" dirty="0"/>
          </a:p>
          <a:p>
            <a:endParaRPr lang="ja-JP" altLang="en-US" dirty="0"/>
          </a:p>
        </p:txBody>
      </p:sp>
      <p:pic>
        <p:nvPicPr>
          <p:cNvPr id="5" name="図 4">
            <a:extLst>
              <a:ext uri="{FF2B5EF4-FFF2-40B4-BE49-F238E27FC236}">
                <a16:creationId xmlns:a16="http://schemas.microsoft.com/office/drawing/2014/main" id="{FD71FBCB-D316-4252-AE1E-31B6992C2B20}"/>
              </a:ext>
            </a:extLst>
          </p:cNvPr>
          <p:cNvPicPr>
            <a:picLocks noChangeAspect="1"/>
          </p:cNvPicPr>
          <p:nvPr/>
        </p:nvPicPr>
        <p:blipFill>
          <a:blip r:embed="rId2"/>
          <a:stretch>
            <a:fillRect/>
          </a:stretch>
        </p:blipFill>
        <p:spPr>
          <a:xfrm>
            <a:off x="1842494" y="1657102"/>
            <a:ext cx="8507012" cy="3543795"/>
          </a:xfrm>
          <a:prstGeom prst="rect">
            <a:avLst/>
          </a:prstGeom>
        </p:spPr>
      </p:pic>
    </p:spTree>
    <p:extLst>
      <p:ext uri="{BB962C8B-B14F-4D97-AF65-F5344CB8AC3E}">
        <p14:creationId xmlns:p14="http://schemas.microsoft.com/office/powerpoint/2010/main" val="1022154076"/>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17718</TotalTime>
  <Words>2189</Words>
  <PresentationFormat>ワイド画面</PresentationFormat>
  <Paragraphs>521</Paragraphs>
  <Slides>51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51</vt:i4>
      </vt:variant>
    </vt:vector>
  </HeadingPairs>
  <TitlesOfParts>
    <vt:vector size="63" baseType="lpstr">
      <vt:lpstr>ＭＳ Ｐゴシック</vt:lpstr>
      <vt:lpstr>ＭＳ Ｐゴシック</vt:lpstr>
      <vt:lpstr>ＭＳ ゴシック</vt:lpstr>
      <vt:lpstr>メイリオ</vt:lpstr>
      <vt:lpstr>メイリオ</vt:lpstr>
      <vt:lpstr>Arial</vt:lpstr>
      <vt:lpstr>Calibri</vt:lpstr>
      <vt:lpstr>Century</vt:lpstr>
      <vt:lpstr>Trebuchet MS</vt:lpstr>
      <vt:lpstr>Wingdings 3</vt:lpstr>
      <vt:lpstr>ファセット</vt:lpstr>
      <vt:lpstr>デザインの設定</vt:lpstr>
      <vt:lpstr>PowerPoint プレゼンテーション</vt:lpstr>
      <vt:lpstr>金属の利用と性質</vt:lpstr>
      <vt:lpstr>金属の利用と性質</vt:lpstr>
      <vt:lpstr>金属の利用と性質</vt:lpstr>
      <vt:lpstr>金属の利用と性質</vt:lpstr>
      <vt:lpstr>金属の利用と性質</vt:lpstr>
      <vt:lpstr>金属の利用と性質</vt:lpstr>
      <vt:lpstr>金属の利用と性質</vt:lpstr>
      <vt:lpstr>金属の利用と性質</vt:lpstr>
      <vt:lpstr>金属の利用と性質</vt:lpstr>
      <vt:lpstr>金属の利用と性質</vt:lpstr>
      <vt:lpstr>金属の利用と性質</vt:lpstr>
      <vt:lpstr>金属の利用と性質</vt:lpstr>
      <vt:lpstr>金属の利用と性質</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金属の製錬</vt:lpstr>
      <vt:lpstr>酸と塩基</vt:lpstr>
      <vt:lpstr>酸と塩基</vt:lpstr>
      <vt:lpstr>金属の腐食とイオン化傾向</vt:lpstr>
      <vt:lpstr>金属の腐食とイオン化傾向</vt:lpstr>
      <vt:lpstr>観察・実験1　金属の腐食と溶解</vt:lpstr>
      <vt:lpstr>観察・実験1　金属の腐食と溶解</vt:lpstr>
      <vt:lpstr>観察・実験1　金属の腐食と溶解</vt:lpstr>
      <vt:lpstr>観察・実験1　金属の腐食と溶解</vt:lpstr>
      <vt:lpstr>観察・実験1　金属の腐食と溶解</vt:lpstr>
      <vt:lpstr>観察・実験1　金属の腐食と溶解</vt:lpstr>
      <vt:lpstr>金属の腐食とイオン化傾向</vt:lpstr>
      <vt:lpstr>金属の腐食とイオン化傾向</vt:lpstr>
      <vt:lpstr>金属の腐食とイオン化傾向</vt:lpstr>
      <vt:lpstr>観察・実験2　金属樹の作成</vt:lpstr>
      <vt:lpstr>金属の腐食とイオン化傾向</vt:lpstr>
      <vt:lpstr>金属の腐食とイオン化傾向</vt:lpstr>
      <vt:lpstr>金属の腐食とイオン化傾向</vt:lpstr>
      <vt:lpstr>金属の腐食とイオン化傾向</vt:lpstr>
      <vt:lpstr>金属の腐食とイオン化傾向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2020-11-27T05:04:08Z</cp:lastPrinted>
  <dcterms:created xsi:type="dcterms:W3CDTF">2011-09-19T09:10:40Z</dcterms:created>
  <dcterms:modified xsi:type="dcterms:W3CDTF">2022-07-13T05:14:53Z</dcterms:modified>
</cp:coreProperties>
</file>