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3" r:id="rId1"/>
    <p:sldMasterId id="2147483942" r:id="rId2"/>
  </p:sldMasterIdLst>
  <p:notesMasterIdLst>
    <p:notesMasterId r:id="rId28"/>
  </p:notesMasterIdLst>
  <p:handoutMasterIdLst>
    <p:handoutMasterId r:id="rId29"/>
  </p:handoutMasterIdLst>
  <p:sldIdLst>
    <p:sldId id="334" r:id="rId3"/>
    <p:sldId id="338" r:id="rId4"/>
    <p:sldId id="340" r:id="rId5"/>
    <p:sldId id="339" r:id="rId6"/>
    <p:sldId id="342" r:id="rId7"/>
    <p:sldId id="341" r:id="rId8"/>
    <p:sldId id="343" r:id="rId9"/>
    <p:sldId id="344" r:id="rId10"/>
    <p:sldId id="346" r:id="rId11"/>
    <p:sldId id="347" r:id="rId12"/>
    <p:sldId id="348" r:id="rId13"/>
    <p:sldId id="349" r:id="rId14"/>
    <p:sldId id="350" r:id="rId15"/>
    <p:sldId id="351" r:id="rId16"/>
    <p:sldId id="362" r:id="rId17"/>
    <p:sldId id="363" r:id="rId18"/>
    <p:sldId id="361" r:id="rId19"/>
    <p:sldId id="352" r:id="rId20"/>
    <p:sldId id="360" r:id="rId21"/>
    <p:sldId id="354" r:id="rId22"/>
    <p:sldId id="356" r:id="rId23"/>
    <p:sldId id="357" r:id="rId24"/>
    <p:sldId id="359" r:id="rId25"/>
    <p:sldId id="355" r:id="rId26"/>
    <p:sldId id="358" r:id="rId27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orient="horz" pos="2931" userDrawn="1">
          <p15:clr>
            <a:srgbClr val="A4A3A4"/>
          </p15:clr>
        </p15:guide>
        <p15:guide id="3" pos="5171" userDrawn="1">
          <p15:clr>
            <a:srgbClr val="A4A3A4"/>
          </p15:clr>
        </p15:guide>
        <p15:guide id="4" pos="26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ki" initials="Y" lastIdx="1" clrIdx="0">
    <p:extLst>
      <p:ext uri="{19B8F6BF-5375-455C-9EA6-DF929625EA0E}">
        <p15:presenceInfo xmlns:p15="http://schemas.microsoft.com/office/powerpoint/2012/main" userId="7a0b7af390892b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76B6B"/>
    <a:srgbClr val="CE9664"/>
    <a:srgbClr val="0067B1"/>
    <a:srgbClr val="FA9664"/>
    <a:srgbClr val="E5C3A8"/>
    <a:srgbClr val="FFCA9F"/>
    <a:srgbClr val="FFE1C9"/>
    <a:srgbClr val="EBE6E2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 autoAdjust="0"/>
    <p:restoredTop sz="96327" autoAdjust="0"/>
  </p:normalViewPr>
  <p:slideViewPr>
    <p:cSldViewPr>
      <p:cViewPr>
        <p:scale>
          <a:sx n="75" d="100"/>
          <a:sy n="75" d="100"/>
        </p:scale>
        <p:origin x="714" y="468"/>
      </p:cViewPr>
      <p:guideLst>
        <p:guide orient="horz" pos="1434"/>
        <p:guide orient="horz" pos="2931"/>
        <p:guide pos="5171"/>
        <p:guide pos="26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2304" y="160"/>
      </p:cViewPr>
      <p:guideLst>
        <p:guide orient="horz" pos="2122"/>
        <p:guide pos="31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412" y="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F471EB-85AB-4687-B961-B58FD244E7A8}" type="datetimeFigureOut">
              <a:rPr lang="ja-JP" altLang="en-US"/>
              <a:pPr>
                <a:defRPr/>
              </a:pPr>
              <a:t>2022/8/2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25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412" y="639725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589A66C-48DC-475D-8907-2939B23B81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846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412" y="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4AC9DB06-F1EA-435D-B04A-01FE6D5AC3D2}" type="datetimeFigureOut">
              <a:rPr lang="ja-JP" altLang="en-US"/>
              <a:pPr>
                <a:defRPr/>
              </a:pPr>
              <a:t>2022/8/2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191" y="3199149"/>
            <a:ext cx="7893933" cy="3031981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25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412" y="639725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89CEB7CB-9B21-44BD-8D15-7ECF69CAE4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8158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705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コンテンツ プレースホルダー 13">
            <a:extLst>
              <a:ext uri="{FF2B5EF4-FFF2-40B4-BE49-F238E27FC236}">
                <a16:creationId xmlns:a16="http://schemas.microsoft.com/office/drawing/2014/main" id="{FA00F5AE-5002-6C4F-AF25-73E5D32A3840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>
            <a:off x="11856640" y="0"/>
            <a:ext cx="335360" cy="5805264"/>
          </a:xfrm>
          <a:prstGeom prst="rect">
            <a:avLst/>
          </a:prstGeom>
        </p:spPr>
        <p:txBody>
          <a:bodyPr vert="eaVert" lIns="72000" tIns="108000" rIns="108000"/>
          <a:lstStyle>
            <a:lvl1pPr algn="ctr">
              <a:buNone/>
              <a:defRPr sz="1200" b="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736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D3844554-E61F-F44B-B294-497E78F30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丸い地球</a:t>
            </a:r>
            <a:endParaRPr kumimoji="1" lang="ja-IS" altLang="en-US" dirty="0"/>
          </a:p>
        </p:txBody>
      </p:sp>
      <p:sp>
        <p:nvSpPr>
          <p:cNvPr id="19" name="縦書きコンテンツ プレースホルダー 13">
            <a:extLst>
              <a:ext uri="{FF2B5EF4-FFF2-40B4-BE49-F238E27FC236}">
                <a16:creationId xmlns:a16="http://schemas.microsoft.com/office/drawing/2014/main" id="{E256A370-69ED-BE4E-9AAE-7530B391AFAD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>
            <a:off x="11856640" y="0"/>
            <a:ext cx="335360" cy="5805264"/>
          </a:xfrm>
          <a:prstGeom prst="rect">
            <a:avLst/>
          </a:prstGeom>
        </p:spPr>
        <p:txBody>
          <a:bodyPr vert="eaVert" lIns="72000" tIns="108000" rIns="108000"/>
          <a:lstStyle>
            <a:lvl1pPr algn="ctr">
              <a:buNone/>
              <a:defRPr sz="1200" b="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4371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58BA9BB1-182A-0147-9C36-C61DA332AA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図 2">
            <a:extLst>
              <a:ext uri="{FF2B5EF4-FFF2-40B4-BE49-F238E27FC236}">
                <a16:creationId xmlns:a16="http://schemas.microsoft.com/office/drawing/2014/main" id="{7A01DDFF-731F-994C-BEB8-EB92A3C24A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777" y="6309320"/>
            <a:ext cx="242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989895-9411-6E4D-B23B-8BAA4A26FF71}"/>
              </a:ext>
            </a:extLst>
          </p:cNvPr>
          <p:cNvSpPr txBox="1"/>
          <p:nvPr userDrawn="1"/>
        </p:nvSpPr>
        <p:spPr>
          <a:xfrm>
            <a:off x="11449679" y="6553795"/>
            <a:ext cx="74232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地基</a:t>
            </a:r>
            <a:r>
              <a: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702</a:t>
            </a:r>
            <a:endParaRPr lang="ja-JP" altLang="en-US" sz="12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defRPr/>
            </a:pP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DBE7A9B-A6B0-C84F-B4C6-3021240EAFCF}"/>
              </a:ext>
            </a:extLst>
          </p:cNvPr>
          <p:cNvSpPr/>
          <p:nvPr userDrawn="1"/>
        </p:nvSpPr>
        <p:spPr>
          <a:xfrm>
            <a:off x="26636" y="3135278"/>
            <a:ext cx="45274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ja-I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ja-IS" altLang="en-US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ー</a:t>
            </a:r>
            <a:endParaRPr lang="en-US" altLang="ja-IS" sz="16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C7908C2-E3EA-6649-8680-614F63986064}"/>
              </a:ext>
            </a:extLst>
          </p:cNvPr>
          <p:cNvSpPr txBox="1"/>
          <p:nvPr userDrawn="1"/>
        </p:nvSpPr>
        <p:spPr>
          <a:xfrm>
            <a:off x="357572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IS" altLang="en-US" dirty="0"/>
          </a:p>
        </p:txBody>
      </p:sp>
      <p:sp>
        <p:nvSpPr>
          <p:cNvPr id="74" name="スライド番号プレースホルダー 4">
            <a:extLst>
              <a:ext uri="{FF2B5EF4-FFF2-40B4-BE49-F238E27FC236}">
                <a16:creationId xmlns:a16="http://schemas.microsoft.com/office/drawing/2014/main" id="{DDEC1F7B-7F34-9E4B-A320-251603F827C7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ja-IS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ja-IS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プレースホルダー 27">
            <a:extLst>
              <a:ext uri="{FF2B5EF4-FFF2-40B4-BE49-F238E27FC236}">
                <a16:creationId xmlns:a16="http://schemas.microsoft.com/office/drawing/2014/main" id="{BADE64CE-DE77-B343-A107-3E98F1533317}"/>
              </a:ext>
            </a:extLst>
          </p:cNvPr>
          <p:cNvSpPr txBox="1">
            <a:spLocks/>
          </p:cNvSpPr>
          <p:nvPr userDrawn="1"/>
        </p:nvSpPr>
        <p:spPr>
          <a:xfrm>
            <a:off x="33338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I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25</a:t>
            </a:r>
            <a:endParaRPr kumimoji="1" lang="ja-I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84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2800" kern="1200">
          <a:solidFill>
            <a:schemeClr val="accent4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E9A5234B-BB29-4747-9A5E-FD2232ECB1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図 2">
            <a:extLst>
              <a:ext uri="{FF2B5EF4-FFF2-40B4-BE49-F238E27FC236}">
                <a16:creationId xmlns:a16="http://schemas.microsoft.com/office/drawing/2014/main" id="{CAE58B18-AC1C-ED4D-9902-F43F9D681A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777" y="6309320"/>
            <a:ext cx="242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61F2A4-F9EE-1F4C-978E-C9E9F39B9E19}"/>
              </a:ext>
            </a:extLst>
          </p:cNvPr>
          <p:cNvSpPr txBox="1"/>
          <p:nvPr userDrawn="1"/>
        </p:nvSpPr>
        <p:spPr>
          <a:xfrm>
            <a:off x="11449679" y="6553795"/>
            <a:ext cx="74232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地基</a:t>
            </a:r>
            <a:r>
              <a: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702</a:t>
            </a:r>
            <a:endParaRPr lang="ja-JP" altLang="en-US" sz="12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defRPr/>
            </a:pP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8EA201-6C2D-2C40-82A4-348A9794045B}"/>
              </a:ext>
            </a:extLst>
          </p:cNvPr>
          <p:cNvSpPr/>
          <p:nvPr userDrawn="1"/>
        </p:nvSpPr>
        <p:spPr>
          <a:xfrm>
            <a:off x="26636" y="3135278"/>
            <a:ext cx="4527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ja-I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ja-IS" altLang="en-US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ー</a:t>
            </a:r>
            <a:endParaRPr lang="en-US" altLang="ja-IS" sz="16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endParaRPr lang="ja-I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4" name="タイトル プレースホルダー 23">
            <a:extLst>
              <a:ext uri="{FF2B5EF4-FFF2-40B4-BE49-F238E27FC236}">
                <a16:creationId xmlns:a16="http://schemas.microsoft.com/office/drawing/2014/main" id="{46E7E43E-7C9B-D44F-96D9-25390A116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マスタータイトルの書式設定</a:t>
            </a:r>
            <a:endParaRPr kumimoji="1" lang="ja-IS" altLang="en-US" dirty="0"/>
          </a:p>
        </p:txBody>
      </p:sp>
      <p:sp>
        <p:nvSpPr>
          <p:cNvPr id="36" name="スライド番号プレースホルダー 4">
            <a:extLst>
              <a:ext uri="{FF2B5EF4-FFF2-40B4-BE49-F238E27FC236}">
                <a16:creationId xmlns:a16="http://schemas.microsoft.com/office/drawing/2014/main" id="{4DA81D93-01E9-FC4A-933D-05AA13B37B2D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ja-IS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ja-IS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プレースホルダー 27">
            <a:extLst>
              <a:ext uri="{FF2B5EF4-FFF2-40B4-BE49-F238E27FC236}">
                <a16:creationId xmlns:a16="http://schemas.microsoft.com/office/drawing/2014/main" id="{F31990B9-F8ED-8043-8784-16D07517DBAE}"/>
              </a:ext>
            </a:extLst>
          </p:cNvPr>
          <p:cNvSpPr txBox="1">
            <a:spLocks/>
          </p:cNvSpPr>
          <p:nvPr userDrawn="1"/>
        </p:nvSpPr>
        <p:spPr>
          <a:xfrm>
            <a:off x="33338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I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25</a:t>
            </a:r>
            <a:endParaRPr kumimoji="1" lang="ja-I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5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>
              <a:lumMod val="50000"/>
            </a:schemeClr>
          </a:solidFill>
          <a:latin typeface="Meiryo" panose="020B0604030504040204" pitchFamily="34" charset="-128"/>
          <a:ea typeface="Meiryo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1C9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">
            <a:extLst>
              <a:ext uri="{FF2B5EF4-FFF2-40B4-BE49-F238E27FC236}">
                <a16:creationId xmlns:a16="http://schemas.microsoft.com/office/drawing/2014/main" id="{3196A7F4-2F6E-9A4B-A5C1-53067FFC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817" y="1888718"/>
            <a:ext cx="48523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4000" dirty="0">
                <a:latin typeface="+mn-ea"/>
                <a:ea typeface="+mn-ea"/>
              </a:rPr>
              <a:t>１節　地球の構造</a:t>
            </a:r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DEA9FF3A-72EF-5141-BC20-07681373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604" y="2921169"/>
            <a:ext cx="73808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6000" dirty="0">
                <a:latin typeface="+mn-ea"/>
                <a:ea typeface="+mn-ea"/>
              </a:rPr>
              <a:t>１</a:t>
            </a:r>
            <a:r>
              <a:rPr lang="en-US" altLang="ja-JP" sz="6000" dirty="0">
                <a:latin typeface="+mn-ea"/>
                <a:ea typeface="+mn-ea"/>
              </a:rPr>
              <a:t> </a:t>
            </a:r>
            <a:r>
              <a:rPr lang="ja-JP" altLang="en-US" sz="6000" dirty="0">
                <a:latin typeface="+mn-ea"/>
                <a:ea typeface="+mn-ea"/>
              </a:rPr>
              <a:t>地球の形と大きさ</a:t>
            </a:r>
            <a:endParaRPr lang="en-US" altLang="ja-JP" sz="6000" dirty="0">
              <a:latin typeface="+mn-ea"/>
              <a:ea typeface="+mn-ea"/>
            </a:endParaRPr>
          </a:p>
        </p:txBody>
      </p:sp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CEE96736-B23E-5F43-B948-136D8E995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788" y="4689530"/>
            <a:ext cx="3816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スライド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08D72C1-BC74-754D-AD9E-51EED56C6427}"/>
              </a:ext>
            </a:extLst>
          </p:cNvPr>
          <p:cNvSpPr/>
          <p:nvPr/>
        </p:nvSpPr>
        <p:spPr>
          <a:xfrm>
            <a:off x="7176120" y="3780329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p.8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</a:p>
        </p:txBody>
      </p:sp>
      <p:sp>
        <p:nvSpPr>
          <p:cNvPr id="22" name="縦書きコンテンツ プレースホルダー 7">
            <a:extLst>
              <a:ext uri="{FF2B5EF4-FFF2-40B4-BE49-F238E27FC236}">
                <a16:creationId xmlns:a16="http://schemas.microsoft.com/office/drawing/2014/main" id="{A814A0A2-CC75-2341-BCFA-B4D527720C11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>
          <a:xfrm>
            <a:off x="11856640" y="0"/>
            <a:ext cx="335360" cy="5805264"/>
          </a:xfrm>
        </p:spPr>
        <p:txBody>
          <a:bodyPr tIns="108000" rIns="93600"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8192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C00DE7-C946-4363-B377-79183F51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 </a:t>
            </a:r>
            <a:r>
              <a:rPr kumimoji="1" lang="ja-JP" altLang="en-US" dirty="0"/>
              <a:t>地球の大きさ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697D1FDC-A11C-4827-A35F-A65C551EE29C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236EF89-8550-4476-AF8A-30F498063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99" y="3728778"/>
            <a:ext cx="2296015" cy="1768870"/>
          </a:xfrm>
          <a:prstGeom prst="rect">
            <a:avLst/>
          </a:prstGeom>
        </p:spPr>
      </p:pic>
      <p:sp>
        <p:nvSpPr>
          <p:cNvPr id="6" name="コンテンツ プレースホルダ 2">
            <a:extLst>
              <a:ext uri="{FF2B5EF4-FFF2-40B4-BE49-F238E27FC236}">
                <a16:creationId xmlns:a16="http://schemas.microsoft.com/office/drawing/2014/main" id="{75C9E4A8-4A01-482F-A108-E9CE5B7E2FC0}"/>
              </a:ext>
            </a:extLst>
          </p:cNvPr>
          <p:cNvSpPr txBox="1">
            <a:spLocks/>
          </p:cNvSpPr>
          <p:nvPr/>
        </p:nvSpPr>
        <p:spPr bwMode="auto">
          <a:xfrm>
            <a:off x="703670" y="1689625"/>
            <a:ext cx="7821206" cy="91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中心角　</a:t>
            </a:r>
            <a:r>
              <a:rPr lang="ja-JP" altLang="en-US" sz="4800" b="1" dirty="0"/>
              <a:t>：</a:t>
            </a:r>
            <a:r>
              <a:rPr lang="ja-JP" altLang="en-US" dirty="0"/>
              <a:t>　</a:t>
            </a:r>
            <a:r>
              <a:rPr lang="en-US" altLang="ja-JP" dirty="0"/>
              <a:t>360°</a:t>
            </a:r>
            <a:r>
              <a:rPr lang="ja-JP" altLang="en-US" dirty="0"/>
              <a:t>＝　弧の長さ　</a:t>
            </a:r>
            <a:r>
              <a:rPr lang="ja-JP" altLang="en-US" sz="4800" b="1" dirty="0"/>
              <a:t>：</a:t>
            </a:r>
            <a:r>
              <a:rPr lang="ja-JP" altLang="en-US" dirty="0"/>
              <a:t>　全周</a:t>
            </a:r>
            <a:endParaRPr lang="en-US" altLang="ja-JP" dirty="0"/>
          </a:p>
        </p:txBody>
      </p:sp>
      <p:sp>
        <p:nvSpPr>
          <p:cNvPr id="7" name="コンテンツ プレースホルダ 2">
            <a:extLst>
              <a:ext uri="{FF2B5EF4-FFF2-40B4-BE49-F238E27FC236}">
                <a16:creationId xmlns:a16="http://schemas.microsoft.com/office/drawing/2014/main" id="{53B914D3-63E8-49C1-A0E6-45A7981C95BD}"/>
              </a:ext>
            </a:extLst>
          </p:cNvPr>
          <p:cNvSpPr txBox="1">
            <a:spLocks/>
          </p:cNvSpPr>
          <p:nvPr/>
        </p:nvSpPr>
        <p:spPr bwMode="auto">
          <a:xfrm>
            <a:off x="741769" y="2280175"/>
            <a:ext cx="8402231" cy="91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　</a:t>
            </a:r>
            <a:r>
              <a:rPr lang="en-US" altLang="ja-JP" dirty="0"/>
              <a:t>7.2°</a:t>
            </a:r>
            <a:r>
              <a:rPr lang="ja-JP" altLang="en-US" dirty="0"/>
              <a:t>　</a:t>
            </a:r>
            <a:r>
              <a:rPr lang="ja-JP" altLang="en-US" sz="4800" b="1" dirty="0"/>
              <a:t>：</a:t>
            </a:r>
            <a:r>
              <a:rPr lang="ja-JP" altLang="en-US" dirty="0"/>
              <a:t>　</a:t>
            </a:r>
            <a:r>
              <a:rPr lang="en-US" altLang="ja-JP" dirty="0"/>
              <a:t>360°</a:t>
            </a:r>
            <a:r>
              <a:rPr lang="ja-JP" altLang="en-US" dirty="0"/>
              <a:t>＝　    </a:t>
            </a:r>
            <a:r>
              <a:rPr lang="en-US" altLang="ja-JP" dirty="0"/>
              <a:t>920 km</a:t>
            </a:r>
            <a:r>
              <a:rPr lang="ja-JP" altLang="en-US" dirty="0"/>
              <a:t>　</a:t>
            </a:r>
            <a:r>
              <a:rPr lang="ja-JP" altLang="en-US" sz="4800" b="1" dirty="0"/>
              <a:t>：</a:t>
            </a:r>
            <a:r>
              <a:rPr lang="ja-JP" altLang="en-US" dirty="0"/>
              <a:t>　地球の全周</a:t>
            </a:r>
            <a:endParaRPr lang="en-US" altLang="ja-JP" dirty="0"/>
          </a:p>
        </p:txBody>
      </p:sp>
      <p:sp>
        <p:nvSpPr>
          <p:cNvPr id="8" name="コンテンツ プレースホルダ 2">
            <a:extLst>
              <a:ext uri="{FF2B5EF4-FFF2-40B4-BE49-F238E27FC236}">
                <a16:creationId xmlns:a16="http://schemas.microsoft.com/office/drawing/2014/main" id="{D59E91E1-5D62-46EC-BFBF-79CF443FE38F}"/>
              </a:ext>
            </a:extLst>
          </p:cNvPr>
          <p:cNvSpPr txBox="1">
            <a:spLocks/>
          </p:cNvSpPr>
          <p:nvPr/>
        </p:nvSpPr>
        <p:spPr bwMode="auto">
          <a:xfrm>
            <a:off x="1522819" y="3280300"/>
            <a:ext cx="5605353" cy="91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地球の全周　＝　約 </a:t>
            </a:r>
            <a:r>
              <a:rPr lang="en-US" altLang="ja-JP" dirty="0"/>
              <a:t>46000 km</a:t>
            </a:r>
          </a:p>
        </p:txBody>
      </p:sp>
      <p:sp>
        <p:nvSpPr>
          <p:cNvPr id="9" name="コンテンツ プレースホルダ 2">
            <a:extLst>
              <a:ext uri="{FF2B5EF4-FFF2-40B4-BE49-F238E27FC236}">
                <a16:creationId xmlns:a16="http://schemas.microsoft.com/office/drawing/2014/main" id="{5957B21C-0DA0-4B67-9144-6F3C5518C31D}"/>
              </a:ext>
            </a:extLst>
          </p:cNvPr>
          <p:cNvSpPr txBox="1">
            <a:spLocks/>
          </p:cNvSpPr>
          <p:nvPr/>
        </p:nvSpPr>
        <p:spPr bwMode="auto">
          <a:xfrm>
            <a:off x="983432" y="634756"/>
            <a:ext cx="5878106" cy="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エラトステネス（紀元前</a:t>
            </a:r>
            <a:r>
              <a:rPr lang="en-US" altLang="ja-JP" dirty="0"/>
              <a:t>230</a:t>
            </a:r>
            <a:r>
              <a:rPr lang="ja-JP" altLang="en-US" dirty="0"/>
              <a:t>年頃）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6244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4E5AD1-B7D1-4F69-ADB3-73036C85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 </a:t>
            </a:r>
            <a:r>
              <a:rPr kumimoji="1" lang="ja-JP" altLang="en-US" dirty="0"/>
              <a:t>地球の大きさ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FC24634A-CB06-48F5-A528-5919FC97FB1F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コンテンツ プレースホルダ 2">
            <a:extLst>
              <a:ext uri="{FF2B5EF4-FFF2-40B4-BE49-F238E27FC236}">
                <a16:creationId xmlns:a16="http://schemas.microsoft.com/office/drawing/2014/main" id="{3ADA2E2C-54D1-49AD-8B8D-C576EB53C63D}"/>
              </a:ext>
            </a:extLst>
          </p:cNvPr>
          <p:cNvSpPr txBox="1">
            <a:spLocks/>
          </p:cNvSpPr>
          <p:nvPr/>
        </p:nvSpPr>
        <p:spPr bwMode="auto">
          <a:xfrm>
            <a:off x="1845082" y="1470566"/>
            <a:ext cx="5605353" cy="91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地球の全周　＝　約 </a:t>
            </a:r>
            <a:r>
              <a:rPr lang="en-US" altLang="ja-JP" dirty="0"/>
              <a:t>46000 km</a:t>
            </a:r>
          </a:p>
        </p:txBody>
      </p:sp>
      <p:sp>
        <p:nvSpPr>
          <p:cNvPr id="5" name="コンテンツ プレースホルダ 2">
            <a:extLst>
              <a:ext uri="{FF2B5EF4-FFF2-40B4-BE49-F238E27FC236}">
                <a16:creationId xmlns:a16="http://schemas.microsoft.com/office/drawing/2014/main" id="{E341A09F-186E-44B5-A461-AC18B9744D1B}"/>
              </a:ext>
            </a:extLst>
          </p:cNvPr>
          <p:cNvSpPr txBox="1">
            <a:spLocks/>
          </p:cNvSpPr>
          <p:nvPr/>
        </p:nvSpPr>
        <p:spPr bwMode="auto">
          <a:xfrm>
            <a:off x="930683" y="620688"/>
            <a:ext cx="5878106" cy="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エラトステネス（紀元前</a:t>
            </a:r>
            <a:r>
              <a:rPr lang="en-US" altLang="ja-JP" dirty="0"/>
              <a:t>230</a:t>
            </a:r>
            <a:r>
              <a:rPr lang="ja-JP" altLang="en-US" dirty="0"/>
              <a:t>年頃）</a:t>
            </a:r>
            <a:endParaRPr lang="en-US" altLang="ja-JP" dirty="0"/>
          </a:p>
        </p:txBody>
      </p:sp>
      <p:sp>
        <p:nvSpPr>
          <p:cNvPr id="6" name="コンテンツ プレースホルダ 2">
            <a:extLst>
              <a:ext uri="{FF2B5EF4-FFF2-40B4-BE49-F238E27FC236}">
                <a16:creationId xmlns:a16="http://schemas.microsoft.com/office/drawing/2014/main" id="{291A7E69-3F3B-4949-BAEC-E44978D2E6B6}"/>
              </a:ext>
            </a:extLst>
          </p:cNvPr>
          <p:cNvSpPr txBox="1">
            <a:spLocks/>
          </p:cNvSpPr>
          <p:nvPr/>
        </p:nvSpPr>
        <p:spPr bwMode="auto">
          <a:xfrm>
            <a:off x="1930807" y="3185066"/>
            <a:ext cx="5605353" cy="91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地球の全周　＝　約 </a:t>
            </a:r>
            <a:r>
              <a:rPr lang="en-US" altLang="ja-JP" dirty="0"/>
              <a:t>4</a:t>
            </a:r>
            <a:r>
              <a:rPr lang="ja-JP" altLang="en-US" dirty="0"/>
              <a:t>万</a:t>
            </a:r>
            <a:r>
              <a:rPr lang="en-US" altLang="ja-JP" dirty="0"/>
              <a:t> km</a:t>
            </a:r>
          </a:p>
        </p:txBody>
      </p:sp>
      <p:sp>
        <p:nvSpPr>
          <p:cNvPr id="7" name="コンテンツ プレースホルダ 2">
            <a:extLst>
              <a:ext uri="{FF2B5EF4-FFF2-40B4-BE49-F238E27FC236}">
                <a16:creationId xmlns:a16="http://schemas.microsoft.com/office/drawing/2014/main" id="{4E24B37F-C680-4F44-96AA-9368429F2B34}"/>
              </a:ext>
            </a:extLst>
          </p:cNvPr>
          <p:cNvSpPr txBox="1">
            <a:spLocks/>
          </p:cNvSpPr>
          <p:nvPr/>
        </p:nvSpPr>
        <p:spPr bwMode="auto">
          <a:xfrm>
            <a:off x="930683" y="2443887"/>
            <a:ext cx="5605353" cy="91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実際には･･･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167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2E4258-9EB6-4095-ACA2-22116C07C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 </a:t>
            </a:r>
            <a:r>
              <a:rPr kumimoji="1" lang="ja-JP" altLang="en-US" dirty="0"/>
              <a:t>地球の大きさ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CEAA345A-65EA-4B64-A27D-2BD75720FA3B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コンテンツ プレースホルダ 2">
            <a:extLst>
              <a:ext uri="{FF2B5EF4-FFF2-40B4-BE49-F238E27FC236}">
                <a16:creationId xmlns:a16="http://schemas.microsoft.com/office/drawing/2014/main" id="{EBBAE1C0-816F-4CB3-8DCC-1A38622D115E}"/>
              </a:ext>
            </a:extLst>
          </p:cNvPr>
          <p:cNvSpPr txBox="1">
            <a:spLocks/>
          </p:cNvSpPr>
          <p:nvPr/>
        </p:nvSpPr>
        <p:spPr bwMode="auto">
          <a:xfrm>
            <a:off x="1522818" y="1089550"/>
            <a:ext cx="5605353" cy="91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地球の全周　＝　約 </a:t>
            </a:r>
            <a:r>
              <a:rPr lang="en-US" altLang="ja-JP" dirty="0"/>
              <a:t>4</a:t>
            </a:r>
            <a:r>
              <a:rPr lang="ja-JP" altLang="en-US" dirty="0"/>
              <a:t>万</a:t>
            </a:r>
            <a:r>
              <a:rPr lang="en-US" altLang="ja-JP" dirty="0"/>
              <a:t> km</a:t>
            </a:r>
          </a:p>
        </p:txBody>
      </p:sp>
      <p:sp>
        <p:nvSpPr>
          <p:cNvPr id="5" name="コンテンツ プレースホルダ 2">
            <a:extLst>
              <a:ext uri="{FF2B5EF4-FFF2-40B4-BE49-F238E27FC236}">
                <a16:creationId xmlns:a16="http://schemas.microsoft.com/office/drawing/2014/main" id="{1ADD9A15-1426-4204-AFC6-1C889C7113B8}"/>
              </a:ext>
            </a:extLst>
          </p:cNvPr>
          <p:cNvSpPr txBox="1">
            <a:spLocks/>
          </p:cNvSpPr>
          <p:nvPr/>
        </p:nvSpPr>
        <p:spPr bwMode="auto">
          <a:xfrm>
            <a:off x="846543" y="2274575"/>
            <a:ext cx="5605353" cy="7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では，地球の半径は？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 2">
                <a:extLst>
                  <a:ext uri="{FF2B5EF4-FFF2-40B4-BE49-F238E27FC236}">
                    <a16:creationId xmlns:a16="http://schemas.microsoft.com/office/drawing/2014/main" id="{1B2FBF3E-E188-4FA2-82A4-C9D1E133922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46543" y="3040926"/>
                <a:ext cx="7240182" cy="1049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buNone/>
                </a:pPr>
                <a:r>
                  <a:rPr lang="ja-JP" altLang="en-US" dirty="0"/>
                  <a:t>地球の半径　＝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地球の全周</m:t>
                        </m:r>
                      </m:num>
                      <m:den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6" name="コンテンツ プレースホルダ 2">
                <a:extLst>
                  <a:ext uri="{FF2B5EF4-FFF2-40B4-BE49-F238E27FC236}">
                    <a16:creationId xmlns:a16="http://schemas.microsoft.com/office/drawing/2014/main" id="{1B2FBF3E-E188-4FA2-82A4-C9D1E1339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6543" y="3040926"/>
                <a:ext cx="7240182" cy="1049650"/>
              </a:xfrm>
              <a:prstGeom prst="rect">
                <a:avLst/>
              </a:prstGeom>
              <a:blipFill>
                <a:blip r:embed="rId2"/>
                <a:stretch>
                  <a:fillRect l="-21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 2">
                <a:extLst>
                  <a:ext uri="{FF2B5EF4-FFF2-40B4-BE49-F238E27FC236}">
                    <a16:creationId xmlns:a16="http://schemas.microsoft.com/office/drawing/2014/main" id="{71860C92-4277-4EB4-BBC6-0CD2CE7710D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190873" y="4050577"/>
                <a:ext cx="3076575" cy="1049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buNone/>
                </a:pPr>
                <a:r>
                  <a:rPr lang="ja-JP" altLang="en-US" dirty="0"/>
                  <a:t>＝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約</m:t>
                        </m:r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40000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km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6.28</m:t>
                        </m:r>
                      </m:den>
                    </m:f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7" name="コンテンツ プレースホルダ 2">
                <a:extLst>
                  <a:ext uri="{FF2B5EF4-FFF2-40B4-BE49-F238E27FC236}">
                    <a16:creationId xmlns:a16="http://schemas.microsoft.com/office/drawing/2014/main" id="{71860C92-4277-4EB4-BBC6-0CD2CE771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0873" y="4050577"/>
                <a:ext cx="3076575" cy="1049650"/>
              </a:xfrm>
              <a:prstGeom prst="rect">
                <a:avLst/>
              </a:prstGeom>
              <a:blipFill>
                <a:blip r:embed="rId3"/>
                <a:stretch>
                  <a:fillRect l="-49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コンテンツ プレースホルダ 2">
            <a:extLst>
              <a:ext uri="{FF2B5EF4-FFF2-40B4-BE49-F238E27FC236}">
                <a16:creationId xmlns:a16="http://schemas.microsoft.com/office/drawing/2014/main" id="{CAA122BA-9CCE-4DC6-AA52-EC2782217F5F}"/>
              </a:ext>
            </a:extLst>
          </p:cNvPr>
          <p:cNvSpPr txBox="1">
            <a:spLocks/>
          </p:cNvSpPr>
          <p:nvPr/>
        </p:nvSpPr>
        <p:spPr bwMode="auto">
          <a:xfrm>
            <a:off x="3190873" y="5060228"/>
            <a:ext cx="3076575" cy="10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＝　約</a:t>
            </a:r>
            <a:r>
              <a:rPr lang="en-US" altLang="ja-JP" dirty="0"/>
              <a:t>6400 km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1DC97BA-5F80-20CA-72D5-DF9E39449895}"/>
              </a:ext>
            </a:extLst>
          </p:cNvPr>
          <p:cNvCxnSpPr/>
          <p:nvPr/>
        </p:nvCxnSpPr>
        <p:spPr>
          <a:xfrm>
            <a:off x="3863752" y="3501008"/>
            <a:ext cx="2088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22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E82A13-54C2-41B9-A83C-E2EF2CFB9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観察・実験</a:t>
            </a:r>
            <a:r>
              <a:rPr lang="en-US" altLang="ja-JP" dirty="0"/>
              <a:t>1</a:t>
            </a:r>
            <a:r>
              <a:rPr lang="ja-JP" altLang="en-US" dirty="0"/>
              <a:t>　地球の大きさを測定する</a:t>
            </a:r>
            <a:endParaRPr kumimoji="1" lang="ja-JP" altLang="en-US" dirty="0"/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4F768E4E-60B3-4F16-B18D-258FCF5BB52D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コンテンツ プレースホルダ 2">
            <a:extLst>
              <a:ext uri="{FF2B5EF4-FFF2-40B4-BE49-F238E27FC236}">
                <a16:creationId xmlns:a16="http://schemas.microsoft.com/office/drawing/2014/main" id="{BFB39B88-B8A5-438D-850D-10B5B76883E1}"/>
              </a:ext>
            </a:extLst>
          </p:cNvPr>
          <p:cNvSpPr txBox="1">
            <a:spLocks/>
          </p:cNvSpPr>
          <p:nvPr/>
        </p:nvSpPr>
        <p:spPr bwMode="auto">
          <a:xfrm>
            <a:off x="1465056" y="1052736"/>
            <a:ext cx="9383471" cy="113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en-US" altLang="ja-JP" sz="3600" dirty="0"/>
              <a:t>1</a:t>
            </a:r>
            <a:r>
              <a:rPr lang="ja-JP" altLang="en-US" sz="3600" dirty="0"/>
              <a:t>）　北緯</a:t>
            </a:r>
            <a:r>
              <a:rPr lang="en-US" altLang="ja-JP" sz="3600" dirty="0"/>
              <a:t>45</a:t>
            </a:r>
            <a:r>
              <a:rPr lang="ja-JP" altLang="en-US" sz="3600" dirty="0"/>
              <a:t>度から北極点までの距離と赤道までの距離をそれぞれ測定する。</a:t>
            </a:r>
            <a:endParaRPr lang="en-US" altLang="ja-JP" sz="3600" dirty="0"/>
          </a:p>
        </p:txBody>
      </p:sp>
      <p:sp>
        <p:nvSpPr>
          <p:cNvPr id="6" name="コンテンツ プレースホルダ 2">
            <a:extLst>
              <a:ext uri="{FF2B5EF4-FFF2-40B4-BE49-F238E27FC236}">
                <a16:creationId xmlns:a16="http://schemas.microsoft.com/office/drawing/2014/main" id="{A1720526-DF68-445E-9B60-766145749A6B}"/>
              </a:ext>
            </a:extLst>
          </p:cNvPr>
          <p:cNvSpPr txBox="1">
            <a:spLocks/>
          </p:cNvSpPr>
          <p:nvPr/>
        </p:nvSpPr>
        <p:spPr bwMode="auto">
          <a:xfrm>
            <a:off x="1465057" y="2597727"/>
            <a:ext cx="938347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en-US" altLang="ja-JP" sz="3600" dirty="0"/>
              <a:t>2</a:t>
            </a:r>
            <a:r>
              <a:rPr lang="ja-JP" altLang="en-US" sz="3600" dirty="0"/>
              <a:t>）　カナダ，モンゴル，エジプト，ブラジル，オーストラリアの各国内での緯度</a:t>
            </a:r>
            <a:r>
              <a:rPr lang="en-US" altLang="ja-JP" sz="3600" dirty="0"/>
              <a:t>1°</a:t>
            </a:r>
            <a:r>
              <a:rPr lang="ja-JP" altLang="en-US" sz="3600" dirty="0"/>
              <a:t>あたりの子午線長を算出する。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190059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857792-981F-48AE-8948-E69A1FE2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観察・実験</a:t>
            </a:r>
            <a:r>
              <a:rPr lang="en-US" altLang="ja-JP" dirty="0"/>
              <a:t>1</a:t>
            </a:r>
            <a:r>
              <a:rPr lang="ja-JP" altLang="en-US" dirty="0"/>
              <a:t>　地球の大きさを測定する</a:t>
            </a:r>
            <a:endParaRPr kumimoji="1" lang="ja-JP" altLang="en-US" dirty="0"/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5FDAD152-6A5C-470B-A06F-AB0182AD2112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コンテンツ プレースホルダ 2">
            <a:extLst>
              <a:ext uri="{FF2B5EF4-FFF2-40B4-BE49-F238E27FC236}">
                <a16:creationId xmlns:a16="http://schemas.microsoft.com/office/drawing/2014/main" id="{77638EC0-1DD7-4253-8E78-6398F280DE9B}"/>
              </a:ext>
            </a:extLst>
          </p:cNvPr>
          <p:cNvSpPr txBox="1">
            <a:spLocks/>
          </p:cNvSpPr>
          <p:nvPr/>
        </p:nvSpPr>
        <p:spPr bwMode="auto">
          <a:xfrm>
            <a:off x="1445195" y="844737"/>
            <a:ext cx="76390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en-US" altLang="ja-JP" dirty="0"/>
              <a:t>1</a:t>
            </a:r>
            <a:r>
              <a:rPr lang="ja-JP" altLang="en-US" dirty="0"/>
              <a:t>）　北緯</a:t>
            </a:r>
            <a:r>
              <a:rPr lang="en-US" altLang="ja-JP" dirty="0"/>
              <a:t>45</a:t>
            </a:r>
            <a:r>
              <a:rPr lang="ja-JP" altLang="en-US" dirty="0"/>
              <a:t>度から北極点までの距離と赤道までの距離をそれぞれ測定する。</a:t>
            </a:r>
            <a:endParaRPr lang="en-US" altLang="ja-JP" dirty="0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0B9C5375-CCAF-49DD-BFB9-0586BAB47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48292"/>
              </p:ext>
            </p:extLst>
          </p:nvPr>
        </p:nvGraphicFramePr>
        <p:xfrm>
          <a:off x="1581803" y="2665702"/>
          <a:ext cx="7560000" cy="2116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val="1063334959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3290962825"/>
                    </a:ext>
                  </a:extLst>
                </a:gridCol>
              </a:tblGrid>
              <a:tr h="8639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/>
                        <a:t>北緯</a:t>
                      </a:r>
                      <a:r>
                        <a:rPr kumimoji="1" lang="en-US" altLang="ja-JP" sz="3200" dirty="0"/>
                        <a:t>45°</a:t>
                      </a:r>
                      <a:r>
                        <a:rPr kumimoji="1" lang="ja-JP" altLang="en-US" sz="3200" dirty="0"/>
                        <a:t>から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/>
                        <a:t>距離</a:t>
                      </a:r>
                      <a:r>
                        <a:rPr kumimoji="1" lang="en-US" altLang="ja-JP" sz="3200" dirty="0"/>
                        <a:t>〔km〕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3765840"/>
                  </a:ext>
                </a:extLst>
              </a:tr>
              <a:tr h="626496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北極点まで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137534"/>
                  </a:ext>
                </a:extLst>
              </a:tr>
              <a:tr h="626496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赤道まで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72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637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857792-981F-48AE-8948-E69A1FE2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観察・実験</a:t>
            </a:r>
            <a:r>
              <a:rPr lang="en-US" altLang="ja-JP" dirty="0"/>
              <a:t>1</a:t>
            </a:r>
            <a:r>
              <a:rPr lang="ja-JP" altLang="en-US" dirty="0"/>
              <a:t>　地球の大きさを測定する</a:t>
            </a:r>
            <a:endParaRPr kumimoji="1" lang="ja-JP" altLang="en-US" dirty="0"/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5FDAD152-6A5C-470B-A06F-AB0182AD2112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コンテンツ プレースホルダ 2">
            <a:extLst>
              <a:ext uri="{FF2B5EF4-FFF2-40B4-BE49-F238E27FC236}">
                <a16:creationId xmlns:a16="http://schemas.microsoft.com/office/drawing/2014/main" id="{77638EC0-1DD7-4253-8E78-6398F280DE9B}"/>
              </a:ext>
            </a:extLst>
          </p:cNvPr>
          <p:cNvSpPr txBox="1">
            <a:spLocks/>
          </p:cNvSpPr>
          <p:nvPr/>
        </p:nvSpPr>
        <p:spPr bwMode="auto">
          <a:xfrm>
            <a:off x="1055440" y="747149"/>
            <a:ext cx="7639050" cy="117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en-US" altLang="ja-JP" dirty="0"/>
              <a:t>1</a:t>
            </a:r>
            <a:r>
              <a:rPr lang="ja-JP" altLang="en-US" dirty="0"/>
              <a:t>）　北緯</a:t>
            </a:r>
            <a:r>
              <a:rPr lang="en-US" altLang="ja-JP" dirty="0"/>
              <a:t>45</a:t>
            </a:r>
            <a:r>
              <a:rPr lang="ja-JP" altLang="en-US" dirty="0"/>
              <a:t>度から北極点までの距離と赤道までの距離をそれぞれ測定する。</a:t>
            </a:r>
            <a:endParaRPr lang="en-US" altLang="ja-JP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CA9E762F-71F2-4CEC-A317-7D7DEA659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457516"/>
              </p:ext>
            </p:extLst>
          </p:nvPr>
        </p:nvGraphicFramePr>
        <p:xfrm>
          <a:off x="1581803" y="2665702"/>
          <a:ext cx="7560000" cy="2116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val="1063334959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3290962825"/>
                    </a:ext>
                  </a:extLst>
                </a:gridCol>
              </a:tblGrid>
              <a:tr h="8639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/>
                        <a:t>北緯</a:t>
                      </a:r>
                      <a:r>
                        <a:rPr kumimoji="1" lang="en-US" altLang="ja-JP" sz="3200" dirty="0"/>
                        <a:t>45°</a:t>
                      </a:r>
                      <a:r>
                        <a:rPr kumimoji="1" lang="ja-JP" altLang="en-US" sz="3200" dirty="0"/>
                        <a:t>から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/>
                        <a:t>距離</a:t>
                      </a:r>
                      <a:r>
                        <a:rPr kumimoji="1" lang="en-US" altLang="ja-JP" sz="3200" dirty="0"/>
                        <a:t>〔km〕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3765840"/>
                  </a:ext>
                </a:extLst>
              </a:tr>
              <a:tr h="626496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北極点まで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5017.0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137534"/>
                  </a:ext>
                </a:extLst>
              </a:tr>
              <a:tr h="626496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赤道まで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4984.9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7232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487CA1-3684-4788-BD17-BDEB021ED5D8}"/>
              </a:ext>
            </a:extLst>
          </p:cNvPr>
          <p:cNvSpPr txBox="1"/>
          <p:nvPr/>
        </p:nvSpPr>
        <p:spPr>
          <a:xfrm>
            <a:off x="1581803" y="204916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結果例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831568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857792-981F-48AE-8948-E69A1FE2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観察・実験</a:t>
            </a:r>
            <a:r>
              <a:rPr lang="en-US" altLang="ja-JP" dirty="0"/>
              <a:t>1</a:t>
            </a:r>
            <a:r>
              <a:rPr lang="ja-JP" altLang="en-US" dirty="0"/>
              <a:t>　地球の大きさを測定する</a:t>
            </a:r>
            <a:endParaRPr kumimoji="1" lang="ja-JP" altLang="en-US" dirty="0"/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5FDAD152-6A5C-470B-A06F-AB0182AD2112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コンテンツ プレースホルダ 2">
            <a:extLst>
              <a:ext uri="{FF2B5EF4-FFF2-40B4-BE49-F238E27FC236}">
                <a16:creationId xmlns:a16="http://schemas.microsoft.com/office/drawing/2014/main" id="{77638EC0-1DD7-4253-8E78-6398F280DE9B}"/>
              </a:ext>
            </a:extLst>
          </p:cNvPr>
          <p:cNvSpPr txBox="1">
            <a:spLocks/>
          </p:cNvSpPr>
          <p:nvPr/>
        </p:nvSpPr>
        <p:spPr bwMode="auto">
          <a:xfrm>
            <a:off x="904461" y="692696"/>
            <a:ext cx="1038307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3600" dirty="0"/>
              <a:t>測定結果から，地球の全周を計算する。</a:t>
            </a:r>
            <a:endParaRPr lang="en-US" altLang="ja-JP" sz="3600" dirty="0"/>
          </a:p>
        </p:txBody>
      </p:sp>
      <p:sp>
        <p:nvSpPr>
          <p:cNvPr id="6" name="コンテンツ プレースホルダ 2">
            <a:extLst>
              <a:ext uri="{FF2B5EF4-FFF2-40B4-BE49-F238E27FC236}">
                <a16:creationId xmlns:a16="http://schemas.microsoft.com/office/drawing/2014/main" id="{AC9EBAC3-5B04-4EF6-8B38-CDF370F43EB4}"/>
              </a:ext>
            </a:extLst>
          </p:cNvPr>
          <p:cNvSpPr txBox="1">
            <a:spLocks/>
          </p:cNvSpPr>
          <p:nvPr/>
        </p:nvSpPr>
        <p:spPr bwMode="auto">
          <a:xfrm>
            <a:off x="874801" y="1529408"/>
            <a:ext cx="1038307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3600" dirty="0"/>
              <a:t>北極点までの距離を用いた場合</a:t>
            </a:r>
            <a:endParaRPr lang="en-US" altLang="ja-JP" sz="3600" dirty="0"/>
          </a:p>
        </p:txBody>
      </p:sp>
      <p:sp>
        <p:nvSpPr>
          <p:cNvPr id="7" name="コンテンツ プレースホルダ 2">
            <a:extLst>
              <a:ext uri="{FF2B5EF4-FFF2-40B4-BE49-F238E27FC236}">
                <a16:creationId xmlns:a16="http://schemas.microsoft.com/office/drawing/2014/main" id="{D20980CC-8429-4C61-9015-A6A2AC731A6A}"/>
              </a:ext>
            </a:extLst>
          </p:cNvPr>
          <p:cNvSpPr txBox="1">
            <a:spLocks/>
          </p:cNvSpPr>
          <p:nvPr/>
        </p:nvSpPr>
        <p:spPr bwMode="auto">
          <a:xfrm>
            <a:off x="904461" y="2222104"/>
            <a:ext cx="1038307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en-US" altLang="ja-JP" sz="3600" dirty="0"/>
              <a:t>45°</a:t>
            </a:r>
            <a:r>
              <a:rPr lang="ja-JP" altLang="en-US" sz="3600" dirty="0"/>
              <a:t>：</a:t>
            </a:r>
            <a:r>
              <a:rPr lang="en-US" altLang="ja-JP" sz="3600" dirty="0"/>
              <a:t>360°</a:t>
            </a:r>
            <a:r>
              <a:rPr lang="ja-JP" altLang="en-US" sz="3600" dirty="0"/>
              <a:t>＝</a:t>
            </a:r>
            <a:r>
              <a:rPr lang="en-US" altLang="ja-JP" sz="3600" dirty="0"/>
              <a:t>5017.0</a:t>
            </a:r>
            <a:r>
              <a:rPr lang="ja-JP" altLang="en-US" sz="3600" dirty="0"/>
              <a:t>：地球の全周</a:t>
            </a:r>
            <a:endParaRPr lang="en-US" altLang="ja-JP" sz="3600" dirty="0"/>
          </a:p>
        </p:txBody>
      </p:sp>
      <p:sp>
        <p:nvSpPr>
          <p:cNvPr id="8" name="コンテンツ プレースホルダ 2">
            <a:extLst>
              <a:ext uri="{FF2B5EF4-FFF2-40B4-BE49-F238E27FC236}">
                <a16:creationId xmlns:a16="http://schemas.microsoft.com/office/drawing/2014/main" id="{79C44732-B929-4A3D-8E78-6F4768F51443}"/>
              </a:ext>
            </a:extLst>
          </p:cNvPr>
          <p:cNvSpPr txBox="1">
            <a:spLocks/>
          </p:cNvSpPr>
          <p:nvPr/>
        </p:nvSpPr>
        <p:spPr bwMode="auto">
          <a:xfrm>
            <a:off x="928691" y="2980537"/>
            <a:ext cx="1038307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3600" dirty="0"/>
              <a:t>地球の全周＝</a:t>
            </a:r>
            <a:r>
              <a:rPr lang="en-US" altLang="ja-JP" sz="3600" dirty="0"/>
              <a:t>360°÷45°×5017.0</a:t>
            </a:r>
          </a:p>
        </p:txBody>
      </p:sp>
      <p:sp>
        <p:nvSpPr>
          <p:cNvPr id="9" name="コンテンツ プレースホルダ 2">
            <a:extLst>
              <a:ext uri="{FF2B5EF4-FFF2-40B4-BE49-F238E27FC236}">
                <a16:creationId xmlns:a16="http://schemas.microsoft.com/office/drawing/2014/main" id="{F6C30A8B-CB33-4A6B-9D58-E60B7FA7BA2C}"/>
              </a:ext>
            </a:extLst>
          </p:cNvPr>
          <p:cNvSpPr txBox="1">
            <a:spLocks/>
          </p:cNvSpPr>
          <p:nvPr/>
        </p:nvSpPr>
        <p:spPr bwMode="auto">
          <a:xfrm>
            <a:off x="3215680" y="3717032"/>
            <a:ext cx="3895395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3600" dirty="0"/>
              <a:t>＝</a:t>
            </a:r>
            <a:r>
              <a:rPr lang="en-US" altLang="ja-JP" sz="3600" dirty="0"/>
              <a:t>8×5017.0</a:t>
            </a:r>
          </a:p>
        </p:txBody>
      </p:sp>
      <p:sp>
        <p:nvSpPr>
          <p:cNvPr id="10" name="コンテンツ プレースホルダ 2">
            <a:extLst>
              <a:ext uri="{FF2B5EF4-FFF2-40B4-BE49-F238E27FC236}">
                <a16:creationId xmlns:a16="http://schemas.microsoft.com/office/drawing/2014/main" id="{C06DA93B-E08F-4EC3-A893-3B81F13221B4}"/>
              </a:ext>
            </a:extLst>
          </p:cNvPr>
          <p:cNvSpPr txBox="1">
            <a:spLocks/>
          </p:cNvSpPr>
          <p:nvPr/>
        </p:nvSpPr>
        <p:spPr bwMode="auto">
          <a:xfrm>
            <a:off x="3239431" y="4486337"/>
            <a:ext cx="5304841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3600" dirty="0"/>
              <a:t>≒</a:t>
            </a:r>
            <a:r>
              <a:rPr lang="en-US" altLang="ja-JP" sz="3600" dirty="0"/>
              <a:t>40136〔km〕</a:t>
            </a:r>
          </a:p>
        </p:txBody>
      </p:sp>
      <p:sp>
        <p:nvSpPr>
          <p:cNvPr id="11" name="コンテンツ プレースホルダ 2">
            <a:extLst>
              <a:ext uri="{FF2B5EF4-FFF2-40B4-BE49-F238E27FC236}">
                <a16:creationId xmlns:a16="http://schemas.microsoft.com/office/drawing/2014/main" id="{3C782E5E-2D1C-42C4-AA30-2E1D63E48F4B}"/>
              </a:ext>
            </a:extLst>
          </p:cNvPr>
          <p:cNvSpPr txBox="1">
            <a:spLocks/>
          </p:cNvSpPr>
          <p:nvPr/>
        </p:nvSpPr>
        <p:spPr bwMode="auto">
          <a:xfrm>
            <a:off x="928691" y="5229200"/>
            <a:ext cx="1038307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3600" dirty="0"/>
              <a:t>赤道までの距離を用いた場合も同様に計算すると</a:t>
            </a:r>
            <a:endParaRPr lang="en-US" altLang="ja-JP" sz="3600" dirty="0"/>
          </a:p>
        </p:txBody>
      </p:sp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5E47BB74-3781-4C39-B2CF-03C4F8BE5202}"/>
              </a:ext>
            </a:extLst>
          </p:cNvPr>
          <p:cNvSpPr txBox="1">
            <a:spLocks/>
          </p:cNvSpPr>
          <p:nvPr/>
        </p:nvSpPr>
        <p:spPr bwMode="auto">
          <a:xfrm>
            <a:off x="874801" y="5805264"/>
            <a:ext cx="1038307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3600" dirty="0"/>
              <a:t>地球の全周は</a:t>
            </a:r>
            <a:r>
              <a:rPr lang="en-US" altLang="ja-JP" sz="3600" dirty="0"/>
              <a:t>39879 〔km〕</a:t>
            </a:r>
          </a:p>
        </p:txBody>
      </p:sp>
    </p:spTree>
    <p:extLst>
      <p:ext uri="{BB962C8B-B14F-4D97-AF65-F5344CB8AC3E}">
        <p14:creationId xmlns:p14="http://schemas.microsoft.com/office/powerpoint/2010/main" val="418913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857792-981F-48AE-8948-E69A1FE2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観察・実験</a:t>
            </a:r>
            <a:r>
              <a:rPr lang="en-US" altLang="ja-JP" dirty="0"/>
              <a:t>1</a:t>
            </a:r>
            <a:r>
              <a:rPr lang="ja-JP" altLang="en-US" dirty="0"/>
              <a:t>　地球の大きさを測定する</a:t>
            </a:r>
            <a:endParaRPr kumimoji="1" lang="ja-JP" altLang="en-US" dirty="0"/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5FDAD152-6A5C-470B-A06F-AB0182AD2112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コンテンツ プレースホルダ 2">
            <a:extLst>
              <a:ext uri="{FF2B5EF4-FFF2-40B4-BE49-F238E27FC236}">
                <a16:creationId xmlns:a16="http://schemas.microsoft.com/office/drawing/2014/main" id="{77638EC0-1DD7-4253-8E78-6398F280DE9B}"/>
              </a:ext>
            </a:extLst>
          </p:cNvPr>
          <p:cNvSpPr txBox="1">
            <a:spLocks/>
          </p:cNvSpPr>
          <p:nvPr/>
        </p:nvSpPr>
        <p:spPr bwMode="auto">
          <a:xfrm>
            <a:off x="1055440" y="754493"/>
            <a:ext cx="972108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en-US" altLang="ja-JP" dirty="0"/>
              <a:t>2</a:t>
            </a:r>
            <a:r>
              <a:rPr lang="ja-JP" altLang="en-US" dirty="0"/>
              <a:t>）　カナダ，モンゴル，エジプト，ブラジル，オーストラリアの各国内での緯度</a:t>
            </a:r>
            <a:r>
              <a:rPr lang="en-US" altLang="ja-JP" dirty="0"/>
              <a:t>1°</a:t>
            </a:r>
            <a:r>
              <a:rPr lang="ja-JP" altLang="en-US" dirty="0"/>
              <a:t>あたりの子午線長を算出する。</a:t>
            </a:r>
            <a:endParaRPr lang="en-US" altLang="ja-JP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CA9E762F-71F2-4CEC-A317-7D7DEA659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084652"/>
              </p:ext>
            </p:extLst>
          </p:nvPr>
        </p:nvGraphicFramePr>
        <p:xfrm>
          <a:off x="1560378" y="2141107"/>
          <a:ext cx="8711203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979">
                  <a:extLst>
                    <a:ext uri="{9D8B030D-6E8A-4147-A177-3AD203B41FA5}">
                      <a16:colId xmlns:a16="http://schemas.microsoft.com/office/drawing/2014/main" val="1063334959"/>
                    </a:ext>
                  </a:extLst>
                </a:gridCol>
                <a:gridCol w="2776952">
                  <a:extLst>
                    <a:ext uri="{9D8B030D-6E8A-4147-A177-3AD203B41FA5}">
                      <a16:colId xmlns:a16="http://schemas.microsoft.com/office/drawing/2014/main" val="1320737198"/>
                    </a:ext>
                  </a:extLst>
                </a:gridCol>
                <a:gridCol w="3595272">
                  <a:extLst>
                    <a:ext uri="{9D8B030D-6E8A-4147-A177-3AD203B41FA5}">
                      <a16:colId xmlns:a16="http://schemas.microsoft.com/office/drawing/2014/main" val="3290962825"/>
                    </a:ext>
                  </a:extLst>
                </a:gridCol>
              </a:tblGrid>
              <a:tr h="7145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/>
                        <a:t>緯度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/>
                        <a:t>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/>
                        <a:t>緯度</a:t>
                      </a:r>
                      <a:r>
                        <a:rPr kumimoji="1" lang="en-US" altLang="ja-JP" sz="3200" dirty="0"/>
                        <a:t>1°</a:t>
                      </a:r>
                      <a:r>
                        <a:rPr kumimoji="1" lang="ja-JP" altLang="en-US" sz="3200" dirty="0"/>
                        <a:t>あたりの子午線長</a:t>
                      </a:r>
                      <a:r>
                        <a:rPr kumimoji="1" lang="en-US" altLang="ja-JP" sz="3200" dirty="0"/>
                        <a:t>〔km〕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3765840"/>
                  </a:ext>
                </a:extLst>
              </a:tr>
              <a:tr h="413985"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カナダ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137534"/>
                  </a:ext>
                </a:extLst>
              </a:tr>
              <a:tr h="413985">
                <a:tc>
                  <a:txBody>
                    <a:bodyPr/>
                    <a:lstStyle/>
                    <a:p>
                      <a:endParaRPr kumimoji="1" lang="ja-JP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モンゴル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72325"/>
                  </a:ext>
                </a:extLst>
              </a:tr>
              <a:tr h="413985">
                <a:tc>
                  <a:txBody>
                    <a:bodyPr/>
                    <a:lstStyle/>
                    <a:p>
                      <a:endParaRPr kumimoji="1" lang="ja-JP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エジプト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879805"/>
                  </a:ext>
                </a:extLst>
              </a:tr>
              <a:tr h="413985">
                <a:tc>
                  <a:txBody>
                    <a:bodyPr/>
                    <a:lstStyle/>
                    <a:p>
                      <a:endParaRPr kumimoji="1" lang="ja-JP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ブラジル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347827"/>
                  </a:ext>
                </a:extLst>
              </a:tr>
              <a:tr h="413985">
                <a:tc>
                  <a:txBody>
                    <a:bodyPr/>
                    <a:lstStyle/>
                    <a:p>
                      <a:endParaRPr kumimoji="1" lang="ja-JP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オーストラリア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468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152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4B074B-1FEF-4C8A-841D-F99A3642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観察・実験</a:t>
            </a:r>
            <a:r>
              <a:rPr lang="en-US" altLang="ja-JP" dirty="0"/>
              <a:t>1</a:t>
            </a:r>
            <a:r>
              <a:rPr lang="ja-JP" altLang="en-US" dirty="0"/>
              <a:t>　地球の大きさを測定する</a:t>
            </a:r>
            <a:endParaRPr kumimoji="1" lang="ja-JP" altLang="en-US" dirty="0"/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9AC7BC5E-9616-4403-A7F4-FDC7F3F8FDB0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29C6756E-0463-4D0C-B04C-E978B151F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429377"/>
              </p:ext>
            </p:extLst>
          </p:nvPr>
        </p:nvGraphicFramePr>
        <p:xfrm>
          <a:off x="1740399" y="1844824"/>
          <a:ext cx="8711202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734">
                  <a:extLst>
                    <a:ext uri="{9D8B030D-6E8A-4147-A177-3AD203B41FA5}">
                      <a16:colId xmlns:a16="http://schemas.microsoft.com/office/drawing/2014/main" val="1063334959"/>
                    </a:ext>
                  </a:extLst>
                </a:gridCol>
                <a:gridCol w="2903734">
                  <a:extLst>
                    <a:ext uri="{9D8B030D-6E8A-4147-A177-3AD203B41FA5}">
                      <a16:colId xmlns:a16="http://schemas.microsoft.com/office/drawing/2014/main" val="1320737198"/>
                    </a:ext>
                  </a:extLst>
                </a:gridCol>
                <a:gridCol w="2903734">
                  <a:extLst>
                    <a:ext uri="{9D8B030D-6E8A-4147-A177-3AD203B41FA5}">
                      <a16:colId xmlns:a16="http://schemas.microsoft.com/office/drawing/2014/main" val="3290962825"/>
                    </a:ext>
                  </a:extLst>
                </a:gridCol>
              </a:tblGrid>
              <a:tr h="7145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緯度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緯度</a:t>
                      </a:r>
                      <a:r>
                        <a:rPr kumimoji="1" lang="en-US" altLang="ja-JP" sz="2800" dirty="0"/>
                        <a:t>1°</a:t>
                      </a:r>
                      <a:r>
                        <a:rPr kumimoji="1" lang="ja-JP" altLang="en-US" sz="2800" dirty="0"/>
                        <a:t>あたりの子午線長</a:t>
                      </a:r>
                      <a:r>
                        <a:rPr kumimoji="1" lang="en-US" altLang="ja-JP" sz="2800" dirty="0"/>
                        <a:t>〔km〕</a:t>
                      </a:r>
                      <a:endParaRPr kumimoji="1" lang="ja-JP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3765840"/>
                  </a:ext>
                </a:extLst>
              </a:tr>
              <a:tr h="413985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北緯</a:t>
                      </a:r>
                      <a:r>
                        <a:rPr kumimoji="1" lang="en-US" altLang="ja-JP" sz="2800" dirty="0"/>
                        <a:t>62°27′14″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カナダ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111.5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137534"/>
                  </a:ext>
                </a:extLst>
              </a:tr>
              <a:tr h="413985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北緯</a:t>
                      </a:r>
                      <a:r>
                        <a:rPr kumimoji="1" lang="en-US" altLang="ja-JP" sz="2800" dirty="0"/>
                        <a:t>47°53′11″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モンゴル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111.2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72325"/>
                  </a:ext>
                </a:extLst>
              </a:tr>
              <a:tr h="413985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北緯</a:t>
                      </a:r>
                      <a:r>
                        <a:rPr kumimoji="1" lang="en-US" altLang="ja-JP" sz="2800" dirty="0"/>
                        <a:t>29°33′47″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エジプト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110.9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879805"/>
                  </a:ext>
                </a:extLst>
              </a:tr>
              <a:tr h="413985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南緯</a:t>
                      </a:r>
                      <a:r>
                        <a:rPr kumimoji="1" lang="en-US" altLang="ja-JP" sz="2800" dirty="0"/>
                        <a:t>03°07′08″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ブラジル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110.6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347827"/>
                  </a:ext>
                </a:extLst>
              </a:tr>
              <a:tr h="413985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南緯</a:t>
                      </a:r>
                      <a:r>
                        <a:rPr kumimoji="1" lang="en-US" altLang="ja-JP" sz="2800" dirty="0"/>
                        <a:t>37°49′14″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オーストラリア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111.0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944882"/>
                  </a:ext>
                </a:extLst>
              </a:tr>
            </a:tbl>
          </a:graphicData>
        </a:graphic>
      </p:graphicFrame>
      <p:sp>
        <p:nvSpPr>
          <p:cNvPr id="6" name="コンテンツ プレースホルダ 2">
            <a:extLst>
              <a:ext uri="{FF2B5EF4-FFF2-40B4-BE49-F238E27FC236}">
                <a16:creationId xmlns:a16="http://schemas.microsoft.com/office/drawing/2014/main" id="{C254AB99-E2A7-4DD7-9244-DF6219EB3AF9}"/>
              </a:ext>
            </a:extLst>
          </p:cNvPr>
          <p:cNvSpPr txBox="1">
            <a:spLocks/>
          </p:cNvSpPr>
          <p:nvPr/>
        </p:nvSpPr>
        <p:spPr bwMode="auto">
          <a:xfrm>
            <a:off x="1849289" y="5683250"/>
            <a:ext cx="4203203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地球の形状は球</a:t>
            </a:r>
            <a:endParaRPr lang="en-US" altLang="ja-JP" dirty="0"/>
          </a:p>
        </p:txBody>
      </p:sp>
      <p:sp>
        <p:nvSpPr>
          <p:cNvPr id="7" name="コンテンツ プレースホルダ 2">
            <a:extLst>
              <a:ext uri="{FF2B5EF4-FFF2-40B4-BE49-F238E27FC236}">
                <a16:creationId xmlns:a16="http://schemas.microsoft.com/office/drawing/2014/main" id="{89493E0A-79F0-497F-94A4-F0EAC12D085E}"/>
              </a:ext>
            </a:extLst>
          </p:cNvPr>
          <p:cNvSpPr txBox="1">
            <a:spLocks/>
          </p:cNvSpPr>
          <p:nvPr/>
        </p:nvSpPr>
        <p:spPr bwMode="auto">
          <a:xfrm>
            <a:off x="5566718" y="5683250"/>
            <a:ext cx="4993778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地球の形状は球ではない</a:t>
            </a:r>
            <a:endParaRPr lang="en-US" altLang="ja-JP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6C98317-5F36-4C08-9DDA-84918C961EF3}"/>
              </a:ext>
            </a:extLst>
          </p:cNvPr>
          <p:cNvGrpSpPr/>
          <p:nvPr/>
        </p:nvGrpSpPr>
        <p:grpSpPr>
          <a:xfrm>
            <a:off x="838200" y="0"/>
            <a:ext cx="10515600" cy="1887696"/>
            <a:chOff x="838200" y="666492"/>
            <a:chExt cx="10515600" cy="1059428"/>
          </a:xfrm>
        </p:grpSpPr>
        <p:sp>
          <p:nvSpPr>
            <p:cNvPr id="9" name="角丸四角形 1">
              <a:extLst>
                <a:ext uri="{FF2B5EF4-FFF2-40B4-BE49-F238E27FC236}">
                  <a16:creationId xmlns:a16="http://schemas.microsoft.com/office/drawing/2014/main" id="{8DA3F7FF-3B63-4F23-9135-1153B1209324}"/>
                </a:ext>
              </a:extLst>
            </p:cNvPr>
            <p:cNvSpPr/>
            <p:nvPr/>
          </p:nvSpPr>
          <p:spPr>
            <a:xfrm>
              <a:off x="838200" y="1123794"/>
              <a:ext cx="10515600" cy="461665"/>
            </a:xfrm>
            <a:prstGeom prst="roundRect">
              <a:avLst/>
            </a:prstGeom>
            <a:gradFill>
              <a:gsLst>
                <a:gs pos="0">
                  <a:srgbClr val="FFCA9F"/>
                </a:gs>
                <a:gs pos="100000">
                  <a:srgbClr val="FFFFFF"/>
                </a:gs>
              </a:gsLst>
              <a:lin ang="5400000" scaled="0"/>
            </a:gradFill>
            <a:ln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720000" algn="just"/>
              <a:r>
                <a:rPr lang="ja-JP" altLang="en-US" sz="3200" dirty="0"/>
                <a:t>計測の結果から，地球の形状は球だといえるだろうか。</a:t>
              </a:r>
              <a:endParaRPr lang="en-US" altLang="ja-JP" sz="3200" dirty="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D9A43B83-7387-448F-9A78-00B5411D6B5F}"/>
                </a:ext>
              </a:extLst>
            </p:cNvPr>
            <p:cNvSpPr/>
            <p:nvPr/>
          </p:nvSpPr>
          <p:spPr>
            <a:xfrm>
              <a:off x="904461" y="666492"/>
              <a:ext cx="1224136" cy="10594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ts val="14000"/>
                </a:lnSpc>
              </a:pPr>
              <a:r>
                <a:rPr lang="ja-JP" altLang="en-US" sz="138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2">
                        <a:lumMod val="75000"/>
                      </a:schemeClr>
                    </a:outerShdw>
                  </a:effectLst>
                </a:rPr>
                <a:t>？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F783A55-AC73-408D-B77A-AF1FC404C6EC}"/>
              </a:ext>
            </a:extLst>
          </p:cNvPr>
          <p:cNvSpPr txBox="1"/>
          <p:nvPr/>
        </p:nvSpPr>
        <p:spPr>
          <a:xfrm>
            <a:off x="478428" y="1751223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結果例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206327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27F949-8EB1-4E26-9BDD-334E83753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 </a:t>
            </a:r>
            <a:r>
              <a:rPr kumimoji="1" lang="ja-JP" altLang="en-US" dirty="0"/>
              <a:t>完全な球ではない地球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E2DDB3A-5E3D-4EBE-9267-C1CB1A29163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  <a:p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F3B0F20-92D6-417B-8E1E-972E28FB8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93" y="940078"/>
            <a:ext cx="2457903" cy="2617365"/>
          </a:xfrm>
          <a:prstGeom prst="rect">
            <a:avLst/>
          </a:prstGeom>
        </p:spPr>
      </p:pic>
      <p:sp>
        <p:nvSpPr>
          <p:cNvPr id="8" name="コンテンツ プレースホルダ 2">
            <a:extLst>
              <a:ext uri="{FF2B5EF4-FFF2-40B4-BE49-F238E27FC236}">
                <a16:creationId xmlns:a16="http://schemas.microsoft.com/office/drawing/2014/main" id="{218A4775-8738-470A-A771-22C8E7EB31A3}"/>
              </a:ext>
            </a:extLst>
          </p:cNvPr>
          <p:cNvSpPr txBox="1">
            <a:spLocks/>
          </p:cNvSpPr>
          <p:nvPr/>
        </p:nvSpPr>
        <p:spPr bwMode="auto">
          <a:xfrm>
            <a:off x="1277042" y="4616291"/>
            <a:ext cx="4818957" cy="62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en-US" altLang="ja-JP" sz="3600" dirty="0"/>
              <a:t>b.</a:t>
            </a:r>
            <a:r>
              <a:rPr lang="ja-JP" altLang="en-US" sz="3600" dirty="0"/>
              <a:t>　</a:t>
            </a:r>
            <a:r>
              <a:rPr lang="ja-JP" altLang="ja-JP" sz="3600" dirty="0"/>
              <a:t>ラグビーボール形</a:t>
            </a:r>
            <a:endParaRPr lang="en-US" altLang="ja-JP" sz="3600" dirty="0"/>
          </a:p>
        </p:txBody>
      </p:sp>
      <p:sp>
        <p:nvSpPr>
          <p:cNvPr id="9" name="コンテンツ プレースホルダ 2">
            <a:extLst>
              <a:ext uri="{FF2B5EF4-FFF2-40B4-BE49-F238E27FC236}">
                <a16:creationId xmlns:a16="http://schemas.microsoft.com/office/drawing/2014/main" id="{733D366E-C42F-4E57-8DF7-728F6E0B4C00}"/>
              </a:ext>
            </a:extLst>
          </p:cNvPr>
          <p:cNvSpPr txBox="1">
            <a:spLocks/>
          </p:cNvSpPr>
          <p:nvPr/>
        </p:nvSpPr>
        <p:spPr bwMode="auto">
          <a:xfrm>
            <a:off x="839416" y="1471967"/>
            <a:ext cx="2730474" cy="71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3600" dirty="0"/>
              <a:t>ニュートンは，</a:t>
            </a:r>
            <a:endParaRPr lang="en-US" altLang="ja-JP" sz="36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C92FBA6-3E52-4C26-8DF6-60182D6F4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29" y="3289290"/>
            <a:ext cx="2404316" cy="3092038"/>
          </a:xfrm>
          <a:prstGeom prst="rect">
            <a:avLst/>
          </a:prstGeom>
        </p:spPr>
      </p:pic>
      <p:sp>
        <p:nvSpPr>
          <p:cNvPr id="11" name="コンテンツ プレースホルダ 2">
            <a:extLst>
              <a:ext uri="{FF2B5EF4-FFF2-40B4-BE49-F238E27FC236}">
                <a16:creationId xmlns:a16="http://schemas.microsoft.com/office/drawing/2014/main" id="{C043CAB8-5A92-4BA6-9E57-CAC374A72843}"/>
              </a:ext>
            </a:extLst>
          </p:cNvPr>
          <p:cNvSpPr txBox="1">
            <a:spLocks/>
          </p:cNvSpPr>
          <p:nvPr/>
        </p:nvSpPr>
        <p:spPr bwMode="auto">
          <a:xfrm>
            <a:off x="1277043" y="2190333"/>
            <a:ext cx="2695518" cy="62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en-US" altLang="ja-JP" sz="3600" dirty="0"/>
              <a:t>a.</a:t>
            </a:r>
            <a:r>
              <a:rPr lang="ja-JP" altLang="en-US" sz="3600" dirty="0"/>
              <a:t>　</a:t>
            </a:r>
            <a:r>
              <a:rPr lang="ja-JP" altLang="ja-JP" sz="3600" dirty="0"/>
              <a:t>円盤形</a:t>
            </a:r>
            <a:endParaRPr lang="en-US" altLang="ja-JP" sz="3600" dirty="0"/>
          </a:p>
        </p:txBody>
      </p:sp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FDD88584-8B5E-4958-A26B-75278C8F3183}"/>
              </a:ext>
            </a:extLst>
          </p:cNvPr>
          <p:cNvSpPr txBox="1">
            <a:spLocks/>
          </p:cNvSpPr>
          <p:nvPr/>
        </p:nvSpPr>
        <p:spPr bwMode="auto">
          <a:xfrm>
            <a:off x="839416" y="3987118"/>
            <a:ext cx="2730474" cy="71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3600" dirty="0"/>
              <a:t>カッシーニは，</a:t>
            </a:r>
            <a:endParaRPr lang="en-US" altLang="ja-JP" sz="3600" dirty="0"/>
          </a:p>
        </p:txBody>
      </p:sp>
      <p:sp>
        <p:nvSpPr>
          <p:cNvPr id="13" name="コンテンツ プレースホルダ 2">
            <a:extLst>
              <a:ext uri="{FF2B5EF4-FFF2-40B4-BE49-F238E27FC236}">
                <a16:creationId xmlns:a16="http://schemas.microsoft.com/office/drawing/2014/main" id="{73605CBE-9BB4-4E41-806D-43800963716C}"/>
              </a:ext>
            </a:extLst>
          </p:cNvPr>
          <p:cNvSpPr txBox="1">
            <a:spLocks/>
          </p:cNvSpPr>
          <p:nvPr/>
        </p:nvSpPr>
        <p:spPr bwMode="auto">
          <a:xfrm>
            <a:off x="1277042" y="2774138"/>
            <a:ext cx="5827069" cy="108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3600" dirty="0"/>
              <a:t>自転に伴う </a:t>
            </a:r>
            <a:r>
              <a:rPr lang="ja-JP" altLang="en-US" sz="3600" u="sng" dirty="0"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遠心力</a:t>
            </a:r>
            <a:r>
              <a:rPr lang="ja-JP" altLang="en-US" sz="3600" dirty="0"/>
              <a:t> によって</a:t>
            </a:r>
            <a:r>
              <a:rPr lang="ja-JP" altLang="en-US" sz="3600" u="sng" dirty="0"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赤道</a:t>
            </a:r>
            <a:r>
              <a:rPr lang="ja-JP" altLang="en-US" sz="3600" dirty="0"/>
              <a:t>方向にふくらむから。</a:t>
            </a:r>
            <a:endParaRPr lang="en-US" altLang="ja-JP" sz="3600" dirty="0"/>
          </a:p>
        </p:txBody>
      </p:sp>
      <p:sp>
        <p:nvSpPr>
          <p:cNvPr id="14" name="コンテンツ プレースホルダ 2">
            <a:extLst>
              <a:ext uri="{FF2B5EF4-FFF2-40B4-BE49-F238E27FC236}">
                <a16:creationId xmlns:a16="http://schemas.microsoft.com/office/drawing/2014/main" id="{11AE39ED-C21E-4B77-BF0F-EB63E942E18A}"/>
              </a:ext>
            </a:extLst>
          </p:cNvPr>
          <p:cNvSpPr txBox="1">
            <a:spLocks/>
          </p:cNvSpPr>
          <p:nvPr/>
        </p:nvSpPr>
        <p:spPr bwMode="auto">
          <a:xfrm>
            <a:off x="1277043" y="5196766"/>
            <a:ext cx="6115100" cy="118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3600" dirty="0"/>
              <a:t>フランス国内の測量結果から</a:t>
            </a:r>
            <a:r>
              <a:rPr lang="ja-JP" altLang="en-US" sz="3600" u="sng" dirty="0"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南北</a:t>
            </a:r>
            <a:r>
              <a:rPr lang="ja-JP" altLang="en-US" sz="3600" dirty="0"/>
              <a:t>方向にふくらんでいる。</a:t>
            </a:r>
            <a:endParaRPr lang="en-US" altLang="ja-JP" sz="3600" dirty="0"/>
          </a:p>
        </p:txBody>
      </p:sp>
      <p:sp>
        <p:nvSpPr>
          <p:cNvPr id="15" name="コンテンツ プレースホルダ 2">
            <a:extLst>
              <a:ext uri="{FF2B5EF4-FFF2-40B4-BE49-F238E27FC236}">
                <a16:creationId xmlns:a16="http://schemas.microsoft.com/office/drawing/2014/main" id="{2219F186-6C81-4041-9062-D3A1299E45CA}"/>
              </a:ext>
            </a:extLst>
          </p:cNvPr>
          <p:cNvSpPr txBox="1">
            <a:spLocks/>
          </p:cNvSpPr>
          <p:nvPr/>
        </p:nvSpPr>
        <p:spPr bwMode="auto">
          <a:xfrm>
            <a:off x="3960405" y="1585509"/>
            <a:ext cx="2695518" cy="1062558"/>
          </a:xfrm>
          <a:custGeom>
            <a:avLst/>
            <a:gdLst>
              <a:gd name="connsiteX0" fmla="*/ 0 w 2719482"/>
              <a:gd name="connsiteY0" fmla="*/ 104864 h 629173"/>
              <a:gd name="connsiteX1" fmla="*/ 104864 w 2719482"/>
              <a:gd name="connsiteY1" fmla="*/ 0 h 629173"/>
              <a:gd name="connsiteX2" fmla="*/ 453247 w 2719482"/>
              <a:gd name="connsiteY2" fmla="*/ 0 h 629173"/>
              <a:gd name="connsiteX3" fmla="*/ 453247 w 2719482"/>
              <a:gd name="connsiteY3" fmla="*/ 0 h 629173"/>
              <a:gd name="connsiteX4" fmla="*/ 1133118 w 2719482"/>
              <a:gd name="connsiteY4" fmla="*/ 0 h 629173"/>
              <a:gd name="connsiteX5" fmla="*/ 2614618 w 2719482"/>
              <a:gd name="connsiteY5" fmla="*/ 0 h 629173"/>
              <a:gd name="connsiteX6" fmla="*/ 2719482 w 2719482"/>
              <a:gd name="connsiteY6" fmla="*/ 104864 h 629173"/>
              <a:gd name="connsiteX7" fmla="*/ 2719482 w 2719482"/>
              <a:gd name="connsiteY7" fmla="*/ 367018 h 629173"/>
              <a:gd name="connsiteX8" fmla="*/ 2719482 w 2719482"/>
              <a:gd name="connsiteY8" fmla="*/ 367018 h 629173"/>
              <a:gd name="connsiteX9" fmla="*/ 2719482 w 2719482"/>
              <a:gd name="connsiteY9" fmla="*/ 524311 h 629173"/>
              <a:gd name="connsiteX10" fmla="*/ 2719482 w 2719482"/>
              <a:gd name="connsiteY10" fmla="*/ 524309 h 629173"/>
              <a:gd name="connsiteX11" fmla="*/ 2614618 w 2719482"/>
              <a:gd name="connsiteY11" fmla="*/ 629173 h 629173"/>
              <a:gd name="connsiteX12" fmla="*/ 1133118 w 2719482"/>
              <a:gd name="connsiteY12" fmla="*/ 629173 h 629173"/>
              <a:gd name="connsiteX13" fmla="*/ -12156 w 2719482"/>
              <a:gd name="connsiteY13" fmla="*/ 875601 h 629173"/>
              <a:gd name="connsiteX14" fmla="*/ 453247 w 2719482"/>
              <a:gd name="connsiteY14" fmla="*/ 629173 h 629173"/>
              <a:gd name="connsiteX15" fmla="*/ 104864 w 2719482"/>
              <a:gd name="connsiteY15" fmla="*/ 629173 h 629173"/>
              <a:gd name="connsiteX16" fmla="*/ 0 w 2719482"/>
              <a:gd name="connsiteY16" fmla="*/ 524309 h 629173"/>
              <a:gd name="connsiteX17" fmla="*/ 0 w 2719482"/>
              <a:gd name="connsiteY17" fmla="*/ 524311 h 629173"/>
              <a:gd name="connsiteX18" fmla="*/ 0 w 2719482"/>
              <a:gd name="connsiteY18" fmla="*/ 367018 h 629173"/>
              <a:gd name="connsiteX19" fmla="*/ 0 w 2719482"/>
              <a:gd name="connsiteY19" fmla="*/ 367018 h 629173"/>
              <a:gd name="connsiteX20" fmla="*/ 0 w 2719482"/>
              <a:gd name="connsiteY20" fmla="*/ 104864 h 629173"/>
              <a:gd name="connsiteX0" fmla="*/ 12156 w 2731638"/>
              <a:gd name="connsiteY0" fmla="*/ 104864 h 875601"/>
              <a:gd name="connsiteX1" fmla="*/ 117020 w 2731638"/>
              <a:gd name="connsiteY1" fmla="*/ 0 h 875601"/>
              <a:gd name="connsiteX2" fmla="*/ 465403 w 2731638"/>
              <a:gd name="connsiteY2" fmla="*/ 0 h 875601"/>
              <a:gd name="connsiteX3" fmla="*/ 465403 w 2731638"/>
              <a:gd name="connsiteY3" fmla="*/ 0 h 875601"/>
              <a:gd name="connsiteX4" fmla="*/ 1145274 w 2731638"/>
              <a:gd name="connsiteY4" fmla="*/ 0 h 875601"/>
              <a:gd name="connsiteX5" fmla="*/ 2626774 w 2731638"/>
              <a:gd name="connsiteY5" fmla="*/ 0 h 875601"/>
              <a:gd name="connsiteX6" fmla="*/ 2731638 w 2731638"/>
              <a:gd name="connsiteY6" fmla="*/ 104864 h 875601"/>
              <a:gd name="connsiteX7" fmla="*/ 2731638 w 2731638"/>
              <a:gd name="connsiteY7" fmla="*/ 367018 h 875601"/>
              <a:gd name="connsiteX8" fmla="*/ 2731638 w 2731638"/>
              <a:gd name="connsiteY8" fmla="*/ 367018 h 875601"/>
              <a:gd name="connsiteX9" fmla="*/ 2731638 w 2731638"/>
              <a:gd name="connsiteY9" fmla="*/ 524311 h 875601"/>
              <a:gd name="connsiteX10" fmla="*/ 2731638 w 2731638"/>
              <a:gd name="connsiteY10" fmla="*/ 524309 h 875601"/>
              <a:gd name="connsiteX11" fmla="*/ 2626774 w 2731638"/>
              <a:gd name="connsiteY11" fmla="*/ 629173 h 875601"/>
              <a:gd name="connsiteX12" fmla="*/ 692269 w 2731638"/>
              <a:gd name="connsiteY12" fmla="*/ 637562 h 875601"/>
              <a:gd name="connsiteX13" fmla="*/ 0 w 2731638"/>
              <a:gd name="connsiteY13" fmla="*/ 875601 h 875601"/>
              <a:gd name="connsiteX14" fmla="*/ 465403 w 2731638"/>
              <a:gd name="connsiteY14" fmla="*/ 629173 h 875601"/>
              <a:gd name="connsiteX15" fmla="*/ 117020 w 2731638"/>
              <a:gd name="connsiteY15" fmla="*/ 629173 h 875601"/>
              <a:gd name="connsiteX16" fmla="*/ 12156 w 2731638"/>
              <a:gd name="connsiteY16" fmla="*/ 524309 h 875601"/>
              <a:gd name="connsiteX17" fmla="*/ 12156 w 2731638"/>
              <a:gd name="connsiteY17" fmla="*/ 524311 h 875601"/>
              <a:gd name="connsiteX18" fmla="*/ 12156 w 2731638"/>
              <a:gd name="connsiteY18" fmla="*/ 367018 h 875601"/>
              <a:gd name="connsiteX19" fmla="*/ 12156 w 2731638"/>
              <a:gd name="connsiteY19" fmla="*/ 367018 h 875601"/>
              <a:gd name="connsiteX20" fmla="*/ 12156 w 2731638"/>
              <a:gd name="connsiteY20" fmla="*/ 104864 h 875601"/>
              <a:gd name="connsiteX0" fmla="*/ 12156 w 2731638"/>
              <a:gd name="connsiteY0" fmla="*/ 104864 h 875601"/>
              <a:gd name="connsiteX1" fmla="*/ 117020 w 2731638"/>
              <a:gd name="connsiteY1" fmla="*/ 0 h 875601"/>
              <a:gd name="connsiteX2" fmla="*/ 465403 w 2731638"/>
              <a:gd name="connsiteY2" fmla="*/ 0 h 875601"/>
              <a:gd name="connsiteX3" fmla="*/ 465403 w 2731638"/>
              <a:gd name="connsiteY3" fmla="*/ 0 h 875601"/>
              <a:gd name="connsiteX4" fmla="*/ 1145274 w 2731638"/>
              <a:gd name="connsiteY4" fmla="*/ 0 h 875601"/>
              <a:gd name="connsiteX5" fmla="*/ 2626774 w 2731638"/>
              <a:gd name="connsiteY5" fmla="*/ 0 h 875601"/>
              <a:gd name="connsiteX6" fmla="*/ 2731638 w 2731638"/>
              <a:gd name="connsiteY6" fmla="*/ 104864 h 875601"/>
              <a:gd name="connsiteX7" fmla="*/ 2731638 w 2731638"/>
              <a:gd name="connsiteY7" fmla="*/ 367018 h 875601"/>
              <a:gd name="connsiteX8" fmla="*/ 2731638 w 2731638"/>
              <a:gd name="connsiteY8" fmla="*/ 367018 h 875601"/>
              <a:gd name="connsiteX9" fmla="*/ 2731638 w 2731638"/>
              <a:gd name="connsiteY9" fmla="*/ 524311 h 875601"/>
              <a:gd name="connsiteX10" fmla="*/ 2731638 w 2731638"/>
              <a:gd name="connsiteY10" fmla="*/ 524309 h 875601"/>
              <a:gd name="connsiteX11" fmla="*/ 2626774 w 2731638"/>
              <a:gd name="connsiteY11" fmla="*/ 629173 h 875601"/>
              <a:gd name="connsiteX12" fmla="*/ 692269 w 2731638"/>
              <a:gd name="connsiteY12" fmla="*/ 637562 h 875601"/>
              <a:gd name="connsiteX13" fmla="*/ 0 w 2731638"/>
              <a:gd name="connsiteY13" fmla="*/ 875601 h 875601"/>
              <a:gd name="connsiteX14" fmla="*/ 289234 w 2731638"/>
              <a:gd name="connsiteY14" fmla="*/ 645951 h 875601"/>
              <a:gd name="connsiteX15" fmla="*/ 117020 w 2731638"/>
              <a:gd name="connsiteY15" fmla="*/ 629173 h 875601"/>
              <a:gd name="connsiteX16" fmla="*/ 12156 w 2731638"/>
              <a:gd name="connsiteY16" fmla="*/ 524309 h 875601"/>
              <a:gd name="connsiteX17" fmla="*/ 12156 w 2731638"/>
              <a:gd name="connsiteY17" fmla="*/ 524311 h 875601"/>
              <a:gd name="connsiteX18" fmla="*/ 12156 w 2731638"/>
              <a:gd name="connsiteY18" fmla="*/ 367018 h 875601"/>
              <a:gd name="connsiteX19" fmla="*/ 12156 w 2731638"/>
              <a:gd name="connsiteY19" fmla="*/ 367018 h 875601"/>
              <a:gd name="connsiteX20" fmla="*/ 12156 w 2731638"/>
              <a:gd name="connsiteY20" fmla="*/ 104864 h 87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31638" h="875601">
                <a:moveTo>
                  <a:pt x="12156" y="104864"/>
                </a:moveTo>
                <a:cubicBezTo>
                  <a:pt x="12156" y="46949"/>
                  <a:pt x="59105" y="0"/>
                  <a:pt x="117020" y="0"/>
                </a:cubicBezTo>
                <a:lnTo>
                  <a:pt x="465403" y="0"/>
                </a:lnTo>
                <a:lnTo>
                  <a:pt x="465403" y="0"/>
                </a:lnTo>
                <a:lnTo>
                  <a:pt x="1145274" y="0"/>
                </a:lnTo>
                <a:lnTo>
                  <a:pt x="2626774" y="0"/>
                </a:lnTo>
                <a:cubicBezTo>
                  <a:pt x="2684689" y="0"/>
                  <a:pt x="2731638" y="46949"/>
                  <a:pt x="2731638" y="104864"/>
                </a:cubicBezTo>
                <a:lnTo>
                  <a:pt x="2731638" y="367018"/>
                </a:lnTo>
                <a:lnTo>
                  <a:pt x="2731638" y="367018"/>
                </a:lnTo>
                <a:lnTo>
                  <a:pt x="2731638" y="524311"/>
                </a:lnTo>
                <a:lnTo>
                  <a:pt x="2731638" y="524309"/>
                </a:lnTo>
                <a:cubicBezTo>
                  <a:pt x="2731638" y="582224"/>
                  <a:pt x="2684689" y="629173"/>
                  <a:pt x="2626774" y="629173"/>
                </a:cubicBezTo>
                <a:lnTo>
                  <a:pt x="692269" y="637562"/>
                </a:lnTo>
                <a:lnTo>
                  <a:pt x="0" y="875601"/>
                </a:lnTo>
                <a:lnTo>
                  <a:pt x="289234" y="645951"/>
                </a:lnTo>
                <a:lnTo>
                  <a:pt x="117020" y="629173"/>
                </a:lnTo>
                <a:cubicBezTo>
                  <a:pt x="59105" y="629173"/>
                  <a:pt x="12156" y="582224"/>
                  <a:pt x="12156" y="524309"/>
                </a:cubicBezTo>
                <a:lnTo>
                  <a:pt x="12156" y="524311"/>
                </a:lnTo>
                <a:lnTo>
                  <a:pt x="12156" y="367018"/>
                </a:lnTo>
                <a:lnTo>
                  <a:pt x="12156" y="367018"/>
                </a:lnTo>
                <a:lnTo>
                  <a:pt x="12156" y="104864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3600" dirty="0">
                <a:solidFill>
                  <a:srgbClr val="FF5B5B"/>
                </a:solidFill>
              </a:rPr>
              <a:t>回転楕円体</a:t>
            </a:r>
            <a:endParaRPr lang="en-US" altLang="ja-JP" sz="3600" dirty="0">
              <a:solidFill>
                <a:srgbClr val="FF0000"/>
              </a:solidFill>
            </a:endParaRPr>
          </a:p>
        </p:txBody>
      </p:sp>
      <p:sp>
        <p:nvSpPr>
          <p:cNvPr id="16" name="コンテンツ プレースホルダ 2">
            <a:extLst>
              <a:ext uri="{FF2B5EF4-FFF2-40B4-BE49-F238E27FC236}">
                <a16:creationId xmlns:a16="http://schemas.microsoft.com/office/drawing/2014/main" id="{582FC032-0504-46F9-867D-F786F4288B3D}"/>
              </a:ext>
            </a:extLst>
          </p:cNvPr>
          <p:cNvSpPr txBox="1">
            <a:spLocks/>
          </p:cNvSpPr>
          <p:nvPr/>
        </p:nvSpPr>
        <p:spPr bwMode="auto">
          <a:xfrm>
            <a:off x="855497" y="815063"/>
            <a:ext cx="3782852" cy="71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en-US" altLang="ja-JP" sz="3600" dirty="0"/>
              <a:t>17</a:t>
            </a:r>
            <a:r>
              <a:rPr lang="ja-JP" altLang="en-US" sz="3600" dirty="0"/>
              <a:t>世紀頃の論争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49112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321FBA-232F-4261-95A1-EA24B5B5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 </a:t>
            </a:r>
            <a:r>
              <a:rPr kumimoji="1" lang="ja-JP" altLang="en-US" dirty="0"/>
              <a:t>丸い地球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3BC1FBE9-DAB3-462A-9A23-4573A6219850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72240C6-E693-48A3-9868-A5E5F0F6E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56" y="1375803"/>
            <a:ext cx="4106394" cy="4106394"/>
          </a:xfrm>
          <a:prstGeom prst="rect">
            <a:avLst/>
          </a:prstGeom>
        </p:spPr>
      </p:pic>
      <p:sp>
        <p:nvSpPr>
          <p:cNvPr id="5" name="コンテンツ プレースホルダ 2">
            <a:extLst>
              <a:ext uri="{FF2B5EF4-FFF2-40B4-BE49-F238E27FC236}">
                <a16:creationId xmlns:a16="http://schemas.microsoft.com/office/drawing/2014/main" id="{2EABE14D-8C3E-430B-9852-A6F36809702E}"/>
              </a:ext>
            </a:extLst>
          </p:cNvPr>
          <p:cNvSpPr txBox="1">
            <a:spLocks/>
          </p:cNvSpPr>
          <p:nvPr/>
        </p:nvSpPr>
        <p:spPr bwMode="auto">
          <a:xfrm>
            <a:off x="5431301" y="1642164"/>
            <a:ext cx="5720343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4000" dirty="0"/>
              <a:t>写真では見たことがある。</a:t>
            </a:r>
            <a:endParaRPr lang="en-US" altLang="ja-JP" sz="4000" dirty="0"/>
          </a:p>
        </p:txBody>
      </p:sp>
      <p:sp>
        <p:nvSpPr>
          <p:cNvPr id="6" name="コンテンツ プレースホルダ 2">
            <a:extLst>
              <a:ext uri="{FF2B5EF4-FFF2-40B4-BE49-F238E27FC236}">
                <a16:creationId xmlns:a16="http://schemas.microsoft.com/office/drawing/2014/main" id="{2A645190-0207-417D-BDA8-E2736FF7FB01}"/>
              </a:ext>
            </a:extLst>
          </p:cNvPr>
          <p:cNvSpPr txBox="1">
            <a:spLocks/>
          </p:cNvSpPr>
          <p:nvPr/>
        </p:nvSpPr>
        <p:spPr bwMode="auto">
          <a:xfrm>
            <a:off x="5431300" y="2705601"/>
            <a:ext cx="6065300" cy="174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4000" dirty="0"/>
              <a:t>ロケットや人工衛星が</a:t>
            </a:r>
            <a:endParaRPr lang="en-US" altLang="ja-JP" sz="4000" dirty="0"/>
          </a:p>
          <a:p>
            <a:pPr eaLnBrk="1" hangingPunct="1">
              <a:buNone/>
            </a:pPr>
            <a:r>
              <a:rPr lang="ja-JP" altLang="en-US" sz="4000" dirty="0"/>
              <a:t>なかったら･･･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179883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A93009-2FD1-4CB1-A288-E9B03AC4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 </a:t>
            </a:r>
            <a:r>
              <a:rPr kumimoji="1" lang="ja-JP" altLang="en-US" dirty="0"/>
              <a:t>完全な球ではない地球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15ABF952-1224-43A9-9A8B-BF32E22D3A77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C8D33A6-C91C-4DA1-9ABC-6F48B57AF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423" y="987214"/>
            <a:ext cx="2474081" cy="5466122"/>
          </a:xfrm>
          <a:prstGeom prst="rect">
            <a:avLst/>
          </a:prstGeom>
        </p:spPr>
      </p:pic>
      <p:sp>
        <p:nvSpPr>
          <p:cNvPr id="5" name="コンテンツ プレースホルダ 2">
            <a:extLst>
              <a:ext uri="{FF2B5EF4-FFF2-40B4-BE49-F238E27FC236}">
                <a16:creationId xmlns:a16="http://schemas.microsoft.com/office/drawing/2014/main" id="{6623C9ED-7C23-4F95-9124-C8F569CD19CE}"/>
              </a:ext>
            </a:extLst>
          </p:cNvPr>
          <p:cNvSpPr txBox="1">
            <a:spLocks/>
          </p:cNvSpPr>
          <p:nvPr/>
        </p:nvSpPr>
        <p:spPr bwMode="auto">
          <a:xfrm>
            <a:off x="2179438" y="1375159"/>
            <a:ext cx="4932727" cy="71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（フランスの学士院の測定）</a:t>
            </a:r>
            <a:endParaRPr lang="en-US" altLang="ja-JP" dirty="0"/>
          </a:p>
        </p:txBody>
      </p:sp>
      <p:sp>
        <p:nvSpPr>
          <p:cNvPr id="6" name="コンテンツ プレースホルダ 2">
            <a:extLst>
              <a:ext uri="{FF2B5EF4-FFF2-40B4-BE49-F238E27FC236}">
                <a16:creationId xmlns:a16="http://schemas.microsoft.com/office/drawing/2014/main" id="{DC583E75-5F56-4FF9-864F-34C594758610}"/>
              </a:ext>
            </a:extLst>
          </p:cNvPr>
          <p:cNvSpPr txBox="1">
            <a:spLocks/>
          </p:cNvSpPr>
          <p:nvPr/>
        </p:nvSpPr>
        <p:spPr bwMode="auto">
          <a:xfrm>
            <a:off x="820422" y="818332"/>
            <a:ext cx="6017803" cy="71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緯度差 </a:t>
            </a:r>
            <a:r>
              <a:rPr lang="en-US" altLang="ja-JP" dirty="0"/>
              <a:t>1°</a:t>
            </a:r>
            <a:r>
              <a:rPr lang="ja-JP" altLang="en-US" dirty="0"/>
              <a:t>に対する子午線の長さ</a:t>
            </a:r>
            <a:endParaRPr lang="en-US" altLang="ja-JP" dirty="0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1E50ED6C-C216-429E-A7F5-B650C0750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880363"/>
              </p:ext>
            </p:extLst>
          </p:nvPr>
        </p:nvGraphicFramePr>
        <p:xfrm>
          <a:off x="1055440" y="2251986"/>
          <a:ext cx="6327281" cy="2605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496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地名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緯度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緯度差</a:t>
                      </a:r>
                      <a:r>
                        <a:rPr kumimoji="1" lang="en-US" altLang="ja-JP" sz="2800" dirty="0"/>
                        <a:t>1°</a:t>
                      </a:r>
                      <a:r>
                        <a:rPr kumimoji="1" lang="ja-JP" altLang="en-US" sz="2800" dirty="0"/>
                        <a:t>あたりの弧長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496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ラプランド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66°22’N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111.9 km</a:t>
                      </a:r>
                      <a:endParaRPr kumimoji="1" lang="ja-JP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496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フランス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45°N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111.2 km</a:t>
                      </a:r>
                      <a:endParaRPr kumimoji="1" lang="ja-JP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496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ペルー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1°31’S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110.6 km</a:t>
                      </a:r>
                      <a:endParaRPr kumimoji="1" lang="ja-JP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コンテンツ プレースホルダ 2">
            <a:extLst>
              <a:ext uri="{FF2B5EF4-FFF2-40B4-BE49-F238E27FC236}">
                <a16:creationId xmlns:a16="http://schemas.microsoft.com/office/drawing/2014/main" id="{D7B6422B-E8BA-4F49-A899-5740B1883A59}"/>
              </a:ext>
            </a:extLst>
          </p:cNvPr>
          <p:cNvSpPr txBox="1">
            <a:spLocks/>
          </p:cNvSpPr>
          <p:nvPr/>
        </p:nvSpPr>
        <p:spPr bwMode="auto">
          <a:xfrm>
            <a:off x="3369888" y="2742237"/>
            <a:ext cx="1521304" cy="61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高緯度</a:t>
            </a:r>
            <a:endParaRPr lang="en-US" altLang="ja-JP" dirty="0"/>
          </a:p>
        </p:txBody>
      </p:sp>
      <p:sp>
        <p:nvSpPr>
          <p:cNvPr id="9" name="コンテンツ プレースホルダ 2">
            <a:extLst>
              <a:ext uri="{FF2B5EF4-FFF2-40B4-BE49-F238E27FC236}">
                <a16:creationId xmlns:a16="http://schemas.microsoft.com/office/drawing/2014/main" id="{2322ADFB-27D3-4C54-8A9C-90FDCF058A63}"/>
              </a:ext>
            </a:extLst>
          </p:cNvPr>
          <p:cNvSpPr txBox="1">
            <a:spLocks/>
          </p:cNvSpPr>
          <p:nvPr/>
        </p:nvSpPr>
        <p:spPr bwMode="auto">
          <a:xfrm>
            <a:off x="3369888" y="4686453"/>
            <a:ext cx="1521304" cy="61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低緯度</a:t>
            </a:r>
            <a:endParaRPr lang="en-US" altLang="ja-JP" dirty="0"/>
          </a:p>
        </p:txBody>
      </p:sp>
      <p:sp>
        <p:nvSpPr>
          <p:cNvPr id="10" name="コンテンツ プレースホルダ 2">
            <a:extLst>
              <a:ext uri="{FF2B5EF4-FFF2-40B4-BE49-F238E27FC236}">
                <a16:creationId xmlns:a16="http://schemas.microsoft.com/office/drawing/2014/main" id="{2B975C24-8B2E-48F5-9651-074632BBC4F1}"/>
              </a:ext>
            </a:extLst>
          </p:cNvPr>
          <p:cNvSpPr txBox="1">
            <a:spLocks/>
          </p:cNvSpPr>
          <p:nvPr/>
        </p:nvSpPr>
        <p:spPr bwMode="auto">
          <a:xfrm>
            <a:off x="5938317" y="2742237"/>
            <a:ext cx="1521304" cy="61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長い</a:t>
            </a:r>
            <a:endParaRPr lang="en-US" altLang="ja-JP" dirty="0"/>
          </a:p>
        </p:txBody>
      </p:sp>
      <p:sp>
        <p:nvSpPr>
          <p:cNvPr id="11" name="コンテンツ プレースホルダ 2">
            <a:extLst>
              <a:ext uri="{FF2B5EF4-FFF2-40B4-BE49-F238E27FC236}">
                <a16:creationId xmlns:a16="http://schemas.microsoft.com/office/drawing/2014/main" id="{16B5252D-0372-4F8B-8A31-A87CC051572C}"/>
              </a:ext>
            </a:extLst>
          </p:cNvPr>
          <p:cNvSpPr txBox="1">
            <a:spLocks/>
          </p:cNvSpPr>
          <p:nvPr/>
        </p:nvSpPr>
        <p:spPr bwMode="auto">
          <a:xfrm>
            <a:off x="5938317" y="4653136"/>
            <a:ext cx="1521304" cy="61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短い</a:t>
            </a:r>
            <a:endParaRPr lang="en-US" altLang="ja-JP" dirty="0"/>
          </a:p>
        </p:txBody>
      </p:sp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EA21B41B-DF35-4219-87AA-F5C9BAEC8189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5676812" y="3156948"/>
            <a:ext cx="1521304" cy="14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9600" dirty="0"/>
              <a:t>＜</a:t>
            </a:r>
            <a:endParaRPr lang="en-US" altLang="ja-JP" sz="9600" dirty="0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6ECE5FAC-C8FC-435C-8C5B-E6CEED6E5769}"/>
              </a:ext>
            </a:extLst>
          </p:cNvPr>
          <p:cNvSpPr/>
          <p:nvPr/>
        </p:nvSpPr>
        <p:spPr>
          <a:xfrm>
            <a:off x="8644698" y="1613158"/>
            <a:ext cx="1656000" cy="1656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6D52298-11AE-4C88-BB94-318837321EAD}"/>
              </a:ext>
            </a:extLst>
          </p:cNvPr>
          <p:cNvGrpSpPr/>
          <p:nvPr/>
        </p:nvGrpSpPr>
        <p:grpSpPr>
          <a:xfrm>
            <a:off x="8770293" y="3985580"/>
            <a:ext cx="1502171" cy="1497637"/>
            <a:chOff x="3493701" y="5239663"/>
            <a:chExt cx="1502171" cy="149763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21220B49-844B-4DAD-80C0-00F4F2EA8337}"/>
                </a:ext>
              </a:extLst>
            </p:cNvPr>
            <p:cNvCxnSpPr/>
            <p:nvPr/>
          </p:nvCxnSpPr>
          <p:spPr>
            <a:xfrm rot="21420000">
              <a:off x="3600000" y="5239663"/>
              <a:ext cx="1395872" cy="14976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85E75A81-47D2-46F4-8213-3792967F007F}"/>
                </a:ext>
              </a:extLst>
            </p:cNvPr>
            <p:cNvCxnSpPr/>
            <p:nvPr/>
          </p:nvCxnSpPr>
          <p:spPr>
            <a:xfrm rot="5220000">
              <a:off x="3544584" y="5220678"/>
              <a:ext cx="1395872" cy="14976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26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FB661E-0B6E-4B81-BF2B-05EAC6A3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 </a:t>
            </a:r>
            <a:r>
              <a:rPr kumimoji="1" lang="ja-JP" altLang="en-US" dirty="0"/>
              <a:t>完全な球ではない地球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D8F958E0-8E47-4FE6-A58E-4522EFBFD9CD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348ADDD-4E64-4F77-92C0-4985FBE7B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84" y="836712"/>
            <a:ext cx="5088013" cy="5365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8F25EA4-C898-400B-9CCC-70E3E9063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5" y="1864883"/>
            <a:ext cx="6204350" cy="3831772"/>
          </a:xfrm>
          <a:prstGeom prst="rect">
            <a:avLst/>
          </a:prstGeom>
        </p:spPr>
      </p:pic>
      <p:sp>
        <p:nvSpPr>
          <p:cNvPr id="6" name="コンテンツ プレースホルダ 2">
            <a:extLst>
              <a:ext uri="{FF2B5EF4-FFF2-40B4-BE49-F238E27FC236}">
                <a16:creationId xmlns:a16="http://schemas.microsoft.com/office/drawing/2014/main" id="{F48FEDC9-275F-4FD9-B106-AAF4CC4A5ECD}"/>
              </a:ext>
            </a:extLst>
          </p:cNvPr>
          <p:cNvSpPr txBox="1">
            <a:spLocks/>
          </p:cNvSpPr>
          <p:nvPr/>
        </p:nvSpPr>
        <p:spPr bwMode="auto">
          <a:xfrm>
            <a:off x="7749587" y="4032509"/>
            <a:ext cx="1712769" cy="68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>
                <a:solidFill>
                  <a:srgbClr val="FF0000"/>
                </a:solidFill>
              </a:rPr>
              <a:t>鉛直線</a:t>
            </a:r>
            <a:endParaRPr lang="en-US" altLang="ja-JP" dirty="0">
              <a:solidFill>
                <a:srgbClr val="FF0000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0CF7283-C79D-45B6-A21E-D94AD9B8673F}"/>
              </a:ext>
            </a:extLst>
          </p:cNvPr>
          <p:cNvCxnSpPr/>
          <p:nvPr/>
        </p:nvCxnSpPr>
        <p:spPr>
          <a:xfrm flipV="1">
            <a:off x="2997275" y="2445112"/>
            <a:ext cx="6051549" cy="7584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5A275C6-1A73-42F8-85EA-CFF2D01586C3}"/>
              </a:ext>
            </a:extLst>
          </p:cNvPr>
          <p:cNvCxnSpPr/>
          <p:nvPr/>
        </p:nvCxnSpPr>
        <p:spPr>
          <a:xfrm flipV="1">
            <a:off x="1905034" y="2460213"/>
            <a:ext cx="7963958" cy="7545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7D755F4-9387-45CA-B9BB-070E1ACDBD43}"/>
              </a:ext>
            </a:extLst>
          </p:cNvPr>
          <p:cNvCxnSpPr/>
          <p:nvPr/>
        </p:nvCxnSpPr>
        <p:spPr>
          <a:xfrm flipV="1">
            <a:off x="1948466" y="3203605"/>
            <a:ext cx="710035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コンテンツ プレースホルダ 2">
            <a:extLst>
              <a:ext uri="{FF2B5EF4-FFF2-40B4-BE49-F238E27FC236}">
                <a16:creationId xmlns:a16="http://schemas.microsoft.com/office/drawing/2014/main" id="{323BF0CE-C4BE-4A36-BA0F-07DAE225ACE1}"/>
              </a:ext>
            </a:extLst>
          </p:cNvPr>
          <p:cNvSpPr txBox="1">
            <a:spLocks/>
          </p:cNvSpPr>
          <p:nvPr/>
        </p:nvSpPr>
        <p:spPr bwMode="auto">
          <a:xfrm>
            <a:off x="6008919" y="3274585"/>
            <a:ext cx="1712769" cy="68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赤道面</a:t>
            </a:r>
            <a:endParaRPr lang="en-US" altLang="ja-JP" dirty="0"/>
          </a:p>
        </p:txBody>
      </p:sp>
      <p:sp>
        <p:nvSpPr>
          <p:cNvPr id="11" name="コンテンツ プレースホルダ 2">
            <a:extLst>
              <a:ext uri="{FF2B5EF4-FFF2-40B4-BE49-F238E27FC236}">
                <a16:creationId xmlns:a16="http://schemas.microsoft.com/office/drawing/2014/main" id="{5C727C60-DBB8-4481-9256-F2EB00774BD1}"/>
              </a:ext>
            </a:extLst>
          </p:cNvPr>
          <p:cNvSpPr txBox="1">
            <a:spLocks/>
          </p:cNvSpPr>
          <p:nvPr/>
        </p:nvSpPr>
        <p:spPr bwMode="auto">
          <a:xfrm>
            <a:off x="6556953" y="1034826"/>
            <a:ext cx="3715511" cy="95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>
                <a:solidFill>
                  <a:srgbClr val="0070C0"/>
                </a:solidFill>
              </a:rPr>
              <a:t>測定地と地球の中心を結んだ直線</a:t>
            </a:r>
            <a:endParaRPr lang="en-US" altLang="ja-JP" dirty="0">
              <a:solidFill>
                <a:srgbClr val="0070C0"/>
              </a:solidFill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5E741E80-73DB-4FF3-B0A8-1D50669E9F33}"/>
              </a:ext>
            </a:extLst>
          </p:cNvPr>
          <p:cNvCxnSpPr/>
          <p:nvPr/>
        </p:nvCxnSpPr>
        <p:spPr>
          <a:xfrm flipH="1" flipV="1">
            <a:off x="7749587" y="3195325"/>
            <a:ext cx="353086" cy="837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F9FDAF3-E16B-4E4F-A30B-56521247F47E}"/>
              </a:ext>
            </a:extLst>
          </p:cNvPr>
          <p:cNvCxnSpPr/>
          <p:nvPr/>
        </p:nvCxnSpPr>
        <p:spPr>
          <a:xfrm flipV="1">
            <a:off x="8173027" y="2449021"/>
            <a:ext cx="432944" cy="15834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A7F8537-AFC4-407E-B2CD-D41ED1C62C64}"/>
              </a:ext>
            </a:extLst>
          </p:cNvPr>
          <p:cNvCxnSpPr/>
          <p:nvPr/>
        </p:nvCxnSpPr>
        <p:spPr>
          <a:xfrm>
            <a:off x="9048824" y="2043266"/>
            <a:ext cx="348918" cy="49857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31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0C764B-8534-4FCC-B66E-DD817E81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 </a:t>
            </a:r>
            <a:r>
              <a:rPr kumimoji="1" lang="ja-JP" altLang="en-US" dirty="0"/>
              <a:t>完全な球ではない地球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931CD98A-067D-4B73-8909-14300552747B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14BF47B-AD91-49C1-9030-36D31D1C8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330" y="994121"/>
            <a:ext cx="2522190" cy="5466122"/>
          </a:xfrm>
          <a:prstGeom prst="rect">
            <a:avLst/>
          </a:prstGeom>
        </p:spPr>
      </p:pic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CFE7324-6849-4BFA-816A-5D99521AB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409153"/>
              </p:ext>
            </p:extLst>
          </p:nvPr>
        </p:nvGraphicFramePr>
        <p:xfrm>
          <a:off x="1103882" y="4869160"/>
          <a:ext cx="68643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0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80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地名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緯度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緯度差</a:t>
                      </a:r>
                      <a:r>
                        <a:rPr kumimoji="1" lang="en-US" altLang="ja-JP" sz="2400" dirty="0"/>
                        <a:t>1°</a:t>
                      </a:r>
                      <a:r>
                        <a:rPr kumimoji="1" lang="ja-JP" altLang="en-US" sz="2400" dirty="0"/>
                        <a:t>あたりの弧長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80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ラプランド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66°22’N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111.9 km</a:t>
                      </a:r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80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フランス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45°N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111.2 km</a:t>
                      </a:r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80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ペルー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1°31’S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110.6 km</a:t>
                      </a:r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円/楕円 12">
            <a:extLst>
              <a:ext uri="{FF2B5EF4-FFF2-40B4-BE49-F238E27FC236}">
                <a16:creationId xmlns:a16="http://schemas.microsoft.com/office/drawing/2014/main" id="{55E16F8E-6C46-4E55-865A-4FEA781F0408}"/>
              </a:ext>
            </a:extLst>
          </p:cNvPr>
          <p:cNvSpPr/>
          <p:nvPr/>
        </p:nvSpPr>
        <p:spPr>
          <a:xfrm>
            <a:off x="8679271" y="1665304"/>
            <a:ext cx="1656000" cy="1656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90D171C-4FD2-438A-B591-7DBAC46D63FD}"/>
              </a:ext>
            </a:extLst>
          </p:cNvPr>
          <p:cNvGrpSpPr/>
          <p:nvPr/>
        </p:nvGrpSpPr>
        <p:grpSpPr>
          <a:xfrm>
            <a:off x="8778444" y="3992487"/>
            <a:ext cx="1502171" cy="1497637"/>
            <a:chOff x="3493701" y="5239663"/>
            <a:chExt cx="1502171" cy="1497637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1DA745CF-AB9B-4793-BCD7-AAD93FB44653}"/>
                </a:ext>
              </a:extLst>
            </p:cNvPr>
            <p:cNvCxnSpPr/>
            <p:nvPr/>
          </p:nvCxnSpPr>
          <p:spPr>
            <a:xfrm rot="21420000">
              <a:off x="3600000" y="5239663"/>
              <a:ext cx="1395872" cy="14976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56D5C1E7-122B-403E-9C21-96006228FE7F}"/>
                </a:ext>
              </a:extLst>
            </p:cNvPr>
            <p:cNvCxnSpPr/>
            <p:nvPr/>
          </p:nvCxnSpPr>
          <p:spPr>
            <a:xfrm rot="5220000">
              <a:off x="3544584" y="5220678"/>
              <a:ext cx="1395872" cy="14976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918B0DD5-3C32-4848-977A-FCDB75AFDB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67" y="616879"/>
            <a:ext cx="4000902" cy="4218774"/>
          </a:xfrm>
          <a:prstGeom prst="rect">
            <a:avLst/>
          </a:prstGeom>
        </p:spPr>
      </p:pic>
      <p:sp>
        <p:nvSpPr>
          <p:cNvPr id="11" name="コンテンツ プレースホルダ 2">
            <a:extLst>
              <a:ext uri="{FF2B5EF4-FFF2-40B4-BE49-F238E27FC236}">
                <a16:creationId xmlns:a16="http://schemas.microsoft.com/office/drawing/2014/main" id="{64657E52-8E83-464E-8750-A116546DDAF2}"/>
              </a:ext>
            </a:extLst>
          </p:cNvPr>
          <p:cNvSpPr txBox="1">
            <a:spLocks/>
          </p:cNvSpPr>
          <p:nvPr/>
        </p:nvSpPr>
        <p:spPr bwMode="auto">
          <a:xfrm>
            <a:off x="6076374" y="4028583"/>
            <a:ext cx="1169844" cy="684567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短い</a:t>
            </a:r>
            <a:endParaRPr lang="en-US" altLang="ja-JP" dirty="0"/>
          </a:p>
        </p:txBody>
      </p:sp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B47605FA-2E44-4AA7-8E49-7F12D3364DC4}"/>
              </a:ext>
            </a:extLst>
          </p:cNvPr>
          <p:cNvSpPr txBox="1">
            <a:spLocks/>
          </p:cNvSpPr>
          <p:nvPr/>
        </p:nvSpPr>
        <p:spPr bwMode="auto">
          <a:xfrm>
            <a:off x="3666549" y="753040"/>
            <a:ext cx="1169844" cy="684567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長い</a:t>
            </a:r>
            <a:endParaRPr lang="en-US" altLang="ja-JP" dirty="0"/>
          </a:p>
        </p:txBody>
      </p:sp>
      <p:cxnSp>
        <p:nvCxnSpPr>
          <p:cNvPr id="13" name="直線矢印コネクタ 4">
            <a:extLst>
              <a:ext uri="{FF2B5EF4-FFF2-40B4-BE49-F238E27FC236}">
                <a16:creationId xmlns:a16="http://schemas.microsoft.com/office/drawing/2014/main" id="{0D27A1A4-246F-41C5-8FA3-DD55C8F66E6A}"/>
              </a:ext>
            </a:extLst>
          </p:cNvPr>
          <p:cNvCxnSpPr>
            <a:stCxn id="12" idx="3"/>
          </p:cNvCxnSpPr>
          <p:nvPr/>
        </p:nvCxnSpPr>
        <p:spPr>
          <a:xfrm>
            <a:off x="4836393" y="1095324"/>
            <a:ext cx="1647824" cy="2933259"/>
          </a:xfrm>
          <a:prstGeom prst="curvedConnector2">
            <a:avLst/>
          </a:prstGeom>
          <a:ln w="825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コンテンツ プレースホルダ 2">
            <a:extLst>
              <a:ext uri="{FF2B5EF4-FFF2-40B4-BE49-F238E27FC236}">
                <a16:creationId xmlns:a16="http://schemas.microsoft.com/office/drawing/2014/main" id="{690CA072-9218-41CE-B4B8-644D4C914E43}"/>
              </a:ext>
            </a:extLst>
          </p:cNvPr>
          <p:cNvSpPr txBox="1">
            <a:spLocks/>
          </p:cNvSpPr>
          <p:nvPr/>
        </p:nvSpPr>
        <p:spPr bwMode="auto">
          <a:xfrm>
            <a:off x="5275757" y="2711380"/>
            <a:ext cx="885825" cy="68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en-US" altLang="ja-JP" dirty="0"/>
              <a:t>1°</a:t>
            </a:r>
          </a:p>
        </p:txBody>
      </p:sp>
      <p:sp>
        <p:nvSpPr>
          <p:cNvPr id="15" name="コンテンツ プレースホルダ 2">
            <a:extLst>
              <a:ext uri="{FF2B5EF4-FFF2-40B4-BE49-F238E27FC236}">
                <a16:creationId xmlns:a16="http://schemas.microsoft.com/office/drawing/2014/main" id="{96F57CD2-EED6-42D3-A5C6-BB8642874608}"/>
              </a:ext>
            </a:extLst>
          </p:cNvPr>
          <p:cNvSpPr txBox="1">
            <a:spLocks/>
          </p:cNvSpPr>
          <p:nvPr/>
        </p:nvSpPr>
        <p:spPr bwMode="auto">
          <a:xfrm>
            <a:off x="3973210" y="2026813"/>
            <a:ext cx="885825" cy="68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en-US" altLang="ja-JP" dirty="0"/>
              <a:t>1°</a:t>
            </a:r>
          </a:p>
        </p:txBody>
      </p:sp>
      <p:cxnSp>
        <p:nvCxnSpPr>
          <p:cNvPr id="16" name="直線矢印コネクタ 4">
            <a:extLst>
              <a:ext uri="{FF2B5EF4-FFF2-40B4-BE49-F238E27FC236}">
                <a16:creationId xmlns:a16="http://schemas.microsoft.com/office/drawing/2014/main" id="{B54F4F39-BE15-4E43-B04A-736D1ABE58A7}"/>
              </a:ext>
            </a:extLst>
          </p:cNvPr>
          <p:cNvCxnSpPr/>
          <p:nvPr/>
        </p:nvCxnSpPr>
        <p:spPr>
          <a:xfrm>
            <a:off x="4513756" y="2369096"/>
            <a:ext cx="885825" cy="531551"/>
          </a:xfrm>
          <a:prstGeom prst="curvedConnector3">
            <a:avLst>
              <a:gd name="adj1" fmla="val 50000"/>
            </a:avLst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19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62B273-EA4F-4B7B-90AF-3619B5CAF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 </a:t>
            </a:r>
            <a:r>
              <a:rPr kumimoji="1" lang="ja-JP" altLang="en-US" dirty="0"/>
              <a:t>完全な球ではない地球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6243D858-6B6C-489A-9148-DD083308573D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2B07022-DA4A-4268-9A25-D821B4F70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47" y="1408890"/>
            <a:ext cx="4579065" cy="4828422"/>
          </a:xfrm>
          <a:prstGeom prst="rect">
            <a:avLst/>
          </a:prstGeom>
        </p:spPr>
      </p:pic>
      <p:sp>
        <p:nvSpPr>
          <p:cNvPr id="5" name="コンテンツ プレースホルダ 2">
            <a:extLst>
              <a:ext uri="{FF2B5EF4-FFF2-40B4-BE49-F238E27FC236}">
                <a16:creationId xmlns:a16="http://schemas.microsoft.com/office/drawing/2014/main" id="{773410DC-2078-4DF5-941C-542DDB1FF780}"/>
              </a:ext>
            </a:extLst>
          </p:cNvPr>
          <p:cNvSpPr txBox="1">
            <a:spLocks/>
          </p:cNvSpPr>
          <p:nvPr/>
        </p:nvSpPr>
        <p:spPr bwMode="auto">
          <a:xfrm>
            <a:off x="1086043" y="1614317"/>
            <a:ext cx="4289877" cy="11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3600" dirty="0"/>
              <a:t>地球の形に最も近い回転楕円体</a:t>
            </a:r>
            <a:endParaRPr lang="en-US" altLang="ja-JP" sz="3600" dirty="0"/>
          </a:p>
        </p:txBody>
      </p:sp>
      <p:sp>
        <p:nvSpPr>
          <p:cNvPr id="6" name="コンテンツ プレースホルダ 2">
            <a:extLst>
              <a:ext uri="{FF2B5EF4-FFF2-40B4-BE49-F238E27FC236}">
                <a16:creationId xmlns:a16="http://schemas.microsoft.com/office/drawing/2014/main" id="{E7C22FF7-69B6-4022-ADFB-BFA438613796}"/>
              </a:ext>
            </a:extLst>
          </p:cNvPr>
          <p:cNvSpPr txBox="1">
            <a:spLocks/>
          </p:cNvSpPr>
          <p:nvPr/>
        </p:nvSpPr>
        <p:spPr bwMode="auto">
          <a:xfrm>
            <a:off x="1271464" y="3501008"/>
            <a:ext cx="2806229" cy="68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4000" u="sng" dirty="0">
                <a:solidFill>
                  <a:srgbClr val="FF5050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地球楕円体</a:t>
            </a:r>
            <a:endParaRPr lang="en-US" altLang="ja-JP" sz="4000" u="sng" dirty="0">
              <a:solidFill>
                <a:srgbClr val="FF5050"/>
              </a:solidFill>
              <a:uFill>
                <a:solidFill>
                  <a:schemeClr val="accent2">
                    <a:lumMod val="75000"/>
                  </a:schemeClr>
                </a:solidFill>
              </a:uFill>
            </a:endParaRPr>
          </a:p>
        </p:txBody>
      </p:sp>
      <p:sp>
        <p:nvSpPr>
          <p:cNvPr id="7" name="コンテンツ プレースホルダ 2">
            <a:extLst>
              <a:ext uri="{FF2B5EF4-FFF2-40B4-BE49-F238E27FC236}">
                <a16:creationId xmlns:a16="http://schemas.microsoft.com/office/drawing/2014/main" id="{E9A9C5DB-B475-4E63-8997-5C1EEC1513D0}"/>
              </a:ext>
            </a:extLst>
          </p:cNvPr>
          <p:cNvSpPr txBox="1">
            <a:spLocks/>
          </p:cNvSpPr>
          <p:nvPr/>
        </p:nvSpPr>
        <p:spPr bwMode="auto">
          <a:xfrm>
            <a:off x="1010996" y="634756"/>
            <a:ext cx="8973436" cy="64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3600" dirty="0"/>
              <a:t>地球は，赤道方向にふくらんだ回転楕円体</a:t>
            </a:r>
            <a:endParaRPr lang="en-US" altLang="ja-JP" sz="3600" dirty="0"/>
          </a:p>
        </p:txBody>
      </p:sp>
      <p:sp>
        <p:nvSpPr>
          <p:cNvPr id="8" name="下矢印 5">
            <a:extLst>
              <a:ext uri="{FF2B5EF4-FFF2-40B4-BE49-F238E27FC236}">
                <a16:creationId xmlns:a16="http://schemas.microsoft.com/office/drawing/2014/main" id="{5D9B941A-BC15-4F71-BE7E-F0FAB54DF097}"/>
              </a:ext>
            </a:extLst>
          </p:cNvPr>
          <p:cNvSpPr/>
          <p:nvPr/>
        </p:nvSpPr>
        <p:spPr>
          <a:xfrm>
            <a:off x="2470056" y="2882452"/>
            <a:ext cx="391390" cy="5465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16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EDAE89-9032-4F0C-A704-7CA8FBCA7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 </a:t>
            </a:r>
            <a:r>
              <a:rPr kumimoji="1" lang="ja-JP" altLang="en-US" dirty="0"/>
              <a:t>完全な球ではない地球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C4089AE1-7DC2-4F6B-9D2C-0A7D57543D64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58388A5-E860-4476-BB90-F36B68AC8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79" y="1292845"/>
            <a:ext cx="4579065" cy="4828422"/>
          </a:xfrm>
          <a:prstGeom prst="rect">
            <a:avLst/>
          </a:prstGeom>
        </p:spPr>
      </p:pic>
      <p:sp>
        <p:nvSpPr>
          <p:cNvPr id="5" name="コンテンツ プレースホルダ 2">
            <a:extLst>
              <a:ext uri="{FF2B5EF4-FFF2-40B4-BE49-F238E27FC236}">
                <a16:creationId xmlns:a16="http://schemas.microsoft.com/office/drawing/2014/main" id="{47C04015-5177-4B4B-8D06-8B36440188B4}"/>
              </a:ext>
            </a:extLst>
          </p:cNvPr>
          <p:cNvSpPr txBox="1">
            <a:spLocks/>
          </p:cNvSpPr>
          <p:nvPr/>
        </p:nvSpPr>
        <p:spPr bwMode="auto">
          <a:xfrm>
            <a:off x="839416" y="764704"/>
            <a:ext cx="4824536" cy="11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3600" dirty="0"/>
              <a:t>回転楕円体のつぶれの度合い</a:t>
            </a:r>
            <a:endParaRPr lang="en-US" altLang="ja-JP" sz="3600" dirty="0"/>
          </a:p>
        </p:txBody>
      </p:sp>
      <p:sp>
        <p:nvSpPr>
          <p:cNvPr id="6" name="コンテンツ プレースホルダ 2">
            <a:extLst>
              <a:ext uri="{FF2B5EF4-FFF2-40B4-BE49-F238E27FC236}">
                <a16:creationId xmlns:a16="http://schemas.microsoft.com/office/drawing/2014/main" id="{F6069010-CE95-48F4-979B-CB799D4C0A8F}"/>
              </a:ext>
            </a:extLst>
          </p:cNvPr>
          <p:cNvSpPr txBox="1">
            <a:spLocks/>
          </p:cNvSpPr>
          <p:nvPr/>
        </p:nvSpPr>
        <p:spPr bwMode="auto">
          <a:xfrm>
            <a:off x="2135560" y="2416499"/>
            <a:ext cx="2171700" cy="68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4000" dirty="0"/>
              <a:t>偏平率</a:t>
            </a:r>
            <a:endParaRPr lang="en-US" altLang="ja-JP" sz="4000" dirty="0"/>
          </a:p>
        </p:txBody>
      </p:sp>
      <p:sp>
        <p:nvSpPr>
          <p:cNvPr id="7" name="下矢印 5">
            <a:extLst>
              <a:ext uri="{FF2B5EF4-FFF2-40B4-BE49-F238E27FC236}">
                <a16:creationId xmlns:a16="http://schemas.microsoft.com/office/drawing/2014/main" id="{F0088616-BD18-496B-AD9B-00CAC82C3844}"/>
              </a:ext>
            </a:extLst>
          </p:cNvPr>
          <p:cNvSpPr/>
          <p:nvPr/>
        </p:nvSpPr>
        <p:spPr>
          <a:xfrm>
            <a:off x="2766382" y="1772816"/>
            <a:ext cx="391390" cy="5465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 2">
                <a:extLst>
                  <a:ext uri="{FF2B5EF4-FFF2-40B4-BE49-F238E27FC236}">
                    <a16:creationId xmlns:a16="http://schemas.microsoft.com/office/drawing/2014/main" id="{99F2D25E-957D-41A2-A214-349DD42524A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99418" y="3200760"/>
                <a:ext cx="2171700" cy="123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ja-JP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ja-JP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ja-JP" sz="3600" dirty="0"/>
              </a:p>
            </p:txBody>
          </p:sp>
        </mc:Choice>
        <mc:Fallback xmlns="">
          <p:sp>
            <p:nvSpPr>
              <p:cNvPr id="8" name="コンテンツ プレースホルダ 2">
                <a:extLst>
                  <a:ext uri="{FF2B5EF4-FFF2-40B4-BE49-F238E27FC236}">
                    <a16:creationId xmlns:a16="http://schemas.microsoft.com/office/drawing/2014/main" id="{99F2D25E-957D-41A2-A214-349DD4252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9418" y="3200760"/>
                <a:ext cx="2171700" cy="123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コンテンツ プレースホルダ 2">
            <a:extLst>
              <a:ext uri="{FF2B5EF4-FFF2-40B4-BE49-F238E27FC236}">
                <a16:creationId xmlns:a16="http://schemas.microsoft.com/office/drawing/2014/main" id="{A3646FF8-7B89-4AC8-9E98-305C3D2B3101}"/>
              </a:ext>
            </a:extLst>
          </p:cNvPr>
          <p:cNvSpPr txBox="1">
            <a:spLocks/>
          </p:cNvSpPr>
          <p:nvPr/>
        </p:nvSpPr>
        <p:spPr bwMode="auto">
          <a:xfrm>
            <a:off x="3298524" y="4437112"/>
            <a:ext cx="2869484" cy="186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en-US" altLang="ja-JP" sz="3600" i="1" dirty="0"/>
              <a:t>f </a:t>
            </a:r>
            <a:r>
              <a:rPr lang="ja-JP" altLang="en-US" sz="3600" dirty="0"/>
              <a:t>： 偏平率</a:t>
            </a:r>
            <a:endParaRPr lang="en-US" altLang="ja-JP" sz="3600" dirty="0"/>
          </a:p>
          <a:p>
            <a:pPr eaLnBrk="1" hangingPunct="1">
              <a:buNone/>
            </a:pPr>
            <a:r>
              <a:rPr lang="en-US" altLang="ja-JP" sz="3600" dirty="0"/>
              <a:t>a : </a:t>
            </a:r>
            <a:r>
              <a:rPr lang="ja-JP" altLang="en-US" sz="3600" dirty="0"/>
              <a:t>赤道半径</a:t>
            </a:r>
            <a:endParaRPr lang="en-US" altLang="ja-JP" sz="3600" dirty="0"/>
          </a:p>
          <a:p>
            <a:pPr eaLnBrk="1" hangingPunct="1">
              <a:buNone/>
            </a:pPr>
            <a:r>
              <a:rPr lang="en-US" altLang="ja-JP" sz="3600" dirty="0"/>
              <a:t>b : </a:t>
            </a:r>
            <a:r>
              <a:rPr lang="ja-JP" altLang="en-US" sz="3600" dirty="0"/>
              <a:t>極半径</a:t>
            </a:r>
            <a:endParaRPr lang="en-US" altLang="ja-JP" sz="3600" dirty="0"/>
          </a:p>
        </p:txBody>
      </p:sp>
      <p:sp>
        <p:nvSpPr>
          <p:cNvPr id="10" name="コンテンツ プレースホルダ 2">
            <a:extLst>
              <a:ext uri="{FF2B5EF4-FFF2-40B4-BE49-F238E27FC236}">
                <a16:creationId xmlns:a16="http://schemas.microsoft.com/office/drawing/2014/main" id="{74268F7D-A030-42C8-B160-A4D19C2EE61E}"/>
              </a:ext>
            </a:extLst>
          </p:cNvPr>
          <p:cNvSpPr txBox="1">
            <a:spLocks/>
          </p:cNvSpPr>
          <p:nvPr/>
        </p:nvSpPr>
        <p:spPr bwMode="auto">
          <a:xfrm>
            <a:off x="8884563" y="4190421"/>
            <a:ext cx="1869935" cy="6845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赤道半径</a:t>
            </a:r>
            <a:endParaRPr lang="en-US" altLang="ja-JP" dirty="0"/>
          </a:p>
        </p:txBody>
      </p:sp>
      <p:sp>
        <p:nvSpPr>
          <p:cNvPr id="11" name="コンテンツ プレースホルダ 2">
            <a:extLst>
              <a:ext uri="{FF2B5EF4-FFF2-40B4-BE49-F238E27FC236}">
                <a16:creationId xmlns:a16="http://schemas.microsoft.com/office/drawing/2014/main" id="{A44E29A9-4115-49CF-A5E1-DD592732EF3C}"/>
              </a:ext>
            </a:extLst>
          </p:cNvPr>
          <p:cNvSpPr txBox="1">
            <a:spLocks/>
          </p:cNvSpPr>
          <p:nvPr/>
        </p:nvSpPr>
        <p:spPr bwMode="auto">
          <a:xfrm>
            <a:off x="8505399" y="3022489"/>
            <a:ext cx="1869935" cy="6845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極半径</a:t>
            </a:r>
            <a:endParaRPr lang="en-US" altLang="ja-JP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351B809-C616-4079-9216-F7E9681F4A2F}"/>
              </a:ext>
            </a:extLst>
          </p:cNvPr>
          <p:cNvCxnSpPr/>
          <p:nvPr/>
        </p:nvCxnSpPr>
        <p:spPr>
          <a:xfrm flipV="1">
            <a:off x="8430399" y="4086158"/>
            <a:ext cx="1914525" cy="28575"/>
          </a:xfrm>
          <a:prstGeom prst="straightConnector1">
            <a:avLst/>
          </a:prstGeom>
          <a:ln w="6032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982D075-9647-4D9C-8F3A-2340F968093A}"/>
              </a:ext>
            </a:extLst>
          </p:cNvPr>
          <p:cNvCxnSpPr/>
          <p:nvPr/>
        </p:nvCxnSpPr>
        <p:spPr>
          <a:xfrm flipV="1">
            <a:off x="8430398" y="2523546"/>
            <a:ext cx="1" cy="1576900"/>
          </a:xfrm>
          <a:prstGeom prst="straightConnector1">
            <a:avLst/>
          </a:prstGeom>
          <a:ln w="6032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39702F0-1C07-6B25-9161-2D65902CEAC6}"/>
              </a:ext>
            </a:extLst>
          </p:cNvPr>
          <p:cNvCxnSpPr/>
          <p:nvPr/>
        </p:nvCxnSpPr>
        <p:spPr>
          <a:xfrm>
            <a:off x="2135560" y="4365104"/>
            <a:ext cx="1296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8D6CAFD-48AB-BA9E-BC7E-DC81EFE8094E}"/>
              </a:ext>
            </a:extLst>
          </p:cNvPr>
          <p:cNvCxnSpPr/>
          <p:nvPr/>
        </p:nvCxnSpPr>
        <p:spPr>
          <a:xfrm>
            <a:off x="9984432" y="6021288"/>
            <a:ext cx="360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7DD8127-09EE-61DD-504B-0D33772AE7EF}"/>
              </a:ext>
            </a:extLst>
          </p:cNvPr>
          <p:cNvCxnSpPr/>
          <p:nvPr/>
        </p:nvCxnSpPr>
        <p:spPr>
          <a:xfrm>
            <a:off x="8307399" y="1700808"/>
            <a:ext cx="360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9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86F6A3-043C-47D0-B32B-5B523E79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 </a:t>
            </a:r>
            <a:r>
              <a:rPr kumimoji="1" lang="ja-JP" altLang="en-US" dirty="0"/>
              <a:t>完全な球ではない地球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BAC092D9-E6D1-4DA7-A3F9-D93837BE2470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1280A83-1538-4315-B6CE-0B6077826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78" y="980728"/>
            <a:ext cx="4579065" cy="4828422"/>
          </a:xfrm>
          <a:prstGeom prst="rect">
            <a:avLst/>
          </a:prstGeom>
        </p:spPr>
      </p:pic>
      <p:sp>
        <p:nvSpPr>
          <p:cNvPr id="5" name="コンテンツ プレースホルダ 2">
            <a:extLst>
              <a:ext uri="{FF2B5EF4-FFF2-40B4-BE49-F238E27FC236}">
                <a16:creationId xmlns:a16="http://schemas.microsoft.com/office/drawing/2014/main" id="{0431D8ED-0BA6-4CC4-B2C4-6F960476C495}"/>
              </a:ext>
            </a:extLst>
          </p:cNvPr>
          <p:cNvSpPr txBox="1">
            <a:spLocks/>
          </p:cNvSpPr>
          <p:nvPr/>
        </p:nvSpPr>
        <p:spPr bwMode="auto">
          <a:xfrm>
            <a:off x="887403" y="764704"/>
            <a:ext cx="3768437" cy="5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3600" dirty="0"/>
              <a:t>地球の偏平率</a:t>
            </a:r>
            <a:endParaRPr lang="en-US" altLang="ja-JP" sz="3600" dirty="0"/>
          </a:p>
        </p:txBody>
      </p:sp>
      <p:sp>
        <p:nvSpPr>
          <p:cNvPr id="6" name="コンテンツ プレースホルダ 2">
            <a:extLst>
              <a:ext uri="{FF2B5EF4-FFF2-40B4-BE49-F238E27FC236}">
                <a16:creationId xmlns:a16="http://schemas.microsoft.com/office/drawing/2014/main" id="{F0CEE972-FDC0-4E62-9437-76D2AED123A5}"/>
              </a:ext>
            </a:extLst>
          </p:cNvPr>
          <p:cNvSpPr txBox="1">
            <a:spLocks/>
          </p:cNvSpPr>
          <p:nvPr/>
        </p:nvSpPr>
        <p:spPr bwMode="auto">
          <a:xfrm>
            <a:off x="3603272" y="4437112"/>
            <a:ext cx="3212808" cy="136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en-US" altLang="ja-JP" sz="3600" i="1" dirty="0"/>
              <a:t>f </a:t>
            </a:r>
            <a:r>
              <a:rPr lang="ja-JP" altLang="en-US" sz="3600" dirty="0"/>
              <a:t>： 偏平率</a:t>
            </a:r>
            <a:endParaRPr lang="en-US" altLang="ja-JP" sz="3600" dirty="0"/>
          </a:p>
          <a:p>
            <a:pPr eaLnBrk="1" hangingPunct="1">
              <a:buNone/>
            </a:pPr>
            <a:r>
              <a:rPr lang="en-US" altLang="ja-JP" sz="3600" dirty="0"/>
              <a:t>a : </a:t>
            </a:r>
            <a:r>
              <a:rPr lang="ja-JP" altLang="en-US" sz="3600" dirty="0"/>
              <a:t>赤道半径</a:t>
            </a:r>
            <a:endParaRPr lang="en-US" altLang="ja-JP" sz="3600" dirty="0"/>
          </a:p>
          <a:p>
            <a:pPr eaLnBrk="1" hangingPunct="1">
              <a:buNone/>
            </a:pPr>
            <a:r>
              <a:rPr lang="en-US" altLang="ja-JP" sz="3600" dirty="0"/>
              <a:t>b : </a:t>
            </a:r>
            <a:r>
              <a:rPr lang="ja-JP" altLang="en-US" sz="3600" dirty="0"/>
              <a:t>極半径</a:t>
            </a:r>
            <a:endParaRPr lang="en-US" altLang="ja-JP" sz="3600" dirty="0"/>
          </a:p>
        </p:txBody>
      </p:sp>
      <p:sp>
        <p:nvSpPr>
          <p:cNvPr id="7" name="コンテンツ プレースホルダ 2">
            <a:extLst>
              <a:ext uri="{FF2B5EF4-FFF2-40B4-BE49-F238E27FC236}">
                <a16:creationId xmlns:a16="http://schemas.microsoft.com/office/drawing/2014/main" id="{3BDF98F3-4795-46C7-A0E6-1EDD3B0951C5}"/>
              </a:ext>
            </a:extLst>
          </p:cNvPr>
          <p:cNvSpPr txBox="1">
            <a:spLocks/>
          </p:cNvSpPr>
          <p:nvPr/>
        </p:nvSpPr>
        <p:spPr bwMode="auto">
          <a:xfrm>
            <a:off x="8703962" y="3878304"/>
            <a:ext cx="1869935" cy="6845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赤道半径</a:t>
            </a:r>
            <a:endParaRPr lang="en-US" altLang="ja-JP" dirty="0"/>
          </a:p>
        </p:txBody>
      </p:sp>
      <p:sp>
        <p:nvSpPr>
          <p:cNvPr id="8" name="コンテンツ プレースホルダ 2">
            <a:extLst>
              <a:ext uri="{FF2B5EF4-FFF2-40B4-BE49-F238E27FC236}">
                <a16:creationId xmlns:a16="http://schemas.microsoft.com/office/drawing/2014/main" id="{16AA611B-617D-4A03-81A8-663388EB664E}"/>
              </a:ext>
            </a:extLst>
          </p:cNvPr>
          <p:cNvSpPr txBox="1">
            <a:spLocks/>
          </p:cNvSpPr>
          <p:nvPr/>
        </p:nvSpPr>
        <p:spPr bwMode="auto">
          <a:xfrm>
            <a:off x="8324798" y="2494841"/>
            <a:ext cx="1869935" cy="6845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極半径</a:t>
            </a:r>
            <a:endParaRPr lang="en-US" altLang="ja-JP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BE9E0EA-20D9-48BC-A08F-1A5A4D9B624E}"/>
              </a:ext>
            </a:extLst>
          </p:cNvPr>
          <p:cNvCxnSpPr/>
          <p:nvPr/>
        </p:nvCxnSpPr>
        <p:spPr>
          <a:xfrm flipV="1">
            <a:off x="8249798" y="3774041"/>
            <a:ext cx="1914525" cy="28575"/>
          </a:xfrm>
          <a:prstGeom prst="straightConnector1">
            <a:avLst/>
          </a:prstGeom>
          <a:ln w="6032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D1B92C5-3427-49EF-B280-F33C3BA67264}"/>
              </a:ext>
            </a:extLst>
          </p:cNvPr>
          <p:cNvCxnSpPr/>
          <p:nvPr/>
        </p:nvCxnSpPr>
        <p:spPr>
          <a:xfrm flipV="1">
            <a:off x="8249797" y="2211429"/>
            <a:ext cx="1" cy="1576900"/>
          </a:xfrm>
          <a:prstGeom prst="straightConnector1">
            <a:avLst/>
          </a:prstGeom>
          <a:ln w="6032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コンテンツ プレースホルダ 2">
            <a:extLst>
              <a:ext uri="{FF2B5EF4-FFF2-40B4-BE49-F238E27FC236}">
                <a16:creationId xmlns:a16="http://schemas.microsoft.com/office/drawing/2014/main" id="{90AC77C7-31A2-4463-B87C-23BCD31810D5}"/>
              </a:ext>
            </a:extLst>
          </p:cNvPr>
          <p:cNvSpPr txBox="1">
            <a:spLocks/>
          </p:cNvSpPr>
          <p:nvPr/>
        </p:nvSpPr>
        <p:spPr bwMode="auto">
          <a:xfrm>
            <a:off x="8978593" y="4361669"/>
            <a:ext cx="1869935" cy="59588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en-US" altLang="ja-JP" dirty="0"/>
              <a:t>6378 km</a:t>
            </a:r>
          </a:p>
        </p:txBody>
      </p:sp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FB6D7BEA-7085-4799-A698-84194089F9CB}"/>
              </a:ext>
            </a:extLst>
          </p:cNvPr>
          <p:cNvSpPr txBox="1">
            <a:spLocks/>
          </p:cNvSpPr>
          <p:nvPr/>
        </p:nvSpPr>
        <p:spPr bwMode="auto">
          <a:xfrm>
            <a:off x="8618957" y="2969861"/>
            <a:ext cx="1869935" cy="59588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en-US" altLang="ja-JP" dirty="0"/>
              <a:t>6357 km</a:t>
            </a:r>
          </a:p>
        </p:txBody>
      </p:sp>
      <p:sp>
        <p:nvSpPr>
          <p:cNvPr id="13" name="コンテンツ プレースホルダ 2">
            <a:extLst>
              <a:ext uri="{FF2B5EF4-FFF2-40B4-BE49-F238E27FC236}">
                <a16:creationId xmlns:a16="http://schemas.microsoft.com/office/drawing/2014/main" id="{6865A4CA-AF32-453D-B441-187538A9D070}"/>
              </a:ext>
            </a:extLst>
          </p:cNvPr>
          <p:cNvSpPr txBox="1">
            <a:spLocks/>
          </p:cNvSpPr>
          <p:nvPr/>
        </p:nvSpPr>
        <p:spPr bwMode="auto">
          <a:xfrm>
            <a:off x="1244361" y="4803626"/>
            <a:ext cx="1783776" cy="5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3600" dirty="0"/>
              <a:t>約</a:t>
            </a:r>
            <a:r>
              <a:rPr lang="en-US" altLang="ja-JP" sz="3600" dirty="0"/>
              <a:t>0.003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コンテンツ プレースホルダ 2">
                <a:extLst>
                  <a:ext uri="{FF2B5EF4-FFF2-40B4-BE49-F238E27FC236}">
                    <a16:creationId xmlns:a16="http://schemas.microsoft.com/office/drawing/2014/main" id="{E55B96D0-CF99-45A5-9C94-C4CF3399EAA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24748" y="1439425"/>
                <a:ext cx="3744919" cy="3027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ja-JP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ja-JP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ja-JP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6378−6357</m:t>
                          </m:r>
                        </m:num>
                        <m:den>
                          <m:r>
                            <a:rPr lang="en-US" altLang="ja-JP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6378</m:t>
                          </m:r>
                        </m:den>
                      </m:f>
                      <m:r>
                        <a:rPr lang="en-US" altLang="ja-JP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298</m:t>
                          </m:r>
                        </m:den>
                      </m:f>
                    </m:oMath>
                  </m:oMathPara>
                </a14:m>
                <a:endParaRPr lang="en-US" altLang="ja-JP" sz="3600" dirty="0"/>
              </a:p>
            </p:txBody>
          </p:sp>
        </mc:Choice>
        <mc:Fallback xmlns="">
          <p:sp>
            <p:nvSpPr>
              <p:cNvPr id="14" name="コンテンツ プレースホルダ 2">
                <a:extLst>
                  <a:ext uri="{FF2B5EF4-FFF2-40B4-BE49-F238E27FC236}">
                    <a16:creationId xmlns:a16="http://schemas.microsoft.com/office/drawing/2014/main" id="{E55B96D0-CF99-45A5-9C94-C4CF3399E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748" y="1439425"/>
                <a:ext cx="3744919" cy="3027078"/>
              </a:xfrm>
              <a:prstGeom prst="rect">
                <a:avLst/>
              </a:prstGeom>
              <a:blipFill>
                <a:blip r:embed="rId3"/>
                <a:stretch>
                  <a:fillRect b="-44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2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389A63-2E9A-49F0-90DC-09E5D6E2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 </a:t>
            </a:r>
            <a:r>
              <a:rPr kumimoji="1" lang="ja-JP" altLang="en-US" dirty="0"/>
              <a:t>丸い地球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6BD2ADB5-BC0D-4B38-9244-4C427161776F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7CA0AE1-AA6F-4BF4-A491-29A314537F90}"/>
              </a:ext>
            </a:extLst>
          </p:cNvPr>
          <p:cNvGrpSpPr/>
          <p:nvPr/>
        </p:nvGrpSpPr>
        <p:grpSpPr>
          <a:xfrm>
            <a:off x="838201" y="476673"/>
            <a:ext cx="10515599" cy="2664296"/>
            <a:chOff x="904461" y="666492"/>
            <a:chExt cx="10515599" cy="1769884"/>
          </a:xfrm>
        </p:grpSpPr>
        <p:sp>
          <p:nvSpPr>
            <p:cNvPr id="6" name="角丸四角形 1">
              <a:extLst>
                <a:ext uri="{FF2B5EF4-FFF2-40B4-BE49-F238E27FC236}">
                  <a16:creationId xmlns:a16="http://schemas.microsoft.com/office/drawing/2014/main" id="{17C3029A-371C-4D79-8C50-B1F52ED441DE}"/>
                </a:ext>
              </a:extLst>
            </p:cNvPr>
            <p:cNvSpPr/>
            <p:nvPr/>
          </p:nvSpPr>
          <p:spPr>
            <a:xfrm>
              <a:off x="953343" y="1123793"/>
              <a:ext cx="10466717" cy="1312583"/>
            </a:xfrm>
            <a:prstGeom prst="roundRect">
              <a:avLst/>
            </a:prstGeom>
            <a:gradFill>
              <a:gsLst>
                <a:gs pos="0">
                  <a:srgbClr val="FFCA9F"/>
                </a:gs>
                <a:gs pos="100000">
                  <a:srgbClr val="FFFFFF"/>
                </a:gs>
              </a:gsLst>
              <a:lin ang="5400000" scaled="0"/>
            </a:gradFill>
            <a:ln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720000" algn="just"/>
              <a:r>
                <a:rPr lang="ja-JP" altLang="en-US" sz="3200" dirty="0"/>
                <a:t>あなたは地球が丸いことを知るきっかけはなんだっただろうか。話し合ってみよう。また，テレビなどの情報がなかったら，地球が丸いことを何によって知るだろうか。</a:t>
              </a:r>
              <a:endParaRPr lang="en-US" altLang="ja-JP" sz="3200" dirty="0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56F7B72-F6BB-46CF-BFD2-C045C049969B}"/>
                </a:ext>
              </a:extLst>
            </p:cNvPr>
            <p:cNvSpPr/>
            <p:nvPr/>
          </p:nvSpPr>
          <p:spPr>
            <a:xfrm>
              <a:off x="904461" y="666492"/>
              <a:ext cx="1224136" cy="10594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ts val="14000"/>
                </a:lnSpc>
              </a:pPr>
              <a:r>
                <a:rPr lang="ja-JP" altLang="en-US" sz="138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2">
                        <a:lumMod val="75000"/>
                      </a:schemeClr>
                    </a:outerShdw>
                  </a:effectLst>
                </a:rPr>
                <a:t>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177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4B4EF1-501A-462A-BE82-AAF1F003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 </a:t>
            </a:r>
            <a:r>
              <a:rPr kumimoji="1" lang="ja-JP" altLang="en-US" dirty="0"/>
              <a:t>丸い地球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E011E6CA-E688-432E-98AA-B8C31528F5B4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コンテンツ プレースホルダ 2">
            <a:extLst>
              <a:ext uri="{FF2B5EF4-FFF2-40B4-BE49-F238E27FC236}">
                <a16:creationId xmlns:a16="http://schemas.microsoft.com/office/drawing/2014/main" id="{A7BAB432-8715-4F9D-9BEC-729F8C57BEB8}"/>
              </a:ext>
            </a:extLst>
          </p:cNvPr>
          <p:cNvSpPr txBox="1">
            <a:spLocks/>
          </p:cNvSpPr>
          <p:nvPr/>
        </p:nvSpPr>
        <p:spPr bwMode="auto">
          <a:xfrm>
            <a:off x="1559498" y="3890518"/>
            <a:ext cx="8643926" cy="7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buNone/>
            </a:pPr>
            <a:r>
              <a:rPr lang="ja-JP" altLang="en-US" dirty="0"/>
              <a:t>緯度による星の見え方</a:t>
            </a:r>
            <a:endParaRPr lang="en-US" altLang="ja-JP" dirty="0"/>
          </a:p>
        </p:txBody>
      </p:sp>
      <p:sp>
        <p:nvSpPr>
          <p:cNvPr id="6" name="コンテンツ プレースホルダ 2">
            <a:extLst>
              <a:ext uri="{FF2B5EF4-FFF2-40B4-BE49-F238E27FC236}">
                <a16:creationId xmlns:a16="http://schemas.microsoft.com/office/drawing/2014/main" id="{6B360EE0-3BA2-44C6-BF77-F48B24FF83A9}"/>
              </a:ext>
            </a:extLst>
          </p:cNvPr>
          <p:cNvSpPr txBox="1">
            <a:spLocks/>
          </p:cNvSpPr>
          <p:nvPr/>
        </p:nvSpPr>
        <p:spPr bwMode="auto">
          <a:xfrm>
            <a:off x="1559497" y="4478347"/>
            <a:ext cx="8712967" cy="7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buNone/>
            </a:pPr>
            <a:r>
              <a:rPr lang="ja-JP" altLang="en-US" dirty="0"/>
              <a:t>月食のときに月面にうつる地球の形</a:t>
            </a:r>
            <a:endParaRPr lang="en-US" altLang="ja-JP" dirty="0"/>
          </a:p>
        </p:txBody>
      </p:sp>
      <p:sp>
        <p:nvSpPr>
          <p:cNvPr id="7" name="コンテンツ プレースホルダ 2">
            <a:extLst>
              <a:ext uri="{FF2B5EF4-FFF2-40B4-BE49-F238E27FC236}">
                <a16:creationId xmlns:a16="http://schemas.microsoft.com/office/drawing/2014/main" id="{CADB961B-9454-48D8-8DFC-C7E97B06A7FD}"/>
              </a:ext>
            </a:extLst>
          </p:cNvPr>
          <p:cNvSpPr txBox="1">
            <a:spLocks/>
          </p:cNvSpPr>
          <p:nvPr/>
        </p:nvSpPr>
        <p:spPr bwMode="auto">
          <a:xfrm>
            <a:off x="1559497" y="5066176"/>
            <a:ext cx="8643926" cy="7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buNone/>
            </a:pPr>
            <a:r>
              <a:rPr lang="ja-JP" altLang="en-US" dirty="0"/>
              <a:t>航海中の山の見え方</a:t>
            </a:r>
            <a:endParaRPr lang="en-US" altLang="ja-JP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48A3DE3-20E7-47B7-B94B-7A0E8AAE6FB0}"/>
              </a:ext>
            </a:extLst>
          </p:cNvPr>
          <p:cNvGrpSpPr/>
          <p:nvPr/>
        </p:nvGrpSpPr>
        <p:grpSpPr>
          <a:xfrm>
            <a:off x="838201" y="491433"/>
            <a:ext cx="10515599" cy="2649535"/>
            <a:chOff x="904461" y="666492"/>
            <a:chExt cx="10515599" cy="1769884"/>
          </a:xfrm>
        </p:grpSpPr>
        <p:sp>
          <p:nvSpPr>
            <p:cNvPr id="9" name="角丸四角形 1">
              <a:extLst>
                <a:ext uri="{FF2B5EF4-FFF2-40B4-BE49-F238E27FC236}">
                  <a16:creationId xmlns:a16="http://schemas.microsoft.com/office/drawing/2014/main" id="{75377E46-2349-4E84-89F5-9BC32870831C}"/>
                </a:ext>
              </a:extLst>
            </p:cNvPr>
            <p:cNvSpPr/>
            <p:nvPr/>
          </p:nvSpPr>
          <p:spPr>
            <a:xfrm>
              <a:off x="953343" y="1123793"/>
              <a:ext cx="10466717" cy="1312583"/>
            </a:xfrm>
            <a:prstGeom prst="roundRect">
              <a:avLst/>
            </a:prstGeom>
            <a:gradFill>
              <a:gsLst>
                <a:gs pos="0">
                  <a:srgbClr val="FFCA9F"/>
                </a:gs>
                <a:gs pos="100000">
                  <a:srgbClr val="FFFFFF"/>
                </a:gs>
              </a:gsLst>
              <a:lin ang="5400000" scaled="0"/>
            </a:gradFill>
            <a:ln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720000" algn="just"/>
              <a:r>
                <a:rPr lang="ja-JP" altLang="en-US" sz="3200" dirty="0"/>
                <a:t>アリストテレスやプトレマイオスは，以下のことから，地球が球であると主張した。これらが，地球が球形である証拠となることを話し合って説明してみよう。</a:t>
              </a:r>
              <a:endParaRPr lang="en-US" altLang="ja-JP" sz="3200" dirty="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4C939097-E483-4FEC-9CBD-026505DEADD7}"/>
                </a:ext>
              </a:extLst>
            </p:cNvPr>
            <p:cNvSpPr/>
            <p:nvPr/>
          </p:nvSpPr>
          <p:spPr>
            <a:xfrm>
              <a:off x="904461" y="666492"/>
              <a:ext cx="1224136" cy="10594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ts val="14000"/>
                </a:lnSpc>
              </a:pPr>
              <a:r>
                <a:rPr lang="ja-JP" altLang="en-US" sz="138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2">
                        <a:lumMod val="75000"/>
                      </a:schemeClr>
                    </a:outerShdw>
                  </a:effectLst>
                </a:rPr>
                <a:t>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95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4DB434-BCBF-47A0-9E24-846BB30D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 </a:t>
            </a:r>
            <a:r>
              <a:rPr kumimoji="1" lang="ja-JP" altLang="en-US" dirty="0"/>
              <a:t>丸い地球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16E5328A-D060-44DA-9B2B-1F8217C46922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36B819B-B9D3-4BA3-88F8-57A0E8FFB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00" y="1660937"/>
            <a:ext cx="3705010" cy="3698211"/>
          </a:xfrm>
          <a:prstGeom prst="rect">
            <a:avLst/>
          </a:prstGeom>
        </p:spPr>
      </p:pic>
      <p:sp>
        <p:nvSpPr>
          <p:cNvPr id="5" name="コンテンツ プレースホルダ 2">
            <a:extLst>
              <a:ext uri="{FF2B5EF4-FFF2-40B4-BE49-F238E27FC236}">
                <a16:creationId xmlns:a16="http://schemas.microsoft.com/office/drawing/2014/main" id="{0A28A69D-A957-4CD7-BAAD-F9966857C69E}"/>
              </a:ext>
            </a:extLst>
          </p:cNvPr>
          <p:cNvSpPr txBox="1">
            <a:spLocks/>
          </p:cNvSpPr>
          <p:nvPr/>
        </p:nvSpPr>
        <p:spPr bwMode="auto">
          <a:xfrm>
            <a:off x="2031303" y="965381"/>
            <a:ext cx="6920917" cy="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アリストテレス（紀元前</a:t>
            </a:r>
            <a:r>
              <a:rPr lang="en-US" altLang="ja-JP" dirty="0"/>
              <a:t>4</a:t>
            </a:r>
            <a:r>
              <a:rPr lang="ja-JP" altLang="en-US" dirty="0"/>
              <a:t>世紀）</a:t>
            </a:r>
            <a:endParaRPr lang="en-US" altLang="ja-JP" dirty="0"/>
          </a:p>
        </p:txBody>
      </p:sp>
      <p:sp>
        <p:nvSpPr>
          <p:cNvPr id="6" name="コンテンツ プレースホルダ 2">
            <a:extLst>
              <a:ext uri="{FF2B5EF4-FFF2-40B4-BE49-F238E27FC236}">
                <a16:creationId xmlns:a16="http://schemas.microsoft.com/office/drawing/2014/main" id="{597083AB-F832-42E1-A20E-D061047496DB}"/>
              </a:ext>
            </a:extLst>
          </p:cNvPr>
          <p:cNvSpPr txBox="1">
            <a:spLocks/>
          </p:cNvSpPr>
          <p:nvPr/>
        </p:nvSpPr>
        <p:spPr bwMode="auto">
          <a:xfrm>
            <a:off x="6764093" y="1998626"/>
            <a:ext cx="2506910" cy="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①星の高度</a:t>
            </a:r>
            <a:endParaRPr lang="en-US" altLang="ja-JP" dirty="0"/>
          </a:p>
        </p:txBody>
      </p:sp>
      <p:sp>
        <p:nvSpPr>
          <p:cNvPr id="7" name="コンテンツ プレースホルダ 2">
            <a:extLst>
              <a:ext uri="{FF2B5EF4-FFF2-40B4-BE49-F238E27FC236}">
                <a16:creationId xmlns:a16="http://schemas.microsoft.com/office/drawing/2014/main" id="{4AD1B04A-E9F6-4680-906A-BCF4D58C4772}"/>
              </a:ext>
            </a:extLst>
          </p:cNvPr>
          <p:cNvSpPr txBox="1">
            <a:spLocks/>
          </p:cNvSpPr>
          <p:nvPr/>
        </p:nvSpPr>
        <p:spPr bwMode="auto">
          <a:xfrm>
            <a:off x="1905468" y="3216428"/>
            <a:ext cx="745222" cy="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北</a:t>
            </a:r>
            <a:endParaRPr lang="en-US" altLang="ja-JP" dirty="0"/>
          </a:p>
        </p:txBody>
      </p:sp>
      <p:sp>
        <p:nvSpPr>
          <p:cNvPr id="8" name="フリーフォーム 13">
            <a:extLst>
              <a:ext uri="{FF2B5EF4-FFF2-40B4-BE49-F238E27FC236}">
                <a16:creationId xmlns:a16="http://schemas.microsoft.com/office/drawing/2014/main" id="{1FB3C5DA-820D-4267-9EE2-40AE71404EA3}"/>
              </a:ext>
            </a:extLst>
          </p:cNvPr>
          <p:cNvSpPr/>
          <p:nvPr/>
        </p:nvSpPr>
        <p:spPr>
          <a:xfrm>
            <a:off x="2533615" y="3469984"/>
            <a:ext cx="2721769" cy="888854"/>
          </a:xfrm>
          <a:custGeom>
            <a:avLst/>
            <a:gdLst>
              <a:gd name="connsiteX0" fmla="*/ 0 w 1395413"/>
              <a:gd name="connsiteY0" fmla="*/ 0 h 216694"/>
              <a:gd name="connsiteX1" fmla="*/ 1395413 w 1395413"/>
              <a:gd name="connsiteY1" fmla="*/ 216694 h 216694"/>
              <a:gd name="connsiteX0" fmla="*/ 0 w 1395413"/>
              <a:gd name="connsiteY0" fmla="*/ 0 h 216694"/>
              <a:gd name="connsiteX1" fmla="*/ 1395413 w 1395413"/>
              <a:gd name="connsiteY1" fmla="*/ 216694 h 216694"/>
              <a:gd name="connsiteX0" fmla="*/ 0 w 1395413"/>
              <a:gd name="connsiteY0" fmla="*/ 0 h 216694"/>
              <a:gd name="connsiteX1" fmla="*/ 1395413 w 1395413"/>
              <a:gd name="connsiteY1" fmla="*/ 216694 h 216694"/>
              <a:gd name="connsiteX0" fmla="*/ 0 w 1395413"/>
              <a:gd name="connsiteY0" fmla="*/ 0 h 216694"/>
              <a:gd name="connsiteX1" fmla="*/ 1395413 w 1395413"/>
              <a:gd name="connsiteY1" fmla="*/ 216694 h 216694"/>
              <a:gd name="connsiteX0" fmla="*/ 0 w 1395413"/>
              <a:gd name="connsiteY0" fmla="*/ 158 h 216852"/>
              <a:gd name="connsiteX1" fmla="*/ 1395413 w 1395413"/>
              <a:gd name="connsiteY1" fmla="*/ 216852 h 2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5413" h="216852">
                <a:moveTo>
                  <a:pt x="0" y="158"/>
                </a:moveTo>
                <a:cubicBezTo>
                  <a:pt x="520075" y="-5071"/>
                  <a:pt x="1111365" y="119834"/>
                  <a:pt x="1395413" y="216852"/>
                </a:cubicBezTo>
              </a:path>
            </a:pathLst>
          </a:custGeom>
          <a:noFill/>
          <a:ln w="114300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 2">
            <a:extLst>
              <a:ext uri="{FF2B5EF4-FFF2-40B4-BE49-F238E27FC236}">
                <a16:creationId xmlns:a16="http://schemas.microsoft.com/office/drawing/2014/main" id="{63564130-FED5-4954-9A49-1AF500C20402}"/>
              </a:ext>
            </a:extLst>
          </p:cNvPr>
          <p:cNvSpPr txBox="1">
            <a:spLocks/>
          </p:cNvSpPr>
          <p:nvPr/>
        </p:nvSpPr>
        <p:spPr bwMode="auto">
          <a:xfrm>
            <a:off x="2851617" y="1764892"/>
            <a:ext cx="838491" cy="8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5400" b="1" dirty="0">
                <a:ln>
                  <a:solidFill>
                    <a:schemeClr val="bg1"/>
                  </a:solidFill>
                </a:ln>
              </a:rPr>
              <a:t>大</a:t>
            </a:r>
            <a:endParaRPr lang="en-US" altLang="ja-JP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コンテンツ プレースホルダ 2">
            <a:extLst>
              <a:ext uri="{FF2B5EF4-FFF2-40B4-BE49-F238E27FC236}">
                <a16:creationId xmlns:a16="http://schemas.microsoft.com/office/drawing/2014/main" id="{7B2ECAFC-CCDE-4BE4-9A21-FFDCC84E54BF}"/>
              </a:ext>
            </a:extLst>
          </p:cNvPr>
          <p:cNvSpPr txBox="1">
            <a:spLocks/>
          </p:cNvSpPr>
          <p:nvPr/>
        </p:nvSpPr>
        <p:spPr bwMode="auto">
          <a:xfrm>
            <a:off x="4882773" y="2540718"/>
            <a:ext cx="745222" cy="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5400" b="1" dirty="0">
                <a:ln>
                  <a:solidFill>
                    <a:schemeClr val="bg1"/>
                  </a:solidFill>
                </a:ln>
              </a:rPr>
              <a:t>小</a:t>
            </a:r>
            <a:endParaRPr lang="en-US" altLang="ja-JP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4477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7FEC97-E8AB-4CBD-BACA-7AA2E7D7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 </a:t>
            </a:r>
            <a:r>
              <a:rPr kumimoji="1" lang="ja-JP" altLang="en-US" dirty="0"/>
              <a:t>丸い地球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2B4B242D-6304-499A-BA24-B28F60DFEBB4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コンテンツ プレースホルダ 2">
            <a:extLst>
              <a:ext uri="{FF2B5EF4-FFF2-40B4-BE49-F238E27FC236}">
                <a16:creationId xmlns:a16="http://schemas.microsoft.com/office/drawing/2014/main" id="{EC5F04C5-4352-4095-8995-3A0D1BFE8E51}"/>
              </a:ext>
            </a:extLst>
          </p:cNvPr>
          <p:cNvSpPr txBox="1">
            <a:spLocks/>
          </p:cNvSpPr>
          <p:nvPr/>
        </p:nvSpPr>
        <p:spPr bwMode="auto">
          <a:xfrm>
            <a:off x="6485688" y="1959861"/>
            <a:ext cx="2506910" cy="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①星の高度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D193BF2-A6DB-4C24-A8B4-678D6B5C1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92" y="1513846"/>
            <a:ext cx="4112801" cy="4112801"/>
          </a:xfrm>
          <a:prstGeom prst="rect">
            <a:avLst/>
          </a:prstGeom>
        </p:spPr>
      </p:pic>
      <p:sp>
        <p:nvSpPr>
          <p:cNvPr id="6" name="コンテンツ プレースホルダ 2">
            <a:extLst>
              <a:ext uri="{FF2B5EF4-FFF2-40B4-BE49-F238E27FC236}">
                <a16:creationId xmlns:a16="http://schemas.microsoft.com/office/drawing/2014/main" id="{7FBCB685-F3B3-4646-8567-7ED75720E43D}"/>
              </a:ext>
            </a:extLst>
          </p:cNvPr>
          <p:cNvSpPr txBox="1">
            <a:spLocks/>
          </p:cNvSpPr>
          <p:nvPr/>
        </p:nvSpPr>
        <p:spPr bwMode="auto">
          <a:xfrm>
            <a:off x="6485687" y="2647758"/>
            <a:ext cx="3844341" cy="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②</a:t>
            </a:r>
            <a:r>
              <a:rPr lang="ja-JP" altLang="en-US" u="sng" dirty="0"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月食</a:t>
            </a:r>
            <a:r>
              <a:rPr lang="ja-JP" altLang="en-US" dirty="0"/>
              <a:t>時の地球の影</a:t>
            </a:r>
            <a:endParaRPr lang="en-US" altLang="ja-JP" dirty="0"/>
          </a:p>
        </p:txBody>
      </p:sp>
      <p:sp>
        <p:nvSpPr>
          <p:cNvPr id="7" name="円/楕円 7">
            <a:extLst>
              <a:ext uri="{FF2B5EF4-FFF2-40B4-BE49-F238E27FC236}">
                <a16:creationId xmlns:a16="http://schemas.microsoft.com/office/drawing/2014/main" id="{2606B24D-B745-460E-B56C-0DDCCC114304}"/>
              </a:ext>
            </a:extLst>
          </p:cNvPr>
          <p:cNvSpPr/>
          <p:nvPr/>
        </p:nvSpPr>
        <p:spPr>
          <a:xfrm>
            <a:off x="-4273152" y="-431351"/>
            <a:ext cx="9000000" cy="900000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721325-8D02-4B3B-BD75-A0CCA49E4A63}"/>
              </a:ext>
            </a:extLst>
          </p:cNvPr>
          <p:cNvSpPr txBox="1"/>
          <p:nvPr/>
        </p:nvSpPr>
        <p:spPr>
          <a:xfrm>
            <a:off x="2410330" y="327785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C000"/>
                </a:solidFill>
              </a:rPr>
              <a:t>地球の影</a:t>
            </a:r>
          </a:p>
        </p:txBody>
      </p:sp>
      <p:sp>
        <p:nvSpPr>
          <p:cNvPr id="9" name="コンテンツ プレースホルダ 2">
            <a:extLst>
              <a:ext uri="{FF2B5EF4-FFF2-40B4-BE49-F238E27FC236}">
                <a16:creationId xmlns:a16="http://schemas.microsoft.com/office/drawing/2014/main" id="{CB32CFE0-F4FA-4E91-958E-3345DC693516}"/>
              </a:ext>
            </a:extLst>
          </p:cNvPr>
          <p:cNvSpPr txBox="1">
            <a:spLocks/>
          </p:cNvSpPr>
          <p:nvPr/>
        </p:nvSpPr>
        <p:spPr bwMode="auto">
          <a:xfrm>
            <a:off x="1779531" y="948514"/>
            <a:ext cx="6920917" cy="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アリストテレス（紀元前</a:t>
            </a:r>
            <a:r>
              <a:rPr lang="en-US" altLang="ja-JP" dirty="0"/>
              <a:t>4</a:t>
            </a:r>
            <a:r>
              <a:rPr lang="ja-JP" altLang="en-US" dirty="0"/>
              <a:t>世紀）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5516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2EEFF8-CF2C-45CB-B351-F071EA4F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 </a:t>
            </a:r>
            <a:r>
              <a:rPr kumimoji="1" lang="ja-JP" altLang="en-US" dirty="0"/>
              <a:t>丸い地球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459255A7-9DF4-4E78-8DA8-776A3359C18F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72269BC-7AD7-429F-94EB-B27A32E92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41" y="1487329"/>
            <a:ext cx="4133318" cy="4125734"/>
          </a:xfrm>
          <a:prstGeom prst="rect">
            <a:avLst/>
          </a:prstGeom>
        </p:spPr>
      </p:pic>
      <p:sp>
        <p:nvSpPr>
          <p:cNvPr id="5" name="コンテンツ プレースホルダ 2">
            <a:extLst>
              <a:ext uri="{FF2B5EF4-FFF2-40B4-BE49-F238E27FC236}">
                <a16:creationId xmlns:a16="http://schemas.microsoft.com/office/drawing/2014/main" id="{5EF6589A-3F9B-4661-98A5-A8B5BF355A29}"/>
              </a:ext>
            </a:extLst>
          </p:cNvPr>
          <p:cNvSpPr txBox="1">
            <a:spLocks/>
          </p:cNvSpPr>
          <p:nvPr/>
        </p:nvSpPr>
        <p:spPr bwMode="auto">
          <a:xfrm>
            <a:off x="1446623" y="900099"/>
            <a:ext cx="6920917" cy="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プトレマイオス（</a:t>
            </a:r>
            <a:r>
              <a:rPr lang="en-US" altLang="ja-JP" dirty="0"/>
              <a:t>2</a:t>
            </a:r>
            <a:r>
              <a:rPr lang="ja-JP" altLang="en-US" dirty="0"/>
              <a:t>世紀）</a:t>
            </a:r>
            <a:endParaRPr lang="en-US" altLang="ja-JP" dirty="0"/>
          </a:p>
        </p:txBody>
      </p:sp>
      <p:sp>
        <p:nvSpPr>
          <p:cNvPr id="6" name="コンテンツ プレースホルダ 2">
            <a:extLst>
              <a:ext uri="{FF2B5EF4-FFF2-40B4-BE49-F238E27FC236}">
                <a16:creationId xmlns:a16="http://schemas.microsoft.com/office/drawing/2014/main" id="{2095CC41-2F4B-4F4A-A284-CCB39329B6AD}"/>
              </a:ext>
            </a:extLst>
          </p:cNvPr>
          <p:cNvSpPr txBox="1">
            <a:spLocks/>
          </p:cNvSpPr>
          <p:nvPr/>
        </p:nvSpPr>
        <p:spPr bwMode="auto">
          <a:xfrm>
            <a:off x="5612498" y="1487329"/>
            <a:ext cx="4230281" cy="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①船からの山の見え方</a:t>
            </a:r>
            <a:endParaRPr lang="en-US" altLang="ja-JP" dirty="0"/>
          </a:p>
        </p:txBody>
      </p:sp>
      <p:sp>
        <p:nvSpPr>
          <p:cNvPr id="7" name="コンテンツ プレースホルダ 2">
            <a:extLst>
              <a:ext uri="{FF2B5EF4-FFF2-40B4-BE49-F238E27FC236}">
                <a16:creationId xmlns:a16="http://schemas.microsoft.com/office/drawing/2014/main" id="{C8170E95-5E37-4AC0-A648-28A3CE3CDE84}"/>
              </a:ext>
            </a:extLst>
          </p:cNvPr>
          <p:cNvSpPr txBox="1">
            <a:spLocks/>
          </p:cNvSpPr>
          <p:nvPr/>
        </p:nvSpPr>
        <p:spPr bwMode="auto">
          <a:xfrm>
            <a:off x="5612498" y="2166693"/>
            <a:ext cx="4230281" cy="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②天体の出没の時刻</a:t>
            </a:r>
            <a:endParaRPr lang="en-US" altLang="ja-JP" dirty="0"/>
          </a:p>
        </p:txBody>
      </p:sp>
      <p:sp>
        <p:nvSpPr>
          <p:cNvPr id="8" name="コンテンツ プレースホルダ 2">
            <a:extLst>
              <a:ext uri="{FF2B5EF4-FFF2-40B4-BE49-F238E27FC236}">
                <a16:creationId xmlns:a16="http://schemas.microsoft.com/office/drawing/2014/main" id="{F7FED0FB-AE6B-4D8B-B9AA-C6057C090280}"/>
              </a:ext>
            </a:extLst>
          </p:cNvPr>
          <p:cNvSpPr txBox="1">
            <a:spLocks/>
          </p:cNvSpPr>
          <p:nvPr/>
        </p:nvSpPr>
        <p:spPr bwMode="auto">
          <a:xfrm>
            <a:off x="5663952" y="3200050"/>
            <a:ext cx="6120680" cy="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たとえば　</a:t>
            </a:r>
            <a:r>
              <a:rPr lang="en-US" altLang="ja-JP" dirty="0"/>
              <a:t>4</a:t>
            </a:r>
            <a:r>
              <a:rPr lang="ja-JP" altLang="en-US" dirty="0"/>
              <a:t>月</a:t>
            </a:r>
            <a:r>
              <a:rPr lang="en-US" altLang="ja-JP" dirty="0"/>
              <a:t>1</a:t>
            </a:r>
            <a:r>
              <a:rPr lang="ja-JP" altLang="en-US" dirty="0"/>
              <a:t>日 日の出の時刻</a:t>
            </a:r>
            <a:endParaRPr lang="en-US" altLang="ja-JP" dirty="0"/>
          </a:p>
        </p:txBody>
      </p:sp>
      <p:sp>
        <p:nvSpPr>
          <p:cNvPr id="9" name="コンテンツ プレースホルダ 2">
            <a:extLst>
              <a:ext uri="{FF2B5EF4-FFF2-40B4-BE49-F238E27FC236}">
                <a16:creationId xmlns:a16="http://schemas.microsoft.com/office/drawing/2014/main" id="{66876650-D2C9-49A9-946E-1F75BC2E0A2F}"/>
              </a:ext>
            </a:extLst>
          </p:cNvPr>
          <p:cNvSpPr txBox="1">
            <a:spLocks/>
          </p:cNvSpPr>
          <p:nvPr/>
        </p:nvSpPr>
        <p:spPr bwMode="auto">
          <a:xfrm>
            <a:off x="6649994" y="3933056"/>
            <a:ext cx="3622470" cy="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東京：</a:t>
            </a:r>
            <a:r>
              <a:rPr lang="en-US" altLang="ja-JP" dirty="0"/>
              <a:t>5</a:t>
            </a:r>
            <a:r>
              <a:rPr lang="ja-JP" altLang="en-US" dirty="0"/>
              <a:t>時</a:t>
            </a:r>
            <a:r>
              <a:rPr lang="en-US" altLang="ja-JP" dirty="0"/>
              <a:t>28</a:t>
            </a:r>
            <a:r>
              <a:rPr lang="ja-JP" altLang="en-US" dirty="0"/>
              <a:t>分</a:t>
            </a:r>
            <a:endParaRPr lang="en-US" altLang="ja-JP" dirty="0"/>
          </a:p>
        </p:txBody>
      </p:sp>
      <p:sp>
        <p:nvSpPr>
          <p:cNvPr id="10" name="コンテンツ プレースホルダ 2">
            <a:extLst>
              <a:ext uri="{FF2B5EF4-FFF2-40B4-BE49-F238E27FC236}">
                <a16:creationId xmlns:a16="http://schemas.microsoft.com/office/drawing/2014/main" id="{0F4A1A26-A13F-4CB4-94C4-7A62AD9FCE6B}"/>
              </a:ext>
            </a:extLst>
          </p:cNvPr>
          <p:cNvSpPr txBox="1">
            <a:spLocks/>
          </p:cNvSpPr>
          <p:nvPr/>
        </p:nvSpPr>
        <p:spPr bwMode="auto">
          <a:xfrm>
            <a:off x="6649994" y="4551596"/>
            <a:ext cx="3622470" cy="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大阪：</a:t>
            </a:r>
            <a:r>
              <a:rPr lang="en-US" altLang="ja-JP" dirty="0"/>
              <a:t>5</a:t>
            </a:r>
            <a:r>
              <a:rPr lang="ja-JP" altLang="en-US" dirty="0"/>
              <a:t>時</a:t>
            </a:r>
            <a:r>
              <a:rPr lang="en-US" altLang="ja-JP" dirty="0"/>
              <a:t>45</a:t>
            </a:r>
            <a:r>
              <a:rPr lang="ja-JP" altLang="en-US" dirty="0"/>
              <a:t>分</a:t>
            </a:r>
            <a:endParaRPr lang="en-US" altLang="ja-JP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FC63DF6-E5BE-0DB2-A6F3-6BB558F9C1B8}"/>
              </a:ext>
            </a:extLst>
          </p:cNvPr>
          <p:cNvCxnSpPr/>
          <p:nvPr/>
        </p:nvCxnSpPr>
        <p:spPr>
          <a:xfrm>
            <a:off x="2135560" y="2852936"/>
            <a:ext cx="504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1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B3F4E2-870B-4FC5-A09A-849000431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 </a:t>
            </a:r>
            <a:r>
              <a:rPr kumimoji="1" lang="ja-JP" altLang="en-US" dirty="0"/>
              <a:t>地球の大きさ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64F25CCD-858B-42AE-9321-15B511E1CEA2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grpSp>
        <p:nvGrpSpPr>
          <p:cNvPr id="4" name="グループ化 13">
            <a:extLst>
              <a:ext uri="{FF2B5EF4-FFF2-40B4-BE49-F238E27FC236}">
                <a16:creationId xmlns:a16="http://schemas.microsoft.com/office/drawing/2014/main" id="{EFDC3B16-A178-48BF-AD3A-D12978B2C6BE}"/>
              </a:ext>
            </a:extLst>
          </p:cNvPr>
          <p:cNvGrpSpPr>
            <a:grpSpLocks/>
          </p:cNvGrpSpPr>
          <p:nvPr/>
        </p:nvGrpSpPr>
        <p:grpSpPr bwMode="auto">
          <a:xfrm>
            <a:off x="5675523" y="3068985"/>
            <a:ext cx="3516821" cy="2808288"/>
            <a:chOff x="5159284" y="3573016"/>
            <a:chExt cx="3517172" cy="2808313"/>
          </a:xfrm>
        </p:grpSpPr>
        <p:grpSp>
          <p:nvGrpSpPr>
            <p:cNvPr id="5" name="グループ化 12">
              <a:extLst>
                <a:ext uri="{FF2B5EF4-FFF2-40B4-BE49-F238E27FC236}">
                  <a16:creationId xmlns:a16="http://schemas.microsoft.com/office/drawing/2014/main" id="{7F6EC3E1-19FC-4142-B776-F66FA5B57F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9284" y="3573016"/>
              <a:ext cx="3517172" cy="2808312"/>
              <a:chOff x="5159284" y="3573016"/>
              <a:chExt cx="3517172" cy="2808312"/>
            </a:xfrm>
          </p:grpSpPr>
          <p:sp>
            <p:nvSpPr>
              <p:cNvPr id="8" name="円/楕円 4">
                <a:extLst>
                  <a:ext uri="{FF2B5EF4-FFF2-40B4-BE49-F238E27FC236}">
                    <a16:creationId xmlns:a16="http://schemas.microsoft.com/office/drawing/2014/main" id="{C3A921F5-6F95-4B18-B01B-71C7FDD3F0AB}"/>
                  </a:ext>
                </a:extLst>
              </p:cNvPr>
              <p:cNvSpPr/>
              <p:nvPr/>
            </p:nvSpPr>
            <p:spPr>
              <a:xfrm>
                <a:off x="5723411" y="3573016"/>
                <a:ext cx="2953045" cy="280831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9" name="直線矢印コネクタ 8">
                <a:extLst>
                  <a:ext uri="{FF2B5EF4-FFF2-40B4-BE49-F238E27FC236}">
                    <a16:creationId xmlns:a16="http://schemas.microsoft.com/office/drawing/2014/main" id="{E912DA46-9E61-4E3B-ABBA-5BFA1F3297AB}"/>
                  </a:ext>
                </a:extLst>
              </p:cNvPr>
              <p:cNvCxnSpPr/>
              <p:nvPr/>
            </p:nvCxnSpPr>
            <p:spPr>
              <a:xfrm flipH="1">
                <a:off x="5651966" y="3788918"/>
                <a:ext cx="487412" cy="576267"/>
              </a:xfrm>
              <a:prstGeom prst="straightConnector1">
                <a:avLst/>
              </a:prstGeom>
              <a:ln w="12700"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テキスト ボックス 10">
                <a:extLst>
                  <a:ext uri="{FF2B5EF4-FFF2-40B4-BE49-F238E27FC236}">
                    <a16:creationId xmlns:a16="http://schemas.microsoft.com/office/drawing/2014/main" id="{2CCD8DEF-3A9A-4259-990B-56848BEDF8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9284" y="3621369"/>
                <a:ext cx="1128253" cy="523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800" dirty="0"/>
                  <a:t>一部</a:t>
                </a:r>
              </a:p>
            </p:txBody>
          </p:sp>
        </p:grp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FECF90F9-EA9F-4DB3-833C-24A53D5E5577}"/>
                </a:ext>
              </a:extLst>
            </p:cNvPr>
            <p:cNvCxnSpPr>
              <a:stCxn id="8" idx="2"/>
              <a:endCxn id="8" idx="6"/>
            </p:cNvCxnSpPr>
            <p:nvPr/>
          </p:nvCxnSpPr>
          <p:spPr>
            <a:xfrm rot="10800000" flipH="1">
              <a:off x="5723411" y="4977966"/>
              <a:ext cx="29530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70E3E311-89A4-4233-97A4-426DCB6EAAD8}"/>
                </a:ext>
              </a:extLst>
            </p:cNvPr>
            <p:cNvCxnSpPr>
              <a:stCxn id="8" idx="0"/>
              <a:endCxn id="8" idx="4"/>
            </p:cNvCxnSpPr>
            <p:nvPr/>
          </p:nvCxnSpPr>
          <p:spPr>
            <a:xfrm rot="16200000" flipH="1">
              <a:off x="5795777" y="4977173"/>
              <a:ext cx="28083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下矢印 11">
            <a:extLst>
              <a:ext uri="{FF2B5EF4-FFF2-40B4-BE49-F238E27FC236}">
                <a16:creationId xmlns:a16="http://schemas.microsoft.com/office/drawing/2014/main" id="{44D933F5-457B-43F8-9A1B-EB8E4AD7E534}"/>
              </a:ext>
            </a:extLst>
          </p:cNvPr>
          <p:cNvSpPr/>
          <p:nvPr/>
        </p:nvSpPr>
        <p:spPr>
          <a:xfrm>
            <a:off x="2804358" y="4026338"/>
            <a:ext cx="576262" cy="57626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BF8289F0-9068-4757-8B0D-0FAB8F86A5AF}"/>
              </a:ext>
            </a:extLst>
          </p:cNvPr>
          <p:cNvSpPr txBox="1">
            <a:spLocks/>
          </p:cNvSpPr>
          <p:nvPr/>
        </p:nvSpPr>
        <p:spPr bwMode="auto">
          <a:xfrm>
            <a:off x="937974" y="634756"/>
            <a:ext cx="5878106" cy="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u="sng" dirty="0"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エラトステネス</a:t>
            </a:r>
            <a:r>
              <a:rPr lang="ja-JP" altLang="en-US" dirty="0"/>
              <a:t>（紀元前</a:t>
            </a:r>
            <a:r>
              <a:rPr lang="en-US" altLang="ja-JP" dirty="0"/>
              <a:t>230</a:t>
            </a:r>
            <a:r>
              <a:rPr lang="ja-JP" altLang="en-US" dirty="0"/>
              <a:t>年頃）</a:t>
            </a:r>
            <a:endParaRPr lang="en-US" altLang="ja-JP" dirty="0"/>
          </a:p>
        </p:txBody>
      </p:sp>
      <p:sp>
        <p:nvSpPr>
          <p:cNvPr id="13" name="コンテンツ プレースホルダ 2">
            <a:extLst>
              <a:ext uri="{FF2B5EF4-FFF2-40B4-BE49-F238E27FC236}">
                <a16:creationId xmlns:a16="http://schemas.microsoft.com/office/drawing/2014/main" id="{81F86FE8-0EC2-42A0-9A70-679F3A4496FA}"/>
              </a:ext>
            </a:extLst>
          </p:cNvPr>
          <p:cNvSpPr txBox="1">
            <a:spLocks/>
          </p:cNvSpPr>
          <p:nvPr/>
        </p:nvSpPr>
        <p:spPr bwMode="auto">
          <a:xfrm>
            <a:off x="1094342" y="1701664"/>
            <a:ext cx="5878106" cy="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円周で大きさを比較する。</a:t>
            </a:r>
            <a:endParaRPr lang="en-US" altLang="ja-JP" dirty="0"/>
          </a:p>
        </p:txBody>
      </p:sp>
      <p:sp>
        <p:nvSpPr>
          <p:cNvPr id="14" name="コンテンツ プレースホルダ 2">
            <a:extLst>
              <a:ext uri="{FF2B5EF4-FFF2-40B4-BE49-F238E27FC236}">
                <a16:creationId xmlns:a16="http://schemas.microsoft.com/office/drawing/2014/main" id="{A07BD818-C5C6-4B6F-9B26-5A324713D762}"/>
              </a:ext>
            </a:extLst>
          </p:cNvPr>
          <p:cNvSpPr txBox="1">
            <a:spLocks/>
          </p:cNvSpPr>
          <p:nvPr/>
        </p:nvSpPr>
        <p:spPr bwMode="auto">
          <a:xfrm>
            <a:off x="1094342" y="2306876"/>
            <a:ext cx="8674066" cy="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大きい円なので，全部測ることができない。</a:t>
            </a:r>
            <a:endParaRPr lang="en-US" altLang="ja-JP" dirty="0"/>
          </a:p>
        </p:txBody>
      </p:sp>
      <p:sp>
        <p:nvSpPr>
          <p:cNvPr id="15" name="コンテンツ プレースホルダ 2">
            <a:extLst>
              <a:ext uri="{FF2B5EF4-FFF2-40B4-BE49-F238E27FC236}">
                <a16:creationId xmlns:a16="http://schemas.microsoft.com/office/drawing/2014/main" id="{3A277AAC-8F49-43AD-90F8-E4B02D43869A}"/>
              </a:ext>
            </a:extLst>
          </p:cNvPr>
          <p:cNvSpPr txBox="1">
            <a:spLocks/>
          </p:cNvSpPr>
          <p:nvPr/>
        </p:nvSpPr>
        <p:spPr bwMode="auto">
          <a:xfrm>
            <a:off x="1094342" y="3249195"/>
            <a:ext cx="4415887" cy="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円周の一部を計測して，</a:t>
            </a:r>
            <a:endParaRPr lang="en-US" altLang="ja-JP" dirty="0"/>
          </a:p>
        </p:txBody>
      </p:sp>
      <p:sp>
        <p:nvSpPr>
          <p:cNvPr id="16" name="コンテンツ プレースホルダ 2">
            <a:extLst>
              <a:ext uri="{FF2B5EF4-FFF2-40B4-BE49-F238E27FC236}">
                <a16:creationId xmlns:a16="http://schemas.microsoft.com/office/drawing/2014/main" id="{E3D84E1F-58DA-4C0D-95CC-CAE78827AEFB}"/>
              </a:ext>
            </a:extLst>
          </p:cNvPr>
          <p:cNvSpPr txBox="1">
            <a:spLocks/>
          </p:cNvSpPr>
          <p:nvPr/>
        </p:nvSpPr>
        <p:spPr bwMode="auto">
          <a:xfrm>
            <a:off x="1094342" y="4654132"/>
            <a:ext cx="4759836" cy="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それを</a:t>
            </a:r>
            <a:r>
              <a:rPr lang="en-US" altLang="ja-JP" i="1" dirty="0"/>
              <a:t> </a:t>
            </a:r>
            <a:r>
              <a:rPr lang="en-US" altLang="ja-JP" i="1" dirty="0">
                <a:latin typeface="Georgia" panose="02040502050405020303" pitchFamily="18" charset="0"/>
              </a:rPr>
              <a:t>x </a:t>
            </a:r>
            <a:r>
              <a:rPr lang="ja-JP" altLang="en-US" dirty="0"/>
              <a:t>倍すればよい。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957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ダイアグラム&#10;&#10;自動的に生成された説明">
            <a:extLst>
              <a:ext uri="{FF2B5EF4-FFF2-40B4-BE49-F238E27FC236}">
                <a16:creationId xmlns:a16="http://schemas.microsoft.com/office/drawing/2014/main" id="{2E486B2A-913C-6AD9-F00F-884A8011F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0" y="1196752"/>
            <a:ext cx="7022584" cy="529897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4B6AA77-0BB2-49A5-A6B6-7BE6140B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 </a:t>
            </a:r>
            <a:r>
              <a:rPr kumimoji="1" lang="ja-JP" altLang="en-US" dirty="0"/>
              <a:t>地球の大きさ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E0D720A7-557B-4F9B-A783-BA20B49929F8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地球の形と大きさ　</a:t>
            </a:r>
            <a:endParaRPr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テキスト ボックス 10">
            <a:extLst>
              <a:ext uri="{FF2B5EF4-FFF2-40B4-BE49-F238E27FC236}">
                <a16:creationId xmlns:a16="http://schemas.microsoft.com/office/drawing/2014/main" id="{012B1B13-C8FC-4883-828C-D94FB31A8D69}"/>
              </a:ext>
            </a:extLst>
          </p:cNvPr>
          <p:cNvSpPr/>
          <p:nvPr/>
        </p:nvSpPr>
        <p:spPr>
          <a:xfrm>
            <a:off x="7204232" y="4733940"/>
            <a:ext cx="1195299" cy="1995801"/>
          </a:xfrm>
          <a:prstGeom prst="rect">
            <a:avLst/>
          </a:prstGeom>
          <a:solidFill>
            <a:schemeClr val="lt1"/>
          </a:solidFill>
          <a:ln w="64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just">
              <a:lnSpc>
                <a:spcPts val="15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1100" kern="10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200" kern="10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コンテンツ プレースホルダ 2">
            <a:extLst>
              <a:ext uri="{FF2B5EF4-FFF2-40B4-BE49-F238E27FC236}">
                <a16:creationId xmlns:a16="http://schemas.microsoft.com/office/drawing/2014/main" id="{E3768C4A-3E92-41E8-8D4A-DAEAC878D925}"/>
              </a:ext>
            </a:extLst>
          </p:cNvPr>
          <p:cNvSpPr txBox="1">
            <a:spLocks/>
          </p:cNvSpPr>
          <p:nvPr/>
        </p:nvSpPr>
        <p:spPr bwMode="auto">
          <a:xfrm>
            <a:off x="937974" y="692696"/>
            <a:ext cx="5878106" cy="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dirty="0"/>
              <a:t>エラトステネス（紀元前</a:t>
            </a:r>
            <a:r>
              <a:rPr lang="en-US" altLang="ja-JP" dirty="0"/>
              <a:t>230</a:t>
            </a:r>
            <a:r>
              <a:rPr lang="ja-JP" altLang="en-US" dirty="0"/>
              <a:t>年頃）</a:t>
            </a:r>
            <a:endParaRPr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446344B-3832-405E-B84F-ED39EF89D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366" y="404664"/>
            <a:ext cx="3467250" cy="2744584"/>
          </a:xfrm>
          <a:prstGeom prst="rect">
            <a:avLst/>
          </a:prstGeom>
        </p:spPr>
      </p:pic>
      <p:sp>
        <p:nvSpPr>
          <p:cNvPr id="9" name="コンテンツ プレースホルダ 2">
            <a:extLst>
              <a:ext uri="{FF2B5EF4-FFF2-40B4-BE49-F238E27FC236}">
                <a16:creationId xmlns:a16="http://schemas.microsoft.com/office/drawing/2014/main" id="{691300E4-8EDE-4C03-8449-CB7B6C56C99A}"/>
              </a:ext>
            </a:extLst>
          </p:cNvPr>
          <p:cNvSpPr txBox="1">
            <a:spLocks/>
          </p:cNvSpPr>
          <p:nvPr/>
        </p:nvSpPr>
        <p:spPr bwMode="auto">
          <a:xfrm>
            <a:off x="5837306" y="3232205"/>
            <a:ext cx="4689031" cy="58723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b="1" dirty="0">
                <a:ln>
                  <a:solidFill>
                    <a:schemeClr val="bg1"/>
                  </a:solidFill>
                </a:ln>
              </a:rPr>
              <a:t>シエネ：太陽の高度</a:t>
            </a:r>
            <a:r>
              <a:rPr lang="en-US" altLang="ja-JP" b="1" dirty="0">
                <a:ln>
                  <a:solidFill>
                    <a:schemeClr val="bg1"/>
                  </a:solidFill>
                </a:ln>
              </a:rPr>
              <a:t>90°</a:t>
            </a:r>
          </a:p>
        </p:txBody>
      </p:sp>
      <p:sp>
        <p:nvSpPr>
          <p:cNvPr id="10" name="円/楕円 6">
            <a:extLst>
              <a:ext uri="{FF2B5EF4-FFF2-40B4-BE49-F238E27FC236}">
                <a16:creationId xmlns:a16="http://schemas.microsoft.com/office/drawing/2014/main" id="{0D233C7B-1A1B-41D5-A2BF-58EBE290A499}"/>
              </a:ext>
            </a:extLst>
          </p:cNvPr>
          <p:cNvSpPr/>
          <p:nvPr/>
        </p:nvSpPr>
        <p:spPr>
          <a:xfrm>
            <a:off x="8922508" y="2353663"/>
            <a:ext cx="1073713" cy="62865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2E075D8-E390-473F-9366-08E8ABA78E17}"/>
              </a:ext>
            </a:extLst>
          </p:cNvPr>
          <p:cNvCxnSpPr>
            <a:cxnSpLocks/>
          </p:cNvCxnSpPr>
          <p:nvPr/>
        </p:nvCxnSpPr>
        <p:spPr>
          <a:xfrm flipV="1">
            <a:off x="3426520" y="1896805"/>
            <a:ext cx="6254123" cy="2170985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C2A00CE-554E-4AF0-8FDC-30AA48516F27}"/>
              </a:ext>
            </a:extLst>
          </p:cNvPr>
          <p:cNvCxnSpPr>
            <a:cxnSpLocks/>
          </p:cNvCxnSpPr>
          <p:nvPr/>
        </p:nvCxnSpPr>
        <p:spPr>
          <a:xfrm flipV="1">
            <a:off x="3426520" y="1245215"/>
            <a:ext cx="5686425" cy="2793314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D4D47F6-3788-441A-90C5-BAD372A56ECC}"/>
              </a:ext>
            </a:extLst>
          </p:cNvPr>
          <p:cNvCxnSpPr>
            <a:cxnSpLocks/>
          </p:cNvCxnSpPr>
          <p:nvPr/>
        </p:nvCxnSpPr>
        <p:spPr>
          <a:xfrm flipV="1">
            <a:off x="4745465" y="1331542"/>
            <a:ext cx="4990048" cy="1768427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コンテンツ プレースホルダ 2">
            <a:extLst>
              <a:ext uri="{FF2B5EF4-FFF2-40B4-BE49-F238E27FC236}">
                <a16:creationId xmlns:a16="http://schemas.microsoft.com/office/drawing/2014/main" id="{651EC54A-37CF-42C8-B7AE-080E14854E1F}"/>
              </a:ext>
            </a:extLst>
          </p:cNvPr>
          <p:cNvSpPr txBox="1">
            <a:spLocks/>
          </p:cNvSpPr>
          <p:nvPr/>
        </p:nvSpPr>
        <p:spPr bwMode="auto">
          <a:xfrm>
            <a:off x="822037" y="1646427"/>
            <a:ext cx="6410392" cy="58723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b="1" dirty="0">
                <a:ln>
                  <a:solidFill>
                    <a:schemeClr val="bg1"/>
                  </a:solidFill>
                </a:ln>
              </a:rPr>
              <a:t>アレクサンドリア：太陽の高度</a:t>
            </a:r>
            <a:r>
              <a:rPr lang="en-US" altLang="ja-JP" b="1" dirty="0">
                <a:ln>
                  <a:solidFill>
                    <a:schemeClr val="bg1"/>
                  </a:solidFill>
                </a:ln>
              </a:rPr>
              <a:t>82.8°</a:t>
            </a:r>
          </a:p>
        </p:txBody>
      </p:sp>
      <p:sp>
        <p:nvSpPr>
          <p:cNvPr id="15" name="円弧 19">
            <a:extLst>
              <a:ext uri="{FF2B5EF4-FFF2-40B4-BE49-F238E27FC236}">
                <a16:creationId xmlns:a16="http://schemas.microsoft.com/office/drawing/2014/main" id="{AA196080-5053-4ABD-AABA-AF2DE77ED438}"/>
              </a:ext>
            </a:extLst>
          </p:cNvPr>
          <p:cNvSpPr/>
          <p:nvPr/>
        </p:nvSpPr>
        <p:spPr>
          <a:xfrm rot="17670301" flipH="1">
            <a:off x="5306432" y="2829502"/>
            <a:ext cx="242092" cy="261581"/>
          </a:xfrm>
          <a:custGeom>
            <a:avLst/>
            <a:gdLst>
              <a:gd name="connsiteX0" fmla="*/ 193176 w 386353"/>
              <a:gd name="connsiteY0" fmla="*/ 0 h 530668"/>
              <a:gd name="connsiteX1" fmla="*/ 386353 w 386353"/>
              <a:gd name="connsiteY1" fmla="*/ 265334 h 530668"/>
              <a:gd name="connsiteX2" fmla="*/ 193177 w 386353"/>
              <a:gd name="connsiteY2" fmla="*/ 265334 h 530668"/>
              <a:gd name="connsiteX3" fmla="*/ 193176 w 386353"/>
              <a:gd name="connsiteY3" fmla="*/ 0 h 530668"/>
              <a:gd name="connsiteX0" fmla="*/ 193176 w 386353"/>
              <a:gd name="connsiteY0" fmla="*/ 0 h 530668"/>
              <a:gd name="connsiteX1" fmla="*/ 386353 w 386353"/>
              <a:gd name="connsiteY1" fmla="*/ 265334 h 530668"/>
              <a:gd name="connsiteX0" fmla="*/ 66065 w 259242"/>
              <a:gd name="connsiteY0" fmla="*/ 0 h 265334"/>
              <a:gd name="connsiteX1" fmla="*/ 259242 w 259242"/>
              <a:gd name="connsiteY1" fmla="*/ 265334 h 265334"/>
              <a:gd name="connsiteX2" fmla="*/ 0 w 259242"/>
              <a:gd name="connsiteY2" fmla="*/ 264944 h 265334"/>
              <a:gd name="connsiteX3" fmla="*/ 66065 w 259242"/>
              <a:gd name="connsiteY3" fmla="*/ 0 h 265334"/>
              <a:gd name="connsiteX0" fmla="*/ 66065 w 259242"/>
              <a:gd name="connsiteY0" fmla="*/ 0 h 265334"/>
              <a:gd name="connsiteX1" fmla="*/ 259242 w 259242"/>
              <a:gd name="connsiteY1" fmla="*/ 265334 h 265334"/>
              <a:gd name="connsiteX0" fmla="*/ 66065 w 260316"/>
              <a:gd name="connsiteY0" fmla="*/ 0 h 265334"/>
              <a:gd name="connsiteX1" fmla="*/ 259242 w 260316"/>
              <a:gd name="connsiteY1" fmla="*/ 265334 h 265334"/>
              <a:gd name="connsiteX2" fmla="*/ 0 w 260316"/>
              <a:gd name="connsiteY2" fmla="*/ 264944 h 265334"/>
              <a:gd name="connsiteX3" fmla="*/ 66065 w 260316"/>
              <a:gd name="connsiteY3" fmla="*/ 0 h 265334"/>
              <a:gd name="connsiteX0" fmla="*/ 66065 w 260316"/>
              <a:gd name="connsiteY0" fmla="*/ 0 h 265334"/>
              <a:gd name="connsiteX1" fmla="*/ 259242 w 260316"/>
              <a:gd name="connsiteY1" fmla="*/ 265334 h 265334"/>
              <a:gd name="connsiteX0" fmla="*/ 66065 w 268890"/>
              <a:gd name="connsiteY0" fmla="*/ 0 h 265334"/>
              <a:gd name="connsiteX1" fmla="*/ 259242 w 268890"/>
              <a:gd name="connsiteY1" fmla="*/ 265334 h 265334"/>
              <a:gd name="connsiteX2" fmla="*/ 0 w 268890"/>
              <a:gd name="connsiteY2" fmla="*/ 264944 h 265334"/>
              <a:gd name="connsiteX3" fmla="*/ 66065 w 268890"/>
              <a:gd name="connsiteY3" fmla="*/ 0 h 265334"/>
              <a:gd name="connsiteX0" fmla="*/ 66065 w 268890"/>
              <a:gd name="connsiteY0" fmla="*/ 0 h 265334"/>
              <a:gd name="connsiteX1" fmla="*/ 259242 w 268890"/>
              <a:gd name="connsiteY1" fmla="*/ 265334 h 265334"/>
              <a:gd name="connsiteX0" fmla="*/ 66065 w 299937"/>
              <a:gd name="connsiteY0" fmla="*/ 0 h 265334"/>
              <a:gd name="connsiteX1" fmla="*/ 259242 w 299937"/>
              <a:gd name="connsiteY1" fmla="*/ 265334 h 265334"/>
              <a:gd name="connsiteX2" fmla="*/ 0 w 299937"/>
              <a:gd name="connsiteY2" fmla="*/ 264944 h 265334"/>
              <a:gd name="connsiteX3" fmla="*/ 66065 w 299937"/>
              <a:gd name="connsiteY3" fmla="*/ 0 h 265334"/>
              <a:gd name="connsiteX0" fmla="*/ 66065 w 299937"/>
              <a:gd name="connsiteY0" fmla="*/ 0 h 265334"/>
              <a:gd name="connsiteX1" fmla="*/ 299937 w 299937"/>
              <a:gd name="connsiteY1" fmla="*/ 253444 h 265334"/>
              <a:gd name="connsiteX0" fmla="*/ 66065 w 295783"/>
              <a:gd name="connsiteY0" fmla="*/ 0 h 265334"/>
              <a:gd name="connsiteX1" fmla="*/ 259242 w 295783"/>
              <a:gd name="connsiteY1" fmla="*/ 265334 h 265334"/>
              <a:gd name="connsiteX2" fmla="*/ 0 w 295783"/>
              <a:gd name="connsiteY2" fmla="*/ 264944 h 265334"/>
              <a:gd name="connsiteX3" fmla="*/ 66065 w 295783"/>
              <a:gd name="connsiteY3" fmla="*/ 0 h 265334"/>
              <a:gd name="connsiteX0" fmla="*/ 66065 w 295783"/>
              <a:gd name="connsiteY0" fmla="*/ 0 h 265334"/>
              <a:gd name="connsiteX1" fmla="*/ 295783 w 295783"/>
              <a:gd name="connsiteY1" fmla="*/ 259256 h 265334"/>
              <a:gd name="connsiteX0" fmla="*/ 125890 w 355608"/>
              <a:gd name="connsiteY0" fmla="*/ 0 h 370483"/>
              <a:gd name="connsiteX1" fmla="*/ 319067 w 355608"/>
              <a:gd name="connsiteY1" fmla="*/ 265334 h 370483"/>
              <a:gd name="connsiteX2" fmla="*/ 0 w 355608"/>
              <a:gd name="connsiteY2" fmla="*/ 370483 h 370483"/>
              <a:gd name="connsiteX3" fmla="*/ 125890 w 355608"/>
              <a:gd name="connsiteY3" fmla="*/ 0 h 370483"/>
              <a:gd name="connsiteX0" fmla="*/ 125890 w 355608"/>
              <a:gd name="connsiteY0" fmla="*/ 0 h 370483"/>
              <a:gd name="connsiteX1" fmla="*/ 355608 w 355608"/>
              <a:gd name="connsiteY1" fmla="*/ 259256 h 37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5608" h="370483" stroke="0" extrusionOk="0">
                <a:moveTo>
                  <a:pt x="125890" y="0"/>
                </a:moveTo>
                <a:cubicBezTo>
                  <a:pt x="232579" y="0"/>
                  <a:pt x="365910" y="215694"/>
                  <a:pt x="319067" y="265334"/>
                </a:cubicBezTo>
                <a:lnTo>
                  <a:pt x="0" y="370483"/>
                </a:lnTo>
                <a:cubicBezTo>
                  <a:pt x="0" y="282038"/>
                  <a:pt x="125890" y="88445"/>
                  <a:pt x="125890" y="0"/>
                </a:cubicBezTo>
                <a:close/>
              </a:path>
              <a:path w="355608" h="370483" fill="none">
                <a:moveTo>
                  <a:pt x="125890" y="0"/>
                </a:moveTo>
                <a:cubicBezTo>
                  <a:pt x="232579" y="0"/>
                  <a:pt x="355608" y="112716"/>
                  <a:pt x="355608" y="259256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コンテンツ プレースホルダ 2">
            <a:extLst>
              <a:ext uri="{FF2B5EF4-FFF2-40B4-BE49-F238E27FC236}">
                <a16:creationId xmlns:a16="http://schemas.microsoft.com/office/drawing/2014/main" id="{5409B9E0-2672-4E85-B1D1-20A39584179F}"/>
              </a:ext>
            </a:extLst>
          </p:cNvPr>
          <p:cNvSpPr txBox="1">
            <a:spLocks/>
          </p:cNvSpPr>
          <p:nvPr/>
        </p:nvSpPr>
        <p:spPr bwMode="auto">
          <a:xfrm>
            <a:off x="1612784" y="2938590"/>
            <a:ext cx="2976571" cy="58723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b="1" dirty="0">
                <a:ln>
                  <a:solidFill>
                    <a:schemeClr val="bg1"/>
                  </a:solidFill>
                </a:ln>
              </a:rPr>
              <a:t>高度の差：</a:t>
            </a:r>
            <a:r>
              <a:rPr lang="en-US" altLang="ja-JP" b="1" dirty="0">
                <a:ln>
                  <a:solidFill>
                    <a:schemeClr val="bg1"/>
                  </a:solidFill>
                </a:ln>
              </a:rPr>
              <a:t>7.2°</a:t>
            </a:r>
          </a:p>
        </p:txBody>
      </p:sp>
      <p:sp>
        <p:nvSpPr>
          <p:cNvPr id="17" name="円/楕円 21">
            <a:extLst>
              <a:ext uri="{FF2B5EF4-FFF2-40B4-BE49-F238E27FC236}">
                <a16:creationId xmlns:a16="http://schemas.microsoft.com/office/drawing/2014/main" id="{24AD6C63-0856-41C4-AB64-3FF13E104306}"/>
              </a:ext>
            </a:extLst>
          </p:cNvPr>
          <p:cNvSpPr/>
          <p:nvPr/>
        </p:nvSpPr>
        <p:spPr>
          <a:xfrm>
            <a:off x="8356959" y="822073"/>
            <a:ext cx="1484139" cy="62865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C8EE357-6DCC-448A-BE2D-6724EF7C8F77}"/>
              </a:ext>
            </a:extLst>
          </p:cNvPr>
          <p:cNvCxnSpPr>
            <a:cxnSpLocks/>
          </p:cNvCxnSpPr>
          <p:nvPr/>
        </p:nvCxnSpPr>
        <p:spPr>
          <a:xfrm>
            <a:off x="9321797" y="999916"/>
            <a:ext cx="469384" cy="1527359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コンテンツ プレースホルダ 2">
            <a:extLst>
              <a:ext uri="{FF2B5EF4-FFF2-40B4-BE49-F238E27FC236}">
                <a16:creationId xmlns:a16="http://schemas.microsoft.com/office/drawing/2014/main" id="{886ACDD1-3282-4F4A-83FA-132CC84AB649}"/>
              </a:ext>
            </a:extLst>
          </p:cNvPr>
          <p:cNvSpPr txBox="1">
            <a:spLocks/>
          </p:cNvSpPr>
          <p:nvPr/>
        </p:nvSpPr>
        <p:spPr bwMode="auto">
          <a:xfrm>
            <a:off x="8472221" y="1684501"/>
            <a:ext cx="1524000" cy="58723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en-US" altLang="ja-JP" b="1" dirty="0">
                <a:ln>
                  <a:solidFill>
                    <a:schemeClr val="bg1"/>
                  </a:solidFill>
                </a:ln>
              </a:rPr>
              <a:t>920 km</a:t>
            </a:r>
          </a:p>
        </p:txBody>
      </p:sp>
    </p:spTree>
    <p:extLst>
      <p:ext uri="{BB962C8B-B14F-4D97-AF65-F5344CB8AC3E}">
        <p14:creationId xmlns:p14="http://schemas.microsoft.com/office/powerpoint/2010/main" val="12483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1234</Words>
  <PresentationFormat>ワイド画面</PresentationFormat>
  <Paragraphs>226</Paragraphs>
  <Slides>25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25</vt:i4>
      </vt:variant>
    </vt:vector>
  </HeadingPairs>
  <TitlesOfParts>
    <vt:vector size="38" baseType="lpstr">
      <vt:lpstr>MS PGothic</vt:lpstr>
      <vt:lpstr>ＭＳ ゴシック</vt:lpstr>
      <vt:lpstr>メイリオ</vt:lpstr>
      <vt:lpstr>メイリオ</vt:lpstr>
      <vt:lpstr>Arial</vt:lpstr>
      <vt:lpstr>Calibri</vt:lpstr>
      <vt:lpstr>Cambria Math</vt:lpstr>
      <vt:lpstr>Century</vt:lpstr>
      <vt:lpstr>Georgia</vt:lpstr>
      <vt:lpstr>Trebuchet MS</vt:lpstr>
      <vt:lpstr>Wingdings 3</vt:lpstr>
      <vt:lpstr>ファセット</vt:lpstr>
      <vt:lpstr>デザインの設定</vt:lpstr>
      <vt:lpstr>PowerPoint プレゼンテーション</vt:lpstr>
      <vt:lpstr>A 丸い地球</vt:lpstr>
      <vt:lpstr>A 丸い地球</vt:lpstr>
      <vt:lpstr>A 丸い地球</vt:lpstr>
      <vt:lpstr>A 丸い地球</vt:lpstr>
      <vt:lpstr>A 丸い地球</vt:lpstr>
      <vt:lpstr>A 丸い地球</vt:lpstr>
      <vt:lpstr>B 地球の大きさ</vt:lpstr>
      <vt:lpstr>B 地球の大きさ</vt:lpstr>
      <vt:lpstr>B 地球の大きさ</vt:lpstr>
      <vt:lpstr>B 地球の大きさ</vt:lpstr>
      <vt:lpstr>B 地球の大きさ</vt:lpstr>
      <vt:lpstr>観察・実験1　地球の大きさを測定する</vt:lpstr>
      <vt:lpstr>観察・実験1　地球の大きさを測定する</vt:lpstr>
      <vt:lpstr>観察・実験1　地球の大きさを測定する</vt:lpstr>
      <vt:lpstr>観察・実験1　地球の大きさを測定する</vt:lpstr>
      <vt:lpstr>観察・実験1　地球の大きさを測定する</vt:lpstr>
      <vt:lpstr>観察・実験1　地球の大きさを測定する</vt:lpstr>
      <vt:lpstr>C 完全な球ではない地球</vt:lpstr>
      <vt:lpstr>C 完全な球ではない地球</vt:lpstr>
      <vt:lpstr>C 完全な球ではない地球</vt:lpstr>
      <vt:lpstr>C 完全な球ではない地球</vt:lpstr>
      <vt:lpstr>C 完全な球ではない地球</vt:lpstr>
      <vt:lpstr>C 完全な球ではない地球</vt:lpstr>
      <vt:lpstr>C 完全な球ではない地球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2020-11-27T05:04:08Z</cp:lastPrinted>
  <dcterms:created xsi:type="dcterms:W3CDTF">2011-09-19T09:10:40Z</dcterms:created>
  <dcterms:modified xsi:type="dcterms:W3CDTF">2022-08-02T00:23:40Z</dcterms:modified>
</cp:coreProperties>
</file>