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2" r:id="rId1"/>
  </p:sldMasterIdLst>
  <p:notesMasterIdLst>
    <p:notesMasterId r:id="rId11"/>
  </p:notesMasterIdLst>
  <p:handoutMasterIdLst>
    <p:handoutMasterId r:id="rId12"/>
  </p:handoutMasterIdLst>
  <p:sldIdLst>
    <p:sldId id="334" r:id="rId2"/>
    <p:sldId id="388" r:id="rId3"/>
    <p:sldId id="376" r:id="rId4"/>
    <p:sldId id="350" r:id="rId5"/>
    <p:sldId id="381" r:id="rId6"/>
    <p:sldId id="364" r:id="rId7"/>
    <p:sldId id="379" r:id="rId8"/>
    <p:sldId id="380" r:id="rId9"/>
    <p:sldId id="400" r:id="rId10"/>
  </p:sldIdLst>
  <p:sldSz cx="12192000" cy="6858000"/>
  <p:notesSz cx="14295438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orient="horz" pos="2931" userDrawn="1">
          <p15:clr>
            <a:srgbClr val="A4A3A4"/>
          </p15:clr>
        </p15:guide>
        <p15:guide id="3" pos="5171" userDrawn="1">
          <p15:clr>
            <a:srgbClr val="A4A3A4"/>
          </p15:clr>
        </p15:guide>
        <p15:guide id="4" pos="26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450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94F7E5-927D-14C2-5252-2603B879B142}" name="MIZUNO Yasuhiko" initials="MY" userId="342ce34c325651b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8E4"/>
    <a:srgbClr val="595959"/>
    <a:srgbClr val="E6B91E"/>
    <a:srgbClr val="F0D578"/>
    <a:srgbClr val="F9F9F9"/>
    <a:srgbClr val="FFFFEB"/>
    <a:srgbClr val="FFFFCC"/>
    <a:srgbClr val="3399FF"/>
    <a:srgbClr val="BFBFBF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4" autoAdjust="0"/>
    <p:restoredTop sz="96276" autoAdjust="0"/>
  </p:normalViewPr>
  <p:slideViewPr>
    <p:cSldViewPr>
      <p:cViewPr varScale="1">
        <p:scale>
          <a:sx n="75" d="100"/>
          <a:sy n="75" d="100"/>
        </p:scale>
        <p:origin x="586" y="43"/>
      </p:cViewPr>
      <p:guideLst>
        <p:guide orient="horz" pos="1434"/>
        <p:guide orient="horz" pos="2931"/>
        <p:guide pos="5171"/>
        <p:guide pos="26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1914" y="54"/>
      </p:cViewPr>
      <p:guideLst>
        <p:guide orient="horz" pos="3108"/>
        <p:guide pos="45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6195115" cy="494310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l" eaLnBrk="1" hangingPunct="1">
              <a:defRPr sz="17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097128" y="2"/>
            <a:ext cx="6195115" cy="494310"/>
          </a:xfrm>
          <a:prstGeom prst="rect">
            <a:avLst/>
          </a:prstGeom>
        </p:spPr>
        <p:txBody>
          <a:bodyPr vert="horz" wrap="square" lIns="133051" tIns="66526" rIns="133051" bIns="665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ea typeface="ＭＳ Ｐゴシック" pitchFamily="50" charset="-128"/>
              </a:defRPr>
            </a:lvl1pPr>
          </a:lstStyle>
          <a:p>
            <a:pPr>
              <a:defRPr/>
            </a:pPr>
            <a:fld id="{9EF471EB-85AB-4687-B961-B58FD244E7A8}" type="datetimeFigureOut">
              <a:rPr lang="ja-JP" altLang="en-US"/>
              <a:pPr>
                <a:defRPr/>
              </a:pPr>
              <a:t>2025/2/14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0473"/>
            <a:ext cx="6195115" cy="494310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l" eaLnBrk="1" hangingPunct="1">
              <a:defRPr sz="17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097128" y="9370473"/>
            <a:ext cx="6195115" cy="494310"/>
          </a:xfrm>
          <a:prstGeom prst="rect">
            <a:avLst/>
          </a:prstGeom>
        </p:spPr>
        <p:txBody>
          <a:bodyPr vert="horz" wrap="square" lIns="133051" tIns="66526" rIns="133051" bIns="665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ea typeface="ＭＳ Ｐゴシック" pitchFamily="50" charset="-128"/>
              </a:defRPr>
            </a:lvl1pPr>
          </a:lstStyle>
          <a:p>
            <a:pPr>
              <a:defRPr/>
            </a:pPr>
            <a:fld id="{1589A66C-48DC-475D-8907-2939B23B8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46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6195115" cy="494310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l" eaLnBrk="1" hangingPunct="1">
              <a:defRPr sz="17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128" y="2"/>
            <a:ext cx="6195115" cy="494310"/>
          </a:xfrm>
          <a:prstGeom prst="rect">
            <a:avLst/>
          </a:prstGeom>
        </p:spPr>
        <p:txBody>
          <a:bodyPr vert="horz" wrap="square" lIns="133051" tIns="66526" rIns="133051" bIns="665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ea typeface="ＭＳ Ｐゴシック" pitchFamily="50" charset="-128"/>
              </a:defRPr>
            </a:lvl1pPr>
          </a:lstStyle>
          <a:p>
            <a:pPr>
              <a:defRPr/>
            </a:pPr>
            <a:fld id="{4AC9DB06-F1EA-435D-B04A-01FE6D5AC3D2}" type="datetimeFigureOut">
              <a:rPr lang="ja-JP" altLang="en-US"/>
              <a:pPr>
                <a:defRPr/>
              </a:pPr>
              <a:t>2025/2/14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60800" y="739775"/>
            <a:ext cx="6573838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51" tIns="66526" rIns="133051" bIns="6652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8907" y="4686004"/>
            <a:ext cx="11437629" cy="4441141"/>
          </a:xfrm>
          <a:prstGeom prst="rect">
            <a:avLst/>
          </a:prstGeom>
        </p:spPr>
        <p:txBody>
          <a:bodyPr vert="horz" lIns="133051" tIns="66526" rIns="133051" bIns="6652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0473"/>
            <a:ext cx="6195115" cy="494310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l" eaLnBrk="1" hangingPunct="1">
              <a:defRPr sz="17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128" y="9370473"/>
            <a:ext cx="6195115" cy="494310"/>
          </a:xfrm>
          <a:prstGeom prst="rect">
            <a:avLst/>
          </a:prstGeom>
        </p:spPr>
        <p:txBody>
          <a:bodyPr vert="horz" wrap="square" lIns="133051" tIns="66526" rIns="133051" bIns="665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ea typeface="ＭＳ Ｐゴシック" pitchFamily="50" charset="-128"/>
              </a:defRPr>
            </a:lvl1pPr>
          </a:lstStyle>
          <a:p>
            <a:pPr>
              <a:defRPr/>
            </a:pPr>
            <a:fld id="{89CEB7CB-9B21-44BD-8D15-7ECF69CAE4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1581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EB7CB-9B21-44BD-8D15-7ECF69CAE46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5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EB7CB-9B21-44BD-8D15-7ECF69CAE460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57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>
            <a:extLst>
              <a:ext uri="{FF2B5EF4-FFF2-40B4-BE49-F238E27FC236}">
                <a16:creationId xmlns:a16="http://schemas.microsoft.com/office/drawing/2014/main" id="{D3844554-E61F-F44B-B294-497E78F30E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070C0"/>
                </a:solidFill>
              </a:defRPr>
            </a:lvl1pPr>
          </a:lstStyle>
          <a:p>
            <a:r>
              <a:rPr kumimoji="1" lang="ja-JP" altLang="en-US" dirty="0"/>
              <a:t>マスタータイトルの書式設定</a:t>
            </a:r>
            <a:endParaRPr kumimoji="1" lang="ja-IS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A96511-4A45-417D-93B5-CF78B96E65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199" y="1268760"/>
            <a:ext cx="9721079" cy="3096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aseline="0">
                <a:latin typeface="Times New Roman" panose="02020603050405020304" pitchFamily="18" charset="0"/>
              </a:defRPr>
            </a:lvl1pPr>
            <a:lvl2pPr marL="457200" indent="0">
              <a:lnSpc>
                <a:spcPct val="100000"/>
              </a:lnSpc>
              <a:buNone/>
              <a:defRPr sz="3200"/>
            </a:lvl2pPr>
            <a:lvl3pPr marL="914400" indent="0">
              <a:lnSpc>
                <a:spcPct val="100000"/>
              </a:lnSpc>
              <a:buNone/>
              <a:defRPr sz="2800"/>
            </a:lvl3pPr>
            <a:lvl4pPr marL="1371600" indent="0">
              <a:lnSpc>
                <a:spcPct val="100000"/>
              </a:lnSpc>
              <a:buNone/>
              <a:defRPr sz="2400"/>
            </a:lvl4pPr>
            <a:lvl5pPr marL="1828800" indent="0">
              <a:lnSpc>
                <a:spcPct val="100000"/>
              </a:lnSpc>
              <a:buNone/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371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38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14FDDEE6-9291-214A-BF18-D918C6715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8EA201-6C2D-2C40-82A4-348A9794045B}"/>
              </a:ext>
            </a:extLst>
          </p:cNvPr>
          <p:cNvSpPr/>
          <p:nvPr userDrawn="1"/>
        </p:nvSpPr>
        <p:spPr>
          <a:xfrm>
            <a:off x="26636" y="3135278"/>
            <a:ext cx="45274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0"/>
              </a:lnSpc>
            </a:pPr>
            <a:endParaRPr lang="en-US" altLang="ja-IS" sz="1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lnSpc>
                <a:spcPts val="1420"/>
              </a:lnSpc>
            </a:pPr>
            <a:r>
              <a:rPr lang="en-US" altLang="ja-JP" sz="16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―</a:t>
            </a:r>
            <a:endParaRPr lang="en-US" altLang="ja-IS" sz="16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lnSpc>
                <a:spcPts val="1420"/>
              </a:lnSpc>
            </a:pPr>
            <a:endParaRPr lang="ja-IS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4" name="タイトル プレースホルダー 23">
            <a:extLst>
              <a:ext uri="{FF2B5EF4-FFF2-40B4-BE49-F238E27FC236}">
                <a16:creationId xmlns:a16="http://schemas.microsoft.com/office/drawing/2014/main" id="{46E7E43E-7C9B-D44F-96D9-25390A11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39" y="0"/>
            <a:ext cx="105156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マスタータイトルの書式設定</a:t>
            </a:r>
            <a:endParaRPr kumimoji="1" lang="ja-IS" altLang="en-US" dirty="0"/>
          </a:p>
        </p:txBody>
      </p:sp>
      <p:sp>
        <p:nvSpPr>
          <p:cNvPr id="36" name="スライド番号プレースホルダー 4">
            <a:extLst>
              <a:ext uri="{FF2B5EF4-FFF2-40B4-BE49-F238E27FC236}">
                <a16:creationId xmlns:a16="http://schemas.microsoft.com/office/drawing/2014/main" id="{4DA81D93-01E9-FC4A-933D-05AA13B37B2D}"/>
              </a:ext>
            </a:extLst>
          </p:cNvPr>
          <p:cNvSpPr txBox="1">
            <a:spLocks/>
          </p:cNvSpPr>
          <p:nvPr userDrawn="1"/>
        </p:nvSpPr>
        <p:spPr>
          <a:xfrm>
            <a:off x="-96688" y="3068960"/>
            <a:ext cx="648072" cy="360040"/>
          </a:xfrm>
          <a:prstGeom prst="rect">
            <a:avLst/>
          </a:prstGeom>
        </p:spPr>
        <p:txBody>
          <a:bodyPr vert="horz" lIns="91440" tIns="45720" rIns="10800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A798A1-9894-D942-AEE8-B0397A80ED19}" type="slidenum">
              <a:rPr kumimoji="1" lang="ja-IS" altLang="en-US" smtClean="0">
                <a:solidFill>
                  <a:schemeClr val="tx1"/>
                </a:solidFill>
              </a:rPr>
              <a:pPr/>
              <a:t>‹#›</a:t>
            </a:fld>
            <a:endParaRPr kumimoji="1" lang="ja-IS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プレースホルダー 27">
            <a:extLst>
              <a:ext uri="{FF2B5EF4-FFF2-40B4-BE49-F238E27FC236}">
                <a16:creationId xmlns:a16="http://schemas.microsoft.com/office/drawing/2014/main" id="{F31990B9-F8ED-8043-8784-16D07517DBAE}"/>
              </a:ext>
            </a:extLst>
          </p:cNvPr>
          <p:cNvSpPr txBox="1">
            <a:spLocks/>
          </p:cNvSpPr>
          <p:nvPr userDrawn="1"/>
        </p:nvSpPr>
        <p:spPr>
          <a:xfrm>
            <a:off x="77052" y="3429000"/>
            <a:ext cx="431800" cy="287338"/>
          </a:xfrm>
          <a:prstGeom prst="rect">
            <a:avLst/>
          </a:prstGeom>
        </p:spPr>
        <p:txBody>
          <a:bodyPr lIns="90000" rIns="10800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9</a:t>
            </a:r>
            <a:endParaRPr kumimoji="1" lang="ja-I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縦書きコンテンツ プレースホルダー 13">
            <a:extLst>
              <a:ext uri="{FF2B5EF4-FFF2-40B4-BE49-F238E27FC236}">
                <a16:creationId xmlns:a16="http://schemas.microsoft.com/office/drawing/2014/main" id="{FA00F5AE-5002-6C4F-AF25-73E5D32A3840}"/>
              </a:ext>
            </a:extLst>
          </p:cNvPr>
          <p:cNvSpPr txBox="1">
            <a:spLocks/>
          </p:cNvSpPr>
          <p:nvPr userDrawn="1"/>
        </p:nvSpPr>
        <p:spPr>
          <a:xfrm>
            <a:off x="11856640" y="0"/>
            <a:ext cx="335360" cy="5805264"/>
          </a:xfrm>
          <a:prstGeom prst="rect">
            <a:avLst/>
          </a:prstGeom>
        </p:spPr>
        <p:txBody>
          <a:bodyPr vert="eaVert" lIns="72000" tIns="108000" rIns="108000"/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１ 章　１ 節　</a:t>
            </a:r>
            <a:r>
              <a:rPr lang="en-US" altLang="ja-JP" dirty="0"/>
              <a:t>|</a:t>
            </a:r>
            <a:r>
              <a:rPr lang="ja-JP" altLang="en-US" dirty="0"/>
              <a:t>　２　等速直線運動</a:t>
            </a:r>
            <a:r>
              <a:rPr lang="ja-JP" altLang="en-US" dirty="0">
                <a:latin typeface="+mn-ea"/>
                <a:ea typeface="+mn-ea"/>
              </a:rPr>
              <a:t>　ワーク編解説スライド</a:t>
            </a:r>
            <a:endParaRPr lang="en-US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AE58B18-AC1C-ED4D-9902-F43F9D681A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960" y="6361872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10">
            <a:extLst>
              <a:ext uri="{FF2B5EF4-FFF2-40B4-BE49-F238E27FC236}">
                <a16:creationId xmlns:a16="http://schemas.microsoft.com/office/drawing/2014/main" id="{8061F2A4-F9EE-1F4C-978E-C9E9F39B9E19}"/>
              </a:ext>
            </a:extLst>
          </p:cNvPr>
          <p:cNvSpPr txBox="1"/>
          <p:nvPr userDrawn="1"/>
        </p:nvSpPr>
        <p:spPr>
          <a:xfrm>
            <a:off x="11474359" y="6383069"/>
            <a:ext cx="74232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物基</a:t>
            </a:r>
            <a:r>
              <a:rPr lang="en-US" altLang="ja-JP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007-902</a:t>
            </a:r>
            <a:endParaRPr lang="ja-JP" altLang="en-US" sz="12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defRPr/>
            </a:pP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8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6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5">
              <a:lumMod val="7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3196A7F4-2F6E-9A4B-A5C1-53067FFCD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752" y="2060848"/>
            <a:ext cx="52344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4000" dirty="0">
                <a:latin typeface="+mn-ea"/>
                <a:ea typeface="+mn-ea"/>
              </a:rPr>
              <a:t>1</a:t>
            </a:r>
            <a:r>
              <a:rPr lang="ja-JP" altLang="en-US" sz="4000" dirty="0">
                <a:latin typeface="+mn-ea"/>
                <a:ea typeface="+mn-ea"/>
              </a:rPr>
              <a:t>章１節　運動の表し方</a:t>
            </a:r>
          </a:p>
        </p:txBody>
      </p:sp>
      <p:sp>
        <p:nvSpPr>
          <p:cNvPr id="16" name="テキスト ボックス 2">
            <a:extLst>
              <a:ext uri="{FF2B5EF4-FFF2-40B4-BE49-F238E27FC236}">
                <a16:creationId xmlns:a16="http://schemas.microsoft.com/office/drawing/2014/main" id="{DEA9FF3A-72EF-5141-BC20-076813731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573" y="2903285"/>
            <a:ext cx="76688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6000" dirty="0">
                <a:latin typeface="+mn-ea"/>
                <a:ea typeface="+mn-ea"/>
              </a:rPr>
              <a:t>2 </a:t>
            </a:r>
            <a:r>
              <a:rPr lang="ja-JP" altLang="en-US" sz="6000" dirty="0">
                <a:latin typeface="+mn-ea"/>
                <a:ea typeface="+mn-ea"/>
              </a:rPr>
              <a:t>等速直線運動</a:t>
            </a:r>
            <a:endParaRPr lang="en-US" altLang="ja-JP" sz="6000" dirty="0">
              <a:latin typeface="+mn-ea"/>
              <a:ea typeface="+mn-ea"/>
            </a:endParaRPr>
          </a:p>
        </p:txBody>
      </p:sp>
      <p:sp>
        <p:nvSpPr>
          <p:cNvPr id="17" name="テキスト ボックス 1">
            <a:extLst>
              <a:ext uri="{FF2B5EF4-FFF2-40B4-BE49-F238E27FC236}">
                <a16:creationId xmlns:a16="http://schemas.microsoft.com/office/drawing/2014/main" id="{CEE96736-B23E-5F43-B948-136D8E995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788" y="5215031"/>
            <a:ext cx="3816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スライド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08D72C1-BC74-754D-AD9E-51EED56C6427}"/>
              </a:ext>
            </a:extLst>
          </p:cNvPr>
          <p:cNvSpPr/>
          <p:nvPr/>
        </p:nvSpPr>
        <p:spPr>
          <a:xfrm>
            <a:off x="7370056" y="4689530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p.197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CA365-3FBC-B6C5-6B90-C6CE097A0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787" y="4053499"/>
            <a:ext cx="3816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ワーク編解説スライド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92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08397-6B6B-4674-913F-C189B999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〇</a:t>
            </a:r>
            <a:r>
              <a:rPr kumimoji="1" lang="en-US" altLang="ja-JP" dirty="0"/>
              <a:t>×</a:t>
            </a:r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4B1E58-E605-4742-A42B-622C00DEA8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43472" y="1556792"/>
            <a:ext cx="9721079" cy="5112568"/>
          </a:xfrm>
        </p:spPr>
        <p:txBody>
          <a:bodyPr/>
          <a:lstStyle/>
          <a:p>
            <a:pPr marL="1350000" indent="-1350000"/>
            <a:r>
              <a:rPr kumimoji="1" lang="ja-JP" altLang="en-US" dirty="0"/>
              <a:t>（　</a:t>
            </a:r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  <a:r>
              <a:rPr kumimoji="1" lang="ja-JP" altLang="en-US" dirty="0"/>
              <a:t>　）等速直線運動をする物体の </a:t>
            </a:r>
            <a:r>
              <a:rPr kumimoji="1" lang="en-US" altLang="ja-JP" i="1" dirty="0">
                <a:latin typeface="Georgia" panose="02040502050405020303" pitchFamily="18" charset="0"/>
              </a:rPr>
              <a:t>x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グラフは，右上がりの直線となる。 </a:t>
            </a:r>
            <a:endParaRPr kumimoji="1" lang="en-US" altLang="ja-JP" dirty="0"/>
          </a:p>
          <a:p>
            <a:pPr marL="1368000"/>
            <a:r>
              <a:rPr kumimoji="1" lang="ja-JP" altLang="en-US" dirty="0">
                <a:solidFill>
                  <a:srgbClr val="FF0000"/>
                </a:solidFill>
              </a:rPr>
              <a:t>等速であるので，単位時間あたりに進む距離は等しい。よって，</a:t>
            </a:r>
            <a:r>
              <a:rPr kumimoji="1" lang="ja-JP" altLang="en-US" dirty="0"/>
              <a:t> 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kumimoji="1" lang="ja-JP" altLang="en-US" dirty="0">
                <a:solidFill>
                  <a:srgbClr val="FF0000"/>
                </a:solidFill>
              </a:rPr>
              <a:t>－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r>
              <a:rPr kumimoji="1" lang="en-US" altLang="ja-JP" dirty="0">
                <a:solidFill>
                  <a:srgbClr val="FF0000"/>
                </a:solidFill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グラフは，右上がりの直線となる。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1350000" indent="-1350000"/>
            <a:r>
              <a:rPr kumimoji="1" lang="ja-JP" altLang="en-US" dirty="0"/>
              <a:t>（　</a:t>
            </a:r>
            <a:r>
              <a:rPr kumimoji="1" lang="en-US" altLang="ja-JP" dirty="0">
                <a:solidFill>
                  <a:srgbClr val="FF0000"/>
                </a:solidFill>
              </a:rPr>
              <a:t>×</a:t>
            </a:r>
            <a:r>
              <a:rPr kumimoji="1" lang="ja-JP" altLang="en-US" dirty="0"/>
              <a:t>　）等速直線運動をする物体の </a:t>
            </a:r>
            <a:r>
              <a:rPr kumimoji="1" lang="en-US" altLang="ja-JP" i="1" dirty="0">
                <a:latin typeface="Georgia" panose="02040502050405020303" pitchFamily="18" charset="0"/>
              </a:rPr>
              <a:t>v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グラフは，右上がりの直線となる。</a:t>
            </a:r>
            <a:endParaRPr kumimoji="1" lang="en-US" altLang="ja-JP" dirty="0"/>
          </a:p>
          <a:p>
            <a:pPr marL="1368000"/>
            <a:r>
              <a:rPr kumimoji="1" lang="ja-JP" altLang="en-US" dirty="0">
                <a:solidFill>
                  <a:srgbClr val="FF0000"/>
                </a:solidFill>
              </a:rPr>
              <a:t>速さが一定であるので，縦軸の値が一定，つまり 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r>
              <a:rPr kumimoji="1" lang="ja-JP" alt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軸に平行な直線となる。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kumimoji="1" lang="en-US" altLang="ja-JP" dirty="0"/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1641664" y="1627912"/>
            <a:ext cx="93610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" name="四角形: メモ 4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1641664" y="4350775"/>
            <a:ext cx="93610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2783632" y="2708920"/>
            <a:ext cx="8208912" cy="1512168"/>
          </a:xfrm>
          <a:prstGeom prst="foldedCorner">
            <a:avLst>
              <a:gd name="adj" fmla="val 1104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2783631" y="5373216"/>
            <a:ext cx="8208911" cy="1080120"/>
          </a:xfrm>
          <a:prstGeom prst="foldedCorner">
            <a:avLst>
              <a:gd name="adj" fmla="val 1360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67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08397-6B6B-4674-913F-C189B999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確認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4B1E58-E605-4742-A42B-622C00DEA8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35460" y="1010575"/>
            <a:ext cx="9721079" cy="5586777"/>
          </a:xfrm>
        </p:spPr>
        <p:txBody>
          <a:bodyPr/>
          <a:lstStyle/>
          <a:p>
            <a:r>
              <a:rPr kumimoji="1" lang="ja-JP" altLang="en-US" dirty="0"/>
              <a:t>等速直線運動に関する以下の文の空欄に当てはまる語句を答えよ。</a:t>
            </a:r>
          </a:p>
          <a:p>
            <a:r>
              <a:rPr kumimoji="1" lang="en-US" altLang="ja-JP" i="1" dirty="0">
                <a:latin typeface="Georgia" panose="02040502050405020303" pitchFamily="18" charset="0"/>
              </a:rPr>
              <a:t>x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グラフの傾きはその物体の（　①　）を，</a:t>
            </a:r>
            <a:r>
              <a:rPr kumimoji="1" lang="en-US" altLang="ja-JP" i="1" dirty="0">
                <a:latin typeface="Georgia" panose="02040502050405020303" pitchFamily="18" charset="0"/>
              </a:rPr>
              <a:t>v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グラフの囲む面積は物体の（　②　）を表す。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u="sng" dirty="0"/>
              <a:t>解答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/>
              <a:t>①　</a:t>
            </a:r>
            <a:r>
              <a:rPr kumimoji="1" lang="ja-JP" altLang="en-US" dirty="0">
                <a:solidFill>
                  <a:srgbClr val="FF0000"/>
                </a:solidFill>
              </a:rPr>
              <a:t>速さ</a:t>
            </a:r>
            <a:r>
              <a:rPr kumimoji="1" lang="ja-JP" altLang="en-US" dirty="0"/>
              <a:t>　　②　</a:t>
            </a:r>
            <a:r>
              <a:rPr kumimoji="1" lang="ja-JP" altLang="en-US" dirty="0">
                <a:solidFill>
                  <a:srgbClr val="FF0000"/>
                </a:solidFill>
              </a:rPr>
              <a:t>移動距離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1076325" indent="-1076325"/>
            <a:r>
              <a:rPr kumimoji="1" lang="ja-JP" altLang="en-US" u="sng" dirty="0"/>
              <a:t>解説</a:t>
            </a:r>
            <a:r>
              <a:rPr kumimoji="1" lang="ja-JP" altLang="en-US" dirty="0"/>
              <a:t>　</a:t>
            </a:r>
            <a:r>
              <a:rPr kumimoji="1" lang="ja-JP" altLang="en-US" dirty="0">
                <a:solidFill>
                  <a:srgbClr val="FF0000"/>
                </a:solidFill>
              </a:rPr>
              <a:t>これらは等速直線運動のグラフについて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覚えておくべきことがらである。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kumimoji="1" lang="ja-JP" altLang="en-US" dirty="0">
                <a:solidFill>
                  <a:srgbClr val="FF0000"/>
                </a:solidFill>
              </a:rPr>
              <a:t>－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r>
              <a:rPr kumimoji="1" lang="ja-JP" alt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グラフ，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 v</a:t>
            </a:r>
            <a:r>
              <a:rPr kumimoji="1" lang="ja-JP" altLang="en-US" dirty="0">
                <a:solidFill>
                  <a:srgbClr val="FF0000"/>
                </a:solidFill>
              </a:rPr>
              <a:t>－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r>
              <a:rPr kumimoji="1" lang="en-US" altLang="ja-JP" dirty="0">
                <a:solidFill>
                  <a:srgbClr val="FF0000"/>
                </a:solidFill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グラフの形とともに覚えておこう。</a:t>
            </a:r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2950798" y="3290195"/>
            <a:ext cx="93610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" name="四角形: メモ 4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4943872" y="3290194"/>
            <a:ext cx="1872208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2337451" y="3929423"/>
            <a:ext cx="8871118" cy="1443793"/>
          </a:xfrm>
          <a:prstGeom prst="foldedCorner">
            <a:avLst>
              <a:gd name="adj" fmla="val 1369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666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</a:t>
            </a:r>
          </a:p>
        </p:txBody>
      </p:sp>
      <p:pic>
        <p:nvPicPr>
          <p:cNvPr id="7" name="縦書きコンテンツ プレースホルダー 6" descr="メーター が含まれている画像&#10;&#10;自動的に生成された説明">
            <a:extLst>
              <a:ext uri="{FF2B5EF4-FFF2-40B4-BE49-F238E27FC236}">
                <a16:creationId xmlns:a16="http://schemas.microsoft.com/office/drawing/2014/main" id="{D8179E9C-D256-CD55-0CD1-A49980E68BDA}"/>
              </a:ext>
            </a:extLst>
          </p:cNvPr>
          <p:cNvPicPr>
            <a:picLocks noGrp="1" noChangeAspect="1"/>
          </p:cNvPicPr>
          <p:nvPr>
            <p:ph orient="vert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17" y="3861048"/>
            <a:ext cx="9846884" cy="1440160"/>
          </a:xfrm>
          <a:prstGeom prst="rect">
            <a:avLst/>
          </a:prstGeom>
        </p:spPr>
      </p:pic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58BFCE-9619-40B1-8FF0-83BBA7C245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199" y="1052736"/>
            <a:ext cx="9721079" cy="4896544"/>
          </a:xfrm>
        </p:spPr>
        <p:txBody>
          <a:bodyPr/>
          <a:lstStyle/>
          <a:p>
            <a:r>
              <a:rPr kumimoji="1" lang="ja-JP" altLang="en-US" dirty="0"/>
              <a:t>下の写真は，２台の模型自動車 Ａ，Ｂが運動するようすを </a:t>
            </a:r>
            <a:r>
              <a:rPr kumimoji="1" lang="en-US" altLang="ja-JP" dirty="0"/>
              <a:t>0.2 s </a:t>
            </a:r>
            <a:r>
              <a:rPr kumimoji="1" lang="ja-JP" altLang="en-US" dirty="0"/>
              <a:t>間隔で撮影したものである。時刻 </a:t>
            </a:r>
            <a:r>
              <a:rPr kumimoji="1" lang="en-US" altLang="ja-JP" i="1" dirty="0">
                <a:latin typeface="Georgia" panose="02040502050405020303" pitchFamily="18" charset="0"/>
              </a:rPr>
              <a:t>t </a:t>
            </a:r>
            <a:r>
              <a:rPr kumimoji="1" lang="en-US" altLang="ja-JP" dirty="0"/>
              <a:t>〔s〕</a:t>
            </a:r>
            <a:r>
              <a:rPr kumimoji="1" lang="ja-JP" altLang="en-US" dirty="0"/>
              <a:t>における速さを </a:t>
            </a:r>
            <a:r>
              <a:rPr kumimoji="1" lang="en-US" altLang="ja-JP" i="1" dirty="0">
                <a:latin typeface="Georgia" panose="02040502050405020303" pitchFamily="18" charset="0"/>
              </a:rPr>
              <a:t>v </a:t>
            </a:r>
            <a:r>
              <a:rPr kumimoji="1" lang="en-US" altLang="ja-JP" dirty="0"/>
              <a:t>〔m/s〕</a:t>
            </a:r>
            <a:r>
              <a:rPr kumimoji="1" lang="ja-JP" altLang="en-US" dirty="0"/>
              <a:t>，移動距離を </a:t>
            </a:r>
            <a:r>
              <a:rPr kumimoji="1" lang="en-US" altLang="ja-JP" i="1" dirty="0">
                <a:latin typeface="Georgia" panose="02040502050405020303" pitchFamily="18" charset="0"/>
              </a:rPr>
              <a:t>x </a:t>
            </a:r>
            <a:r>
              <a:rPr kumimoji="1" lang="en-US" altLang="ja-JP" dirty="0"/>
              <a:t>〔m〕</a:t>
            </a:r>
            <a:r>
              <a:rPr kumimoji="1" lang="ja-JP" altLang="en-US" dirty="0"/>
              <a:t>として次の問いに答えよ。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3734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43E061E6-67B7-8D97-FCC0-7DD68B372776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25978412"/>
              </p:ext>
            </p:extLst>
          </p:nvPr>
        </p:nvGraphicFramePr>
        <p:xfrm>
          <a:off x="1310876" y="2564904"/>
          <a:ext cx="572123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8740">
                  <a:extLst>
                    <a:ext uri="{9D8B030D-6E8A-4147-A177-3AD203B41FA5}">
                      <a16:colId xmlns:a16="http://schemas.microsoft.com/office/drawing/2014/main" val="79643072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464952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5198526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37421293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val="159270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時刻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 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0.20 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0.40 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0.60 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871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A</a:t>
                      </a:r>
                      <a:r>
                        <a:rPr kumimoji="1" lang="ja-JP" altLang="en-US" sz="2000" dirty="0"/>
                        <a:t>の位置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40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52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64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76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28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 s</a:t>
                      </a:r>
                      <a:r>
                        <a:rPr kumimoji="1" lang="ja-JP" altLang="en-US" sz="2000" dirty="0"/>
                        <a:t>の位置からの</a:t>
                      </a:r>
                      <a:r>
                        <a:rPr kumimoji="1" lang="en-US" altLang="ja-JP" sz="2000" dirty="0"/>
                        <a:t>A</a:t>
                      </a:r>
                      <a:r>
                        <a:rPr kumimoji="1" lang="ja-JP" altLang="en-US" sz="2000" dirty="0"/>
                        <a:t>の移動距離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36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848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B</a:t>
                      </a:r>
                      <a:r>
                        <a:rPr kumimoji="1" lang="ja-JP" altLang="en-US" sz="2000" dirty="0"/>
                        <a:t>の位置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40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56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72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88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335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0 s</a:t>
                      </a:r>
                      <a:r>
                        <a:rPr kumimoji="1" lang="ja-JP" altLang="en-US" sz="2000" dirty="0"/>
                        <a:t>の位置からの</a:t>
                      </a:r>
                      <a:r>
                        <a:rPr kumimoji="1" lang="en-US" altLang="ja-JP" sz="2000" dirty="0"/>
                        <a:t>B</a:t>
                      </a:r>
                      <a:r>
                        <a:rPr kumimoji="1" lang="ja-JP" altLang="en-US" sz="2000" dirty="0"/>
                        <a:t>の移動距離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16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32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48</a:t>
                      </a:r>
                      <a:r>
                        <a:rPr kumimoji="1" lang="en-US" altLang="ja-JP" sz="2000" dirty="0"/>
                        <a:t> cm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109762"/>
                  </a:ext>
                </a:extLst>
              </a:tr>
            </a:tbl>
          </a:graphicData>
        </a:graphic>
      </p:graphicFrame>
      <p:pic>
        <p:nvPicPr>
          <p:cNvPr id="4" name="図 3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FA51F51F-E224-63B0-65A4-3AEE6C7CC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>
          <a:xfrm>
            <a:off x="7329753" y="2671800"/>
            <a:ext cx="3957786" cy="2865263"/>
          </a:xfrm>
          <a:prstGeom prst="rect">
            <a:avLst/>
          </a:prstGeom>
        </p:spPr>
      </p:pic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A547AC61-FBE2-E2A1-2051-484977D1B9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199" y="1052736"/>
            <a:ext cx="9721079" cy="4896544"/>
          </a:xfrm>
        </p:spPr>
        <p:txBody>
          <a:bodyPr/>
          <a:lstStyle/>
          <a:p>
            <a:pPr marL="355600" indent="-355600"/>
            <a:r>
              <a:rPr kumimoji="1" lang="ja-JP" altLang="en-US" dirty="0"/>
              <a:t>⑴　 Ａ，Ｂの位置を読み取った結果を表に示した。表の空欄を埋め，</a:t>
            </a:r>
            <a:r>
              <a:rPr kumimoji="1" lang="en-US" altLang="ja-JP" i="1" dirty="0">
                <a:latin typeface="Georgia" panose="02040502050405020303" pitchFamily="18" charset="0"/>
              </a:rPr>
              <a:t>x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 </a:t>
            </a:r>
            <a:r>
              <a:rPr kumimoji="1" lang="ja-JP" altLang="en-US" dirty="0"/>
              <a:t>グラフを作図せよ。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5" name="四角形: メモ 4">
            <a:extLst>
              <a:ext uri="{FF2B5EF4-FFF2-40B4-BE49-F238E27FC236}">
                <a16:creationId xmlns:a16="http://schemas.microsoft.com/office/drawing/2014/main" id="{1210B550-7BBF-D717-F81F-F4EED8DE173E}"/>
              </a:ext>
            </a:extLst>
          </p:cNvPr>
          <p:cNvSpPr/>
          <p:nvPr/>
        </p:nvSpPr>
        <p:spPr>
          <a:xfrm>
            <a:off x="3863752" y="3674118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C3D45F32-0634-07DC-D328-31CF0D75BC46}"/>
              </a:ext>
            </a:extLst>
          </p:cNvPr>
          <p:cNvSpPr/>
          <p:nvPr/>
        </p:nvSpPr>
        <p:spPr>
          <a:xfrm>
            <a:off x="4943872" y="3674118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575D2891-B12F-A6B2-68D5-E326C23287ED}"/>
              </a:ext>
            </a:extLst>
          </p:cNvPr>
          <p:cNvSpPr/>
          <p:nvPr/>
        </p:nvSpPr>
        <p:spPr>
          <a:xfrm>
            <a:off x="6077456" y="3674118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7532DF6C-0D7D-6012-0F0D-4BE4ABBF4BAB}"/>
              </a:ext>
            </a:extLst>
          </p:cNvPr>
          <p:cNvSpPr/>
          <p:nvPr/>
        </p:nvSpPr>
        <p:spPr>
          <a:xfrm>
            <a:off x="3863752" y="5097406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3AB912E0-FD0C-A398-081B-99D77898ACF6}"/>
              </a:ext>
            </a:extLst>
          </p:cNvPr>
          <p:cNvSpPr/>
          <p:nvPr/>
        </p:nvSpPr>
        <p:spPr>
          <a:xfrm>
            <a:off x="4943872" y="5097405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1B778FEF-CC68-A9F2-C42E-6E5F1D144CE5}"/>
              </a:ext>
            </a:extLst>
          </p:cNvPr>
          <p:cNvSpPr/>
          <p:nvPr/>
        </p:nvSpPr>
        <p:spPr>
          <a:xfrm>
            <a:off x="6096000" y="5097249"/>
            <a:ext cx="396044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CD33D81-02C2-4DDD-7FD1-6E53EF82341C}"/>
              </a:ext>
            </a:extLst>
          </p:cNvPr>
          <p:cNvSpPr/>
          <p:nvPr/>
        </p:nvSpPr>
        <p:spPr>
          <a:xfrm>
            <a:off x="7765649" y="5107409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A9620B1-4D93-E06A-A81F-C436A5087F90}"/>
              </a:ext>
            </a:extLst>
          </p:cNvPr>
          <p:cNvSpPr/>
          <p:nvPr/>
        </p:nvSpPr>
        <p:spPr>
          <a:xfrm>
            <a:off x="8805584" y="4525649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12E86683-0F1D-0AAB-09E3-2C49B8019977}"/>
              </a:ext>
            </a:extLst>
          </p:cNvPr>
          <p:cNvSpPr/>
          <p:nvPr/>
        </p:nvSpPr>
        <p:spPr>
          <a:xfrm>
            <a:off x="9832796" y="3938123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44D94F4B-9FC4-0421-5867-F803FCD4C500}"/>
              </a:ext>
            </a:extLst>
          </p:cNvPr>
          <p:cNvSpPr/>
          <p:nvPr/>
        </p:nvSpPr>
        <p:spPr>
          <a:xfrm>
            <a:off x="10871192" y="3352361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69CA4CA-7D91-031A-5B6D-5E94C57542F1}"/>
              </a:ext>
            </a:extLst>
          </p:cNvPr>
          <p:cNvSpPr/>
          <p:nvPr/>
        </p:nvSpPr>
        <p:spPr>
          <a:xfrm>
            <a:off x="8802552" y="4329013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F0B8146-0AA9-CD98-5780-8F8F4C2F79FF}"/>
              </a:ext>
            </a:extLst>
          </p:cNvPr>
          <p:cNvSpPr/>
          <p:nvPr/>
        </p:nvSpPr>
        <p:spPr>
          <a:xfrm>
            <a:off x="9838104" y="3550122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5DF6922-9FD6-F42D-FA09-DE462FB5D1B2}"/>
              </a:ext>
            </a:extLst>
          </p:cNvPr>
          <p:cNvSpPr/>
          <p:nvPr/>
        </p:nvSpPr>
        <p:spPr>
          <a:xfrm>
            <a:off x="10873740" y="2773308"/>
            <a:ext cx="90000" cy="9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, 折れ線グラフ&#10;&#10;自動的に生成された説明">
            <a:extLst>
              <a:ext uri="{FF2B5EF4-FFF2-40B4-BE49-F238E27FC236}">
                <a16:creationId xmlns:a16="http://schemas.microsoft.com/office/drawing/2014/main" id="{B136DCA0-2F3D-676E-F539-A7E9728D1C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3" t="2685" b="11667"/>
          <a:stretch/>
        </p:blipFill>
        <p:spPr>
          <a:xfrm>
            <a:off x="7765648" y="2671800"/>
            <a:ext cx="3810799" cy="2540850"/>
          </a:xfrm>
          <a:prstGeom prst="rect">
            <a:avLst/>
          </a:prstGeom>
        </p:spPr>
      </p:pic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7BDB583-8701-B87A-2211-4D37C3F524AB}"/>
              </a:ext>
            </a:extLst>
          </p:cNvPr>
          <p:cNvCxnSpPr/>
          <p:nvPr/>
        </p:nvCxnSpPr>
        <p:spPr>
          <a:xfrm>
            <a:off x="4367808" y="3938123"/>
            <a:ext cx="4176464" cy="58752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2CF803F-396A-0924-8863-0844EAC68FC7}"/>
              </a:ext>
            </a:extLst>
          </p:cNvPr>
          <p:cNvCxnSpPr>
            <a:cxnSpLocks/>
          </p:cNvCxnSpPr>
          <p:nvPr/>
        </p:nvCxnSpPr>
        <p:spPr>
          <a:xfrm>
            <a:off x="5408518" y="3912000"/>
            <a:ext cx="4262529" cy="8195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FC882D96-6F74-23D8-65D9-9A458B6F80B7}"/>
              </a:ext>
            </a:extLst>
          </p:cNvPr>
          <p:cNvCxnSpPr>
            <a:cxnSpLocks/>
          </p:cNvCxnSpPr>
          <p:nvPr/>
        </p:nvCxnSpPr>
        <p:spPr>
          <a:xfrm flipV="1">
            <a:off x="6512891" y="3390204"/>
            <a:ext cx="4263629" cy="35612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02AC708-31C4-67AA-0D8C-E2760D4D615C}"/>
              </a:ext>
            </a:extLst>
          </p:cNvPr>
          <p:cNvCxnSpPr>
            <a:cxnSpLocks/>
          </p:cNvCxnSpPr>
          <p:nvPr/>
        </p:nvCxnSpPr>
        <p:spPr>
          <a:xfrm flipV="1">
            <a:off x="4259796" y="4412006"/>
            <a:ext cx="4542756" cy="6954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B1004AB9-DA87-9D74-A0B6-97D6A78C216B}"/>
              </a:ext>
            </a:extLst>
          </p:cNvPr>
          <p:cNvCxnSpPr>
            <a:cxnSpLocks/>
          </p:cNvCxnSpPr>
          <p:nvPr/>
        </p:nvCxnSpPr>
        <p:spPr>
          <a:xfrm flipV="1">
            <a:off x="5414800" y="3653577"/>
            <a:ext cx="4368104" cy="154872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66E97F7D-E209-4844-FC07-09A80BA045D2}"/>
              </a:ext>
            </a:extLst>
          </p:cNvPr>
          <p:cNvCxnSpPr>
            <a:cxnSpLocks/>
          </p:cNvCxnSpPr>
          <p:nvPr/>
        </p:nvCxnSpPr>
        <p:spPr>
          <a:xfrm flipV="1">
            <a:off x="6531435" y="2870938"/>
            <a:ext cx="4237703" cy="232402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10E9445D-5FCC-85A1-C7AF-B4F94475E692}"/>
              </a:ext>
            </a:extLst>
          </p:cNvPr>
          <p:cNvCxnSpPr>
            <a:cxnSpLocks/>
          </p:cNvCxnSpPr>
          <p:nvPr/>
        </p:nvCxnSpPr>
        <p:spPr>
          <a:xfrm>
            <a:off x="3129176" y="3998422"/>
            <a:ext cx="4586421" cy="11539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1A5D7C6-7911-8AA6-1D9B-C08A7C02CD44}"/>
              </a:ext>
            </a:extLst>
          </p:cNvPr>
          <p:cNvCxnSpPr>
            <a:cxnSpLocks/>
          </p:cNvCxnSpPr>
          <p:nvPr/>
        </p:nvCxnSpPr>
        <p:spPr>
          <a:xfrm flipV="1">
            <a:off x="3503712" y="5194964"/>
            <a:ext cx="4261936" cy="10624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28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プレースホルダー 3">
                <a:extLst>
                  <a:ext uri="{FF2B5EF4-FFF2-40B4-BE49-F238E27FC236}">
                    <a16:creationId xmlns:a16="http://schemas.microsoft.com/office/drawing/2014/main" id="{41EEAC7A-3DAB-A940-5FB3-85B82E42C0CF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>
              <a:xfrm>
                <a:off x="1169199" y="1052736"/>
                <a:ext cx="9721079" cy="1328569"/>
              </a:xfrm>
            </p:spPr>
            <p:txBody>
              <a:bodyPr/>
              <a:lstStyle/>
              <a:p>
                <a:r>
                  <a:rPr kumimoji="1" lang="ja-JP" altLang="en-US" dirty="0"/>
                  <a:t>⑵ 確認の内容をふまえ，速いのは Ａ，Ｂどちらか。</a:t>
                </a:r>
              </a:p>
              <a:p>
                <a:pPr marL="542925"/>
                <a:r>
                  <a:rPr kumimoji="1" lang="ja-JP" altLang="en-US" dirty="0"/>
                  <a:t>ヒント：二つのグラフの傾きの大きさを比べてみよう。</a:t>
                </a:r>
                <a:endParaRPr kumimoji="1" lang="en-US" altLang="ja-JP" dirty="0"/>
              </a:p>
              <a:p>
                <a:pPr lvl="0">
                  <a:defRPr/>
                </a:pPr>
                <a:r>
                  <a:rPr kumimoji="1" lang="ja-JP" altLang="en-US" u="sng" dirty="0">
                    <a:solidFill>
                      <a:prstClr val="black"/>
                    </a:solidFill>
                  </a:rPr>
                  <a:t>解答</a:t>
                </a:r>
                <a:r>
                  <a:rPr kumimoji="1" lang="ja-JP" altLang="en-US" dirty="0">
                    <a:solidFill>
                      <a:prstClr val="black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FF0000"/>
                    </a:solidFill>
                  </a:rPr>
                  <a:t>Ｂ</a:t>
                </a:r>
              </a:p>
              <a:p>
                <a:pPr marL="1076325" lvl="0" indent="-1076325">
                  <a:defRPr/>
                </a:pPr>
                <a:r>
                  <a:rPr kumimoji="1" lang="ja-JP" altLang="en-US" u="sng" dirty="0">
                    <a:solidFill>
                      <a:prstClr val="black"/>
                    </a:solidFill>
                  </a:rPr>
                  <a:t>解説</a:t>
                </a:r>
                <a:r>
                  <a:rPr kumimoji="1" lang="ja-JP" altLang="en-US" dirty="0">
                    <a:solidFill>
                      <a:prstClr val="black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FF0000"/>
                    </a:solidFill>
                  </a:rPr>
                  <a:t>グラフの傾きの大きさを求める。</a:t>
                </a:r>
                <a:br>
                  <a:rPr kumimoji="1" lang="en-US" altLang="ja-JP" dirty="0">
                    <a:solidFill>
                      <a:srgbClr val="FF0000"/>
                    </a:solidFill>
                  </a:rPr>
                </a:br>
                <a:r>
                  <a:rPr kumimoji="1" lang="ja-JP" altLang="en-US" dirty="0">
                    <a:solidFill>
                      <a:srgbClr val="FF0000"/>
                    </a:solidFill>
                  </a:rPr>
                  <a:t>Ａ：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kumimoji="1" lang="en-US" altLang="ja-JP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0.20</m:t>
                        </m:r>
                        <m: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=60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br>
                  <a:rPr kumimoji="1" lang="en-US" altLang="ja-JP" dirty="0">
                    <a:solidFill>
                      <a:srgbClr val="FF0000"/>
                    </a:solidFill>
                  </a:rPr>
                </a:br>
                <a:r>
                  <a:rPr kumimoji="1" lang="ja-JP" altLang="en-US" dirty="0">
                    <a:solidFill>
                      <a:srgbClr val="FF0000"/>
                    </a:solidFill>
                  </a:rPr>
                  <a:t>Ｂ：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16 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0.20 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=80 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br>
                  <a:rPr kumimoji="1" lang="en-US" altLang="ja-JP" dirty="0">
                    <a:solidFill>
                      <a:srgbClr val="FF0000"/>
                    </a:solidFill>
                  </a:rPr>
                </a:br>
                <a:r>
                  <a:rPr kumimoji="1" lang="ja-JP" altLang="en-US" dirty="0">
                    <a:solidFill>
                      <a:srgbClr val="FF0000"/>
                    </a:solidFill>
                  </a:rPr>
                  <a:t>グラフの傾きの大きさが速さを表すので，</a:t>
                </a:r>
                <a:br>
                  <a:rPr kumimoji="1" lang="en-US" altLang="ja-JP" dirty="0">
                    <a:solidFill>
                      <a:srgbClr val="FF0000"/>
                    </a:solidFill>
                  </a:rPr>
                </a:br>
                <a:r>
                  <a:rPr kumimoji="1" lang="ja-JP" altLang="en-US" dirty="0">
                    <a:solidFill>
                      <a:srgbClr val="FF0000"/>
                    </a:solidFill>
                  </a:rPr>
                  <a:t>傾きの大きさが大きいＢの方が速い。</a:t>
                </a:r>
                <a:endParaRPr kumimoji="1" lang="en-US" altLang="ja-JP" dirty="0"/>
              </a:p>
              <a:p>
                <a:endParaRPr kumimoji="1" lang="en-US" altLang="ja-JP" dirty="0"/>
              </a:p>
            </p:txBody>
          </p:sp>
        </mc:Choice>
        <mc:Fallback xmlns="">
          <p:sp>
            <p:nvSpPr>
              <p:cNvPr id="5" name="テキスト プレースホルダー 3">
                <a:extLst>
                  <a:ext uri="{FF2B5EF4-FFF2-40B4-BE49-F238E27FC236}">
                    <a16:creationId xmlns:a16="http://schemas.microsoft.com/office/drawing/2014/main" id="{41EEAC7A-3DAB-A940-5FB3-85B82E42C0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xfrm>
                <a:off x="1169199" y="1052736"/>
                <a:ext cx="9721079" cy="1328569"/>
              </a:xfrm>
              <a:blipFill>
                <a:blip r:embed="rId2"/>
                <a:stretch>
                  <a:fillRect l="-1631" t="-7798" r="-63" b="-2733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D82212BA-5C21-4E07-F07F-2B2447510D2F}"/>
              </a:ext>
            </a:extLst>
          </p:cNvPr>
          <p:cNvSpPr/>
          <p:nvPr/>
        </p:nvSpPr>
        <p:spPr>
          <a:xfrm>
            <a:off x="2207568" y="2381305"/>
            <a:ext cx="720080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57A8A226-C21B-499B-7F6D-1C40CE2924EA}"/>
              </a:ext>
            </a:extLst>
          </p:cNvPr>
          <p:cNvSpPr/>
          <p:nvPr/>
        </p:nvSpPr>
        <p:spPr>
          <a:xfrm>
            <a:off x="2207568" y="2989343"/>
            <a:ext cx="7056784" cy="3031945"/>
          </a:xfrm>
          <a:prstGeom prst="foldedCorner">
            <a:avLst>
              <a:gd name="adj" fmla="val 942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88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B5861ECF-C7D7-31DB-CDAE-57877DB9A0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199" y="1052736"/>
            <a:ext cx="9721079" cy="4896544"/>
          </a:xfrm>
        </p:spPr>
        <p:txBody>
          <a:bodyPr/>
          <a:lstStyle/>
          <a:p>
            <a:pPr marL="355600" indent="-355600"/>
            <a:r>
              <a:rPr kumimoji="1" lang="ja-JP" altLang="en-US" dirty="0"/>
              <a:t>⑶ 　</a:t>
            </a:r>
            <a:r>
              <a:rPr kumimoji="1" lang="en-US" altLang="ja-JP" dirty="0"/>
              <a:t>0.2 s </a:t>
            </a:r>
            <a:r>
              <a:rPr kumimoji="1" lang="ja-JP" altLang="en-US" dirty="0"/>
              <a:t>ごとの各区間の速さを求め，</a:t>
            </a:r>
            <a:r>
              <a:rPr kumimoji="1" lang="en-US" altLang="ja-JP" i="1" dirty="0">
                <a:latin typeface="Georgia" panose="02040502050405020303" pitchFamily="18" charset="0"/>
              </a:rPr>
              <a:t>v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 </a:t>
            </a:r>
            <a:r>
              <a:rPr kumimoji="1" lang="ja-JP" altLang="en-US" dirty="0"/>
              <a:t>グラフをかけ。ただし，各区間の移動距離を </a:t>
            </a:r>
            <a:r>
              <a:rPr kumimoji="1" lang="en-US" altLang="ja-JP" dirty="0"/>
              <a:t>0.2 s </a:t>
            </a:r>
            <a:r>
              <a:rPr kumimoji="1" lang="ja-JP" altLang="en-US" dirty="0"/>
              <a:t>で割ったものを各区間の中央時刻での速さとする。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70663FB8-845B-1526-9D0F-462D01E45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223849"/>
              </p:ext>
            </p:extLst>
          </p:nvPr>
        </p:nvGraphicFramePr>
        <p:xfrm>
          <a:off x="1169198" y="3933056"/>
          <a:ext cx="6654994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0192">
                  <a:extLst>
                    <a:ext uri="{9D8B030D-6E8A-4147-A177-3AD203B41FA5}">
                      <a16:colId xmlns:a16="http://schemas.microsoft.com/office/drawing/2014/main" val="2694347650"/>
                    </a:ext>
                  </a:extLst>
                </a:gridCol>
                <a:gridCol w="1625920">
                  <a:extLst>
                    <a:ext uri="{9D8B030D-6E8A-4147-A177-3AD203B41FA5}">
                      <a16:colId xmlns:a16="http://schemas.microsoft.com/office/drawing/2014/main" val="566726850"/>
                    </a:ext>
                  </a:extLst>
                </a:gridCol>
                <a:gridCol w="1954666">
                  <a:extLst>
                    <a:ext uri="{9D8B030D-6E8A-4147-A177-3AD203B41FA5}">
                      <a16:colId xmlns:a16="http://schemas.microsoft.com/office/drawing/2014/main" val="368910307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729688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0.10 s</a:t>
                      </a:r>
                    </a:p>
                    <a:p>
                      <a:pPr algn="ctr"/>
                      <a:r>
                        <a:rPr kumimoji="1" lang="ja-JP" altLang="en-US" sz="2000" dirty="0"/>
                        <a:t>（</a:t>
                      </a:r>
                      <a:r>
                        <a:rPr kumimoji="1" lang="en-US" altLang="ja-JP" sz="2000" dirty="0"/>
                        <a:t>0</a:t>
                      </a:r>
                      <a:r>
                        <a:rPr kumimoji="1" lang="ja-JP" altLang="en-US" sz="2000" dirty="0"/>
                        <a:t>～</a:t>
                      </a:r>
                      <a:r>
                        <a:rPr kumimoji="1" lang="en-US" altLang="ja-JP" sz="2000" dirty="0"/>
                        <a:t>0.20 s</a:t>
                      </a:r>
                      <a:r>
                        <a:rPr kumimoji="1" lang="ja-JP" altLang="en-US" sz="20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0.30 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（</a:t>
                      </a:r>
                      <a:r>
                        <a:rPr kumimoji="1" lang="en-US" altLang="ja-JP" sz="2000" dirty="0"/>
                        <a:t>0.20</a:t>
                      </a:r>
                      <a:r>
                        <a:rPr kumimoji="1" lang="ja-JP" altLang="en-US" sz="2000" dirty="0"/>
                        <a:t>～</a:t>
                      </a:r>
                      <a:r>
                        <a:rPr kumimoji="1" lang="en-US" altLang="ja-JP" sz="2000" dirty="0"/>
                        <a:t>0.40 s</a:t>
                      </a:r>
                      <a:r>
                        <a:rPr kumimoji="1" lang="ja-JP" altLang="en-US" sz="20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0.50 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（</a:t>
                      </a:r>
                      <a:r>
                        <a:rPr kumimoji="1" lang="en-US" altLang="ja-JP" sz="2000" dirty="0"/>
                        <a:t>0.40</a:t>
                      </a:r>
                      <a:r>
                        <a:rPr kumimoji="1" lang="ja-JP" altLang="en-US" sz="2000" dirty="0"/>
                        <a:t>～</a:t>
                      </a:r>
                      <a:r>
                        <a:rPr kumimoji="1" lang="en-US" altLang="ja-JP" sz="2000" dirty="0"/>
                        <a:t>0.60 s</a:t>
                      </a:r>
                      <a:r>
                        <a:rPr kumimoji="1" lang="ja-JP" altLang="en-US" sz="20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7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A</a:t>
                      </a:r>
                      <a:r>
                        <a:rPr kumimoji="1" lang="ja-JP" altLang="en-US" sz="2000" dirty="0"/>
                        <a:t>の速さ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422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B</a:t>
                      </a:r>
                      <a:r>
                        <a:rPr kumimoji="1" lang="ja-JP" altLang="en-US" sz="2000" dirty="0"/>
                        <a:t>の速さ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kumimoji="1" lang="en-US" altLang="ja-JP" sz="2000" dirty="0"/>
                        <a:t> cm/s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006936"/>
                  </a:ext>
                </a:extLst>
              </a:tr>
            </a:tbl>
          </a:graphicData>
        </a:graphic>
      </p:graphicFrame>
      <p:pic>
        <p:nvPicPr>
          <p:cNvPr id="8" name="図 7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48AFC59D-6E90-3304-F453-554822529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" b="-1"/>
          <a:stretch/>
        </p:blipFill>
        <p:spPr>
          <a:xfrm>
            <a:off x="8338053" y="3458408"/>
            <a:ext cx="2552293" cy="2264661"/>
          </a:xfrm>
          <a:prstGeom prst="rect">
            <a:avLst/>
          </a:prstGeom>
        </p:spPr>
      </p:pic>
      <p:pic>
        <p:nvPicPr>
          <p:cNvPr id="4" name="コンテンツ プレースホルダー 3" descr="グラフ, 散布図&#10;&#10;自動的に生成された説明">
            <a:extLst>
              <a:ext uri="{FF2B5EF4-FFF2-40B4-BE49-F238E27FC236}">
                <a16:creationId xmlns:a16="http://schemas.microsoft.com/office/drawing/2014/main" id="{2C6137AD-F6F7-11A4-3237-C4762FAC69F0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 r="-208" b="10136"/>
          <a:stretch/>
        </p:blipFill>
        <p:spPr>
          <a:xfrm>
            <a:off x="8756495" y="3458408"/>
            <a:ext cx="2265111" cy="1981572"/>
          </a:xfrm>
          <a:prstGeom prst="rect">
            <a:avLst/>
          </a:prstGeom>
        </p:spPr>
      </p:pic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D458A627-E932-DFAB-1AA6-451B36C94762}"/>
              </a:ext>
            </a:extLst>
          </p:cNvPr>
          <p:cNvSpPr/>
          <p:nvPr/>
        </p:nvSpPr>
        <p:spPr>
          <a:xfrm>
            <a:off x="2548176" y="4679817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7C3C68EF-D8F7-5B23-CE8D-85A7B3BFE94B}"/>
              </a:ext>
            </a:extLst>
          </p:cNvPr>
          <p:cNvSpPr/>
          <p:nvPr/>
        </p:nvSpPr>
        <p:spPr>
          <a:xfrm>
            <a:off x="4357582" y="4679817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4839605D-24A6-9206-4C24-DD7B1A6977A7}"/>
              </a:ext>
            </a:extLst>
          </p:cNvPr>
          <p:cNvSpPr/>
          <p:nvPr/>
        </p:nvSpPr>
        <p:spPr>
          <a:xfrm>
            <a:off x="6312024" y="4679817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84276A6F-7F20-AD12-35A6-16BDD050512C}"/>
              </a:ext>
            </a:extLst>
          </p:cNvPr>
          <p:cNvSpPr/>
          <p:nvPr/>
        </p:nvSpPr>
        <p:spPr>
          <a:xfrm>
            <a:off x="2548176" y="5093216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4049BE6F-7168-024A-97E2-0EB8FF85379E}"/>
              </a:ext>
            </a:extLst>
          </p:cNvPr>
          <p:cNvSpPr/>
          <p:nvPr/>
        </p:nvSpPr>
        <p:spPr>
          <a:xfrm>
            <a:off x="4357582" y="5087973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E1A905AC-D2DE-2BD1-E68F-422E588A0E35}"/>
              </a:ext>
            </a:extLst>
          </p:cNvPr>
          <p:cNvSpPr/>
          <p:nvPr/>
        </p:nvSpPr>
        <p:spPr>
          <a:xfrm>
            <a:off x="6312024" y="5087973"/>
            <a:ext cx="396044" cy="333360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9E3531E-64AD-5428-CC42-2DDCA81D4781}"/>
              </a:ext>
            </a:extLst>
          </p:cNvPr>
          <p:cNvSpPr/>
          <p:nvPr/>
        </p:nvSpPr>
        <p:spPr>
          <a:xfrm>
            <a:off x="9082871" y="4366374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FBF20530-835D-3F3E-E1DF-141B28BEFE51}"/>
              </a:ext>
            </a:extLst>
          </p:cNvPr>
          <p:cNvSpPr/>
          <p:nvPr/>
        </p:nvSpPr>
        <p:spPr>
          <a:xfrm>
            <a:off x="9685265" y="4365104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CF879D27-078F-958A-222A-3DF97908AE3D}"/>
              </a:ext>
            </a:extLst>
          </p:cNvPr>
          <p:cNvSpPr/>
          <p:nvPr/>
        </p:nvSpPr>
        <p:spPr>
          <a:xfrm>
            <a:off x="10283047" y="4365104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59247B1-B554-4CAB-A6DE-00CDB0895038}"/>
              </a:ext>
            </a:extLst>
          </p:cNvPr>
          <p:cNvSpPr/>
          <p:nvPr/>
        </p:nvSpPr>
        <p:spPr>
          <a:xfrm>
            <a:off x="9080713" y="4023352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FEEC3D2-4B16-6C10-05FA-2CCF78E4B7BA}"/>
              </a:ext>
            </a:extLst>
          </p:cNvPr>
          <p:cNvSpPr/>
          <p:nvPr/>
        </p:nvSpPr>
        <p:spPr>
          <a:xfrm>
            <a:off x="9680313" y="4023352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8E14E64C-9E7F-C3C1-2344-A08C812435B2}"/>
              </a:ext>
            </a:extLst>
          </p:cNvPr>
          <p:cNvSpPr/>
          <p:nvPr/>
        </p:nvSpPr>
        <p:spPr>
          <a:xfrm>
            <a:off x="10280084" y="4023352"/>
            <a:ext cx="90000" cy="9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0F628F1-FE2F-DD7D-9C3F-6996E8858F14}"/>
              </a:ext>
            </a:extLst>
          </p:cNvPr>
          <p:cNvCxnSpPr>
            <a:cxnSpLocks/>
          </p:cNvCxnSpPr>
          <p:nvPr/>
        </p:nvCxnSpPr>
        <p:spPr>
          <a:xfrm flipV="1">
            <a:off x="3019129" y="4455104"/>
            <a:ext cx="5957191" cy="34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A2FD3AF-64BB-FA87-92D6-68F9A9A45484}"/>
              </a:ext>
            </a:extLst>
          </p:cNvPr>
          <p:cNvCxnSpPr>
            <a:cxnSpLocks/>
          </p:cNvCxnSpPr>
          <p:nvPr/>
        </p:nvCxnSpPr>
        <p:spPr>
          <a:xfrm flipV="1">
            <a:off x="4753626" y="4449861"/>
            <a:ext cx="4920496" cy="34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CF3FCC5E-360F-030C-CF19-88B2EDB01214}"/>
              </a:ext>
            </a:extLst>
          </p:cNvPr>
          <p:cNvCxnSpPr>
            <a:cxnSpLocks/>
          </p:cNvCxnSpPr>
          <p:nvPr/>
        </p:nvCxnSpPr>
        <p:spPr>
          <a:xfrm flipV="1">
            <a:off x="6717249" y="4430885"/>
            <a:ext cx="3544076" cy="31615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5427BB7-9A1A-7906-0E59-ECD17FDA34A2}"/>
              </a:ext>
            </a:extLst>
          </p:cNvPr>
          <p:cNvCxnSpPr>
            <a:cxnSpLocks/>
          </p:cNvCxnSpPr>
          <p:nvPr/>
        </p:nvCxnSpPr>
        <p:spPr>
          <a:xfrm flipV="1">
            <a:off x="2953401" y="4075553"/>
            <a:ext cx="6127312" cy="11213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7ECC7C1-C933-31F9-A484-C843D599FDD3}"/>
              </a:ext>
            </a:extLst>
          </p:cNvPr>
          <p:cNvCxnSpPr>
            <a:cxnSpLocks/>
          </p:cNvCxnSpPr>
          <p:nvPr/>
        </p:nvCxnSpPr>
        <p:spPr>
          <a:xfrm flipV="1">
            <a:off x="4753558" y="4084396"/>
            <a:ext cx="4914358" cy="108182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3172E0E-0910-569C-3E34-4F9D7D8CD503}"/>
              </a:ext>
            </a:extLst>
          </p:cNvPr>
          <p:cNvCxnSpPr>
            <a:cxnSpLocks/>
          </p:cNvCxnSpPr>
          <p:nvPr/>
        </p:nvCxnSpPr>
        <p:spPr>
          <a:xfrm flipV="1">
            <a:off x="6717181" y="4132235"/>
            <a:ext cx="3537938" cy="99435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7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</a:t>
            </a:r>
          </a:p>
        </p:txBody>
      </p:sp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B7D38C3D-A8E0-8A41-008A-0AD7D4E559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199" y="1052736"/>
            <a:ext cx="9721079" cy="2232248"/>
          </a:xfrm>
        </p:spPr>
        <p:txBody>
          <a:bodyPr/>
          <a:lstStyle/>
          <a:p>
            <a:pPr marL="355600" indent="-355600"/>
            <a:r>
              <a:rPr kumimoji="1" lang="ja-JP" altLang="en-US" dirty="0"/>
              <a:t>⑷ 　確認の内容をふまえ，</a:t>
            </a:r>
            <a:r>
              <a:rPr kumimoji="1" lang="en-US" altLang="ja-JP" dirty="0"/>
              <a:t>0.1 s </a:t>
            </a:r>
            <a:r>
              <a:rPr kumimoji="1" lang="ja-JP" altLang="en-US" dirty="0"/>
              <a:t>時点での Ａ，Ｂの移動距離をそれぞれ求めよ。</a:t>
            </a:r>
            <a:endParaRPr kumimoji="1" lang="en-US" altLang="ja-JP" dirty="0"/>
          </a:p>
          <a:p>
            <a:pPr marL="542925"/>
            <a:r>
              <a:rPr kumimoji="1" lang="ja-JP" altLang="en-US" dirty="0"/>
              <a:t>ヒント：</a:t>
            </a:r>
            <a:r>
              <a:rPr kumimoji="1" lang="en-US" altLang="ja-JP" i="1" dirty="0">
                <a:latin typeface="Georgia" panose="02040502050405020303" pitchFamily="18" charset="0"/>
              </a:rPr>
              <a:t>v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 </a:t>
            </a:r>
            <a:r>
              <a:rPr kumimoji="1" lang="ja-JP" altLang="en-US" dirty="0"/>
              <a:t>グラフの囲む面積は物体の移動距離を表す。</a:t>
            </a:r>
          </a:p>
          <a:p>
            <a:pPr lvl="0">
              <a:defRPr/>
            </a:pPr>
            <a:r>
              <a:rPr kumimoji="1" lang="ja-JP" altLang="en-US" u="sng" dirty="0">
                <a:solidFill>
                  <a:prstClr val="black"/>
                </a:solidFill>
              </a:rPr>
              <a:t>解答</a:t>
            </a:r>
            <a:r>
              <a:rPr kumimoji="1" lang="ja-JP" altLang="en-US" dirty="0">
                <a:solidFill>
                  <a:prstClr val="black"/>
                </a:solidFill>
              </a:rPr>
              <a:t>　Ａ：</a:t>
            </a:r>
            <a:r>
              <a:rPr kumimoji="1" lang="en-US" altLang="ja-JP" dirty="0">
                <a:solidFill>
                  <a:srgbClr val="FF0000"/>
                </a:solidFill>
              </a:rPr>
              <a:t>6.0 cm</a:t>
            </a:r>
            <a:r>
              <a:rPr kumimoji="1" lang="ja-JP" altLang="en-US" dirty="0">
                <a:solidFill>
                  <a:prstClr val="black"/>
                </a:solidFill>
              </a:rPr>
              <a:t>　Ｂ：</a:t>
            </a:r>
            <a:r>
              <a:rPr kumimoji="1" lang="en-US" altLang="ja-JP" dirty="0">
                <a:solidFill>
                  <a:srgbClr val="FF0000"/>
                </a:solidFill>
              </a:rPr>
              <a:t>8.0 cm</a:t>
            </a:r>
            <a:endParaRPr kumimoji="1" lang="ja-JP" altLang="en-US" dirty="0">
              <a:solidFill>
                <a:srgbClr val="FF0000"/>
              </a:solidFill>
            </a:endParaRPr>
          </a:p>
          <a:p>
            <a:pPr marL="1166813" lvl="0" indent="-1166813">
              <a:defRPr/>
            </a:pPr>
            <a:r>
              <a:rPr kumimoji="1" lang="ja-JP" altLang="en-US" u="sng" dirty="0">
                <a:solidFill>
                  <a:prstClr val="black"/>
                </a:solidFill>
              </a:rPr>
              <a:t>解説</a:t>
            </a:r>
            <a:r>
              <a:rPr kumimoji="1" lang="ja-JP" altLang="en-US" dirty="0">
                <a:solidFill>
                  <a:prstClr val="black"/>
                </a:solidFill>
              </a:rPr>
              <a:t>　</a:t>
            </a:r>
            <a:r>
              <a:rPr kumimoji="1" lang="en-US" altLang="ja-JP" i="1" dirty="0">
                <a:latin typeface="Georgia" panose="02040502050405020303" pitchFamily="18" charset="0"/>
              </a:rPr>
              <a:t> 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v</a:t>
            </a:r>
            <a:r>
              <a:rPr kumimoji="1" lang="ja-JP" altLang="en-US" dirty="0">
                <a:solidFill>
                  <a:srgbClr val="FF0000"/>
                </a:solidFill>
              </a:rPr>
              <a:t>－</a:t>
            </a:r>
            <a:r>
              <a:rPr kumimoji="1" lang="en-US" altLang="ja-JP" i="1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r>
              <a:rPr kumimoji="1" lang="en-US" altLang="ja-JP" dirty="0">
                <a:solidFill>
                  <a:srgbClr val="FF0000"/>
                </a:solidFill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グラフの囲む面積を求めればよい。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1166813" lvl="0" indent="-1166813">
              <a:defRPr/>
            </a:pPr>
            <a:r>
              <a:rPr kumimoji="1" lang="ja-JP" altLang="en-US" dirty="0">
                <a:solidFill>
                  <a:srgbClr val="FF0000"/>
                </a:solidFill>
              </a:rPr>
              <a:t>　　　　　Ａ：</a:t>
            </a:r>
            <a:r>
              <a:rPr kumimoji="1" lang="en-US" altLang="ja-JP" dirty="0">
                <a:solidFill>
                  <a:srgbClr val="FF0000"/>
                </a:solidFill>
              </a:rPr>
              <a:t>60 cm/s × 0.1 s </a:t>
            </a:r>
            <a:r>
              <a:rPr kumimoji="1" lang="ja-JP" altLang="en-US" dirty="0">
                <a:solidFill>
                  <a:srgbClr val="FF0000"/>
                </a:solidFill>
              </a:rPr>
              <a:t>＝ </a:t>
            </a:r>
            <a:r>
              <a:rPr kumimoji="1" lang="en-US" altLang="ja-JP" dirty="0">
                <a:solidFill>
                  <a:srgbClr val="FF0000"/>
                </a:solidFill>
              </a:rPr>
              <a:t>6.0 cm</a:t>
            </a:r>
          </a:p>
          <a:p>
            <a:pPr marL="1166813" lvl="0" indent="-1166813">
              <a:defRPr/>
            </a:pPr>
            <a:r>
              <a:rPr kumimoji="1" lang="ja-JP" altLang="en-US" dirty="0">
                <a:solidFill>
                  <a:srgbClr val="FF0000"/>
                </a:solidFill>
              </a:rPr>
              <a:t>　　　　　Ｂ：</a:t>
            </a:r>
            <a:r>
              <a:rPr kumimoji="1" lang="en-US" altLang="ja-JP" dirty="0">
                <a:solidFill>
                  <a:srgbClr val="FF0000"/>
                </a:solidFill>
              </a:rPr>
              <a:t>80 cm/s × 0.1 s </a:t>
            </a:r>
            <a:r>
              <a:rPr kumimoji="1" lang="ja-JP" altLang="en-US" dirty="0">
                <a:solidFill>
                  <a:srgbClr val="FF0000"/>
                </a:solidFill>
              </a:rPr>
              <a:t>＝ </a:t>
            </a:r>
            <a:r>
              <a:rPr kumimoji="1" lang="en-US" altLang="ja-JP" dirty="0">
                <a:solidFill>
                  <a:srgbClr val="FF0000"/>
                </a:solidFill>
              </a:rPr>
              <a:t>8.0 cm</a:t>
            </a:r>
            <a:endParaRPr kumimoji="1" lang="ja-JP" altLang="en-US" dirty="0">
              <a:solidFill>
                <a:srgbClr val="FF0000"/>
              </a:solidFill>
            </a:endParaRPr>
          </a:p>
          <a:p>
            <a:endParaRPr kumimoji="1" lang="en-US" altLang="ja-JP" dirty="0"/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250C41CB-330E-5A7C-83C9-9BE9AD0680C0}"/>
              </a:ext>
            </a:extLst>
          </p:cNvPr>
          <p:cNvSpPr/>
          <p:nvPr/>
        </p:nvSpPr>
        <p:spPr>
          <a:xfrm>
            <a:off x="2783632" y="3353187"/>
            <a:ext cx="1368152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81A71BC0-6C66-87A8-97B7-928392650053}"/>
              </a:ext>
            </a:extLst>
          </p:cNvPr>
          <p:cNvSpPr/>
          <p:nvPr/>
        </p:nvSpPr>
        <p:spPr>
          <a:xfrm>
            <a:off x="4727848" y="3353186"/>
            <a:ext cx="1368152" cy="439657"/>
          </a:xfrm>
          <a:prstGeom prst="foldedCorner">
            <a:avLst>
              <a:gd name="adj" fmla="val 305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5EDA84BE-10AF-1C78-12FF-17E1C1E0D1E0}"/>
              </a:ext>
            </a:extLst>
          </p:cNvPr>
          <p:cNvSpPr/>
          <p:nvPr/>
        </p:nvSpPr>
        <p:spPr>
          <a:xfrm>
            <a:off x="2423592" y="3933056"/>
            <a:ext cx="6840760" cy="1728192"/>
          </a:xfrm>
          <a:prstGeom prst="foldedCorner">
            <a:avLst>
              <a:gd name="adj" fmla="val 1201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endParaRPr kumimoji="1" lang="ja-JP" altLang="en-US" dirty="0">
              <a:solidFill>
                <a:schemeClr val="accent5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392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05A39-AD91-46D5-8B0E-4A76DA3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ふりかえり</a:t>
            </a:r>
          </a:p>
        </p:txBody>
      </p:sp>
      <p:sp>
        <p:nvSpPr>
          <p:cNvPr id="9" name="テキスト プレースホルダー 3">
            <a:extLst>
              <a:ext uri="{FF2B5EF4-FFF2-40B4-BE49-F238E27FC236}">
                <a16:creationId xmlns:a16="http://schemas.microsoft.com/office/drawing/2014/main" id="{7475CC62-4498-ED32-78D8-5B6D13ADFD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35460" y="1010575"/>
            <a:ext cx="9721079" cy="3498545"/>
          </a:xfrm>
        </p:spPr>
        <p:txBody>
          <a:bodyPr/>
          <a:lstStyle/>
          <a:p>
            <a:r>
              <a:rPr kumimoji="1" lang="ja-JP" altLang="en-US" dirty="0"/>
              <a:t>今回の学習で大切だと思ったことをかいてみよう。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着目点の例：等速直線運動をしている物体の </a:t>
            </a:r>
            <a:r>
              <a:rPr kumimoji="1" lang="en-US" altLang="ja-JP" i="1" dirty="0">
                <a:latin typeface="Georgia" panose="02040502050405020303" pitchFamily="18" charset="0"/>
              </a:rPr>
              <a:t>x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グラフ，</a:t>
            </a:r>
            <a:r>
              <a:rPr kumimoji="1" lang="en-US" altLang="ja-JP" i="1" dirty="0">
                <a:latin typeface="Georgia" panose="02040502050405020303" pitchFamily="18" charset="0"/>
              </a:rPr>
              <a:t>v</a:t>
            </a:r>
            <a:r>
              <a:rPr kumimoji="1" lang="ja-JP" altLang="en-US" dirty="0"/>
              <a:t>－</a:t>
            </a:r>
            <a:r>
              <a:rPr kumimoji="1" lang="en-US" altLang="ja-JP" i="1" dirty="0">
                <a:latin typeface="Georgia" panose="02040502050405020303" pitchFamily="18" charset="0"/>
              </a:rPr>
              <a:t>t </a:t>
            </a:r>
            <a:r>
              <a:rPr kumimoji="1" lang="ja-JP" altLang="en-US" dirty="0"/>
              <a:t>グラフはどのような形になっているだろうか。また，それらのグラフからどのような情報が読み取れるだろうか。</a:t>
            </a:r>
          </a:p>
        </p:txBody>
      </p:sp>
    </p:spTree>
    <p:extLst>
      <p:ext uri="{BB962C8B-B14F-4D97-AF65-F5344CB8AC3E}">
        <p14:creationId xmlns:p14="http://schemas.microsoft.com/office/powerpoint/2010/main" val="117960461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17974</TotalTime>
  <Words>695</Words>
  <Application>Microsoft Office PowerPoint</Application>
  <PresentationFormat>ワイド画面</PresentationFormat>
  <Paragraphs>78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ＭＳ Ｐゴシック</vt:lpstr>
      <vt:lpstr>ＭＳ Ｐゴシック</vt:lpstr>
      <vt:lpstr>ＭＳ ゴシック</vt:lpstr>
      <vt:lpstr>Meiryo</vt:lpstr>
      <vt:lpstr>游明朝</vt:lpstr>
      <vt:lpstr>Arial</vt:lpstr>
      <vt:lpstr>Calibri</vt:lpstr>
      <vt:lpstr>Cambria Math</vt:lpstr>
      <vt:lpstr>Georgia</vt:lpstr>
      <vt:lpstr>Times New Roman</vt:lpstr>
      <vt:lpstr>Wingdings 3</vt:lpstr>
      <vt:lpstr>デザインの設定</vt:lpstr>
      <vt:lpstr>PowerPoint プレゼンテーション</vt:lpstr>
      <vt:lpstr>〇×</vt:lpstr>
      <vt:lpstr>確認</vt:lpstr>
      <vt:lpstr>実践</vt:lpstr>
      <vt:lpstr>実践</vt:lpstr>
      <vt:lpstr>実践</vt:lpstr>
      <vt:lpstr>実践</vt:lpstr>
      <vt:lpstr>実践</vt:lpstr>
      <vt:lpstr>ふりかえり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2024-07-24T01:28:21Z</cp:lastPrinted>
  <dcterms:created xsi:type="dcterms:W3CDTF">2011-09-19T09:10:40Z</dcterms:created>
  <dcterms:modified xsi:type="dcterms:W3CDTF">2025-02-14T00:32:40Z</dcterms:modified>
</cp:coreProperties>
</file>