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20"/>
  </p:notesMasterIdLst>
  <p:handoutMasterIdLst>
    <p:handoutMasterId r:id="rId21"/>
  </p:handoutMasterIdLst>
  <p:sldIdLst>
    <p:sldId id="334" r:id="rId3"/>
    <p:sldId id="363" r:id="rId4"/>
    <p:sldId id="365" r:id="rId5"/>
    <p:sldId id="374" r:id="rId6"/>
    <p:sldId id="350" r:id="rId7"/>
    <p:sldId id="364" r:id="rId8"/>
    <p:sldId id="372" r:id="rId9"/>
    <p:sldId id="344" r:id="rId10"/>
    <p:sldId id="373" r:id="rId11"/>
    <p:sldId id="352" r:id="rId12"/>
    <p:sldId id="376" r:id="rId13"/>
    <p:sldId id="353" r:id="rId14"/>
    <p:sldId id="354" r:id="rId15"/>
    <p:sldId id="375" r:id="rId16"/>
    <p:sldId id="341" r:id="rId17"/>
    <p:sldId id="337" r:id="rId18"/>
    <p:sldId id="366" r:id="rId19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6B91E"/>
    <a:srgbClr val="F0D578"/>
    <a:srgbClr val="F9F9F9"/>
    <a:srgbClr val="FFFFEB"/>
    <a:srgbClr val="FFFFCC"/>
    <a:srgbClr val="3399FF"/>
    <a:srgbClr val="BFBFBF"/>
    <a:srgbClr val="ED7D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2" autoAdjust="0"/>
    <p:restoredTop sz="96327" autoAdjust="0"/>
  </p:normalViewPr>
  <p:slideViewPr>
    <p:cSldViewPr>
      <p:cViewPr varScale="1">
        <p:scale>
          <a:sx n="102" d="100"/>
          <a:sy n="102" d="100"/>
        </p:scale>
        <p:origin x="546" y="84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2022/7/29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2022/7/29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ja-JP" altLang="en-US" dirty="0"/>
              <a:t>１ 章　１ 節　</a:t>
            </a:r>
            <a:r>
              <a:rPr lang="en-US" altLang="ja-JP" dirty="0"/>
              <a:t>|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３　速さと速度・ 変位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ja-JP" altLang="en-US" dirty="0"/>
              <a:t>１ 章　１ 節　</a:t>
            </a:r>
            <a:r>
              <a:rPr lang="en-US" altLang="ja-JP" dirty="0"/>
              <a:t>|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３　速さと速度・ 変位</a:t>
            </a:r>
            <a:endParaRPr lang="en-US" alt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A96511-4A45-417D-93B5-CF78B96E6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99" y="1268760"/>
            <a:ext cx="9721079" cy="30963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/>
            </a:lvl1pPr>
            <a:lvl2pPr marL="457200" indent="0">
              <a:lnSpc>
                <a:spcPct val="100000"/>
              </a:lnSpc>
              <a:buNone/>
              <a:defRPr sz="3200"/>
            </a:lvl2pPr>
            <a:lvl3pPr marL="914400" indent="0">
              <a:lnSpc>
                <a:spcPct val="100000"/>
              </a:lnSpc>
              <a:buNone/>
              <a:defRPr sz="2800"/>
            </a:lvl3pPr>
            <a:lvl4pPr marL="1371600" indent="0">
              <a:lnSpc>
                <a:spcPct val="100000"/>
              </a:lnSpc>
              <a:buNone/>
              <a:defRPr sz="2400"/>
            </a:lvl4pPr>
            <a:lvl5pPr marL="1828800" indent="0">
              <a:lnSpc>
                <a:spcPct val="100000"/>
              </a:lnSpc>
              <a:buNone/>
              <a:defRPr sz="24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窓 が含まれている画像&#10;&#10;自動的に生成された説明">
            <a:extLst>
              <a:ext uri="{FF2B5EF4-FFF2-40B4-BE49-F238E27FC236}">
                <a16:creationId xmlns:a16="http://schemas.microsoft.com/office/drawing/2014/main" id="{CBB8CAFD-70E5-6142-8503-5CA8CEF11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75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989895-9411-6E4D-B23B-8BAA4A26FF71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704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en-US" altLang="ja-JP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―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46038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4FDDEE6-9291-214A-BF18-D918C6715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" y="-26074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61F2A4-F9EE-1F4C-978E-C9E9F39B9E19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704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en-US" altLang="ja-JP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―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75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7-04_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7-05_A.jpg" TargetMode="External"/><Relationship Id="rId7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7-05_C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7-05_B.jpg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7-&#21839;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6-01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6-02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6-02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.c.d.w.202/Desktop/works/_&#33258;&#20998;&#12390;&#12441;&#12420;&#12427;&#12371;&#12392;/4513_R4&#39640;&#26657;&#29289;&#29702;&#22522;&#30990;&#65288;PP&#65289;/&#21046;&#20316;&#12486;&#12441;&#12540;&#12479;/&#39640;&#26657;&#29289;&#29702;&#22522;&#30990;_&#25480;&#26989;&#23637;&#38283;&#12473;&#12521;&#12452;&#12488;&#12441;_1-1-3/&#22259;JPEG/R04&#39640;&#26657;&#29289;&#29702;&#22522;&#30990;-1-p017-03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17" y="1888718"/>
            <a:ext cx="4852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latin typeface="+mn-ea"/>
                <a:ea typeface="+mn-ea"/>
              </a:rPr>
              <a:t>１節　運動の表し方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04" y="2921169"/>
            <a:ext cx="712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6000" dirty="0">
                <a:latin typeface="+mn-ea"/>
                <a:ea typeface="+mn-ea"/>
              </a:rPr>
              <a:t>速さと速度・変位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CEE96736-B23E-5F43-B948-136D8E9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5215031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スライド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7370056" y="468953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p.16,17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1717F5-5E0C-2C5D-F6F6-B22492ED09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59EC-7916-4C32-8796-F8DB2FC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変位と速度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A0800A08-8176-468B-8B44-43D54F6B8F5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383201-9FAB-451F-9624-F546D09A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99" y="1268760"/>
            <a:ext cx="9721079" cy="4968552"/>
          </a:xfrm>
        </p:spPr>
        <p:txBody>
          <a:bodyPr/>
          <a:lstStyle/>
          <a:p>
            <a:r>
              <a:rPr lang="ja-JP" altLang="ja-JP" dirty="0"/>
              <a:t>物体の位置がどちら向きにどれだけ変化したかを表す量を</a:t>
            </a:r>
            <a:r>
              <a:rPr lang="ja-JP" altLang="ja-JP" dirty="0">
                <a:solidFill>
                  <a:srgbClr val="FF0000"/>
                </a:solidFill>
              </a:rPr>
              <a:t>　変位　</a:t>
            </a:r>
            <a:r>
              <a:rPr lang="ja-JP" altLang="ja-JP" dirty="0"/>
              <a:t>という。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8A5D66-AD74-430A-ABD0-AF60FFE36455}"/>
              </a:ext>
            </a:extLst>
          </p:cNvPr>
          <p:cNvSpPr/>
          <p:nvPr/>
        </p:nvSpPr>
        <p:spPr>
          <a:xfrm>
            <a:off x="3071664" y="1916832"/>
            <a:ext cx="1374517" cy="587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7272A43-8E46-44ED-B69C-7BEE7E2C431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9079" y="2883024"/>
            <a:ext cx="4041317" cy="32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59EC-7916-4C32-8796-F8DB2FC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変位と速度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A0800A08-8176-468B-8B44-43D54F6B8F5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383201-9FAB-451F-9624-F546D09A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99" y="1268760"/>
            <a:ext cx="9721079" cy="4968552"/>
          </a:xfrm>
        </p:spPr>
        <p:txBody>
          <a:bodyPr/>
          <a:lstStyle/>
          <a:p>
            <a:r>
              <a:rPr lang="ja-JP" altLang="ja-JP" dirty="0"/>
              <a:t>一直線上の運動の場合，速度の向きと同じように，変位の向きも正</a:t>
            </a:r>
            <a:r>
              <a:rPr lang="en-US" altLang="ja-JP" dirty="0"/>
              <a:t>(</a:t>
            </a:r>
            <a:r>
              <a:rPr lang="ja-JP" altLang="ja-JP" dirty="0"/>
              <a:t>＋</a:t>
            </a:r>
            <a:r>
              <a:rPr lang="en-US" altLang="ja-JP" dirty="0"/>
              <a:t>)</a:t>
            </a:r>
            <a:r>
              <a:rPr lang="ja-JP" altLang="ja-JP" dirty="0"/>
              <a:t>と負</a:t>
            </a:r>
            <a:r>
              <a:rPr lang="en-US" altLang="ja-JP" dirty="0"/>
              <a:t>(</a:t>
            </a:r>
            <a:r>
              <a:rPr lang="ja-JP" altLang="ja-JP" dirty="0"/>
              <a:t>－</a:t>
            </a:r>
            <a:r>
              <a:rPr lang="en-US" altLang="ja-JP" dirty="0"/>
              <a:t>)</a:t>
            </a:r>
            <a:r>
              <a:rPr lang="ja-JP" altLang="ja-JP" dirty="0"/>
              <a:t>の符号で表すことができる。変位と移動距離は異なる場合がある。</a:t>
            </a:r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4DAC74-5071-440B-A004-7DA9436FFF0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4547" y="3239496"/>
            <a:ext cx="5472608" cy="25959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660558-3611-6B4A-AC13-F411BD78EB5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4547" y="3239496"/>
            <a:ext cx="5472606" cy="25959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510CDA-398E-EA43-9350-EEEDF945DBFA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4547" y="3239496"/>
            <a:ext cx="5472606" cy="25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59EC-7916-4C32-8796-F8DB2FC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変位と速度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A0800A08-8176-468B-8B44-43D54F6B8F5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D5383201-9FAB-451F-9624-F546D09ABDB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69199" y="1268760"/>
                <a:ext cx="9721079" cy="4968552"/>
              </a:xfrm>
            </p:spPr>
            <p:txBody>
              <a:bodyPr/>
              <a:lstStyle/>
              <a:p>
                <a:r>
                  <a:rPr lang="ja-JP" altLang="ja-JP" dirty="0"/>
                  <a:t>速度は，変位を用いると次式で表される。</a:t>
                </a:r>
                <a:endParaRPr lang="en-US" altLang="ja-JP" dirty="0"/>
              </a:p>
              <a:p>
                <a:endParaRPr lang="en-US" altLang="ja-JP" dirty="0"/>
              </a:p>
              <a:p>
                <a:endParaRPr lang="ja-JP" altLang="ja-JP" dirty="0"/>
              </a:p>
              <a:p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ja-JP" altLang="ja-JP" dirty="0"/>
                  <a:t>　　</a:t>
                </a:r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D5383201-9FAB-451F-9624-F546D09AB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69199" y="1268760"/>
                <a:ext cx="9721079" cy="4968552"/>
              </a:xfrm>
              <a:blipFill>
                <a:blip r:embed="rId2"/>
                <a:stretch>
                  <a:fillRect l="-1958" t="-2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D0E2412C-AB66-0F44-818E-F011283EE7D3}"/>
              </a:ext>
            </a:extLst>
          </p:cNvPr>
          <p:cNvSpPr txBox="1">
            <a:spLocks/>
          </p:cNvSpPr>
          <p:nvPr/>
        </p:nvSpPr>
        <p:spPr>
          <a:xfrm>
            <a:off x="3134290" y="3357364"/>
            <a:ext cx="8506326" cy="9357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i="1" dirty="0">
                <a:latin typeface="Georgia" panose="02040502050405020303" pitchFamily="18" charset="0"/>
              </a:rPr>
              <a:t>v</a:t>
            </a:r>
            <a:r>
              <a:rPr lang="ja-JP" altLang="ja-JP" dirty="0"/>
              <a:t>〔</a:t>
            </a:r>
            <a:r>
              <a:rPr lang="en-US" altLang="ja-JP" dirty="0"/>
              <a:t>m/s</a:t>
            </a:r>
            <a:r>
              <a:rPr lang="ja-JP" altLang="ja-JP" dirty="0"/>
              <a:t>〕：速度，</a:t>
            </a:r>
            <a:r>
              <a:rPr lang="en-US" altLang="ja-JP" i="1" dirty="0">
                <a:latin typeface="Georgia" panose="02040502050405020303" pitchFamily="18" charset="0"/>
              </a:rPr>
              <a:t>x</a:t>
            </a:r>
            <a:r>
              <a:rPr lang="ja-JP" altLang="ja-JP" dirty="0"/>
              <a:t>〔</a:t>
            </a:r>
            <a:r>
              <a:rPr lang="en-US" altLang="ja-JP" dirty="0"/>
              <a:t>m</a:t>
            </a:r>
            <a:r>
              <a:rPr lang="ja-JP" altLang="ja-JP" dirty="0"/>
              <a:t>〕：変位，</a:t>
            </a:r>
            <a:r>
              <a:rPr lang="en-US" altLang="ja-JP" i="1" dirty="0">
                <a:latin typeface="Georgia" panose="02040502050405020303" pitchFamily="18" charset="0"/>
              </a:rPr>
              <a:t>t</a:t>
            </a:r>
            <a:r>
              <a:rPr lang="ja-JP" altLang="ja-JP" dirty="0"/>
              <a:t>〔</a:t>
            </a:r>
            <a:r>
              <a:rPr lang="en-US" altLang="ja-JP" dirty="0"/>
              <a:t>s</a:t>
            </a:r>
            <a:r>
              <a:rPr lang="ja-JP" altLang="ja-JP" dirty="0"/>
              <a:t>〕</a:t>
            </a:r>
            <a:r>
              <a:rPr lang="ja-JP" altLang="ja-JP"/>
              <a:t>：時間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1002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59EC-7916-4C32-8796-F8DB2FC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A0800A08-8176-468B-8B44-43D54F6B8F5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383201-9FAB-451F-9624-F546D09A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99" y="2041626"/>
            <a:ext cx="9721079" cy="4672357"/>
          </a:xfrm>
        </p:spPr>
        <p:txBody>
          <a:bodyPr/>
          <a:lstStyle/>
          <a:p>
            <a:r>
              <a:rPr lang="ja-JP" altLang="ja-JP" dirty="0"/>
              <a:t>図の直線上を物体が運動する場合を考える。次の問いに答えよ。ただし，右向きを正の向きとし，正負の符号を用いて表せ。</a:t>
            </a:r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0F35DF-82C1-4D52-A926-8B91A2E63C9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035" y="3933056"/>
            <a:ext cx="6099929" cy="257743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DDCE38A-DBB6-4A5D-A96F-BF70EC745E55}"/>
              </a:ext>
            </a:extLst>
          </p:cNvPr>
          <p:cNvGrpSpPr/>
          <p:nvPr/>
        </p:nvGrpSpPr>
        <p:grpSpPr>
          <a:xfrm>
            <a:off x="1080000" y="1080000"/>
            <a:ext cx="983432" cy="646331"/>
            <a:chOff x="1224136" y="876899"/>
            <a:chExt cx="983432" cy="64633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71D0585-AA5A-495E-82BE-62CBE9C3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36" y="958500"/>
              <a:ext cx="983432" cy="504656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11EC34-72A1-4137-9775-B177829FD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179" y="876899"/>
              <a:ext cx="4387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9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59EC-7916-4C32-8796-F8DB2FC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A0800A08-8176-468B-8B44-43D54F6B8F5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383201-9FAB-451F-9624-F546D09A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99" y="908720"/>
            <a:ext cx="9721079" cy="5805264"/>
          </a:xfrm>
        </p:spPr>
        <p:txBody>
          <a:bodyPr/>
          <a:lstStyle/>
          <a:p>
            <a:r>
              <a:rPr lang="ja-JP" altLang="ja-JP" dirty="0"/>
              <a:t>⑴</a:t>
            </a:r>
            <a:r>
              <a:rPr lang="ja-JP" altLang="en-US" dirty="0"/>
              <a:t>　</a:t>
            </a:r>
            <a:r>
              <a:rPr lang="ja-JP" altLang="ja-JP" dirty="0"/>
              <a:t>物体が点</a:t>
            </a:r>
            <a:r>
              <a:rPr lang="en-US" altLang="ja-JP" dirty="0"/>
              <a:t>O</a:t>
            </a:r>
            <a:r>
              <a:rPr lang="ja-JP" altLang="ja-JP" dirty="0"/>
              <a:t>から点</a:t>
            </a:r>
            <a:r>
              <a:rPr lang="en-US" altLang="ja-JP" dirty="0"/>
              <a:t>A</a:t>
            </a:r>
            <a:r>
              <a:rPr lang="ja-JP" altLang="ja-JP" dirty="0"/>
              <a:t>に向けて速さ</a:t>
            </a:r>
            <a:r>
              <a:rPr lang="en-US" altLang="ja-JP" dirty="0"/>
              <a:t>2 m/s</a:t>
            </a:r>
            <a:r>
              <a:rPr lang="ja-JP" altLang="ja-JP" dirty="0"/>
              <a:t>で運動するとき，その速度は何</a:t>
            </a:r>
            <a:r>
              <a:rPr lang="en-US" altLang="ja-JP" dirty="0"/>
              <a:t> m/s</a:t>
            </a:r>
            <a:r>
              <a:rPr lang="ja-JP" altLang="ja-JP" dirty="0"/>
              <a:t>か。また，点</a:t>
            </a:r>
            <a:r>
              <a:rPr lang="en-US" altLang="ja-JP" dirty="0"/>
              <a:t>O</a:t>
            </a:r>
            <a:r>
              <a:rPr lang="ja-JP" altLang="ja-JP" dirty="0"/>
              <a:t>から点</a:t>
            </a:r>
            <a:r>
              <a:rPr lang="en-US" altLang="ja-JP" dirty="0"/>
              <a:t>A</a:t>
            </a:r>
            <a:r>
              <a:rPr lang="ja-JP" altLang="ja-JP" dirty="0"/>
              <a:t>までの変位は何</a:t>
            </a:r>
            <a:r>
              <a:rPr lang="en-US" altLang="ja-JP" dirty="0"/>
              <a:t> m</a:t>
            </a:r>
            <a:r>
              <a:rPr lang="ja-JP" altLang="ja-JP" dirty="0"/>
              <a:t>か。</a:t>
            </a:r>
          </a:p>
          <a:p>
            <a:r>
              <a:rPr lang="ja-JP" altLang="ja-JP" dirty="0"/>
              <a:t>⑵</a:t>
            </a:r>
            <a:r>
              <a:rPr lang="ja-JP" altLang="en-US" dirty="0"/>
              <a:t>　</a:t>
            </a:r>
            <a:r>
              <a:rPr lang="ja-JP" altLang="ja-JP" dirty="0"/>
              <a:t>物体が点</a:t>
            </a:r>
            <a:r>
              <a:rPr lang="en-US" altLang="ja-JP" dirty="0"/>
              <a:t>O</a:t>
            </a:r>
            <a:r>
              <a:rPr lang="ja-JP" altLang="ja-JP" dirty="0"/>
              <a:t>から点</a:t>
            </a:r>
            <a:r>
              <a:rPr lang="en-US" altLang="ja-JP" dirty="0"/>
              <a:t>B</a:t>
            </a:r>
            <a:r>
              <a:rPr lang="ja-JP" altLang="ja-JP" dirty="0"/>
              <a:t>に向けて速さ</a:t>
            </a:r>
            <a:r>
              <a:rPr lang="en-US" altLang="ja-JP" dirty="0"/>
              <a:t>2 m/s</a:t>
            </a:r>
            <a:r>
              <a:rPr lang="ja-JP" altLang="ja-JP" dirty="0"/>
              <a:t>で運動するとき，その速度は何</a:t>
            </a:r>
            <a:r>
              <a:rPr lang="en-US" altLang="ja-JP" dirty="0"/>
              <a:t> m/s </a:t>
            </a:r>
            <a:r>
              <a:rPr lang="ja-JP" altLang="ja-JP" dirty="0"/>
              <a:t>か。また，点</a:t>
            </a:r>
            <a:r>
              <a:rPr lang="en-US" altLang="ja-JP" dirty="0"/>
              <a:t>O</a:t>
            </a:r>
            <a:r>
              <a:rPr lang="ja-JP" altLang="ja-JP" dirty="0"/>
              <a:t>から点</a:t>
            </a:r>
            <a:r>
              <a:rPr lang="en-US" altLang="ja-JP" dirty="0"/>
              <a:t>B</a:t>
            </a:r>
            <a:r>
              <a:rPr lang="ja-JP" altLang="ja-JP" dirty="0"/>
              <a:t>までの変位は何</a:t>
            </a:r>
            <a:r>
              <a:rPr lang="en-US" altLang="ja-JP" dirty="0"/>
              <a:t> m</a:t>
            </a:r>
            <a:r>
              <a:rPr lang="ja-JP" altLang="ja-JP" dirty="0"/>
              <a:t>か。</a:t>
            </a:r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22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876D2-B506-4649-8CFB-D61B53AD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6</a:t>
            </a:r>
            <a:r>
              <a:rPr kumimoji="1" lang="ja-JP" altLang="en-US" dirty="0"/>
              <a:t>　解答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20C3C1DF-BB38-4D72-9E37-45DCBB1FD356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C51064-CB0A-41A2-A570-6875109B9D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5480" y="1570484"/>
            <a:ext cx="9751337" cy="2664296"/>
          </a:xfrm>
        </p:spPr>
        <p:txBody>
          <a:bodyPr/>
          <a:lstStyle/>
          <a:p>
            <a:r>
              <a:rPr lang="ja-JP" altLang="ja-JP" dirty="0"/>
              <a:t>⑴　点</a:t>
            </a:r>
            <a:r>
              <a:rPr lang="en-US" altLang="ja-JP" dirty="0"/>
              <a:t>O</a:t>
            </a:r>
            <a:r>
              <a:rPr lang="ja-JP" altLang="ja-JP" dirty="0"/>
              <a:t>から点</a:t>
            </a:r>
            <a:r>
              <a:rPr lang="en-US" altLang="ja-JP" dirty="0"/>
              <a:t>A</a:t>
            </a:r>
            <a:r>
              <a:rPr lang="ja-JP" altLang="ja-JP" dirty="0"/>
              <a:t>に向けて運動する向きは右向きであるので，速度は＋</a:t>
            </a:r>
            <a:r>
              <a:rPr lang="en-US" altLang="ja-JP" dirty="0"/>
              <a:t>2 m/s</a:t>
            </a:r>
            <a:r>
              <a:rPr lang="ja-JP" altLang="ja-JP" dirty="0"/>
              <a:t>，変位は＋</a:t>
            </a:r>
            <a:r>
              <a:rPr lang="en-US" altLang="ja-JP" dirty="0"/>
              <a:t>4 m</a:t>
            </a:r>
            <a:r>
              <a:rPr lang="ja-JP" altLang="ja-JP" dirty="0"/>
              <a:t>である。</a:t>
            </a:r>
            <a:endParaRPr lang="en-US" altLang="ja-JP" dirty="0"/>
          </a:p>
          <a:p>
            <a:pPr algn="r"/>
            <a:r>
              <a:rPr lang="ja-JP" altLang="en-US" u="sng" dirty="0"/>
              <a:t>答</a:t>
            </a:r>
            <a:r>
              <a:rPr lang="ja-JP" altLang="ja-JP" u="sng" dirty="0"/>
              <a:t>　速度：＋</a:t>
            </a:r>
            <a:r>
              <a:rPr lang="en-US" altLang="ja-JP" u="sng" dirty="0"/>
              <a:t>2 m/s</a:t>
            </a:r>
            <a:r>
              <a:rPr lang="ja-JP" altLang="ja-JP" u="sng" dirty="0"/>
              <a:t>　　変位：＋</a:t>
            </a:r>
            <a:r>
              <a:rPr lang="en-US" altLang="ja-JP" u="sng" dirty="0"/>
              <a:t>4 m</a:t>
            </a:r>
            <a:r>
              <a:rPr lang="ja-JP" altLang="ja-JP" u="sng" dirty="0"/>
              <a:t>　　</a:t>
            </a:r>
            <a:endParaRPr lang="en-US" altLang="ja-JP" u="sng" dirty="0"/>
          </a:p>
          <a:p>
            <a:endParaRPr lang="en-US" altLang="ja-JP" dirty="0"/>
          </a:p>
          <a:p>
            <a:r>
              <a:rPr lang="ja-JP" altLang="ja-JP" dirty="0"/>
              <a:t>⑵　点</a:t>
            </a:r>
            <a:r>
              <a:rPr lang="en-US" altLang="ja-JP" dirty="0"/>
              <a:t>O</a:t>
            </a:r>
            <a:r>
              <a:rPr lang="ja-JP" altLang="ja-JP" dirty="0"/>
              <a:t>から点</a:t>
            </a:r>
            <a:r>
              <a:rPr lang="en-US" altLang="ja-JP" dirty="0"/>
              <a:t>B</a:t>
            </a:r>
            <a:r>
              <a:rPr lang="ja-JP" altLang="ja-JP" dirty="0"/>
              <a:t>に向けて運動する向きは左向きてあるので，速度は</a:t>
            </a:r>
            <a:r>
              <a:rPr lang="en-US" altLang="ja-JP" dirty="0"/>
              <a:t>−2 m/s</a:t>
            </a:r>
            <a:r>
              <a:rPr lang="ja-JP" altLang="ja-JP" dirty="0"/>
              <a:t>，変位は</a:t>
            </a:r>
            <a:r>
              <a:rPr lang="en-US" altLang="ja-JP" dirty="0"/>
              <a:t>−3 m</a:t>
            </a:r>
            <a:r>
              <a:rPr lang="ja-JP" altLang="ja-JP" dirty="0"/>
              <a:t>である。</a:t>
            </a:r>
            <a:endParaRPr lang="en-US" altLang="ja-JP" dirty="0"/>
          </a:p>
          <a:p>
            <a:pPr algn="r"/>
            <a:r>
              <a:rPr lang="ja-JP" altLang="en-US" u="sng" dirty="0"/>
              <a:t>答</a:t>
            </a:r>
            <a:r>
              <a:rPr lang="ja-JP" altLang="ja-JP" u="sng" dirty="0"/>
              <a:t>　速度：－</a:t>
            </a:r>
            <a:r>
              <a:rPr lang="en-US" altLang="ja-JP" u="sng" dirty="0"/>
              <a:t>2 m/s</a:t>
            </a:r>
            <a:r>
              <a:rPr lang="ja-JP" altLang="ja-JP" u="sng" dirty="0"/>
              <a:t>　　変位：－</a:t>
            </a:r>
            <a:r>
              <a:rPr lang="en-US" altLang="ja-JP" u="sng" dirty="0"/>
              <a:t>3 m</a:t>
            </a:r>
            <a:r>
              <a:rPr lang="ja-JP" altLang="ja-JP" u="sng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3432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3">
            <a:extLst>
              <a:ext uri="{FF2B5EF4-FFF2-40B4-BE49-F238E27FC236}">
                <a16:creationId xmlns:a16="http://schemas.microsoft.com/office/drawing/2014/main" id="{9EE84671-80FA-2444-82E2-277D31004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1029714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58F00ED4-C513-0D46-B032-CB5569F1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512130"/>
            <a:ext cx="835260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dirty="0">
                <a:solidFill>
                  <a:srgbClr val="FFFF00"/>
                </a:solidFill>
                <a:latin typeface="+mn-ea"/>
                <a:ea typeface="+mn-ea"/>
              </a:rPr>
              <a:t>速さだけで運動のようすを表すことができるだろうか？</a:t>
            </a:r>
            <a:endParaRPr lang="en-US" altLang="ja-JP" sz="4000" dirty="0">
              <a:solidFill>
                <a:srgbClr val="FFFF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36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3600" dirty="0">
                <a:solidFill>
                  <a:schemeClr val="bg1"/>
                </a:solidFill>
                <a:latin typeface="+mn-ea"/>
                <a:ea typeface="+mn-ea"/>
              </a:rPr>
              <a:t>できない。運動の向きも考えなければならない。</a:t>
            </a:r>
            <a:endParaRPr lang="en-US" altLang="ja-JP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2A73AF9-2952-B547-8CE5-9E4C8443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lang="ja-IS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D6C8DD-619C-4C56-BB47-DE3FF7143F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6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3">
            <a:extLst>
              <a:ext uri="{FF2B5EF4-FFF2-40B4-BE49-F238E27FC236}">
                <a16:creationId xmlns:a16="http://schemas.microsoft.com/office/drawing/2014/main" id="{9EE84671-80FA-2444-82E2-277D31004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9" y="908720"/>
            <a:ext cx="1029714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58F00ED4-C513-0D46-B032-CB5569F1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87" y="1412776"/>
            <a:ext cx="44641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dirty="0">
                <a:solidFill>
                  <a:srgbClr val="FFFF00"/>
                </a:solidFill>
                <a:latin typeface="+mn-ea"/>
                <a:ea typeface="+mn-ea"/>
              </a:rPr>
              <a:t> 変位と速度</a:t>
            </a:r>
            <a:endParaRPr lang="en-US" altLang="ja-JP" sz="40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2A73AF9-2952-B547-8CE5-9E4C8443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lang="ja-I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3">
                <a:extLst>
                  <a:ext uri="{FF2B5EF4-FFF2-40B4-BE49-F238E27FC236}">
                    <a16:creationId xmlns:a16="http://schemas.microsoft.com/office/drawing/2014/main" id="{8E6C6076-48FD-4109-8F53-50847F91A22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495600" y="2387789"/>
                <a:ext cx="7416824" cy="3057435"/>
              </a:xfrm>
            </p:spPr>
            <p:txBody>
              <a:bodyPr/>
              <a:lstStyle/>
              <a:p>
                <a:r>
                  <a:rPr kumimoji="1" lang="ja-JP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速さに運動の向きまで考慮した量を速度という。物体の位置の変化量を変位という。</a:t>
                </a:r>
                <a:endParaRPr kumimoji="1" lang="en-US" altLang="ja-JP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r>
                  <a:rPr kumimoji="1" lang="ja-JP" altLang="en-US" i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　　</a:t>
                </a:r>
                <a:r>
                  <a:rPr kumimoji="1" lang="en-US" altLang="ja-JP" i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v</a:t>
                </a:r>
                <a:r>
                  <a:rPr kumimoji="1" lang="en-US" altLang="ja-JP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kumimoji="1" lang="en-US" altLang="ja-JP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>
                    <a:solidFill>
                      <a:schemeClr val="bg1"/>
                    </a:solidFill>
                  </a:rPr>
                  <a:t>　</a:t>
                </a:r>
                <a:endParaRPr kumimoji="1" lang="en-US" altLang="ja-JP" dirty="0">
                  <a:solidFill>
                    <a:schemeClr val="bg1"/>
                  </a:solidFill>
                </a:endParaRPr>
              </a:p>
              <a:p>
                <a:r>
                  <a:rPr kumimoji="1" lang="ja-JP" altLang="en-US" i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　　　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プレースホルダー 3">
                <a:extLst>
                  <a:ext uri="{FF2B5EF4-FFF2-40B4-BE49-F238E27FC236}">
                    <a16:creationId xmlns:a16="http://schemas.microsoft.com/office/drawing/2014/main" id="{8E6C6076-48FD-4109-8F53-50847F91A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495600" y="2387789"/>
                <a:ext cx="7416824" cy="3057435"/>
              </a:xfrm>
              <a:blipFill>
                <a:blip r:embed="rId3"/>
                <a:stretch>
                  <a:fillRect l="-2465" t="-3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9A70C70-D0D1-4F7E-8604-B18998CD89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0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08397-6B6B-4674-913F-C189B999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速さと速度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46387629-8ABA-455F-85B1-777A01DEFCF6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4B1E58-E605-4742-A42B-622C00DEA8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3472" y="1556792"/>
            <a:ext cx="9721079" cy="3586708"/>
          </a:xfrm>
        </p:spPr>
        <p:txBody>
          <a:bodyPr/>
          <a:lstStyle/>
          <a:p>
            <a:r>
              <a:rPr lang="ja-JP" altLang="ja-JP" dirty="0"/>
              <a:t>運動のようすを表すためには，速さだけではなく，運動の</a:t>
            </a:r>
            <a:r>
              <a:rPr lang="ja-JP" altLang="ja-JP" dirty="0">
                <a:solidFill>
                  <a:srgbClr val="FF0000"/>
                </a:solidFill>
              </a:rPr>
              <a:t>　向き　</a:t>
            </a:r>
            <a:r>
              <a:rPr lang="ja-JP" altLang="ja-JP" dirty="0"/>
              <a:t>も必要である。そこで，どちらの</a:t>
            </a:r>
            <a:r>
              <a:rPr lang="ja-JP" altLang="ja-JP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ja-JP" dirty="0">
                <a:solidFill>
                  <a:srgbClr val="FF0000"/>
                </a:solidFill>
              </a:rPr>
              <a:t>向き　</a:t>
            </a:r>
            <a:r>
              <a:rPr lang="ja-JP" altLang="ja-JP" dirty="0"/>
              <a:t>にどれだけの速さで運動しているかを表す量を用いる。これを</a:t>
            </a:r>
            <a:r>
              <a:rPr lang="ja-JP" altLang="ja-JP" dirty="0">
                <a:solidFill>
                  <a:srgbClr val="FF0000"/>
                </a:solidFill>
              </a:rPr>
              <a:t>　速度　</a:t>
            </a:r>
            <a:r>
              <a:rPr lang="ja-JP" altLang="ja-JP" dirty="0"/>
              <a:t>という。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5FA1248-34AD-4E8D-9F25-6948C6947377}"/>
              </a:ext>
            </a:extLst>
          </p:cNvPr>
          <p:cNvSpPr/>
          <p:nvPr/>
        </p:nvSpPr>
        <p:spPr>
          <a:xfrm>
            <a:off x="5159896" y="3283003"/>
            <a:ext cx="1332148" cy="51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5FA895-1838-4765-9A1D-6A7B5A546E43}"/>
              </a:ext>
            </a:extLst>
          </p:cNvPr>
          <p:cNvSpPr/>
          <p:nvPr/>
        </p:nvSpPr>
        <p:spPr>
          <a:xfrm>
            <a:off x="2855640" y="2198018"/>
            <a:ext cx="1332148" cy="51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E77698-7413-49D4-B929-652C5A270D5E}"/>
              </a:ext>
            </a:extLst>
          </p:cNvPr>
          <p:cNvSpPr/>
          <p:nvPr/>
        </p:nvSpPr>
        <p:spPr>
          <a:xfrm>
            <a:off x="1425751" y="2745492"/>
            <a:ext cx="1080120" cy="572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7ADA81B-D240-4D87-A96A-22965BE6A05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908" y="4189949"/>
            <a:ext cx="10757647" cy="15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08397-6B6B-4674-913F-C189B999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速度の表し方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46387629-8ABA-455F-85B1-777A01DEFCF6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4B1E58-E605-4742-A42B-622C00DEA8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3472" y="1649338"/>
            <a:ext cx="9721079" cy="2506588"/>
          </a:xfrm>
        </p:spPr>
        <p:txBody>
          <a:bodyPr/>
          <a:lstStyle/>
          <a:p>
            <a:r>
              <a:rPr lang="ja-JP" altLang="ja-JP" dirty="0"/>
              <a:t>速度を図で表すときには，下図のように，矢印を用いる。</a:t>
            </a:r>
            <a:r>
              <a:rPr lang="ja-JP" altLang="ja-JP" dirty="0">
                <a:solidFill>
                  <a:srgbClr val="FF0000"/>
                </a:solidFill>
              </a:rPr>
              <a:t>　運動の向き　</a:t>
            </a:r>
            <a:r>
              <a:rPr lang="ja-JP" altLang="ja-JP" dirty="0"/>
              <a:t>を矢印の向きで，その速さを矢印の長さで表す。また，速さを速度の大きさともいう。</a:t>
            </a:r>
          </a:p>
          <a:p>
            <a:r>
              <a:rPr lang="ja-JP" altLang="ja-JP" dirty="0"/>
              <a:t>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4F4572-E110-432C-AA2E-55CE041BA72E}"/>
              </a:ext>
            </a:extLst>
          </p:cNvPr>
          <p:cNvSpPr/>
          <p:nvPr/>
        </p:nvSpPr>
        <p:spPr>
          <a:xfrm>
            <a:off x="3071664" y="2276872"/>
            <a:ext cx="2664296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BD357AF-5829-426A-B78D-43D76CAAAA4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0976" y="4346971"/>
            <a:ext cx="8461002" cy="15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08397-6B6B-4674-913F-C189B999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速度の表し方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46387629-8ABA-455F-85B1-777A01DEFCF6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4B1E58-E605-4742-A42B-622C00DEA8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3472" y="1649338"/>
            <a:ext cx="9721079" cy="2506588"/>
          </a:xfrm>
        </p:spPr>
        <p:txBody>
          <a:bodyPr/>
          <a:lstStyle/>
          <a:p>
            <a:r>
              <a:rPr lang="ja-JP" altLang="ja-JP" dirty="0"/>
              <a:t>一直線上の運動の場合，向きは二つしかないので，正の向きを決めると正</a:t>
            </a:r>
            <a:r>
              <a:rPr lang="en-US" altLang="ja-JP" dirty="0"/>
              <a:t>(</a:t>
            </a:r>
            <a:r>
              <a:rPr lang="ja-JP" altLang="ja-JP" dirty="0"/>
              <a:t>＋</a:t>
            </a:r>
            <a:r>
              <a:rPr lang="en-US" altLang="ja-JP" dirty="0"/>
              <a:t>)</a:t>
            </a:r>
            <a:r>
              <a:rPr lang="ja-JP" altLang="ja-JP" dirty="0"/>
              <a:t>と負</a:t>
            </a:r>
            <a:r>
              <a:rPr lang="en-US" altLang="ja-JP" dirty="0"/>
              <a:t>(</a:t>
            </a:r>
            <a:r>
              <a:rPr lang="ja-JP" altLang="ja-JP" dirty="0"/>
              <a:t>―</a:t>
            </a:r>
            <a:r>
              <a:rPr lang="en-US" altLang="ja-JP" dirty="0"/>
              <a:t>)</a:t>
            </a:r>
            <a:r>
              <a:rPr lang="ja-JP" altLang="ja-JP" dirty="0"/>
              <a:t>の符号を用いて向きを表すことができる。</a:t>
            </a:r>
          </a:p>
        </p:txBody>
      </p:sp>
    </p:spTree>
    <p:extLst>
      <p:ext uri="{BB962C8B-B14F-4D97-AF65-F5344CB8AC3E}">
        <p14:creationId xmlns:p14="http://schemas.microsoft.com/office/powerpoint/2010/main" val="41343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05A39-AD91-46D5-8B0E-4A76DA34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速度の表し方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9382217F-19FD-45F8-B267-6F0120705F8F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58BFCE-9619-40B1-8FF0-83BBA7C24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199" y="1052736"/>
            <a:ext cx="9721079" cy="4896544"/>
          </a:xfrm>
        </p:spPr>
        <p:txBody>
          <a:bodyPr/>
          <a:lstStyle/>
          <a:p>
            <a:r>
              <a:rPr lang="ja-JP" altLang="ja-JP" dirty="0"/>
              <a:t>下図の場合，東向きを正とすると，</a:t>
            </a:r>
            <a:r>
              <a:rPr lang="en-US" altLang="ja-JP" dirty="0"/>
              <a:t>A </a:t>
            </a:r>
            <a:r>
              <a:rPr lang="ja-JP" altLang="ja-JP" dirty="0"/>
              <a:t>の速度は</a:t>
            </a:r>
            <a:r>
              <a:rPr lang="ja-JP" altLang="ja-JP" u="sng" dirty="0"/>
              <a:t>　　</a:t>
            </a:r>
            <a:r>
              <a:rPr lang="ja-JP" altLang="ja-JP" dirty="0">
                <a:solidFill>
                  <a:srgbClr val="FF0000"/>
                </a:solidFill>
              </a:rPr>
              <a:t>＋</a:t>
            </a:r>
            <a:r>
              <a:rPr lang="en-US" altLang="ja-JP" dirty="0">
                <a:solidFill>
                  <a:srgbClr val="FF0000"/>
                </a:solidFill>
              </a:rPr>
              <a:t>0.50</a:t>
            </a:r>
            <a:r>
              <a:rPr lang="ja-JP" altLang="ja-JP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m/s</a:t>
            </a:r>
            <a:r>
              <a:rPr lang="ja-JP" altLang="ja-JP" dirty="0"/>
              <a:t>，</a:t>
            </a:r>
            <a:r>
              <a:rPr lang="en-US" altLang="ja-JP" dirty="0"/>
              <a:t>B</a:t>
            </a:r>
            <a:r>
              <a:rPr lang="ja-JP" altLang="ja-JP" dirty="0"/>
              <a:t>の速度は</a:t>
            </a:r>
            <a:r>
              <a:rPr lang="ja-JP" altLang="ja-JP" dirty="0">
                <a:solidFill>
                  <a:srgbClr val="FF0000"/>
                </a:solidFill>
              </a:rPr>
              <a:t>　－</a:t>
            </a:r>
            <a:r>
              <a:rPr lang="en-US" altLang="ja-JP" dirty="0">
                <a:solidFill>
                  <a:srgbClr val="FF0000"/>
                </a:solidFill>
              </a:rPr>
              <a:t>0.50</a:t>
            </a:r>
            <a:r>
              <a:rPr lang="ja-JP" altLang="ja-JP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m/s </a:t>
            </a:r>
            <a:r>
              <a:rPr lang="ja-JP" altLang="ja-JP" dirty="0"/>
              <a:t>である。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E74260-37E7-4348-A1A6-69F12FF7EDB4}"/>
              </a:ext>
            </a:extLst>
          </p:cNvPr>
          <p:cNvSpPr/>
          <p:nvPr/>
        </p:nvSpPr>
        <p:spPr>
          <a:xfrm>
            <a:off x="6312024" y="1700808"/>
            <a:ext cx="1872208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052D85-40EE-4CC7-8D08-27E50CA50B35}"/>
              </a:ext>
            </a:extLst>
          </p:cNvPr>
          <p:cNvSpPr/>
          <p:nvPr/>
        </p:nvSpPr>
        <p:spPr>
          <a:xfrm>
            <a:off x="1301722" y="1679144"/>
            <a:ext cx="1553918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3D86032-8219-4623-A72E-C73B4F188E0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9724" y="3785926"/>
            <a:ext cx="7832550" cy="1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05A39-AD91-46D5-8B0E-4A76DA34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9382217F-19FD-45F8-B267-6F0120705F8F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58BFCE-9619-40B1-8FF0-83BBA7C24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6834" y="1628799"/>
            <a:ext cx="9543662" cy="4605311"/>
          </a:xfrm>
        </p:spPr>
        <p:txBody>
          <a:bodyPr/>
          <a:lstStyle/>
          <a:p>
            <a:r>
              <a:rPr lang="ja-JP" altLang="ja-JP" dirty="0"/>
              <a:t>⑴</a:t>
            </a:r>
            <a:r>
              <a:rPr lang="ja-JP" altLang="en-US" dirty="0"/>
              <a:t>　</a:t>
            </a:r>
            <a:r>
              <a:rPr lang="ja-JP" altLang="ja-JP" dirty="0"/>
              <a:t>東西にのびる直線道路上を東向きに速さ</a:t>
            </a:r>
            <a:r>
              <a:rPr lang="ja-JP" altLang="en-US" dirty="0"/>
              <a:t> </a:t>
            </a:r>
            <a:r>
              <a:rPr lang="en-US" altLang="ja-JP" dirty="0"/>
              <a:t>3 m/s</a:t>
            </a:r>
            <a:r>
              <a:rPr lang="ja-JP" altLang="ja-JP" dirty="0"/>
              <a:t>で動く場合と，西向きに速さ</a:t>
            </a:r>
            <a:r>
              <a:rPr lang="en-US" altLang="ja-JP" dirty="0"/>
              <a:t> 5 m/s</a:t>
            </a:r>
            <a:r>
              <a:rPr lang="ja-JP" altLang="ja-JP" dirty="0"/>
              <a:t>で動く場合の速度は，それぞれ何</a:t>
            </a:r>
            <a:r>
              <a:rPr lang="ja-JP" altLang="en-US" dirty="0"/>
              <a:t> </a:t>
            </a:r>
            <a:r>
              <a:rPr lang="en-US" altLang="ja-JP" dirty="0"/>
              <a:t>m/s </a:t>
            </a:r>
            <a:r>
              <a:rPr lang="ja-JP" altLang="ja-JP" dirty="0"/>
              <a:t>か。東向きを正とし，正負の符号を用いて表せ。</a:t>
            </a:r>
          </a:p>
          <a:p>
            <a:r>
              <a:rPr lang="ja-JP" altLang="ja-JP" dirty="0"/>
              <a:t>⑵</a:t>
            </a:r>
            <a:r>
              <a:rPr lang="ja-JP" altLang="en-US" dirty="0"/>
              <a:t>　</a:t>
            </a:r>
            <a:r>
              <a:rPr lang="ja-JP" altLang="ja-JP" dirty="0"/>
              <a:t>一直線上を動く物体</a:t>
            </a:r>
            <a:r>
              <a:rPr lang="en-US" altLang="ja-JP" dirty="0"/>
              <a:t>A</a:t>
            </a:r>
            <a:r>
              <a:rPr lang="ja-JP" altLang="ja-JP" dirty="0"/>
              <a:t>，</a:t>
            </a:r>
            <a:r>
              <a:rPr lang="en-US" altLang="ja-JP" dirty="0"/>
              <a:t>B</a:t>
            </a:r>
            <a:r>
              <a:rPr lang="ja-JP" altLang="ja-JP" dirty="0"/>
              <a:t>について考える。北向きを正とし，物体</a:t>
            </a:r>
            <a:r>
              <a:rPr lang="en-US" altLang="ja-JP" dirty="0"/>
              <a:t>A</a:t>
            </a:r>
            <a:r>
              <a:rPr lang="ja-JP" altLang="ja-JP" dirty="0"/>
              <a:t>，</a:t>
            </a:r>
            <a:r>
              <a:rPr lang="en-US" altLang="ja-JP" dirty="0"/>
              <a:t>B</a:t>
            </a:r>
            <a:r>
              <a:rPr lang="ja-JP" altLang="ja-JP" dirty="0"/>
              <a:t>の速度がそれぞれ＋</a:t>
            </a:r>
            <a:r>
              <a:rPr lang="en-US" altLang="ja-JP" dirty="0"/>
              <a:t>7 m/s</a:t>
            </a:r>
            <a:r>
              <a:rPr lang="ja-JP" altLang="ja-JP" dirty="0"/>
              <a:t>，－</a:t>
            </a:r>
            <a:r>
              <a:rPr lang="en-US" altLang="ja-JP" dirty="0"/>
              <a:t>2 m/s</a:t>
            </a:r>
            <a:r>
              <a:rPr lang="ja-JP" altLang="ja-JP" dirty="0"/>
              <a:t>と表されるとき，物体</a:t>
            </a:r>
            <a:r>
              <a:rPr lang="en-US" altLang="ja-JP" dirty="0"/>
              <a:t> A</a:t>
            </a:r>
            <a:r>
              <a:rPr lang="ja-JP" altLang="ja-JP" dirty="0"/>
              <a:t>，</a:t>
            </a:r>
            <a:r>
              <a:rPr lang="en-US" altLang="ja-JP" dirty="0"/>
              <a:t>B </a:t>
            </a:r>
            <a:r>
              <a:rPr lang="ja-JP" altLang="ja-JP" dirty="0"/>
              <a:t>はそれぞれどちら向きに動いているか。</a:t>
            </a:r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25268C-9587-4188-B79F-9B09E334976B}"/>
              </a:ext>
            </a:extLst>
          </p:cNvPr>
          <p:cNvGrpSpPr/>
          <p:nvPr/>
        </p:nvGrpSpPr>
        <p:grpSpPr>
          <a:xfrm>
            <a:off x="1080000" y="1080000"/>
            <a:ext cx="983432" cy="646331"/>
            <a:chOff x="1224136" y="876899"/>
            <a:chExt cx="983432" cy="64633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AF79E8-AE9F-4013-888B-7EAEFDFB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36" y="958500"/>
              <a:ext cx="983432" cy="504656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A2AD167-5E9E-4A39-9128-A4373D397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179" y="876899"/>
              <a:ext cx="4387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8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05A39-AD91-46D5-8B0E-4A76DA34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5</a:t>
            </a:r>
            <a:r>
              <a:rPr kumimoji="1" lang="ja-JP" altLang="en-US" dirty="0"/>
              <a:t>⑴　解答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9382217F-19FD-45F8-B267-6F0120705F8F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58BFCE-9619-40B1-8FF0-83BBA7C24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3492" y="1268760"/>
            <a:ext cx="9145016" cy="4248472"/>
          </a:xfrm>
        </p:spPr>
        <p:txBody>
          <a:bodyPr/>
          <a:lstStyle/>
          <a:p>
            <a:r>
              <a:rPr lang="ja-JP" altLang="ja-JP" dirty="0"/>
              <a:t>⑴　東向きを正</a:t>
            </a:r>
            <a:r>
              <a:rPr lang="en-US" altLang="ja-JP" dirty="0"/>
              <a:t>(</a:t>
            </a:r>
            <a:r>
              <a:rPr lang="ja-JP" altLang="ja-JP" dirty="0"/>
              <a:t>＋</a:t>
            </a:r>
            <a:r>
              <a:rPr lang="en-US" altLang="ja-JP" dirty="0"/>
              <a:t>)</a:t>
            </a:r>
            <a:r>
              <a:rPr lang="ja-JP" altLang="ja-JP" dirty="0"/>
              <a:t>，西向きを負</a:t>
            </a:r>
            <a:r>
              <a:rPr lang="en-US" altLang="ja-JP" dirty="0"/>
              <a:t>(−)</a:t>
            </a:r>
            <a:r>
              <a:rPr lang="ja-JP" altLang="ja-JP" dirty="0"/>
              <a:t>とする。</a:t>
            </a:r>
          </a:p>
          <a:p>
            <a:r>
              <a:rPr lang="ja-JP" altLang="ja-JP" dirty="0"/>
              <a:t>東向きに速さ</a:t>
            </a:r>
            <a:r>
              <a:rPr lang="en-US" altLang="ja-JP" dirty="0"/>
              <a:t>3 m/s</a:t>
            </a:r>
            <a:r>
              <a:rPr lang="ja-JP" altLang="ja-JP" dirty="0"/>
              <a:t>は＋</a:t>
            </a:r>
            <a:r>
              <a:rPr lang="en-US" altLang="ja-JP" dirty="0"/>
              <a:t>3 m/s</a:t>
            </a:r>
            <a:r>
              <a:rPr lang="ja-JP" altLang="ja-JP" dirty="0"/>
              <a:t>，</a:t>
            </a:r>
          </a:p>
          <a:p>
            <a:r>
              <a:rPr lang="ja-JP" altLang="ja-JP" dirty="0"/>
              <a:t>西向きに速さ</a:t>
            </a:r>
            <a:r>
              <a:rPr lang="en-US" altLang="ja-JP" dirty="0"/>
              <a:t>5 m/s</a:t>
            </a:r>
            <a:r>
              <a:rPr lang="ja-JP" altLang="ja-JP" dirty="0"/>
              <a:t>は</a:t>
            </a:r>
            <a:r>
              <a:rPr lang="en-US" altLang="ja-JP" dirty="0"/>
              <a:t>−5 m/s</a:t>
            </a:r>
            <a:r>
              <a:rPr lang="ja-JP" altLang="ja-JP" dirty="0"/>
              <a:t>と表す。</a:t>
            </a:r>
          </a:p>
          <a:p>
            <a:endParaRPr lang="en-US" altLang="ja-JP" dirty="0"/>
          </a:p>
          <a:p>
            <a:pPr algn="r"/>
            <a:r>
              <a:rPr lang="ja-JP" altLang="en-US" u="sng" dirty="0"/>
              <a:t>答　</a:t>
            </a:r>
            <a:r>
              <a:rPr lang="ja-JP" altLang="ja-JP" u="sng" dirty="0"/>
              <a:t>東向きに速さ</a:t>
            </a:r>
            <a:r>
              <a:rPr lang="en-US" altLang="ja-JP" u="sng" dirty="0"/>
              <a:t> 3 m/s</a:t>
            </a:r>
            <a:r>
              <a:rPr lang="ja-JP" altLang="ja-JP" u="sng" dirty="0"/>
              <a:t>で動く場合：</a:t>
            </a:r>
            <a:r>
              <a:rPr lang="en-US" altLang="ja-JP" u="sng" dirty="0"/>
              <a:t>3 m/s</a:t>
            </a:r>
          </a:p>
          <a:p>
            <a:pPr algn="r"/>
            <a:r>
              <a:rPr lang="en-US" altLang="ja-JP" i="1" dirty="0"/>
              <a:t>	</a:t>
            </a:r>
            <a:r>
              <a:rPr lang="ja-JP" altLang="ja-JP" u="sng" dirty="0"/>
              <a:t>西向きに速さ</a:t>
            </a:r>
            <a:r>
              <a:rPr lang="en-US" altLang="ja-JP" u="sng" dirty="0"/>
              <a:t> 5 m/s</a:t>
            </a:r>
            <a:r>
              <a:rPr lang="ja-JP" altLang="ja-JP" u="sng" dirty="0"/>
              <a:t>で動く場合：－</a:t>
            </a:r>
            <a:r>
              <a:rPr lang="en-US" altLang="ja-JP" u="sng" dirty="0"/>
              <a:t>5 m/s</a:t>
            </a:r>
            <a:endParaRPr lang="ja-JP" altLang="ja-JP" u="sng" dirty="0"/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41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2029B-D370-4DA0-8B89-01020EEB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5</a:t>
            </a:r>
            <a:r>
              <a:rPr kumimoji="1" lang="ja-JP" altLang="en-US" dirty="0"/>
              <a:t>⑵　解答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050912E5-FFA0-4AF0-93E5-9C1BA14C8CE4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DA95B0-8382-4189-9F5E-97623E1A6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7489" y="2116765"/>
            <a:ext cx="9721079" cy="4048539"/>
          </a:xfrm>
        </p:spPr>
        <p:txBody>
          <a:bodyPr/>
          <a:lstStyle/>
          <a:p>
            <a:r>
              <a:rPr lang="ja-JP" altLang="ja-JP" dirty="0"/>
              <a:t> ⑵ </a:t>
            </a:r>
            <a:r>
              <a:rPr lang="ja-JP" altLang="en-US" dirty="0"/>
              <a:t>　</a:t>
            </a:r>
            <a:r>
              <a:rPr lang="ja-JP" altLang="ja-JP" dirty="0"/>
              <a:t>北向きを正</a:t>
            </a:r>
            <a:r>
              <a:rPr lang="en-US" altLang="ja-JP" dirty="0"/>
              <a:t>(</a:t>
            </a:r>
            <a:r>
              <a:rPr lang="ja-JP" altLang="ja-JP" dirty="0"/>
              <a:t>＋</a:t>
            </a:r>
            <a:r>
              <a:rPr lang="en-US" altLang="ja-JP" dirty="0"/>
              <a:t>)</a:t>
            </a:r>
            <a:r>
              <a:rPr lang="ja-JP" altLang="ja-JP" dirty="0"/>
              <a:t>，南向きを負</a:t>
            </a:r>
            <a:r>
              <a:rPr lang="en-US" altLang="ja-JP" dirty="0"/>
              <a:t>(−)</a:t>
            </a:r>
            <a:r>
              <a:rPr lang="ja-JP" altLang="ja-JP" dirty="0"/>
              <a:t>とする。</a:t>
            </a:r>
          </a:p>
          <a:p>
            <a:r>
              <a:rPr lang="ja-JP" altLang="ja-JP" dirty="0"/>
              <a:t>　物体</a:t>
            </a:r>
            <a:r>
              <a:rPr lang="en-US" altLang="ja-JP" dirty="0"/>
              <a:t>A</a:t>
            </a:r>
            <a:r>
              <a:rPr lang="ja-JP" altLang="ja-JP" dirty="0"/>
              <a:t>は北向き，物体</a:t>
            </a:r>
            <a:r>
              <a:rPr lang="en-US" altLang="ja-JP" dirty="0"/>
              <a:t>B</a:t>
            </a:r>
            <a:r>
              <a:rPr lang="ja-JP" altLang="ja-JP" dirty="0"/>
              <a:t>は南向きに動いている。</a:t>
            </a:r>
          </a:p>
          <a:p>
            <a:pPr algn="r"/>
            <a:r>
              <a:rPr lang="ja-JP" altLang="en-US" u="sng" dirty="0"/>
              <a:t>答　</a:t>
            </a:r>
            <a:r>
              <a:rPr lang="en-US" altLang="ja-JP" u="sng" dirty="0"/>
              <a:t>A</a:t>
            </a:r>
            <a:r>
              <a:rPr lang="ja-JP" altLang="ja-JP" u="sng" dirty="0"/>
              <a:t>：北向き　　</a:t>
            </a:r>
            <a:r>
              <a:rPr lang="en-US" altLang="ja-JP" u="sng" dirty="0"/>
              <a:t>B</a:t>
            </a:r>
            <a:r>
              <a:rPr lang="ja-JP" altLang="ja-JP" u="sng" dirty="0"/>
              <a:t>：南向き　　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150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2029B-D370-4DA0-8B89-01020EEB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変位と速度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050912E5-FFA0-4AF0-93E5-9C1BA14C8CE4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DA95B0-8382-4189-9F5E-97623E1A6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460" y="1052736"/>
            <a:ext cx="9721079" cy="4408579"/>
          </a:xfrm>
        </p:spPr>
        <p:txBody>
          <a:bodyPr/>
          <a:lstStyle/>
          <a:p>
            <a:r>
              <a:rPr lang="ja-JP" altLang="ja-JP" dirty="0"/>
              <a:t>基準からの向きと距離を表す量を</a:t>
            </a:r>
            <a:r>
              <a:rPr lang="ja-JP" altLang="ja-JP" dirty="0">
                <a:solidFill>
                  <a:srgbClr val="FF0000"/>
                </a:solidFill>
              </a:rPr>
              <a:t>　位置　</a:t>
            </a:r>
            <a:r>
              <a:rPr lang="ja-JP" altLang="ja-JP" dirty="0"/>
              <a:t>といい，一直線上では基準として原点</a:t>
            </a:r>
            <a:r>
              <a:rPr lang="en-US" altLang="ja-JP" dirty="0"/>
              <a:t>O</a:t>
            </a:r>
            <a:r>
              <a:rPr lang="ja-JP" altLang="ja-JP" dirty="0"/>
              <a:t>をとる。</a:t>
            </a:r>
            <a:endParaRPr lang="en-US" altLang="ja-JP" dirty="0"/>
          </a:p>
          <a:p>
            <a:r>
              <a:rPr lang="ja-JP" altLang="ja-JP" dirty="0"/>
              <a:t>正の向きを定めると，位置は</a:t>
            </a:r>
            <a:r>
              <a:rPr lang="ja-JP" altLang="ja-JP" dirty="0">
                <a:solidFill>
                  <a:srgbClr val="FF0000"/>
                </a:solidFill>
              </a:rPr>
              <a:t>　座標　</a:t>
            </a:r>
            <a:r>
              <a:rPr lang="ja-JP" altLang="ja-JP" dirty="0"/>
              <a:t>で表すことができる。</a:t>
            </a:r>
            <a:endParaRPr lang="en-US" altLang="ja-JP" dirty="0"/>
          </a:p>
          <a:p>
            <a:endParaRPr lang="ja-JP" altLang="ja-JP" dirty="0"/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98C27E-052A-4FEB-B3A1-440D134830CB}"/>
              </a:ext>
            </a:extLst>
          </p:cNvPr>
          <p:cNvSpPr/>
          <p:nvPr/>
        </p:nvSpPr>
        <p:spPr>
          <a:xfrm>
            <a:off x="7824192" y="1052736"/>
            <a:ext cx="1374517" cy="587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B43CE5-B097-4457-B2A4-EADFDC38A719}"/>
              </a:ext>
            </a:extLst>
          </p:cNvPr>
          <p:cNvSpPr/>
          <p:nvPr/>
        </p:nvSpPr>
        <p:spPr>
          <a:xfrm>
            <a:off x="6816080" y="2337486"/>
            <a:ext cx="1374517" cy="587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06F9324-84BC-40B5-B55C-220D148BBB1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9656" y="3822338"/>
            <a:ext cx="6215252" cy="22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17323</TotalTime>
  <Words>884</Words>
  <PresentationFormat>ワイド画面</PresentationFormat>
  <Paragraphs>63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MS PGothic</vt:lpstr>
      <vt:lpstr>MS PGothic</vt:lpstr>
      <vt:lpstr>ＭＳ ゴシック</vt:lpstr>
      <vt:lpstr>Meiryo</vt:lpstr>
      <vt:lpstr>Meiryo</vt:lpstr>
      <vt:lpstr>Arial</vt:lpstr>
      <vt:lpstr>Calibri</vt:lpstr>
      <vt:lpstr>Cambria Math</vt:lpstr>
      <vt:lpstr>Georgia</vt:lpstr>
      <vt:lpstr>Trebuchet MS</vt:lpstr>
      <vt:lpstr>Wingdings 3</vt:lpstr>
      <vt:lpstr>ファセット</vt:lpstr>
      <vt:lpstr>デザインの設定</vt:lpstr>
      <vt:lpstr>PowerPoint プレゼンテーション</vt:lpstr>
      <vt:lpstr>速さと速度</vt:lpstr>
      <vt:lpstr>速度の表し方</vt:lpstr>
      <vt:lpstr>速度の表し方</vt:lpstr>
      <vt:lpstr>速度の表し方</vt:lpstr>
      <vt:lpstr>問5</vt:lpstr>
      <vt:lpstr>問5⑴　解答</vt:lpstr>
      <vt:lpstr>問5⑵　解答</vt:lpstr>
      <vt:lpstr>変位と速度</vt:lpstr>
      <vt:lpstr>変位と速度</vt:lpstr>
      <vt:lpstr>変位と速度</vt:lpstr>
      <vt:lpstr>変位と速度</vt:lpstr>
      <vt:lpstr>問6</vt:lpstr>
      <vt:lpstr>問6</vt:lpstr>
      <vt:lpstr>問6　解答</vt:lpstr>
      <vt:lpstr>まとめ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2020-11-27T05:04:08Z</cp:lastPrinted>
  <dcterms:created xsi:type="dcterms:W3CDTF">2011-09-19T09:10:40Z</dcterms:created>
  <dcterms:modified xsi:type="dcterms:W3CDTF">2022-07-28T23:29:58Z</dcterms:modified>
</cp:coreProperties>
</file>