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  <p:sldMasterId id="2147483942" r:id="rId2"/>
    <p:sldMasterId id="2147483944" r:id="rId3"/>
  </p:sldMasterIdLst>
  <p:notesMasterIdLst>
    <p:notesMasterId r:id="rId18"/>
  </p:notesMasterIdLst>
  <p:handoutMasterIdLst>
    <p:handoutMasterId r:id="rId19"/>
  </p:handoutMasterIdLst>
  <p:sldIdLst>
    <p:sldId id="334" r:id="rId4"/>
    <p:sldId id="344" r:id="rId5"/>
    <p:sldId id="337" r:id="rId6"/>
    <p:sldId id="338" r:id="rId7"/>
    <p:sldId id="345" r:id="rId8"/>
    <p:sldId id="347" r:id="rId9"/>
    <p:sldId id="339" r:id="rId10"/>
    <p:sldId id="340" r:id="rId11"/>
    <p:sldId id="341" r:id="rId12"/>
    <p:sldId id="342" r:id="rId13"/>
    <p:sldId id="348" r:id="rId14"/>
    <p:sldId id="351" r:id="rId15"/>
    <p:sldId id="352" r:id="rId16"/>
    <p:sldId id="343" r:id="rId1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DCA"/>
    <a:srgbClr val="9ED8F6"/>
    <a:srgbClr val="0086B3"/>
    <a:srgbClr val="A6A6A6"/>
    <a:srgbClr val="BF9000"/>
    <a:srgbClr val="F9F9F9"/>
    <a:srgbClr val="595959"/>
    <a:srgbClr val="E6B91E"/>
    <a:srgbClr val="F0D578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6327" autoAdjust="0"/>
  </p:normalViewPr>
  <p:slideViewPr>
    <p:cSldViewPr>
      <p:cViewPr varScale="1">
        <p:scale>
          <a:sx n="107" d="100"/>
          <a:sy n="107" d="100"/>
        </p:scale>
        <p:origin x="774" y="114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304" y="160"/>
      </p:cViewPr>
      <p:guideLst>
        <p:guide orient="horz" pos="3108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19031" cy="494310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227" y="4"/>
            <a:ext cx="2919031" cy="494310"/>
          </a:xfrm>
          <a:prstGeom prst="rect">
            <a:avLst/>
          </a:prstGeom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2025/4/7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0476"/>
            <a:ext cx="2919031" cy="494310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227" y="9370476"/>
            <a:ext cx="2919031" cy="494310"/>
          </a:xfrm>
          <a:prstGeom prst="rect">
            <a:avLst/>
          </a:prstGeom>
        </p:spPr>
        <p:txBody>
          <a:bodyPr vert="horz" wrap="square" lIns="91396" tIns="45698" rIns="91396" bIns="456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19031" cy="494310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227" y="4"/>
            <a:ext cx="2919031" cy="494310"/>
          </a:xfrm>
          <a:prstGeom prst="rect">
            <a:avLst/>
          </a:prstGeom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2025/4/7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6" tIns="45698" rIns="91396" bIns="4569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77" y="4686007"/>
            <a:ext cx="5389213" cy="4441141"/>
          </a:xfrm>
          <a:prstGeom prst="rect">
            <a:avLst/>
          </a:prstGeom>
        </p:spPr>
        <p:txBody>
          <a:bodyPr vert="horz" lIns="91396" tIns="45698" rIns="91396" bIns="45698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0476"/>
            <a:ext cx="2919031" cy="494310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227" y="9370476"/>
            <a:ext cx="2919031" cy="494310"/>
          </a:xfrm>
          <a:prstGeom prst="rect">
            <a:avLst/>
          </a:prstGeom>
        </p:spPr>
        <p:txBody>
          <a:bodyPr vert="horz" wrap="square" lIns="91396" tIns="45698" rIns="91396" bIns="456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996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370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254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コンテンツ プレースホルダー 13">
            <a:extLst>
              <a:ext uri="{FF2B5EF4-FFF2-40B4-BE49-F238E27FC236}">
                <a16:creationId xmlns:a16="http://schemas.microsoft.com/office/drawing/2014/main" id="{FA00F5AE-5002-6C4F-AF25-73E5D32A38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2360696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１章　１節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|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１　　速さと等速直線運動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lvl="0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マスタータイトルの書式設定</a:t>
            </a:r>
            <a:endParaRPr kumimoji="1"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目標・振り返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AF94F1-5DE5-455C-8F52-E4BC1A521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マスタータイトルの書式設定</a:t>
            </a:r>
          </a:p>
        </p:txBody>
      </p:sp>
      <p:pic>
        <p:nvPicPr>
          <p:cNvPr id="4" name="図 13">
            <a:extLst>
              <a:ext uri="{FF2B5EF4-FFF2-40B4-BE49-F238E27FC236}">
                <a16:creationId xmlns:a16="http://schemas.microsoft.com/office/drawing/2014/main" id="{3CDA9789-F9C5-437F-83C4-EA6BCD90A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0" y="764704"/>
            <a:ext cx="1063886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6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要素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マスタータイトルの書式設定</a:t>
            </a:r>
            <a:endParaRPr kumimoji="1"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118294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窓 が含まれている画像&#10;&#10;自動的に生成された説明">
            <a:extLst>
              <a:ext uri="{FF2B5EF4-FFF2-40B4-BE49-F238E27FC236}">
                <a16:creationId xmlns:a16="http://schemas.microsoft.com/office/drawing/2014/main" id="{CBB8CAFD-70E5-6142-8503-5CA8CEF11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2">
            <a:extLst>
              <a:ext uri="{FF2B5EF4-FFF2-40B4-BE49-F238E27FC236}">
                <a16:creationId xmlns:a16="http://schemas.microsoft.com/office/drawing/2014/main" id="{7A01DDFF-731F-994C-BEB8-EB92A3C24A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989895-9411-6E4D-B23B-8BAA4A26FF71}"/>
              </a:ext>
            </a:extLst>
          </p:cNvPr>
          <p:cNvSpPr txBox="1"/>
          <p:nvPr userDrawn="1"/>
        </p:nvSpPr>
        <p:spPr>
          <a:xfrm>
            <a:off x="11136561" y="6553795"/>
            <a:ext cx="105544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物基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007-901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E7A9B-A6B0-C84F-B4C6-3021240EAFCF}"/>
              </a:ext>
            </a:extLst>
          </p:cNvPr>
          <p:cNvSpPr/>
          <p:nvPr userDrawn="1"/>
        </p:nvSpPr>
        <p:spPr>
          <a:xfrm>
            <a:off x="26636" y="3135278"/>
            <a:ext cx="452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IS" altLang="en-US" dirty="0"/>
          </a:p>
        </p:txBody>
      </p:sp>
      <p:sp>
        <p:nvSpPr>
          <p:cNvPr id="74" name="スライド番号プレースホルダー 4">
            <a:extLst>
              <a:ext uri="{FF2B5EF4-FFF2-40B4-BE49-F238E27FC236}">
                <a16:creationId xmlns:a16="http://schemas.microsoft.com/office/drawing/2014/main" id="{DDEC1F7B-7F34-9E4B-A320-251603F827C7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27">
            <a:extLst>
              <a:ext uri="{FF2B5EF4-FFF2-40B4-BE49-F238E27FC236}">
                <a16:creationId xmlns:a16="http://schemas.microsoft.com/office/drawing/2014/main" id="{BADE64CE-DE77-B343-A107-3E98F1533317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14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5932FE-282A-4215-B737-1828FD7702EE}"/>
              </a:ext>
            </a:extLst>
          </p:cNvPr>
          <p:cNvSpPr txBox="1"/>
          <p:nvPr userDrawn="1"/>
        </p:nvSpPr>
        <p:spPr>
          <a:xfrm>
            <a:off x="11822668" y="0"/>
            <a:ext cx="369332" cy="5805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１章　１節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|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１　　速さと等速直線運動</a:t>
            </a:r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4FDDEE6-9291-214A-BF18-D918C6715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CAE58B18-AC1C-ED4D-9902-F43F9D681A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14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C10E95-9E48-4F69-BA12-561108206397}"/>
              </a:ext>
            </a:extLst>
          </p:cNvPr>
          <p:cNvSpPr txBox="1"/>
          <p:nvPr userDrawn="1"/>
        </p:nvSpPr>
        <p:spPr>
          <a:xfrm>
            <a:off x="11822668" y="0"/>
            <a:ext cx="369332" cy="5805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１章　１節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|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１　　速さと等速直線運動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8677B-F176-4C63-434B-0C5A97394612}"/>
              </a:ext>
            </a:extLst>
          </p:cNvPr>
          <p:cNvSpPr txBox="1"/>
          <p:nvPr userDrawn="1"/>
        </p:nvSpPr>
        <p:spPr>
          <a:xfrm>
            <a:off x="11136561" y="6553795"/>
            <a:ext cx="105544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物基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007-901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4FDDEE6-9291-214A-BF18-D918C6715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CAE58B18-AC1C-ED4D-9902-F43F9D681A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14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6A4703B5-CE40-4D99-90AB-92473C893AAD}"/>
              </a:ext>
            </a:extLst>
          </p:cNvPr>
          <p:cNvSpPr/>
          <p:nvPr userDrawn="1"/>
        </p:nvSpPr>
        <p:spPr>
          <a:xfrm flipH="1">
            <a:off x="11113289" y="5805264"/>
            <a:ext cx="1074420" cy="1074420"/>
          </a:xfrm>
          <a:prstGeom prst="rtTriangle">
            <a:avLst/>
          </a:prstGeom>
          <a:solidFill>
            <a:srgbClr val="BF9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586629-CD94-4C8A-8D93-7B54CE1E133D}"/>
              </a:ext>
            </a:extLst>
          </p:cNvPr>
          <p:cNvSpPr txBox="1"/>
          <p:nvPr userDrawn="1"/>
        </p:nvSpPr>
        <p:spPr>
          <a:xfrm>
            <a:off x="11822668" y="0"/>
            <a:ext cx="369332" cy="5805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１章　１節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|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１　　速さと等速直線運動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C27B4A-552E-7F2B-B9AF-CEDF1B62B7C0}"/>
              </a:ext>
            </a:extLst>
          </p:cNvPr>
          <p:cNvSpPr txBox="1"/>
          <p:nvPr userDrawn="1"/>
        </p:nvSpPr>
        <p:spPr>
          <a:xfrm>
            <a:off x="11136561" y="6553795"/>
            <a:ext cx="105544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物基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007-901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65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5EA76248-4D75-4E9E-A5BF-21569F83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17" y="1888718"/>
            <a:ext cx="48523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１節　運動の表し方</a:t>
            </a: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606E4D89-2A0E-4DB6-9CAD-4E748B1D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604" y="2921169"/>
            <a:ext cx="84609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１</a:t>
            </a:r>
            <a:r>
              <a:rPr lang="en-US" altLang="ja-JP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ja-JP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速さと等速直線運動</a:t>
            </a:r>
            <a:endParaRPr lang="en-US" altLang="ja-JP" sz="6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C9AD7C09-9B0B-4D28-88FA-B219EE79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8" y="4689530"/>
            <a:ext cx="3816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スライド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68B8491-B489-466B-A8FE-EEAFA7BD5609}"/>
              </a:ext>
            </a:extLst>
          </p:cNvPr>
          <p:cNvSpPr/>
          <p:nvPr/>
        </p:nvSpPr>
        <p:spPr>
          <a:xfrm>
            <a:off x="7176120" y="3780329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p.14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DF1CC9-2972-4D8D-B0C7-79E685C0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運動を表すグラフ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478957-84E3-4FF1-BDE8-F006A9771A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9679" y="1054162"/>
                <a:ext cx="9865096" cy="14016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Wingdings 3" charset="2"/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縦軸が速さ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𝑣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，横軸が時刻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𝑡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のグラフ（　　　　　　　　）は速さ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𝑣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が一定なので下図のようになる。</a:t>
                </a: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 algn="just">
                  <a:buFont typeface="Wingdings 3" charset="2"/>
                  <a:buNone/>
                </a:pP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478957-84E3-4FF1-BDE8-F006A9771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79" y="1054162"/>
                <a:ext cx="9865096" cy="1401603"/>
              </a:xfrm>
              <a:prstGeom prst="rect">
                <a:avLst/>
              </a:prstGeom>
              <a:blipFill>
                <a:blip r:embed="rId2"/>
                <a:stretch>
                  <a:fillRect l="-1545" t="-6957" r="-16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843F2B1-438D-41E5-B9E6-6244E4414ED5}"/>
                  </a:ext>
                </a:extLst>
              </p:cNvPr>
              <p:cNvSpPr txBox="1"/>
              <p:nvPr/>
            </p:nvSpPr>
            <p:spPr>
              <a:xfrm>
                <a:off x="8184232" y="1118406"/>
                <a:ext cx="2145483" cy="5651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72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𝑣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𝑡</m:t>
                    </m:r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843F2B1-438D-41E5-B9E6-6244E4414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32" y="1118406"/>
                <a:ext cx="2145483" cy="565146"/>
              </a:xfrm>
              <a:prstGeom prst="rect">
                <a:avLst/>
              </a:prstGeom>
              <a:blipFill>
                <a:blip r:embed="rId4"/>
                <a:stretch>
                  <a:fillRect t="-23158" r="-5932" b="-2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A8B4E0-68E8-4638-9BDA-84CE75B8AD57}"/>
              </a:ext>
            </a:extLst>
          </p:cNvPr>
          <p:cNvSpPr/>
          <p:nvPr/>
        </p:nvSpPr>
        <p:spPr>
          <a:xfrm>
            <a:off x="8184231" y="1121383"/>
            <a:ext cx="2145483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713E8F9E-9B34-47F6-9768-8D6277C6C3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416" y="2752466"/>
                <a:ext cx="5196916" cy="301739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Wingdings 3" charset="2"/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グラフの直線と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𝑡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軸で囲まれる面積は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𝑣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𝑡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の積になるので，移動距離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を表す。</a:t>
                </a: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713E8F9E-9B34-47F6-9768-8D6277C6C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16" y="2752466"/>
                <a:ext cx="5196916" cy="3017397"/>
              </a:xfrm>
              <a:prstGeom prst="rect">
                <a:avLst/>
              </a:prstGeom>
              <a:blipFill>
                <a:blip r:embed="rId5"/>
                <a:stretch>
                  <a:fillRect l="-3052" t="-3239" r="-2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02D2C472-6B09-FDAD-095B-08516BDE9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023" y="2807968"/>
            <a:ext cx="4975515" cy="34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DF1CC9-2972-4D8D-B0C7-79E685C0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運動を表すグラフ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B94EE7-BD42-A477-5EE4-E101F7DA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17" y="980728"/>
            <a:ext cx="10000766" cy="30950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9B4B98D-0FEA-519E-EFAC-C5C72C962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4149079"/>
            <a:ext cx="2607549" cy="25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0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9FFE5-6634-4753-8821-1E60A93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運動を表すグラフ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3DCB5AD-2354-4CFD-982B-865DA98E6278}"/>
              </a:ext>
            </a:extLst>
          </p:cNvPr>
          <p:cNvGrpSpPr/>
          <p:nvPr/>
        </p:nvGrpSpPr>
        <p:grpSpPr>
          <a:xfrm>
            <a:off x="1375587" y="1145341"/>
            <a:ext cx="9832982" cy="2596620"/>
            <a:chOff x="1375587" y="1145341"/>
            <a:chExt cx="9832982" cy="2596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コンテンツ プレースホルダー 2">
                  <a:extLst>
                    <a:ext uri="{FF2B5EF4-FFF2-40B4-BE49-F238E27FC236}">
                      <a16:creationId xmlns:a16="http://schemas.microsoft.com/office/drawing/2014/main" id="{3906056B-D69E-4A91-9BA2-26B2F4DB026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75587" y="1181805"/>
                  <a:ext cx="9832982" cy="2560156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buNone/>
                  </a:pPr>
                  <a:r>
                    <a:rPr lang="ja-JP" altLang="en-US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　　　</a:t>
                  </a:r>
                  <a:r>
                    <a:rPr lang="ja-JP" altLang="en-US" sz="3200" b="0" i="0" strike="noStrike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スマートフォンの検索アプリケーションを使用し，目的地までのルートを調べ，表示された通りの経路に沿って目的地まで歩いた。すると，移動距離</a:t>
                  </a:r>
                  <a14:m>
                    <m:oMath xmlns:m="http://schemas.openxmlformats.org/officeDocument/2006/math">
                      <m:r>
                        <a:rPr lang="en-US" altLang="ja-JP" sz="3200" b="0" i="1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0" i="1" strike="noStrike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altLang="ja-JP" sz="3200" b="0" i="0" strike="noStrike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〔m〕</a:t>
                  </a:r>
                  <a14:m>
                    <m:oMath xmlns:m="http://schemas.openxmlformats.org/officeDocument/2006/math">
                      <m:r>
                        <a:rPr lang="en-US" altLang="ja-JP" sz="3200" b="0" i="1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3200" b="0" i="0" strike="noStrike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と所要時間</a:t>
                  </a:r>
                  <a14:m>
                    <m:oMath xmlns:m="http://schemas.openxmlformats.org/officeDocument/2006/math">
                      <m:r>
                        <a:rPr lang="en-US" altLang="ja-JP" sz="3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altLang="ja-JP" sz="3200" b="0" i="0" strike="noStrike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〔s〕</a:t>
                  </a:r>
                  <a14:m>
                    <m:oMath xmlns:m="http://schemas.openxmlformats.org/officeDocument/2006/math">
                      <m:r>
                        <a:rPr lang="en-US" altLang="ja-JP" sz="3200" b="0" i="1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3200" b="0" i="0" strike="noStrike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に関して，右下図のようなグラフとなったことが表示された。このときの速さをグラフから求めよ。</a:t>
                  </a:r>
                  <a:endParaRPr lang="en-US" altLang="ja-JP" sz="3200" b="0" i="0" strike="noStrike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21" name="コンテンツ プレースホルダー 2">
                  <a:extLst>
                    <a:ext uri="{FF2B5EF4-FFF2-40B4-BE49-F238E27FC236}">
                      <a16:creationId xmlns:a16="http://schemas.microsoft.com/office/drawing/2014/main" id="{3906056B-D69E-4A91-9BA2-26B2F4DB0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5587" y="1181805"/>
                  <a:ext cx="9832982" cy="2560156"/>
                </a:xfrm>
                <a:prstGeom prst="rect">
                  <a:avLst/>
                </a:prstGeom>
                <a:blipFill>
                  <a:blip r:embed="rId3"/>
                  <a:stretch>
                    <a:fillRect l="-1612" t="-3095" r="-1550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1F4EBA9-F2F7-4BAA-A975-9A576D59D811}"/>
                </a:ext>
              </a:extLst>
            </p:cNvPr>
            <p:cNvSpPr txBox="1"/>
            <p:nvPr/>
          </p:nvSpPr>
          <p:spPr bwMode="white">
            <a:xfrm>
              <a:off x="1642960" y="1145341"/>
              <a:ext cx="4535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bg1"/>
                  </a:solidFill>
                </a:rPr>
                <a:t>３</a:t>
              </a: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A7D8280-D00C-4B98-B82B-33DBB0DE9FBF}"/>
              </a:ext>
            </a:extLst>
          </p:cNvPr>
          <p:cNvSpPr txBox="1"/>
          <p:nvPr/>
        </p:nvSpPr>
        <p:spPr>
          <a:xfrm>
            <a:off x="5592618" y="30480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6193AE2C-3254-4BEB-A26B-F19FAFC8AD8A}"/>
              </a:ext>
            </a:extLst>
          </p:cNvPr>
          <p:cNvGrpSpPr/>
          <p:nvPr/>
        </p:nvGrpSpPr>
        <p:grpSpPr>
          <a:xfrm>
            <a:off x="1199456" y="4180885"/>
            <a:ext cx="5472608" cy="2416467"/>
            <a:chOff x="1193677" y="3441378"/>
            <a:chExt cx="5472608" cy="2416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コンテンツ プレースホルダー 2">
                  <a:extLst>
                    <a:ext uri="{FF2B5EF4-FFF2-40B4-BE49-F238E27FC236}">
                      <a16:creationId xmlns:a16="http://schemas.microsoft.com/office/drawing/2014/main" id="{6F762FA8-AD04-4457-A6C1-9AD75BC60B3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93677" y="3441378"/>
                  <a:ext cx="5472608" cy="2416467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442913" algn="just">
                    <a:buNone/>
                  </a:pPr>
                  <a:r>
                    <a:rPr lang="ja-JP" altLang="en-US" sz="32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</a:t>
                  </a:r>
                  <a:r>
                    <a:rPr lang="ja-JP" altLang="en-US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所要時間が </a:t>
                  </a:r>
                  <a:r>
                    <a:rPr lang="en-US" altLang="ja-JP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7.2×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0" i="1" u="none" strike="noStrike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s</a:t>
                  </a:r>
                  <a:r>
                    <a:rPr lang="ja-JP" altLang="en-US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，移動距離は </a:t>
                  </a:r>
                  <a:r>
                    <a:rPr lang="en-US" altLang="ja-JP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1.0×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ja-JP" sz="32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32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ea"/>
                        </a:rPr>
                        <m:t>m</m:t>
                      </m:r>
                    </m:oMath>
                  </a14:m>
                  <a:r>
                    <a:rPr lang="ja-JP" altLang="en-US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である。したがって，速さ</a:t>
                  </a:r>
                  <a14:m>
                    <m:oMath xmlns:m="http://schemas.openxmlformats.org/officeDocument/2006/math">
                      <m:r>
                        <a:rPr lang="en-US" altLang="ja-JP" sz="3200" b="0" i="0" u="none" strike="noStrike" baseline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0" i="1" u="none" strike="noStrike" baseline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3200" b="0" i="1" u="none" strike="noStrike" baseline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は</a:t>
                  </a:r>
                  <a:endParaRPr lang="en-US" altLang="ja-JP" sz="3200" b="0" i="0" u="none" strike="noStrike" baseline="0" dirty="0">
                    <a:solidFill>
                      <a:schemeClr val="bg2">
                        <a:lumMod val="25000"/>
                      </a:schemeClr>
                    </a:solidFill>
                    <a:latin typeface="+mn-ea"/>
                  </a:endParaRPr>
                </a:p>
                <a:p>
                  <a:pPr marL="0" indent="0" algn="just">
                    <a:buNone/>
                  </a:pPr>
                  <a:r>
                    <a:rPr lang="ja-JP" altLang="en-US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　</a:t>
                  </a:r>
                  <a14:m>
                    <m:oMath xmlns:m="http://schemas.openxmlformats.org/officeDocument/2006/math">
                      <m:r>
                        <a:rPr lang="en-US" altLang="ja-JP" sz="3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3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3200" b="0" i="0" u="none" strike="noStrike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sz="3200" b="0" i="1" u="none" strike="noStrike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u="none" strike="noStrike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</m:t>
                          </m:r>
                          <m:r>
                            <a:rPr lang="en-US" altLang="ja-JP" sz="3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32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32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7.2</m:t>
                          </m:r>
                          <m:r>
                            <a:rPr lang="en-US" altLang="ja-JP" sz="3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32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32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3200" b="0" i="0" u="none" strike="noStrike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3200" b="0" i="0" u="none" strike="noStrike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1.38</a:t>
                  </a:r>
                  <a:r>
                    <a:rPr lang="ja-JP" altLang="en-US" sz="3200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</a:rPr>
                    <a:t> ≒</a:t>
                  </a:r>
                  <a:r>
                    <a:rPr lang="en-US" altLang="ja-JP" sz="3200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1.4 </a:t>
                  </a:r>
                  <a:r>
                    <a:rPr lang="en-US" altLang="ja-JP" sz="3200" b="0" i="0" u="none" strike="noStrike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m/s</a:t>
                  </a:r>
                  <a:r>
                    <a:rPr lang="ja-JP" altLang="en-US" sz="3200" b="0" i="0" u="none" strike="noStrike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</a:rPr>
                    <a:t>　　　　</a:t>
                  </a:r>
                  <a:endParaRPr lang="en-US" altLang="ja-JP" sz="3200" b="0" i="0" u="none" strike="noStrike" baseline="0" dirty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コンテンツ プレースホルダー 2">
                  <a:extLst>
                    <a:ext uri="{FF2B5EF4-FFF2-40B4-BE49-F238E27FC236}">
                      <a16:creationId xmlns:a16="http://schemas.microsoft.com/office/drawing/2014/main" id="{6F762FA8-AD04-4457-A6C1-9AD75BC60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677" y="3441378"/>
                  <a:ext cx="5472608" cy="2416467"/>
                </a:xfrm>
                <a:prstGeom prst="rect">
                  <a:avLst/>
                </a:prstGeom>
                <a:blipFill>
                  <a:blip r:embed="rId5"/>
                  <a:stretch>
                    <a:fillRect l="-2899" t="-4040" r="-2899" b="-479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4FF52EE5-8E36-457A-9B86-D7BC5FF4341B}"/>
                </a:ext>
              </a:extLst>
            </p:cNvPr>
            <p:cNvCxnSpPr>
              <a:cxnSpLocks/>
            </p:cNvCxnSpPr>
            <p:nvPr/>
          </p:nvCxnSpPr>
          <p:spPr>
            <a:xfrm>
              <a:off x="4506045" y="5194638"/>
              <a:ext cx="216024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65DAEF2-A693-4A19-AD33-2092F73EE773}"/>
              </a:ext>
            </a:extLst>
          </p:cNvPr>
          <p:cNvSpPr/>
          <p:nvPr/>
        </p:nvSpPr>
        <p:spPr bwMode="white">
          <a:xfrm>
            <a:off x="3931468" y="1662424"/>
            <a:ext cx="5898928" cy="24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08E0C00-363E-4648-B6B2-87324CEC1B78}"/>
              </a:ext>
            </a:extLst>
          </p:cNvPr>
          <p:cNvSpPr txBox="1"/>
          <p:nvPr/>
        </p:nvSpPr>
        <p:spPr>
          <a:xfrm>
            <a:off x="771939" y="4190745"/>
            <a:ext cx="936625" cy="523220"/>
          </a:xfrm>
          <a:prstGeom prst="rect">
            <a:avLst/>
          </a:prstGeom>
          <a:solidFill>
            <a:srgbClr val="9ED8F6"/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+mn-lt"/>
                <a:ea typeface="+mn-ea"/>
              </a:rPr>
              <a:t>解答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5D9D021-73E0-2DDF-4DC9-1DFFF5756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570" y="3827218"/>
            <a:ext cx="3847491" cy="1944395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6FA8DB3-2806-0BF9-2E2C-4A6895959079}"/>
              </a:ext>
            </a:extLst>
          </p:cNvPr>
          <p:cNvGrpSpPr/>
          <p:nvPr/>
        </p:nvGrpSpPr>
        <p:grpSpPr>
          <a:xfrm>
            <a:off x="827986" y="1242325"/>
            <a:ext cx="1496928" cy="492443"/>
            <a:chOff x="1127448" y="2616252"/>
            <a:chExt cx="1496928" cy="492443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A304CF52-08D4-66AB-CAB4-72A91A7C3FF3}"/>
                </a:ext>
              </a:extLst>
            </p:cNvPr>
            <p:cNvGrpSpPr/>
            <p:nvPr/>
          </p:nvGrpSpPr>
          <p:grpSpPr>
            <a:xfrm>
              <a:off x="1127448" y="2648271"/>
              <a:ext cx="1337087" cy="451336"/>
              <a:chOff x="1127448" y="2648271"/>
              <a:chExt cx="1337087" cy="451336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8CD96C1E-3DC0-400E-AB48-3A2907A15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7448" y="2648271"/>
                <a:ext cx="1337087" cy="451336"/>
              </a:xfrm>
              <a:prstGeom prst="rect">
                <a:avLst/>
              </a:prstGeom>
            </p:spPr>
          </p:pic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C47796C9-9BFE-FC5A-6A46-9C52DBF32E1C}"/>
                  </a:ext>
                </a:extLst>
              </p:cNvPr>
              <p:cNvSpPr/>
              <p:nvPr/>
            </p:nvSpPr>
            <p:spPr>
              <a:xfrm>
                <a:off x="2155552" y="2710042"/>
                <a:ext cx="190951" cy="337958"/>
              </a:xfrm>
              <a:prstGeom prst="rect">
                <a:avLst/>
              </a:prstGeom>
              <a:solidFill>
                <a:srgbClr val="759DCA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8186762-E282-B420-89D0-4B2ADD8E9B44}"/>
                </a:ext>
              </a:extLst>
            </p:cNvPr>
            <p:cNvSpPr txBox="1"/>
            <p:nvPr/>
          </p:nvSpPr>
          <p:spPr bwMode="white">
            <a:xfrm>
              <a:off x="1845547" y="2616252"/>
              <a:ext cx="778829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</a:t>
              </a:r>
              <a:endParaRPr kumimoji="1" lang="ja-JP" altLang="en-US" sz="2600" spc="-1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0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9FFE5-6634-4753-8821-1E60A93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運動を表すグラフ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F445A3F-4C0F-4BE2-A597-B717E2083EA6}"/>
              </a:ext>
            </a:extLst>
          </p:cNvPr>
          <p:cNvGrpSpPr/>
          <p:nvPr/>
        </p:nvGrpSpPr>
        <p:grpSpPr>
          <a:xfrm>
            <a:off x="1642960" y="1124744"/>
            <a:ext cx="5715999" cy="2240790"/>
            <a:chOff x="1642960" y="1124744"/>
            <a:chExt cx="5715999" cy="2240790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1F4EBA9-F2F7-4BAA-A975-9A576D59D811}"/>
                </a:ext>
              </a:extLst>
            </p:cNvPr>
            <p:cNvSpPr txBox="1"/>
            <p:nvPr/>
          </p:nvSpPr>
          <p:spPr bwMode="white">
            <a:xfrm>
              <a:off x="1642960" y="1124744"/>
              <a:ext cx="4535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bg1"/>
                  </a:solidFill>
                </a:rPr>
                <a:t>４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コンテンツ プレースホルダー 2">
                  <a:extLst>
                    <a:ext uri="{FF2B5EF4-FFF2-40B4-BE49-F238E27FC236}">
                      <a16:creationId xmlns:a16="http://schemas.microsoft.com/office/drawing/2014/main" id="{AD62780A-A316-4153-8377-4A8BECDC5BE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97207" y="1174653"/>
                  <a:ext cx="5561752" cy="2190881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buNone/>
                  </a:pPr>
                  <a:r>
                    <a:rPr lang="ja-JP" altLang="en-US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　</a:t>
                  </a:r>
                  <a:r>
                    <a:rPr lang="ja-JP" altLang="en-US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目的地まで経路に沿って，右図の</a:t>
                  </a:r>
                  <a14:m>
                    <m:oMath xmlns:m="http://schemas.openxmlformats.org/officeDocument/2006/math">
                      <m:r>
                        <a:rPr lang="en-US" altLang="ja-JP" sz="3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3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グラフのように歩く場合について考える。このときの移動距離をグラフから求めよ。</a:t>
                  </a:r>
                  <a:endPara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3" name="コンテンツ プレースホルダー 2">
                  <a:extLst>
                    <a:ext uri="{FF2B5EF4-FFF2-40B4-BE49-F238E27FC236}">
                      <a16:creationId xmlns:a16="http://schemas.microsoft.com/office/drawing/2014/main" id="{AD62780A-A316-4153-8377-4A8BECDC5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207" y="1174653"/>
                  <a:ext cx="5561752" cy="2190881"/>
                </a:xfrm>
                <a:prstGeom prst="rect">
                  <a:avLst/>
                </a:prstGeom>
                <a:blipFill>
                  <a:blip r:embed="rId3"/>
                  <a:stretch>
                    <a:fillRect l="-2851" t="-3621" r="-7566" b="-25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DEC7E5B-9818-4C58-9BD6-B151855798B1}"/>
              </a:ext>
            </a:extLst>
          </p:cNvPr>
          <p:cNvGrpSpPr/>
          <p:nvPr/>
        </p:nvGrpSpPr>
        <p:grpSpPr>
          <a:xfrm>
            <a:off x="551384" y="3862463"/>
            <a:ext cx="10362927" cy="2416467"/>
            <a:chOff x="-803767" y="3417276"/>
            <a:chExt cx="10362927" cy="2416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コンテンツ プレースホルダー 2">
                  <a:extLst>
                    <a:ext uri="{FF2B5EF4-FFF2-40B4-BE49-F238E27FC236}">
                      <a16:creationId xmlns:a16="http://schemas.microsoft.com/office/drawing/2014/main" id="{4E0EBB07-410B-4E08-BDD0-819DD16FD52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803767" y="3417276"/>
                  <a:ext cx="10362927" cy="2416467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720725" indent="-720725" algn="just">
                    <a:buNone/>
                  </a:pPr>
                  <a:r>
                    <a:rPr lang="ja-JP" altLang="en-US" sz="3200" dirty="0">
                      <a:solidFill>
                        <a:schemeClr val="bg2">
                          <a:lumMod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　　　</a:t>
                  </a:r>
                  <a:r>
                    <a:rPr lang="en-US" altLang="ja-JP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 </a:t>
                  </a:r>
                  <a:r>
                    <a:rPr lang="ja-JP" altLang="en-US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　速さ </a:t>
                  </a:r>
                  <a:r>
                    <a:rPr lang="en-US" altLang="ja-JP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1.4 </a:t>
                  </a:r>
                  <a:r>
                    <a:rPr lang="en-US" altLang="ja-JP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m/s </a:t>
                  </a:r>
                  <a:r>
                    <a:rPr lang="ja-JP" altLang="en-US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で，</a:t>
                  </a:r>
                  <a:r>
                    <a:rPr lang="en-US" altLang="ja-JP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1.8×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0" i="1" u="none" strike="noStrike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2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altLang="ja-JP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s</a:t>
                  </a:r>
                  <a:r>
                    <a:rPr lang="ja-JP" altLang="en-US" sz="3200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ja-JP" altLang="en-US" sz="320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歩いている。よって，</a:t>
                  </a:r>
                  <a:r>
                    <a:rPr lang="ja-JP" altLang="en-US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移動距離</a:t>
                  </a:r>
                  <a14:m>
                    <m:oMath xmlns:m="http://schemas.openxmlformats.org/officeDocument/2006/math">
                      <m:r>
                        <a:rPr lang="en-US" altLang="ja-JP" sz="3200" b="0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は</a:t>
                  </a:r>
                  <a:endParaRPr lang="en-US" altLang="ja-JP" sz="3200" b="0" i="0" u="none" strike="noStrike" baseline="0" dirty="0">
                    <a:solidFill>
                      <a:schemeClr val="bg2">
                        <a:lumMod val="25000"/>
                      </a:schemeClr>
                    </a:solidFill>
                    <a:latin typeface="+mn-ea"/>
                  </a:endParaRPr>
                </a:p>
                <a:p>
                  <a:pPr marL="628650" indent="0" algn="just">
                    <a:buNone/>
                  </a:pPr>
                  <a:r>
                    <a:rPr lang="ja-JP" altLang="en-US" sz="3200" b="0" i="0" u="none" strike="noStrike" baseline="0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　　</a:t>
                  </a:r>
                  <a:r>
                    <a:rPr lang="en-US" altLang="ja-JP" sz="3200" dirty="0">
                      <a:solidFill>
                        <a:schemeClr val="bg2">
                          <a:lumMod val="2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3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3200" b="0" i="0" u="none" strike="noStrike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altLang="ja-JP" sz="3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ja-JP" sz="32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</m:t>
                      </m:r>
                      <m:r>
                        <a:rPr lang="en-US" altLang="ja-JP" sz="32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×1.8×</m:t>
                      </m:r>
                      <m:sSup>
                        <m:sSupPr>
                          <m:ctrlPr>
                            <a:rPr lang="en-US" altLang="ja-JP" sz="3200" b="0" i="1" u="none" strike="noStrike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2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32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3200" b="0" i="0" u="none" strike="noStrike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2.52×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32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3200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</a:rPr>
                    <a:t>≒</a:t>
                  </a:r>
                  <a:r>
                    <a:rPr lang="en-US" altLang="ja-JP" sz="3200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2.5×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2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32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3200" b="0" i="0" u="none" strike="noStrike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m</a:t>
                  </a:r>
                  <a:r>
                    <a:rPr lang="ja-JP" altLang="en-US" sz="3200" b="0" i="0" u="none" strike="noStrike" dirty="0">
                      <a:solidFill>
                        <a:schemeClr val="bg2">
                          <a:lumMod val="25000"/>
                        </a:schemeClr>
                      </a:solidFill>
                      <a:latin typeface="+mn-ea"/>
                    </a:rPr>
                    <a:t>　</a:t>
                  </a:r>
                  <a:r>
                    <a:rPr lang="ja-JP" altLang="en-US" sz="3200" b="0" i="0" u="none" strike="noStrike" dirty="0">
                      <a:solidFill>
                        <a:schemeClr val="bg2">
                          <a:lumMod val="25000"/>
                        </a:schemeClr>
                      </a:solidFill>
                      <a:latin typeface="Cambria Math" panose="02040503050406030204" pitchFamily="18" charset="0"/>
                    </a:rPr>
                    <a:t>　　　</a:t>
                  </a:r>
                  <a:endParaRPr lang="en-US" altLang="ja-JP" sz="3200" b="0" i="0" u="none" strike="noStrike" baseline="0" dirty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コンテンツ プレースホルダー 2">
                  <a:extLst>
                    <a:ext uri="{FF2B5EF4-FFF2-40B4-BE49-F238E27FC236}">
                      <a16:creationId xmlns:a16="http://schemas.microsoft.com/office/drawing/2014/main" id="{4E0EBB07-410B-4E08-BDD0-819DD16FD5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03767" y="3417276"/>
                  <a:ext cx="10362927" cy="2416467"/>
                </a:xfrm>
                <a:prstGeom prst="rect">
                  <a:avLst/>
                </a:prstGeom>
                <a:blipFill>
                  <a:blip r:embed="rId4"/>
                  <a:stretch>
                    <a:fillRect t="-4040" r="-15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E54858A7-B338-41AE-9162-8232310E5E43}"/>
                </a:ext>
              </a:extLst>
            </p:cNvPr>
            <p:cNvCxnSpPr>
              <a:cxnSpLocks/>
            </p:cNvCxnSpPr>
            <p:nvPr/>
          </p:nvCxnSpPr>
          <p:spPr>
            <a:xfrm>
              <a:off x="6306570" y="4556258"/>
              <a:ext cx="216024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1AE8198-052E-4090-B98C-70A53DC4BE21}"/>
              </a:ext>
            </a:extLst>
          </p:cNvPr>
          <p:cNvSpPr/>
          <p:nvPr/>
        </p:nvSpPr>
        <p:spPr bwMode="white">
          <a:xfrm>
            <a:off x="1861788" y="762963"/>
            <a:ext cx="10299901" cy="1888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E811BE8-AA75-4FA4-B79C-5FC9A6A15908}"/>
              </a:ext>
            </a:extLst>
          </p:cNvPr>
          <p:cNvSpPr txBox="1"/>
          <p:nvPr/>
        </p:nvSpPr>
        <p:spPr>
          <a:xfrm>
            <a:off x="987638" y="3860023"/>
            <a:ext cx="936625" cy="523220"/>
          </a:xfrm>
          <a:prstGeom prst="rect">
            <a:avLst/>
          </a:prstGeom>
          <a:solidFill>
            <a:srgbClr val="9ED8F6"/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+mn-lt"/>
                <a:ea typeface="+mn-ea"/>
              </a:rPr>
              <a:t>解答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E3F72CF-7727-0112-1BC5-4AB103A1B36D}"/>
              </a:ext>
            </a:extLst>
          </p:cNvPr>
          <p:cNvGrpSpPr/>
          <p:nvPr/>
        </p:nvGrpSpPr>
        <p:grpSpPr>
          <a:xfrm>
            <a:off x="827986" y="1248206"/>
            <a:ext cx="1496928" cy="492443"/>
            <a:chOff x="1127448" y="2616252"/>
            <a:chExt cx="1496928" cy="49244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A237755-B944-9CB7-96F8-6AD78959A01B}"/>
                </a:ext>
              </a:extLst>
            </p:cNvPr>
            <p:cNvGrpSpPr/>
            <p:nvPr/>
          </p:nvGrpSpPr>
          <p:grpSpPr>
            <a:xfrm>
              <a:off x="1127448" y="2648271"/>
              <a:ext cx="1337087" cy="451336"/>
              <a:chOff x="1127448" y="2648271"/>
              <a:chExt cx="1337087" cy="451336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0DF3A997-7385-A2DF-455D-3B679D6CA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7448" y="2648271"/>
                <a:ext cx="1337087" cy="451336"/>
              </a:xfrm>
              <a:prstGeom prst="rect">
                <a:avLst/>
              </a:prstGeom>
            </p:spPr>
          </p:pic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3ABE530A-B489-561C-1946-FC7B30E00831}"/>
                  </a:ext>
                </a:extLst>
              </p:cNvPr>
              <p:cNvSpPr/>
              <p:nvPr/>
            </p:nvSpPr>
            <p:spPr>
              <a:xfrm>
                <a:off x="2155552" y="2710042"/>
                <a:ext cx="190951" cy="337958"/>
              </a:xfrm>
              <a:prstGeom prst="rect">
                <a:avLst/>
              </a:prstGeom>
              <a:solidFill>
                <a:srgbClr val="759DCA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DFFB451-5D7A-2517-D278-83B14EE3339A}"/>
                </a:ext>
              </a:extLst>
            </p:cNvPr>
            <p:cNvSpPr txBox="1"/>
            <p:nvPr/>
          </p:nvSpPr>
          <p:spPr bwMode="white">
            <a:xfrm>
              <a:off x="1845547" y="2616252"/>
              <a:ext cx="778829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</a:t>
              </a:r>
              <a:endParaRPr kumimoji="1" lang="ja-JP" altLang="en-US" sz="2600" spc="-1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BE3CF412-6995-E9B2-D1EC-D0A8C3C42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365" y="1341996"/>
            <a:ext cx="3808235" cy="18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1E91E-BF0F-42BB-A5C3-A8671EA4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振り返り</a:t>
            </a: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286FC3D7-A6EB-44AE-BE76-188941B33EE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27448" y="1196307"/>
            <a:ext cx="98650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742950" indent="-742950" algn="just">
              <a:buAutoNum type="arabicParenBoth"/>
            </a:pP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速さとはどのような量か説明してみよう。</a:t>
            </a:r>
            <a:endParaRPr lang="en-US" altLang="ja-JP" sz="3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1">
                <a:extLst>
                  <a:ext uri="{FF2B5EF4-FFF2-40B4-BE49-F238E27FC236}">
                    <a16:creationId xmlns:a16="http://schemas.microsoft.com/office/drawing/2014/main" id="{6F8F991A-D45D-4967-B00D-322A6A9D8BB9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1127447" y="2093061"/>
                <a:ext cx="10160091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marL="720000" indent="-720000">
                  <a:buFont typeface="Wingdings" pitchFamily="2" charset="2"/>
                  <a:buAutoNum type="arabicParenBoth" startAt="2"/>
                </a:pPr>
                <a:r>
                  <a:rPr lang="ja-JP" altLang="en-US" sz="32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等速直線運動する物体の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グラフ，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グラフはどのような形をしているのだろうか。</a:t>
                </a:r>
                <a:endParaRPr lang="en-US" altLang="ja-JP" sz="32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1">
                <a:extLst>
                  <a:ext uri="{FF2B5EF4-FFF2-40B4-BE49-F238E27FC236}">
                    <a16:creationId xmlns:a16="http://schemas.microsoft.com/office/drawing/2014/main" id="{6F8F991A-D45D-4967-B00D-322A6A9D8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127447" y="2093061"/>
                <a:ext cx="10160091" cy="1077218"/>
              </a:xfrm>
              <a:prstGeom prst="rect">
                <a:avLst/>
              </a:prstGeom>
              <a:blipFill>
                <a:blip r:embed="rId2"/>
                <a:stretch>
                  <a:fillRect l="-1140" t="-9040" r="-120" b="-175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1">
                <a:extLst>
                  <a:ext uri="{FF2B5EF4-FFF2-40B4-BE49-F238E27FC236}">
                    <a16:creationId xmlns:a16="http://schemas.microsoft.com/office/drawing/2014/main" id="{34444D09-7636-4BB7-8772-91EC14EED7DB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1127448" y="3429000"/>
                <a:ext cx="986509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marL="720725" indent="-720725" algn="just"/>
                <a:r>
                  <a:rPr lang="en-US" altLang="ja-JP" sz="32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グラフの傾きは何を表しているのだろうか。また，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グラフの面積は何を表しているのだろうか。</a:t>
                </a:r>
                <a:endParaRPr lang="en-US" altLang="ja-JP" sz="32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1">
                <a:extLst>
                  <a:ext uri="{FF2B5EF4-FFF2-40B4-BE49-F238E27FC236}">
                    <a16:creationId xmlns:a16="http://schemas.microsoft.com/office/drawing/2014/main" id="{34444D09-7636-4BB7-8772-91EC14EED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127448" y="3429000"/>
                <a:ext cx="9865096" cy="1569660"/>
              </a:xfrm>
              <a:prstGeom prst="rect">
                <a:avLst/>
              </a:prstGeom>
              <a:blipFill>
                <a:blip r:embed="rId3"/>
                <a:stretch>
                  <a:fillRect l="-1607" t="-6226" r="-5686" b="-116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 descr="グラフィカル ユーザー インターフェイス, テキスト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EE7209B1-CC0F-417D-B354-9D50D535E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8" t="-965" b="92462"/>
          <a:stretch/>
        </p:blipFill>
        <p:spPr>
          <a:xfrm>
            <a:off x="5735960" y="4725144"/>
            <a:ext cx="5328592" cy="12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C2F7B0-59C7-4E6F-935F-5E4142E7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予想してみよう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DD5AD2F-5681-4C2D-8AB3-781225CECD88}"/>
              </a:ext>
            </a:extLst>
          </p:cNvPr>
          <p:cNvSpPr txBox="1">
            <a:spLocks/>
          </p:cNvSpPr>
          <p:nvPr/>
        </p:nvSpPr>
        <p:spPr>
          <a:xfrm>
            <a:off x="1199456" y="4517082"/>
            <a:ext cx="4392488" cy="17281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　</a:t>
            </a:r>
            <a:r>
              <a:rPr lang="ja-JP" altLang="en-US" sz="3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人</a:t>
            </a:r>
            <a:endParaRPr lang="en-US" altLang="ja-JP" sz="32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ClrTx/>
              <a:buNone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　</a:t>
            </a:r>
            <a:r>
              <a:rPr lang="ja-JP" altLang="en-US" sz="3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人</a:t>
            </a:r>
            <a:endParaRPr lang="en-US" altLang="ja-JP" sz="32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ClrTx/>
              <a:buNone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　</a:t>
            </a:r>
            <a:r>
              <a:rPr lang="ja-JP" altLang="en-US" sz="3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人　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862546C-729F-E3B0-00B5-16CD85856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44" y="1196752"/>
            <a:ext cx="10773264" cy="29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2A73AF9-2952-B547-8CE5-9E4C8443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今日の学習目標</a:t>
            </a:r>
            <a:endParaRPr lang="ja-IS" altLang="en-US" dirty="0"/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6BA9B0FF-4F9A-407D-8F46-F07FE5A44538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205872" y="1772816"/>
            <a:ext cx="10002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defRPr/>
            </a:pPr>
            <a:r>
              <a:rPr lang="ja-JP" altLang="en-US" sz="3600" dirty="0">
                <a:solidFill>
                  <a:srgbClr val="F9F9F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１）　意味を考えながら，速さという物理量を考える。</a:t>
            </a:r>
            <a:endParaRPr lang="en-US" altLang="ja-JP" sz="3600" dirty="0">
              <a:solidFill>
                <a:srgbClr val="F9F9F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3E3217DC-F673-487F-89F6-FA0FA9DA8520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205872" y="3068960"/>
            <a:ext cx="100026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defRPr/>
            </a:pPr>
            <a:r>
              <a:rPr lang="ja-JP" altLang="en-US" sz="3600" dirty="0">
                <a:solidFill>
                  <a:srgbClr val="F9F9F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２）　グラフを用いて，イメージとともに速さの式を</a:t>
            </a:r>
            <a:endParaRPr lang="en-US" altLang="ja-JP" sz="3600" dirty="0">
              <a:solidFill>
                <a:srgbClr val="F9F9F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defRPr/>
            </a:pPr>
            <a:r>
              <a:rPr lang="en-US" altLang="ja-JP" sz="3600" dirty="0">
                <a:solidFill>
                  <a:srgbClr val="F9F9F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3600">
                <a:solidFill>
                  <a:srgbClr val="F9F9F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理解する。</a:t>
            </a:r>
            <a:endParaRPr lang="en-US" altLang="ja-JP" sz="3600" dirty="0">
              <a:solidFill>
                <a:srgbClr val="F9F9F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defRPr/>
            </a:pPr>
            <a:endParaRPr lang="en-US" altLang="ja-JP" sz="3600" dirty="0">
              <a:solidFill>
                <a:srgbClr val="F9F9F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9FFE5-6634-4753-8821-1E60A93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速さ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B21829F-0FAE-4C53-9CEE-C90D954D239F}"/>
              </a:ext>
            </a:extLst>
          </p:cNvPr>
          <p:cNvGrpSpPr/>
          <p:nvPr/>
        </p:nvGrpSpPr>
        <p:grpSpPr>
          <a:xfrm>
            <a:off x="1691780" y="1036705"/>
            <a:ext cx="8443094" cy="565146"/>
            <a:chOff x="1691780" y="1036705"/>
            <a:chExt cx="8443094" cy="565146"/>
          </a:xfrm>
        </p:grpSpPr>
        <p:sp>
          <p:nvSpPr>
            <p:cNvPr id="7" name="コンテンツ プレースホルダー 2">
              <a:extLst>
                <a:ext uri="{FF2B5EF4-FFF2-40B4-BE49-F238E27FC236}">
                  <a16:creationId xmlns:a16="http://schemas.microsoft.com/office/drawing/2014/main" id="{ECB4299D-DCFA-4E43-9FDA-B98D40C5C273}"/>
                </a:ext>
              </a:extLst>
            </p:cNvPr>
            <p:cNvSpPr txBox="1">
              <a:spLocks/>
            </p:cNvSpPr>
            <p:nvPr/>
          </p:nvSpPr>
          <p:spPr>
            <a:xfrm>
              <a:off x="2735783" y="1036708"/>
              <a:ext cx="7399091" cy="565143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Wingdings 3" charset="2"/>
                <a:buNone/>
              </a:pPr>
              <a:r>
                <a:rPr lang="ja-JP" altLang="en-US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：単位時間あたりに移動した距離。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55F0BD9-FF91-4248-B410-EC6286BFD5D7}"/>
                </a:ext>
              </a:extLst>
            </p:cNvPr>
            <p:cNvSpPr txBox="1"/>
            <p:nvPr/>
          </p:nvSpPr>
          <p:spPr>
            <a:xfrm>
              <a:off x="1691780" y="1036705"/>
              <a:ext cx="1044000" cy="5651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0" bIns="72000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速さ</a:t>
              </a: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53249403-6E26-462E-87BE-69866353A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425" y="2362268"/>
            <a:ext cx="3771900" cy="1047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E8789B69-C14F-44F1-85BD-ACBC9F9113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3728" y="4139384"/>
                <a:ext cx="4691302" cy="10477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さんの速さ）＝</a:t>
                </a:r>
              </a:p>
            </p:txBody>
          </p:sp>
        </mc:Choice>
        <mc:Fallback xmlns="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E8789B69-C14F-44F1-85BD-ACBC9F911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28" y="4139384"/>
                <a:ext cx="4691302" cy="1047751"/>
              </a:xfrm>
              <a:prstGeom prst="rect">
                <a:avLst/>
              </a:prstGeom>
              <a:blipFill>
                <a:blip r:embed="rId3"/>
                <a:stretch>
                  <a:fillRect l="-3247" t="-139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4D8F8EF-4489-47BB-97B0-16ED529FE8EA}"/>
                  </a:ext>
                </a:extLst>
              </p:cNvPr>
              <p:cNvSpPr txBox="1"/>
              <p:nvPr/>
            </p:nvSpPr>
            <p:spPr>
              <a:xfrm>
                <a:off x="7968208" y="3983915"/>
                <a:ext cx="2876886" cy="8038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𝟒𝟎𝟎</m:t>
                        </m:r>
                        <m:r>
                          <a:rPr lang="en-US" altLang="ja-JP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3200" b="1" i="0">
                            <a:solidFill>
                              <a:srgbClr val="FF0000"/>
                            </a:solidFill>
                            <a:latin typeface="+mj-ea"/>
                            <a:ea typeface="+mj-ea"/>
                          </a:rPr>
                          <m:t>m</m:t>
                        </m:r>
                      </m:num>
                      <m:den>
                        <m:r>
                          <a:rPr lang="en-US" altLang="ja-JP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𝟖𝟎</m:t>
                        </m:r>
                        <m:r>
                          <a:rPr lang="en-US" altLang="ja-JP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3200" b="1" i="0" smtClean="0">
                            <a:solidFill>
                              <a:srgbClr val="FF0000"/>
                            </a:solidFill>
                            <a:latin typeface="+mn-ea"/>
                          </a:rPr>
                          <m:t>s</m:t>
                        </m:r>
                      </m:den>
                    </m:f>
                  </m:oMath>
                </a14:m>
                <a:r>
                  <a:rPr lang="ja-JP" altLang="en-US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5.0 </a:t>
                </a:r>
                <a:r>
                  <a:rPr lang="en-US" altLang="ja-JP" sz="3200" b="1" dirty="0">
                    <a:solidFill>
                      <a:srgbClr val="FF0000"/>
                    </a:solidFill>
                    <a:latin typeface="+mn-ea"/>
                  </a:rPr>
                  <a:t>m/s</a:t>
                </a:r>
                <a:endParaRPr lang="ja-JP" altLang="en-US" sz="32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4D8F8EF-4489-47BB-97B0-16ED529FE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08" y="3983915"/>
                <a:ext cx="2876886" cy="803810"/>
              </a:xfrm>
              <a:prstGeom prst="rect">
                <a:avLst/>
              </a:prstGeom>
              <a:blipFill>
                <a:blip r:embed="rId4"/>
                <a:stretch>
                  <a:fillRect r="-5274" b="-9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E29513-957E-4203-A219-18F3ADD3502A}"/>
                  </a:ext>
                </a:extLst>
              </p:cNvPr>
              <p:cNvSpPr txBox="1"/>
              <p:nvPr/>
            </p:nvSpPr>
            <p:spPr>
              <a:xfrm>
                <a:off x="7968208" y="5514660"/>
                <a:ext cx="2876886" cy="8036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r>
                          <a:rPr lang="en-US" altLang="ja-JP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3200" b="1" i="0" smtClean="0">
                            <a:solidFill>
                              <a:srgbClr val="FF0000"/>
                            </a:solidFill>
                            <a:latin typeface="+mj-ea"/>
                            <a:ea typeface="+mj-ea"/>
                          </a:rPr>
                          <m:t>m</m:t>
                        </m:r>
                      </m:num>
                      <m:den>
                        <m:r>
                          <a:rPr lang="en-US" altLang="ja-JP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  <m:r>
                          <a:rPr lang="en-US" altLang="ja-JP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3200" b="1" i="0" smtClean="0">
                            <a:solidFill>
                              <a:srgbClr val="FF0000"/>
                            </a:solidFill>
                            <a:latin typeface="+mn-ea"/>
                          </a:rPr>
                          <m:t>s</m:t>
                        </m:r>
                      </m:den>
                    </m:f>
                  </m:oMath>
                </a14:m>
                <a:r>
                  <a:rPr lang="ja-JP" altLang="en-US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4.0 </a:t>
                </a:r>
                <a:r>
                  <a:rPr lang="en-US" altLang="ja-JP" sz="3200" b="1" dirty="0">
                    <a:solidFill>
                      <a:srgbClr val="FF0000"/>
                    </a:solidFill>
                    <a:latin typeface="+mn-ea"/>
                  </a:rPr>
                  <a:t>m/s</a:t>
                </a:r>
                <a:endParaRPr lang="ja-JP" altLang="en-US" sz="32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E29513-957E-4203-A219-18F3ADD35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08" y="5514660"/>
                <a:ext cx="2876886" cy="803682"/>
              </a:xfrm>
              <a:prstGeom prst="rect">
                <a:avLst/>
              </a:prstGeom>
              <a:blipFill>
                <a:blip r:embed="rId5"/>
                <a:stretch>
                  <a:fillRect r="-5274" b="-9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8BB8005-02C6-4CE2-85FD-A0DE1B550846}"/>
              </a:ext>
            </a:extLst>
          </p:cNvPr>
          <p:cNvSpPr/>
          <p:nvPr/>
        </p:nvSpPr>
        <p:spPr>
          <a:xfrm>
            <a:off x="1691777" y="1036705"/>
            <a:ext cx="1044000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3C0BC11E-9194-4AB2-90D5-C741FCD6C56B}"/>
              </a:ext>
            </a:extLst>
          </p:cNvPr>
          <p:cNvSpPr/>
          <p:nvPr/>
        </p:nvSpPr>
        <p:spPr>
          <a:xfrm>
            <a:off x="4467500" y="4195931"/>
            <a:ext cx="436228" cy="453006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6EA3C0FE-40BA-4EFE-88F8-5D8BDDE26C39}"/>
              </a:ext>
            </a:extLst>
          </p:cNvPr>
          <p:cNvSpPr/>
          <p:nvPr/>
        </p:nvSpPr>
        <p:spPr>
          <a:xfrm>
            <a:off x="4467500" y="5736174"/>
            <a:ext cx="436228" cy="453006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コンテンツ プレースホルダー 2">
                <a:extLst>
                  <a:ext uri="{FF2B5EF4-FFF2-40B4-BE49-F238E27FC236}">
                    <a16:creationId xmlns:a16="http://schemas.microsoft.com/office/drawing/2014/main" id="{19897B97-90AB-4B5C-9551-E64B07EFA3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3728" y="5676141"/>
                <a:ext cx="4691302" cy="10477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さんの速さ）＝</a:t>
                </a:r>
              </a:p>
            </p:txBody>
          </p:sp>
        </mc:Choice>
        <mc:Fallback xmlns="">
          <p:sp>
            <p:nvSpPr>
              <p:cNvPr id="22" name="コンテンツ プレースホルダー 2">
                <a:extLst>
                  <a:ext uri="{FF2B5EF4-FFF2-40B4-BE49-F238E27FC236}">
                    <a16:creationId xmlns:a16="http://schemas.microsoft.com/office/drawing/2014/main" id="{19897B97-90AB-4B5C-9551-E64B07EFA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28" y="5676141"/>
                <a:ext cx="4691302" cy="1047751"/>
              </a:xfrm>
              <a:prstGeom prst="rect">
                <a:avLst/>
              </a:prstGeom>
              <a:blipFill>
                <a:blip r:embed="rId8"/>
                <a:stretch>
                  <a:fillRect l="-3247" t="-139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4A3129E-2833-404F-912A-CB76D11A98A5}"/>
              </a:ext>
            </a:extLst>
          </p:cNvPr>
          <p:cNvGrpSpPr/>
          <p:nvPr/>
        </p:nvGrpSpPr>
        <p:grpSpPr>
          <a:xfrm>
            <a:off x="2950937" y="1673481"/>
            <a:ext cx="7399091" cy="657736"/>
            <a:chOff x="2950937" y="1673481"/>
            <a:chExt cx="7399091" cy="657736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1B77DAE-9EB3-48B5-8051-A5BE58BC891F}"/>
                </a:ext>
              </a:extLst>
            </p:cNvPr>
            <p:cNvSpPr txBox="1"/>
            <p:nvPr/>
          </p:nvSpPr>
          <p:spPr>
            <a:xfrm>
              <a:off x="4381728" y="1681224"/>
              <a:ext cx="1044000" cy="5651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0" bIns="72000" rtlCol="0">
              <a:spAutoFit/>
            </a:bodyPr>
            <a:lstStyle/>
            <a:p>
              <a:pPr algn="ctr"/>
              <a:r>
                <a:rPr kumimoji="1" lang="en-US" altLang="ja-JP" sz="32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m/s</a:t>
              </a:r>
              <a:endParaRPr kumimoji="1"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コンテンツ プレースホルダー 2">
              <a:extLst>
                <a:ext uri="{FF2B5EF4-FFF2-40B4-BE49-F238E27FC236}">
                  <a16:creationId xmlns:a16="http://schemas.microsoft.com/office/drawing/2014/main" id="{5AF67D1A-B6DB-4786-B210-DB2C8B01ED73}"/>
                </a:ext>
              </a:extLst>
            </p:cNvPr>
            <p:cNvSpPr txBox="1">
              <a:spLocks/>
            </p:cNvSpPr>
            <p:nvPr/>
          </p:nvSpPr>
          <p:spPr>
            <a:xfrm>
              <a:off x="2950937" y="1673481"/>
              <a:ext cx="7399091" cy="65773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Wingdings 3" charset="2"/>
                <a:buNone/>
              </a:pPr>
              <a:r>
                <a:rPr lang="ja-JP" altLang="en-US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単位は　　　   や</a:t>
              </a:r>
              <a:r>
                <a:rPr lang="ja-JP" altLang="en-US" sz="32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km/h</a:t>
              </a:r>
              <a:r>
                <a:rPr lang="en-US" altLang="ja-JP" sz="32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などが用いられる。</a:t>
              </a: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61E7A7D-C00D-4CEC-A22D-C423372D3D40}"/>
              </a:ext>
            </a:extLst>
          </p:cNvPr>
          <p:cNvSpPr/>
          <p:nvPr/>
        </p:nvSpPr>
        <p:spPr>
          <a:xfrm>
            <a:off x="4381728" y="1681224"/>
            <a:ext cx="1044000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937B5D6-8DF0-9653-6911-7E422EE6233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50188"/>
          <a:stretch/>
        </p:blipFill>
        <p:spPr>
          <a:xfrm>
            <a:off x="1847528" y="3574219"/>
            <a:ext cx="2414303" cy="15380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33A03D-6B89-D807-95DF-CDE1285435F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0000" r="188"/>
          <a:stretch/>
        </p:blipFill>
        <p:spPr>
          <a:xfrm>
            <a:off x="1847528" y="5213609"/>
            <a:ext cx="2414303" cy="153801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DBA3D1D-BBFB-CEC6-B9F3-4A811C6FB4CB}"/>
              </a:ext>
            </a:extLst>
          </p:cNvPr>
          <p:cNvSpPr/>
          <p:nvPr/>
        </p:nvSpPr>
        <p:spPr>
          <a:xfrm>
            <a:off x="7968208" y="3980426"/>
            <a:ext cx="2880320" cy="8038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2B346C-014C-FDDD-C3A4-F20014F94BC9}"/>
              </a:ext>
            </a:extLst>
          </p:cNvPr>
          <p:cNvSpPr/>
          <p:nvPr/>
        </p:nvSpPr>
        <p:spPr>
          <a:xfrm>
            <a:off x="7968208" y="5513603"/>
            <a:ext cx="2876886" cy="8036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6" grpId="1" animBg="1"/>
      <p:bldP spid="18" grpId="0" animBg="1"/>
      <p:bldP spid="19" grpId="0" animBg="1"/>
      <p:bldP spid="22" grpId="0"/>
      <p:bldP spid="17" grpId="0" animBg="1"/>
      <p:bldP spid="17" grpId="1" animBg="1"/>
      <p:bldP spid="3" grpId="0" animBg="1"/>
      <p:bldP spid="3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9FFE5-6634-4753-8821-1E60A93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速さ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44BAF23-FD7A-41F5-8BD9-D2CB4D217EBD}"/>
              </a:ext>
            </a:extLst>
          </p:cNvPr>
          <p:cNvGrpSpPr/>
          <p:nvPr/>
        </p:nvGrpSpPr>
        <p:grpSpPr>
          <a:xfrm>
            <a:off x="1375586" y="1145341"/>
            <a:ext cx="10265030" cy="1610495"/>
            <a:chOff x="1375586" y="1145341"/>
            <a:chExt cx="10265030" cy="1610495"/>
          </a:xfrm>
        </p:grpSpPr>
        <p:sp>
          <p:nvSpPr>
            <p:cNvPr id="21" name="コンテンツ プレースホルダー 2">
              <a:extLst>
                <a:ext uri="{FF2B5EF4-FFF2-40B4-BE49-F238E27FC236}">
                  <a16:creationId xmlns:a16="http://schemas.microsoft.com/office/drawing/2014/main" id="{3906056B-D69E-4A91-9BA2-26B2F4DB0269}"/>
                </a:ext>
              </a:extLst>
            </p:cNvPr>
            <p:cNvSpPr txBox="1">
              <a:spLocks/>
            </p:cNvSpPr>
            <p:nvPr/>
          </p:nvSpPr>
          <p:spPr>
            <a:xfrm>
              <a:off x="1375586" y="1181806"/>
              <a:ext cx="10265030" cy="157403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ja-JP" altLang="en-US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「</a:t>
              </a:r>
              <a:r>
                <a:rPr lang="ja-JP" altLang="en-US" sz="3200" b="0" i="0" u="none" strike="noStrike" baseline="0" dirty="0">
                  <a:latin typeface="+mn-ea"/>
                </a:rPr>
                <a:t>駅から徒歩</a:t>
              </a:r>
              <a:r>
                <a:rPr lang="en-US" altLang="ja-JP" sz="3200" dirty="0">
                  <a:latin typeface="+mn-ea"/>
                </a:rPr>
                <a:t> </a:t>
              </a:r>
              <a:r>
                <a:rPr lang="en-US" altLang="ja-JP" sz="3200" b="0" i="0" u="none" strike="noStrike" baseline="0" dirty="0">
                  <a:latin typeface="+mn-ea"/>
                </a:rPr>
                <a:t>8.0 </a:t>
              </a:r>
              <a:r>
                <a:rPr lang="ja-JP" altLang="en-US" sz="3200" b="0" i="0" u="none" strike="noStrike" baseline="0" dirty="0">
                  <a:latin typeface="+mn-ea"/>
                </a:rPr>
                <a:t>分」と広告に掲載された家が，駅から </a:t>
              </a:r>
              <a:r>
                <a:rPr lang="en-US" altLang="ja-JP" sz="3200" b="0" i="0" u="none" strike="noStrike" baseline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640 </a:t>
              </a:r>
              <a:r>
                <a:rPr lang="en-US" altLang="ja-JP" sz="3200" b="0" i="0" u="none" strike="noStrike" baseline="0" dirty="0">
                  <a:latin typeface="+mn-ea"/>
                </a:rPr>
                <a:t>m </a:t>
              </a:r>
              <a:r>
                <a:rPr lang="ja-JP" altLang="en-US" sz="3200" b="0" i="0" u="none" strike="noStrike" baseline="0" dirty="0">
                  <a:latin typeface="+mn-ea"/>
                </a:rPr>
                <a:t>の距離であった。人の歩く速さは，何 </a:t>
              </a:r>
              <a:r>
                <a:rPr lang="en-US" altLang="ja-JP" sz="3200" b="0" i="0" u="none" strike="noStrike" baseline="0" dirty="0">
                  <a:latin typeface="+mn-ea"/>
                </a:rPr>
                <a:t>m/s </a:t>
              </a:r>
              <a:r>
                <a:rPr lang="ja-JP" altLang="en-US" sz="3200" b="0" i="0" u="none" strike="noStrike" baseline="0" dirty="0">
                  <a:latin typeface="+mn-ea"/>
                </a:rPr>
                <a:t>と想定されているか。</a:t>
              </a:r>
              <a:endParaRPr lang="en-US" altLang="ja-JP" sz="3200" b="0" i="0" u="none" strike="noStrike" baseline="0" dirty="0">
                <a:latin typeface="+mn-ea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1F4EBA9-F2F7-4BAA-A975-9A576D59D811}"/>
                </a:ext>
              </a:extLst>
            </p:cNvPr>
            <p:cNvSpPr txBox="1"/>
            <p:nvPr/>
          </p:nvSpPr>
          <p:spPr bwMode="white">
            <a:xfrm>
              <a:off x="1642960" y="1145341"/>
              <a:ext cx="4535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bg1"/>
                  </a:solidFill>
                </a:rPr>
                <a:t>１</a:t>
              </a: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A7D8280-D00C-4B98-B82B-33DBB0DE9FBF}"/>
              </a:ext>
            </a:extLst>
          </p:cNvPr>
          <p:cNvSpPr txBox="1"/>
          <p:nvPr/>
        </p:nvSpPr>
        <p:spPr>
          <a:xfrm>
            <a:off x="5592618" y="30480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6193AE2C-3254-4BEB-A26B-F19FAFC8AD8A}"/>
              </a:ext>
            </a:extLst>
          </p:cNvPr>
          <p:cNvGrpSpPr/>
          <p:nvPr/>
        </p:nvGrpSpPr>
        <p:grpSpPr>
          <a:xfrm>
            <a:off x="997418" y="3306480"/>
            <a:ext cx="10715076" cy="1992405"/>
            <a:chOff x="839416" y="3295129"/>
            <a:chExt cx="10715076" cy="199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コンテンツ プレースホルダー 2">
                  <a:extLst>
                    <a:ext uri="{FF2B5EF4-FFF2-40B4-BE49-F238E27FC236}">
                      <a16:creationId xmlns:a16="http://schemas.microsoft.com/office/drawing/2014/main" id="{6F762FA8-AD04-4457-A6C1-9AD75BC60B3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9416" y="3295129"/>
                  <a:ext cx="10715076" cy="199240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lvl1pPr marL="342900" indent="-3429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-457200" algn="l">
                    <a:buNone/>
                  </a:pPr>
                  <a:r>
                    <a:rPr lang="ja-JP" altLang="en-US" sz="32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　　　</a:t>
                  </a:r>
                  <a:r>
                    <a:rPr lang="en-US" altLang="ja-JP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8.0 </a:t>
                  </a:r>
                  <a:r>
                    <a:rPr lang="ja-JP" altLang="en-US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分は </a:t>
                  </a:r>
                  <a:r>
                    <a:rPr lang="en-US" altLang="ja-JP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60 </a:t>
                  </a:r>
                  <a:r>
                    <a:rPr lang="en-US" altLang="ja-JP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s</a:t>
                  </a:r>
                  <a:r>
                    <a:rPr lang="en-US" altLang="ja-JP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× 8.0 = 480 </a:t>
                  </a:r>
                  <a:r>
                    <a:rPr lang="en-US" altLang="ja-JP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s</a:t>
                  </a:r>
                  <a:r>
                    <a:rPr lang="en-US" altLang="ja-JP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ja-JP" altLang="en-US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である。したがって，</a:t>
                  </a:r>
                  <a:endPara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  <a:p>
                  <a:pPr marL="1080000" indent="0" algn="l">
                    <a:spcBef>
                      <a:spcPts val="0"/>
                    </a:spcBef>
                    <a:buNone/>
                  </a:pPr>
                  <a:r>
                    <a:rPr lang="ja-JP" altLang="en-US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歩く速さは</a:t>
                  </a:r>
                  <a:endPara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  <a:p>
                  <a:pPr marL="0" indent="-457200">
                    <a:buNone/>
                  </a:pPr>
                  <a:r>
                    <a:rPr lang="ja-JP" altLang="en-US" sz="3200" b="0" i="0" u="none" strike="noStrike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　　　　　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sz="3200" b="0" i="1" u="none" strike="noStrike" baseline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3200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  <m:r>
                            <m:rPr>
                              <m:nor/>
                            </m:rPr>
                            <a:rPr lang="en-US" altLang="ja-JP" sz="3200" b="0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nor/>
                            </m:rPr>
                            <a:rPr lang="en-US" altLang="ja-JP" sz="3200" b="0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ea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ja-JP" sz="3200" b="0" i="0" u="none" strike="noStrike" baseline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480 </m:t>
                          </m:r>
                          <m:r>
                            <m:rPr>
                              <m:nor/>
                            </m:rPr>
                            <a:rPr lang="en-US" altLang="ja-JP" sz="3200" b="0" i="0" u="none" strike="noStrike" baseline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ea"/>
                            </a:rPr>
                            <m:t>s</m:t>
                          </m:r>
                        </m:den>
                      </m:f>
                    </m:oMath>
                  </a14:m>
                  <a:r>
                    <a:rPr lang="en-US" altLang="ja-JP" sz="3200" b="0" i="0" u="none" strike="noStrike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1.33</a:t>
                  </a:r>
                  <a:r>
                    <a:rPr lang="en-US" altLang="ja-JP" sz="3200" b="0" i="0" u="none" strike="noStrike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ja-JP" altLang="en-US" sz="3200" b="0" i="0" u="none" strike="noStrike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≒</a:t>
                  </a:r>
                  <a:r>
                    <a:rPr lang="en-US" altLang="ja-JP" sz="3200" b="0" i="0" u="none" strike="noStrike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1.3 </a:t>
                  </a:r>
                  <a:r>
                    <a:rPr lang="en-US" altLang="ja-JP" sz="3200" b="0" i="0" u="none" strike="noStrike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m/s</a:t>
                  </a:r>
                  <a:endParaRPr lang="en-US" altLang="ja-JP" sz="3200" b="0" i="0" u="none" strike="noStrike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43" name="コンテンツ プレースホルダー 2">
                  <a:extLst>
                    <a:ext uri="{FF2B5EF4-FFF2-40B4-BE49-F238E27FC236}">
                      <a16:creationId xmlns:a16="http://schemas.microsoft.com/office/drawing/2014/main" id="{6F762FA8-AD04-4457-A6C1-9AD75BC60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416" y="3295129"/>
                  <a:ext cx="10715076" cy="1992405"/>
                </a:xfrm>
                <a:prstGeom prst="rect">
                  <a:avLst/>
                </a:prstGeom>
                <a:blipFill>
                  <a:blip r:embed="rId3"/>
                  <a:stretch>
                    <a:fillRect t="-4893" b="-336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4FF52EE5-8E36-457A-9B86-D7BC5FF4341B}"/>
                </a:ext>
              </a:extLst>
            </p:cNvPr>
            <p:cNvCxnSpPr/>
            <p:nvPr/>
          </p:nvCxnSpPr>
          <p:spPr>
            <a:xfrm>
              <a:off x="4353822" y="4569777"/>
              <a:ext cx="216024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99B7343-286A-40DC-A420-1954D9EDAF23}"/>
              </a:ext>
            </a:extLst>
          </p:cNvPr>
          <p:cNvSpPr/>
          <p:nvPr/>
        </p:nvSpPr>
        <p:spPr bwMode="white">
          <a:xfrm>
            <a:off x="924162" y="3257325"/>
            <a:ext cx="10715076" cy="23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08E0C00-363E-4648-B6B2-87324CEC1B78}"/>
              </a:ext>
            </a:extLst>
          </p:cNvPr>
          <p:cNvSpPr txBox="1"/>
          <p:nvPr/>
        </p:nvSpPr>
        <p:spPr>
          <a:xfrm>
            <a:off x="924162" y="3306480"/>
            <a:ext cx="936625" cy="523220"/>
          </a:xfrm>
          <a:prstGeom prst="rect">
            <a:avLst/>
          </a:prstGeom>
          <a:solidFill>
            <a:srgbClr val="9ED8F6"/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+mn-lt"/>
                <a:ea typeface="+mn-ea"/>
              </a:rPr>
              <a:t>解答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170B575-5C82-0F90-43D4-8E1AF99B9FEC}"/>
              </a:ext>
            </a:extLst>
          </p:cNvPr>
          <p:cNvGrpSpPr/>
          <p:nvPr/>
        </p:nvGrpSpPr>
        <p:grpSpPr>
          <a:xfrm>
            <a:off x="827986" y="1217204"/>
            <a:ext cx="1496928" cy="492443"/>
            <a:chOff x="1127448" y="2616252"/>
            <a:chExt cx="1496928" cy="492443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D48B5B4-67AE-0452-B436-5E6B4CB38C3F}"/>
                </a:ext>
              </a:extLst>
            </p:cNvPr>
            <p:cNvGrpSpPr/>
            <p:nvPr/>
          </p:nvGrpSpPr>
          <p:grpSpPr>
            <a:xfrm>
              <a:off x="1127448" y="2648271"/>
              <a:ext cx="1337087" cy="451336"/>
              <a:chOff x="1127448" y="2648271"/>
              <a:chExt cx="1337087" cy="451336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258C76F8-A63A-EBFA-6F75-A0F572953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7448" y="2648271"/>
                <a:ext cx="1337087" cy="451336"/>
              </a:xfrm>
              <a:prstGeom prst="rect">
                <a:avLst/>
              </a:prstGeom>
            </p:spPr>
          </p:pic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3B011C42-4F0C-3A39-D98C-DFE9CC1E390E}"/>
                  </a:ext>
                </a:extLst>
              </p:cNvPr>
              <p:cNvSpPr/>
              <p:nvPr/>
            </p:nvSpPr>
            <p:spPr>
              <a:xfrm>
                <a:off x="2155552" y="2710042"/>
                <a:ext cx="190951" cy="337958"/>
              </a:xfrm>
              <a:prstGeom prst="rect">
                <a:avLst/>
              </a:prstGeom>
              <a:solidFill>
                <a:srgbClr val="759DCA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B63C592-C053-8396-7BF9-41D75D0E750D}"/>
                </a:ext>
              </a:extLst>
            </p:cNvPr>
            <p:cNvSpPr txBox="1"/>
            <p:nvPr/>
          </p:nvSpPr>
          <p:spPr bwMode="white">
            <a:xfrm>
              <a:off x="1845547" y="2616252"/>
              <a:ext cx="778829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endParaRPr kumimoji="1" lang="ja-JP" altLang="en-US" sz="2600" spc="-1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4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9FFE5-6634-4753-8821-1E60A93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速さ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コンテンツ プレースホルダー 2">
                <a:extLst>
                  <a:ext uri="{FF2B5EF4-FFF2-40B4-BE49-F238E27FC236}">
                    <a16:creationId xmlns:a16="http://schemas.microsoft.com/office/drawing/2014/main" id="{6F762FA8-AD04-4457-A6C1-9AD75BC60B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7319" y="3348159"/>
                <a:ext cx="10196503" cy="22221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2913" indent="-442913"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US" altLang="ja-JP" sz="3200" dirty="0">
                    <a:latin typeface="+mn-ea"/>
                  </a:rPr>
                  <a:t>h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60 × 60 </a:t>
                </a:r>
                <a:r>
                  <a:rPr lang="en-US" altLang="ja-JP" sz="3200" dirty="0">
                    <a:latin typeface="+mn-ea"/>
                  </a:rPr>
                  <a:t>s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ja-JP" altLang="en-US" sz="320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3600 </a:t>
                </a:r>
                <a:r>
                  <a:rPr lang="en-US" altLang="ja-JP" sz="3200" dirty="0">
                    <a:latin typeface="+mn-ea"/>
                  </a:rPr>
                  <a:t>s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なので，この選手が１時間で走る距離は，</a:t>
                </a: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442913" indent="-442913">
                  <a:buNone/>
                </a:pPr>
                <a:r>
                  <a:rPr lang="ja-JP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　　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 </a:t>
                </a:r>
                <a:r>
                  <a:rPr lang="en-US" altLang="ja-JP" sz="3200" dirty="0">
                    <a:latin typeface="+mn-ea"/>
                  </a:rPr>
                  <a:t>m/s</a:t>
                </a:r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×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3600 </a:t>
                </a:r>
                <a:r>
                  <a:rPr lang="en-US" altLang="ja-JP" sz="3200" dirty="0">
                    <a:latin typeface="+mn-ea"/>
                  </a:rPr>
                  <a:t>s</a:t>
                </a:r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= 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sz="3200" dirty="0">
                    <a:latin typeface="+mn-ea"/>
                  </a:rPr>
                  <a:t> m</a:t>
                </a:r>
                <a:r>
                  <a:rPr lang="ja-JP" altLang="en-US" sz="320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= 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36 </a:t>
                </a:r>
                <a:r>
                  <a:rPr lang="en-US" altLang="ja-JP" sz="3200" dirty="0">
                    <a:latin typeface="+mn-ea"/>
                  </a:rPr>
                  <a:t>km</a:t>
                </a:r>
                <a:r>
                  <a:rPr lang="ja-JP" altLang="en-US" sz="320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endParaRPr lang="en-US" altLang="ja-JP" sz="3200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marL="442913" indent="-442913"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となる。　よって，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36 </a:t>
                </a:r>
                <a:r>
                  <a:rPr lang="en-US" altLang="ja-JP" sz="3200" dirty="0">
                    <a:latin typeface="+mn-ea"/>
                  </a:rPr>
                  <a:t>km/h</a:t>
                </a:r>
                <a:r>
                  <a:rPr lang="ja-JP" altLang="en-US" sz="3200" dirty="0">
                    <a:latin typeface="Cambria Math" panose="02040503050406030204" pitchFamily="18" charset="0"/>
                  </a:rPr>
                  <a:t> </a:t>
                </a:r>
                <a:endParaRPr lang="en-US" altLang="ja-JP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コンテンツ プレースホルダー 2">
                <a:extLst>
                  <a:ext uri="{FF2B5EF4-FFF2-40B4-BE49-F238E27FC236}">
                    <a16:creationId xmlns:a16="http://schemas.microsoft.com/office/drawing/2014/main" id="{6F762FA8-AD04-4457-A6C1-9AD75BC60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19" y="3348159"/>
                <a:ext cx="10196503" cy="2222103"/>
              </a:xfrm>
              <a:prstGeom prst="rect">
                <a:avLst/>
              </a:prstGeom>
              <a:blipFill>
                <a:blip r:embed="rId3"/>
                <a:stretch>
                  <a:fillRect t="-4384" r="-777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7CFFA52-992A-4FB4-B8AF-3F4B5207C0B4}"/>
              </a:ext>
            </a:extLst>
          </p:cNvPr>
          <p:cNvGrpSpPr/>
          <p:nvPr/>
        </p:nvGrpSpPr>
        <p:grpSpPr>
          <a:xfrm>
            <a:off x="1670345" y="1124744"/>
            <a:ext cx="9277577" cy="1274046"/>
            <a:chOff x="1642960" y="1124744"/>
            <a:chExt cx="9277577" cy="1274046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1F4EBA9-F2F7-4BAA-A975-9A576D59D811}"/>
                </a:ext>
              </a:extLst>
            </p:cNvPr>
            <p:cNvSpPr txBox="1"/>
            <p:nvPr/>
          </p:nvSpPr>
          <p:spPr bwMode="white">
            <a:xfrm>
              <a:off x="1642960" y="1124744"/>
              <a:ext cx="4535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bg1"/>
                  </a:solidFill>
                </a:rPr>
                <a:t>２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コンテンツ プレースホルダー 2">
                  <a:extLst>
                    <a:ext uri="{FF2B5EF4-FFF2-40B4-BE49-F238E27FC236}">
                      <a16:creationId xmlns:a16="http://schemas.microsoft.com/office/drawing/2014/main" id="{AD62780A-A316-4153-8377-4A8BECDC5BE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97207" y="1174654"/>
                  <a:ext cx="9123330" cy="1224136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kumimoji="1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buNone/>
                  </a:pPr>
                  <a:r>
                    <a:rPr lang="ja-JP" altLang="en-US" sz="32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　</a:t>
                  </a:r>
                  <a:r>
                    <a:rPr lang="en-US" altLang="ja-JP" sz="3200" b="0" i="0" u="none" strike="noStrike" baseline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100 </a:t>
                  </a:r>
                  <a:r>
                    <a:rPr lang="en-US" altLang="ja-JP" sz="3200" b="0" i="0" u="none" strike="noStrike" baseline="0" dirty="0">
                      <a:latin typeface="+mn-ea"/>
                    </a:rPr>
                    <a:t>m </a:t>
                  </a:r>
                  <a:r>
                    <a:rPr lang="ja-JP" altLang="en-US" sz="3200" b="0" i="0" u="none" strike="noStrike" baseline="0" dirty="0">
                      <a:latin typeface="+mn-ea"/>
                    </a:rPr>
                    <a:t>を </a:t>
                  </a:r>
                  <a:r>
                    <a:rPr lang="en-US" altLang="ja-JP" sz="3200" b="0" i="0" u="none" strike="noStrike" baseline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10 </a:t>
                  </a:r>
                  <a:r>
                    <a:rPr lang="en-US" altLang="ja-JP" sz="3200" b="0" i="0" u="none" strike="noStrike" baseline="0" dirty="0">
                      <a:latin typeface="+mn-ea"/>
                    </a:rPr>
                    <a:t>s </a:t>
                  </a:r>
                  <a:r>
                    <a:rPr lang="ja-JP" altLang="en-US" sz="3200" b="0" i="0" u="none" strike="noStrike" baseline="0" dirty="0">
                      <a:latin typeface="+mn-ea"/>
                    </a:rPr>
                    <a:t>で走る陸上選手の速さは </a:t>
                  </a:r>
                  <a:r>
                    <a:rPr lang="en-US" altLang="ja-JP" sz="3200" b="0" i="0" u="none" strike="noStrike" baseline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10 </a:t>
                  </a:r>
                  <a:r>
                    <a:rPr lang="en-US" altLang="ja-JP" sz="3200" b="0" i="0" u="none" strike="noStrike" baseline="0" dirty="0">
                      <a:latin typeface="+mn-ea"/>
                    </a:rPr>
                    <a:t>m/s</a:t>
                  </a:r>
                  <a:r>
                    <a:rPr lang="ja-JP" altLang="en-US" sz="3200" b="0" i="0" u="none" strike="noStrike" baseline="0" dirty="0">
                      <a:latin typeface="+mn-ea"/>
                    </a:rPr>
                    <a:t>である。この選手の速さは何 </a:t>
                  </a:r>
                  <a:r>
                    <a:rPr lang="en-US" altLang="ja-JP" sz="3200" b="0" i="0" u="none" strike="noStrike" baseline="0" dirty="0">
                      <a:latin typeface="+mn-ea"/>
                    </a:rPr>
                    <a:t>km/h</a:t>
                  </a:r>
                  <a14:m>
                    <m:oMath xmlns:m="http://schemas.openxmlformats.org/officeDocument/2006/math">
                      <m:r>
                        <a:rPr lang="en-US" altLang="ja-JP" sz="3200" b="0" i="1" u="none" strike="noStrike" baseline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3200" b="0" i="0" u="none" strike="noStrike" baseline="0" dirty="0">
                      <a:latin typeface="+mn-ea"/>
                    </a:rPr>
                    <a:t>か。</a:t>
                  </a:r>
                  <a:endParaRPr lang="en-US" altLang="ja-JP" sz="32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3" name="コンテンツ プレースホルダー 2">
                  <a:extLst>
                    <a:ext uri="{FF2B5EF4-FFF2-40B4-BE49-F238E27FC236}">
                      <a16:creationId xmlns:a16="http://schemas.microsoft.com/office/drawing/2014/main" id="{AD62780A-A316-4153-8377-4A8BECDC5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207" y="1174654"/>
                  <a:ext cx="9123330" cy="1224136"/>
                </a:xfrm>
                <a:prstGeom prst="rect">
                  <a:avLst/>
                </a:prstGeom>
                <a:blipFill>
                  <a:blip r:embed="rId5"/>
                  <a:stretch>
                    <a:fillRect l="-1670" t="-7960" r="-1670" b="-19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761E6A-AE24-40A8-81ED-D3A489A5B6D5}"/>
              </a:ext>
            </a:extLst>
          </p:cNvPr>
          <p:cNvSpPr/>
          <p:nvPr/>
        </p:nvSpPr>
        <p:spPr bwMode="white">
          <a:xfrm>
            <a:off x="908178" y="3212976"/>
            <a:ext cx="10375644" cy="247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08E0C00-363E-4648-B6B2-87324CEC1B78}"/>
              </a:ext>
            </a:extLst>
          </p:cNvPr>
          <p:cNvSpPr txBox="1"/>
          <p:nvPr/>
        </p:nvSpPr>
        <p:spPr>
          <a:xfrm>
            <a:off x="1019842" y="3348159"/>
            <a:ext cx="936625" cy="523220"/>
          </a:xfrm>
          <a:prstGeom prst="rect">
            <a:avLst/>
          </a:prstGeom>
          <a:solidFill>
            <a:srgbClr val="9ED8F6"/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+mn-lt"/>
                <a:ea typeface="+mn-ea"/>
              </a:rPr>
              <a:t>解答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59C1EA0-A35D-7F09-9A8C-C9471866B87D}"/>
              </a:ext>
            </a:extLst>
          </p:cNvPr>
          <p:cNvGrpSpPr/>
          <p:nvPr/>
        </p:nvGrpSpPr>
        <p:grpSpPr>
          <a:xfrm>
            <a:off x="827986" y="1217204"/>
            <a:ext cx="1496928" cy="492443"/>
            <a:chOff x="1127448" y="2616252"/>
            <a:chExt cx="1496928" cy="49244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914DD9E-343E-DCBA-E14D-F73A1D99BD11}"/>
                </a:ext>
              </a:extLst>
            </p:cNvPr>
            <p:cNvGrpSpPr/>
            <p:nvPr/>
          </p:nvGrpSpPr>
          <p:grpSpPr>
            <a:xfrm>
              <a:off x="1127448" y="2648271"/>
              <a:ext cx="1337087" cy="451336"/>
              <a:chOff x="1127448" y="2648271"/>
              <a:chExt cx="1337087" cy="451336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7635A643-884B-DD02-0C27-FEEEAE6FB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448" y="2648271"/>
                <a:ext cx="1337087" cy="451336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A140681-9284-C7A2-2A32-3828E77327A6}"/>
                  </a:ext>
                </a:extLst>
              </p:cNvPr>
              <p:cNvSpPr/>
              <p:nvPr/>
            </p:nvSpPr>
            <p:spPr>
              <a:xfrm>
                <a:off x="2155552" y="2710042"/>
                <a:ext cx="190951" cy="337958"/>
              </a:xfrm>
              <a:prstGeom prst="rect">
                <a:avLst/>
              </a:prstGeom>
              <a:solidFill>
                <a:srgbClr val="759DCA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FB918CC-B697-5852-13DD-03E1E76B9B44}"/>
                </a:ext>
              </a:extLst>
            </p:cNvPr>
            <p:cNvSpPr txBox="1"/>
            <p:nvPr/>
          </p:nvSpPr>
          <p:spPr bwMode="white">
            <a:xfrm>
              <a:off x="1845547" y="2616252"/>
              <a:ext cx="778829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60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</a:t>
              </a:r>
              <a:endParaRPr kumimoji="1" lang="ja-JP" altLang="en-US" sz="2600" spc="-1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0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9B5CF1-F943-4AB5-A193-68D9CF0E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速さ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7885FE-1F25-0383-74A7-C3B6E5593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866718"/>
            <a:ext cx="7954747" cy="352164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6A87DAB-E867-0BF3-49BF-AC8B9812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2060847"/>
            <a:ext cx="2532672" cy="343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5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FE2AD-EA13-4D29-8665-2F94699C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等速直線運動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E5E89EBE-E032-42BE-B0B6-7AFEDCB215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2504" y="4506150"/>
                <a:ext cx="6831808" cy="53074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〔m〕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：位置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𝑣</m:t>
                    </m:r>
                  </m:oMath>
                </a14:m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〔m/s〕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：速さ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𝑡</m:t>
                    </m:r>
                  </m:oMath>
                </a14:m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〔s〕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：時間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E5E89EBE-E032-42BE-B0B6-7AFEDCB21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04" y="4506150"/>
                <a:ext cx="6831808" cy="530745"/>
              </a:xfrm>
              <a:prstGeom prst="rect">
                <a:avLst/>
              </a:prstGeom>
              <a:blipFill>
                <a:blip r:embed="rId2"/>
                <a:stretch>
                  <a:fillRect t="-12644" b="-9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42288F1-9344-4C24-8BC8-891E6517EEC7}"/>
              </a:ext>
            </a:extLst>
          </p:cNvPr>
          <p:cNvGrpSpPr/>
          <p:nvPr/>
        </p:nvGrpSpPr>
        <p:grpSpPr>
          <a:xfrm>
            <a:off x="1630649" y="2616959"/>
            <a:ext cx="8829510" cy="1325563"/>
            <a:chOff x="1630649" y="2616959"/>
            <a:chExt cx="8829510" cy="1325563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56807AA-2D5C-4BE1-9BB6-71DDDDE7976C}"/>
                </a:ext>
              </a:extLst>
            </p:cNvPr>
            <p:cNvSpPr txBox="1"/>
            <p:nvPr/>
          </p:nvSpPr>
          <p:spPr>
            <a:xfrm>
              <a:off x="1630649" y="2630791"/>
              <a:ext cx="2644940" cy="5651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0" bIns="72000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等速直線運動</a:t>
              </a:r>
            </a:p>
          </p:txBody>
        </p:sp>
        <p:sp>
          <p:nvSpPr>
            <p:cNvPr id="9" name="コンテンツ プレースホルダー 2">
              <a:extLst>
                <a:ext uri="{FF2B5EF4-FFF2-40B4-BE49-F238E27FC236}">
                  <a16:creationId xmlns:a16="http://schemas.microsoft.com/office/drawing/2014/main" id="{C6869AC3-C8D5-413B-B553-0F66BA1507F8}"/>
                </a:ext>
              </a:extLst>
            </p:cNvPr>
            <p:cNvSpPr txBox="1">
              <a:spLocks/>
            </p:cNvSpPr>
            <p:nvPr/>
          </p:nvSpPr>
          <p:spPr>
            <a:xfrm>
              <a:off x="4250421" y="2616959"/>
              <a:ext cx="6209738" cy="13255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ja-JP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：一直線上を同じ向きに一定の速さ</a:t>
              </a:r>
              <a:endPara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0" indent="0" algn="just">
                <a:buNone/>
              </a:pPr>
              <a:r>
                <a:rPr lang="ja-JP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で進む運動</a:t>
              </a: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F849F2-DDD5-45F0-B066-BA722645E88F}"/>
              </a:ext>
            </a:extLst>
          </p:cNvPr>
          <p:cNvSpPr/>
          <p:nvPr/>
        </p:nvSpPr>
        <p:spPr>
          <a:xfrm>
            <a:off x="1991544" y="3852887"/>
            <a:ext cx="5544616" cy="1139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A26B78E5-BE46-46C2-B328-5663A26D25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1788" y="5208776"/>
                <a:ext cx="8968429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速さ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𝑣</m:t>
                    </m:r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が一定のとき，距離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は時刻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𝑡</m:t>
                    </m:r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に比例する。例えば上の図を見ると，時間が</a:t>
                </a:r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倍，</a:t>
                </a: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倍・・・となれば，距離も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倍，</a:t>
                </a: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倍・・・となっていることがわかる。</a:t>
                </a:r>
              </a:p>
            </p:txBody>
          </p:sp>
        </mc:Choice>
        <mc:Fallback xmlns="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A26B78E5-BE46-46C2-B328-5663A26D2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788" y="5208776"/>
                <a:ext cx="8968429" cy="1325563"/>
              </a:xfrm>
              <a:prstGeom prst="rect">
                <a:avLst/>
              </a:prstGeom>
              <a:blipFill>
                <a:blip r:embed="rId4"/>
                <a:stretch>
                  <a:fillRect l="-1698" t="-11009" r="-4620" b="-19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121E11-EB28-41E9-B165-03BDC68A3F26}"/>
              </a:ext>
            </a:extLst>
          </p:cNvPr>
          <p:cNvSpPr/>
          <p:nvPr/>
        </p:nvSpPr>
        <p:spPr>
          <a:xfrm>
            <a:off x="1630649" y="2633762"/>
            <a:ext cx="2644939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>
                <a:extLst>
                  <a:ext uri="{FF2B5EF4-FFF2-40B4-BE49-F238E27FC236}">
                    <a16:creationId xmlns:a16="http://schemas.microsoft.com/office/drawing/2014/main" id="{6A74DBA7-B385-4F18-8C11-45055AC07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2504" y="3892003"/>
                <a:ext cx="3115691" cy="53074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 xmlns:m="http://schemas.openxmlformats.org/officeDocument/2006/math"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36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𝑣𝑡</m:t>
                    </m:r>
                  </m:oMath>
                </a14:m>
                <a:r>
                  <a:rPr lang="ja-JP" altLang="en-US" sz="3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sz="3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&lt;1&gt;</a:t>
                </a:r>
                <a:endParaRPr lang="ja-JP" altLang="en-US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4" name="コンテンツ プレースホルダー 2">
                <a:extLst>
                  <a:ext uri="{FF2B5EF4-FFF2-40B4-BE49-F238E27FC236}">
                    <a16:creationId xmlns:a16="http://schemas.microsoft.com/office/drawing/2014/main" id="{6A74DBA7-B385-4F18-8C11-45055AC07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04" y="3892003"/>
                <a:ext cx="3115691" cy="530745"/>
              </a:xfrm>
              <a:prstGeom prst="rect">
                <a:avLst/>
              </a:prstGeom>
              <a:blipFill>
                <a:blip r:embed="rId7"/>
                <a:stretch>
                  <a:fillRect t="-20455" b="-5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83F52B31-46AF-D29C-8810-27386D139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790" y="735360"/>
            <a:ext cx="9412645" cy="16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7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/>
      <p:bldP spid="12" grpId="0" animBg="1"/>
      <p:bldP spid="12" grpId="1" animBg="1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2CDECF39-322F-4731-AC17-640C4AA4F9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3141" y="809155"/>
                <a:ext cx="9964397" cy="18002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Wingdings 3" charset="2"/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＜等速直線運動のグラフ＞</a:t>
                </a: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 algn="just">
                  <a:buFont typeface="Wingdings 3" charset="2"/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縦軸の距離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と横軸の時刻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𝑡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との関係を表したグラフ（　　　　　　　　 ）は直線になり，傾きは速さ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𝑣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を表す。</a:t>
                </a: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2CDECF39-322F-4731-AC17-640C4AA4F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41" y="809155"/>
                <a:ext cx="9964397" cy="1800200"/>
              </a:xfrm>
              <a:prstGeom prst="rect">
                <a:avLst/>
              </a:prstGeom>
              <a:blipFill>
                <a:blip r:embed="rId2"/>
                <a:stretch>
                  <a:fillRect l="-1529" t="-4407" r="-1529" b="-37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63F52787-9D45-4F88-BC95-EA0D9044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-19050"/>
            <a:ext cx="10515600" cy="764704"/>
          </a:xfrm>
        </p:spPr>
        <p:txBody>
          <a:bodyPr/>
          <a:lstStyle/>
          <a:p>
            <a:r>
              <a:rPr kumimoji="1" lang="ja-JP" altLang="en-US" dirty="0"/>
              <a:t>運動を表すグラフ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557B17-0841-40DB-9CF8-EB75ED4ABD13}"/>
                  </a:ext>
                </a:extLst>
              </p:cNvPr>
              <p:cNvSpPr txBox="1"/>
              <p:nvPr/>
            </p:nvSpPr>
            <p:spPr>
              <a:xfrm>
                <a:off x="1623114" y="1953981"/>
                <a:ext cx="2240638" cy="5651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72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𝑡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557B17-0841-40DB-9CF8-EB75ED4AB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114" y="1953981"/>
                <a:ext cx="2240638" cy="565146"/>
              </a:xfrm>
              <a:prstGeom prst="rect">
                <a:avLst/>
              </a:prstGeom>
              <a:blipFill>
                <a:blip r:embed="rId3"/>
                <a:stretch>
                  <a:fillRect t="-24468" r="-5676" b="-255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CCE87E-7BC8-49B0-9B6A-9DBC658A9D7D}"/>
              </a:ext>
            </a:extLst>
          </p:cNvPr>
          <p:cNvSpPr/>
          <p:nvPr/>
        </p:nvSpPr>
        <p:spPr>
          <a:xfrm>
            <a:off x="1631502" y="1953981"/>
            <a:ext cx="2232249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27E03C-0E6E-6B61-07AC-A7827BBD7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2636912"/>
            <a:ext cx="5822482" cy="38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タイトル画面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通常部分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L部分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18078</TotalTime>
  <Words>745</Words>
  <Application>Microsoft Office PowerPoint</Application>
  <PresentationFormat>ワイド画面</PresentationFormat>
  <Paragraphs>76</Paragraphs>
  <Slides>14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14</vt:i4>
      </vt:variant>
    </vt:vector>
  </HeadingPairs>
  <TitlesOfParts>
    <vt:vector size="29" baseType="lpstr">
      <vt:lpstr>HGPｺﾞｼｯｸE</vt:lpstr>
      <vt:lpstr>MS PGothic</vt:lpstr>
      <vt:lpstr>MS PGothic</vt:lpstr>
      <vt:lpstr>ＭＳ ゴシック</vt:lpstr>
      <vt:lpstr>Meiryo</vt:lpstr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タイトル画面</vt:lpstr>
      <vt:lpstr>通常部分</vt:lpstr>
      <vt:lpstr>AL部分</vt:lpstr>
      <vt:lpstr>PowerPoint プレゼンテーション</vt:lpstr>
      <vt:lpstr>予想してみよう</vt:lpstr>
      <vt:lpstr>今日の学習目標</vt:lpstr>
      <vt:lpstr>速さ</vt:lpstr>
      <vt:lpstr>速さ</vt:lpstr>
      <vt:lpstr>速さ</vt:lpstr>
      <vt:lpstr>速さ</vt:lpstr>
      <vt:lpstr>等速直線運動</vt:lpstr>
      <vt:lpstr>運動を表すグラフ</vt:lpstr>
      <vt:lpstr>運動を表すグラフ</vt:lpstr>
      <vt:lpstr>運動を表すグラフ</vt:lpstr>
      <vt:lpstr>運動を表すグラフ</vt:lpstr>
      <vt:lpstr>運動を表すグラフ</vt:lpstr>
      <vt:lpstr>振り返り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雄介 木下</cp:lastModifiedBy>
  <cp:revision>2</cp:revision>
  <cp:lastPrinted>2022-07-15T02:12:53Z</cp:lastPrinted>
  <dcterms:created xsi:type="dcterms:W3CDTF">2011-09-19T09:10:40Z</dcterms:created>
  <dcterms:modified xsi:type="dcterms:W3CDTF">2025-04-07T01:46:45Z</dcterms:modified>
</cp:coreProperties>
</file>