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BIZ UDPGothic" panose="020B0400000000000000" pitchFamily="50" charset="-128"/>
      <p:regular r:id="rId16"/>
      <p:bold r:id="rId17"/>
    </p:embeddedFont>
    <p:embeddedFont>
      <p:font typeface="Murecho" panose="020B0600070205080204" charset="-128"/>
      <p:regular r:id="rId18"/>
      <p:bold r:id="rId19"/>
    </p:embeddedFont>
    <p:embeddedFont>
      <p:font typeface="Murecho Medium" panose="020B0600070205080204" charset="-128"/>
      <p:regular r:id="rId20"/>
      <p:bold r:id="rId21"/>
    </p:embeddedFont>
    <p:embeddedFont>
      <p:font typeface="Meiryo" panose="020B0604030504040204" pitchFamily="50" charset="-128"/>
      <p:regular r:id="rId22"/>
      <p:bold r:id="rId23"/>
      <p:italic r:id="rId24"/>
      <p:bold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3" y="3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6f3b6c4c78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16f3b6c4c78_2_10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21" cy="411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g16f3b6c4c78_2_10:notes"/>
          <p:cNvSpPr txBox="1">
            <a:spLocks noGrp="1"/>
          </p:cNvSpPr>
          <p:nvPr>
            <p:ph type="sldNum" idx="12"/>
          </p:nvPr>
        </p:nvSpPr>
        <p:spPr>
          <a:xfrm>
            <a:off x="3884468" y="8684477"/>
            <a:ext cx="2972008" cy="45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1c8a753aa_1_63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331c8a753aa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31c8a753aa_1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31c8a753aa_1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f3b6c4c78_2_71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21" cy="411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6f3b6c4c78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31c8a753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31c8a753a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6f3b6c4c78_2_32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21" cy="411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6f3b6c4c78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f3b6c4c78_2_46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21" cy="411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6f3b6c4c78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6f3b6c4c78_2_39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21" cy="411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6f3b6c4c78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6f3b6c4c78_2_85:notes"/>
          <p:cNvSpPr txBox="1">
            <a:spLocks noGrp="1"/>
          </p:cNvSpPr>
          <p:nvPr>
            <p:ph type="body" idx="1"/>
          </p:nvPr>
        </p:nvSpPr>
        <p:spPr>
          <a:xfrm>
            <a:off x="685495" y="4342949"/>
            <a:ext cx="5487021" cy="41160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16f3b6c4c78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31c8a75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31c8a75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1c8a753aa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1c8a753aa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1c8a753aa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31c8a753aa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  <a:defRPr sz="3000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876899" y="951570"/>
            <a:ext cx="7290809" cy="232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None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None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None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None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None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5pPr>
            <a:lvl6pPr marL="2743200" marR="0" lvl="5" indent="-3937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Char char="•"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6pPr>
            <a:lvl7pPr marL="3200400" marR="0" lvl="6" indent="-3937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Char char="•"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7pPr>
            <a:lvl8pPr marL="3657600" marR="0" lvl="7" indent="-3937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Char char="•"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8pPr>
            <a:lvl9pPr marL="4114800" marR="0" lvl="8" indent="-3937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Murecho Medium"/>
              <a:buChar char="•"/>
              <a:defRPr sz="26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窓 が含まれている画像&#10;&#10;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20971" y="4741718"/>
            <a:ext cx="182166" cy="18335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 txBox="1"/>
          <p:nvPr/>
        </p:nvSpPr>
        <p:spPr>
          <a:xfrm>
            <a:off x="8599132" y="4761188"/>
            <a:ext cx="63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 i="0" u="none" strike="noStrike" cap="none" dirty="0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物基</a:t>
            </a:r>
            <a:endParaRPr lang="en-US" altLang="ja" sz="900" i="0" u="none" strike="noStrike" cap="none" dirty="0">
              <a:solidFill>
                <a:schemeClr val="dk1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 dirty="0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007-702</a:t>
            </a:r>
            <a:endParaRPr sz="900" i="0" u="none" strike="noStrike" cap="none" dirty="0">
              <a:solidFill>
                <a:schemeClr val="dk1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0" u="none" strike="noStrike" cap="none" dirty="0">
              <a:solidFill>
                <a:srgbClr val="595959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2681790" y="897564"/>
            <a:ext cx="13854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9" y="2436750"/>
            <a:ext cx="48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8100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 sz="1200" i="0" u="none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‹#›</a:t>
            </a:fld>
            <a:endParaRPr sz="1200" i="0" u="none">
              <a:solidFill>
                <a:schemeClr val="dk1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B70C4DA-DC1F-E6FC-FF8F-282EFEA145F1}"/>
              </a:ext>
            </a:extLst>
          </p:cNvPr>
          <p:cNvGrpSpPr/>
          <p:nvPr userDrawn="1"/>
        </p:nvGrpSpPr>
        <p:grpSpPr>
          <a:xfrm>
            <a:off x="8827103" y="0"/>
            <a:ext cx="339162" cy="4353900"/>
            <a:chOff x="8827103" y="0"/>
            <a:chExt cx="339162" cy="43539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8827103" y="0"/>
              <a:ext cx="316888" cy="43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0000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１章　２節</a:t>
              </a:r>
              <a:r>
                <a:rPr lang="ja-JP" altLang="en-US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　</a:t>
              </a:r>
              <a:r>
                <a:rPr kumimoji="1" lang="ja-JP" altLang="en-US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　　</a:t>
              </a:r>
              <a:r>
                <a:rPr lang="ja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力のつりあい</a:t>
              </a:r>
              <a:endParaRPr sz="900" dirty="0">
                <a:latin typeface="Murecho Medium"/>
                <a:ea typeface="Murecho Medium"/>
                <a:cs typeface="Murecho Medium"/>
                <a:sym typeface="Murecho Medium"/>
              </a:endParaRPr>
            </a:p>
          </p:txBody>
        </p:sp>
        <p:sp>
          <p:nvSpPr>
            <p:cNvPr id="3" name="Google Shape;56;p13">
              <a:extLst>
                <a:ext uri="{FF2B5EF4-FFF2-40B4-BE49-F238E27FC236}">
                  <a16:creationId xmlns:a16="http://schemas.microsoft.com/office/drawing/2014/main" id="{97D3C642-089A-DB78-1EB4-B6E4491E12C6}"/>
                </a:ext>
              </a:extLst>
            </p:cNvPr>
            <p:cNvSpPr txBox="1"/>
            <p:nvPr userDrawn="1"/>
          </p:nvSpPr>
          <p:spPr>
            <a:xfrm>
              <a:off x="8849377" y="1993012"/>
              <a:ext cx="316888" cy="225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0000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11</a:t>
              </a:r>
              <a:endParaRPr sz="900" dirty="0">
                <a:latin typeface="Murecho Medium"/>
                <a:ea typeface="Murecho Medium"/>
                <a:cs typeface="Murecho Medium"/>
                <a:sym typeface="Murecho Medium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 descr="グラフィカル ユーザー インターフェイス&#10;&#10;中程度の精度で自動的に生成された説明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7" y="25354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19350" y="4731990"/>
            <a:ext cx="182166" cy="18335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000"/>
              <a:buFont typeface="Murecho Medium"/>
              <a:buNone/>
              <a:defRPr sz="3000" i="0" u="none" strike="noStrike" cap="none">
                <a:solidFill>
                  <a:srgbClr val="2E75B5"/>
                </a:solidFill>
                <a:latin typeface="Murecho Medium"/>
                <a:ea typeface="Murecho Medium"/>
                <a:cs typeface="Murecho Medium"/>
                <a:sym typeface="Murech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15"/>
          <p:cNvSpPr txBox="1"/>
          <p:nvPr/>
        </p:nvSpPr>
        <p:spPr>
          <a:xfrm>
            <a:off x="-53241" y="2436750"/>
            <a:ext cx="48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81000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 sz="1200" i="0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‹#›</a:t>
            </a:fld>
            <a:endParaRPr sz="1200" i="0">
              <a:solidFill>
                <a:schemeClr val="dk1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sp>
        <p:nvSpPr>
          <p:cNvPr id="63" name="Google Shape;63;p15"/>
          <p:cNvSpPr txBox="1"/>
          <p:nvPr/>
        </p:nvSpPr>
        <p:spPr>
          <a:xfrm>
            <a:off x="8599132" y="4761188"/>
            <a:ext cx="6324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 i="0" u="none" strike="noStrike" cap="none" dirty="0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物基</a:t>
            </a:r>
            <a:endParaRPr lang="en-US" altLang="ja" sz="900" i="0" u="none" strike="noStrike" cap="none" dirty="0">
              <a:solidFill>
                <a:schemeClr val="dk1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900" dirty="0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007-702</a:t>
            </a:r>
            <a:endParaRPr sz="900" i="0" u="none" strike="noStrike" cap="none" dirty="0">
              <a:solidFill>
                <a:schemeClr val="dk1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i="0" u="none" strike="noStrike" cap="none" dirty="0">
              <a:solidFill>
                <a:srgbClr val="595959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2D07DF9-ED27-202E-F57C-622E0F0CCD05}"/>
              </a:ext>
            </a:extLst>
          </p:cNvPr>
          <p:cNvGrpSpPr/>
          <p:nvPr userDrawn="1"/>
        </p:nvGrpSpPr>
        <p:grpSpPr>
          <a:xfrm>
            <a:off x="8827103" y="0"/>
            <a:ext cx="339162" cy="4353900"/>
            <a:chOff x="8827103" y="0"/>
            <a:chExt cx="339162" cy="4353900"/>
          </a:xfrm>
        </p:grpSpPr>
        <p:sp>
          <p:nvSpPr>
            <p:cNvPr id="3" name="Google Shape;56;p13">
              <a:extLst>
                <a:ext uri="{FF2B5EF4-FFF2-40B4-BE49-F238E27FC236}">
                  <a16:creationId xmlns:a16="http://schemas.microsoft.com/office/drawing/2014/main" id="{683AB30C-9336-DE43-7146-8929D6C52666}"/>
                </a:ext>
              </a:extLst>
            </p:cNvPr>
            <p:cNvSpPr txBox="1"/>
            <p:nvPr/>
          </p:nvSpPr>
          <p:spPr>
            <a:xfrm>
              <a:off x="8827103" y="0"/>
              <a:ext cx="316888" cy="43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eaVert" wrap="square" lIns="90000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１章　２節</a:t>
              </a:r>
              <a:r>
                <a:rPr lang="ja-JP" altLang="en-US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　</a:t>
              </a:r>
              <a:r>
                <a:rPr kumimoji="1" lang="ja-JP" altLang="en-US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　　</a:t>
              </a:r>
              <a:r>
                <a:rPr lang="ja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力のつりあい</a:t>
              </a:r>
              <a:endParaRPr sz="900" dirty="0">
                <a:latin typeface="Murecho Medium"/>
                <a:ea typeface="Murecho Medium"/>
                <a:cs typeface="Murecho Medium"/>
                <a:sym typeface="Murecho Medium"/>
              </a:endParaRPr>
            </a:p>
          </p:txBody>
        </p:sp>
        <p:sp>
          <p:nvSpPr>
            <p:cNvPr id="4" name="Google Shape;56;p13">
              <a:extLst>
                <a:ext uri="{FF2B5EF4-FFF2-40B4-BE49-F238E27FC236}">
                  <a16:creationId xmlns:a16="http://schemas.microsoft.com/office/drawing/2014/main" id="{AA446BC1-5E61-B0F6-F93A-2D757B1B65F0}"/>
                </a:ext>
              </a:extLst>
            </p:cNvPr>
            <p:cNvSpPr txBox="1"/>
            <p:nvPr userDrawn="1"/>
          </p:nvSpPr>
          <p:spPr>
            <a:xfrm>
              <a:off x="8849377" y="1993012"/>
              <a:ext cx="316888" cy="225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0000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>
                  <a:latin typeface="Murecho Medium"/>
                  <a:ea typeface="Murecho Medium"/>
                  <a:cs typeface="Murecho Medium"/>
                  <a:sym typeface="Murecho Medium"/>
                </a:rPr>
                <a:t>11</a:t>
              </a:r>
              <a:endParaRPr sz="900" dirty="0">
                <a:latin typeface="Murecho Medium"/>
                <a:ea typeface="Murecho Medium"/>
                <a:cs typeface="Murecho Medium"/>
                <a:sym typeface="Murecho Medium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/>
        </p:nvSpPr>
        <p:spPr>
          <a:xfrm>
            <a:off x="2330700" y="1446100"/>
            <a:ext cx="4482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1章2節　力と運動の法則</a:t>
            </a:r>
            <a:endParaRPr sz="11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74" name="Google Shape;74;p17"/>
          <p:cNvSpPr txBox="1"/>
          <p:nvPr/>
        </p:nvSpPr>
        <p:spPr>
          <a:xfrm>
            <a:off x="1898703" y="2190877"/>
            <a:ext cx="5346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11　力のつりあい</a:t>
            </a:r>
            <a:endParaRPr sz="4500">
              <a:solidFill>
                <a:schemeClr val="dk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6185400" y="2952875"/>
            <a:ext cx="145036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dirty="0"/>
              <a:t>→P.40</a:t>
            </a:r>
            <a:r>
              <a:rPr lang="en-US" altLang="ja" sz="2000" dirty="0"/>
              <a:t>~41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562" y="681540"/>
            <a:ext cx="7722857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1028925" y="1441750"/>
            <a:ext cx="68967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urecho Medium"/>
              <a:buChar char="●"/>
            </a:pPr>
            <a:r>
              <a:rPr lang="ja" sz="3000" dirty="0">
                <a:solidFill>
                  <a:srgbClr val="FFFF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『力のつりあい』について，次の点を説明しよう</a:t>
            </a:r>
            <a:endParaRPr sz="3000" dirty="0">
              <a:solidFill>
                <a:srgbClr val="FFFF00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914400" marR="0" lvl="1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urecho Medium"/>
              <a:buChar char="○"/>
            </a:pPr>
            <a:r>
              <a:rPr lang="ja" sz="3000" dirty="0">
                <a:solidFill>
                  <a:srgbClr val="FFFF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物体の状態がどのようなときか？</a:t>
            </a:r>
            <a:endParaRPr sz="3000" dirty="0">
              <a:solidFill>
                <a:srgbClr val="FFFF00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urecho Medium"/>
              <a:buChar char="○"/>
            </a:pPr>
            <a:r>
              <a:rPr lang="ja" sz="3000" dirty="0">
                <a:solidFill>
                  <a:srgbClr val="FFFF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物体にはたらく合力がどのようなときか？</a:t>
            </a:r>
            <a:endParaRPr sz="1500" dirty="0">
              <a:solidFill>
                <a:schemeClr val="lt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000"/>
              <a:buFont typeface="Murecho Medium"/>
              <a:buChar char="○"/>
            </a:pPr>
            <a:r>
              <a:rPr lang="ja" sz="3000" dirty="0">
                <a:solidFill>
                  <a:srgbClr val="FFFF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身の回りの例</a:t>
            </a:r>
            <a:endParaRPr sz="1500" dirty="0">
              <a:solidFill>
                <a:schemeClr val="lt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urecho Medium"/>
              <a:buChar char="●"/>
            </a:pPr>
            <a:r>
              <a:rPr lang="ja" sz="1500" dirty="0">
                <a:solidFill>
                  <a:schemeClr val="lt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クラスメイトの発表から気付いた発見など</a:t>
            </a:r>
            <a:endParaRPr sz="1500" dirty="0">
              <a:solidFill>
                <a:schemeClr val="lt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</a:pPr>
            <a:r>
              <a:rPr lang="ja"/>
              <a:t>ふりかえり（5分程度）</a:t>
            </a:r>
            <a:endParaRPr/>
          </a:p>
        </p:txBody>
      </p:sp>
      <p:sp>
        <p:nvSpPr>
          <p:cNvPr id="160" name="Google Shape;160;p26"/>
          <p:cNvSpPr txBox="1"/>
          <p:nvPr/>
        </p:nvSpPr>
        <p:spPr>
          <a:xfrm>
            <a:off x="1042625" y="928975"/>
            <a:ext cx="68967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chemeClr val="lt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学習内容を自分の言葉で説明しよう。</a:t>
            </a:r>
            <a:endParaRPr sz="1500">
              <a:solidFill>
                <a:schemeClr val="lt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/>
        </p:nvSpPr>
        <p:spPr>
          <a:xfrm>
            <a:off x="578954" y="0"/>
            <a:ext cx="7886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70C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問題演習（時間調整）</a:t>
            </a:r>
            <a:endParaRPr sz="3000">
              <a:solidFill>
                <a:srgbClr val="0070C0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187525" y="573600"/>
            <a:ext cx="8784600" cy="1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Char char="●"/>
            </a:pPr>
            <a:r>
              <a:rPr lang="ja" sz="4500" b="1">
                <a:solidFill>
                  <a:srgbClr val="0000FF"/>
                </a:solidFill>
              </a:rPr>
              <a:t>『力のつりあい』の理解度を確認しよう</a:t>
            </a:r>
            <a:endParaRPr sz="4500" b="1">
              <a:solidFill>
                <a:srgbClr val="0000FF"/>
              </a:solidFill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423048" y="2241750"/>
            <a:ext cx="71829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重さ 5.0 Nの物体が水平な床の上に置かれて静止している</a:t>
            </a:r>
            <a:r>
              <a:rPr lang="ja" sz="2400">
                <a:solidFill>
                  <a:srgbClr val="00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r>
              <a:rPr lang="ja" sz="2400">
                <a:solidFill>
                  <a:srgbClr val="0000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このとき</a:t>
            </a:r>
            <a:r>
              <a:rPr lang="ja" sz="2400">
                <a:solidFill>
                  <a:srgbClr val="00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sz="2400">
                <a:solidFill>
                  <a:srgbClr val="0000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物体が床から受ける垂直抗力の大きさは何 N か</a:t>
            </a:r>
            <a:r>
              <a:rPr lang="ja" sz="2400">
                <a:solidFill>
                  <a:srgbClr val="00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endParaRPr sz="2400">
              <a:solidFill>
                <a:srgbClr val="000000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1423050" y="3529975"/>
            <a:ext cx="43233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>
                <a:solidFill>
                  <a:srgbClr val="0000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平面上において図の矢印で表された 3 力がつりあっているとき</a:t>
            </a:r>
            <a:r>
              <a:rPr lang="ja" sz="2400">
                <a:solidFill>
                  <a:srgbClr val="00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sz="2400">
                <a:solidFill>
                  <a:srgbClr val="00000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力　の大きさは何 N か</a:t>
            </a:r>
            <a:r>
              <a:rPr lang="ja" sz="2400">
                <a:solidFill>
                  <a:srgbClr val="000000"/>
                </a:solidFill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endParaRPr sz="2400">
              <a:solidFill>
                <a:srgbClr val="000000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850" y="4340841"/>
            <a:ext cx="216000" cy="36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30324" y="3228801"/>
            <a:ext cx="1867750" cy="18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00" y="2241749"/>
            <a:ext cx="684977" cy="3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5200" y="3529969"/>
            <a:ext cx="684975" cy="3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</a:pPr>
            <a:r>
              <a:rPr lang="ja"/>
              <a:t>解答</a:t>
            </a:r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841658" y="1053548"/>
            <a:ext cx="7290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/>
              <a:t>垂直抗力は物体に作用する重力とつりあう</a:t>
            </a:r>
            <a:r>
              <a:rPr lang="ja"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body" idx="1"/>
          </p:nvPr>
        </p:nvSpPr>
        <p:spPr>
          <a:xfrm>
            <a:off x="841658" y="1493647"/>
            <a:ext cx="72909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u="sng"/>
              <a:t>答　5.0 N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926600" y="4241750"/>
            <a:ext cx="7241100" cy="4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ja" u="sng"/>
              <a:t>答　5 N</a:t>
            </a:r>
            <a:endParaRPr u="sng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225" y="2571748"/>
            <a:ext cx="7099203" cy="8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675" y="3602167"/>
            <a:ext cx="4114800" cy="419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6600" y="684374"/>
            <a:ext cx="684977" cy="36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6600" y="2143281"/>
            <a:ext cx="684975" cy="36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/>
        </p:nvSpPr>
        <p:spPr>
          <a:xfrm>
            <a:off x="187525" y="15000"/>
            <a:ext cx="8784600" cy="51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 dirty="0">
                <a:solidFill>
                  <a:srgbClr val="FF0000"/>
                </a:solidFill>
                <a:latin typeface="Murecho"/>
                <a:ea typeface="Murecho"/>
                <a:cs typeface="Murecho"/>
                <a:sym typeface="Murecho"/>
              </a:rPr>
              <a:t>【Time Schedule】</a:t>
            </a:r>
            <a:endParaRPr sz="4500" b="1" dirty="0">
              <a:solidFill>
                <a:srgbClr val="FF0000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Font typeface="Murecho"/>
              <a:buChar char="●"/>
            </a:pPr>
            <a:r>
              <a:rPr lang="ja" sz="4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10分　講義（Input）</a:t>
            </a:r>
            <a:endParaRPr sz="45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Font typeface="Murecho"/>
              <a:buChar char="●"/>
            </a:pPr>
            <a:r>
              <a:rPr lang="ja" sz="4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10分　個人/ペア活動(Thinking)</a:t>
            </a:r>
            <a:endParaRPr sz="45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Font typeface="Murecho"/>
              <a:buChar char="●"/>
            </a:pPr>
            <a:r>
              <a:rPr lang="ja" sz="4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20分　グループ活動(Output)</a:t>
            </a:r>
            <a:endParaRPr sz="45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Font typeface="Murecho"/>
              <a:buChar char="●"/>
            </a:pPr>
            <a:r>
              <a:rPr lang="ja" sz="4500" b="1" dirty="0">
                <a:solidFill>
                  <a:srgbClr val="0000FF"/>
                </a:solidFill>
                <a:highlight>
                  <a:srgbClr val="FFFF00"/>
                </a:highlight>
                <a:latin typeface="Murecho"/>
                <a:ea typeface="Murecho"/>
                <a:cs typeface="Murecho"/>
                <a:sym typeface="Murecho"/>
              </a:rPr>
              <a:t>10分</a:t>
            </a:r>
            <a:r>
              <a:rPr lang="ja" sz="4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　ふりかえり(Reflection)</a:t>
            </a:r>
            <a:endParaRPr sz="45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</a:pPr>
            <a:r>
              <a:rPr lang="ja"/>
              <a:t>力のつりあい</a:t>
            </a:r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706925" y="1007100"/>
            <a:ext cx="4518000" cy="138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右図で球に</a:t>
            </a:r>
            <a:r>
              <a:rPr lang="ja-JP" altLang="en-US" dirty="0"/>
              <a:t>はたら</a:t>
            </a:r>
            <a:r>
              <a:rPr lang="ja" dirty="0"/>
              <a:t>く力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/>
              <a:t>地球から </a:t>
            </a:r>
            <a:r>
              <a:rPr lang="ja" dirty="0">
                <a:solidFill>
                  <a:srgbClr val="FF0000"/>
                </a:solidFill>
              </a:rPr>
              <a:t>下</a:t>
            </a:r>
            <a:r>
              <a:rPr lang="ja" dirty="0"/>
              <a:t> 向きの 重力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/>
              <a:t>糸から </a:t>
            </a:r>
            <a:r>
              <a:rPr lang="ja" dirty="0">
                <a:solidFill>
                  <a:srgbClr val="FF0000"/>
                </a:solidFill>
              </a:rPr>
              <a:t>上</a:t>
            </a:r>
            <a:r>
              <a:rPr lang="ja" dirty="0"/>
              <a:t> 向きの 張力 </a:t>
            </a:r>
            <a:endParaRPr dirty="0"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1721" y="1007099"/>
            <a:ext cx="3035475" cy="36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706924" y="2701425"/>
            <a:ext cx="4842537" cy="94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球は２つの力により</a:t>
            </a:r>
            <a:endParaRPr dirty="0"/>
          </a:p>
          <a:p>
            <a:pPr marL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>
                <a:solidFill>
                  <a:srgbClr val="FF0000"/>
                </a:solidFill>
              </a:rPr>
              <a:t>静止 </a:t>
            </a:r>
            <a:r>
              <a:rPr lang="ja" dirty="0"/>
              <a:t>している</a:t>
            </a:r>
            <a:r>
              <a:rPr lang="ja-JP" altLang="en-US" dirty="0"/>
              <a:t>。</a:t>
            </a:r>
            <a:endParaRPr dirty="0"/>
          </a:p>
        </p:txBody>
      </p:sp>
      <p:sp>
        <p:nvSpPr>
          <p:cNvPr id="89" name="Google Shape;89;p19"/>
          <p:cNvSpPr/>
          <p:nvPr/>
        </p:nvSpPr>
        <p:spPr>
          <a:xfrm>
            <a:off x="3053695" y="3185025"/>
            <a:ext cx="765300" cy="4260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</a:pPr>
            <a:r>
              <a:rPr lang="ja"/>
              <a:t>力のつりあい</a:t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7868" y="2794249"/>
            <a:ext cx="4698522" cy="2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92700" y="683950"/>
            <a:ext cx="7758600" cy="138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下図で綱に</a:t>
            </a:r>
            <a:r>
              <a:rPr lang="ja-JP" altLang="en-US" dirty="0"/>
              <a:t>はたら</a:t>
            </a:r>
            <a:r>
              <a:rPr lang="ja" dirty="0"/>
              <a:t>く力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/>
              <a:t>青い服の人が </a:t>
            </a:r>
            <a:r>
              <a:rPr lang="ja" dirty="0">
                <a:solidFill>
                  <a:srgbClr val="FF0000"/>
                </a:solidFill>
              </a:rPr>
              <a:t>左</a:t>
            </a:r>
            <a:r>
              <a:rPr lang="ja" dirty="0"/>
              <a:t> 向きに引く力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/>
              <a:t>緑の服の人が </a:t>
            </a:r>
            <a:r>
              <a:rPr lang="ja" dirty="0">
                <a:solidFill>
                  <a:srgbClr val="FF0000"/>
                </a:solidFill>
              </a:rPr>
              <a:t>右</a:t>
            </a:r>
            <a:r>
              <a:rPr lang="ja" dirty="0"/>
              <a:t> 向きに引く力</a:t>
            </a:r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706925" y="2144375"/>
            <a:ext cx="7886700" cy="50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綱は2つの力により </a:t>
            </a:r>
            <a:r>
              <a:rPr lang="ja" dirty="0">
                <a:solidFill>
                  <a:srgbClr val="FF0000"/>
                </a:solidFill>
              </a:rPr>
              <a:t>静止 </a:t>
            </a:r>
            <a:r>
              <a:rPr lang="ja" dirty="0"/>
              <a:t>している</a:t>
            </a:r>
            <a:r>
              <a:rPr lang="ja-JP" altLang="en-US" dirty="0"/>
              <a:t>。</a:t>
            </a:r>
            <a:endParaRPr dirty="0"/>
          </a:p>
        </p:txBody>
      </p:sp>
      <p:sp>
        <p:nvSpPr>
          <p:cNvPr id="2" name="Google Shape;89;p19">
            <a:extLst>
              <a:ext uri="{FF2B5EF4-FFF2-40B4-BE49-F238E27FC236}">
                <a16:creationId xmlns:a16="http://schemas.microsoft.com/office/drawing/2014/main" id="{373716FF-E916-875F-37A0-5683A24CAAB2}"/>
              </a:ext>
            </a:extLst>
          </p:cNvPr>
          <p:cNvSpPr/>
          <p:nvPr/>
        </p:nvSpPr>
        <p:spPr>
          <a:xfrm>
            <a:off x="3637019" y="2187875"/>
            <a:ext cx="765300" cy="4260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</a:pPr>
            <a:r>
              <a:rPr lang="ja"/>
              <a:t>力のつりあい</a:t>
            </a:r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762625" y="1021850"/>
            <a:ext cx="77031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複数の力を受けている物体が</a:t>
            </a:r>
            <a:r>
              <a:rPr lang="ja" dirty="0">
                <a:solidFill>
                  <a:srgbClr val="FF0000"/>
                </a:solidFill>
              </a:rPr>
              <a:t>静止している</a:t>
            </a:r>
            <a:r>
              <a:rPr lang="ja" dirty="0"/>
              <a:t>とき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endParaRPr dirty="0">
              <a:latin typeface="BIZ UDPGothic"/>
              <a:ea typeface="BIZ UDPGothic"/>
              <a:cs typeface="BIZ UDPGothic"/>
              <a:sym typeface="BIZ UDPGothic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それらの力は </a:t>
            </a:r>
            <a:r>
              <a:rPr lang="ja" dirty="0">
                <a:solidFill>
                  <a:srgbClr val="FF0000"/>
                </a:solidFill>
              </a:rPr>
              <a:t>つりあっている </a:t>
            </a:r>
            <a:r>
              <a:rPr lang="ja" dirty="0"/>
              <a:t>という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endParaRPr dirty="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762625" y="2139128"/>
            <a:ext cx="7157700" cy="226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《物体が受けている力が２力のときの条件》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>
                <a:solidFill>
                  <a:srgbClr val="FF0000"/>
                </a:solidFill>
              </a:rPr>
              <a:t>同一直線上</a:t>
            </a:r>
            <a:r>
              <a:rPr lang="ja" dirty="0"/>
              <a:t> にある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/>
              <a:t>向きは</a:t>
            </a:r>
            <a:r>
              <a:rPr lang="ja" dirty="0">
                <a:solidFill>
                  <a:srgbClr val="FF0000"/>
                </a:solidFill>
              </a:rPr>
              <a:t> 逆 (反対) </a:t>
            </a:r>
            <a:r>
              <a:rPr lang="ja" dirty="0"/>
              <a:t>向きである</a:t>
            </a:r>
            <a:endParaRPr dirty="0"/>
          </a:p>
          <a:p>
            <a:pPr marL="45720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ja" dirty="0"/>
              <a:t>力の大きさは</a:t>
            </a:r>
            <a:r>
              <a:rPr lang="ja" dirty="0">
                <a:solidFill>
                  <a:srgbClr val="FF0000"/>
                </a:solidFill>
              </a:rPr>
              <a:t> 等しい </a:t>
            </a:r>
            <a:endParaRPr dirty="0">
              <a:latin typeface="BIZ UDPGothic"/>
              <a:ea typeface="BIZ UDPGothic"/>
              <a:cs typeface="BIZ UDPGothic"/>
              <a:sym typeface="BIZ UDP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　　→２力の合力の大きさは</a:t>
            </a:r>
            <a:r>
              <a:rPr lang="ja" dirty="0">
                <a:solidFill>
                  <a:srgbClr val="FF0000"/>
                </a:solidFill>
              </a:rPr>
              <a:t> 0(ゼロ) </a:t>
            </a:r>
            <a:r>
              <a:rPr lang="ja" dirty="0"/>
              <a:t>である</a:t>
            </a:r>
            <a:endParaRPr dirty="0"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333100" y="3076625"/>
            <a:ext cx="1354500" cy="3552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3303425" y="3494750"/>
            <a:ext cx="1125600" cy="3552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109" name="Google Shape;109;p21"/>
          <p:cNvSpPr/>
          <p:nvPr/>
        </p:nvSpPr>
        <p:spPr>
          <a:xfrm>
            <a:off x="5102075" y="3936525"/>
            <a:ext cx="1125600" cy="3552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sp>
        <p:nvSpPr>
          <p:cNvPr id="2" name="Google Shape;89;p19">
            <a:extLst>
              <a:ext uri="{FF2B5EF4-FFF2-40B4-BE49-F238E27FC236}">
                <a16:creationId xmlns:a16="http://schemas.microsoft.com/office/drawing/2014/main" id="{3B6E43A9-B8BC-DB28-AA68-A6F55ED3B4F4}"/>
              </a:ext>
            </a:extLst>
          </p:cNvPr>
          <p:cNvSpPr/>
          <p:nvPr/>
        </p:nvSpPr>
        <p:spPr>
          <a:xfrm>
            <a:off x="1223674" y="2603478"/>
            <a:ext cx="1771773" cy="4260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578950" y="4412925"/>
            <a:ext cx="78231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このとき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dirty="0"/>
              <a:t>３つの力の合力の大きさは</a:t>
            </a:r>
            <a:r>
              <a:rPr lang="ja" dirty="0">
                <a:solidFill>
                  <a:srgbClr val="FF0000"/>
                </a:solidFill>
              </a:rPr>
              <a:t>  0 </a:t>
            </a:r>
            <a:r>
              <a:rPr lang="ja" dirty="0"/>
              <a:t>である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endParaRPr dirty="0"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610750" y="3483650"/>
            <a:ext cx="78231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右図のように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dirty="0"/>
              <a:t>　 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dirty="0"/>
              <a:t>　 の合力　を考えると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　 </a:t>
            </a:r>
            <a:r>
              <a:rPr lang="ja" dirty="0"/>
              <a:t>と　 が   </a:t>
            </a:r>
            <a:r>
              <a:rPr lang="ja" dirty="0">
                <a:solidFill>
                  <a:srgbClr val="FF0000"/>
                </a:solidFill>
              </a:rPr>
              <a:t>つりあっている</a:t>
            </a:r>
            <a:r>
              <a:rPr lang="ja" dirty="0"/>
              <a:t>   と考えることができる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。</a:t>
            </a:r>
            <a:endParaRPr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42375" y="2586550"/>
            <a:ext cx="78231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ja" dirty="0"/>
              <a:t>左図のように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dirty="0"/>
              <a:t>物体が３つの力　 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dirty="0"/>
              <a:t>　 </a:t>
            </a:r>
            <a:r>
              <a:rPr lang="ja" dirty="0">
                <a:latin typeface="BIZ UDPGothic"/>
                <a:ea typeface="BIZ UDPGothic"/>
                <a:cs typeface="BIZ UDPGothic"/>
                <a:sym typeface="BIZ UDPGothic"/>
              </a:rPr>
              <a:t>，</a:t>
            </a:r>
            <a:r>
              <a:rPr lang="ja" dirty="0"/>
              <a:t>　 を受けて静止している。</a:t>
            </a:r>
            <a:endParaRPr dirty="0"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578954" y="0"/>
            <a:ext cx="7886700" cy="57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Meiryo"/>
              <a:buNone/>
            </a:pPr>
            <a:r>
              <a:rPr lang="ja"/>
              <a:t>３力以上の力のつりあい</a:t>
            </a:r>
            <a:endParaRPr/>
          </a:p>
        </p:txBody>
      </p:sp>
      <p:grpSp>
        <p:nvGrpSpPr>
          <p:cNvPr id="118" name="Google Shape;118;p22"/>
          <p:cNvGrpSpPr/>
          <p:nvPr/>
        </p:nvGrpSpPr>
        <p:grpSpPr>
          <a:xfrm>
            <a:off x="5200941" y="2557424"/>
            <a:ext cx="1510792" cy="449194"/>
            <a:chOff x="5200941" y="2557424"/>
            <a:chExt cx="1510792" cy="449194"/>
          </a:xfrm>
        </p:grpSpPr>
        <p:pic>
          <p:nvPicPr>
            <p:cNvPr id="119" name="Google Shape;119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45505" y="2562424"/>
              <a:ext cx="366228" cy="439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73235" y="2562674"/>
              <a:ext cx="366228" cy="438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200941" y="2557424"/>
              <a:ext cx="366228" cy="4491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2" name="Google Shape;12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1205" y="3483662"/>
            <a:ext cx="219737" cy="36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 rotWithShape="1">
          <a:blip r:embed="rId7">
            <a:alphaModFix/>
          </a:blip>
          <a:srcRect r="51999" b="45106"/>
          <a:stretch/>
        </p:blipFill>
        <p:spPr>
          <a:xfrm>
            <a:off x="775050" y="691850"/>
            <a:ext cx="3007075" cy="146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2"/>
          <p:cNvGrpSpPr/>
          <p:nvPr/>
        </p:nvGrpSpPr>
        <p:grpSpPr>
          <a:xfrm>
            <a:off x="4066125" y="629975"/>
            <a:ext cx="4269549" cy="1892050"/>
            <a:chOff x="4066125" y="629975"/>
            <a:chExt cx="4269549" cy="1892050"/>
          </a:xfrm>
        </p:grpSpPr>
        <p:pic>
          <p:nvPicPr>
            <p:cNvPr id="125" name="Google Shape;125;p22"/>
            <p:cNvPicPr preferRelativeResize="0"/>
            <p:nvPr/>
          </p:nvPicPr>
          <p:blipFill rotWithShape="1">
            <a:blip r:embed="rId7">
              <a:alphaModFix/>
            </a:blip>
            <a:srcRect l="36257" t="31219"/>
            <a:stretch/>
          </p:blipFill>
          <p:spPr>
            <a:xfrm>
              <a:off x="4342225" y="691850"/>
              <a:ext cx="3993449" cy="1830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2"/>
            <p:cNvSpPr/>
            <p:nvPr/>
          </p:nvSpPr>
          <p:spPr>
            <a:xfrm>
              <a:off x="4066125" y="629975"/>
              <a:ext cx="1822200" cy="70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2"/>
            <p:cNvSpPr/>
            <p:nvPr/>
          </p:nvSpPr>
          <p:spPr>
            <a:xfrm rot="2276796">
              <a:off x="5367970" y="1209347"/>
              <a:ext cx="568360" cy="26993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2"/>
          <p:cNvSpPr/>
          <p:nvPr/>
        </p:nvSpPr>
        <p:spPr>
          <a:xfrm>
            <a:off x="3805775" y="1364050"/>
            <a:ext cx="426000" cy="423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5200" y="3483638"/>
            <a:ext cx="366210" cy="44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9561" y="3488888"/>
            <a:ext cx="366211" cy="438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6140480" y="4465130"/>
            <a:ext cx="426000" cy="355200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180" y="3448639"/>
            <a:ext cx="366211" cy="43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79380" y="3483662"/>
            <a:ext cx="219737" cy="36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578954" y="0"/>
            <a:ext cx="7886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70C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個人・ペアワーク（5~10分）</a:t>
            </a:r>
            <a:endParaRPr sz="3000">
              <a:solidFill>
                <a:srgbClr val="0070C0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179700" y="238280"/>
            <a:ext cx="8784600" cy="4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Font typeface="Murecho"/>
              <a:buChar char="●"/>
            </a:pPr>
            <a:r>
              <a:rPr lang="ja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身の回りにある『力のつり</a:t>
            </a:r>
            <a:r>
              <a:rPr lang="ja-JP" altLang="en-US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あ</a:t>
            </a:r>
            <a:r>
              <a:rPr lang="ja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い』を３例以上探し出</a:t>
            </a:r>
            <a:r>
              <a:rPr lang="ja-JP" altLang="en-US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そう</a:t>
            </a:r>
            <a:r>
              <a:rPr lang="ja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(文章で</a:t>
            </a:r>
            <a:r>
              <a:rPr lang="ja-JP" altLang="en-US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も</a:t>
            </a:r>
            <a:r>
              <a:rPr lang="ja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図でもOK)</a:t>
            </a:r>
            <a:br>
              <a:rPr lang="en-US" altLang="ja" sz="36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</a:b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例:「机の上の本」</a:t>
            </a:r>
            <a:endParaRPr sz="30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 </a:t>
            </a:r>
            <a:endParaRPr lang="en-US" altLang="ja" sz="30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Font typeface="Murecho"/>
              <a:buChar char="●"/>
            </a:pPr>
            <a:r>
              <a:rPr lang="ja" altLang="en-US" sz="35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つりあっている力をノートに説明しよう</a:t>
            </a:r>
            <a:endParaRPr sz="35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例:「</a:t>
            </a:r>
            <a:r>
              <a:rPr lang="ja-JP" altLang="en-US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下</a:t>
            </a: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向きの</a:t>
            </a:r>
            <a:r>
              <a:rPr lang="ja-JP" altLang="en-US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重</a:t>
            </a: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力」と「</a:t>
            </a:r>
            <a:r>
              <a:rPr lang="ja-JP" altLang="en-US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上</a:t>
            </a: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向きの</a:t>
            </a:r>
            <a:r>
              <a:rPr lang="ja-JP" altLang="en-US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垂直抗</a:t>
            </a:r>
            <a:r>
              <a:rPr lang="ja" sz="3000" b="1" dirty="0">
                <a:solidFill>
                  <a:srgbClr val="0000FF"/>
                </a:solidFill>
                <a:latin typeface="Murecho"/>
                <a:ea typeface="Murecho"/>
                <a:cs typeface="Murecho"/>
                <a:sym typeface="Murecho"/>
              </a:rPr>
              <a:t>力」</a:t>
            </a:r>
            <a:endParaRPr sz="3000" b="1" dirty="0">
              <a:solidFill>
                <a:srgbClr val="0000FF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 rotWithShape="1">
          <a:blip r:embed="rId3">
            <a:alphaModFix/>
          </a:blip>
          <a:srcRect b="15426"/>
          <a:stretch/>
        </p:blipFill>
        <p:spPr>
          <a:xfrm>
            <a:off x="3887091" y="1752496"/>
            <a:ext cx="1270425" cy="10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/>
        </p:nvSpPr>
        <p:spPr>
          <a:xfrm>
            <a:off x="578954" y="0"/>
            <a:ext cx="7886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70C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グループワーク（20~25分）</a:t>
            </a:r>
            <a:endParaRPr sz="3000">
              <a:solidFill>
                <a:srgbClr val="0070C0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187525" y="573600"/>
            <a:ext cx="8784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Char char="●"/>
            </a:pPr>
            <a:r>
              <a:rPr lang="ja" sz="4500" b="1" dirty="0">
                <a:solidFill>
                  <a:srgbClr val="0000FF"/>
                </a:solidFill>
              </a:rPr>
              <a:t>お互いが見つけた</a:t>
            </a:r>
            <a:endParaRPr sz="45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 dirty="0">
                <a:solidFill>
                  <a:srgbClr val="0000FF"/>
                </a:solidFill>
              </a:rPr>
              <a:t>『力のつり</a:t>
            </a:r>
            <a:r>
              <a:rPr lang="ja-JP" altLang="en-US" sz="4500" b="1" dirty="0">
                <a:solidFill>
                  <a:srgbClr val="0000FF"/>
                </a:solidFill>
              </a:rPr>
              <a:t>あ</a:t>
            </a:r>
            <a:r>
              <a:rPr lang="ja" sz="4500" b="1" dirty="0">
                <a:solidFill>
                  <a:srgbClr val="0000FF"/>
                </a:solidFill>
              </a:rPr>
              <a:t>い』を共有しよう</a:t>
            </a:r>
            <a:endParaRPr sz="4500" b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0" b="1" dirty="0">
              <a:solidFill>
                <a:srgbClr val="0000FF"/>
              </a:solidFill>
            </a:endParaRPr>
          </a:p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Char char="●"/>
            </a:pPr>
            <a:r>
              <a:rPr lang="ja" sz="4500" b="1" dirty="0">
                <a:solidFill>
                  <a:srgbClr val="0000FF"/>
                </a:solidFill>
              </a:rPr>
              <a:t>他のグループが見つけていない『力のつり</a:t>
            </a:r>
            <a:r>
              <a:rPr lang="ja-JP" altLang="en-US" sz="4500" b="1" dirty="0">
                <a:solidFill>
                  <a:srgbClr val="0000FF"/>
                </a:solidFill>
              </a:rPr>
              <a:t>あ</a:t>
            </a:r>
            <a:r>
              <a:rPr lang="ja" sz="4500" b="1" dirty="0">
                <a:solidFill>
                  <a:srgbClr val="0000FF"/>
                </a:solidFill>
              </a:rPr>
              <a:t>い』を選び(探し),全体への説明(1分)を考えよう</a:t>
            </a:r>
            <a:endParaRPr sz="4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/>
        </p:nvSpPr>
        <p:spPr>
          <a:xfrm>
            <a:off x="578954" y="0"/>
            <a:ext cx="78867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>
                <a:solidFill>
                  <a:srgbClr val="0070C0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発表（5分程度）</a:t>
            </a:r>
            <a:endParaRPr sz="3000">
              <a:solidFill>
                <a:srgbClr val="0070C0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187525" y="573600"/>
            <a:ext cx="8784600" cy="45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5143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500"/>
              <a:buChar char="●"/>
            </a:pPr>
            <a:r>
              <a:rPr lang="ja" sz="4500" b="1" dirty="0">
                <a:solidFill>
                  <a:srgbClr val="0000FF"/>
                </a:solidFill>
              </a:rPr>
              <a:t>グループごとに探し出した</a:t>
            </a:r>
            <a:endParaRPr sz="45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 dirty="0">
                <a:solidFill>
                  <a:srgbClr val="0000FF"/>
                </a:solidFill>
              </a:rPr>
              <a:t>『力がつりあっている』例と</a:t>
            </a:r>
            <a:endParaRPr sz="45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 dirty="0">
                <a:solidFill>
                  <a:srgbClr val="0000FF"/>
                </a:solidFill>
              </a:rPr>
              <a:t>具体的な説明を全体に向けて</a:t>
            </a:r>
            <a:endParaRPr sz="4500" b="1" dirty="0">
              <a:solidFill>
                <a:srgbClr val="0000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4500" b="1" dirty="0">
                <a:solidFill>
                  <a:srgbClr val="0000FF"/>
                </a:solidFill>
              </a:rPr>
              <a:t>発表しよう</a:t>
            </a:r>
            <a:endParaRPr sz="45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541</Words>
  <Application>Microsoft Office PowerPoint</Application>
  <PresentationFormat>画面に合わせる (16:9)</PresentationFormat>
  <Paragraphs>63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BIZ UDPGothic</vt:lpstr>
      <vt:lpstr>Murecho Medium</vt:lpstr>
      <vt:lpstr>Arial</vt:lpstr>
      <vt:lpstr>Meiryo</vt:lpstr>
      <vt:lpstr>Trebuchet MS</vt:lpstr>
      <vt:lpstr>Murecho</vt:lpstr>
      <vt:lpstr>ファセット</vt:lpstr>
      <vt:lpstr>デザインの設定</vt:lpstr>
      <vt:lpstr>PowerPoint プレゼンテーション</vt:lpstr>
      <vt:lpstr>PowerPoint プレゼンテーション</vt:lpstr>
      <vt:lpstr>力のつりあい</vt:lpstr>
      <vt:lpstr>力のつりあい</vt:lpstr>
      <vt:lpstr>力のつりあい</vt:lpstr>
      <vt:lpstr>３力以上の力のつりあい</vt:lpstr>
      <vt:lpstr>PowerPoint プレゼンテーション</vt:lpstr>
      <vt:lpstr>PowerPoint プレゼンテーション</vt:lpstr>
      <vt:lpstr>PowerPoint プレゼンテーション</vt:lpstr>
      <vt:lpstr>ふりかえり（5分程度）</vt:lpstr>
      <vt:lpstr>PowerPoint プレゼンテーション</vt:lpstr>
      <vt:lpstr>解答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2025-02-26T06:14:39Z</dcterms:modified>
</cp:coreProperties>
</file>